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9"/>
  </p:notesMasterIdLst>
  <p:sldIdLst>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45503-6577-48E6-B62E-E3E7CCAD8522}" type="datetimeFigureOut">
              <a:rPr lang="en-US" smtClean="0"/>
              <a:t>4/25/2017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6AD8D-49CA-4EB4-8D1B-1AABC0D258B7}" type="slidenum">
              <a:rPr lang="en-US" smtClean="0"/>
              <a:t>‹#›</a:t>
            </a:fld>
            <a:endParaRPr lang="en-US"/>
          </a:p>
        </p:txBody>
      </p:sp>
    </p:spTree>
    <p:extLst>
      <p:ext uri="{BB962C8B-B14F-4D97-AF65-F5344CB8AC3E}">
        <p14:creationId xmlns:p14="http://schemas.microsoft.com/office/powerpoint/2010/main" val="198997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a:effectLst/>
            </a:endParaRPr>
          </a:p>
        </p:txBody>
      </p:sp>
      <p:sp>
        <p:nvSpPr>
          <p:cNvPr id="4" name="Slide Number Placeholder 3"/>
          <p:cNvSpPr>
            <a:spLocks noGrp="1"/>
          </p:cNvSpPr>
          <p:nvPr>
            <p:ph type="sldNum" sz="quarter" idx="10"/>
          </p:nvPr>
        </p:nvSpPr>
        <p:spPr>
          <a:effectLst/>
        </p:spPr>
        <p:txBody>
          <a:bodyPr/>
          <a:lstStyle/>
          <a:p>
            <a:fld id="{7CB91078-432D-42FA-AEC6-22A7C4B9A25B}"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04986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3263900" y="509588"/>
            <a:ext cx="3398838" cy="2549525"/>
          </a:xfrm>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56B475EA-3045-47CD-A3F1-60B3567ADFF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99937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3263900" y="509588"/>
            <a:ext cx="3398838" cy="2549525"/>
          </a:xfrm>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56B475EA-3045-47CD-A3F1-60B3567ADFF0}"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99937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3263900" y="509588"/>
            <a:ext cx="3398838" cy="2549525"/>
          </a:xfrm>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56B475EA-3045-47CD-A3F1-60B3567ADFF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99937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3263900" y="509588"/>
            <a:ext cx="3398838" cy="2549525"/>
          </a:xfrm>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56B475EA-3045-47CD-A3F1-60B3567ADFF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99937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a:effectLst/>
            </a:endParaRPr>
          </a:p>
        </p:txBody>
      </p:sp>
      <p:sp>
        <p:nvSpPr>
          <p:cNvPr id="4" name="Slide Number Placeholder 3"/>
          <p:cNvSpPr>
            <a:spLocks noGrp="1"/>
          </p:cNvSpPr>
          <p:nvPr>
            <p:ph type="sldNum" sz="quarter" idx="10"/>
          </p:nvPr>
        </p:nvSpPr>
        <p:spPr>
          <a:effectLst/>
        </p:spPr>
        <p:txBody>
          <a:bodyPr/>
          <a:lstStyle/>
          <a:p>
            <a:fld id="{72C77E73-7F15-49B9-B8D9-48586B7910C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1239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p:nvPr>
        </p:nvSpPr>
        <p:spPr>
          <a:effectLst/>
        </p:spPr>
        <p:txBody>
          <a:bodyPr/>
          <a:lstStyle/>
          <a:p>
            <a:pPr eaLnBrk="1" hangingPunct="1"/>
            <a:fld id="{E8FD0B7A-F5DD-4F40-B4CB-3B2C354B893A}" type="datetimeFigureOut">
              <a:rPr lang="en-US" altLang="en-US">
                <a:solidFill>
                  <a:srgbClr val="898989"/>
                </a:solidFill>
              </a:rPr>
              <a:pPr eaLnBrk="1" hangingPunct="1"/>
              <a:t>4/25/2017</a:t>
            </a:fld>
            <a:endParaRPr lang="en-US">
              <a:solidFill>
                <a:prstClr val="black"/>
              </a:solidFill>
            </a:endParaRPr>
          </a:p>
        </p:txBody>
      </p:sp>
      <p:sp>
        <p:nvSpPr>
          <p:cNvPr id="3" name="Footer Placeholder 2"/>
          <p:cNvSpPr>
            <a:spLocks noGrp="1"/>
          </p:cNvSpPr>
          <p:nvPr>
            <p:ph type="ftr" sz="quarter" idx="1"/>
          </p:nvPr>
        </p:nvSpPr>
        <p:spPr>
          <a:effectLst/>
        </p:spPr>
        <p:txBody>
          <a:bodyPr/>
          <a:lstStyle/>
          <a:p>
            <a:pPr algn="ctr" eaLnBrk="1" hangingPunct="1"/>
            <a:endParaRPr lang="en-US" altLang="en-US">
              <a:solidFill>
                <a:srgbClr val="898989"/>
              </a:solidFill>
            </a:endParaRPr>
          </a:p>
        </p:txBody>
      </p:sp>
      <p:sp>
        <p:nvSpPr>
          <p:cNvPr id="4" name="Slide Number Placeholder 3"/>
          <p:cNvSpPr>
            <a:spLocks noGrp="1"/>
          </p:cNvSpPr>
          <p:nvPr>
            <p:ph type="sldNum" sz="quarter" idx="2"/>
          </p:nvPr>
        </p:nvSpPr>
        <p:spPr>
          <a:effectLst/>
        </p:spPr>
        <p:txBody>
          <a:bodyPr/>
          <a:lstStyle/>
          <a:p>
            <a:pPr algn="r" eaLnBrk="1" hangingPunct="1"/>
            <a:fld id="{93AE1883-0942-4AA3-9DB2-9C7C3A0314B1}" type="slidenum">
              <a:rPr lang="en-US" altLang="en-US">
                <a:solidFill>
                  <a:srgbClr val="898989"/>
                </a:solidFill>
              </a:rPr>
              <a:pPr algn="r" eaLnBrk="1" hangingPunct="1"/>
              <a:t>‹#›</a:t>
            </a:fld>
            <a:endParaRPr lang="en-US">
              <a:solidFill>
                <a:prstClr val="black"/>
              </a:solidFill>
            </a:endParaRPr>
          </a:p>
        </p:txBody>
      </p:sp>
    </p:spTree>
    <p:extLst>
      <p:ext uri="{BB962C8B-B14F-4D97-AF65-F5344CB8AC3E}">
        <p14:creationId xmlns:p14="http://schemas.microsoft.com/office/powerpoint/2010/main" val="30504287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wo Content">
    <p:bg>
      <p:bgPr>
        <a:solidFill>
          <a:schemeClr val="bg1"/>
        </a:solidFill>
        <a:effectLst/>
      </p:bgPr>
    </p:bg>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198362709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2050" name="bk object 16"/>
          <p:cNvSpPr/>
          <p:nvPr/>
        </p:nvSpPr>
        <p:spPr>
          <a:xfrm>
            <a:off x="8158162" y="476250"/>
            <a:ext cx="728662" cy="407988"/>
          </a:xfrm>
          <a:prstGeom prst="rect">
            <a:avLst/>
          </a:prstGeom>
          <a:blipFill dpi="0" rotWithShape="1">
            <a:blip r:embed="rId3"/>
            <a:stretch>
              <a:fillRect/>
            </a:stretch>
          </a:blipFill>
          <a:ln>
            <a:noFill/>
            <a:miter lim="800000"/>
          </a:ln>
          <a:effectLst/>
        </p:spPr>
        <p:txBody>
          <a:bodyPr lIns="0" tIns="0" rIns="0" bIns="0">
            <a:noAutofit/>
          </a:bodyPr>
          <a:lstStyle>
            <a:defPPr algn="l" defTabSz="914400" rtl="0" eaLnBrk="1" hangingPunct="1">
              <a:defRPr kumimoji="0" lang="en-US" smtId="4294967295">
                <a:effectLst/>
              </a:defRPr>
            </a:defPPr>
            <a:lvl1pPr marL="0" indent="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1pPr>
            <a:lvl2pPr marL="400050" indent="571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2pPr>
            <a:lvl3pPr marL="800100" indent="1143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3pPr>
            <a:lvl4pPr marL="1200150" indent="1714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4pPr>
            <a:lvl5pPr marL="1600200" indent="2286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5pPr>
            <a:lvl6pPr marL="0" algn="l" defTabSz="914400" rtl="0" eaLnBrk="1" latinLnBrk="0" hangingPunct="1">
              <a:defRPr kumimoji="0" sz="1800" kern="1200" smtId="4294967295">
                <a:solidFill>
                  <a:schemeClr val="phClr"/>
                </a:solidFill>
                <a:effectLst/>
                <a:latin typeface="Arial"/>
                <a:ea typeface="Arial"/>
                <a:cs typeface="Arial"/>
              </a:defRPr>
            </a:lvl6pPr>
            <a:lvl7pPr marL="0" algn="l" defTabSz="914400" rtl="0" eaLnBrk="1" latinLnBrk="0" hangingPunct="1">
              <a:defRPr kumimoji="0" sz="1800" kern="1200" smtId="4294967295">
                <a:solidFill>
                  <a:schemeClr val="phClr"/>
                </a:solidFill>
                <a:effectLst/>
                <a:latin typeface="Arial"/>
                <a:ea typeface="Arial"/>
                <a:cs typeface="Arial"/>
              </a:defRPr>
            </a:lvl7pPr>
            <a:lvl8pPr marL="0" algn="l" defTabSz="914400" rtl="0" eaLnBrk="1" latinLnBrk="0" hangingPunct="1">
              <a:defRPr kumimoji="0" sz="1800" kern="1200" smtId="4294967295">
                <a:solidFill>
                  <a:schemeClr val="phClr"/>
                </a:solidFill>
                <a:effectLst/>
                <a:latin typeface="Arial"/>
                <a:ea typeface="Arial"/>
                <a:cs typeface="Arial"/>
              </a:defRPr>
            </a:lvl8pPr>
          </a:lstStyle>
          <a:p>
            <a:pPr eaLnBrk="1" hangingPunct="1"/>
            <a:endParaRPr lang="en-US" altLang="en-US">
              <a:solidFill>
                <a:prstClr val="black"/>
              </a:solidFill>
            </a:endParaRPr>
          </a:p>
        </p:txBody>
      </p:sp>
      <p:sp>
        <p:nvSpPr>
          <p:cNvPr id="2051" name="Holder 2"/>
          <p:cNvSpPr>
            <a:spLocks noGrp="1"/>
          </p:cNvSpPr>
          <p:nvPr>
            <p:ph type="title"/>
          </p:nvPr>
        </p:nvSpPr>
        <p:spPr>
          <a:xfrm>
            <a:off x="650875" y="808038"/>
            <a:ext cx="7843838" cy="277812"/>
          </a:xfrm>
          <a:prstGeom prst="rect">
            <a:avLst/>
          </a:prstGeom>
          <a:noFill/>
          <a:ln>
            <a:noFill/>
            <a:miter lim="800000"/>
          </a:ln>
          <a:effectLst/>
        </p:spPr>
        <p:txBody>
          <a:bodyPr lIns="0" tIns="0" rIns="0" bIns="0">
            <a:spAutoFit/>
          </a:bodyPr>
          <a:lstStyle>
            <a:lvl1pPr marL="0" indent="0" algn="ctr" defTabSz="914400" rtl="0" eaLnBrk="0" fontAlgn="base" hangingPunct="0">
              <a:lnSpc>
                <a:spcPct val="100000"/>
              </a:lnSpc>
              <a:spcBef>
                <a:spcPct val="0"/>
              </a:spcBef>
              <a:spcAft>
                <a:spcPct val="0"/>
              </a:spcAft>
              <a:buClrTx/>
              <a:buSzTx/>
              <a:buFontTx/>
              <a:buNone/>
              <a:defRPr kumimoji="0" sz="1800" b="0" i="0" u="none" smtId="4294967295">
                <a:solidFill>
                  <a:schemeClr val="tx2"/>
                </a:solidFill>
                <a:effectLst/>
                <a:latin typeface="Calibri" pitchFamily="34" charset="0"/>
              </a:defRPr>
            </a:lvl1pPr>
          </a:lstStyle>
          <a:p>
            <a:pPr lvl="0"/>
            <a:endParaRPr>
              <a:effectLst/>
            </a:endParaRPr>
          </a:p>
        </p:txBody>
      </p:sp>
      <p:sp>
        <p:nvSpPr>
          <p:cNvPr id="2052" name="Holder 3"/>
          <p:cNvSpPr>
            <a:spLocks noGrp="1"/>
          </p:cNvSpPr>
          <p:nvPr>
            <p:ph type="body" idx="1"/>
          </p:nvPr>
        </p:nvSpPr>
        <p:spPr>
          <a:xfrm>
            <a:off x="457200" y="1573212"/>
            <a:ext cx="8231188" cy="277812"/>
          </a:xfrm>
          <a:prstGeom prst="rect">
            <a:avLst/>
          </a:prstGeom>
          <a:noFill/>
          <a:ln>
            <a:noFill/>
            <a:miter lim="800000"/>
          </a:ln>
          <a:effectLst/>
        </p:spPr>
        <p:txBody>
          <a:bodyPr lIns="0" tIns="0" rIns="0" bIns="0">
            <a:spAutoFit/>
          </a:bodyPr>
          <a:lstStyle>
            <a:lvl1pPr marL="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1pPr>
            <a:lvl2pPr marL="40005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2pPr>
            <a:lvl3pPr marL="80010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3pPr>
            <a:lvl4pPr marL="120015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4pPr>
            <a:lvl5pPr marL="160020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5pPr>
          </a:lstStyle>
          <a:p>
            <a:pPr lvl="0"/>
            <a:endParaRPr>
              <a:effectLst/>
            </a:endParaRPr>
          </a:p>
        </p:txBody>
      </p:sp>
      <p:sp>
        <p:nvSpPr>
          <p:cNvPr id="2053" name="Holder 4"/>
          <p:cNvSpPr>
            <a:spLocks noGrp="1"/>
          </p:cNvSpPr>
          <p:nvPr>
            <p:ph type="ftr" sz="quarter" idx="3"/>
          </p:nvPr>
        </p:nvSpPr>
        <p:spPr>
          <a:xfrm>
            <a:off x="3108449" y="6362700"/>
            <a:ext cx="2928688" cy="274594"/>
          </a:xfrm>
          <a:prstGeom prst="rect">
            <a:avLst/>
          </a:prstGeom>
          <a:noFill/>
          <a:ln>
            <a:noFill/>
            <a:miter lim="800000"/>
          </a:ln>
          <a:effectLst/>
        </p:spPr>
        <p:txBody>
          <a:bodyPr lIns="0" tIns="0" rIns="0" bIns="0">
            <a:spAutoFit/>
          </a:bodyPr>
          <a:lstStyle>
            <a:defPPr algn="l" defTabSz="914400" rtl="0" eaLnBrk="1" hangingPunct="1">
              <a:defRPr kumimoji="0" lang="en-US" smtId="4294967295">
                <a:effectLst/>
              </a:defRPr>
            </a:defPPr>
            <a:lvl1pPr marL="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1pPr>
            <a:lvl2pPr marL="40005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2pPr>
            <a:lvl3pPr marL="80010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3pPr>
            <a:lvl4pPr marL="120015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4pPr>
            <a:lvl5pPr marL="160020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5pPr>
            <a:lvl6pPr marL="0" algn="l" defTabSz="914400" rtl="0" eaLnBrk="1" latinLnBrk="0" hangingPunct="1">
              <a:defRPr kumimoji="0" sz="1800" kern="1200" smtId="4294967295">
                <a:solidFill>
                  <a:schemeClr val="phClr"/>
                </a:solidFill>
                <a:effectLst/>
                <a:latin typeface="Arial"/>
                <a:ea typeface="Arial"/>
                <a:cs typeface="Arial"/>
              </a:defRPr>
            </a:lvl6pPr>
            <a:lvl7pPr marL="0" algn="l" defTabSz="914400" rtl="0" eaLnBrk="1" latinLnBrk="0" hangingPunct="1">
              <a:defRPr kumimoji="0" sz="1800" kern="1200" smtId="4294967295">
                <a:solidFill>
                  <a:schemeClr val="phClr"/>
                </a:solidFill>
                <a:effectLst/>
                <a:latin typeface="Arial"/>
                <a:ea typeface="Arial"/>
                <a:cs typeface="Arial"/>
              </a:defRPr>
            </a:lvl7pPr>
            <a:lvl8pPr marL="0" algn="l" defTabSz="914400" rtl="0" eaLnBrk="1" latinLnBrk="0" hangingPunct="1">
              <a:defRPr kumimoji="0" sz="1800" kern="1200" smtId="4294967295">
                <a:solidFill>
                  <a:schemeClr val="phClr"/>
                </a:solidFill>
                <a:effectLst/>
                <a:latin typeface="Arial"/>
                <a:ea typeface="Arial"/>
                <a:cs typeface="Arial"/>
              </a:defRPr>
            </a:lvl8pPr>
          </a:lstStyle>
          <a:p>
            <a:pPr algn="ctr" eaLnBrk="1" hangingPunct="1"/>
            <a:endParaRPr lang="en-US" altLang="en-US">
              <a:solidFill>
                <a:srgbClr val="898989"/>
              </a:solidFill>
            </a:endParaRPr>
          </a:p>
        </p:txBody>
      </p:sp>
      <p:sp>
        <p:nvSpPr>
          <p:cNvPr id="2054" name="Holder 5"/>
          <p:cNvSpPr>
            <a:spLocks noGrp="1"/>
          </p:cNvSpPr>
          <p:nvPr>
            <p:ph type="dt" sz="half" idx="2"/>
          </p:nvPr>
        </p:nvSpPr>
        <p:spPr>
          <a:xfrm>
            <a:off x="457200" y="6362700"/>
            <a:ext cx="2105542" cy="274594"/>
          </a:xfrm>
          <a:prstGeom prst="rect">
            <a:avLst/>
          </a:prstGeom>
          <a:noFill/>
          <a:ln>
            <a:noFill/>
            <a:miter lim="800000"/>
          </a:ln>
          <a:effectLst/>
        </p:spPr>
        <p:txBody>
          <a:bodyPr lIns="0" tIns="0" rIns="0" bIns="0">
            <a:spAutoFit/>
          </a:bodyPr>
          <a:lstStyle>
            <a:defPPr algn="l" defTabSz="914400" rtl="0" eaLnBrk="1" hangingPunct="1">
              <a:defRPr kumimoji="0" lang="en-US" smtId="4294967295">
                <a:effectLst/>
              </a:defRPr>
            </a:defPPr>
            <a:lvl1pPr marL="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1pPr>
            <a:lvl2pPr marL="40005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2pPr>
            <a:lvl3pPr marL="80010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3pPr>
            <a:lvl4pPr marL="120015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4pPr>
            <a:lvl5pPr marL="160020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5pPr>
            <a:lvl6pPr marL="0" algn="l" defTabSz="914400" rtl="0" eaLnBrk="1" latinLnBrk="0" hangingPunct="1">
              <a:defRPr kumimoji="0" sz="1800" kern="1200" smtId="4294967295">
                <a:solidFill>
                  <a:schemeClr val="phClr"/>
                </a:solidFill>
                <a:effectLst/>
                <a:latin typeface="Arial"/>
                <a:ea typeface="Arial"/>
                <a:cs typeface="Arial"/>
              </a:defRPr>
            </a:lvl6pPr>
            <a:lvl7pPr marL="0" algn="l" defTabSz="914400" rtl="0" eaLnBrk="1" latinLnBrk="0" hangingPunct="1">
              <a:defRPr kumimoji="0" sz="1800" kern="1200" smtId="4294967295">
                <a:solidFill>
                  <a:schemeClr val="phClr"/>
                </a:solidFill>
                <a:effectLst/>
                <a:latin typeface="Arial"/>
                <a:ea typeface="Arial"/>
                <a:cs typeface="Arial"/>
              </a:defRPr>
            </a:lvl7pPr>
            <a:lvl8pPr marL="0" algn="l" defTabSz="914400" rtl="0" eaLnBrk="1" latinLnBrk="0" hangingPunct="1">
              <a:defRPr kumimoji="0" sz="1800" kern="1200" smtId="4294967295">
                <a:solidFill>
                  <a:schemeClr val="phClr"/>
                </a:solidFill>
                <a:effectLst/>
                <a:latin typeface="Arial"/>
                <a:ea typeface="Arial"/>
                <a:cs typeface="Arial"/>
              </a:defRPr>
            </a:lvl8pPr>
          </a:lstStyle>
          <a:p>
            <a:pPr eaLnBrk="1" hangingPunct="1"/>
            <a:r>
              <a:rPr lang="en-US" altLang="en-US">
                <a:solidFill>
                  <a:srgbClr val="898989"/>
                </a:solidFill>
              </a:rPr>
              <a:t>*</a:t>
            </a:r>
          </a:p>
        </p:txBody>
      </p:sp>
      <p:sp>
        <p:nvSpPr>
          <p:cNvPr id="2055" name="Holder 6"/>
          <p:cNvSpPr>
            <a:spLocks noGrp="1"/>
          </p:cNvSpPr>
          <p:nvPr>
            <p:ph type="sldNum" sz="quarter" idx="4"/>
          </p:nvPr>
        </p:nvSpPr>
        <p:spPr>
          <a:xfrm>
            <a:off x="6582845" y="6362700"/>
            <a:ext cx="2105542" cy="274594"/>
          </a:xfrm>
          <a:prstGeom prst="rect">
            <a:avLst/>
          </a:prstGeom>
          <a:noFill/>
          <a:ln>
            <a:noFill/>
            <a:miter lim="800000"/>
          </a:ln>
          <a:effectLst/>
        </p:spPr>
        <p:txBody>
          <a:bodyPr lIns="0" tIns="0" rIns="0" bIns="0">
            <a:spAutoFit/>
          </a:bodyPr>
          <a:lstStyle>
            <a:defPPr algn="l" defTabSz="914400" rtl="0" eaLnBrk="1" hangingPunct="1">
              <a:defRPr kumimoji="0" lang="en-US" smtId="4294967295">
                <a:effectLst/>
              </a:defRPr>
            </a:defPPr>
            <a:lvl1pPr marL="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1pPr>
            <a:lvl2pPr marL="40005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2pPr>
            <a:lvl3pPr marL="80010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3pPr>
            <a:lvl4pPr marL="120015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4pPr>
            <a:lvl5pPr marL="1600200" indent="0" algn="l" defTabSz="91440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5pPr>
            <a:lvl6pPr marL="0" algn="l" defTabSz="914400" rtl="0" eaLnBrk="1" latinLnBrk="0" hangingPunct="1">
              <a:defRPr kumimoji="0" sz="1800" kern="1200" smtId="4294967295">
                <a:solidFill>
                  <a:schemeClr val="phClr"/>
                </a:solidFill>
                <a:effectLst/>
                <a:latin typeface="Arial"/>
                <a:ea typeface="Arial"/>
                <a:cs typeface="Arial"/>
              </a:defRPr>
            </a:lvl6pPr>
            <a:lvl7pPr marL="0" algn="l" defTabSz="914400" rtl="0" eaLnBrk="1" latinLnBrk="0" hangingPunct="1">
              <a:defRPr kumimoji="0" sz="1800" kern="1200" smtId="4294967295">
                <a:solidFill>
                  <a:schemeClr val="phClr"/>
                </a:solidFill>
                <a:effectLst/>
                <a:latin typeface="Arial"/>
                <a:ea typeface="Arial"/>
                <a:cs typeface="Arial"/>
              </a:defRPr>
            </a:lvl7pPr>
            <a:lvl8pPr marL="0" algn="l" defTabSz="914400" rtl="0" eaLnBrk="1" latinLnBrk="0" hangingPunct="1">
              <a:defRPr kumimoji="0" sz="1800" kern="1200" smtId="4294967295">
                <a:solidFill>
                  <a:schemeClr val="phClr"/>
                </a:solidFill>
                <a:effectLst/>
                <a:latin typeface="Arial"/>
                <a:ea typeface="Arial"/>
                <a:cs typeface="Arial"/>
              </a:defRPr>
            </a:lvl8pPr>
          </a:lstStyle>
          <a:p>
            <a:pPr algn="r" eaLnBrk="1" hangingPunct="1"/>
            <a:fld id="{7176624C-3BB7-489D-9DCA-C2F01A260D39}" type="slidenum">
              <a:rPr lang="en-US" altLang="en-US">
                <a:solidFill>
                  <a:srgbClr val="898989"/>
                </a:solidFill>
              </a:rPr>
              <a:pPr algn="r" eaLnBrk="1" hangingPunct="1"/>
              <a:t>‹#›</a:t>
            </a:fld>
            <a:endParaRPr lang="en-US" altLang="en-US">
              <a:solidFill>
                <a:srgbClr val="898989"/>
              </a:solidFill>
            </a:endParaRPr>
          </a:p>
        </p:txBody>
      </p:sp>
    </p:spTree>
    <p:extLst>
      <p:ext uri="{BB962C8B-B14F-4D97-AF65-F5344CB8AC3E}">
        <p14:creationId xmlns:p14="http://schemas.microsoft.com/office/powerpoint/2010/main" val="1867484150"/>
      </p:ext>
    </p:extLst>
  </p:cSld>
  <p:clrMap bg1="lt1" tx1="dk1" bg2="lt2" tx2="dk2" accent1="accent1" accent2="accent2" accent3="accent3" accent4="accent4" accent5="accent5" accent6="accent6" hlink="hlink" folHlink="folHlink"/>
  <p:sldLayoutIdLst>
    <p:sldLayoutId id="2147483661" r:id="rId1"/>
  </p:sldLayoutIdLst>
  <p:transition/>
  <p:txStyles>
    <p:titleStyle>
      <a:lvl1pPr marL="0" indent="0" algn="ctr" defTabSz="914400" rtl="0" eaLnBrk="0" fontAlgn="base" hangingPunct="0">
        <a:lnSpc>
          <a:spcPct val="100000"/>
        </a:lnSpc>
        <a:spcBef>
          <a:spcPct val="0"/>
        </a:spcBef>
        <a:spcAft>
          <a:spcPct val="0"/>
        </a:spcAft>
        <a:buClrTx/>
        <a:buSzTx/>
        <a:buFontTx/>
        <a:buNone/>
        <a:defRPr kumimoji="0" sz="1800" b="0" i="0" u="none" smtId="4294967295">
          <a:solidFill>
            <a:schemeClr val="tx2"/>
          </a:solidFill>
          <a:effectLst/>
          <a:latin typeface="Calibri" pitchFamily="34" charset="0"/>
        </a:defRPr>
      </a:lvl1pPr>
    </p:titleStyle>
    <p:bodyStyle>
      <a:lvl1pPr marL="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1pPr>
      <a:lvl2pPr marL="40005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2pPr>
      <a:lvl3pPr marL="80010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3pPr>
      <a:lvl4pPr marL="120015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4pPr>
      <a:lvl5pPr marL="1600200" indent="0" algn="l" defTabSz="914400" rtl="0" eaLnBrk="0" fontAlgn="base" hangingPunct="0">
        <a:lnSpc>
          <a:spcPct val="100000"/>
        </a:lnSpc>
        <a:spcBef>
          <a:spcPct val="20000"/>
        </a:spcBef>
        <a:spcAft>
          <a:spcPct val="0"/>
        </a:spcAft>
        <a:buClrTx/>
        <a:buSzTx/>
        <a:buFontTx/>
        <a:buNone/>
        <a:defRPr kumimoji="0" sz="1800" b="0" i="0" u="none" smtId="4294967295">
          <a:solidFill>
            <a:schemeClr val="tx1"/>
          </a:solidFill>
          <a:effectLst/>
          <a:latin typeface="Calibri" pitchFamily="34" charset="0"/>
        </a:defRPr>
      </a:lvl5pPr>
    </p:bodyStyle>
    <p:otherStyle>
      <a:lvl1pPr marL="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effectLst/>
          <a:latin typeface="Calibri" pitchFamily="34" charset="0"/>
        </a:defRPr>
      </a:lvl1pPr>
      <a:lvl2pPr marL="40005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effectLst/>
          <a:latin typeface="Calibri" pitchFamily="34" charset="0"/>
        </a:defRPr>
      </a:lvl2pPr>
      <a:lvl3pPr marL="8001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effectLst/>
          <a:latin typeface="Calibri" pitchFamily="34" charset="0"/>
        </a:defRPr>
      </a:lvl3pPr>
      <a:lvl4pPr marL="120015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effectLst/>
          <a:latin typeface="Calibri" pitchFamily="34" charset="0"/>
        </a:defRPr>
      </a:lvl4pPr>
      <a:lvl5pPr marL="1600200" indent="0" algn="l" defTabSz="914400" rtl="0" eaLnBrk="0" fontAlgn="base" hangingPunct="0">
        <a:lnSpc>
          <a:spcPct val="100000"/>
        </a:lnSpc>
        <a:spcBef>
          <a:spcPct val="0"/>
        </a:spcBef>
        <a:spcAft>
          <a:spcPct val="0"/>
        </a:spcAft>
        <a:buClrTx/>
        <a:buSzTx/>
        <a:buFontTx/>
        <a:buNone/>
        <a:defRPr kumimoji="0" sz="1800" b="0" i="0" u="none" smtId="4294967295">
          <a:solidFill>
            <a:schemeClr val="tx1"/>
          </a:solidFill>
          <a:effectLst/>
          <a:latin typeface="Calibri" pitchFamily="34"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239237132"/>
      </p:ext>
    </p:extLst>
  </p:cSld>
  <p:clrMap bg1="lt1" tx1="dk1" bg2="lt2" tx2="dk2" accent1="accent1" accent2="accent2" accent3="accent3" accent4="accent4" accent5="accent5" accent6="accent6" hlink="hlink" folHlink="folHlink"/>
  <p:sldLayoutIdLst>
    <p:sldLayoutId id="2147483663" r:id="rId1"/>
  </p:sldLayoutIdLst>
  <p:transition/>
  <p:txStyles>
    <p:titleStyle>
      <a:lvl1pPr algn="l" defTabSz="914400" rtl="0" eaLnBrk="1" latinLnBrk="0" hangingPunct="1">
        <a:spcBef>
          <a:spcPct val="0"/>
        </a:spcBef>
        <a:buNone/>
        <a:defRPr sz="1800" b="1" kern="120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clients.mintel.com/report/the-future-of-bodycare-2017-01-2017"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clients.mintel.com/report/the-future-of-bodycare-2017-01-20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clients.mintel.com/insight/gac-is-the-next-superfruit-for-the-skin-04-2016?utm_source=homepage&amp;freetext=GA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lients.mintel.com/report/the-future-of-bodycare-2017-01-2017"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abc.net.au/news/2015-05-19/gubinge-industry-set-to-take-off/6480204" TargetMode="External"/><Relationship Id="rId7" Type="http://schemas.openxmlformats.org/officeDocument/2006/relationships/hyperlink" Target="http://clients.mintel.com/report/the-future-of-bodycare-2017-01-201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abc.net.au/news/2016-04-28/kakadu-plum-harvest-underway-in-wadeye-nt/7359856" TargetMode="External"/><Relationship Id="rId4" Type="http://schemas.openxmlformats.org/officeDocument/2006/relationships/hyperlink" Target="http://austsuperfoods.com.au/superfoods/kakadu-plu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clients.mintel.com/report/the-future-of-bodycare-2017-01-20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clients.mintel.com/report/the-future-of-bodycare-2017-01-2017" TargetMode="External"/><Relationship Id="rId4" Type="http://schemas.openxmlformats.org/officeDocument/2006/relationships/hyperlink" Target="http://www.gnpd.com/sinatra/recordpage/4011459/from_search/gbuwjGA8la/?page=1"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a:effectLst/>
      </p:grpSpPr>
      <p:pic>
        <p:nvPicPr>
          <p:cNvPr id="5128" name="New picture" descr="background"/>
          <p:cNvPicPr>
            <a:picLocks noChangeAspect="1"/>
          </p:cNvPicPr>
          <p:nvPr/>
        </p:nvPicPr>
        <p:blipFill dpi="0">
          <a:blip r:embed="rId3"/>
          <a:stretch>
            <a:fillRect/>
          </a:stretch>
        </p:blipFill>
        <p:spPr>
          <a:xfrm>
            <a:off x="0" y="0"/>
            <a:ext cx="9144000" cy="6858000"/>
          </a:xfrm>
          <a:prstGeom prst="rect">
            <a:avLst/>
          </a:prstGeom>
          <a:effectLst/>
        </p:spPr>
      </p:pic>
      <p:sp>
        <p:nvSpPr>
          <p:cNvPr id="11" name="Subtitle 2" descr="copyright"/>
          <p:cNvSpPr txBox="1"/>
          <p:nvPr/>
        </p:nvSpPr>
        <p:spPr>
          <a:xfrm>
            <a:off x="8961120" y="4389120"/>
            <a:ext cx="91440" cy="2377440"/>
          </a:xfrm>
          <a:prstGeom prst="rect">
            <a:avLst/>
          </a:prstGeom>
          <a:effectLst/>
        </p:spPr>
        <p:txBody>
          <a:bodyPr vert="vert270" lIns="0" tIns="0" rIns="0" bIns="0" anchor="ctr"/>
          <a:lstStyle>
            <a:defPPr>
              <a:defRPr lang="en-US" smtId="4294967295">
                <a:effectLst/>
              </a:defRPr>
            </a:defPPr>
            <a:lvl1pPr marL="0" indent="0" algn="l" defTabSz="914400" rtl="0" eaLnBrk="1" latinLnBrk="0" hangingPunct="1">
              <a:spcBef>
                <a:spcPct val="20000"/>
              </a:spcBef>
              <a:buFont typeface="Arial" pitchFamily="34" charset="0"/>
              <a:buNone/>
              <a:defRPr sz="1400" kern="1200">
                <a:solidFill>
                  <a:schemeClr val="tx1"/>
                </a:solidFill>
                <a:effectLst/>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effectLst/>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effectLst/>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9pPr>
          </a:lstStyle>
          <a:p>
            <a:pPr>
              <a:spcAft>
                <a:spcPct val="0"/>
              </a:spcAft>
              <a:defRPr>
                <a:effectLst/>
              </a:defRPr>
            </a:pPr>
            <a:r>
              <a:rPr lang="en-US" sz="600">
                <a:solidFill>
                  <a:prstClr val="white">
                    <a:lumMod val="50000"/>
                  </a:prstClr>
                </a:solidFill>
                <a:latin typeface="Arial" panose="020B0604020202020204" pitchFamily="34" charset="0"/>
                <a:ea typeface="Verdana" pitchFamily="34" charset="0"/>
              </a:rPr>
              <a:t>© 2016 Mintel Group Ltd. All Rights Reserved. Confidential to Mintel.</a:t>
            </a:r>
          </a:p>
        </p:txBody>
      </p:sp>
      <p:sp>
        <p:nvSpPr>
          <p:cNvPr id="5" name="Rectangle 4" descr="callout"/>
          <p:cNvSpPr/>
          <p:nvPr/>
        </p:nvSpPr>
        <p:spPr>
          <a:xfrm>
            <a:off x="522288" y="2876128"/>
            <a:ext cx="4993200" cy="22810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9pPr>
          </a:lstStyle>
          <a:p>
            <a:pPr algn="ctr"/>
            <a:endParaRPr lang="en-GB">
              <a:solidFill>
                <a:prstClr val="white"/>
              </a:solidFill>
            </a:endParaRPr>
          </a:p>
        </p:txBody>
      </p:sp>
      <p:sp>
        <p:nvSpPr>
          <p:cNvPr id="17" name="Picture Placeholder 6" descr="mintel_logo"/>
          <p:cNvSpPr txBox="1"/>
          <p:nvPr/>
        </p:nvSpPr>
        <p:spPr>
          <a:xfrm>
            <a:off x="7863840" y="6217920"/>
            <a:ext cx="1004400" cy="543600"/>
          </a:xfrm>
          <a:prstGeom prst="rect">
            <a:avLst/>
          </a:prstGeom>
          <a:blipFill>
            <a:blip r:embed="rId4"/>
            <a:stretch>
              <a:fillRect/>
            </a:stretch>
          </a:blipFill>
          <a:effectLst/>
        </p:spPr>
        <p:txBody>
          <a:bodyPr/>
          <a:lstStyle>
            <a:defPPr>
              <a:defRPr lang="en-US" smtId="4294967295">
                <a:effectLst/>
              </a:defRPr>
            </a:defPPr>
            <a:lvl1pPr marL="0" indent="0" algn="l" defTabSz="400324" rtl="0" eaLnBrk="1" latinLnBrk="0" hangingPunct="1">
              <a:buNone/>
              <a:defRPr sz="1600" kern="1200">
                <a:solidFill>
                  <a:schemeClr val="tx1"/>
                </a:solidFill>
                <a:effectLst/>
                <a:latin typeface="+mn-lt"/>
                <a:ea typeface="+mn-ea"/>
                <a:cs typeface="+mn-cs"/>
              </a:defRPr>
            </a:lvl1pPr>
            <a:lvl2pPr marL="400324" algn="l" defTabSz="400324" rtl="0" eaLnBrk="1" latinLnBrk="0" hangingPunct="1">
              <a:defRPr sz="1600" kern="1200">
                <a:solidFill>
                  <a:schemeClr val="tx1"/>
                </a:solidFill>
                <a:effectLst/>
                <a:latin typeface="+mn-lt"/>
                <a:ea typeface="+mn-ea"/>
                <a:cs typeface="+mn-cs"/>
              </a:defRPr>
            </a:lvl2pPr>
            <a:lvl3pPr marL="800649" algn="l" defTabSz="400324" rtl="0" eaLnBrk="1" latinLnBrk="0" hangingPunct="1">
              <a:defRPr sz="1600" kern="1200">
                <a:solidFill>
                  <a:schemeClr val="tx1"/>
                </a:solidFill>
                <a:effectLst/>
                <a:latin typeface="+mn-lt"/>
                <a:ea typeface="+mn-ea"/>
                <a:cs typeface="+mn-cs"/>
              </a:defRPr>
            </a:lvl3pPr>
            <a:lvl4pPr marL="1200973" algn="l" defTabSz="400324" rtl="0" eaLnBrk="1" latinLnBrk="0" hangingPunct="1">
              <a:defRPr sz="1600" kern="1200">
                <a:solidFill>
                  <a:schemeClr val="tx1"/>
                </a:solidFill>
                <a:effectLst/>
                <a:latin typeface="+mn-lt"/>
                <a:ea typeface="+mn-ea"/>
                <a:cs typeface="+mn-cs"/>
              </a:defRPr>
            </a:lvl4pPr>
            <a:lvl5pPr marL="1601297" algn="l" defTabSz="400324" rtl="0" eaLnBrk="1" latinLnBrk="0" hangingPunct="1">
              <a:defRPr sz="1600" kern="1200">
                <a:solidFill>
                  <a:schemeClr val="tx1"/>
                </a:solidFill>
                <a:effectLst/>
                <a:latin typeface="+mn-lt"/>
                <a:ea typeface="+mn-ea"/>
                <a:cs typeface="+mn-cs"/>
              </a:defRPr>
            </a:lvl5pPr>
            <a:lvl6pPr marL="2001622" algn="l" defTabSz="400324" rtl="0" eaLnBrk="1" latinLnBrk="0" hangingPunct="1">
              <a:defRPr sz="1600" kern="1200">
                <a:solidFill>
                  <a:schemeClr val="tx1"/>
                </a:solidFill>
                <a:effectLst/>
                <a:latin typeface="+mn-lt"/>
                <a:ea typeface="+mn-ea"/>
                <a:cs typeface="+mn-cs"/>
              </a:defRPr>
            </a:lvl6pPr>
            <a:lvl7pPr marL="2401946" algn="l" defTabSz="400324" rtl="0" eaLnBrk="1" latinLnBrk="0" hangingPunct="1">
              <a:defRPr sz="1600" kern="1200">
                <a:solidFill>
                  <a:schemeClr val="tx1"/>
                </a:solidFill>
                <a:effectLst/>
                <a:latin typeface="+mn-lt"/>
                <a:ea typeface="+mn-ea"/>
                <a:cs typeface="+mn-cs"/>
              </a:defRPr>
            </a:lvl7pPr>
            <a:lvl8pPr marL="2802270" algn="l" defTabSz="400324" rtl="0" eaLnBrk="1" latinLnBrk="0" hangingPunct="1">
              <a:defRPr sz="1600" kern="1200">
                <a:solidFill>
                  <a:schemeClr val="tx1"/>
                </a:solidFill>
                <a:effectLst/>
                <a:latin typeface="+mn-lt"/>
                <a:ea typeface="+mn-ea"/>
                <a:cs typeface="+mn-cs"/>
              </a:defRPr>
            </a:lvl8pPr>
            <a:lvl9pPr marL="3202595">
              <a:defRPr>
                <a:effectLst/>
                <a:latin typeface="+mn-lt"/>
                <a:ea typeface="+mn-ea"/>
                <a:cs typeface="+mn-cs"/>
              </a:defRPr>
            </a:lvl9pPr>
          </a:lstStyle>
          <a:p>
            <a:pPr defTabSz="914400"/>
            <a:r>
              <a:rPr lang="en-GB" sz="1800" kern="0">
                <a:solidFill>
                  <a:sysClr val="windowText" lastClr="000000"/>
                </a:solidFill>
              </a:rPr>
              <a:t> </a:t>
            </a:r>
          </a:p>
        </p:txBody>
      </p:sp>
      <p:sp>
        <p:nvSpPr>
          <p:cNvPr id="15" name="Rectangle 14" descr="go_to_button">
            <a:hlinkClick r:id="rId5"/>
          </p:cNvPr>
          <p:cNvSpPr/>
          <p:nvPr/>
        </p:nvSpPr>
        <p:spPr>
          <a:xfrm>
            <a:off x="4304739" y="4643922"/>
            <a:ext cx="1017495" cy="297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8000" rIns="0" bIns="18000" rtlCol="0" anchor="t" anchorCtr="0"/>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9pPr>
          </a:lstStyle>
          <a:p>
            <a:pPr algn="r" defTabSz="400050"/>
            <a:r>
              <a:rPr lang="en-US" altLang="en-US" sz="1000" b="1">
                <a:solidFill>
                  <a:srgbClr val="1EA8E1"/>
                </a:solidFill>
              </a:rPr>
              <a:t>Read on mintel.com</a:t>
            </a:r>
          </a:p>
        </p:txBody>
      </p:sp>
      <p:sp>
        <p:nvSpPr>
          <p:cNvPr id="5125" name="Rectangle 9" descr="article_title"/>
          <p:cNvSpPr/>
          <p:nvPr/>
        </p:nvSpPr>
        <p:spPr>
          <a:xfrm>
            <a:off x="522288" y="2365858"/>
            <a:ext cx="4998193" cy="510270"/>
          </a:xfrm>
          <a:prstGeom prst="rect">
            <a:avLst/>
          </a:prstGeom>
          <a:solidFill>
            <a:schemeClr val="bg1"/>
          </a:solidFill>
          <a:ln>
            <a:noFill/>
            <a:miter lim="800000"/>
          </a:ln>
          <a:effectLst/>
        </p:spPr>
        <p:txBody>
          <a:bodyPr wrap="square" lIns="144000" tIns="144000" rIns="144000" bIns="0" anchor="b" anchorCtr="0">
            <a:spAutoFit/>
          </a:bodyPr>
          <a:lstStyle>
            <a:defPPr algn="l" defTabSz="914400" rtl="0" eaLnBrk="1" hangingPunct="1">
              <a:defRPr kumimoji="0" lang="en-US" smtId="4294967295">
                <a:effectLst/>
              </a:defRPr>
            </a:defPPr>
            <a:lvl1pPr marL="0" indent="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1pPr>
            <a:lvl2pPr marL="400050" indent="571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2pPr>
            <a:lvl3pPr marL="800100" indent="1143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3pPr>
            <a:lvl4pPr marL="1200150" indent="1714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4pPr>
            <a:lvl5pPr marL="1600200" indent="2286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5pPr>
            <a:lvl6pPr marL="0" algn="l" defTabSz="914400" rtl="0" eaLnBrk="1" latinLnBrk="0" hangingPunct="1">
              <a:defRPr kumimoji="0" sz="1800" kern="1200" smtId="4294967295">
                <a:solidFill>
                  <a:schemeClr val="phClr"/>
                </a:solidFill>
                <a:effectLst/>
                <a:latin typeface="Arial"/>
                <a:ea typeface="Arial"/>
                <a:cs typeface="Arial"/>
              </a:defRPr>
            </a:lvl6pPr>
            <a:lvl7pPr marL="0" algn="l" defTabSz="914400" rtl="0" eaLnBrk="1" latinLnBrk="0" hangingPunct="1">
              <a:defRPr kumimoji="0" sz="1800" kern="1200" smtId="4294967295">
                <a:solidFill>
                  <a:schemeClr val="phClr"/>
                </a:solidFill>
                <a:effectLst/>
                <a:latin typeface="Arial"/>
                <a:ea typeface="Arial"/>
                <a:cs typeface="Arial"/>
              </a:defRPr>
            </a:lvl7pPr>
            <a:lvl8pPr marL="0" algn="l" defTabSz="914400" rtl="0" eaLnBrk="1" latinLnBrk="0" hangingPunct="1">
              <a:defRPr kumimoji="0" sz="1800" kern="1200" smtId="4294967295">
                <a:solidFill>
                  <a:schemeClr val="phClr"/>
                </a:solidFill>
                <a:effectLst/>
                <a:latin typeface="Arial"/>
                <a:ea typeface="Arial"/>
                <a:cs typeface="Arial"/>
              </a:defRPr>
            </a:lvl8pPr>
          </a:lstStyle>
          <a:p>
            <a:r>
              <a:rPr sz="2400">
                <a:solidFill>
                  <a:prstClr val="black"/>
                </a:solidFill>
                <a:latin typeface="Arial"/>
              </a:rPr>
              <a:t>The Future of Bodycare 2017</a:t>
            </a:r>
          </a:p>
        </p:txBody>
      </p:sp>
      <p:sp>
        <p:nvSpPr>
          <p:cNvPr id="5126" name="Rectangle 12" descr="summary"/>
          <p:cNvSpPr/>
          <p:nvPr/>
        </p:nvSpPr>
        <p:spPr>
          <a:xfrm>
            <a:off x="670359" y="3140993"/>
            <a:ext cx="4693729" cy="1080107"/>
          </a:xfrm>
          <a:prstGeom prst="rect">
            <a:avLst/>
          </a:prstGeom>
          <a:noFill/>
          <a:ln>
            <a:noFill/>
            <a:miter lim="800000"/>
          </a:ln>
          <a:effectLst/>
        </p:spPr>
        <p:txBody>
          <a:bodyPr lIns="0" tIns="40032" rIns="80065" bIns="40032">
            <a:noAutofit/>
          </a:bodyPr>
          <a:lstStyle>
            <a:defPPr algn="l" defTabSz="914400" rtl="0" eaLnBrk="1" hangingPunct="1">
              <a:defRPr kumimoji="0" lang="en-US" smtId="4294967295">
                <a:effectLst/>
              </a:defRPr>
            </a:defPPr>
            <a:lvl1pPr marL="0" indent="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1pPr>
            <a:lvl2pPr marL="400050" indent="571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2pPr>
            <a:lvl3pPr marL="800100" indent="1143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3pPr>
            <a:lvl4pPr marL="1200150" indent="1714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4pPr>
            <a:lvl5pPr marL="1600200" indent="2286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5pPr>
            <a:lvl6pPr marL="0" algn="l" defTabSz="914400" rtl="0" eaLnBrk="1" latinLnBrk="0" hangingPunct="1">
              <a:defRPr kumimoji="0" sz="1800" kern="1200" smtId="4294967295">
                <a:solidFill>
                  <a:schemeClr val="phClr"/>
                </a:solidFill>
                <a:effectLst/>
                <a:latin typeface="Arial"/>
                <a:ea typeface="Arial"/>
                <a:cs typeface="Arial"/>
              </a:defRPr>
            </a:lvl6pPr>
            <a:lvl7pPr marL="0" algn="l" defTabSz="914400" rtl="0" eaLnBrk="1" latinLnBrk="0" hangingPunct="1">
              <a:defRPr kumimoji="0" sz="1800" kern="1200" smtId="4294967295">
                <a:solidFill>
                  <a:schemeClr val="phClr"/>
                </a:solidFill>
                <a:effectLst/>
                <a:latin typeface="Arial"/>
                <a:ea typeface="Arial"/>
                <a:cs typeface="Arial"/>
              </a:defRPr>
            </a:lvl7pPr>
            <a:lvl8pPr marL="0" algn="l" defTabSz="914400" rtl="0" eaLnBrk="1" latinLnBrk="0" hangingPunct="1">
              <a:defRPr kumimoji="0" sz="1800" kern="1200" smtId="4294967295">
                <a:solidFill>
                  <a:schemeClr val="phClr"/>
                </a:solidFill>
                <a:effectLst/>
                <a:latin typeface="Arial"/>
                <a:ea typeface="Arial"/>
                <a:cs typeface="Arial"/>
              </a:defRPr>
            </a:lvl8pPr>
          </a:lstStyle>
          <a:p>
            <a:pPr>
              <a:lnSpc>
                <a:spcPct val="150000"/>
              </a:lnSpc>
            </a:pPr>
            <a:r>
              <a:rPr sz="1400">
                <a:solidFill>
                  <a:prstClr val="black"/>
                </a:solidFill>
                <a:latin typeface="Arial"/>
              </a:rPr>
              <a:t>Global annual review: what's now and what's next for the bodycare market </a:t>
            </a:r>
          </a:p>
        </p:txBody>
      </p:sp>
      <p:sp>
        <p:nvSpPr>
          <p:cNvPr id="5127" name="Rectangle 13" descr="date"/>
          <p:cNvSpPr/>
          <p:nvPr/>
        </p:nvSpPr>
        <p:spPr>
          <a:xfrm>
            <a:off x="1364820" y="4725879"/>
            <a:ext cx="2476500" cy="276225"/>
          </a:xfrm>
          <a:prstGeom prst="rect">
            <a:avLst/>
          </a:prstGeom>
          <a:noFill/>
          <a:ln>
            <a:noFill/>
            <a:miter lim="800000"/>
          </a:ln>
          <a:effectLst/>
        </p:spPr>
        <p:txBody>
          <a:bodyPr lIns="79200" tIns="18000" rIns="80065" bIns="18000" anchor="ctr" anchorCtr="0">
            <a:noAutofit/>
          </a:bodyPr>
          <a:lstStyle>
            <a:defPPr algn="l" defTabSz="914400" rtl="0" eaLnBrk="1" hangingPunct="1">
              <a:defRPr kumimoji="0" lang="en-US" smtId="4294967295">
                <a:effectLst/>
              </a:defRPr>
            </a:defPPr>
            <a:lvl1pPr marL="0" indent="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1pPr>
            <a:lvl2pPr marL="400050" indent="571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2pPr>
            <a:lvl3pPr marL="800100" indent="1143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3pPr>
            <a:lvl4pPr marL="1200150" indent="1714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4pPr>
            <a:lvl5pPr marL="1600200" indent="2286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5pPr>
            <a:lvl6pPr marL="0" algn="l" defTabSz="914400" rtl="0" eaLnBrk="1" latinLnBrk="0" hangingPunct="1">
              <a:defRPr kumimoji="0" sz="1800" kern="1200" smtId="4294967295">
                <a:solidFill>
                  <a:schemeClr val="phClr"/>
                </a:solidFill>
                <a:effectLst/>
                <a:latin typeface="Arial"/>
                <a:ea typeface="Arial"/>
                <a:cs typeface="Arial"/>
              </a:defRPr>
            </a:lvl6pPr>
            <a:lvl7pPr marL="0" algn="l" defTabSz="914400" rtl="0" eaLnBrk="1" latinLnBrk="0" hangingPunct="1">
              <a:defRPr kumimoji="0" sz="1800" kern="1200" smtId="4294967295">
                <a:solidFill>
                  <a:schemeClr val="phClr"/>
                </a:solidFill>
                <a:effectLst/>
                <a:latin typeface="Arial"/>
                <a:ea typeface="Arial"/>
                <a:cs typeface="Arial"/>
              </a:defRPr>
            </a:lvl7pPr>
            <a:lvl8pPr marL="0" algn="l" defTabSz="914400" rtl="0" eaLnBrk="1" latinLnBrk="0" hangingPunct="1">
              <a:defRPr kumimoji="0" sz="1800" kern="1200" smtId="4294967295">
                <a:solidFill>
                  <a:schemeClr val="phClr"/>
                </a:solidFill>
                <a:effectLst/>
                <a:latin typeface="Arial"/>
                <a:ea typeface="Arial"/>
                <a:cs typeface="Arial"/>
              </a:defRPr>
            </a:lvl8pPr>
          </a:lstStyle>
          <a:p>
            <a:r>
              <a:rPr sz="1400" b="1">
                <a:solidFill>
                  <a:prstClr val="black"/>
                </a:solidFill>
                <a:latin typeface="Arial"/>
              </a:rPr>
              <a:t>January 2017</a:t>
            </a:r>
          </a:p>
        </p:txBody>
      </p:sp>
      <p:sp>
        <p:nvSpPr>
          <p:cNvPr id="16" name="Rectangle 12" descr="analyst_byline"/>
          <p:cNvSpPr/>
          <p:nvPr/>
        </p:nvSpPr>
        <p:spPr>
          <a:xfrm>
            <a:off x="1364820" y="4402719"/>
            <a:ext cx="3716008" cy="310356"/>
          </a:xfrm>
          <a:prstGeom prst="rect">
            <a:avLst/>
          </a:prstGeom>
          <a:noFill/>
          <a:ln>
            <a:noFill/>
            <a:miter lim="800000"/>
          </a:ln>
          <a:effectLst/>
        </p:spPr>
        <p:txBody>
          <a:bodyPr lIns="79200" tIns="18000" rIns="80065" bIns="18000" anchor="ctr">
            <a:noAutofit/>
          </a:bodyPr>
          <a:lstStyle>
            <a:defPPr algn="l" defTabSz="914400" rtl="0" eaLnBrk="1" hangingPunct="1">
              <a:defRPr kumimoji="0" lang="en-US" smtId="4294967295">
                <a:effectLst/>
              </a:defRPr>
            </a:defPPr>
            <a:lvl1pPr marL="0" indent="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1pPr>
            <a:lvl2pPr marL="400050" indent="571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2pPr>
            <a:lvl3pPr marL="800100" indent="1143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3pPr>
            <a:lvl4pPr marL="1200150" indent="17145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4pPr>
            <a:lvl5pPr marL="1600200" indent="228600" algn="l" defTabSz="400050" rtl="0" eaLnBrk="0" fontAlgn="base" latinLnBrk="0" hangingPunct="0">
              <a:lnSpc>
                <a:spcPct val="100000"/>
              </a:lnSpc>
              <a:spcBef>
                <a:spcPct val="0"/>
              </a:spcBef>
              <a:spcAft>
                <a:spcPct val="0"/>
              </a:spcAft>
              <a:buClrTx/>
              <a:buSzTx/>
              <a:buFontTx/>
              <a:buNone/>
              <a:defRPr kumimoji="0" sz="1800" b="0" i="0" u="none" kern="1200" smtId="4294967295">
                <a:solidFill>
                  <a:schemeClr val="tx1"/>
                </a:solidFill>
                <a:effectLst/>
                <a:latin typeface="Calibri" pitchFamily="34" charset="0"/>
                <a:ea typeface="Arial"/>
                <a:cs typeface="Arial"/>
              </a:defRPr>
            </a:lvl5pPr>
            <a:lvl6pPr marL="0" algn="l" defTabSz="914400" rtl="0" eaLnBrk="1" latinLnBrk="0" hangingPunct="1">
              <a:defRPr kumimoji="0" sz="1800" kern="1200" smtId="4294967295">
                <a:solidFill>
                  <a:schemeClr val="phClr"/>
                </a:solidFill>
                <a:effectLst/>
                <a:latin typeface="Arial"/>
                <a:ea typeface="Arial"/>
                <a:cs typeface="Arial"/>
              </a:defRPr>
            </a:lvl6pPr>
            <a:lvl7pPr marL="0" algn="l" defTabSz="914400" rtl="0" eaLnBrk="1" latinLnBrk="0" hangingPunct="1">
              <a:defRPr kumimoji="0" sz="1800" kern="1200" smtId="4294967295">
                <a:solidFill>
                  <a:schemeClr val="phClr"/>
                </a:solidFill>
                <a:effectLst/>
                <a:latin typeface="Arial"/>
                <a:ea typeface="Arial"/>
                <a:cs typeface="Arial"/>
              </a:defRPr>
            </a:lvl7pPr>
            <a:lvl8pPr marL="0" algn="l" defTabSz="914400" rtl="0" eaLnBrk="1" latinLnBrk="0" hangingPunct="1">
              <a:defRPr kumimoji="0" sz="1800" kern="1200" smtId="4294967295">
                <a:solidFill>
                  <a:schemeClr val="phClr"/>
                </a:solidFill>
                <a:effectLst/>
                <a:latin typeface="Arial"/>
                <a:ea typeface="Arial"/>
                <a:cs typeface="Arial"/>
              </a:defRPr>
            </a:lvl8pPr>
          </a:lstStyle>
          <a:p>
            <a:r>
              <a:rPr sz="1400" b="1">
                <a:solidFill>
                  <a:prstClr val="black"/>
                </a:solidFill>
                <a:latin typeface="Arial"/>
              </a:rPr>
              <a:t>By David Tyrrell</a:t>
            </a:r>
          </a:p>
        </p:txBody>
      </p:sp>
      <p:cxnSp>
        <p:nvCxnSpPr>
          <p:cNvPr id="12" name="Straight Connector 11" descr="authority_line"/>
          <p:cNvCxnSpPr/>
          <p:nvPr/>
        </p:nvCxnSpPr>
        <p:spPr>
          <a:xfrm flipH="1">
            <a:off x="670360" y="2996952"/>
            <a:ext cx="579500" cy="0"/>
          </a:xfrm>
          <a:prstGeom prst="line">
            <a:avLst/>
          </a:prstGeom>
          <a:ln w="57150">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5129" name="New picture" descr="analyst_photo"/>
          <p:cNvPicPr>
            <a:picLocks noChangeAspect="1"/>
          </p:cNvPicPr>
          <p:nvPr/>
        </p:nvPicPr>
        <p:blipFill dpi="0">
          <a:blip r:embed="rId6"/>
          <a:stretch>
            <a:fillRect/>
          </a:stretch>
        </p:blipFill>
        <p:spPr>
          <a:xfrm>
            <a:off x="670099" y="4402719"/>
            <a:ext cx="579761" cy="583158"/>
          </a:xfrm>
          <a:prstGeom prst="rect">
            <a:avLst/>
          </a:prstGeom>
          <a:effectLst/>
        </p:spPr>
      </p:pic>
    </p:spTree>
    <p:extLst>
      <p:ext uri="{BB962C8B-B14F-4D97-AF65-F5344CB8AC3E}">
        <p14:creationId xmlns:p14="http://schemas.microsoft.com/office/powerpoint/2010/main" val="15704390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a:effectLst/>
      </p:grpSpPr>
      <p:pic>
        <p:nvPicPr>
          <p:cNvPr id="1026" name="Picture 2" descr="C:\Users\Steve Nuttall\Desktop\Temp\0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74320" y="1484784"/>
            <a:ext cx="2847976" cy="188595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7" name="Picture 3" descr="C:\Users\Steve Nuttall\Desktop\Temp\02.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3226648" y="1484784"/>
            <a:ext cx="2847975" cy="188595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C:\Users\Steve Nuttall\Desktop\Temp\03.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6154736" y="1484784"/>
            <a:ext cx="2847975" cy="18859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7" name="Rectangle 17" descr="page_number"/>
          <p:cNvSpPr>
            <a:spLocks noChangeArrowheads="1"/>
          </p:cNvSpPr>
          <p:nvPr/>
        </p:nvSpPr>
        <p:spPr>
          <a:xfrm>
            <a:off x="274320" y="6352401"/>
            <a:ext cx="4540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fld id="{9B87B066-2C1E-4C4C-9C59-7111AFC41100}" type="slidenum">
              <a:rPr lang="en-US" altLang="en-US" sz="1000" smtClean="0">
                <a:solidFill>
                  <a:srgbClr val="7F7F7F"/>
                </a:solidFill>
              </a:rPr>
              <a:pPr/>
              <a:t>2</a:t>
            </a:fld>
            <a:endParaRPr lang="en-US" altLang="en-US" sz="1000">
              <a:solidFill>
                <a:srgbClr val="7F7F7F"/>
              </a:solidFill>
            </a:endParaRPr>
          </a:p>
        </p:txBody>
      </p:sp>
      <p:sp>
        <p:nvSpPr>
          <p:cNvPr id="25" name="TextBox 24" descr="column_title1"/>
          <p:cNvSpPr txBox="1"/>
          <p:nvPr/>
        </p:nvSpPr>
        <p:spPr>
          <a:xfrm>
            <a:off x="274320" y="1531392"/>
            <a:ext cx="2713504" cy="307777"/>
          </a:xfrm>
          <a:prstGeom prst="rect">
            <a:avLst/>
          </a:prstGeom>
          <a:noFill/>
          <a:effectLst/>
        </p:spPr>
        <p:txBody>
          <a:bodyPr wrap="square" rtlCol="0">
            <a:no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r>
              <a:rPr sz="1400">
                <a:solidFill>
                  <a:prstClr val="black"/>
                </a:solidFill>
              </a:rPr>
              <a:t>Natural/organic is key driver</a:t>
            </a:r>
          </a:p>
        </p:txBody>
      </p:sp>
      <p:sp>
        <p:nvSpPr>
          <p:cNvPr id="26" name="TextBox 25" descr="column_title2"/>
          <p:cNvSpPr txBox="1"/>
          <p:nvPr/>
        </p:nvSpPr>
        <p:spPr>
          <a:xfrm>
            <a:off x="3215248" y="1531392"/>
            <a:ext cx="2713504" cy="307777"/>
          </a:xfrm>
          <a:prstGeom prst="rect">
            <a:avLst/>
          </a:prstGeom>
          <a:noFill/>
          <a:effectLst/>
        </p:spPr>
        <p:txBody>
          <a:bodyPr wrap="square" rtlCol="0">
            <a:no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r>
              <a:rPr sz="1400">
                <a:solidFill>
                  <a:prstClr val="black"/>
                </a:solidFill>
              </a:rPr>
              <a:t>Be honestly sustainable</a:t>
            </a:r>
          </a:p>
        </p:txBody>
      </p:sp>
      <p:sp>
        <p:nvSpPr>
          <p:cNvPr id="27" name="TextBox 26" descr="column_title3"/>
          <p:cNvSpPr txBox="1"/>
          <p:nvPr/>
        </p:nvSpPr>
        <p:spPr>
          <a:xfrm>
            <a:off x="6156176" y="1531392"/>
            <a:ext cx="2713504" cy="307777"/>
          </a:xfrm>
          <a:prstGeom prst="rect">
            <a:avLst/>
          </a:prstGeom>
          <a:noFill/>
          <a:effectLst/>
        </p:spPr>
        <p:txBody>
          <a:bodyPr wrap="square" rtlCol="0">
            <a:no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r>
              <a:rPr sz="1400">
                <a:solidFill>
                  <a:prstClr val="black"/>
                </a:solidFill>
              </a:rPr>
              <a:t>Evolve the omnichannel strategy</a:t>
            </a:r>
          </a:p>
        </p:txBody>
      </p:sp>
      <p:sp>
        <p:nvSpPr>
          <p:cNvPr id="21" name="object 6" descr="title"/>
          <p:cNvSpPr txBox="1"/>
          <p:nvPr/>
        </p:nvSpPr>
        <p:spPr>
          <a:xfrm>
            <a:off x="274320" y="365760"/>
            <a:ext cx="8686800" cy="615600"/>
          </a:xfrm>
          <a:prstGeom prst="rect">
            <a:avLst/>
          </a:prstGeom>
          <a:effectLst/>
        </p:spPr>
        <p:txBody>
          <a:bodyPr vert="horz" wrap="square" lIns="0" tIns="0" rIns="0" bIns="0" rtlCol="0">
            <a:noAutofit/>
          </a:bodyPr>
          <a:lstStyle>
            <a:defPPr>
              <a:defRPr lang="en-US" smtId="4294967295">
                <a:effectLst/>
              </a:defRPr>
            </a:defPPr>
            <a:lvl1pPr marL="0" algn="l" defTabSz="400324" rtl="0" eaLnBrk="1" latinLnBrk="0" hangingPunct="1">
              <a:defRPr sz="3000" b="1" i="0" kern="1200">
                <a:solidFill>
                  <a:srgbClr val="231F20"/>
                </a:solidFill>
                <a:effectLst/>
                <a:latin typeface="Arial"/>
                <a:ea typeface="+mj-ea"/>
                <a:cs typeface="Arial"/>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pPr algn="ctr"/>
            <a:r>
              <a:rPr lang="en-GB" sz="1800" dirty="0">
                <a:solidFill>
                  <a:srgbClr val="006600"/>
                </a:solidFill>
                <a:cs typeface="Times New Roman" panose="02020603050405020304" pitchFamily="18" charset="0"/>
              </a:rPr>
              <a:t>Mintel recommends</a:t>
            </a:r>
          </a:p>
        </p:txBody>
      </p:sp>
      <p:cxnSp>
        <p:nvCxnSpPr>
          <p:cNvPr id="12" name="Straight Connector 11" descr="authority_line"/>
          <p:cNvCxnSpPr/>
          <p:nvPr/>
        </p:nvCxnSpPr>
        <p:spPr>
          <a:xfrm flipH="1">
            <a:off x="-1588" y="0"/>
            <a:ext cx="9145588" cy="0"/>
          </a:xfrm>
          <a:prstGeom prst="line">
            <a:avLst/>
          </a:prstGeom>
          <a:ln w="76200">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6" name="Picture Placeholder 6" descr="mintel_logo"/>
          <p:cNvSpPr txBox="1"/>
          <p:nvPr/>
        </p:nvSpPr>
        <p:spPr>
          <a:xfrm>
            <a:off x="7863840" y="6217920"/>
            <a:ext cx="1004400" cy="543600"/>
          </a:xfrm>
          <a:prstGeom prst="rect">
            <a:avLst/>
          </a:prstGeom>
          <a:blipFill>
            <a:blip r:embed="rId6"/>
            <a:stretch>
              <a:fillRect/>
            </a:stretch>
          </a:blipFill>
          <a:effectLst/>
        </p:spPr>
        <p:txBody>
          <a:bodyPr/>
          <a:lstStyle>
            <a:defPPr>
              <a:defRPr lang="en-US" smtId="4294967295">
                <a:effectLst/>
              </a:defRPr>
            </a:defPPr>
            <a:lvl1pPr marL="0" indent="0" algn="l" defTabSz="400324" rtl="0" eaLnBrk="1" latinLnBrk="0" hangingPunct="1">
              <a:buNone/>
              <a:defRPr sz="1600" kern="1200">
                <a:solidFill>
                  <a:schemeClr val="tx1"/>
                </a:solidFill>
                <a:effectLst/>
                <a:latin typeface="+mn-lt"/>
                <a:ea typeface="+mn-ea"/>
                <a:cs typeface="+mn-cs"/>
              </a:defRPr>
            </a:lvl1pPr>
            <a:lvl2pPr marL="400324" algn="l" defTabSz="400324" rtl="0" eaLnBrk="1" latinLnBrk="0" hangingPunct="1">
              <a:defRPr sz="1600" kern="1200">
                <a:solidFill>
                  <a:schemeClr val="tx1"/>
                </a:solidFill>
                <a:effectLst/>
                <a:latin typeface="+mn-lt"/>
                <a:ea typeface="+mn-ea"/>
                <a:cs typeface="+mn-cs"/>
              </a:defRPr>
            </a:lvl2pPr>
            <a:lvl3pPr marL="800649" algn="l" defTabSz="400324" rtl="0" eaLnBrk="1" latinLnBrk="0" hangingPunct="1">
              <a:defRPr sz="1600" kern="1200">
                <a:solidFill>
                  <a:schemeClr val="tx1"/>
                </a:solidFill>
                <a:effectLst/>
                <a:latin typeface="+mn-lt"/>
                <a:ea typeface="+mn-ea"/>
                <a:cs typeface="+mn-cs"/>
              </a:defRPr>
            </a:lvl3pPr>
            <a:lvl4pPr marL="1200973" algn="l" defTabSz="400324" rtl="0" eaLnBrk="1" latinLnBrk="0" hangingPunct="1">
              <a:defRPr sz="1600" kern="1200">
                <a:solidFill>
                  <a:schemeClr val="tx1"/>
                </a:solidFill>
                <a:effectLst/>
                <a:latin typeface="+mn-lt"/>
                <a:ea typeface="+mn-ea"/>
                <a:cs typeface="+mn-cs"/>
              </a:defRPr>
            </a:lvl4pPr>
            <a:lvl5pPr marL="1601297" algn="l" defTabSz="400324" rtl="0" eaLnBrk="1" latinLnBrk="0" hangingPunct="1">
              <a:defRPr sz="1600" kern="1200">
                <a:solidFill>
                  <a:schemeClr val="tx1"/>
                </a:solidFill>
                <a:effectLst/>
                <a:latin typeface="+mn-lt"/>
                <a:ea typeface="+mn-ea"/>
                <a:cs typeface="+mn-cs"/>
              </a:defRPr>
            </a:lvl5pPr>
            <a:lvl6pPr marL="2001622" algn="l" defTabSz="400324" rtl="0" eaLnBrk="1" latinLnBrk="0" hangingPunct="1">
              <a:defRPr sz="1600" kern="1200">
                <a:solidFill>
                  <a:schemeClr val="tx1"/>
                </a:solidFill>
                <a:effectLst/>
                <a:latin typeface="+mn-lt"/>
                <a:ea typeface="+mn-ea"/>
                <a:cs typeface="+mn-cs"/>
              </a:defRPr>
            </a:lvl6pPr>
            <a:lvl7pPr marL="2401946" algn="l" defTabSz="400324" rtl="0" eaLnBrk="1" latinLnBrk="0" hangingPunct="1">
              <a:defRPr sz="1600" kern="1200">
                <a:solidFill>
                  <a:schemeClr val="tx1"/>
                </a:solidFill>
                <a:effectLst/>
                <a:latin typeface="+mn-lt"/>
                <a:ea typeface="+mn-ea"/>
                <a:cs typeface="+mn-cs"/>
              </a:defRPr>
            </a:lvl7pPr>
            <a:lvl8pPr marL="2802270" algn="l" defTabSz="400324" rtl="0" eaLnBrk="1" latinLnBrk="0" hangingPunct="1">
              <a:defRPr sz="1600" kern="1200">
                <a:solidFill>
                  <a:schemeClr val="tx1"/>
                </a:solidFill>
                <a:effectLst/>
                <a:latin typeface="+mn-lt"/>
                <a:ea typeface="+mn-ea"/>
                <a:cs typeface="+mn-cs"/>
              </a:defRPr>
            </a:lvl8pPr>
            <a:lvl9pPr marL="3202595">
              <a:defRPr>
                <a:effectLst/>
                <a:latin typeface="+mn-lt"/>
                <a:ea typeface="+mn-ea"/>
                <a:cs typeface="+mn-cs"/>
              </a:defRPr>
            </a:lvl9pPr>
          </a:lstStyle>
          <a:p>
            <a:pPr defTabSz="914400"/>
            <a:r>
              <a:rPr lang="en-GB" sz="1800" kern="0">
                <a:solidFill>
                  <a:sysClr val="windowText" lastClr="000000"/>
                </a:solidFill>
              </a:rPr>
              <a:t> </a:t>
            </a:r>
          </a:p>
        </p:txBody>
      </p:sp>
      <p:sp>
        <p:nvSpPr>
          <p:cNvPr id="22" name="TextBox 21" descr="column_text1"/>
          <p:cNvSpPr txBox="1"/>
          <p:nvPr/>
        </p:nvSpPr>
        <p:spPr>
          <a:xfrm>
            <a:off x="274320" y="1804619"/>
            <a:ext cx="2713504" cy="3450127"/>
          </a:xfrm>
          <a:prstGeom prst="rect">
            <a:avLst/>
          </a:prstGeom>
          <a:noFill/>
          <a:effectLst/>
        </p:spPr>
        <p:txBody>
          <a:bodyPr wrap="square" tIns="216000" rtlCol="0" anchor="t">
            <a:no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nSpc>
                <a:spcPct val="150000"/>
              </a:lnSpc>
              <a:spcAft>
                <a:spcPct val="62250"/>
              </a:spcAft>
            </a:pPr>
            <a:r>
              <a:rPr sz="1400" dirty="0">
                <a:solidFill>
                  <a:prstClr val="black"/>
                </a:solidFill>
              </a:rPr>
              <a:t>Brands need to develop a strong natural/organic proposition and mix a hero foodie (for example vitamin C-enriched </a:t>
            </a:r>
            <a:r>
              <a:rPr sz="1400" dirty="0" err="1">
                <a:solidFill>
                  <a:prstClr val="black"/>
                </a:solidFill>
              </a:rPr>
              <a:t>gac</a:t>
            </a:r>
            <a:r>
              <a:rPr sz="1400" dirty="0">
                <a:solidFill>
                  <a:prstClr val="black"/>
                </a:solidFill>
              </a:rPr>
              <a:t> or </a:t>
            </a:r>
            <a:r>
              <a:rPr sz="1400" dirty="0" err="1">
                <a:solidFill>
                  <a:srgbClr val="006600"/>
                </a:solidFill>
              </a:rPr>
              <a:t>kakadu</a:t>
            </a:r>
            <a:r>
              <a:rPr sz="1400" dirty="0">
                <a:solidFill>
                  <a:srgbClr val="006600"/>
                </a:solidFill>
              </a:rPr>
              <a:t> plum</a:t>
            </a:r>
            <a:r>
              <a:rPr sz="1400" dirty="0">
                <a:solidFill>
                  <a:prstClr val="black"/>
                </a:solidFill>
              </a:rPr>
              <a:t>) and mix in other "superfoods" or organic extracts to produce a new line of natural skin boosters (e.g., vitamins A, C, E, F) - but nothing synthetic.</a:t>
            </a:r>
          </a:p>
        </p:txBody>
      </p:sp>
      <p:sp>
        <p:nvSpPr>
          <p:cNvPr id="23" name="TextBox 22" descr="column_text2"/>
          <p:cNvSpPr txBox="1"/>
          <p:nvPr/>
        </p:nvSpPr>
        <p:spPr>
          <a:xfrm>
            <a:off x="3226648" y="1804619"/>
            <a:ext cx="2713504" cy="3450127"/>
          </a:xfrm>
          <a:prstGeom prst="rect">
            <a:avLst/>
          </a:prstGeom>
          <a:noFill/>
          <a:effectLst/>
        </p:spPr>
        <p:txBody>
          <a:bodyPr wrap="square" tIns="216000" rtlCol="0" anchor="t">
            <a:no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nSpc>
                <a:spcPct val="150000"/>
              </a:lnSpc>
              <a:spcAft>
                <a:spcPct val="62250"/>
              </a:spcAft>
            </a:pPr>
            <a:r>
              <a:rPr sz="1400">
                <a:solidFill>
                  <a:prstClr val="black"/>
                </a:solidFill>
              </a:rPr>
              <a:t>Companies/brands need honestly to act to reduce their human footprint as this will attract younger consumers to purchase their products and retain them longer term</a:t>
            </a:r>
          </a:p>
        </p:txBody>
      </p:sp>
      <p:sp>
        <p:nvSpPr>
          <p:cNvPr id="24" name="TextBox 23" descr="column_text3"/>
          <p:cNvSpPr txBox="1"/>
          <p:nvPr/>
        </p:nvSpPr>
        <p:spPr>
          <a:xfrm>
            <a:off x="6154736" y="1804619"/>
            <a:ext cx="2713504" cy="3450127"/>
          </a:xfrm>
          <a:prstGeom prst="rect">
            <a:avLst/>
          </a:prstGeom>
          <a:noFill/>
          <a:effectLst/>
        </p:spPr>
        <p:txBody>
          <a:bodyPr wrap="square" tIns="216000" rtlCol="0" anchor="t">
            <a:no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nSpc>
                <a:spcPct val="150000"/>
              </a:lnSpc>
              <a:spcAft>
                <a:spcPct val="62250"/>
              </a:spcAft>
            </a:pPr>
            <a:r>
              <a:rPr sz="1400">
                <a:solidFill>
                  <a:prstClr val="black"/>
                </a:solidFill>
              </a:rPr>
              <a:t>Brands need to communicate a fun, yet informative message (think video ads), and allow consumers to seamlessly interact with them through social media and the newest AI bot technologies.  </a:t>
            </a:r>
          </a:p>
        </p:txBody>
      </p:sp>
      <p:sp>
        <p:nvSpPr>
          <p:cNvPr id="20" name="Rectangle 19" descr="go_to_button">
            <a:hlinkClick r:id="rId7"/>
          </p:cNvPr>
          <p:cNvSpPr/>
          <p:nvPr/>
        </p:nvSpPr>
        <p:spPr>
          <a:xfrm>
            <a:off x="3851920" y="6429838"/>
            <a:ext cx="1440160" cy="2567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9pPr>
          </a:lstStyle>
          <a:p>
            <a:pPr algn="ctr" defTabSz="400050"/>
            <a:r>
              <a:rPr lang="en-US" altLang="en-US" sz="1000" b="1">
                <a:solidFill>
                  <a:srgbClr val="1EA8E1"/>
                </a:solidFill>
              </a:rPr>
              <a:t>Read on mintel.com</a:t>
            </a:r>
          </a:p>
        </p:txBody>
      </p:sp>
      <p:sp>
        <p:nvSpPr>
          <p:cNvPr id="19" name="Subtitle 2" descr="copyright"/>
          <p:cNvSpPr txBox="1"/>
          <p:nvPr/>
        </p:nvSpPr>
        <p:spPr>
          <a:xfrm>
            <a:off x="8961120" y="4389120"/>
            <a:ext cx="91440" cy="2377440"/>
          </a:xfrm>
          <a:prstGeom prst="rect">
            <a:avLst/>
          </a:prstGeom>
          <a:effectLst/>
        </p:spPr>
        <p:txBody>
          <a:bodyPr vert="vert270" lIns="0" tIns="0" rIns="0" bIns="0" anchor="ctr"/>
          <a:lstStyle>
            <a:defPPr>
              <a:defRPr lang="en-US" smtId="4294967295">
                <a:effectLst/>
              </a:defRPr>
            </a:defPPr>
            <a:lvl1pPr marL="0" indent="0" algn="l" defTabSz="914400" rtl="0" eaLnBrk="1" latinLnBrk="0" hangingPunct="1">
              <a:spcBef>
                <a:spcPct val="20000"/>
              </a:spcBef>
              <a:buFont typeface="Arial" pitchFamily="34" charset="0"/>
              <a:buNone/>
              <a:defRPr sz="1400" kern="1200">
                <a:solidFill>
                  <a:schemeClr val="tx1"/>
                </a:solidFill>
                <a:effectLst/>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effectLst/>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effectLst/>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9pPr>
          </a:lstStyle>
          <a:p>
            <a:pPr>
              <a:spcAft>
                <a:spcPct val="0"/>
              </a:spcAft>
              <a:defRPr>
                <a:effectLst/>
              </a:defRPr>
            </a:pPr>
            <a:r>
              <a:rPr lang="en-US" sz="600">
                <a:solidFill>
                  <a:prstClr val="white">
                    <a:lumMod val="50000"/>
                  </a:prstClr>
                </a:solidFill>
                <a:latin typeface="Arial" panose="020B0604020202020204" pitchFamily="34" charset="0"/>
                <a:ea typeface="Verdana" pitchFamily="34" charset="0"/>
              </a:rPr>
              <a:t>© 2016 Mintel Group Ltd. All Rights Reserved. Confidential to Mintel.</a:t>
            </a:r>
          </a:p>
        </p:txBody>
      </p:sp>
    </p:spTree>
    <p:extLst>
      <p:ext uri="{BB962C8B-B14F-4D97-AF65-F5344CB8AC3E}">
        <p14:creationId xmlns:p14="http://schemas.microsoft.com/office/powerpoint/2010/main" val="32524548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9" name="Rectangle 17" descr="page_number"/>
          <p:cNvSpPr>
            <a:spLocks noChangeArrowheads="1"/>
          </p:cNvSpPr>
          <p:nvPr/>
        </p:nvSpPr>
        <p:spPr>
          <a:xfrm>
            <a:off x="274320" y="6352401"/>
            <a:ext cx="4540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fld id="{9B87B066-2C1E-4C4C-9C59-7111AFC41100}" type="slidenum">
              <a:rPr lang="en-US" altLang="en-US" sz="1000" smtClean="0">
                <a:solidFill>
                  <a:srgbClr val="7F7F7F"/>
                </a:solidFill>
              </a:rPr>
              <a:pPr/>
              <a:t>3</a:t>
            </a:fld>
            <a:endParaRPr lang="en-US" altLang="en-US" sz="1000">
              <a:solidFill>
                <a:srgbClr val="7F7F7F"/>
              </a:solidFill>
            </a:endParaRPr>
          </a:p>
        </p:txBody>
      </p:sp>
      <p:sp>
        <p:nvSpPr>
          <p:cNvPr id="7" name="object 7" descr="text"/>
          <p:cNvSpPr txBox="1"/>
          <p:nvPr/>
        </p:nvSpPr>
        <p:spPr>
          <a:xfrm>
            <a:off x="274320" y="979200"/>
            <a:ext cx="7589520" cy="4399200"/>
          </a:xfrm>
          <a:prstGeom prst="rect">
            <a:avLst/>
          </a:prstGeom>
          <a:effectLst/>
        </p:spPr>
        <p:txBody>
          <a:bodyPr vert="horz" wrap="square" lIns="0" tIns="0" rIns="0" bIns="0" rtlCol="0" anchor="ctr">
            <a:noAutofit/>
          </a:bodyPr>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pPr>
              <a:lnSpc>
                <a:spcPct val="150000"/>
              </a:lnSpc>
              <a:spcAft>
                <a:spcPct val="62250"/>
              </a:spcAft>
            </a:pPr>
            <a:r>
              <a:rPr sz="1400" dirty="0">
                <a:solidFill>
                  <a:prstClr val="black"/>
                </a:solidFill>
              </a:rPr>
              <a:t>The foodie skin vocabulary is always adding new entrants to build off the more traditional sources, such as apples, avocado, spinach and flaxseed, to add new naturals that can even have an exotic flair, such as </a:t>
            </a:r>
            <a:r>
              <a:rPr sz="1400" dirty="0" err="1">
                <a:solidFill>
                  <a:srgbClr val="1EA8E1"/>
                </a:solidFill>
                <a:hlinkClick r:id="rId3"/>
              </a:rPr>
              <a:t>gac</a:t>
            </a:r>
            <a:r>
              <a:rPr sz="1400" dirty="0">
                <a:solidFill>
                  <a:prstClr val="black"/>
                </a:solidFill>
              </a:rPr>
              <a:t> (which is high in vitamin A, C, E, F) and </a:t>
            </a:r>
            <a:r>
              <a:rPr sz="1400" dirty="0" err="1">
                <a:solidFill>
                  <a:srgbClr val="006600"/>
                </a:solidFill>
              </a:rPr>
              <a:t>kakadu</a:t>
            </a:r>
            <a:r>
              <a:rPr sz="1400" dirty="0">
                <a:solidFill>
                  <a:srgbClr val="006600"/>
                </a:solidFill>
              </a:rPr>
              <a:t> plum </a:t>
            </a:r>
            <a:r>
              <a:rPr sz="1400" dirty="0">
                <a:solidFill>
                  <a:prstClr val="black"/>
                </a:solidFill>
              </a:rPr>
              <a:t>(enriched in vitamin C). </a:t>
            </a:r>
          </a:p>
          <a:p>
            <a:pPr>
              <a:lnSpc>
                <a:spcPct val="150000"/>
              </a:lnSpc>
              <a:spcAft>
                <a:spcPct val="62250"/>
              </a:spcAft>
            </a:pPr>
            <a:r>
              <a:rPr sz="1400" dirty="0">
                <a:solidFill>
                  <a:prstClr val="black"/>
                </a:solidFill>
              </a:rPr>
              <a:t>Brands need to use an assortment of different multivitamin products using nature's chemistry.</a:t>
            </a:r>
          </a:p>
        </p:txBody>
      </p:sp>
      <p:sp>
        <p:nvSpPr>
          <p:cNvPr id="21" name="object 6" descr="title"/>
          <p:cNvSpPr txBox="1"/>
          <p:nvPr/>
        </p:nvSpPr>
        <p:spPr>
          <a:xfrm>
            <a:off x="274320" y="365760"/>
            <a:ext cx="8593920" cy="614968"/>
          </a:xfrm>
          <a:prstGeom prst="rect">
            <a:avLst/>
          </a:prstGeom>
          <a:effectLst/>
        </p:spPr>
        <p:txBody>
          <a:bodyPr vert="horz" wrap="square" lIns="0" tIns="0" rIns="0" bIns="0" rtlCol="0">
            <a:noAutofit/>
          </a:bodyPr>
          <a:lstStyle>
            <a:defPPr>
              <a:defRPr lang="en-US" smtId="4294967295">
                <a:effectLst/>
              </a:defRPr>
            </a:defPPr>
            <a:lvl1pPr marL="0" algn="l" defTabSz="400324" rtl="0" eaLnBrk="1" latinLnBrk="0" hangingPunct="1">
              <a:defRPr sz="3000" b="1" i="0" kern="1200">
                <a:solidFill>
                  <a:srgbClr val="231F20"/>
                </a:solidFill>
                <a:effectLst/>
                <a:latin typeface="Arial"/>
                <a:ea typeface="+mj-ea"/>
                <a:cs typeface="Arial"/>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r>
              <a:rPr lang="en-GB" sz="1800">
                <a:cs typeface="Times New Roman" panose="02020603050405020304" pitchFamily="18" charset="0"/>
              </a:rPr>
              <a:t>Superfoods promise an enriched source of nutrients to boost wellbeing</a:t>
            </a:r>
          </a:p>
        </p:txBody>
      </p:sp>
      <p:cxnSp>
        <p:nvCxnSpPr>
          <p:cNvPr id="12" name="Straight Connector 11" descr="authority_line"/>
          <p:cNvCxnSpPr/>
          <p:nvPr/>
        </p:nvCxnSpPr>
        <p:spPr>
          <a:xfrm flipH="1">
            <a:off x="0" y="0"/>
            <a:ext cx="9145588" cy="0"/>
          </a:xfrm>
          <a:prstGeom prst="line">
            <a:avLst/>
          </a:prstGeom>
          <a:ln w="76200">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6" name="Picture Placeholder 6" descr="mintel_logo"/>
          <p:cNvSpPr txBox="1"/>
          <p:nvPr/>
        </p:nvSpPr>
        <p:spPr>
          <a:xfrm>
            <a:off x="7863840" y="6217920"/>
            <a:ext cx="1004400" cy="543600"/>
          </a:xfrm>
          <a:prstGeom prst="rect">
            <a:avLst/>
          </a:prstGeom>
          <a:blipFill>
            <a:blip r:embed="rId4"/>
            <a:stretch>
              <a:fillRect/>
            </a:stretch>
          </a:blipFill>
          <a:effectLst/>
        </p:spPr>
        <p:txBody>
          <a:bodyPr/>
          <a:lstStyle>
            <a:defPPr>
              <a:defRPr lang="en-US" smtId="4294967295">
                <a:effectLst/>
              </a:defRPr>
            </a:defPPr>
            <a:lvl1pPr marL="0" indent="0" algn="l" defTabSz="400324" rtl="0" eaLnBrk="1" latinLnBrk="0" hangingPunct="1">
              <a:buNone/>
              <a:defRPr sz="1600" kern="1200">
                <a:solidFill>
                  <a:schemeClr val="tx1"/>
                </a:solidFill>
                <a:effectLst/>
                <a:latin typeface="+mn-lt"/>
                <a:ea typeface="+mn-ea"/>
                <a:cs typeface="+mn-cs"/>
              </a:defRPr>
            </a:lvl1pPr>
            <a:lvl2pPr marL="400324" algn="l" defTabSz="400324" rtl="0" eaLnBrk="1" latinLnBrk="0" hangingPunct="1">
              <a:defRPr sz="1600" kern="1200">
                <a:solidFill>
                  <a:schemeClr val="tx1"/>
                </a:solidFill>
                <a:effectLst/>
                <a:latin typeface="+mn-lt"/>
                <a:ea typeface="+mn-ea"/>
                <a:cs typeface="+mn-cs"/>
              </a:defRPr>
            </a:lvl2pPr>
            <a:lvl3pPr marL="800649" algn="l" defTabSz="400324" rtl="0" eaLnBrk="1" latinLnBrk="0" hangingPunct="1">
              <a:defRPr sz="1600" kern="1200">
                <a:solidFill>
                  <a:schemeClr val="tx1"/>
                </a:solidFill>
                <a:effectLst/>
                <a:latin typeface="+mn-lt"/>
                <a:ea typeface="+mn-ea"/>
                <a:cs typeface="+mn-cs"/>
              </a:defRPr>
            </a:lvl3pPr>
            <a:lvl4pPr marL="1200973" algn="l" defTabSz="400324" rtl="0" eaLnBrk="1" latinLnBrk="0" hangingPunct="1">
              <a:defRPr sz="1600" kern="1200">
                <a:solidFill>
                  <a:schemeClr val="tx1"/>
                </a:solidFill>
                <a:effectLst/>
                <a:latin typeface="+mn-lt"/>
                <a:ea typeface="+mn-ea"/>
                <a:cs typeface="+mn-cs"/>
              </a:defRPr>
            </a:lvl4pPr>
            <a:lvl5pPr marL="1601297" algn="l" defTabSz="400324" rtl="0" eaLnBrk="1" latinLnBrk="0" hangingPunct="1">
              <a:defRPr sz="1600" kern="1200">
                <a:solidFill>
                  <a:schemeClr val="tx1"/>
                </a:solidFill>
                <a:effectLst/>
                <a:latin typeface="+mn-lt"/>
                <a:ea typeface="+mn-ea"/>
                <a:cs typeface="+mn-cs"/>
              </a:defRPr>
            </a:lvl5pPr>
            <a:lvl6pPr marL="2001622" algn="l" defTabSz="400324" rtl="0" eaLnBrk="1" latinLnBrk="0" hangingPunct="1">
              <a:defRPr sz="1600" kern="1200">
                <a:solidFill>
                  <a:schemeClr val="tx1"/>
                </a:solidFill>
                <a:effectLst/>
                <a:latin typeface="+mn-lt"/>
                <a:ea typeface="+mn-ea"/>
                <a:cs typeface="+mn-cs"/>
              </a:defRPr>
            </a:lvl6pPr>
            <a:lvl7pPr marL="2401946" algn="l" defTabSz="400324" rtl="0" eaLnBrk="1" latinLnBrk="0" hangingPunct="1">
              <a:defRPr sz="1600" kern="1200">
                <a:solidFill>
                  <a:schemeClr val="tx1"/>
                </a:solidFill>
                <a:effectLst/>
                <a:latin typeface="+mn-lt"/>
                <a:ea typeface="+mn-ea"/>
                <a:cs typeface="+mn-cs"/>
              </a:defRPr>
            </a:lvl7pPr>
            <a:lvl8pPr marL="2802270" algn="l" defTabSz="400324" rtl="0" eaLnBrk="1" latinLnBrk="0" hangingPunct="1">
              <a:defRPr sz="1600" kern="1200">
                <a:solidFill>
                  <a:schemeClr val="tx1"/>
                </a:solidFill>
                <a:effectLst/>
                <a:latin typeface="+mn-lt"/>
                <a:ea typeface="+mn-ea"/>
                <a:cs typeface="+mn-cs"/>
              </a:defRPr>
            </a:lvl8pPr>
            <a:lvl9pPr marL="3202595">
              <a:defRPr>
                <a:effectLst/>
                <a:latin typeface="+mn-lt"/>
                <a:ea typeface="+mn-ea"/>
                <a:cs typeface="+mn-cs"/>
              </a:defRPr>
            </a:lvl9pPr>
          </a:lstStyle>
          <a:p>
            <a:pPr defTabSz="914400"/>
            <a:r>
              <a:rPr lang="en-GB" sz="1800" kern="0">
                <a:solidFill>
                  <a:sysClr val="windowText" lastClr="000000"/>
                </a:solidFill>
              </a:rPr>
              <a:t> </a:t>
            </a:r>
          </a:p>
        </p:txBody>
      </p:sp>
      <p:sp>
        <p:nvSpPr>
          <p:cNvPr id="13" name="Rectangle 12" descr="go_to_button">
            <a:hlinkClick r:id="rId5"/>
          </p:cNvPr>
          <p:cNvSpPr/>
          <p:nvPr/>
        </p:nvSpPr>
        <p:spPr>
          <a:xfrm>
            <a:off x="3851920" y="6429838"/>
            <a:ext cx="1440160" cy="2567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9pPr>
          </a:lstStyle>
          <a:p>
            <a:pPr algn="ctr" defTabSz="400050"/>
            <a:r>
              <a:rPr lang="en-US" altLang="en-US" sz="1000" b="1">
                <a:solidFill>
                  <a:srgbClr val="1EA8E1"/>
                </a:solidFill>
              </a:rPr>
              <a:t>Read on mintel.com</a:t>
            </a:r>
          </a:p>
        </p:txBody>
      </p:sp>
      <p:sp>
        <p:nvSpPr>
          <p:cNvPr id="10" name="Subtitle 2" descr="copyright"/>
          <p:cNvSpPr txBox="1"/>
          <p:nvPr/>
        </p:nvSpPr>
        <p:spPr>
          <a:xfrm>
            <a:off x="8961120" y="4389120"/>
            <a:ext cx="91440" cy="2377440"/>
          </a:xfrm>
          <a:prstGeom prst="rect">
            <a:avLst/>
          </a:prstGeom>
          <a:effectLst/>
        </p:spPr>
        <p:txBody>
          <a:bodyPr vert="vert270" lIns="0" tIns="0" rIns="0" bIns="0" anchor="ctr"/>
          <a:lstStyle>
            <a:defPPr>
              <a:defRPr lang="en-US" smtId="4294967295">
                <a:effectLst/>
              </a:defRPr>
            </a:defPPr>
            <a:lvl1pPr marL="0" indent="0" algn="l" defTabSz="914400" rtl="0" eaLnBrk="1" latinLnBrk="0" hangingPunct="1">
              <a:spcBef>
                <a:spcPct val="20000"/>
              </a:spcBef>
              <a:buFont typeface="Arial" pitchFamily="34" charset="0"/>
              <a:buNone/>
              <a:defRPr sz="1400" kern="1200">
                <a:solidFill>
                  <a:schemeClr val="tx1"/>
                </a:solidFill>
                <a:effectLst/>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effectLst/>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effectLst/>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9pPr>
          </a:lstStyle>
          <a:p>
            <a:pPr>
              <a:spcAft>
                <a:spcPct val="0"/>
              </a:spcAft>
              <a:defRPr>
                <a:effectLst/>
              </a:defRPr>
            </a:pPr>
            <a:r>
              <a:rPr lang="en-US" sz="600">
                <a:solidFill>
                  <a:prstClr val="white">
                    <a:lumMod val="50000"/>
                  </a:prstClr>
                </a:solidFill>
                <a:latin typeface="Arial" panose="020B0604020202020204" pitchFamily="34" charset="0"/>
                <a:ea typeface="Verdana" pitchFamily="34" charset="0"/>
              </a:rPr>
              <a:t>© 2016 Mintel Group Ltd. All Rights Reserved. Confidential to Mintel.</a:t>
            </a:r>
          </a:p>
        </p:txBody>
      </p:sp>
    </p:spTree>
    <p:extLst>
      <p:ext uri="{BB962C8B-B14F-4D97-AF65-F5344CB8AC3E}">
        <p14:creationId xmlns:p14="http://schemas.microsoft.com/office/powerpoint/2010/main" val="36194210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1" name="Rectangle 17" descr="page_number"/>
          <p:cNvSpPr>
            <a:spLocks noChangeArrowheads="1"/>
          </p:cNvSpPr>
          <p:nvPr/>
        </p:nvSpPr>
        <p:spPr>
          <a:xfrm>
            <a:off x="274320" y="6352401"/>
            <a:ext cx="4540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fld id="{9B87B066-2C1E-4C4C-9C59-7111AFC41100}" type="slidenum">
              <a:rPr lang="en-US" altLang="en-US" sz="1000" smtClean="0">
                <a:solidFill>
                  <a:srgbClr val="7F7F7F"/>
                </a:solidFill>
              </a:rPr>
              <a:pPr/>
              <a:t>4</a:t>
            </a:fld>
            <a:endParaRPr lang="en-US" altLang="en-US" sz="1000">
              <a:solidFill>
                <a:srgbClr val="7F7F7F"/>
              </a:solidFill>
            </a:endParaRPr>
          </a:p>
        </p:txBody>
      </p:sp>
      <p:sp>
        <p:nvSpPr>
          <p:cNvPr id="17" name="object 7" descr="text"/>
          <p:cNvSpPr txBox="1"/>
          <p:nvPr/>
        </p:nvSpPr>
        <p:spPr>
          <a:xfrm>
            <a:off x="273191" y="994680"/>
            <a:ext cx="5479348" cy="4379959"/>
          </a:xfrm>
          <a:prstGeom prst="rect">
            <a:avLst/>
          </a:prstGeom>
          <a:effectLst/>
        </p:spPr>
        <p:txBody>
          <a:bodyPr vert="horz" wrap="square" lIns="0" tIns="0" rIns="0" bIns="0" rtlCol="0" anchor="ctr">
            <a:noAutofit/>
          </a:bodyPr>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pPr>
              <a:lnSpc>
                <a:spcPct val="150000"/>
              </a:lnSpc>
              <a:spcAft>
                <a:spcPct val="62250"/>
              </a:spcAft>
            </a:pPr>
            <a:r>
              <a:rPr sz="1400">
                <a:solidFill>
                  <a:prstClr val="black"/>
                </a:solidFill>
              </a:rPr>
              <a:t>Although it has plum in its name, kakadu plum looks more like an almond than a plum in appearance. Demand for the Australian superfood is expected to grow, in particular for </a:t>
            </a:r>
            <a:r>
              <a:rPr sz="1400">
                <a:solidFill>
                  <a:prstClr val="black"/>
                </a:solidFill>
                <a:hlinkClick r:id="rId3"/>
              </a:rPr>
              <a:t>East Asian diets</a:t>
            </a:r>
            <a:r>
              <a:rPr sz="1400">
                <a:solidFill>
                  <a:prstClr val="black"/>
                </a:solidFill>
              </a:rPr>
              <a:t>. </a:t>
            </a:r>
          </a:p>
          <a:p>
            <a:pPr>
              <a:lnSpc>
                <a:spcPct val="150000"/>
              </a:lnSpc>
              <a:spcAft>
                <a:spcPct val="62250"/>
              </a:spcAft>
            </a:pPr>
            <a:r>
              <a:rPr sz="1400">
                <a:solidFill>
                  <a:prstClr val="black"/>
                </a:solidFill>
              </a:rPr>
              <a:t>The plum is extremely high in vitamin C (</a:t>
            </a:r>
            <a:r>
              <a:rPr sz="1400">
                <a:solidFill>
                  <a:prstClr val="black"/>
                </a:solidFill>
                <a:hlinkClick r:id="rId4"/>
              </a:rPr>
              <a:t>100 times </a:t>
            </a:r>
            <a:r>
              <a:rPr sz="1400">
                <a:solidFill>
                  <a:prstClr val="black"/>
                </a:solidFill>
              </a:rPr>
              <a:t>higher than oranges) - a vitamin that is universally known among consumers for its health benefits. </a:t>
            </a:r>
          </a:p>
          <a:p>
            <a:pPr>
              <a:lnSpc>
                <a:spcPct val="150000"/>
              </a:lnSpc>
              <a:spcAft>
                <a:spcPct val="62250"/>
              </a:spcAft>
            </a:pPr>
            <a:r>
              <a:rPr sz="1400">
                <a:solidFill>
                  <a:prstClr val="black"/>
                </a:solidFill>
              </a:rPr>
              <a:t>Indigenous Australians currently harvest the fruit, and are establishing cooperatives. The </a:t>
            </a:r>
            <a:r>
              <a:rPr sz="1400">
                <a:solidFill>
                  <a:prstClr val="black"/>
                </a:solidFill>
                <a:hlinkClick r:id="rId5"/>
              </a:rPr>
              <a:t>ethical sourcing</a:t>
            </a:r>
            <a:r>
              <a:rPr sz="1400">
                <a:solidFill>
                  <a:prstClr val="black"/>
                </a:solidFill>
              </a:rPr>
              <a:t> of kakadu plum can be used in marketing messages by brands to entice iGens and Millennials to trial. </a:t>
            </a:r>
          </a:p>
          <a:p>
            <a:pPr>
              <a:lnSpc>
                <a:spcPct val="150000"/>
              </a:lnSpc>
              <a:spcAft>
                <a:spcPct val="62250"/>
              </a:spcAft>
            </a:pPr>
            <a:r>
              <a:rPr sz="1400">
                <a:solidFill>
                  <a:prstClr val="black"/>
                </a:solidFill>
              </a:rPr>
              <a:t>Currently the demand for the plum is high. Its adoption in skincare, however, will be tempered until production of the natural product can be ramped up.     </a:t>
            </a:r>
          </a:p>
        </p:txBody>
      </p:sp>
      <p:sp>
        <p:nvSpPr>
          <p:cNvPr id="21" name="object 6" descr="title"/>
          <p:cNvSpPr txBox="1"/>
          <p:nvPr/>
        </p:nvSpPr>
        <p:spPr>
          <a:xfrm>
            <a:off x="274320" y="365760"/>
            <a:ext cx="8593920" cy="615600"/>
          </a:xfrm>
          <a:prstGeom prst="rect">
            <a:avLst/>
          </a:prstGeom>
          <a:effectLst/>
        </p:spPr>
        <p:txBody>
          <a:bodyPr vert="horz" wrap="square" lIns="0" tIns="0" rIns="0" bIns="0" rtlCol="0">
            <a:noAutofit/>
          </a:bodyPr>
          <a:lstStyle>
            <a:defPPr>
              <a:defRPr lang="en-US" smtId="4294967295">
                <a:effectLst/>
              </a:defRPr>
            </a:defPPr>
            <a:lvl1pPr marL="0" algn="l" defTabSz="400324" rtl="0" eaLnBrk="1" latinLnBrk="0" hangingPunct="1">
              <a:defRPr sz="3000" b="1" i="0" kern="1200">
                <a:solidFill>
                  <a:srgbClr val="231F20"/>
                </a:solidFill>
                <a:effectLst/>
                <a:latin typeface="Arial"/>
                <a:ea typeface="+mj-ea"/>
                <a:cs typeface="Arial"/>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r>
              <a:rPr lang="en-GB" sz="1800" dirty="0">
                <a:solidFill>
                  <a:srgbClr val="006600"/>
                </a:solidFill>
                <a:cs typeface="Times New Roman" panose="02020603050405020304" pitchFamily="18" charset="0"/>
              </a:rPr>
              <a:t>Kakadu plum superfruit offers a vitamin C punch</a:t>
            </a:r>
          </a:p>
        </p:txBody>
      </p:sp>
      <p:cxnSp>
        <p:nvCxnSpPr>
          <p:cNvPr id="12" name="Straight Connector 11" descr="authority_line"/>
          <p:cNvCxnSpPr/>
          <p:nvPr/>
        </p:nvCxnSpPr>
        <p:spPr>
          <a:xfrm flipH="1">
            <a:off x="0" y="0"/>
            <a:ext cx="9145588" cy="0"/>
          </a:xfrm>
          <a:prstGeom prst="line">
            <a:avLst/>
          </a:prstGeom>
          <a:ln w="76200">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6" name="Picture Placeholder 6" descr="mintel_logo"/>
          <p:cNvSpPr txBox="1"/>
          <p:nvPr/>
        </p:nvSpPr>
        <p:spPr>
          <a:xfrm>
            <a:off x="7863840" y="6217920"/>
            <a:ext cx="1004400" cy="543600"/>
          </a:xfrm>
          <a:prstGeom prst="rect">
            <a:avLst/>
          </a:prstGeom>
          <a:blipFill>
            <a:blip r:embed="rId6"/>
            <a:stretch>
              <a:fillRect/>
            </a:stretch>
          </a:blipFill>
          <a:effectLst/>
        </p:spPr>
        <p:txBody>
          <a:bodyPr/>
          <a:lstStyle>
            <a:defPPr>
              <a:defRPr lang="en-US" smtId="4294967295">
                <a:effectLst/>
              </a:defRPr>
            </a:defPPr>
            <a:lvl1pPr marL="0" indent="0" algn="l" defTabSz="400324" rtl="0" eaLnBrk="1" latinLnBrk="0" hangingPunct="1">
              <a:buNone/>
              <a:defRPr sz="1600" kern="1200">
                <a:solidFill>
                  <a:schemeClr val="tx1"/>
                </a:solidFill>
                <a:effectLst/>
                <a:latin typeface="+mn-lt"/>
                <a:ea typeface="+mn-ea"/>
                <a:cs typeface="+mn-cs"/>
              </a:defRPr>
            </a:lvl1pPr>
            <a:lvl2pPr marL="400324" algn="l" defTabSz="400324" rtl="0" eaLnBrk="1" latinLnBrk="0" hangingPunct="1">
              <a:defRPr sz="1600" kern="1200">
                <a:solidFill>
                  <a:schemeClr val="tx1"/>
                </a:solidFill>
                <a:effectLst/>
                <a:latin typeface="+mn-lt"/>
                <a:ea typeface="+mn-ea"/>
                <a:cs typeface="+mn-cs"/>
              </a:defRPr>
            </a:lvl2pPr>
            <a:lvl3pPr marL="800649" algn="l" defTabSz="400324" rtl="0" eaLnBrk="1" latinLnBrk="0" hangingPunct="1">
              <a:defRPr sz="1600" kern="1200">
                <a:solidFill>
                  <a:schemeClr val="tx1"/>
                </a:solidFill>
                <a:effectLst/>
                <a:latin typeface="+mn-lt"/>
                <a:ea typeface="+mn-ea"/>
                <a:cs typeface="+mn-cs"/>
              </a:defRPr>
            </a:lvl3pPr>
            <a:lvl4pPr marL="1200973" algn="l" defTabSz="400324" rtl="0" eaLnBrk="1" latinLnBrk="0" hangingPunct="1">
              <a:defRPr sz="1600" kern="1200">
                <a:solidFill>
                  <a:schemeClr val="tx1"/>
                </a:solidFill>
                <a:effectLst/>
                <a:latin typeface="+mn-lt"/>
                <a:ea typeface="+mn-ea"/>
                <a:cs typeface="+mn-cs"/>
              </a:defRPr>
            </a:lvl4pPr>
            <a:lvl5pPr marL="1601297" algn="l" defTabSz="400324" rtl="0" eaLnBrk="1" latinLnBrk="0" hangingPunct="1">
              <a:defRPr sz="1600" kern="1200">
                <a:solidFill>
                  <a:schemeClr val="tx1"/>
                </a:solidFill>
                <a:effectLst/>
                <a:latin typeface="+mn-lt"/>
                <a:ea typeface="+mn-ea"/>
                <a:cs typeface="+mn-cs"/>
              </a:defRPr>
            </a:lvl5pPr>
            <a:lvl6pPr marL="2001622" algn="l" defTabSz="400324" rtl="0" eaLnBrk="1" latinLnBrk="0" hangingPunct="1">
              <a:defRPr sz="1600" kern="1200">
                <a:solidFill>
                  <a:schemeClr val="tx1"/>
                </a:solidFill>
                <a:effectLst/>
                <a:latin typeface="+mn-lt"/>
                <a:ea typeface="+mn-ea"/>
                <a:cs typeface="+mn-cs"/>
              </a:defRPr>
            </a:lvl6pPr>
            <a:lvl7pPr marL="2401946" algn="l" defTabSz="400324" rtl="0" eaLnBrk="1" latinLnBrk="0" hangingPunct="1">
              <a:defRPr sz="1600" kern="1200">
                <a:solidFill>
                  <a:schemeClr val="tx1"/>
                </a:solidFill>
                <a:effectLst/>
                <a:latin typeface="+mn-lt"/>
                <a:ea typeface="+mn-ea"/>
                <a:cs typeface="+mn-cs"/>
              </a:defRPr>
            </a:lvl7pPr>
            <a:lvl8pPr marL="2802270" algn="l" defTabSz="400324" rtl="0" eaLnBrk="1" latinLnBrk="0" hangingPunct="1">
              <a:defRPr sz="1600" kern="1200">
                <a:solidFill>
                  <a:schemeClr val="tx1"/>
                </a:solidFill>
                <a:effectLst/>
                <a:latin typeface="+mn-lt"/>
                <a:ea typeface="+mn-ea"/>
                <a:cs typeface="+mn-cs"/>
              </a:defRPr>
            </a:lvl8pPr>
            <a:lvl9pPr marL="3202595">
              <a:defRPr>
                <a:effectLst/>
                <a:latin typeface="+mn-lt"/>
                <a:ea typeface="+mn-ea"/>
                <a:cs typeface="+mn-cs"/>
              </a:defRPr>
            </a:lvl9pPr>
          </a:lstStyle>
          <a:p>
            <a:pPr defTabSz="914400"/>
            <a:r>
              <a:rPr lang="en-GB" sz="1800" kern="0">
                <a:solidFill>
                  <a:sysClr val="windowText" lastClr="000000"/>
                </a:solidFill>
              </a:rPr>
              <a:t> </a:t>
            </a:r>
          </a:p>
        </p:txBody>
      </p:sp>
      <p:sp>
        <p:nvSpPr>
          <p:cNvPr id="13" name="object 7" descr="media_caption"/>
          <p:cNvSpPr txBox="1"/>
          <p:nvPr/>
        </p:nvSpPr>
        <p:spPr>
          <a:xfrm>
            <a:off x="5845828" y="4637242"/>
            <a:ext cx="2926080" cy="578049"/>
          </a:xfrm>
          <a:prstGeom prst="rect">
            <a:avLst/>
          </a:prstGeom>
          <a:effectLst/>
        </p:spPr>
        <p:txBody>
          <a:bodyPr vert="horz" wrap="square" lIns="0" tIns="0" rIns="0" bIns="0" rtlCol="0" anchor="ctr">
            <a:noAutofit/>
          </a:bodyPr>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pPr>
              <a:lnSpc>
                <a:spcPct val="150000"/>
              </a:lnSpc>
              <a:spcAft>
                <a:spcPct val="62250"/>
              </a:spcAft>
            </a:pPr>
            <a:r>
              <a:rPr sz="1400">
                <a:solidFill>
                  <a:prstClr val="black"/>
                </a:solidFill>
              </a:rPr>
              <a:t>Packed with kakadu plum &amp; other naturals</a:t>
            </a:r>
          </a:p>
        </p:txBody>
      </p:sp>
      <p:sp>
        <p:nvSpPr>
          <p:cNvPr id="14" name="Rectangle 13" descr="go_to_button">
            <a:hlinkClick r:id="rId7"/>
          </p:cNvPr>
          <p:cNvSpPr/>
          <p:nvPr/>
        </p:nvSpPr>
        <p:spPr>
          <a:xfrm>
            <a:off x="3851920" y="6429838"/>
            <a:ext cx="1440160" cy="2567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9pPr>
          </a:lstStyle>
          <a:p>
            <a:pPr algn="ctr" defTabSz="400050"/>
            <a:r>
              <a:rPr lang="en-US" altLang="en-US" sz="1000" b="1">
                <a:solidFill>
                  <a:srgbClr val="1EA8E1"/>
                </a:solidFill>
              </a:rPr>
              <a:t>Read on mintel.com</a:t>
            </a:r>
          </a:p>
        </p:txBody>
      </p:sp>
      <p:sp>
        <p:nvSpPr>
          <p:cNvPr id="15" name="Subtitle 2" descr="copyright"/>
          <p:cNvSpPr txBox="1"/>
          <p:nvPr/>
        </p:nvSpPr>
        <p:spPr>
          <a:xfrm>
            <a:off x="8961120" y="4389120"/>
            <a:ext cx="91440" cy="2377440"/>
          </a:xfrm>
          <a:prstGeom prst="rect">
            <a:avLst/>
          </a:prstGeom>
          <a:effectLst/>
        </p:spPr>
        <p:txBody>
          <a:bodyPr vert="vert270" lIns="0" tIns="0" rIns="0" bIns="0" anchor="ctr"/>
          <a:lstStyle>
            <a:defPPr>
              <a:defRPr lang="en-US" smtId="4294967295">
                <a:effectLst/>
              </a:defRPr>
            </a:defPPr>
            <a:lvl1pPr marL="0" indent="0" algn="l" defTabSz="914400" rtl="0" eaLnBrk="1" latinLnBrk="0" hangingPunct="1">
              <a:spcBef>
                <a:spcPct val="20000"/>
              </a:spcBef>
              <a:buFont typeface="Arial" pitchFamily="34" charset="0"/>
              <a:buNone/>
              <a:defRPr sz="1400" kern="1200">
                <a:solidFill>
                  <a:schemeClr val="tx1"/>
                </a:solidFill>
                <a:effectLst/>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effectLst/>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effectLst/>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9pPr>
          </a:lstStyle>
          <a:p>
            <a:pPr>
              <a:spcAft>
                <a:spcPct val="0"/>
              </a:spcAft>
              <a:defRPr>
                <a:effectLst/>
              </a:defRPr>
            </a:pPr>
            <a:r>
              <a:rPr lang="en-US" sz="600">
                <a:solidFill>
                  <a:prstClr val="white">
                    <a:lumMod val="50000"/>
                  </a:prstClr>
                </a:solidFill>
                <a:latin typeface="Arial" panose="020B0604020202020204" pitchFamily="34" charset="0"/>
                <a:ea typeface="Verdana" pitchFamily="34" charset="0"/>
              </a:rPr>
              <a:t>© 2016 Mintel Group Ltd. All Rights Reserved. Confidential to Mintel.</a:t>
            </a:r>
          </a:p>
        </p:txBody>
      </p:sp>
      <p:pic>
        <p:nvPicPr>
          <p:cNvPr id="28" name="New picture" descr="callout_image"/>
          <p:cNvPicPr>
            <a:picLocks noChangeAspect="1"/>
          </p:cNvPicPr>
          <p:nvPr/>
        </p:nvPicPr>
        <p:blipFill dpi="0">
          <a:blip r:embed="rId8"/>
          <a:stretch>
            <a:fillRect/>
          </a:stretch>
        </p:blipFill>
        <p:spPr>
          <a:xfrm>
            <a:off x="5845828" y="1721619"/>
            <a:ext cx="2926080" cy="2926080"/>
          </a:xfrm>
          <a:prstGeom prst="rect">
            <a:avLst/>
          </a:prstGeom>
          <a:effectLst/>
        </p:spPr>
      </p:pic>
    </p:spTree>
    <p:extLst>
      <p:ext uri="{BB962C8B-B14F-4D97-AF65-F5344CB8AC3E}">
        <p14:creationId xmlns:p14="http://schemas.microsoft.com/office/powerpoint/2010/main" val="566595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9" name="Rectangle 17" descr="page_number"/>
          <p:cNvSpPr>
            <a:spLocks noChangeArrowheads="1"/>
          </p:cNvSpPr>
          <p:nvPr/>
        </p:nvSpPr>
        <p:spPr>
          <a:xfrm>
            <a:off x="274320" y="6352401"/>
            <a:ext cx="4540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fld id="{9B87B066-2C1E-4C4C-9C59-7111AFC41100}" type="slidenum">
              <a:rPr lang="en-US" altLang="en-US" sz="1000" smtClean="0">
                <a:solidFill>
                  <a:srgbClr val="7F7F7F"/>
                </a:solidFill>
              </a:rPr>
              <a:pPr/>
              <a:t>5</a:t>
            </a:fld>
            <a:endParaRPr lang="en-US" altLang="en-US" sz="1000">
              <a:solidFill>
                <a:srgbClr val="7F7F7F"/>
              </a:solidFill>
            </a:endParaRPr>
          </a:p>
        </p:txBody>
      </p:sp>
      <p:sp>
        <p:nvSpPr>
          <p:cNvPr id="7" name="object 7" descr="text"/>
          <p:cNvSpPr txBox="1"/>
          <p:nvPr/>
        </p:nvSpPr>
        <p:spPr>
          <a:xfrm>
            <a:off x="274320" y="979200"/>
            <a:ext cx="7589520" cy="4399200"/>
          </a:xfrm>
          <a:prstGeom prst="rect">
            <a:avLst/>
          </a:prstGeom>
          <a:effectLst/>
        </p:spPr>
        <p:txBody>
          <a:bodyPr vert="horz" wrap="square" lIns="0" tIns="0" rIns="0" bIns="0" rtlCol="0" anchor="ctr">
            <a:noAutofit/>
          </a:bodyPr>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pPr>
              <a:lnSpc>
                <a:spcPct val="150000"/>
              </a:lnSpc>
              <a:spcAft>
                <a:spcPct val="62250"/>
              </a:spcAft>
            </a:pPr>
            <a:r>
              <a:rPr sz="1400">
                <a:solidFill>
                  <a:prstClr val="black"/>
                </a:solidFill>
              </a:rPr>
              <a:t>Food and drink brands are embracing the high value consumers have for natural/organic ingredients, and are using elements of plants and fruits to fortify their products. This infusion of nutrition seamlessly fits into the wellness goals for many consumers.</a:t>
            </a:r>
          </a:p>
        </p:txBody>
      </p:sp>
      <p:sp>
        <p:nvSpPr>
          <p:cNvPr id="21" name="object 6" descr="title"/>
          <p:cNvSpPr txBox="1"/>
          <p:nvPr/>
        </p:nvSpPr>
        <p:spPr>
          <a:xfrm>
            <a:off x="274320" y="365760"/>
            <a:ext cx="8593920" cy="614968"/>
          </a:xfrm>
          <a:prstGeom prst="rect">
            <a:avLst/>
          </a:prstGeom>
          <a:effectLst/>
        </p:spPr>
        <p:txBody>
          <a:bodyPr vert="horz" wrap="square" lIns="0" tIns="0" rIns="0" bIns="0" rtlCol="0">
            <a:noAutofit/>
          </a:bodyPr>
          <a:lstStyle>
            <a:defPPr>
              <a:defRPr lang="en-US" smtId="4294967295">
                <a:effectLst/>
              </a:defRPr>
            </a:defPPr>
            <a:lvl1pPr marL="0" algn="l" defTabSz="400324" rtl="0" eaLnBrk="1" latinLnBrk="0" hangingPunct="1">
              <a:defRPr sz="3000" b="1" i="0" kern="1200">
                <a:solidFill>
                  <a:srgbClr val="231F20"/>
                </a:solidFill>
                <a:effectLst/>
                <a:latin typeface="Arial"/>
                <a:ea typeface="+mj-ea"/>
                <a:cs typeface="Arial"/>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r>
              <a:rPr lang="en-GB" sz="1800">
                <a:cs typeface="Times New Roman" panose="02020603050405020304" pitchFamily="18" charset="0"/>
              </a:rPr>
              <a:t>Food/drink taps into nutritional wellness of fruits/plants</a:t>
            </a:r>
          </a:p>
        </p:txBody>
      </p:sp>
      <p:cxnSp>
        <p:nvCxnSpPr>
          <p:cNvPr id="12" name="Straight Connector 11" descr="authority_line"/>
          <p:cNvCxnSpPr/>
          <p:nvPr/>
        </p:nvCxnSpPr>
        <p:spPr>
          <a:xfrm flipH="1">
            <a:off x="0" y="0"/>
            <a:ext cx="9145588" cy="0"/>
          </a:xfrm>
          <a:prstGeom prst="line">
            <a:avLst/>
          </a:prstGeom>
          <a:ln w="76200">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6" name="Picture Placeholder 6" descr="mintel_logo"/>
          <p:cNvSpPr txBox="1"/>
          <p:nvPr/>
        </p:nvSpPr>
        <p:spPr>
          <a:xfrm>
            <a:off x="7863840" y="6217920"/>
            <a:ext cx="1004400" cy="543600"/>
          </a:xfrm>
          <a:prstGeom prst="rect">
            <a:avLst/>
          </a:prstGeom>
          <a:blipFill>
            <a:blip r:embed="rId3"/>
            <a:stretch>
              <a:fillRect/>
            </a:stretch>
          </a:blipFill>
          <a:effectLst/>
        </p:spPr>
        <p:txBody>
          <a:bodyPr/>
          <a:lstStyle>
            <a:defPPr>
              <a:defRPr lang="en-US" smtId="4294967295">
                <a:effectLst/>
              </a:defRPr>
            </a:defPPr>
            <a:lvl1pPr marL="0" indent="0" algn="l" defTabSz="400324" rtl="0" eaLnBrk="1" latinLnBrk="0" hangingPunct="1">
              <a:buNone/>
              <a:defRPr sz="1600" kern="1200">
                <a:solidFill>
                  <a:schemeClr val="tx1"/>
                </a:solidFill>
                <a:effectLst/>
                <a:latin typeface="+mn-lt"/>
                <a:ea typeface="+mn-ea"/>
                <a:cs typeface="+mn-cs"/>
              </a:defRPr>
            </a:lvl1pPr>
            <a:lvl2pPr marL="400324" algn="l" defTabSz="400324" rtl="0" eaLnBrk="1" latinLnBrk="0" hangingPunct="1">
              <a:defRPr sz="1600" kern="1200">
                <a:solidFill>
                  <a:schemeClr val="tx1"/>
                </a:solidFill>
                <a:effectLst/>
                <a:latin typeface="+mn-lt"/>
                <a:ea typeface="+mn-ea"/>
                <a:cs typeface="+mn-cs"/>
              </a:defRPr>
            </a:lvl2pPr>
            <a:lvl3pPr marL="800649" algn="l" defTabSz="400324" rtl="0" eaLnBrk="1" latinLnBrk="0" hangingPunct="1">
              <a:defRPr sz="1600" kern="1200">
                <a:solidFill>
                  <a:schemeClr val="tx1"/>
                </a:solidFill>
                <a:effectLst/>
                <a:latin typeface="+mn-lt"/>
                <a:ea typeface="+mn-ea"/>
                <a:cs typeface="+mn-cs"/>
              </a:defRPr>
            </a:lvl3pPr>
            <a:lvl4pPr marL="1200973" algn="l" defTabSz="400324" rtl="0" eaLnBrk="1" latinLnBrk="0" hangingPunct="1">
              <a:defRPr sz="1600" kern="1200">
                <a:solidFill>
                  <a:schemeClr val="tx1"/>
                </a:solidFill>
                <a:effectLst/>
                <a:latin typeface="+mn-lt"/>
                <a:ea typeface="+mn-ea"/>
                <a:cs typeface="+mn-cs"/>
              </a:defRPr>
            </a:lvl4pPr>
            <a:lvl5pPr marL="1601297" algn="l" defTabSz="400324" rtl="0" eaLnBrk="1" latinLnBrk="0" hangingPunct="1">
              <a:defRPr sz="1600" kern="1200">
                <a:solidFill>
                  <a:schemeClr val="tx1"/>
                </a:solidFill>
                <a:effectLst/>
                <a:latin typeface="+mn-lt"/>
                <a:ea typeface="+mn-ea"/>
                <a:cs typeface="+mn-cs"/>
              </a:defRPr>
            </a:lvl5pPr>
            <a:lvl6pPr marL="2001622" algn="l" defTabSz="400324" rtl="0" eaLnBrk="1" latinLnBrk="0" hangingPunct="1">
              <a:defRPr sz="1600" kern="1200">
                <a:solidFill>
                  <a:schemeClr val="tx1"/>
                </a:solidFill>
                <a:effectLst/>
                <a:latin typeface="+mn-lt"/>
                <a:ea typeface="+mn-ea"/>
                <a:cs typeface="+mn-cs"/>
              </a:defRPr>
            </a:lvl6pPr>
            <a:lvl7pPr marL="2401946" algn="l" defTabSz="400324" rtl="0" eaLnBrk="1" latinLnBrk="0" hangingPunct="1">
              <a:defRPr sz="1600" kern="1200">
                <a:solidFill>
                  <a:schemeClr val="tx1"/>
                </a:solidFill>
                <a:effectLst/>
                <a:latin typeface="+mn-lt"/>
                <a:ea typeface="+mn-ea"/>
                <a:cs typeface="+mn-cs"/>
              </a:defRPr>
            </a:lvl7pPr>
            <a:lvl8pPr marL="2802270" algn="l" defTabSz="400324" rtl="0" eaLnBrk="1" latinLnBrk="0" hangingPunct="1">
              <a:defRPr sz="1600" kern="1200">
                <a:solidFill>
                  <a:schemeClr val="tx1"/>
                </a:solidFill>
                <a:effectLst/>
                <a:latin typeface="+mn-lt"/>
                <a:ea typeface="+mn-ea"/>
                <a:cs typeface="+mn-cs"/>
              </a:defRPr>
            </a:lvl8pPr>
            <a:lvl9pPr marL="3202595">
              <a:defRPr>
                <a:effectLst/>
                <a:latin typeface="+mn-lt"/>
                <a:ea typeface="+mn-ea"/>
                <a:cs typeface="+mn-cs"/>
              </a:defRPr>
            </a:lvl9pPr>
          </a:lstStyle>
          <a:p>
            <a:pPr defTabSz="914400"/>
            <a:r>
              <a:rPr lang="en-GB" sz="1800" kern="0">
                <a:solidFill>
                  <a:sysClr val="windowText" lastClr="000000"/>
                </a:solidFill>
              </a:rPr>
              <a:t> </a:t>
            </a:r>
          </a:p>
        </p:txBody>
      </p:sp>
      <p:sp>
        <p:nvSpPr>
          <p:cNvPr id="13" name="Rectangle 12" descr="go_to_button">
            <a:hlinkClick r:id="rId4"/>
          </p:cNvPr>
          <p:cNvSpPr/>
          <p:nvPr/>
        </p:nvSpPr>
        <p:spPr>
          <a:xfrm>
            <a:off x="3851920" y="6429838"/>
            <a:ext cx="1440160" cy="2567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9pPr>
          </a:lstStyle>
          <a:p>
            <a:pPr algn="ctr" defTabSz="400050"/>
            <a:r>
              <a:rPr lang="en-US" altLang="en-US" sz="1000" b="1">
                <a:solidFill>
                  <a:srgbClr val="1EA8E1"/>
                </a:solidFill>
              </a:rPr>
              <a:t>Read on mintel.com</a:t>
            </a:r>
          </a:p>
        </p:txBody>
      </p:sp>
      <p:sp>
        <p:nvSpPr>
          <p:cNvPr id="10" name="Subtitle 2" descr="copyright"/>
          <p:cNvSpPr txBox="1"/>
          <p:nvPr/>
        </p:nvSpPr>
        <p:spPr>
          <a:xfrm>
            <a:off x="8961120" y="4389120"/>
            <a:ext cx="91440" cy="2377440"/>
          </a:xfrm>
          <a:prstGeom prst="rect">
            <a:avLst/>
          </a:prstGeom>
          <a:effectLst/>
        </p:spPr>
        <p:txBody>
          <a:bodyPr vert="vert270" lIns="0" tIns="0" rIns="0" bIns="0" anchor="ctr"/>
          <a:lstStyle>
            <a:defPPr>
              <a:defRPr lang="en-US" smtId="4294967295">
                <a:effectLst/>
              </a:defRPr>
            </a:defPPr>
            <a:lvl1pPr marL="0" indent="0" algn="l" defTabSz="914400" rtl="0" eaLnBrk="1" latinLnBrk="0" hangingPunct="1">
              <a:spcBef>
                <a:spcPct val="20000"/>
              </a:spcBef>
              <a:buFont typeface="Arial" pitchFamily="34" charset="0"/>
              <a:buNone/>
              <a:defRPr sz="1400" kern="1200">
                <a:solidFill>
                  <a:schemeClr val="tx1"/>
                </a:solidFill>
                <a:effectLst/>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effectLst/>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effectLst/>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9pPr>
          </a:lstStyle>
          <a:p>
            <a:pPr>
              <a:spcAft>
                <a:spcPct val="0"/>
              </a:spcAft>
              <a:defRPr>
                <a:effectLst/>
              </a:defRPr>
            </a:pPr>
            <a:r>
              <a:rPr lang="en-US" sz="600">
                <a:solidFill>
                  <a:prstClr val="white">
                    <a:lumMod val="50000"/>
                  </a:prstClr>
                </a:solidFill>
                <a:latin typeface="Arial" panose="020B0604020202020204" pitchFamily="34" charset="0"/>
                <a:ea typeface="Verdana" pitchFamily="34" charset="0"/>
              </a:rPr>
              <a:t>© 2016 Mintel Group Ltd. All Rights Reserved. Confidential to Mintel.</a:t>
            </a:r>
          </a:p>
        </p:txBody>
      </p:sp>
    </p:spTree>
    <p:extLst>
      <p:ext uri="{BB962C8B-B14F-4D97-AF65-F5344CB8AC3E}">
        <p14:creationId xmlns:p14="http://schemas.microsoft.com/office/powerpoint/2010/main" val="1957084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a:effectLst/>
      </p:grpSpPr>
      <p:sp>
        <p:nvSpPr>
          <p:cNvPr id="24" name="Rectangle 17" descr="page_number"/>
          <p:cNvSpPr>
            <a:spLocks noChangeArrowheads="1"/>
          </p:cNvSpPr>
          <p:nvPr/>
        </p:nvSpPr>
        <p:spPr>
          <a:xfrm>
            <a:off x="274320" y="6352401"/>
            <a:ext cx="4540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defPPr>
              <a:defRPr lang="en-US" smtId="4294967295">
                <a:effectLst/>
              </a:defRPr>
            </a:defPPr>
            <a:lvl1pPr marL="0" algn="l" defTabSz="400324" rtl="0" eaLnBrk="1" latinLnBrk="0" hangingPunct="1">
              <a:defRPr sz="1600" kern="1200" smtId="4294967295">
                <a:solidFill>
                  <a:schemeClr val="tx1"/>
                </a:solidFill>
                <a:effectLst/>
                <a:latin typeface="+mn-lt"/>
                <a:ea typeface="+mn-ea"/>
                <a:cs typeface="+mn-cs"/>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fld id="{9B87B066-2C1E-4C4C-9C59-7111AFC41100}" type="slidenum">
              <a:rPr lang="en-US" altLang="en-US" sz="1000" smtClean="0">
                <a:solidFill>
                  <a:srgbClr val="7F7F7F"/>
                </a:solidFill>
              </a:rPr>
              <a:pPr/>
              <a:t>6</a:t>
            </a:fld>
            <a:endParaRPr lang="en-US" altLang="en-US" sz="1000">
              <a:solidFill>
                <a:srgbClr val="7F7F7F"/>
              </a:solidFill>
            </a:endParaRPr>
          </a:p>
        </p:txBody>
      </p:sp>
      <p:cxnSp>
        <p:nvCxnSpPr>
          <p:cNvPr id="35" name="Straight Connector 34" descr="authority_line"/>
          <p:cNvCxnSpPr/>
          <p:nvPr/>
        </p:nvCxnSpPr>
        <p:spPr>
          <a:xfrm flipH="1">
            <a:off x="0" y="0"/>
            <a:ext cx="9145588" cy="0"/>
          </a:xfrm>
          <a:prstGeom prst="line">
            <a:avLst/>
          </a:prstGeom>
          <a:noFill/>
          <a:ln w="76200" cap="flat" cmpd="sng" algn="ctr">
            <a:solidFill>
              <a:srgbClr val="FFE502"/>
            </a:solidFill>
            <a:prstDash val="solid"/>
          </a:ln>
          <a:effectLst/>
        </p:spPr>
      </p:cxnSp>
      <p:sp>
        <p:nvSpPr>
          <p:cNvPr id="36" name="Picture Placeholder 6" descr="mintel_logo"/>
          <p:cNvSpPr txBox="1"/>
          <p:nvPr/>
        </p:nvSpPr>
        <p:spPr>
          <a:xfrm>
            <a:off x="7863840" y="6217920"/>
            <a:ext cx="1004400" cy="543600"/>
          </a:xfrm>
          <a:prstGeom prst="rect">
            <a:avLst/>
          </a:prstGeom>
          <a:blipFill>
            <a:blip r:embed="rId3"/>
            <a:stretch>
              <a:fillRect/>
            </a:stretch>
          </a:blipFill>
          <a:effectLst/>
        </p:spPr>
        <p:txBody>
          <a:bodyPr/>
          <a:lstStyle>
            <a:defPPr>
              <a:defRPr lang="en-US" smtId="4294967295">
                <a:effectLst/>
              </a:defRPr>
            </a:defPPr>
            <a:lvl1pPr marL="0" indent="0" algn="l" defTabSz="400324" rtl="0" eaLnBrk="1" latinLnBrk="0" hangingPunct="1">
              <a:buNone/>
              <a:defRPr sz="1600" kern="1200">
                <a:solidFill>
                  <a:schemeClr val="tx1"/>
                </a:solidFill>
                <a:effectLst/>
                <a:latin typeface="+mn-lt"/>
                <a:ea typeface="+mn-ea"/>
                <a:cs typeface="+mn-cs"/>
              </a:defRPr>
            </a:lvl1pPr>
            <a:lvl2pPr marL="400324" algn="l" defTabSz="400324" rtl="0" eaLnBrk="1" latinLnBrk="0" hangingPunct="1">
              <a:defRPr sz="1600" kern="1200">
                <a:solidFill>
                  <a:schemeClr val="tx1"/>
                </a:solidFill>
                <a:effectLst/>
                <a:latin typeface="+mn-lt"/>
                <a:ea typeface="+mn-ea"/>
                <a:cs typeface="+mn-cs"/>
              </a:defRPr>
            </a:lvl2pPr>
            <a:lvl3pPr marL="800649" algn="l" defTabSz="400324" rtl="0" eaLnBrk="1" latinLnBrk="0" hangingPunct="1">
              <a:defRPr sz="1600" kern="1200">
                <a:solidFill>
                  <a:schemeClr val="tx1"/>
                </a:solidFill>
                <a:effectLst/>
                <a:latin typeface="+mn-lt"/>
                <a:ea typeface="+mn-ea"/>
                <a:cs typeface="+mn-cs"/>
              </a:defRPr>
            </a:lvl3pPr>
            <a:lvl4pPr marL="1200973" algn="l" defTabSz="400324" rtl="0" eaLnBrk="1" latinLnBrk="0" hangingPunct="1">
              <a:defRPr sz="1600" kern="1200">
                <a:solidFill>
                  <a:schemeClr val="tx1"/>
                </a:solidFill>
                <a:effectLst/>
                <a:latin typeface="+mn-lt"/>
                <a:ea typeface="+mn-ea"/>
                <a:cs typeface="+mn-cs"/>
              </a:defRPr>
            </a:lvl4pPr>
            <a:lvl5pPr marL="1601297" algn="l" defTabSz="400324" rtl="0" eaLnBrk="1" latinLnBrk="0" hangingPunct="1">
              <a:defRPr sz="1600" kern="1200">
                <a:solidFill>
                  <a:schemeClr val="tx1"/>
                </a:solidFill>
                <a:effectLst/>
                <a:latin typeface="+mn-lt"/>
                <a:ea typeface="+mn-ea"/>
                <a:cs typeface="+mn-cs"/>
              </a:defRPr>
            </a:lvl5pPr>
            <a:lvl6pPr marL="2001622" algn="l" defTabSz="400324" rtl="0" eaLnBrk="1" latinLnBrk="0" hangingPunct="1">
              <a:defRPr sz="1600" kern="1200">
                <a:solidFill>
                  <a:schemeClr val="tx1"/>
                </a:solidFill>
                <a:effectLst/>
                <a:latin typeface="+mn-lt"/>
                <a:ea typeface="+mn-ea"/>
                <a:cs typeface="+mn-cs"/>
              </a:defRPr>
            </a:lvl6pPr>
            <a:lvl7pPr marL="2401946" algn="l" defTabSz="400324" rtl="0" eaLnBrk="1" latinLnBrk="0" hangingPunct="1">
              <a:defRPr sz="1600" kern="1200">
                <a:solidFill>
                  <a:schemeClr val="tx1"/>
                </a:solidFill>
                <a:effectLst/>
                <a:latin typeface="+mn-lt"/>
                <a:ea typeface="+mn-ea"/>
                <a:cs typeface="+mn-cs"/>
              </a:defRPr>
            </a:lvl7pPr>
            <a:lvl8pPr marL="2802270" algn="l" defTabSz="400324" rtl="0" eaLnBrk="1" latinLnBrk="0" hangingPunct="1">
              <a:defRPr sz="1600" kern="1200">
                <a:solidFill>
                  <a:schemeClr val="tx1"/>
                </a:solidFill>
                <a:effectLst/>
                <a:latin typeface="+mn-lt"/>
                <a:ea typeface="+mn-ea"/>
                <a:cs typeface="+mn-cs"/>
              </a:defRPr>
            </a:lvl8pPr>
            <a:lvl9pPr marL="3202595">
              <a:defRPr>
                <a:effectLst/>
                <a:latin typeface="+mn-lt"/>
                <a:ea typeface="+mn-ea"/>
                <a:cs typeface="+mn-cs"/>
              </a:defRPr>
            </a:lvl9pPr>
          </a:lstStyle>
          <a:p>
            <a:pPr defTabSz="914400" fontAlgn="base">
              <a:spcBef>
                <a:spcPct val="0"/>
              </a:spcBef>
              <a:spcAft>
                <a:spcPct val="0"/>
              </a:spcAft>
              <a:defRPr>
                <a:effectLst/>
              </a:defRPr>
            </a:pPr>
            <a:r>
              <a:rPr lang="en-GB" sz="1800" kern="0">
                <a:solidFill>
                  <a:sysClr val="windowText" lastClr="000000"/>
                </a:solidFill>
              </a:rPr>
              <a:t> </a:t>
            </a:r>
          </a:p>
        </p:txBody>
      </p:sp>
      <p:sp>
        <p:nvSpPr>
          <p:cNvPr id="14" name="object 6" descr="title"/>
          <p:cNvSpPr txBox="1"/>
          <p:nvPr/>
        </p:nvSpPr>
        <p:spPr>
          <a:xfrm>
            <a:off x="274320" y="365760"/>
            <a:ext cx="8593920" cy="615600"/>
          </a:xfrm>
          <a:prstGeom prst="rect">
            <a:avLst/>
          </a:prstGeom>
          <a:effectLst/>
        </p:spPr>
        <p:txBody>
          <a:bodyPr vert="horz" wrap="square" lIns="0" tIns="0" rIns="0" bIns="0" rtlCol="0">
            <a:noAutofit/>
          </a:bodyPr>
          <a:lstStyle>
            <a:defPPr>
              <a:defRPr lang="en-US" smtId="4294967295">
                <a:effectLst/>
              </a:defRPr>
            </a:defPPr>
            <a:lvl1pPr marL="0" algn="l" defTabSz="400324" rtl="0" eaLnBrk="1" latinLnBrk="0" hangingPunct="1">
              <a:defRPr sz="3000" b="1" i="0" kern="1200">
                <a:solidFill>
                  <a:srgbClr val="231F20"/>
                </a:solidFill>
                <a:effectLst/>
                <a:latin typeface="Arial"/>
                <a:ea typeface="+mj-ea"/>
                <a:cs typeface="Arial"/>
              </a:defRPr>
            </a:lvl1pPr>
            <a:lvl2pPr marL="400324" algn="l" defTabSz="400324" rtl="0" eaLnBrk="1" latinLnBrk="0" hangingPunct="1">
              <a:defRPr sz="1600" kern="1200" smtId="4294967295">
                <a:solidFill>
                  <a:schemeClr val="tx1"/>
                </a:solidFill>
                <a:effectLst/>
                <a:latin typeface="+mn-lt"/>
                <a:ea typeface="+mn-ea"/>
                <a:cs typeface="+mn-cs"/>
              </a:defRPr>
            </a:lvl2pPr>
            <a:lvl3pPr marL="800649" algn="l" defTabSz="400324" rtl="0" eaLnBrk="1" latinLnBrk="0" hangingPunct="1">
              <a:defRPr sz="1600" kern="1200" smtId="4294967295">
                <a:solidFill>
                  <a:schemeClr val="tx1"/>
                </a:solidFill>
                <a:effectLst/>
                <a:latin typeface="+mn-lt"/>
                <a:ea typeface="+mn-ea"/>
                <a:cs typeface="+mn-cs"/>
              </a:defRPr>
            </a:lvl3pPr>
            <a:lvl4pPr marL="1200973" algn="l" defTabSz="400324" rtl="0" eaLnBrk="1" latinLnBrk="0" hangingPunct="1">
              <a:defRPr sz="1600" kern="1200" smtId="4294967295">
                <a:solidFill>
                  <a:schemeClr val="tx1"/>
                </a:solidFill>
                <a:effectLst/>
                <a:latin typeface="+mn-lt"/>
                <a:ea typeface="+mn-ea"/>
                <a:cs typeface="+mn-cs"/>
              </a:defRPr>
            </a:lvl4pPr>
            <a:lvl5pPr marL="1601297" algn="l" defTabSz="400324" rtl="0" eaLnBrk="1" latinLnBrk="0" hangingPunct="1">
              <a:defRPr sz="1600" kern="1200" smtId="4294967295">
                <a:solidFill>
                  <a:schemeClr val="tx1"/>
                </a:solidFill>
                <a:effectLst/>
                <a:latin typeface="+mn-lt"/>
                <a:ea typeface="+mn-ea"/>
                <a:cs typeface="+mn-cs"/>
              </a:defRPr>
            </a:lvl5pPr>
            <a:lvl6pPr marL="2001622" algn="l" defTabSz="400324" rtl="0" eaLnBrk="1" latinLnBrk="0" hangingPunct="1">
              <a:defRPr sz="1600" kern="1200" smtId="4294967295">
                <a:solidFill>
                  <a:schemeClr val="tx1"/>
                </a:solidFill>
                <a:effectLst/>
                <a:latin typeface="+mn-lt"/>
                <a:ea typeface="+mn-ea"/>
                <a:cs typeface="+mn-cs"/>
              </a:defRPr>
            </a:lvl6pPr>
            <a:lvl7pPr marL="2401946" algn="l" defTabSz="400324" rtl="0" eaLnBrk="1" latinLnBrk="0" hangingPunct="1">
              <a:defRPr sz="1600" kern="1200" smtId="4294967295">
                <a:solidFill>
                  <a:schemeClr val="tx1"/>
                </a:solidFill>
                <a:effectLst/>
                <a:latin typeface="+mn-lt"/>
                <a:ea typeface="+mn-ea"/>
                <a:cs typeface="+mn-cs"/>
              </a:defRPr>
            </a:lvl7pPr>
            <a:lvl8pPr marL="2802270" algn="l" defTabSz="400324" rtl="0" eaLnBrk="1" latinLnBrk="0" hangingPunct="1">
              <a:defRPr sz="1600" kern="1200" smtId="4294967295">
                <a:solidFill>
                  <a:schemeClr val="tx1"/>
                </a:solidFill>
                <a:effectLst/>
                <a:latin typeface="+mn-lt"/>
                <a:ea typeface="+mn-ea"/>
                <a:cs typeface="+mn-cs"/>
              </a:defRPr>
            </a:lvl8pPr>
          </a:lstStyle>
          <a:p>
            <a:r>
              <a:rPr sz="1800"/>
              <a:t>Evian Fruits &amp; Plants Raspberry and Verbena Flavoured Alpine Water</a:t>
            </a:r>
          </a:p>
        </p:txBody>
      </p:sp>
      <p:sp>
        <p:nvSpPr>
          <p:cNvPr id="17" name="TextBox 16" descr="stat_context"/>
          <p:cNvSpPr txBox="1"/>
          <p:nvPr/>
        </p:nvSpPr>
        <p:spPr>
          <a:xfrm>
            <a:off x="430638" y="1124744"/>
            <a:ext cx="8281284" cy="576064"/>
          </a:xfrm>
          <a:prstGeom prst="rect">
            <a:avLst/>
          </a:prstGeom>
          <a:noFill/>
          <a:effectLst/>
        </p:spPr>
        <p:txBody>
          <a:bodyPr wrap="square" rtlCol="0" anchor="t">
            <a:no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endParaRPr>
              <a:solidFill>
                <a:prstClr val="black"/>
              </a:solidFill>
            </a:endParaRPr>
          </a:p>
        </p:txBody>
      </p:sp>
      <p:sp>
        <p:nvSpPr>
          <p:cNvPr id="22" name="TextBox 21" descr="source"/>
          <p:cNvSpPr txBox="1"/>
          <p:nvPr/>
        </p:nvSpPr>
        <p:spPr>
          <a:xfrm>
            <a:off x="274319" y="5884698"/>
            <a:ext cx="7589521" cy="184666"/>
          </a:xfrm>
          <a:prstGeom prst="rect">
            <a:avLst/>
          </a:prstGeom>
          <a:noFill/>
          <a:effectLst/>
        </p:spPr>
        <p:txBody>
          <a:bodyPr wrap="square" lIns="0" tIns="0" rIns="0" bIns="0" rtlCol="0">
            <a:no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r>
              <a:rPr sz="1000" b="1" i="1">
                <a:solidFill>
                  <a:prstClr val="black"/>
                </a:solidFill>
              </a:rPr>
              <a:t>Source: </a:t>
            </a:r>
            <a:r>
              <a:rPr sz="1000" i="1">
                <a:solidFill>
                  <a:srgbClr val="1EA8E1"/>
                </a:solidFill>
                <a:hlinkClick r:id="rId4"/>
              </a:rPr>
              <a:t>Mintel</a:t>
            </a:r>
          </a:p>
        </p:txBody>
      </p:sp>
      <p:sp>
        <p:nvSpPr>
          <p:cNvPr id="16" name="Rectangle 15" descr="go_to_button">
            <a:hlinkClick r:id="rId5"/>
          </p:cNvPr>
          <p:cNvSpPr/>
          <p:nvPr/>
        </p:nvSpPr>
        <p:spPr>
          <a:xfrm>
            <a:off x="3851920" y="6429838"/>
            <a:ext cx="1440160" cy="2567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Arial"/>
                <a:ea typeface="Arial"/>
                <a:cs typeface="+mn-cs"/>
                <a:sym typeface="Wingdings"/>
              </a:defRPr>
            </a:lvl9pPr>
          </a:lstStyle>
          <a:p>
            <a:pPr algn="ctr" defTabSz="400050"/>
            <a:r>
              <a:rPr lang="en-US" altLang="en-US" sz="1000" b="1">
                <a:solidFill>
                  <a:srgbClr val="1EA8E1"/>
                </a:solidFill>
              </a:rPr>
              <a:t>Read on mintel.com</a:t>
            </a:r>
          </a:p>
        </p:txBody>
      </p:sp>
      <p:pic>
        <p:nvPicPr>
          <p:cNvPr id="37" name="New picture" descr="infographic"/>
          <p:cNvPicPr>
            <a:picLocks noChangeAspect="1"/>
          </p:cNvPicPr>
          <p:nvPr/>
        </p:nvPicPr>
        <p:blipFill dpi="0">
          <a:blip r:embed="rId6"/>
          <a:stretch>
            <a:fillRect/>
          </a:stretch>
        </p:blipFill>
        <p:spPr>
          <a:xfrm>
            <a:off x="0" y="1772816"/>
            <a:ext cx="9144000" cy="3693600"/>
          </a:xfrm>
          <a:prstGeom prst="rect">
            <a:avLst/>
          </a:prstGeom>
          <a:effectLst/>
        </p:spPr>
      </p:pic>
      <p:sp>
        <p:nvSpPr>
          <p:cNvPr id="13" name="Subtitle 2" descr="copyright"/>
          <p:cNvSpPr txBox="1"/>
          <p:nvPr/>
        </p:nvSpPr>
        <p:spPr>
          <a:xfrm>
            <a:off x="8961120" y="4389120"/>
            <a:ext cx="91440" cy="2377440"/>
          </a:xfrm>
          <a:prstGeom prst="rect">
            <a:avLst/>
          </a:prstGeom>
          <a:effectLst/>
        </p:spPr>
        <p:txBody>
          <a:bodyPr vert="vert270" lIns="0" tIns="0" rIns="0" bIns="0" anchor="ctr"/>
          <a:lstStyle>
            <a:defPPr>
              <a:defRPr lang="en-US" smtId="4294967295">
                <a:effectLst/>
              </a:defRPr>
            </a:defPPr>
            <a:lvl1pPr marL="0" indent="0" algn="l" defTabSz="914400" rtl="0" eaLnBrk="1" latinLnBrk="0" hangingPunct="1">
              <a:spcBef>
                <a:spcPct val="20000"/>
              </a:spcBef>
              <a:buFont typeface="Arial" pitchFamily="34" charset="0"/>
              <a:buNone/>
              <a:defRPr sz="1400" kern="1200">
                <a:solidFill>
                  <a:schemeClr val="tx1"/>
                </a:solidFill>
                <a:effectLst/>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effectLst/>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effectLst/>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effectLst/>
                <a:latin typeface="+mn-lt"/>
                <a:ea typeface="+mn-ea"/>
                <a:cs typeface="+mn-cs"/>
              </a:defRPr>
            </a:lvl9pPr>
          </a:lstStyle>
          <a:p>
            <a:pPr>
              <a:spcAft>
                <a:spcPct val="0"/>
              </a:spcAft>
              <a:defRPr>
                <a:effectLst/>
              </a:defRPr>
            </a:pPr>
            <a:r>
              <a:rPr lang="en-US" sz="600">
                <a:solidFill>
                  <a:prstClr val="white">
                    <a:lumMod val="50000"/>
                  </a:prstClr>
                </a:solidFill>
                <a:latin typeface="Arial" panose="020B0604020202020204" pitchFamily="34" charset="0"/>
                <a:ea typeface="Verdana" pitchFamily="34" charset="0"/>
              </a:rPr>
              <a:t>© 2016 Mintel Group Ltd. All Rights Reserved. Confidential to Mintel.</a:t>
            </a:r>
          </a:p>
        </p:txBody>
      </p:sp>
    </p:spTree>
    <p:extLst>
      <p:ext uri="{BB962C8B-B14F-4D97-AF65-F5344CB8AC3E}">
        <p14:creationId xmlns:p14="http://schemas.microsoft.com/office/powerpoint/2010/main" val="37268023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0000"/>
      </a:dk2>
      <a:lt2>
        <a:srgbClr val="FFFFFF"/>
      </a:lt2>
      <a:accent1>
        <a:srgbClr val="5E358B"/>
      </a:accent1>
      <a:accent2>
        <a:srgbClr val="047934"/>
      </a:accent2>
      <a:accent3>
        <a:srgbClr val="F8971D"/>
      </a:accent3>
      <a:accent4>
        <a:srgbClr val="1EA8E1"/>
      </a:accent4>
      <a:accent5>
        <a:srgbClr val="983E97"/>
      </a:accent5>
      <a:accent6>
        <a:srgbClr val="FFE502"/>
      </a:accent6>
      <a:hlink>
        <a:srgbClr val="1EA8E1"/>
      </a:hlink>
      <a:folHlink>
        <a:srgbClr val="1EA8E1"/>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000000"/>
      </a:dk2>
      <a:lt2>
        <a:srgbClr val="FFFFFF"/>
      </a:lt2>
      <a:accent1>
        <a:srgbClr val="5E358B"/>
      </a:accent1>
      <a:accent2>
        <a:srgbClr val="047934"/>
      </a:accent2>
      <a:accent3>
        <a:srgbClr val="F8971D"/>
      </a:accent3>
      <a:accent4>
        <a:srgbClr val="1EA8E1"/>
      </a:accent4>
      <a:accent5>
        <a:srgbClr val="983E97"/>
      </a:accent5>
      <a:accent6>
        <a:srgbClr val="FFE502"/>
      </a:accent6>
      <a:hlink>
        <a:srgbClr val="1EA8E1"/>
      </a:hlink>
      <a:folHlink>
        <a:srgbClr val="1EA8E1"/>
      </a:folHlink>
    </a:clrScheme>
    <a:fontScheme name="Mintel 2015">
      <a:majorFont>
        <a:latin typeface="Arial"/>
        <a:ea typeface="Arial"/>
        <a:cs typeface="Arial"/>
      </a:majorFont>
      <a:minorFont>
        <a:latin typeface="Arial"/>
        <a:ea typeface="Arial"/>
        <a:cs typeface="Arial"/>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439</Words>
  <Application>Microsoft Office PowerPoint</Application>
  <PresentationFormat>On-screen Show (4:3)</PresentationFormat>
  <Paragraphs>53</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1_Office Theme</vt:lpstr>
      <vt:lpstr>Blank</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Grham</dc:creator>
  <cp:lastModifiedBy>Grham</cp:lastModifiedBy>
  <cp:revision>2</cp:revision>
  <dcterms:created xsi:type="dcterms:W3CDTF">2017-04-25T17:35:05Z</dcterms:created>
  <dcterms:modified xsi:type="dcterms:W3CDTF">2017-04-25T17:56:25Z</dcterms:modified>
</cp:coreProperties>
</file>