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302" r:id="rId2"/>
    <p:sldId id="271" r:id="rId3"/>
    <p:sldId id="303" r:id="rId4"/>
    <p:sldId id="273" r:id="rId5"/>
    <p:sldId id="304" r:id="rId6"/>
    <p:sldId id="305" r:id="rId7"/>
    <p:sldId id="297" r:id="rId8"/>
    <p:sldId id="275" r:id="rId9"/>
    <p:sldId id="276" r:id="rId10"/>
    <p:sldId id="277" r:id="rId11"/>
    <p:sldId id="278" r:id="rId12"/>
    <p:sldId id="279" r:id="rId13"/>
    <p:sldId id="280" r:id="rId14"/>
    <p:sldId id="306" r:id="rId15"/>
    <p:sldId id="307" r:id="rId16"/>
    <p:sldId id="283" r:id="rId17"/>
    <p:sldId id="284" r:id="rId18"/>
    <p:sldId id="301" r:id="rId19"/>
    <p:sldId id="300" r:id="rId20"/>
    <p:sldId id="287" r:id="rId21"/>
    <p:sldId id="288" r:id="rId22"/>
    <p:sldId id="311" r:id="rId23"/>
    <p:sldId id="309" r:id="rId24"/>
    <p:sldId id="296" r:id="rId25"/>
    <p:sldId id="291" r:id="rId26"/>
    <p:sldId id="294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44" autoAdjust="0"/>
    <p:restoredTop sz="83219" autoAdjust="0"/>
  </p:normalViewPr>
  <p:slideViewPr>
    <p:cSldViewPr snapToGrid="0" snapToObjects="1">
      <p:cViewPr varScale="1">
        <p:scale>
          <a:sx n="57" d="100"/>
          <a:sy n="57" d="100"/>
        </p:scale>
        <p:origin x="158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62BA2-450C-44AB-92BD-64809C979838}" type="datetimeFigureOut">
              <a:rPr lang="en-US" smtClean="0"/>
              <a:t>10/23/2016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B1B34-C63C-4333-8F3E-7273F68A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49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80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640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921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6800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4727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5756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8350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6441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555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0950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139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23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Times New Roman" pitchFamily="-111" charset="0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Times New Roman" pitchFamily="-111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322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981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3051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415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452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601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224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83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859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93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B1B34-C63C-4333-8F3E-7273F68AE9A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103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82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78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1" name="Picture 10" descr="PPT band-inspired2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2120"/>
            <a:ext cx="9144000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21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KtrzTs93PAhXLej4KHXI2AncQjRwIBw&amp;url=http://www.24point0.com/ppt-shop/goals-objectives-powerpoint&amp;bvm=bv.135974163,d.cWw&amp;psig=AFQjCNHuycuYixb22Rvf2doCZIdYMC2p5g&amp;ust=147664126320051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Zz_PIst3PAhVIwj4KHVJbDk8QjRwIBw&amp;url=http://www.animationoptions.com/photobphi/centers-for-medicare-and-medicaid-services&amp;bvm=bv.135974163,d.cWw&amp;psig=AFQjCNEqtdWBJ3svEn-UmWyl493kC7565Q&amp;ust=147664096598057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hyperlink" Target="https://nppes.cms.hhs.gov/NPPES/images/cmslog4col.gi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38"/>
            <a:ext cx="8496300" cy="1300162"/>
          </a:xfrm>
        </p:spPr>
        <p:txBody>
          <a:bodyPr>
            <a:noAutofit/>
          </a:bodyPr>
          <a:lstStyle/>
          <a:p>
            <a:r>
              <a:rPr lang="en-US" sz="3600" dirty="0">
                <a:cs typeface="Arial" panose="020B0604020202020204" pitchFamily="34" charset="0"/>
              </a:rPr>
              <a:t/>
            </a:r>
            <a:br>
              <a:rPr lang="en-US" sz="3600" dirty="0">
                <a:cs typeface="Arial" panose="020B0604020202020204" pitchFamily="34" charset="0"/>
              </a:rPr>
            </a:br>
            <a:r>
              <a:rPr lang="en-US" sz="3600" dirty="0"/>
              <a:t>INPATIENT REHABILITATION OF </a:t>
            </a:r>
            <a:r>
              <a:rPr lang="en-US" sz="3600" smtClean="0"/>
              <a:t>ESRD HEMODIALYSIS PATIENTS </a:t>
            </a:r>
            <a:r>
              <a:rPr lang="en-US" sz="3600" dirty="0"/>
              <a:t>AND </a:t>
            </a:r>
            <a:r>
              <a:rPr lang="en-US" sz="3600" dirty="0" smtClean="0"/>
              <a:t>BARRIERS</a:t>
            </a:r>
            <a:r>
              <a:rPr lang="en-US" sz="3600" dirty="0">
                <a:cs typeface="Arial" panose="020B0604020202020204" pitchFamily="34" charset="0"/>
              </a:rPr>
              <a:t/>
            </a:r>
            <a:br>
              <a:rPr lang="en-US" sz="3600" dirty="0">
                <a:cs typeface="Arial" panose="020B0604020202020204" pitchFamily="34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320" y="1857904"/>
            <a:ext cx="8345978" cy="37698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Shangming Zhang, MD</a:t>
            </a:r>
            <a:b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Assistant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Professor</a:t>
            </a:r>
          </a:p>
          <a:p>
            <a:pPr marL="0" indent="0" algn="ctr">
              <a:buNone/>
            </a:pP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Medical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Director of Outpatient Clinic</a:t>
            </a:r>
            <a:b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Department of Physical Medicine &amp; Rehabilitation</a:t>
            </a:r>
            <a:b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Penn State Hershey Medical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Center</a:t>
            </a:r>
            <a:b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Penn State Hershey Rehabilitation Hospital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66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0695" y="100069"/>
            <a:ext cx="3150524" cy="864206"/>
          </a:xfrm>
        </p:spPr>
        <p:txBody>
          <a:bodyPr/>
          <a:lstStyle/>
          <a:p>
            <a:r>
              <a:rPr lang="en-US" dirty="0"/>
              <a:t>Fatigue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635" y="1109748"/>
            <a:ext cx="8445732" cy="4525963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Prevalence 60-97%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Associated with increased morbidity &amp; mortality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Causes: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en-US" dirty="0"/>
              <a:t>Anemia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en-US" dirty="0"/>
              <a:t>Physical </a:t>
            </a:r>
            <a:r>
              <a:rPr lang="en-US" dirty="0" smtClean="0"/>
              <a:t>inactivity and deconditioning</a:t>
            </a:r>
            <a:endParaRPr lang="en-US" dirty="0"/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en-US" dirty="0"/>
              <a:t>Chronic inflammation: </a:t>
            </a:r>
            <a:r>
              <a:rPr lang="en-US" sz="2600" dirty="0" smtClean="0"/>
              <a:t>↑IL-6</a:t>
            </a:r>
            <a:r>
              <a:rPr lang="en-US" sz="2600" dirty="0"/>
              <a:t>, </a:t>
            </a:r>
            <a:r>
              <a:rPr lang="en-US" sz="2600" dirty="0" smtClean="0"/>
              <a:t>↑CRP</a:t>
            </a:r>
            <a:endParaRPr lang="en-US" sz="2600" dirty="0"/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en-US" dirty="0"/>
              <a:t>Sleep </a:t>
            </a:r>
            <a:r>
              <a:rPr lang="en-US" dirty="0" smtClean="0"/>
              <a:t>apnea &amp; insomnia</a:t>
            </a:r>
            <a:endParaRPr lang="en-US" dirty="0"/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en-US" dirty="0" smtClean="0"/>
              <a:t>Depression</a:t>
            </a:r>
            <a:endParaRPr lang="en-US" dirty="0"/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en-US" dirty="0"/>
              <a:t>Inter-dialysis weight gain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en-US" dirty="0" smtClean="0"/>
              <a:t>Anorexia</a:t>
            </a:r>
          </a:p>
          <a:p>
            <a:pPr marL="914400" lvl="1" indent="-514350">
              <a:buFont typeface="Wingdings" panose="05000000000000000000" pitchFamily="2" charset="2"/>
              <a:buChar char="Ø"/>
            </a:pPr>
            <a:r>
              <a:rPr lang="en-US" dirty="0" smtClean="0"/>
              <a:t>Comorbidities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50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100" y="183195"/>
            <a:ext cx="5685906" cy="731202"/>
          </a:xfrm>
        </p:spPr>
        <p:txBody>
          <a:bodyPr>
            <a:normAutofit fontScale="90000"/>
          </a:bodyPr>
          <a:lstStyle/>
          <a:p>
            <a:r>
              <a:rPr lang="en-US" dirty="0"/>
              <a:t>Fatigue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051561"/>
            <a:ext cx="8229600" cy="4525963"/>
          </a:xfrm>
        </p:spPr>
        <p:txBody>
          <a:bodyPr>
            <a:normAutofit/>
          </a:bodyPr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Exercise/physical therapy</a:t>
            </a: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Treat </a:t>
            </a:r>
            <a:r>
              <a:rPr lang="en-US" dirty="0"/>
              <a:t>depression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Treat sleep </a:t>
            </a:r>
            <a:r>
              <a:rPr lang="en-US" dirty="0" smtClean="0"/>
              <a:t>apnea and insomnia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Treat anemia: </a:t>
            </a:r>
            <a:r>
              <a:rPr lang="en-US" i="1" dirty="0"/>
              <a:t>Johansen (2012) </a:t>
            </a:r>
            <a:r>
              <a:rPr lang="en-US" dirty="0"/>
              <a:t>placebo-controlled randomized clinical trial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(1). EPO improves fatigue by 22-26%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(2). Hg &lt;10 g/dl partial correction to ≥ 10 g/dl, </a:t>
            </a:r>
            <a:r>
              <a:rPr lang="en-US" sz="2400" dirty="0" smtClean="0"/>
              <a:t>improves </a:t>
            </a:r>
            <a:r>
              <a:rPr lang="en-US" sz="2400" dirty="0"/>
              <a:t>fatigue by 34.6%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(3). Hg ≥ 11 g/dl to ≥ 12g/dl, improves by </a:t>
            </a:r>
            <a:r>
              <a:rPr lang="en-US" sz="2400" dirty="0" smtClean="0"/>
              <a:t>5.5%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86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6619" y="174886"/>
            <a:ext cx="3865418" cy="689638"/>
          </a:xfrm>
        </p:spPr>
        <p:txBody>
          <a:bodyPr>
            <a:noAutofit/>
          </a:bodyPr>
          <a:lstStyle/>
          <a:p>
            <a:r>
              <a:rPr lang="en-US" dirty="0"/>
              <a:t>Sleep Apnea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699" y="107649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Prevalence 50-60% in ESRD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More common in </a:t>
            </a:r>
            <a:r>
              <a:rPr lang="en-US" dirty="0" smtClean="0"/>
              <a:t>males </a:t>
            </a:r>
            <a:r>
              <a:rPr lang="en-US" dirty="0"/>
              <a:t>than in </a:t>
            </a:r>
            <a:r>
              <a:rPr lang="en-US" dirty="0" smtClean="0"/>
              <a:t>females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HD as a risk factor </a:t>
            </a:r>
            <a:r>
              <a:rPr lang="en-US" dirty="0" smtClean="0"/>
              <a:t>for sleep apnea independent </a:t>
            </a:r>
            <a:r>
              <a:rPr lang="en-US" dirty="0"/>
              <a:t>of age, sex, BMI and cardiovascular diseases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Mechanisms: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Hypervolemia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fluid </a:t>
            </a:r>
            <a:r>
              <a:rPr lang="en-US" sz="2400" dirty="0"/>
              <a:t>overnight shift/redistribution into the neck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Treatment: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CPAP or BiPAP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Minimizing inter-dialytic weight gain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144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0929" y="52743"/>
            <a:ext cx="3491345" cy="930707"/>
          </a:xfrm>
        </p:spPr>
        <p:txBody>
          <a:bodyPr/>
          <a:lstStyle/>
          <a:p>
            <a:r>
              <a:rPr lang="en-US" dirty="0"/>
              <a:t>Pain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72" y="99037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Prevalence 50%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Nociceptive: 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 smtClean="0"/>
              <a:t>Back pain, joint pain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/>
              <a:t>M</a:t>
            </a:r>
            <a:r>
              <a:rPr lang="en-US" dirty="0" smtClean="0"/>
              <a:t>yofascial </a:t>
            </a:r>
            <a:r>
              <a:rPr lang="en-US" dirty="0"/>
              <a:t>pain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/>
              <a:t>Dialysis-related pain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/>
              <a:t>Secondary hyperparathyroidism bone pain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/>
              <a:t>Polycystic kidney disease pain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b="1" dirty="0"/>
              <a:t>Calciphylaxis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Neuropathic: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Diabetic neuropathy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Uremic </a:t>
            </a:r>
            <a:r>
              <a:rPr lang="en-US" dirty="0"/>
              <a:t>polyneuropathy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Radiculopathy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43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549" y="141633"/>
            <a:ext cx="5253643" cy="747827"/>
          </a:xfrm>
        </p:spPr>
        <p:txBody>
          <a:bodyPr>
            <a:noAutofit/>
          </a:bodyPr>
          <a:lstStyle/>
          <a:p>
            <a:r>
              <a:rPr lang="en-US" dirty="0"/>
              <a:t>Pain Treatment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809" y="964043"/>
            <a:ext cx="8278091" cy="4750724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Acetaminophen for mild pain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Non-steroidal anti-inflammatory drugs (NSAIDs) should be avoided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Caution with tricyclic antidepressants (TCAs)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Tramadol 50-100mg BID for moderate to severe </a:t>
            </a:r>
            <a:r>
              <a:rPr lang="en-US" sz="2400" dirty="0"/>
              <a:t>pain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Fentanyl patch or M</a:t>
            </a:r>
            <a:r>
              <a:rPr lang="en-US" sz="2400" dirty="0" smtClean="0"/>
              <a:t>ethadone for </a:t>
            </a:r>
            <a:r>
              <a:rPr lang="en-US" sz="2400" dirty="0"/>
              <a:t>severe chronic </a:t>
            </a:r>
            <a:r>
              <a:rPr lang="en-US" sz="2400" dirty="0" smtClean="0"/>
              <a:t>pain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Neuropathic pain:</a:t>
            </a:r>
            <a:r>
              <a:rPr lang="en-US" sz="2200" dirty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Gabapentin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Pregabalin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Duloxetine </a:t>
            </a: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Consider medication renal dose adjustment 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8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US" sz="1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166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566" y="116694"/>
            <a:ext cx="8229600" cy="839267"/>
          </a:xfrm>
        </p:spPr>
        <p:txBody>
          <a:bodyPr/>
          <a:lstStyle/>
          <a:p>
            <a:r>
              <a:rPr lang="en-US" dirty="0"/>
              <a:t>Orthostatic Hypotension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393" y="11430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≥ 20 mmHg SBP or ≥ 10 mmHg DBP drop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Prevalence 36-37%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Lightheadedness, dizziness</a:t>
            </a:r>
            <a:r>
              <a:rPr lang="en-US" dirty="0"/>
              <a:t>, nausea, syncope </a:t>
            </a: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Mechanisms: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A</a:t>
            </a:r>
            <a:r>
              <a:rPr lang="en-US" sz="2400" dirty="0" smtClean="0"/>
              <a:t>utonomic neuropathy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F</a:t>
            </a:r>
            <a:r>
              <a:rPr lang="en-US" sz="2400" dirty="0" smtClean="0"/>
              <a:t>luid volume shift/redistribution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P</a:t>
            </a:r>
            <a:r>
              <a:rPr lang="en-US" sz="2400" dirty="0" smtClean="0"/>
              <a:t>ost </a:t>
            </a:r>
            <a:r>
              <a:rPr lang="en-US" sz="2400" dirty="0"/>
              <a:t>HD hypotension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Independent predictor of </a:t>
            </a:r>
            <a:r>
              <a:rPr lang="en-US" dirty="0" smtClean="0"/>
              <a:t>all cause </a:t>
            </a:r>
            <a:r>
              <a:rPr lang="en-US" dirty="0"/>
              <a:t>mortality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Management: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Discontinue culprit medications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Hold antihypertensives </a:t>
            </a:r>
            <a:r>
              <a:rPr lang="en-US" sz="2400" dirty="0"/>
              <a:t>on HD </a:t>
            </a:r>
            <a:r>
              <a:rPr lang="en-US" sz="2400" dirty="0" smtClean="0"/>
              <a:t>days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TEDs and abdominal binder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M</a:t>
            </a:r>
            <a:r>
              <a:rPr lang="en-US" sz="2400" dirty="0" smtClean="0"/>
              <a:t>idodrine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523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656" y="75129"/>
            <a:ext cx="6051666" cy="814329"/>
          </a:xfrm>
        </p:spPr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070" y="852044"/>
            <a:ext cx="8769926" cy="4775668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Educate patients and </a:t>
            </a:r>
            <a:r>
              <a:rPr lang="en-US" sz="2200" dirty="0" smtClean="0"/>
              <a:t>caregivers  </a:t>
            </a: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Physical therapy, exercise &amp; routine physical activities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Treat pain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Treat depression</a:t>
            </a: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Treat </a:t>
            </a:r>
            <a:r>
              <a:rPr lang="en-US" sz="2200" dirty="0" smtClean="0"/>
              <a:t>anemia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Treat sleep </a:t>
            </a:r>
            <a:r>
              <a:rPr lang="en-US" sz="2200" dirty="0"/>
              <a:t>apnea, insomnia, uremic pruritus, </a:t>
            </a:r>
            <a:r>
              <a:rPr lang="en-US" sz="2200" dirty="0" smtClean="0"/>
              <a:t>restless leg syndrome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Address malnutrition</a:t>
            </a: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Provide </a:t>
            </a:r>
            <a:r>
              <a:rPr lang="en-US" sz="2200" dirty="0"/>
              <a:t>HD after therapy </a:t>
            </a:r>
            <a:r>
              <a:rPr lang="en-US" sz="2200" dirty="0" smtClean="0"/>
              <a:t>if possible</a:t>
            </a: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Allow post HD napping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Provide 15-hour </a:t>
            </a:r>
            <a:r>
              <a:rPr lang="en-US" sz="2200" dirty="0"/>
              <a:t>therapy over 7 </a:t>
            </a:r>
            <a:r>
              <a:rPr lang="en-US" sz="2200" dirty="0" smtClean="0"/>
              <a:t>days instead of 5 days</a:t>
            </a: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Hold </a:t>
            </a:r>
            <a:r>
              <a:rPr lang="en-US" sz="2200" dirty="0" smtClean="0"/>
              <a:t>anti-hypertensive meds </a:t>
            </a:r>
            <a:r>
              <a:rPr lang="en-US" sz="2200" dirty="0"/>
              <a:t>prior to HD on dialysis days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Make </a:t>
            </a:r>
            <a:r>
              <a:rPr lang="en-US" sz="2200" dirty="0"/>
              <a:t>up missed therapy time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6069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074" y="125004"/>
            <a:ext cx="6209608" cy="789391"/>
          </a:xfrm>
        </p:spPr>
        <p:txBody>
          <a:bodyPr/>
          <a:lstStyle/>
          <a:p>
            <a:r>
              <a:rPr lang="en-US" dirty="0"/>
              <a:t>Stroke in ESRD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066800"/>
            <a:ext cx="8432800" cy="452596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Stroke </a:t>
            </a:r>
            <a:r>
              <a:rPr lang="en-US" dirty="0"/>
              <a:t>relative risk in ERSD </a:t>
            </a:r>
            <a:r>
              <a:rPr lang="en-US" dirty="0" smtClean="0"/>
              <a:t>is 5- </a:t>
            </a:r>
            <a:r>
              <a:rPr lang="en-US" dirty="0"/>
              <a:t>to </a:t>
            </a:r>
            <a:r>
              <a:rPr lang="en-US" dirty="0" smtClean="0"/>
              <a:t>10-fold higher  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Both ischemic and hemorrhagic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ESRD </a:t>
            </a:r>
            <a:r>
              <a:rPr lang="en-US" dirty="0"/>
              <a:t>as an independent risk factor for stroke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 smtClean="0"/>
              <a:t>Increased 30-day </a:t>
            </a:r>
            <a:r>
              <a:rPr lang="en-US" sz="3600" dirty="0"/>
              <a:t>post stroke </a:t>
            </a:r>
            <a:r>
              <a:rPr lang="en-US" sz="3600" dirty="0" smtClean="0"/>
              <a:t>mortality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30</a:t>
            </a:r>
            <a:r>
              <a:rPr lang="en-US" sz="2600" dirty="0"/>
              <a:t>% in ESRD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10-13</a:t>
            </a:r>
            <a:r>
              <a:rPr lang="en-US" sz="2600" dirty="0"/>
              <a:t>% in general population in the U.S.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Decreased home discharge rate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56</a:t>
            </a:r>
            <a:r>
              <a:rPr lang="en-US" sz="2600" dirty="0"/>
              <a:t>% </a:t>
            </a:r>
            <a:r>
              <a:rPr lang="en-US" sz="2600" dirty="0" smtClean="0"/>
              <a:t>in dialysis patients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72-76</a:t>
            </a:r>
            <a:r>
              <a:rPr lang="en-US" sz="2600" dirty="0"/>
              <a:t>% </a:t>
            </a:r>
            <a:r>
              <a:rPr lang="en-US" sz="2600" dirty="0" smtClean="0"/>
              <a:t>in </a:t>
            </a:r>
            <a:r>
              <a:rPr lang="en-US" sz="2600" dirty="0"/>
              <a:t>general population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6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57" y="125325"/>
            <a:ext cx="4580312" cy="872519"/>
          </a:xfrm>
        </p:spPr>
        <p:txBody>
          <a:bodyPr/>
          <a:lstStyle/>
          <a:p>
            <a:r>
              <a:rPr lang="en-US" dirty="0" smtClean="0"/>
              <a:t>AFib in </a:t>
            </a:r>
            <a:r>
              <a:rPr lang="en-US" dirty="0"/>
              <a:t>ESRD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635" y="11180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AFib prevalence:</a:t>
            </a:r>
            <a:endParaRPr lang="en-US" dirty="0"/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2600" dirty="0"/>
              <a:t>0.4-1.0% in general population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2600" dirty="0"/>
              <a:t>8-18% in non-HD patients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2600" dirty="0"/>
              <a:t>7-27% in HD patients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Mechanism: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Age, CAD, CHF, HTN, DM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Inflammation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Electrolyte abnormality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Anemia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 smtClean="0"/>
              <a:t>LV hypertrophy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AFib is a great </a:t>
            </a:r>
            <a:r>
              <a:rPr lang="en-US" dirty="0"/>
              <a:t>risk </a:t>
            </a:r>
            <a:r>
              <a:rPr lang="en-US" dirty="0" smtClean="0"/>
              <a:t>for ischemic stroke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30" name="Picture 6" descr="http://www.rnceus.com/ekg/afib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7576" y="125325"/>
            <a:ext cx="3050492" cy="99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22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40247"/>
            <a:ext cx="8229600" cy="797704"/>
          </a:xfrm>
        </p:spPr>
        <p:txBody>
          <a:bodyPr>
            <a:normAutofit/>
          </a:bodyPr>
          <a:lstStyle/>
          <a:p>
            <a:r>
              <a:rPr lang="en-US" dirty="0" smtClean="0"/>
              <a:t>Warfarin </a:t>
            </a:r>
            <a:r>
              <a:rPr lang="en-US" dirty="0"/>
              <a:t>for </a:t>
            </a:r>
            <a:r>
              <a:rPr lang="en-US" dirty="0" smtClean="0"/>
              <a:t>AFib </a:t>
            </a:r>
            <a:r>
              <a:rPr lang="en-US" dirty="0"/>
              <a:t>in ESRD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952" y="1001681"/>
            <a:ext cx="8512230" cy="4742414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Warfarin anticoagulation recommended in </a:t>
            </a:r>
            <a:r>
              <a:rPr lang="en-US" sz="2200" dirty="0"/>
              <a:t>general </a:t>
            </a:r>
            <a:r>
              <a:rPr lang="en-US" sz="2200" dirty="0" smtClean="0"/>
              <a:t>population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Are the benefits worth the risks in ESRD patients?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Limited evidence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Increased risk of bleeding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Warfarin-precipitated calciphylaxis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Warfarin-related nephropathy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latest 2014 AHA/ACC guidelines: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Non-valvular </a:t>
            </a:r>
            <a:r>
              <a:rPr lang="en-US" sz="1800" dirty="0" smtClean="0"/>
              <a:t>Afib in ESRD </a:t>
            </a:r>
            <a:r>
              <a:rPr lang="en-US" sz="1800" dirty="0"/>
              <a:t>(CrCI &lt;15 ml/min) or on </a:t>
            </a:r>
            <a:r>
              <a:rPr lang="en-US" sz="1800" dirty="0" smtClean="0"/>
              <a:t>HD patients</a:t>
            </a:r>
            <a:endParaRPr lang="en-US" sz="1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with </a:t>
            </a:r>
            <a:r>
              <a:rPr lang="en-US" sz="1800" dirty="0"/>
              <a:t>CHA</a:t>
            </a:r>
            <a:r>
              <a:rPr lang="en-US" sz="1800" baseline="-25000" dirty="0"/>
              <a:t>2</a:t>
            </a:r>
            <a:r>
              <a:rPr lang="en-US" sz="1800" dirty="0"/>
              <a:t>DS</a:t>
            </a:r>
            <a:r>
              <a:rPr lang="en-US" sz="1800" baseline="-25000" dirty="0"/>
              <a:t>2</a:t>
            </a:r>
            <a:r>
              <a:rPr lang="en-US" sz="1800" dirty="0"/>
              <a:t>-VASc score ≥2 </a:t>
            </a:r>
            <a:r>
              <a:rPr lang="en-US" sz="1800" dirty="0" smtClean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No contraindications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 smtClean="0"/>
              <a:t>Reasonable </a:t>
            </a:r>
            <a:r>
              <a:rPr lang="en-US" sz="1800" dirty="0"/>
              <a:t>to prescribe warfarin </a:t>
            </a:r>
            <a:r>
              <a:rPr lang="en-US" sz="1800" dirty="0" smtClean="0"/>
              <a:t>(goal INR </a:t>
            </a:r>
            <a:r>
              <a:rPr lang="en-US" sz="1800" dirty="0"/>
              <a:t>2-3)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Collaboration </a:t>
            </a:r>
            <a:r>
              <a:rPr lang="en-US" sz="2400" dirty="0"/>
              <a:t>between treating cardiologist and nephrologist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Aspirin monotherapy </a:t>
            </a:r>
            <a:r>
              <a:rPr lang="en-US" sz="2400" dirty="0" smtClean="0"/>
              <a:t>is not </a:t>
            </a:r>
            <a:r>
              <a:rPr lang="en-US" sz="2400" dirty="0"/>
              <a:t>effective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7277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978" y="216449"/>
            <a:ext cx="5253643" cy="806016"/>
          </a:xfrm>
        </p:spPr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Disclosure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3287" y="1587731"/>
            <a:ext cx="6542116" cy="835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No conflicts of interest to disclose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956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542" y="71202"/>
            <a:ext cx="6670958" cy="864206"/>
          </a:xfrm>
        </p:spPr>
        <p:txBody>
          <a:bodyPr>
            <a:normAutofit/>
          </a:bodyPr>
          <a:lstStyle/>
          <a:p>
            <a:r>
              <a:rPr lang="en-US" dirty="0" smtClean="0"/>
              <a:t>NOACs for </a:t>
            </a:r>
            <a:r>
              <a:rPr lang="en-US" dirty="0"/>
              <a:t>AFib in ESRD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628" y="1026619"/>
            <a:ext cx="8670872" cy="4688381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Novel oral </a:t>
            </a:r>
            <a:r>
              <a:rPr lang="en-US" sz="4000" dirty="0" smtClean="0"/>
              <a:t>anticoagulants (NOACs)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Apixaban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Rivaroxaban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Edoxaban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Dabigatran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 smtClean="0"/>
              <a:t>Overall </a:t>
            </a:r>
            <a:r>
              <a:rPr lang="en-US" sz="4000" dirty="0"/>
              <a:t>favorable risk-benefit profile </a:t>
            </a:r>
            <a:endParaRPr lang="en-US" sz="4000" dirty="0" smtClean="0"/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 smtClean="0"/>
              <a:t>More </a:t>
            </a:r>
            <a:r>
              <a:rPr lang="en-US" dirty="0"/>
              <a:t>predictable effect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/>
              <a:t>No need for frequent monitoring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/>
              <a:t>Fewer diet and drug interactions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dirty="0"/>
              <a:t>Lower risk of bleeding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 smtClean="0"/>
              <a:t>If CrCI </a:t>
            </a:r>
            <a:r>
              <a:rPr lang="en-US" sz="4000" dirty="0"/>
              <a:t>&gt;15, any of NOACs </a:t>
            </a:r>
            <a:r>
              <a:rPr lang="en-US" sz="4000" dirty="0" smtClean="0"/>
              <a:t>is acceptable</a:t>
            </a:r>
            <a:endParaRPr lang="en-US" sz="4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 smtClean="0"/>
              <a:t>If CrCI </a:t>
            </a:r>
            <a:r>
              <a:rPr lang="en-US" sz="4000" dirty="0"/>
              <a:t>&lt;15 on HD or not </a:t>
            </a:r>
            <a:r>
              <a:rPr lang="en-US" sz="4000" dirty="0" smtClean="0"/>
              <a:t>HD, only </a:t>
            </a:r>
            <a:r>
              <a:rPr lang="en-US" sz="4000" dirty="0"/>
              <a:t>Apixaban approved by </a:t>
            </a:r>
            <a:r>
              <a:rPr lang="en-US" sz="4000" dirty="0" smtClean="0"/>
              <a:t>FDA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044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131"/>
            <a:ext cx="8229600" cy="930707"/>
          </a:xfrm>
        </p:spPr>
        <p:txBody>
          <a:bodyPr/>
          <a:lstStyle/>
          <a:p>
            <a:r>
              <a:rPr lang="en-US" dirty="0"/>
              <a:t>Should ACEI/ARB be used in ESRD?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1005838"/>
            <a:ext cx="8212282" cy="4671062"/>
          </a:xfrm>
        </p:spPr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dirty="0" smtClean="0"/>
              <a:t>Angiotensin-converting-enzyme inhibitor (ACEI)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smtClean="0"/>
              <a:t>Angiotensin receptor blocker (ARB)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 smtClean="0"/>
              <a:t>Benefits </a:t>
            </a:r>
            <a:r>
              <a:rPr lang="en-US" sz="4000" dirty="0"/>
              <a:t>of ACEI/ARB: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Preserve residual renal function (RRF), an important predictor of </a:t>
            </a:r>
            <a:r>
              <a:rPr lang="en-US" dirty="0" smtClean="0"/>
              <a:t>morbidity &amp; mortality </a:t>
            </a:r>
            <a:r>
              <a:rPr lang="en-US" dirty="0"/>
              <a:t>in HD patients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Reduce thirst and inter-dialytic weight gain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Reduce </a:t>
            </a:r>
            <a:r>
              <a:rPr lang="en-US" dirty="0" smtClean="0"/>
              <a:t>left ventricular hypertrophy</a:t>
            </a: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Reduce </a:t>
            </a:r>
            <a:r>
              <a:rPr lang="en-US" dirty="0" smtClean="0"/>
              <a:t>cardiovascular </a:t>
            </a:r>
            <a:r>
              <a:rPr lang="en-US" dirty="0"/>
              <a:t>mortality and CHF </a:t>
            </a:r>
            <a:r>
              <a:rPr lang="en-US" dirty="0" smtClean="0"/>
              <a:t>admission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/>
              <a:t>Potential </a:t>
            </a:r>
            <a:r>
              <a:rPr lang="en-US" sz="4000" dirty="0" smtClean="0"/>
              <a:t>risks:</a:t>
            </a:r>
            <a:endParaRPr lang="en-US" sz="4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Hyperkalemia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Worsening of renal anemia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/>
              <a:t>ACEI/ARB </a:t>
            </a:r>
            <a:r>
              <a:rPr lang="en-US" sz="4000" dirty="0" smtClean="0"/>
              <a:t>is recommended in ESRD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/>
              <a:t>A</a:t>
            </a:r>
            <a:r>
              <a:rPr lang="en-US" sz="4000" dirty="0" smtClean="0"/>
              <a:t>ppropriate </a:t>
            </a:r>
            <a:r>
              <a:rPr lang="en-US" sz="4000" dirty="0"/>
              <a:t>dosing, careful electrolyte and diet </a:t>
            </a:r>
            <a:r>
              <a:rPr lang="en-US" sz="4000" dirty="0" smtClean="0"/>
              <a:t>monitoring</a:t>
            </a:r>
            <a:r>
              <a:rPr lang="en-US" sz="4000" dirty="0"/>
              <a:t> </a:t>
            </a:r>
            <a:r>
              <a:rPr lang="en-US" sz="4000" dirty="0" smtClean="0"/>
              <a:t>needed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1307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3534" y="50351"/>
            <a:ext cx="5544589" cy="847423"/>
          </a:xfrm>
        </p:spPr>
        <p:txBody>
          <a:bodyPr>
            <a:normAutofit/>
          </a:bodyPr>
          <a:lstStyle/>
          <a:p>
            <a:r>
              <a:rPr lang="en-US" dirty="0"/>
              <a:t>Renal Anemia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394" y="988753"/>
            <a:ext cx="7844906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100% </a:t>
            </a:r>
            <a:r>
              <a:rPr lang="en-US" sz="2800" dirty="0"/>
              <a:t>ESRD </a:t>
            </a:r>
            <a:r>
              <a:rPr lang="en-US" sz="2800" dirty="0" smtClean="0"/>
              <a:t>and 70</a:t>
            </a:r>
            <a:r>
              <a:rPr lang="en-US" sz="2800" dirty="0"/>
              <a:t>% </a:t>
            </a:r>
            <a:r>
              <a:rPr lang="en-US" sz="2800" dirty="0" smtClean="0"/>
              <a:t>all other stages of CKD patients</a:t>
            </a:r>
          </a:p>
          <a:p>
            <a:r>
              <a:rPr lang="en-US" sz="2800" dirty="0" smtClean="0"/>
              <a:t>1.7-fold </a:t>
            </a:r>
            <a:r>
              <a:rPr lang="en-US" sz="2800" dirty="0"/>
              <a:t>higher risk for </a:t>
            </a:r>
            <a:r>
              <a:rPr lang="en-US" sz="2800" dirty="0" smtClean="0"/>
              <a:t>coronary artery diseases</a:t>
            </a:r>
          </a:p>
          <a:p>
            <a:r>
              <a:rPr lang="en-US" sz="2800" dirty="0" smtClean="0"/>
              <a:t>Mechanism</a:t>
            </a:r>
            <a:r>
              <a:rPr lang="en-US" sz="2800" dirty="0"/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Deficiency of endogenous </a:t>
            </a:r>
            <a:r>
              <a:rPr lang="en-US" sz="2000" dirty="0" smtClean="0"/>
              <a:t>erythropoietin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/>
              <a:t>Iron deficiency</a:t>
            </a:r>
          </a:p>
          <a:p>
            <a:r>
              <a:rPr lang="en-US" sz="2800" dirty="0"/>
              <a:t>Treatment:</a:t>
            </a:r>
          </a:p>
          <a:p>
            <a:pPr marL="1028700" lvl="1" indent="-571500">
              <a:buFont typeface="Wingdings" panose="05000000000000000000" pitchFamily="2" charset="2"/>
              <a:buChar char="Ø"/>
            </a:pPr>
            <a:r>
              <a:rPr lang="en-US" sz="2000" dirty="0"/>
              <a:t>Epoetin or Darbepoetin </a:t>
            </a:r>
          </a:p>
          <a:p>
            <a:pPr marL="1028700" lvl="1" indent="-571500">
              <a:buFont typeface="Wingdings" panose="05000000000000000000" pitchFamily="2" charset="2"/>
              <a:buChar char="Ø"/>
            </a:pPr>
            <a:r>
              <a:rPr lang="en-US" sz="2000" dirty="0"/>
              <a:t>Iron supplementation</a:t>
            </a:r>
          </a:p>
          <a:p>
            <a:r>
              <a:rPr lang="en-US" sz="2800" dirty="0"/>
              <a:t>Target Hg: </a:t>
            </a:r>
            <a:endParaRPr lang="en-US" sz="2800" dirty="0" smtClean="0"/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10 g/dl </a:t>
            </a:r>
            <a:r>
              <a:rPr lang="en-US" sz="2400" dirty="0"/>
              <a:t>in </a:t>
            </a:r>
            <a:r>
              <a:rPr lang="en-US" sz="2400"/>
              <a:t>dialysis </a:t>
            </a:r>
            <a:r>
              <a:rPr lang="en-US" sz="2400" smtClean="0"/>
              <a:t>patients</a:t>
            </a:r>
            <a:endParaRPr lang="en-US" sz="2400" dirty="0"/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11 g/dl </a:t>
            </a:r>
            <a:r>
              <a:rPr lang="en-US" sz="2400" dirty="0"/>
              <a:t>in pre-dialysis patients</a:t>
            </a:r>
          </a:p>
          <a:p>
            <a:r>
              <a:rPr lang="en-US" sz="2800" dirty="0"/>
              <a:t>Hg </a:t>
            </a:r>
            <a:r>
              <a:rPr lang="en-US" sz="2800" dirty="0" smtClean="0"/>
              <a:t>&gt;13 </a:t>
            </a:r>
            <a:r>
              <a:rPr lang="en-US" sz="2800" dirty="0"/>
              <a:t>g/dl </a:t>
            </a:r>
            <a:r>
              <a:rPr lang="en-US" sz="2800" dirty="0" smtClean="0"/>
              <a:t>is not recommended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89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944" y="58503"/>
            <a:ext cx="5636029" cy="806021"/>
          </a:xfrm>
        </p:spPr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506" y="970785"/>
            <a:ext cx="8636926" cy="4667601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ESRD </a:t>
            </a:r>
            <a:r>
              <a:rPr lang="en-US" dirty="0"/>
              <a:t>patients </a:t>
            </a:r>
            <a:r>
              <a:rPr lang="en-US" dirty="0" smtClean="0"/>
              <a:t>benefit </a:t>
            </a:r>
            <a:r>
              <a:rPr lang="en-US" dirty="0"/>
              <a:t>from inpatient </a:t>
            </a:r>
            <a:r>
              <a:rPr lang="en-US" dirty="0" smtClean="0"/>
              <a:t>rehab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Referral to inpatient rehab should be considered for appropriate ESRD patients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ESRD patients are medically complex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Identify and address barriers to rehab in order to maximize rehab outcome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mtClean="0"/>
              <a:t>Skilled therapy </a:t>
            </a:r>
            <a:r>
              <a:rPr lang="en-US" dirty="0" smtClean="0"/>
              <a:t>and regular exercise programs should become a standard of care for patients with ESRD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52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920" y="66818"/>
            <a:ext cx="4256116" cy="988897"/>
          </a:xfrm>
        </p:spPr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2337"/>
            <a:ext cx="7065818" cy="4305992"/>
          </a:xfrm>
        </p:spPr>
        <p:txBody>
          <a:bodyPr>
            <a:normAutofit fontScale="47500" lnSpcReduction="20000"/>
          </a:bodyPr>
          <a:lstStyle/>
          <a:p>
            <a:r>
              <a:rPr lang="en-US" i="1" dirty="0"/>
              <a:t>Tonelli M, et al, Circulation. 2016; 133:518-536</a:t>
            </a:r>
          </a:p>
          <a:p>
            <a:r>
              <a:rPr lang="en-US" i="1" dirty="0"/>
              <a:t>Moist LM, et al. J Am </a:t>
            </a:r>
            <a:r>
              <a:rPr lang="en-US" i="1" dirty="0" err="1"/>
              <a:t>Soc</a:t>
            </a:r>
            <a:r>
              <a:rPr lang="en-US" i="1" dirty="0"/>
              <a:t> </a:t>
            </a:r>
            <a:r>
              <a:rPr lang="en-US" i="1" dirty="0" err="1"/>
              <a:t>Nephrol</a:t>
            </a:r>
            <a:r>
              <a:rPr lang="en-US" i="1" dirty="0"/>
              <a:t> 2000;11:556-64</a:t>
            </a:r>
          </a:p>
          <a:p>
            <a:r>
              <a:rPr lang="en-US" i="1" dirty="0"/>
              <a:t>Qamar A and Bhatt DL. Circulation 2016: 133:1512-1515</a:t>
            </a:r>
          </a:p>
          <a:p>
            <a:r>
              <a:rPr lang="en-US" i="1" dirty="0" err="1"/>
              <a:t>Schwartzenberg</a:t>
            </a:r>
            <a:r>
              <a:rPr lang="en-US" i="1" dirty="0"/>
              <a:t> S, et al. Am J </a:t>
            </a:r>
            <a:r>
              <a:rPr lang="en-US" i="1" dirty="0" err="1"/>
              <a:t>Cardiol</a:t>
            </a:r>
            <a:r>
              <a:rPr lang="en-US" i="1" dirty="0"/>
              <a:t> 2016; 117:477-482</a:t>
            </a:r>
          </a:p>
          <a:p>
            <a:r>
              <a:rPr lang="en-US" i="1" dirty="0"/>
              <a:t>De </a:t>
            </a:r>
            <a:r>
              <a:rPr lang="en-US" i="1" dirty="0" err="1"/>
              <a:t>Vriese</a:t>
            </a:r>
            <a:r>
              <a:rPr lang="en-US" i="1" dirty="0"/>
              <a:t> AS, et al. Am Heart J 2016;174:111-119</a:t>
            </a:r>
          </a:p>
          <a:p>
            <a:r>
              <a:rPr lang="en-US" i="1" dirty="0" err="1"/>
              <a:t>Vaziri</a:t>
            </a:r>
            <a:r>
              <a:rPr lang="en-US" i="1" dirty="0"/>
              <a:t> ND, et al. AM J Kidney Dis 2016; 67:367-375</a:t>
            </a:r>
          </a:p>
          <a:p>
            <a:r>
              <a:rPr lang="en-US" i="1" dirty="0"/>
              <a:t>Mimura I, et al. Nephron 2015; 131:202-209</a:t>
            </a:r>
          </a:p>
          <a:p>
            <a:r>
              <a:rPr lang="en-US" i="1" dirty="0" err="1"/>
              <a:t>Slomka</a:t>
            </a:r>
            <a:r>
              <a:rPr lang="en-US" i="1" dirty="0"/>
              <a:t> T, et al. Am J Med </a:t>
            </a:r>
            <a:r>
              <a:rPr lang="en-US" i="1" dirty="0" err="1"/>
              <a:t>Sci</a:t>
            </a:r>
            <a:r>
              <a:rPr lang="en-US" i="1" dirty="0"/>
              <a:t> 2016; 351:309-316</a:t>
            </a:r>
          </a:p>
          <a:p>
            <a:r>
              <a:rPr lang="en-US" i="1" dirty="0"/>
              <a:t>Lyon OD, et al. Seminars in Nephrology 2015; 35:373-382</a:t>
            </a:r>
          </a:p>
          <a:p>
            <a:r>
              <a:rPr lang="en-US" i="1" dirty="0" err="1"/>
              <a:t>Hohnloser</a:t>
            </a:r>
            <a:r>
              <a:rPr lang="en-US" i="1" dirty="0"/>
              <a:t> SH, et al. </a:t>
            </a:r>
            <a:r>
              <a:rPr lang="en-US" i="1" dirty="0" err="1"/>
              <a:t>Eur</a:t>
            </a:r>
            <a:r>
              <a:rPr lang="en-US" i="1" dirty="0"/>
              <a:t> Heart J 2012; 33:2821-2830</a:t>
            </a:r>
          </a:p>
          <a:p>
            <a:r>
              <a:rPr lang="en-US" i="1" dirty="0"/>
              <a:t>Davison SN. Am J Kidney Dis 2003; 42(6):1239</a:t>
            </a:r>
          </a:p>
          <a:p>
            <a:r>
              <a:rPr lang="en-US" i="1" dirty="0"/>
              <a:t>O’Connor N &amp; Corcoran A. Am Fam Physician. 2012; 85(7):705-710</a:t>
            </a:r>
          </a:p>
          <a:p>
            <a:r>
              <a:rPr lang="en-US" i="1" dirty="0"/>
              <a:t>Koyama H, et al. </a:t>
            </a:r>
            <a:r>
              <a:rPr lang="en-US" i="1" dirty="0" err="1"/>
              <a:t>Clin</a:t>
            </a:r>
            <a:r>
              <a:rPr lang="en-US" i="1" dirty="0"/>
              <a:t> J Am </a:t>
            </a:r>
            <a:r>
              <a:rPr lang="en-US" i="1" dirty="0" err="1"/>
              <a:t>Soc</a:t>
            </a:r>
            <a:r>
              <a:rPr lang="en-US" i="1" dirty="0"/>
              <a:t> </a:t>
            </a:r>
            <a:r>
              <a:rPr lang="en-US" i="1" dirty="0" err="1"/>
              <a:t>Nephrol</a:t>
            </a:r>
            <a:r>
              <a:rPr lang="en-US" i="1" dirty="0"/>
              <a:t>. 2010; 5: 659-666</a:t>
            </a:r>
          </a:p>
          <a:p>
            <a:r>
              <a:rPr lang="en-US" i="1" dirty="0"/>
              <a:t>Maurizio B, et al. Seminars In Dialysis. 2011; 24(5);550-555</a:t>
            </a:r>
          </a:p>
          <a:p>
            <a:r>
              <a:rPr lang="en-US" i="1" dirty="0"/>
              <a:t>Horgan A. J Pain Symptoms Management. 2012; 44(5):715-724</a:t>
            </a:r>
          </a:p>
          <a:p>
            <a:r>
              <a:rPr lang="en-US" i="1" dirty="0"/>
              <a:t>Chang Y, et al. Int. J </a:t>
            </a:r>
            <a:r>
              <a:rPr lang="en-US" i="1" dirty="0" err="1"/>
              <a:t>Nurs</a:t>
            </a:r>
            <a:r>
              <a:rPr lang="en-US" i="1" dirty="0"/>
              <a:t> Study. 2010; 47: 1383-88</a:t>
            </a:r>
          </a:p>
          <a:p>
            <a:r>
              <a:rPr lang="en-US" i="1" dirty="0"/>
              <a:t>Forrest G, et al. Arch Phys Med </a:t>
            </a:r>
            <a:r>
              <a:rPr lang="en-US" i="1" dirty="0" err="1"/>
              <a:t>Rehabil</a:t>
            </a:r>
            <a:r>
              <a:rPr lang="en-US" i="1" dirty="0"/>
              <a:t> 2005; 86:1949-1952</a:t>
            </a:r>
          </a:p>
          <a:p>
            <a:r>
              <a:rPr lang="en-US" i="1" dirty="0"/>
              <a:t>Forrest G, et al. Arch Phys Med </a:t>
            </a:r>
            <a:r>
              <a:rPr lang="en-US" i="1" dirty="0" err="1"/>
              <a:t>Rehabil</a:t>
            </a:r>
            <a:r>
              <a:rPr lang="en-US" i="1" dirty="0"/>
              <a:t> 2004; 85:51-53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2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4603" y="108383"/>
            <a:ext cx="4896197" cy="939020"/>
          </a:xfrm>
        </p:spPr>
        <p:txBody>
          <a:bodyPr>
            <a:normAutofit/>
          </a:bodyPr>
          <a:lstStyle/>
          <a:p>
            <a:r>
              <a:rPr lang="en-US" dirty="0"/>
              <a:t>References (</a:t>
            </a:r>
            <a:r>
              <a:rPr lang="en-US" dirty="0" err="1"/>
              <a:t>Con’t</a:t>
            </a:r>
            <a:r>
              <a:rPr lang="en-US" dirty="0"/>
              <a:t>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67" y="1151310"/>
            <a:ext cx="6949440" cy="4326774"/>
          </a:xfrm>
        </p:spPr>
        <p:txBody>
          <a:bodyPr>
            <a:normAutofit fontScale="47500" lnSpcReduction="20000"/>
          </a:bodyPr>
          <a:lstStyle/>
          <a:p>
            <a:r>
              <a:rPr lang="en-US" i="1" dirty="0"/>
              <a:t>January CT, et al. J Am </a:t>
            </a:r>
            <a:r>
              <a:rPr lang="en-US" i="1" dirty="0" err="1"/>
              <a:t>Coll</a:t>
            </a:r>
            <a:r>
              <a:rPr lang="en-US" i="1" dirty="0"/>
              <a:t> </a:t>
            </a:r>
            <a:r>
              <a:rPr lang="en-US" i="1" dirty="0" err="1"/>
              <a:t>Cardiol</a:t>
            </a:r>
            <a:r>
              <a:rPr lang="en-US" i="1" dirty="0"/>
              <a:t> 2014;64:e1-e76</a:t>
            </a:r>
          </a:p>
          <a:p>
            <a:r>
              <a:rPr lang="en-US" i="1" dirty="0" err="1"/>
              <a:t>Winkelmayer</a:t>
            </a:r>
            <a:r>
              <a:rPr lang="en-US" i="1" dirty="0"/>
              <a:t> WC, et al. J Am </a:t>
            </a:r>
            <a:r>
              <a:rPr lang="en-US" i="1" dirty="0" err="1"/>
              <a:t>Soc</a:t>
            </a:r>
            <a:r>
              <a:rPr lang="en-US" i="1" dirty="0"/>
              <a:t> </a:t>
            </a:r>
            <a:r>
              <a:rPr lang="en-US" i="1" dirty="0" err="1"/>
              <a:t>Nephrol</a:t>
            </a:r>
            <a:r>
              <a:rPr lang="en-US" i="1" dirty="0"/>
              <a:t> 2011; 22:349-357</a:t>
            </a:r>
          </a:p>
          <a:p>
            <a:r>
              <a:rPr lang="en-US" i="1" dirty="0" err="1"/>
              <a:t>Storer</a:t>
            </a:r>
            <a:r>
              <a:rPr lang="en-US" i="1" dirty="0"/>
              <a:t> TW, et al. </a:t>
            </a:r>
            <a:r>
              <a:rPr lang="en-US" i="1" dirty="0" err="1"/>
              <a:t>Nephrol</a:t>
            </a:r>
            <a:r>
              <a:rPr lang="en-US" i="1" dirty="0"/>
              <a:t> Dial Transplant. 2005; 20:1429-37</a:t>
            </a:r>
          </a:p>
          <a:p>
            <a:r>
              <a:rPr lang="en-US" i="1" dirty="0" err="1"/>
              <a:t>Yurkuran</a:t>
            </a:r>
            <a:r>
              <a:rPr lang="en-US" i="1" dirty="0"/>
              <a:t> M, et al. Complement </a:t>
            </a:r>
            <a:r>
              <a:rPr lang="en-US" i="1" dirty="0" err="1"/>
              <a:t>Ther</a:t>
            </a:r>
            <a:r>
              <a:rPr lang="en-US" i="1" dirty="0"/>
              <a:t> Med. 2007; 15:164-171</a:t>
            </a:r>
          </a:p>
          <a:p>
            <a:r>
              <a:rPr lang="en-US" i="1" dirty="0"/>
              <a:t>Johansen KL, et al. </a:t>
            </a:r>
            <a:r>
              <a:rPr lang="en-US" i="1" dirty="0" err="1"/>
              <a:t>Nephrol</a:t>
            </a:r>
            <a:r>
              <a:rPr lang="en-US" i="1" dirty="0"/>
              <a:t> Dial Transplant. 2012; 27:2418-2425</a:t>
            </a:r>
          </a:p>
          <a:p>
            <a:r>
              <a:rPr lang="en-US" i="1" dirty="0"/>
              <a:t>Krishnan A, et al. Seminars in Dialysis. 2009; 22(3);267-278</a:t>
            </a:r>
          </a:p>
          <a:p>
            <a:r>
              <a:rPr lang="en-US" i="1" dirty="0" err="1"/>
              <a:t>Nardin</a:t>
            </a:r>
            <a:r>
              <a:rPr lang="en-US" i="1" dirty="0"/>
              <a:t> R, et al. Arch </a:t>
            </a:r>
            <a:r>
              <a:rPr lang="en-US" i="1" dirty="0" err="1"/>
              <a:t>Neurol</a:t>
            </a:r>
            <a:r>
              <a:rPr lang="en-US" i="1" dirty="0"/>
              <a:t> 2005; 62: 271-275 </a:t>
            </a:r>
          </a:p>
          <a:p>
            <a:r>
              <a:rPr lang="en-US" i="1" dirty="0"/>
              <a:t>Smart N &amp; Steele M. Nephrology. 2011; 16:626-632</a:t>
            </a:r>
          </a:p>
          <a:p>
            <a:r>
              <a:rPr lang="en-US" i="1" dirty="0"/>
              <a:t>Headley S, et al. Am J Kidney Dis. 2002; 40:355-364</a:t>
            </a:r>
          </a:p>
          <a:p>
            <a:r>
              <a:rPr lang="en-US" i="1" dirty="0" err="1"/>
              <a:t>Kouidi</a:t>
            </a:r>
            <a:r>
              <a:rPr lang="en-US" i="1" dirty="0"/>
              <a:t> E, et al. Eur. J. </a:t>
            </a:r>
            <a:r>
              <a:rPr lang="en-US" i="1" dirty="0" err="1"/>
              <a:t>Cardiovasc</a:t>
            </a:r>
            <a:r>
              <a:rPr lang="en-US" i="1" dirty="0"/>
              <a:t>. 2010; 17:160-7 </a:t>
            </a:r>
          </a:p>
          <a:p>
            <a:r>
              <a:rPr lang="en-US" i="1" dirty="0" err="1"/>
              <a:t>Kohzuki</a:t>
            </a:r>
            <a:r>
              <a:rPr lang="en-US" i="1" dirty="0"/>
              <a:t>, M. Renal Rehabilitation. </a:t>
            </a:r>
            <a:r>
              <a:rPr lang="en-US" i="1" dirty="0" err="1"/>
              <a:t>Ishiyaku</a:t>
            </a:r>
            <a:r>
              <a:rPr lang="en-US" i="1" dirty="0"/>
              <a:t> Publishers, </a:t>
            </a:r>
            <a:r>
              <a:rPr lang="en-US" i="1" dirty="0" err="1"/>
              <a:t>Inc</a:t>
            </a:r>
            <a:r>
              <a:rPr lang="en-US" i="1" dirty="0"/>
              <a:t>, Tokyo, 2012</a:t>
            </a:r>
          </a:p>
          <a:p>
            <a:r>
              <a:rPr lang="en-US" i="1" dirty="0"/>
              <a:t>Painter P &amp; Marcus RL. </a:t>
            </a:r>
            <a:r>
              <a:rPr lang="en-US" i="1" dirty="0" err="1"/>
              <a:t>Clin</a:t>
            </a:r>
            <a:r>
              <a:rPr lang="en-US" i="1" dirty="0"/>
              <a:t> J Am </a:t>
            </a:r>
            <a:r>
              <a:rPr lang="en-US" i="1" dirty="0" err="1"/>
              <a:t>Nephrol</a:t>
            </a:r>
            <a:r>
              <a:rPr lang="en-US" i="1" dirty="0"/>
              <a:t>. 2013; 8:861-872</a:t>
            </a:r>
          </a:p>
          <a:p>
            <a:r>
              <a:rPr lang="en-US" i="1" dirty="0" err="1"/>
              <a:t>Cupisti</a:t>
            </a:r>
            <a:r>
              <a:rPr lang="en-US" i="1" dirty="0"/>
              <a:t> </a:t>
            </a:r>
            <a:r>
              <a:rPr lang="en-US" i="1" dirty="0" err="1"/>
              <a:t>Adamasco</a:t>
            </a:r>
            <a:r>
              <a:rPr lang="en-US" i="1" dirty="0"/>
              <a:t>, et al. Intern </a:t>
            </a:r>
            <a:r>
              <a:rPr lang="en-US" i="1" dirty="0" err="1"/>
              <a:t>Emerg</a:t>
            </a:r>
            <a:r>
              <a:rPr lang="en-US" i="1" dirty="0"/>
              <a:t> Med. 2013; 8(S1):S31-S34</a:t>
            </a:r>
          </a:p>
          <a:p>
            <a:r>
              <a:rPr lang="en-US" i="1" dirty="0" err="1"/>
              <a:t>Sietsema</a:t>
            </a:r>
            <a:r>
              <a:rPr lang="en-US" i="1" dirty="0"/>
              <a:t> KE, et al. Kidney Int. 2004; 65:719-24</a:t>
            </a:r>
          </a:p>
          <a:p>
            <a:r>
              <a:rPr lang="en-US" i="1" dirty="0"/>
              <a:t> </a:t>
            </a:r>
            <a:r>
              <a:rPr lang="en-US" i="1" dirty="0" err="1"/>
              <a:t>Fouque</a:t>
            </a:r>
            <a:r>
              <a:rPr lang="en-US" i="1" dirty="0"/>
              <a:t> D, et al. Kidney International. 2008; 73:391-398</a:t>
            </a:r>
          </a:p>
          <a:p>
            <a:r>
              <a:rPr lang="en-US" i="1" dirty="0"/>
              <a:t>Krishnan A &amp; Kiernan MC. Nat. Rev. Neurol. 2009; 5:542-551</a:t>
            </a:r>
          </a:p>
          <a:p>
            <a:r>
              <a:rPr lang="en-US" i="1" dirty="0"/>
              <a:t>Cowen TD, et al. Arch Phys Med </a:t>
            </a:r>
            <a:r>
              <a:rPr lang="en-US" i="1" dirty="0" err="1"/>
              <a:t>Rehabil</a:t>
            </a:r>
            <a:r>
              <a:rPr lang="en-US" i="1" dirty="0"/>
              <a:t> 1995; 76:355-359</a:t>
            </a:r>
          </a:p>
          <a:p>
            <a:r>
              <a:rPr lang="en-US" i="1" dirty="0"/>
              <a:t>Sasaki O, et al. </a:t>
            </a:r>
            <a:r>
              <a:rPr lang="en-US" i="1" dirty="0" err="1"/>
              <a:t>Nephrol</a:t>
            </a:r>
            <a:r>
              <a:rPr lang="en-US" i="1" dirty="0"/>
              <a:t> Dial Transplant </a:t>
            </a:r>
            <a:r>
              <a:rPr lang="en-US" i="1" dirty="0" smtClean="0"/>
              <a:t>2005;20:377-381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2231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00175" y="1092200"/>
            <a:ext cx="6003925" cy="2743200"/>
          </a:xfrm>
        </p:spPr>
        <p:txBody>
          <a:bodyPr>
            <a:noAutofit/>
          </a:bodyPr>
          <a:lstStyle/>
          <a:p>
            <a:r>
              <a:rPr lang="en-US" sz="6600" dirty="0" smtClean="0"/>
              <a:t>QUESTIONS?</a:t>
            </a:r>
            <a:br>
              <a:rPr lang="en-US" sz="6600" dirty="0" smtClean="0"/>
            </a:b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dirty="0" smtClean="0"/>
              <a:t>THANK YOU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3212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6127" y="116691"/>
            <a:ext cx="3266902" cy="914082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327" y="1350817"/>
            <a:ext cx="8229600" cy="397764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Review </a:t>
            </a:r>
            <a:r>
              <a:rPr lang="en-US" dirty="0" smtClean="0"/>
              <a:t>CMS inpatient rehab criteria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Explain inpatient rehab outcome measures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Compare inpatient rehab outcomes of </a:t>
            </a:r>
            <a:r>
              <a:rPr lang="en-US"/>
              <a:t>ESRD </a:t>
            </a:r>
            <a:r>
              <a:rPr lang="en-US" smtClean="0"/>
              <a:t>hemodialysis </a:t>
            </a:r>
            <a:r>
              <a:rPr lang="en-US" dirty="0"/>
              <a:t>(</a:t>
            </a:r>
            <a:r>
              <a:rPr lang="en-US"/>
              <a:t>HD</a:t>
            </a:r>
            <a:r>
              <a:rPr lang="en-US" smtClean="0"/>
              <a:t>) patients, </a:t>
            </a:r>
            <a:r>
              <a:rPr lang="en-US" dirty="0"/>
              <a:t>CKD patients not on HD, and renal transplant patients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</a:t>
            </a:r>
            <a:r>
              <a:rPr lang="en-US" dirty="0"/>
              <a:t>barriers to inpatient rehab and their </a:t>
            </a:r>
            <a:r>
              <a:rPr lang="en-US" dirty="0" smtClean="0"/>
              <a:t>management</a:t>
            </a:r>
            <a:endParaRPr lang="en-US" dirty="0"/>
          </a:p>
        </p:txBody>
      </p:sp>
      <p:pic>
        <p:nvPicPr>
          <p:cNvPr id="2050" name="Picture 2" descr="Image result for presentation objectives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4061" y="64277"/>
            <a:ext cx="1687033" cy="1265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05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325" y="116691"/>
            <a:ext cx="4728461" cy="822642"/>
          </a:xfrm>
        </p:spPr>
        <p:txBody>
          <a:bodyPr>
            <a:noAutofit/>
          </a:bodyPr>
          <a:lstStyle/>
          <a:p>
            <a:r>
              <a:rPr lang="en-US" dirty="0" smtClean="0"/>
              <a:t>Admitting </a:t>
            </a:r>
            <a:r>
              <a:rPr lang="en-US" dirty="0"/>
              <a:t>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924" y="1211807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Necessary and reasonable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Complex nursing, medical and rehab needs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At least 2 therapies and one must be PT or OT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Intensive therapy program of 3 hours per day for 5 days per week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Willing and reasonably expected to participate in and benefit significantly from intensive rehab program 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Medical supervision of a physiatrist with </a:t>
            </a:r>
            <a:r>
              <a:rPr lang="en-US" dirty="0">
                <a:cs typeface="Times New Roman" panose="02020603050405020304" pitchFamily="18" charset="0"/>
              </a:rPr>
              <a:t>face-to-face visits at least 3 days per week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Documented measurable improvement</a:t>
            </a:r>
            <a:endParaRPr lang="en-US" dirty="0"/>
          </a:p>
        </p:txBody>
      </p:sp>
      <p:sp>
        <p:nvSpPr>
          <p:cNvPr id="4" name="AutoShape 2" descr="Image result for centers for medicare and medicaid services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685800"/>
            <a:ext cx="3181350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28" name="Picture 4" descr="CMS Logo, Centers for Medicar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685" y="236570"/>
            <a:ext cx="25717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32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158258"/>
            <a:ext cx="6949439" cy="689638"/>
          </a:xfrm>
        </p:spPr>
        <p:txBody>
          <a:bodyPr>
            <a:noAutofit/>
          </a:bodyPr>
          <a:lstStyle/>
          <a:p>
            <a:r>
              <a:rPr lang="en-US" dirty="0" smtClean="0"/>
              <a:t>Patients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521" y="996832"/>
            <a:ext cx="8345979" cy="4413368"/>
          </a:xfrm>
        </p:spPr>
        <p:txBody>
          <a:bodyPr>
            <a:noAutofit/>
          </a:bodyPr>
          <a:lstStyle/>
          <a:p>
            <a:r>
              <a:rPr lang="en-US" sz="3000" dirty="0"/>
              <a:t>Retrospective chart review of selected patients at Penn State Hershey Rehabilitation Hospital </a:t>
            </a:r>
            <a:r>
              <a:rPr lang="en-US" sz="3000" dirty="0" smtClean="0"/>
              <a:t>8/5/2010-2/27/2014</a:t>
            </a:r>
            <a:endParaRPr lang="en-US" sz="3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83 </a:t>
            </a:r>
            <a:r>
              <a:rPr lang="en-US" sz="2400" dirty="0"/>
              <a:t>(M57, F26) ESRD on HD patients, average age 66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142 (M99, F43) CKD non-HD patients, average age 73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33 (M21, F12) renal transplant </a:t>
            </a:r>
            <a:r>
              <a:rPr lang="en-US" sz="2400" dirty="0" smtClean="0"/>
              <a:t>patients, </a:t>
            </a:r>
            <a:r>
              <a:rPr lang="en-US" sz="2400" dirty="0"/>
              <a:t>average age 61 </a:t>
            </a:r>
          </a:p>
          <a:p>
            <a:r>
              <a:rPr lang="en-US" sz="3000" dirty="0" smtClean="0"/>
              <a:t>Stroke</a:t>
            </a:r>
            <a:r>
              <a:rPr lang="en-US" sz="3000" dirty="0"/>
              <a:t>, SCI and brain injury patients all excluded </a:t>
            </a:r>
          </a:p>
          <a:p>
            <a:r>
              <a:rPr lang="en-US" sz="3000" dirty="0"/>
              <a:t>D</a:t>
            </a:r>
            <a:r>
              <a:rPr lang="en-US" sz="3000" dirty="0" smtClean="0"/>
              <a:t>emographics</a:t>
            </a:r>
            <a:r>
              <a:rPr lang="en-US" sz="3000" dirty="0"/>
              <a:t>, </a:t>
            </a:r>
            <a:r>
              <a:rPr lang="en-US" sz="3000" dirty="0" smtClean="0"/>
              <a:t>comorbidities </a:t>
            </a:r>
            <a:r>
              <a:rPr lang="en-US" sz="3000" dirty="0"/>
              <a:t>and rehab outcome measures </a:t>
            </a:r>
            <a:r>
              <a:rPr lang="en-US" sz="3000" dirty="0" smtClean="0"/>
              <a:t>recorded</a:t>
            </a:r>
            <a:endParaRPr lang="en-US" sz="3000" i="1" dirty="0"/>
          </a:p>
        </p:txBody>
      </p:sp>
    </p:spTree>
    <p:extLst>
      <p:ext uri="{BB962C8B-B14F-4D97-AF65-F5344CB8AC3E}">
        <p14:creationId xmlns:p14="http://schemas.microsoft.com/office/powerpoint/2010/main" val="87549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191508"/>
            <a:ext cx="7518400" cy="814329"/>
          </a:xfrm>
        </p:spPr>
        <p:txBody>
          <a:bodyPr/>
          <a:lstStyle/>
          <a:p>
            <a:r>
              <a:rPr lang="en-US" dirty="0" smtClean="0"/>
              <a:t>Outcome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513" y="1215194"/>
            <a:ext cx="8229600" cy="3803073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FIM m</a:t>
            </a:r>
            <a:r>
              <a:rPr lang="en-US" dirty="0" smtClean="0"/>
              <a:t>otor </a:t>
            </a:r>
            <a:r>
              <a:rPr lang="en-US" dirty="0"/>
              <a:t>i</a:t>
            </a:r>
            <a:r>
              <a:rPr lang="en-US" dirty="0" smtClean="0"/>
              <a:t>mprovement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FIM t</a:t>
            </a:r>
            <a:r>
              <a:rPr lang="en-US" dirty="0" smtClean="0"/>
              <a:t>otal improvement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FIM gain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Length </a:t>
            </a:r>
            <a:r>
              <a:rPr lang="en-US" dirty="0"/>
              <a:t>of </a:t>
            </a:r>
            <a:r>
              <a:rPr lang="en-US" dirty="0" smtClean="0"/>
              <a:t>stay </a:t>
            </a:r>
            <a:r>
              <a:rPr lang="en-US" dirty="0"/>
              <a:t>(LOS</a:t>
            </a:r>
            <a:r>
              <a:rPr lang="en-US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FIM efficiency (FIM gain/day</a:t>
            </a:r>
            <a:r>
              <a:rPr lang="en-US" dirty="0" smtClean="0"/>
              <a:t>)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Home discharge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Unplanned transfer to acute </a:t>
            </a:r>
            <a:r>
              <a:rPr lang="en-US" dirty="0" smtClean="0"/>
              <a:t>care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1801" y="5227624"/>
            <a:ext cx="5801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FIM=Functional Independence Measure 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419277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57334"/>
            <a:ext cx="6583680" cy="872518"/>
          </a:xfrm>
        </p:spPr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029852"/>
            <a:ext cx="8597900" cy="4431147"/>
          </a:xfrm>
        </p:spPr>
        <p:txBody>
          <a:bodyPr>
            <a:normAutofit/>
          </a:bodyPr>
          <a:lstStyle/>
          <a:p>
            <a:r>
              <a:rPr lang="en-US" dirty="0"/>
              <a:t>ESRD patients on hemodialysis </a:t>
            </a:r>
            <a:r>
              <a:rPr lang="en-US" dirty="0" smtClean="0"/>
              <a:t>showed steady but slower functional improvement </a:t>
            </a:r>
          </a:p>
          <a:p>
            <a:r>
              <a:rPr lang="en-US" dirty="0" smtClean="0"/>
              <a:t>Higher acute </a:t>
            </a:r>
            <a:r>
              <a:rPr lang="en-US" dirty="0"/>
              <a:t>transfer </a:t>
            </a:r>
            <a:r>
              <a:rPr lang="en-US" dirty="0" smtClean="0"/>
              <a:t>rate seen in ESRD and post renal transplant patients</a:t>
            </a:r>
          </a:p>
          <a:p>
            <a:r>
              <a:rPr lang="en-US" dirty="0" smtClean="0"/>
              <a:t>Results reported here does not reflect our overall inpatient rehab outcomes</a:t>
            </a:r>
          </a:p>
          <a:p>
            <a:r>
              <a:rPr lang="en-US" smtClean="0"/>
              <a:t>Less favorable result is </a:t>
            </a:r>
            <a:r>
              <a:rPr lang="en-US"/>
              <a:t>s</a:t>
            </a:r>
            <a:r>
              <a:rPr lang="en-US" smtClean="0"/>
              <a:t>econdary </a:t>
            </a:r>
            <a:r>
              <a:rPr lang="en-US" dirty="0" smtClean="0"/>
              <a:t>to ESRD complications and medical complexity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83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0071"/>
            <a:ext cx="7481455" cy="839267"/>
          </a:xfrm>
        </p:spPr>
        <p:txBody>
          <a:bodyPr/>
          <a:lstStyle/>
          <a:p>
            <a:r>
              <a:rPr lang="en-US" dirty="0"/>
              <a:t>Complications of ESRD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3431" y="1413517"/>
            <a:ext cx="487218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u="none" dirty="0" smtClean="0"/>
              <a:t>Coronary artery disease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u="none" dirty="0" smtClean="0"/>
              <a:t>Stroke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u="none" dirty="0" smtClean="0"/>
              <a:t>Atrial fibrillation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u="none" dirty="0" smtClean="0"/>
              <a:t>Fatigue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u="none" dirty="0" smtClean="0"/>
              <a:t>Pain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/>
              <a:t>A</a:t>
            </a:r>
            <a:r>
              <a:rPr lang="en-US" sz="2600" u="none" dirty="0" smtClean="0"/>
              <a:t>nemia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u="none" dirty="0"/>
              <a:t>Orthostatic </a:t>
            </a:r>
            <a:r>
              <a:rPr lang="en-US" sz="2600" u="none" dirty="0" smtClean="0"/>
              <a:t>hypotension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u="none" dirty="0" smtClean="0"/>
              <a:t>Sleep apnea/insomnia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smtClean="0"/>
              <a:t>Depression</a:t>
            </a:r>
            <a:endParaRPr lang="en-US" sz="2600" u="none" dirty="0"/>
          </a:p>
        </p:txBody>
      </p:sp>
      <p:sp>
        <p:nvSpPr>
          <p:cNvPr id="5" name="TextBox 4"/>
          <p:cNvSpPr txBox="1"/>
          <p:nvPr/>
        </p:nvSpPr>
        <p:spPr>
          <a:xfrm>
            <a:off x="4624762" y="1421830"/>
            <a:ext cx="44892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u="none" dirty="0" smtClean="0"/>
              <a:t>10. Anorexia</a:t>
            </a:r>
          </a:p>
          <a:p>
            <a:r>
              <a:rPr lang="en-US" sz="2600" dirty="0" smtClean="0"/>
              <a:t>11. Malnutrition</a:t>
            </a:r>
            <a:endParaRPr lang="en-US" sz="2600" u="none" dirty="0"/>
          </a:p>
          <a:p>
            <a:r>
              <a:rPr lang="en-US" sz="2600" u="none" dirty="0" smtClean="0"/>
              <a:t>12. Protein-energy wasting</a:t>
            </a:r>
            <a:endParaRPr lang="en-US" sz="2600" u="none" dirty="0"/>
          </a:p>
          <a:p>
            <a:r>
              <a:rPr lang="en-US" sz="2600" u="none" dirty="0" smtClean="0"/>
              <a:t>13. Uremic polyneuropathy</a:t>
            </a:r>
          </a:p>
          <a:p>
            <a:r>
              <a:rPr lang="en-US" sz="2600" u="none" dirty="0" smtClean="0"/>
              <a:t>14. Uremic myopathy</a:t>
            </a:r>
            <a:endParaRPr lang="en-US" sz="2600" u="none" dirty="0"/>
          </a:p>
          <a:p>
            <a:r>
              <a:rPr lang="en-US" sz="2600" u="none" dirty="0" smtClean="0"/>
              <a:t>15. Autonomic neuropathy</a:t>
            </a:r>
          </a:p>
          <a:p>
            <a:r>
              <a:rPr lang="en-US" sz="2600" u="none" dirty="0" smtClean="0"/>
              <a:t>16. Mineral </a:t>
            </a:r>
            <a:r>
              <a:rPr lang="en-US" sz="2600" u="none" dirty="0"/>
              <a:t>bone </a:t>
            </a:r>
            <a:r>
              <a:rPr lang="en-US" sz="2600" u="none" dirty="0" smtClean="0"/>
              <a:t>disorders</a:t>
            </a:r>
          </a:p>
          <a:p>
            <a:r>
              <a:rPr lang="en-US" sz="2600" u="none" dirty="0" smtClean="0"/>
              <a:t>17. </a:t>
            </a:r>
            <a:r>
              <a:rPr lang="en-US" sz="2600" u="none" dirty="0"/>
              <a:t>Uremic </a:t>
            </a:r>
            <a:r>
              <a:rPr lang="en-US" sz="2600" u="none" dirty="0" smtClean="0"/>
              <a:t>pruritus</a:t>
            </a:r>
          </a:p>
          <a:p>
            <a:r>
              <a:rPr lang="en-US" sz="2600" dirty="0" smtClean="0"/>
              <a:t>18. Cognitive deficits</a:t>
            </a:r>
            <a:endParaRPr lang="en-US" sz="2600" u="none" dirty="0"/>
          </a:p>
        </p:txBody>
      </p:sp>
    </p:spTree>
    <p:extLst>
      <p:ext uri="{BB962C8B-B14F-4D97-AF65-F5344CB8AC3E}">
        <p14:creationId xmlns:p14="http://schemas.microsoft.com/office/powerpoint/2010/main" val="118603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173"/>
            <a:ext cx="8229600" cy="855893"/>
          </a:xfrm>
        </p:spPr>
        <p:txBody>
          <a:bodyPr/>
          <a:lstStyle/>
          <a:p>
            <a:r>
              <a:rPr lang="en-US" dirty="0"/>
              <a:t>Barriers to </a:t>
            </a:r>
            <a:r>
              <a:rPr lang="en-US" dirty="0" smtClean="0"/>
              <a:t>Rehab in ESRD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47" y="1064954"/>
            <a:ext cx="8229600" cy="4525963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Fatigue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Sleep </a:t>
            </a:r>
            <a:r>
              <a:rPr lang="en-US" sz="2800" dirty="0" smtClean="0"/>
              <a:t>apnea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Pain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Orthostatic hypotension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Lack </a:t>
            </a:r>
            <a:r>
              <a:rPr lang="en-US" sz="2800" dirty="0"/>
              <a:t>of motivation of patients and </a:t>
            </a:r>
            <a:r>
              <a:rPr lang="en-US" sz="2800" dirty="0" smtClean="0"/>
              <a:t>caregivers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Missed therapy time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3-4 hours dialysis time, 3 times per week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Post </a:t>
            </a:r>
            <a:r>
              <a:rPr lang="en-US" sz="2400" dirty="0"/>
              <a:t>HD </a:t>
            </a:r>
            <a:r>
              <a:rPr lang="en-US" sz="2400" dirty="0" smtClean="0"/>
              <a:t>fatigue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P</a:t>
            </a:r>
            <a:r>
              <a:rPr lang="en-US" sz="2400" dirty="0" smtClean="0"/>
              <a:t>ost </a:t>
            </a:r>
            <a:r>
              <a:rPr lang="en-US" sz="2400" dirty="0"/>
              <a:t>HD hypotension </a:t>
            </a:r>
          </a:p>
        </p:txBody>
      </p:sp>
    </p:spTree>
    <p:extLst>
      <p:ext uri="{BB962C8B-B14F-4D97-AF65-F5344CB8AC3E}">
        <p14:creationId xmlns:p14="http://schemas.microsoft.com/office/powerpoint/2010/main" val="154038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1629</Words>
  <Application>Microsoft Office PowerPoint</Application>
  <PresentationFormat>On-screen Show (4:3)</PresentationFormat>
  <Paragraphs>296</Paragraphs>
  <Slides>26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Wingdings</vt:lpstr>
      <vt:lpstr>Office Theme</vt:lpstr>
      <vt:lpstr> INPATIENT REHABILITATION OF ESRD HEMODIALYSIS PATIENTS AND BARRIERS </vt:lpstr>
      <vt:lpstr>Disclosure</vt:lpstr>
      <vt:lpstr>Objectives</vt:lpstr>
      <vt:lpstr>Admitting Criteria</vt:lpstr>
      <vt:lpstr>Patients</vt:lpstr>
      <vt:lpstr>Outcome Measures</vt:lpstr>
      <vt:lpstr>Summary </vt:lpstr>
      <vt:lpstr>Complications of ESRD</vt:lpstr>
      <vt:lpstr>Barriers to Rehab in ESRD</vt:lpstr>
      <vt:lpstr>Fatigue</vt:lpstr>
      <vt:lpstr>Fatigue Management</vt:lpstr>
      <vt:lpstr>Sleep Apnea</vt:lpstr>
      <vt:lpstr>Pain</vt:lpstr>
      <vt:lpstr>Pain Treatment </vt:lpstr>
      <vt:lpstr>Orthostatic Hypotension</vt:lpstr>
      <vt:lpstr>Recommendations</vt:lpstr>
      <vt:lpstr>Stroke in ESRD</vt:lpstr>
      <vt:lpstr>AFib in ESRD</vt:lpstr>
      <vt:lpstr>Warfarin for AFib in ESRD</vt:lpstr>
      <vt:lpstr>NOACs for AFib in ESRD</vt:lpstr>
      <vt:lpstr>Should ACEI/ARB be used in ESRD?</vt:lpstr>
      <vt:lpstr>Renal Anemia</vt:lpstr>
      <vt:lpstr>Conclusion</vt:lpstr>
      <vt:lpstr>References </vt:lpstr>
      <vt:lpstr>References (Con’t) </vt:lpstr>
      <vt:lpstr>QUESTIONS?  THANK YOU</vt:lpstr>
    </vt:vector>
  </TitlesOfParts>
  <Company>Penn State Hershey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Erni</dc:creator>
  <cp:lastModifiedBy>Shangming Zhang</cp:lastModifiedBy>
  <cp:revision>182</cp:revision>
  <dcterms:created xsi:type="dcterms:W3CDTF">2016-02-03T17:16:05Z</dcterms:created>
  <dcterms:modified xsi:type="dcterms:W3CDTF">2016-10-24T02:37:01Z</dcterms:modified>
</cp:coreProperties>
</file>