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sldIdLst>
    <p:sldId id="256" r:id="rId2"/>
    <p:sldId id="278" r:id="rId3"/>
    <p:sldId id="257" r:id="rId4"/>
    <p:sldId id="264" r:id="rId5"/>
    <p:sldId id="262" r:id="rId6"/>
    <p:sldId id="280" r:id="rId7"/>
    <p:sldId id="259" r:id="rId8"/>
    <p:sldId id="284" r:id="rId9"/>
    <p:sldId id="279" r:id="rId10"/>
    <p:sldId id="263" r:id="rId11"/>
    <p:sldId id="265" r:id="rId12"/>
    <p:sldId id="283" r:id="rId13"/>
    <p:sldId id="282" r:id="rId14"/>
    <p:sldId id="266" r:id="rId15"/>
    <p:sldId id="267" r:id="rId16"/>
    <p:sldId id="268" r:id="rId17"/>
    <p:sldId id="281" r:id="rId18"/>
    <p:sldId id="269" r:id="rId19"/>
    <p:sldId id="270" r:id="rId20"/>
    <p:sldId id="271" r:id="rId21"/>
    <p:sldId id="272" r:id="rId22"/>
    <p:sldId id="273" r:id="rId23"/>
    <p:sldId id="274" r:id="rId24"/>
    <p:sldId id="275" r:id="rId25"/>
    <p:sldId id="276" r:id="rId26"/>
    <p:sldId id="277" r:id="rId27"/>
    <p:sldId id="286" r:id="rId28"/>
    <p:sldId id="28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1B365D"/>
    <a:srgbClr val="6E7073"/>
    <a:srgbClr val="CDCDCD"/>
    <a:srgbClr val="EEEEEE"/>
    <a:srgbClr val="174A7C"/>
    <a:srgbClr val="002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73" d="100"/>
          <a:sy n="73" d="100"/>
        </p:scale>
        <p:origin x="127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70764A-B111-44B3-AE37-A9C6790043FE}" type="datetimeFigureOut">
              <a:rPr lang="en-US" smtClean="0"/>
              <a:t>4/4/2019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3C1CD0-D833-4B0D-BF33-74A8E63C0BDA}" type="slidenum">
              <a:rPr lang="en-US" smtClean="0"/>
              <a:t>‹#›</a:t>
            </a:fld>
            <a:endParaRPr lang="en-US"/>
          </a:p>
        </p:txBody>
      </p:sp>
    </p:spTree>
    <p:extLst>
      <p:ext uri="{BB962C8B-B14F-4D97-AF65-F5344CB8AC3E}">
        <p14:creationId xmlns:p14="http://schemas.microsoft.com/office/powerpoint/2010/main" val="2097762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27</a:t>
            </a:fld>
            <a:endParaRPr lang="en-US" dirty="0"/>
          </a:p>
        </p:txBody>
      </p:sp>
    </p:spTree>
    <p:extLst>
      <p:ext uri="{BB962C8B-B14F-4D97-AF65-F5344CB8AC3E}">
        <p14:creationId xmlns:p14="http://schemas.microsoft.com/office/powerpoint/2010/main" val="2074211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28</a:t>
            </a:fld>
            <a:endParaRPr lang="en-US" dirty="0"/>
          </a:p>
        </p:txBody>
      </p:sp>
    </p:spTree>
    <p:extLst>
      <p:ext uri="{BB962C8B-B14F-4D97-AF65-F5344CB8AC3E}">
        <p14:creationId xmlns:p14="http://schemas.microsoft.com/office/powerpoint/2010/main" val="21852922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7" name="Rectangle 6"/>
          <p:cNvSpPr/>
          <p:nvPr userDrawn="1"/>
        </p:nvSpPr>
        <p:spPr>
          <a:xfrm>
            <a:off x="-2406" y="35052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685800" y="4522787"/>
            <a:ext cx="7772400" cy="708025"/>
          </a:xfrm>
        </p:spPr>
        <p:txBody>
          <a:bodyPr>
            <a:noAutofit/>
          </a:bodyPr>
          <a:lstStyle>
            <a:lvl1pPr algn="ctr">
              <a:defRPr sz="4200" b="1" baseline="0">
                <a:latin typeface="Georgia" panose="02040502050405020303" pitchFamily="18" charset="0"/>
              </a:defRPr>
            </a:lvl1pPr>
          </a:lstStyle>
          <a:p>
            <a:r>
              <a:rPr lang="en-US" dirty="0" smtClean="0"/>
              <a:t>Insert Presentation Title</a:t>
            </a:r>
            <a:endParaRPr lang="en-US" dirty="0"/>
          </a:p>
        </p:txBody>
      </p:sp>
      <p:sp>
        <p:nvSpPr>
          <p:cNvPr id="3" name="Subtitle 2"/>
          <p:cNvSpPr>
            <a:spLocks noGrp="1"/>
          </p:cNvSpPr>
          <p:nvPr>
            <p:ph type="subTitle" idx="1" hasCustomPrompt="1"/>
          </p:nvPr>
        </p:nvSpPr>
        <p:spPr>
          <a:xfrm>
            <a:off x="685801" y="6390274"/>
            <a:ext cx="7772399" cy="325851"/>
          </a:xfrm>
        </p:spPr>
        <p:txBody>
          <a:bodyPr>
            <a:noAutofit/>
          </a:bodyPr>
          <a:lstStyle>
            <a:lvl1pPr marL="0" indent="0" algn="ctr">
              <a:buNone/>
              <a:defRPr sz="1600" baseline="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 Job Title | Team/Office/Division Name | Date</a:t>
            </a:r>
            <a:endParaRPr lang="en-US" dirty="0"/>
          </a:p>
        </p:txBody>
      </p:sp>
      <p:pic>
        <p:nvPicPr>
          <p:cNvPr id="2050"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30130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Level 1 bullet points (default is 24-point font)</a:t>
            </a:r>
          </a:p>
          <a:p>
            <a:pPr lvl="1"/>
            <a:r>
              <a:rPr lang="en-US" dirty="0" smtClean="0"/>
              <a:t>Level 2 bullet points (default is 22-point font)</a:t>
            </a:r>
          </a:p>
          <a:p>
            <a:pPr lvl="2"/>
            <a:r>
              <a:rPr lang="en-US" dirty="0" smtClean="0"/>
              <a:t>Level 3 bullet points (default is 20-point font)</a:t>
            </a:r>
          </a:p>
          <a:p>
            <a:pPr lvl="3"/>
            <a:r>
              <a:rPr lang="en-US" dirty="0" smtClean="0"/>
              <a:t>Level 4 bullet points (default is 18-point font)</a:t>
            </a:r>
          </a:p>
          <a:p>
            <a:pPr lvl="4"/>
            <a:r>
              <a:rPr lang="en-US" dirty="0" smtClean="0"/>
              <a:t>Level 5 bullet points (default is 16-point font)</a:t>
            </a:r>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304800" y="228600"/>
            <a:ext cx="8305800" cy="914400"/>
          </a:xfrm>
        </p:spPr>
        <p:txBody>
          <a:bodyPr/>
          <a:lstStyle>
            <a:lvl1pPr>
              <a:defRPr baseline="0">
                <a:latin typeface="Georgia" panose="02040502050405020303" pitchFamily="18" charset="0"/>
              </a:defRPr>
            </a:lvl1pPr>
          </a:lstStyle>
          <a:p>
            <a:r>
              <a:rPr lang="en-US" dirty="0" smtClean="0"/>
              <a:t>Insert Slide Heading </a:t>
            </a:r>
            <a:endParaRPr lang="en-US" dirty="0"/>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20270249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Content Slide">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04800" y="1295400"/>
            <a:ext cx="4114800" cy="4525963"/>
          </a:xfrm>
        </p:spPr>
        <p:txBody>
          <a:bodyPr/>
          <a:lstStyle>
            <a:lvl1pPr>
              <a:defRPr sz="2200" baseline="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9" name="Rectangle 8"/>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304800" y="228600"/>
            <a:ext cx="8305800" cy="914400"/>
          </a:xfrm>
        </p:spPr>
        <p:txBody>
          <a:bodyPr/>
          <a:lstStyle>
            <a:lvl1pPr>
              <a:defRPr>
                <a:latin typeface="Georgia" panose="02040502050405020303" pitchFamily="18" charset="0"/>
              </a:defRPr>
            </a:lvl1pPr>
          </a:lstStyle>
          <a:p>
            <a:r>
              <a:rPr lang="en-US" dirty="0" smtClean="0"/>
              <a:t>Insert Slide Heading</a:t>
            </a:r>
            <a:endParaRPr lang="en-US" dirty="0"/>
          </a:p>
        </p:txBody>
      </p:sp>
      <p:sp>
        <p:nvSpPr>
          <p:cNvPr id="10" name="Content Placeholder 2"/>
          <p:cNvSpPr>
            <a:spLocks noGrp="1"/>
          </p:cNvSpPr>
          <p:nvPr>
            <p:ph sz="half" idx="13" hasCustomPrompt="1"/>
          </p:nvPr>
        </p:nvSpPr>
        <p:spPr>
          <a:xfrm>
            <a:off x="4495800" y="1295400"/>
            <a:ext cx="4114800" cy="4525963"/>
          </a:xfrm>
        </p:spPr>
        <p:txBody>
          <a:bodyPr/>
          <a:lstStyle>
            <a:lvl1pPr>
              <a:defRPr sz="220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11" name="Rectangle 10"/>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13"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92959276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ransition Slide">
    <p:spTree>
      <p:nvGrpSpPr>
        <p:cNvPr id="1" name=""/>
        <p:cNvGrpSpPr/>
        <p:nvPr/>
      </p:nvGrpSpPr>
      <p:grpSpPr>
        <a:xfrm>
          <a:off x="0" y="0"/>
          <a:ext cx="0" cy="0"/>
          <a:chOff x="0" y="0"/>
          <a:chExt cx="0" cy="0"/>
        </a:xfrm>
      </p:grpSpPr>
      <p:sp>
        <p:nvSpPr>
          <p:cNvPr id="8" name="Rectangle 7"/>
          <p:cNvSpPr/>
          <p:nvPr userDrawn="1"/>
        </p:nvSpPr>
        <p:spPr>
          <a:xfrm>
            <a:off x="3191435" y="3810000"/>
            <a:ext cx="5952565" cy="2438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3429000" y="4038600"/>
            <a:ext cx="5562600" cy="2019300"/>
          </a:xfrm>
        </p:spPr>
        <p:txBody>
          <a:bodyPr>
            <a:normAutofit/>
          </a:bodyPr>
          <a:lstStyle>
            <a:lvl1pPr algn="r">
              <a:defRPr sz="3800" baseline="0">
                <a:latin typeface="Georgia" panose="02040502050405020303" pitchFamily="18" charset="0"/>
              </a:defRPr>
            </a:lvl1pPr>
          </a:lstStyle>
          <a:p>
            <a:r>
              <a:rPr lang="en-US" dirty="0" smtClean="0"/>
              <a:t>Insert Section Heading</a:t>
            </a:r>
            <a:endParaRPr lang="en-US" dirty="0"/>
          </a:p>
        </p:txBody>
      </p:sp>
      <p:pic>
        <p:nvPicPr>
          <p:cNvPr id="1026" name="Picture 2" descr="C:\Users\CA19029\Documents\Brand and Style Rollout\Updated dept logo\TN Dept of Education ColorPMS -«.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61350"/>
          <a:stretch/>
        </p:blipFill>
        <p:spPr bwMode="auto">
          <a:xfrm>
            <a:off x="818180" y="3810000"/>
            <a:ext cx="238222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787700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Slide with Gray Bar">
    <p:spTree>
      <p:nvGrpSpPr>
        <p:cNvPr id="1" name=""/>
        <p:cNvGrpSpPr/>
        <p:nvPr/>
      </p:nvGrpSpPr>
      <p:grpSpPr>
        <a:xfrm>
          <a:off x="0" y="0"/>
          <a:ext cx="0" cy="0"/>
          <a:chOff x="0" y="0"/>
          <a:chExt cx="0" cy="0"/>
        </a:xfrm>
      </p:grpSpPr>
      <p:sp>
        <p:nvSpPr>
          <p:cNvPr id="5" name="Rectangle 4"/>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43266812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Slide with Heading Bar">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8" name="Rectangle 7"/>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304800" y="228600"/>
            <a:ext cx="8305800" cy="914400"/>
          </a:xfrm>
        </p:spPr>
        <p:txBody>
          <a:bodyPr/>
          <a:lstStyle>
            <a:lvl1pPr>
              <a:defRPr/>
            </a:lvl1pPr>
          </a:lstStyle>
          <a:p>
            <a:r>
              <a:rPr lang="en-US" dirty="0" smtClean="0"/>
              <a:t>Insert Slide Heading</a:t>
            </a:r>
            <a:endParaRPr lang="en-US" dirty="0"/>
          </a:p>
        </p:txBody>
      </p:sp>
      <p:sp>
        <p:nvSpPr>
          <p:cNvPr id="5"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Level 1 bullet points (default is 24-point font)</a:t>
            </a:r>
          </a:p>
          <a:p>
            <a:pPr lvl="1"/>
            <a:r>
              <a:rPr lang="en-US" dirty="0" smtClean="0"/>
              <a:t>Level 2 bullet points (default is 22-point font)</a:t>
            </a:r>
          </a:p>
          <a:p>
            <a:pPr lvl="2"/>
            <a:r>
              <a:rPr lang="en-US" dirty="0" smtClean="0"/>
              <a:t>Level 3 bullet points (default is 20-point font)</a:t>
            </a:r>
          </a:p>
          <a:p>
            <a:pPr lvl="3"/>
            <a:r>
              <a:rPr lang="en-US" dirty="0" smtClean="0"/>
              <a:t>Level 4 bullet points (default is 18-point font)</a:t>
            </a:r>
          </a:p>
          <a:p>
            <a:pPr lvl="4"/>
            <a:r>
              <a:rPr lang="en-US" dirty="0" smtClean="0"/>
              <a:t>Level 5 bullet points (default is 16-point font)</a:t>
            </a:r>
            <a:endParaRPr lang="en-US" dirty="0"/>
          </a:p>
        </p:txBody>
      </p:sp>
    </p:spTree>
    <p:extLst>
      <p:ext uri="{BB962C8B-B14F-4D97-AF65-F5344CB8AC3E}">
        <p14:creationId xmlns:p14="http://schemas.microsoft.com/office/powerpoint/2010/main" val="20097640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75989937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Presenter Name, Job Title, Team/Office/Division Name</a:t>
            </a:r>
          </a:p>
          <a:p>
            <a:pPr lvl="1"/>
            <a:r>
              <a:rPr lang="en-US" dirty="0" smtClean="0"/>
              <a:t>Email Address</a:t>
            </a:r>
          </a:p>
          <a:p>
            <a:pPr lvl="1"/>
            <a:r>
              <a:rPr lang="en-US" dirty="0" smtClean="0"/>
              <a:t>Phone Number</a:t>
            </a:r>
          </a:p>
          <a:p>
            <a:pPr lvl="0"/>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4" name="TextBox 3"/>
          <p:cNvSpPr txBox="1"/>
          <p:nvPr userDrawn="1"/>
        </p:nvSpPr>
        <p:spPr>
          <a:xfrm>
            <a:off x="304800" y="405825"/>
            <a:ext cx="8382000" cy="584775"/>
          </a:xfrm>
          <a:prstGeom prst="rect">
            <a:avLst/>
          </a:prstGeom>
          <a:noFill/>
        </p:spPr>
        <p:txBody>
          <a:bodyPr wrap="square" rtlCol="0">
            <a:spAutoFit/>
          </a:bodyPr>
          <a:lstStyle/>
          <a:p>
            <a:r>
              <a:rPr lang="en-US" sz="3200" b="1" dirty="0" smtClean="0">
                <a:solidFill>
                  <a:schemeClr val="bg1"/>
                </a:solidFill>
                <a:latin typeface="+mj-lt"/>
              </a:rPr>
              <a:t>Contact Information</a:t>
            </a:r>
            <a:endParaRPr lang="en-US" sz="3200" b="1" dirty="0">
              <a:solidFill>
                <a:schemeClr val="bg1"/>
              </a:solidFill>
              <a:latin typeface="+mj-lt"/>
            </a:endParaRPr>
          </a:p>
        </p:txBody>
      </p:sp>
    </p:spTree>
    <p:extLst>
      <p:ext uri="{BB962C8B-B14F-4D97-AF65-F5344CB8AC3E}">
        <p14:creationId xmlns:p14="http://schemas.microsoft.com/office/powerpoint/2010/main" val="245575329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6" name="Rectangle 5"/>
          <p:cNvSpPr/>
          <p:nvPr userDrawn="1"/>
        </p:nvSpPr>
        <p:spPr>
          <a:xfrm>
            <a:off x="-2406" y="34290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txBox="1">
            <a:spLocks/>
          </p:cNvSpPr>
          <p:nvPr userDrawn="1"/>
        </p:nvSpPr>
        <p:spPr>
          <a:xfrm>
            <a:off x="608397" y="3898900"/>
            <a:ext cx="7924800" cy="180339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i="1" dirty="0" smtClean="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rPr>
              <a:t>Districts and schools in Tennessee will exemplify excellence and equity such that all students are equipped with the knowledge and skills to successfully embark on their chosen path in life.</a:t>
            </a:r>
            <a:endParaRPr lang="en-US" sz="2600" b="1" i="1" dirty="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endParaRPr>
          </a:p>
        </p:txBody>
      </p:sp>
      <p:sp>
        <p:nvSpPr>
          <p:cNvPr id="13" name="Text Placeholder 2"/>
          <p:cNvSpPr txBox="1">
            <a:spLocks/>
          </p:cNvSpPr>
          <p:nvPr userDrawn="1"/>
        </p:nvSpPr>
        <p:spPr>
          <a:xfrm>
            <a:off x="0" y="6172200"/>
            <a:ext cx="9144000" cy="482601"/>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smtClean="0">
                <a:solidFill>
                  <a:srgbClr val="1B365D"/>
                </a:solidFill>
                <a:latin typeface="Arial" panose="020B0604020202020204" pitchFamily="34" charset="0"/>
                <a:cs typeface="Arial" panose="020B0604020202020204" pitchFamily="34" charset="0"/>
              </a:rPr>
              <a:t>Excellence | Optimism | Judgment | Courage | Teamwork</a:t>
            </a:r>
            <a:endParaRPr lang="en-US" sz="2400" b="1" dirty="0">
              <a:solidFill>
                <a:srgbClr val="1B365D"/>
              </a:solidFill>
              <a:latin typeface="Arial" panose="020B0604020202020204" pitchFamily="34" charset="0"/>
              <a:cs typeface="Arial" panose="020B0604020202020204" pitchFamily="34" charset="0"/>
            </a:endParaRPr>
          </a:p>
        </p:txBody>
      </p:sp>
      <p:pic>
        <p:nvPicPr>
          <p:cNvPr id="14"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8895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41437"/>
            <a:ext cx="8305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381000" y="228600"/>
            <a:ext cx="830580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3905426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9" r:id="rId4"/>
    <p:sldLayoutId id="2147483655" r:id="rId5"/>
    <p:sldLayoutId id="2147483658" r:id="rId6"/>
    <p:sldLayoutId id="2147483662" r:id="rId7"/>
    <p:sldLayoutId id="2147483663" r:id="rId8"/>
    <p:sldLayoutId id="2147483660" r:id="rId9"/>
  </p:sldLayoutIdLst>
  <p:timing>
    <p:tnLst>
      <p:par>
        <p:cTn id="1" dur="indefinite" restart="never" nodeType="tmRoot"/>
      </p:par>
    </p:tnLst>
  </p:timing>
  <p:hf hdr="0" ftr="0" dt="0"/>
  <p:txStyles>
    <p:titleStyle>
      <a:lvl1pPr algn="l" defTabSz="914400" rtl="0" eaLnBrk="1" latinLnBrk="0" hangingPunct="1">
        <a:spcBef>
          <a:spcPct val="0"/>
        </a:spcBef>
        <a:buNone/>
        <a:defRPr sz="3200" b="1" kern="1200">
          <a:solidFill>
            <a:schemeClr val="bg1"/>
          </a:solidFill>
          <a:latin typeface="Georgia" panose="02040502050405020303" pitchFamily="18" charset="0"/>
          <a:ea typeface="+mj-ea"/>
          <a:cs typeface="+mj-cs"/>
        </a:defRPr>
      </a:lvl1pPr>
    </p:titleStyle>
    <p:bodyStyle>
      <a:lvl1pPr marL="342900" indent="-342900" algn="l" defTabSz="914400" rtl="0" eaLnBrk="1" latinLnBrk="0" hangingPunct="1">
        <a:spcBef>
          <a:spcPct val="20000"/>
        </a:spcBef>
        <a:buClr>
          <a:srgbClr val="EE3524"/>
        </a:buClr>
        <a:buFont typeface="Wingdings" panose="05000000000000000000" pitchFamily="2" charset="2"/>
        <a:buChar char="§"/>
        <a:defRPr sz="2400" kern="1200">
          <a:solidFill>
            <a:schemeClr val="accent1"/>
          </a:solidFill>
          <a:latin typeface="Arial" panose="020B0604020202020204" pitchFamily="34" charset="0"/>
          <a:ea typeface="Open Sans" panose="020B0606030504020204" pitchFamily="34" charset="0"/>
          <a:cs typeface="Arial" panose="020B0604020202020204" pitchFamily="34" charset="0"/>
        </a:defRPr>
      </a:lvl1pPr>
      <a:lvl2pPr marL="742950" indent="-285750" algn="l" defTabSz="914400" rtl="0" eaLnBrk="1" latinLnBrk="0" hangingPunct="1">
        <a:spcBef>
          <a:spcPct val="20000"/>
        </a:spcBef>
        <a:buClr>
          <a:srgbClr val="EE3524"/>
        </a:buClr>
        <a:buFont typeface="Arial" panose="020B0604020202020204" pitchFamily="34" charset="0"/>
        <a:buChar char="–"/>
        <a:defRPr sz="2200" kern="1200">
          <a:solidFill>
            <a:schemeClr val="accent1"/>
          </a:solidFill>
          <a:latin typeface="Arial" panose="020B0604020202020204" pitchFamily="34" charset="0"/>
          <a:ea typeface="Open Sans" panose="020B0606030504020204" pitchFamily="34" charset="0"/>
          <a:cs typeface="Arial" panose="020B0604020202020204" pitchFamily="34" charset="0"/>
        </a:defRPr>
      </a:lvl2pPr>
      <a:lvl3pPr marL="1143000" indent="-228600" algn="l" defTabSz="914400" rtl="0" eaLnBrk="1" latinLnBrk="0" hangingPunct="1">
        <a:spcBef>
          <a:spcPct val="20000"/>
        </a:spcBef>
        <a:buClr>
          <a:srgbClr val="EE3524"/>
        </a:buClr>
        <a:buFont typeface="Arial" panose="020B0604020202020204" pitchFamily="34" charset="0"/>
        <a:buChar char="•"/>
        <a:defRPr sz="2000" kern="1200">
          <a:solidFill>
            <a:schemeClr val="accent1"/>
          </a:solidFill>
          <a:latin typeface="Arial" panose="020B0604020202020204" pitchFamily="34" charset="0"/>
          <a:ea typeface="Open Sans" panose="020B0606030504020204" pitchFamily="34" charset="0"/>
          <a:cs typeface="Arial" panose="020B0604020202020204" pitchFamily="34" charset="0"/>
        </a:defRPr>
      </a:lvl3pPr>
      <a:lvl4pPr marL="1600200" indent="-228600" algn="l" defTabSz="914400" rtl="0" eaLnBrk="1" latinLnBrk="0" hangingPunct="1">
        <a:spcBef>
          <a:spcPct val="20000"/>
        </a:spcBef>
        <a:buClr>
          <a:srgbClr val="EE3524"/>
        </a:buClr>
        <a:buFont typeface="Courier New" panose="02070309020205020404" pitchFamily="49" charset="0"/>
        <a:buChar char="o"/>
        <a:defRPr sz="1800" kern="1200">
          <a:solidFill>
            <a:schemeClr val="accent1"/>
          </a:solidFill>
          <a:latin typeface="Arial" panose="020B0604020202020204" pitchFamily="34" charset="0"/>
          <a:ea typeface="Open Sans" panose="020B0606030504020204" pitchFamily="34" charset="0"/>
          <a:cs typeface="Arial" panose="020B0604020202020204" pitchFamily="34" charset="0"/>
        </a:defRPr>
      </a:lvl4pPr>
      <a:lvl5pPr marL="2057400" indent="-228600" algn="l" defTabSz="914400" rtl="0" eaLnBrk="1" latinLnBrk="0" hangingPunct="1">
        <a:spcBef>
          <a:spcPct val="20000"/>
        </a:spcBef>
        <a:buClr>
          <a:srgbClr val="EE3524"/>
        </a:buClr>
        <a:buFont typeface="Arial" panose="020B0604020202020204" pitchFamily="34" charset="0"/>
        <a:buChar char="»"/>
        <a:defRPr sz="1600" kern="1200">
          <a:solidFill>
            <a:schemeClr val="accent1"/>
          </a:solidFill>
          <a:latin typeface="Arial" panose="020B0604020202020204" pitchFamily="34" charset="0"/>
          <a:ea typeface="Open Sans" panose="020B0606030504020204" pitchFamily="34" charset="0"/>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Tammy.knipp@tn.gov" TargetMode="External"/><Relationship Id="rId2" Type="http://schemas.openxmlformats.org/officeDocument/2006/relationships/hyperlink" Target="mailto:Elfreda.Tyler@tn.gov" TargetMode="External"/><Relationship Id="rId1" Type="http://schemas.openxmlformats.org/officeDocument/2006/relationships/slideLayout" Target="../slideLayouts/slideLayout2.xml"/><Relationship Id="rId4" Type="http://schemas.openxmlformats.org/officeDocument/2006/relationships/hyperlink" Target="mailto:dt.support@tn.gov"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tn.gov/content/dam/tn/education/technology/EIS/eis_error_code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Attendance Conference</a:t>
            </a:r>
            <a:br>
              <a:rPr lang="en-US" dirty="0" smtClean="0"/>
            </a:br>
            <a:r>
              <a:rPr lang="en-US" dirty="0" smtClean="0"/>
              <a:t>Spring 2019</a:t>
            </a:r>
            <a:endParaRPr lang="en-US" dirty="0"/>
          </a:p>
        </p:txBody>
      </p:sp>
      <p:sp>
        <p:nvSpPr>
          <p:cNvPr id="3" name="Subtitle 2"/>
          <p:cNvSpPr>
            <a:spLocks noGrp="1"/>
          </p:cNvSpPr>
          <p:nvPr>
            <p:ph type="subTitle" idx="1"/>
          </p:nvPr>
        </p:nvSpPr>
        <p:spPr/>
        <p:txBody>
          <a:bodyPr/>
          <a:lstStyle/>
          <a:p>
            <a:r>
              <a:rPr lang="en-US" dirty="0"/>
              <a:t>Elfreda Tyler | Director, Funding Data | Local </a:t>
            </a:r>
            <a:r>
              <a:rPr lang="en-US" dirty="0" smtClean="0"/>
              <a:t>Finance</a:t>
            </a:r>
            <a:endParaRPr lang="en-US" dirty="0"/>
          </a:p>
        </p:txBody>
      </p:sp>
    </p:spTree>
    <p:extLst>
      <p:ext uri="{BB962C8B-B14F-4D97-AF65-F5344CB8AC3E}">
        <p14:creationId xmlns:p14="http://schemas.microsoft.com/office/powerpoint/2010/main" val="35340856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Clr>
                <a:schemeClr val="accent5"/>
              </a:buClr>
            </a:pPr>
            <a:r>
              <a:rPr lang="en-US" dirty="0"/>
              <a:t>Captures all </a:t>
            </a:r>
            <a:r>
              <a:rPr lang="en-US" dirty="0" smtClean="0"/>
              <a:t>school bus information, </a:t>
            </a:r>
            <a:r>
              <a:rPr lang="en-US" dirty="0"/>
              <a:t>including </a:t>
            </a:r>
            <a:r>
              <a:rPr lang="en-US" dirty="0" smtClean="0"/>
              <a:t>accidents</a:t>
            </a:r>
          </a:p>
          <a:p>
            <a:pPr marL="740664" lvl="1" indent="-283464">
              <a:spcBef>
                <a:spcPts val="600"/>
              </a:spcBef>
              <a:buClr>
                <a:schemeClr val="accent5"/>
              </a:buClr>
              <a:buFont typeface="Arial" panose="020B0604020202020204" pitchFamily="34" charset="0"/>
              <a:buChar char="─"/>
            </a:pPr>
            <a:r>
              <a:rPr lang="en-US" dirty="0" smtClean="0"/>
              <a:t> </a:t>
            </a:r>
            <a:r>
              <a:rPr lang="en-US" dirty="0"/>
              <a:t>List of buses available to transport </a:t>
            </a:r>
            <a:r>
              <a:rPr lang="en-US" dirty="0" smtClean="0"/>
              <a:t>students  </a:t>
            </a:r>
            <a:endParaRPr lang="en-US" dirty="0"/>
          </a:p>
          <a:p>
            <a:pPr marL="1371600" lvl="3">
              <a:spcBef>
                <a:spcPts val="600"/>
              </a:spcBef>
              <a:buClr>
                <a:schemeClr val="accent5"/>
              </a:buClr>
              <a:buFont typeface="Arial" pitchFamily="34" charset="0"/>
              <a:buChar char="•"/>
            </a:pPr>
            <a:r>
              <a:rPr lang="en-US" sz="2200" dirty="0"/>
              <a:t>Includes all buses, regardless of ownership, used to transport </a:t>
            </a:r>
            <a:r>
              <a:rPr lang="en-US" sz="2200" dirty="0" smtClean="0"/>
              <a:t>students</a:t>
            </a:r>
          </a:p>
          <a:p>
            <a:pPr marL="1371600" lvl="3">
              <a:spcBef>
                <a:spcPts val="600"/>
              </a:spcBef>
              <a:buClr>
                <a:schemeClr val="accent5"/>
              </a:buClr>
              <a:buFont typeface="Arial" pitchFamily="34" charset="0"/>
              <a:buChar char="•"/>
            </a:pPr>
            <a:r>
              <a:rPr lang="en-US" sz="2200" dirty="0" smtClean="0"/>
              <a:t>Includes </a:t>
            </a:r>
            <a:r>
              <a:rPr lang="en-US" sz="2200" dirty="0"/>
              <a:t>all buses including spare, activity, special equipped and </a:t>
            </a:r>
            <a:r>
              <a:rPr lang="en-US" sz="2200" dirty="0" smtClean="0"/>
              <a:t>regular</a:t>
            </a:r>
            <a:endParaRPr lang="en-US" sz="2200" dirty="0"/>
          </a:p>
          <a:p>
            <a:pPr marL="1371600" lvl="3">
              <a:spcBef>
                <a:spcPts val="600"/>
              </a:spcBef>
              <a:buClr>
                <a:schemeClr val="accent5"/>
              </a:buClr>
              <a:buFont typeface="Arial" pitchFamily="34" charset="0"/>
              <a:buChar char="•"/>
            </a:pPr>
            <a:r>
              <a:rPr lang="en-US" sz="2200" dirty="0"/>
              <a:t>Includes buses used to transport students for other </a:t>
            </a:r>
            <a:r>
              <a:rPr lang="en-US" sz="2200" dirty="0" smtClean="0"/>
              <a:t>districts</a:t>
            </a:r>
            <a:endParaRPr lang="en-US" sz="2200" dirty="0"/>
          </a:p>
          <a:p>
            <a:endParaRPr lang="en-US" dirty="0"/>
          </a:p>
        </p:txBody>
      </p:sp>
      <p:sp>
        <p:nvSpPr>
          <p:cNvPr id="3" name="Title 2"/>
          <p:cNvSpPr>
            <a:spLocks noGrp="1"/>
          </p:cNvSpPr>
          <p:nvPr>
            <p:ph type="title"/>
          </p:nvPr>
        </p:nvSpPr>
        <p:spPr/>
        <p:txBody>
          <a:bodyPr/>
          <a:lstStyle/>
          <a:p>
            <a:r>
              <a:rPr lang="en-US" dirty="0"/>
              <a:t>District Bus </a:t>
            </a:r>
            <a:r>
              <a:rPr lang="en-US" dirty="0" smtClean="0"/>
              <a:t>Report</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10</a:t>
            </a:fld>
            <a:endParaRPr lang="en-US" dirty="0"/>
          </a:p>
        </p:txBody>
      </p:sp>
    </p:spTree>
    <p:extLst>
      <p:ext uri="{BB962C8B-B14F-4D97-AF65-F5344CB8AC3E}">
        <p14:creationId xmlns:p14="http://schemas.microsoft.com/office/powerpoint/2010/main" val="2007323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19200"/>
            <a:ext cx="8382000" cy="4800600"/>
          </a:xfrm>
        </p:spPr>
        <p:txBody>
          <a:bodyPr>
            <a:normAutofit/>
          </a:bodyPr>
          <a:lstStyle/>
          <a:p>
            <a:pPr marL="347472" lvl="2" indent="-342900">
              <a:spcBef>
                <a:spcPts val="1200"/>
              </a:spcBef>
              <a:buClr>
                <a:schemeClr val="accent5"/>
              </a:buClr>
              <a:buFont typeface="Wingdings" panose="05000000000000000000" pitchFamily="2" charset="2"/>
              <a:buChar char="§"/>
            </a:pPr>
            <a:r>
              <a:rPr lang="en-US" sz="2400" dirty="0"/>
              <a:t>Completed by all districts who provide student transportation</a:t>
            </a:r>
          </a:p>
          <a:p>
            <a:pPr marL="347472" lvl="2" indent="-342900">
              <a:spcBef>
                <a:spcPts val="1200"/>
              </a:spcBef>
              <a:buClr>
                <a:schemeClr val="accent5"/>
              </a:buClr>
              <a:buFont typeface="Wingdings" panose="05000000000000000000" pitchFamily="2" charset="2"/>
              <a:buChar char="§"/>
            </a:pPr>
            <a:r>
              <a:rPr lang="en-US" sz="2400" dirty="0" smtClean="0">
                <a:solidFill>
                  <a:srgbClr val="000000"/>
                </a:solidFill>
              </a:rPr>
              <a:t>Regular </a:t>
            </a:r>
            <a:r>
              <a:rPr lang="en-US" sz="2400" dirty="0">
                <a:solidFill>
                  <a:srgbClr val="000000"/>
                </a:solidFill>
              </a:rPr>
              <a:t>buses that run multiple routes</a:t>
            </a:r>
          </a:p>
          <a:p>
            <a:pPr marL="740664" lvl="3" indent="-283464">
              <a:spcBef>
                <a:spcPts val="600"/>
              </a:spcBef>
              <a:buClr>
                <a:schemeClr val="accent5"/>
              </a:buClr>
              <a:buFont typeface="Arial" panose="020B0604020202020204" pitchFamily="34" charset="0"/>
              <a:buChar char="–"/>
            </a:pPr>
            <a:r>
              <a:rPr lang="en-US" sz="2200" dirty="0"/>
              <a:t>identified with a suffix of “A” through “R” (for district records </a:t>
            </a:r>
            <a:r>
              <a:rPr lang="en-US" sz="2200" dirty="0" smtClean="0"/>
              <a:t>only to identify bus routes)</a:t>
            </a:r>
            <a:endParaRPr lang="en-US" sz="2200" dirty="0"/>
          </a:p>
          <a:p>
            <a:pPr>
              <a:spcBef>
                <a:spcPts val="1200"/>
              </a:spcBef>
              <a:buClr>
                <a:schemeClr val="accent5"/>
              </a:buClr>
            </a:pPr>
            <a:r>
              <a:rPr lang="en-US" dirty="0" smtClean="0">
                <a:solidFill>
                  <a:srgbClr val="000000"/>
                </a:solidFill>
              </a:rPr>
              <a:t>Special equipped buses</a:t>
            </a:r>
          </a:p>
          <a:p>
            <a:pPr lvl="1">
              <a:spcBef>
                <a:spcPts val="600"/>
              </a:spcBef>
              <a:buClr>
                <a:schemeClr val="accent5"/>
              </a:buClr>
            </a:pPr>
            <a:r>
              <a:rPr lang="en-US" dirty="0"/>
              <a:t>identified with a suffix of “S” through “Z” (for district records </a:t>
            </a:r>
            <a:r>
              <a:rPr lang="en-US" dirty="0" smtClean="0"/>
              <a:t>only to identify bus routes)</a:t>
            </a:r>
          </a:p>
          <a:p>
            <a:pPr marL="347472" lvl="1" indent="-347472">
              <a:spcBef>
                <a:spcPts val="1200"/>
              </a:spcBef>
              <a:buClr>
                <a:schemeClr val="accent5"/>
              </a:buClr>
              <a:buFont typeface="Wingdings" panose="05000000000000000000" pitchFamily="2" charset="2"/>
              <a:buChar char="§"/>
            </a:pPr>
            <a:r>
              <a:rPr lang="en-US" sz="2400" dirty="0" smtClean="0"/>
              <a:t>All bus routes must </a:t>
            </a:r>
            <a:r>
              <a:rPr lang="en-US" sz="2400" dirty="0"/>
              <a:t>be combined for state reporting </a:t>
            </a:r>
            <a:r>
              <a:rPr lang="en-US" sz="2400" dirty="0" smtClean="0"/>
              <a:t>purposes</a:t>
            </a:r>
          </a:p>
          <a:p>
            <a:pPr marL="347472" lvl="1" indent="-347472">
              <a:spcBef>
                <a:spcPts val="1200"/>
              </a:spcBef>
              <a:buClr>
                <a:schemeClr val="accent5"/>
              </a:buClr>
              <a:buFont typeface="Wingdings" panose="05000000000000000000" pitchFamily="2" charset="2"/>
              <a:buChar char="§"/>
            </a:pPr>
            <a:r>
              <a:rPr lang="en-US" sz="2400" dirty="0"/>
              <a:t>There should be only one record per </a:t>
            </a:r>
            <a:r>
              <a:rPr lang="en-US" sz="2400" dirty="0" smtClean="0"/>
              <a:t>bus</a:t>
            </a:r>
            <a:endParaRPr lang="en-US" sz="2400" dirty="0"/>
          </a:p>
          <a:p>
            <a:pPr marL="283464" lvl="1">
              <a:buClr>
                <a:schemeClr val="accent5">
                  <a:lumMod val="75000"/>
                </a:schemeClr>
              </a:buClr>
              <a:buFont typeface="Wingdings" panose="05000000000000000000" pitchFamily="2" charset="2"/>
              <a:buChar char="§"/>
            </a:pPr>
            <a:endParaRPr lang="en-US" dirty="0"/>
          </a:p>
          <a:p>
            <a:pPr lvl="1">
              <a:buClr>
                <a:schemeClr val="accent5">
                  <a:lumMod val="75000"/>
                </a:schemeClr>
              </a:buClr>
            </a:pPr>
            <a:endParaRPr lang="en-US" dirty="0">
              <a:solidFill>
                <a:schemeClr val="bg2">
                  <a:lumMod val="50000"/>
                </a:schemeClr>
              </a:solidFill>
            </a:endParaRPr>
          </a:p>
          <a:p>
            <a:pPr lvl="1">
              <a:buClr>
                <a:schemeClr val="accent5">
                  <a:lumMod val="75000"/>
                </a:schemeClr>
              </a:buClr>
            </a:pPr>
            <a:endParaRPr lang="en-US" dirty="0"/>
          </a:p>
        </p:txBody>
      </p:sp>
      <p:sp>
        <p:nvSpPr>
          <p:cNvPr id="3" name="Title 2"/>
          <p:cNvSpPr>
            <a:spLocks noGrp="1"/>
          </p:cNvSpPr>
          <p:nvPr>
            <p:ph type="title"/>
          </p:nvPr>
        </p:nvSpPr>
        <p:spPr/>
        <p:txBody>
          <a:bodyPr/>
          <a:lstStyle/>
          <a:p>
            <a:r>
              <a:rPr lang="en-US" dirty="0"/>
              <a:t>District Bus </a:t>
            </a:r>
            <a:r>
              <a:rPr lang="en-US" dirty="0" smtClean="0"/>
              <a:t>Report, cont’d</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11</a:t>
            </a:fld>
            <a:endParaRPr lang="en-US" dirty="0"/>
          </a:p>
        </p:txBody>
      </p:sp>
    </p:spTree>
    <p:extLst>
      <p:ext uri="{BB962C8B-B14F-4D97-AF65-F5344CB8AC3E}">
        <p14:creationId xmlns:p14="http://schemas.microsoft.com/office/powerpoint/2010/main" val="3591153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sz="3100" dirty="0" smtClean="0"/>
              <a:t>Two (2) new fields will be captured</a:t>
            </a:r>
          </a:p>
          <a:p>
            <a:pPr lvl="1">
              <a:lnSpc>
                <a:spcPct val="120000"/>
              </a:lnSpc>
              <a:spcBef>
                <a:spcPts val="600"/>
              </a:spcBef>
            </a:pPr>
            <a:r>
              <a:rPr lang="en-US" sz="2900" dirty="0"/>
              <a:t>Number of "safety complaints" made about the bus </a:t>
            </a:r>
            <a:r>
              <a:rPr lang="en-US" sz="2900" dirty="0" smtClean="0"/>
              <a:t>(4 </a:t>
            </a:r>
            <a:r>
              <a:rPr lang="en-US" sz="2900" dirty="0"/>
              <a:t>- digit </a:t>
            </a:r>
            <a:r>
              <a:rPr lang="en-US" sz="2900" dirty="0" smtClean="0"/>
              <a:t>integers)</a:t>
            </a:r>
          </a:p>
          <a:p>
            <a:pPr lvl="2">
              <a:lnSpc>
                <a:spcPct val="120000"/>
              </a:lnSpc>
              <a:spcBef>
                <a:spcPts val="600"/>
              </a:spcBef>
            </a:pPr>
            <a:r>
              <a:rPr lang="en-US" sz="2600" dirty="0"/>
              <a:t>complaints or concerns related to the unsafe operation of a school bus by the school bus driver, including but not limited to: traffic violations such as speeding or failure to come to a complete stop at a stop sign, poor student behavior management, use of a prohibited electronic device, and perceived physical </a:t>
            </a:r>
            <a:r>
              <a:rPr lang="en-US" sz="2600" dirty="0" smtClean="0"/>
              <a:t>impairment</a:t>
            </a:r>
          </a:p>
          <a:p>
            <a:pPr lvl="1">
              <a:lnSpc>
                <a:spcPct val="120000"/>
              </a:lnSpc>
              <a:spcBef>
                <a:spcPts val="600"/>
              </a:spcBef>
            </a:pPr>
            <a:r>
              <a:rPr lang="en-US" sz="2900" dirty="0" smtClean="0"/>
              <a:t>Electronic Stability Control System (Y </a:t>
            </a:r>
            <a:r>
              <a:rPr lang="en-US" sz="2900" dirty="0"/>
              <a:t>or </a:t>
            </a:r>
            <a:r>
              <a:rPr lang="en-US" sz="2900" dirty="0" smtClean="0"/>
              <a:t>N)</a:t>
            </a:r>
          </a:p>
          <a:p>
            <a:pPr lvl="2">
              <a:lnSpc>
                <a:spcPct val="120000"/>
              </a:lnSpc>
              <a:spcBef>
                <a:spcPts val="600"/>
              </a:spcBef>
            </a:pPr>
            <a:r>
              <a:rPr lang="en-US" sz="2600" dirty="0" smtClean="0"/>
              <a:t>sensors that monitor vehicle movement and steering</a:t>
            </a:r>
            <a:endParaRPr lang="en-US" sz="2600" dirty="0"/>
          </a:p>
          <a:p>
            <a:pPr marL="457200" lvl="1" indent="0">
              <a:buNone/>
            </a:pPr>
            <a:endParaRPr lang="en-US" sz="2600" dirty="0"/>
          </a:p>
          <a:p>
            <a:pPr marL="457200" lvl="1" indent="0">
              <a:buNone/>
            </a:pPr>
            <a:endParaRPr lang="en-US" dirty="0" smtClean="0"/>
          </a:p>
          <a:p>
            <a:pPr marL="61722" lvl="1" indent="0">
              <a:buNone/>
            </a:pPr>
            <a:r>
              <a:rPr lang="en-US" dirty="0"/>
              <a:t/>
            </a:r>
            <a:br>
              <a:rPr lang="en-US" dirty="0"/>
            </a:br>
            <a:endParaRPr lang="en-US" dirty="0"/>
          </a:p>
        </p:txBody>
      </p:sp>
      <p:sp>
        <p:nvSpPr>
          <p:cNvPr id="3" name="Title 2"/>
          <p:cNvSpPr>
            <a:spLocks noGrp="1"/>
          </p:cNvSpPr>
          <p:nvPr>
            <p:ph type="title"/>
          </p:nvPr>
        </p:nvSpPr>
        <p:spPr/>
        <p:txBody>
          <a:bodyPr/>
          <a:lstStyle/>
          <a:p>
            <a:r>
              <a:rPr lang="en-US" dirty="0"/>
              <a:t>District Bus </a:t>
            </a:r>
            <a:r>
              <a:rPr lang="en-US" dirty="0" smtClean="0"/>
              <a:t>Report Updates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12</a:t>
            </a:fld>
            <a:endParaRPr lang="en-US" dirty="0"/>
          </a:p>
        </p:txBody>
      </p:sp>
    </p:spTree>
    <p:extLst>
      <p:ext uri="{BB962C8B-B14F-4D97-AF65-F5344CB8AC3E}">
        <p14:creationId xmlns:p14="http://schemas.microsoft.com/office/powerpoint/2010/main" val="371504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347472" lvl="1">
              <a:buFont typeface="Wingdings" panose="05000000000000000000" pitchFamily="2" charset="2"/>
              <a:buChar char="§"/>
            </a:pPr>
            <a:r>
              <a:rPr lang="en-US" sz="2400" dirty="0" smtClean="0"/>
              <a:t>Two </a:t>
            </a:r>
            <a:r>
              <a:rPr lang="en-US" sz="2400" dirty="0"/>
              <a:t>(2) new </a:t>
            </a:r>
            <a:r>
              <a:rPr lang="en-US" sz="2400" dirty="0" smtClean="0"/>
              <a:t>fuel types added</a:t>
            </a:r>
          </a:p>
          <a:p>
            <a:pPr marL="740664" lvl="2" indent="-283464">
              <a:spcBef>
                <a:spcPts val="600"/>
              </a:spcBef>
              <a:buFont typeface="Arial" panose="020B0604020202020204" pitchFamily="34" charset="0"/>
              <a:buChar char="–"/>
            </a:pPr>
            <a:r>
              <a:rPr lang="en-US" sz="2200" dirty="0" smtClean="0"/>
              <a:t>ELEC - Electric</a:t>
            </a:r>
          </a:p>
          <a:p>
            <a:pPr marL="740664" lvl="2" indent="-283464">
              <a:spcBef>
                <a:spcPts val="600"/>
              </a:spcBef>
              <a:buFont typeface="Arial" panose="020B0604020202020204" pitchFamily="34" charset="0"/>
              <a:buChar char="–"/>
            </a:pPr>
            <a:r>
              <a:rPr lang="en-US" sz="2200" dirty="0" smtClean="0"/>
              <a:t>LNG – Liquefied natural gas</a:t>
            </a:r>
          </a:p>
          <a:p>
            <a:pPr marL="518922" lvl="2" indent="0">
              <a:buNone/>
            </a:pPr>
            <a:r>
              <a:rPr lang="en-US" dirty="0"/>
              <a:t/>
            </a:r>
            <a:br>
              <a:rPr lang="en-US" dirty="0"/>
            </a:br>
            <a:r>
              <a:rPr lang="en-US" dirty="0" smtClean="0"/>
              <a:t>Note:  questions concerning these updates, bus or bus staff information should be addressed to Tammy Knipp, transportation director</a:t>
            </a:r>
            <a:endParaRPr lang="en-US" dirty="0"/>
          </a:p>
        </p:txBody>
      </p:sp>
      <p:sp>
        <p:nvSpPr>
          <p:cNvPr id="3" name="Title 2"/>
          <p:cNvSpPr>
            <a:spLocks noGrp="1"/>
          </p:cNvSpPr>
          <p:nvPr>
            <p:ph type="title"/>
          </p:nvPr>
        </p:nvSpPr>
        <p:spPr/>
        <p:txBody>
          <a:bodyPr/>
          <a:lstStyle/>
          <a:p>
            <a:r>
              <a:rPr lang="en-US" dirty="0"/>
              <a:t>District Bus </a:t>
            </a:r>
            <a:r>
              <a:rPr lang="en-US" dirty="0" smtClean="0"/>
              <a:t>Report Updates, cont’d</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13</a:t>
            </a:fld>
            <a:endParaRPr lang="en-US" dirty="0"/>
          </a:p>
        </p:txBody>
      </p:sp>
    </p:spTree>
    <p:extLst>
      <p:ext uri="{BB962C8B-B14F-4D97-AF65-F5344CB8AC3E}">
        <p14:creationId xmlns:p14="http://schemas.microsoft.com/office/powerpoint/2010/main" val="2883275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7472" lvl="1" indent="-347472">
              <a:spcBef>
                <a:spcPts val="1200"/>
              </a:spcBef>
              <a:buClr>
                <a:schemeClr val="accent5"/>
              </a:buClr>
              <a:buFont typeface="Wingdings" panose="05000000000000000000" pitchFamily="2" charset="2"/>
              <a:buChar char="§"/>
            </a:pPr>
            <a:r>
              <a:rPr lang="en-US" sz="2400" dirty="0"/>
              <a:t>Completed by all districts </a:t>
            </a:r>
            <a:r>
              <a:rPr lang="en-US" sz="2400" dirty="0" smtClean="0"/>
              <a:t>that transports student </a:t>
            </a:r>
          </a:p>
          <a:p>
            <a:pPr marL="347472" lvl="1" indent="-347472">
              <a:spcBef>
                <a:spcPts val="1200"/>
              </a:spcBef>
              <a:buClr>
                <a:schemeClr val="accent5"/>
              </a:buClr>
              <a:buFont typeface="Wingdings" panose="05000000000000000000" pitchFamily="2" charset="2"/>
              <a:buChar char="§"/>
            </a:pPr>
            <a:r>
              <a:rPr lang="en-US" sz="2400" dirty="0" smtClean="0"/>
              <a:t>Includes </a:t>
            </a:r>
            <a:r>
              <a:rPr lang="en-US" sz="2400" dirty="0"/>
              <a:t>all personnel, employed and contracted, </a:t>
            </a:r>
            <a:r>
              <a:rPr lang="en-US" sz="2400" dirty="0" smtClean="0"/>
              <a:t>that are responsible </a:t>
            </a:r>
            <a:r>
              <a:rPr lang="en-US" sz="2400" dirty="0"/>
              <a:t>for transporting students to or from school for any </a:t>
            </a:r>
            <a:r>
              <a:rPr lang="en-US" sz="2400" dirty="0" smtClean="0"/>
              <a:t>district</a:t>
            </a:r>
          </a:p>
          <a:p>
            <a:pPr marL="347472" lvl="1" indent="-347472">
              <a:lnSpc>
                <a:spcPct val="120000"/>
              </a:lnSpc>
              <a:spcBef>
                <a:spcPts val="1200"/>
              </a:spcBef>
              <a:buClr>
                <a:schemeClr val="accent5"/>
              </a:buClr>
              <a:buFont typeface="Wingdings" panose="05000000000000000000" pitchFamily="2" charset="2"/>
              <a:buChar char="§"/>
            </a:pPr>
            <a:r>
              <a:rPr lang="en-US" sz="2400" dirty="0" smtClean="0"/>
              <a:t>All bus drivers should have a CDL</a:t>
            </a:r>
            <a:endParaRPr lang="en-US" sz="2400" dirty="0"/>
          </a:p>
          <a:p>
            <a:pPr marL="347472" lvl="1" indent="-347472">
              <a:lnSpc>
                <a:spcPct val="120000"/>
              </a:lnSpc>
              <a:spcBef>
                <a:spcPts val="1200"/>
              </a:spcBef>
              <a:buClr>
                <a:schemeClr val="accent5"/>
              </a:buClr>
              <a:buFont typeface="Wingdings" panose="05000000000000000000" pitchFamily="2" charset="2"/>
              <a:buChar char="§"/>
            </a:pPr>
            <a:r>
              <a:rPr lang="en-US" sz="2400" dirty="0"/>
              <a:t>Full Time Mechanics</a:t>
            </a:r>
          </a:p>
          <a:p>
            <a:pPr marL="347472" lvl="1" indent="-347472">
              <a:lnSpc>
                <a:spcPct val="120000"/>
              </a:lnSpc>
              <a:spcBef>
                <a:spcPts val="600"/>
              </a:spcBef>
              <a:buClr>
                <a:srgbClr val="FF0000"/>
              </a:buClr>
              <a:buFont typeface="Wingdings" panose="05000000000000000000" pitchFamily="2" charset="2"/>
              <a:buChar char="§"/>
            </a:pPr>
            <a:endParaRPr lang="en-US" sz="2400" dirty="0"/>
          </a:p>
        </p:txBody>
      </p:sp>
      <p:sp>
        <p:nvSpPr>
          <p:cNvPr id="3" name="Title 2"/>
          <p:cNvSpPr>
            <a:spLocks noGrp="1"/>
          </p:cNvSpPr>
          <p:nvPr>
            <p:ph type="title"/>
          </p:nvPr>
        </p:nvSpPr>
        <p:spPr/>
        <p:txBody>
          <a:bodyPr/>
          <a:lstStyle/>
          <a:p>
            <a:r>
              <a:rPr lang="en-US" dirty="0"/>
              <a:t>Transportation Staff Report</a:t>
            </a:r>
          </a:p>
        </p:txBody>
      </p:sp>
      <p:sp>
        <p:nvSpPr>
          <p:cNvPr id="4" name="Slide Number Placeholder 3"/>
          <p:cNvSpPr>
            <a:spLocks noGrp="1"/>
          </p:cNvSpPr>
          <p:nvPr>
            <p:ph type="sldNum" sz="quarter" idx="12"/>
          </p:nvPr>
        </p:nvSpPr>
        <p:spPr/>
        <p:txBody>
          <a:bodyPr/>
          <a:lstStyle/>
          <a:p>
            <a:fld id="{86D2451E-3285-438B-B188-C22B2A012BF6}" type="slidenum">
              <a:rPr lang="en-US" smtClean="0"/>
              <a:pPr/>
              <a:t>14</a:t>
            </a:fld>
            <a:endParaRPr lang="en-US" dirty="0"/>
          </a:p>
        </p:txBody>
      </p:sp>
    </p:spTree>
    <p:extLst>
      <p:ext uri="{BB962C8B-B14F-4D97-AF65-F5344CB8AC3E}">
        <p14:creationId xmlns:p14="http://schemas.microsoft.com/office/powerpoint/2010/main" val="2857908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347472" lvl="1" indent="-347472">
              <a:spcBef>
                <a:spcPts val="1200"/>
              </a:spcBef>
              <a:buClr>
                <a:schemeClr val="accent5"/>
              </a:buClr>
              <a:buFont typeface="Wingdings" panose="05000000000000000000" pitchFamily="2" charset="2"/>
              <a:buChar char="§"/>
            </a:pPr>
            <a:r>
              <a:rPr lang="en-US" sz="2400" dirty="0" smtClean="0"/>
              <a:t>Is all bus numbers displayed on the ADT report represented on the Buses report?</a:t>
            </a:r>
          </a:p>
          <a:p>
            <a:pPr marL="347472" lvl="1" indent="-347472">
              <a:spcBef>
                <a:spcPts val="1200"/>
              </a:spcBef>
              <a:buClr>
                <a:schemeClr val="accent5"/>
              </a:buClr>
              <a:buFont typeface="Wingdings" panose="05000000000000000000" pitchFamily="2" charset="2"/>
              <a:buChar char="§"/>
            </a:pPr>
            <a:r>
              <a:rPr lang="en-US" sz="2400" dirty="0" smtClean="0"/>
              <a:t>Is the number of buses reflected on the buses report greater than or equal to the number of buses reflected on the ADT report? </a:t>
            </a:r>
          </a:p>
          <a:p>
            <a:pPr marL="347472" indent="-347472">
              <a:spcBef>
                <a:spcPts val="1200"/>
              </a:spcBef>
              <a:buClr>
                <a:schemeClr val="accent5"/>
              </a:buClr>
            </a:pPr>
            <a:r>
              <a:rPr lang="en-US" dirty="0" smtClean="0"/>
              <a:t>Is the number of special equipped buses at the district  equal to the number of buses with a suffix of “S-Z” on the buses report?</a:t>
            </a:r>
          </a:p>
        </p:txBody>
      </p:sp>
      <p:sp>
        <p:nvSpPr>
          <p:cNvPr id="3" name="Title 2"/>
          <p:cNvSpPr>
            <a:spLocks noGrp="1"/>
          </p:cNvSpPr>
          <p:nvPr>
            <p:ph type="title"/>
          </p:nvPr>
        </p:nvSpPr>
        <p:spPr/>
        <p:txBody>
          <a:bodyPr/>
          <a:lstStyle/>
          <a:p>
            <a:r>
              <a:rPr lang="en-US" dirty="0"/>
              <a:t>Transportation Reports Reconciliation</a:t>
            </a:r>
          </a:p>
        </p:txBody>
      </p:sp>
      <p:sp>
        <p:nvSpPr>
          <p:cNvPr id="4" name="Slide Number Placeholder 3"/>
          <p:cNvSpPr>
            <a:spLocks noGrp="1"/>
          </p:cNvSpPr>
          <p:nvPr>
            <p:ph type="sldNum" sz="quarter" idx="12"/>
          </p:nvPr>
        </p:nvSpPr>
        <p:spPr/>
        <p:txBody>
          <a:bodyPr/>
          <a:lstStyle/>
          <a:p>
            <a:fld id="{86D2451E-3285-438B-B188-C22B2A012BF6}" type="slidenum">
              <a:rPr lang="en-US" smtClean="0"/>
              <a:pPr/>
              <a:t>15</a:t>
            </a:fld>
            <a:endParaRPr lang="en-US" dirty="0"/>
          </a:p>
        </p:txBody>
      </p:sp>
    </p:spTree>
    <p:extLst>
      <p:ext uri="{BB962C8B-B14F-4D97-AF65-F5344CB8AC3E}">
        <p14:creationId xmlns:p14="http://schemas.microsoft.com/office/powerpoint/2010/main" val="220220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1200"/>
              </a:spcBef>
              <a:buClr>
                <a:schemeClr val="accent5"/>
              </a:buClr>
            </a:pPr>
            <a:r>
              <a:rPr lang="en-US" dirty="0" smtClean="0"/>
              <a:t>On the buses report, are the total number of accidents equal to the sum of personal injury and personal property accidents?</a:t>
            </a:r>
          </a:p>
          <a:p>
            <a:pPr lvl="1">
              <a:spcBef>
                <a:spcPts val="600"/>
              </a:spcBef>
              <a:buClr>
                <a:schemeClr val="accent5"/>
              </a:buClr>
            </a:pPr>
            <a:r>
              <a:rPr lang="en-US" dirty="0" smtClean="0"/>
              <a:t>An accident should be categorized as personal injury or property damage, not both</a:t>
            </a:r>
          </a:p>
          <a:p>
            <a:pPr marL="1371600" lvl="8">
              <a:spcBef>
                <a:spcPts val="600"/>
              </a:spcBef>
              <a:buClr>
                <a:schemeClr val="accent5"/>
              </a:buClr>
            </a:pPr>
            <a:r>
              <a:rPr lang="en-US" sz="2200" dirty="0" smtClean="0">
                <a:solidFill>
                  <a:schemeClr val="accent1"/>
                </a:solidFill>
                <a:latin typeface="Arial" panose="020B0604020202020204" pitchFamily="34" charset="0"/>
                <a:ea typeface="Open Sans" pitchFamily="34" charset="0"/>
                <a:cs typeface="Arial" panose="020B0604020202020204" pitchFamily="34" charset="0"/>
              </a:rPr>
              <a:t>If an incident </a:t>
            </a:r>
            <a:r>
              <a:rPr lang="en-US" sz="2200" dirty="0">
                <a:solidFill>
                  <a:schemeClr val="accent1"/>
                </a:solidFill>
                <a:latin typeface="Arial" panose="020B0604020202020204" pitchFamily="34" charset="0"/>
                <a:ea typeface="Open Sans" pitchFamily="34" charset="0"/>
                <a:cs typeface="Arial" panose="020B0604020202020204" pitchFamily="34" charset="0"/>
              </a:rPr>
              <a:t>results in both a personal injury and </a:t>
            </a:r>
            <a:r>
              <a:rPr lang="en-US" sz="2200" dirty="0" smtClean="0">
                <a:solidFill>
                  <a:schemeClr val="accent1"/>
                </a:solidFill>
                <a:latin typeface="Arial" panose="020B0604020202020204" pitchFamily="34" charset="0"/>
                <a:ea typeface="Open Sans" pitchFamily="34" charset="0"/>
                <a:cs typeface="Arial" panose="020B0604020202020204" pitchFamily="34" charset="0"/>
              </a:rPr>
              <a:t>property damage</a:t>
            </a:r>
            <a:r>
              <a:rPr lang="en-US" sz="2200" dirty="0">
                <a:solidFill>
                  <a:schemeClr val="accent1"/>
                </a:solidFill>
                <a:latin typeface="Arial" panose="020B0604020202020204" pitchFamily="34" charset="0"/>
                <a:ea typeface="Open Sans" pitchFamily="34" charset="0"/>
                <a:cs typeface="Arial" panose="020B0604020202020204" pitchFamily="34" charset="0"/>
              </a:rPr>
              <a:t>, report incident as a personal injury accident </a:t>
            </a:r>
            <a:r>
              <a:rPr lang="en-US" sz="2200" dirty="0" smtClean="0">
                <a:solidFill>
                  <a:schemeClr val="accent1"/>
                </a:solidFill>
                <a:latin typeface="Arial" panose="020B0604020202020204" pitchFamily="34" charset="0"/>
                <a:ea typeface="Open Sans" pitchFamily="34" charset="0"/>
                <a:cs typeface="Arial" panose="020B0604020202020204" pitchFamily="34" charset="0"/>
              </a:rPr>
              <a:t>only</a:t>
            </a:r>
          </a:p>
          <a:p>
            <a:pPr marL="347472" lvl="8" indent="-342900">
              <a:spcBef>
                <a:spcPts val="1200"/>
              </a:spcBef>
              <a:buClr>
                <a:schemeClr val="accent5"/>
              </a:buClr>
              <a:buFont typeface="Wingdings" panose="05000000000000000000" pitchFamily="2" charset="2"/>
              <a:buChar char="§"/>
            </a:pPr>
            <a:r>
              <a:rPr lang="en-US" sz="2400" dirty="0" smtClean="0">
                <a:solidFill>
                  <a:schemeClr val="accent1"/>
                </a:solidFill>
              </a:rPr>
              <a:t>On the buses report, does each </a:t>
            </a:r>
            <a:r>
              <a:rPr lang="en-US" sz="2400" dirty="0">
                <a:solidFill>
                  <a:schemeClr val="accent1"/>
                </a:solidFill>
              </a:rPr>
              <a:t>personal injury </a:t>
            </a:r>
            <a:r>
              <a:rPr lang="en-US" sz="2400" dirty="0" smtClean="0">
                <a:solidFill>
                  <a:schemeClr val="accent1"/>
                </a:solidFill>
              </a:rPr>
              <a:t>accident have </a:t>
            </a:r>
            <a:r>
              <a:rPr lang="en-US" sz="2400" dirty="0">
                <a:solidFill>
                  <a:schemeClr val="accent1"/>
                </a:solidFill>
              </a:rPr>
              <a:t>the type of </a:t>
            </a:r>
            <a:r>
              <a:rPr lang="en-US" sz="2400" dirty="0" smtClean="0">
                <a:solidFill>
                  <a:schemeClr val="accent1"/>
                </a:solidFill>
              </a:rPr>
              <a:t>treatment identified</a:t>
            </a:r>
            <a:r>
              <a:rPr lang="en-US" sz="2400" dirty="0">
                <a:solidFill>
                  <a:schemeClr val="accent1"/>
                </a:solidFill>
              </a:rPr>
              <a:t>; treated and released, hospitalized, or </a:t>
            </a:r>
            <a:r>
              <a:rPr lang="en-US" sz="2400" dirty="0" smtClean="0">
                <a:solidFill>
                  <a:schemeClr val="accent1"/>
                </a:solidFill>
              </a:rPr>
              <a:t>fatality?</a:t>
            </a:r>
            <a:endParaRPr lang="en-US" sz="2400" dirty="0">
              <a:solidFill>
                <a:schemeClr val="accent1"/>
              </a:solidFill>
              <a:latin typeface="Arial" panose="020B0604020202020204" pitchFamily="34" charset="0"/>
              <a:ea typeface="Open Sans" pitchFamily="34" charset="0"/>
              <a:cs typeface="Arial" panose="020B0604020202020204" pitchFamily="34" charset="0"/>
            </a:endParaRPr>
          </a:p>
          <a:p>
            <a:pPr marL="1211580" lvl="8" indent="-342900">
              <a:spcBef>
                <a:spcPts val="600"/>
              </a:spcBef>
              <a:buClr>
                <a:srgbClr val="FF0000"/>
              </a:buClr>
            </a:pPr>
            <a:endParaRPr lang="en-US" sz="2200" dirty="0">
              <a:solidFill>
                <a:schemeClr val="accent1"/>
              </a:solidFill>
              <a:latin typeface="Arial" panose="020B0604020202020204" pitchFamily="34" charset="0"/>
              <a:ea typeface="Open Sans" pitchFamily="34" charset="0"/>
              <a:cs typeface="Arial" panose="020B0604020202020204" pitchFamily="34" charset="0"/>
            </a:endParaRPr>
          </a:p>
          <a:p>
            <a:pPr marL="1211580" lvl="8" indent="-342900">
              <a:spcBef>
                <a:spcPts val="600"/>
              </a:spcBef>
              <a:buClr>
                <a:srgbClr val="FF0000"/>
              </a:buClr>
            </a:pPr>
            <a:endParaRPr lang="en-US" dirty="0" smtClean="0"/>
          </a:p>
        </p:txBody>
      </p:sp>
      <p:sp>
        <p:nvSpPr>
          <p:cNvPr id="3" name="Title 2"/>
          <p:cNvSpPr>
            <a:spLocks noGrp="1"/>
          </p:cNvSpPr>
          <p:nvPr>
            <p:ph type="title"/>
          </p:nvPr>
        </p:nvSpPr>
        <p:spPr/>
        <p:txBody>
          <a:bodyPr>
            <a:normAutofit fontScale="90000"/>
          </a:bodyPr>
          <a:lstStyle/>
          <a:p>
            <a:r>
              <a:rPr lang="en-US" dirty="0"/>
              <a:t>Transportation Reports </a:t>
            </a:r>
            <a:r>
              <a:rPr lang="en-US" dirty="0" smtClean="0"/>
              <a:t>Reconciliation, cont’d</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16</a:t>
            </a:fld>
            <a:endParaRPr lang="en-US" dirty="0"/>
          </a:p>
        </p:txBody>
      </p:sp>
    </p:spTree>
    <p:extLst>
      <p:ext uri="{BB962C8B-B14F-4D97-AF65-F5344CB8AC3E}">
        <p14:creationId xmlns:p14="http://schemas.microsoft.com/office/powerpoint/2010/main" val="1266969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7472" lvl="8" indent="-342900">
              <a:spcBef>
                <a:spcPts val="1200"/>
              </a:spcBef>
              <a:buClr>
                <a:schemeClr val="accent5"/>
              </a:buClr>
              <a:buFont typeface="Wingdings" panose="05000000000000000000" pitchFamily="2" charset="2"/>
              <a:buChar char="§"/>
            </a:pPr>
            <a:r>
              <a:rPr lang="en-US" sz="2400" dirty="0" smtClean="0">
                <a:solidFill>
                  <a:schemeClr val="accent1"/>
                </a:solidFill>
              </a:rPr>
              <a:t>On the bus staff report, does the total </a:t>
            </a:r>
            <a:r>
              <a:rPr lang="en-US" sz="2400" dirty="0">
                <a:solidFill>
                  <a:schemeClr val="accent1"/>
                </a:solidFill>
              </a:rPr>
              <a:t>number of </a:t>
            </a:r>
            <a:r>
              <a:rPr lang="en-US" sz="2400" dirty="0" smtClean="0">
                <a:solidFill>
                  <a:schemeClr val="accent1"/>
                </a:solidFill>
              </a:rPr>
              <a:t>bus drivers (regular and substitute) equal to the number of drivers with CDL (employed and contracted)?</a:t>
            </a:r>
            <a:endParaRPr lang="en-US" sz="2400" dirty="0">
              <a:solidFill>
                <a:schemeClr val="accent1"/>
              </a:solidFill>
            </a:endParaRPr>
          </a:p>
          <a:p>
            <a:pPr marL="347472" lvl="8" indent="-342900">
              <a:spcBef>
                <a:spcPts val="1200"/>
              </a:spcBef>
              <a:buClr>
                <a:schemeClr val="accent5"/>
              </a:buClr>
              <a:buFont typeface="Wingdings" panose="05000000000000000000" pitchFamily="2" charset="2"/>
              <a:buChar char="§"/>
            </a:pPr>
            <a:r>
              <a:rPr lang="en-US" sz="2400" dirty="0" smtClean="0">
                <a:solidFill>
                  <a:schemeClr val="accent1"/>
                </a:solidFill>
              </a:rPr>
              <a:t>On the bus staff report, does the number </a:t>
            </a:r>
            <a:r>
              <a:rPr lang="en-US" sz="2400" dirty="0">
                <a:solidFill>
                  <a:schemeClr val="accent1"/>
                </a:solidFill>
              </a:rPr>
              <a:t>of bus drivers </a:t>
            </a:r>
            <a:r>
              <a:rPr lang="en-US" sz="2400" dirty="0" smtClean="0">
                <a:solidFill>
                  <a:schemeClr val="accent1"/>
                </a:solidFill>
              </a:rPr>
              <a:t>equal to at </a:t>
            </a:r>
            <a:r>
              <a:rPr lang="en-US" sz="2400" dirty="0">
                <a:solidFill>
                  <a:schemeClr val="accent1"/>
                </a:solidFill>
              </a:rPr>
              <a:t>least the number of buses on the ADT </a:t>
            </a:r>
            <a:r>
              <a:rPr lang="en-US" sz="2400" dirty="0" smtClean="0">
                <a:solidFill>
                  <a:schemeClr val="accent1"/>
                </a:solidFill>
              </a:rPr>
              <a:t>report?</a:t>
            </a:r>
            <a:endParaRPr lang="en-US" sz="2400" dirty="0">
              <a:solidFill>
                <a:schemeClr val="accent1"/>
              </a:solidFill>
            </a:endParaRPr>
          </a:p>
          <a:p>
            <a:pPr marL="1211580" lvl="8" indent="-342900">
              <a:spcBef>
                <a:spcPts val="600"/>
              </a:spcBef>
              <a:buClr>
                <a:srgbClr val="FF0000"/>
              </a:buClr>
            </a:pPr>
            <a:endParaRPr lang="en-US" dirty="0" smtClean="0"/>
          </a:p>
        </p:txBody>
      </p:sp>
      <p:sp>
        <p:nvSpPr>
          <p:cNvPr id="3" name="Title 2"/>
          <p:cNvSpPr>
            <a:spLocks noGrp="1"/>
          </p:cNvSpPr>
          <p:nvPr>
            <p:ph type="title"/>
          </p:nvPr>
        </p:nvSpPr>
        <p:spPr/>
        <p:txBody>
          <a:bodyPr>
            <a:normAutofit fontScale="90000"/>
          </a:bodyPr>
          <a:lstStyle/>
          <a:p>
            <a:r>
              <a:rPr lang="en-US" dirty="0"/>
              <a:t>Transportation Reports </a:t>
            </a:r>
            <a:r>
              <a:rPr lang="en-US" dirty="0" smtClean="0"/>
              <a:t>Reconciliation, cont’d</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17</a:t>
            </a:fld>
            <a:endParaRPr lang="en-US" dirty="0"/>
          </a:p>
        </p:txBody>
      </p:sp>
    </p:spTree>
    <p:extLst>
      <p:ext uri="{BB962C8B-B14F-4D97-AF65-F5344CB8AC3E}">
        <p14:creationId xmlns:p14="http://schemas.microsoft.com/office/powerpoint/2010/main" val="1519627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400" cy="4525963"/>
          </a:xfrm>
        </p:spPr>
        <p:txBody>
          <a:bodyPr/>
          <a:lstStyle/>
          <a:p>
            <a:pPr>
              <a:buClr>
                <a:schemeClr val="accent5"/>
              </a:buClr>
            </a:pPr>
            <a:r>
              <a:rPr lang="en-US" dirty="0"/>
              <a:t>What bus information need to be filled out on the vendors report?</a:t>
            </a:r>
          </a:p>
          <a:p>
            <a:pPr>
              <a:buClr>
                <a:schemeClr val="accent5"/>
              </a:buClr>
            </a:pPr>
            <a:endParaRPr lang="en-US" sz="800" dirty="0"/>
          </a:p>
          <a:p>
            <a:pPr lvl="1" indent="-283464">
              <a:spcBef>
                <a:spcPts val="600"/>
              </a:spcBef>
              <a:buClr>
                <a:schemeClr val="accent5"/>
              </a:buClr>
            </a:pPr>
            <a:r>
              <a:rPr lang="en-US" dirty="0">
                <a:solidFill>
                  <a:schemeClr val="accent5">
                    <a:lumMod val="75000"/>
                  </a:schemeClr>
                </a:solidFill>
              </a:rPr>
              <a:t>To determine what information fields in your SIS package are required for EIS reporting, review the EIS extract format for  “</a:t>
            </a:r>
            <a:r>
              <a:rPr lang="en-US" i="1" dirty="0">
                <a:solidFill>
                  <a:schemeClr val="accent5">
                    <a:lumMod val="75000"/>
                  </a:schemeClr>
                </a:solidFill>
              </a:rPr>
              <a:t>district bus” </a:t>
            </a:r>
            <a:r>
              <a:rPr lang="en-US" dirty="0">
                <a:solidFill>
                  <a:schemeClr val="accent5">
                    <a:lumMod val="75000"/>
                  </a:schemeClr>
                </a:solidFill>
              </a:rPr>
              <a:t>and</a:t>
            </a:r>
            <a:r>
              <a:rPr lang="en-US" i="1" dirty="0">
                <a:solidFill>
                  <a:schemeClr val="accent5">
                    <a:lumMod val="75000"/>
                  </a:schemeClr>
                </a:solidFill>
              </a:rPr>
              <a:t> “district bus staff” </a:t>
            </a:r>
            <a:r>
              <a:rPr lang="en-US" dirty="0">
                <a:solidFill>
                  <a:schemeClr val="accent5">
                    <a:lumMod val="75000"/>
                  </a:schemeClr>
                </a:solidFill>
              </a:rPr>
              <a:t>found on </a:t>
            </a:r>
            <a:r>
              <a:rPr lang="en-US" dirty="0" smtClean="0">
                <a:solidFill>
                  <a:schemeClr val="accent5">
                    <a:lumMod val="75000"/>
                  </a:schemeClr>
                </a:solidFill>
              </a:rPr>
              <a:t>the Department of Education website</a:t>
            </a:r>
            <a:r>
              <a:rPr lang="en-US" dirty="0">
                <a:solidFill>
                  <a:schemeClr val="accent5">
                    <a:lumMod val="75000"/>
                  </a:schemeClr>
                </a:solidFill>
              </a:rPr>
              <a:t>: </a:t>
            </a:r>
            <a:r>
              <a:rPr lang="en-US" dirty="0">
                <a:solidFill>
                  <a:schemeClr val="tx1">
                    <a:lumMod val="60000"/>
                    <a:lumOff val="40000"/>
                  </a:schemeClr>
                </a:solidFill>
              </a:rPr>
              <a:t>(https://www.tn.gov/content/dam/tn/education/technology/EIS/eis_extracts_layout_2018-19.pdf)</a:t>
            </a:r>
          </a:p>
          <a:p>
            <a:endParaRPr lang="en-US" dirty="0"/>
          </a:p>
        </p:txBody>
      </p:sp>
      <p:sp>
        <p:nvSpPr>
          <p:cNvPr id="3" name="Title 2"/>
          <p:cNvSpPr>
            <a:spLocks noGrp="1"/>
          </p:cNvSpPr>
          <p:nvPr>
            <p:ph type="title"/>
          </p:nvPr>
        </p:nvSpPr>
        <p:spPr/>
        <p:txBody>
          <a:bodyPr/>
          <a:lstStyle/>
          <a:p>
            <a:r>
              <a:rPr lang="en-US" dirty="0" smtClean="0"/>
              <a:t>Top Transportation Questions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18</a:t>
            </a:fld>
            <a:endParaRPr lang="en-US" dirty="0"/>
          </a:p>
        </p:txBody>
      </p:sp>
    </p:spTree>
    <p:extLst>
      <p:ext uri="{BB962C8B-B14F-4D97-AF65-F5344CB8AC3E}">
        <p14:creationId xmlns:p14="http://schemas.microsoft.com/office/powerpoint/2010/main" val="1565534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Clr>
                <a:schemeClr val="accent5"/>
              </a:buClr>
            </a:pPr>
            <a:r>
              <a:rPr lang="en-US" dirty="0"/>
              <a:t>What bus mileage is captured?</a:t>
            </a:r>
          </a:p>
          <a:p>
            <a:pPr marL="740664" lvl="1" indent="-283464">
              <a:spcBef>
                <a:spcPts val="600"/>
              </a:spcBef>
              <a:buClr>
                <a:schemeClr val="accent5"/>
              </a:buClr>
            </a:pPr>
            <a:r>
              <a:rPr lang="en-US" dirty="0" smtClean="0">
                <a:solidFill>
                  <a:schemeClr val="accent5">
                    <a:lumMod val="75000"/>
                  </a:schemeClr>
                </a:solidFill>
              </a:rPr>
              <a:t>Daily </a:t>
            </a:r>
            <a:r>
              <a:rPr lang="en-US" dirty="0">
                <a:solidFill>
                  <a:schemeClr val="accent5">
                    <a:lumMod val="75000"/>
                  </a:schemeClr>
                </a:solidFill>
              </a:rPr>
              <a:t>one-way a.m. bus mileage is captured. Miles should be calculated from wherever the bus is parked overnight to the last school served on the morning </a:t>
            </a:r>
            <a:r>
              <a:rPr lang="en-US" dirty="0" smtClean="0">
                <a:solidFill>
                  <a:schemeClr val="accent5">
                    <a:lumMod val="75000"/>
                  </a:schemeClr>
                </a:solidFill>
              </a:rPr>
              <a:t>routes</a:t>
            </a:r>
            <a:endParaRPr lang="en-US" dirty="0">
              <a:solidFill>
                <a:schemeClr val="accent5">
                  <a:lumMod val="75000"/>
                </a:schemeClr>
              </a:solidFill>
            </a:endParaRPr>
          </a:p>
          <a:p>
            <a:pPr marL="740664" lvl="1" indent="-283464">
              <a:spcBef>
                <a:spcPts val="600"/>
              </a:spcBef>
              <a:buClr>
                <a:schemeClr val="accent5"/>
              </a:buClr>
            </a:pPr>
            <a:r>
              <a:rPr lang="en-US" dirty="0">
                <a:solidFill>
                  <a:schemeClr val="accent5">
                    <a:lumMod val="75000"/>
                  </a:schemeClr>
                </a:solidFill>
              </a:rPr>
              <a:t>Mileage </a:t>
            </a:r>
            <a:r>
              <a:rPr lang="en-US" dirty="0" smtClean="0">
                <a:solidFill>
                  <a:schemeClr val="accent5">
                    <a:lumMod val="75000"/>
                  </a:schemeClr>
                </a:solidFill>
              </a:rPr>
              <a:t>does not represent mileage </a:t>
            </a:r>
            <a:r>
              <a:rPr lang="en-US" dirty="0">
                <a:solidFill>
                  <a:schemeClr val="accent5">
                    <a:lumMod val="75000"/>
                  </a:schemeClr>
                </a:solidFill>
              </a:rPr>
              <a:t>for the </a:t>
            </a:r>
            <a:r>
              <a:rPr lang="en-US" dirty="0" smtClean="0">
                <a:solidFill>
                  <a:schemeClr val="accent5">
                    <a:lumMod val="75000"/>
                  </a:schemeClr>
                </a:solidFill>
              </a:rPr>
              <a:t>year</a:t>
            </a:r>
          </a:p>
          <a:p>
            <a:pPr marL="740664" lvl="2" indent="-283464">
              <a:spcBef>
                <a:spcPts val="600"/>
              </a:spcBef>
              <a:buClr>
                <a:schemeClr val="accent5"/>
              </a:buClr>
              <a:buFont typeface="Arial" panose="020B0604020202020204" pitchFamily="34" charset="0"/>
              <a:buChar char="–"/>
            </a:pPr>
            <a:r>
              <a:rPr lang="en-US" sz="2200" dirty="0" smtClean="0">
                <a:solidFill>
                  <a:schemeClr val="accent5">
                    <a:lumMod val="75000"/>
                  </a:schemeClr>
                </a:solidFill>
              </a:rPr>
              <a:t>Mileage does not represent the miles each student lives from zoned school</a:t>
            </a:r>
          </a:p>
          <a:p>
            <a:pPr marL="740664" lvl="2" indent="-283464">
              <a:spcBef>
                <a:spcPts val="600"/>
              </a:spcBef>
              <a:buClr>
                <a:schemeClr val="accent5"/>
              </a:buClr>
              <a:buFont typeface="Arial" panose="020B0604020202020204" pitchFamily="34" charset="0"/>
              <a:buChar char="–"/>
            </a:pPr>
            <a:r>
              <a:rPr lang="en-US" sz="2200" dirty="0" smtClean="0">
                <a:solidFill>
                  <a:schemeClr val="accent5">
                    <a:lumMod val="75000"/>
                  </a:schemeClr>
                </a:solidFill>
              </a:rPr>
              <a:t>Mileage does not include p.m. (afternoon) mileage</a:t>
            </a:r>
            <a:endParaRPr lang="en-US" sz="2200" dirty="0">
              <a:solidFill>
                <a:schemeClr val="accent5">
                  <a:lumMod val="75000"/>
                </a:schemeClr>
              </a:solidFill>
            </a:endParaRPr>
          </a:p>
          <a:p>
            <a:endParaRPr lang="en-US" dirty="0"/>
          </a:p>
        </p:txBody>
      </p:sp>
      <p:sp>
        <p:nvSpPr>
          <p:cNvPr id="3" name="Title 2"/>
          <p:cNvSpPr>
            <a:spLocks noGrp="1"/>
          </p:cNvSpPr>
          <p:nvPr>
            <p:ph type="title"/>
          </p:nvPr>
        </p:nvSpPr>
        <p:spPr/>
        <p:txBody>
          <a:bodyPr/>
          <a:lstStyle/>
          <a:p>
            <a:r>
              <a:rPr lang="en-US" dirty="0"/>
              <a:t>Top Transportation </a:t>
            </a:r>
            <a:r>
              <a:rPr lang="en-US" dirty="0" smtClean="0"/>
              <a:t>Questions, cont’d</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19</a:t>
            </a:fld>
            <a:endParaRPr lang="en-US" dirty="0"/>
          </a:p>
        </p:txBody>
      </p:sp>
    </p:spTree>
    <p:extLst>
      <p:ext uri="{BB962C8B-B14F-4D97-AF65-F5344CB8AC3E}">
        <p14:creationId xmlns:p14="http://schemas.microsoft.com/office/powerpoint/2010/main" val="987549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buClr>
                <a:schemeClr val="accent5">
                  <a:lumMod val="75000"/>
                </a:schemeClr>
              </a:buClr>
              <a:buFont typeface="+mj-lt"/>
              <a:buAutoNum type="romanUcPeriod"/>
            </a:pPr>
            <a:r>
              <a:rPr lang="en-US" dirty="0"/>
              <a:t>Transportation reporting overview</a:t>
            </a:r>
          </a:p>
          <a:p>
            <a:pPr marL="514350" indent="-514350">
              <a:buClr>
                <a:schemeClr val="accent5">
                  <a:lumMod val="75000"/>
                </a:schemeClr>
              </a:buClr>
              <a:buFont typeface="+mj-lt"/>
              <a:buAutoNum type="romanUcPeriod"/>
            </a:pPr>
            <a:r>
              <a:rPr lang="en-US" dirty="0" smtClean="0"/>
              <a:t>Transportation criteria</a:t>
            </a:r>
          </a:p>
          <a:p>
            <a:pPr marL="514350" indent="-514350">
              <a:buClr>
                <a:schemeClr val="accent5">
                  <a:lumMod val="75000"/>
                </a:schemeClr>
              </a:buClr>
              <a:buFont typeface="+mj-lt"/>
              <a:buAutoNum type="romanUcPeriod"/>
            </a:pPr>
            <a:r>
              <a:rPr lang="en-US" dirty="0" smtClean="0"/>
              <a:t>Average daily transported (ADT) Report </a:t>
            </a:r>
            <a:endParaRPr lang="en-US" dirty="0"/>
          </a:p>
          <a:p>
            <a:pPr marL="514350" indent="-514350">
              <a:buClr>
                <a:schemeClr val="accent5">
                  <a:lumMod val="75000"/>
                </a:schemeClr>
              </a:buClr>
              <a:buFont typeface="+mj-lt"/>
              <a:buAutoNum type="romanUcPeriod"/>
            </a:pPr>
            <a:r>
              <a:rPr lang="en-US" dirty="0"/>
              <a:t>District bus report</a:t>
            </a:r>
          </a:p>
          <a:p>
            <a:pPr marL="514350" indent="-514350">
              <a:buClr>
                <a:schemeClr val="accent5">
                  <a:lumMod val="75000"/>
                </a:schemeClr>
              </a:buClr>
              <a:buFont typeface="+mj-lt"/>
              <a:buAutoNum type="romanUcPeriod"/>
            </a:pPr>
            <a:r>
              <a:rPr lang="en-US" dirty="0"/>
              <a:t>Transportation staff report</a:t>
            </a:r>
          </a:p>
          <a:p>
            <a:pPr marL="514350" indent="-514350">
              <a:buClr>
                <a:schemeClr val="accent5">
                  <a:lumMod val="75000"/>
                </a:schemeClr>
              </a:buClr>
              <a:buFont typeface="+mj-lt"/>
              <a:buAutoNum type="romanUcPeriod"/>
            </a:pPr>
            <a:r>
              <a:rPr lang="en-US" dirty="0" smtClean="0"/>
              <a:t>Transportation report reconciliation</a:t>
            </a:r>
            <a:endParaRPr lang="en-US" dirty="0"/>
          </a:p>
          <a:p>
            <a:pPr marL="514350" indent="-514350">
              <a:buClr>
                <a:schemeClr val="accent5">
                  <a:lumMod val="75000"/>
                </a:schemeClr>
              </a:buClr>
              <a:buFont typeface="+mj-lt"/>
              <a:buAutoNum type="romanUcPeriod"/>
            </a:pPr>
            <a:r>
              <a:rPr lang="en-US" dirty="0" smtClean="0"/>
              <a:t>Transportation </a:t>
            </a:r>
            <a:r>
              <a:rPr lang="en-US" dirty="0"/>
              <a:t>questions</a:t>
            </a:r>
          </a:p>
          <a:p>
            <a:endParaRPr lang="en-US" dirty="0"/>
          </a:p>
        </p:txBody>
      </p:sp>
      <p:sp>
        <p:nvSpPr>
          <p:cNvPr id="3" name="Title 2"/>
          <p:cNvSpPr>
            <a:spLocks noGrp="1"/>
          </p:cNvSpPr>
          <p:nvPr>
            <p:ph type="title"/>
          </p:nvPr>
        </p:nvSpPr>
        <p:spPr/>
        <p:txBody>
          <a:bodyPr/>
          <a:lstStyle/>
          <a:p>
            <a:r>
              <a:rPr lang="en-US" dirty="0" smtClean="0"/>
              <a:t>Agenda</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a:t>
            </a:fld>
            <a:endParaRPr lang="en-US" dirty="0"/>
          </a:p>
        </p:txBody>
      </p:sp>
    </p:spTree>
    <p:extLst>
      <p:ext uri="{BB962C8B-B14F-4D97-AF65-F5344CB8AC3E}">
        <p14:creationId xmlns:p14="http://schemas.microsoft.com/office/powerpoint/2010/main" val="1236236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ts val="0"/>
              </a:spcBef>
              <a:buClr>
                <a:schemeClr val="accent5"/>
              </a:buClr>
            </a:pPr>
            <a:r>
              <a:rPr lang="en-US" dirty="0"/>
              <a:t>How do we report students that alternative transportation is given due to school bus not being able to reach student?  </a:t>
            </a:r>
          </a:p>
          <a:p>
            <a:pPr>
              <a:spcBef>
                <a:spcPts val="0"/>
              </a:spcBef>
              <a:buClr>
                <a:srgbClr val="FF0000"/>
              </a:buClr>
            </a:pPr>
            <a:endParaRPr lang="en-US" sz="800" dirty="0"/>
          </a:p>
          <a:p>
            <a:pPr marL="740664" lvl="2" indent="-283464">
              <a:spcBef>
                <a:spcPts val="600"/>
              </a:spcBef>
              <a:buClr>
                <a:schemeClr val="accent5"/>
              </a:buClr>
              <a:buFont typeface="Arial" panose="020B0604020202020204" pitchFamily="34" charset="0"/>
              <a:buChar char="−"/>
              <a:defRPr/>
            </a:pPr>
            <a:r>
              <a:rPr lang="en-US" sz="2200" dirty="0">
                <a:solidFill>
                  <a:schemeClr val="accent5">
                    <a:lumMod val="75000"/>
                  </a:schemeClr>
                </a:solidFill>
              </a:rPr>
              <a:t>Isolated students will be identified under bus # “ISO” and represents the district total</a:t>
            </a:r>
          </a:p>
          <a:p>
            <a:pPr marL="1371600" lvl="2">
              <a:spcBef>
                <a:spcPts val="600"/>
              </a:spcBef>
              <a:buClr>
                <a:schemeClr val="accent5"/>
              </a:buClr>
              <a:defRPr/>
            </a:pPr>
            <a:r>
              <a:rPr lang="en-US" sz="2200" dirty="0">
                <a:solidFill>
                  <a:schemeClr val="accent5">
                    <a:lumMod val="75000"/>
                  </a:schemeClr>
                </a:solidFill>
              </a:rPr>
              <a:t>Students will be enrolled on bus # “ISO”</a:t>
            </a:r>
          </a:p>
          <a:p>
            <a:pPr marL="1371600" indent="-228600">
              <a:spcBef>
                <a:spcPts val="600"/>
              </a:spcBef>
              <a:buClr>
                <a:schemeClr val="accent5"/>
              </a:buClr>
              <a:buFont typeface="Arial" panose="020B0604020202020204" pitchFamily="34" charset="0"/>
              <a:buChar char="•"/>
            </a:pPr>
            <a:r>
              <a:rPr lang="en-US" sz="2200" dirty="0">
                <a:solidFill>
                  <a:schemeClr val="accent5">
                    <a:lumMod val="75000"/>
                  </a:schemeClr>
                </a:solidFill>
              </a:rPr>
              <a:t>Bus list will show a bus # “ISO”. Only report the total a.m. miles for each transportation source (van, car, etc</a:t>
            </a:r>
            <a:r>
              <a:rPr lang="en-US" sz="2200" dirty="0" smtClean="0">
                <a:solidFill>
                  <a:schemeClr val="accent5">
                    <a:lumMod val="75000"/>
                  </a:schemeClr>
                </a:solidFill>
              </a:rPr>
              <a:t>.)</a:t>
            </a:r>
          </a:p>
          <a:p>
            <a:pPr marL="1371600" indent="-228600">
              <a:spcBef>
                <a:spcPts val="600"/>
              </a:spcBef>
              <a:buClr>
                <a:schemeClr val="accent5"/>
              </a:buClr>
              <a:buFont typeface="Arial" panose="020B0604020202020204" pitchFamily="34" charset="0"/>
              <a:buChar char="•"/>
            </a:pPr>
            <a:r>
              <a:rPr lang="en-US" sz="2200" dirty="0" smtClean="0">
                <a:solidFill>
                  <a:schemeClr val="accent5">
                    <a:lumMod val="75000"/>
                  </a:schemeClr>
                </a:solidFill>
              </a:rPr>
              <a:t>Aggregate data should be reported</a:t>
            </a:r>
            <a:endParaRPr lang="en-US" sz="1600" dirty="0"/>
          </a:p>
          <a:p>
            <a:endParaRPr lang="en-US" dirty="0"/>
          </a:p>
        </p:txBody>
      </p:sp>
      <p:sp>
        <p:nvSpPr>
          <p:cNvPr id="3" name="Title 2"/>
          <p:cNvSpPr>
            <a:spLocks noGrp="1"/>
          </p:cNvSpPr>
          <p:nvPr>
            <p:ph type="title"/>
          </p:nvPr>
        </p:nvSpPr>
        <p:spPr/>
        <p:txBody>
          <a:bodyPr/>
          <a:lstStyle/>
          <a:p>
            <a:r>
              <a:rPr lang="en-US" dirty="0"/>
              <a:t>Top Transportation Questions, cont’d</a:t>
            </a:r>
          </a:p>
        </p:txBody>
      </p:sp>
      <p:sp>
        <p:nvSpPr>
          <p:cNvPr id="4" name="Slide Number Placeholder 3"/>
          <p:cNvSpPr>
            <a:spLocks noGrp="1"/>
          </p:cNvSpPr>
          <p:nvPr>
            <p:ph type="sldNum" sz="quarter" idx="12"/>
          </p:nvPr>
        </p:nvSpPr>
        <p:spPr/>
        <p:txBody>
          <a:bodyPr/>
          <a:lstStyle/>
          <a:p>
            <a:fld id="{86D2451E-3285-438B-B188-C22B2A012BF6}" type="slidenum">
              <a:rPr lang="en-US" smtClean="0"/>
              <a:pPr/>
              <a:t>20</a:t>
            </a:fld>
            <a:endParaRPr lang="en-US" dirty="0"/>
          </a:p>
        </p:txBody>
      </p:sp>
    </p:spTree>
    <p:extLst>
      <p:ext uri="{BB962C8B-B14F-4D97-AF65-F5344CB8AC3E}">
        <p14:creationId xmlns:p14="http://schemas.microsoft.com/office/powerpoint/2010/main" val="1185723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Clr>
                <a:schemeClr val="accent5"/>
              </a:buClr>
            </a:pPr>
            <a:r>
              <a:rPr lang="en-US" dirty="0"/>
              <a:t>What if a bus transports both special education and regular </a:t>
            </a:r>
            <a:r>
              <a:rPr lang="en-US" dirty="0" smtClean="0"/>
              <a:t>education students</a:t>
            </a:r>
            <a:r>
              <a:rPr lang="en-US" dirty="0"/>
              <a:t>?</a:t>
            </a:r>
          </a:p>
          <a:p>
            <a:pPr lvl="1">
              <a:lnSpc>
                <a:spcPct val="110000"/>
              </a:lnSpc>
              <a:spcBef>
                <a:spcPts val="600"/>
              </a:spcBef>
              <a:buClr>
                <a:schemeClr val="accent5"/>
              </a:buClr>
              <a:buFont typeface="Arial" panose="020B0604020202020204" pitchFamily="34" charset="0"/>
              <a:buChar char="─"/>
            </a:pPr>
            <a:r>
              <a:rPr lang="en-US" dirty="0" smtClean="0">
                <a:solidFill>
                  <a:schemeClr val="accent5">
                    <a:lumMod val="75000"/>
                  </a:schemeClr>
                </a:solidFill>
              </a:rPr>
              <a:t>Funding </a:t>
            </a:r>
            <a:r>
              <a:rPr lang="en-US" dirty="0">
                <a:solidFill>
                  <a:schemeClr val="accent5">
                    <a:lumMod val="75000"/>
                  </a:schemeClr>
                </a:solidFill>
              </a:rPr>
              <a:t>is based on the bus type </a:t>
            </a:r>
          </a:p>
          <a:p>
            <a:pPr lvl="1">
              <a:lnSpc>
                <a:spcPct val="110000"/>
              </a:lnSpc>
              <a:spcBef>
                <a:spcPts val="600"/>
              </a:spcBef>
              <a:buClr>
                <a:schemeClr val="accent5"/>
              </a:buClr>
              <a:buFont typeface="Arial" panose="020B0604020202020204" pitchFamily="34" charset="0"/>
              <a:buChar char="─"/>
            </a:pPr>
            <a:r>
              <a:rPr lang="en-US" dirty="0">
                <a:solidFill>
                  <a:schemeClr val="accent5">
                    <a:lumMod val="75000"/>
                  </a:schemeClr>
                </a:solidFill>
              </a:rPr>
              <a:t>If a bus transports both regular </a:t>
            </a:r>
            <a:r>
              <a:rPr lang="en-US" dirty="0" smtClean="0">
                <a:solidFill>
                  <a:schemeClr val="accent5">
                    <a:lumMod val="75000"/>
                  </a:schemeClr>
                </a:solidFill>
              </a:rPr>
              <a:t>education and </a:t>
            </a:r>
            <a:r>
              <a:rPr lang="en-US" dirty="0">
                <a:solidFill>
                  <a:schemeClr val="accent5">
                    <a:lumMod val="75000"/>
                  </a:schemeClr>
                </a:solidFill>
              </a:rPr>
              <a:t>special education students, the count is given to the bus type that is transporting: </a:t>
            </a:r>
            <a:r>
              <a:rPr lang="en-US" dirty="0" smtClean="0">
                <a:solidFill>
                  <a:schemeClr val="accent5">
                    <a:lumMod val="75000"/>
                  </a:schemeClr>
                </a:solidFill>
              </a:rPr>
              <a:t>standard </a:t>
            </a:r>
            <a:r>
              <a:rPr lang="en-US" dirty="0">
                <a:solidFill>
                  <a:schemeClr val="accent5">
                    <a:lumMod val="75000"/>
                  </a:schemeClr>
                </a:solidFill>
              </a:rPr>
              <a:t>or special equipped  </a:t>
            </a:r>
          </a:p>
          <a:p>
            <a:pPr marL="1371600" lvl="2">
              <a:lnSpc>
                <a:spcPct val="110000"/>
              </a:lnSpc>
              <a:spcBef>
                <a:spcPts val="600"/>
              </a:spcBef>
              <a:buClr>
                <a:schemeClr val="accent5"/>
              </a:buClr>
            </a:pPr>
            <a:r>
              <a:rPr lang="en-US" sz="2200" dirty="0">
                <a:solidFill>
                  <a:schemeClr val="accent5">
                    <a:lumMod val="75000"/>
                  </a:schemeClr>
                </a:solidFill>
              </a:rPr>
              <a:t>Any regular education students enrolled on a special equipped school bus will be included in the count of the special equipped bus </a:t>
            </a:r>
            <a:endParaRPr lang="en-US" sz="2200" dirty="0" smtClean="0">
              <a:solidFill>
                <a:schemeClr val="accent5">
                  <a:lumMod val="75000"/>
                </a:schemeClr>
              </a:solidFill>
            </a:endParaRPr>
          </a:p>
          <a:p>
            <a:pPr marL="1371600" lvl="2">
              <a:lnSpc>
                <a:spcPct val="110000"/>
              </a:lnSpc>
              <a:spcBef>
                <a:spcPts val="600"/>
              </a:spcBef>
              <a:buClr>
                <a:schemeClr val="accent5"/>
              </a:buClr>
            </a:pPr>
            <a:r>
              <a:rPr lang="en-US" sz="2200" dirty="0" smtClean="0">
                <a:solidFill>
                  <a:schemeClr val="accent5">
                    <a:lumMod val="75000"/>
                  </a:schemeClr>
                </a:solidFill>
              </a:rPr>
              <a:t>Any </a:t>
            </a:r>
            <a:r>
              <a:rPr lang="en-US" sz="2200" dirty="0">
                <a:solidFill>
                  <a:schemeClr val="accent5">
                    <a:lumMod val="75000"/>
                  </a:schemeClr>
                </a:solidFill>
              </a:rPr>
              <a:t>special education student enrolled on a standard school bus will be included in the count of the standard </a:t>
            </a:r>
            <a:r>
              <a:rPr lang="en-US" sz="2200" dirty="0" smtClean="0">
                <a:solidFill>
                  <a:schemeClr val="accent5">
                    <a:lumMod val="75000"/>
                  </a:schemeClr>
                </a:solidFill>
              </a:rPr>
              <a:t>bus</a:t>
            </a:r>
            <a:endParaRPr lang="en-US" dirty="0"/>
          </a:p>
        </p:txBody>
      </p:sp>
      <p:sp>
        <p:nvSpPr>
          <p:cNvPr id="3" name="Title 2"/>
          <p:cNvSpPr>
            <a:spLocks noGrp="1"/>
          </p:cNvSpPr>
          <p:nvPr>
            <p:ph type="title"/>
          </p:nvPr>
        </p:nvSpPr>
        <p:spPr/>
        <p:txBody>
          <a:bodyPr/>
          <a:lstStyle/>
          <a:p>
            <a:r>
              <a:rPr lang="en-US" dirty="0"/>
              <a:t>Top Transportation Questions, cont’d</a:t>
            </a:r>
          </a:p>
        </p:txBody>
      </p:sp>
      <p:sp>
        <p:nvSpPr>
          <p:cNvPr id="4" name="Slide Number Placeholder 3"/>
          <p:cNvSpPr>
            <a:spLocks noGrp="1"/>
          </p:cNvSpPr>
          <p:nvPr>
            <p:ph type="sldNum" sz="quarter" idx="12"/>
          </p:nvPr>
        </p:nvSpPr>
        <p:spPr/>
        <p:txBody>
          <a:bodyPr/>
          <a:lstStyle/>
          <a:p>
            <a:fld id="{86D2451E-3285-438B-B188-C22B2A012BF6}" type="slidenum">
              <a:rPr lang="en-US" smtClean="0"/>
              <a:pPr/>
              <a:t>21</a:t>
            </a:fld>
            <a:endParaRPr lang="en-US" dirty="0"/>
          </a:p>
        </p:txBody>
      </p:sp>
    </p:spTree>
    <p:extLst>
      <p:ext uri="{BB962C8B-B14F-4D97-AF65-F5344CB8AC3E}">
        <p14:creationId xmlns:p14="http://schemas.microsoft.com/office/powerpoint/2010/main" val="38374967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Clr>
                <a:schemeClr val="accent5">
                  <a:lumMod val="75000"/>
                </a:schemeClr>
              </a:buClr>
            </a:pPr>
            <a:r>
              <a:rPr lang="en-US" dirty="0"/>
              <a:t>Where is the transportation data located that is to be reviewed?</a:t>
            </a:r>
          </a:p>
          <a:p>
            <a:pPr lvl="1" indent="-283464">
              <a:spcBef>
                <a:spcPts val="600"/>
              </a:spcBef>
              <a:buClr>
                <a:schemeClr val="accent5">
                  <a:lumMod val="75000"/>
                </a:schemeClr>
              </a:buClr>
            </a:pPr>
            <a:r>
              <a:rPr lang="en-US" dirty="0" smtClean="0">
                <a:solidFill>
                  <a:schemeClr val="accent5">
                    <a:lumMod val="75000"/>
                  </a:schemeClr>
                </a:solidFill>
              </a:rPr>
              <a:t>Bus </a:t>
            </a:r>
            <a:r>
              <a:rPr lang="en-US" dirty="0">
                <a:solidFill>
                  <a:schemeClr val="accent5">
                    <a:lumMod val="75000"/>
                  </a:schemeClr>
                </a:solidFill>
              </a:rPr>
              <a:t>fleet and bus staff information can be reviewed in EIS data </a:t>
            </a:r>
            <a:r>
              <a:rPr lang="en-US" dirty="0" smtClean="0">
                <a:solidFill>
                  <a:schemeClr val="accent5">
                    <a:lumMod val="75000"/>
                  </a:schemeClr>
                </a:solidFill>
              </a:rPr>
              <a:t>reports/research queries</a:t>
            </a:r>
          </a:p>
          <a:p>
            <a:pPr lvl="1" indent="-283464">
              <a:spcBef>
                <a:spcPts val="600"/>
              </a:spcBef>
              <a:buClr>
                <a:schemeClr val="accent5">
                  <a:lumMod val="75000"/>
                </a:schemeClr>
              </a:buClr>
            </a:pPr>
            <a:r>
              <a:rPr lang="en-US" dirty="0" smtClean="0">
                <a:solidFill>
                  <a:schemeClr val="accent5">
                    <a:lumMod val="75000"/>
                  </a:schemeClr>
                </a:solidFill>
              </a:rPr>
              <a:t>ADT data can be reviewed in EIS Attendance Funding application and in EIS data reports/standard reports</a:t>
            </a:r>
            <a:endParaRPr lang="en-US" dirty="0"/>
          </a:p>
          <a:p>
            <a:endParaRPr lang="en-US" dirty="0"/>
          </a:p>
        </p:txBody>
      </p:sp>
      <p:sp>
        <p:nvSpPr>
          <p:cNvPr id="3" name="Title 2"/>
          <p:cNvSpPr>
            <a:spLocks noGrp="1"/>
          </p:cNvSpPr>
          <p:nvPr>
            <p:ph type="title"/>
          </p:nvPr>
        </p:nvSpPr>
        <p:spPr/>
        <p:txBody>
          <a:bodyPr/>
          <a:lstStyle/>
          <a:p>
            <a:r>
              <a:rPr lang="en-US" dirty="0"/>
              <a:t>Top Transportation </a:t>
            </a:r>
            <a:r>
              <a:rPr lang="en-US" dirty="0" smtClean="0"/>
              <a:t>Questions, cont’d</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22</a:t>
            </a:fld>
            <a:endParaRPr lang="en-US" dirty="0"/>
          </a:p>
        </p:txBody>
      </p:sp>
    </p:spTree>
    <p:extLst>
      <p:ext uri="{BB962C8B-B14F-4D97-AF65-F5344CB8AC3E}">
        <p14:creationId xmlns:p14="http://schemas.microsoft.com/office/powerpoint/2010/main" val="3063700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Clr>
                <a:schemeClr val="accent5"/>
              </a:buClr>
            </a:pPr>
            <a:r>
              <a:rPr lang="en-US" dirty="0"/>
              <a:t>When will the final transportation data be downloaded?</a:t>
            </a:r>
          </a:p>
          <a:p>
            <a:pPr lvl="1" indent="-283464">
              <a:spcBef>
                <a:spcPts val="600"/>
              </a:spcBef>
              <a:buClr>
                <a:schemeClr val="accent5"/>
              </a:buClr>
            </a:pPr>
            <a:r>
              <a:rPr lang="en-US" dirty="0" smtClean="0">
                <a:solidFill>
                  <a:schemeClr val="accent5">
                    <a:lumMod val="75000"/>
                  </a:schemeClr>
                </a:solidFill>
              </a:rPr>
              <a:t>All </a:t>
            </a:r>
            <a:r>
              <a:rPr lang="en-US" dirty="0">
                <a:solidFill>
                  <a:schemeClr val="accent5">
                    <a:lumMod val="75000"/>
                  </a:schemeClr>
                </a:solidFill>
              </a:rPr>
              <a:t>transportation data should be approved no later than </a:t>
            </a:r>
          </a:p>
          <a:p>
            <a:pPr lvl="1" indent="-283464">
              <a:spcBef>
                <a:spcPts val="0"/>
              </a:spcBef>
              <a:buClr>
                <a:schemeClr val="accent5"/>
              </a:buClr>
              <a:buNone/>
            </a:pPr>
            <a:r>
              <a:rPr lang="en-US" dirty="0">
                <a:solidFill>
                  <a:schemeClr val="accent5">
                    <a:lumMod val="75000"/>
                  </a:schemeClr>
                </a:solidFill>
              </a:rPr>
              <a:t>	July </a:t>
            </a:r>
            <a:r>
              <a:rPr lang="en-US" dirty="0" smtClean="0">
                <a:solidFill>
                  <a:schemeClr val="accent5">
                    <a:lumMod val="75000"/>
                  </a:schemeClr>
                </a:solidFill>
              </a:rPr>
              <a:t>10 (revised date), data will be downloaded soon afterwards</a:t>
            </a:r>
          </a:p>
          <a:p>
            <a:pPr lvl="1" indent="-283464">
              <a:spcBef>
                <a:spcPts val="600"/>
              </a:spcBef>
              <a:buClr>
                <a:schemeClr val="accent5"/>
              </a:buClr>
            </a:pPr>
            <a:r>
              <a:rPr lang="en-US" dirty="0" smtClean="0">
                <a:solidFill>
                  <a:schemeClr val="accent5">
                    <a:lumMod val="75000"/>
                  </a:schemeClr>
                </a:solidFill>
              </a:rPr>
              <a:t>EIS </a:t>
            </a:r>
            <a:r>
              <a:rPr lang="en-US" dirty="0">
                <a:solidFill>
                  <a:schemeClr val="accent5">
                    <a:lumMod val="75000"/>
                  </a:schemeClr>
                </a:solidFill>
              </a:rPr>
              <a:t>rollover happens on July </a:t>
            </a:r>
            <a:r>
              <a:rPr lang="en-US" dirty="0" smtClean="0">
                <a:solidFill>
                  <a:schemeClr val="accent5">
                    <a:lumMod val="75000"/>
                  </a:schemeClr>
                </a:solidFill>
              </a:rPr>
              <a:t>30</a:t>
            </a:r>
            <a:r>
              <a:rPr lang="en-US" baseline="30000" dirty="0" smtClean="0">
                <a:solidFill>
                  <a:schemeClr val="accent5">
                    <a:lumMod val="75000"/>
                  </a:schemeClr>
                </a:solidFill>
              </a:rPr>
              <a:t>th</a:t>
            </a:r>
            <a:endParaRPr lang="en-US" dirty="0" smtClean="0">
              <a:solidFill>
                <a:schemeClr val="accent5">
                  <a:lumMod val="75000"/>
                </a:schemeClr>
              </a:solidFill>
            </a:endParaRPr>
          </a:p>
          <a:p>
            <a:pPr marL="1371600" lvl="2">
              <a:spcBef>
                <a:spcPts val="600"/>
              </a:spcBef>
              <a:buClr>
                <a:schemeClr val="accent5"/>
              </a:buClr>
            </a:pPr>
            <a:r>
              <a:rPr lang="en-US" dirty="0" smtClean="0">
                <a:solidFill>
                  <a:schemeClr val="accent5">
                    <a:lumMod val="75000"/>
                  </a:schemeClr>
                </a:solidFill>
              </a:rPr>
              <a:t>no revisions will be allowed</a:t>
            </a:r>
            <a:endParaRPr lang="en-US" dirty="0">
              <a:solidFill>
                <a:schemeClr val="accent5">
                  <a:lumMod val="75000"/>
                </a:schemeClr>
              </a:solidFill>
            </a:endParaRPr>
          </a:p>
          <a:p>
            <a:endParaRPr lang="en-US" dirty="0"/>
          </a:p>
        </p:txBody>
      </p:sp>
      <p:sp>
        <p:nvSpPr>
          <p:cNvPr id="3" name="Title 2"/>
          <p:cNvSpPr>
            <a:spLocks noGrp="1"/>
          </p:cNvSpPr>
          <p:nvPr>
            <p:ph type="title"/>
          </p:nvPr>
        </p:nvSpPr>
        <p:spPr/>
        <p:txBody>
          <a:bodyPr/>
          <a:lstStyle/>
          <a:p>
            <a:r>
              <a:rPr lang="en-US" dirty="0"/>
              <a:t>Top Transportation </a:t>
            </a:r>
            <a:r>
              <a:rPr lang="en-US" dirty="0" smtClean="0"/>
              <a:t>Questions, cont’d</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23</a:t>
            </a:fld>
            <a:endParaRPr lang="en-US" dirty="0"/>
          </a:p>
        </p:txBody>
      </p:sp>
    </p:spTree>
    <p:extLst>
      <p:ext uri="{BB962C8B-B14F-4D97-AF65-F5344CB8AC3E}">
        <p14:creationId xmlns:p14="http://schemas.microsoft.com/office/powerpoint/2010/main" val="2443969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ts val="0"/>
              </a:spcBef>
              <a:buClr>
                <a:schemeClr val="accent5">
                  <a:lumMod val="75000"/>
                </a:schemeClr>
              </a:buClr>
            </a:pPr>
            <a:r>
              <a:rPr lang="en-US" dirty="0"/>
              <a:t>What if the EIS reports does not reflect the actual transportation data in our student information system?</a:t>
            </a:r>
          </a:p>
          <a:p>
            <a:pPr>
              <a:spcBef>
                <a:spcPts val="0"/>
              </a:spcBef>
              <a:buClr>
                <a:schemeClr val="accent5">
                  <a:lumMod val="75000"/>
                </a:schemeClr>
              </a:buClr>
            </a:pPr>
            <a:endParaRPr lang="en-US" sz="800" dirty="0"/>
          </a:p>
          <a:p>
            <a:pPr lvl="1" indent="-283464">
              <a:spcBef>
                <a:spcPts val="600"/>
              </a:spcBef>
              <a:buClr>
                <a:schemeClr val="accent5">
                  <a:lumMod val="75000"/>
                </a:schemeClr>
              </a:buClr>
            </a:pPr>
            <a:r>
              <a:rPr lang="en-US" dirty="0">
                <a:solidFill>
                  <a:schemeClr val="accent5">
                    <a:lumMod val="75000"/>
                  </a:schemeClr>
                </a:solidFill>
              </a:rPr>
              <a:t>The official source of reporting </a:t>
            </a:r>
            <a:r>
              <a:rPr lang="en-US" dirty="0" smtClean="0">
                <a:solidFill>
                  <a:schemeClr val="accent5">
                    <a:lumMod val="75000"/>
                  </a:schemeClr>
                </a:solidFill>
              </a:rPr>
              <a:t>transportation data </a:t>
            </a:r>
            <a:r>
              <a:rPr lang="en-US" dirty="0">
                <a:solidFill>
                  <a:schemeClr val="accent5">
                    <a:lumMod val="75000"/>
                  </a:schemeClr>
                </a:solidFill>
              </a:rPr>
              <a:t>is EIS. </a:t>
            </a:r>
            <a:r>
              <a:rPr lang="en-US" dirty="0" smtClean="0">
                <a:solidFill>
                  <a:schemeClr val="accent5">
                    <a:lumMod val="75000"/>
                  </a:schemeClr>
                </a:solidFill>
              </a:rPr>
              <a:t> Each transportation report </a:t>
            </a:r>
            <a:r>
              <a:rPr lang="en-US" dirty="0">
                <a:solidFill>
                  <a:schemeClr val="accent5">
                    <a:lumMod val="75000"/>
                  </a:schemeClr>
                </a:solidFill>
              </a:rPr>
              <a:t>should be </a:t>
            </a:r>
            <a:r>
              <a:rPr lang="en-US" b="1" dirty="0">
                <a:solidFill>
                  <a:schemeClr val="accent5">
                    <a:lumMod val="75000"/>
                  </a:schemeClr>
                </a:solidFill>
              </a:rPr>
              <a:t>reviewed, compared, and revisions </a:t>
            </a:r>
            <a:r>
              <a:rPr lang="en-US" dirty="0">
                <a:solidFill>
                  <a:schemeClr val="accent5">
                    <a:lumMod val="75000"/>
                  </a:schemeClr>
                </a:solidFill>
              </a:rPr>
              <a:t>made </a:t>
            </a:r>
            <a:r>
              <a:rPr lang="en-US" dirty="0" smtClean="0">
                <a:solidFill>
                  <a:schemeClr val="accent5">
                    <a:lumMod val="75000"/>
                  </a:schemeClr>
                </a:solidFill>
              </a:rPr>
              <a:t>at least monthly</a:t>
            </a:r>
          </a:p>
          <a:p>
            <a:pPr lvl="1" indent="-283464">
              <a:spcBef>
                <a:spcPts val="600"/>
              </a:spcBef>
              <a:buClr>
                <a:schemeClr val="accent5">
                  <a:lumMod val="75000"/>
                </a:schemeClr>
              </a:buClr>
            </a:pPr>
            <a:r>
              <a:rPr lang="en-US" dirty="0" smtClean="0">
                <a:solidFill>
                  <a:schemeClr val="accent5">
                    <a:lumMod val="75000"/>
                  </a:schemeClr>
                </a:solidFill>
              </a:rPr>
              <a:t>All revisions must be made in EIS, the official data source</a:t>
            </a:r>
          </a:p>
          <a:p>
            <a:pPr lvl="1" indent="-283464">
              <a:spcBef>
                <a:spcPts val="600"/>
              </a:spcBef>
              <a:buClr>
                <a:schemeClr val="accent5">
                  <a:lumMod val="75000"/>
                </a:schemeClr>
              </a:buClr>
            </a:pPr>
            <a:r>
              <a:rPr lang="en-US" dirty="0" smtClean="0">
                <a:solidFill>
                  <a:schemeClr val="accent5">
                    <a:lumMod val="75000"/>
                  </a:schemeClr>
                </a:solidFill>
              </a:rPr>
              <a:t>Please contact IT support for any assistance as soon as a problem is noted</a:t>
            </a:r>
            <a:endParaRPr lang="en-US" dirty="0"/>
          </a:p>
        </p:txBody>
      </p:sp>
      <p:sp>
        <p:nvSpPr>
          <p:cNvPr id="3" name="Title 2"/>
          <p:cNvSpPr>
            <a:spLocks noGrp="1"/>
          </p:cNvSpPr>
          <p:nvPr>
            <p:ph type="title"/>
          </p:nvPr>
        </p:nvSpPr>
        <p:spPr/>
        <p:txBody>
          <a:bodyPr/>
          <a:lstStyle/>
          <a:p>
            <a:r>
              <a:rPr lang="en-US" dirty="0"/>
              <a:t>Top Transportation </a:t>
            </a:r>
            <a:r>
              <a:rPr lang="en-US" dirty="0" smtClean="0"/>
              <a:t>Questions, cont’d</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24</a:t>
            </a:fld>
            <a:endParaRPr lang="en-US" dirty="0"/>
          </a:p>
        </p:txBody>
      </p:sp>
    </p:spTree>
    <p:extLst>
      <p:ext uri="{BB962C8B-B14F-4D97-AF65-F5344CB8AC3E}">
        <p14:creationId xmlns:p14="http://schemas.microsoft.com/office/powerpoint/2010/main" val="36507420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Clr>
                <a:schemeClr val="accent5">
                  <a:lumMod val="75000"/>
                </a:schemeClr>
              </a:buClr>
            </a:pPr>
            <a:r>
              <a:rPr lang="en-US" dirty="0"/>
              <a:t>Will districts be sent a summary report of their yearend EIS transportation </a:t>
            </a:r>
            <a:r>
              <a:rPr lang="en-US" dirty="0" smtClean="0"/>
              <a:t>data?</a:t>
            </a:r>
            <a:endParaRPr lang="en-US" dirty="0"/>
          </a:p>
          <a:p>
            <a:pPr>
              <a:buClr>
                <a:schemeClr val="accent5">
                  <a:lumMod val="75000"/>
                </a:schemeClr>
              </a:buClr>
            </a:pPr>
            <a:endParaRPr lang="en-US" sz="800" dirty="0"/>
          </a:p>
          <a:p>
            <a:pPr lvl="1" indent="-283464">
              <a:spcBef>
                <a:spcPts val="600"/>
              </a:spcBef>
              <a:buClr>
                <a:schemeClr val="accent5">
                  <a:lumMod val="75000"/>
                </a:schemeClr>
              </a:buClr>
            </a:pPr>
            <a:r>
              <a:rPr lang="en-US" dirty="0">
                <a:solidFill>
                  <a:schemeClr val="accent5">
                    <a:lumMod val="75000"/>
                  </a:schemeClr>
                </a:solidFill>
              </a:rPr>
              <a:t>Yes. Transportation summary reports will be sent to districts as follows:</a:t>
            </a:r>
          </a:p>
          <a:p>
            <a:pPr marL="1371600" lvl="2">
              <a:spcBef>
                <a:spcPts val="600"/>
              </a:spcBef>
              <a:buClr>
                <a:schemeClr val="accent5"/>
              </a:buClr>
            </a:pPr>
            <a:r>
              <a:rPr lang="en-US" sz="2200" dirty="0" smtClean="0">
                <a:solidFill>
                  <a:schemeClr val="accent5">
                    <a:lumMod val="75000"/>
                  </a:schemeClr>
                </a:solidFill>
              </a:rPr>
              <a:t>Preliminary </a:t>
            </a:r>
            <a:r>
              <a:rPr lang="en-US" sz="2200" dirty="0">
                <a:solidFill>
                  <a:schemeClr val="accent5">
                    <a:lumMod val="75000"/>
                  </a:schemeClr>
                </a:solidFill>
              </a:rPr>
              <a:t>- May </a:t>
            </a:r>
            <a:r>
              <a:rPr lang="en-US" sz="2200" dirty="0" smtClean="0">
                <a:solidFill>
                  <a:schemeClr val="accent5">
                    <a:lumMod val="75000"/>
                  </a:schemeClr>
                </a:solidFill>
              </a:rPr>
              <a:t>10 (revised date)</a:t>
            </a:r>
            <a:endParaRPr lang="en-US" sz="2200" dirty="0">
              <a:solidFill>
                <a:schemeClr val="accent5">
                  <a:lumMod val="75000"/>
                </a:schemeClr>
              </a:solidFill>
            </a:endParaRPr>
          </a:p>
          <a:p>
            <a:pPr marL="1371600" lvl="2">
              <a:spcBef>
                <a:spcPts val="600"/>
              </a:spcBef>
              <a:buClr>
                <a:schemeClr val="accent5"/>
              </a:buClr>
            </a:pPr>
            <a:r>
              <a:rPr lang="en-US" sz="2200" dirty="0" smtClean="0">
                <a:solidFill>
                  <a:schemeClr val="accent5">
                    <a:lumMod val="75000"/>
                  </a:schemeClr>
                </a:solidFill>
              </a:rPr>
              <a:t>Final </a:t>
            </a:r>
            <a:r>
              <a:rPr lang="en-US" sz="2200" dirty="0">
                <a:solidFill>
                  <a:schemeClr val="accent5">
                    <a:lumMod val="75000"/>
                  </a:schemeClr>
                </a:solidFill>
              </a:rPr>
              <a:t>- September </a:t>
            </a:r>
            <a:r>
              <a:rPr lang="en-US" sz="2200" dirty="0" smtClean="0">
                <a:solidFill>
                  <a:schemeClr val="accent5">
                    <a:lumMod val="75000"/>
                  </a:schemeClr>
                </a:solidFill>
              </a:rPr>
              <a:t>1</a:t>
            </a:r>
            <a:endParaRPr lang="en-US" b="1" dirty="0">
              <a:solidFill>
                <a:schemeClr val="accent5">
                  <a:lumMod val="75000"/>
                </a:schemeClr>
              </a:solidFill>
            </a:endParaRPr>
          </a:p>
        </p:txBody>
      </p:sp>
      <p:sp>
        <p:nvSpPr>
          <p:cNvPr id="3" name="Title 2"/>
          <p:cNvSpPr>
            <a:spLocks noGrp="1"/>
          </p:cNvSpPr>
          <p:nvPr>
            <p:ph type="title"/>
          </p:nvPr>
        </p:nvSpPr>
        <p:spPr/>
        <p:txBody>
          <a:bodyPr/>
          <a:lstStyle/>
          <a:p>
            <a:r>
              <a:rPr lang="en-US" dirty="0"/>
              <a:t>Top Transportation </a:t>
            </a:r>
            <a:r>
              <a:rPr lang="en-US" dirty="0" smtClean="0"/>
              <a:t>Questions, cont’d</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25</a:t>
            </a:fld>
            <a:endParaRPr lang="en-US" dirty="0"/>
          </a:p>
        </p:txBody>
      </p:sp>
    </p:spTree>
    <p:extLst>
      <p:ext uri="{BB962C8B-B14F-4D97-AF65-F5344CB8AC3E}">
        <p14:creationId xmlns:p14="http://schemas.microsoft.com/office/powerpoint/2010/main" val="2657527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Clr>
                <a:schemeClr val="accent5">
                  <a:lumMod val="75000"/>
                </a:schemeClr>
              </a:buClr>
            </a:pPr>
            <a:r>
              <a:rPr lang="en-US" dirty="0"/>
              <a:t>Elfreda Tyler (EIS Attendance Funding Website)</a:t>
            </a:r>
            <a:br>
              <a:rPr lang="en-US" dirty="0"/>
            </a:br>
            <a:r>
              <a:rPr lang="en-US" dirty="0"/>
              <a:t>(615) 741-8835</a:t>
            </a:r>
            <a:br>
              <a:rPr lang="en-US" dirty="0"/>
            </a:br>
            <a:r>
              <a:rPr lang="en-US" dirty="0">
                <a:hlinkClick r:id="rId2"/>
              </a:rPr>
              <a:t>Elfreda.Tyler@tn.gov</a:t>
            </a:r>
            <a:r>
              <a:rPr lang="en-US" dirty="0"/>
              <a:t> </a:t>
            </a:r>
            <a:endParaRPr lang="en-US" dirty="0" smtClean="0"/>
          </a:p>
          <a:p>
            <a:pPr>
              <a:buClr>
                <a:schemeClr val="accent5">
                  <a:lumMod val="75000"/>
                </a:schemeClr>
              </a:buClr>
            </a:pPr>
            <a:endParaRPr lang="en-US" dirty="0" smtClean="0"/>
          </a:p>
          <a:p>
            <a:pPr>
              <a:buClr>
                <a:schemeClr val="accent5">
                  <a:lumMod val="75000"/>
                </a:schemeClr>
              </a:buClr>
            </a:pPr>
            <a:r>
              <a:rPr lang="en-US" dirty="0" smtClean="0"/>
              <a:t>Tammy Knipp (Bus and Bus Staff)</a:t>
            </a:r>
          </a:p>
          <a:p>
            <a:pPr marL="347472" indent="0">
              <a:buClr>
                <a:schemeClr val="accent5">
                  <a:lumMod val="75000"/>
                </a:schemeClr>
              </a:buClr>
              <a:buNone/>
            </a:pPr>
            <a:r>
              <a:rPr lang="en-US" dirty="0" smtClean="0"/>
              <a:t>(615) 532-6255</a:t>
            </a:r>
          </a:p>
          <a:p>
            <a:pPr marL="347472" indent="0">
              <a:buClr>
                <a:schemeClr val="accent5">
                  <a:lumMod val="75000"/>
                </a:schemeClr>
              </a:buClr>
              <a:buNone/>
            </a:pPr>
            <a:r>
              <a:rPr lang="en-US" dirty="0" smtClean="0">
                <a:hlinkClick r:id="rId3"/>
              </a:rPr>
              <a:t>Tammy.Knipp@tn.gov</a:t>
            </a:r>
            <a:r>
              <a:rPr lang="en-US" dirty="0" smtClean="0"/>
              <a:t> </a:t>
            </a:r>
          </a:p>
          <a:p>
            <a:pPr marL="0" indent="0">
              <a:buClr>
                <a:schemeClr val="accent5">
                  <a:lumMod val="75000"/>
                </a:schemeClr>
              </a:buClr>
              <a:buNone/>
            </a:pPr>
            <a:r>
              <a:rPr lang="en-US" dirty="0" smtClean="0"/>
              <a:t> </a:t>
            </a:r>
            <a:endParaRPr lang="en-US" dirty="0"/>
          </a:p>
          <a:p>
            <a:pPr>
              <a:buClr>
                <a:schemeClr val="accent5">
                  <a:lumMod val="75000"/>
                </a:schemeClr>
              </a:buClr>
            </a:pPr>
            <a:endParaRPr lang="en-US" sz="800" dirty="0"/>
          </a:p>
          <a:p>
            <a:pPr>
              <a:spcBef>
                <a:spcPts val="600"/>
              </a:spcBef>
              <a:buClr>
                <a:schemeClr val="accent5">
                  <a:lumMod val="75000"/>
                </a:schemeClr>
              </a:buClr>
            </a:pPr>
            <a:r>
              <a:rPr lang="en-US" dirty="0"/>
              <a:t>District Technology Service Desk </a:t>
            </a:r>
          </a:p>
          <a:p>
            <a:pPr marL="347472" indent="0">
              <a:spcBef>
                <a:spcPts val="600"/>
              </a:spcBef>
              <a:buClr>
                <a:schemeClr val="accent5">
                  <a:lumMod val="75000"/>
                </a:schemeClr>
              </a:buClr>
              <a:buNone/>
            </a:pPr>
            <a:r>
              <a:rPr lang="en-US" dirty="0"/>
              <a:t>(800) 495-4154 or (615) 532-6215</a:t>
            </a:r>
            <a:br>
              <a:rPr lang="en-US" dirty="0"/>
            </a:br>
            <a:r>
              <a:rPr lang="en-US" u="sng" dirty="0">
                <a:hlinkClick r:id="rId4"/>
              </a:rPr>
              <a:t>dt.support@tn.gov</a:t>
            </a:r>
            <a:r>
              <a:rPr lang="en-US" dirty="0"/>
              <a:t> </a:t>
            </a:r>
          </a:p>
          <a:p>
            <a:endParaRPr lang="en-US" dirty="0"/>
          </a:p>
        </p:txBody>
      </p:sp>
      <p:sp>
        <p:nvSpPr>
          <p:cNvPr id="3" name="Title 2"/>
          <p:cNvSpPr>
            <a:spLocks noGrp="1"/>
          </p:cNvSpPr>
          <p:nvPr>
            <p:ph type="title"/>
          </p:nvPr>
        </p:nvSpPr>
        <p:spPr/>
        <p:txBody>
          <a:bodyPr/>
          <a:lstStyle/>
          <a:p>
            <a:r>
              <a:rPr lang="en-US" dirty="0"/>
              <a:t>Contact Information</a:t>
            </a:r>
          </a:p>
        </p:txBody>
      </p:sp>
      <p:sp>
        <p:nvSpPr>
          <p:cNvPr id="4" name="Slide Number Placeholder 3"/>
          <p:cNvSpPr>
            <a:spLocks noGrp="1"/>
          </p:cNvSpPr>
          <p:nvPr>
            <p:ph type="sldNum" sz="quarter" idx="12"/>
          </p:nvPr>
        </p:nvSpPr>
        <p:spPr/>
        <p:txBody>
          <a:bodyPr/>
          <a:lstStyle/>
          <a:p>
            <a:fld id="{86D2451E-3285-438B-B188-C22B2A012BF6}" type="slidenum">
              <a:rPr lang="en-US" smtClean="0"/>
              <a:pPr/>
              <a:t>26</a:t>
            </a:fld>
            <a:endParaRPr lang="en-US" dirty="0"/>
          </a:p>
        </p:txBody>
      </p:sp>
    </p:spTree>
    <p:extLst>
      <p:ext uri="{BB962C8B-B14F-4D97-AF65-F5344CB8AC3E}">
        <p14:creationId xmlns:p14="http://schemas.microsoft.com/office/powerpoint/2010/main" val="2220873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64411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txBox="1">
            <a:spLocks noGrp="1"/>
          </p:cNvSpPr>
          <p:nvPr>
            <p:ph idx="1"/>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smtClean="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rPr>
              <a:t>Citizens and agencies are encouraged to report fraud, waste, or abuse in State and Local government.</a:t>
            </a:r>
          </a:p>
          <a:p>
            <a:endParaRPr lang="en-US" sz="200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endParaRPr>
          </a:p>
          <a:p>
            <a:r>
              <a:rPr lang="en-US" sz="2000" u="sng" dirty="0" smtClean="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rPr>
              <a:t>NOTICE:</a:t>
            </a:r>
            <a:r>
              <a:rPr lang="en-US" sz="2000" dirty="0" smtClean="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rPr>
              <a:t> This agency is a recipient of taxpayer funding. If you observe an agency director or employee engaging in any activity which you consider to be illegal, improper or wasteful, please call the state Comptroller’s toll-free Hotline:</a:t>
            </a:r>
          </a:p>
          <a:p>
            <a:endParaRPr lang="en-US" sz="2000" b="1" u="sng"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endParaRPr>
          </a:p>
          <a:p>
            <a:r>
              <a:rPr lang="en-US" sz="3200" b="1" dirty="0" smtClean="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rPr>
              <a:t>1-800-232-5454</a:t>
            </a:r>
            <a:endParaRPr lang="en-US" sz="3200" dirty="0" smtClean="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endParaRPr>
          </a:p>
          <a:p>
            <a:endParaRPr lang="en-US" sz="2000" b="1" dirty="0" smtClean="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endParaRPr>
          </a:p>
          <a:p>
            <a:r>
              <a:rPr lang="en-US" sz="2000" dirty="0" smtClean="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rPr>
              <a:t>Notifications can also be submitted electronically at:</a:t>
            </a:r>
          </a:p>
          <a:p>
            <a:endParaRPr lang="en-US" sz="200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endParaRPr>
          </a:p>
          <a:p>
            <a:r>
              <a:rPr lang="en-US" sz="2400" b="1" dirty="0" smtClean="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rPr>
              <a:t>http://www.comptroller.tn.gov/hotline</a:t>
            </a:r>
            <a:endParaRPr lang="en-US" sz="2400" b="1"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Title 3"/>
          <p:cNvSpPr>
            <a:spLocks noGrp="1"/>
          </p:cNvSpPr>
          <p:nvPr>
            <p:ph type="title"/>
          </p:nvPr>
        </p:nvSpPr>
        <p:spPr/>
        <p:txBody>
          <a:bodyPr/>
          <a:lstStyle/>
          <a:p>
            <a:pPr algn="ctr"/>
            <a:r>
              <a:rPr lang="en-US" dirty="0"/>
              <a:t>FRAUD, </a:t>
            </a:r>
            <a:r>
              <a:rPr lang="en-US" dirty="0" smtClean="0"/>
              <a:t>WASTE, </a:t>
            </a:r>
            <a:r>
              <a:rPr lang="en-US" dirty="0"/>
              <a:t>or </a:t>
            </a:r>
            <a:r>
              <a:rPr lang="en-US" dirty="0" smtClean="0"/>
              <a:t>ABUSE</a:t>
            </a:r>
            <a:endParaRPr lang="en-US" dirty="0"/>
          </a:p>
        </p:txBody>
      </p:sp>
    </p:spTree>
    <p:extLst>
      <p:ext uri="{BB962C8B-B14F-4D97-AF65-F5344CB8AC3E}">
        <p14:creationId xmlns:p14="http://schemas.microsoft.com/office/powerpoint/2010/main" val="27307114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spcBef>
                <a:spcPts val="1200"/>
              </a:spcBef>
              <a:buClr>
                <a:schemeClr val="accent5"/>
              </a:buClr>
            </a:pPr>
            <a:r>
              <a:rPr lang="en-US" dirty="0"/>
              <a:t>Transportation data is submitted in three reports</a:t>
            </a:r>
          </a:p>
          <a:p>
            <a:pPr lvl="1">
              <a:lnSpc>
                <a:spcPct val="110000"/>
              </a:lnSpc>
              <a:spcBef>
                <a:spcPts val="600"/>
              </a:spcBef>
              <a:buClr>
                <a:schemeClr val="accent5"/>
              </a:buClr>
            </a:pPr>
            <a:r>
              <a:rPr lang="en-US" dirty="0">
                <a:solidFill>
                  <a:srgbClr val="000000"/>
                </a:solidFill>
              </a:rPr>
              <a:t>Average Daily Transportation (ADT) report - </a:t>
            </a:r>
            <a:r>
              <a:rPr lang="en-US" dirty="0"/>
              <a:t>Average number of students enrolled for transportation</a:t>
            </a:r>
            <a:endParaRPr lang="en-US" dirty="0">
              <a:solidFill>
                <a:srgbClr val="000000"/>
              </a:solidFill>
            </a:endParaRPr>
          </a:p>
          <a:p>
            <a:pPr lvl="1">
              <a:lnSpc>
                <a:spcPct val="110000"/>
              </a:lnSpc>
              <a:spcBef>
                <a:spcPts val="600"/>
              </a:spcBef>
              <a:buClr>
                <a:schemeClr val="accent5"/>
              </a:buClr>
            </a:pPr>
            <a:r>
              <a:rPr lang="en-US" dirty="0" smtClean="0">
                <a:solidFill>
                  <a:srgbClr val="000000"/>
                </a:solidFill>
              </a:rPr>
              <a:t>Buses </a:t>
            </a:r>
            <a:r>
              <a:rPr lang="en-US" dirty="0">
                <a:solidFill>
                  <a:srgbClr val="000000"/>
                </a:solidFill>
              </a:rPr>
              <a:t>query - </a:t>
            </a:r>
            <a:r>
              <a:rPr lang="en-US" dirty="0"/>
              <a:t>districts bus fleet</a:t>
            </a:r>
            <a:endParaRPr lang="en-US" dirty="0">
              <a:solidFill>
                <a:srgbClr val="000000"/>
              </a:solidFill>
            </a:endParaRPr>
          </a:p>
          <a:p>
            <a:pPr lvl="1">
              <a:lnSpc>
                <a:spcPct val="110000"/>
              </a:lnSpc>
              <a:spcBef>
                <a:spcPts val="600"/>
              </a:spcBef>
              <a:buClr>
                <a:schemeClr val="accent5"/>
              </a:buClr>
            </a:pPr>
            <a:r>
              <a:rPr lang="en-US" dirty="0" smtClean="0">
                <a:solidFill>
                  <a:srgbClr val="000000"/>
                </a:solidFill>
              </a:rPr>
              <a:t>Bus </a:t>
            </a:r>
            <a:r>
              <a:rPr lang="en-US" dirty="0">
                <a:solidFill>
                  <a:srgbClr val="000000"/>
                </a:solidFill>
              </a:rPr>
              <a:t>Staff </a:t>
            </a:r>
            <a:r>
              <a:rPr lang="en-US" dirty="0" smtClean="0">
                <a:solidFill>
                  <a:srgbClr val="000000"/>
                </a:solidFill>
              </a:rPr>
              <a:t>query - </a:t>
            </a:r>
            <a:r>
              <a:rPr lang="en-US" dirty="0" smtClean="0"/>
              <a:t>individuals </a:t>
            </a:r>
            <a:r>
              <a:rPr lang="en-US" dirty="0"/>
              <a:t>responsible for transporting the students</a:t>
            </a:r>
          </a:p>
          <a:p>
            <a:pPr marL="283464" lvl="1">
              <a:lnSpc>
                <a:spcPct val="110000"/>
              </a:lnSpc>
              <a:spcBef>
                <a:spcPts val="1200"/>
              </a:spcBef>
              <a:buClr>
                <a:schemeClr val="accent5"/>
              </a:buClr>
              <a:buFont typeface="Wingdings" pitchFamily="2" charset="2"/>
              <a:buChar char="§"/>
            </a:pPr>
            <a:r>
              <a:rPr lang="en-US" sz="2400" dirty="0" smtClean="0"/>
              <a:t>Any </a:t>
            </a:r>
            <a:r>
              <a:rPr lang="en-US" sz="2400" dirty="0"/>
              <a:t>district that submits data for any one of the three reports </a:t>
            </a:r>
            <a:r>
              <a:rPr lang="en-US" sz="2400" i="1" dirty="0"/>
              <a:t>must acknowledge/approve the </a:t>
            </a:r>
            <a:r>
              <a:rPr lang="en-US" sz="2400" i="1" dirty="0" smtClean="0"/>
              <a:t>average daily transportation </a:t>
            </a:r>
            <a:r>
              <a:rPr lang="en-US" sz="2400" i="1" dirty="0"/>
              <a:t>reports</a:t>
            </a:r>
            <a:r>
              <a:rPr lang="en-US" sz="2400" dirty="0"/>
              <a:t> </a:t>
            </a:r>
            <a:r>
              <a:rPr lang="en-US" sz="2400" dirty="0" smtClean="0"/>
              <a:t>located on </a:t>
            </a:r>
            <a:r>
              <a:rPr lang="en-US" sz="2400" dirty="0"/>
              <a:t>the attendance funding website</a:t>
            </a:r>
          </a:p>
          <a:p>
            <a:pPr marL="347472" lvl="1" indent="-347472">
              <a:lnSpc>
                <a:spcPct val="110000"/>
              </a:lnSpc>
              <a:spcBef>
                <a:spcPts val="1200"/>
              </a:spcBef>
              <a:buClr>
                <a:schemeClr val="accent5"/>
              </a:buClr>
              <a:buFont typeface="Wingdings" pitchFamily="2" charset="2"/>
              <a:buChar char="§"/>
            </a:pPr>
            <a:r>
              <a:rPr lang="en-US" sz="2400" dirty="0"/>
              <a:t>All transportation data is updated daily</a:t>
            </a:r>
          </a:p>
          <a:p>
            <a:endParaRPr lang="en-US" dirty="0"/>
          </a:p>
        </p:txBody>
      </p:sp>
      <p:sp>
        <p:nvSpPr>
          <p:cNvPr id="3" name="Title 2"/>
          <p:cNvSpPr>
            <a:spLocks noGrp="1"/>
          </p:cNvSpPr>
          <p:nvPr>
            <p:ph type="title"/>
          </p:nvPr>
        </p:nvSpPr>
        <p:spPr/>
        <p:txBody>
          <a:bodyPr/>
          <a:lstStyle/>
          <a:p>
            <a:r>
              <a:rPr lang="en-US" dirty="0"/>
              <a:t>Transportation Report Overview</a:t>
            </a:r>
          </a:p>
        </p:txBody>
      </p:sp>
      <p:sp>
        <p:nvSpPr>
          <p:cNvPr id="4" name="Slide Number Placeholder 3"/>
          <p:cNvSpPr>
            <a:spLocks noGrp="1"/>
          </p:cNvSpPr>
          <p:nvPr>
            <p:ph type="sldNum" sz="quarter" idx="12"/>
          </p:nvPr>
        </p:nvSpPr>
        <p:spPr/>
        <p:txBody>
          <a:bodyPr/>
          <a:lstStyle/>
          <a:p>
            <a:fld id="{86D2451E-3285-438B-B188-C22B2A012BF6}" type="slidenum">
              <a:rPr lang="en-US" smtClean="0"/>
              <a:pPr/>
              <a:t>3</a:t>
            </a:fld>
            <a:endParaRPr lang="en-US" dirty="0"/>
          </a:p>
        </p:txBody>
      </p:sp>
    </p:spTree>
    <p:extLst>
      <p:ext uri="{BB962C8B-B14F-4D97-AF65-F5344CB8AC3E}">
        <p14:creationId xmlns:p14="http://schemas.microsoft.com/office/powerpoint/2010/main" val="4252647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ts val="1200"/>
              </a:spcBef>
              <a:buClr>
                <a:schemeClr val="accent5"/>
              </a:buClr>
            </a:pPr>
            <a:r>
              <a:rPr lang="en-US" dirty="0"/>
              <a:t>Transportation data will be used for transportation funding through the basic education </a:t>
            </a:r>
            <a:r>
              <a:rPr lang="en-US" dirty="0" smtClean="0"/>
              <a:t>program </a:t>
            </a:r>
            <a:r>
              <a:rPr lang="en-US" dirty="0"/>
              <a:t>(BEP) </a:t>
            </a:r>
            <a:r>
              <a:rPr lang="en-US" dirty="0" smtClean="0"/>
              <a:t>and </a:t>
            </a:r>
            <a:r>
              <a:rPr lang="en-US" dirty="0"/>
              <a:t>for state reporting</a:t>
            </a:r>
          </a:p>
          <a:p>
            <a:pPr>
              <a:spcBef>
                <a:spcPts val="1200"/>
              </a:spcBef>
              <a:buClr>
                <a:schemeClr val="accent5"/>
              </a:buClr>
            </a:pPr>
            <a:r>
              <a:rPr lang="en-US" dirty="0"/>
              <a:t>ADT report is acknowledged and approved </a:t>
            </a:r>
            <a:r>
              <a:rPr lang="en-US" dirty="0" smtClean="0"/>
              <a:t>separate </a:t>
            </a:r>
            <a:r>
              <a:rPr lang="en-US" dirty="0"/>
              <a:t>from the attendance </a:t>
            </a:r>
            <a:r>
              <a:rPr lang="en-US" dirty="0" smtClean="0"/>
              <a:t>data</a:t>
            </a:r>
            <a:endParaRPr lang="en-US" dirty="0"/>
          </a:p>
          <a:p>
            <a:pPr lvl="1">
              <a:spcBef>
                <a:spcPts val="600"/>
              </a:spcBef>
              <a:buClr>
                <a:schemeClr val="accent5"/>
              </a:buClr>
            </a:pPr>
            <a:r>
              <a:rPr lang="en-US" dirty="0"/>
              <a:t>ADT period report - acknowledged  by 15</a:t>
            </a:r>
            <a:r>
              <a:rPr lang="en-US" baseline="30000" dirty="0"/>
              <a:t>th</a:t>
            </a:r>
            <a:r>
              <a:rPr lang="en-US" dirty="0"/>
              <a:t>  of each month</a:t>
            </a:r>
          </a:p>
          <a:p>
            <a:pPr lvl="1">
              <a:spcBef>
                <a:spcPts val="600"/>
              </a:spcBef>
              <a:buClr>
                <a:schemeClr val="accent5"/>
              </a:buClr>
            </a:pPr>
            <a:r>
              <a:rPr lang="en-US" dirty="0"/>
              <a:t>Year end ADT - approved by July </a:t>
            </a:r>
            <a:r>
              <a:rPr lang="en-US" dirty="0" smtClean="0"/>
              <a:t>10 (revised date)</a:t>
            </a:r>
            <a:endParaRPr lang="en-US" dirty="0"/>
          </a:p>
          <a:p>
            <a:pPr marL="283464" lvl="1">
              <a:spcBef>
                <a:spcPts val="1200"/>
              </a:spcBef>
              <a:buClr>
                <a:schemeClr val="accent5"/>
              </a:buClr>
              <a:buFont typeface="Wingdings" panose="05000000000000000000" pitchFamily="2" charset="2"/>
              <a:buChar char="§"/>
            </a:pPr>
            <a:r>
              <a:rPr lang="en-US" sz="2400" dirty="0" smtClean="0"/>
              <a:t>Transportation </a:t>
            </a:r>
            <a:r>
              <a:rPr lang="en-US" sz="2400" dirty="0"/>
              <a:t>summary report</a:t>
            </a:r>
          </a:p>
          <a:p>
            <a:pPr marL="797814" lvl="2" indent="-342900">
              <a:spcBef>
                <a:spcPts val="600"/>
              </a:spcBef>
              <a:buClr>
                <a:schemeClr val="accent5"/>
              </a:buClr>
              <a:buFont typeface="Arial" panose="020B0604020202020204" pitchFamily="34" charset="0"/>
              <a:buChar char="–"/>
            </a:pPr>
            <a:r>
              <a:rPr lang="en-US" sz="2200" dirty="0"/>
              <a:t>Preliminary - May </a:t>
            </a:r>
            <a:r>
              <a:rPr lang="en-US" sz="2200" dirty="0" smtClean="0"/>
              <a:t>10 (revised date) </a:t>
            </a:r>
            <a:endParaRPr lang="en-US" sz="2200" dirty="0"/>
          </a:p>
          <a:p>
            <a:pPr marL="797814" lvl="2" indent="-342900">
              <a:spcBef>
                <a:spcPts val="600"/>
              </a:spcBef>
              <a:buClr>
                <a:schemeClr val="accent5"/>
              </a:buClr>
              <a:buFont typeface="Arial" panose="020B0604020202020204" pitchFamily="34" charset="0"/>
              <a:buChar char="–"/>
            </a:pPr>
            <a:r>
              <a:rPr lang="en-US" sz="2200" dirty="0"/>
              <a:t>Final - September </a:t>
            </a:r>
            <a:r>
              <a:rPr lang="en-US" sz="2200" dirty="0" smtClean="0"/>
              <a:t>1</a:t>
            </a:r>
            <a:endParaRPr lang="en-US" dirty="0"/>
          </a:p>
        </p:txBody>
      </p:sp>
      <p:sp>
        <p:nvSpPr>
          <p:cNvPr id="3" name="Title 2"/>
          <p:cNvSpPr>
            <a:spLocks noGrp="1"/>
          </p:cNvSpPr>
          <p:nvPr>
            <p:ph type="title"/>
          </p:nvPr>
        </p:nvSpPr>
        <p:spPr/>
        <p:txBody>
          <a:bodyPr>
            <a:normAutofit fontScale="90000"/>
          </a:bodyPr>
          <a:lstStyle/>
          <a:p>
            <a:r>
              <a:rPr lang="en-US" dirty="0"/>
              <a:t>Transportation Report </a:t>
            </a:r>
            <a:r>
              <a:rPr lang="en-US" dirty="0" smtClean="0"/>
              <a:t>Overview, cont’d</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4</a:t>
            </a:fld>
            <a:endParaRPr lang="en-US" dirty="0"/>
          </a:p>
        </p:txBody>
      </p:sp>
    </p:spTree>
    <p:extLst>
      <p:ext uri="{BB962C8B-B14F-4D97-AF65-F5344CB8AC3E}">
        <p14:creationId xmlns:p14="http://schemas.microsoft.com/office/powerpoint/2010/main" val="2933168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Clr>
                <a:schemeClr val="accent5"/>
              </a:buClr>
            </a:pPr>
            <a:r>
              <a:rPr lang="en-US" dirty="0" smtClean="0"/>
              <a:t>Students transported on </a:t>
            </a:r>
            <a:r>
              <a:rPr lang="en-US" u="sng" dirty="0" smtClean="0"/>
              <a:t>standard</a:t>
            </a:r>
            <a:r>
              <a:rPr lang="en-US" dirty="0" smtClean="0"/>
              <a:t> school buses:</a:t>
            </a:r>
          </a:p>
          <a:p>
            <a:pPr lvl="1">
              <a:spcBef>
                <a:spcPts val="600"/>
              </a:spcBef>
              <a:buClr>
                <a:schemeClr val="accent5"/>
              </a:buClr>
            </a:pPr>
            <a:r>
              <a:rPr lang="en-US" dirty="0" smtClean="0"/>
              <a:t>must reside in state of Tennessee</a:t>
            </a:r>
          </a:p>
          <a:p>
            <a:pPr lvl="1">
              <a:spcBef>
                <a:spcPts val="600"/>
              </a:spcBef>
              <a:buClr>
                <a:schemeClr val="accent5"/>
              </a:buClr>
            </a:pPr>
            <a:r>
              <a:rPr lang="en-US" dirty="0" smtClean="0"/>
              <a:t>must </a:t>
            </a:r>
            <a:r>
              <a:rPr lang="en-US" dirty="0"/>
              <a:t>be enrolled for transportation and assigned to a </a:t>
            </a:r>
            <a:r>
              <a:rPr lang="en-US" dirty="0" smtClean="0"/>
              <a:t>bus</a:t>
            </a:r>
            <a:endParaRPr lang="en-US" dirty="0"/>
          </a:p>
          <a:p>
            <a:pPr lvl="1">
              <a:spcBef>
                <a:spcPts val="600"/>
              </a:spcBef>
              <a:buClr>
                <a:schemeClr val="accent5"/>
              </a:buClr>
            </a:pPr>
            <a:r>
              <a:rPr lang="en-US" dirty="0" smtClean="0"/>
              <a:t>must </a:t>
            </a:r>
            <a:r>
              <a:rPr lang="en-US" dirty="0"/>
              <a:t>be present at school any part of the </a:t>
            </a:r>
            <a:r>
              <a:rPr lang="en-US" dirty="0" smtClean="0"/>
              <a:t>day</a:t>
            </a:r>
            <a:endParaRPr lang="en-US" dirty="0"/>
          </a:p>
          <a:p>
            <a:pPr lvl="1">
              <a:spcBef>
                <a:spcPts val="600"/>
              </a:spcBef>
              <a:buClr>
                <a:schemeClr val="accent5"/>
              </a:buClr>
            </a:pPr>
            <a:r>
              <a:rPr lang="en-US" dirty="0" smtClean="0"/>
              <a:t>must </a:t>
            </a:r>
            <a:r>
              <a:rPr lang="en-US" dirty="0"/>
              <a:t>live 1½ miles or more from zoned </a:t>
            </a:r>
            <a:r>
              <a:rPr lang="en-US" dirty="0" smtClean="0"/>
              <a:t>school</a:t>
            </a:r>
            <a:endParaRPr lang="en-US" dirty="0"/>
          </a:p>
          <a:p>
            <a:pPr lvl="1">
              <a:spcBef>
                <a:spcPts val="600"/>
              </a:spcBef>
              <a:buClr>
                <a:schemeClr val="accent5"/>
              </a:buClr>
            </a:pPr>
            <a:r>
              <a:rPr lang="en-US" dirty="0" smtClean="0"/>
              <a:t>enrolled in grade K-12</a:t>
            </a:r>
            <a:endParaRPr lang="en-US" dirty="0"/>
          </a:p>
          <a:p>
            <a:pPr>
              <a:buClr>
                <a:schemeClr val="accent5"/>
              </a:buClr>
            </a:pPr>
            <a:endParaRPr lang="en-US" dirty="0"/>
          </a:p>
        </p:txBody>
      </p:sp>
      <p:sp>
        <p:nvSpPr>
          <p:cNvPr id="3" name="Title 2"/>
          <p:cNvSpPr>
            <a:spLocks noGrp="1"/>
          </p:cNvSpPr>
          <p:nvPr>
            <p:ph type="title"/>
          </p:nvPr>
        </p:nvSpPr>
        <p:spPr/>
        <p:txBody>
          <a:bodyPr/>
          <a:lstStyle/>
          <a:p>
            <a:r>
              <a:rPr lang="en-US" dirty="0" smtClean="0"/>
              <a:t>Transportation Criteria</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5</a:t>
            </a:fld>
            <a:endParaRPr lang="en-US" dirty="0"/>
          </a:p>
        </p:txBody>
      </p:sp>
    </p:spTree>
    <p:extLst>
      <p:ext uri="{BB962C8B-B14F-4D97-AF65-F5344CB8AC3E}">
        <p14:creationId xmlns:p14="http://schemas.microsoft.com/office/powerpoint/2010/main" val="3694919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Clr>
                <a:schemeClr val="accent5"/>
              </a:buClr>
            </a:pPr>
            <a:r>
              <a:rPr lang="en-US" dirty="0" smtClean="0"/>
              <a:t>Students transported on </a:t>
            </a:r>
            <a:r>
              <a:rPr lang="en-US" u="sng" dirty="0" smtClean="0"/>
              <a:t>special equipped</a:t>
            </a:r>
            <a:r>
              <a:rPr lang="en-US" dirty="0" smtClean="0"/>
              <a:t> school buses:</a:t>
            </a:r>
          </a:p>
          <a:p>
            <a:pPr lvl="1">
              <a:spcBef>
                <a:spcPts val="600"/>
              </a:spcBef>
              <a:buClr>
                <a:schemeClr val="accent5"/>
              </a:buClr>
            </a:pPr>
            <a:r>
              <a:rPr lang="en-US" dirty="0" smtClean="0"/>
              <a:t>must </a:t>
            </a:r>
            <a:r>
              <a:rPr lang="en-US" dirty="0"/>
              <a:t>be enrolled for transportation and assigned to a </a:t>
            </a:r>
            <a:r>
              <a:rPr lang="en-US" dirty="0" smtClean="0"/>
              <a:t>bus</a:t>
            </a:r>
            <a:endParaRPr lang="en-US" dirty="0"/>
          </a:p>
          <a:p>
            <a:pPr lvl="1">
              <a:spcBef>
                <a:spcPts val="600"/>
              </a:spcBef>
              <a:buClr>
                <a:schemeClr val="accent5"/>
              </a:buClr>
            </a:pPr>
            <a:r>
              <a:rPr lang="en-US" dirty="0" smtClean="0"/>
              <a:t>must </a:t>
            </a:r>
            <a:r>
              <a:rPr lang="en-US" dirty="0"/>
              <a:t>be present at school any part of the </a:t>
            </a:r>
            <a:r>
              <a:rPr lang="en-US" dirty="0" smtClean="0"/>
              <a:t>day</a:t>
            </a:r>
            <a:endParaRPr lang="en-US" dirty="0"/>
          </a:p>
          <a:p>
            <a:pPr marL="457200" lvl="1" indent="0">
              <a:buClr>
                <a:schemeClr val="accent5"/>
              </a:buClr>
              <a:buNone/>
            </a:pPr>
            <a:endParaRPr lang="en-US" dirty="0" smtClean="0"/>
          </a:p>
          <a:p>
            <a:pPr marL="457200" lvl="1" indent="0">
              <a:buClr>
                <a:schemeClr val="accent5"/>
              </a:buClr>
              <a:buNone/>
            </a:pPr>
            <a:r>
              <a:rPr lang="en-US" dirty="0" smtClean="0"/>
              <a:t>Note: the </a:t>
            </a:r>
            <a:r>
              <a:rPr lang="en-US" dirty="0"/>
              <a:t>mileage and grade criteria is waived. </a:t>
            </a:r>
            <a:r>
              <a:rPr lang="en-US" dirty="0" smtClean="0"/>
              <a:t>Special </a:t>
            </a:r>
            <a:r>
              <a:rPr lang="en-US" dirty="0"/>
              <a:t>education </a:t>
            </a:r>
            <a:r>
              <a:rPr lang="en-US" dirty="0" smtClean="0"/>
              <a:t>students will be captured regardless </a:t>
            </a:r>
            <a:r>
              <a:rPr lang="en-US" dirty="0"/>
              <a:t>of grade and miles lived from zoned </a:t>
            </a:r>
            <a:r>
              <a:rPr lang="en-US" dirty="0" smtClean="0"/>
              <a:t>school.</a:t>
            </a:r>
            <a:endParaRPr lang="en-US" dirty="0"/>
          </a:p>
          <a:p>
            <a:pPr>
              <a:buClr>
                <a:schemeClr val="accent5"/>
              </a:buClr>
            </a:pPr>
            <a:endParaRPr lang="en-US" dirty="0"/>
          </a:p>
        </p:txBody>
      </p:sp>
      <p:sp>
        <p:nvSpPr>
          <p:cNvPr id="3" name="Title 2"/>
          <p:cNvSpPr>
            <a:spLocks noGrp="1"/>
          </p:cNvSpPr>
          <p:nvPr>
            <p:ph type="title"/>
          </p:nvPr>
        </p:nvSpPr>
        <p:spPr/>
        <p:txBody>
          <a:bodyPr/>
          <a:lstStyle/>
          <a:p>
            <a:r>
              <a:rPr lang="en-US" dirty="0" smtClean="0"/>
              <a:t>Transportation Criteria, cont’d</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6</a:t>
            </a:fld>
            <a:endParaRPr lang="en-US" dirty="0"/>
          </a:p>
        </p:txBody>
      </p:sp>
    </p:spTree>
    <p:extLst>
      <p:ext uri="{BB962C8B-B14F-4D97-AF65-F5344CB8AC3E}">
        <p14:creationId xmlns:p14="http://schemas.microsoft.com/office/powerpoint/2010/main" val="2205694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1200"/>
              </a:spcBef>
              <a:buClr>
                <a:schemeClr val="accent5"/>
              </a:buClr>
            </a:pPr>
            <a:r>
              <a:rPr lang="en-US" dirty="0" smtClean="0"/>
              <a:t>Captures all students enrolled for transportation</a:t>
            </a:r>
          </a:p>
          <a:p>
            <a:pPr>
              <a:spcBef>
                <a:spcPts val="1200"/>
              </a:spcBef>
              <a:buClr>
                <a:schemeClr val="accent5"/>
              </a:buClr>
            </a:pPr>
            <a:r>
              <a:rPr lang="en-US" dirty="0" smtClean="0"/>
              <a:t>Completed by all districts who have students enrolled for transportation, regardless of who provides the transportation</a:t>
            </a:r>
          </a:p>
          <a:p>
            <a:pPr>
              <a:spcBef>
                <a:spcPts val="1200"/>
              </a:spcBef>
            </a:pPr>
            <a:r>
              <a:rPr lang="en-US" dirty="0" smtClean="0">
                <a:solidFill>
                  <a:srgbClr val="000000"/>
                </a:solidFill>
              </a:rPr>
              <a:t>Captures all isolated </a:t>
            </a:r>
            <a:r>
              <a:rPr lang="en-US" dirty="0">
                <a:solidFill>
                  <a:srgbClr val="000000"/>
                </a:solidFill>
              </a:rPr>
              <a:t>students </a:t>
            </a:r>
            <a:r>
              <a:rPr lang="en-US" dirty="0" smtClean="0">
                <a:solidFill>
                  <a:srgbClr val="000000"/>
                </a:solidFill>
              </a:rPr>
              <a:t>in which transportation is provided</a:t>
            </a:r>
            <a:endParaRPr lang="en-US" dirty="0"/>
          </a:p>
          <a:p>
            <a:endParaRPr lang="en-US" dirty="0" smtClean="0"/>
          </a:p>
        </p:txBody>
      </p:sp>
      <p:sp>
        <p:nvSpPr>
          <p:cNvPr id="3" name="Title 2"/>
          <p:cNvSpPr>
            <a:spLocks noGrp="1"/>
          </p:cNvSpPr>
          <p:nvPr>
            <p:ph type="title"/>
          </p:nvPr>
        </p:nvSpPr>
        <p:spPr/>
        <p:txBody>
          <a:bodyPr/>
          <a:lstStyle/>
          <a:p>
            <a:r>
              <a:rPr lang="en-US" dirty="0" smtClean="0"/>
              <a:t>ADT Report</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7</a:t>
            </a:fld>
            <a:endParaRPr lang="en-US" dirty="0"/>
          </a:p>
        </p:txBody>
      </p:sp>
    </p:spTree>
    <p:extLst>
      <p:ext uri="{BB962C8B-B14F-4D97-AF65-F5344CB8AC3E}">
        <p14:creationId xmlns:p14="http://schemas.microsoft.com/office/powerpoint/2010/main" val="141577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nSpc>
                <a:spcPct val="110000"/>
              </a:lnSpc>
              <a:spcBef>
                <a:spcPts val="1200"/>
              </a:spcBef>
              <a:buClr>
                <a:schemeClr val="accent5"/>
              </a:buClr>
            </a:pPr>
            <a:r>
              <a:rPr lang="en-US" dirty="0"/>
              <a:t>Student will be counted for </a:t>
            </a:r>
            <a:r>
              <a:rPr lang="en-US" dirty="0" smtClean="0"/>
              <a:t>transportation each day </a:t>
            </a:r>
            <a:r>
              <a:rPr lang="en-US" dirty="0"/>
              <a:t>if he/she does not have an </a:t>
            </a:r>
            <a:r>
              <a:rPr lang="en-US" dirty="0" smtClean="0"/>
              <a:t>attendance </a:t>
            </a:r>
            <a:r>
              <a:rPr lang="en-US" dirty="0"/>
              <a:t>code of “A” </a:t>
            </a:r>
            <a:r>
              <a:rPr lang="en-US" dirty="0" smtClean="0"/>
              <a:t>(Excused Absence) </a:t>
            </a:r>
            <a:r>
              <a:rPr lang="en-US" dirty="0"/>
              <a:t>or “U” (Unexcused Absence)</a:t>
            </a:r>
          </a:p>
          <a:p>
            <a:pPr>
              <a:lnSpc>
                <a:spcPct val="110000"/>
              </a:lnSpc>
              <a:spcBef>
                <a:spcPts val="1200"/>
              </a:spcBef>
              <a:buClr>
                <a:schemeClr val="accent5"/>
              </a:buClr>
            </a:pPr>
            <a:r>
              <a:rPr lang="en-US" dirty="0" smtClean="0"/>
              <a:t>Student is counted for transportation each day if he/she does not have a discipline code of “S” (Suspension, out-of-school, without services) or “E” (Expulsion without services)</a:t>
            </a:r>
          </a:p>
          <a:p>
            <a:pPr>
              <a:lnSpc>
                <a:spcPct val="110000"/>
              </a:lnSpc>
              <a:spcBef>
                <a:spcPts val="1200"/>
              </a:spcBef>
              <a:buClr>
                <a:schemeClr val="accent5"/>
              </a:buClr>
            </a:pPr>
            <a:r>
              <a:rPr lang="en-US" dirty="0" smtClean="0"/>
              <a:t>Student with EIS block approval error (severity code 92) is excluded from count</a:t>
            </a:r>
          </a:p>
          <a:p>
            <a:pPr lvl="1">
              <a:spcBef>
                <a:spcPts val="600"/>
              </a:spcBef>
              <a:buClr>
                <a:schemeClr val="accent5"/>
              </a:buClr>
            </a:pPr>
            <a:r>
              <a:rPr lang="en-US" dirty="0" smtClean="0"/>
              <a:t>EIS Error listing can be </a:t>
            </a:r>
            <a:r>
              <a:rPr lang="en-US" dirty="0"/>
              <a:t>located at </a:t>
            </a:r>
            <a:r>
              <a:rPr lang="en-US" dirty="0">
                <a:hlinkClick r:id="rId2"/>
              </a:rPr>
              <a:t>https://</a:t>
            </a:r>
            <a:r>
              <a:rPr lang="en-US" dirty="0" smtClean="0">
                <a:hlinkClick r:id="rId2"/>
              </a:rPr>
              <a:t>www.tn.gov/content/dam/tn/education/technology/EIS/eis_error_codes.pdf</a:t>
            </a:r>
            <a:r>
              <a:rPr lang="en-US" dirty="0" smtClean="0"/>
              <a:t> </a:t>
            </a:r>
            <a:endParaRPr lang="en-US" dirty="0"/>
          </a:p>
          <a:p>
            <a:endParaRPr lang="en-US" dirty="0" smtClean="0"/>
          </a:p>
        </p:txBody>
      </p:sp>
      <p:sp>
        <p:nvSpPr>
          <p:cNvPr id="3" name="Title 2"/>
          <p:cNvSpPr>
            <a:spLocks noGrp="1"/>
          </p:cNvSpPr>
          <p:nvPr>
            <p:ph type="title"/>
          </p:nvPr>
        </p:nvSpPr>
        <p:spPr/>
        <p:txBody>
          <a:bodyPr/>
          <a:lstStyle/>
          <a:p>
            <a:r>
              <a:rPr lang="en-US" dirty="0" smtClean="0"/>
              <a:t>ADT Report, cont’d</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8</a:t>
            </a:fld>
            <a:endParaRPr lang="en-US" dirty="0"/>
          </a:p>
        </p:txBody>
      </p:sp>
    </p:spTree>
    <p:extLst>
      <p:ext uri="{BB962C8B-B14F-4D97-AF65-F5344CB8AC3E}">
        <p14:creationId xmlns:p14="http://schemas.microsoft.com/office/powerpoint/2010/main" val="2459401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1200"/>
              </a:spcBef>
              <a:buClr>
                <a:schemeClr val="accent5"/>
              </a:buClr>
            </a:pPr>
            <a:r>
              <a:rPr lang="en-US" dirty="0" smtClean="0"/>
              <a:t>Credit </a:t>
            </a:r>
            <a:r>
              <a:rPr lang="en-US" dirty="0"/>
              <a:t>is given for each bus </a:t>
            </a:r>
            <a:r>
              <a:rPr lang="en-US" dirty="0" smtClean="0"/>
              <a:t>the student </a:t>
            </a:r>
            <a:r>
              <a:rPr lang="en-US" dirty="0"/>
              <a:t>rides</a:t>
            </a:r>
          </a:p>
          <a:p>
            <a:pPr>
              <a:spcBef>
                <a:spcPts val="1200"/>
              </a:spcBef>
              <a:buClr>
                <a:schemeClr val="accent5"/>
              </a:buClr>
            </a:pPr>
            <a:r>
              <a:rPr lang="en-US" dirty="0"/>
              <a:t>ADT is </a:t>
            </a:r>
            <a:r>
              <a:rPr lang="en-US" dirty="0" smtClean="0"/>
              <a:t>allocated to each bus </a:t>
            </a:r>
            <a:r>
              <a:rPr lang="en-US" dirty="0"/>
              <a:t>based on </a:t>
            </a:r>
            <a:r>
              <a:rPr lang="en-US" dirty="0" smtClean="0"/>
              <a:t>enrollment </a:t>
            </a:r>
            <a:r>
              <a:rPr lang="en-US" dirty="0"/>
              <a:t>begin and end </a:t>
            </a:r>
            <a:r>
              <a:rPr lang="en-US" dirty="0" smtClean="0"/>
              <a:t>dates </a:t>
            </a:r>
            <a:endParaRPr lang="en-US" dirty="0"/>
          </a:p>
          <a:p>
            <a:endParaRPr lang="en-US" dirty="0" smtClean="0"/>
          </a:p>
        </p:txBody>
      </p:sp>
      <p:sp>
        <p:nvSpPr>
          <p:cNvPr id="3" name="Title 2"/>
          <p:cNvSpPr>
            <a:spLocks noGrp="1"/>
          </p:cNvSpPr>
          <p:nvPr>
            <p:ph type="title"/>
          </p:nvPr>
        </p:nvSpPr>
        <p:spPr/>
        <p:txBody>
          <a:bodyPr/>
          <a:lstStyle/>
          <a:p>
            <a:r>
              <a:rPr lang="en-US" dirty="0" smtClean="0"/>
              <a:t>ADT Report, cont’d</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9</a:t>
            </a:fld>
            <a:endParaRPr lang="en-US" dirty="0"/>
          </a:p>
        </p:txBody>
      </p:sp>
    </p:spTree>
    <p:extLst>
      <p:ext uri="{BB962C8B-B14F-4D97-AF65-F5344CB8AC3E}">
        <p14:creationId xmlns:p14="http://schemas.microsoft.com/office/powerpoint/2010/main" val="307043098"/>
      </p:ext>
    </p:extLst>
  </p:cSld>
  <p:clrMapOvr>
    <a:masterClrMapping/>
  </p:clrMapOvr>
</p:sld>
</file>

<file path=ppt/theme/theme1.xml><?xml version="1.0" encoding="utf-8"?>
<a:theme xmlns:a="http://schemas.openxmlformats.org/drawingml/2006/main" name="TDOE Template - Editing">
  <a:themeElements>
    <a:clrScheme name="TDOE Colors">
      <a:dk1>
        <a:srgbClr val="1B365D"/>
      </a:dk1>
      <a:lt1>
        <a:srgbClr val="FFFFFF"/>
      </a:lt1>
      <a:dk2>
        <a:srgbClr val="6E7073"/>
      </a:dk2>
      <a:lt2>
        <a:srgbClr val="EEEEEE"/>
      </a:lt2>
      <a:accent1>
        <a:srgbClr val="000000"/>
      </a:accent1>
      <a:accent2>
        <a:srgbClr val="1B365D"/>
      </a:accent2>
      <a:accent3>
        <a:srgbClr val="2DCCD3"/>
      </a:accent3>
      <a:accent4>
        <a:srgbClr val="D2D755"/>
      </a:accent4>
      <a:accent5>
        <a:srgbClr val="E87722"/>
      </a:accent5>
      <a:accent6>
        <a:srgbClr val="5D7975"/>
      </a:accent6>
      <a:hlink>
        <a:srgbClr val="0000FF"/>
      </a:hlink>
      <a:folHlink>
        <a:srgbClr val="800080"/>
      </a:folHlink>
    </a:clrScheme>
    <a:fontScheme name="TDOE Fonts">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DOE PowerPoint 2018 updated" id="{5FB77ECF-1B23-433A-9B0B-7AA04FB9F9A5}" vid="{251E1EF2-7882-4A73-8AE6-D91DFEDB9EF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TDOE-PowerPoint-2018</Template>
  <TotalTime>876</TotalTime>
  <Words>1582</Words>
  <Application>Microsoft Office PowerPoint</Application>
  <PresentationFormat>On-screen Show (4:3)</PresentationFormat>
  <Paragraphs>188</Paragraphs>
  <Slides>28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Calibri</vt:lpstr>
      <vt:lpstr>Courier New</vt:lpstr>
      <vt:lpstr>Georgia</vt:lpstr>
      <vt:lpstr>Open Sans</vt:lpstr>
      <vt:lpstr>PermianSlabSerifTypeface</vt:lpstr>
      <vt:lpstr>Wingdings</vt:lpstr>
      <vt:lpstr>TDOE Template - Editing</vt:lpstr>
      <vt:lpstr>Attendance Conference Spring 2019</vt:lpstr>
      <vt:lpstr>Agenda</vt:lpstr>
      <vt:lpstr>Transportation Report Overview</vt:lpstr>
      <vt:lpstr>Transportation Report Overview, cont’d</vt:lpstr>
      <vt:lpstr>Transportation Criteria</vt:lpstr>
      <vt:lpstr>Transportation Criteria, cont’d</vt:lpstr>
      <vt:lpstr>ADT Report</vt:lpstr>
      <vt:lpstr>ADT Report, cont’d</vt:lpstr>
      <vt:lpstr>ADT Report, cont’d</vt:lpstr>
      <vt:lpstr>District Bus Report</vt:lpstr>
      <vt:lpstr>District Bus Report, cont’d</vt:lpstr>
      <vt:lpstr>District Bus Report Updates</vt:lpstr>
      <vt:lpstr>District Bus Report Updates, cont’d</vt:lpstr>
      <vt:lpstr>Transportation Staff Report</vt:lpstr>
      <vt:lpstr>Transportation Reports Reconciliation</vt:lpstr>
      <vt:lpstr>Transportation Reports Reconciliation, cont’d</vt:lpstr>
      <vt:lpstr>Transportation Reports Reconciliation, cont’d</vt:lpstr>
      <vt:lpstr>Top Transportation Questions</vt:lpstr>
      <vt:lpstr>Top Transportation Questions, cont’d</vt:lpstr>
      <vt:lpstr>Top Transportation Questions, cont’d</vt:lpstr>
      <vt:lpstr>Top Transportation Questions, cont’d</vt:lpstr>
      <vt:lpstr>Top Transportation Questions, cont’d</vt:lpstr>
      <vt:lpstr>Top Transportation Questions, cont’d</vt:lpstr>
      <vt:lpstr>Top Transportation Questions, cont’d</vt:lpstr>
      <vt:lpstr>Top Transportation Questions, cont’d</vt:lpstr>
      <vt:lpstr>Contact Information</vt:lpstr>
      <vt:lpstr>PowerPoint Presentation</vt:lpstr>
      <vt:lpstr>FRAUD, WASTE, or ABUSE</vt:lpstr>
    </vt:vector>
  </TitlesOfParts>
  <Company>State of Tennessee Dept.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Elfreda Tyler</dc:creator>
  <cp:lastModifiedBy>TN Attendance Committee</cp:lastModifiedBy>
  <cp:revision>80</cp:revision>
  <dcterms:created xsi:type="dcterms:W3CDTF">2019-01-23T21:25:44Z</dcterms:created>
  <dcterms:modified xsi:type="dcterms:W3CDTF">2019-04-04T15:34:08Z</dcterms:modified>
</cp:coreProperties>
</file>