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99" r:id="rId2"/>
    <p:sldId id="649" r:id="rId3"/>
    <p:sldId id="1799" r:id="rId4"/>
    <p:sldId id="867" r:id="rId5"/>
    <p:sldId id="874" r:id="rId6"/>
    <p:sldId id="1797" r:id="rId7"/>
    <p:sldId id="1824" r:id="rId8"/>
    <p:sldId id="306" r:id="rId9"/>
    <p:sldId id="267" r:id="rId10"/>
    <p:sldId id="307" r:id="rId11"/>
    <p:sldId id="1822" r:id="rId12"/>
    <p:sldId id="1825" r:id="rId13"/>
    <p:sldId id="309" r:id="rId14"/>
    <p:sldId id="310" r:id="rId15"/>
    <p:sldId id="1802" r:id="rId16"/>
    <p:sldId id="268" r:id="rId17"/>
    <p:sldId id="1803" r:id="rId18"/>
    <p:sldId id="288" r:id="rId19"/>
    <p:sldId id="1804" r:id="rId20"/>
    <p:sldId id="289" r:id="rId21"/>
    <p:sldId id="311" r:id="rId22"/>
    <p:sldId id="312" r:id="rId23"/>
    <p:sldId id="1818" r:id="rId24"/>
    <p:sldId id="1816" r:id="rId25"/>
    <p:sldId id="1817" r:id="rId26"/>
    <p:sldId id="1820" r:id="rId27"/>
    <p:sldId id="1819" r:id="rId28"/>
    <p:sldId id="294" r:id="rId29"/>
    <p:sldId id="18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FF9300"/>
    <a:srgbClr val="FF8AD8"/>
    <a:srgbClr val="FF2600"/>
    <a:srgbClr val="011893"/>
    <a:srgbClr val="76D6FF"/>
    <a:srgbClr val="009051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2" autoAdjust="0"/>
    <p:restoredTop sz="95597" autoAdjust="0"/>
  </p:normalViewPr>
  <p:slideViewPr>
    <p:cSldViewPr snapToGrid="0">
      <p:cViewPr varScale="1">
        <p:scale>
          <a:sx n="94" d="100"/>
          <a:sy n="94" d="100"/>
        </p:scale>
        <p:origin x="688" y="18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7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Educator-Led Lesson</a:t>
            </a:r>
            <a:r>
              <a:rPr lang="en-US" baseline="0" dirty="0"/>
              <a:t>: Buccaneer Problems</a:t>
            </a:r>
          </a:p>
          <a:p>
            <a:r>
              <a:rPr lang="en-US" baseline="0" dirty="0"/>
              <a:t>Talk about word problems; solve using an equation; solve for X like pirates, 3 BPs per lesson</a:t>
            </a:r>
          </a:p>
          <a:p>
            <a:r>
              <a:rPr lang="en-US" baseline="0" dirty="0"/>
              <a:t>This slide shows Difference Problem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4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2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Educator-Led Lesson</a:t>
            </a:r>
            <a:r>
              <a:rPr lang="en-US" baseline="0" dirty="0"/>
              <a:t>: Buccaneer Problems</a:t>
            </a:r>
          </a:p>
          <a:p>
            <a:r>
              <a:rPr lang="en-US" baseline="0" dirty="0"/>
              <a:t>Talk about word problems; solve using an equation; solve for X like pirates, 3 BPs per lesson</a:t>
            </a:r>
          </a:p>
          <a:p>
            <a:r>
              <a:rPr lang="en-US" baseline="0" dirty="0"/>
              <a:t>This slide shows Change Problem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5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8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75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9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9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9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counting</a:t>
            </a:r>
            <a:r>
              <a:rPr lang="en-US" baseline="0" dirty="0"/>
              <a:t> up strategy</a:t>
            </a:r>
          </a:p>
          <a:p>
            <a:r>
              <a:rPr lang="en-US" baseline="0" dirty="0"/>
              <a:t>2 trials of 1 min each</a:t>
            </a:r>
          </a:p>
          <a:p>
            <a:r>
              <a:rPr lang="en-US" baseline="0" dirty="0"/>
              <a:t>Student graphs highest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Educator-Led Lesson</a:t>
            </a:r>
            <a:r>
              <a:rPr lang="en-US" baseline="0" dirty="0"/>
              <a:t>: Buccaneer Problems</a:t>
            </a:r>
          </a:p>
          <a:p>
            <a:r>
              <a:rPr lang="en-US" baseline="0" dirty="0"/>
              <a:t>Talk about word problems; solve using an equation; solve for X like pirates, 3 BPs per lesson</a:t>
            </a:r>
          </a:p>
          <a:p>
            <a:r>
              <a:rPr lang="en-US" baseline="0" dirty="0"/>
              <a:t>This slide shows Total Problem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513F-BBC9-8C45-938C-42C4177989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3D4E-FDEB-3745-A51B-60BC453F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5B82C-20D2-0645-862D-93D89AFD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2375A-68CC-4C4D-B772-F527013D8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E343F-AA6B-2346-95C8-155CF5077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31FE6-46E7-B349-ADF1-F559C1040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4E86B-D243-F34E-989E-38FD59EB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004-3BC7-5E46-9FC8-1B79E2773892}" type="datetimeFigureOut">
              <a:rPr lang="en-US" smtClean="0"/>
              <a:t>6/17/19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858F6-325F-C343-8A73-913F5462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1352" y="6520749"/>
            <a:ext cx="1785667" cy="1538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19C3C-2C57-1346-8A44-E99B958E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B317-A330-5C45-A7A9-55F12E69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6/17/19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B10D9-AC47-D746-81ED-AD6052323384}"/>
              </a:ext>
            </a:extLst>
          </p:cNvPr>
          <p:cNvSpPr txBox="1"/>
          <p:nvPr userDrawn="1"/>
        </p:nvSpPr>
        <p:spPr>
          <a:xfrm>
            <a:off x="-1888" y="6595289"/>
            <a:ext cx="430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R. Powell, Ph.D.</a:t>
            </a:r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© 2019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ntensiveintervention.org/intensive-intervention-math-course" TargetMode="External"/><Relationship Id="rId5" Type="http://schemas.openxmlformats.org/officeDocument/2006/relationships/image" Target="../media/image4.tif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76021"/>
            <a:ext cx="8686800" cy="1353965"/>
          </a:xfrm>
        </p:spPr>
        <p:txBody>
          <a:bodyPr>
            <a:noAutofit/>
          </a:bodyPr>
          <a:lstStyle/>
          <a:p>
            <a:r>
              <a:rPr lang="en-US" dirty="0"/>
              <a:t>How to Teach Students </a:t>
            </a:r>
            <a:br>
              <a:rPr lang="en-US" dirty="0"/>
            </a:br>
            <a:r>
              <a:rPr lang="en-US" dirty="0"/>
              <a:t>to Understand Word Problems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162164"/>
            <a:ext cx="8686800" cy="69494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MCLS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June 18, 2019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09502" y="2608892"/>
            <a:ext cx="6013175" cy="994172"/>
          </a:xfrm>
        </p:spPr>
        <p:txBody>
          <a:bodyPr/>
          <a:lstStyle/>
          <a:p>
            <a:pPr algn="ctr"/>
            <a:r>
              <a:rPr lang="en-US" dirty="0"/>
              <a:t>Equation Quest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0C07A-EF2F-3E41-8B34-6A576715662C}"/>
              </a:ext>
            </a:extLst>
          </p:cNvPr>
          <p:cNvSpPr/>
          <p:nvPr/>
        </p:nvSpPr>
        <p:spPr>
          <a:xfrm>
            <a:off x="994173" y="1353362"/>
            <a:ext cx="3560324" cy="2247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2 min about the equal sign and solving equations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Equal sign defined as “same as”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Practice with manipulatives and pictures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Practice isolating a variable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0F77D97-D2A6-3945-857B-CAC3BFCA0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73" r="-50373"/>
          <a:stretch>
            <a:fillRect/>
          </a:stretch>
        </p:blipFill>
        <p:spPr>
          <a:xfrm rot="997341">
            <a:off x="3086754" y="733484"/>
            <a:ext cx="6964546" cy="4387664"/>
          </a:xfrm>
        </p:spPr>
      </p:pic>
    </p:spTree>
    <p:extLst>
      <p:ext uri="{BB962C8B-B14F-4D97-AF65-F5344CB8AC3E}">
        <p14:creationId xmlns:p14="http://schemas.microsoft.com/office/powerpoint/2010/main" val="402046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09502" y="2608892"/>
            <a:ext cx="6013175" cy="994172"/>
          </a:xfrm>
        </p:spPr>
        <p:txBody>
          <a:bodyPr/>
          <a:lstStyle/>
          <a:p>
            <a:pPr algn="ctr"/>
            <a:r>
              <a:rPr lang="en-US" dirty="0"/>
              <a:t>Equation Quest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0C07A-EF2F-3E41-8B34-6A576715662C}"/>
              </a:ext>
            </a:extLst>
          </p:cNvPr>
          <p:cNvSpPr/>
          <p:nvPr/>
        </p:nvSpPr>
        <p:spPr>
          <a:xfrm>
            <a:off x="994173" y="1353362"/>
            <a:ext cx="3560324" cy="2247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2 min about the equal sign and solving equations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Equal sign defined as “same as”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Practice with manipulatives and pictures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Practice isolating a variable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643BC-6F65-9E4C-AEE0-C248D558A3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07" y="831027"/>
            <a:ext cx="4564158" cy="3291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5524C-B975-6B4B-9FE5-ACF357A26B8B}"/>
              </a:ext>
            </a:extLst>
          </p:cNvPr>
          <p:cNvSpPr txBox="1"/>
          <p:nvPr/>
        </p:nvSpPr>
        <p:spPr>
          <a:xfrm>
            <a:off x="5728996" y="4127175"/>
            <a:ext cx="2252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__ = 5 + 4</a:t>
            </a:r>
          </a:p>
        </p:txBody>
      </p:sp>
    </p:spTree>
    <p:extLst>
      <p:ext uri="{BB962C8B-B14F-4D97-AF65-F5344CB8AC3E}">
        <p14:creationId xmlns:p14="http://schemas.microsoft.com/office/powerpoint/2010/main" val="195092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09502" y="2608892"/>
            <a:ext cx="6013175" cy="994172"/>
          </a:xfrm>
        </p:spPr>
        <p:txBody>
          <a:bodyPr/>
          <a:lstStyle/>
          <a:p>
            <a:pPr algn="ctr"/>
            <a:r>
              <a:rPr lang="en-US" dirty="0"/>
              <a:t>Equation Quest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0C07A-EF2F-3E41-8B34-6A576715662C}"/>
              </a:ext>
            </a:extLst>
          </p:cNvPr>
          <p:cNvSpPr/>
          <p:nvPr/>
        </p:nvSpPr>
        <p:spPr>
          <a:xfrm>
            <a:off x="994173" y="1353362"/>
            <a:ext cx="3560324" cy="2247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2 min about the equal sign and solving equations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Equal sign defined as “same as”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Practice with manipulatives and pictures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Practice isolating a variable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ECE252-89CB-BA47-ACB4-901F1C2CCA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873" y="233132"/>
            <a:ext cx="3477208" cy="58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8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39541" y="2539541"/>
            <a:ext cx="6073254" cy="994172"/>
          </a:xfrm>
        </p:spPr>
        <p:txBody>
          <a:bodyPr/>
          <a:lstStyle/>
          <a:p>
            <a:pPr algn="ctr"/>
            <a:r>
              <a:rPr lang="en-US" dirty="0"/>
              <a:t>Buccaneer Problems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0C07A-EF2F-3E41-8B34-6A576715662C}"/>
              </a:ext>
            </a:extLst>
          </p:cNvPr>
          <p:cNvSpPr/>
          <p:nvPr/>
        </p:nvSpPr>
        <p:spPr>
          <a:xfrm>
            <a:off x="994173" y="1353362"/>
            <a:ext cx="3560324" cy="2247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12-15 min of instruction related to word-problem schemas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Total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Difference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Change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2-3 word problems per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3941E-9EF2-1841-A342-7D3C43ACD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223">
            <a:off x="4383156" y="631661"/>
            <a:ext cx="38935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F759B1-3AAE-4B49-B364-1B6596F085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5156">
            <a:off x="1602520" y="639670"/>
            <a:ext cx="2933854" cy="44357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FF36AD-A947-4648-9118-CA106DB7B47B}"/>
              </a:ext>
            </a:extLst>
          </p:cNvPr>
          <p:cNvSpPr txBox="1">
            <a:spLocks/>
          </p:cNvSpPr>
          <p:nvPr/>
        </p:nvSpPr>
        <p:spPr>
          <a:xfrm rot="16200000">
            <a:off x="-2539541" y="2539541"/>
            <a:ext cx="6073254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92D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/>
              <a:t>Buccaneer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3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52C7C-1CFD-A14C-A3BE-71C7BDAA4F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972" y="263141"/>
            <a:ext cx="3801686" cy="57400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FF36AD-A947-4648-9118-CA106DB7B47B}"/>
              </a:ext>
            </a:extLst>
          </p:cNvPr>
          <p:cNvSpPr txBox="1">
            <a:spLocks/>
          </p:cNvSpPr>
          <p:nvPr/>
        </p:nvSpPr>
        <p:spPr>
          <a:xfrm rot="16200000">
            <a:off x="-2539541" y="2539541"/>
            <a:ext cx="6073254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92D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/>
              <a:t>Buccaneer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4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98C66-5DD1-4140-90BC-7155EE519D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15" y="695017"/>
            <a:ext cx="7765570" cy="48216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062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7F9E3-4963-224F-BEF0-DE1D896D88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83" y="364123"/>
            <a:ext cx="3665829" cy="55242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FF36AD-A947-4648-9118-CA106DB7B47B}"/>
              </a:ext>
            </a:extLst>
          </p:cNvPr>
          <p:cNvSpPr txBox="1">
            <a:spLocks/>
          </p:cNvSpPr>
          <p:nvPr/>
        </p:nvSpPr>
        <p:spPr>
          <a:xfrm rot="16200000">
            <a:off x="-2539541" y="2539541"/>
            <a:ext cx="6073254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92D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/>
              <a:t>Buccaneer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0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B17D1-2B4B-C143-9359-8CA82D4B3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6" y="332111"/>
            <a:ext cx="7892684" cy="5448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B6A3E8-BAB1-FB44-A04A-6878BF650B42}"/>
              </a:ext>
            </a:extLst>
          </p:cNvPr>
          <p:cNvSpPr/>
          <p:nvPr/>
        </p:nvSpPr>
        <p:spPr>
          <a:xfrm>
            <a:off x="3806889" y="3508310"/>
            <a:ext cx="3956180" cy="1903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 the use of a word-problem label to accompany the numerical answer</a:t>
            </a:r>
          </a:p>
        </p:txBody>
      </p:sp>
    </p:spTree>
    <p:extLst>
      <p:ext uri="{BB962C8B-B14F-4D97-AF65-F5344CB8AC3E}">
        <p14:creationId xmlns:p14="http://schemas.microsoft.com/office/powerpoint/2010/main" val="285701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CF6F37-E8E8-384A-A9B5-9CB7AB1382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130" y="241093"/>
            <a:ext cx="3805479" cy="57422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FF36AD-A947-4648-9118-CA106DB7B47B}"/>
              </a:ext>
            </a:extLst>
          </p:cNvPr>
          <p:cNvSpPr txBox="1">
            <a:spLocks/>
          </p:cNvSpPr>
          <p:nvPr/>
        </p:nvSpPr>
        <p:spPr>
          <a:xfrm rot="16200000">
            <a:off x="-2539541" y="2539541"/>
            <a:ext cx="6073254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92D0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/>
              <a:t>Buccaneer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011CC-09F5-2E4A-BEAF-5A3A62C0F9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6" y="282080"/>
            <a:ext cx="7895148" cy="55031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5863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50090" y="2550089"/>
            <a:ext cx="6094351" cy="994172"/>
          </a:xfrm>
        </p:spPr>
        <p:txBody>
          <a:bodyPr/>
          <a:lstStyle/>
          <a:p>
            <a:pPr algn="ctr"/>
            <a:r>
              <a:rPr lang="en-US" dirty="0"/>
              <a:t>Shipshape Sorting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0C07A-EF2F-3E41-8B34-6A576715662C}"/>
              </a:ext>
            </a:extLst>
          </p:cNvPr>
          <p:cNvSpPr/>
          <p:nvPr/>
        </p:nvSpPr>
        <p:spPr>
          <a:xfrm>
            <a:off x="994173" y="1353362"/>
            <a:ext cx="3560324" cy="2247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1 min to sort word problems by schema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Review at end of 1 min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8DD67F9-16E9-BB45-96FE-7BBF94E81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28" r="-11328"/>
          <a:stretch>
            <a:fillRect/>
          </a:stretch>
        </p:blipFill>
        <p:spPr>
          <a:xfrm>
            <a:off x="3728102" y="2754190"/>
            <a:ext cx="5812697" cy="334016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79ABF9-3C77-D842-9DA4-F2E2A6205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912" y="673827"/>
            <a:ext cx="2230301" cy="1139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105EC-0B33-4E49-9FB4-33D4432166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775" y="336398"/>
            <a:ext cx="2074376" cy="10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185 L 0.27517 0.4379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62 L -0.23993 0.37662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524411" y="2524409"/>
            <a:ext cx="6042993" cy="994172"/>
          </a:xfrm>
        </p:spPr>
        <p:txBody>
          <a:bodyPr/>
          <a:lstStyle/>
          <a:p>
            <a:pPr algn="ctr"/>
            <a:r>
              <a:rPr lang="en-US" dirty="0"/>
              <a:t>Jolly Roger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0C07A-EF2F-3E41-8B34-6A576715662C}"/>
              </a:ext>
            </a:extLst>
          </p:cNvPr>
          <p:cNvSpPr/>
          <p:nvPr/>
        </p:nvSpPr>
        <p:spPr>
          <a:xfrm>
            <a:off x="994173" y="1353362"/>
            <a:ext cx="3560324" cy="2247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1 min to solve addition and subtraction problems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2 min to solve a word problem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B7305BC-C78E-004D-BB61-353F1EC7B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49073">
            <a:off x="5250785" y="1032350"/>
            <a:ext cx="3686150" cy="2495144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B0963BA-BA24-E145-8B20-0C93446D4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508261">
            <a:off x="5058318" y="3322972"/>
            <a:ext cx="3827555" cy="2266194"/>
          </a:xfrm>
        </p:spPr>
      </p:pic>
    </p:spTree>
    <p:extLst>
      <p:ext uri="{BB962C8B-B14F-4D97-AF65-F5344CB8AC3E}">
        <p14:creationId xmlns:p14="http://schemas.microsoft.com/office/powerpoint/2010/main" val="424668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28D7-6B03-994E-9B6B-F81A6467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Non-Standard Equation Solving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1284E20-7DBB-DC4B-8C58-DE3874E7C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048243"/>
              </p:ext>
            </p:extLst>
          </p:nvPr>
        </p:nvGraphicFramePr>
        <p:xfrm>
          <a:off x="228600" y="1510748"/>
          <a:ext cx="8686800" cy="445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hart" r:id="rId4" imgW="17805400" imgH="7645400" progId="Excel.Chart.8">
                  <p:embed followColorScheme="full"/>
                </p:oleObj>
              </mc:Choice>
              <mc:Fallback>
                <p:oleObj name="Chart" r:id="rId4" imgW="17805400" imgH="7645400" progId="Excel.Chart.8">
                  <p:embed followColorScheme="full"/>
                  <p:pic>
                    <p:nvPicPr>
                      <p:cNvPr id="5" name="Content Placeholder 6">
                        <a:extLst>
                          <a:ext uri="{FF2B5EF4-FFF2-40B4-BE49-F238E27FC236}">
                            <a16:creationId xmlns:a16="http://schemas.microsoft.com/office/drawing/2014/main" id="{91284E20-7DBB-DC4B-8C58-DE3874E7C1F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10748"/>
                        <a:ext cx="8686800" cy="44558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65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0ECD-5249-AD45-967A-91B1316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Equal Sign Tasks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18902D-8A9E-DF47-96C1-E5524A476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714257"/>
              </p:ext>
            </p:extLst>
          </p:nvPr>
        </p:nvGraphicFramePr>
        <p:xfrm>
          <a:off x="228600" y="1262270"/>
          <a:ext cx="8776252" cy="4750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hart" r:id="rId4" imgW="17805400" imgH="7645400" progId="Excel.Chart.8">
                  <p:embed followColorScheme="full"/>
                </p:oleObj>
              </mc:Choice>
              <mc:Fallback>
                <p:oleObj name="Chart" r:id="rId4" imgW="17805400" imgH="7645400" progId="Excel.Chart.8">
                  <p:embed followColorScheme="full"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1918902D-8A9E-DF47-96C1-E5524A4762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62270"/>
                        <a:ext cx="8776252" cy="47509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517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1AA9-7C07-7B4C-B67E-92410EDB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Double-Digit Word Problems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3366E52-25A1-2F42-8E8D-685FA6FD4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195447"/>
              </p:ext>
            </p:extLst>
          </p:nvPr>
        </p:nvGraphicFramePr>
        <p:xfrm>
          <a:off x="228600" y="1499176"/>
          <a:ext cx="8686800" cy="4421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Chart" r:id="rId3" imgW="17805400" imgH="7645400" progId="Excel.Chart.8">
                  <p:embed followColorScheme="full"/>
                </p:oleObj>
              </mc:Choice>
              <mc:Fallback>
                <p:oleObj name="Chart" r:id="rId3" imgW="17805400" imgH="7645400" progId="Excel.Chart.8">
                  <p:embed followColorScheme="full"/>
                  <p:pic>
                    <p:nvPicPr>
                      <p:cNvPr id="8" name="Content Placeholder 6">
                        <a:extLst>
                          <a:ext uri="{FF2B5EF4-FFF2-40B4-BE49-F238E27FC236}">
                            <a16:creationId xmlns:a16="http://schemas.microsoft.com/office/drawing/2014/main" id="{B3366E52-25A1-2F42-8E8D-685FA6FD4F6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99176"/>
                        <a:ext cx="8686800" cy="442116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84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F9A1-7611-2843-9E01-443F55BA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Mediation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16E66-2F3C-4E46-AE87-407946068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14" y="960120"/>
            <a:ext cx="7949971" cy="48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298045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126000-486D-D549-AFE9-56DB2C114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1960" y="146721"/>
            <a:ext cx="3868340" cy="617934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6"/>
                </a:solidFill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060" y="1164770"/>
            <a:ext cx="1318022" cy="1318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564042-675C-364C-8C12-BBBBF0A30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565" y="2743331"/>
            <a:ext cx="1067012" cy="1067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D0F889-B6EE-384F-A02F-189C31C362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55" y="3992639"/>
            <a:ext cx="2697033" cy="536189"/>
          </a:xfrm>
          <a:prstGeom prst="rect">
            <a:avLst/>
          </a:prstGeom>
        </p:spPr>
      </p:pic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CC65293-51C0-734E-91AF-0371228DA321}"/>
              </a:ext>
            </a:extLst>
          </p:cNvPr>
          <p:cNvSpPr txBox="1">
            <a:spLocks/>
          </p:cNvSpPr>
          <p:nvPr/>
        </p:nvSpPr>
        <p:spPr>
          <a:xfrm>
            <a:off x="163023" y="4711124"/>
            <a:ext cx="8842097" cy="27634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Teachers and students in Austin, TX</a:t>
            </a:r>
          </a:p>
          <a:p>
            <a:pPr marL="0" indent="0" algn="ctr">
              <a:buNone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Research team at 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1957795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246" y="3851553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432" y="4295739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817" y="2589283"/>
            <a:ext cx="5694627" cy="1516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214" y="5009052"/>
            <a:ext cx="1262270" cy="1262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F2B8AE-F172-554F-B099-20FF27C7616A}"/>
              </a:ext>
            </a:extLst>
          </p:cNvPr>
          <p:cNvSpPr/>
          <p:nvPr/>
        </p:nvSpPr>
        <p:spPr>
          <a:xfrm>
            <a:off x="94035" y="1260282"/>
            <a:ext cx="7685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https://intensiveintervention.org/intensive-intervention-math-course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2CB17-2D8E-E14A-8FC2-3D121386DF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5" y="184144"/>
            <a:ext cx="5207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0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08FF8-AB7B-8E40-8773-EA8DD0786A62}"/>
              </a:ext>
            </a:extLst>
          </p:cNvPr>
          <p:cNvSpPr txBox="1"/>
          <p:nvPr/>
        </p:nvSpPr>
        <p:spPr>
          <a:xfrm>
            <a:off x="1070593" y="2464905"/>
            <a:ext cx="7002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think about </a:t>
            </a:r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problems</a:t>
            </a:r>
            <a:endParaRPr lang="en-US" sz="4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4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87DC6-7C99-E043-BEFA-7B703E1D1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9" y="515925"/>
            <a:ext cx="6523762" cy="50304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6B7A9-E703-DF4B-935A-F84C24AB2250}"/>
              </a:ext>
            </a:extLst>
          </p:cNvPr>
          <p:cNvCxnSpPr>
            <a:cxnSpLocks/>
          </p:cNvCxnSpPr>
          <p:nvPr/>
        </p:nvCxnSpPr>
        <p:spPr>
          <a:xfrm flipV="1">
            <a:off x="2620238" y="1210028"/>
            <a:ext cx="4076883" cy="31437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CE9241-2EA8-BE44-A83F-E13E6631A6A3}"/>
              </a:ext>
            </a:extLst>
          </p:cNvPr>
          <p:cNvCxnSpPr>
            <a:cxnSpLocks/>
          </p:cNvCxnSpPr>
          <p:nvPr/>
        </p:nvCxnSpPr>
        <p:spPr>
          <a:xfrm>
            <a:off x="2620238" y="1218033"/>
            <a:ext cx="4076883" cy="3135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030" y="0"/>
            <a:ext cx="538194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813530" flipH="1">
            <a:off x="5550743" y="150360"/>
            <a:ext cx="1371019" cy="742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813530" flipH="1">
            <a:off x="7057732" y="931409"/>
            <a:ext cx="1371019" cy="742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3E42B9-3A13-7F4D-9B86-675BDFA9C7C1}"/>
              </a:ext>
            </a:extLst>
          </p:cNvPr>
          <p:cNvCxnSpPr>
            <a:cxnSpLocks/>
          </p:cNvCxnSpPr>
          <p:nvPr/>
        </p:nvCxnSpPr>
        <p:spPr>
          <a:xfrm flipV="1">
            <a:off x="2622497" y="1824720"/>
            <a:ext cx="4076883" cy="31437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D912F0-07D7-2747-9F95-101B03A81301}"/>
              </a:ext>
            </a:extLst>
          </p:cNvPr>
          <p:cNvCxnSpPr>
            <a:cxnSpLocks/>
          </p:cNvCxnSpPr>
          <p:nvPr/>
        </p:nvCxnSpPr>
        <p:spPr>
          <a:xfrm>
            <a:off x="2622497" y="1832725"/>
            <a:ext cx="4076883" cy="3135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</p:spTree>
    <p:extLst>
      <p:ext uri="{BB962C8B-B14F-4D97-AF65-F5344CB8AC3E}">
        <p14:creationId xmlns:p14="http://schemas.microsoft.com/office/powerpoint/2010/main" val="217164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295405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20A3-A6E9-A346-BB52-2441BBEB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599"/>
            <a:ext cx="8686800" cy="1997869"/>
          </a:xfrm>
        </p:spPr>
        <p:txBody>
          <a:bodyPr>
            <a:normAutofit/>
          </a:bodyPr>
          <a:lstStyle/>
          <a:p>
            <a:r>
              <a:rPr lang="en-US" dirty="0"/>
              <a:t>Pirate Math </a:t>
            </a:r>
            <a:br>
              <a:rPr lang="en-US" dirty="0"/>
            </a:br>
            <a:r>
              <a:rPr lang="en-US" dirty="0"/>
              <a:t>Equation 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8680-C09C-674B-8B13-D3278CB0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617474" cy="3263504"/>
          </a:xfrm>
        </p:spPr>
        <p:txBody>
          <a:bodyPr/>
          <a:lstStyle/>
          <a:p>
            <a:r>
              <a:rPr lang="en-US" dirty="0"/>
              <a:t>17 weeks</a:t>
            </a:r>
          </a:p>
          <a:p>
            <a:r>
              <a:rPr lang="en-US" dirty="0"/>
              <a:t>3 times a week</a:t>
            </a:r>
          </a:p>
          <a:p>
            <a:r>
              <a:rPr lang="en-US" dirty="0"/>
              <a:t>25-30 min/session</a:t>
            </a:r>
          </a:p>
          <a:p>
            <a:endParaRPr lang="en-US" dirty="0"/>
          </a:p>
          <a:p>
            <a:r>
              <a:rPr lang="en-US" dirty="0"/>
              <a:t>Individual instruction provided by tutors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888F5-63F8-C34A-90BC-7C77ABD308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1966">
            <a:off x="4143858" y="586497"/>
            <a:ext cx="39027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1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34958" y="2564166"/>
            <a:ext cx="5864087" cy="994172"/>
          </a:xfrm>
        </p:spPr>
        <p:txBody>
          <a:bodyPr/>
          <a:lstStyle/>
          <a:p>
            <a:pPr algn="ctr"/>
            <a:r>
              <a:rPr lang="en-US" dirty="0"/>
              <a:t>Math Fact Flashcards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9543">
            <a:off x="4572638" y="798330"/>
            <a:ext cx="3760295" cy="45751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90C07A-EF2F-3E41-8B34-6A576715662C}"/>
              </a:ext>
            </a:extLst>
          </p:cNvPr>
          <p:cNvSpPr/>
          <p:nvPr/>
        </p:nvSpPr>
        <p:spPr>
          <a:xfrm>
            <a:off x="994173" y="1353362"/>
            <a:ext cx="3560324" cy="2247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1 min addition and subtraction flashcards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Student counts score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Another 1 min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Student counts score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Student graphs highest score of day</a:t>
            </a:r>
          </a:p>
        </p:txBody>
      </p:sp>
    </p:spTree>
    <p:extLst>
      <p:ext uri="{BB962C8B-B14F-4D97-AF65-F5344CB8AC3E}">
        <p14:creationId xmlns:p14="http://schemas.microsoft.com/office/powerpoint/2010/main" val="2963157470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5038</TotalTime>
  <Words>580</Words>
  <Application>Microsoft Macintosh PowerPoint</Application>
  <PresentationFormat>On-screen Show (4:3)</PresentationFormat>
  <Paragraphs>133</Paragraphs>
  <Slides>29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Franklin Gothic Book</vt:lpstr>
      <vt:lpstr>Verdana</vt:lpstr>
      <vt:lpstr>Yuanti SC</vt:lpstr>
      <vt:lpstr>NCII-Uconn</vt:lpstr>
      <vt:lpstr>Chart</vt:lpstr>
      <vt:lpstr>How to Teach Students  to Understand Word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Pirate Math  Equation Quest</vt:lpstr>
      <vt:lpstr>Math Fact Flashcards</vt:lpstr>
      <vt:lpstr>Equation Quest</vt:lpstr>
      <vt:lpstr>Equation Quest</vt:lpstr>
      <vt:lpstr>Equation Quest</vt:lpstr>
      <vt:lpstr>Buccaneer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Shipshape Sorting</vt:lpstr>
      <vt:lpstr>Jolly Roger Review</vt:lpstr>
      <vt:lpstr>Non-Standard Equation Solving</vt:lpstr>
      <vt:lpstr>Equal Sign Tasks</vt:lpstr>
      <vt:lpstr>Double-Digit Word Problems</vt:lpstr>
      <vt:lpstr>Mediation Analysis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Sarah Powell</cp:lastModifiedBy>
  <cp:revision>586</cp:revision>
  <dcterms:created xsi:type="dcterms:W3CDTF">2016-08-16T05:11:43Z</dcterms:created>
  <dcterms:modified xsi:type="dcterms:W3CDTF">2019-06-18T01:01:12Z</dcterms:modified>
</cp:coreProperties>
</file>