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336" r:id="rId2"/>
    <p:sldId id="393" r:id="rId3"/>
    <p:sldId id="394" r:id="rId4"/>
    <p:sldId id="425" r:id="rId5"/>
    <p:sldId id="424" r:id="rId6"/>
    <p:sldId id="423" r:id="rId7"/>
    <p:sldId id="438" r:id="rId8"/>
    <p:sldId id="439" r:id="rId9"/>
    <p:sldId id="440" r:id="rId10"/>
    <p:sldId id="426" r:id="rId11"/>
    <p:sldId id="443" r:id="rId12"/>
    <p:sldId id="428" r:id="rId13"/>
    <p:sldId id="433" r:id="rId14"/>
    <p:sldId id="416" r:id="rId15"/>
    <p:sldId id="437" r:id="rId16"/>
    <p:sldId id="444" r:id="rId17"/>
    <p:sldId id="421" r:id="rId18"/>
    <p:sldId id="435" r:id="rId19"/>
    <p:sldId id="431" r:id="rId20"/>
    <p:sldId id="392"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0391" autoAdjust="0"/>
  </p:normalViewPr>
  <p:slideViewPr>
    <p:cSldViewPr snapToGrid="0">
      <p:cViewPr varScale="1">
        <p:scale>
          <a:sx n="112" d="100"/>
          <a:sy n="112" d="100"/>
        </p:scale>
        <p:origin x="13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0169743245399"/>
          <c:y val="5.3467000835421885E-2"/>
          <c:w val="0.83698302567546012"/>
          <c:h val="0.88572007446437617"/>
        </c:manualLayout>
      </c:layout>
      <c:barChart>
        <c:barDir val="col"/>
        <c:grouping val="stacked"/>
        <c:varyColors val="0"/>
        <c:ser>
          <c:idx val="0"/>
          <c:order val="0"/>
          <c:tx>
            <c:strRef>
              <c:f>'2016 Block'!$D$5</c:f>
              <c:strCache>
                <c:ptCount val="1"/>
                <c:pt idx="0">
                  <c:v>P3</c:v>
                </c:pt>
              </c:strCache>
            </c:strRef>
          </c:tx>
          <c:spPr>
            <a:solidFill>
              <a:schemeClr val="accent1"/>
            </a:solidFill>
            <a:ln>
              <a:noFill/>
            </a:ln>
            <a:effectLst/>
          </c:spPr>
          <c:invertIfNegative val="0"/>
          <c:dPt>
            <c:idx val="0"/>
            <c:invertIfNegative val="0"/>
            <c:bubble3D val="0"/>
          </c:dPt>
          <c:cat>
            <c:strRef>
              <c:f>'2016 Block'!$D$3</c:f>
              <c:strCache>
                <c:ptCount val="1"/>
                <c:pt idx="0">
                  <c:v>CAP</c:v>
                </c:pt>
              </c:strCache>
            </c:strRef>
          </c:cat>
          <c:val>
            <c:numRef>
              <c:f>'2016 Block'!$E$5</c:f>
              <c:numCache>
                <c:formatCode>General</c:formatCode>
                <c:ptCount val="1"/>
                <c:pt idx="0">
                  <c:v>68000</c:v>
                </c:pt>
              </c:numCache>
            </c:numRef>
          </c:val>
        </c:ser>
        <c:ser>
          <c:idx val="1"/>
          <c:order val="1"/>
          <c:tx>
            <c:strRef>
              <c:f>'2016 Block'!$D$6</c:f>
              <c:strCache>
                <c:ptCount val="1"/>
                <c:pt idx="0">
                  <c:v>Indian and M&amp;I</c:v>
                </c:pt>
              </c:strCache>
            </c:strRef>
          </c:tx>
          <c:spPr>
            <a:solidFill>
              <a:schemeClr val="accent2"/>
            </a:solidFill>
            <a:ln>
              <a:noFill/>
            </a:ln>
            <a:effectLst/>
          </c:spPr>
          <c:invertIfNegative val="0"/>
          <c:cat>
            <c:strRef>
              <c:f>'2016 Block'!$D$3</c:f>
              <c:strCache>
                <c:ptCount val="1"/>
                <c:pt idx="0">
                  <c:v>CAP</c:v>
                </c:pt>
              </c:strCache>
            </c:strRef>
          </c:cat>
          <c:val>
            <c:numRef>
              <c:f>'2016 Block'!$E$6</c:f>
              <c:numCache>
                <c:formatCode>General</c:formatCode>
                <c:ptCount val="1"/>
                <c:pt idx="0">
                  <c:v>767000</c:v>
                </c:pt>
              </c:numCache>
            </c:numRef>
          </c:val>
        </c:ser>
        <c:ser>
          <c:idx val="2"/>
          <c:order val="2"/>
          <c:tx>
            <c:strRef>
              <c:f>'2016 Block'!$D$7</c:f>
              <c:strCache>
                <c:ptCount val="1"/>
                <c:pt idx="0">
                  <c:v>NIA</c:v>
                </c:pt>
              </c:strCache>
            </c:strRef>
          </c:tx>
          <c:spPr>
            <a:solidFill>
              <a:schemeClr val="accent3"/>
            </a:solidFill>
            <a:ln>
              <a:noFill/>
            </a:ln>
            <a:effectLst/>
          </c:spPr>
          <c:invertIfNegative val="0"/>
          <c:cat>
            <c:strRef>
              <c:f>'2016 Block'!$D$3</c:f>
              <c:strCache>
                <c:ptCount val="1"/>
                <c:pt idx="0">
                  <c:v>CAP</c:v>
                </c:pt>
              </c:strCache>
            </c:strRef>
          </c:cat>
          <c:val>
            <c:numRef>
              <c:f>'2016 Block'!$E$7</c:f>
              <c:numCache>
                <c:formatCode>General</c:formatCode>
                <c:ptCount val="1"/>
                <c:pt idx="0">
                  <c:v>178000</c:v>
                </c:pt>
              </c:numCache>
            </c:numRef>
          </c:val>
        </c:ser>
        <c:ser>
          <c:idx val="3"/>
          <c:order val="3"/>
          <c:tx>
            <c:strRef>
              <c:f>'2016 Block'!$D$8</c:f>
              <c:strCache>
                <c:ptCount val="1"/>
                <c:pt idx="0">
                  <c:v>Agricultural Pool</c:v>
                </c:pt>
              </c:strCache>
            </c:strRef>
          </c:tx>
          <c:spPr>
            <a:solidFill>
              <a:schemeClr val="accent4"/>
            </a:solidFill>
            <a:ln>
              <a:noFill/>
            </a:ln>
            <a:effectLst/>
          </c:spPr>
          <c:invertIfNegative val="0"/>
          <c:cat>
            <c:strRef>
              <c:f>'2016 Block'!$D$3</c:f>
              <c:strCache>
                <c:ptCount val="1"/>
                <c:pt idx="0">
                  <c:v>CAP</c:v>
                </c:pt>
              </c:strCache>
            </c:strRef>
          </c:cat>
          <c:val>
            <c:numRef>
              <c:f>'2016 Block'!$E$8</c:f>
              <c:numCache>
                <c:formatCode>General</c:formatCode>
                <c:ptCount val="1"/>
                <c:pt idx="0">
                  <c:v>400000</c:v>
                </c:pt>
              </c:numCache>
            </c:numRef>
          </c:val>
        </c:ser>
        <c:ser>
          <c:idx val="4"/>
          <c:order val="4"/>
          <c:tx>
            <c:strRef>
              <c:f>'2016 Block'!$D$9</c:f>
              <c:strCache>
                <c:ptCount val="1"/>
                <c:pt idx="0">
                  <c:v>Other Excess</c:v>
                </c:pt>
              </c:strCache>
            </c:strRef>
          </c:tx>
          <c:spPr>
            <a:solidFill>
              <a:schemeClr val="accent5"/>
            </a:solidFill>
            <a:ln>
              <a:noFill/>
            </a:ln>
            <a:effectLst/>
          </c:spPr>
          <c:invertIfNegative val="0"/>
          <c:cat>
            <c:strRef>
              <c:f>'2016 Block'!$D$3</c:f>
              <c:strCache>
                <c:ptCount val="1"/>
                <c:pt idx="0">
                  <c:v>CAP</c:v>
                </c:pt>
              </c:strCache>
            </c:strRef>
          </c:cat>
          <c:val>
            <c:numRef>
              <c:f>'2016 Block'!$E$9</c:f>
              <c:numCache>
                <c:formatCode>General</c:formatCode>
                <c:ptCount val="1"/>
                <c:pt idx="0">
                  <c:v>127000</c:v>
                </c:pt>
              </c:numCache>
            </c:numRef>
          </c:val>
        </c:ser>
        <c:dLbls>
          <c:showLegendKey val="0"/>
          <c:showVal val="0"/>
          <c:showCatName val="0"/>
          <c:showSerName val="0"/>
          <c:showPercent val="0"/>
          <c:showBubbleSize val="0"/>
        </c:dLbls>
        <c:gapWidth val="55"/>
        <c:overlap val="100"/>
        <c:axId val="360254608"/>
        <c:axId val="360255000"/>
      </c:barChart>
      <c:catAx>
        <c:axId val="360254608"/>
        <c:scaling>
          <c:orientation val="minMax"/>
        </c:scaling>
        <c:delete val="1"/>
        <c:axPos val="b"/>
        <c:numFmt formatCode="General" sourceLinked="1"/>
        <c:majorTickMark val="none"/>
        <c:minorTickMark val="none"/>
        <c:tickLblPos val="nextTo"/>
        <c:crossAx val="360255000"/>
        <c:crosses val="autoZero"/>
        <c:auto val="1"/>
        <c:lblAlgn val="ctr"/>
        <c:lblOffset val="100"/>
        <c:noMultiLvlLbl val="0"/>
      </c:catAx>
      <c:valAx>
        <c:axId val="360255000"/>
        <c:scaling>
          <c:orientation val="minMax"/>
        </c:scaling>
        <c:delete val="1"/>
        <c:axPos val="l"/>
        <c:numFmt formatCode="General" sourceLinked="1"/>
        <c:majorTickMark val="none"/>
        <c:minorTickMark val="none"/>
        <c:tickLblPos val="nextTo"/>
        <c:crossAx val="36025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046981627296589"/>
          <c:y val="6.9444444444444448E-2"/>
          <c:w val="0.83953018372703414"/>
          <c:h val="0.8416746864975212"/>
        </c:manualLayout>
      </c:layout>
      <c:barChart>
        <c:barDir val="col"/>
        <c:grouping val="stacked"/>
        <c:varyColors val="0"/>
        <c:ser>
          <c:idx val="0"/>
          <c:order val="0"/>
          <c:tx>
            <c:strRef>
              <c:f>'2016 Block'!$B$5</c:f>
              <c:strCache>
                <c:ptCount val="1"/>
                <c:pt idx="0">
                  <c:v>P1-P3</c:v>
                </c:pt>
              </c:strCache>
            </c:strRef>
          </c:tx>
          <c:spPr>
            <a:solidFill>
              <a:schemeClr val="accent1"/>
            </a:solidFill>
            <a:ln>
              <a:noFill/>
            </a:ln>
            <a:effectLst/>
          </c:spPr>
          <c:invertIfNegative val="0"/>
          <c:cat>
            <c:strRef>
              <c:f>'2016 Block'!$B$3</c:f>
              <c:strCache>
                <c:ptCount val="1"/>
                <c:pt idx="0">
                  <c:v>On-River</c:v>
                </c:pt>
              </c:strCache>
            </c:strRef>
          </c:cat>
          <c:val>
            <c:numRef>
              <c:f>'2016 Block'!$C$5</c:f>
              <c:numCache>
                <c:formatCode>General</c:formatCode>
                <c:ptCount val="1"/>
                <c:pt idx="0">
                  <c:v>1140000</c:v>
                </c:pt>
              </c:numCache>
            </c:numRef>
          </c:val>
        </c:ser>
        <c:ser>
          <c:idx val="1"/>
          <c:order val="1"/>
          <c:tx>
            <c:strRef>
              <c:f>'2016 Block'!$B$6</c:f>
              <c:strCache>
                <c:ptCount val="1"/>
                <c:pt idx="0">
                  <c:v>P4</c:v>
                </c:pt>
              </c:strCache>
            </c:strRef>
          </c:tx>
          <c:spPr>
            <a:solidFill>
              <a:schemeClr val="accent2"/>
            </a:solidFill>
            <a:ln>
              <a:noFill/>
            </a:ln>
            <a:effectLst/>
          </c:spPr>
          <c:invertIfNegative val="0"/>
          <c:cat>
            <c:strRef>
              <c:f>'2016 Block'!$B$3</c:f>
              <c:strCache>
                <c:ptCount val="1"/>
                <c:pt idx="0">
                  <c:v>On-River</c:v>
                </c:pt>
              </c:strCache>
            </c:strRef>
          </c:cat>
          <c:val>
            <c:numRef>
              <c:f>'2016 Block'!$C$6</c:f>
              <c:numCache>
                <c:formatCode>General</c:formatCode>
                <c:ptCount val="1"/>
                <c:pt idx="0">
                  <c:v>60000</c:v>
                </c:pt>
              </c:numCache>
            </c:numRef>
          </c:val>
        </c:ser>
        <c:ser>
          <c:idx val="2"/>
          <c:order val="2"/>
          <c:tx>
            <c:strRef>
              <c:f>'2016 Block'!$B$7</c:f>
              <c:strCache>
                <c:ptCount val="1"/>
                <c:pt idx="0">
                  <c:v>P5</c:v>
                </c:pt>
              </c:strCache>
            </c:strRef>
          </c:tx>
          <c:spPr>
            <a:solidFill>
              <a:schemeClr val="accent3"/>
            </a:solidFill>
            <a:ln>
              <a:noFill/>
            </a:ln>
            <a:effectLst/>
          </c:spPr>
          <c:invertIfNegative val="0"/>
          <c:cat>
            <c:strRef>
              <c:f>'2016 Block'!$B$3</c:f>
              <c:strCache>
                <c:ptCount val="1"/>
                <c:pt idx="0">
                  <c:v>On-River</c:v>
                </c:pt>
              </c:strCache>
            </c:strRef>
          </c:cat>
          <c:val>
            <c:numRef>
              <c:f>'2016 Block'!$C$7</c:f>
              <c:numCache>
                <c:formatCode>General</c:formatCode>
                <c:ptCount val="1"/>
                <c:pt idx="0">
                  <c:v>5000</c:v>
                </c:pt>
              </c:numCache>
            </c:numRef>
          </c:val>
        </c:ser>
        <c:dLbls>
          <c:showLegendKey val="0"/>
          <c:showVal val="0"/>
          <c:showCatName val="0"/>
          <c:showSerName val="0"/>
          <c:showPercent val="0"/>
          <c:showBubbleSize val="0"/>
        </c:dLbls>
        <c:gapWidth val="55"/>
        <c:overlap val="100"/>
        <c:axId val="359768656"/>
        <c:axId val="359769048"/>
      </c:barChart>
      <c:catAx>
        <c:axId val="359768656"/>
        <c:scaling>
          <c:orientation val="minMax"/>
        </c:scaling>
        <c:delete val="1"/>
        <c:axPos val="b"/>
        <c:numFmt formatCode="General" sourceLinked="1"/>
        <c:majorTickMark val="none"/>
        <c:minorTickMark val="none"/>
        <c:tickLblPos val="nextTo"/>
        <c:crossAx val="359769048"/>
        <c:crosses val="autoZero"/>
        <c:auto val="1"/>
        <c:lblAlgn val="ctr"/>
        <c:lblOffset val="100"/>
        <c:noMultiLvlLbl val="0"/>
      </c:catAx>
      <c:valAx>
        <c:axId val="359769048"/>
        <c:scaling>
          <c:orientation val="minMax"/>
          <c:max val="1800000"/>
          <c:min val="0"/>
        </c:scaling>
        <c:delete val="1"/>
        <c:axPos val="l"/>
        <c:numFmt formatCode="General" sourceLinked="1"/>
        <c:majorTickMark val="none"/>
        <c:minorTickMark val="none"/>
        <c:tickLblPos val="nextTo"/>
        <c:crossAx val="35976865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716" cy="462268"/>
          </a:xfrm>
          <a:prstGeom prst="rect">
            <a:avLst/>
          </a:prstGeom>
        </p:spPr>
        <p:txBody>
          <a:bodyPr vert="horz" lIns="90443" tIns="45222" rIns="90443" bIns="45222" rtlCol="0"/>
          <a:lstStyle>
            <a:lvl1pPr algn="l">
              <a:defRPr sz="1200"/>
            </a:lvl1pPr>
          </a:lstStyle>
          <a:p>
            <a:endParaRPr lang="en-US"/>
          </a:p>
        </p:txBody>
      </p:sp>
      <p:sp>
        <p:nvSpPr>
          <p:cNvPr id="3" name="Date Placeholder 2"/>
          <p:cNvSpPr>
            <a:spLocks noGrp="1"/>
          </p:cNvSpPr>
          <p:nvPr>
            <p:ph type="dt" sz="quarter" idx="1"/>
          </p:nvPr>
        </p:nvSpPr>
        <p:spPr>
          <a:xfrm>
            <a:off x="3927917" y="0"/>
            <a:ext cx="3004716" cy="462268"/>
          </a:xfrm>
          <a:prstGeom prst="rect">
            <a:avLst/>
          </a:prstGeom>
        </p:spPr>
        <p:txBody>
          <a:bodyPr vert="horz" lIns="90443" tIns="45222" rIns="90443" bIns="45222" rtlCol="0"/>
          <a:lstStyle>
            <a:lvl1pPr algn="r">
              <a:defRPr sz="1200"/>
            </a:lvl1pPr>
          </a:lstStyle>
          <a:p>
            <a:fld id="{5991BBCD-05D9-42B2-B731-C88A0A388F43}" type="datetimeFigureOut">
              <a:rPr lang="en-US" smtClean="0"/>
              <a:t>1/11/2016</a:t>
            </a:fld>
            <a:endParaRPr lang="en-US"/>
          </a:p>
        </p:txBody>
      </p:sp>
      <p:sp>
        <p:nvSpPr>
          <p:cNvPr id="4" name="Footer Placeholder 3"/>
          <p:cNvSpPr>
            <a:spLocks noGrp="1"/>
          </p:cNvSpPr>
          <p:nvPr>
            <p:ph type="ftr" sz="quarter" idx="2"/>
          </p:nvPr>
        </p:nvSpPr>
        <p:spPr>
          <a:xfrm>
            <a:off x="0" y="8757933"/>
            <a:ext cx="3004716" cy="462268"/>
          </a:xfrm>
          <a:prstGeom prst="rect">
            <a:avLst/>
          </a:prstGeom>
        </p:spPr>
        <p:txBody>
          <a:bodyPr vert="horz" lIns="90443" tIns="45222" rIns="90443" bIns="45222" rtlCol="0" anchor="b"/>
          <a:lstStyle>
            <a:lvl1pPr algn="l">
              <a:defRPr sz="1200"/>
            </a:lvl1pPr>
          </a:lstStyle>
          <a:p>
            <a:endParaRPr lang="en-US"/>
          </a:p>
        </p:txBody>
      </p:sp>
      <p:sp>
        <p:nvSpPr>
          <p:cNvPr id="5" name="Slide Number Placeholder 4"/>
          <p:cNvSpPr>
            <a:spLocks noGrp="1"/>
          </p:cNvSpPr>
          <p:nvPr>
            <p:ph type="sldNum" sz="quarter" idx="3"/>
          </p:nvPr>
        </p:nvSpPr>
        <p:spPr>
          <a:xfrm>
            <a:off x="3927917" y="8757933"/>
            <a:ext cx="3004716" cy="462268"/>
          </a:xfrm>
          <a:prstGeom prst="rect">
            <a:avLst/>
          </a:prstGeom>
        </p:spPr>
        <p:txBody>
          <a:bodyPr vert="horz" lIns="90443" tIns="45222" rIns="90443" bIns="45222" rtlCol="0" anchor="b"/>
          <a:lstStyle>
            <a:lvl1pPr algn="r">
              <a:defRPr sz="1200"/>
            </a:lvl1pPr>
          </a:lstStyle>
          <a:p>
            <a:fld id="{DBD9D917-276E-4CC9-8782-CF873EEBBBFE}" type="slidenum">
              <a:rPr lang="en-US" smtClean="0"/>
              <a:t>‹#›</a:t>
            </a:fld>
            <a:endParaRPr lang="en-US"/>
          </a:p>
        </p:txBody>
      </p:sp>
    </p:spTree>
    <p:extLst>
      <p:ext uri="{BB962C8B-B14F-4D97-AF65-F5344CB8AC3E}">
        <p14:creationId xmlns:p14="http://schemas.microsoft.com/office/powerpoint/2010/main" val="856075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0" cy="462611"/>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idx="1"/>
          </p:nvPr>
        </p:nvSpPr>
        <p:spPr>
          <a:xfrm>
            <a:off x="3927775" y="1"/>
            <a:ext cx="3004820" cy="462611"/>
          </a:xfrm>
          <a:prstGeom prst="rect">
            <a:avLst/>
          </a:prstGeom>
        </p:spPr>
        <p:txBody>
          <a:bodyPr vert="horz" lIns="92307" tIns="46153" rIns="92307" bIns="46153" rtlCol="0"/>
          <a:lstStyle>
            <a:lvl1pPr algn="r">
              <a:defRPr sz="1200"/>
            </a:lvl1pPr>
          </a:lstStyle>
          <a:p>
            <a:fld id="{12591A44-E9DD-448B-BF49-E0AC0853C2C6}" type="datetimeFigureOut">
              <a:rPr lang="en-US" smtClean="0"/>
              <a:t>1/11/2016</a:t>
            </a:fld>
            <a:endParaRPr lang="en-US"/>
          </a:p>
        </p:txBody>
      </p:sp>
      <p:sp>
        <p:nvSpPr>
          <p:cNvPr id="4" name="Slide Image Placeholder 3"/>
          <p:cNvSpPr>
            <a:spLocks noGrp="1" noRot="1" noChangeAspect="1"/>
          </p:cNvSpPr>
          <p:nvPr>
            <p:ph type="sldImg" idx="2"/>
          </p:nvPr>
        </p:nvSpPr>
        <p:spPr>
          <a:xfrm>
            <a:off x="1393825" y="1152525"/>
            <a:ext cx="4146550" cy="3111500"/>
          </a:xfrm>
          <a:prstGeom prst="rect">
            <a:avLst/>
          </a:prstGeom>
          <a:noFill/>
          <a:ln w="12700">
            <a:solidFill>
              <a:prstClr val="black"/>
            </a:solidFill>
          </a:ln>
        </p:spPr>
        <p:txBody>
          <a:bodyPr vert="horz" lIns="92307" tIns="46153" rIns="92307" bIns="46153"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2610"/>
          </a:xfrm>
          <a:prstGeom prst="rect">
            <a:avLst/>
          </a:prstGeom>
        </p:spPr>
        <p:txBody>
          <a:bodyPr vert="horz" lIns="92307" tIns="46153" rIns="92307" bIns="46153"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7" tIns="46153" rIns="92307" bIns="46153" rtlCol="0" anchor="b"/>
          <a:lstStyle>
            <a:lvl1pPr algn="r">
              <a:defRPr sz="1200"/>
            </a:lvl1pPr>
          </a:lstStyle>
          <a:p>
            <a:fld id="{9027B345-A7DA-491C-8BF3-9E72E79CE196}" type="slidenum">
              <a:rPr lang="en-US" smtClean="0"/>
              <a:t>‹#›</a:t>
            </a:fld>
            <a:endParaRPr lang="en-US"/>
          </a:p>
        </p:txBody>
      </p:sp>
    </p:spTree>
    <p:extLst>
      <p:ext uri="{BB962C8B-B14F-4D97-AF65-F5344CB8AC3E}">
        <p14:creationId xmlns:p14="http://schemas.microsoft.com/office/powerpoint/2010/main" val="269320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Garamond" pitchFamily="18" charset="0"/>
              </a:defRPr>
            </a:lvl1pPr>
            <a:lvl2pPr marL="744258" indent="-286253">
              <a:defRPr>
                <a:solidFill>
                  <a:schemeClr val="tx1"/>
                </a:solidFill>
                <a:latin typeface="Garamond" pitchFamily="18" charset="0"/>
              </a:defRPr>
            </a:lvl2pPr>
            <a:lvl3pPr marL="1145012" indent="-229002">
              <a:defRPr>
                <a:solidFill>
                  <a:schemeClr val="tx1"/>
                </a:solidFill>
                <a:latin typeface="Garamond" pitchFamily="18" charset="0"/>
              </a:defRPr>
            </a:lvl3pPr>
            <a:lvl4pPr marL="1603018" indent="-229002">
              <a:defRPr>
                <a:solidFill>
                  <a:schemeClr val="tx1"/>
                </a:solidFill>
                <a:latin typeface="Garamond" pitchFamily="18" charset="0"/>
              </a:defRPr>
            </a:lvl4pPr>
            <a:lvl5pPr marL="2061022" indent="-229002">
              <a:defRPr>
                <a:solidFill>
                  <a:schemeClr val="tx1"/>
                </a:solidFill>
                <a:latin typeface="Garamond" pitchFamily="18" charset="0"/>
              </a:defRPr>
            </a:lvl5pPr>
            <a:lvl6pPr marL="2519027" indent="-229002" eaLnBrk="0" fontAlgn="base" hangingPunct="0">
              <a:spcBef>
                <a:spcPct val="0"/>
              </a:spcBef>
              <a:spcAft>
                <a:spcPct val="0"/>
              </a:spcAft>
              <a:defRPr>
                <a:solidFill>
                  <a:schemeClr val="tx1"/>
                </a:solidFill>
                <a:latin typeface="Garamond" pitchFamily="18" charset="0"/>
              </a:defRPr>
            </a:lvl6pPr>
            <a:lvl7pPr marL="2977032" indent="-229002" eaLnBrk="0" fontAlgn="base" hangingPunct="0">
              <a:spcBef>
                <a:spcPct val="0"/>
              </a:spcBef>
              <a:spcAft>
                <a:spcPct val="0"/>
              </a:spcAft>
              <a:defRPr>
                <a:solidFill>
                  <a:schemeClr val="tx1"/>
                </a:solidFill>
                <a:latin typeface="Garamond" pitchFamily="18" charset="0"/>
              </a:defRPr>
            </a:lvl7pPr>
            <a:lvl8pPr marL="3435036" indent="-229002" eaLnBrk="0" fontAlgn="base" hangingPunct="0">
              <a:spcBef>
                <a:spcPct val="0"/>
              </a:spcBef>
              <a:spcAft>
                <a:spcPct val="0"/>
              </a:spcAft>
              <a:defRPr>
                <a:solidFill>
                  <a:schemeClr val="tx1"/>
                </a:solidFill>
                <a:latin typeface="Garamond" pitchFamily="18" charset="0"/>
              </a:defRPr>
            </a:lvl8pPr>
            <a:lvl9pPr marL="3893041" indent="-229002" eaLnBrk="0" fontAlgn="base" hangingPunct="0">
              <a:spcBef>
                <a:spcPct val="0"/>
              </a:spcBef>
              <a:spcAft>
                <a:spcPct val="0"/>
              </a:spcAft>
              <a:defRPr>
                <a:solidFill>
                  <a:schemeClr val="tx1"/>
                </a:solidFill>
                <a:latin typeface="Garamond" pitchFamily="18" charset="0"/>
              </a:defRPr>
            </a:lvl9pPr>
          </a:lstStyle>
          <a:p>
            <a:fld id="{889F9A5B-79C9-45D4-A5F1-2675431F6122}" type="slidenum">
              <a:rPr lang="en-US" altLang="en-US" smtClean="0">
                <a:solidFill>
                  <a:prstClr val="black"/>
                </a:solidFill>
                <a:latin typeface="Arial" charset="0"/>
              </a:rPr>
              <a:pPr/>
              <a:t>4</a:t>
            </a:fld>
            <a:endParaRPr lang="en-US" altLang="en-US" smtClean="0">
              <a:solidFill>
                <a:prstClr val="black"/>
              </a:solidFill>
              <a:latin typeface="Arial" charset="0"/>
            </a:endParaRPr>
          </a:p>
        </p:txBody>
      </p:sp>
      <p:sp>
        <p:nvSpPr>
          <p:cNvPr id="38915" name="Rectangle 2"/>
          <p:cNvSpPr>
            <a:spLocks noGrp="1" noRot="1" noChangeAspect="1" noChangeArrowheads="1" noTextEdit="1"/>
          </p:cNvSpPr>
          <p:nvPr>
            <p:ph type="sldImg"/>
          </p:nvPr>
        </p:nvSpPr>
        <p:spPr>
          <a:xfrm>
            <a:off x="1119188" y="669925"/>
            <a:ext cx="4662487" cy="3498850"/>
          </a:xfrm>
          <a:ln/>
        </p:spPr>
      </p:sp>
      <p:sp>
        <p:nvSpPr>
          <p:cNvPr id="38916" name="Rectangle 3"/>
          <p:cNvSpPr>
            <a:spLocks noGrp="1" noChangeArrowheads="1"/>
          </p:cNvSpPr>
          <p:nvPr>
            <p:ph type="body" idx="1"/>
          </p:nvPr>
        </p:nvSpPr>
        <p:spPr>
          <a:xfrm>
            <a:off x="908369" y="4397204"/>
            <a:ext cx="5076459" cy="41682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176051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36D2B571-3CD7-4503-AD54-75AB987096FD}" type="slidenum">
              <a:rPr lang="en-US" smtClean="0"/>
              <a:pPr>
                <a:defRPr/>
              </a:pPr>
              <a:t>13</a:t>
            </a:fld>
            <a:endParaRPr lang="en-US"/>
          </a:p>
        </p:txBody>
      </p:sp>
    </p:spTree>
    <p:extLst>
      <p:ext uri="{BB962C8B-B14F-4D97-AF65-F5344CB8AC3E}">
        <p14:creationId xmlns:p14="http://schemas.microsoft.com/office/powerpoint/2010/main" val="396653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0339" y="8831263"/>
            <a:ext cx="3038475" cy="461962"/>
          </a:xfrm>
          <a:prstGeom prst="rect">
            <a:avLst/>
          </a:prstGeom>
          <a:noFill/>
          <a:ln w="9525">
            <a:noFill/>
            <a:miter lim="800000"/>
            <a:headEnd/>
            <a:tailEnd/>
          </a:ln>
        </p:spPr>
        <p:txBody>
          <a:bodyPr lIns="92201" tIns="46101" rIns="92201" bIns="46101" anchor="b"/>
          <a:lstStyle/>
          <a:p>
            <a:pPr algn="r" defTabSz="923859"/>
            <a:fld id="{32734AF7-C552-4E58-8944-C3B57586F973}" type="slidenum">
              <a:rPr lang="en-US"/>
              <a:pPr algn="r" defTabSz="923859"/>
              <a:t>15</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00089" y="4416425"/>
            <a:ext cx="5610226" cy="4183063"/>
          </a:xfrm>
          <a:noFill/>
          <a:ln/>
        </p:spPr>
        <p:txBody>
          <a:bodyPr lIns="92201" tIns="46101" rIns="92201" bIns="46101"/>
          <a:lstStyle/>
          <a:p>
            <a:pPr eaLnBrk="1" hangingPunct="1"/>
            <a:r>
              <a:rPr lang="en-US" dirty="0" smtClean="0"/>
              <a:t>Focus: Unused Entitlement – CR water that is unused in any year, is diverted by the CAP for use in central AZ. As these other water users demand increases over time, water available for diversion by CAP decreases. </a:t>
            </a:r>
          </a:p>
        </p:txBody>
      </p:sp>
    </p:spTree>
    <p:extLst>
      <p:ext uri="{BB962C8B-B14F-4D97-AF65-F5344CB8AC3E}">
        <p14:creationId xmlns:p14="http://schemas.microsoft.com/office/powerpoint/2010/main" val="391450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EBAFCF-81E0-4EA6-BA5A-568D8D175B0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3994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02C219B-BBB6-4174-82E7-63CFC40F7B5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43417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2ACA6-765F-432B-AD62-59E520A68E8E}"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174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647217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90121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6539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3121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0607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603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35631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28417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6026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698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1A8666D9-BE27-4340-8C56-1701C85A723C}"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74393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030C329A-D020-41A7-81E0-41453C005F5A}" type="datetimeFigureOut">
              <a:rPr lang="en-US" smtClean="0">
                <a:solidFill>
                  <a:srgbClr val="073E87"/>
                </a:solidFill>
              </a:rPr>
              <a:pPr/>
              <a:t>1/11/2016</a:t>
            </a:fld>
            <a:endParaRPr lang="en-US">
              <a:solidFill>
                <a:srgbClr val="073E87"/>
              </a:solidFill>
            </a:endParaRPr>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1A8666D9-BE27-4340-8C56-1701C85A723C}"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23836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zwater.gov/" TargetMode="External"/><Relationship Id="rId2" Type="http://schemas.openxmlformats.org/officeDocument/2006/relationships/hyperlink" Target="mailto:tbuschatzke@azwater.gov"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1828801"/>
          </a:xfrm>
        </p:spPr>
        <p:txBody>
          <a:bodyPr>
            <a:noAutofit/>
          </a:bodyPr>
          <a:lstStyle/>
          <a:p>
            <a:pPr algn="r"/>
            <a:r>
              <a:rPr lang="en-US" sz="2400" b="1" i="1" dirty="0" smtClean="0"/>
              <a:t>Yuma Agriculture Water – Rights and Supply</a:t>
            </a:r>
            <a:endParaRPr lang="en-US" sz="2400" b="1" i="1" dirty="0"/>
          </a:p>
        </p:txBody>
      </p:sp>
      <p:sp>
        <p:nvSpPr>
          <p:cNvPr id="6" name="Text Placeholder 5"/>
          <p:cNvSpPr>
            <a:spLocks noGrp="1"/>
          </p:cNvSpPr>
          <p:nvPr>
            <p:ph type="subTitle" idx="1"/>
          </p:nvPr>
        </p:nvSpPr>
        <p:spPr>
          <a:xfrm>
            <a:off x="685800" y="2371725"/>
            <a:ext cx="7696200" cy="2895599"/>
          </a:xfrm>
        </p:spPr>
        <p:txBody>
          <a:bodyPr>
            <a:normAutofit/>
          </a:bodyPr>
          <a:lstStyle/>
          <a:p>
            <a:pPr algn="r"/>
            <a:r>
              <a:rPr lang="en-US" sz="2400" i="1" dirty="0" smtClean="0"/>
              <a:t>Yuma’s Agriculture Water: What You Need To Know</a:t>
            </a:r>
          </a:p>
          <a:p>
            <a:pPr algn="r"/>
            <a:r>
              <a:rPr lang="en-US" sz="2400" i="1" dirty="0" smtClean="0"/>
              <a:t>Yuma Agriculture Water Conference</a:t>
            </a:r>
          </a:p>
          <a:p>
            <a:pPr algn="r"/>
            <a:r>
              <a:rPr lang="en-US" sz="2400" i="1" dirty="0" smtClean="0"/>
              <a:t>January 13, 2016</a:t>
            </a:r>
          </a:p>
          <a:p>
            <a:pPr algn="r"/>
            <a:endParaRPr lang="en-US" sz="2400" i="1" dirty="0"/>
          </a:p>
          <a:p>
            <a:pPr algn="r"/>
            <a:r>
              <a:rPr lang="en-US" sz="2400" i="1" dirty="0" smtClean="0"/>
              <a:t>Thomas Buschatzke, </a:t>
            </a:r>
            <a:r>
              <a:rPr lang="en-US" sz="2400" i="1" dirty="0"/>
              <a:t>Director</a:t>
            </a:r>
          </a:p>
          <a:p>
            <a:pPr algn="r"/>
            <a:r>
              <a:rPr lang="en-US" sz="2400" i="1" dirty="0"/>
              <a:t>Arizona Department of Water Resources</a:t>
            </a:r>
          </a:p>
          <a:p>
            <a:endParaRPr lang="en-US" sz="3200" b="1" dirty="0">
              <a:solidFill>
                <a:schemeClr val="bg1"/>
              </a:solidFill>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426" y="3429000"/>
            <a:ext cx="1763974" cy="1371600"/>
          </a:xfrm>
          <a:prstGeom prst="rect">
            <a:avLst/>
          </a:prstGeom>
        </p:spPr>
      </p:pic>
    </p:spTree>
    <p:extLst>
      <p:ext uri="{BB962C8B-B14F-4D97-AF65-F5344CB8AC3E}">
        <p14:creationId xmlns:p14="http://schemas.microsoft.com/office/powerpoint/2010/main" val="67853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t>Contracts</a:t>
            </a:r>
            <a:endParaRPr lang="en-US" sz="3200" b="1" dirty="0"/>
          </a:p>
        </p:txBody>
      </p:sp>
      <p:sp>
        <p:nvSpPr>
          <p:cNvPr id="4" name="Rectangle 3"/>
          <p:cNvSpPr/>
          <p:nvPr/>
        </p:nvSpPr>
        <p:spPr>
          <a:xfrm>
            <a:off x="152400" y="2386914"/>
            <a:ext cx="8686800" cy="3693319"/>
          </a:xfrm>
          <a:prstGeom prst="rect">
            <a:avLst/>
          </a:prstGeom>
        </p:spPr>
        <p:txBody>
          <a:bodyPr wrap="square">
            <a:spAutoFit/>
          </a:bodyPr>
          <a:lstStyle/>
          <a:p>
            <a:pPr marL="342900" indent="-342900">
              <a:buFont typeface="Arial" panose="020B0604020202020204" pitchFamily="34" charset="0"/>
              <a:buChar char="•"/>
            </a:pPr>
            <a:r>
              <a:rPr lang="en-US" b="1" dirty="0" smtClean="0"/>
              <a:t>Contracts between the Secretary of the Interior and water users are administered by the US Bureau of Reclamation</a:t>
            </a:r>
          </a:p>
          <a:p>
            <a:pPr marL="342900" indent="-342900">
              <a:buFont typeface="Arial" panose="020B0604020202020204" pitchFamily="34" charset="0"/>
              <a:buChar char="•"/>
            </a:pPr>
            <a:r>
              <a:rPr lang="en-US" b="1" dirty="0" smtClean="0"/>
              <a:t>State of Arizona holder of Master Contract (1944 Contract)</a:t>
            </a:r>
          </a:p>
          <a:p>
            <a:pPr marL="342900" indent="-342900">
              <a:buFont typeface="Arial" panose="020B0604020202020204" pitchFamily="34" charset="0"/>
              <a:buChar char="•"/>
            </a:pPr>
            <a:r>
              <a:rPr lang="en-US" b="1" dirty="0" smtClean="0"/>
              <a:t>Director consults with Arizona water users and makes recommendations to the US Secretary of the Interior </a:t>
            </a:r>
          </a:p>
          <a:p>
            <a:pPr marL="1257300" lvl="2" indent="-342900">
              <a:buClr>
                <a:srgbClr val="CC6600"/>
              </a:buClr>
              <a:buFont typeface="Wingdings" panose="05000000000000000000" pitchFamily="2" charset="2"/>
              <a:buChar char="§"/>
            </a:pPr>
            <a:r>
              <a:rPr lang="en-US" dirty="0" smtClean="0"/>
              <a:t>New entitlements</a:t>
            </a:r>
          </a:p>
          <a:p>
            <a:pPr marL="1257300" lvl="2" indent="-342900">
              <a:buClr>
                <a:srgbClr val="CC6600"/>
              </a:buClr>
              <a:buFont typeface="Wingdings" panose="05000000000000000000" pitchFamily="2" charset="2"/>
              <a:buChar char="§"/>
            </a:pPr>
            <a:r>
              <a:rPr lang="en-US" dirty="0" smtClean="0"/>
              <a:t>Contract actions: transfers, assignments, leases and conveyances</a:t>
            </a:r>
          </a:p>
          <a:p>
            <a:pPr marL="342900" indent="-342900">
              <a:buFont typeface="Arial" panose="020B0604020202020204" pitchFamily="34" charset="0"/>
              <a:buChar char="•"/>
            </a:pPr>
            <a:r>
              <a:rPr lang="en-US" b="1" dirty="0" smtClean="0"/>
              <a:t>Department’s Role</a:t>
            </a:r>
          </a:p>
          <a:p>
            <a:pPr marL="800100" lvl="1" indent="-342900">
              <a:buClr>
                <a:srgbClr val="CC6600"/>
              </a:buClr>
              <a:buFont typeface="Wingdings" panose="05000000000000000000" pitchFamily="2" charset="2"/>
              <a:buChar char="§"/>
            </a:pPr>
            <a:r>
              <a:rPr lang="en-US" dirty="0" smtClean="0"/>
              <a:t>A.R.S. 45-107(D) – entities are required to consult with and obtain the advice of the Director</a:t>
            </a:r>
          </a:p>
          <a:p>
            <a:pPr marL="800100" lvl="1" indent="-342900">
              <a:buClr>
                <a:srgbClr val="CC6600"/>
              </a:buClr>
              <a:buFont typeface="Wingdings" panose="05000000000000000000" pitchFamily="2" charset="2"/>
              <a:buChar char="§"/>
            </a:pPr>
            <a:r>
              <a:rPr lang="en-US" dirty="0" smtClean="0"/>
              <a:t>Recommendation process</a:t>
            </a:r>
          </a:p>
          <a:p>
            <a:pPr marL="800100" lvl="1" indent="-342900">
              <a:buClr>
                <a:srgbClr val="CC6600"/>
              </a:buClr>
              <a:buFont typeface="Wingdings" panose="05000000000000000000" pitchFamily="2" charset="2"/>
              <a:buChar char="§"/>
            </a:pPr>
            <a:r>
              <a:rPr lang="en-US" dirty="0" smtClean="0"/>
              <a:t>Series of consultations with Reclamation Contract Officer, Solicitor and        water user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6175248"/>
            <a:ext cx="682070" cy="530352"/>
          </a:xfrm>
          <a:prstGeom prst="rect">
            <a:avLst/>
          </a:prstGeom>
        </p:spPr>
      </p:pic>
    </p:spTree>
    <p:extLst>
      <p:ext uri="{BB962C8B-B14F-4D97-AF65-F5344CB8AC3E}">
        <p14:creationId xmlns:p14="http://schemas.microsoft.com/office/powerpoint/2010/main" val="2150754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Colorado River Transfers</a:t>
            </a:r>
            <a:endParaRPr lang="en-US" sz="3200" dirty="0"/>
          </a:p>
        </p:txBody>
      </p:sp>
      <p:sp>
        <p:nvSpPr>
          <p:cNvPr id="3" name="Content Placeholder 2"/>
          <p:cNvSpPr>
            <a:spLocks noGrp="1"/>
          </p:cNvSpPr>
          <p:nvPr>
            <p:ph sz="quarter" idx="1"/>
          </p:nvPr>
        </p:nvSpPr>
        <p:spPr>
          <a:xfrm>
            <a:off x="542109" y="2545099"/>
            <a:ext cx="8153400" cy="3505200"/>
          </a:xfrm>
        </p:spPr>
        <p:txBody>
          <a:bodyPr>
            <a:normAutofit fontScale="70000" lnSpcReduction="20000"/>
          </a:bodyPr>
          <a:lstStyle/>
          <a:p>
            <a:pPr>
              <a:buFont typeface="Arial" panose="020B0604020202020204" pitchFamily="34" charset="0"/>
              <a:buChar char="•"/>
            </a:pPr>
            <a:r>
              <a:rPr lang="en-US" sz="2900" dirty="0">
                <a:solidFill>
                  <a:schemeClr val="tx1"/>
                </a:solidFill>
              </a:rPr>
              <a:t>Transfers pursuant to ADWR’s Policy and Procedure for Transferring an Entitlement of Colorado River Water </a:t>
            </a:r>
            <a:endParaRPr lang="en-US" sz="2900" dirty="0" smtClean="0">
              <a:solidFill>
                <a:schemeClr val="tx1"/>
              </a:solidFill>
            </a:endParaRPr>
          </a:p>
          <a:p>
            <a:pPr lvl="2">
              <a:buClr>
                <a:srgbClr val="CC6600"/>
              </a:buClr>
              <a:buFont typeface="Wingdings" panose="05000000000000000000" pitchFamily="2" charset="2"/>
              <a:buChar char="§"/>
            </a:pPr>
            <a:r>
              <a:rPr lang="en-US" sz="2700" dirty="0" smtClean="0">
                <a:solidFill>
                  <a:schemeClr val="tx1"/>
                </a:solidFill>
              </a:rPr>
              <a:t>Director </a:t>
            </a:r>
            <a:r>
              <a:rPr lang="en-US" sz="2700" dirty="0">
                <a:solidFill>
                  <a:schemeClr val="tx1"/>
                </a:solidFill>
              </a:rPr>
              <a:t>will review transfers for the purpose of determining the potential impacts caused by redistribution of </a:t>
            </a:r>
            <a:r>
              <a:rPr lang="en-US" sz="2700" dirty="0" smtClean="0">
                <a:solidFill>
                  <a:schemeClr val="tx1"/>
                </a:solidFill>
              </a:rPr>
              <a:t>water</a:t>
            </a:r>
          </a:p>
          <a:p>
            <a:pPr lvl="2">
              <a:buClr>
                <a:srgbClr val="CC6600"/>
              </a:buClr>
              <a:buFont typeface="Wingdings" panose="05000000000000000000" pitchFamily="2" charset="2"/>
              <a:buChar char="§"/>
            </a:pPr>
            <a:r>
              <a:rPr lang="en-US" sz="2700" dirty="0">
                <a:solidFill>
                  <a:schemeClr val="tx1"/>
                </a:solidFill>
              </a:rPr>
              <a:t>Two-party agreements between a willing buyer and a willing seller</a:t>
            </a:r>
          </a:p>
          <a:p>
            <a:pPr lvl="2">
              <a:buClr>
                <a:srgbClr val="CC6600"/>
              </a:buClr>
              <a:buFont typeface="Wingdings" panose="05000000000000000000" pitchFamily="2" charset="2"/>
              <a:buChar char="§"/>
            </a:pPr>
            <a:r>
              <a:rPr lang="en-US" sz="2700" dirty="0" smtClean="0">
                <a:solidFill>
                  <a:schemeClr val="tx1"/>
                </a:solidFill>
              </a:rPr>
              <a:t>Priority </a:t>
            </a:r>
            <a:r>
              <a:rPr lang="en-US" sz="2700" dirty="0">
                <a:solidFill>
                  <a:schemeClr val="tx1"/>
                </a:solidFill>
              </a:rPr>
              <a:t>given to keeping an entitlement available for the benefit of the area it was intended to serve</a:t>
            </a:r>
          </a:p>
          <a:p>
            <a:pPr lvl="2">
              <a:buClr>
                <a:srgbClr val="CC6600"/>
              </a:buClr>
              <a:buFont typeface="Wingdings" panose="05000000000000000000" pitchFamily="2" charset="2"/>
              <a:buChar char="§"/>
            </a:pPr>
            <a:r>
              <a:rPr lang="en-US" sz="2700" dirty="0">
                <a:solidFill>
                  <a:schemeClr val="tx1"/>
                </a:solidFill>
              </a:rPr>
              <a:t>Ensures reasonable use and review of impacts</a:t>
            </a:r>
          </a:p>
          <a:p>
            <a:pPr lvl="2">
              <a:buClr>
                <a:srgbClr val="CC6600"/>
              </a:buClr>
              <a:buFont typeface="Wingdings" panose="05000000000000000000" pitchFamily="2" charset="2"/>
              <a:buChar char="§"/>
            </a:pPr>
            <a:r>
              <a:rPr lang="en-US" sz="2700" dirty="0">
                <a:solidFill>
                  <a:schemeClr val="tx1"/>
                </a:solidFill>
              </a:rPr>
              <a:t>Provides recommendation to Reclamation</a:t>
            </a:r>
          </a:p>
          <a:p>
            <a:pPr lvl="2">
              <a:buClr>
                <a:srgbClr val="CC6600"/>
              </a:buClr>
              <a:buFont typeface="Wingdings" panose="05000000000000000000" pitchFamily="2" charset="2"/>
              <a:buChar char="§"/>
            </a:pPr>
            <a:r>
              <a:rPr lang="en-US" sz="2700" dirty="0" smtClean="0">
                <a:solidFill>
                  <a:schemeClr val="tx1"/>
                </a:solidFill>
              </a:rPr>
              <a:t>Some </a:t>
            </a:r>
            <a:r>
              <a:rPr lang="en-US" sz="2700" dirty="0" err="1">
                <a:solidFill>
                  <a:schemeClr val="tx1"/>
                </a:solidFill>
              </a:rPr>
              <a:t>mainstem</a:t>
            </a:r>
            <a:r>
              <a:rPr lang="en-US" sz="2700" dirty="0">
                <a:solidFill>
                  <a:schemeClr val="tx1"/>
                </a:solidFill>
              </a:rPr>
              <a:t> users have expressed concerns regarding transfers off-river</a:t>
            </a:r>
          </a:p>
          <a:p>
            <a:endParaRPr lang="en-US" dirty="0"/>
          </a:p>
        </p:txBody>
      </p:sp>
    </p:spTree>
    <p:extLst>
      <p:ext uri="{BB962C8B-B14F-4D97-AF65-F5344CB8AC3E}">
        <p14:creationId xmlns:p14="http://schemas.microsoft.com/office/powerpoint/2010/main" val="1415928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5376961"/>
              </p:ext>
            </p:extLst>
          </p:nvPr>
        </p:nvGraphicFramePr>
        <p:xfrm>
          <a:off x="457200" y="2316593"/>
          <a:ext cx="8305800" cy="4289287"/>
        </p:xfrm>
        <a:graphic>
          <a:graphicData uri="http://schemas.openxmlformats.org/drawingml/2006/table">
            <a:tbl>
              <a:tblPr firstRow="1" bandRow="1">
                <a:tableStyleId>{5C22544A-7EE6-4342-B048-85BDC9FD1C3A}</a:tableStyleId>
              </a:tblPr>
              <a:tblGrid>
                <a:gridCol w="1447800"/>
                <a:gridCol w="6858000"/>
              </a:tblGrid>
              <a:tr h="457107">
                <a:tc>
                  <a:txBody>
                    <a:bodyPr/>
                    <a:lstStyle/>
                    <a:p>
                      <a:r>
                        <a:rPr lang="en-US" b="1" dirty="0" smtClean="0"/>
                        <a:t>Priority </a:t>
                      </a:r>
                      <a:endParaRPr lang="en-US" b="1" dirty="0"/>
                    </a:p>
                  </a:txBody>
                  <a:tcPr/>
                </a:tc>
                <a:tc>
                  <a:txBody>
                    <a:bodyPr/>
                    <a:lstStyle/>
                    <a:p>
                      <a:r>
                        <a:rPr lang="en-US" dirty="0" smtClean="0"/>
                        <a:t>Water</a:t>
                      </a:r>
                      <a:r>
                        <a:rPr lang="en-US" baseline="0" dirty="0" smtClean="0"/>
                        <a:t> Right Holder</a:t>
                      </a:r>
                      <a:endParaRPr lang="en-US" dirty="0"/>
                    </a:p>
                  </a:txBody>
                  <a:tcPr/>
                </a:tc>
              </a:tr>
              <a:tr h="1127112">
                <a:tc>
                  <a:txBody>
                    <a:bodyPr/>
                    <a:lstStyle/>
                    <a:p>
                      <a:r>
                        <a:rPr lang="en-US" b="1" dirty="0" smtClean="0"/>
                        <a:t>Priority 1</a:t>
                      </a:r>
                      <a:endParaRPr lang="en-US" b="1" dirty="0"/>
                    </a:p>
                  </a:txBody>
                  <a:tcPr/>
                </a:tc>
                <a:tc>
                  <a:txBody>
                    <a:bodyPr/>
                    <a:lstStyle/>
                    <a:p>
                      <a:r>
                        <a:rPr lang="en-US" sz="1800" b="0" kern="1200" dirty="0" smtClean="0">
                          <a:solidFill>
                            <a:schemeClr val="dk1"/>
                          </a:solidFill>
                          <a:effectLst/>
                          <a:latin typeface="+mn-lt"/>
                          <a:ea typeface="+mn-ea"/>
                          <a:cs typeface="+mn-cs"/>
                        </a:rPr>
                        <a:t>In general are held by Indian </a:t>
                      </a:r>
                      <a:r>
                        <a:rPr lang="en-US" sz="1800" b="0" u="none" kern="1200" dirty="0" smtClean="0">
                          <a:solidFill>
                            <a:schemeClr val="dk1"/>
                          </a:solidFill>
                          <a:effectLst/>
                          <a:latin typeface="+mn-lt"/>
                          <a:ea typeface="+mn-ea"/>
                          <a:cs typeface="+mn-cs"/>
                        </a:rPr>
                        <a:t>Reservations</a:t>
                      </a:r>
                      <a:r>
                        <a:rPr lang="en-US" sz="1800" b="0" kern="1200" dirty="0" smtClean="0">
                          <a:solidFill>
                            <a:schemeClr val="dk1"/>
                          </a:solidFill>
                          <a:effectLst/>
                          <a:latin typeface="+mn-lt"/>
                          <a:ea typeface="+mn-ea"/>
                          <a:cs typeface="+mn-cs"/>
                        </a:rPr>
                        <a:t>, Irrigation Water Projects (Yuma County Water Users Association etc.), and small present perfected rights</a:t>
                      </a:r>
                      <a:endParaRPr lang="en-US" b="0" dirty="0"/>
                    </a:p>
                  </a:txBody>
                  <a:tcPr/>
                </a:tc>
              </a:tr>
              <a:tr h="1127112">
                <a:tc>
                  <a:txBody>
                    <a:bodyPr/>
                    <a:lstStyle/>
                    <a:p>
                      <a:r>
                        <a:rPr lang="en-US" b="1" dirty="0" smtClean="0"/>
                        <a:t>Priority 2 &amp;3</a:t>
                      </a:r>
                      <a:endParaRPr lang="en-US" b="1" dirty="0"/>
                    </a:p>
                  </a:txBody>
                  <a:tcPr/>
                </a:tc>
                <a:tc>
                  <a:txBody>
                    <a:bodyPr/>
                    <a:lstStyle/>
                    <a:p>
                      <a:r>
                        <a:rPr lang="en-US" sz="1800" b="0" kern="1200" dirty="0" smtClean="0">
                          <a:solidFill>
                            <a:schemeClr val="dk1"/>
                          </a:solidFill>
                          <a:effectLst/>
                          <a:latin typeface="+mn-lt"/>
                          <a:ea typeface="+mn-ea"/>
                          <a:cs typeface="+mn-cs"/>
                        </a:rPr>
                        <a:t>In general are held by Federal Wildlife refuges, Military installations and Irrigation Water Projects (Wellton-Mohawk Irrigation and Drainage District)</a:t>
                      </a:r>
                      <a:endParaRPr lang="en-US" b="0" dirty="0"/>
                    </a:p>
                  </a:txBody>
                  <a:tcPr/>
                </a:tc>
              </a:tr>
              <a:tr h="788978">
                <a:tc>
                  <a:txBody>
                    <a:bodyPr/>
                    <a:lstStyle/>
                    <a:p>
                      <a:r>
                        <a:rPr lang="en-US" b="1" dirty="0" smtClean="0"/>
                        <a:t>Priority 4</a:t>
                      </a:r>
                      <a:endParaRPr lang="en-US" b="1" dirty="0"/>
                    </a:p>
                  </a:txBody>
                  <a:tcPr/>
                </a:tc>
                <a:tc>
                  <a:txBody>
                    <a:bodyPr/>
                    <a:lstStyle/>
                    <a:p>
                      <a:r>
                        <a:rPr lang="en-US" sz="1800" b="0" kern="1200" dirty="0" smtClean="0">
                          <a:solidFill>
                            <a:schemeClr val="dk1"/>
                          </a:solidFill>
                          <a:effectLst/>
                          <a:latin typeface="+mn-lt"/>
                          <a:ea typeface="+mn-ea"/>
                          <a:cs typeface="+mn-cs"/>
                        </a:rPr>
                        <a:t>Generally held by Municipal &amp; Industrial (Including CAP) and small irrigation uses.</a:t>
                      </a:r>
                      <a:endParaRPr lang="en-US" b="0" dirty="0"/>
                    </a:p>
                  </a:txBody>
                  <a:tcPr/>
                </a:tc>
              </a:tr>
              <a:tr h="788978">
                <a:tc>
                  <a:txBody>
                    <a:bodyPr/>
                    <a:lstStyle/>
                    <a:p>
                      <a:r>
                        <a:rPr lang="en-US" b="1" dirty="0" smtClean="0"/>
                        <a:t>Priorities      5 &amp; 6</a:t>
                      </a:r>
                      <a:endParaRPr lang="en-US" b="1"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Generally held by  Arizona Game and Fish Commission, APS, ASLD, some ag uses, the Hopi Tribe and Parker</a:t>
                      </a:r>
                      <a:endParaRPr lang="en-US" b="0" dirty="0"/>
                    </a:p>
                  </a:txBody>
                  <a:tcPr/>
                </a:tc>
              </a:tr>
            </a:tbl>
          </a:graphicData>
        </a:graphic>
      </p:graphicFrame>
      <p:sp>
        <p:nvSpPr>
          <p:cNvPr id="3" name="Title 2"/>
          <p:cNvSpPr>
            <a:spLocks noGrp="1"/>
          </p:cNvSpPr>
          <p:nvPr>
            <p:ph type="title"/>
          </p:nvPr>
        </p:nvSpPr>
        <p:spPr/>
        <p:txBody>
          <a:bodyPr>
            <a:normAutofit/>
          </a:bodyPr>
          <a:lstStyle/>
          <a:p>
            <a:r>
              <a:rPr lang="en-US" sz="3200" b="1" dirty="0" smtClean="0"/>
              <a:t>Water Right Priority System </a:t>
            </a:r>
            <a:r>
              <a:rPr lang="en-US" sz="3200" b="1" dirty="0" err="1" smtClean="0"/>
              <a:t>Mainstem</a:t>
            </a:r>
            <a:endParaRPr lang="en-US" sz="32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5800" y="6175248"/>
            <a:ext cx="682070" cy="530352"/>
          </a:xfrm>
          <a:prstGeom prst="rect">
            <a:avLst/>
          </a:prstGeom>
        </p:spPr>
      </p:pic>
    </p:spTree>
    <p:extLst>
      <p:ext uri="{BB962C8B-B14F-4D97-AF65-F5344CB8AC3E}">
        <p14:creationId xmlns:p14="http://schemas.microsoft.com/office/powerpoint/2010/main" val="3946818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31569"/>
            <a:ext cx="8815809" cy="1200329"/>
          </a:xfrm>
          <a:prstGeom prst="rect">
            <a:avLst/>
          </a:prstGeom>
          <a:noFill/>
        </p:spPr>
        <p:txBody>
          <a:bodyPr wrap="square" rtlCol="0">
            <a:spAutoFit/>
          </a:bodyPr>
          <a:lstStyle/>
          <a:p>
            <a:pPr algn="ctr">
              <a:spcBef>
                <a:spcPct val="0"/>
              </a:spcBef>
            </a:pPr>
            <a:r>
              <a:rPr lang="en-US" sz="3600" b="1" dirty="0">
                <a:solidFill>
                  <a:srgbClr val="FFFFFF"/>
                </a:solidFill>
                <a:latin typeface="+mj-lt"/>
                <a:ea typeface="+mj-ea"/>
                <a:cs typeface="+mj-cs"/>
              </a:rPr>
              <a:t>2007 </a:t>
            </a:r>
            <a:r>
              <a:rPr lang="en-US" sz="3600" b="1" dirty="0" smtClean="0">
                <a:solidFill>
                  <a:srgbClr val="FFFFFF"/>
                </a:solidFill>
                <a:latin typeface="+mj-lt"/>
                <a:ea typeface="+mj-ea"/>
                <a:cs typeface="+mj-cs"/>
              </a:rPr>
              <a:t>Guidelines</a:t>
            </a:r>
          </a:p>
          <a:p>
            <a:pPr algn="ctr">
              <a:spcBef>
                <a:spcPct val="0"/>
              </a:spcBef>
            </a:pPr>
            <a:r>
              <a:rPr lang="en-US" sz="3600" b="1" dirty="0" smtClean="0">
                <a:solidFill>
                  <a:srgbClr val="FFFFFF"/>
                </a:solidFill>
                <a:latin typeface="+mj-lt"/>
                <a:ea typeface="+mj-ea"/>
                <a:cs typeface="+mj-cs"/>
              </a:rPr>
              <a:t> </a:t>
            </a:r>
            <a:r>
              <a:rPr lang="en-US" sz="3600" b="1" dirty="0">
                <a:solidFill>
                  <a:srgbClr val="FFFFFF"/>
                </a:solidFill>
                <a:latin typeface="+mj-lt"/>
                <a:ea typeface="+mj-ea"/>
                <a:cs typeface="+mj-cs"/>
              </a:rPr>
              <a:t>Shortage Sharing</a:t>
            </a:r>
          </a:p>
        </p:txBody>
      </p:sp>
      <p:graphicFrame>
        <p:nvGraphicFramePr>
          <p:cNvPr id="2" name="Table 1"/>
          <p:cNvGraphicFramePr>
            <a:graphicFrameLocks noGrp="1"/>
          </p:cNvGraphicFramePr>
          <p:nvPr>
            <p:extLst>
              <p:ext uri="{D42A27DB-BD31-4B8C-83A1-F6EECF244321}">
                <p14:modId xmlns:p14="http://schemas.microsoft.com/office/powerpoint/2010/main" val="2111889234"/>
              </p:ext>
            </p:extLst>
          </p:nvPr>
        </p:nvGraphicFramePr>
        <p:xfrm>
          <a:off x="457200" y="2582568"/>
          <a:ext cx="8266670" cy="2866767"/>
        </p:xfrm>
        <a:graphic>
          <a:graphicData uri="http://schemas.openxmlformats.org/drawingml/2006/table">
            <a:tbl>
              <a:tblPr firstRow="1" bandRow="1">
                <a:tableStyleId>{5C22544A-7EE6-4342-B048-85BDC9FD1C3A}</a:tableStyleId>
              </a:tblPr>
              <a:tblGrid>
                <a:gridCol w="1653334"/>
                <a:gridCol w="1653334"/>
                <a:gridCol w="1653334"/>
                <a:gridCol w="1653334"/>
                <a:gridCol w="1653334"/>
              </a:tblGrid>
              <a:tr h="1046994">
                <a:tc>
                  <a:txBody>
                    <a:bodyPr/>
                    <a:lstStyle/>
                    <a:p>
                      <a:pPr algn="ctr"/>
                      <a:r>
                        <a:rPr lang="en-US" sz="2000" b="1" dirty="0" smtClean="0">
                          <a:solidFill>
                            <a:schemeClr val="bg1"/>
                          </a:solidFill>
                        </a:rPr>
                        <a:t>Lake Mead Elevation</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dirty="0" smtClean="0">
                          <a:solidFill>
                            <a:schemeClr val="bg1"/>
                          </a:solidFill>
                        </a:rPr>
                        <a:t>Arizona</a:t>
                      </a:r>
                      <a:r>
                        <a:rPr lang="en-US" sz="2000" b="1" baseline="0" dirty="0" smtClean="0">
                          <a:solidFill>
                            <a:schemeClr val="bg1"/>
                          </a:solidFill>
                        </a:rPr>
                        <a:t> Reduction</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dirty="0" smtClean="0">
                          <a:solidFill>
                            <a:schemeClr val="bg1"/>
                          </a:solidFill>
                        </a:rPr>
                        <a:t>Nevada Reduction</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dirty="0" smtClean="0">
                          <a:solidFill>
                            <a:schemeClr val="bg1"/>
                          </a:solidFill>
                        </a:rPr>
                        <a:t>Mexico Reduction</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2000" b="1" dirty="0" smtClean="0">
                          <a:solidFill>
                            <a:schemeClr val="bg1"/>
                          </a:solidFill>
                        </a:rPr>
                        <a:t>California Reduction </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06591">
                <a:tc>
                  <a:txBody>
                    <a:bodyPr/>
                    <a:lstStyle/>
                    <a:p>
                      <a:pPr algn="ctr"/>
                      <a:r>
                        <a:rPr lang="en-US" sz="2000" dirty="0" smtClean="0"/>
                        <a:t>1075’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320,000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13,000</a:t>
                      </a:r>
                      <a:r>
                        <a:rPr lang="en-US" sz="2000" baseline="0" dirty="0" smtClean="0"/>
                        <a:t>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50,000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6591">
                <a:tc>
                  <a:txBody>
                    <a:bodyPr/>
                    <a:lstStyle/>
                    <a:p>
                      <a:pPr algn="ctr"/>
                      <a:r>
                        <a:rPr lang="en-US" sz="2000" dirty="0" smtClean="0"/>
                        <a:t>1050’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400,</a:t>
                      </a:r>
                      <a:r>
                        <a:rPr lang="en-US" sz="2000" baseline="0" dirty="0" smtClean="0"/>
                        <a:t>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17,000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70,000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6591">
                <a:tc>
                  <a:txBody>
                    <a:bodyPr/>
                    <a:lstStyle/>
                    <a:p>
                      <a:pPr algn="ctr"/>
                      <a:r>
                        <a:rPr lang="en-US" sz="2000" dirty="0" smtClean="0"/>
                        <a:t>1025’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480,000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20,000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125,000 AF</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32094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678177" y="2570480"/>
          <a:ext cx="7620003" cy="2687320"/>
        </p:xfrm>
        <a:graphic>
          <a:graphicData uri="http://schemas.openxmlformats.org/drawingml/2006/table">
            <a:tbl>
              <a:tblPr firstRow="1" bandRow="1">
                <a:tableStyleId>{5C22544A-7EE6-4342-B048-85BDC9FD1C3A}</a:tableStyleId>
              </a:tblPr>
              <a:tblGrid>
                <a:gridCol w="3505200"/>
                <a:gridCol w="914400"/>
                <a:gridCol w="838200"/>
                <a:gridCol w="838200"/>
                <a:gridCol w="762000"/>
                <a:gridCol w="762003"/>
              </a:tblGrid>
              <a:tr h="457200">
                <a:tc>
                  <a:txBody>
                    <a:bodyPr/>
                    <a:lstStyle/>
                    <a:p>
                      <a:pPr algn="ctr"/>
                      <a:endParaRPr lang="en-US" sz="2400" dirty="0" smtClean="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2016</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2017</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2018</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2019</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2020</a:t>
                      </a:r>
                      <a:endParaRPr lang="en-US" sz="2000" b="1" dirty="0">
                        <a:latin typeface="Arial" panose="020B0604020202020204" pitchFamily="34" charset="0"/>
                        <a:cs typeface="Arial" panose="020B0604020202020204" pitchFamily="34" charset="0"/>
                      </a:endParaRPr>
                    </a:p>
                  </a:txBody>
                  <a:tcPr/>
                </a:tc>
              </a:tr>
              <a:tr h="370840">
                <a:tc>
                  <a:txBody>
                    <a:bodyPr/>
                    <a:lstStyle/>
                    <a:p>
                      <a:pPr algn="l"/>
                      <a:r>
                        <a:rPr lang="en-US" sz="2000" b="1" dirty="0" smtClean="0">
                          <a:latin typeface="Arial" panose="020B0604020202020204" pitchFamily="34" charset="0"/>
                          <a:cs typeface="Arial" panose="020B0604020202020204" pitchFamily="34" charset="0"/>
                        </a:rPr>
                        <a:t>Probability</a:t>
                      </a:r>
                      <a:r>
                        <a:rPr lang="en-US" sz="2000" b="1" baseline="0" dirty="0" smtClean="0">
                          <a:latin typeface="Arial" panose="020B0604020202020204" pitchFamily="34" charset="0"/>
                          <a:cs typeface="Arial" panose="020B0604020202020204" pitchFamily="34" charset="0"/>
                        </a:rPr>
                        <a:t> of any level of shortage (Mead ≤ 1,075 ft.)</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400" b="1" dirty="0" smtClean="0">
                          <a:latin typeface="Arial" panose="020B0604020202020204" pitchFamily="34" charset="0"/>
                          <a:cs typeface="Arial" panose="020B0604020202020204" pitchFamily="34" charset="0"/>
                        </a:rPr>
                        <a:t>0</a:t>
                      </a:r>
                      <a:endParaRPr lang="en-US" sz="2400" b="1" dirty="0">
                        <a:latin typeface="Arial" panose="020B0604020202020204" pitchFamily="34" charset="0"/>
                        <a:cs typeface="Arial" panose="020B0604020202020204" pitchFamily="34" charset="0"/>
                      </a:endParaRPr>
                    </a:p>
                  </a:txBody>
                  <a:tcPr/>
                </a:tc>
                <a:tc>
                  <a:txBody>
                    <a:bodyPr/>
                    <a:lstStyle/>
                    <a:p>
                      <a:pPr algn="ctr"/>
                      <a:r>
                        <a:rPr lang="en-US" sz="2400" b="1" dirty="0" smtClean="0">
                          <a:latin typeface="Arial" panose="020B0604020202020204" pitchFamily="34" charset="0"/>
                          <a:cs typeface="Arial" panose="020B0604020202020204" pitchFamily="34" charset="0"/>
                        </a:rPr>
                        <a:t>18</a:t>
                      </a:r>
                      <a:endParaRPr lang="en-US" sz="2400" b="1" dirty="0">
                        <a:latin typeface="Arial" panose="020B0604020202020204" pitchFamily="34" charset="0"/>
                        <a:cs typeface="Arial" panose="020B0604020202020204" pitchFamily="34" charset="0"/>
                      </a:endParaRPr>
                    </a:p>
                  </a:txBody>
                  <a:tcPr/>
                </a:tc>
                <a:tc>
                  <a:txBody>
                    <a:bodyPr/>
                    <a:lstStyle/>
                    <a:p>
                      <a:pPr algn="ctr"/>
                      <a:r>
                        <a:rPr lang="en-US" sz="2400" b="1" dirty="0" smtClean="0">
                          <a:latin typeface="Arial" panose="020B0604020202020204" pitchFamily="34" charset="0"/>
                          <a:cs typeface="Arial" panose="020B0604020202020204" pitchFamily="34" charset="0"/>
                        </a:rPr>
                        <a:t>52</a:t>
                      </a:r>
                      <a:endParaRPr lang="en-US" sz="2400" b="1" dirty="0">
                        <a:latin typeface="Arial" panose="020B0604020202020204" pitchFamily="34" charset="0"/>
                        <a:cs typeface="Arial" panose="020B0604020202020204" pitchFamily="34" charset="0"/>
                      </a:endParaRPr>
                    </a:p>
                  </a:txBody>
                  <a:tcPr/>
                </a:tc>
                <a:tc>
                  <a:txBody>
                    <a:bodyPr/>
                    <a:lstStyle/>
                    <a:p>
                      <a:pPr algn="ctr"/>
                      <a:r>
                        <a:rPr lang="en-US" sz="2400" b="1" dirty="0" smtClean="0">
                          <a:latin typeface="Arial" panose="020B0604020202020204" pitchFamily="34" charset="0"/>
                          <a:cs typeface="Arial" panose="020B0604020202020204" pitchFamily="34" charset="0"/>
                        </a:rPr>
                        <a:t>65</a:t>
                      </a:r>
                      <a:endParaRPr lang="en-US" sz="2400" b="1" dirty="0">
                        <a:latin typeface="Arial" panose="020B0604020202020204" pitchFamily="34" charset="0"/>
                        <a:cs typeface="Arial" panose="020B0604020202020204" pitchFamily="34" charset="0"/>
                      </a:endParaRPr>
                    </a:p>
                  </a:txBody>
                  <a:tcPr/>
                </a:tc>
                <a:tc>
                  <a:txBody>
                    <a:bodyPr/>
                    <a:lstStyle/>
                    <a:p>
                      <a:pPr algn="ctr"/>
                      <a:r>
                        <a:rPr lang="en-US" sz="2400" b="1" dirty="0" smtClean="0">
                          <a:latin typeface="Arial" panose="020B0604020202020204" pitchFamily="34" charset="0"/>
                          <a:cs typeface="Arial" panose="020B0604020202020204" pitchFamily="34" charset="0"/>
                        </a:rPr>
                        <a:t>59</a:t>
                      </a:r>
                      <a:endParaRPr lang="en-US" sz="2400" b="1" dirty="0">
                        <a:latin typeface="Arial" panose="020B0604020202020204" pitchFamily="34" charset="0"/>
                        <a:cs typeface="Arial" panose="020B0604020202020204" pitchFamily="34" charset="0"/>
                      </a:endParaRPr>
                    </a:p>
                  </a:txBody>
                  <a:tcPr/>
                </a:tc>
              </a:tr>
              <a:tr h="370840">
                <a:tc>
                  <a:txBody>
                    <a:bodyPr/>
                    <a:lstStyle/>
                    <a:p>
                      <a:pPr marL="225425" indent="0" algn="l"/>
                      <a:r>
                        <a:rPr lang="en-US" sz="1600" dirty="0" smtClean="0">
                          <a:latin typeface="Arial" panose="020B0604020202020204" pitchFamily="34" charset="0"/>
                          <a:cs typeface="Arial" panose="020B0604020202020204" pitchFamily="34" charset="0"/>
                        </a:rPr>
                        <a:t>1</a:t>
                      </a:r>
                      <a:r>
                        <a:rPr lang="en-US" sz="1600" baseline="30000" dirty="0" smtClean="0">
                          <a:latin typeface="Arial" panose="020B0604020202020204" pitchFamily="34" charset="0"/>
                          <a:cs typeface="Arial" panose="020B0604020202020204" pitchFamily="34" charset="0"/>
                        </a:rPr>
                        <a:t>st</a:t>
                      </a:r>
                      <a:r>
                        <a:rPr lang="en-US" sz="1600" dirty="0" smtClean="0">
                          <a:latin typeface="Arial" panose="020B0604020202020204" pitchFamily="34" charset="0"/>
                          <a:cs typeface="Arial" panose="020B0604020202020204" pitchFamily="34" charset="0"/>
                        </a:rPr>
                        <a:t> level shortage (Mead ≤ 1,075 and ≥1,050 </a:t>
                      </a:r>
                      <a:r>
                        <a:rPr lang="en-US" sz="1600" dirty="0" err="1" smtClean="0">
                          <a:latin typeface="Arial" panose="020B0604020202020204" pitchFamily="34" charset="0"/>
                          <a:cs typeface="Arial" panose="020B0604020202020204" pitchFamily="34" charset="0"/>
                        </a:rPr>
                        <a:t>ft</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0</a:t>
                      </a:r>
                    </a:p>
                  </a:txBody>
                  <a:tcPr/>
                </a:tc>
                <a:tc>
                  <a:txBody>
                    <a:bodyPr/>
                    <a:lstStyle/>
                    <a:p>
                      <a:pPr algn="ctr"/>
                      <a:r>
                        <a:rPr lang="en-US" sz="1800" dirty="0" smtClean="0">
                          <a:latin typeface="Arial" panose="020B0604020202020204" pitchFamily="34" charset="0"/>
                          <a:cs typeface="Arial" panose="020B0604020202020204" pitchFamily="34" charset="0"/>
                        </a:rPr>
                        <a:t>18</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42</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47</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35</a:t>
                      </a:r>
                      <a:endParaRPr lang="en-US" sz="1800" dirty="0">
                        <a:latin typeface="Arial" panose="020B0604020202020204" pitchFamily="34" charset="0"/>
                        <a:cs typeface="Arial" panose="020B0604020202020204" pitchFamily="34" charset="0"/>
                      </a:endParaRPr>
                    </a:p>
                  </a:txBody>
                  <a:tcPr/>
                </a:tc>
              </a:tr>
              <a:tr h="370840">
                <a:tc>
                  <a:txBody>
                    <a:bodyPr/>
                    <a:lstStyle/>
                    <a:p>
                      <a:pPr marL="225425"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2</a:t>
                      </a:r>
                      <a:r>
                        <a:rPr lang="en-US" sz="1600" baseline="30000" dirty="0" smtClean="0">
                          <a:latin typeface="Arial" panose="020B0604020202020204" pitchFamily="34" charset="0"/>
                          <a:cs typeface="Arial" panose="020B0604020202020204" pitchFamily="34" charset="0"/>
                        </a:rPr>
                        <a:t>nd</a:t>
                      </a:r>
                      <a:r>
                        <a:rPr lang="en-US" sz="1600" dirty="0" smtClean="0">
                          <a:latin typeface="Arial" panose="020B0604020202020204" pitchFamily="34" charset="0"/>
                          <a:cs typeface="Arial" panose="020B0604020202020204" pitchFamily="34" charset="0"/>
                        </a:rPr>
                        <a:t> level shortage (Mead &lt;1,050 and ≥1,025 </a:t>
                      </a:r>
                      <a:r>
                        <a:rPr lang="en-US" sz="1600" dirty="0" err="1" smtClean="0">
                          <a:latin typeface="Arial" panose="020B0604020202020204" pitchFamily="34" charset="0"/>
                          <a:cs typeface="Arial" panose="020B0604020202020204" pitchFamily="34" charset="0"/>
                        </a:rPr>
                        <a:t>ft</a:t>
                      </a:r>
                      <a:r>
                        <a:rPr lang="en-US" sz="1600" dirty="0" smtClean="0">
                          <a:latin typeface="Arial" panose="020B0604020202020204" pitchFamily="34" charset="0"/>
                          <a:cs typeface="Arial" panose="020B0604020202020204" pitchFamily="34" charset="0"/>
                        </a:rPr>
                        <a:t>)</a:t>
                      </a:r>
                    </a:p>
                  </a:txBody>
                  <a:tcPr/>
                </a:tc>
                <a:tc>
                  <a:txBody>
                    <a:bodyPr/>
                    <a:lstStyle/>
                    <a:p>
                      <a:pPr algn="ctr"/>
                      <a:r>
                        <a:rPr lang="en-US" sz="18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10</a:t>
                      </a:r>
                    </a:p>
                  </a:txBody>
                  <a:tcPr/>
                </a:tc>
                <a:tc>
                  <a:txBody>
                    <a:bodyPr/>
                    <a:lstStyle/>
                    <a:p>
                      <a:pPr algn="ctr"/>
                      <a:r>
                        <a:rPr lang="en-US" sz="1800" dirty="0" smtClean="0">
                          <a:latin typeface="Arial" panose="020B0604020202020204" pitchFamily="34" charset="0"/>
                          <a:cs typeface="Arial" panose="020B0604020202020204" pitchFamily="34" charset="0"/>
                        </a:rPr>
                        <a:t>14</a:t>
                      </a:r>
                    </a:p>
                  </a:txBody>
                  <a:tcPr/>
                </a:tc>
                <a:tc>
                  <a:txBody>
                    <a:bodyPr/>
                    <a:lstStyle/>
                    <a:p>
                      <a:pPr algn="ctr"/>
                      <a:r>
                        <a:rPr lang="en-US" sz="1800" dirty="0" smtClean="0">
                          <a:latin typeface="Arial" panose="020B0604020202020204" pitchFamily="34" charset="0"/>
                          <a:cs typeface="Arial" panose="020B0604020202020204" pitchFamily="34" charset="0"/>
                        </a:rPr>
                        <a:t>18</a:t>
                      </a:r>
                    </a:p>
                  </a:txBody>
                  <a:tcPr/>
                </a:tc>
              </a:tr>
              <a:tr h="370840">
                <a:tc>
                  <a:txBody>
                    <a:bodyPr/>
                    <a:lstStyle/>
                    <a:p>
                      <a:pPr marL="225425"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a:t>
                      </a:r>
                      <a:r>
                        <a:rPr kumimoji="0" lang="en-US" sz="1600" b="0"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Arial" panose="020B0604020202020204" pitchFamily="34" charset="0"/>
                        </a:rPr>
                        <a:t>rd</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level shortage (Mead &lt;1,025)</a:t>
                      </a:r>
                    </a:p>
                  </a:txBody>
                  <a:tcPr/>
                </a:tc>
                <a:tc>
                  <a:txBody>
                    <a:bodyPr/>
                    <a:lstStyle/>
                    <a:p>
                      <a:pPr algn="ctr"/>
                      <a:r>
                        <a:rPr lang="en-US" sz="18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0</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4</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Arial" panose="020B0604020202020204" pitchFamily="34" charset="0"/>
                          <a:cs typeface="Arial" panose="020B0604020202020204" pitchFamily="34" charset="0"/>
                        </a:rPr>
                        <a:t>7</a:t>
                      </a:r>
                      <a:endParaRPr lang="en-US" sz="1800" dirty="0">
                        <a:latin typeface="Arial" panose="020B0604020202020204" pitchFamily="34" charset="0"/>
                        <a:cs typeface="Arial" panose="020B0604020202020204" pitchFamily="34" charset="0"/>
                      </a:endParaRPr>
                    </a:p>
                  </a:txBody>
                  <a:tcPr/>
                </a:tc>
              </a:tr>
            </a:tbl>
          </a:graphicData>
        </a:graphic>
      </p:graphicFrame>
      <p:sp>
        <p:nvSpPr>
          <p:cNvPr id="4" name="TextBox 3"/>
          <p:cNvSpPr txBox="1"/>
          <p:nvPr/>
        </p:nvSpPr>
        <p:spPr>
          <a:xfrm>
            <a:off x="571499" y="457200"/>
            <a:ext cx="7953375" cy="1077218"/>
          </a:xfrm>
          <a:prstGeom prst="rect">
            <a:avLst/>
          </a:prstGeom>
          <a:noFill/>
        </p:spPr>
        <p:txBody>
          <a:bodyPr wrap="square" rtlCol="0">
            <a:spAutoFit/>
          </a:bodyPr>
          <a:lstStyle/>
          <a:p>
            <a:pPr algn="ctr"/>
            <a:r>
              <a:rPr lang="en-US" sz="3200" b="1" dirty="0" smtClean="0">
                <a:solidFill>
                  <a:prstClr val="white"/>
                </a:solidFill>
              </a:rPr>
              <a:t>Probabilities </a:t>
            </a:r>
            <a:r>
              <a:rPr lang="en-US" sz="3200" b="1" dirty="0">
                <a:solidFill>
                  <a:prstClr val="white"/>
                </a:solidFill>
              </a:rPr>
              <a:t>of Lower Colorado River Basin Shortage</a:t>
            </a:r>
          </a:p>
        </p:txBody>
      </p:sp>
      <p:sp>
        <p:nvSpPr>
          <p:cNvPr id="5" name="TextBox 4"/>
          <p:cNvSpPr txBox="1"/>
          <p:nvPr/>
        </p:nvSpPr>
        <p:spPr>
          <a:xfrm>
            <a:off x="838200" y="5528846"/>
            <a:ext cx="7543800" cy="338554"/>
          </a:xfrm>
          <a:prstGeom prst="rect">
            <a:avLst/>
          </a:prstGeom>
          <a:noFill/>
        </p:spPr>
        <p:txBody>
          <a:bodyPr wrap="square" rtlCol="0">
            <a:spAutoFit/>
          </a:bodyPr>
          <a:lstStyle/>
          <a:p>
            <a:r>
              <a:rPr lang="en-US" sz="1600" dirty="0">
                <a:solidFill>
                  <a:prstClr val="black"/>
                </a:solidFill>
              </a:rPr>
              <a:t>Source: </a:t>
            </a:r>
            <a:r>
              <a:rPr lang="en-US" sz="1600" dirty="0" smtClean="0">
                <a:solidFill>
                  <a:prstClr val="black"/>
                </a:solidFill>
              </a:rPr>
              <a:t>U.S. </a:t>
            </a:r>
            <a:r>
              <a:rPr lang="en-US" sz="1600" dirty="0">
                <a:solidFill>
                  <a:prstClr val="black"/>
                </a:solidFill>
              </a:rPr>
              <a:t>Bureau of Reclamation CRSS Model Run – August 2015</a:t>
            </a:r>
          </a:p>
        </p:txBody>
      </p:sp>
    </p:spTree>
    <p:extLst>
      <p:ext uri="{BB962C8B-B14F-4D97-AF65-F5344CB8AC3E}">
        <p14:creationId xmlns:p14="http://schemas.microsoft.com/office/powerpoint/2010/main" val="2908090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Line 226"/>
          <p:cNvSpPr>
            <a:spLocks noChangeShapeType="1"/>
          </p:cNvSpPr>
          <p:nvPr/>
        </p:nvSpPr>
        <p:spPr bwMode="auto">
          <a:xfrm>
            <a:off x="5859066" y="5145881"/>
            <a:ext cx="171450" cy="0"/>
          </a:xfrm>
          <a:prstGeom prst="line">
            <a:avLst/>
          </a:prstGeom>
          <a:noFill/>
          <a:ln w="25400">
            <a:solidFill>
              <a:srgbClr val="3333CC"/>
            </a:solidFill>
            <a:round/>
            <a:headEnd/>
            <a:tailEnd type="none" w="lg" len="lg"/>
          </a:ln>
        </p:spPr>
        <p:txBody>
          <a:bodyPr/>
          <a:lstStyle/>
          <a:p>
            <a:endParaRPr lang="en-US" sz="1350" dirty="0"/>
          </a:p>
        </p:txBody>
      </p:sp>
      <p:sp>
        <p:nvSpPr>
          <p:cNvPr id="12292" name="Line 142"/>
          <p:cNvSpPr>
            <a:spLocks noChangeShapeType="1"/>
          </p:cNvSpPr>
          <p:nvPr/>
        </p:nvSpPr>
        <p:spPr bwMode="auto">
          <a:xfrm>
            <a:off x="5859066" y="4201716"/>
            <a:ext cx="171450" cy="0"/>
          </a:xfrm>
          <a:prstGeom prst="line">
            <a:avLst/>
          </a:prstGeom>
          <a:noFill/>
          <a:ln w="25400">
            <a:solidFill>
              <a:srgbClr val="3333CC"/>
            </a:solidFill>
            <a:round/>
            <a:headEnd/>
            <a:tailEnd type="none" w="lg" len="lg"/>
          </a:ln>
        </p:spPr>
        <p:txBody>
          <a:bodyPr/>
          <a:lstStyle/>
          <a:p>
            <a:endParaRPr lang="en-US" sz="1350" dirty="0"/>
          </a:p>
        </p:txBody>
      </p:sp>
      <p:sp>
        <p:nvSpPr>
          <p:cNvPr id="12293" name="Line 125"/>
          <p:cNvSpPr>
            <a:spLocks noChangeShapeType="1"/>
          </p:cNvSpPr>
          <p:nvPr/>
        </p:nvSpPr>
        <p:spPr bwMode="auto">
          <a:xfrm flipH="1" flipV="1">
            <a:off x="3284935" y="1626395"/>
            <a:ext cx="0" cy="1802606"/>
          </a:xfrm>
          <a:prstGeom prst="line">
            <a:avLst/>
          </a:prstGeom>
          <a:noFill/>
          <a:ln w="25400">
            <a:solidFill>
              <a:srgbClr val="3333CC"/>
            </a:solidFill>
            <a:prstDash val="dash"/>
            <a:round/>
            <a:headEnd/>
            <a:tailEnd/>
          </a:ln>
        </p:spPr>
        <p:txBody>
          <a:bodyPr/>
          <a:lstStyle/>
          <a:p>
            <a:endParaRPr lang="en-US" sz="1350" dirty="0"/>
          </a:p>
        </p:txBody>
      </p:sp>
      <p:sp>
        <p:nvSpPr>
          <p:cNvPr id="12294" name="Text Box 20"/>
          <p:cNvSpPr txBox="1">
            <a:spLocks noChangeArrowheads="1"/>
          </p:cNvSpPr>
          <p:nvPr/>
        </p:nvSpPr>
        <p:spPr bwMode="auto">
          <a:xfrm>
            <a:off x="1298972" y="1952625"/>
            <a:ext cx="613172" cy="144293"/>
          </a:xfrm>
          <a:prstGeom prst="rect">
            <a:avLst/>
          </a:prstGeom>
          <a:noFill/>
          <a:ln w="9525">
            <a:noFill/>
            <a:miter lim="800000"/>
            <a:headEnd/>
            <a:tailEnd/>
          </a:ln>
        </p:spPr>
        <p:txBody>
          <a:bodyPr lIns="51460" tIns="25729" rIns="51460" bIns="25729">
            <a:spAutoFit/>
          </a:bodyPr>
          <a:lstStyle/>
          <a:p>
            <a:pPr algn="ctr" defTabSz="514350">
              <a:spcBef>
                <a:spcPct val="50000"/>
              </a:spcBef>
            </a:pPr>
            <a:r>
              <a:rPr lang="en-US" sz="600" b="1" dirty="0">
                <a:solidFill>
                  <a:schemeClr val="accent4">
                    <a:lumMod val="10000"/>
                  </a:schemeClr>
                </a:solidFill>
              </a:rPr>
              <a:t>LAKE MEAD</a:t>
            </a:r>
          </a:p>
        </p:txBody>
      </p:sp>
      <p:sp>
        <p:nvSpPr>
          <p:cNvPr id="12295" name="Line 220"/>
          <p:cNvSpPr>
            <a:spLocks noChangeShapeType="1"/>
          </p:cNvSpPr>
          <p:nvPr/>
        </p:nvSpPr>
        <p:spPr bwMode="auto">
          <a:xfrm>
            <a:off x="6030516" y="3986213"/>
            <a:ext cx="171450" cy="0"/>
          </a:xfrm>
          <a:prstGeom prst="line">
            <a:avLst/>
          </a:prstGeom>
          <a:noFill/>
          <a:ln w="25400">
            <a:solidFill>
              <a:srgbClr val="3333CC"/>
            </a:solidFill>
            <a:round/>
            <a:headEnd/>
            <a:tailEnd type="stealth" w="lg" len="lg"/>
          </a:ln>
        </p:spPr>
        <p:txBody>
          <a:bodyPr/>
          <a:lstStyle/>
          <a:p>
            <a:endParaRPr lang="en-US" sz="1350" dirty="0"/>
          </a:p>
        </p:txBody>
      </p:sp>
      <p:sp>
        <p:nvSpPr>
          <p:cNvPr id="12296" name="Line 221"/>
          <p:cNvSpPr>
            <a:spLocks noChangeShapeType="1"/>
          </p:cNvSpPr>
          <p:nvPr/>
        </p:nvSpPr>
        <p:spPr bwMode="auto">
          <a:xfrm>
            <a:off x="4614863" y="4201716"/>
            <a:ext cx="171450" cy="0"/>
          </a:xfrm>
          <a:prstGeom prst="line">
            <a:avLst/>
          </a:prstGeom>
          <a:noFill/>
          <a:ln w="25400">
            <a:solidFill>
              <a:srgbClr val="3333CC"/>
            </a:solidFill>
            <a:round/>
            <a:headEnd/>
            <a:tailEnd type="stealth" w="lg" len="lg"/>
          </a:ln>
        </p:spPr>
        <p:txBody>
          <a:bodyPr/>
          <a:lstStyle/>
          <a:p>
            <a:endParaRPr lang="en-US" sz="1350" dirty="0"/>
          </a:p>
        </p:txBody>
      </p:sp>
      <p:sp>
        <p:nvSpPr>
          <p:cNvPr id="12297" name="Line 222"/>
          <p:cNvSpPr>
            <a:spLocks noChangeShapeType="1"/>
          </p:cNvSpPr>
          <p:nvPr/>
        </p:nvSpPr>
        <p:spPr bwMode="auto">
          <a:xfrm>
            <a:off x="6030516" y="4716066"/>
            <a:ext cx="171450" cy="0"/>
          </a:xfrm>
          <a:prstGeom prst="line">
            <a:avLst/>
          </a:prstGeom>
          <a:noFill/>
          <a:ln w="25400">
            <a:solidFill>
              <a:srgbClr val="3333CC"/>
            </a:solidFill>
            <a:round/>
            <a:headEnd/>
            <a:tailEnd type="stealth" w="lg" len="lg"/>
          </a:ln>
        </p:spPr>
        <p:txBody>
          <a:bodyPr/>
          <a:lstStyle/>
          <a:p>
            <a:endParaRPr lang="en-US" sz="1350" dirty="0"/>
          </a:p>
        </p:txBody>
      </p:sp>
      <p:sp>
        <p:nvSpPr>
          <p:cNvPr id="12298" name="Line 223"/>
          <p:cNvSpPr>
            <a:spLocks noChangeShapeType="1"/>
          </p:cNvSpPr>
          <p:nvPr/>
        </p:nvSpPr>
        <p:spPr bwMode="auto">
          <a:xfrm>
            <a:off x="6030516" y="5145881"/>
            <a:ext cx="171450" cy="0"/>
          </a:xfrm>
          <a:prstGeom prst="line">
            <a:avLst/>
          </a:prstGeom>
          <a:noFill/>
          <a:ln w="25400">
            <a:solidFill>
              <a:srgbClr val="3333CC"/>
            </a:solidFill>
            <a:round/>
            <a:headEnd/>
            <a:tailEnd type="stealth" w="lg" len="lg"/>
          </a:ln>
        </p:spPr>
        <p:txBody>
          <a:bodyPr/>
          <a:lstStyle/>
          <a:p>
            <a:endParaRPr lang="en-US" sz="1350" dirty="0"/>
          </a:p>
        </p:txBody>
      </p:sp>
      <p:sp>
        <p:nvSpPr>
          <p:cNvPr id="12299" name="Line 224"/>
          <p:cNvSpPr>
            <a:spLocks noChangeShapeType="1"/>
          </p:cNvSpPr>
          <p:nvPr/>
        </p:nvSpPr>
        <p:spPr bwMode="auto">
          <a:xfrm>
            <a:off x="6030516" y="5617369"/>
            <a:ext cx="171450" cy="0"/>
          </a:xfrm>
          <a:prstGeom prst="line">
            <a:avLst/>
          </a:prstGeom>
          <a:noFill/>
          <a:ln w="25400">
            <a:solidFill>
              <a:srgbClr val="3333CC"/>
            </a:solidFill>
            <a:round/>
            <a:headEnd/>
            <a:tailEnd type="stealth" w="lg" len="lg"/>
          </a:ln>
        </p:spPr>
        <p:txBody>
          <a:bodyPr/>
          <a:lstStyle/>
          <a:p>
            <a:endParaRPr lang="en-US" sz="1350" dirty="0"/>
          </a:p>
        </p:txBody>
      </p:sp>
      <p:sp>
        <p:nvSpPr>
          <p:cNvPr id="12300" name="Line 225"/>
          <p:cNvSpPr>
            <a:spLocks noChangeShapeType="1"/>
          </p:cNvSpPr>
          <p:nvPr/>
        </p:nvSpPr>
        <p:spPr bwMode="auto">
          <a:xfrm>
            <a:off x="6030516" y="4716067"/>
            <a:ext cx="0" cy="901303"/>
          </a:xfrm>
          <a:prstGeom prst="line">
            <a:avLst/>
          </a:prstGeom>
          <a:noFill/>
          <a:ln w="25400">
            <a:solidFill>
              <a:srgbClr val="0000FF"/>
            </a:solidFill>
            <a:round/>
            <a:headEnd/>
            <a:tailEnd/>
          </a:ln>
        </p:spPr>
        <p:txBody>
          <a:bodyPr/>
          <a:lstStyle/>
          <a:p>
            <a:endParaRPr lang="en-US" sz="1350" dirty="0"/>
          </a:p>
        </p:txBody>
      </p:sp>
      <p:sp>
        <p:nvSpPr>
          <p:cNvPr id="12301" name="Line 227"/>
          <p:cNvSpPr>
            <a:spLocks noChangeShapeType="1"/>
          </p:cNvSpPr>
          <p:nvPr/>
        </p:nvSpPr>
        <p:spPr bwMode="auto">
          <a:xfrm flipV="1">
            <a:off x="6073378" y="2270524"/>
            <a:ext cx="128588" cy="2381"/>
          </a:xfrm>
          <a:prstGeom prst="line">
            <a:avLst/>
          </a:prstGeom>
          <a:noFill/>
          <a:ln w="25400">
            <a:solidFill>
              <a:srgbClr val="3333CC"/>
            </a:solidFill>
            <a:round/>
            <a:headEnd/>
            <a:tailEnd type="stealth" w="lg" len="lg"/>
          </a:ln>
        </p:spPr>
        <p:txBody>
          <a:bodyPr/>
          <a:lstStyle/>
          <a:p>
            <a:endParaRPr lang="en-US" sz="1350" dirty="0"/>
          </a:p>
        </p:txBody>
      </p:sp>
      <p:sp>
        <p:nvSpPr>
          <p:cNvPr id="12302" name="Line 228"/>
          <p:cNvSpPr>
            <a:spLocks noChangeShapeType="1"/>
          </p:cNvSpPr>
          <p:nvPr/>
        </p:nvSpPr>
        <p:spPr bwMode="auto">
          <a:xfrm flipV="1">
            <a:off x="6073378" y="1799036"/>
            <a:ext cx="128588" cy="2381"/>
          </a:xfrm>
          <a:prstGeom prst="line">
            <a:avLst/>
          </a:prstGeom>
          <a:noFill/>
          <a:ln w="25400">
            <a:solidFill>
              <a:srgbClr val="3333CC"/>
            </a:solidFill>
            <a:round/>
            <a:headEnd/>
            <a:tailEnd type="stealth" w="lg" len="lg"/>
          </a:ln>
        </p:spPr>
        <p:txBody>
          <a:bodyPr/>
          <a:lstStyle/>
          <a:p>
            <a:endParaRPr lang="en-US" sz="1350" dirty="0"/>
          </a:p>
        </p:txBody>
      </p:sp>
      <p:sp>
        <p:nvSpPr>
          <p:cNvPr id="12303" name="Line 230"/>
          <p:cNvSpPr>
            <a:spLocks noChangeShapeType="1"/>
          </p:cNvSpPr>
          <p:nvPr/>
        </p:nvSpPr>
        <p:spPr bwMode="auto">
          <a:xfrm>
            <a:off x="6073379" y="2699149"/>
            <a:ext cx="0" cy="429815"/>
          </a:xfrm>
          <a:prstGeom prst="line">
            <a:avLst/>
          </a:prstGeom>
          <a:noFill/>
          <a:ln w="25400">
            <a:solidFill>
              <a:srgbClr val="3333CC"/>
            </a:solidFill>
            <a:round/>
            <a:headEnd/>
            <a:tailEnd/>
          </a:ln>
        </p:spPr>
        <p:txBody>
          <a:bodyPr/>
          <a:lstStyle/>
          <a:p>
            <a:endParaRPr lang="en-US" sz="1350" dirty="0"/>
          </a:p>
        </p:txBody>
      </p:sp>
      <p:sp>
        <p:nvSpPr>
          <p:cNvPr id="79" name="Text Box 159"/>
          <p:cNvSpPr txBox="1">
            <a:spLocks noChangeArrowheads="1"/>
          </p:cNvSpPr>
          <p:nvPr/>
        </p:nvSpPr>
        <p:spPr bwMode="auto">
          <a:xfrm>
            <a:off x="2400300" y="5543551"/>
            <a:ext cx="2457450" cy="230832"/>
          </a:xfrm>
          <a:prstGeom prst="rect">
            <a:avLst/>
          </a:prstGeom>
          <a:noFill/>
          <a:ln w="9525">
            <a:noFill/>
            <a:miter lim="800000"/>
            <a:headEnd/>
            <a:tailEnd/>
          </a:ln>
        </p:spPr>
        <p:txBody>
          <a:bodyPr wrap="square">
            <a:spAutoFit/>
          </a:bodyPr>
          <a:lstStyle/>
          <a:p>
            <a:pPr>
              <a:spcBef>
                <a:spcPct val="50000"/>
              </a:spcBef>
            </a:pPr>
            <a:r>
              <a:rPr lang="en-US" sz="900" b="1" dirty="0">
                <a:solidFill>
                  <a:srgbClr val="3333CC"/>
                </a:solidFill>
              </a:rPr>
              <a:t>Unused Entitlement and/or Return Flow</a:t>
            </a:r>
          </a:p>
        </p:txBody>
      </p:sp>
      <p:sp>
        <p:nvSpPr>
          <p:cNvPr id="87" name="Rounded Rectangle 86"/>
          <p:cNvSpPr/>
          <p:nvPr/>
        </p:nvSpPr>
        <p:spPr bwMode="auto">
          <a:xfrm>
            <a:off x="4629150" y="2514600"/>
            <a:ext cx="3028950" cy="325755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350" dirty="0">
              <a:latin typeface="Arial" charset="0"/>
            </a:endParaRPr>
          </a:p>
        </p:txBody>
      </p:sp>
      <p:grpSp>
        <p:nvGrpSpPr>
          <p:cNvPr id="4" name="Group 3"/>
          <p:cNvGrpSpPr/>
          <p:nvPr/>
        </p:nvGrpSpPr>
        <p:grpSpPr>
          <a:xfrm>
            <a:off x="1225155" y="940594"/>
            <a:ext cx="6693694" cy="4976813"/>
            <a:chOff x="1225155" y="940594"/>
            <a:chExt cx="6693694" cy="4976813"/>
          </a:xfrm>
        </p:grpSpPr>
        <p:grpSp>
          <p:nvGrpSpPr>
            <p:cNvPr id="2" name="Group 113"/>
            <p:cNvGrpSpPr/>
            <p:nvPr/>
          </p:nvGrpSpPr>
          <p:grpSpPr>
            <a:xfrm>
              <a:off x="1225155" y="940594"/>
              <a:ext cx="6693694" cy="4976813"/>
              <a:chOff x="109538" y="111125"/>
              <a:chExt cx="8924925" cy="6635750"/>
            </a:xfrm>
          </p:grpSpPr>
          <p:sp>
            <p:nvSpPr>
              <p:cNvPr id="80899" name="AutoShape 19"/>
              <p:cNvSpPr>
                <a:spLocks noChangeArrowheads="1"/>
              </p:cNvSpPr>
              <p:nvPr/>
            </p:nvSpPr>
            <p:spPr bwMode="auto">
              <a:xfrm>
                <a:off x="152446" y="836910"/>
                <a:ext cx="916569" cy="836619"/>
              </a:xfrm>
              <a:prstGeom prst="triangle">
                <a:avLst>
                  <a:gd name="adj" fmla="val 50000"/>
                </a:avLst>
              </a:prstGeom>
              <a:solidFill>
                <a:srgbClr val="CCFFFF"/>
              </a:solidFill>
              <a:ln w="9525">
                <a:solidFill>
                  <a:schemeClr val="accent6">
                    <a:lumMod val="75000"/>
                  </a:schemeClr>
                </a:solidFill>
                <a:miter lim="800000"/>
                <a:headEnd/>
                <a:tailEnd/>
              </a:ln>
            </p:spPr>
            <p:txBody>
              <a:bodyPr wrap="none" lIns="51483" tIns="25742" rIns="51483" bIns="25742" anchor="ctr"/>
              <a:lstStyle/>
              <a:p>
                <a:pPr defTabSz="514350">
                  <a:defRPr/>
                </a:pPr>
                <a:endParaRPr lang="en-US" sz="1050" dirty="0">
                  <a:solidFill>
                    <a:schemeClr val="accent4">
                      <a:lumMod val="10000"/>
                    </a:schemeClr>
                  </a:solidFill>
                  <a:latin typeface="Arial" pitchFamily="34" charset="0"/>
                </a:endParaRPr>
              </a:p>
            </p:txBody>
          </p:sp>
          <p:sp>
            <p:nvSpPr>
              <p:cNvPr id="12305" name="Line 150"/>
              <p:cNvSpPr>
                <a:spLocks noChangeShapeType="1"/>
              </p:cNvSpPr>
              <p:nvPr/>
            </p:nvSpPr>
            <p:spPr bwMode="auto">
              <a:xfrm flipV="1">
                <a:off x="2569613" y="4001047"/>
                <a:ext cx="457688" cy="0"/>
              </a:xfrm>
              <a:prstGeom prst="line">
                <a:avLst/>
              </a:prstGeom>
              <a:noFill/>
              <a:ln w="25400">
                <a:solidFill>
                  <a:srgbClr val="3333CC"/>
                </a:solidFill>
                <a:round/>
                <a:headEnd/>
                <a:tailEnd type="stealth" w="lg" len="lg"/>
              </a:ln>
            </p:spPr>
            <p:txBody>
              <a:bodyPr/>
              <a:lstStyle/>
              <a:p>
                <a:endParaRPr lang="en-US" sz="1350" dirty="0"/>
              </a:p>
            </p:txBody>
          </p:sp>
          <p:sp>
            <p:nvSpPr>
              <p:cNvPr id="12306" name="Line 124"/>
              <p:cNvSpPr>
                <a:spLocks noChangeShapeType="1"/>
              </p:cNvSpPr>
              <p:nvPr/>
            </p:nvSpPr>
            <p:spPr bwMode="auto">
              <a:xfrm>
                <a:off x="2569613" y="2685338"/>
                <a:ext cx="286055" cy="0"/>
              </a:xfrm>
              <a:prstGeom prst="line">
                <a:avLst/>
              </a:prstGeom>
              <a:noFill/>
              <a:ln w="25400">
                <a:solidFill>
                  <a:srgbClr val="3333CC"/>
                </a:solidFill>
                <a:prstDash val="dash"/>
                <a:round/>
                <a:headEnd/>
                <a:tailEnd/>
              </a:ln>
            </p:spPr>
            <p:txBody>
              <a:bodyPr/>
              <a:lstStyle/>
              <a:p>
                <a:endParaRPr lang="en-US" sz="1350" dirty="0"/>
              </a:p>
            </p:txBody>
          </p:sp>
          <p:sp>
            <p:nvSpPr>
              <p:cNvPr id="12307" name="Line 122"/>
              <p:cNvSpPr>
                <a:spLocks noChangeShapeType="1"/>
              </p:cNvSpPr>
              <p:nvPr/>
            </p:nvSpPr>
            <p:spPr bwMode="auto">
              <a:xfrm>
                <a:off x="2569613" y="1026401"/>
                <a:ext cx="286055" cy="0"/>
              </a:xfrm>
              <a:prstGeom prst="line">
                <a:avLst/>
              </a:prstGeom>
              <a:noFill/>
              <a:ln w="25400">
                <a:solidFill>
                  <a:srgbClr val="0000FF"/>
                </a:solidFill>
                <a:prstDash val="dash"/>
                <a:round/>
                <a:headEnd/>
                <a:tailEnd/>
              </a:ln>
            </p:spPr>
            <p:txBody>
              <a:bodyPr/>
              <a:lstStyle/>
              <a:p>
                <a:endParaRPr lang="en-US" sz="1350" dirty="0"/>
              </a:p>
            </p:txBody>
          </p:sp>
          <p:sp>
            <p:nvSpPr>
              <p:cNvPr id="12308" name="Line 123"/>
              <p:cNvSpPr>
                <a:spLocks noChangeShapeType="1"/>
              </p:cNvSpPr>
              <p:nvPr/>
            </p:nvSpPr>
            <p:spPr bwMode="auto">
              <a:xfrm>
                <a:off x="2569613" y="1884472"/>
                <a:ext cx="286055" cy="0"/>
              </a:xfrm>
              <a:prstGeom prst="line">
                <a:avLst/>
              </a:prstGeom>
              <a:noFill/>
              <a:ln w="25400">
                <a:solidFill>
                  <a:srgbClr val="3333CC"/>
                </a:solidFill>
                <a:prstDash val="dash"/>
                <a:round/>
                <a:headEnd/>
                <a:tailEnd/>
              </a:ln>
            </p:spPr>
            <p:txBody>
              <a:bodyPr/>
              <a:lstStyle/>
              <a:p>
                <a:endParaRPr lang="en-US" sz="1350" dirty="0"/>
              </a:p>
            </p:txBody>
          </p:sp>
          <p:sp>
            <p:nvSpPr>
              <p:cNvPr id="12309" name="Line 126"/>
              <p:cNvSpPr>
                <a:spLocks noChangeShapeType="1"/>
              </p:cNvSpPr>
              <p:nvPr/>
            </p:nvSpPr>
            <p:spPr bwMode="auto">
              <a:xfrm>
                <a:off x="2855669" y="3429000"/>
                <a:ext cx="171633" cy="0"/>
              </a:xfrm>
              <a:prstGeom prst="line">
                <a:avLst/>
              </a:prstGeom>
              <a:noFill/>
              <a:ln w="25400">
                <a:solidFill>
                  <a:srgbClr val="0000FF"/>
                </a:solidFill>
                <a:prstDash val="dash"/>
                <a:round/>
                <a:headEnd/>
                <a:tailEnd type="stealth" w="lg" len="lg"/>
              </a:ln>
            </p:spPr>
            <p:txBody>
              <a:bodyPr/>
              <a:lstStyle/>
              <a:p>
                <a:endParaRPr lang="en-US" sz="1350" dirty="0"/>
              </a:p>
            </p:txBody>
          </p:sp>
          <p:sp>
            <p:nvSpPr>
              <p:cNvPr id="80905" name="Text Box 138"/>
              <p:cNvSpPr txBox="1">
                <a:spLocks noChangeArrowheads="1"/>
              </p:cNvSpPr>
              <p:nvPr/>
            </p:nvSpPr>
            <p:spPr bwMode="auto">
              <a:xfrm>
                <a:off x="6781778" y="6172444"/>
                <a:ext cx="1363531" cy="266257"/>
              </a:xfrm>
              <a:prstGeom prst="rect">
                <a:avLst/>
              </a:prstGeom>
              <a:solidFill>
                <a:srgbClr val="FF0000"/>
              </a:solidFill>
              <a:ln w="19050">
                <a:solidFill>
                  <a:schemeClr val="accent6">
                    <a:lumMod val="75000"/>
                  </a:schemeClr>
                </a:solidFill>
                <a:miter lim="800000"/>
                <a:headEnd/>
                <a:tailEnd/>
              </a:ln>
            </p:spPr>
            <p:txBody>
              <a:bodyPr lIns="51460" tIns="25729" rIns="51460" bIns="25729">
                <a:spAutoFit/>
              </a:bodyPr>
              <a:lstStyle/>
              <a:p>
                <a:pPr algn="ctr" defTabSz="514350">
                  <a:lnSpc>
                    <a:spcPct val="80000"/>
                  </a:lnSpc>
                  <a:spcBef>
                    <a:spcPct val="50000"/>
                  </a:spcBef>
                  <a:defRPr/>
                </a:pPr>
                <a:r>
                  <a:rPr lang="en-US" sz="600" b="1" dirty="0">
                    <a:solidFill>
                      <a:schemeClr val="accent4">
                        <a:lumMod val="10000"/>
                      </a:schemeClr>
                    </a:solidFill>
                    <a:latin typeface="Arial" pitchFamily="34" charset="0"/>
                  </a:rPr>
                  <a:t>Miscellaneous Excess Users</a:t>
                </a:r>
              </a:p>
            </p:txBody>
          </p:sp>
          <p:sp>
            <p:nvSpPr>
              <p:cNvPr id="12312" name="Line 48"/>
              <p:cNvSpPr>
                <a:spLocks noChangeShapeType="1"/>
              </p:cNvSpPr>
              <p:nvPr/>
            </p:nvSpPr>
            <p:spPr bwMode="auto">
              <a:xfrm>
                <a:off x="4400367" y="3200181"/>
                <a:ext cx="228844" cy="0"/>
              </a:xfrm>
              <a:prstGeom prst="line">
                <a:avLst/>
              </a:prstGeom>
              <a:noFill/>
              <a:ln w="25400">
                <a:solidFill>
                  <a:srgbClr val="3333CC"/>
                </a:solidFill>
                <a:round/>
                <a:headEnd/>
                <a:tailEnd type="none" w="lg" len="lg"/>
              </a:ln>
            </p:spPr>
            <p:txBody>
              <a:bodyPr/>
              <a:lstStyle/>
              <a:p>
                <a:endParaRPr lang="en-US" sz="1350" dirty="0"/>
              </a:p>
            </p:txBody>
          </p:sp>
          <p:sp>
            <p:nvSpPr>
              <p:cNvPr id="12313" name="Line 51"/>
              <p:cNvSpPr>
                <a:spLocks noChangeShapeType="1"/>
              </p:cNvSpPr>
              <p:nvPr/>
            </p:nvSpPr>
            <p:spPr bwMode="auto">
              <a:xfrm flipH="1" flipV="1">
                <a:off x="4629212" y="1484039"/>
                <a:ext cx="0" cy="4233151"/>
              </a:xfrm>
              <a:prstGeom prst="line">
                <a:avLst/>
              </a:prstGeom>
              <a:noFill/>
              <a:ln w="25400">
                <a:solidFill>
                  <a:srgbClr val="3333CC"/>
                </a:solidFill>
                <a:round/>
                <a:headEnd/>
                <a:tailEnd/>
              </a:ln>
            </p:spPr>
            <p:txBody>
              <a:bodyPr/>
              <a:lstStyle/>
              <a:p>
                <a:endParaRPr lang="en-US" sz="1350" dirty="0"/>
              </a:p>
            </p:txBody>
          </p:sp>
          <p:sp>
            <p:nvSpPr>
              <p:cNvPr id="12314" name="Line 58"/>
              <p:cNvSpPr>
                <a:spLocks noChangeShapeType="1"/>
              </p:cNvSpPr>
              <p:nvPr/>
            </p:nvSpPr>
            <p:spPr bwMode="auto">
              <a:xfrm flipV="1">
                <a:off x="610135" y="3388480"/>
                <a:ext cx="584030" cy="1192"/>
              </a:xfrm>
              <a:prstGeom prst="line">
                <a:avLst/>
              </a:prstGeom>
              <a:noFill/>
              <a:ln w="25400">
                <a:solidFill>
                  <a:srgbClr val="3333CC"/>
                </a:solidFill>
                <a:round/>
                <a:headEnd/>
                <a:tailEnd type="none" w="lg" len="lg"/>
              </a:ln>
            </p:spPr>
            <p:txBody>
              <a:bodyPr/>
              <a:lstStyle/>
              <a:p>
                <a:endParaRPr lang="en-US" sz="1350" dirty="0"/>
              </a:p>
            </p:txBody>
          </p:sp>
          <p:sp>
            <p:nvSpPr>
              <p:cNvPr id="12315" name="Line 69"/>
              <p:cNvSpPr>
                <a:spLocks noChangeShapeType="1"/>
              </p:cNvSpPr>
              <p:nvPr/>
            </p:nvSpPr>
            <p:spPr bwMode="auto">
              <a:xfrm>
                <a:off x="4648282" y="1484039"/>
                <a:ext cx="195471" cy="1192"/>
              </a:xfrm>
              <a:prstGeom prst="line">
                <a:avLst/>
              </a:prstGeom>
              <a:noFill/>
              <a:ln w="25400">
                <a:solidFill>
                  <a:srgbClr val="3333CC"/>
                </a:solidFill>
                <a:round/>
                <a:headEnd/>
                <a:tailEnd type="stealth" w="lg" len="lg"/>
              </a:ln>
            </p:spPr>
            <p:txBody>
              <a:bodyPr/>
              <a:lstStyle/>
              <a:p>
                <a:endParaRPr lang="en-US" sz="1350" dirty="0"/>
              </a:p>
            </p:txBody>
          </p:sp>
          <p:sp>
            <p:nvSpPr>
              <p:cNvPr id="12316" name="Line 70"/>
              <p:cNvSpPr>
                <a:spLocks noChangeShapeType="1"/>
              </p:cNvSpPr>
              <p:nvPr/>
            </p:nvSpPr>
            <p:spPr bwMode="auto">
              <a:xfrm>
                <a:off x="4648282" y="2742543"/>
                <a:ext cx="195471" cy="1192"/>
              </a:xfrm>
              <a:prstGeom prst="line">
                <a:avLst/>
              </a:prstGeom>
              <a:noFill/>
              <a:ln w="25400">
                <a:solidFill>
                  <a:srgbClr val="3333CC"/>
                </a:solidFill>
                <a:round/>
                <a:headEnd/>
                <a:tailEnd type="stealth" w="lg" len="lg"/>
              </a:ln>
            </p:spPr>
            <p:txBody>
              <a:bodyPr/>
              <a:lstStyle/>
              <a:p>
                <a:endParaRPr lang="en-US" sz="1350" dirty="0"/>
              </a:p>
            </p:txBody>
          </p:sp>
          <p:sp>
            <p:nvSpPr>
              <p:cNvPr id="12317" name="Line 72"/>
              <p:cNvSpPr>
                <a:spLocks noChangeShapeType="1"/>
              </p:cNvSpPr>
              <p:nvPr/>
            </p:nvSpPr>
            <p:spPr bwMode="auto">
              <a:xfrm>
                <a:off x="4629212" y="5717190"/>
                <a:ext cx="214541" cy="1192"/>
              </a:xfrm>
              <a:prstGeom prst="line">
                <a:avLst/>
              </a:prstGeom>
              <a:noFill/>
              <a:ln w="25400">
                <a:solidFill>
                  <a:srgbClr val="3333CC"/>
                </a:solidFill>
                <a:round/>
                <a:headEnd/>
                <a:tailEnd type="stealth" w="lg" len="lg"/>
              </a:ln>
            </p:spPr>
            <p:txBody>
              <a:bodyPr/>
              <a:lstStyle/>
              <a:p>
                <a:endParaRPr lang="en-US" sz="1350" dirty="0"/>
              </a:p>
            </p:txBody>
          </p:sp>
          <p:sp>
            <p:nvSpPr>
              <p:cNvPr id="12318" name="Line 77"/>
              <p:cNvSpPr>
                <a:spLocks noChangeShapeType="1"/>
              </p:cNvSpPr>
              <p:nvPr/>
            </p:nvSpPr>
            <p:spPr bwMode="auto">
              <a:xfrm>
                <a:off x="4648282" y="3772228"/>
                <a:ext cx="195471" cy="1192"/>
              </a:xfrm>
              <a:prstGeom prst="line">
                <a:avLst/>
              </a:prstGeom>
              <a:noFill/>
              <a:ln w="25400">
                <a:solidFill>
                  <a:srgbClr val="3333CC"/>
                </a:solidFill>
                <a:round/>
                <a:headEnd/>
                <a:tailEnd type="stealth" w="lg" len="lg"/>
              </a:ln>
            </p:spPr>
            <p:txBody>
              <a:bodyPr/>
              <a:lstStyle/>
              <a:p>
                <a:endParaRPr lang="en-US" sz="1350" dirty="0"/>
              </a:p>
            </p:txBody>
          </p:sp>
          <p:sp>
            <p:nvSpPr>
              <p:cNvPr id="12319" name="Line 84"/>
              <p:cNvSpPr>
                <a:spLocks noChangeShapeType="1"/>
              </p:cNvSpPr>
              <p:nvPr/>
            </p:nvSpPr>
            <p:spPr bwMode="auto">
              <a:xfrm flipH="1" flipV="1">
                <a:off x="610135" y="1673529"/>
                <a:ext cx="0" cy="1714950"/>
              </a:xfrm>
              <a:prstGeom prst="line">
                <a:avLst/>
              </a:prstGeom>
              <a:noFill/>
              <a:ln w="25400">
                <a:solidFill>
                  <a:srgbClr val="3333CC"/>
                </a:solidFill>
                <a:round/>
                <a:headEnd/>
                <a:tailEnd/>
              </a:ln>
            </p:spPr>
            <p:txBody>
              <a:bodyPr/>
              <a:lstStyle/>
              <a:p>
                <a:endParaRPr lang="en-US" sz="1350" dirty="0"/>
              </a:p>
            </p:txBody>
          </p:sp>
          <p:sp>
            <p:nvSpPr>
              <p:cNvPr id="12320" name="Line 85"/>
              <p:cNvSpPr>
                <a:spLocks noChangeShapeType="1"/>
              </p:cNvSpPr>
              <p:nvPr/>
            </p:nvSpPr>
            <p:spPr bwMode="auto">
              <a:xfrm>
                <a:off x="4190593" y="2914157"/>
                <a:ext cx="209774" cy="0"/>
              </a:xfrm>
              <a:prstGeom prst="line">
                <a:avLst/>
              </a:prstGeom>
              <a:noFill/>
              <a:ln w="25400">
                <a:solidFill>
                  <a:srgbClr val="3333CC"/>
                </a:solidFill>
                <a:round/>
                <a:headEnd/>
                <a:tailEnd type="none" w="lg" len="lg"/>
              </a:ln>
            </p:spPr>
            <p:txBody>
              <a:bodyPr/>
              <a:lstStyle/>
              <a:p>
                <a:endParaRPr lang="en-US" sz="1350" dirty="0"/>
              </a:p>
            </p:txBody>
          </p:sp>
          <p:sp>
            <p:nvSpPr>
              <p:cNvPr id="12321" name="Line 86"/>
              <p:cNvSpPr>
                <a:spLocks noChangeShapeType="1"/>
              </p:cNvSpPr>
              <p:nvPr/>
            </p:nvSpPr>
            <p:spPr bwMode="auto">
              <a:xfrm>
                <a:off x="4190593" y="3486205"/>
                <a:ext cx="209774" cy="0"/>
              </a:xfrm>
              <a:prstGeom prst="line">
                <a:avLst/>
              </a:prstGeom>
              <a:noFill/>
              <a:ln w="25400">
                <a:solidFill>
                  <a:srgbClr val="3333CC"/>
                </a:solidFill>
                <a:round/>
                <a:headEnd/>
                <a:tailEnd type="none" w="lg" len="lg"/>
              </a:ln>
            </p:spPr>
            <p:txBody>
              <a:bodyPr/>
              <a:lstStyle/>
              <a:p>
                <a:endParaRPr lang="en-US" sz="1350" dirty="0"/>
              </a:p>
            </p:txBody>
          </p:sp>
          <p:sp>
            <p:nvSpPr>
              <p:cNvPr id="12322" name="Line 87"/>
              <p:cNvSpPr>
                <a:spLocks noChangeShapeType="1"/>
              </p:cNvSpPr>
              <p:nvPr/>
            </p:nvSpPr>
            <p:spPr bwMode="auto">
              <a:xfrm>
                <a:off x="6249000" y="1541244"/>
                <a:ext cx="325388" cy="0"/>
              </a:xfrm>
              <a:prstGeom prst="line">
                <a:avLst/>
              </a:prstGeom>
              <a:noFill/>
              <a:ln w="25400">
                <a:solidFill>
                  <a:srgbClr val="3333CC"/>
                </a:solidFill>
                <a:round/>
                <a:headEnd/>
                <a:tailEnd type="none" w="lg" len="lg"/>
              </a:ln>
            </p:spPr>
            <p:txBody>
              <a:bodyPr/>
              <a:lstStyle/>
              <a:p>
                <a:endParaRPr lang="en-US" sz="1350" dirty="0"/>
              </a:p>
            </p:txBody>
          </p:sp>
          <p:sp>
            <p:nvSpPr>
              <p:cNvPr id="12323" name="Line 88"/>
              <p:cNvSpPr>
                <a:spLocks noChangeShapeType="1"/>
              </p:cNvSpPr>
              <p:nvPr/>
            </p:nvSpPr>
            <p:spPr bwMode="auto">
              <a:xfrm flipH="1" flipV="1">
                <a:off x="6572004" y="1255220"/>
                <a:ext cx="2384" cy="629252"/>
              </a:xfrm>
              <a:prstGeom prst="line">
                <a:avLst/>
              </a:prstGeom>
              <a:noFill/>
              <a:ln w="25400">
                <a:solidFill>
                  <a:srgbClr val="3333CC"/>
                </a:solidFill>
                <a:round/>
                <a:headEnd/>
                <a:tailEnd/>
              </a:ln>
            </p:spPr>
            <p:txBody>
              <a:bodyPr/>
              <a:lstStyle/>
              <a:p>
                <a:endParaRPr lang="en-US" sz="1350" dirty="0"/>
              </a:p>
            </p:txBody>
          </p:sp>
          <p:sp>
            <p:nvSpPr>
              <p:cNvPr id="12324" name="Line 93"/>
              <p:cNvSpPr>
                <a:spLocks noChangeShapeType="1"/>
              </p:cNvSpPr>
              <p:nvPr/>
            </p:nvSpPr>
            <p:spPr bwMode="auto">
              <a:xfrm>
                <a:off x="6288332" y="2742543"/>
                <a:ext cx="286055" cy="0"/>
              </a:xfrm>
              <a:prstGeom prst="line">
                <a:avLst/>
              </a:prstGeom>
              <a:noFill/>
              <a:ln w="25400">
                <a:solidFill>
                  <a:srgbClr val="3333CC"/>
                </a:solidFill>
                <a:round/>
                <a:headEnd/>
                <a:tailEnd type="none" w="lg" len="lg"/>
              </a:ln>
            </p:spPr>
            <p:txBody>
              <a:bodyPr/>
              <a:lstStyle/>
              <a:p>
                <a:endParaRPr lang="en-US" sz="1350" dirty="0"/>
              </a:p>
            </p:txBody>
          </p:sp>
          <p:sp>
            <p:nvSpPr>
              <p:cNvPr id="12325" name="Line 95"/>
              <p:cNvSpPr>
                <a:spLocks noChangeShapeType="1"/>
              </p:cNvSpPr>
              <p:nvPr/>
            </p:nvSpPr>
            <p:spPr bwMode="auto">
              <a:xfrm flipV="1">
                <a:off x="6574388" y="3028567"/>
                <a:ext cx="208582" cy="3575"/>
              </a:xfrm>
              <a:prstGeom prst="line">
                <a:avLst/>
              </a:prstGeom>
              <a:noFill/>
              <a:ln w="25400">
                <a:solidFill>
                  <a:srgbClr val="3333CC"/>
                </a:solidFill>
                <a:round/>
                <a:headEnd/>
                <a:tailEnd type="stealth" w="lg" len="lg"/>
              </a:ln>
            </p:spPr>
            <p:txBody>
              <a:bodyPr/>
              <a:lstStyle/>
              <a:p>
                <a:endParaRPr lang="en-US" sz="1350" dirty="0"/>
              </a:p>
            </p:txBody>
          </p:sp>
          <p:sp>
            <p:nvSpPr>
              <p:cNvPr id="12326" name="Line 96"/>
              <p:cNvSpPr>
                <a:spLocks noChangeShapeType="1"/>
              </p:cNvSpPr>
              <p:nvPr/>
            </p:nvSpPr>
            <p:spPr bwMode="auto">
              <a:xfrm flipV="1">
                <a:off x="6552933" y="2456519"/>
                <a:ext cx="208582" cy="3575"/>
              </a:xfrm>
              <a:prstGeom prst="line">
                <a:avLst/>
              </a:prstGeom>
              <a:noFill/>
              <a:ln w="25400">
                <a:solidFill>
                  <a:srgbClr val="3333CC"/>
                </a:solidFill>
                <a:round/>
                <a:headEnd/>
                <a:tailEnd type="stealth" w="lg" len="lg"/>
              </a:ln>
            </p:spPr>
            <p:txBody>
              <a:bodyPr/>
              <a:lstStyle/>
              <a:p>
                <a:endParaRPr lang="en-US" sz="1350" dirty="0"/>
              </a:p>
            </p:txBody>
          </p:sp>
          <p:sp>
            <p:nvSpPr>
              <p:cNvPr id="12327" name="Line 104"/>
              <p:cNvSpPr>
                <a:spLocks noChangeShapeType="1"/>
              </p:cNvSpPr>
              <p:nvPr/>
            </p:nvSpPr>
            <p:spPr bwMode="auto">
              <a:xfrm flipH="1" flipV="1">
                <a:off x="6517176" y="4172662"/>
                <a:ext cx="0" cy="514843"/>
              </a:xfrm>
              <a:prstGeom prst="line">
                <a:avLst/>
              </a:prstGeom>
              <a:noFill/>
              <a:ln w="25400">
                <a:solidFill>
                  <a:srgbClr val="3333CC"/>
                </a:solidFill>
                <a:round/>
                <a:headEnd/>
                <a:tailEnd/>
              </a:ln>
            </p:spPr>
            <p:txBody>
              <a:bodyPr/>
              <a:lstStyle/>
              <a:p>
                <a:endParaRPr lang="en-US" sz="1350" dirty="0"/>
              </a:p>
            </p:txBody>
          </p:sp>
          <p:sp>
            <p:nvSpPr>
              <p:cNvPr id="12328" name="Line 105"/>
              <p:cNvSpPr>
                <a:spLocks noChangeShapeType="1"/>
              </p:cNvSpPr>
              <p:nvPr/>
            </p:nvSpPr>
            <p:spPr bwMode="auto">
              <a:xfrm>
                <a:off x="1181053" y="5797038"/>
                <a:ext cx="272944" cy="1192"/>
              </a:xfrm>
              <a:prstGeom prst="line">
                <a:avLst/>
              </a:prstGeom>
              <a:noFill/>
              <a:ln w="25400">
                <a:solidFill>
                  <a:srgbClr val="0000FF"/>
                </a:solidFill>
                <a:round/>
                <a:headEnd/>
                <a:tailEnd type="stealth" w="lg" len="lg"/>
              </a:ln>
            </p:spPr>
            <p:txBody>
              <a:bodyPr/>
              <a:lstStyle/>
              <a:p>
                <a:endParaRPr lang="en-US" sz="1350" dirty="0"/>
              </a:p>
            </p:txBody>
          </p:sp>
          <p:sp>
            <p:nvSpPr>
              <p:cNvPr id="12329" name="Line 106"/>
              <p:cNvSpPr>
                <a:spLocks noChangeShapeType="1"/>
              </p:cNvSpPr>
              <p:nvPr/>
            </p:nvSpPr>
            <p:spPr bwMode="auto">
              <a:xfrm>
                <a:off x="1181053" y="4857927"/>
                <a:ext cx="272944" cy="1192"/>
              </a:xfrm>
              <a:prstGeom prst="line">
                <a:avLst/>
              </a:prstGeom>
              <a:noFill/>
              <a:ln w="25400">
                <a:solidFill>
                  <a:srgbClr val="0000FF"/>
                </a:solidFill>
                <a:round/>
                <a:headEnd/>
                <a:tailEnd type="stealth" w="lg" len="lg"/>
              </a:ln>
            </p:spPr>
            <p:txBody>
              <a:bodyPr/>
              <a:lstStyle/>
              <a:p>
                <a:endParaRPr lang="en-US" sz="1350" dirty="0"/>
              </a:p>
            </p:txBody>
          </p:sp>
          <p:sp>
            <p:nvSpPr>
              <p:cNvPr id="12330" name="Line 107"/>
              <p:cNvSpPr>
                <a:spLocks noChangeShapeType="1"/>
              </p:cNvSpPr>
              <p:nvPr/>
            </p:nvSpPr>
            <p:spPr bwMode="auto">
              <a:xfrm>
                <a:off x="1181053" y="4001047"/>
                <a:ext cx="272944" cy="1192"/>
              </a:xfrm>
              <a:prstGeom prst="line">
                <a:avLst/>
              </a:prstGeom>
              <a:noFill/>
              <a:ln w="25400">
                <a:solidFill>
                  <a:srgbClr val="3333CC"/>
                </a:solidFill>
                <a:round/>
                <a:headEnd/>
                <a:tailEnd type="stealth" w="lg" len="lg"/>
              </a:ln>
            </p:spPr>
            <p:txBody>
              <a:bodyPr/>
              <a:lstStyle/>
              <a:p>
                <a:endParaRPr lang="en-US" sz="1350" dirty="0"/>
              </a:p>
            </p:txBody>
          </p:sp>
          <p:sp>
            <p:nvSpPr>
              <p:cNvPr id="12331" name="Line 108"/>
              <p:cNvSpPr>
                <a:spLocks noChangeShapeType="1"/>
              </p:cNvSpPr>
              <p:nvPr/>
            </p:nvSpPr>
            <p:spPr bwMode="auto">
              <a:xfrm>
                <a:off x="1181053" y="2684147"/>
                <a:ext cx="272944" cy="1192"/>
              </a:xfrm>
              <a:prstGeom prst="line">
                <a:avLst/>
              </a:prstGeom>
              <a:noFill/>
              <a:ln w="25400">
                <a:solidFill>
                  <a:srgbClr val="3333CC"/>
                </a:solidFill>
                <a:round/>
                <a:headEnd/>
                <a:tailEnd type="stealth" w="lg" len="lg"/>
              </a:ln>
            </p:spPr>
            <p:txBody>
              <a:bodyPr/>
              <a:lstStyle/>
              <a:p>
                <a:endParaRPr lang="en-US" sz="1350" dirty="0"/>
              </a:p>
            </p:txBody>
          </p:sp>
          <p:sp>
            <p:nvSpPr>
              <p:cNvPr id="12332" name="Line 109"/>
              <p:cNvSpPr>
                <a:spLocks noChangeShapeType="1"/>
              </p:cNvSpPr>
              <p:nvPr/>
            </p:nvSpPr>
            <p:spPr bwMode="auto">
              <a:xfrm>
                <a:off x="1181053" y="1883280"/>
                <a:ext cx="272944" cy="1192"/>
              </a:xfrm>
              <a:prstGeom prst="line">
                <a:avLst/>
              </a:prstGeom>
              <a:noFill/>
              <a:ln w="25400">
                <a:solidFill>
                  <a:srgbClr val="3333CC"/>
                </a:solidFill>
                <a:round/>
                <a:headEnd/>
                <a:tailEnd type="stealth" w="lg" len="lg"/>
              </a:ln>
            </p:spPr>
            <p:txBody>
              <a:bodyPr/>
              <a:lstStyle/>
              <a:p>
                <a:endParaRPr lang="en-US" sz="1350" dirty="0"/>
              </a:p>
            </p:txBody>
          </p:sp>
          <p:sp>
            <p:nvSpPr>
              <p:cNvPr id="12333" name="Line 110"/>
              <p:cNvSpPr>
                <a:spLocks noChangeShapeType="1"/>
              </p:cNvSpPr>
              <p:nvPr/>
            </p:nvSpPr>
            <p:spPr bwMode="auto">
              <a:xfrm>
                <a:off x="1181053" y="1062154"/>
                <a:ext cx="272944" cy="1192"/>
              </a:xfrm>
              <a:prstGeom prst="line">
                <a:avLst/>
              </a:prstGeom>
              <a:noFill/>
              <a:ln w="25400">
                <a:solidFill>
                  <a:srgbClr val="3333CC"/>
                </a:solidFill>
                <a:round/>
                <a:headEnd/>
                <a:tailEnd type="stealth" w="lg" len="lg"/>
              </a:ln>
            </p:spPr>
            <p:txBody>
              <a:bodyPr/>
              <a:lstStyle/>
              <a:p>
                <a:endParaRPr lang="en-US" sz="1350" dirty="0"/>
              </a:p>
            </p:txBody>
          </p:sp>
          <p:sp>
            <p:nvSpPr>
              <p:cNvPr id="80929" name="Text Box 111"/>
              <p:cNvSpPr txBox="1">
                <a:spLocks noChangeArrowheads="1"/>
              </p:cNvSpPr>
              <p:nvPr/>
            </p:nvSpPr>
            <p:spPr bwMode="auto">
              <a:xfrm>
                <a:off x="1883081" y="305384"/>
                <a:ext cx="6293216" cy="379915"/>
              </a:xfrm>
              <a:prstGeom prst="rect">
                <a:avLst/>
              </a:prstGeom>
              <a:noFill/>
              <a:ln w="9525">
                <a:noFill/>
                <a:miter lim="800000"/>
                <a:headEnd/>
                <a:tailEnd/>
              </a:ln>
            </p:spPr>
            <p:txBody>
              <a:bodyPr lIns="35291" tIns="17646" rIns="35291" bIns="17646">
                <a:spAutoFit/>
              </a:bodyPr>
              <a:lstStyle/>
              <a:p>
                <a:pPr algn="ctr" defTabSz="514350">
                  <a:lnSpc>
                    <a:spcPct val="70000"/>
                  </a:lnSpc>
                  <a:spcBef>
                    <a:spcPct val="40000"/>
                  </a:spcBef>
                  <a:defRPr/>
                </a:pPr>
                <a:r>
                  <a:rPr lang="en-US" sz="900" b="1" dirty="0">
                    <a:solidFill>
                      <a:schemeClr val="accent4">
                        <a:lumMod val="10000"/>
                      </a:schemeClr>
                    </a:solidFill>
                    <a:latin typeface="Arial" pitchFamily="34" charset="0"/>
                  </a:rPr>
                  <a:t>SCHEMATIC OF DELIVERY</a:t>
                </a:r>
              </a:p>
              <a:p>
                <a:pPr algn="ctr" defTabSz="514350">
                  <a:lnSpc>
                    <a:spcPct val="70000"/>
                  </a:lnSpc>
                  <a:spcBef>
                    <a:spcPct val="40000"/>
                  </a:spcBef>
                  <a:defRPr/>
                </a:pPr>
                <a:r>
                  <a:rPr lang="en-US" sz="900" b="1" dirty="0">
                    <a:solidFill>
                      <a:schemeClr val="accent4">
                        <a:lumMod val="10000"/>
                      </a:schemeClr>
                    </a:solidFill>
                    <a:latin typeface="Arial" pitchFamily="34" charset="0"/>
                  </a:rPr>
                  <a:t> ARIZONA’S COLORADO RIVER ALLOCATION OF 2.8 MILLION ACRE-FEET (MAF)</a:t>
                </a:r>
              </a:p>
            </p:txBody>
          </p:sp>
          <p:sp>
            <p:nvSpPr>
              <p:cNvPr id="12335" name="Line 113"/>
              <p:cNvSpPr>
                <a:spLocks noChangeShapeType="1"/>
              </p:cNvSpPr>
              <p:nvPr/>
            </p:nvSpPr>
            <p:spPr bwMode="auto">
              <a:xfrm>
                <a:off x="6517176" y="4687504"/>
                <a:ext cx="228844" cy="0"/>
              </a:xfrm>
              <a:prstGeom prst="line">
                <a:avLst/>
              </a:prstGeom>
              <a:noFill/>
              <a:ln w="25400">
                <a:solidFill>
                  <a:srgbClr val="3333CC"/>
                </a:solidFill>
                <a:round/>
                <a:headEnd/>
                <a:tailEnd type="stealth" w="lg" len="lg"/>
              </a:ln>
            </p:spPr>
            <p:txBody>
              <a:bodyPr/>
              <a:lstStyle/>
              <a:p>
                <a:endParaRPr lang="en-US" sz="1350" dirty="0"/>
              </a:p>
            </p:txBody>
          </p:sp>
          <p:sp>
            <p:nvSpPr>
              <p:cNvPr id="80931" name="Text Box 11"/>
              <p:cNvSpPr txBox="1">
                <a:spLocks noChangeArrowheads="1"/>
              </p:cNvSpPr>
              <p:nvPr/>
            </p:nvSpPr>
            <p:spPr bwMode="auto">
              <a:xfrm>
                <a:off x="1448038" y="904841"/>
                <a:ext cx="1138263" cy="253947"/>
              </a:xfrm>
              <a:prstGeom prst="rect">
                <a:avLst/>
              </a:prstGeom>
              <a:solidFill>
                <a:srgbClr val="70F0C8"/>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Priority 1 Contractors</a:t>
                </a:r>
              </a:p>
            </p:txBody>
          </p:sp>
          <p:sp>
            <p:nvSpPr>
              <p:cNvPr id="80932" name="Text Box 24"/>
              <p:cNvSpPr txBox="1">
                <a:spLocks noChangeArrowheads="1"/>
              </p:cNvSpPr>
              <p:nvPr/>
            </p:nvSpPr>
            <p:spPr bwMode="auto">
              <a:xfrm>
                <a:off x="1448038" y="1723584"/>
                <a:ext cx="1138263" cy="253947"/>
              </a:xfrm>
              <a:prstGeom prst="rect">
                <a:avLst/>
              </a:prstGeom>
              <a:solidFill>
                <a:srgbClr val="CCFFCC"/>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Priority 2 Contractors</a:t>
                </a:r>
              </a:p>
            </p:txBody>
          </p:sp>
          <p:sp>
            <p:nvSpPr>
              <p:cNvPr id="80933" name="Text Box 31"/>
              <p:cNvSpPr txBox="1">
                <a:spLocks noChangeArrowheads="1"/>
              </p:cNvSpPr>
              <p:nvPr/>
            </p:nvSpPr>
            <p:spPr bwMode="auto">
              <a:xfrm>
                <a:off x="1448038" y="4701805"/>
                <a:ext cx="1170443" cy="253947"/>
              </a:xfrm>
              <a:prstGeom prst="rect">
                <a:avLst/>
              </a:prstGeom>
              <a:solidFill>
                <a:srgbClr val="FFCC99"/>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 Priority 5 Contractors</a:t>
                </a:r>
              </a:p>
            </p:txBody>
          </p:sp>
          <p:sp>
            <p:nvSpPr>
              <p:cNvPr id="80934" name="Text Box 33"/>
              <p:cNvSpPr txBox="1">
                <a:spLocks noChangeArrowheads="1"/>
              </p:cNvSpPr>
              <p:nvPr/>
            </p:nvSpPr>
            <p:spPr bwMode="auto">
              <a:xfrm>
                <a:off x="1448038" y="5681436"/>
                <a:ext cx="1179979" cy="253947"/>
              </a:xfrm>
              <a:prstGeom prst="rect">
                <a:avLst/>
              </a:prstGeom>
              <a:solidFill>
                <a:srgbClr val="FF7C80"/>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 Priority 6 Contractors</a:t>
                </a:r>
              </a:p>
            </p:txBody>
          </p:sp>
          <p:sp>
            <p:nvSpPr>
              <p:cNvPr id="80935" name="Text Box 36"/>
              <p:cNvSpPr txBox="1">
                <a:spLocks noChangeArrowheads="1"/>
              </p:cNvSpPr>
              <p:nvPr/>
            </p:nvSpPr>
            <p:spPr bwMode="auto">
              <a:xfrm>
                <a:off x="3047565" y="3886638"/>
                <a:ext cx="1168059" cy="253947"/>
              </a:xfrm>
              <a:prstGeom prst="rect">
                <a:avLst/>
              </a:prstGeom>
              <a:solidFill>
                <a:srgbClr val="FF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 Priority 4 Mainstem Contractors</a:t>
                </a:r>
              </a:p>
            </p:txBody>
          </p:sp>
          <p:sp>
            <p:nvSpPr>
              <p:cNvPr id="80936" name="Text Box 52"/>
              <p:cNvSpPr txBox="1">
                <a:spLocks noChangeArrowheads="1"/>
              </p:cNvSpPr>
              <p:nvPr/>
            </p:nvSpPr>
            <p:spPr bwMode="auto">
              <a:xfrm>
                <a:off x="4838984" y="1312425"/>
                <a:ext cx="1443387" cy="346280"/>
              </a:xfrm>
              <a:prstGeom prst="rect">
                <a:avLst/>
              </a:prstGeom>
              <a:solidFill>
                <a:srgbClr val="CC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Ak-Chin and Salt River Pima-Maricopa Indian Water Rights Settlements</a:t>
                </a:r>
              </a:p>
            </p:txBody>
          </p:sp>
          <p:sp>
            <p:nvSpPr>
              <p:cNvPr id="80937" name="Text Box 55"/>
              <p:cNvSpPr txBox="1">
                <a:spLocks noChangeArrowheads="1"/>
              </p:cNvSpPr>
              <p:nvPr/>
            </p:nvSpPr>
            <p:spPr bwMode="auto">
              <a:xfrm>
                <a:off x="4838984" y="2629325"/>
                <a:ext cx="1479144" cy="253947"/>
              </a:xfrm>
              <a:prstGeom prst="rect">
                <a:avLst/>
              </a:prstGeom>
              <a:solidFill>
                <a:srgbClr val="FFFF99"/>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Indian Priority Subcontractors</a:t>
                </a:r>
              </a:p>
            </p:txBody>
          </p:sp>
          <p:sp>
            <p:nvSpPr>
              <p:cNvPr id="80938" name="Text Box 56"/>
              <p:cNvSpPr txBox="1">
                <a:spLocks noChangeArrowheads="1"/>
              </p:cNvSpPr>
              <p:nvPr/>
            </p:nvSpPr>
            <p:spPr bwMode="auto">
              <a:xfrm>
                <a:off x="4838984" y="3600614"/>
                <a:ext cx="1479144" cy="253947"/>
              </a:xfrm>
              <a:prstGeom prst="rect">
                <a:avLst/>
              </a:prstGeom>
              <a:solidFill>
                <a:srgbClr val="FFFF99"/>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Municipal and Industrial Priority Subcontractors</a:t>
                </a:r>
              </a:p>
            </p:txBody>
          </p:sp>
          <p:sp>
            <p:nvSpPr>
              <p:cNvPr id="80939" name="Text Box 57"/>
              <p:cNvSpPr txBox="1">
                <a:spLocks noChangeArrowheads="1"/>
              </p:cNvSpPr>
              <p:nvPr/>
            </p:nvSpPr>
            <p:spPr bwMode="auto">
              <a:xfrm>
                <a:off x="4858056" y="5545575"/>
                <a:ext cx="1430276" cy="321657"/>
              </a:xfrm>
              <a:prstGeom prst="rect">
                <a:avLst/>
              </a:prstGeom>
              <a:solidFill>
                <a:srgbClr val="FF9933"/>
              </a:solidFill>
              <a:ln w="19050">
                <a:solidFill>
                  <a:schemeClr val="accent6">
                    <a:lumMod val="75000"/>
                  </a:schemeClr>
                </a:solidFill>
                <a:miter lim="800000"/>
                <a:headEnd/>
                <a:tailEnd/>
              </a:ln>
            </p:spPr>
            <p:txBody>
              <a:bodyPr lIns="51460" tIns="25729" rIns="51460" bIns="25729">
                <a:spAutoFit/>
              </a:bodyPr>
              <a:lstStyle/>
              <a:p>
                <a:pPr algn="ctr" defTabSz="514350">
                  <a:lnSpc>
                    <a:spcPct val="25000"/>
                  </a:lnSpc>
                  <a:spcBef>
                    <a:spcPct val="30000"/>
                  </a:spcBef>
                  <a:defRPr/>
                </a:pPr>
                <a:endParaRPr lang="en-US" sz="600" b="1" dirty="0">
                  <a:solidFill>
                    <a:schemeClr val="accent4">
                      <a:lumMod val="10000"/>
                    </a:schemeClr>
                  </a:solidFill>
                  <a:latin typeface="Arial" pitchFamily="34" charset="0"/>
                </a:endParaRPr>
              </a:p>
              <a:p>
                <a:pPr algn="ctr" defTabSz="514350">
                  <a:lnSpc>
                    <a:spcPct val="60000"/>
                  </a:lnSpc>
                  <a:spcBef>
                    <a:spcPct val="30000"/>
                  </a:spcBef>
                  <a:defRPr/>
                </a:pPr>
                <a:r>
                  <a:rPr lang="en-US" sz="600" b="1" dirty="0">
                    <a:solidFill>
                      <a:schemeClr val="accent4">
                        <a:lumMod val="10000"/>
                      </a:schemeClr>
                    </a:solidFill>
                    <a:latin typeface="Arial" pitchFamily="34" charset="0"/>
                  </a:rPr>
                  <a:t>Excess Pool</a:t>
                </a:r>
              </a:p>
              <a:p>
                <a:pPr algn="ctr" defTabSz="514350">
                  <a:lnSpc>
                    <a:spcPct val="60000"/>
                  </a:lnSpc>
                  <a:spcBef>
                    <a:spcPct val="30000"/>
                  </a:spcBef>
                  <a:defRPr/>
                </a:pPr>
                <a:endParaRPr lang="en-US" sz="600" b="1" dirty="0">
                  <a:solidFill>
                    <a:schemeClr val="accent4">
                      <a:lumMod val="10000"/>
                    </a:schemeClr>
                  </a:solidFill>
                  <a:latin typeface="Arial" pitchFamily="34" charset="0"/>
                </a:endParaRPr>
              </a:p>
            </p:txBody>
          </p:sp>
          <p:sp>
            <p:nvSpPr>
              <p:cNvPr id="80940" name="Text Box 66"/>
              <p:cNvSpPr txBox="1">
                <a:spLocks noChangeArrowheads="1"/>
              </p:cNvSpPr>
              <p:nvPr/>
            </p:nvSpPr>
            <p:spPr bwMode="auto">
              <a:xfrm>
                <a:off x="4858056" y="4345469"/>
                <a:ext cx="1430276" cy="253947"/>
              </a:xfrm>
              <a:prstGeom prst="rect">
                <a:avLst/>
              </a:prstGeom>
              <a:solidFill>
                <a:srgbClr val="FFCCCC"/>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 Non-Indian Agriculture Relinquished Pool</a:t>
                </a:r>
              </a:p>
            </p:txBody>
          </p:sp>
          <p:sp>
            <p:nvSpPr>
              <p:cNvPr id="80941" name="Text Box 67"/>
              <p:cNvSpPr txBox="1">
                <a:spLocks noChangeArrowheads="1"/>
              </p:cNvSpPr>
              <p:nvPr/>
            </p:nvSpPr>
            <p:spPr bwMode="auto">
              <a:xfrm>
                <a:off x="6705496" y="5029541"/>
                <a:ext cx="1363531" cy="253947"/>
              </a:xfrm>
              <a:prstGeom prst="rect">
                <a:avLst/>
              </a:prstGeom>
              <a:solidFill>
                <a:srgbClr val="FF7C80"/>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Agricultural Settlement Pool (ends in 2030)</a:t>
                </a:r>
              </a:p>
            </p:txBody>
          </p:sp>
          <p:sp>
            <p:nvSpPr>
              <p:cNvPr id="80942" name="Text Box 68"/>
              <p:cNvSpPr txBox="1">
                <a:spLocks noChangeArrowheads="1"/>
              </p:cNvSpPr>
              <p:nvPr/>
            </p:nvSpPr>
            <p:spPr bwMode="auto">
              <a:xfrm>
                <a:off x="6754364" y="5602780"/>
                <a:ext cx="1363531" cy="167769"/>
              </a:xfrm>
              <a:prstGeom prst="rect">
                <a:avLst/>
              </a:prstGeom>
              <a:solidFill>
                <a:srgbClr val="FF0066"/>
              </a:solidFill>
              <a:ln w="19050">
                <a:solidFill>
                  <a:schemeClr val="accent6">
                    <a:lumMod val="75000"/>
                  </a:schemeClr>
                </a:solidFill>
                <a:miter lim="800000"/>
                <a:headEnd/>
                <a:tailEnd/>
              </a:ln>
            </p:spPr>
            <p:txBody>
              <a:bodyPr lIns="51460" tIns="25729" rIns="51460" bIns="25729">
                <a:spAutoFit/>
              </a:bodyPr>
              <a:lstStyle/>
              <a:p>
                <a:pPr algn="ctr" defTabSz="514350">
                  <a:lnSpc>
                    <a:spcPct val="80000"/>
                  </a:lnSpc>
                  <a:spcBef>
                    <a:spcPct val="50000"/>
                  </a:spcBef>
                  <a:defRPr/>
                </a:pPr>
                <a:r>
                  <a:rPr lang="en-US" sz="600" b="1" dirty="0">
                    <a:solidFill>
                      <a:schemeClr val="accent4">
                        <a:lumMod val="10000"/>
                      </a:schemeClr>
                    </a:solidFill>
                    <a:latin typeface="Arial" pitchFamily="34" charset="0"/>
                  </a:rPr>
                  <a:t>AWBA and CAGRD Pool</a:t>
                </a:r>
              </a:p>
            </p:txBody>
          </p:sp>
          <p:sp>
            <p:nvSpPr>
              <p:cNvPr id="80943" name="Text Box 91"/>
              <p:cNvSpPr txBox="1">
                <a:spLocks noChangeArrowheads="1"/>
              </p:cNvSpPr>
              <p:nvPr/>
            </p:nvSpPr>
            <p:spPr bwMode="auto">
              <a:xfrm>
                <a:off x="6747212" y="1142002"/>
                <a:ext cx="856975" cy="253947"/>
              </a:xfrm>
              <a:prstGeom prst="rect">
                <a:avLst/>
              </a:prstGeom>
              <a:solidFill>
                <a:srgbClr val="CC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Indian Demand</a:t>
                </a:r>
              </a:p>
            </p:txBody>
          </p:sp>
          <p:sp>
            <p:nvSpPr>
              <p:cNvPr id="80944" name="Text Box 92"/>
              <p:cNvSpPr txBox="1">
                <a:spLocks noChangeArrowheads="1"/>
              </p:cNvSpPr>
              <p:nvPr/>
            </p:nvSpPr>
            <p:spPr bwMode="auto">
              <a:xfrm>
                <a:off x="6747212" y="1821307"/>
                <a:ext cx="856975" cy="161613"/>
              </a:xfrm>
              <a:prstGeom prst="rect">
                <a:avLst/>
              </a:prstGeom>
              <a:solidFill>
                <a:srgbClr val="CC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M &amp; I Leases</a:t>
                </a:r>
              </a:p>
            </p:txBody>
          </p:sp>
          <p:sp>
            <p:nvSpPr>
              <p:cNvPr id="80945" name="Text Box 97"/>
              <p:cNvSpPr txBox="1">
                <a:spLocks noChangeArrowheads="1"/>
              </p:cNvSpPr>
              <p:nvPr/>
            </p:nvSpPr>
            <p:spPr bwMode="auto">
              <a:xfrm>
                <a:off x="6743636" y="2296823"/>
                <a:ext cx="856975" cy="253947"/>
              </a:xfrm>
              <a:prstGeom prst="rect">
                <a:avLst/>
              </a:prstGeom>
              <a:solidFill>
                <a:srgbClr val="FFFF99"/>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Indian Demand</a:t>
                </a:r>
              </a:p>
            </p:txBody>
          </p:sp>
          <p:sp>
            <p:nvSpPr>
              <p:cNvPr id="80946" name="Text Box 98"/>
              <p:cNvSpPr txBox="1">
                <a:spLocks noChangeArrowheads="1"/>
              </p:cNvSpPr>
              <p:nvPr/>
            </p:nvSpPr>
            <p:spPr bwMode="auto">
              <a:xfrm>
                <a:off x="6743636" y="2961827"/>
                <a:ext cx="856975" cy="161613"/>
              </a:xfrm>
              <a:prstGeom prst="rect">
                <a:avLst/>
              </a:prstGeom>
              <a:solidFill>
                <a:srgbClr val="FFFF99"/>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M &amp; I Leases</a:t>
                </a:r>
              </a:p>
            </p:txBody>
          </p:sp>
          <p:sp>
            <p:nvSpPr>
              <p:cNvPr id="80947" name="Text Box 102"/>
              <p:cNvSpPr txBox="1">
                <a:spLocks noChangeArrowheads="1"/>
              </p:cNvSpPr>
              <p:nvPr/>
            </p:nvSpPr>
            <p:spPr bwMode="auto">
              <a:xfrm>
                <a:off x="6744828" y="4057061"/>
                <a:ext cx="856975" cy="253947"/>
              </a:xfrm>
              <a:prstGeom prst="rect">
                <a:avLst/>
              </a:prstGeom>
              <a:solidFill>
                <a:srgbClr val="FFCCCC"/>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Indian Demand</a:t>
                </a:r>
              </a:p>
            </p:txBody>
          </p:sp>
          <p:sp>
            <p:nvSpPr>
              <p:cNvPr id="80948" name="Text Box 103"/>
              <p:cNvSpPr txBox="1">
                <a:spLocks noChangeArrowheads="1"/>
              </p:cNvSpPr>
              <p:nvPr/>
            </p:nvSpPr>
            <p:spPr bwMode="auto">
              <a:xfrm>
                <a:off x="6744828" y="4630301"/>
                <a:ext cx="856975" cy="161613"/>
              </a:xfrm>
              <a:prstGeom prst="rect">
                <a:avLst/>
              </a:prstGeom>
              <a:solidFill>
                <a:srgbClr val="FFCCCC"/>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M &amp; I Demand</a:t>
                </a:r>
              </a:p>
            </p:txBody>
          </p:sp>
          <p:sp>
            <p:nvSpPr>
              <p:cNvPr id="80949" name="Text Box 25"/>
              <p:cNvSpPr txBox="1">
                <a:spLocks noChangeArrowheads="1"/>
              </p:cNvSpPr>
              <p:nvPr/>
            </p:nvSpPr>
            <p:spPr bwMode="auto">
              <a:xfrm>
                <a:off x="1448038" y="2512531"/>
                <a:ext cx="1138263" cy="253947"/>
              </a:xfrm>
              <a:prstGeom prst="rect">
                <a:avLst/>
              </a:prstGeom>
              <a:solidFill>
                <a:srgbClr val="CC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Priority 3 Contractors</a:t>
                </a:r>
              </a:p>
            </p:txBody>
          </p:sp>
          <p:sp>
            <p:nvSpPr>
              <p:cNvPr id="80950" name="Text Box 13"/>
              <p:cNvSpPr txBox="1">
                <a:spLocks noChangeArrowheads="1"/>
              </p:cNvSpPr>
              <p:nvPr/>
            </p:nvSpPr>
            <p:spPr bwMode="auto">
              <a:xfrm>
                <a:off x="1448038" y="3886638"/>
                <a:ext cx="1138263" cy="253947"/>
              </a:xfrm>
              <a:prstGeom prst="rect">
                <a:avLst/>
              </a:prstGeom>
              <a:solidFill>
                <a:srgbClr val="FF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 Priority 4 Contractors</a:t>
                </a:r>
              </a:p>
            </p:txBody>
          </p:sp>
          <p:sp>
            <p:nvSpPr>
              <p:cNvPr id="80951" name="Text Box 12"/>
              <p:cNvSpPr txBox="1">
                <a:spLocks noChangeArrowheads="1"/>
              </p:cNvSpPr>
              <p:nvPr/>
            </p:nvSpPr>
            <p:spPr bwMode="auto">
              <a:xfrm>
                <a:off x="3047565" y="3371795"/>
                <a:ext cx="1168059" cy="253947"/>
              </a:xfrm>
              <a:prstGeom prst="rect">
                <a:avLst/>
              </a:prstGeom>
              <a:solidFill>
                <a:srgbClr val="FF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Priority 4 Central Arizona Project</a:t>
                </a:r>
              </a:p>
            </p:txBody>
          </p:sp>
          <p:sp>
            <p:nvSpPr>
              <p:cNvPr id="80952" name="Text Box 40"/>
              <p:cNvSpPr txBox="1">
                <a:spLocks noChangeArrowheads="1"/>
              </p:cNvSpPr>
              <p:nvPr/>
            </p:nvSpPr>
            <p:spPr bwMode="auto">
              <a:xfrm>
                <a:off x="3047565" y="2783063"/>
                <a:ext cx="1168059" cy="253947"/>
              </a:xfrm>
              <a:prstGeom prst="rect">
                <a:avLst/>
              </a:prstGeom>
              <a:solidFill>
                <a:srgbClr val="CCFF66"/>
              </a:solidFill>
              <a:ln w="19050">
                <a:solidFill>
                  <a:schemeClr val="accent6">
                    <a:lumMod val="75000"/>
                  </a:schemeClr>
                </a:solidFill>
                <a:miter lim="800000"/>
                <a:headEnd/>
                <a:tailEnd/>
              </a:ln>
            </p:spPr>
            <p:txBody>
              <a:bodyPr lIns="51460" tIns="25729" rIns="51460" bIns="25729">
                <a:spAutoFit/>
              </a:bodyPr>
              <a:lstStyle/>
              <a:p>
                <a:pPr algn="ctr" defTabSz="514350">
                  <a:lnSpc>
                    <a:spcPct val="75000"/>
                  </a:lnSpc>
                  <a:spcBef>
                    <a:spcPct val="50000"/>
                  </a:spcBef>
                  <a:defRPr/>
                </a:pPr>
                <a:r>
                  <a:rPr lang="en-US" sz="600" b="1" dirty="0">
                    <a:solidFill>
                      <a:schemeClr val="accent4">
                        <a:lumMod val="10000"/>
                      </a:schemeClr>
                    </a:solidFill>
                    <a:latin typeface="Arial" pitchFamily="34" charset="0"/>
                  </a:rPr>
                  <a:t>Priority 3 Central Arizona Project</a:t>
                </a:r>
              </a:p>
            </p:txBody>
          </p:sp>
          <p:sp>
            <p:nvSpPr>
              <p:cNvPr id="80953" name="Rectangle 141"/>
              <p:cNvSpPr>
                <a:spLocks noChangeArrowheads="1"/>
              </p:cNvSpPr>
              <p:nvPr/>
            </p:nvSpPr>
            <p:spPr bwMode="auto">
              <a:xfrm>
                <a:off x="109538" y="111125"/>
                <a:ext cx="8924925" cy="6635750"/>
              </a:xfrm>
              <a:prstGeom prst="rect">
                <a:avLst/>
              </a:prstGeom>
              <a:noFill/>
              <a:ln w="25400">
                <a:solidFill>
                  <a:schemeClr val="accent6"/>
                </a:solidFill>
                <a:miter lim="800000"/>
                <a:headEnd/>
                <a:tailEnd/>
              </a:ln>
            </p:spPr>
            <p:txBody>
              <a:bodyPr wrap="none" lIns="51483" tIns="25742" rIns="51483" bIns="25742" anchor="ctr"/>
              <a:lstStyle/>
              <a:p>
                <a:pPr defTabSz="514350">
                  <a:defRPr/>
                </a:pPr>
                <a:endParaRPr lang="en-US" sz="1050" dirty="0">
                  <a:solidFill>
                    <a:schemeClr val="bg1"/>
                  </a:solidFill>
                  <a:latin typeface="Arial" pitchFamily="34" charset="0"/>
                </a:endParaRPr>
              </a:p>
            </p:txBody>
          </p:sp>
          <p:sp>
            <p:nvSpPr>
              <p:cNvPr id="12359" name="Line 143"/>
              <p:cNvSpPr>
                <a:spLocks noChangeShapeType="1"/>
              </p:cNvSpPr>
              <p:nvPr/>
            </p:nvSpPr>
            <p:spPr bwMode="auto">
              <a:xfrm>
                <a:off x="1940292" y="2799748"/>
                <a:ext cx="0" cy="114409"/>
              </a:xfrm>
              <a:prstGeom prst="line">
                <a:avLst/>
              </a:prstGeom>
              <a:noFill/>
              <a:ln w="25400">
                <a:solidFill>
                  <a:srgbClr val="0000FF"/>
                </a:solidFill>
                <a:round/>
                <a:headEnd/>
                <a:tailEnd/>
              </a:ln>
            </p:spPr>
            <p:txBody>
              <a:bodyPr/>
              <a:lstStyle/>
              <a:p>
                <a:endParaRPr lang="en-US" sz="1350" dirty="0"/>
              </a:p>
            </p:txBody>
          </p:sp>
          <p:sp>
            <p:nvSpPr>
              <p:cNvPr id="12360" name="Line 145"/>
              <p:cNvSpPr>
                <a:spLocks noChangeShapeType="1"/>
              </p:cNvSpPr>
              <p:nvPr/>
            </p:nvSpPr>
            <p:spPr bwMode="auto">
              <a:xfrm>
                <a:off x="1940292" y="2914157"/>
                <a:ext cx="1087010" cy="0"/>
              </a:xfrm>
              <a:prstGeom prst="line">
                <a:avLst/>
              </a:prstGeom>
              <a:noFill/>
              <a:ln w="25400">
                <a:solidFill>
                  <a:srgbClr val="3333CC"/>
                </a:solidFill>
                <a:round/>
                <a:headEnd/>
                <a:tailEnd type="stealth" w="lg" len="lg"/>
              </a:ln>
            </p:spPr>
            <p:txBody>
              <a:bodyPr/>
              <a:lstStyle/>
              <a:p>
                <a:endParaRPr lang="en-US" sz="1350" dirty="0"/>
              </a:p>
            </p:txBody>
          </p:sp>
          <p:sp>
            <p:nvSpPr>
              <p:cNvPr id="12361" name="Line 152"/>
              <p:cNvSpPr>
                <a:spLocks noChangeShapeType="1"/>
              </p:cNvSpPr>
              <p:nvPr/>
            </p:nvSpPr>
            <p:spPr bwMode="auto">
              <a:xfrm>
                <a:off x="1940292" y="3543409"/>
                <a:ext cx="1087010" cy="0"/>
              </a:xfrm>
              <a:prstGeom prst="line">
                <a:avLst/>
              </a:prstGeom>
              <a:noFill/>
              <a:ln w="25400">
                <a:solidFill>
                  <a:srgbClr val="3333CC"/>
                </a:solidFill>
                <a:round/>
                <a:headEnd/>
                <a:tailEnd type="stealth" w="lg" len="lg"/>
              </a:ln>
            </p:spPr>
            <p:txBody>
              <a:bodyPr/>
              <a:lstStyle/>
              <a:p>
                <a:endParaRPr lang="en-US" sz="1350" dirty="0"/>
              </a:p>
            </p:txBody>
          </p:sp>
          <p:sp>
            <p:nvSpPr>
              <p:cNvPr id="12362" name="Line 153"/>
              <p:cNvSpPr>
                <a:spLocks noChangeShapeType="1"/>
              </p:cNvSpPr>
              <p:nvPr/>
            </p:nvSpPr>
            <p:spPr bwMode="auto">
              <a:xfrm>
                <a:off x="1940292" y="3543409"/>
                <a:ext cx="0" cy="343228"/>
              </a:xfrm>
              <a:prstGeom prst="line">
                <a:avLst/>
              </a:prstGeom>
              <a:noFill/>
              <a:ln w="25400">
                <a:solidFill>
                  <a:srgbClr val="0000FF"/>
                </a:solidFill>
                <a:round/>
                <a:headEnd/>
                <a:tailEnd/>
              </a:ln>
            </p:spPr>
            <p:txBody>
              <a:bodyPr/>
              <a:lstStyle/>
              <a:p>
                <a:endParaRPr lang="en-US" sz="1350" dirty="0"/>
              </a:p>
            </p:txBody>
          </p:sp>
          <p:sp>
            <p:nvSpPr>
              <p:cNvPr id="12363" name="Line 154"/>
              <p:cNvSpPr>
                <a:spLocks noChangeShapeType="1"/>
              </p:cNvSpPr>
              <p:nvPr/>
            </p:nvSpPr>
            <p:spPr bwMode="auto">
              <a:xfrm flipV="1">
                <a:off x="3599413" y="3657819"/>
                <a:ext cx="0" cy="228819"/>
              </a:xfrm>
              <a:prstGeom prst="line">
                <a:avLst/>
              </a:prstGeom>
              <a:noFill/>
              <a:ln w="25400">
                <a:solidFill>
                  <a:srgbClr val="3333CC"/>
                </a:solidFill>
                <a:prstDash val="dash"/>
                <a:round/>
                <a:headEnd/>
                <a:tailEnd type="stealth" w="lg" len="lg"/>
              </a:ln>
            </p:spPr>
            <p:txBody>
              <a:bodyPr/>
              <a:lstStyle/>
              <a:p>
                <a:endParaRPr lang="en-US" sz="1350" dirty="0"/>
              </a:p>
            </p:txBody>
          </p:sp>
          <p:sp>
            <p:nvSpPr>
              <p:cNvPr id="12364" name="Line 157"/>
              <p:cNvSpPr>
                <a:spLocks noChangeShapeType="1"/>
              </p:cNvSpPr>
              <p:nvPr/>
            </p:nvSpPr>
            <p:spPr bwMode="auto">
              <a:xfrm>
                <a:off x="4400367" y="2914157"/>
                <a:ext cx="0" cy="572047"/>
              </a:xfrm>
              <a:prstGeom prst="line">
                <a:avLst/>
              </a:prstGeom>
              <a:noFill/>
              <a:ln w="25400">
                <a:solidFill>
                  <a:srgbClr val="3333CC"/>
                </a:solidFill>
                <a:round/>
                <a:headEnd/>
                <a:tailEnd/>
              </a:ln>
            </p:spPr>
            <p:txBody>
              <a:bodyPr/>
              <a:lstStyle/>
              <a:p>
                <a:endParaRPr lang="en-US" sz="1350" dirty="0"/>
              </a:p>
            </p:txBody>
          </p:sp>
          <p:sp>
            <p:nvSpPr>
              <p:cNvPr id="12365" name="Line 158"/>
              <p:cNvSpPr>
                <a:spLocks noChangeShapeType="1"/>
              </p:cNvSpPr>
              <p:nvPr/>
            </p:nvSpPr>
            <p:spPr bwMode="auto">
              <a:xfrm>
                <a:off x="1196548" y="6403647"/>
                <a:ext cx="514900" cy="0"/>
              </a:xfrm>
              <a:prstGeom prst="line">
                <a:avLst/>
              </a:prstGeom>
              <a:noFill/>
              <a:ln w="25400">
                <a:solidFill>
                  <a:srgbClr val="0000FF"/>
                </a:solidFill>
                <a:prstDash val="dash"/>
                <a:round/>
                <a:headEnd/>
                <a:tailEnd type="stealth" w="lg" len="lg"/>
              </a:ln>
            </p:spPr>
            <p:txBody>
              <a:bodyPr/>
              <a:lstStyle/>
              <a:p>
                <a:endParaRPr lang="en-US" sz="1350" dirty="0"/>
              </a:p>
            </p:txBody>
          </p:sp>
        </p:grpSp>
        <p:grpSp>
          <p:nvGrpSpPr>
            <p:cNvPr id="3" name="Group 83"/>
            <p:cNvGrpSpPr/>
            <p:nvPr/>
          </p:nvGrpSpPr>
          <p:grpSpPr>
            <a:xfrm>
              <a:off x="2343150" y="4057652"/>
              <a:ext cx="628650" cy="1527781"/>
              <a:chOff x="1600200" y="4267200"/>
              <a:chExt cx="838200" cy="2037040"/>
            </a:xfrm>
          </p:grpSpPr>
          <p:sp>
            <p:nvSpPr>
              <p:cNvPr id="82" name="TextBox 81"/>
              <p:cNvSpPr txBox="1"/>
              <p:nvPr/>
            </p:nvSpPr>
            <p:spPr>
              <a:xfrm>
                <a:off x="1600200" y="4267200"/>
                <a:ext cx="838200" cy="1046440"/>
              </a:xfrm>
              <a:prstGeom prst="rect">
                <a:avLst/>
              </a:prstGeom>
              <a:noFill/>
            </p:spPr>
            <p:txBody>
              <a:bodyPr wrap="square" rtlCol="0">
                <a:spAutoFit/>
              </a:bodyPr>
              <a:lstStyle/>
              <a:p>
                <a:pPr algn="ctr"/>
                <a:r>
                  <a:rPr lang="en-US" sz="4500" b="1" dirty="0">
                    <a:solidFill>
                      <a:srgbClr val="FF0000"/>
                    </a:solidFill>
                  </a:rPr>
                  <a:t>X</a:t>
                </a:r>
              </a:p>
            </p:txBody>
          </p:sp>
          <p:sp>
            <p:nvSpPr>
              <p:cNvPr id="83" name="TextBox 82"/>
              <p:cNvSpPr txBox="1"/>
              <p:nvPr/>
            </p:nvSpPr>
            <p:spPr>
              <a:xfrm>
                <a:off x="1600200" y="5257800"/>
                <a:ext cx="838200" cy="1046440"/>
              </a:xfrm>
              <a:prstGeom prst="rect">
                <a:avLst/>
              </a:prstGeom>
              <a:noFill/>
            </p:spPr>
            <p:txBody>
              <a:bodyPr wrap="square" rtlCol="0">
                <a:spAutoFit/>
              </a:bodyPr>
              <a:lstStyle/>
              <a:p>
                <a:pPr algn="ctr"/>
                <a:r>
                  <a:rPr lang="en-US" sz="4500" b="1" dirty="0">
                    <a:solidFill>
                      <a:srgbClr val="FF0000"/>
                    </a:solidFill>
                  </a:rPr>
                  <a:t>X</a:t>
                </a:r>
              </a:p>
            </p:txBody>
          </p:sp>
        </p:grpSp>
        <p:sp>
          <p:nvSpPr>
            <p:cNvPr id="86" name="Rounded Rectangle 85"/>
            <p:cNvSpPr/>
            <p:nvPr/>
          </p:nvSpPr>
          <p:spPr bwMode="auto">
            <a:xfrm>
              <a:off x="2171700" y="3314700"/>
              <a:ext cx="2228850" cy="74295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350" dirty="0">
                <a:latin typeface="Arial" charset="0"/>
              </a:endParaRPr>
            </a:p>
          </p:txBody>
        </p:sp>
        <p:sp>
          <p:nvSpPr>
            <p:cNvPr id="90" name="Flowchart: Alternate Process 89"/>
            <p:cNvSpPr/>
            <p:nvPr/>
          </p:nvSpPr>
          <p:spPr bwMode="auto">
            <a:xfrm>
              <a:off x="4743450" y="4514850"/>
              <a:ext cx="2686050" cy="1200150"/>
            </a:xfrm>
            <a:prstGeom prst="flowChartAlternateProcess">
              <a:avLst/>
            </a:prstGeom>
            <a:solidFill>
              <a:srgbClr val="FF0000">
                <a:alpha val="15000"/>
              </a:srgbClr>
            </a:solidFill>
            <a:ln w="254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350" dirty="0">
                <a:latin typeface="Arial" charset="0"/>
              </a:endParaRPr>
            </a:p>
          </p:txBody>
        </p:sp>
        <p:sp>
          <p:nvSpPr>
            <p:cNvPr id="94" name="Rounded Rectangle 93"/>
            <p:cNvSpPr/>
            <p:nvPr/>
          </p:nvSpPr>
          <p:spPr bwMode="auto">
            <a:xfrm>
              <a:off x="4743450" y="3829050"/>
              <a:ext cx="2343150" cy="685800"/>
            </a:xfrm>
            <a:prstGeom prst="roundRect">
              <a:avLst/>
            </a:prstGeom>
            <a:solidFill>
              <a:srgbClr val="FF9900">
                <a:alpha val="17000"/>
              </a:srgbClr>
            </a:solidFill>
            <a:ln w="25400"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350" dirty="0">
                <a:latin typeface="Arial" charset="0"/>
              </a:endParaRPr>
            </a:p>
          </p:txBody>
        </p:sp>
      </p:grpSp>
      <p:cxnSp>
        <p:nvCxnSpPr>
          <p:cNvPr id="89" name="Straight Connector 88"/>
          <p:cNvCxnSpPr>
            <a:stCxn id="12333" idx="0"/>
            <a:endCxn id="12330" idx="0"/>
          </p:cNvCxnSpPr>
          <p:nvPr/>
        </p:nvCxnSpPr>
        <p:spPr bwMode="auto">
          <a:xfrm>
            <a:off x="2028790" y="1653867"/>
            <a:ext cx="0" cy="2204170"/>
          </a:xfrm>
          <a:prstGeom prst="line">
            <a:avLst/>
          </a:prstGeom>
          <a:solidFill>
            <a:schemeClr val="accent1"/>
          </a:solidFill>
          <a:ln w="25400" cap="flat" cmpd="sng" algn="ctr">
            <a:solidFill>
              <a:srgbClr val="3333CC"/>
            </a:solidFill>
            <a:prstDash val="solid"/>
            <a:round/>
            <a:headEnd type="none" w="med" len="med"/>
            <a:tailEnd type="none" w="med" len="med"/>
          </a:ln>
          <a:effectLst/>
        </p:spPr>
      </p:cxnSp>
      <p:cxnSp>
        <p:nvCxnSpPr>
          <p:cNvPr id="113" name="Straight Connector 112"/>
          <p:cNvCxnSpPr>
            <a:stCxn id="12330" idx="0"/>
            <a:endCxn id="12328" idx="0"/>
          </p:cNvCxnSpPr>
          <p:nvPr/>
        </p:nvCxnSpPr>
        <p:spPr bwMode="auto">
          <a:xfrm>
            <a:off x="2028790" y="3858037"/>
            <a:ext cx="0" cy="1346993"/>
          </a:xfrm>
          <a:prstGeom prst="line">
            <a:avLst/>
          </a:prstGeom>
          <a:solidFill>
            <a:schemeClr val="accent1"/>
          </a:solidFill>
          <a:ln w="25400" cap="flat" cmpd="sng" algn="ctr">
            <a:solidFill>
              <a:srgbClr val="3333CC"/>
            </a:solidFill>
            <a:prstDash val="dash"/>
            <a:round/>
            <a:headEnd type="none" w="med" len="med"/>
            <a:tailEnd type="none" w="med" len="med"/>
          </a:ln>
          <a:effectLst/>
        </p:spPr>
      </p:cxnSp>
    </p:spTree>
    <p:extLst>
      <p:ext uri="{BB962C8B-B14F-4D97-AF65-F5344CB8AC3E}">
        <p14:creationId xmlns:p14="http://schemas.microsoft.com/office/powerpoint/2010/main" val="42438473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1+#ppt_w/2"/>
                                          </p:val>
                                        </p:tav>
                                        <p:tav tm="100000">
                                          <p:val>
                                            <p:strVal val="#ppt_x"/>
                                          </p:val>
                                        </p:tav>
                                      </p:tavLst>
                                    </p:anim>
                                    <p:anim calcmode="lin" valueType="num">
                                      <p:cBhvr additive="base">
                                        <p:cTn id="8" dur="500" fill="hold"/>
                                        <p:tgtEl>
                                          <p:spTgt spid="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3392" y="1937535"/>
            <a:ext cx="7406865" cy="4310865"/>
            <a:chOff x="1147011" y="1581875"/>
            <a:chExt cx="8932367" cy="4250910"/>
          </a:xfrm>
        </p:grpSpPr>
        <p:grpSp>
          <p:nvGrpSpPr>
            <p:cNvPr id="5" name="Group 4"/>
            <p:cNvGrpSpPr/>
            <p:nvPr/>
          </p:nvGrpSpPr>
          <p:grpSpPr>
            <a:xfrm>
              <a:off x="4486836" y="1676618"/>
              <a:ext cx="5592542" cy="4137652"/>
              <a:chOff x="4486836" y="1676618"/>
              <a:chExt cx="5592542" cy="4137652"/>
            </a:xfrm>
          </p:grpSpPr>
          <p:graphicFrame>
            <p:nvGraphicFramePr>
              <p:cNvPr id="12" name="Chart 11"/>
              <p:cNvGraphicFramePr>
                <a:graphicFrameLocks/>
              </p:cNvGraphicFramePr>
              <p:nvPr>
                <p:extLst/>
              </p:nvPr>
            </p:nvGraphicFramePr>
            <p:xfrm>
              <a:off x="4486836" y="1676618"/>
              <a:ext cx="4500562" cy="38004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8223325" y="5083149"/>
                <a:ext cx="1856053" cy="576642"/>
              </a:xfrm>
              <a:prstGeom prst="rect">
                <a:avLst/>
              </a:prstGeom>
              <a:noFill/>
            </p:spPr>
            <p:txBody>
              <a:bodyPr wrap="square" rtlCol="0">
                <a:spAutoFit/>
              </a:bodyPr>
              <a:lstStyle/>
              <a:p>
                <a:pPr algn="ctr">
                  <a:defRPr/>
                </a:pPr>
                <a:r>
                  <a:rPr lang="en-US" sz="1600" b="1" kern="0" dirty="0">
                    <a:solidFill>
                      <a:prstClr val="black"/>
                    </a:solidFill>
                    <a:latin typeface="Arial" panose="020B0604020202020204" pitchFamily="34" charset="0"/>
                    <a:cs typeface="Arial" panose="020B0604020202020204" pitchFamily="34" charset="0"/>
                  </a:rPr>
                  <a:t>Cities &amp; </a:t>
                </a:r>
                <a:r>
                  <a:rPr lang="en-US" sz="1600" b="1" kern="0" dirty="0" smtClean="0">
                    <a:solidFill>
                      <a:prstClr val="black"/>
                    </a:solidFill>
                    <a:latin typeface="Arial" panose="020B0604020202020204" pitchFamily="34" charset="0"/>
                    <a:cs typeface="Arial" panose="020B0604020202020204" pitchFamily="34" charset="0"/>
                  </a:rPr>
                  <a:t>Tribes</a:t>
                </a:r>
                <a:endParaRPr lang="en-US" sz="1600" b="1" kern="0" dirty="0">
                  <a:solidFill>
                    <a:prstClr val="black"/>
                  </a:solidFill>
                  <a:latin typeface="Arial" panose="020B0604020202020204" pitchFamily="34" charset="0"/>
                  <a:cs typeface="Arial" panose="020B0604020202020204" pitchFamily="34" charset="0"/>
                </a:endParaRPr>
              </a:p>
            </p:txBody>
          </p:sp>
          <p:sp>
            <p:nvSpPr>
              <p:cNvPr id="14" name="TextBox 13"/>
              <p:cNvSpPr txBox="1"/>
              <p:nvPr/>
            </p:nvSpPr>
            <p:spPr>
              <a:xfrm>
                <a:off x="6105109" y="3854283"/>
                <a:ext cx="2010147" cy="576642"/>
              </a:xfrm>
              <a:prstGeom prst="rect">
                <a:avLst/>
              </a:prstGeom>
              <a:noFill/>
            </p:spPr>
            <p:txBody>
              <a:bodyPr wrap="square" rtlCol="0">
                <a:spAutoFit/>
              </a:bodyPr>
              <a:lstStyle/>
              <a:p>
                <a:pPr algn="ctr">
                  <a:defRPr/>
                </a:pPr>
                <a:r>
                  <a:rPr lang="en-US" sz="1600" b="1" kern="0" dirty="0" smtClean="0">
                    <a:solidFill>
                      <a:prstClr val="white"/>
                    </a:solidFill>
                    <a:latin typeface="Arial" panose="020B0604020202020204" pitchFamily="34" charset="0"/>
                    <a:cs typeface="Arial" panose="020B0604020202020204" pitchFamily="34" charset="0"/>
                  </a:rPr>
                  <a:t>Cities Industry &amp; Tribes</a:t>
                </a:r>
                <a:endParaRPr lang="en-US" sz="1600" b="1" kern="0" dirty="0">
                  <a:solidFill>
                    <a:prstClr val="white"/>
                  </a:solidFill>
                  <a:latin typeface="Arial" panose="020B0604020202020204" pitchFamily="34" charset="0"/>
                  <a:cs typeface="Arial" panose="020B0604020202020204" pitchFamily="34" charset="0"/>
                </a:endParaRPr>
              </a:p>
            </p:txBody>
          </p:sp>
          <p:sp>
            <p:nvSpPr>
              <p:cNvPr id="15" name="TextBox 14"/>
              <p:cNvSpPr txBox="1"/>
              <p:nvPr/>
            </p:nvSpPr>
            <p:spPr>
              <a:xfrm>
                <a:off x="5904768" y="3317449"/>
                <a:ext cx="2371070" cy="333845"/>
              </a:xfrm>
              <a:prstGeom prst="rect">
                <a:avLst/>
              </a:prstGeom>
              <a:noFill/>
            </p:spPr>
            <p:txBody>
              <a:bodyPr wrap="square" rtlCol="0">
                <a:spAutoFit/>
              </a:bodyPr>
              <a:lstStyle/>
              <a:p>
                <a:pPr algn="ctr">
                  <a:defRPr/>
                </a:pPr>
                <a:r>
                  <a:rPr lang="en-US" sz="1600" b="1" kern="0" dirty="0">
                    <a:solidFill>
                      <a:prstClr val="white"/>
                    </a:solidFill>
                    <a:latin typeface="Arial" panose="020B0604020202020204" pitchFamily="34" charset="0"/>
                    <a:cs typeface="Arial" panose="020B0604020202020204" pitchFamily="34" charset="0"/>
                  </a:rPr>
                  <a:t>Cities &amp; Tribes</a:t>
                </a:r>
              </a:p>
            </p:txBody>
          </p:sp>
          <p:sp>
            <p:nvSpPr>
              <p:cNvPr id="16" name="TextBox 15"/>
              <p:cNvSpPr txBox="1"/>
              <p:nvPr/>
            </p:nvSpPr>
            <p:spPr>
              <a:xfrm>
                <a:off x="6242239" y="2656918"/>
                <a:ext cx="1776089" cy="333845"/>
              </a:xfrm>
              <a:prstGeom prst="rect">
                <a:avLst/>
              </a:prstGeom>
              <a:noFill/>
            </p:spPr>
            <p:txBody>
              <a:bodyPr wrap="square" rtlCol="0">
                <a:spAutoFit/>
              </a:bodyPr>
              <a:lstStyle/>
              <a:p>
                <a:pPr algn="ctr">
                  <a:defRPr/>
                </a:pPr>
                <a:r>
                  <a:rPr lang="en-US" sz="1600" b="1" kern="0" dirty="0">
                    <a:solidFill>
                      <a:prstClr val="white"/>
                    </a:solidFill>
                    <a:latin typeface="Arial" panose="020B0604020202020204" pitchFamily="34" charset="0"/>
                    <a:cs typeface="Arial" panose="020B0604020202020204" pitchFamily="34" charset="0"/>
                  </a:rPr>
                  <a:t>Ag</a:t>
                </a:r>
              </a:p>
            </p:txBody>
          </p:sp>
          <p:sp>
            <p:nvSpPr>
              <p:cNvPr id="17" name="TextBox 16"/>
              <p:cNvSpPr txBox="1"/>
              <p:nvPr/>
            </p:nvSpPr>
            <p:spPr>
              <a:xfrm>
                <a:off x="5904767" y="2332764"/>
                <a:ext cx="2464430" cy="303496"/>
              </a:xfrm>
              <a:prstGeom prst="rect">
                <a:avLst/>
              </a:prstGeom>
              <a:noFill/>
            </p:spPr>
            <p:txBody>
              <a:bodyPr wrap="square" rtlCol="0">
                <a:spAutoFit/>
              </a:bodyPr>
              <a:lstStyle/>
              <a:p>
                <a:pPr algn="ctr">
                  <a:defRPr/>
                </a:pPr>
                <a:r>
                  <a:rPr lang="en-US" sz="1400" b="1" kern="0" dirty="0" smtClean="0">
                    <a:solidFill>
                      <a:prstClr val="white"/>
                    </a:solidFill>
                    <a:latin typeface="Arial" panose="020B0604020202020204" pitchFamily="34" charset="0"/>
                    <a:cs typeface="Arial" panose="020B0604020202020204" pitchFamily="34" charset="0"/>
                  </a:rPr>
                  <a:t>Other Excess</a:t>
                </a:r>
                <a:endParaRPr lang="en-US" sz="1400" b="1" kern="0" dirty="0">
                  <a:solidFill>
                    <a:prstClr val="white"/>
                  </a:solidFill>
                  <a:latin typeface="Arial" panose="020B0604020202020204" pitchFamily="34" charset="0"/>
                  <a:cs typeface="Arial" panose="020B0604020202020204" pitchFamily="34" charset="0"/>
                </a:endParaRPr>
              </a:p>
            </p:txBody>
          </p:sp>
          <p:sp>
            <p:nvSpPr>
              <p:cNvPr id="18" name="TextBox 17"/>
              <p:cNvSpPr txBox="1"/>
              <p:nvPr/>
            </p:nvSpPr>
            <p:spPr>
              <a:xfrm>
                <a:off x="6290877" y="5176928"/>
                <a:ext cx="1776089" cy="637342"/>
              </a:xfrm>
              <a:prstGeom prst="rect">
                <a:avLst/>
              </a:prstGeom>
              <a:noFill/>
            </p:spPr>
            <p:txBody>
              <a:bodyPr wrap="square" rtlCol="0">
                <a:spAutoFit/>
              </a:bodyPr>
              <a:lstStyle/>
              <a:p>
                <a:pPr algn="ctr">
                  <a:defRPr/>
                </a:pPr>
                <a:r>
                  <a:rPr lang="en-US" b="1" kern="0" dirty="0">
                    <a:solidFill>
                      <a:prstClr val="black"/>
                    </a:solidFill>
                    <a:latin typeface="Arial" panose="020B0604020202020204" pitchFamily="34" charset="0"/>
                    <a:cs typeface="Arial" panose="020B0604020202020204" pitchFamily="34" charset="0"/>
                  </a:rPr>
                  <a:t>CAP</a:t>
                </a:r>
                <a:br>
                  <a:rPr lang="en-US" b="1" kern="0" dirty="0">
                    <a:solidFill>
                      <a:prstClr val="black"/>
                    </a:solidFill>
                    <a:latin typeface="Arial" panose="020B0604020202020204" pitchFamily="34" charset="0"/>
                    <a:cs typeface="Arial" panose="020B0604020202020204" pitchFamily="34" charset="0"/>
                  </a:rPr>
                </a:br>
                <a:r>
                  <a:rPr lang="en-US" b="1" kern="0" dirty="0">
                    <a:solidFill>
                      <a:prstClr val="black"/>
                    </a:solidFill>
                    <a:latin typeface="Arial" panose="020B0604020202020204" pitchFamily="34" charset="0"/>
                    <a:cs typeface="Arial" panose="020B0604020202020204" pitchFamily="34" charset="0"/>
                  </a:rPr>
                  <a:t>1.6 MAF</a:t>
                </a:r>
              </a:p>
            </p:txBody>
          </p:sp>
        </p:grpSp>
        <p:grpSp>
          <p:nvGrpSpPr>
            <p:cNvPr id="6" name="Group 5"/>
            <p:cNvGrpSpPr/>
            <p:nvPr/>
          </p:nvGrpSpPr>
          <p:grpSpPr>
            <a:xfrm>
              <a:off x="1147011" y="1581875"/>
              <a:ext cx="4572000" cy="4250910"/>
              <a:chOff x="1147011" y="1581875"/>
              <a:chExt cx="4572000" cy="4250910"/>
            </a:xfrm>
          </p:grpSpPr>
          <p:graphicFrame>
            <p:nvGraphicFramePr>
              <p:cNvPr id="7" name="Chart 6"/>
              <p:cNvGraphicFramePr>
                <a:graphicFrameLocks/>
              </p:cNvGraphicFramePr>
              <p:nvPr>
                <p:extLst/>
              </p:nvPr>
            </p:nvGraphicFramePr>
            <p:xfrm>
              <a:off x="1147011" y="1581875"/>
              <a:ext cx="4572000" cy="4000502"/>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741735" y="3636170"/>
                <a:ext cx="1948709" cy="1062236"/>
              </a:xfrm>
              <a:prstGeom prst="rect">
                <a:avLst/>
              </a:prstGeom>
              <a:noFill/>
            </p:spPr>
            <p:txBody>
              <a:bodyPr wrap="square" rtlCol="0">
                <a:spAutoFit/>
              </a:bodyPr>
              <a:lstStyle/>
              <a:p>
                <a:pPr algn="ctr">
                  <a:defRPr/>
                </a:pPr>
                <a:r>
                  <a:rPr lang="en-US" sz="1600" b="1" kern="0" dirty="0">
                    <a:solidFill>
                      <a:prstClr val="white"/>
                    </a:solidFill>
                    <a:latin typeface="Arial" panose="020B0604020202020204" pitchFamily="34" charset="0"/>
                    <a:cs typeface="Arial" panose="020B0604020202020204" pitchFamily="34" charset="0"/>
                  </a:rPr>
                  <a:t>City of </a:t>
                </a:r>
                <a:r>
                  <a:rPr lang="en-US" sz="1600" b="1" kern="0" dirty="0" smtClean="0">
                    <a:solidFill>
                      <a:prstClr val="white"/>
                    </a:solidFill>
                    <a:latin typeface="Arial" panose="020B0604020202020204" pitchFamily="34" charset="0"/>
                    <a:cs typeface="Arial" panose="020B0604020202020204" pitchFamily="34" charset="0"/>
                  </a:rPr>
                  <a:t>Yuma, </a:t>
                </a:r>
                <a:r>
                  <a:rPr lang="en-US" sz="1600" b="1" kern="0" dirty="0">
                    <a:solidFill>
                      <a:prstClr val="white"/>
                    </a:solidFill>
                    <a:latin typeface="Arial" panose="020B0604020202020204" pitchFamily="34" charset="0"/>
                    <a:cs typeface="Arial" panose="020B0604020202020204" pitchFamily="34" charset="0"/>
                  </a:rPr>
                  <a:t>Yuma </a:t>
                </a:r>
                <a:r>
                  <a:rPr lang="en-US" sz="1600" b="1" kern="0" dirty="0" smtClean="0">
                    <a:solidFill>
                      <a:prstClr val="white"/>
                    </a:solidFill>
                    <a:latin typeface="Arial" panose="020B0604020202020204" pitchFamily="34" charset="0"/>
                    <a:cs typeface="Arial" panose="020B0604020202020204" pitchFamily="34" charset="0"/>
                  </a:rPr>
                  <a:t>Ag, Tribes and Military Bases</a:t>
                </a:r>
                <a:endParaRPr lang="en-US" sz="1600" b="1" kern="0" dirty="0">
                  <a:solidFill>
                    <a:prstClr val="white"/>
                  </a:solidFill>
                  <a:latin typeface="Arial" panose="020B0604020202020204" pitchFamily="34" charset="0"/>
                  <a:cs typeface="Arial" panose="020B0604020202020204" pitchFamily="34" charset="0"/>
                </a:endParaRPr>
              </a:p>
            </p:txBody>
          </p:sp>
          <p:sp>
            <p:nvSpPr>
              <p:cNvPr id="9" name="TextBox 8"/>
              <p:cNvSpPr txBox="1"/>
              <p:nvPr/>
            </p:nvSpPr>
            <p:spPr>
              <a:xfrm>
                <a:off x="1428075" y="2948117"/>
                <a:ext cx="1310627" cy="576642"/>
              </a:xfrm>
              <a:prstGeom prst="rect">
                <a:avLst/>
              </a:prstGeom>
              <a:noFill/>
            </p:spPr>
            <p:txBody>
              <a:bodyPr wrap="square" rtlCol="0">
                <a:spAutoFit/>
              </a:bodyPr>
              <a:lstStyle/>
              <a:p>
                <a:pPr algn="ctr">
                  <a:defRPr/>
                </a:pPr>
                <a:r>
                  <a:rPr lang="en-US" sz="1600" b="1" kern="0" dirty="0">
                    <a:solidFill>
                      <a:prstClr val="black"/>
                    </a:solidFill>
                    <a:latin typeface="Arial" panose="020B0604020202020204" pitchFamily="34" charset="0"/>
                    <a:cs typeface="Arial" panose="020B0604020202020204" pitchFamily="34" charset="0"/>
                  </a:rPr>
                  <a:t>River Cities</a:t>
                </a:r>
              </a:p>
            </p:txBody>
          </p:sp>
          <p:sp>
            <p:nvSpPr>
              <p:cNvPr id="10" name="TextBox 9"/>
              <p:cNvSpPr txBox="1"/>
              <p:nvPr/>
            </p:nvSpPr>
            <p:spPr>
              <a:xfrm>
                <a:off x="2945223" y="5195443"/>
                <a:ext cx="1776089" cy="637342"/>
              </a:xfrm>
              <a:prstGeom prst="rect">
                <a:avLst/>
              </a:prstGeom>
              <a:noFill/>
            </p:spPr>
            <p:txBody>
              <a:bodyPr wrap="square" rtlCol="0">
                <a:spAutoFit/>
              </a:bodyPr>
              <a:lstStyle/>
              <a:p>
                <a:pPr algn="ctr">
                  <a:defRPr/>
                </a:pPr>
                <a:r>
                  <a:rPr lang="en-US" b="1" kern="0" dirty="0">
                    <a:solidFill>
                      <a:prstClr val="black"/>
                    </a:solidFill>
                    <a:latin typeface="Arial" panose="020B0604020202020204" pitchFamily="34" charset="0"/>
                    <a:cs typeface="Arial" panose="020B0604020202020204" pitchFamily="34" charset="0"/>
                  </a:rPr>
                  <a:t>On-River</a:t>
                </a:r>
                <a:br>
                  <a:rPr lang="en-US" b="1" kern="0" dirty="0">
                    <a:solidFill>
                      <a:prstClr val="black"/>
                    </a:solidFill>
                    <a:latin typeface="Arial" panose="020B0604020202020204" pitchFamily="34" charset="0"/>
                    <a:cs typeface="Arial" panose="020B0604020202020204" pitchFamily="34" charset="0"/>
                  </a:rPr>
                </a:br>
                <a:r>
                  <a:rPr lang="en-US" b="1" kern="0" dirty="0">
                    <a:solidFill>
                      <a:prstClr val="black"/>
                    </a:solidFill>
                    <a:latin typeface="Arial" panose="020B0604020202020204" pitchFamily="34" charset="0"/>
                    <a:cs typeface="Arial" panose="020B0604020202020204" pitchFamily="34" charset="0"/>
                  </a:rPr>
                  <a:t>1.2 MAF</a:t>
                </a:r>
              </a:p>
            </p:txBody>
          </p:sp>
          <p:sp>
            <p:nvSpPr>
              <p:cNvPr id="11" name="TextBox 10"/>
              <p:cNvSpPr txBox="1"/>
              <p:nvPr/>
            </p:nvSpPr>
            <p:spPr>
              <a:xfrm>
                <a:off x="1195079" y="2104739"/>
                <a:ext cx="2061472" cy="576642"/>
              </a:xfrm>
              <a:prstGeom prst="rect">
                <a:avLst/>
              </a:prstGeom>
              <a:noFill/>
            </p:spPr>
            <p:txBody>
              <a:bodyPr wrap="square" rtlCol="0">
                <a:spAutoFit/>
              </a:bodyPr>
              <a:lstStyle/>
              <a:p>
                <a:pPr algn="ctr">
                  <a:defRPr/>
                </a:pPr>
                <a:r>
                  <a:rPr lang="en-US" sz="1600" b="1" kern="0" dirty="0">
                    <a:solidFill>
                      <a:prstClr val="black"/>
                    </a:solidFill>
                    <a:latin typeface="Arial" panose="020B0604020202020204" pitchFamily="34" charset="0"/>
                    <a:cs typeface="Arial" panose="020B0604020202020204" pitchFamily="34" charset="0"/>
                  </a:rPr>
                  <a:t>Tribes, Industry, Ag</a:t>
                </a:r>
              </a:p>
            </p:txBody>
          </p:sp>
        </p:grpSp>
      </p:grpSp>
      <p:sp>
        <p:nvSpPr>
          <p:cNvPr id="19" name="TextBox 18"/>
          <p:cNvSpPr txBox="1"/>
          <p:nvPr/>
        </p:nvSpPr>
        <p:spPr>
          <a:xfrm>
            <a:off x="2320878" y="2209800"/>
            <a:ext cx="3459277" cy="369332"/>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Tier 1 Shortage = 320,000 AF</a:t>
            </a:r>
          </a:p>
        </p:txBody>
      </p:sp>
      <p:cxnSp>
        <p:nvCxnSpPr>
          <p:cNvPr id="21" name="Straight Connector 20"/>
          <p:cNvCxnSpPr/>
          <p:nvPr/>
        </p:nvCxnSpPr>
        <p:spPr>
          <a:xfrm>
            <a:off x="457200" y="3394761"/>
            <a:ext cx="5759790" cy="19665"/>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338328"/>
            <a:ext cx="8229600" cy="1252728"/>
          </a:xfrm>
        </p:spPr>
        <p:txBody>
          <a:bodyPr>
            <a:normAutofit/>
          </a:bodyPr>
          <a:lstStyle/>
          <a:p>
            <a:r>
              <a:rPr lang="en-US" sz="2800" b="1" dirty="0" smtClean="0"/>
              <a:t>Arizona Shortage in the Near-Term </a:t>
            </a:r>
            <a:endParaRPr lang="en-US" sz="2800" b="1" dirty="0"/>
          </a:p>
        </p:txBody>
      </p:sp>
      <p:cxnSp>
        <p:nvCxnSpPr>
          <p:cNvPr id="27" name="Straight Arrow Connector 26"/>
          <p:cNvCxnSpPr/>
          <p:nvPr/>
        </p:nvCxnSpPr>
        <p:spPr>
          <a:xfrm flipV="1">
            <a:off x="1176705" y="3424148"/>
            <a:ext cx="236543" cy="670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780156" y="5603552"/>
            <a:ext cx="30198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542926" y="1219200"/>
            <a:ext cx="4058149" cy="369332"/>
          </a:xfrm>
          <a:prstGeom prst="rect">
            <a:avLst/>
          </a:prstGeom>
          <a:noFill/>
        </p:spPr>
        <p:txBody>
          <a:bodyPr wrap="square" rtlCol="0">
            <a:spAutoFit/>
          </a:bodyPr>
          <a:lstStyle/>
          <a:p>
            <a:pPr algn="ctr"/>
            <a:r>
              <a:rPr lang="en-US" b="1" dirty="0">
                <a:solidFill>
                  <a:prstClr val="white"/>
                </a:solidFill>
                <a:latin typeface="Arial" panose="020B0604020202020204" pitchFamily="34" charset="0"/>
                <a:cs typeface="Arial" panose="020B0604020202020204" pitchFamily="34" charset="0"/>
              </a:rPr>
              <a:t>Arizona’s Allocation – 2.8 MAF</a:t>
            </a:r>
          </a:p>
        </p:txBody>
      </p:sp>
      <p:cxnSp>
        <p:nvCxnSpPr>
          <p:cNvPr id="29" name="Straight Arrow Connector 28"/>
          <p:cNvCxnSpPr>
            <a:stCxn id="11" idx="2"/>
          </p:cNvCxnSpPr>
          <p:nvPr/>
        </p:nvCxnSpPr>
        <p:spPr>
          <a:xfrm>
            <a:off x="987954" y="3052548"/>
            <a:ext cx="316123" cy="32195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ight Brace 23"/>
          <p:cNvSpPr/>
          <p:nvPr/>
        </p:nvSpPr>
        <p:spPr>
          <a:xfrm>
            <a:off x="6438900" y="2699013"/>
            <a:ext cx="228600" cy="1034945"/>
          </a:xfrm>
          <a:prstGeom prst="rightBrace">
            <a:avLst>
              <a:gd name="adj1" fmla="val 8333"/>
              <a:gd name="adj2" fmla="val 4867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70C0"/>
              </a:solidFill>
            </a:endParaRPr>
          </a:p>
        </p:txBody>
      </p:sp>
      <p:sp>
        <p:nvSpPr>
          <p:cNvPr id="25" name="Right Brace 24"/>
          <p:cNvSpPr/>
          <p:nvPr/>
        </p:nvSpPr>
        <p:spPr>
          <a:xfrm>
            <a:off x="6667500" y="3733958"/>
            <a:ext cx="304800" cy="186811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70C0"/>
              </a:solidFill>
            </a:endParaRPr>
          </a:p>
        </p:txBody>
      </p:sp>
      <p:sp>
        <p:nvSpPr>
          <p:cNvPr id="26" name="TextBox 25"/>
          <p:cNvSpPr txBox="1"/>
          <p:nvPr/>
        </p:nvSpPr>
        <p:spPr>
          <a:xfrm>
            <a:off x="6819900" y="2990850"/>
            <a:ext cx="914400" cy="369332"/>
          </a:xfrm>
          <a:prstGeom prst="rect">
            <a:avLst/>
          </a:prstGeom>
          <a:noFill/>
        </p:spPr>
        <p:txBody>
          <a:bodyPr wrap="square" rtlCol="0">
            <a:spAutoFit/>
          </a:bodyPr>
          <a:lstStyle/>
          <a:p>
            <a:r>
              <a:rPr lang="en-US" dirty="0">
                <a:solidFill>
                  <a:srgbClr val="0070C0"/>
                </a:solidFill>
                <a:latin typeface="Franklin Gothic Book" panose="020B0503020102020204" pitchFamily="34" charset="0"/>
              </a:rPr>
              <a:t>Excess</a:t>
            </a:r>
          </a:p>
        </p:txBody>
      </p:sp>
      <p:sp>
        <p:nvSpPr>
          <p:cNvPr id="28" name="TextBox 27"/>
          <p:cNvSpPr txBox="1"/>
          <p:nvPr/>
        </p:nvSpPr>
        <p:spPr>
          <a:xfrm>
            <a:off x="7010400" y="4133850"/>
            <a:ext cx="1447799" cy="646331"/>
          </a:xfrm>
          <a:prstGeom prst="rect">
            <a:avLst/>
          </a:prstGeom>
          <a:noFill/>
        </p:spPr>
        <p:txBody>
          <a:bodyPr wrap="square" rtlCol="0">
            <a:spAutoFit/>
          </a:bodyPr>
          <a:lstStyle/>
          <a:p>
            <a:r>
              <a:rPr lang="en-US" dirty="0">
                <a:solidFill>
                  <a:srgbClr val="0070C0"/>
                </a:solidFill>
                <a:latin typeface="Franklin Gothic Book" panose="020B0503020102020204" pitchFamily="34" charset="0"/>
              </a:rPr>
              <a:t>Long Term Entitlements</a:t>
            </a:r>
          </a:p>
        </p:txBody>
      </p:sp>
    </p:spTree>
    <p:extLst>
      <p:ext uri="{BB962C8B-B14F-4D97-AF65-F5344CB8AC3E}">
        <p14:creationId xmlns:p14="http://schemas.microsoft.com/office/powerpoint/2010/main" val="2771720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143000"/>
          </a:xfrm>
        </p:spPr>
        <p:txBody>
          <a:bodyPr>
            <a:normAutofit/>
          </a:bodyPr>
          <a:lstStyle/>
          <a:p>
            <a:r>
              <a:rPr lang="en-US" sz="2800" b="1" dirty="0" smtClean="0"/>
              <a:t>Efforts to address challenges on the Colorado River Drought Contingency Planning</a:t>
            </a:r>
            <a:endParaRPr lang="en-US" sz="2800" b="1" dirty="0"/>
          </a:p>
        </p:txBody>
      </p:sp>
      <p:sp>
        <p:nvSpPr>
          <p:cNvPr id="3" name="Content Placeholder 2"/>
          <p:cNvSpPr>
            <a:spLocks noGrp="1"/>
          </p:cNvSpPr>
          <p:nvPr>
            <p:ph idx="1"/>
          </p:nvPr>
        </p:nvSpPr>
        <p:spPr>
          <a:xfrm>
            <a:off x="228600" y="1676400"/>
            <a:ext cx="8915400" cy="5029200"/>
          </a:xfrm>
          <a:solidFill>
            <a:schemeClr val="bg1"/>
          </a:solidFill>
        </p:spPr>
        <p:txBody>
          <a:bodyPr>
            <a:normAutofit fontScale="85000" lnSpcReduction="20000"/>
          </a:bodyPr>
          <a:lstStyle/>
          <a:p>
            <a:pPr>
              <a:buFont typeface="Arial" panose="020B0604020202020204" pitchFamily="34" charset="0"/>
              <a:buChar char="•"/>
            </a:pPr>
            <a:r>
              <a:rPr lang="en-US" dirty="0" smtClean="0">
                <a:solidFill>
                  <a:schemeClr val="tx1"/>
                </a:solidFill>
              </a:rPr>
              <a:t>ADWR Director serves as Arizona’s Principal on matters relating to the Colorado River (A.R.S. 45-107(D))</a:t>
            </a:r>
          </a:p>
          <a:p>
            <a:pPr>
              <a:buFont typeface="Arial" panose="020B0604020202020204" pitchFamily="34" charset="0"/>
              <a:buChar char="•"/>
            </a:pPr>
            <a:r>
              <a:rPr lang="en-US" dirty="0">
                <a:solidFill>
                  <a:schemeClr val="tx1"/>
                </a:solidFill>
              </a:rPr>
              <a:t>Discussions between:</a:t>
            </a:r>
          </a:p>
          <a:p>
            <a:pPr lvl="2">
              <a:buClr>
                <a:srgbClr val="CC6600"/>
              </a:buClr>
              <a:buFont typeface="Wingdings" panose="05000000000000000000" pitchFamily="2" charset="2"/>
              <a:buChar char="§"/>
            </a:pPr>
            <a:r>
              <a:rPr lang="en-US" sz="2400" dirty="0">
                <a:solidFill>
                  <a:schemeClr val="tx1"/>
                </a:solidFill>
              </a:rPr>
              <a:t>Basin States</a:t>
            </a:r>
          </a:p>
          <a:p>
            <a:pPr lvl="2">
              <a:buClr>
                <a:srgbClr val="CC6600"/>
              </a:buClr>
              <a:buFont typeface="Wingdings" panose="05000000000000000000" pitchFamily="2" charset="2"/>
              <a:buChar char="§"/>
            </a:pPr>
            <a:r>
              <a:rPr lang="en-US" sz="2400" dirty="0">
                <a:solidFill>
                  <a:schemeClr val="tx1"/>
                </a:solidFill>
              </a:rPr>
              <a:t>Department of the Interior</a:t>
            </a:r>
          </a:p>
          <a:p>
            <a:pPr lvl="2">
              <a:buClr>
                <a:srgbClr val="CC6600"/>
              </a:buClr>
              <a:buFont typeface="Wingdings" panose="05000000000000000000" pitchFamily="2" charset="2"/>
              <a:buChar char="§"/>
            </a:pPr>
            <a:r>
              <a:rPr lang="en-US" sz="2400" dirty="0">
                <a:solidFill>
                  <a:schemeClr val="tx1"/>
                </a:solidFill>
              </a:rPr>
              <a:t>Other contract holders</a:t>
            </a:r>
          </a:p>
          <a:p>
            <a:pPr>
              <a:buFont typeface="Arial" panose="020B0604020202020204" pitchFamily="34" charset="0"/>
              <a:buChar char="•"/>
            </a:pPr>
            <a:r>
              <a:rPr lang="en-US" dirty="0" smtClean="0">
                <a:solidFill>
                  <a:schemeClr val="tx1"/>
                </a:solidFill>
              </a:rPr>
              <a:t>Goal of discussions:</a:t>
            </a:r>
          </a:p>
          <a:p>
            <a:pPr lvl="2">
              <a:buClr>
                <a:srgbClr val="CC6600"/>
              </a:buClr>
              <a:buFont typeface="Wingdings" panose="05000000000000000000" pitchFamily="2" charset="2"/>
              <a:buChar char="§"/>
            </a:pPr>
            <a:r>
              <a:rPr lang="en-US" sz="2400" dirty="0" smtClean="0">
                <a:solidFill>
                  <a:schemeClr val="tx1"/>
                </a:solidFill>
              </a:rPr>
              <a:t>Restore risks to levels achieved in the 2007 Guidelines</a:t>
            </a:r>
          </a:p>
          <a:p>
            <a:pPr lvl="2">
              <a:buClr>
                <a:srgbClr val="CC6600"/>
              </a:buClr>
              <a:buFont typeface="Wingdings" panose="05000000000000000000" pitchFamily="2" charset="2"/>
              <a:buChar char="§"/>
            </a:pPr>
            <a:r>
              <a:rPr lang="en-US" sz="2400" dirty="0" smtClean="0">
                <a:solidFill>
                  <a:schemeClr val="tx1"/>
                </a:solidFill>
              </a:rPr>
              <a:t>Conserve 1.5 – 3.0 MAF in Lake Mead over the next 5 years</a:t>
            </a:r>
          </a:p>
          <a:p>
            <a:pPr lvl="2">
              <a:buClr>
                <a:srgbClr val="CC6600"/>
              </a:buClr>
              <a:buFont typeface="Wingdings" panose="05000000000000000000" pitchFamily="2" charset="2"/>
              <a:buChar char="§"/>
            </a:pPr>
            <a:r>
              <a:rPr lang="en-US" sz="2400" dirty="0" smtClean="0">
                <a:solidFill>
                  <a:schemeClr val="tx1"/>
                </a:solidFill>
              </a:rPr>
              <a:t>Reduce the risks of Lake Mead falling below 1,000 ft. elevation as we saw in the 2013 model projections</a:t>
            </a:r>
          </a:p>
          <a:p>
            <a:pPr>
              <a:buFont typeface="Arial" panose="020B0604020202020204" pitchFamily="34" charset="0"/>
              <a:buChar char="•"/>
            </a:pPr>
            <a:r>
              <a:rPr lang="en-US" dirty="0" smtClean="0">
                <a:solidFill>
                  <a:schemeClr val="tx1"/>
                </a:solidFill>
              </a:rPr>
              <a:t>Memorandum of Understanding</a:t>
            </a:r>
          </a:p>
          <a:p>
            <a:pPr lvl="2">
              <a:buClr>
                <a:srgbClr val="CC6600"/>
              </a:buClr>
              <a:buFont typeface="Wingdings" panose="05000000000000000000" pitchFamily="2" charset="2"/>
              <a:buChar char="§"/>
            </a:pPr>
            <a:r>
              <a:rPr lang="en-US" sz="2400" dirty="0" smtClean="0">
                <a:solidFill>
                  <a:schemeClr val="tx1"/>
                </a:solidFill>
              </a:rPr>
              <a:t>Central Arizona Project = 345,000 AF</a:t>
            </a:r>
          </a:p>
          <a:p>
            <a:pPr lvl="2">
              <a:buClr>
                <a:srgbClr val="CC6600"/>
              </a:buClr>
              <a:buFont typeface="Wingdings" panose="05000000000000000000" pitchFamily="2" charset="2"/>
              <a:buChar char="§"/>
            </a:pPr>
            <a:r>
              <a:rPr lang="en-US" sz="2400" dirty="0" smtClean="0">
                <a:solidFill>
                  <a:schemeClr val="tx1"/>
                </a:solidFill>
              </a:rPr>
              <a:t>Metropolitan Water District = 300,000 AF</a:t>
            </a:r>
          </a:p>
          <a:p>
            <a:pPr lvl="2">
              <a:buClr>
                <a:srgbClr val="CC6600"/>
              </a:buClr>
              <a:buFont typeface="Wingdings" panose="05000000000000000000" pitchFamily="2" charset="2"/>
              <a:buChar char="§"/>
            </a:pPr>
            <a:r>
              <a:rPr lang="en-US" sz="2400" dirty="0" smtClean="0">
                <a:solidFill>
                  <a:schemeClr val="tx1"/>
                </a:solidFill>
              </a:rPr>
              <a:t>Southern Nevada Water Authority = 45,000 AF</a:t>
            </a:r>
          </a:p>
          <a:p>
            <a:pPr lvl="2">
              <a:buClr>
                <a:srgbClr val="CC6600"/>
              </a:buClr>
              <a:buFont typeface="Wingdings" panose="05000000000000000000" pitchFamily="2" charset="2"/>
              <a:buChar char="§"/>
            </a:pPr>
            <a:r>
              <a:rPr lang="en-US" sz="2400" dirty="0" smtClean="0">
                <a:solidFill>
                  <a:schemeClr val="tx1"/>
                </a:solidFill>
              </a:rPr>
              <a:t>Bureau of Reclamation = 50,000 AF</a:t>
            </a:r>
          </a:p>
        </p:txBody>
      </p:sp>
    </p:spTree>
    <p:extLst>
      <p:ext uri="{BB962C8B-B14F-4D97-AF65-F5344CB8AC3E}">
        <p14:creationId xmlns:p14="http://schemas.microsoft.com/office/powerpoint/2010/main" val="1356646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1885" y="1620988"/>
            <a:ext cx="8431481" cy="4898572"/>
          </a:xfrm>
          <a:solidFill>
            <a:schemeClr val="bg1"/>
          </a:solidFill>
        </p:spPr>
        <p:txBody>
          <a:bodyPr>
            <a:noAutofit/>
          </a:bodyPr>
          <a:lstStyle/>
          <a:p>
            <a:pPr>
              <a:buFont typeface="Arial" panose="020B0604020202020204" pitchFamily="34" charset="0"/>
              <a:buChar char="•"/>
            </a:pPr>
            <a:r>
              <a:rPr lang="en-US" sz="1800" dirty="0" smtClean="0">
                <a:solidFill>
                  <a:schemeClr val="tx1"/>
                </a:solidFill>
              </a:rPr>
              <a:t>Stakeholder </a:t>
            </a:r>
            <a:r>
              <a:rPr lang="en-US" sz="1800" dirty="0">
                <a:solidFill>
                  <a:schemeClr val="tx1"/>
                </a:solidFill>
              </a:rPr>
              <a:t>process to identify and analyze options to address the Bypass Flow </a:t>
            </a:r>
            <a:r>
              <a:rPr lang="en-US" sz="1800" dirty="0" smtClean="0">
                <a:solidFill>
                  <a:schemeClr val="tx1"/>
                </a:solidFill>
              </a:rPr>
              <a:t>issue</a:t>
            </a:r>
          </a:p>
          <a:p>
            <a:pPr marL="0" indent="0">
              <a:buNone/>
            </a:pPr>
            <a:endParaRPr lang="en-US" sz="1600" dirty="0" smtClean="0">
              <a:solidFill>
                <a:schemeClr val="tx1"/>
              </a:solidFill>
            </a:endParaRPr>
          </a:p>
          <a:p>
            <a:pPr>
              <a:buFont typeface="Arial" panose="020B0604020202020204" pitchFamily="34" charset="0"/>
              <a:buChar char="•"/>
            </a:pPr>
            <a:r>
              <a:rPr lang="en-US" sz="1800" dirty="0">
                <a:solidFill>
                  <a:schemeClr val="tx1"/>
                </a:solidFill>
              </a:rPr>
              <a:t>Workgroup objective is to aid in identifying, analyzing and recommending a set of options that collectively conserve at least 100,000 AF annually in Lake Mead </a:t>
            </a:r>
          </a:p>
          <a:p>
            <a:pPr marL="301943" lvl="1" indent="0">
              <a:buNone/>
            </a:pPr>
            <a:endParaRPr lang="en-US" sz="1600" dirty="0">
              <a:solidFill>
                <a:schemeClr val="tx1"/>
              </a:solidFill>
            </a:endParaRPr>
          </a:p>
          <a:p>
            <a:pPr>
              <a:buFont typeface="Arial" panose="020B0604020202020204" pitchFamily="34" charset="0"/>
              <a:buChar char="•"/>
            </a:pPr>
            <a:r>
              <a:rPr lang="en-US" sz="1800" dirty="0" smtClean="0">
                <a:solidFill>
                  <a:schemeClr val="tx1"/>
                </a:solidFill>
              </a:rPr>
              <a:t>Bypass </a:t>
            </a:r>
            <a:r>
              <a:rPr lang="en-US" sz="1800" dirty="0">
                <a:solidFill>
                  <a:schemeClr val="tx1"/>
                </a:solidFill>
              </a:rPr>
              <a:t>Flows are primarily agricultural return flow water from Wellton-Mohawk Irrigation and Drainage District</a:t>
            </a:r>
          </a:p>
          <a:p>
            <a:pPr lvl="2">
              <a:buClr>
                <a:srgbClr val="CC6600"/>
              </a:buClr>
              <a:buFont typeface="Wingdings" panose="05000000000000000000" pitchFamily="2" charset="2"/>
              <a:buChar char="§"/>
            </a:pPr>
            <a:r>
              <a:rPr lang="en-US" sz="1800" dirty="0">
                <a:solidFill>
                  <a:schemeClr val="tx1"/>
                </a:solidFill>
              </a:rPr>
              <a:t>Due to salinity issues, </a:t>
            </a:r>
            <a:r>
              <a:rPr lang="en-US" sz="1800" dirty="0" smtClean="0">
                <a:solidFill>
                  <a:schemeClr val="tx1"/>
                </a:solidFill>
              </a:rPr>
              <a:t>flows </a:t>
            </a:r>
            <a:r>
              <a:rPr lang="en-US" sz="1800" dirty="0">
                <a:solidFill>
                  <a:schemeClr val="tx1"/>
                </a:solidFill>
              </a:rPr>
              <a:t>bypass the Colorado River and are conveyed by the bypass drain to Mexico but are not counted towards the Mexican Treaty </a:t>
            </a:r>
            <a:r>
              <a:rPr lang="en-US" sz="1800" dirty="0" smtClean="0">
                <a:solidFill>
                  <a:schemeClr val="tx1"/>
                </a:solidFill>
              </a:rPr>
              <a:t>obligation</a:t>
            </a:r>
          </a:p>
          <a:p>
            <a:pPr marL="0" indent="0">
              <a:buNone/>
            </a:pPr>
            <a:endParaRPr lang="en-US" sz="1600" dirty="0" smtClean="0">
              <a:solidFill>
                <a:schemeClr val="tx1"/>
              </a:solidFill>
            </a:endParaRPr>
          </a:p>
          <a:p>
            <a:pPr marL="285750" lvl="2" indent="-285750">
              <a:buFont typeface="Arial" panose="020B0604020202020204" pitchFamily="34" charset="0"/>
              <a:buChar char="•"/>
            </a:pPr>
            <a:r>
              <a:rPr lang="en-US" sz="1800" dirty="0">
                <a:solidFill>
                  <a:schemeClr val="tx1"/>
                </a:solidFill>
              </a:rPr>
              <a:t>Co-chaired by </a:t>
            </a:r>
            <a:r>
              <a:rPr lang="en-US" sz="1800" dirty="0" smtClean="0">
                <a:solidFill>
                  <a:schemeClr val="tx1"/>
                </a:solidFill>
              </a:rPr>
              <a:t>ADWR and BOR</a:t>
            </a:r>
          </a:p>
          <a:p>
            <a:pPr marL="0" lvl="2" indent="0">
              <a:buNone/>
            </a:pPr>
            <a:endParaRPr lang="en-US" sz="1600" dirty="0" smtClean="0">
              <a:solidFill>
                <a:schemeClr val="tx1"/>
              </a:solidFill>
            </a:endParaRPr>
          </a:p>
          <a:p>
            <a:pPr>
              <a:buFont typeface="Arial" panose="020B0604020202020204" pitchFamily="34" charset="0"/>
              <a:buChar char="•"/>
            </a:pPr>
            <a:r>
              <a:rPr lang="en-US" sz="1800" dirty="0" smtClean="0">
                <a:solidFill>
                  <a:schemeClr val="tx1"/>
                </a:solidFill>
              </a:rPr>
              <a:t>Participants </a:t>
            </a:r>
            <a:r>
              <a:rPr lang="en-US" sz="1800" dirty="0">
                <a:solidFill>
                  <a:schemeClr val="tx1"/>
                </a:solidFill>
              </a:rPr>
              <a:t>in the workgroup </a:t>
            </a:r>
            <a:r>
              <a:rPr lang="en-US" sz="1800" dirty="0" smtClean="0">
                <a:solidFill>
                  <a:schemeClr val="tx1"/>
                </a:solidFill>
              </a:rPr>
              <a:t>include: </a:t>
            </a:r>
            <a:r>
              <a:rPr lang="en-US" sz="1800" dirty="0">
                <a:solidFill>
                  <a:schemeClr val="tx1"/>
                </a:solidFill>
              </a:rPr>
              <a:t>BOR, ADWR, CAWCD, Yuma area agricultural water users, the Environmental Defense Fund, the Nature Conservancy, California and </a:t>
            </a:r>
            <a:r>
              <a:rPr lang="en-US" sz="1800" dirty="0" smtClean="0">
                <a:solidFill>
                  <a:schemeClr val="tx1"/>
                </a:solidFill>
              </a:rPr>
              <a:t>Nevada</a:t>
            </a:r>
            <a:endParaRPr lang="en-US" sz="1800" dirty="0">
              <a:solidFill>
                <a:schemeClr val="tx1"/>
              </a:solidFill>
            </a:endParaRPr>
          </a:p>
        </p:txBody>
      </p:sp>
      <p:sp>
        <p:nvSpPr>
          <p:cNvPr id="3" name="Title 2"/>
          <p:cNvSpPr>
            <a:spLocks noGrp="1"/>
          </p:cNvSpPr>
          <p:nvPr>
            <p:ph type="title"/>
          </p:nvPr>
        </p:nvSpPr>
        <p:spPr/>
        <p:txBody>
          <a:bodyPr>
            <a:normAutofit/>
          </a:bodyPr>
          <a:lstStyle/>
          <a:p>
            <a:r>
              <a:rPr lang="en-US" sz="2800" b="1" smtClean="0"/>
              <a:t>Bypass Flows </a:t>
            </a:r>
            <a:r>
              <a:rPr lang="en-US" sz="2800" b="1" dirty="0" smtClean="0"/>
              <a:t>Work Group</a:t>
            </a:r>
            <a:endParaRPr lang="en-US" sz="2800" b="1" dirty="0"/>
          </a:p>
        </p:txBody>
      </p:sp>
    </p:spTree>
    <p:extLst>
      <p:ext uri="{BB962C8B-B14F-4D97-AF65-F5344CB8AC3E}">
        <p14:creationId xmlns:p14="http://schemas.microsoft.com/office/powerpoint/2010/main" val="2311451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lvl="0" indent="-342900">
              <a:spcBef>
                <a:spcPts val="0"/>
              </a:spcBef>
              <a:buFont typeface="Symbol" panose="05050102010706020507" pitchFamily="18" charset="2"/>
              <a:buChar char=""/>
            </a:pPr>
            <a:r>
              <a:rPr lang="en-US" sz="20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Minute Negotiating Group (MNG), which includes reps of both countries, as well as the Upper and Lower Basin States, continues to meet monthly to negotiate terms of “Minute 32X,” a successor to Minute 319. </a:t>
            </a:r>
          </a:p>
          <a:p>
            <a:pPr marL="342900" lvl="0" indent="-342900">
              <a:spcBef>
                <a:spcPts val="0"/>
              </a:spcBef>
              <a:buFont typeface="Symbol" panose="05050102010706020507" pitchFamily="18" charset="2"/>
              <a:buChar char=""/>
            </a:pPr>
            <a:r>
              <a:rPr lang="en-US" sz="20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MNG has delegated certain tasks to binational workgroups (Salinity, Projects, Environmental, and Basin Conditions and Hydrology), with interim reports due in January and final reports due in March. </a:t>
            </a:r>
          </a:p>
          <a:p>
            <a:pPr marL="342900" lvl="0" indent="-342900">
              <a:spcBef>
                <a:spcPts val="0"/>
              </a:spcBef>
              <a:buFont typeface="Symbol" panose="05050102010706020507" pitchFamily="18" charset="2"/>
              <a:buChar char=""/>
            </a:pPr>
            <a:r>
              <a:rPr lang="en-US" sz="20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The two countries intend to agree on </a:t>
            </a:r>
            <a:r>
              <a:rPr lang="en-US" sz="2000" dirty="0" smtClean="0">
                <a:solidFill>
                  <a:schemeClr val="tx1"/>
                </a:solidFill>
                <a:latin typeface="Calibri" panose="020F0502020204030204" pitchFamily="34" charset="0"/>
                <a:ea typeface="MS PGothic" panose="020B0600070205080204" pitchFamily="34" charset="-128"/>
                <a:cs typeface="Times New Roman" panose="02020603050405020304" pitchFamily="18" charset="0"/>
              </a:rPr>
              <a:t>general terms for the next minute </a:t>
            </a:r>
            <a:r>
              <a:rPr lang="en-US" sz="20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by June of 2016.</a:t>
            </a:r>
          </a:p>
          <a:p>
            <a:endParaRPr lang="en-US" dirty="0"/>
          </a:p>
        </p:txBody>
      </p:sp>
      <p:sp>
        <p:nvSpPr>
          <p:cNvPr id="3" name="Title 2"/>
          <p:cNvSpPr>
            <a:spLocks noGrp="1"/>
          </p:cNvSpPr>
          <p:nvPr>
            <p:ph type="title"/>
          </p:nvPr>
        </p:nvSpPr>
        <p:spPr/>
        <p:txBody>
          <a:bodyPr>
            <a:normAutofit/>
          </a:bodyPr>
          <a:lstStyle/>
          <a:p>
            <a:r>
              <a:rPr lang="en-US" sz="3200" b="1" dirty="0" smtClean="0"/>
              <a:t>Minute 32X</a:t>
            </a:r>
            <a:endParaRPr lang="en-US" sz="3200" b="1" dirty="0"/>
          </a:p>
        </p:txBody>
      </p:sp>
    </p:spTree>
    <p:extLst>
      <p:ext uri="{BB962C8B-B14F-4D97-AF65-F5344CB8AC3E}">
        <p14:creationId xmlns:p14="http://schemas.microsoft.com/office/powerpoint/2010/main" val="16864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28600" y="1676401"/>
          <a:ext cx="8686800" cy="4066536"/>
        </p:xfrm>
        <a:graphic>
          <a:graphicData uri="http://schemas.openxmlformats.org/drawingml/2006/table">
            <a:tbl>
              <a:tblPr/>
              <a:tblGrid>
                <a:gridCol w="3537624"/>
                <a:gridCol w="1053863"/>
                <a:gridCol w="1562678"/>
                <a:gridCol w="2532635"/>
              </a:tblGrid>
              <a:tr h="405013">
                <a:tc>
                  <a:txBody>
                    <a:bodyPr/>
                    <a:lstStyle/>
                    <a:p>
                      <a:pPr marR="0" indent="0" algn="l" rtl="0">
                        <a:lnSpc>
                          <a:spcPct val="119000"/>
                        </a:lnSpc>
                        <a:spcBef>
                          <a:spcPts val="576"/>
                        </a:spcBef>
                        <a:spcAft>
                          <a:spcPts val="0"/>
                        </a:spcAft>
                      </a:pPr>
                      <a:r>
                        <a:rPr lang="en-US" sz="1800" b="1" kern="1200" dirty="0">
                          <a:solidFill>
                            <a:schemeClr val="tx1"/>
                          </a:solidFill>
                          <a:effectLst/>
                          <a:latin typeface="Franklin Gothic Medium"/>
                        </a:rPr>
                        <a:t>Water Source</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gridSpan="2">
                  <a:txBody>
                    <a:bodyPr/>
                    <a:lstStyle/>
                    <a:p>
                      <a:pPr marR="0" indent="0" algn="ctr" rtl="0">
                        <a:lnSpc>
                          <a:spcPct val="119000"/>
                        </a:lnSpc>
                        <a:spcBef>
                          <a:spcPts val="576"/>
                        </a:spcBef>
                        <a:spcAft>
                          <a:spcPts val="0"/>
                        </a:spcAft>
                      </a:pPr>
                      <a:r>
                        <a:rPr lang="en-US" sz="1800" b="1" kern="1200" dirty="0">
                          <a:solidFill>
                            <a:schemeClr val="tx1"/>
                          </a:solidFill>
                          <a:effectLst/>
                          <a:latin typeface="Franklin Gothic Medium"/>
                        </a:rPr>
                        <a:t>Million Acre-Feet </a:t>
                      </a:r>
                      <a:r>
                        <a:rPr lang="en-US" sz="1800" b="1" kern="1200" dirty="0" smtClean="0">
                          <a:solidFill>
                            <a:schemeClr val="tx1"/>
                          </a:solidFill>
                          <a:effectLst/>
                          <a:latin typeface="Franklin Gothic Medium"/>
                        </a:rPr>
                        <a:t>(MAF)</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endParaRPr lang="en-US"/>
                    </a:p>
                  </a:txBody>
                  <a:tcPr/>
                </a:tc>
                <a:tc>
                  <a:txBody>
                    <a:bodyPr/>
                    <a:lstStyle/>
                    <a:p>
                      <a:pPr marR="0" indent="0" algn="ctr" rtl="0">
                        <a:lnSpc>
                          <a:spcPct val="119000"/>
                        </a:lnSpc>
                        <a:spcBef>
                          <a:spcPts val="576"/>
                        </a:spcBef>
                        <a:spcAft>
                          <a:spcPts val="0"/>
                        </a:spcAft>
                      </a:pPr>
                      <a:r>
                        <a:rPr lang="en-US" sz="1800" b="1" kern="1200" dirty="0">
                          <a:solidFill>
                            <a:schemeClr val="tx1"/>
                          </a:solidFill>
                          <a:effectLst/>
                          <a:latin typeface="Franklin Gothic Medium"/>
                        </a:rPr>
                        <a:t>% of Total</a:t>
                      </a:r>
                      <a:endParaRPr lang="en-US" sz="1800" kern="1400" dirty="0">
                        <a:solidFill>
                          <a:schemeClr val="tx1"/>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18578">
                <a:tc>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SURFACE WATER</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a:solidFill>
                            <a:srgbClr val="000000"/>
                          </a:solidFill>
                          <a:effectLst/>
                          <a:latin typeface="Arial"/>
                        </a:rPr>
                        <a:t> </a:t>
                      </a:r>
                      <a:endParaRPr lang="en-US" sz="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a:solidFill>
                            <a:srgbClr val="000000"/>
                          </a:solidFill>
                          <a:effectLst/>
                          <a:latin typeface="Arial"/>
                        </a:rPr>
                        <a:t> </a:t>
                      </a:r>
                      <a:endParaRPr lang="en-US" sz="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672"/>
                        </a:spcBef>
                        <a:spcAft>
                          <a:spcPts val="0"/>
                        </a:spcAft>
                      </a:pPr>
                      <a:r>
                        <a:rPr lang="en-US" sz="1100" kern="1400" dirty="0">
                          <a:solidFill>
                            <a:srgbClr val="000000"/>
                          </a:solidFill>
                          <a:effectLst/>
                          <a:latin typeface="Arial"/>
                        </a:rPr>
                        <a:t> </a:t>
                      </a:r>
                      <a:endParaRPr lang="en-US" sz="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25504">
                <a:tc>
                  <a:txBody>
                    <a:bodyPr/>
                    <a:lstStyle/>
                    <a:p>
                      <a:pPr marR="0" indent="0" algn="r" rtl="0">
                        <a:lnSpc>
                          <a:spcPct val="119000"/>
                        </a:lnSpc>
                        <a:spcBef>
                          <a:spcPts val="672"/>
                        </a:spcBef>
                        <a:spcAft>
                          <a:spcPts val="0"/>
                        </a:spcAft>
                      </a:pPr>
                      <a:r>
                        <a:rPr lang="en-US" sz="1600" b="1" kern="1200" dirty="0">
                          <a:solidFill>
                            <a:srgbClr val="000000"/>
                          </a:solidFill>
                          <a:effectLst/>
                          <a:latin typeface="Franklin Gothic Medium"/>
                        </a:rPr>
                        <a:t>Colorado River</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672"/>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dirty="0">
                          <a:solidFill>
                            <a:srgbClr val="000000"/>
                          </a:solidFill>
                          <a:effectLst/>
                          <a:latin typeface="Franklin Gothic Medium"/>
                        </a:rPr>
                        <a:t>2.8</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dirty="0" smtClean="0">
                          <a:solidFill>
                            <a:srgbClr val="000000"/>
                          </a:solidFill>
                          <a:effectLst/>
                          <a:latin typeface="Franklin Gothic Medium"/>
                        </a:rPr>
                        <a:t>40 </a:t>
                      </a:r>
                      <a:r>
                        <a:rPr lang="en-US" sz="1600" b="1" kern="1200" dirty="0">
                          <a:solidFill>
                            <a:srgbClr val="000000"/>
                          </a:solidFill>
                          <a:effectLst/>
                          <a:latin typeface="Franklin Gothic Medium"/>
                        </a:rPr>
                        <a:t>%</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dirty="0">
                          <a:solidFill>
                            <a:srgbClr val="000000"/>
                          </a:solidFill>
                          <a:effectLst/>
                          <a:latin typeface="Franklin Gothic Medium"/>
                        </a:rPr>
                        <a:t>CAP</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a:solidFill>
                            <a:srgbClr val="000000"/>
                          </a:solidFill>
                          <a:effectLst/>
                          <a:latin typeface="Franklin Gothic Medium"/>
                        </a:rPr>
                        <a:t>1.6</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dirty="0" smtClean="0">
                          <a:solidFill>
                            <a:srgbClr val="000000"/>
                          </a:solidFill>
                          <a:effectLst/>
                          <a:latin typeface="Franklin Gothic Medium"/>
                        </a:rPr>
                        <a:t>23%</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dirty="0">
                          <a:solidFill>
                            <a:srgbClr val="000000"/>
                          </a:solidFill>
                          <a:effectLst/>
                          <a:latin typeface="Franklin Gothic Medium"/>
                        </a:rPr>
                        <a:t>On-River</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i="1" kern="1200" dirty="0">
                          <a:solidFill>
                            <a:srgbClr val="000000"/>
                          </a:solidFill>
                          <a:effectLst/>
                          <a:latin typeface="Franklin Gothic Medium"/>
                        </a:rPr>
                        <a:t>1.2</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kern="1400" dirty="0">
                          <a:solidFill>
                            <a:srgbClr val="000000"/>
                          </a:solidFill>
                          <a:effectLst/>
                          <a:latin typeface="Arial"/>
                        </a:rPr>
                        <a:t> </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l" rtl="0">
                        <a:lnSpc>
                          <a:spcPct val="119000"/>
                        </a:lnSpc>
                        <a:spcBef>
                          <a:spcPts val="576"/>
                        </a:spcBef>
                        <a:spcAft>
                          <a:spcPts val="0"/>
                        </a:spcAft>
                      </a:pPr>
                      <a:r>
                        <a:rPr lang="en-US" sz="1600" i="1" kern="1200" dirty="0" smtClean="0">
                          <a:solidFill>
                            <a:srgbClr val="000000"/>
                          </a:solidFill>
                          <a:effectLst/>
                          <a:latin typeface="Franklin Gothic Medium"/>
                        </a:rPr>
                        <a:t>17%</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25504">
                <a:tc>
                  <a:txBody>
                    <a:bodyPr/>
                    <a:lstStyle/>
                    <a:p>
                      <a:pPr marR="0" indent="0" algn="r" rtl="0">
                        <a:lnSpc>
                          <a:spcPct val="119000"/>
                        </a:lnSpc>
                        <a:spcBef>
                          <a:spcPts val="672"/>
                        </a:spcBef>
                        <a:spcAft>
                          <a:spcPts val="0"/>
                        </a:spcAft>
                      </a:pPr>
                      <a:r>
                        <a:rPr lang="en-US" sz="1600" b="1" kern="1200" dirty="0">
                          <a:solidFill>
                            <a:srgbClr val="000000"/>
                          </a:solidFill>
                          <a:effectLst/>
                          <a:latin typeface="Franklin Gothic Medium"/>
                        </a:rPr>
                        <a:t>In-State Rivers</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672"/>
                        </a:spcBef>
                        <a:spcAft>
                          <a:spcPts val="0"/>
                        </a:spcAft>
                      </a:pPr>
                      <a:r>
                        <a:rPr lang="en-US" sz="1600" kern="1400">
                          <a:solidFill>
                            <a:srgbClr val="000000"/>
                          </a:solidFill>
                          <a:effectLst/>
                          <a:latin typeface="Arial"/>
                        </a:rPr>
                        <a:t> </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400" dirty="0" smtClean="0">
                          <a:solidFill>
                            <a:srgbClr val="000000"/>
                          </a:solidFill>
                          <a:effectLst/>
                          <a:latin typeface="Franklin Gothic Medium"/>
                        </a:rPr>
                        <a:t>1.2</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600" b="1" kern="1200" dirty="0" smtClean="0">
                          <a:solidFill>
                            <a:srgbClr val="000000"/>
                          </a:solidFill>
                          <a:effectLst/>
                          <a:latin typeface="Franklin Gothic Medium"/>
                        </a:rPr>
                        <a:t>17%</a:t>
                      </a: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367389">
                <a:tc>
                  <a:txBody>
                    <a:bodyPr/>
                    <a:lstStyle/>
                    <a:p>
                      <a:pPr marR="0" indent="0" algn="r" rtl="0">
                        <a:lnSpc>
                          <a:spcPct val="119000"/>
                        </a:lnSpc>
                        <a:spcBef>
                          <a:spcPts val="576"/>
                        </a:spcBef>
                        <a:spcAft>
                          <a:spcPts val="0"/>
                        </a:spcAft>
                      </a:pPr>
                      <a:r>
                        <a:rPr lang="en-US" sz="1600" i="1" kern="1200">
                          <a:solidFill>
                            <a:srgbClr val="000000"/>
                          </a:solidFill>
                          <a:effectLst/>
                          <a:latin typeface="Franklin Gothic Medium"/>
                        </a:rPr>
                        <a:t> Salt-Verde</a:t>
                      </a:r>
                      <a:endParaRPr lang="en-US" sz="16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576"/>
                        </a:spcBef>
                        <a:spcAft>
                          <a:spcPts val="0"/>
                        </a:spcAft>
                      </a:pPr>
                      <a:r>
                        <a:rPr lang="en-US" sz="1600" b="1" i="1" kern="1400" dirty="0" smtClean="0">
                          <a:solidFill>
                            <a:srgbClr val="000000"/>
                          </a:solidFill>
                          <a:effectLst/>
                          <a:latin typeface="Gotham Book"/>
                        </a:rPr>
                        <a:t>.7</a:t>
                      </a:r>
                      <a:endParaRPr lang="en-US" sz="1600" b="1" i="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chemeClr val="bg1"/>
                    </a:solidFill>
                  </a:tcPr>
                </a:tc>
                <a:tc>
                  <a:txBody>
                    <a:bodyPr/>
                    <a:lstStyle/>
                    <a:p>
                      <a:pPr marR="0" indent="0" algn="ctr" rtl="0">
                        <a:lnSpc>
                          <a:spcPct val="119000"/>
                        </a:lnSpc>
                        <a:spcBef>
                          <a:spcPts val="576"/>
                        </a:spcBef>
                        <a:spcAft>
                          <a:spcPts val="0"/>
                        </a:spcAft>
                      </a:pP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chemeClr val="bg1"/>
                    </a:solidFill>
                  </a:tcPr>
                </a:tc>
                <a:tc>
                  <a:txBody>
                    <a:bodyPr/>
                    <a:lstStyle/>
                    <a:p>
                      <a:pPr marR="0" indent="0" algn="l" rtl="0">
                        <a:lnSpc>
                          <a:spcPct val="119000"/>
                        </a:lnSpc>
                        <a:spcBef>
                          <a:spcPts val="576"/>
                        </a:spcBef>
                        <a:spcAft>
                          <a:spcPts val="0"/>
                        </a:spcAft>
                      </a:pPr>
                      <a:endParaRPr lang="en-US" sz="16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chemeClr val="bg1"/>
                    </a:solidFill>
                  </a:tcPr>
                </a:tc>
              </a:tr>
              <a:tr h="421363">
                <a:tc>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GROUNDWATER</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kern="1400">
                          <a:solidFill>
                            <a:srgbClr val="000000"/>
                          </a:solidFill>
                          <a:effectLst/>
                          <a:latin typeface="Arial"/>
                        </a:rPr>
                        <a:t> </a:t>
                      </a:r>
                      <a:endParaRPr lang="en-US" sz="1800"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dirty="0" smtClean="0">
                          <a:solidFill>
                            <a:srgbClr val="000000"/>
                          </a:solidFill>
                          <a:effectLst/>
                          <a:latin typeface="Franklin Gothic Medium"/>
                        </a:rPr>
                        <a:t>2.8</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dirty="0" smtClean="0">
                          <a:solidFill>
                            <a:srgbClr val="000000"/>
                          </a:solidFill>
                          <a:effectLst/>
                          <a:latin typeface="Franklin Gothic Medium"/>
                        </a:rPr>
                        <a:t>40%</a:t>
                      </a:r>
                      <a:endParaRPr lang="en-US" sz="1800"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18578">
                <a:tc gridSpan="2">
                  <a:txBody>
                    <a:bodyPr/>
                    <a:lstStyle/>
                    <a:p>
                      <a:pPr marR="0" indent="0" algn="l" rtl="0">
                        <a:lnSpc>
                          <a:spcPct val="119000"/>
                        </a:lnSpc>
                        <a:spcBef>
                          <a:spcPts val="720"/>
                        </a:spcBef>
                        <a:spcAft>
                          <a:spcPts val="0"/>
                        </a:spcAft>
                      </a:pPr>
                      <a:r>
                        <a:rPr lang="en-US" sz="1800" b="1" kern="1200" dirty="0">
                          <a:solidFill>
                            <a:srgbClr val="000000"/>
                          </a:solidFill>
                          <a:effectLst/>
                          <a:latin typeface="Franklin Gothic Medium"/>
                        </a:rPr>
                        <a:t>RECLAIMED WATER</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endParaRPr lang="en-US"/>
                    </a:p>
                  </a:txBody>
                  <a:tcPr/>
                </a:tc>
                <a:tc>
                  <a:txBody>
                    <a:bodyPr/>
                    <a:lstStyle/>
                    <a:p>
                      <a:pPr marR="0" indent="0" algn="ctr" rtl="0">
                        <a:lnSpc>
                          <a:spcPct val="119000"/>
                        </a:lnSpc>
                        <a:spcBef>
                          <a:spcPts val="720"/>
                        </a:spcBef>
                        <a:spcAft>
                          <a:spcPts val="0"/>
                        </a:spcAft>
                      </a:pPr>
                      <a:r>
                        <a:rPr lang="en-US" sz="1800" b="1" kern="1200" dirty="0">
                          <a:solidFill>
                            <a:srgbClr val="000000"/>
                          </a:solidFill>
                          <a:effectLst/>
                          <a:latin typeface="Franklin Gothic Medium"/>
                        </a:rPr>
                        <a:t>0.2</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20"/>
                        </a:spcBef>
                        <a:spcAft>
                          <a:spcPts val="0"/>
                        </a:spcAft>
                      </a:pPr>
                      <a:r>
                        <a:rPr lang="en-US" sz="1800" b="1" kern="1200" dirty="0">
                          <a:solidFill>
                            <a:srgbClr val="000000"/>
                          </a:solidFill>
                          <a:effectLst/>
                          <a:latin typeface="Franklin Gothic Medium"/>
                        </a:rPr>
                        <a:t> </a:t>
                      </a:r>
                      <a:r>
                        <a:rPr lang="en-US" sz="1800" b="1" kern="1200" dirty="0" smtClean="0">
                          <a:solidFill>
                            <a:srgbClr val="000000"/>
                          </a:solidFill>
                          <a:effectLst/>
                          <a:latin typeface="Franklin Gothic Medium"/>
                        </a:rPr>
                        <a:t>3%</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r h="435506">
                <a:tc>
                  <a:txBody>
                    <a:bodyPr/>
                    <a:lstStyle/>
                    <a:p>
                      <a:pPr marR="0" indent="0" algn="l" rtl="0">
                        <a:lnSpc>
                          <a:spcPct val="119000"/>
                        </a:lnSpc>
                        <a:spcBef>
                          <a:spcPts val="768"/>
                        </a:spcBef>
                        <a:spcAft>
                          <a:spcPts val="0"/>
                        </a:spcAft>
                      </a:pPr>
                      <a:r>
                        <a:rPr lang="en-US" sz="1800" b="1" kern="1200">
                          <a:solidFill>
                            <a:srgbClr val="000000"/>
                          </a:solidFill>
                          <a:effectLst/>
                          <a:latin typeface="Franklin Gothic Medium"/>
                        </a:rPr>
                        <a:t>Total</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a:txBody>
                    <a:bodyPr/>
                    <a:lstStyle/>
                    <a:p>
                      <a:pPr marR="0" indent="0" algn="ctr" rtl="0">
                        <a:lnSpc>
                          <a:spcPct val="119000"/>
                        </a:lnSpc>
                        <a:spcBef>
                          <a:spcPts val="768"/>
                        </a:spcBef>
                        <a:spcAft>
                          <a:spcPts val="0"/>
                        </a:spcAft>
                      </a:pPr>
                      <a:r>
                        <a:rPr lang="en-US" sz="1800" b="1" kern="1400">
                          <a:solidFill>
                            <a:srgbClr val="000000"/>
                          </a:solidFill>
                          <a:effectLst/>
                          <a:latin typeface="Arial"/>
                        </a:rPr>
                        <a:t> </a:t>
                      </a:r>
                      <a:endParaRPr lang="en-US" sz="1800" b="1" kern="140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gridSpan="2">
                  <a:txBody>
                    <a:bodyPr/>
                    <a:lstStyle/>
                    <a:p>
                      <a:pPr marR="0" indent="0" algn="ctr" rtl="0">
                        <a:lnSpc>
                          <a:spcPct val="119000"/>
                        </a:lnSpc>
                        <a:spcBef>
                          <a:spcPts val="576"/>
                        </a:spcBef>
                        <a:spcAft>
                          <a:spcPts val="0"/>
                        </a:spcAft>
                      </a:pPr>
                      <a:r>
                        <a:rPr lang="en-US" sz="1800" b="1" kern="1400" dirty="0" smtClean="0">
                          <a:solidFill>
                            <a:srgbClr val="000000"/>
                          </a:solidFill>
                          <a:effectLst/>
                          <a:latin typeface="Arial"/>
                        </a:rPr>
                        <a:t>7 MAF</a:t>
                      </a: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c hMerge="1">
                  <a:txBody>
                    <a:bodyPr/>
                    <a:lstStyle/>
                    <a:p>
                      <a:pPr marR="0" indent="0" algn="ctr" rtl="0">
                        <a:lnSpc>
                          <a:spcPct val="119000"/>
                        </a:lnSpc>
                        <a:spcBef>
                          <a:spcPts val="576"/>
                        </a:spcBef>
                        <a:spcAft>
                          <a:spcPts val="0"/>
                        </a:spcAft>
                      </a:pPr>
                      <a:endParaRPr lang="en-US" sz="1800" b="1" kern="1400" dirty="0">
                        <a:solidFill>
                          <a:srgbClr val="000000"/>
                        </a:solidFill>
                        <a:effectLst/>
                        <a:latin typeface="Gotham Book"/>
                      </a:endParaRPr>
                    </a:p>
                  </a:txBody>
                  <a:tcPr marL="81127" marR="81127" marT="40558" marB="40558">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noAutofit/>
          </a:bodyPr>
          <a:lstStyle/>
          <a:p>
            <a:r>
              <a:rPr lang="en-US" sz="3200" b="1" dirty="0"/>
              <a:t>Arizona’s Water Supply</a:t>
            </a:r>
            <a:br>
              <a:rPr lang="en-US" sz="3200" b="1" dirty="0"/>
            </a:br>
            <a:r>
              <a:rPr lang="en-US" sz="3200" b="1" dirty="0"/>
              <a:t>Annual Water Budget 2014 </a:t>
            </a:r>
          </a:p>
        </p:txBody>
      </p:sp>
      <p:sp>
        <p:nvSpPr>
          <p:cNvPr id="5" name="Control 1"/>
          <p:cNvSpPr>
            <a:spLocks noChangeAspect="1" noChangeArrowheads="1" noChangeShapeType="1"/>
          </p:cNvSpPr>
          <p:nvPr/>
        </p:nvSpPr>
        <p:spPr bwMode="auto">
          <a:xfrm>
            <a:off x="2486025" y="7016750"/>
            <a:ext cx="5842000" cy="38893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solidFill>
                <a:prstClr val="black"/>
              </a:solidFill>
            </a:endParaRPr>
          </a:p>
        </p:txBody>
      </p:sp>
      <p:sp>
        <p:nvSpPr>
          <p:cNvPr id="6" name="TextBox 4"/>
          <p:cNvSpPr txBox="1"/>
          <p:nvPr/>
        </p:nvSpPr>
        <p:spPr>
          <a:xfrm>
            <a:off x="6400802" y="6248402"/>
            <a:ext cx="1143009" cy="21544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00" dirty="0">
                <a:solidFill>
                  <a:prstClr val="black"/>
                </a:solidFill>
                <a:latin typeface="Calibri Light" panose="020F0302020204030204" pitchFamily="34" charset="0"/>
              </a:rPr>
              <a:t>Source: ADWR, 2015</a:t>
            </a:r>
          </a:p>
        </p:txBody>
      </p:sp>
    </p:spTree>
    <p:extLst>
      <p:ext uri="{BB962C8B-B14F-4D97-AF65-F5344CB8AC3E}">
        <p14:creationId xmlns:p14="http://schemas.microsoft.com/office/powerpoint/2010/main" val="352030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Questions?</a:t>
            </a:r>
            <a:endParaRPr lang="en-US" dirty="0">
              <a:solidFill>
                <a:schemeClr val="bg1"/>
              </a:solidFill>
            </a:endParaRPr>
          </a:p>
        </p:txBody>
      </p:sp>
      <p:sp>
        <p:nvSpPr>
          <p:cNvPr id="8" name="Content Placeholder 7"/>
          <p:cNvSpPr>
            <a:spLocks noGrp="1"/>
          </p:cNvSpPr>
          <p:nvPr>
            <p:ph sz="quarter" idx="4294967295"/>
          </p:nvPr>
        </p:nvSpPr>
        <p:spPr>
          <a:xfrm>
            <a:off x="685800" y="2667000"/>
            <a:ext cx="4114800" cy="3200400"/>
          </a:xfrm>
          <a:prstGeom prst="rect">
            <a:avLst/>
          </a:prstGeom>
        </p:spPr>
        <p:txBody>
          <a:bodyPr>
            <a:normAutofit lnSpcReduction="10000"/>
          </a:bodyPr>
          <a:lstStyle/>
          <a:p>
            <a:pPr marL="68580" indent="0">
              <a:buNone/>
            </a:pPr>
            <a:r>
              <a:rPr lang="en-US" sz="2800" b="1" dirty="0" smtClean="0">
                <a:solidFill>
                  <a:srgbClr val="002060"/>
                </a:solidFill>
              </a:rPr>
              <a:t>Thomas Buschatzke</a:t>
            </a:r>
          </a:p>
          <a:p>
            <a:pPr marL="68580" indent="0">
              <a:buNone/>
            </a:pPr>
            <a:r>
              <a:rPr lang="en-US" sz="2800" b="1" dirty="0" smtClean="0">
                <a:solidFill>
                  <a:srgbClr val="002060"/>
                </a:solidFill>
              </a:rPr>
              <a:t>Director </a:t>
            </a:r>
          </a:p>
          <a:p>
            <a:pPr marL="68580" indent="0">
              <a:buNone/>
            </a:pPr>
            <a:endParaRPr lang="en-US" sz="2000" dirty="0" smtClean="0">
              <a:solidFill>
                <a:srgbClr val="002060"/>
              </a:solidFill>
            </a:endParaRPr>
          </a:p>
          <a:p>
            <a:pPr marL="68580" indent="0">
              <a:buNone/>
            </a:pPr>
            <a:r>
              <a:rPr lang="en-US" sz="2000" dirty="0" smtClean="0">
                <a:solidFill>
                  <a:srgbClr val="002060"/>
                </a:solidFill>
              </a:rPr>
              <a:t>Phone: 602.771.8426</a:t>
            </a:r>
          </a:p>
          <a:p>
            <a:pPr marL="68580" indent="0">
              <a:buNone/>
            </a:pPr>
            <a:r>
              <a:rPr lang="en-US" sz="2000" dirty="0" smtClean="0">
                <a:solidFill>
                  <a:srgbClr val="002060"/>
                </a:solidFill>
              </a:rPr>
              <a:t>Email: </a:t>
            </a:r>
            <a:r>
              <a:rPr lang="en-US" sz="2000" dirty="0" smtClean="0">
                <a:solidFill>
                  <a:srgbClr val="002060"/>
                </a:solidFill>
                <a:hlinkClick r:id="rId2"/>
              </a:rPr>
              <a:t>tbuschatzke@azwater.gov</a:t>
            </a:r>
            <a:endParaRPr lang="en-US" sz="2000" dirty="0" smtClean="0">
              <a:solidFill>
                <a:srgbClr val="002060"/>
              </a:solidFill>
            </a:endParaRPr>
          </a:p>
          <a:p>
            <a:pPr marL="68580" indent="0">
              <a:buNone/>
            </a:pPr>
            <a:endParaRPr lang="en-US" sz="2000" dirty="0">
              <a:solidFill>
                <a:srgbClr val="002060"/>
              </a:solidFill>
            </a:endParaRPr>
          </a:p>
          <a:p>
            <a:pPr marL="68580" indent="0">
              <a:buNone/>
            </a:pPr>
            <a:r>
              <a:rPr lang="en-US" sz="2000" dirty="0" smtClean="0">
                <a:solidFill>
                  <a:schemeClr val="accent1"/>
                </a:solidFill>
              </a:rPr>
              <a:t>Website: </a:t>
            </a:r>
            <a:r>
              <a:rPr lang="en-US" sz="2000" dirty="0" smtClean="0">
                <a:solidFill>
                  <a:schemeClr val="bg1"/>
                </a:solidFill>
                <a:hlinkClick r:id="rId3"/>
              </a:rPr>
              <a:t>www.azwater.gov</a:t>
            </a:r>
            <a:r>
              <a:rPr lang="en-US" sz="2000" dirty="0" smtClean="0">
                <a:solidFill>
                  <a:schemeClr val="bg1"/>
                </a:solidFill>
              </a:rPr>
              <a:t>  </a:t>
            </a:r>
          </a:p>
          <a:p>
            <a:pPr marL="68580" indent="0">
              <a:buNone/>
            </a:pPr>
            <a:r>
              <a:rPr lang="en-US" sz="2000" smtClean="0">
                <a:solidFill>
                  <a:schemeClr val="accent1"/>
                </a:solidFill>
              </a:rPr>
              <a:t> Twitter: @</a:t>
            </a:r>
            <a:r>
              <a:rPr lang="en-US" sz="2000" dirty="0" err="1" smtClean="0">
                <a:solidFill>
                  <a:schemeClr val="accent1"/>
                </a:solidFill>
              </a:rPr>
              <a:t>azwater</a:t>
            </a:r>
            <a:r>
              <a:rPr lang="en-US" sz="2000" dirty="0" smtClean="0">
                <a:solidFill>
                  <a:schemeClr val="accent1"/>
                </a:solidFill>
              </a:rPr>
              <a:t> </a:t>
            </a:r>
            <a:endParaRPr lang="en-US" sz="2000" dirty="0">
              <a:solidFill>
                <a:schemeClr val="accent1"/>
              </a:solidFill>
            </a:endParaRPr>
          </a:p>
        </p:txBody>
      </p:sp>
      <p:pic>
        <p:nvPicPr>
          <p:cNvPr id="9" name="Content Placeholder 3"/>
          <p:cNvPicPr>
            <a:picLocks noGrp="1" noChangeAspect="1"/>
          </p:cNvPicPr>
          <p:nvPr>
            <p:ph sz="quarter" idx="4294967295"/>
          </p:nvPr>
        </p:nvPicPr>
        <p:blipFill>
          <a:blip r:embed="rId4" cstate="email">
            <a:extLst>
              <a:ext uri="{28A0092B-C50C-407E-A947-70E740481C1C}">
                <a14:useLocalDpi xmlns:a14="http://schemas.microsoft.com/office/drawing/2010/main" val="0"/>
              </a:ext>
            </a:extLst>
          </a:blip>
          <a:stretch>
            <a:fillRect/>
          </a:stretch>
        </p:blipFill>
        <p:spPr>
          <a:xfrm>
            <a:off x="5235937" y="2667000"/>
            <a:ext cx="2786925" cy="3200400"/>
          </a:xfrm>
          <a:prstGeom prst="rect">
            <a:avLst/>
          </a:prstGeom>
        </p:spPr>
      </p:pic>
    </p:spTree>
    <p:extLst>
      <p:ext uri="{BB962C8B-B14F-4D97-AF65-F5344CB8AC3E}">
        <p14:creationId xmlns:p14="http://schemas.microsoft.com/office/powerpoint/2010/main" val="2517056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652462"/>
          </a:xfrm>
        </p:spPr>
        <p:txBody>
          <a:bodyPr>
            <a:normAutofit/>
          </a:bodyPr>
          <a:lstStyle/>
          <a:p>
            <a:pPr algn="ctr"/>
            <a:r>
              <a:rPr lang="en-US" sz="3200" b="1" dirty="0"/>
              <a:t>Arizona’s Water Use by Sector (2014)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223" y="1162793"/>
            <a:ext cx="8687553" cy="5560034"/>
          </a:xfrm>
          <a:prstGeom prst="rect">
            <a:avLst/>
          </a:prstGeom>
        </p:spPr>
      </p:pic>
    </p:spTree>
    <p:extLst>
      <p:ext uri="{BB962C8B-B14F-4D97-AF65-F5344CB8AC3E}">
        <p14:creationId xmlns:p14="http://schemas.microsoft.com/office/powerpoint/2010/main" val="3785961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39591" y="973292"/>
            <a:ext cx="4648279" cy="5576774"/>
          </a:xfrm>
          <a:prstGeom prst="rect">
            <a:avLst/>
          </a:prstGeom>
        </p:spPr>
      </p:pic>
      <p:sp>
        <p:nvSpPr>
          <p:cNvPr id="16387" name="Text Box 3"/>
          <p:cNvSpPr txBox="1">
            <a:spLocks noChangeArrowheads="1"/>
          </p:cNvSpPr>
          <p:nvPr/>
        </p:nvSpPr>
        <p:spPr bwMode="auto">
          <a:xfrm>
            <a:off x="1219200" y="1938338"/>
            <a:ext cx="176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endParaRPr lang="en-US" altLang="en-US" sz="2400">
              <a:solidFill>
                <a:prstClr val="white"/>
              </a:solidFill>
              <a:latin typeface="Tahoma" pitchFamily="34" charset="0"/>
              <a:cs typeface="Arial" charset="0"/>
            </a:endParaRPr>
          </a:p>
        </p:txBody>
      </p:sp>
      <p:sp>
        <p:nvSpPr>
          <p:cNvPr id="16388" name="Text Box 4"/>
          <p:cNvSpPr txBox="1">
            <a:spLocks noChangeArrowheads="1"/>
          </p:cNvSpPr>
          <p:nvPr/>
        </p:nvSpPr>
        <p:spPr bwMode="auto">
          <a:xfrm>
            <a:off x="762000" y="2357735"/>
            <a:ext cx="3581400" cy="400110"/>
          </a:xfrm>
          <a:prstGeom prst="rect">
            <a:avLst/>
          </a:prstGeom>
          <a:noFill/>
          <a:ln w="25400">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spcBef>
                <a:spcPct val="50000"/>
              </a:spcBef>
            </a:pPr>
            <a:r>
              <a:rPr lang="en-US" altLang="en-US" sz="2000" b="1" dirty="0">
                <a:latin typeface="Franklin Gothic Medium" pitchFamily="34" charset="0"/>
                <a:cs typeface="Arial" charset="0"/>
              </a:rPr>
              <a:t>Upper Basin (7.5 </a:t>
            </a:r>
            <a:r>
              <a:rPr lang="en-US" altLang="en-US" sz="2000" b="1" dirty="0" err="1">
                <a:latin typeface="Franklin Gothic Medium" pitchFamily="34" charset="0"/>
                <a:cs typeface="Arial" charset="0"/>
              </a:rPr>
              <a:t>maf</a:t>
            </a:r>
            <a:r>
              <a:rPr lang="en-US" altLang="en-US" sz="2000" b="1" dirty="0">
                <a:latin typeface="Franklin Gothic Medium" pitchFamily="34" charset="0"/>
                <a:cs typeface="Arial" charset="0"/>
              </a:rPr>
              <a:t>)</a:t>
            </a:r>
          </a:p>
        </p:txBody>
      </p:sp>
      <p:sp>
        <p:nvSpPr>
          <p:cNvPr id="16389" name="Line 5"/>
          <p:cNvSpPr>
            <a:spLocks noChangeShapeType="1"/>
          </p:cNvSpPr>
          <p:nvPr/>
        </p:nvSpPr>
        <p:spPr bwMode="auto">
          <a:xfrm flipV="1">
            <a:off x="4343400" y="2567315"/>
            <a:ext cx="2320330" cy="1396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16390" name="Text Box 6"/>
          <p:cNvSpPr txBox="1">
            <a:spLocks noChangeArrowheads="1"/>
          </p:cNvSpPr>
          <p:nvPr/>
        </p:nvSpPr>
        <p:spPr bwMode="auto">
          <a:xfrm>
            <a:off x="914400" y="3625096"/>
            <a:ext cx="2895600" cy="1785104"/>
          </a:xfrm>
          <a:prstGeom prst="rect">
            <a:avLst/>
          </a:prstGeom>
          <a:noFill/>
          <a:ln w="25400">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spcBef>
                <a:spcPct val="50000"/>
              </a:spcBef>
            </a:pPr>
            <a:r>
              <a:rPr lang="en-US" altLang="en-US" sz="2000" b="1" dirty="0">
                <a:latin typeface="Franklin Gothic Medium" pitchFamily="34" charset="0"/>
                <a:cs typeface="Arial" charset="0"/>
              </a:rPr>
              <a:t>Lower Basin (7.5 </a:t>
            </a:r>
            <a:r>
              <a:rPr lang="en-US" altLang="en-US" sz="2000" b="1" dirty="0" err="1">
                <a:latin typeface="Franklin Gothic Medium" pitchFamily="34" charset="0"/>
                <a:cs typeface="Arial" charset="0"/>
              </a:rPr>
              <a:t>maf</a:t>
            </a:r>
            <a:r>
              <a:rPr lang="en-US" altLang="en-US" sz="2000" b="1" dirty="0">
                <a:latin typeface="Franklin Gothic Medium" pitchFamily="34" charset="0"/>
                <a:cs typeface="Arial" charset="0"/>
              </a:rPr>
              <a:t>)</a:t>
            </a:r>
          </a:p>
          <a:p>
            <a:pPr algn="ctr">
              <a:spcBef>
                <a:spcPct val="50000"/>
              </a:spcBef>
            </a:pPr>
            <a:r>
              <a:rPr lang="en-US" altLang="en-US" sz="2000" b="1" dirty="0">
                <a:latin typeface="Franklin Gothic Medium" pitchFamily="34" charset="0"/>
                <a:cs typeface="Arial" charset="0"/>
              </a:rPr>
              <a:t>CA – 4.4 </a:t>
            </a:r>
            <a:r>
              <a:rPr lang="en-US" altLang="en-US" sz="2000" b="1" dirty="0" err="1">
                <a:latin typeface="Franklin Gothic Medium" pitchFamily="34" charset="0"/>
                <a:cs typeface="Arial" charset="0"/>
              </a:rPr>
              <a:t>maf</a:t>
            </a:r>
            <a:endParaRPr lang="en-US" altLang="en-US" sz="2000" b="1" dirty="0">
              <a:latin typeface="Franklin Gothic Medium" pitchFamily="34" charset="0"/>
              <a:cs typeface="Arial" charset="0"/>
            </a:endParaRPr>
          </a:p>
          <a:p>
            <a:pPr algn="ctr">
              <a:spcBef>
                <a:spcPct val="50000"/>
              </a:spcBef>
            </a:pPr>
            <a:r>
              <a:rPr lang="en-US" altLang="en-US" sz="2000" b="1" dirty="0">
                <a:latin typeface="Franklin Gothic Medium" pitchFamily="34" charset="0"/>
                <a:cs typeface="Arial" charset="0"/>
              </a:rPr>
              <a:t>AZ – 2.8 </a:t>
            </a:r>
            <a:r>
              <a:rPr lang="en-US" altLang="en-US" sz="2000" b="1" dirty="0" err="1">
                <a:latin typeface="Franklin Gothic Medium" pitchFamily="34" charset="0"/>
                <a:cs typeface="Arial" charset="0"/>
              </a:rPr>
              <a:t>maf</a:t>
            </a:r>
            <a:endParaRPr lang="en-US" altLang="en-US" sz="2000" b="1" dirty="0">
              <a:latin typeface="Franklin Gothic Medium" pitchFamily="34" charset="0"/>
              <a:cs typeface="Arial" charset="0"/>
            </a:endParaRPr>
          </a:p>
          <a:p>
            <a:pPr algn="ctr">
              <a:spcBef>
                <a:spcPct val="50000"/>
              </a:spcBef>
            </a:pPr>
            <a:r>
              <a:rPr lang="en-US" altLang="en-US" sz="2000" b="1" dirty="0">
                <a:latin typeface="Franklin Gothic Medium" pitchFamily="34" charset="0"/>
                <a:cs typeface="Arial" charset="0"/>
              </a:rPr>
              <a:t>NV – 0.3 </a:t>
            </a:r>
            <a:r>
              <a:rPr lang="en-US" altLang="en-US" sz="2000" b="1" dirty="0" err="1">
                <a:latin typeface="Franklin Gothic Medium" pitchFamily="34" charset="0"/>
                <a:cs typeface="Arial" charset="0"/>
              </a:rPr>
              <a:t>maf</a:t>
            </a:r>
            <a:endParaRPr lang="en-US" altLang="en-US" sz="2000" b="1" dirty="0">
              <a:latin typeface="Franklin Gothic Medium" pitchFamily="34" charset="0"/>
              <a:cs typeface="Arial" charset="0"/>
            </a:endParaRPr>
          </a:p>
        </p:txBody>
      </p:sp>
      <p:sp>
        <p:nvSpPr>
          <p:cNvPr id="16391" name="Text Box 7"/>
          <p:cNvSpPr txBox="1">
            <a:spLocks noChangeArrowheads="1"/>
          </p:cNvSpPr>
          <p:nvPr/>
        </p:nvSpPr>
        <p:spPr bwMode="auto">
          <a:xfrm>
            <a:off x="762000" y="6091535"/>
            <a:ext cx="2895600" cy="400110"/>
          </a:xfrm>
          <a:prstGeom prst="rect">
            <a:avLst/>
          </a:prstGeom>
          <a:noFill/>
          <a:ln w="25400">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spcBef>
                <a:spcPct val="50000"/>
              </a:spcBef>
            </a:pPr>
            <a:r>
              <a:rPr lang="en-US" altLang="en-US" sz="2000" b="1" dirty="0">
                <a:latin typeface="Franklin Gothic Medium" pitchFamily="34" charset="0"/>
                <a:cs typeface="Arial" charset="0"/>
              </a:rPr>
              <a:t>Mexico 1.5 </a:t>
            </a:r>
            <a:r>
              <a:rPr lang="en-US" altLang="en-US" sz="2000" b="1" dirty="0" err="1">
                <a:latin typeface="Franklin Gothic Medium" pitchFamily="34" charset="0"/>
                <a:cs typeface="Arial" charset="0"/>
              </a:rPr>
              <a:t>maf</a:t>
            </a:r>
            <a:endParaRPr lang="en-US" altLang="en-US" sz="2000" b="1" dirty="0">
              <a:latin typeface="Franklin Gothic Medium" pitchFamily="34" charset="0"/>
              <a:cs typeface="Arial" charset="0"/>
            </a:endParaRPr>
          </a:p>
        </p:txBody>
      </p:sp>
      <p:sp>
        <p:nvSpPr>
          <p:cNvPr id="16392" name="Text Box 8"/>
          <p:cNvSpPr txBox="1">
            <a:spLocks noChangeArrowheads="1"/>
          </p:cNvSpPr>
          <p:nvPr/>
        </p:nvSpPr>
        <p:spPr bwMode="auto">
          <a:xfrm>
            <a:off x="7391400" y="4410075"/>
            <a:ext cx="1600200" cy="646331"/>
          </a:xfrm>
          <a:prstGeom prst="rect">
            <a:avLst/>
          </a:prstGeom>
          <a:noFill/>
          <a:ln w="25400">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a:spcBef>
                <a:spcPct val="50000"/>
              </a:spcBef>
            </a:pPr>
            <a:r>
              <a:rPr lang="en-US" altLang="en-US" b="1" dirty="0">
                <a:latin typeface="Franklin Gothic Medium" pitchFamily="34" charset="0"/>
                <a:cs typeface="Arial" charset="0"/>
              </a:rPr>
              <a:t>Arizona Upper Basin (</a:t>
            </a:r>
            <a:r>
              <a:rPr lang="en-US" altLang="en-US" b="1" dirty="0" smtClean="0">
                <a:latin typeface="Franklin Gothic Medium" pitchFamily="34" charset="0"/>
                <a:cs typeface="Arial" charset="0"/>
              </a:rPr>
              <a:t>50 </a:t>
            </a:r>
            <a:r>
              <a:rPr lang="en-US" altLang="en-US" b="1" dirty="0" err="1" smtClean="0">
                <a:latin typeface="Franklin Gothic Medium" pitchFamily="34" charset="0"/>
                <a:cs typeface="Arial" charset="0"/>
              </a:rPr>
              <a:t>kaf</a:t>
            </a:r>
            <a:r>
              <a:rPr lang="en-US" altLang="en-US" b="1" dirty="0" smtClean="0">
                <a:latin typeface="Franklin Gothic Medium" pitchFamily="34" charset="0"/>
                <a:cs typeface="Arial" charset="0"/>
              </a:rPr>
              <a:t>)</a:t>
            </a:r>
            <a:endParaRPr lang="en-US" altLang="en-US" b="1" dirty="0">
              <a:latin typeface="Franklin Gothic Medium" pitchFamily="34" charset="0"/>
              <a:cs typeface="Arial" charset="0"/>
            </a:endParaRPr>
          </a:p>
        </p:txBody>
      </p:sp>
      <p:sp>
        <p:nvSpPr>
          <p:cNvPr id="16393" name="Line 9"/>
          <p:cNvSpPr>
            <a:spLocks noChangeShapeType="1"/>
          </p:cNvSpPr>
          <p:nvPr/>
        </p:nvSpPr>
        <p:spPr bwMode="auto">
          <a:xfrm flipH="1" flipV="1">
            <a:off x="7277100" y="4025354"/>
            <a:ext cx="514350" cy="384721"/>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16394" name="Line 12"/>
          <p:cNvSpPr>
            <a:spLocks noChangeShapeType="1"/>
          </p:cNvSpPr>
          <p:nvPr/>
        </p:nvSpPr>
        <p:spPr bwMode="auto">
          <a:xfrm>
            <a:off x="3810000" y="4724400"/>
            <a:ext cx="1447800" cy="1905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16395" name="Line 13"/>
          <p:cNvSpPr>
            <a:spLocks noChangeShapeType="1"/>
          </p:cNvSpPr>
          <p:nvPr/>
        </p:nvSpPr>
        <p:spPr bwMode="auto">
          <a:xfrm flipV="1">
            <a:off x="3810000" y="5939135"/>
            <a:ext cx="914400" cy="304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175248"/>
            <a:ext cx="682070" cy="530352"/>
          </a:xfrm>
          <a:prstGeom prst="rect">
            <a:avLst/>
          </a:prstGeom>
        </p:spPr>
      </p:pic>
      <p:sp>
        <p:nvSpPr>
          <p:cNvPr id="2" name="Title 1"/>
          <p:cNvSpPr>
            <a:spLocks noGrp="1"/>
          </p:cNvSpPr>
          <p:nvPr>
            <p:ph type="title"/>
          </p:nvPr>
        </p:nvSpPr>
        <p:spPr/>
        <p:txBody>
          <a:bodyPr>
            <a:normAutofit/>
          </a:bodyPr>
          <a:lstStyle/>
          <a:p>
            <a:r>
              <a:rPr lang="en-US" sz="3200" b="1" dirty="0" smtClean="0"/>
              <a:t>Colorado </a:t>
            </a:r>
            <a:r>
              <a:rPr lang="en-US" sz="3200" b="1" dirty="0"/>
              <a:t>River </a:t>
            </a:r>
            <a:r>
              <a:rPr lang="en-US" sz="3200" b="1" dirty="0" smtClean="0"/>
              <a:t>Basin Allocations</a:t>
            </a:r>
            <a:r>
              <a:rPr lang="en-US" sz="3200" b="1" dirty="0"/>
              <a:t/>
            </a:r>
            <a:br>
              <a:rPr lang="en-US" sz="3200" b="1" dirty="0"/>
            </a:br>
            <a:endParaRPr lang="en-US" sz="3200" dirty="0"/>
          </a:p>
        </p:txBody>
      </p:sp>
    </p:spTree>
    <p:extLst>
      <p:ext uri="{BB962C8B-B14F-4D97-AF65-F5344CB8AC3E}">
        <p14:creationId xmlns:p14="http://schemas.microsoft.com/office/powerpoint/2010/main" val="251015481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2667000"/>
            <a:ext cx="7928919" cy="3832654"/>
          </a:xfrm>
        </p:spPr>
        <p:txBody>
          <a:bodyPr>
            <a:normAutofit/>
          </a:bodyPr>
          <a:lstStyle/>
          <a:p>
            <a:pPr>
              <a:buFont typeface="Arial" panose="020B0604020202020204" pitchFamily="34" charset="0"/>
              <a:buChar char="•"/>
            </a:pPr>
            <a:r>
              <a:rPr lang="en-US" b="1" dirty="0" smtClean="0">
                <a:solidFill>
                  <a:schemeClr val="tx1"/>
                </a:solidFill>
              </a:rPr>
              <a:t>85 On-River contracts (including CAP)</a:t>
            </a:r>
          </a:p>
          <a:p>
            <a:pPr lvl="2">
              <a:buClr>
                <a:srgbClr val="CC6600"/>
              </a:buClr>
              <a:buFont typeface="Wingdings" panose="05000000000000000000" pitchFamily="2" charset="2"/>
              <a:buChar char="§"/>
            </a:pPr>
            <a:r>
              <a:rPr lang="en-US" dirty="0" smtClean="0">
                <a:solidFill>
                  <a:schemeClr val="tx1"/>
                </a:solidFill>
              </a:rPr>
              <a:t>Priority based system</a:t>
            </a:r>
          </a:p>
          <a:p>
            <a:pPr lvl="2">
              <a:buClr>
                <a:srgbClr val="CC6600"/>
              </a:buClr>
              <a:buFont typeface="Wingdings" panose="05000000000000000000" pitchFamily="2" charset="2"/>
              <a:buChar char="§"/>
            </a:pPr>
            <a:r>
              <a:rPr lang="en-US" dirty="0" smtClean="0">
                <a:solidFill>
                  <a:schemeClr val="tx1"/>
                </a:solidFill>
              </a:rPr>
              <a:t>Largest number of contracts among all the Lower Basin States</a:t>
            </a:r>
          </a:p>
          <a:p>
            <a:pPr lvl="2">
              <a:buClr>
                <a:srgbClr val="CC6600"/>
              </a:buClr>
              <a:buFont typeface="Wingdings" panose="05000000000000000000" pitchFamily="2" charset="2"/>
              <a:buChar char="§"/>
            </a:pPr>
            <a:r>
              <a:rPr lang="en-US" dirty="0" smtClean="0">
                <a:solidFill>
                  <a:schemeClr val="tx1"/>
                </a:solidFill>
              </a:rPr>
              <a:t>Uses include agriculture, municipal &amp; industrial, wildlife refuges, military reservations and Indian Tribes/Communities </a:t>
            </a:r>
          </a:p>
          <a:p>
            <a:pPr>
              <a:buFont typeface="Arial" panose="020B0604020202020204" pitchFamily="34" charset="0"/>
              <a:buChar char="•"/>
            </a:pPr>
            <a:r>
              <a:rPr lang="en-US" b="1" dirty="0" err="1" smtClean="0">
                <a:solidFill>
                  <a:schemeClr val="tx1"/>
                </a:solidFill>
              </a:rPr>
              <a:t>Mainstem</a:t>
            </a:r>
            <a:r>
              <a:rPr lang="en-US" b="1" dirty="0" smtClean="0">
                <a:solidFill>
                  <a:schemeClr val="tx1"/>
                </a:solidFill>
              </a:rPr>
              <a:t> Consumptive use – 1.2 </a:t>
            </a:r>
            <a:r>
              <a:rPr lang="en-US" b="1" dirty="0" err="1" smtClean="0">
                <a:solidFill>
                  <a:schemeClr val="tx1"/>
                </a:solidFill>
              </a:rPr>
              <a:t>maf</a:t>
            </a:r>
            <a:endParaRPr lang="en-US" b="1" dirty="0" smtClean="0">
              <a:solidFill>
                <a:schemeClr val="tx1"/>
              </a:solidFill>
            </a:endParaRPr>
          </a:p>
          <a:p>
            <a:pPr>
              <a:buFont typeface="Arial" panose="020B0604020202020204" pitchFamily="34" charset="0"/>
              <a:buChar char="•"/>
            </a:pPr>
            <a:r>
              <a:rPr lang="en-US" b="1" dirty="0" smtClean="0">
                <a:solidFill>
                  <a:schemeClr val="tx1"/>
                </a:solidFill>
              </a:rPr>
              <a:t>CAP average annual delivery – 1.6 </a:t>
            </a:r>
            <a:r>
              <a:rPr lang="en-US" b="1" dirty="0" err="1" smtClean="0">
                <a:solidFill>
                  <a:schemeClr val="tx1"/>
                </a:solidFill>
              </a:rPr>
              <a:t>maf</a:t>
            </a:r>
            <a:endParaRPr lang="en-US" b="1" dirty="0" smtClean="0">
              <a:solidFill>
                <a:schemeClr val="tx1"/>
              </a:solidFill>
            </a:endParaRPr>
          </a:p>
          <a:p>
            <a:pPr marL="0" indent="0">
              <a:buNone/>
            </a:pPr>
            <a:endParaRPr lang="en-US" dirty="0" smtClean="0"/>
          </a:p>
          <a:p>
            <a:endParaRPr lang="en-US" dirty="0"/>
          </a:p>
        </p:txBody>
      </p:sp>
      <p:sp>
        <p:nvSpPr>
          <p:cNvPr id="3" name="Title 2"/>
          <p:cNvSpPr>
            <a:spLocks noGrp="1"/>
          </p:cNvSpPr>
          <p:nvPr>
            <p:ph type="title"/>
          </p:nvPr>
        </p:nvSpPr>
        <p:spPr/>
        <p:txBody>
          <a:bodyPr>
            <a:normAutofit/>
          </a:bodyPr>
          <a:lstStyle/>
          <a:p>
            <a:r>
              <a:rPr lang="en-US" sz="3200" b="1" dirty="0" smtClean="0"/>
              <a:t>Arizona’s Colorado River Water Allocation</a:t>
            </a:r>
            <a:endParaRPr lang="en-US" sz="32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5730" y="6251448"/>
            <a:ext cx="682070" cy="530352"/>
          </a:xfrm>
          <a:prstGeom prst="rect">
            <a:avLst/>
          </a:prstGeom>
        </p:spPr>
      </p:pic>
    </p:spTree>
    <p:extLst>
      <p:ext uri="{BB962C8B-B14F-4D97-AF65-F5344CB8AC3E}">
        <p14:creationId xmlns:p14="http://schemas.microsoft.com/office/powerpoint/2010/main" val="321148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dirty="0" smtClean="0"/>
              <a:t>Arizona Department of Water Resources’ Authority </a:t>
            </a:r>
            <a:endParaRPr lang="en-US" sz="3200" b="1" dirty="0"/>
          </a:p>
        </p:txBody>
      </p:sp>
      <p:sp>
        <p:nvSpPr>
          <p:cNvPr id="2" name="Content Placeholder 1"/>
          <p:cNvSpPr>
            <a:spLocks noGrp="1"/>
          </p:cNvSpPr>
          <p:nvPr>
            <p:ph sz="quarter" idx="13"/>
          </p:nvPr>
        </p:nvSpPr>
        <p:spPr>
          <a:xfrm>
            <a:off x="381000" y="2514600"/>
            <a:ext cx="8262936" cy="1371600"/>
          </a:xfrm>
        </p:spPr>
        <p:txBody>
          <a:bodyPr>
            <a:normAutofit fontScale="85000" lnSpcReduction="20000"/>
          </a:bodyPr>
          <a:lstStyle/>
          <a:p>
            <a:pPr marL="0" indent="0">
              <a:buNone/>
            </a:pPr>
            <a:r>
              <a:rPr lang="en-US" b="1" dirty="0">
                <a:solidFill>
                  <a:schemeClr val="tx1"/>
                </a:solidFill>
              </a:rPr>
              <a:t>ADWR is the state entity charged with </a:t>
            </a:r>
            <a:r>
              <a:rPr lang="en-US" b="1" dirty="0" smtClean="0">
                <a:solidFill>
                  <a:schemeClr val="tx1"/>
                </a:solidFill>
              </a:rPr>
              <a:t>promoting</a:t>
            </a:r>
            <a:r>
              <a:rPr lang="en-US" b="1" dirty="0">
                <a:solidFill>
                  <a:schemeClr val="tx1"/>
                </a:solidFill>
              </a:rPr>
              <a:t>, protecting, and comprehensively managing Arizona's annual apportionment of 2.8 million acre-feet of Colorado River water. </a:t>
            </a:r>
            <a:endParaRPr lang="en-US" b="1" dirty="0" smtClean="0">
              <a:solidFill>
                <a:schemeClr val="tx1"/>
              </a:solidFill>
            </a:endParaRPr>
          </a:p>
          <a:p>
            <a:pPr>
              <a:buFont typeface="Arial" pitchFamily="34" charset="0"/>
              <a:buChar char="•"/>
            </a:pPr>
            <a:r>
              <a:rPr lang="en-US" sz="2100" dirty="0" smtClean="0">
                <a:solidFill>
                  <a:schemeClr val="tx1"/>
                </a:solidFill>
              </a:rPr>
              <a:t>A.R.S </a:t>
            </a:r>
            <a:r>
              <a:rPr lang="en-US" sz="2100" dirty="0">
                <a:solidFill>
                  <a:schemeClr val="tx1"/>
                </a:solidFill>
              </a:rPr>
              <a:t>Section </a:t>
            </a:r>
            <a:r>
              <a:rPr lang="en-US" sz="2100" dirty="0" smtClean="0">
                <a:solidFill>
                  <a:schemeClr val="tx1"/>
                </a:solidFill>
              </a:rPr>
              <a:t>45-105: “…the </a:t>
            </a:r>
            <a:r>
              <a:rPr lang="en-US" sz="2100" dirty="0">
                <a:solidFill>
                  <a:schemeClr val="tx1"/>
                </a:solidFill>
              </a:rPr>
              <a:t>Director is responsible for the water management of the </a:t>
            </a:r>
            <a:r>
              <a:rPr lang="en-US" sz="2100" dirty="0" smtClean="0">
                <a:solidFill>
                  <a:schemeClr val="tx1"/>
                </a:solidFill>
              </a:rPr>
              <a:t>state.”</a:t>
            </a:r>
            <a:endParaRPr lang="en-US" sz="2100" dirty="0">
              <a:solidFill>
                <a:schemeClr val="tx1"/>
              </a:solidFill>
            </a:endParaRPr>
          </a:p>
        </p:txBody>
      </p:sp>
      <p:sp>
        <p:nvSpPr>
          <p:cNvPr id="4" name="Content Placeholder 3"/>
          <p:cNvSpPr>
            <a:spLocks noGrp="1"/>
          </p:cNvSpPr>
          <p:nvPr>
            <p:ph sz="quarter" idx="14"/>
          </p:nvPr>
        </p:nvSpPr>
        <p:spPr>
          <a:xfrm>
            <a:off x="381000" y="3962399"/>
            <a:ext cx="8305800" cy="2505075"/>
          </a:xfrm>
        </p:spPr>
        <p:txBody>
          <a:bodyPr>
            <a:normAutofit fontScale="77500" lnSpcReduction="20000"/>
          </a:bodyPr>
          <a:lstStyle/>
          <a:p>
            <a:pPr>
              <a:buFont typeface="Arial" pitchFamily="34" charset="0"/>
              <a:buChar char="•"/>
            </a:pPr>
            <a:r>
              <a:rPr lang="en-US" sz="2300" dirty="0">
                <a:solidFill>
                  <a:schemeClr val="tx1"/>
                </a:solidFill>
              </a:rPr>
              <a:t>A.R.S. 45-107: Cooperation with the </a:t>
            </a:r>
            <a:r>
              <a:rPr lang="en-US" sz="2300" dirty="0" smtClean="0">
                <a:solidFill>
                  <a:schemeClr val="tx1"/>
                </a:solidFill>
              </a:rPr>
              <a:t>Secretary </a:t>
            </a:r>
            <a:r>
              <a:rPr lang="en-US" sz="2300" dirty="0">
                <a:solidFill>
                  <a:schemeClr val="tx1"/>
                </a:solidFill>
              </a:rPr>
              <a:t>of the </a:t>
            </a:r>
            <a:r>
              <a:rPr lang="en-US" sz="2300" dirty="0" smtClean="0">
                <a:solidFill>
                  <a:schemeClr val="tx1"/>
                </a:solidFill>
              </a:rPr>
              <a:t>Interior </a:t>
            </a:r>
            <a:r>
              <a:rPr lang="en-US" sz="2300" dirty="0">
                <a:solidFill>
                  <a:schemeClr val="tx1"/>
                </a:solidFill>
              </a:rPr>
              <a:t>of the United </a:t>
            </a:r>
            <a:r>
              <a:rPr lang="en-US" sz="2300" dirty="0" smtClean="0">
                <a:solidFill>
                  <a:schemeClr val="tx1"/>
                </a:solidFill>
              </a:rPr>
              <a:t>States</a:t>
            </a:r>
            <a:endParaRPr lang="en-US" sz="2300" dirty="0">
              <a:solidFill>
                <a:schemeClr val="tx1"/>
              </a:solidFill>
            </a:endParaRPr>
          </a:p>
          <a:p>
            <a:pPr lvl="2">
              <a:buClr>
                <a:srgbClr val="CC6600"/>
              </a:buClr>
              <a:buFont typeface="Wingdings" panose="05000000000000000000" pitchFamily="2" charset="2"/>
              <a:buChar char="§"/>
            </a:pPr>
            <a:r>
              <a:rPr lang="en-US" sz="2300" dirty="0">
                <a:solidFill>
                  <a:schemeClr val="tx1"/>
                </a:solidFill>
              </a:rPr>
              <a:t>A.R.S. 45-107(A). “The director is authorized, for and on behalf of the state of Arizona, to consult, advise and cooperate with the secretary of the interior of the United States</a:t>
            </a:r>
            <a:r>
              <a:rPr lang="en-US" sz="2300" dirty="0" smtClean="0">
                <a:solidFill>
                  <a:schemeClr val="tx1"/>
                </a:solidFill>
              </a:rPr>
              <a:t>…” regarding Colorado River issues and contracts</a:t>
            </a:r>
          </a:p>
          <a:p>
            <a:pPr marL="627063" lvl="2" indent="0">
              <a:buNone/>
            </a:pPr>
            <a:endParaRPr lang="en-US" sz="2300" dirty="0" smtClean="0">
              <a:solidFill>
                <a:schemeClr val="tx1"/>
              </a:solidFill>
            </a:endParaRPr>
          </a:p>
          <a:p>
            <a:pPr>
              <a:buFont typeface="Arial" pitchFamily="34" charset="0"/>
              <a:buChar char="•"/>
            </a:pPr>
            <a:r>
              <a:rPr lang="en-US" sz="2300" dirty="0">
                <a:solidFill>
                  <a:schemeClr val="tx1"/>
                </a:solidFill>
              </a:rPr>
              <a:t>A.R.S. </a:t>
            </a:r>
            <a:r>
              <a:rPr lang="en-US" sz="2300" dirty="0" smtClean="0">
                <a:solidFill>
                  <a:schemeClr val="tx1"/>
                </a:solidFill>
              </a:rPr>
              <a:t>45-106: “An </a:t>
            </a:r>
            <a:r>
              <a:rPr lang="en-US" sz="2300" dirty="0">
                <a:solidFill>
                  <a:schemeClr val="tx1"/>
                </a:solidFill>
              </a:rPr>
              <a:t>agreement entered into between the director and the United States or a state or government involving a sovereign right or claim of this state is not effective unless approved by the legislature by concurrent </a:t>
            </a:r>
            <a:r>
              <a:rPr lang="en-US" sz="2300" dirty="0" smtClean="0">
                <a:solidFill>
                  <a:schemeClr val="tx1"/>
                </a:solidFill>
              </a:rPr>
              <a:t>resolution.”</a:t>
            </a:r>
            <a:endParaRPr lang="en-US" sz="2300" dirty="0">
              <a:solidFill>
                <a:schemeClr val="tx1"/>
              </a:solidFill>
            </a:endParaRPr>
          </a:p>
          <a:p>
            <a:pPr marL="0" indent="0">
              <a:buNone/>
            </a:pPr>
            <a:endParaRPr lang="en-US" sz="2300" dirty="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172200"/>
            <a:ext cx="67627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51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Mainstem Colorado River Water</a:t>
            </a:r>
            <a:br>
              <a:rPr lang="en-US" sz="3200" b="1" dirty="0" smtClean="0"/>
            </a:br>
            <a:r>
              <a:rPr lang="en-US" sz="3200" b="1" dirty="0" smtClean="0"/>
              <a:t>Priority System </a:t>
            </a:r>
            <a:endParaRPr lang="en-US" sz="3200" b="1" dirty="0"/>
          </a:p>
        </p:txBody>
      </p:sp>
      <p:sp>
        <p:nvSpPr>
          <p:cNvPr id="3" name="Content Placeholder 2"/>
          <p:cNvSpPr>
            <a:spLocks noGrp="1"/>
          </p:cNvSpPr>
          <p:nvPr>
            <p:ph sz="quarter" idx="1"/>
          </p:nvPr>
        </p:nvSpPr>
        <p:spPr/>
        <p:txBody>
          <a:bodyPr>
            <a:normAutofit/>
          </a:bodyPr>
          <a:lstStyle/>
          <a:p>
            <a:pPr>
              <a:buFont typeface="Arial" panose="020B0604020202020204" pitchFamily="34" charset="0"/>
              <a:buChar char="•"/>
            </a:pPr>
            <a:r>
              <a:rPr lang="en-US" sz="2000" dirty="0" smtClean="0">
                <a:solidFill>
                  <a:schemeClr val="tx1"/>
                </a:solidFill>
              </a:rPr>
              <a:t>1</a:t>
            </a:r>
            <a:r>
              <a:rPr lang="en-US" sz="2000" baseline="30000" dirty="0" smtClean="0">
                <a:solidFill>
                  <a:schemeClr val="tx1"/>
                </a:solidFill>
              </a:rPr>
              <a:t>st</a:t>
            </a:r>
            <a:r>
              <a:rPr lang="en-US" sz="2000" dirty="0" smtClean="0">
                <a:solidFill>
                  <a:schemeClr val="tx1"/>
                </a:solidFill>
              </a:rPr>
              <a:t> Priority (P1) are present perfected rights as described by decree (</a:t>
            </a:r>
            <a:r>
              <a:rPr lang="en-US" sz="2000" i="1" dirty="0" smtClean="0">
                <a:solidFill>
                  <a:schemeClr val="tx1"/>
                </a:solidFill>
              </a:rPr>
              <a:t>AZ v. CA</a:t>
            </a:r>
            <a:r>
              <a:rPr lang="en-US" sz="2000" dirty="0" smtClean="0">
                <a:solidFill>
                  <a:schemeClr val="tx1"/>
                </a:solidFill>
              </a:rPr>
              <a:t>, 2006 consolidated)</a:t>
            </a:r>
          </a:p>
          <a:p>
            <a:pPr>
              <a:buFont typeface="Arial" panose="020B0604020202020204" pitchFamily="34" charset="0"/>
              <a:buChar char="•"/>
            </a:pPr>
            <a:r>
              <a:rPr lang="en-US" sz="2000" dirty="0" smtClean="0">
                <a:solidFill>
                  <a:schemeClr val="tx1"/>
                </a:solidFill>
              </a:rPr>
              <a:t>2</a:t>
            </a:r>
            <a:r>
              <a:rPr lang="en-US" sz="2000" baseline="30000" dirty="0" smtClean="0">
                <a:solidFill>
                  <a:schemeClr val="tx1"/>
                </a:solidFill>
              </a:rPr>
              <a:t>nd</a:t>
            </a:r>
            <a:r>
              <a:rPr lang="en-US" sz="2000" dirty="0" smtClean="0">
                <a:solidFill>
                  <a:schemeClr val="tx1"/>
                </a:solidFill>
              </a:rPr>
              <a:t> Priority (P2) are federal reservations and perfected rights established before 9/30/1968</a:t>
            </a:r>
          </a:p>
          <a:p>
            <a:pPr>
              <a:buFont typeface="Arial" panose="020B0604020202020204" pitchFamily="34" charset="0"/>
              <a:buChar char="•"/>
            </a:pPr>
            <a:r>
              <a:rPr lang="en-US" sz="2000" dirty="0" smtClean="0">
                <a:solidFill>
                  <a:schemeClr val="tx1"/>
                </a:solidFill>
              </a:rPr>
              <a:t>3</a:t>
            </a:r>
            <a:r>
              <a:rPr lang="en-US" sz="2000" baseline="30000" dirty="0" smtClean="0">
                <a:solidFill>
                  <a:schemeClr val="tx1"/>
                </a:solidFill>
              </a:rPr>
              <a:t>rd</a:t>
            </a:r>
            <a:r>
              <a:rPr lang="en-US" sz="2000" dirty="0" smtClean="0">
                <a:solidFill>
                  <a:schemeClr val="tx1"/>
                </a:solidFill>
              </a:rPr>
              <a:t> Priority (P3) are for water users that executed contracts with BOR before 9/30/1968</a:t>
            </a:r>
          </a:p>
          <a:p>
            <a:pPr>
              <a:buFont typeface="Arial" panose="020B0604020202020204" pitchFamily="34" charset="0"/>
              <a:buChar char="•"/>
            </a:pPr>
            <a:r>
              <a:rPr lang="en-US" sz="2000" dirty="0" smtClean="0">
                <a:solidFill>
                  <a:schemeClr val="tx1"/>
                </a:solidFill>
              </a:rPr>
              <a:t>4</a:t>
            </a:r>
            <a:r>
              <a:rPr lang="en-US" sz="2000" baseline="30000" dirty="0" smtClean="0">
                <a:solidFill>
                  <a:schemeClr val="tx1"/>
                </a:solidFill>
              </a:rPr>
              <a:t>th</a:t>
            </a:r>
            <a:r>
              <a:rPr lang="en-US" sz="2000" dirty="0" smtClean="0">
                <a:solidFill>
                  <a:schemeClr val="tx1"/>
                </a:solidFill>
              </a:rPr>
              <a:t> Priority (P4) are for water users with contracts, reservations or other rights after 9/30/1968</a:t>
            </a:r>
          </a:p>
          <a:p>
            <a:pPr>
              <a:buFont typeface="Arial" panose="020B0604020202020204" pitchFamily="34" charset="0"/>
              <a:buChar char="•"/>
            </a:pPr>
            <a:r>
              <a:rPr lang="en-US" sz="2000" dirty="0" smtClean="0">
                <a:solidFill>
                  <a:schemeClr val="tx1"/>
                </a:solidFill>
              </a:rPr>
              <a:t>5</a:t>
            </a:r>
            <a:r>
              <a:rPr lang="en-US" sz="2000" baseline="30000" dirty="0" smtClean="0">
                <a:solidFill>
                  <a:schemeClr val="tx1"/>
                </a:solidFill>
              </a:rPr>
              <a:t>th</a:t>
            </a:r>
            <a:r>
              <a:rPr lang="en-US" sz="2000" dirty="0" smtClean="0">
                <a:solidFill>
                  <a:schemeClr val="tx1"/>
                </a:solidFill>
              </a:rPr>
              <a:t> and 6</a:t>
            </a:r>
            <a:r>
              <a:rPr lang="en-US" sz="2000" baseline="30000" dirty="0" smtClean="0">
                <a:solidFill>
                  <a:schemeClr val="tx1"/>
                </a:solidFill>
              </a:rPr>
              <a:t>th</a:t>
            </a:r>
            <a:r>
              <a:rPr lang="en-US" sz="2000" dirty="0" smtClean="0">
                <a:solidFill>
                  <a:schemeClr val="tx1"/>
                </a:solidFill>
              </a:rPr>
              <a:t> Priority are for unused Arizona entitlements and  surplus water</a:t>
            </a:r>
            <a:endParaRPr lang="en-US" sz="2000" dirty="0">
              <a:solidFill>
                <a:schemeClr val="tx1"/>
              </a:solidFill>
            </a:endParaRPr>
          </a:p>
        </p:txBody>
      </p:sp>
    </p:spTree>
    <p:extLst>
      <p:ext uri="{BB962C8B-B14F-4D97-AF65-F5344CB8AC3E}">
        <p14:creationId xmlns:p14="http://schemas.microsoft.com/office/powerpoint/2010/main" val="2107527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Who holds Contracts? What are their Priorities?</a:t>
            </a:r>
            <a:endParaRPr lang="en-US" sz="3200" b="1" dirty="0"/>
          </a:p>
        </p:txBody>
      </p:sp>
      <p:sp>
        <p:nvSpPr>
          <p:cNvPr id="3" name="Content Placeholder 2"/>
          <p:cNvSpPr>
            <a:spLocks noGrp="1"/>
          </p:cNvSpPr>
          <p:nvPr>
            <p:ph sz="quarter" idx="1"/>
          </p:nvPr>
        </p:nvSpPr>
        <p:spPr/>
        <p:txBody>
          <a:bodyPr>
            <a:normAutofit/>
          </a:bodyPr>
          <a:lstStyle/>
          <a:p>
            <a:pPr>
              <a:buFont typeface="Arial" panose="020B0604020202020204" pitchFamily="34" charset="0"/>
              <a:buChar char="•"/>
            </a:pPr>
            <a:r>
              <a:rPr lang="en-US" sz="2000" dirty="0" smtClean="0">
                <a:solidFill>
                  <a:schemeClr val="tx1"/>
                </a:solidFill>
                <a:latin typeface="Franklin Gothic Book" panose="020B0503020102020204" pitchFamily="34" charset="0"/>
              </a:rPr>
              <a:t>Large P1 Contract Holders include the Cocopah Indian Reservation, Fort Yuma Indian Reservation, Unit B Irrigation and Drainage District, Yuma County Water Users, City of Yuma</a:t>
            </a:r>
          </a:p>
          <a:p>
            <a:pPr marL="0" indent="0">
              <a:buNone/>
            </a:pPr>
            <a:endParaRPr lang="en-US" sz="2000" dirty="0" smtClean="0">
              <a:solidFill>
                <a:schemeClr val="tx1"/>
              </a:solidFill>
              <a:latin typeface="Franklin Gothic Book" panose="020B0503020102020204" pitchFamily="34" charset="0"/>
            </a:endParaRPr>
          </a:p>
          <a:p>
            <a:pPr>
              <a:buFont typeface="Arial" panose="020B0604020202020204" pitchFamily="34" charset="0"/>
              <a:buChar char="•"/>
            </a:pPr>
            <a:r>
              <a:rPr lang="en-US" sz="2000" dirty="0" smtClean="0">
                <a:solidFill>
                  <a:schemeClr val="tx1"/>
                </a:solidFill>
                <a:latin typeface="Franklin Gothic Book" panose="020B0503020102020204" pitchFamily="34" charset="0"/>
              </a:rPr>
              <a:t>Large P2 Contract Holders include Marine Corps Air Station and Yuma Proving Ground</a:t>
            </a:r>
          </a:p>
        </p:txBody>
      </p:sp>
    </p:spTree>
    <p:extLst>
      <p:ext uri="{BB962C8B-B14F-4D97-AF65-F5344CB8AC3E}">
        <p14:creationId xmlns:p14="http://schemas.microsoft.com/office/powerpoint/2010/main" val="374812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ndara" panose="020E0502030303020204" pitchFamily="34" charset="0"/>
              </a:rPr>
              <a:t>Who holds Contracts? What are their Priorities? </a:t>
            </a:r>
            <a:endParaRPr lang="en-US" sz="3200" b="1" dirty="0">
              <a:latin typeface="Candara" panose="020E0502030303020204" pitchFamily="34" charset="0"/>
            </a:endParaRPr>
          </a:p>
        </p:txBody>
      </p:sp>
      <p:sp>
        <p:nvSpPr>
          <p:cNvPr id="3" name="Content Placeholder 2"/>
          <p:cNvSpPr>
            <a:spLocks noGrp="1"/>
          </p:cNvSpPr>
          <p:nvPr>
            <p:ph sz="quarter" idx="1"/>
          </p:nvPr>
        </p:nvSpPr>
        <p:spPr/>
        <p:txBody>
          <a:bodyPr>
            <a:normAutofit/>
          </a:bodyPr>
          <a:lstStyle/>
          <a:p>
            <a:pPr>
              <a:buFont typeface="Arial" panose="020B0604020202020204" pitchFamily="34" charset="0"/>
              <a:buChar char="•"/>
            </a:pPr>
            <a:r>
              <a:rPr lang="en-US" sz="2000" dirty="0" smtClean="0">
                <a:solidFill>
                  <a:schemeClr val="tx1"/>
                </a:solidFill>
                <a:latin typeface="Franklin Gothic Book" panose="020B0503020102020204" pitchFamily="34" charset="0"/>
              </a:rPr>
              <a:t>Large P3 Contract Holders include Gila Monster Farms, North Gila Valley Irrigation District, Unit B Irrigation and Drainage District, Wellton-Mohawk IDD, Yuma Irrigation District, Yuma Mesa IDD, City of Yuma</a:t>
            </a:r>
          </a:p>
          <a:p>
            <a:pPr marL="0" indent="0">
              <a:buNone/>
            </a:pPr>
            <a:endParaRPr lang="en-US" sz="2000" dirty="0" smtClean="0">
              <a:solidFill>
                <a:schemeClr val="tx1"/>
              </a:solidFill>
              <a:latin typeface="Franklin Gothic Book" panose="020B0503020102020204" pitchFamily="34" charset="0"/>
            </a:endParaRPr>
          </a:p>
          <a:p>
            <a:pPr>
              <a:buFont typeface="Arial" panose="020B0604020202020204" pitchFamily="34" charset="0"/>
              <a:buChar char="•"/>
            </a:pPr>
            <a:r>
              <a:rPr lang="en-US" sz="2000" dirty="0" smtClean="0">
                <a:solidFill>
                  <a:schemeClr val="tx1"/>
                </a:solidFill>
                <a:latin typeface="Franklin Gothic Book" panose="020B0503020102020204" pitchFamily="34" charset="0"/>
              </a:rPr>
              <a:t>P4 Contract Holders include Arizona State Land Department, Gila Monster Farms, Cocopah Indian Reservation and several other private agricultural operations</a:t>
            </a:r>
            <a:endParaRPr lang="en-US" sz="2000" dirty="0">
              <a:solidFill>
                <a:schemeClr val="tx1"/>
              </a:solidFill>
              <a:latin typeface="Franklin Gothic Book" panose="020B0503020102020204" pitchFamily="34" charset="0"/>
            </a:endParaRPr>
          </a:p>
        </p:txBody>
      </p:sp>
    </p:spTree>
    <p:extLst>
      <p:ext uri="{BB962C8B-B14F-4D97-AF65-F5344CB8AC3E}">
        <p14:creationId xmlns:p14="http://schemas.microsoft.com/office/powerpoint/2010/main" val="799249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ategic Vision_DC Delegation">
  <a:themeElements>
    <a:clrScheme name="Custom 1">
      <a:dk1>
        <a:sysClr val="windowText" lastClr="000000"/>
      </a:dk1>
      <a:lt1>
        <a:sysClr val="window" lastClr="FFFFFF"/>
      </a:lt1>
      <a:dk2>
        <a:srgbClr val="073E87"/>
      </a:dk2>
      <a:lt2>
        <a:srgbClr val="C6E7FC"/>
      </a:lt2>
      <a:accent1>
        <a:srgbClr val="052E65"/>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2829</TotalTime>
  <Words>1522</Words>
  <Application>Microsoft Office PowerPoint</Application>
  <PresentationFormat>On-screen Show (4:3)</PresentationFormat>
  <Paragraphs>254</Paragraphs>
  <Slides>20</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MS PGothic</vt:lpstr>
      <vt:lpstr>Arial</vt:lpstr>
      <vt:lpstr>Calibri</vt:lpstr>
      <vt:lpstr>Calibri Light</vt:lpstr>
      <vt:lpstr>Candara</vt:lpstr>
      <vt:lpstr>Franklin Gothic Book</vt:lpstr>
      <vt:lpstr>Franklin Gothic Medium</vt:lpstr>
      <vt:lpstr>Gotham Book</vt:lpstr>
      <vt:lpstr>Symbol</vt:lpstr>
      <vt:lpstr>Tahoma</vt:lpstr>
      <vt:lpstr>Times New Roman</vt:lpstr>
      <vt:lpstr>Wingdings</vt:lpstr>
      <vt:lpstr>Strategic Vision_DC Delegation</vt:lpstr>
      <vt:lpstr>Yuma Agriculture Water – Rights and Supply</vt:lpstr>
      <vt:lpstr>Arizona’s Water Supply Annual Water Budget 2014 </vt:lpstr>
      <vt:lpstr>Arizona’s Water Use by Sector (2014)</vt:lpstr>
      <vt:lpstr>Colorado River Basin Allocations </vt:lpstr>
      <vt:lpstr>Arizona’s Colorado River Water Allocation</vt:lpstr>
      <vt:lpstr>Arizona Department of Water Resources’ Authority </vt:lpstr>
      <vt:lpstr>Mainstem Colorado River Water Priority System </vt:lpstr>
      <vt:lpstr>Who holds Contracts? What are their Priorities?</vt:lpstr>
      <vt:lpstr>Who holds Contracts? What are their Priorities? </vt:lpstr>
      <vt:lpstr>Contracts</vt:lpstr>
      <vt:lpstr>Colorado River Transfers</vt:lpstr>
      <vt:lpstr>Water Right Priority System Mainstem</vt:lpstr>
      <vt:lpstr>PowerPoint Presentation</vt:lpstr>
      <vt:lpstr>PowerPoint Presentation</vt:lpstr>
      <vt:lpstr>PowerPoint Presentation</vt:lpstr>
      <vt:lpstr>Arizona Shortage in the Near-Term </vt:lpstr>
      <vt:lpstr>Efforts to address challenges on the Colorado River Drought Contingency Planning</vt:lpstr>
      <vt:lpstr>Bypass Flows Work Group</vt:lpstr>
      <vt:lpstr>Minute 32X</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A. Moreno</dc:creator>
  <cp:lastModifiedBy>Thomas Buschatzke</cp:lastModifiedBy>
  <cp:revision>170</cp:revision>
  <cp:lastPrinted>2016-01-11T17:06:44Z</cp:lastPrinted>
  <dcterms:created xsi:type="dcterms:W3CDTF">2015-08-10T19:41:57Z</dcterms:created>
  <dcterms:modified xsi:type="dcterms:W3CDTF">2016-01-11T17:07:09Z</dcterms:modified>
</cp:coreProperties>
</file>