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8" r:id="rId2"/>
    <p:sldMasterId id="2147483772" r:id="rId3"/>
    <p:sldMasterId id="2147483784" r:id="rId4"/>
    <p:sldMasterId id="2147483796" r:id="rId5"/>
    <p:sldMasterId id="2147483808" r:id="rId6"/>
    <p:sldMasterId id="2147483820" r:id="rId7"/>
    <p:sldMasterId id="2147483832" r:id="rId8"/>
    <p:sldMasterId id="2147483844" r:id="rId9"/>
    <p:sldMasterId id="2147483856" r:id="rId10"/>
  </p:sldMasterIdLst>
  <p:notesMasterIdLst>
    <p:notesMasterId r:id="rId34"/>
  </p:notesMasterIdLst>
  <p:sldIdLst>
    <p:sldId id="256" r:id="rId11"/>
    <p:sldId id="277" r:id="rId12"/>
    <p:sldId id="285" r:id="rId13"/>
    <p:sldId id="297" r:id="rId14"/>
    <p:sldId id="301" r:id="rId15"/>
    <p:sldId id="302" r:id="rId16"/>
    <p:sldId id="303" r:id="rId17"/>
    <p:sldId id="309" r:id="rId18"/>
    <p:sldId id="304" r:id="rId19"/>
    <p:sldId id="307" r:id="rId20"/>
    <p:sldId id="305" r:id="rId21"/>
    <p:sldId id="306" r:id="rId22"/>
    <p:sldId id="308" r:id="rId23"/>
    <p:sldId id="300" r:id="rId24"/>
    <p:sldId id="310" r:id="rId25"/>
    <p:sldId id="263" r:id="rId26"/>
    <p:sldId id="265" r:id="rId27"/>
    <p:sldId id="299" r:id="rId28"/>
    <p:sldId id="266" r:id="rId29"/>
    <p:sldId id="264" r:id="rId30"/>
    <p:sldId id="311" r:id="rId31"/>
    <p:sldId id="269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E7E"/>
    <a:srgbClr val="FFCC99"/>
    <a:srgbClr val="B5B5ED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500" d="100"/>
        <a:sy n="5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A7F96-A6FB-477D-9F95-23A25DF54A96}" type="datetimeFigureOut">
              <a:rPr lang="en-GB" smtClean="0"/>
              <a:pPr/>
              <a:t>30/04/2018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DC432-AB88-4DC2-82F9-2500CE344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1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4587-3A9B-4FD2-BBEF-19F5705D3943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5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C432-AB88-4DC2-82F9-2500CE34487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1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What is it all about</a:t>
            </a:r>
          </a:p>
          <a:p>
            <a:r>
              <a:rPr lang="en-GB" dirty="0" smtClean="0"/>
              <a:t> Where has it come from</a:t>
            </a:r>
          </a:p>
          <a:p>
            <a:r>
              <a:rPr lang="en-GB" dirty="0" smtClean="0"/>
              <a:t> what are the other terms associated with the idea.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98D4B-53F0-49D3-B32A-4D14AB1AF82F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4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033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24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575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940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591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35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80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1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812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083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735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829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73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8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F9B8CD-342D-4579-98EC-A8FD6B7370E1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3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prstClr val="black"/>
                </a:solidFill>
              </a:rPr>
              <a:pPr algn="r"/>
              <a:t>4/30/2018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/>
                </a:solidFill>
              </a:rPr>
              <a:pPr algn="ctr"/>
              <a:t>‹#›</a:t>
            </a:fld>
            <a:endParaRPr lang="en-US" sz="105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>
                <a:solidFill>
                  <a:prstClr val="white"/>
                </a:solidFill>
              </a:rPr>
              <a:pPr/>
              <a:t>4/30/2018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>
                <a:solidFill>
                  <a:prstClr val="white"/>
                </a:solidFill>
              </a:rPr>
              <a:pPr/>
              <a:t>4/30/2018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4748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>
                <a:solidFill>
                  <a:prstClr val="black"/>
                </a:solidFill>
              </a:rPr>
              <a:pPr/>
              <a:t>4/30/2018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12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E6F9B8CD-342D-4579-98EC-A8FD6B7370E1}" type="datetimeFigureOut">
              <a:rPr lang="en-US" smtClean="0">
                <a:solidFill>
                  <a:prstClr val="white"/>
                </a:solidFill>
              </a:rPr>
              <a:pPr algn="r"/>
              <a:t>4/30/2018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2BBB5E19-F10A-4C2F-BF6F-11C513378A2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1997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>
                <a:solidFill>
                  <a:prstClr val="black"/>
                </a:solidFill>
              </a:rPr>
              <a:pPr/>
              <a:t>4/30/2018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9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17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algn="r"/>
            <a:fld id="{E6F9B8CD-342D-4579-98EC-A8FD6B7370E1}" type="datetimeFigureOut">
              <a:rPr lang="en-US" smtClean="0">
                <a:solidFill>
                  <a:prstClr val="black"/>
                </a:solidFill>
              </a:rPr>
              <a:pPr algn="r"/>
              <a:t>4/30/2018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2BBB5E19-F10A-4C2F-BF6F-11C513378A2E}" type="slidenum">
              <a:rPr lang="en-US" smtClean="0">
                <a:solidFill>
                  <a:prstClr val="black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fld id="{E6F9B8CD-342D-4579-98EC-A8FD6B7370E1}" type="datetimeFigureOut">
              <a:rPr lang="en-US" smtClean="0">
                <a:solidFill>
                  <a:prstClr val="white"/>
                </a:solidFill>
              </a:rPr>
              <a:pPr algn="r"/>
              <a:t>4/30/2018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ctr"/>
            <a:fld id="{2BBB5E19-F10A-4C2F-BF6F-11C513378A2E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6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>
                <a:solidFill>
                  <a:prstClr val="black"/>
                </a:solidFill>
              </a:rPr>
              <a:pPr/>
              <a:t>4/30/2018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56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>
                <a:solidFill>
                  <a:prstClr val="black"/>
                </a:solidFill>
              </a:rPr>
              <a:pPr/>
              <a:t>4/30/2018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87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6C43-27BD-40A6-B8E8-1E9FCD3B952E}" type="datetimeFigureOut">
              <a:rPr lang="en-GB" smtClean="0">
                <a:solidFill>
                  <a:prstClr val="black"/>
                </a:solidFill>
              </a:rPr>
              <a:pPr/>
              <a:t>30/04/2018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14BE-BF26-4E26-B47B-4C58697E090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7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19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15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5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97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5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91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13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72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89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25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10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45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2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69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07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71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24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0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28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73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55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9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5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23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4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31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4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28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95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17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47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56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84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42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82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894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216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3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5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23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2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44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7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7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3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21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558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127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7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16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061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471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314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1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43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928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9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75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02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608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07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78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958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698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3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61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755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4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545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390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304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36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979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29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407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9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0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6F9B8CD-342D-4579-98EC-A8FD6B7370E1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4/30/2018</a:t>
            </a:fld>
            <a:endParaRPr lang="en-US" dirty="0">
              <a:solidFill>
                <a:srgbClr val="464646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64646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BBB5E19-F10A-4C2F-BF6F-11C513378A2E}" type="slidenum">
              <a:rPr lang="en-US" smtClean="0">
                <a:solidFill>
                  <a:prstClr val="black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1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6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7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1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12D6-B734-49A2-A247-CE9EC6198F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0E4F-7132-4AD6-88D3-553194B5C1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1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5616624" cy="18002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A Warm Welcome to the </a:t>
            </a:r>
            <a:br>
              <a:rPr lang="en-GB" sz="36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Belbroughton and Fairfield </a:t>
            </a:r>
            <a:br>
              <a:rPr lang="en-GB" sz="36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en-GB" sz="36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Annual Parish Meeting</a:t>
            </a:r>
            <a:endParaRPr lang="en-GB" sz="36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80" y="2244539"/>
            <a:ext cx="5507932" cy="315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1647616"/>
            <a:ext cx="5915025" cy="745629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8" y="332657"/>
            <a:ext cx="7813140" cy="46085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000" b="1" dirty="0"/>
              <a:t> </a:t>
            </a:r>
            <a:r>
              <a:rPr lang="en-GB" sz="3600" b="1" i="1" dirty="0">
                <a:solidFill>
                  <a:srgbClr val="7030A0"/>
                </a:solidFill>
              </a:rPr>
              <a:t>‘</a:t>
            </a:r>
            <a:r>
              <a:rPr lang="en-GB" sz="3800" b="1" i="1" dirty="0">
                <a:solidFill>
                  <a:srgbClr val="7030A0"/>
                </a:solidFill>
              </a:rPr>
              <a:t>Other’ </a:t>
            </a:r>
            <a:r>
              <a:rPr lang="en-GB" sz="3800" b="1" i="1" dirty="0" smtClean="0">
                <a:solidFill>
                  <a:srgbClr val="7030A0"/>
                </a:solidFill>
              </a:rPr>
              <a:t> </a:t>
            </a:r>
            <a:r>
              <a:rPr lang="en-GB" sz="3800" b="1" dirty="0" smtClean="0">
                <a:solidFill>
                  <a:srgbClr val="7030A0"/>
                </a:solidFill>
              </a:rPr>
              <a:t>Income </a:t>
            </a:r>
            <a:r>
              <a:rPr lang="en-GB" sz="3800" b="1" dirty="0">
                <a:solidFill>
                  <a:srgbClr val="7030A0"/>
                </a:solidFill>
              </a:rPr>
              <a:t>from the P.C. </a:t>
            </a:r>
            <a:r>
              <a:rPr lang="en-GB" sz="3800" b="1" dirty="0" smtClean="0">
                <a:solidFill>
                  <a:srgbClr val="7030A0"/>
                </a:solidFill>
              </a:rPr>
              <a:t>Assets</a:t>
            </a:r>
          </a:p>
          <a:p>
            <a:pPr marL="0" indent="0" algn="ctr">
              <a:buNone/>
            </a:pPr>
            <a:endParaRPr lang="en-GB" sz="3600" b="1" dirty="0">
              <a:solidFill>
                <a:srgbClr val="7030A0"/>
              </a:solidFill>
            </a:endParaRPr>
          </a:p>
          <a:p>
            <a:pPr lvl="0" algn="ctr"/>
            <a:r>
              <a:rPr lang="en-GB" sz="3000" b="1" dirty="0"/>
              <a:t>Agricultural Holdings rents                     </a:t>
            </a:r>
            <a:r>
              <a:rPr lang="en-GB" sz="3000" b="1" dirty="0" smtClean="0"/>
              <a:t> </a:t>
            </a:r>
            <a:r>
              <a:rPr lang="en-GB" sz="3000" b="1" dirty="0"/>
              <a:t>£7,767</a:t>
            </a:r>
          </a:p>
          <a:p>
            <a:pPr lvl="0" algn="ctr"/>
            <a:r>
              <a:rPr lang="en-GB" sz="3000" b="1" dirty="0"/>
              <a:t>Parish Room Belbroughton rent             </a:t>
            </a:r>
            <a:r>
              <a:rPr lang="en-GB" sz="3000" b="1" dirty="0" smtClean="0"/>
              <a:t>£4,800</a:t>
            </a:r>
          </a:p>
          <a:p>
            <a:pPr lvl="0" algn="ctr"/>
            <a:r>
              <a:rPr lang="en-GB" sz="3000" b="1" dirty="0">
                <a:solidFill>
                  <a:prstClr val="black"/>
                </a:solidFill>
              </a:rPr>
              <a:t>Investment </a:t>
            </a:r>
            <a:r>
              <a:rPr lang="en-GB" sz="3000" b="1" dirty="0" err="1">
                <a:solidFill>
                  <a:prstClr val="black"/>
                </a:solidFill>
              </a:rPr>
              <a:t>inc.</a:t>
            </a:r>
            <a:r>
              <a:rPr lang="en-GB" sz="3000" b="1" dirty="0">
                <a:solidFill>
                  <a:prstClr val="black"/>
                </a:solidFill>
              </a:rPr>
              <a:t> from Cash deposits       </a:t>
            </a:r>
            <a:r>
              <a:rPr lang="en-GB" sz="3000" b="1" dirty="0" smtClean="0">
                <a:solidFill>
                  <a:prstClr val="black"/>
                </a:solidFill>
              </a:rPr>
              <a:t>£</a:t>
            </a:r>
            <a:r>
              <a:rPr lang="en-GB" sz="3000" b="1" dirty="0">
                <a:solidFill>
                  <a:prstClr val="black"/>
                </a:solidFill>
              </a:rPr>
              <a:t>4,543</a:t>
            </a:r>
          </a:p>
          <a:p>
            <a:pPr lvl="0" algn="ctr"/>
            <a:r>
              <a:rPr lang="en-GB" sz="3000" b="1" dirty="0" smtClean="0"/>
              <a:t>Fairfield </a:t>
            </a:r>
            <a:r>
              <a:rPr lang="en-GB" sz="3000" b="1" dirty="0"/>
              <a:t>Villa </a:t>
            </a:r>
            <a:r>
              <a:rPr lang="en-GB" sz="3000" b="1" dirty="0" smtClean="0"/>
              <a:t>F.C</a:t>
            </a:r>
            <a:r>
              <a:rPr lang="en-GB" sz="3000" b="1" dirty="0"/>
              <a:t>. rent                      </a:t>
            </a:r>
            <a:r>
              <a:rPr lang="en-GB" sz="3000" b="1" dirty="0" smtClean="0"/>
              <a:t>         £2,626</a:t>
            </a:r>
          </a:p>
          <a:p>
            <a:pPr lvl="0" algn="ctr"/>
            <a:r>
              <a:rPr lang="en-GB" sz="3000" b="1" dirty="0" smtClean="0"/>
              <a:t>Wayleaves                                                       £</a:t>
            </a:r>
            <a:r>
              <a:rPr lang="en-GB" sz="3000" b="1" dirty="0"/>
              <a:t>520</a:t>
            </a:r>
          </a:p>
          <a:p>
            <a:pPr lvl="0" algn="ctr"/>
            <a:r>
              <a:rPr lang="en-GB" sz="3000" b="1" u="sng" dirty="0"/>
              <a:t>Total  </a:t>
            </a:r>
            <a:r>
              <a:rPr lang="en-GB" sz="3000" b="1" u="sng" dirty="0" smtClean="0"/>
              <a:t>from Assets</a:t>
            </a:r>
            <a:r>
              <a:rPr lang="en-GB" sz="3000" b="1" dirty="0" smtClean="0"/>
              <a:t>                                     </a:t>
            </a:r>
            <a:r>
              <a:rPr lang="en-GB" sz="3000" b="1" u="sng" dirty="0"/>
              <a:t>£20,256 </a:t>
            </a:r>
            <a:endParaRPr lang="en-GB" sz="3000" b="1" u="sng" dirty="0" smtClean="0"/>
          </a:p>
          <a:p>
            <a:pPr lvl="0" algn="ctr"/>
            <a:endParaRPr lang="en-GB" sz="3000" b="1" u="sng" dirty="0" smtClean="0"/>
          </a:p>
          <a:p>
            <a:pPr lvl="0" algn="ctr"/>
            <a:r>
              <a:rPr lang="en-GB" sz="3000" b="1" dirty="0" smtClean="0">
                <a:solidFill>
                  <a:prstClr val="black"/>
                </a:solidFill>
              </a:rPr>
              <a:t>Plus Grants </a:t>
            </a:r>
            <a:r>
              <a:rPr lang="en-GB" sz="3000" b="1" dirty="0">
                <a:solidFill>
                  <a:prstClr val="black"/>
                </a:solidFill>
              </a:rPr>
              <a:t>from W.C.C. Cllrs.         </a:t>
            </a:r>
            <a:r>
              <a:rPr lang="en-GB" sz="3000" b="1" dirty="0" smtClean="0">
                <a:solidFill>
                  <a:prstClr val="black"/>
                </a:solidFill>
              </a:rPr>
              <a:t>         </a:t>
            </a:r>
            <a:r>
              <a:rPr lang="en-GB" sz="3000" b="1" u="sng" dirty="0">
                <a:solidFill>
                  <a:prstClr val="black"/>
                </a:solidFill>
              </a:rPr>
              <a:t>£2,350</a:t>
            </a:r>
          </a:p>
          <a:p>
            <a:pPr marL="0" lvl="0" indent="0" algn="ctr">
              <a:buNone/>
            </a:pPr>
            <a:r>
              <a:rPr lang="en-GB" sz="3000" b="1" u="sng" dirty="0" smtClean="0"/>
              <a:t>                                        </a:t>
            </a:r>
            <a:endParaRPr lang="en-GB" sz="3000" b="1" u="sng" dirty="0"/>
          </a:p>
          <a:p>
            <a:pPr marL="0" indent="0">
              <a:buNone/>
            </a:pPr>
            <a:endParaRPr lang="en-GB" sz="2800" dirty="0">
              <a:solidFill>
                <a:srgbClr val="0070C0"/>
              </a:solidFill>
            </a:endParaRPr>
          </a:p>
          <a:p>
            <a:pPr lvl="0"/>
            <a:endParaRPr lang="en-GB" sz="1350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9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Major Expenditure items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7638"/>
            <a:ext cx="8280920" cy="4243610"/>
          </a:xfrm>
        </p:spPr>
        <p:txBody>
          <a:bodyPr>
            <a:normAutofit/>
          </a:bodyPr>
          <a:lstStyle/>
          <a:p>
            <a:r>
              <a:rPr lang="en-GB" sz="2800" b="1" dirty="0"/>
              <a:t>Clerk salary </a:t>
            </a:r>
            <a:r>
              <a:rPr lang="en-GB" sz="2800" b="1" i="1" dirty="0"/>
              <a:t>(</a:t>
            </a:r>
            <a:r>
              <a:rPr lang="en-GB" sz="2800" b="1" i="1" dirty="0" err="1"/>
              <a:t>inc.</a:t>
            </a:r>
            <a:r>
              <a:rPr lang="en-GB" sz="2800" b="1" i="1" dirty="0"/>
              <a:t> on costs)                       </a:t>
            </a:r>
            <a:r>
              <a:rPr lang="en-GB" sz="2800" b="1" dirty="0" smtClean="0"/>
              <a:t>£24,237</a:t>
            </a:r>
            <a:endParaRPr lang="en-GB" sz="2800" b="1" dirty="0"/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Grass Cutting &amp; Green Spaces                £10,414</a:t>
            </a:r>
          </a:p>
          <a:p>
            <a:r>
              <a:rPr lang="en-GB" sz="2800" b="1" dirty="0"/>
              <a:t>Footway Lighting                                         £5,223</a:t>
            </a:r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Lengthsman                                                  £3,870 </a:t>
            </a:r>
          </a:p>
          <a:p>
            <a:r>
              <a:rPr lang="en-GB" sz="2800" b="1" dirty="0"/>
              <a:t>Dog bins                                                        £3,474</a:t>
            </a:r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Tree work                                                  </a:t>
            </a:r>
            <a:r>
              <a:rPr lang="en-GB" sz="2800" b="1" dirty="0" smtClean="0">
                <a:solidFill>
                  <a:prstClr val="black"/>
                </a:solidFill>
              </a:rPr>
              <a:t>    </a:t>
            </a:r>
            <a:r>
              <a:rPr lang="en-GB" sz="2800" b="1" dirty="0">
                <a:solidFill>
                  <a:prstClr val="black"/>
                </a:solidFill>
              </a:rPr>
              <a:t>£3,040</a:t>
            </a:r>
          </a:p>
          <a:p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41692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Maintenance Grants Paid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417639"/>
            <a:ext cx="8496944" cy="2875458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Belbroughton Parochial Church Council      £2,200</a:t>
            </a:r>
          </a:p>
          <a:p>
            <a:r>
              <a:rPr lang="en-GB" sz="2800" b="1" dirty="0" smtClean="0"/>
              <a:t>Belbroughton Recreation Centre                   £1,155</a:t>
            </a:r>
          </a:p>
          <a:p>
            <a:r>
              <a:rPr lang="en-GB" sz="2800" b="1" dirty="0" smtClean="0"/>
              <a:t>Fairfield Village Hall                                             £730</a:t>
            </a:r>
          </a:p>
          <a:p>
            <a:r>
              <a:rPr lang="en-GB" sz="2800" b="1" dirty="0" smtClean="0"/>
              <a:t>Belbroughton Church Hall                                  £730                                                                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5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2017/18  Items </a:t>
            </a:r>
            <a:r>
              <a:rPr lang="en-GB" sz="3600" b="1" dirty="0">
                <a:solidFill>
                  <a:schemeClr val="accent4"/>
                </a:solidFill>
              </a:rPr>
              <a:t>Approved or </a:t>
            </a:r>
            <a:r>
              <a:rPr lang="en-GB" sz="3600" b="1" dirty="0" smtClean="0">
                <a:solidFill>
                  <a:schemeClr val="accent4"/>
                </a:solidFill>
              </a:rPr>
              <a:t>Paid Out </a:t>
            </a:r>
            <a:endParaRPr lang="en-GB" sz="36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>
                <a:solidFill>
                  <a:srgbClr val="FF0000"/>
                </a:solidFill>
              </a:rPr>
              <a:t>     Capital Grants:</a:t>
            </a:r>
          </a:p>
          <a:p>
            <a:pPr marL="0" indent="0">
              <a:buNone/>
            </a:pPr>
            <a:r>
              <a:rPr lang="en-GB" sz="9600" b="1" dirty="0"/>
              <a:t>     * Belbroughton </a:t>
            </a:r>
            <a:r>
              <a:rPr lang="en-GB" sz="9600" b="1" dirty="0" smtClean="0"/>
              <a:t>Rec. </a:t>
            </a:r>
            <a:r>
              <a:rPr lang="en-GB" sz="9600" b="1" dirty="0"/>
              <a:t>Centre – Play A</a:t>
            </a:r>
            <a:r>
              <a:rPr lang="en-GB" sz="9600" b="1" dirty="0" smtClean="0"/>
              <a:t>rea upgrade      </a:t>
            </a:r>
            <a:r>
              <a:rPr lang="en-GB" sz="9600" b="1" dirty="0"/>
              <a:t>£20,000</a:t>
            </a:r>
          </a:p>
          <a:p>
            <a:pPr marL="0" indent="0">
              <a:buNone/>
            </a:pPr>
            <a:r>
              <a:rPr lang="en-GB" sz="9600" b="1" dirty="0">
                <a:solidFill>
                  <a:prstClr val="black"/>
                </a:solidFill>
              </a:rPr>
              <a:t>     * Fairfield Village Hall – projection equipment                £500</a:t>
            </a:r>
            <a:endParaRPr lang="en-GB" sz="9600" b="1" dirty="0"/>
          </a:p>
          <a:p>
            <a:pPr marL="0" indent="0">
              <a:buNone/>
            </a:pPr>
            <a:r>
              <a:rPr lang="en-GB" sz="9600" b="1" dirty="0">
                <a:solidFill>
                  <a:srgbClr val="FF0000"/>
                </a:solidFill>
              </a:rPr>
              <a:t>     Parish Projects:</a:t>
            </a:r>
          </a:p>
          <a:p>
            <a:pPr marL="0" indent="0">
              <a:buNone/>
            </a:pPr>
            <a:r>
              <a:rPr lang="en-GB" sz="9600" b="1" dirty="0"/>
              <a:t>     * New noticeboard located </a:t>
            </a:r>
            <a:r>
              <a:rPr lang="en-GB" sz="9600" b="1" dirty="0" smtClean="0"/>
              <a:t>outside </a:t>
            </a:r>
            <a:r>
              <a:rPr lang="en-GB" sz="9600" b="1" dirty="0"/>
              <a:t>Fairfield </a:t>
            </a:r>
            <a:r>
              <a:rPr lang="en-GB" sz="9600" b="1" dirty="0" err="1"/>
              <a:t>V.Hall</a:t>
            </a:r>
            <a:r>
              <a:rPr lang="en-GB" sz="9600" b="1" dirty="0"/>
              <a:t>  </a:t>
            </a:r>
            <a:r>
              <a:rPr lang="en-GB" sz="9600" b="1" dirty="0" smtClean="0"/>
              <a:t>  </a:t>
            </a:r>
            <a:r>
              <a:rPr lang="en-GB" sz="9600" b="1" dirty="0"/>
              <a:t>£1,740</a:t>
            </a:r>
          </a:p>
          <a:p>
            <a:pPr marL="0" indent="0">
              <a:buNone/>
            </a:pPr>
            <a:r>
              <a:rPr lang="en-GB" sz="9600" b="1" dirty="0"/>
              <a:t>     * First World War Commemorations in 2018                £1,000</a:t>
            </a:r>
          </a:p>
          <a:p>
            <a:pPr marL="0" indent="0">
              <a:buNone/>
            </a:pPr>
            <a:r>
              <a:rPr lang="en-GB" sz="9600" b="1" dirty="0"/>
              <a:t>     * Footpath diversion – </a:t>
            </a:r>
            <a:r>
              <a:rPr lang="en-GB" sz="9600" b="1" dirty="0" err="1"/>
              <a:t>Nr</a:t>
            </a:r>
            <a:r>
              <a:rPr lang="en-GB" sz="9600" b="1" dirty="0"/>
              <a:t>. Beckett’s Farm                        £706</a:t>
            </a:r>
          </a:p>
          <a:p>
            <a:pPr marL="0" indent="0">
              <a:buNone/>
            </a:pPr>
            <a:r>
              <a:rPr lang="en-GB" sz="9600" b="1" dirty="0"/>
              <a:t>     </a:t>
            </a:r>
            <a:r>
              <a:rPr lang="en-GB" sz="9600" b="1" dirty="0">
                <a:solidFill>
                  <a:prstClr val="black"/>
                </a:solidFill>
              </a:rPr>
              <a:t>* Stourbridge Rd. Fairfield – B.T. box removal</a:t>
            </a:r>
          </a:p>
          <a:p>
            <a:pPr marL="0" indent="0">
              <a:buNone/>
            </a:pPr>
            <a:r>
              <a:rPr lang="en-GB" sz="9600" b="1" dirty="0">
                <a:solidFill>
                  <a:prstClr val="black"/>
                </a:solidFill>
              </a:rPr>
              <a:t>        to enable W.C.C. to install a dropped kerb                    £576</a:t>
            </a:r>
          </a:p>
          <a:p>
            <a:pPr marL="0" indent="0">
              <a:buNone/>
            </a:pPr>
            <a:r>
              <a:rPr lang="en-GB" sz="9600" b="1" dirty="0"/>
              <a:t>     </a:t>
            </a:r>
            <a:r>
              <a:rPr lang="en-GB" sz="9600" b="1" dirty="0">
                <a:solidFill>
                  <a:srgbClr val="FF0000"/>
                </a:solidFill>
              </a:rPr>
              <a:t> Minor Grants:</a:t>
            </a:r>
          </a:p>
          <a:p>
            <a:pPr marL="0" indent="0">
              <a:buNone/>
            </a:pPr>
            <a:r>
              <a:rPr lang="en-GB" sz="9600" b="1" dirty="0"/>
              <a:t>      * Fairfield Community Association                                    £350</a:t>
            </a:r>
          </a:p>
          <a:p>
            <a:pPr marL="0" indent="0">
              <a:buNone/>
            </a:pPr>
            <a:r>
              <a:rPr lang="en-GB" sz="9600" b="1" dirty="0"/>
              <a:t>      * Belbroughton Life Savers                                                  £250</a:t>
            </a:r>
          </a:p>
          <a:p>
            <a:pPr marL="0" indent="0">
              <a:buNone/>
            </a:pPr>
            <a:r>
              <a:rPr lang="en-GB" sz="9600" b="1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endParaRPr lang="en-GB" sz="7200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5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056784" cy="1944216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Agricultural Holdings Committee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2561"/>
            <a:ext cx="8431306" cy="5484791"/>
          </a:xfrm>
          <a:noFill/>
        </p:spPr>
        <p:txBody>
          <a:bodyPr>
            <a:noAutofit/>
          </a:bodyPr>
          <a:lstStyle/>
          <a:p>
            <a:r>
              <a:rPr lang="en-GB" b="1" dirty="0"/>
              <a:t>The Council owns 85 acres of arable</a:t>
            </a:r>
          </a:p>
          <a:p>
            <a:pPr marL="0" indent="0">
              <a:buNone/>
            </a:pPr>
            <a:r>
              <a:rPr lang="en-GB" b="1" dirty="0"/>
              <a:t>      farmland in </a:t>
            </a:r>
            <a:r>
              <a:rPr lang="en-GB" b="1" dirty="0" err="1"/>
              <a:t>Wildmoor</a:t>
            </a:r>
            <a:r>
              <a:rPr lang="en-GB" b="1" dirty="0"/>
              <a:t> &amp; </a:t>
            </a:r>
            <a:r>
              <a:rPr lang="en-GB" b="1" dirty="0" err="1"/>
              <a:t>Stoneybridge</a:t>
            </a:r>
            <a:r>
              <a:rPr lang="en-GB" b="1" dirty="0"/>
              <a:t>.</a:t>
            </a:r>
          </a:p>
          <a:p>
            <a:pPr>
              <a:buFontTx/>
              <a:buChar char="-"/>
            </a:pPr>
            <a:r>
              <a:rPr lang="en-GB" b="1" dirty="0"/>
              <a:t>Let under 13 tenancies at </a:t>
            </a:r>
            <a:r>
              <a:rPr lang="en-GB" b="1" dirty="0" smtClean="0"/>
              <a:t>£90 /acre and </a:t>
            </a:r>
            <a:r>
              <a:rPr lang="en-GB" b="1" dirty="0"/>
              <a:t>is  </a:t>
            </a:r>
          </a:p>
          <a:p>
            <a:pPr marL="0" indent="0">
              <a:buNone/>
            </a:pPr>
            <a:r>
              <a:rPr lang="en-GB" b="1" dirty="0"/>
              <a:t>     used for various arable cropping types</a:t>
            </a:r>
            <a:r>
              <a:rPr lang="en-GB" b="1" dirty="0" smtClean="0"/>
              <a:t>.</a:t>
            </a:r>
            <a:endParaRPr lang="en-GB" b="1" dirty="0"/>
          </a:p>
          <a:p>
            <a:pPr>
              <a:buFontTx/>
              <a:buChar char="-"/>
            </a:pPr>
            <a:r>
              <a:rPr lang="en-GB" b="1" dirty="0" smtClean="0"/>
              <a:t>The income is </a:t>
            </a:r>
            <a:r>
              <a:rPr lang="en-GB" b="1" dirty="0"/>
              <a:t>used to fund the Capital &amp; Minor Grants and </a:t>
            </a:r>
            <a:r>
              <a:rPr lang="en-GB" b="1" dirty="0" smtClean="0"/>
              <a:t>Parish Projects</a:t>
            </a:r>
            <a:r>
              <a:rPr lang="en-GB" b="1" dirty="0"/>
              <a:t>.</a:t>
            </a:r>
          </a:p>
          <a:p>
            <a:pPr>
              <a:buFontTx/>
              <a:buChar char="-"/>
            </a:pPr>
            <a:r>
              <a:rPr lang="en-GB" b="1" dirty="0"/>
              <a:t>Council inspects the holdings during the year to ensure they are well maintained which has </a:t>
            </a:r>
            <a:r>
              <a:rPr lang="en-GB" b="1" dirty="0" smtClean="0"/>
              <a:t>again proved </a:t>
            </a:r>
            <a:r>
              <a:rPr lang="en-GB" b="1" dirty="0"/>
              <a:t>to be the case.</a:t>
            </a:r>
          </a:p>
          <a:p>
            <a:r>
              <a:rPr lang="en-GB" b="1" dirty="0"/>
              <a:t>As well as providing a regular income the land is a significant area </a:t>
            </a:r>
            <a:r>
              <a:rPr lang="en-GB" b="1" dirty="0" smtClean="0"/>
              <a:t>of  </a:t>
            </a:r>
            <a:r>
              <a:rPr lang="en-GB" b="1" dirty="0"/>
              <a:t>‘Green Belt’ in the Council’s ownership and control.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023" y="1175861"/>
            <a:ext cx="2094602" cy="164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197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Planning 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Committee Chairman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            </a:t>
            </a:r>
            <a:r>
              <a:rPr lang="en-GB" sz="3000" b="1" dirty="0" smtClean="0">
                <a:solidFill>
                  <a:srgbClr val="FF0000"/>
                </a:solidFill>
              </a:rPr>
              <a:t>Cllr</a:t>
            </a:r>
            <a:r>
              <a:rPr lang="en-GB" sz="3000" b="1" dirty="0">
                <a:solidFill>
                  <a:srgbClr val="FF0000"/>
                </a:solidFill>
              </a:rPr>
              <a:t>.  Chris </a:t>
            </a:r>
            <a:r>
              <a:rPr lang="en-GB" sz="3000" b="1" dirty="0" err="1">
                <a:solidFill>
                  <a:srgbClr val="FF0000"/>
                </a:solidFill>
              </a:rPr>
              <a:t>Scurrell</a:t>
            </a:r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036496" cy="4363042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 smtClean="0"/>
              <a:t>46 </a:t>
            </a:r>
            <a:r>
              <a:rPr lang="en-GB" sz="2800" b="1" dirty="0"/>
              <a:t>planning applications </a:t>
            </a:r>
            <a:r>
              <a:rPr lang="en-GB" sz="2800" b="1" dirty="0" smtClean="0"/>
              <a:t>were considered</a:t>
            </a:r>
          </a:p>
          <a:p>
            <a:pPr lvl="0">
              <a:lnSpc>
                <a:spcPct val="150000"/>
              </a:lnSpc>
            </a:pPr>
            <a:r>
              <a:rPr lang="en-GB" sz="2800" b="1" dirty="0" smtClean="0"/>
              <a:t>Recommendations </a:t>
            </a:r>
            <a:r>
              <a:rPr lang="en-GB" sz="2800" b="1" dirty="0"/>
              <a:t>made </a:t>
            </a:r>
            <a:r>
              <a:rPr lang="en-GB" sz="2800" b="1" dirty="0" smtClean="0"/>
              <a:t>to </a:t>
            </a:r>
            <a:r>
              <a:rPr lang="en-GB" sz="2800" b="1" dirty="0"/>
              <a:t>District Council </a:t>
            </a:r>
            <a:r>
              <a:rPr lang="en-GB" sz="2800" b="1" dirty="0" smtClean="0"/>
              <a:t>:</a:t>
            </a:r>
            <a:endParaRPr lang="en-GB" sz="2800" b="1" dirty="0"/>
          </a:p>
          <a:p>
            <a:pPr lvl="0">
              <a:lnSpc>
                <a:spcPct val="150000"/>
              </a:lnSpc>
            </a:pPr>
            <a:r>
              <a:rPr lang="en-GB" sz="2800" b="1" dirty="0"/>
              <a:t>  </a:t>
            </a:r>
            <a:r>
              <a:rPr lang="en-GB" sz="2800" b="1" dirty="0" smtClean="0"/>
              <a:t>23    No </a:t>
            </a:r>
            <a:r>
              <a:rPr lang="en-GB" sz="2800" b="1" dirty="0"/>
              <a:t>Objection</a:t>
            </a:r>
          </a:p>
          <a:p>
            <a:pPr lvl="0">
              <a:lnSpc>
                <a:spcPct val="150000"/>
              </a:lnSpc>
            </a:pPr>
            <a:r>
              <a:rPr lang="en-GB" sz="2800" b="1" dirty="0"/>
              <a:t>  </a:t>
            </a:r>
            <a:r>
              <a:rPr lang="en-GB" sz="2800" b="1" dirty="0" smtClean="0"/>
              <a:t>14    No </a:t>
            </a:r>
            <a:r>
              <a:rPr lang="en-GB" sz="2800" b="1" dirty="0"/>
              <a:t>Objection but with conditions </a:t>
            </a:r>
          </a:p>
          <a:p>
            <a:pPr lvl="0">
              <a:lnSpc>
                <a:spcPct val="150000"/>
              </a:lnSpc>
            </a:pPr>
            <a:r>
              <a:rPr lang="en-GB" sz="2800" b="1" dirty="0"/>
              <a:t>    9</a:t>
            </a:r>
            <a:r>
              <a:rPr lang="en-GB" sz="2800" b="1" dirty="0" smtClean="0"/>
              <a:t>    Objected to</a:t>
            </a:r>
            <a:endParaRPr lang="en-GB" sz="2800" b="1" dirty="0"/>
          </a:p>
          <a:p>
            <a:pPr marL="0" lvl="0" indent="0"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13" y="404664"/>
            <a:ext cx="1950585" cy="244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6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4" y="457201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County and District Councillors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County Councillor  Karen May</a:t>
            </a:r>
          </a:p>
          <a:p>
            <a:r>
              <a:rPr lang="en-GB" sz="2800" b="1" dirty="0" smtClean="0"/>
              <a:t>District Councillor Margaret </a:t>
            </a:r>
            <a:r>
              <a:rPr lang="en-GB" sz="2800" b="1" dirty="0" err="1" smtClean="0"/>
              <a:t>Sherrey</a:t>
            </a:r>
            <a:endParaRPr lang="en-GB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248025" cy="183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3816424" cy="183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Fairfield W.I.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685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92531"/>
            <a:ext cx="1908212" cy="1350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64704"/>
            <a:ext cx="2124734" cy="269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3811" y="1050724"/>
            <a:ext cx="3797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>
                <a:solidFill>
                  <a:prstClr val="black"/>
                </a:solidFill>
              </a:rPr>
              <a:t>Neighbourhood Planning</a:t>
            </a:r>
          </a:p>
          <a:p>
            <a:r>
              <a:rPr lang="en-GB" sz="3300" b="1" dirty="0">
                <a:solidFill>
                  <a:prstClr val="black"/>
                </a:solidFill>
              </a:rPr>
              <a:t>Cllr. Dr Robert </a:t>
            </a:r>
          </a:p>
          <a:p>
            <a:r>
              <a:rPr lang="en-GB" sz="3300" b="1" dirty="0">
                <a:solidFill>
                  <a:prstClr val="black"/>
                </a:solidFill>
              </a:rPr>
              <a:t>Morgan</a:t>
            </a:r>
          </a:p>
        </p:txBody>
      </p:sp>
    </p:spTree>
    <p:extLst>
      <p:ext uri="{BB962C8B-B14F-4D97-AF65-F5344CB8AC3E}">
        <p14:creationId xmlns:p14="http://schemas.microsoft.com/office/powerpoint/2010/main" val="40381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West Mercia Police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‘ We Don’t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uy Crime Initiative’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003232" cy="2232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Mick Simpson - Project Manager </a:t>
            </a:r>
          </a:p>
          <a:p>
            <a:pPr marL="0" indent="0" algn="ctr">
              <a:buNone/>
            </a:pPr>
            <a:r>
              <a:rPr lang="en-GB" sz="2800" b="1" dirty="0" smtClean="0"/>
              <a:t>The Parish Council has approved the principle of sponsoring a ‘</a:t>
            </a:r>
            <a:r>
              <a:rPr lang="en-GB" sz="2800" b="1" dirty="0" err="1" smtClean="0"/>
              <a:t>Smartwater</a:t>
            </a:r>
            <a:r>
              <a:rPr lang="en-GB" sz="2800" b="1" dirty="0" smtClean="0"/>
              <a:t>’ initiative in the parish area.  This would cost approximately £10,000.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3024336" cy="222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16227"/>
            <a:ext cx="2507844" cy="164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92697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3"/>
                </a:solidFill>
              </a:rPr>
              <a:t>Agenda</a:t>
            </a:r>
            <a:endParaRPr lang="en-GB" sz="36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 smtClean="0"/>
              <a:t>1</a:t>
            </a:r>
            <a:r>
              <a:rPr lang="en-GB" sz="2400" b="1" dirty="0"/>
              <a:t>. </a:t>
            </a:r>
            <a:r>
              <a:rPr lang="en-GB" sz="2400" b="1" dirty="0" smtClean="0"/>
              <a:t>Apologies </a:t>
            </a:r>
          </a:p>
          <a:p>
            <a:pPr>
              <a:buNone/>
            </a:pPr>
            <a:r>
              <a:rPr lang="en-GB" sz="2400" b="1" dirty="0" smtClean="0"/>
              <a:t>2</a:t>
            </a:r>
            <a:r>
              <a:rPr lang="en-GB" sz="2400" b="1" dirty="0"/>
              <a:t>. Minutes of the </a:t>
            </a:r>
            <a:r>
              <a:rPr lang="en-GB" sz="2400" b="1" dirty="0" smtClean="0"/>
              <a:t>2017 </a:t>
            </a:r>
            <a:r>
              <a:rPr lang="en-GB" sz="2400" b="1" dirty="0"/>
              <a:t>Annual Meeting </a:t>
            </a:r>
            <a:endParaRPr lang="en-GB" sz="2400" b="1" dirty="0" smtClean="0"/>
          </a:p>
          <a:p>
            <a:pPr>
              <a:buNone/>
            </a:pPr>
            <a:r>
              <a:rPr lang="en-GB" sz="2400" b="1" dirty="0" smtClean="0"/>
              <a:t>3</a:t>
            </a:r>
            <a:r>
              <a:rPr lang="en-GB" sz="2400" b="1" dirty="0"/>
              <a:t>. </a:t>
            </a:r>
            <a:r>
              <a:rPr lang="en-GB" sz="2400" b="1" dirty="0" smtClean="0"/>
              <a:t>Annual Reports.</a:t>
            </a:r>
          </a:p>
          <a:p>
            <a:pPr>
              <a:buNone/>
            </a:pPr>
            <a:r>
              <a:rPr lang="en-GB" sz="2400" b="1" dirty="0"/>
              <a:t> </a:t>
            </a:r>
            <a:r>
              <a:rPr lang="en-GB" sz="2400" b="1" dirty="0" smtClean="0"/>
              <a:t>    Parish Council Chairman</a:t>
            </a:r>
          </a:p>
          <a:p>
            <a:pPr marL="0" indent="0">
              <a:buNone/>
            </a:pPr>
            <a:r>
              <a:rPr lang="en-GB" sz="2400" b="1" dirty="0" smtClean="0"/>
              <a:t> </a:t>
            </a:r>
            <a:r>
              <a:rPr lang="en-GB" sz="2400" b="1" dirty="0"/>
              <a:t> </a:t>
            </a:r>
            <a:r>
              <a:rPr lang="en-GB" sz="2400" b="1" dirty="0" smtClean="0"/>
              <a:t>   The Draft Parish Action Plan</a:t>
            </a:r>
          </a:p>
          <a:p>
            <a:pPr marL="0" indent="0">
              <a:buNone/>
            </a:pPr>
            <a:r>
              <a:rPr lang="en-GB" sz="2400" b="1" dirty="0"/>
              <a:t> </a:t>
            </a:r>
            <a:r>
              <a:rPr lang="en-GB" sz="2400" b="1" dirty="0" smtClean="0"/>
              <a:t>    Parish </a:t>
            </a:r>
            <a:r>
              <a:rPr lang="en-GB" sz="2400" b="1" dirty="0"/>
              <a:t>C</a:t>
            </a:r>
            <a:r>
              <a:rPr lang="en-GB" sz="2400" b="1" dirty="0" smtClean="0"/>
              <a:t>ouncil Committees</a:t>
            </a:r>
          </a:p>
          <a:p>
            <a:pPr marL="0" indent="0">
              <a:buNone/>
            </a:pPr>
            <a:r>
              <a:rPr lang="en-GB" sz="2400" b="1" dirty="0" smtClean="0"/>
              <a:t>     County </a:t>
            </a:r>
            <a:r>
              <a:rPr lang="en-GB" sz="2400" b="1" dirty="0"/>
              <a:t>and District Councillors </a:t>
            </a:r>
          </a:p>
          <a:p>
            <a:pPr marL="0" indent="0">
              <a:buNone/>
            </a:pPr>
            <a:r>
              <a:rPr lang="en-GB" sz="2400" b="1" dirty="0"/>
              <a:t>4</a:t>
            </a:r>
            <a:r>
              <a:rPr lang="en-GB" sz="2400" b="1" dirty="0" smtClean="0"/>
              <a:t>. Fairfield W.I.</a:t>
            </a:r>
          </a:p>
          <a:p>
            <a:pPr marL="0" indent="0">
              <a:buNone/>
            </a:pPr>
            <a:r>
              <a:rPr lang="en-GB" sz="2400" b="1" dirty="0"/>
              <a:t>5</a:t>
            </a:r>
            <a:r>
              <a:rPr lang="en-GB" sz="2400" b="1" dirty="0" smtClean="0"/>
              <a:t>. Neighbourhood Planning – Cllr. Dr Bob Morgan</a:t>
            </a:r>
          </a:p>
          <a:p>
            <a:pPr>
              <a:buNone/>
            </a:pPr>
            <a:r>
              <a:rPr lang="en-GB" sz="2400" b="1" dirty="0" smtClean="0"/>
              <a:t>6. ‘We Don’t buy Crime’  - Mick Simpson  Project Manager </a:t>
            </a:r>
          </a:p>
          <a:p>
            <a:pPr>
              <a:buNone/>
            </a:pPr>
            <a:r>
              <a:rPr lang="en-GB" sz="2400" b="1" dirty="0" smtClean="0"/>
              <a:t>7. </a:t>
            </a:r>
            <a:r>
              <a:rPr lang="en-GB" sz="2400" b="1" dirty="0"/>
              <a:t>Footpath Wardens </a:t>
            </a:r>
            <a:r>
              <a:rPr lang="en-GB" sz="2400" b="1" dirty="0" smtClean="0"/>
              <a:t> - Paul &amp; Lynne </a:t>
            </a:r>
            <a:r>
              <a:rPr lang="en-GB" sz="2400" b="1" dirty="0" err="1" smtClean="0"/>
              <a:t>Hardcastle</a:t>
            </a:r>
            <a:endParaRPr lang="en-GB" sz="2400" b="1" dirty="0" smtClean="0"/>
          </a:p>
          <a:p>
            <a:pPr>
              <a:buNone/>
            </a:pPr>
            <a:r>
              <a:rPr lang="en-GB" sz="2400" b="1" dirty="0" smtClean="0"/>
              <a:t>8. First World War Commemorations – Cllr. James Bradley</a:t>
            </a:r>
          </a:p>
          <a:p>
            <a:pPr>
              <a:buNone/>
            </a:pPr>
            <a:r>
              <a:rPr lang="en-GB" sz="2400" b="1" dirty="0"/>
              <a:t>9</a:t>
            </a:r>
            <a:r>
              <a:rPr lang="en-GB" sz="2400" b="1" dirty="0" smtClean="0"/>
              <a:t>. </a:t>
            </a:r>
            <a:r>
              <a:rPr lang="en-GB" sz="2400" b="1" dirty="0"/>
              <a:t>Open forum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980728"/>
            <a:ext cx="227120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0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>
                <a:solidFill>
                  <a:schemeClr val="accent3"/>
                </a:solidFill>
              </a:rPr>
              <a:t>Parish  Footpath Warden Report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Paul </a:t>
            </a:r>
            <a:r>
              <a:rPr lang="en-GB" b="1" dirty="0" err="1" smtClean="0"/>
              <a:t>Hardcastle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66517"/>
            <a:ext cx="4752528" cy="426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/>
                </a:solidFill>
              </a:rPr>
              <a:t>First World War Commemorations</a:t>
            </a:r>
            <a:endParaRPr lang="en-GB" b="1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4088" y="3713874"/>
            <a:ext cx="2621507" cy="19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45494"/>
            <a:ext cx="3259235" cy="403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Cllr. James Bradley - To advise of Parish Council support and proposals for </a:t>
            </a:r>
          </a:p>
          <a:p>
            <a:pPr marL="0" indent="0">
              <a:buNone/>
            </a:pPr>
            <a:r>
              <a:rPr lang="en-GB" b="1" dirty="0" smtClean="0"/>
              <a:t>commemorations in 2018 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6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Open Forum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sz="2800" b="1" dirty="0" smtClean="0"/>
              <a:t>Question time on any matters of interest to residents and an opportunity for other organisations promote themselves to the parish community. </a:t>
            </a:r>
          </a:p>
          <a:p>
            <a:r>
              <a:rPr lang="en-GB" sz="2800" b="1" dirty="0" smtClean="0"/>
              <a:t>Please tell us your name and which village you are resident in.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Thanks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Thank you for coming to the </a:t>
            </a:r>
          </a:p>
          <a:p>
            <a:pPr marL="0" indent="0" algn="ctr">
              <a:buNone/>
            </a:pPr>
            <a:r>
              <a:rPr lang="en-GB" b="1" dirty="0" smtClean="0"/>
              <a:t>Annual Parish Meeting</a:t>
            </a:r>
          </a:p>
          <a:p>
            <a:pPr marL="0" indent="0" algn="ctr">
              <a:buNone/>
            </a:pPr>
            <a:endParaRPr lang="en-GB" b="1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22062"/>
            <a:ext cx="3721164" cy="259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0" y="2522062"/>
            <a:ext cx="3821159" cy="255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3"/>
                </a:solidFill>
              </a:rPr>
              <a:t>Review 2017/18 </a:t>
            </a:r>
            <a:br>
              <a:rPr lang="en-GB" b="1" dirty="0" smtClean="0">
                <a:solidFill>
                  <a:schemeClr val="accent3"/>
                </a:solidFill>
              </a:rPr>
            </a:br>
            <a:r>
              <a:rPr lang="en-GB" b="1" dirty="0" smtClean="0">
                <a:solidFill>
                  <a:schemeClr val="accent3"/>
                </a:solidFill>
              </a:rPr>
              <a:t>P.C. Chairman Cllr. James Bradley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60851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Overall:  Lots of Effort, Some Achievement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Survey of Parish Opinion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Belbroughton Recreation Centre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Fairfield Recreation Ground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The Green Belbroughton</a:t>
            </a:r>
          </a:p>
          <a:p>
            <a:pPr marL="457200" lvl="1" indent="0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647919"/>
            <a:ext cx="2499703" cy="1271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3"/>
                </a:solidFill>
              </a:rPr>
              <a:t>Review 2017/18 </a:t>
            </a:r>
            <a:br>
              <a:rPr lang="en-GB" b="1" dirty="0" smtClean="0">
                <a:solidFill>
                  <a:schemeClr val="accent3"/>
                </a:solidFill>
              </a:rPr>
            </a:br>
            <a:r>
              <a:rPr lang="en-GB" b="1" dirty="0" smtClean="0">
                <a:solidFill>
                  <a:schemeClr val="accent3"/>
                </a:solidFill>
              </a:rPr>
              <a:t>Chairman Cllr. James Bradley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003232" cy="424847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Overall:  Lots of Effort, Some Achievement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Little Bell Hall Pool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Glebe Fields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Budget Outturn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/>
              <a:t>People</a:t>
            </a:r>
          </a:p>
          <a:p>
            <a:pPr lvl="1">
              <a:buNone/>
            </a:pPr>
            <a:endParaRPr lang="en-GB" b="1" dirty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573016"/>
            <a:ext cx="2280838" cy="11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Parish Draft Action Plan </a:t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Cllr. James Bradley</a:t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b="1" dirty="0" smtClean="0"/>
              <a:t>1.   Purpose of The Plan  </a:t>
            </a:r>
          </a:p>
          <a:p>
            <a:pPr lvl="1">
              <a:buNone/>
            </a:pPr>
            <a:r>
              <a:rPr lang="en-GB" b="1" dirty="0" smtClean="0"/>
              <a:t>2.   Role of the Parish Council</a:t>
            </a:r>
          </a:p>
          <a:p>
            <a:pPr lvl="1">
              <a:buNone/>
            </a:pPr>
            <a:r>
              <a:rPr lang="en-GB" b="1" dirty="0" smtClean="0"/>
              <a:t>3.   Priorities:</a:t>
            </a:r>
          </a:p>
          <a:p>
            <a:pPr marL="457200" lvl="1" indent="0">
              <a:buNone/>
            </a:pPr>
            <a:r>
              <a:rPr lang="en-GB" b="1" dirty="0" err="1" smtClean="0"/>
              <a:t>i</a:t>
            </a:r>
            <a:r>
              <a:rPr lang="en-GB" b="1" dirty="0" smtClean="0"/>
              <a:t>.    Traffic</a:t>
            </a:r>
          </a:p>
          <a:p>
            <a:pPr marL="457200" lvl="1" indent="0">
              <a:buNone/>
            </a:pPr>
            <a:r>
              <a:rPr lang="en-GB" b="1" dirty="0" smtClean="0"/>
              <a:t>ii.   Green Spaces</a:t>
            </a:r>
          </a:p>
          <a:p>
            <a:pPr marL="457200" lvl="1" indent="0">
              <a:buNone/>
            </a:pPr>
            <a:r>
              <a:rPr lang="en-GB" b="1" dirty="0"/>
              <a:t>i</a:t>
            </a:r>
            <a:r>
              <a:rPr lang="en-GB" b="1" dirty="0" smtClean="0"/>
              <a:t>ii.  The Green Belbroughton</a:t>
            </a:r>
          </a:p>
          <a:p>
            <a:pPr marL="457200" lvl="1" indent="0">
              <a:buNone/>
            </a:pPr>
            <a:r>
              <a:rPr lang="en-GB" b="1" dirty="0"/>
              <a:t>i</a:t>
            </a:r>
            <a:r>
              <a:rPr lang="en-GB" b="1" dirty="0" smtClean="0"/>
              <a:t>v.   Neighbourhood Planning</a:t>
            </a:r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429000"/>
            <a:ext cx="2520280" cy="12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Parish Action Plan </a:t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Cllr. James Bradley</a:t>
            </a:r>
            <a:r>
              <a:rPr lang="en-GB" b="1" dirty="0" smtClean="0">
                <a:solidFill>
                  <a:schemeClr val="accent3"/>
                </a:solidFill>
              </a:rPr>
              <a:t/>
            </a:r>
            <a:br>
              <a:rPr lang="en-GB" b="1" dirty="0" smtClean="0">
                <a:solidFill>
                  <a:schemeClr val="accent3"/>
                </a:solidFill>
              </a:rPr>
            </a:b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b="1" dirty="0" smtClean="0"/>
              <a:t>4. Other Activities:</a:t>
            </a:r>
          </a:p>
          <a:p>
            <a:pPr lvl="1">
              <a:buNone/>
            </a:pPr>
            <a:r>
              <a:rPr lang="en-GB" b="1" dirty="0" smtClean="0"/>
              <a:t>a. Communication</a:t>
            </a:r>
          </a:p>
          <a:p>
            <a:pPr lvl="1">
              <a:buNone/>
            </a:pPr>
            <a:r>
              <a:rPr lang="en-GB" b="1" dirty="0" smtClean="0"/>
              <a:t>b. Agricultural Holdings</a:t>
            </a:r>
          </a:p>
          <a:p>
            <a:pPr lvl="1">
              <a:buNone/>
            </a:pPr>
            <a:r>
              <a:rPr lang="en-GB" b="1" dirty="0"/>
              <a:t>c</a:t>
            </a:r>
            <a:r>
              <a:rPr lang="en-GB" b="1" dirty="0" smtClean="0"/>
              <a:t>. Budget and Management</a:t>
            </a:r>
          </a:p>
          <a:p>
            <a:pPr lvl="1">
              <a:buNone/>
            </a:pPr>
            <a:r>
              <a:rPr lang="en-GB" b="1" dirty="0"/>
              <a:t>d</a:t>
            </a:r>
            <a:r>
              <a:rPr lang="en-GB" b="1" dirty="0" smtClean="0"/>
              <a:t>. Grants to Village Bodies</a:t>
            </a:r>
          </a:p>
          <a:p>
            <a:pPr lvl="1">
              <a:buNone/>
            </a:pPr>
            <a:r>
              <a:rPr lang="en-GB" b="1" dirty="0"/>
              <a:t>e</a:t>
            </a:r>
            <a:r>
              <a:rPr lang="en-GB" b="1" dirty="0" smtClean="0"/>
              <a:t>. Parish Projects</a:t>
            </a:r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573016"/>
            <a:ext cx="2808312" cy="14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Parish Action Plan </a:t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Cllr. James Bradley</a:t>
            </a:r>
            <a:b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r>
              <a:rPr lang="en-GB" b="1" dirty="0" smtClean="0"/>
              <a:t>5. Effects of cuts elsewhere</a:t>
            </a:r>
          </a:p>
          <a:p>
            <a:pPr lvl="1">
              <a:buNone/>
            </a:pPr>
            <a:r>
              <a:rPr lang="en-GB" b="1" dirty="0" smtClean="0"/>
              <a:t>6. People</a:t>
            </a:r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212976"/>
            <a:ext cx="2525169" cy="12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en-GB" sz="3450" b="1" dirty="0" smtClean="0">
                <a:solidFill>
                  <a:srgbClr val="FF0000"/>
                </a:solidFill>
                <a:ea typeface="+mn-ea"/>
                <a:cs typeface="+mn-cs"/>
              </a:rPr>
              <a:t>  Finance </a:t>
            </a:r>
            <a:r>
              <a:rPr lang="en-GB" sz="3450" b="1" dirty="0">
                <a:solidFill>
                  <a:srgbClr val="FF0000"/>
                </a:solidFill>
                <a:ea typeface="+mn-ea"/>
                <a:cs typeface="+mn-cs"/>
              </a:rPr>
              <a:t>Committee Report</a:t>
            </a:r>
            <a:br>
              <a:rPr lang="en-GB" sz="345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n-GB" sz="3450" b="1" dirty="0" smtClean="0">
                <a:solidFill>
                  <a:srgbClr val="FF0000"/>
                </a:solidFill>
                <a:ea typeface="+mn-ea"/>
                <a:cs typeface="+mn-cs"/>
              </a:rPr>
              <a:t>  Cllr</a:t>
            </a:r>
            <a:r>
              <a:rPr lang="en-GB" sz="3450" b="1" dirty="0">
                <a:solidFill>
                  <a:srgbClr val="FF0000"/>
                </a:solidFill>
                <a:ea typeface="+mn-ea"/>
                <a:cs typeface="+mn-cs"/>
              </a:rPr>
              <a:t>. Simon Nock</a:t>
            </a:r>
            <a:r>
              <a:rPr lang="en-GB" sz="345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345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n-GB" sz="345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3450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n-GB" sz="3450" dirty="0" smtClean="0">
                <a:solidFill>
                  <a:srgbClr val="FF0000"/>
                </a:solidFill>
                <a:ea typeface="+mn-ea"/>
                <a:cs typeface="+mn-cs"/>
              </a:rPr>
              <a:t>    </a:t>
            </a:r>
            <a:r>
              <a:rPr lang="en-GB" sz="3600" b="1" dirty="0" smtClean="0">
                <a:solidFill>
                  <a:srgbClr val="7030A0"/>
                </a:solidFill>
              </a:rPr>
              <a:t>Key </a:t>
            </a:r>
            <a:r>
              <a:rPr lang="en-GB" sz="3600" dirty="0" smtClean="0">
                <a:solidFill>
                  <a:srgbClr val="7030A0"/>
                </a:solidFill>
              </a:rPr>
              <a:t>M</a:t>
            </a:r>
            <a:r>
              <a:rPr lang="en-GB" sz="3600" b="1" dirty="0" smtClean="0">
                <a:solidFill>
                  <a:srgbClr val="7030A0"/>
                </a:solidFill>
              </a:rPr>
              <a:t>essage  2017/18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7"/>
            <a:ext cx="8229600" cy="2448273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 smtClean="0"/>
              <a:t>Subject to both the internal and external audits which take place during May, the Council expects to report an overall surplus of around £650.</a:t>
            </a:r>
          </a:p>
          <a:p>
            <a:r>
              <a:rPr lang="en-GB" sz="2800" b="1" dirty="0" smtClean="0"/>
              <a:t>In early June the detailed accounts will be published on our website </a:t>
            </a:r>
            <a:r>
              <a:rPr lang="en-GB" sz="2800" b="1" u="sng" dirty="0" smtClean="0">
                <a:solidFill>
                  <a:schemeClr val="accent5"/>
                </a:solidFill>
              </a:rPr>
              <a:t>belbroughtonandfairfield-pc.info</a:t>
            </a:r>
          </a:p>
          <a:p>
            <a:pPr marL="0" indent="0">
              <a:buNone/>
            </a:pPr>
            <a:r>
              <a:rPr lang="en-GB" sz="2800" b="1" dirty="0" smtClean="0"/>
              <a:t>   with paper copies available upon request.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3452"/>
            <a:ext cx="1720655" cy="217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         </a:t>
            </a:r>
            <a:r>
              <a:rPr lang="en-GB" sz="3600" b="1" i="1" dirty="0" smtClean="0">
                <a:solidFill>
                  <a:srgbClr val="7030A0"/>
                </a:solidFill>
              </a:rPr>
              <a:t>‘Ordinary</a:t>
            </a:r>
            <a:r>
              <a:rPr lang="en-GB" sz="3600" b="1" i="1" dirty="0">
                <a:solidFill>
                  <a:srgbClr val="7030A0"/>
                </a:solidFill>
              </a:rPr>
              <a:t>’ </a:t>
            </a:r>
            <a:r>
              <a:rPr lang="en-GB" sz="3600" b="1" i="1" dirty="0" smtClean="0">
                <a:solidFill>
                  <a:srgbClr val="7030A0"/>
                </a:solidFill>
              </a:rPr>
              <a:t>and ‘Other ‘ </a:t>
            </a:r>
            <a:r>
              <a:rPr lang="en-GB" sz="3600" b="1" dirty="0" smtClean="0">
                <a:solidFill>
                  <a:srgbClr val="7030A0"/>
                </a:solidFill>
              </a:rPr>
              <a:t>Income </a:t>
            </a:r>
            <a:endParaRPr lang="en-GB" sz="3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       </a:t>
            </a:r>
            <a:r>
              <a:rPr lang="en-GB" sz="2850" b="1" u="sng" dirty="0"/>
              <a:t>Income</a:t>
            </a:r>
          </a:p>
          <a:p>
            <a:pPr marL="0" indent="0">
              <a:buNone/>
            </a:pPr>
            <a:r>
              <a:rPr lang="en-GB" sz="2850" b="1" dirty="0"/>
              <a:t>        </a:t>
            </a:r>
            <a:r>
              <a:rPr lang="en-GB" sz="2850" b="1" dirty="0" smtClean="0"/>
              <a:t>Precept </a:t>
            </a:r>
            <a:r>
              <a:rPr lang="en-GB" sz="2850" b="1" dirty="0"/>
              <a:t>-                                     £65,000</a:t>
            </a:r>
          </a:p>
          <a:p>
            <a:pPr marL="0" indent="0">
              <a:buNone/>
            </a:pPr>
            <a:r>
              <a:rPr lang="en-GB" sz="2850" b="1" dirty="0"/>
              <a:t>        </a:t>
            </a:r>
            <a:r>
              <a:rPr lang="en-GB" sz="2850" b="1" dirty="0" err="1" smtClean="0"/>
              <a:t>Lengthsman</a:t>
            </a:r>
            <a:r>
              <a:rPr lang="en-GB" sz="2850" b="1" dirty="0" smtClean="0"/>
              <a:t>  </a:t>
            </a:r>
            <a:r>
              <a:rPr lang="en-GB" sz="2850" b="1" dirty="0"/>
              <a:t>Scheme -             </a:t>
            </a:r>
            <a:r>
              <a:rPr lang="en-GB" sz="2850" b="1" dirty="0" smtClean="0"/>
              <a:t>  </a:t>
            </a:r>
            <a:r>
              <a:rPr lang="en-GB" sz="2850" b="1" dirty="0"/>
              <a:t>£3,148 </a:t>
            </a:r>
          </a:p>
          <a:p>
            <a:pPr marL="0" indent="0">
              <a:buNone/>
            </a:pPr>
            <a:r>
              <a:rPr lang="en-GB" sz="2850" b="1" dirty="0"/>
              <a:t>        </a:t>
            </a:r>
            <a:r>
              <a:rPr lang="en-GB" sz="2850" b="1" dirty="0" smtClean="0"/>
              <a:t>Meeting </a:t>
            </a:r>
            <a:r>
              <a:rPr lang="en-GB" sz="2850" b="1" dirty="0"/>
              <a:t>Room Rent                   £1,200  </a:t>
            </a:r>
            <a:endParaRPr lang="en-GB" sz="2850" b="1" dirty="0" smtClean="0"/>
          </a:p>
          <a:p>
            <a:pPr marL="0" indent="0">
              <a:buNone/>
            </a:pPr>
            <a:r>
              <a:rPr lang="en-GB" sz="2850" b="1" dirty="0"/>
              <a:t> </a:t>
            </a:r>
            <a:r>
              <a:rPr lang="en-GB" sz="2850" b="1" dirty="0" smtClean="0"/>
              <a:t>       Other Income                            £20,256  </a:t>
            </a:r>
            <a:r>
              <a:rPr lang="en-GB" sz="2850" b="1" u="sng" dirty="0" smtClean="0"/>
              <a:t>        </a:t>
            </a:r>
            <a:endParaRPr lang="en-GB" sz="2850" b="1" u="sng" dirty="0"/>
          </a:p>
          <a:p>
            <a:pPr marL="0" indent="0">
              <a:buNone/>
            </a:pPr>
            <a:r>
              <a:rPr lang="en-GB" sz="2850" b="1" dirty="0"/>
              <a:t>        </a:t>
            </a:r>
            <a:r>
              <a:rPr lang="en-GB" sz="2850" b="1" dirty="0" smtClean="0"/>
              <a:t>Total  </a:t>
            </a:r>
            <a:r>
              <a:rPr lang="en-GB" sz="2850" b="1" dirty="0"/>
              <a:t>-                                         </a:t>
            </a:r>
            <a:r>
              <a:rPr lang="en-GB" sz="2850" b="1" u="sng" dirty="0" smtClean="0"/>
              <a:t>£89,604 </a:t>
            </a:r>
            <a:endParaRPr lang="en-GB" sz="2850" b="1" u="sng" dirty="0"/>
          </a:p>
          <a:p>
            <a:pPr marL="0" indent="0">
              <a:buNone/>
            </a:pPr>
            <a:r>
              <a:rPr lang="en-GB" b="1" dirty="0" smtClean="0"/>
              <a:t>       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5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785</Words>
  <Application>Microsoft Office PowerPoint</Application>
  <PresentationFormat>On-screen Show (4:3)</PresentationFormat>
  <Paragraphs>149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Calibri</vt:lpstr>
      <vt:lpstr>Lucida Sans Unicode</vt:lpstr>
      <vt:lpstr>Verdana</vt:lpstr>
      <vt:lpstr>Wingdings 2</vt:lpstr>
      <vt:lpstr>Wingdings 3</vt:lpstr>
      <vt:lpstr>2_Office Theme</vt:lpstr>
      <vt:lpstr>1_Concourse</vt:lpstr>
      <vt:lpstr>8_Office Theme</vt:lpstr>
      <vt:lpstr>9_Office Theme</vt:lpstr>
      <vt:lpstr>3_Office Theme</vt:lpstr>
      <vt:lpstr>4_Office Theme</vt:lpstr>
      <vt:lpstr>10_Office Theme</vt:lpstr>
      <vt:lpstr>11_Office Theme</vt:lpstr>
      <vt:lpstr>12_Office Theme</vt:lpstr>
      <vt:lpstr>1_Office Theme</vt:lpstr>
      <vt:lpstr>A Warm Welcome to the   Belbroughton and Fairfield  Annual Parish Meeting</vt:lpstr>
      <vt:lpstr>Agenda</vt:lpstr>
      <vt:lpstr>Review 2017/18  P.C. Chairman Cllr. James Bradley </vt:lpstr>
      <vt:lpstr>Review 2017/18  Chairman Cllr. James Bradley </vt:lpstr>
      <vt:lpstr>Parish Draft Action Plan  Cllr. James Bradley </vt:lpstr>
      <vt:lpstr>Parish Action Plan  Cllr. James Bradley </vt:lpstr>
      <vt:lpstr>Parish Action Plan  Cllr. James Bradley </vt:lpstr>
      <vt:lpstr>  Finance Committee Report   Cllr. Simon Nock      Key Message  2017/18</vt:lpstr>
      <vt:lpstr>PowerPoint Presentation</vt:lpstr>
      <vt:lpstr> </vt:lpstr>
      <vt:lpstr>Major Expenditure items</vt:lpstr>
      <vt:lpstr>Maintenance Grants Paid   </vt:lpstr>
      <vt:lpstr>2017/18  Items Approved or Paid Out </vt:lpstr>
      <vt:lpstr>  Agricultural Holdings Committee   </vt:lpstr>
      <vt:lpstr>Planning  Committee Chairman             Cllr.  Chris Scurrell</vt:lpstr>
      <vt:lpstr>County and District Councillors</vt:lpstr>
      <vt:lpstr>The Fairfield W.I.</vt:lpstr>
      <vt:lpstr>PowerPoint Presentation</vt:lpstr>
      <vt:lpstr>West Mercia Police ‘ We Don’t Buy Crime Initiative’</vt:lpstr>
      <vt:lpstr>Parish  Footpath Warden Report</vt:lpstr>
      <vt:lpstr>First World War Commemorations</vt:lpstr>
      <vt:lpstr>Open Forum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Belbroughton Annual Parish Meeting</dc:title>
  <dc:creator>Dave</dc:creator>
  <cp:lastModifiedBy>Belbroughton&amp;Fairfield Parish Council</cp:lastModifiedBy>
  <cp:revision>219</cp:revision>
  <dcterms:created xsi:type="dcterms:W3CDTF">2015-03-21T15:15:18Z</dcterms:created>
  <dcterms:modified xsi:type="dcterms:W3CDTF">2018-04-30T13:46:10Z</dcterms:modified>
</cp:coreProperties>
</file>