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
  </p:notes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1B365D"/>
    <a:srgbClr val="6E7073"/>
    <a:srgbClr val="CDCDCD"/>
    <a:srgbClr val="EEEEEE"/>
    <a:srgbClr val="174A7C"/>
    <a:srgbClr val="002D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116" d="100"/>
          <a:sy n="116" d="100"/>
        </p:scale>
        <p:origin x="144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70764A-B111-44B3-AE37-A9C6790043FE}" type="datetimeFigureOut">
              <a:rPr lang="en-US" smtClean="0"/>
              <a:t>4/18/2018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3C1CD0-D833-4B0D-BF33-74A8E63C0BDA}" type="slidenum">
              <a:rPr lang="en-US" smtClean="0"/>
              <a:t>‹#›</a:t>
            </a:fld>
            <a:endParaRPr lang="en-US"/>
          </a:p>
        </p:txBody>
      </p:sp>
    </p:spTree>
    <p:extLst>
      <p:ext uri="{BB962C8B-B14F-4D97-AF65-F5344CB8AC3E}">
        <p14:creationId xmlns:p14="http://schemas.microsoft.com/office/powerpoint/2010/main" val="2097762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pening Slide">
    <p:spTree>
      <p:nvGrpSpPr>
        <p:cNvPr id="1" name=""/>
        <p:cNvGrpSpPr/>
        <p:nvPr/>
      </p:nvGrpSpPr>
      <p:grpSpPr>
        <a:xfrm>
          <a:off x="0" y="0"/>
          <a:ext cx="0" cy="0"/>
          <a:chOff x="0" y="0"/>
          <a:chExt cx="0" cy="0"/>
        </a:xfrm>
      </p:grpSpPr>
      <p:sp>
        <p:nvSpPr>
          <p:cNvPr id="7" name="Rectangle 6"/>
          <p:cNvSpPr/>
          <p:nvPr userDrawn="1"/>
        </p:nvSpPr>
        <p:spPr>
          <a:xfrm>
            <a:off x="-2406" y="3505200"/>
            <a:ext cx="9146406" cy="27432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685800" y="4522787"/>
            <a:ext cx="7772400" cy="708025"/>
          </a:xfrm>
        </p:spPr>
        <p:txBody>
          <a:bodyPr>
            <a:noAutofit/>
          </a:bodyPr>
          <a:lstStyle>
            <a:lvl1pPr algn="ctr">
              <a:defRPr sz="4200" b="1" baseline="0">
                <a:latin typeface="Georgia" panose="02040502050405020303" pitchFamily="18" charset="0"/>
              </a:defRPr>
            </a:lvl1pPr>
          </a:lstStyle>
          <a:p>
            <a:r>
              <a:rPr lang="en-US" dirty="0" smtClean="0"/>
              <a:t>Insert Presentation Title</a:t>
            </a:r>
            <a:endParaRPr lang="en-US" dirty="0"/>
          </a:p>
        </p:txBody>
      </p:sp>
      <p:sp>
        <p:nvSpPr>
          <p:cNvPr id="3" name="Subtitle 2"/>
          <p:cNvSpPr>
            <a:spLocks noGrp="1"/>
          </p:cNvSpPr>
          <p:nvPr>
            <p:ph type="subTitle" idx="1" hasCustomPrompt="1"/>
          </p:nvPr>
        </p:nvSpPr>
        <p:spPr>
          <a:xfrm>
            <a:off x="685801" y="6390274"/>
            <a:ext cx="7772399" cy="325851"/>
          </a:xfrm>
        </p:spPr>
        <p:txBody>
          <a:bodyPr>
            <a:noAutofit/>
          </a:bodyPr>
          <a:lstStyle>
            <a:lvl1pPr marL="0" indent="0" algn="ctr">
              <a:buNone/>
              <a:defRPr sz="1600" baseline="0">
                <a:solidFill>
                  <a:schemeClr val="tx2"/>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 Name | Job Title | Team/Office/Division Name | Date</a:t>
            </a:r>
            <a:endParaRPr lang="en-US" dirty="0"/>
          </a:p>
        </p:txBody>
      </p:sp>
      <p:pic>
        <p:nvPicPr>
          <p:cNvPr id="2050" name="Picture 2" descr="C:\Users\CA19029\Documents\Brand and Style Rollout\Updated dept logo\TN Dept of Education ColorPMS -«.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81200" y="998059"/>
            <a:ext cx="5181600" cy="20499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301302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lide ">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04800" y="1295400"/>
            <a:ext cx="8382000" cy="4525963"/>
          </a:xfrm>
        </p:spPr>
        <p:txBody>
          <a:bodyPr/>
          <a:lstStyle>
            <a:lvl1pPr>
              <a:defRPr baseline="0">
                <a:solidFill>
                  <a:schemeClr val="accent1"/>
                </a:solidFill>
                <a:latin typeface="Arial" panose="020B0604020202020204" pitchFamily="34" charset="0"/>
                <a:cs typeface="Arial" panose="020B0604020202020204" pitchFamily="34" charset="0"/>
              </a:defRPr>
            </a:lvl1pPr>
            <a:lvl2pPr>
              <a:defRPr baseline="0">
                <a:solidFill>
                  <a:schemeClr val="accent1"/>
                </a:solidFill>
                <a:latin typeface="Arial" panose="020B0604020202020204" pitchFamily="34" charset="0"/>
                <a:cs typeface="Arial" panose="020B0604020202020204" pitchFamily="34" charset="0"/>
              </a:defRPr>
            </a:lvl2pPr>
            <a:lvl3pPr>
              <a:defRPr baseline="0">
                <a:solidFill>
                  <a:schemeClr val="accent1"/>
                </a:solidFill>
                <a:latin typeface="Arial" panose="020B0604020202020204" pitchFamily="34" charset="0"/>
                <a:cs typeface="Arial" panose="020B0604020202020204" pitchFamily="34" charset="0"/>
              </a:defRPr>
            </a:lvl3pPr>
            <a:lvl4pPr>
              <a:defRPr baseline="0">
                <a:solidFill>
                  <a:schemeClr val="accent1"/>
                </a:solidFill>
                <a:latin typeface="Arial" panose="020B0604020202020204" pitchFamily="34" charset="0"/>
                <a:cs typeface="Arial" panose="020B0604020202020204" pitchFamily="34" charset="0"/>
              </a:defRPr>
            </a:lvl4pPr>
            <a:lvl5pPr>
              <a:defRPr baseline="0">
                <a:solidFill>
                  <a:schemeClr val="accent1"/>
                </a:solidFill>
                <a:latin typeface="Arial" panose="020B0604020202020204" pitchFamily="34" charset="0"/>
                <a:cs typeface="Arial" panose="020B0604020202020204" pitchFamily="34" charset="0"/>
              </a:defRPr>
            </a:lvl5pPr>
          </a:lstStyle>
          <a:p>
            <a:pPr lvl="0"/>
            <a:r>
              <a:rPr lang="en-US" dirty="0" smtClean="0"/>
              <a:t>Level 1 bullet points (default is 24-point font)</a:t>
            </a:r>
          </a:p>
          <a:p>
            <a:pPr lvl="1"/>
            <a:r>
              <a:rPr lang="en-US" dirty="0" smtClean="0"/>
              <a:t>Level 2 bullet points (default is 22-point font)</a:t>
            </a:r>
          </a:p>
          <a:p>
            <a:pPr lvl="2"/>
            <a:r>
              <a:rPr lang="en-US" dirty="0" smtClean="0"/>
              <a:t>Level 3 bullet points (default is 20-point font)</a:t>
            </a:r>
          </a:p>
          <a:p>
            <a:pPr lvl="3"/>
            <a:r>
              <a:rPr lang="en-US" dirty="0" smtClean="0"/>
              <a:t>Level 4 bullet points (default is 18-point font)</a:t>
            </a:r>
          </a:p>
          <a:p>
            <a:pPr lvl="4"/>
            <a:r>
              <a:rPr lang="en-US" dirty="0" smtClean="0"/>
              <a:t>Level 5 bullet points (default is 16-point font)</a:t>
            </a:r>
            <a:endParaRPr lang="en-US" dirty="0"/>
          </a:p>
        </p:txBody>
      </p:sp>
      <p:sp>
        <p:nvSpPr>
          <p:cNvPr id="7" name="Rectangle 6"/>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304800" y="228600"/>
            <a:ext cx="8305800" cy="914400"/>
          </a:xfrm>
        </p:spPr>
        <p:txBody>
          <a:bodyPr/>
          <a:lstStyle>
            <a:lvl1pPr>
              <a:defRPr baseline="0">
                <a:latin typeface="Georgia" panose="02040502050405020303" pitchFamily="18" charset="0"/>
              </a:defRPr>
            </a:lvl1pPr>
          </a:lstStyle>
          <a:p>
            <a:r>
              <a:rPr lang="en-US" dirty="0" smtClean="0"/>
              <a:t>Insert Slide Heading </a:t>
            </a:r>
            <a:endParaRPr lang="en-US" dirty="0"/>
          </a:p>
        </p:txBody>
      </p:sp>
      <p:sp>
        <p:nvSpPr>
          <p:cNvPr id="8" name="Rectangle 7"/>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6"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120270249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Content Slide">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304800" y="1295400"/>
            <a:ext cx="4114800" cy="4525963"/>
          </a:xfrm>
        </p:spPr>
        <p:txBody>
          <a:bodyPr/>
          <a:lstStyle>
            <a:lvl1pPr>
              <a:defRPr sz="2200" baseline="0">
                <a:solidFill>
                  <a:schemeClr val="accent1"/>
                </a:solidFill>
                <a:latin typeface="Arial" panose="020B0604020202020204" pitchFamily="34" charset="0"/>
                <a:cs typeface="Arial" panose="020B0604020202020204" pitchFamily="34" charset="0"/>
              </a:defRPr>
            </a:lvl1pPr>
            <a:lvl2pPr>
              <a:defRPr sz="2000">
                <a:solidFill>
                  <a:schemeClr val="accent1"/>
                </a:solidFill>
                <a:latin typeface="Arial" panose="020B0604020202020204" pitchFamily="34" charset="0"/>
                <a:cs typeface="Arial" panose="020B0604020202020204" pitchFamily="34" charset="0"/>
              </a:defRPr>
            </a:lvl2pPr>
            <a:lvl3pPr>
              <a:defRPr sz="1800">
                <a:solidFill>
                  <a:schemeClr val="accent1"/>
                </a:solidFill>
                <a:latin typeface="Arial" panose="020B0604020202020204" pitchFamily="34" charset="0"/>
                <a:cs typeface="Arial" panose="020B0604020202020204" pitchFamily="34" charset="0"/>
              </a:defRPr>
            </a:lvl3pPr>
            <a:lvl4pPr>
              <a:defRPr sz="1600">
                <a:solidFill>
                  <a:schemeClr val="accent1"/>
                </a:solidFill>
                <a:latin typeface="Arial" panose="020B0604020202020204" pitchFamily="34" charset="0"/>
                <a:cs typeface="Arial" panose="020B0604020202020204" pitchFamily="34" charset="0"/>
              </a:defRPr>
            </a:lvl4pPr>
            <a:lvl5pPr>
              <a:defRPr sz="1600"/>
            </a:lvl5pPr>
            <a:lvl6pPr>
              <a:defRPr sz="1800"/>
            </a:lvl6pPr>
            <a:lvl7pPr>
              <a:defRPr sz="1800"/>
            </a:lvl7pPr>
            <a:lvl8pPr>
              <a:defRPr sz="1800"/>
            </a:lvl8pPr>
            <a:lvl9pPr>
              <a:defRPr sz="1800"/>
            </a:lvl9pPr>
          </a:lstStyle>
          <a:p>
            <a:pPr lvl="0"/>
            <a:r>
              <a:rPr lang="en-US" dirty="0" smtClean="0"/>
              <a:t>Level 1 bullet points (default is 22-point font for two-column layout)</a:t>
            </a:r>
          </a:p>
          <a:p>
            <a:pPr lvl="1"/>
            <a:r>
              <a:rPr lang="en-US" dirty="0" smtClean="0"/>
              <a:t>Level 2 bullet points (default is 20-point font)</a:t>
            </a:r>
          </a:p>
          <a:p>
            <a:pPr lvl="2"/>
            <a:r>
              <a:rPr lang="en-US" dirty="0" smtClean="0"/>
              <a:t>Level 3 bullet points (default is 18-point font)</a:t>
            </a:r>
          </a:p>
          <a:p>
            <a:pPr lvl="3"/>
            <a:r>
              <a:rPr lang="en-US" dirty="0" smtClean="0"/>
              <a:t>Level 4 bullet points (default is 16-point font)</a:t>
            </a:r>
          </a:p>
        </p:txBody>
      </p:sp>
      <p:sp>
        <p:nvSpPr>
          <p:cNvPr id="9" name="Rectangle 8"/>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304800" y="228600"/>
            <a:ext cx="8305800" cy="914400"/>
          </a:xfrm>
        </p:spPr>
        <p:txBody>
          <a:bodyPr/>
          <a:lstStyle>
            <a:lvl1pPr>
              <a:defRPr>
                <a:latin typeface="Georgia" panose="02040502050405020303" pitchFamily="18" charset="0"/>
              </a:defRPr>
            </a:lvl1pPr>
          </a:lstStyle>
          <a:p>
            <a:r>
              <a:rPr lang="en-US" dirty="0" smtClean="0"/>
              <a:t>Insert Slide Heading</a:t>
            </a:r>
            <a:endParaRPr lang="en-US" dirty="0"/>
          </a:p>
        </p:txBody>
      </p:sp>
      <p:sp>
        <p:nvSpPr>
          <p:cNvPr id="10" name="Content Placeholder 2"/>
          <p:cNvSpPr>
            <a:spLocks noGrp="1"/>
          </p:cNvSpPr>
          <p:nvPr>
            <p:ph sz="half" idx="13" hasCustomPrompt="1"/>
          </p:nvPr>
        </p:nvSpPr>
        <p:spPr>
          <a:xfrm>
            <a:off x="4495800" y="1295400"/>
            <a:ext cx="4114800" cy="4525963"/>
          </a:xfrm>
        </p:spPr>
        <p:txBody>
          <a:bodyPr/>
          <a:lstStyle>
            <a:lvl1pPr>
              <a:defRPr sz="2200">
                <a:solidFill>
                  <a:schemeClr val="accent1"/>
                </a:solidFill>
                <a:latin typeface="Arial" panose="020B0604020202020204" pitchFamily="34" charset="0"/>
                <a:cs typeface="Arial" panose="020B0604020202020204" pitchFamily="34" charset="0"/>
              </a:defRPr>
            </a:lvl1pPr>
            <a:lvl2pPr>
              <a:defRPr sz="2000">
                <a:solidFill>
                  <a:schemeClr val="accent1"/>
                </a:solidFill>
                <a:latin typeface="Arial" panose="020B0604020202020204" pitchFamily="34" charset="0"/>
                <a:cs typeface="Arial" panose="020B0604020202020204" pitchFamily="34" charset="0"/>
              </a:defRPr>
            </a:lvl2pPr>
            <a:lvl3pPr>
              <a:defRPr sz="1800">
                <a:solidFill>
                  <a:schemeClr val="accent1"/>
                </a:solidFill>
                <a:latin typeface="Arial" panose="020B0604020202020204" pitchFamily="34" charset="0"/>
                <a:cs typeface="Arial" panose="020B0604020202020204" pitchFamily="34" charset="0"/>
              </a:defRPr>
            </a:lvl3pPr>
            <a:lvl4pPr>
              <a:defRPr sz="1600">
                <a:solidFill>
                  <a:schemeClr val="accent1"/>
                </a:solidFill>
                <a:latin typeface="Arial" panose="020B0604020202020204" pitchFamily="34" charset="0"/>
                <a:cs typeface="Arial" panose="020B0604020202020204" pitchFamily="34" charset="0"/>
              </a:defRPr>
            </a:lvl4pPr>
            <a:lvl5pPr>
              <a:defRPr sz="1600"/>
            </a:lvl5pPr>
            <a:lvl6pPr>
              <a:defRPr sz="1800"/>
            </a:lvl6pPr>
            <a:lvl7pPr>
              <a:defRPr sz="1800"/>
            </a:lvl7pPr>
            <a:lvl8pPr>
              <a:defRPr sz="1800"/>
            </a:lvl8pPr>
            <a:lvl9pPr>
              <a:defRPr sz="1800"/>
            </a:lvl9pPr>
          </a:lstStyle>
          <a:p>
            <a:pPr lvl="0"/>
            <a:r>
              <a:rPr lang="en-US" dirty="0" smtClean="0"/>
              <a:t>Level 1 bullet points (default is 22-point font for two-column layout)</a:t>
            </a:r>
          </a:p>
          <a:p>
            <a:pPr lvl="1"/>
            <a:r>
              <a:rPr lang="en-US" dirty="0" smtClean="0"/>
              <a:t>Level 2 bullet points (default is 20-point font)</a:t>
            </a:r>
          </a:p>
          <a:p>
            <a:pPr lvl="2"/>
            <a:r>
              <a:rPr lang="en-US" dirty="0" smtClean="0"/>
              <a:t>Level 3 bullet points (default is 18-point font)</a:t>
            </a:r>
          </a:p>
          <a:p>
            <a:pPr lvl="3"/>
            <a:r>
              <a:rPr lang="en-US" dirty="0" smtClean="0"/>
              <a:t>Level 4 bullet points (default is 16-point font)</a:t>
            </a:r>
          </a:p>
        </p:txBody>
      </p:sp>
      <p:sp>
        <p:nvSpPr>
          <p:cNvPr id="11" name="Rectangle 10"/>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13"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92959276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Transition Slide">
    <p:spTree>
      <p:nvGrpSpPr>
        <p:cNvPr id="1" name=""/>
        <p:cNvGrpSpPr/>
        <p:nvPr/>
      </p:nvGrpSpPr>
      <p:grpSpPr>
        <a:xfrm>
          <a:off x="0" y="0"/>
          <a:ext cx="0" cy="0"/>
          <a:chOff x="0" y="0"/>
          <a:chExt cx="0" cy="0"/>
        </a:xfrm>
      </p:grpSpPr>
      <p:sp>
        <p:nvSpPr>
          <p:cNvPr id="8" name="Rectangle 7"/>
          <p:cNvSpPr/>
          <p:nvPr userDrawn="1"/>
        </p:nvSpPr>
        <p:spPr>
          <a:xfrm>
            <a:off x="3191435" y="3810000"/>
            <a:ext cx="5952565" cy="2438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hasCustomPrompt="1"/>
          </p:nvPr>
        </p:nvSpPr>
        <p:spPr>
          <a:xfrm>
            <a:off x="3429000" y="4038600"/>
            <a:ext cx="5562600" cy="2019300"/>
          </a:xfrm>
        </p:spPr>
        <p:txBody>
          <a:bodyPr>
            <a:normAutofit/>
          </a:bodyPr>
          <a:lstStyle>
            <a:lvl1pPr algn="r">
              <a:defRPr sz="3800" baseline="0">
                <a:latin typeface="Georgia" panose="02040502050405020303" pitchFamily="18" charset="0"/>
              </a:defRPr>
            </a:lvl1pPr>
          </a:lstStyle>
          <a:p>
            <a:r>
              <a:rPr lang="en-US" dirty="0" smtClean="0"/>
              <a:t>Insert Section Heading</a:t>
            </a:r>
            <a:endParaRPr lang="en-US" dirty="0"/>
          </a:p>
        </p:txBody>
      </p:sp>
      <p:pic>
        <p:nvPicPr>
          <p:cNvPr id="1026" name="Picture 2" descr="C:\Users\CA19029\Documents\Brand and Style Rollout\Updated dept logo\TN Dept of Education ColorPMS -«.pn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61350"/>
          <a:stretch/>
        </p:blipFill>
        <p:spPr bwMode="auto">
          <a:xfrm>
            <a:off x="818180" y="3810000"/>
            <a:ext cx="2382220"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787700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Slide with Gray Bar">
    <p:spTree>
      <p:nvGrpSpPr>
        <p:cNvPr id="1" name=""/>
        <p:cNvGrpSpPr/>
        <p:nvPr/>
      </p:nvGrpSpPr>
      <p:grpSpPr>
        <a:xfrm>
          <a:off x="0" y="0"/>
          <a:ext cx="0" cy="0"/>
          <a:chOff x="0" y="0"/>
          <a:chExt cx="0" cy="0"/>
        </a:xfrm>
      </p:grpSpPr>
      <p:sp>
        <p:nvSpPr>
          <p:cNvPr id="5" name="Rectangle 4"/>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7"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143266812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Slide with Heading Bar">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
        <p:nvSpPr>
          <p:cNvPr id="8" name="Rectangle 7"/>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hasCustomPrompt="1"/>
          </p:nvPr>
        </p:nvSpPr>
        <p:spPr>
          <a:xfrm>
            <a:off x="304800" y="228600"/>
            <a:ext cx="8305800" cy="914400"/>
          </a:xfrm>
        </p:spPr>
        <p:txBody>
          <a:bodyPr/>
          <a:lstStyle>
            <a:lvl1pPr>
              <a:defRPr/>
            </a:lvl1pPr>
          </a:lstStyle>
          <a:p>
            <a:r>
              <a:rPr lang="en-US" dirty="0" smtClean="0"/>
              <a:t>Insert Slide Heading</a:t>
            </a:r>
            <a:endParaRPr lang="en-US" dirty="0"/>
          </a:p>
        </p:txBody>
      </p:sp>
      <p:sp>
        <p:nvSpPr>
          <p:cNvPr id="5" name="Content Placeholder 2"/>
          <p:cNvSpPr>
            <a:spLocks noGrp="1"/>
          </p:cNvSpPr>
          <p:nvPr>
            <p:ph idx="1" hasCustomPrompt="1"/>
          </p:nvPr>
        </p:nvSpPr>
        <p:spPr>
          <a:xfrm>
            <a:off x="304800" y="1295400"/>
            <a:ext cx="8382000" cy="4525963"/>
          </a:xfrm>
        </p:spPr>
        <p:txBody>
          <a:bodyPr/>
          <a:lstStyle>
            <a:lvl1pPr>
              <a:defRPr baseline="0">
                <a:solidFill>
                  <a:schemeClr val="accent1"/>
                </a:solidFill>
                <a:latin typeface="Arial" panose="020B0604020202020204" pitchFamily="34" charset="0"/>
                <a:cs typeface="Arial" panose="020B0604020202020204" pitchFamily="34" charset="0"/>
              </a:defRPr>
            </a:lvl1pPr>
            <a:lvl2pPr>
              <a:defRPr baseline="0">
                <a:solidFill>
                  <a:schemeClr val="accent1"/>
                </a:solidFill>
                <a:latin typeface="Arial" panose="020B0604020202020204" pitchFamily="34" charset="0"/>
                <a:cs typeface="Arial" panose="020B0604020202020204" pitchFamily="34" charset="0"/>
              </a:defRPr>
            </a:lvl2pPr>
            <a:lvl3pPr>
              <a:defRPr baseline="0">
                <a:solidFill>
                  <a:schemeClr val="accent1"/>
                </a:solidFill>
                <a:latin typeface="Arial" panose="020B0604020202020204" pitchFamily="34" charset="0"/>
                <a:cs typeface="Arial" panose="020B0604020202020204" pitchFamily="34" charset="0"/>
              </a:defRPr>
            </a:lvl3pPr>
            <a:lvl4pPr>
              <a:defRPr baseline="0">
                <a:solidFill>
                  <a:schemeClr val="accent1"/>
                </a:solidFill>
                <a:latin typeface="Arial" panose="020B0604020202020204" pitchFamily="34" charset="0"/>
                <a:cs typeface="Arial" panose="020B0604020202020204" pitchFamily="34" charset="0"/>
              </a:defRPr>
            </a:lvl4pPr>
            <a:lvl5pPr>
              <a:defRPr baseline="0">
                <a:solidFill>
                  <a:schemeClr val="accent1"/>
                </a:solidFill>
                <a:latin typeface="Arial" panose="020B0604020202020204" pitchFamily="34" charset="0"/>
                <a:cs typeface="Arial" panose="020B0604020202020204" pitchFamily="34" charset="0"/>
              </a:defRPr>
            </a:lvl5pPr>
          </a:lstStyle>
          <a:p>
            <a:pPr lvl="0"/>
            <a:r>
              <a:rPr lang="en-US" dirty="0" smtClean="0"/>
              <a:t>Level 1 bullet points (default is 24-point font)</a:t>
            </a:r>
          </a:p>
          <a:p>
            <a:pPr lvl="1"/>
            <a:r>
              <a:rPr lang="en-US" dirty="0" smtClean="0"/>
              <a:t>Level 2 bullet points (default is 22-point font)</a:t>
            </a:r>
          </a:p>
          <a:p>
            <a:pPr lvl="2"/>
            <a:r>
              <a:rPr lang="en-US" dirty="0" smtClean="0"/>
              <a:t>Level 3 bullet points (default is 20-point font)</a:t>
            </a:r>
          </a:p>
          <a:p>
            <a:pPr lvl="3"/>
            <a:r>
              <a:rPr lang="en-US" dirty="0" smtClean="0"/>
              <a:t>Level 4 bullet points (default is 18-point font)</a:t>
            </a:r>
          </a:p>
          <a:p>
            <a:pPr lvl="4"/>
            <a:r>
              <a:rPr lang="en-US" dirty="0" smtClean="0"/>
              <a:t>Level 5 bullet points (default is 16-point font)</a:t>
            </a:r>
            <a:endParaRPr lang="en-US" dirty="0"/>
          </a:p>
        </p:txBody>
      </p:sp>
    </p:spTree>
    <p:extLst>
      <p:ext uri="{BB962C8B-B14F-4D97-AF65-F5344CB8AC3E}">
        <p14:creationId xmlns:p14="http://schemas.microsoft.com/office/powerpoint/2010/main" val="200976401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75989937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act Information">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04800" y="1295400"/>
            <a:ext cx="8382000" cy="4525963"/>
          </a:xfrm>
        </p:spPr>
        <p:txBody>
          <a:bodyPr/>
          <a:lstStyle>
            <a:lvl1pPr>
              <a:defRPr baseline="0">
                <a:solidFill>
                  <a:schemeClr val="accent1"/>
                </a:solidFill>
                <a:latin typeface="Arial" panose="020B0604020202020204" pitchFamily="34" charset="0"/>
                <a:cs typeface="Arial" panose="020B0604020202020204" pitchFamily="34" charset="0"/>
              </a:defRPr>
            </a:lvl1pPr>
            <a:lvl2pPr>
              <a:defRPr baseline="0">
                <a:solidFill>
                  <a:schemeClr val="accent1"/>
                </a:solidFill>
                <a:latin typeface="Arial" panose="020B0604020202020204" pitchFamily="34" charset="0"/>
                <a:cs typeface="Arial" panose="020B0604020202020204" pitchFamily="34" charset="0"/>
              </a:defRPr>
            </a:lvl2pPr>
            <a:lvl3pPr>
              <a:defRPr baseline="0">
                <a:solidFill>
                  <a:schemeClr val="accent1"/>
                </a:solidFill>
                <a:latin typeface="Arial" panose="020B0604020202020204" pitchFamily="34" charset="0"/>
                <a:cs typeface="Arial" panose="020B0604020202020204" pitchFamily="34" charset="0"/>
              </a:defRPr>
            </a:lvl3pPr>
            <a:lvl4pPr>
              <a:defRPr baseline="0">
                <a:solidFill>
                  <a:schemeClr val="accent1"/>
                </a:solidFill>
                <a:latin typeface="Arial" panose="020B0604020202020204" pitchFamily="34" charset="0"/>
                <a:cs typeface="Arial" panose="020B0604020202020204" pitchFamily="34" charset="0"/>
              </a:defRPr>
            </a:lvl4pPr>
            <a:lvl5pPr>
              <a:defRPr baseline="0">
                <a:solidFill>
                  <a:schemeClr val="accent1"/>
                </a:solidFill>
                <a:latin typeface="Arial" panose="020B0604020202020204" pitchFamily="34" charset="0"/>
                <a:cs typeface="Arial" panose="020B0604020202020204" pitchFamily="34" charset="0"/>
              </a:defRPr>
            </a:lvl5pPr>
          </a:lstStyle>
          <a:p>
            <a:pPr lvl="0"/>
            <a:r>
              <a:rPr lang="en-US" dirty="0" smtClean="0"/>
              <a:t>Presenter Name, Job Title, Team/Office/Division Name</a:t>
            </a:r>
          </a:p>
          <a:p>
            <a:pPr lvl="1"/>
            <a:r>
              <a:rPr lang="en-US" dirty="0" smtClean="0"/>
              <a:t>Email Address</a:t>
            </a:r>
          </a:p>
          <a:p>
            <a:pPr lvl="1"/>
            <a:r>
              <a:rPr lang="en-US" dirty="0" smtClean="0"/>
              <a:t>Phone Number</a:t>
            </a:r>
          </a:p>
          <a:p>
            <a:pPr lvl="0"/>
            <a:endParaRPr lang="en-US" dirty="0"/>
          </a:p>
        </p:txBody>
      </p:sp>
      <p:sp>
        <p:nvSpPr>
          <p:cNvPr id="7" name="Rectangle 6"/>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6"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
        <p:nvSpPr>
          <p:cNvPr id="4" name="TextBox 3"/>
          <p:cNvSpPr txBox="1"/>
          <p:nvPr userDrawn="1"/>
        </p:nvSpPr>
        <p:spPr>
          <a:xfrm>
            <a:off x="304800" y="405825"/>
            <a:ext cx="8382000" cy="584775"/>
          </a:xfrm>
          <a:prstGeom prst="rect">
            <a:avLst/>
          </a:prstGeom>
          <a:noFill/>
        </p:spPr>
        <p:txBody>
          <a:bodyPr wrap="square" rtlCol="0">
            <a:spAutoFit/>
          </a:bodyPr>
          <a:lstStyle/>
          <a:p>
            <a:r>
              <a:rPr lang="en-US" sz="3200" b="1" dirty="0" smtClean="0">
                <a:solidFill>
                  <a:schemeClr val="bg1"/>
                </a:solidFill>
                <a:latin typeface="+mj-lt"/>
              </a:rPr>
              <a:t>Contact Information</a:t>
            </a:r>
            <a:endParaRPr lang="en-US" sz="3200" b="1" dirty="0">
              <a:solidFill>
                <a:schemeClr val="bg1"/>
              </a:solidFill>
              <a:latin typeface="+mj-lt"/>
            </a:endParaRPr>
          </a:p>
        </p:txBody>
      </p:sp>
    </p:spTree>
    <p:extLst>
      <p:ext uri="{BB962C8B-B14F-4D97-AF65-F5344CB8AC3E}">
        <p14:creationId xmlns:p14="http://schemas.microsoft.com/office/powerpoint/2010/main" val="245575329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6" name="Rectangle 5"/>
          <p:cNvSpPr/>
          <p:nvPr userDrawn="1"/>
        </p:nvSpPr>
        <p:spPr>
          <a:xfrm>
            <a:off x="-2406" y="3429000"/>
            <a:ext cx="9146406" cy="27432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p:cNvSpPr txBox="1">
            <a:spLocks/>
          </p:cNvSpPr>
          <p:nvPr userDrawn="1"/>
        </p:nvSpPr>
        <p:spPr>
          <a:xfrm>
            <a:off x="608397" y="3898900"/>
            <a:ext cx="7924800" cy="180339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600" b="1" i="1" dirty="0" smtClean="0">
                <a:solidFill>
                  <a:schemeClr val="bg1"/>
                </a:solidFill>
                <a:effectLst>
                  <a:outerShdw blurRad="38100" dist="38100" dir="2700000" algn="tl">
                    <a:srgbClr val="000000">
                      <a:alpha val="43137"/>
                    </a:srgbClr>
                  </a:outerShdw>
                </a:effectLst>
                <a:latin typeface="Georgia" panose="02040502050405020303" pitchFamily="18" charset="0"/>
                <a:cs typeface="PermianSlabSerifTypeface"/>
              </a:rPr>
              <a:t>Districts and schools in Tennessee will exemplify excellence and equity such that all students are equipped with the knowledge and skills to successfully embark on their chosen path in life.</a:t>
            </a:r>
            <a:endParaRPr lang="en-US" sz="2600" b="1" i="1" dirty="0">
              <a:solidFill>
                <a:schemeClr val="bg1"/>
              </a:solidFill>
              <a:effectLst>
                <a:outerShdw blurRad="38100" dist="38100" dir="2700000" algn="tl">
                  <a:srgbClr val="000000">
                    <a:alpha val="43137"/>
                  </a:srgbClr>
                </a:outerShdw>
              </a:effectLst>
              <a:latin typeface="Georgia" panose="02040502050405020303" pitchFamily="18" charset="0"/>
              <a:cs typeface="PermianSlabSerifTypeface"/>
            </a:endParaRPr>
          </a:p>
        </p:txBody>
      </p:sp>
      <p:sp>
        <p:nvSpPr>
          <p:cNvPr id="13" name="Text Placeholder 2"/>
          <p:cNvSpPr txBox="1">
            <a:spLocks/>
          </p:cNvSpPr>
          <p:nvPr userDrawn="1"/>
        </p:nvSpPr>
        <p:spPr>
          <a:xfrm>
            <a:off x="0" y="6172200"/>
            <a:ext cx="9144000" cy="482601"/>
          </a:xfrm>
          <a:prstGeom prst="rect">
            <a:avLst/>
          </a:prstGeom>
        </p:spPr>
        <p:txBody>
          <a:bodyPr vert="horz" lIns="91440" tIns="45720" rIns="91440" bIns="45720" rtlCol="0" anchor="ctr">
            <a:no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dirty="0" smtClean="0">
                <a:solidFill>
                  <a:srgbClr val="1B365D"/>
                </a:solidFill>
                <a:latin typeface="Arial" panose="020B0604020202020204" pitchFamily="34" charset="0"/>
                <a:cs typeface="Arial" panose="020B0604020202020204" pitchFamily="34" charset="0"/>
              </a:rPr>
              <a:t>Excellence | Optimism | Judgment | Courage | Teamwork</a:t>
            </a:r>
            <a:endParaRPr lang="en-US" sz="2400" b="1" dirty="0">
              <a:solidFill>
                <a:srgbClr val="1B365D"/>
              </a:solidFill>
              <a:latin typeface="Arial" panose="020B0604020202020204" pitchFamily="34" charset="0"/>
              <a:cs typeface="Arial" panose="020B0604020202020204" pitchFamily="34" charset="0"/>
            </a:endParaRPr>
          </a:p>
        </p:txBody>
      </p:sp>
      <p:pic>
        <p:nvPicPr>
          <p:cNvPr id="14" name="Picture 2" descr="C:\Users\CA19029\Documents\Brand and Style Rollout\Updated dept logo\TN Dept of Education ColorPMS -«.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81200" y="998059"/>
            <a:ext cx="5181600" cy="20499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188954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1000" y="1341437"/>
            <a:ext cx="8305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Placeholder 1"/>
          <p:cNvSpPr>
            <a:spLocks noGrp="1"/>
          </p:cNvSpPr>
          <p:nvPr>
            <p:ph type="title"/>
          </p:nvPr>
        </p:nvSpPr>
        <p:spPr>
          <a:xfrm>
            <a:off x="381000" y="228600"/>
            <a:ext cx="8305800" cy="9144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extLst>
      <p:ext uri="{BB962C8B-B14F-4D97-AF65-F5344CB8AC3E}">
        <p14:creationId xmlns:p14="http://schemas.microsoft.com/office/powerpoint/2010/main" val="39054267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9" r:id="rId4"/>
    <p:sldLayoutId id="2147483655" r:id="rId5"/>
    <p:sldLayoutId id="2147483658" r:id="rId6"/>
    <p:sldLayoutId id="2147483662" r:id="rId7"/>
    <p:sldLayoutId id="2147483663" r:id="rId8"/>
    <p:sldLayoutId id="2147483660" r:id="rId9"/>
  </p:sldLayoutIdLst>
  <p:timing>
    <p:tnLst>
      <p:par>
        <p:cTn id="1" dur="indefinite" restart="never" nodeType="tmRoot"/>
      </p:par>
    </p:tnLst>
  </p:timing>
  <p:hf hdr="0" ftr="0" dt="0"/>
  <p:txStyles>
    <p:titleStyle>
      <a:lvl1pPr algn="l" defTabSz="914400" rtl="0" eaLnBrk="1" latinLnBrk="0" hangingPunct="1">
        <a:spcBef>
          <a:spcPct val="0"/>
        </a:spcBef>
        <a:buNone/>
        <a:defRPr sz="3200" b="1" kern="1200">
          <a:solidFill>
            <a:schemeClr val="bg1"/>
          </a:solidFill>
          <a:latin typeface="Georgia" panose="02040502050405020303" pitchFamily="18" charset="0"/>
          <a:ea typeface="+mj-ea"/>
          <a:cs typeface="+mj-cs"/>
        </a:defRPr>
      </a:lvl1pPr>
    </p:titleStyle>
    <p:bodyStyle>
      <a:lvl1pPr marL="342900" indent="-342900" algn="l" defTabSz="914400" rtl="0" eaLnBrk="1" latinLnBrk="0" hangingPunct="1">
        <a:spcBef>
          <a:spcPct val="20000"/>
        </a:spcBef>
        <a:buClr>
          <a:srgbClr val="EE3524"/>
        </a:buClr>
        <a:buFont typeface="Wingdings" panose="05000000000000000000" pitchFamily="2" charset="2"/>
        <a:buChar char="§"/>
        <a:defRPr sz="2400" kern="1200">
          <a:solidFill>
            <a:schemeClr val="accent1"/>
          </a:solidFill>
          <a:latin typeface="Arial" panose="020B0604020202020204" pitchFamily="34" charset="0"/>
          <a:ea typeface="Open Sans" panose="020B0606030504020204" pitchFamily="34" charset="0"/>
          <a:cs typeface="Arial" panose="020B0604020202020204" pitchFamily="34" charset="0"/>
        </a:defRPr>
      </a:lvl1pPr>
      <a:lvl2pPr marL="742950" indent="-285750" algn="l" defTabSz="914400" rtl="0" eaLnBrk="1" latinLnBrk="0" hangingPunct="1">
        <a:spcBef>
          <a:spcPct val="20000"/>
        </a:spcBef>
        <a:buClr>
          <a:srgbClr val="EE3524"/>
        </a:buClr>
        <a:buFont typeface="Arial" panose="020B0604020202020204" pitchFamily="34" charset="0"/>
        <a:buChar char="–"/>
        <a:defRPr sz="2200" kern="1200">
          <a:solidFill>
            <a:schemeClr val="accent1"/>
          </a:solidFill>
          <a:latin typeface="Arial" panose="020B0604020202020204" pitchFamily="34" charset="0"/>
          <a:ea typeface="Open Sans" panose="020B0606030504020204" pitchFamily="34" charset="0"/>
          <a:cs typeface="Arial" panose="020B0604020202020204" pitchFamily="34" charset="0"/>
        </a:defRPr>
      </a:lvl2pPr>
      <a:lvl3pPr marL="1143000" indent="-228600" algn="l" defTabSz="914400" rtl="0" eaLnBrk="1" latinLnBrk="0" hangingPunct="1">
        <a:spcBef>
          <a:spcPct val="20000"/>
        </a:spcBef>
        <a:buClr>
          <a:srgbClr val="EE3524"/>
        </a:buClr>
        <a:buFont typeface="Arial" panose="020B0604020202020204" pitchFamily="34" charset="0"/>
        <a:buChar char="•"/>
        <a:defRPr sz="2000" kern="1200">
          <a:solidFill>
            <a:schemeClr val="accent1"/>
          </a:solidFill>
          <a:latin typeface="Arial" panose="020B0604020202020204" pitchFamily="34" charset="0"/>
          <a:ea typeface="Open Sans" panose="020B0606030504020204" pitchFamily="34" charset="0"/>
          <a:cs typeface="Arial" panose="020B0604020202020204" pitchFamily="34" charset="0"/>
        </a:defRPr>
      </a:lvl3pPr>
      <a:lvl4pPr marL="1600200" indent="-228600" algn="l" defTabSz="914400" rtl="0" eaLnBrk="1" latinLnBrk="0" hangingPunct="1">
        <a:spcBef>
          <a:spcPct val="20000"/>
        </a:spcBef>
        <a:buClr>
          <a:srgbClr val="EE3524"/>
        </a:buClr>
        <a:buFont typeface="Courier New" panose="02070309020205020404" pitchFamily="49" charset="0"/>
        <a:buChar char="o"/>
        <a:defRPr sz="1800" kern="1200">
          <a:solidFill>
            <a:schemeClr val="accent1"/>
          </a:solidFill>
          <a:latin typeface="Arial" panose="020B0604020202020204" pitchFamily="34" charset="0"/>
          <a:ea typeface="Open Sans" panose="020B0606030504020204" pitchFamily="34" charset="0"/>
          <a:cs typeface="Arial" panose="020B0604020202020204" pitchFamily="34" charset="0"/>
        </a:defRPr>
      </a:lvl4pPr>
      <a:lvl5pPr marL="2057400" indent="-228600" algn="l" defTabSz="914400" rtl="0" eaLnBrk="1" latinLnBrk="0" hangingPunct="1">
        <a:spcBef>
          <a:spcPct val="20000"/>
        </a:spcBef>
        <a:buClr>
          <a:srgbClr val="EE3524"/>
        </a:buClr>
        <a:buFont typeface="Arial" panose="020B0604020202020204" pitchFamily="34" charset="0"/>
        <a:buChar char="»"/>
        <a:defRPr sz="1600" kern="1200">
          <a:solidFill>
            <a:schemeClr val="accent1"/>
          </a:solidFill>
          <a:latin typeface="Arial" panose="020B0604020202020204" pitchFamily="34" charset="0"/>
          <a:ea typeface="Open Sans" panose="020B0606030504020204" pitchFamily="34" charset="0"/>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tn.gov/content/dam/tn/education/legal/legal_section_504_guide.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Lori.Morris@tn.gov"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504 Identification</a:t>
            </a:r>
            <a:endParaRPr lang="en-US" dirty="0"/>
          </a:p>
        </p:txBody>
      </p:sp>
      <p:sp>
        <p:nvSpPr>
          <p:cNvPr id="3" name="Subtitle 2"/>
          <p:cNvSpPr>
            <a:spLocks noGrp="1"/>
          </p:cNvSpPr>
          <p:nvPr>
            <p:ph type="subTitle" idx="1"/>
          </p:nvPr>
        </p:nvSpPr>
        <p:spPr/>
        <p:txBody>
          <a:bodyPr/>
          <a:lstStyle/>
          <a:p>
            <a:r>
              <a:rPr lang="en-US" dirty="0" smtClean="0"/>
              <a:t>Lori Morris, Special Populations Assessment Design</a:t>
            </a:r>
            <a:endParaRPr lang="en-US" dirty="0"/>
          </a:p>
        </p:txBody>
      </p:sp>
    </p:spTree>
    <p:extLst>
      <p:ext uri="{BB962C8B-B14F-4D97-AF65-F5344CB8AC3E}">
        <p14:creationId xmlns:p14="http://schemas.microsoft.com/office/powerpoint/2010/main" val="35340856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normAutofit fontScale="62500" lnSpcReduction="20000"/>
          </a:bodyPr>
          <a:lstStyle/>
          <a:p>
            <a:pPr marL="0" marR="0">
              <a:spcBef>
                <a:spcPts val="0"/>
              </a:spcBef>
              <a:spcAft>
                <a:spcPts val="0"/>
              </a:spcAft>
            </a:pPr>
            <a:r>
              <a:rPr lang="en-US" u="sng" dirty="0">
                <a:solidFill>
                  <a:srgbClr val="1F497D"/>
                </a:solidFill>
                <a:latin typeface="Calibri" panose="020F0502020204030204" pitchFamily="34" charset="0"/>
                <a:ea typeface="Calibri" panose="020F0502020204030204" pitchFamily="34" charset="0"/>
              </a:rPr>
              <a:t>What is Section 504?</a:t>
            </a:r>
            <a:r>
              <a:rPr lang="en-US" dirty="0">
                <a:solidFill>
                  <a:srgbClr val="1F497D"/>
                </a:solidFill>
                <a:latin typeface="Calibri" panose="020F0502020204030204" pitchFamily="34" charset="0"/>
                <a:ea typeface="Calibri" panose="020F0502020204030204" pitchFamily="34" charset="0"/>
              </a:rPr>
              <a:t> Section 504 is a federal civil rights law designed to eliminate disability discrimination in programs and activities that receive federal funds. Section 504 requires schools receiving federal money to provide a “Free and Appropriate Public Education” (FAPE) to each qualified student with a disability. Yet FAPE under Section 504 is very different from FAPE under IDEA. FAPE in Section 504 guarantees an education for students with disabilities which is comparable to the education given to students without disabilities. In comparison, IDEA regulations require special education and related services designed to meet each student with a disability’s “unique needs.”</a:t>
            </a:r>
            <a:endParaRPr lang="en-US" dirty="0">
              <a:latin typeface="Calibri" panose="020F0502020204030204" pitchFamily="34" charset="0"/>
              <a:ea typeface="Calibri" panose="020F0502020204030204" pitchFamily="34" charset="0"/>
            </a:endParaRPr>
          </a:p>
          <a:p>
            <a:pPr marL="0" marR="0" indent="0">
              <a:spcBef>
                <a:spcPts val="0"/>
              </a:spcBef>
              <a:spcAft>
                <a:spcPts val="0"/>
              </a:spcAft>
              <a:buNone/>
            </a:pPr>
            <a:r>
              <a:rPr lang="en-US" dirty="0">
                <a:solidFill>
                  <a:srgbClr val="1F497D"/>
                </a:solidFill>
                <a:latin typeface="Calibri" panose="020F0502020204030204" pitchFamily="34" charset="0"/>
                <a:ea typeface="Calibri" panose="020F0502020204030204" pitchFamily="34" charset="0"/>
              </a:rPr>
              <a:t> </a:t>
            </a:r>
            <a:endParaRPr lang="en-US" dirty="0">
              <a:latin typeface="Calibri" panose="020F0502020204030204" pitchFamily="34" charset="0"/>
              <a:ea typeface="Calibri" panose="020F0502020204030204" pitchFamily="34" charset="0"/>
            </a:endParaRPr>
          </a:p>
          <a:p>
            <a:pPr marL="0" marR="0">
              <a:spcBef>
                <a:spcPts val="0"/>
              </a:spcBef>
              <a:spcAft>
                <a:spcPts val="0"/>
              </a:spcAft>
            </a:pPr>
            <a:r>
              <a:rPr lang="en-US" u="sng" dirty="0">
                <a:solidFill>
                  <a:srgbClr val="1F497D"/>
                </a:solidFill>
                <a:latin typeface="Calibri" panose="020F0502020204030204" pitchFamily="34" charset="0"/>
                <a:ea typeface="Calibri" panose="020F0502020204030204" pitchFamily="34" charset="0"/>
              </a:rPr>
              <a:t>Who is eligible under Section 504?</a:t>
            </a:r>
            <a:r>
              <a:rPr lang="en-US" dirty="0">
                <a:solidFill>
                  <a:srgbClr val="1F497D"/>
                </a:solidFill>
                <a:latin typeface="Calibri" panose="020F0502020204030204" pitchFamily="34" charset="0"/>
                <a:ea typeface="Calibri" panose="020F0502020204030204" pitchFamily="34" charset="0"/>
              </a:rPr>
              <a:t> Section 504 covers qualified students with disabilities who attend LEAs receiving federal funds. To be protected, a student must be determined to: (a) have a physical or mental impairment that substantially limits one or more major life activities; (b) have a record of such impairment; or (c) be regarded as having such an impairment</a:t>
            </a:r>
            <a:r>
              <a:rPr lang="en-US" dirty="0" smtClean="0">
                <a:solidFill>
                  <a:srgbClr val="1F497D"/>
                </a:solidFill>
                <a:latin typeface="Calibri" panose="020F0502020204030204" pitchFamily="34" charset="0"/>
                <a:ea typeface="Calibri" panose="020F0502020204030204" pitchFamily="34" charset="0"/>
              </a:rPr>
              <a:t>.</a:t>
            </a:r>
            <a:endParaRPr lang="en-US" dirty="0" smtClean="0">
              <a:latin typeface="Calibri" panose="020F0502020204030204" pitchFamily="34" charset="0"/>
              <a:ea typeface="Calibri" panose="020F0502020204030204" pitchFamily="34" charset="0"/>
            </a:endParaRPr>
          </a:p>
          <a:p>
            <a:pPr marL="0" marR="0" indent="0">
              <a:spcBef>
                <a:spcPts val="0"/>
              </a:spcBef>
              <a:spcAft>
                <a:spcPts val="0"/>
              </a:spcAft>
              <a:buNone/>
            </a:pPr>
            <a:r>
              <a:rPr lang="en-US" dirty="0">
                <a:solidFill>
                  <a:srgbClr val="1F497D"/>
                </a:solidFill>
                <a:latin typeface="Calibri" panose="020F0502020204030204" pitchFamily="34" charset="0"/>
                <a:ea typeface="Calibri" panose="020F0502020204030204" pitchFamily="34" charset="0"/>
              </a:rPr>
              <a:t> </a:t>
            </a:r>
            <a:endParaRPr lang="en-US" dirty="0">
              <a:latin typeface="Calibri" panose="020F0502020204030204" pitchFamily="34" charset="0"/>
              <a:ea typeface="Calibri" panose="020F0502020204030204" pitchFamily="34" charset="0"/>
            </a:endParaRPr>
          </a:p>
          <a:p>
            <a:pPr marL="0" marR="0">
              <a:spcBef>
                <a:spcPts val="0"/>
              </a:spcBef>
              <a:spcAft>
                <a:spcPts val="0"/>
              </a:spcAft>
            </a:pPr>
            <a:r>
              <a:rPr lang="en-US" u="sng" dirty="0">
                <a:solidFill>
                  <a:srgbClr val="1F497D"/>
                </a:solidFill>
                <a:latin typeface="Calibri" panose="020F0502020204030204" pitchFamily="34" charset="0"/>
                <a:ea typeface="Calibri" panose="020F0502020204030204" pitchFamily="34" charset="0"/>
              </a:rPr>
              <a:t>What kinds of services are covered under 504 plans?</a:t>
            </a:r>
            <a:r>
              <a:rPr lang="en-US" dirty="0">
                <a:solidFill>
                  <a:srgbClr val="1F497D"/>
                </a:solidFill>
                <a:latin typeface="Calibri" panose="020F0502020204030204" pitchFamily="34" charset="0"/>
                <a:ea typeface="Calibri" panose="020F0502020204030204" pitchFamily="34" charset="0"/>
              </a:rPr>
              <a:t> Accommodations and supports are typically the services provided via a 504 Plan. For example, if the student with a disability has behavior problems, appropriate accommodations might include the use of a behavior chart and reward system, picture schedules, and Social Stories, or if the student has difficulty taking notes in class, he or she may be allowed to tape record the class, or use a computer to take notes from the teacher. </a:t>
            </a:r>
            <a:endParaRPr lang="en-US" dirty="0" smtClean="0">
              <a:solidFill>
                <a:srgbClr val="1F497D"/>
              </a:solidFill>
              <a:latin typeface="Calibri" panose="020F0502020204030204" pitchFamily="34" charset="0"/>
              <a:ea typeface="Calibri" panose="020F0502020204030204" pitchFamily="34" charset="0"/>
            </a:endParaRPr>
          </a:p>
          <a:p>
            <a:pPr marL="0">
              <a:spcBef>
                <a:spcPts val="0"/>
              </a:spcBef>
            </a:pPr>
            <a:endParaRPr lang="en-US" u="sng" dirty="0" smtClean="0">
              <a:solidFill>
                <a:srgbClr val="1F497D"/>
              </a:solidFill>
              <a:latin typeface="Calibri" panose="020F0502020204030204" pitchFamily="34" charset="0"/>
              <a:ea typeface="Calibri" panose="020F0502020204030204" pitchFamily="34" charset="0"/>
            </a:endParaRPr>
          </a:p>
          <a:p>
            <a:pPr marL="0">
              <a:spcBef>
                <a:spcPts val="0"/>
              </a:spcBef>
            </a:pPr>
            <a:r>
              <a:rPr lang="en-US" u="sng" dirty="0" smtClean="0">
                <a:solidFill>
                  <a:srgbClr val="1F497D"/>
                </a:solidFill>
                <a:latin typeface="Calibri" panose="020F0502020204030204" pitchFamily="34" charset="0"/>
                <a:ea typeface="Calibri" panose="020F0502020204030204" pitchFamily="34" charset="0"/>
              </a:rPr>
              <a:t>Where </a:t>
            </a:r>
            <a:r>
              <a:rPr lang="en-US" u="sng" dirty="0">
                <a:solidFill>
                  <a:srgbClr val="1F497D"/>
                </a:solidFill>
                <a:latin typeface="Calibri" panose="020F0502020204030204" pitchFamily="34" charset="0"/>
                <a:ea typeface="Calibri" panose="020F0502020204030204" pitchFamily="34" charset="0"/>
              </a:rPr>
              <a:t>can I get more information on 504 plans?</a:t>
            </a:r>
            <a:r>
              <a:rPr lang="en-US" dirty="0">
                <a:solidFill>
                  <a:srgbClr val="1F497D"/>
                </a:solidFill>
                <a:latin typeface="Calibri" panose="020F0502020204030204" pitchFamily="34" charset="0"/>
                <a:ea typeface="Calibri" panose="020F0502020204030204" pitchFamily="34" charset="0"/>
              </a:rPr>
              <a:t>  Please use this link to access federal guidance on 504 plans: </a:t>
            </a:r>
            <a:r>
              <a:rPr lang="en-US" u="sng" dirty="0">
                <a:solidFill>
                  <a:srgbClr val="1F497D"/>
                </a:solidFill>
                <a:latin typeface="Calibri" panose="020F0502020204030204" pitchFamily="34" charset="0"/>
                <a:ea typeface="Calibri" panose="020F0502020204030204" pitchFamily="34" charset="0"/>
                <a:hlinkClick r:id="rId2"/>
              </a:rPr>
              <a:t>https://www.tn.gov/content/dam/tn/education/legal/legal_section_504_guide.pdf</a:t>
            </a:r>
            <a:r>
              <a:rPr lang="en-US" dirty="0">
                <a:solidFill>
                  <a:srgbClr val="1F497D"/>
                </a:solidFill>
                <a:latin typeface="Calibri" panose="020F0502020204030204" pitchFamily="34" charset="0"/>
                <a:ea typeface="Calibri" panose="020F0502020204030204" pitchFamily="34" charset="0"/>
              </a:rPr>
              <a:t> </a:t>
            </a:r>
            <a:endParaRPr lang="en-US" dirty="0">
              <a:latin typeface="Calibri" panose="020F0502020204030204" pitchFamily="34" charset="0"/>
              <a:ea typeface="Calibri" panose="020F0502020204030204" pitchFamily="34" charset="0"/>
            </a:endParaRPr>
          </a:p>
          <a:p>
            <a:pPr marL="0" marR="0" indent="0">
              <a:spcBef>
                <a:spcPts val="0"/>
              </a:spcBef>
              <a:spcAft>
                <a:spcPts val="0"/>
              </a:spcAft>
              <a:buNone/>
            </a:pPr>
            <a:endParaRPr lang="en-US" dirty="0">
              <a:latin typeface="Calibri" panose="020F0502020204030204" pitchFamily="34" charset="0"/>
              <a:ea typeface="Calibri" panose="020F0502020204030204" pitchFamily="34" charset="0"/>
            </a:endParaRPr>
          </a:p>
        </p:txBody>
      </p:sp>
      <p:sp>
        <p:nvSpPr>
          <p:cNvPr id="5" name="Title 4"/>
          <p:cNvSpPr>
            <a:spLocks noGrp="1"/>
          </p:cNvSpPr>
          <p:nvPr>
            <p:ph type="title"/>
          </p:nvPr>
        </p:nvSpPr>
        <p:spPr/>
        <p:txBody>
          <a:bodyPr/>
          <a:lstStyle/>
          <a:p>
            <a:r>
              <a:rPr lang="en-US" dirty="0" smtClean="0"/>
              <a:t>Changes to 504 Identification</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a:t>
            </a:fld>
            <a:endParaRPr lang="en-US" dirty="0"/>
          </a:p>
        </p:txBody>
      </p:sp>
    </p:spTree>
    <p:extLst>
      <p:ext uri="{BB962C8B-B14F-4D97-AF65-F5344CB8AC3E}">
        <p14:creationId xmlns:p14="http://schemas.microsoft.com/office/powerpoint/2010/main" val="2876006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0" marR="0">
              <a:spcBef>
                <a:spcPts val="0"/>
              </a:spcBef>
              <a:spcAft>
                <a:spcPts val="0"/>
              </a:spcAft>
            </a:pPr>
            <a:endParaRPr lang="en-US" dirty="0">
              <a:latin typeface="Calibri" panose="020F0502020204030204" pitchFamily="34" charset="0"/>
              <a:ea typeface="Calibri" panose="020F0502020204030204" pitchFamily="34" charset="0"/>
            </a:endParaRPr>
          </a:p>
          <a:p>
            <a:pPr marL="0" marR="0">
              <a:spcBef>
                <a:spcPts val="0"/>
              </a:spcBef>
              <a:spcAft>
                <a:spcPts val="0"/>
              </a:spcAft>
            </a:pPr>
            <a:r>
              <a:rPr lang="en-US" u="sng" dirty="0">
                <a:solidFill>
                  <a:srgbClr val="1F497D"/>
                </a:solidFill>
                <a:latin typeface="Calibri" panose="020F0502020204030204" pitchFamily="34" charset="0"/>
                <a:ea typeface="Calibri" panose="020F0502020204030204" pitchFamily="34" charset="0"/>
              </a:rPr>
              <a:t>Who should be coded with the 504 student classification?</a:t>
            </a:r>
            <a:r>
              <a:rPr lang="en-US" dirty="0">
                <a:solidFill>
                  <a:srgbClr val="1F497D"/>
                </a:solidFill>
                <a:latin typeface="Calibri" panose="020F0502020204030204" pitchFamily="34" charset="0"/>
                <a:ea typeface="Calibri" panose="020F0502020204030204" pitchFamily="34" charset="0"/>
              </a:rPr>
              <a:t> Any student who is found eligible under Section 504 and has an active 504 plan.</a:t>
            </a:r>
            <a:endParaRPr lang="en-US" dirty="0">
              <a:latin typeface="Calibri" panose="020F0502020204030204" pitchFamily="34" charset="0"/>
              <a:ea typeface="Calibri" panose="020F0502020204030204" pitchFamily="34" charset="0"/>
            </a:endParaRPr>
          </a:p>
          <a:p>
            <a:pPr marL="0" marR="0" indent="0">
              <a:spcBef>
                <a:spcPts val="0"/>
              </a:spcBef>
              <a:spcAft>
                <a:spcPts val="0"/>
              </a:spcAft>
              <a:buNone/>
            </a:pPr>
            <a:endParaRPr lang="en-US" dirty="0">
              <a:latin typeface="Calibri" panose="020F0502020204030204" pitchFamily="34" charset="0"/>
              <a:ea typeface="Calibri" panose="020F0502020204030204" pitchFamily="34" charset="0"/>
            </a:endParaRPr>
          </a:p>
          <a:p>
            <a:pPr marL="0" marR="0">
              <a:spcBef>
                <a:spcPts val="0"/>
              </a:spcBef>
              <a:spcAft>
                <a:spcPts val="0"/>
              </a:spcAft>
            </a:pPr>
            <a:r>
              <a:rPr lang="en-US" u="sng" dirty="0">
                <a:solidFill>
                  <a:srgbClr val="1F497D"/>
                </a:solidFill>
                <a:latin typeface="Calibri" panose="020F0502020204030204" pitchFamily="34" charset="0"/>
                <a:ea typeface="Calibri" panose="020F0502020204030204" pitchFamily="34" charset="0"/>
              </a:rPr>
              <a:t>How are students with 504 plans identified in </a:t>
            </a:r>
            <a:r>
              <a:rPr lang="en-US" u="sng" dirty="0" smtClean="0">
                <a:solidFill>
                  <a:srgbClr val="1F497D"/>
                </a:solidFill>
                <a:latin typeface="Calibri" panose="020F0502020204030204" pitchFamily="34" charset="0"/>
                <a:ea typeface="Calibri" panose="020F0502020204030204" pitchFamily="34" charset="0"/>
              </a:rPr>
              <a:t>EIS?</a:t>
            </a:r>
            <a:r>
              <a:rPr lang="en-US" dirty="0" smtClean="0">
                <a:latin typeface="Calibri" panose="020F0502020204030204" pitchFamily="34" charset="0"/>
                <a:ea typeface="Calibri" panose="020F0502020204030204" pitchFamily="34" charset="0"/>
              </a:rPr>
              <a:t> </a:t>
            </a:r>
            <a:r>
              <a:rPr lang="en-US" dirty="0" smtClean="0">
                <a:solidFill>
                  <a:srgbClr val="1F497D"/>
                </a:solidFill>
                <a:latin typeface="Calibri" panose="020F0502020204030204" pitchFamily="34" charset="0"/>
                <a:ea typeface="Calibri" panose="020F0502020204030204" pitchFamily="34" charset="0"/>
              </a:rPr>
              <a:t>Starting </a:t>
            </a:r>
            <a:r>
              <a:rPr lang="en-US" dirty="0">
                <a:solidFill>
                  <a:srgbClr val="1F497D"/>
                </a:solidFill>
                <a:latin typeface="Calibri" panose="020F0502020204030204" pitchFamily="34" charset="0"/>
                <a:ea typeface="Calibri" panose="020F0502020204030204" pitchFamily="34" charset="0"/>
              </a:rPr>
              <a:t>in the 2018-19 school year, students with active 504 plans are identified with the 504 student classification.</a:t>
            </a:r>
            <a:endParaRPr lang="en-US" dirty="0">
              <a:latin typeface="Calibri" panose="020F0502020204030204" pitchFamily="34" charset="0"/>
              <a:ea typeface="Calibri" panose="020F0502020204030204" pitchFamily="34" charset="0"/>
            </a:endParaRPr>
          </a:p>
          <a:p>
            <a:pPr marL="0" marR="0" indent="0">
              <a:spcBef>
                <a:spcPts val="0"/>
              </a:spcBef>
              <a:spcAft>
                <a:spcPts val="0"/>
              </a:spcAft>
              <a:buNone/>
            </a:pPr>
            <a:r>
              <a:rPr lang="en-US" dirty="0">
                <a:solidFill>
                  <a:srgbClr val="1F497D"/>
                </a:solidFill>
                <a:latin typeface="Calibri" panose="020F0502020204030204" pitchFamily="34" charset="0"/>
                <a:ea typeface="Calibri" panose="020F0502020204030204" pitchFamily="34" charset="0"/>
              </a:rPr>
              <a:t> </a:t>
            </a:r>
            <a:endParaRPr lang="en-US" dirty="0">
              <a:latin typeface="Calibri" panose="020F0502020204030204" pitchFamily="34" charset="0"/>
              <a:ea typeface="Calibri" panose="020F0502020204030204" pitchFamily="34" charset="0"/>
            </a:endParaRPr>
          </a:p>
          <a:p>
            <a:pPr marL="0" marR="0">
              <a:spcBef>
                <a:spcPts val="0"/>
              </a:spcBef>
              <a:spcAft>
                <a:spcPts val="0"/>
              </a:spcAft>
            </a:pPr>
            <a:r>
              <a:rPr lang="en-US" u="sng" dirty="0">
                <a:solidFill>
                  <a:srgbClr val="1F497D"/>
                </a:solidFill>
                <a:latin typeface="Calibri" panose="020F0502020204030204" pitchFamily="34" charset="0"/>
                <a:ea typeface="Calibri" panose="020F0502020204030204" pitchFamily="34" charset="0"/>
              </a:rPr>
              <a:t>What start and end dates are used for the 504 student classification?</a:t>
            </a:r>
            <a:r>
              <a:rPr lang="en-US" dirty="0">
                <a:solidFill>
                  <a:srgbClr val="1F497D"/>
                </a:solidFill>
                <a:latin typeface="Calibri" panose="020F0502020204030204" pitchFamily="34" charset="0"/>
                <a:ea typeface="Calibri" panose="020F0502020204030204" pitchFamily="34" charset="0"/>
              </a:rPr>
              <a:t> Use the 504 plan’s start and end dates as the 504 student classification’s start and end dates. </a:t>
            </a:r>
            <a:endParaRPr lang="en-US" dirty="0">
              <a:latin typeface="Calibri" panose="020F0502020204030204" pitchFamily="34" charset="0"/>
              <a:ea typeface="Calibri" panose="020F0502020204030204" pitchFamily="34" charset="0"/>
            </a:endParaRPr>
          </a:p>
          <a:p>
            <a:pPr marL="0" marR="0" indent="0">
              <a:spcBef>
                <a:spcPts val="0"/>
              </a:spcBef>
              <a:spcAft>
                <a:spcPts val="0"/>
              </a:spcAft>
              <a:buNone/>
            </a:pPr>
            <a:endParaRPr lang="en-US" dirty="0">
              <a:latin typeface="Calibri" panose="020F0502020204030204" pitchFamily="34" charset="0"/>
              <a:ea typeface="Calibri" panose="020F0502020204030204" pitchFamily="34" charset="0"/>
            </a:endParaRPr>
          </a:p>
          <a:p>
            <a:pPr marL="0" marR="0">
              <a:spcBef>
                <a:spcPts val="0"/>
              </a:spcBef>
              <a:spcAft>
                <a:spcPts val="0"/>
              </a:spcAft>
            </a:pPr>
            <a:r>
              <a:rPr lang="en-US" u="sng" dirty="0">
                <a:solidFill>
                  <a:srgbClr val="1F497D"/>
                </a:solidFill>
                <a:latin typeface="Calibri" panose="020F0502020204030204" pitchFamily="34" charset="0"/>
                <a:ea typeface="Calibri" panose="020F0502020204030204" pitchFamily="34" charset="0"/>
              </a:rPr>
              <a:t>What is the duration of a 504 plan?</a:t>
            </a:r>
            <a:r>
              <a:rPr lang="en-US" dirty="0">
                <a:solidFill>
                  <a:srgbClr val="1F497D"/>
                </a:solidFill>
                <a:latin typeface="Calibri" panose="020F0502020204030204" pitchFamily="34" charset="0"/>
                <a:ea typeface="Calibri" panose="020F0502020204030204" pitchFamily="34" charset="0"/>
              </a:rPr>
              <a:t>  </a:t>
            </a:r>
            <a:r>
              <a:rPr lang="en-US" dirty="0">
                <a:solidFill>
                  <a:srgbClr val="1F4E79"/>
                </a:solidFill>
                <a:latin typeface="Calibri" panose="020F0502020204030204" pitchFamily="34" charset="0"/>
                <a:ea typeface="Calibri" panose="020F0502020204030204" pitchFamily="34" charset="0"/>
              </a:rPr>
              <a:t>504 plans apply for one school year and </a:t>
            </a:r>
            <a:r>
              <a:rPr lang="en-US" dirty="0">
                <a:solidFill>
                  <a:srgbClr val="1F497D"/>
                </a:solidFill>
                <a:latin typeface="Calibri" panose="020F0502020204030204" pitchFamily="34" charset="0"/>
                <a:ea typeface="Calibri" panose="020F0502020204030204" pitchFamily="34" charset="0"/>
              </a:rPr>
              <a:t>are reviewed on an annual basis. </a:t>
            </a:r>
            <a:endParaRPr lang="en-US" dirty="0">
              <a:latin typeface="Calibri" panose="020F0502020204030204" pitchFamily="34" charset="0"/>
              <a:ea typeface="Calibri" panose="020F0502020204030204" pitchFamily="34" charset="0"/>
            </a:endParaRPr>
          </a:p>
          <a:p>
            <a:pPr marL="0" marR="0" indent="0">
              <a:spcBef>
                <a:spcPts val="0"/>
              </a:spcBef>
              <a:spcAft>
                <a:spcPts val="0"/>
              </a:spcAft>
              <a:buNone/>
            </a:pPr>
            <a:endParaRPr lang="en-US" dirty="0">
              <a:latin typeface="Calibri" panose="020F0502020204030204" pitchFamily="34" charset="0"/>
              <a:ea typeface="Calibri" panose="020F0502020204030204" pitchFamily="34" charset="0"/>
            </a:endParaRPr>
          </a:p>
          <a:p>
            <a:pPr marL="0" marR="0">
              <a:spcBef>
                <a:spcPts val="0"/>
              </a:spcBef>
              <a:spcAft>
                <a:spcPts val="0"/>
              </a:spcAft>
            </a:pPr>
            <a:r>
              <a:rPr lang="en-US" u="sng" dirty="0">
                <a:solidFill>
                  <a:srgbClr val="1F497D"/>
                </a:solidFill>
                <a:latin typeface="Calibri" panose="020F0502020204030204" pitchFamily="34" charset="0"/>
                <a:ea typeface="Calibri" panose="020F0502020204030204" pitchFamily="34" charset="0"/>
              </a:rPr>
              <a:t>Whom should I contact at the Tennessee Department of Education about the 504 student classification?</a:t>
            </a:r>
            <a:r>
              <a:rPr lang="en-US" dirty="0">
                <a:solidFill>
                  <a:srgbClr val="1F497D"/>
                </a:solidFill>
                <a:latin typeface="Calibri" panose="020F0502020204030204" pitchFamily="34" charset="0"/>
                <a:ea typeface="Calibri" panose="020F0502020204030204" pitchFamily="34" charset="0"/>
              </a:rPr>
              <a:t>  Please contact </a:t>
            </a:r>
            <a:r>
              <a:rPr lang="en-US" u="sng" dirty="0">
                <a:solidFill>
                  <a:srgbClr val="1F497D"/>
                </a:solidFill>
                <a:latin typeface="Calibri" panose="020F0502020204030204" pitchFamily="34" charset="0"/>
                <a:ea typeface="Calibri" panose="020F0502020204030204" pitchFamily="34" charset="0"/>
                <a:hlinkClick r:id="rId2"/>
              </a:rPr>
              <a:t>Lori.Morris@tn.gov</a:t>
            </a:r>
            <a:r>
              <a:rPr lang="en-US" dirty="0">
                <a:solidFill>
                  <a:srgbClr val="1F497D"/>
                </a:solidFill>
                <a:latin typeface="Calibri" panose="020F0502020204030204" pitchFamily="34" charset="0"/>
                <a:ea typeface="Calibri" panose="020F0502020204030204" pitchFamily="34" charset="0"/>
              </a:rPr>
              <a:t>.</a:t>
            </a:r>
            <a:endParaRPr lang="en-US" dirty="0">
              <a:latin typeface="Calibri" panose="020F0502020204030204" pitchFamily="34" charset="0"/>
              <a:ea typeface="Calibri" panose="020F0502020204030204" pitchFamily="34" charset="0"/>
            </a:endParaRPr>
          </a:p>
          <a:p>
            <a:endParaRPr lang="en-US" dirty="0"/>
          </a:p>
        </p:txBody>
      </p:sp>
      <p:sp>
        <p:nvSpPr>
          <p:cNvPr id="3" name="Title 2"/>
          <p:cNvSpPr>
            <a:spLocks noGrp="1"/>
          </p:cNvSpPr>
          <p:nvPr>
            <p:ph type="title"/>
          </p:nvPr>
        </p:nvSpPr>
        <p:spPr/>
        <p:txBody>
          <a:bodyPr/>
          <a:lstStyle/>
          <a:p>
            <a:r>
              <a:rPr lang="en-US" dirty="0" smtClean="0"/>
              <a:t>Specific Student Identification</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3</a:t>
            </a:fld>
            <a:endParaRPr lang="en-US" dirty="0"/>
          </a:p>
        </p:txBody>
      </p:sp>
    </p:spTree>
    <p:extLst>
      <p:ext uri="{BB962C8B-B14F-4D97-AF65-F5344CB8AC3E}">
        <p14:creationId xmlns:p14="http://schemas.microsoft.com/office/powerpoint/2010/main" val="183481815"/>
      </p:ext>
    </p:extLst>
  </p:cSld>
  <p:clrMapOvr>
    <a:masterClrMapping/>
  </p:clrMapOvr>
</p:sld>
</file>

<file path=ppt/theme/theme1.xml><?xml version="1.0" encoding="utf-8"?>
<a:theme xmlns:a="http://schemas.openxmlformats.org/drawingml/2006/main" name="TDOE Template - Editing">
  <a:themeElements>
    <a:clrScheme name="TDOE Colors">
      <a:dk1>
        <a:srgbClr val="1B365D"/>
      </a:dk1>
      <a:lt1>
        <a:srgbClr val="FFFFFF"/>
      </a:lt1>
      <a:dk2>
        <a:srgbClr val="6E7073"/>
      </a:dk2>
      <a:lt2>
        <a:srgbClr val="EEEEEE"/>
      </a:lt2>
      <a:accent1>
        <a:srgbClr val="000000"/>
      </a:accent1>
      <a:accent2>
        <a:srgbClr val="1B365D"/>
      </a:accent2>
      <a:accent3>
        <a:srgbClr val="2DCCD3"/>
      </a:accent3>
      <a:accent4>
        <a:srgbClr val="D2D755"/>
      </a:accent4>
      <a:accent5>
        <a:srgbClr val="E87722"/>
      </a:accent5>
      <a:accent6>
        <a:srgbClr val="5D7975"/>
      </a:accent6>
      <a:hlink>
        <a:srgbClr val="0000FF"/>
      </a:hlink>
      <a:folHlink>
        <a:srgbClr val="800080"/>
      </a:folHlink>
    </a:clrScheme>
    <a:fontScheme name="TDOE Fonts">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DOE PowerPoint 2018 updated" id="{5FB77ECF-1B23-433A-9B0B-7AA04FB9F9A5}" vid="{251E1EF2-7882-4A73-8AE6-D91DFEDB9EF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TDOE PowerPoint 2018</Template>
  <TotalTime>7</TotalTime>
  <Words>188</Words>
  <Application>Microsoft Office PowerPoint</Application>
  <PresentationFormat>On-screen Show (4:3)</PresentationFormat>
  <Paragraphs>23</Paragraphs>
  <Slides>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vt:i4>
      </vt:variant>
    </vt:vector>
  </HeadingPairs>
  <TitlesOfParts>
    <vt:vector size="11" baseType="lpstr">
      <vt:lpstr>Arial</vt:lpstr>
      <vt:lpstr>Calibri</vt:lpstr>
      <vt:lpstr>Courier New</vt:lpstr>
      <vt:lpstr>Georgia</vt:lpstr>
      <vt:lpstr>Open Sans</vt:lpstr>
      <vt:lpstr>PermianSlabSerifTypeface</vt:lpstr>
      <vt:lpstr>Wingdings</vt:lpstr>
      <vt:lpstr>TDOE Template - Editing</vt:lpstr>
      <vt:lpstr>504 Identification</vt:lpstr>
      <vt:lpstr>Changes to 504 Identification</vt:lpstr>
      <vt:lpstr>Specific Student Identification</vt:lpstr>
    </vt:vector>
  </TitlesOfParts>
  <Company>State of Tennessee Dept. of Education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504 Identification</dc:title>
  <dc:creator>Lori Morris</dc:creator>
  <cp:lastModifiedBy>Lori Morris</cp:lastModifiedBy>
  <cp:revision>1</cp:revision>
  <dcterms:created xsi:type="dcterms:W3CDTF">2018-04-18T17:41:44Z</dcterms:created>
  <dcterms:modified xsi:type="dcterms:W3CDTF">2018-04-18T17:49:33Z</dcterms:modified>
</cp:coreProperties>
</file>