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Ultra" panose="020B0604020202020204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Impact" panose="020B0806030902050204" pitchFamily="3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3325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2 - Opening Slide</a:t>
            </a:r>
            <a:r>
              <a:rPr lang="en" sz="1200">
                <a:solidFill>
                  <a:schemeClr val="dk1"/>
                </a:solidFill>
              </a:rPr>
              <a:t>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Hi.  My name is Mike Croci and I was born and raised in Framingham.  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My parents were both raised in Framingham.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All 4 of my grandparents lived most of their lives in Framingham.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I grew up on the North Side and currently reside on a south side property that has been owned by my family for over 90 years.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I am a townie and I truly love this town.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Today I will be speaking about Article 42 regarding a Bring Your Own Bag initiative.  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Myself and two partners have been working with over a dozen volunteers to share the benefits of Bringing Your Own Bags.</a:t>
            </a:r>
          </a:p>
          <a:p>
            <a:pPr marL="457200" lvl="0" indent="-3048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6399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 b="1">
                <a:solidFill>
                  <a:schemeClr val="dk1"/>
                </a:solidFill>
                <a:highlight>
                  <a:srgbClr val="FFFFFF"/>
                </a:highlight>
              </a:rPr>
              <a:t>11 - Education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Unfortunately education alone is not enough.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 b="1">
                <a:solidFill>
                  <a:schemeClr val="dk1"/>
                </a:solidFill>
                <a:highlight>
                  <a:srgbClr val="FFFFFF"/>
                </a:highlight>
              </a:rPr>
              <a:t>Education costs money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 and it’s impossible to reach the whole population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Some </a:t>
            </a:r>
            <a:r>
              <a:rPr lang="en" sz="1200" b="1">
                <a:solidFill>
                  <a:schemeClr val="dk1"/>
                </a:solidFill>
                <a:highlight>
                  <a:srgbClr val="FFFFFF"/>
                </a:highlight>
              </a:rPr>
              <a:t>people won’t care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 about the education because they simply do not care about litter.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The best way to solve this problem is to legislate in combination with education.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</a:rPr>
              <a:t>This bylaw will NOT affect the town budget.</a:t>
            </a:r>
          </a:p>
        </p:txBody>
      </p:sp>
    </p:spTree>
    <p:extLst>
      <p:ext uri="{BB962C8B-B14F-4D97-AF65-F5344CB8AC3E}">
        <p14:creationId xmlns:p14="http://schemas.microsoft.com/office/powerpoint/2010/main" val="265237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 b="1">
                <a:solidFill>
                  <a:schemeClr val="dk1"/>
                </a:solidFill>
              </a:rPr>
              <a:t>12 - Proposal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>
                <a:solidFill>
                  <a:schemeClr val="dk1"/>
                </a:solidFill>
              </a:rPr>
              <a:t>So, what exactly are we proposing?  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A reduction of </a:t>
            </a:r>
            <a:r>
              <a:rPr lang="en" sz="1200" b="1">
                <a:solidFill>
                  <a:schemeClr val="dk1"/>
                </a:solidFill>
              </a:rPr>
              <a:t>thin-film plastic checkout bags </a:t>
            </a:r>
            <a:r>
              <a:rPr lang="en" sz="1200">
                <a:solidFill>
                  <a:schemeClr val="dk1"/>
                </a:solidFill>
              </a:rPr>
              <a:t>at all retail and grocery stores in Framingham starting on </a:t>
            </a:r>
            <a:r>
              <a:rPr lang="en" sz="1200" b="1">
                <a:solidFill>
                  <a:srgbClr val="0000FF"/>
                </a:solidFill>
              </a:rPr>
              <a:t>January 1st 2018</a:t>
            </a:r>
            <a:r>
              <a:rPr lang="en" sz="1200">
                <a:solidFill>
                  <a:srgbClr val="0000FF"/>
                </a:solidFill>
              </a:rPr>
              <a:t>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We know this transition will take time for citizens and stores.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Thus we decided to push this to 2018 to give plenty of time to make this transition as smooth as possible.</a:t>
            </a:r>
          </a:p>
        </p:txBody>
      </p:sp>
    </p:spTree>
    <p:extLst>
      <p:ext uri="{BB962C8B-B14F-4D97-AF65-F5344CB8AC3E}">
        <p14:creationId xmlns:p14="http://schemas.microsoft.com/office/powerpoint/2010/main" val="1994924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 b="1">
                <a:solidFill>
                  <a:schemeClr val="dk1"/>
                </a:solidFill>
              </a:rPr>
              <a:t>13 - Still Available</a:t>
            </a:r>
          </a:p>
          <a:p>
            <a:pPr lv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You will still be able to get Dry cleaning, Newspaper, Produce, Bulk foods and paper bags.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It’s</a:t>
            </a:r>
            <a:r>
              <a:rPr lang="en" sz="1200" b="1">
                <a:solidFill>
                  <a:schemeClr val="dk1"/>
                </a:solidFill>
              </a:rPr>
              <a:t> only the plastic bags with handles </a:t>
            </a:r>
            <a:r>
              <a:rPr lang="en" sz="1200">
                <a:solidFill>
                  <a:schemeClr val="dk1"/>
                </a:solidFill>
              </a:rPr>
              <a:t>that you get at checkout that are part of this bylaw (show bag here)</a:t>
            </a:r>
          </a:p>
          <a:p>
            <a:pPr lvl="0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You will still be able to get paper bags at checkout; but this isn’t the long term solution either</a:t>
            </a:r>
          </a:p>
          <a:p>
            <a:pPr marL="457200" lvl="0" indent="-3048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Even paper bags made from recycled materials have an Economic and Environmental Impact in order to produce, ship and recycle</a:t>
            </a:r>
          </a:p>
        </p:txBody>
      </p:sp>
    </p:spTree>
    <p:extLst>
      <p:ext uri="{BB962C8B-B14F-4D97-AF65-F5344CB8AC3E}">
        <p14:creationId xmlns:p14="http://schemas.microsoft.com/office/powerpoint/2010/main" val="830816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14 - BYOB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The most sustainable practice is to Bring Your Own Bag!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There are many different sizes and shapes of bags to suit any shopping need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Reusable bags are much stronger and are easier to carry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They are easier to pack and sit much better in your car than plastic bags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Over time they are cheaper than both paper or plastic bags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There is a transition period when beginning to use your own bags; so here are some helpful tips to get started</a:t>
            </a:r>
          </a:p>
        </p:txBody>
      </p:sp>
    </p:spTree>
    <p:extLst>
      <p:ext uri="{BB962C8B-B14F-4D97-AF65-F5344CB8AC3E}">
        <p14:creationId xmlns:p14="http://schemas.microsoft.com/office/powerpoint/2010/main" val="3310253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b="1">
                <a:solidFill>
                  <a:schemeClr val="dk1"/>
                </a:solidFill>
              </a:rPr>
              <a:t>15 - Tips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First of all; keep these bags in your car so you always have them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If your family has multiple cars it’s best to keep some bags in each car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Be sure to have enough bags to allow for shopping at multiple stores in the same trip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After you unload your groceries and other items at home put the bags right back in your car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It’s probably best to have different bags for different types of items; especially having one designated for meat that you can clean easily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We have fielded a number of concerns about reducing plastic bags</a:t>
            </a:r>
          </a:p>
          <a:p>
            <a:pPr marL="457200" lvl="0" indent="-3048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I would like to share solutions for some of these</a:t>
            </a:r>
          </a:p>
        </p:txBody>
      </p:sp>
    </p:spTree>
    <p:extLst>
      <p:ext uri="{BB962C8B-B14F-4D97-AF65-F5344CB8AC3E}">
        <p14:creationId xmlns:p14="http://schemas.microsoft.com/office/powerpoint/2010/main" val="12550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096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17 - Pet Waste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A number of people use these bags for pet waste.  </a:t>
            </a:r>
          </a:p>
          <a:p>
            <a:pPr marL="457200" lvl="0" indent="-304800">
              <a:spcBef>
                <a:spcPts val="0"/>
              </a:spcBef>
              <a:buSzPct val="100000"/>
              <a:buChar char="●"/>
            </a:pPr>
            <a:r>
              <a:rPr lang="en" sz="1200"/>
              <a:t>You could use other bags that you acquire for free like Newspaper and Produce bags or Bread and Bagel Bags</a:t>
            </a:r>
          </a:p>
        </p:txBody>
      </p:sp>
    </p:spTree>
    <p:extLst>
      <p:ext uri="{BB962C8B-B14F-4D97-AF65-F5344CB8AC3E}">
        <p14:creationId xmlns:p14="http://schemas.microsoft.com/office/powerpoint/2010/main" val="3617298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18 - Eco Friendly Pet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If you don’t mind spending a penny or two a piece you could buy eco-friendly pet waste bags that will break down over time.</a:t>
            </a:r>
          </a:p>
        </p:txBody>
      </p:sp>
    </p:spTree>
    <p:extLst>
      <p:ext uri="{BB962C8B-B14F-4D97-AF65-F5344CB8AC3E}">
        <p14:creationId xmlns:p14="http://schemas.microsoft.com/office/powerpoint/2010/main" val="1408523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19 - Trash can liners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Many people use these bags to line small trash bins in their houses.  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Produce bags work well for this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Paper bags work well in rooms where your trash is not wet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You can get creative and reuse or repurpose any number of other bags you have around you house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There are eco-friendly options for trash cans similar to the pet waste bags</a:t>
            </a:r>
          </a:p>
        </p:txBody>
      </p:sp>
    </p:spTree>
    <p:extLst>
      <p:ext uri="{BB962C8B-B14F-4D97-AF65-F5344CB8AC3E}">
        <p14:creationId xmlns:p14="http://schemas.microsoft.com/office/powerpoint/2010/main" val="3687886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16 - Free??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Many people like these bags because they are free; but they are not...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These bags cost retailers between 2 and 5 cents apiece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They pass this cost onto the consumers by including it into the prices of items you purchase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The cost of these bags is very real and you as the consumer are surely paying for them one way or another.</a:t>
            </a:r>
          </a:p>
        </p:txBody>
      </p:sp>
    </p:spTree>
    <p:extLst>
      <p:ext uri="{BB962C8B-B14F-4D97-AF65-F5344CB8AC3E}">
        <p14:creationId xmlns:p14="http://schemas.microsoft.com/office/powerpoint/2010/main" val="258985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 b="1">
                <a:solidFill>
                  <a:schemeClr val="dk1"/>
                </a:solidFill>
              </a:rPr>
              <a:t>3 - Bags around town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>
                <a:solidFill>
                  <a:schemeClr val="dk1"/>
                </a:solidFill>
              </a:rPr>
              <a:t>When you</a:t>
            </a:r>
            <a:r>
              <a:rPr lang="en" sz="1200" b="1">
                <a:solidFill>
                  <a:schemeClr val="dk1"/>
                </a:solidFill>
              </a:rPr>
              <a:t> walk or drive</a:t>
            </a:r>
            <a:r>
              <a:rPr lang="en" sz="1200">
                <a:solidFill>
                  <a:schemeClr val="dk1"/>
                </a:solidFill>
              </a:rPr>
              <a:t> around town it’s hard not to see plastic bags in a number of places they should not be.  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Here is a </a:t>
            </a:r>
            <a:r>
              <a:rPr lang="en" sz="1200" b="1">
                <a:solidFill>
                  <a:schemeClr val="dk1"/>
                </a:solidFill>
              </a:rPr>
              <a:t>small sampling</a:t>
            </a:r>
            <a:r>
              <a:rPr lang="en" sz="1200">
                <a:solidFill>
                  <a:schemeClr val="dk1"/>
                </a:solidFill>
              </a:rPr>
              <a:t> of the dozens of pictures that we have taken around town recently.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These </a:t>
            </a:r>
            <a:r>
              <a:rPr lang="en" sz="1200" b="1">
                <a:solidFill>
                  <a:schemeClr val="dk1"/>
                </a:solidFill>
              </a:rPr>
              <a:t>bags get into the wild</a:t>
            </a:r>
            <a:r>
              <a:rPr lang="en" sz="1200">
                <a:solidFill>
                  <a:schemeClr val="dk1"/>
                </a:solidFill>
              </a:rPr>
              <a:t> and because they are so aerodynamic they go wherever the wind will take them.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They then become a permanent part of our landscape.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>
                <a:solidFill>
                  <a:schemeClr val="dk1"/>
                </a:solidFill>
              </a:rPr>
              <a:t>Is this the</a:t>
            </a:r>
            <a:r>
              <a:rPr lang="en" sz="1200" b="1">
                <a:solidFill>
                  <a:schemeClr val="dk1"/>
                </a:solidFill>
              </a:rPr>
              <a:t> type of community</a:t>
            </a:r>
            <a:r>
              <a:rPr lang="en" sz="1200">
                <a:solidFill>
                  <a:schemeClr val="dk1"/>
                </a:solidFill>
              </a:rPr>
              <a:t> that you want to live in?</a:t>
            </a:r>
          </a:p>
        </p:txBody>
      </p:sp>
    </p:spTree>
    <p:extLst>
      <p:ext uri="{BB962C8B-B14F-4D97-AF65-F5344CB8AC3E}">
        <p14:creationId xmlns:p14="http://schemas.microsoft.com/office/powerpoint/2010/main" val="1534389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20 - Businesses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This will not hurt businesses.  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By purchasing less bags stores will save money.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By selling more reusable bags stores will make a bit of money and get free advertising.</a:t>
            </a:r>
          </a:p>
          <a:p>
            <a:pPr marL="457200" lvl="0" indent="-304800">
              <a:spcBef>
                <a:spcPts val="0"/>
              </a:spcBef>
              <a:buSzPct val="100000"/>
              <a:buChar char="●"/>
            </a:pPr>
            <a:r>
              <a:rPr lang="en" sz="1200"/>
              <a:t>Many stores have not had plastic bags for years and they are all doing just fine.</a:t>
            </a:r>
          </a:p>
        </p:txBody>
      </p:sp>
    </p:spTree>
    <p:extLst>
      <p:ext uri="{BB962C8B-B14F-4D97-AF65-F5344CB8AC3E}">
        <p14:creationId xmlns:p14="http://schemas.microsoft.com/office/powerpoint/2010/main" val="310985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20 - Low Income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 sz="1200"/>
              <a:t>Right now some retailers offer discounts for using reusable bags.</a:t>
            </a:r>
          </a:p>
          <a:p>
            <a:pPr marL="457200" lvl="0" indent="-304800" algn="l" rtl="0">
              <a:spcBef>
                <a:spcPts val="0"/>
              </a:spcBef>
              <a:buSzPct val="100000"/>
              <a:buChar char="●"/>
            </a:pPr>
            <a:r>
              <a:rPr lang="en" sz="1200"/>
              <a:t>We will be working with other stores to encourage them to offer similar discounts to their patrons</a:t>
            </a:r>
          </a:p>
        </p:txBody>
      </p:sp>
    </p:spTree>
    <p:extLst>
      <p:ext uri="{BB962C8B-B14F-4D97-AF65-F5344CB8AC3E}">
        <p14:creationId xmlns:p14="http://schemas.microsoft.com/office/powerpoint/2010/main" val="270274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19 - Safe for meat?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It is quite safe to carry meat in these bags.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There is no credible research or evidence linking reusable bags to outbreaks of e-coli or any harmful bacteria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We recommend wrapping any meat you have in a produce bag if you are concerned</a:t>
            </a:r>
          </a:p>
          <a:p>
            <a:pPr marL="457200" lvl="0" indent="-3048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You can designate one of the padded / insulated reusable bags as your “meat bag”</a:t>
            </a:r>
          </a:p>
          <a:p>
            <a:pPr marL="914400" lvl="1" indent="-304800" rtl="0">
              <a:spcBef>
                <a:spcPts val="0"/>
              </a:spcBef>
              <a:buClr>
                <a:schemeClr val="dk1"/>
              </a:buClr>
              <a:buSzPct val="100000"/>
              <a:buChar char="○"/>
            </a:pPr>
            <a:r>
              <a:rPr lang="en" sz="1200">
                <a:solidFill>
                  <a:schemeClr val="dk1"/>
                </a:solidFill>
              </a:rPr>
              <a:t>This will keep your meat insulated and these bags are generally lined with a material that can be easily cleaned</a:t>
            </a:r>
          </a:p>
        </p:txBody>
      </p:sp>
    </p:spTree>
    <p:extLst>
      <p:ext uri="{BB962C8B-B14F-4D97-AF65-F5344CB8AC3E}">
        <p14:creationId xmlns:p14="http://schemas.microsoft.com/office/powerpoint/2010/main" val="664439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20 - Low Income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This will not hurt low income families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Many reusable bags are quite cheap or even free at certain times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We will work with businesses to donate bags to low income families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We will have a reusable bag drive where those who have extra can share with those who are in need</a:t>
            </a:r>
          </a:p>
        </p:txBody>
      </p:sp>
    </p:spTree>
    <p:extLst>
      <p:ext uri="{BB962C8B-B14F-4D97-AF65-F5344CB8AC3E}">
        <p14:creationId xmlns:p14="http://schemas.microsoft.com/office/powerpoint/2010/main" val="941188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20 - Low Income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This will not hurt low income families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Many reusable bags are quite cheap or even free at certain times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We will work with businesses to donate bags to low income families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We will have a reusable bag drive where those who have extra can share with those who are in need</a:t>
            </a:r>
          </a:p>
        </p:txBody>
      </p:sp>
    </p:spTree>
    <p:extLst>
      <p:ext uri="{BB962C8B-B14F-4D97-AF65-F5344CB8AC3E}">
        <p14:creationId xmlns:p14="http://schemas.microsoft.com/office/powerpoint/2010/main" val="3234183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20 - Low Income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This will not hurt low income families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Many reusable bags are quite cheap or even free at certain times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We will work with businesses to donate bags to low income families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We will have a reusable bag drive where those who have extra can share with those who are in need</a:t>
            </a:r>
          </a:p>
        </p:txBody>
      </p:sp>
    </p:spTree>
    <p:extLst>
      <p:ext uri="{BB962C8B-B14F-4D97-AF65-F5344CB8AC3E}">
        <p14:creationId xmlns:p14="http://schemas.microsoft.com/office/powerpoint/2010/main" val="3728368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21 - Other Towns + Cities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Over 20 towns and cities in the Massachusetts have already passed similar legislation.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We would love to see Framingham join this group in terms of setting the trend for the rest of the State.</a:t>
            </a:r>
          </a:p>
        </p:txBody>
      </p:sp>
    </p:spTree>
    <p:extLst>
      <p:ext uri="{BB962C8B-B14F-4D97-AF65-F5344CB8AC3E}">
        <p14:creationId xmlns:p14="http://schemas.microsoft.com/office/powerpoint/2010/main" val="1791037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b="1"/>
              <a:t>22 - Local Support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/>
              <a:t>We have had an immense amount of local support for this initiative.</a:t>
            </a:r>
          </a:p>
          <a:p>
            <a:pPr marL="457200" lvl="0" indent="-304800" rtl="0">
              <a:spcBef>
                <a:spcPts val="0"/>
              </a:spcBef>
              <a:buSzPct val="100000"/>
              <a:buChar char="●"/>
            </a:pPr>
            <a:r>
              <a:rPr lang="en" sz="1200"/>
              <a:t>Almost everyone we have reached out to sees the benefits for our community.</a:t>
            </a:r>
          </a:p>
        </p:txBody>
      </p:sp>
    </p:spTree>
    <p:extLst>
      <p:ext uri="{BB962C8B-B14F-4D97-AF65-F5344CB8AC3E}">
        <p14:creationId xmlns:p14="http://schemas.microsoft.com/office/powerpoint/2010/main" val="506870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/>
              <a:t>23 - 10 minutes...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/>
              <a:t>Since I started this presentation over 600 plastic bags have been distributed in Framingham.  </a:t>
            </a:r>
          </a:p>
          <a:p>
            <a: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200"/>
              <a:t>Given that these bags are made from fossil fuels and never biodegrade we must do something to change this trend.</a:t>
            </a:r>
          </a:p>
        </p:txBody>
      </p:sp>
    </p:spTree>
    <p:extLst>
      <p:ext uri="{BB962C8B-B14F-4D97-AF65-F5344CB8AC3E}">
        <p14:creationId xmlns:p14="http://schemas.microsoft.com/office/powerpoint/2010/main" val="3988774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24 - Vote Yes for Article 42</a:t>
            </a:r>
          </a:p>
          <a:p>
            <a:pPr lvl="0" algn="l" rtl="0">
              <a:spcBef>
                <a:spcPts val="0"/>
              </a:spcBef>
              <a:buNone/>
            </a:pPr>
            <a:r>
              <a:rPr lang="en"/>
              <a:t>By reducing the number of plastic bags that get into our community we are taking a big step towards making Framingham a more beautiful place to live, work and play.</a:t>
            </a:r>
          </a:p>
          <a:p>
            <a:pPr marL="457200" lvl="0" indent="-228600" algn="l">
              <a:spcBef>
                <a:spcPts val="0"/>
              </a:spcBef>
              <a:buChar char="●"/>
            </a:pPr>
            <a:r>
              <a:rPr lang="en"/>
              <a:t>Help us make this happen and Vote YES for Article 42.</a:t>
            </a:r>
          </a:p>
        </p:txBody>
      </p:sp>
    </p:spTree>
    <p:extLst>
      <p:ext uri="{BB962C8B-B14F-4D97-AF65-F5344CB8AC3E}">
        <p14:creationId xmlns:p14="http://schemas.microsoft.com/office/powerpoint/2010/main" val="29446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 b="1">
                <a:solidFill>
                  <a:schemeClr val="dk1"/>
                </a:solidFill>
              </a:rPr>
              <a:t>4 - How Many Bags?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>
                <a:solidFill>
                  <a:schemeClr val="dk1"/>
                </a:solidFill>
              </a:rPr>
              <a:t>We use way too many plastic bags: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34 million are distributed in Framingham each year</a:t>
            </a:r>
          </a:p>
          <a:p>
            <a:pPr marL="457200" lvl="0" indent="-3048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The average grocery store will give out 20,000 per week</a:t>
            </a:r>
          </a:p>
        </p:txBody>
      </p:sp>
    </p:spTree>
    <p:extLst>
      <p:ext uri="{BB962C8B-B14F-4D97-AF65-F5344CB8AC3E}">
        <p14:creationId xmlns:p14="http://schemas.microsoft.com/office/powerpoint/2010/main" val="4028946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SzPct val="91666"/>
              <a:buNone/>
            </a:pPr>
            <a:r>
              <a:rPr lang="en" sz="1200" b="1">
                <a:solidFill>
                  <a:schemeClr val="dk1"/>
                </a:solidFill>
              </a:rPr>
              <a:t>5 - Average American</a:t>
            </a:r>
          </a:p>
          <a:p>
            <a:pPr lvl="0" rtl="0">
              <a:spcBef>
                <a:spcPts val="0"/>
              </a:spcBef>
              <a:buSzPct val="91666"/>
              <a:buNone/>
            </a:pPr>
            <a:r>
              <a:rPr lang="en" sz="1200">
                <a:solidFill>
                  <a:schemeClr val="dk1"/>
                </a:solidFill>
              </a:rPr>
              <a:t>The average American uses 500 bags each year…  And we have almost 70,000 people in this town.  </a:t>
            </a:r>
          </a:p>
          <a:p>
            <a:pPr marL="457200" lvl="0" indent="-304800" rtl="0">
              <a:spcBef>
                <a:spcPts val="0"/>
              </a:spcBef>
              <a:buClr>
                <a:srgbClr val="222222"/>
              </a:buClr>
              <a:buSzPct val="100000"/>
              <a:buChar char="●"/>
            </a:pPr>
            <a:r>
              <a:rPr lang="en" sz="1200">
                <a:solidFill>
                  <a:srgbClr val="222222"/>
                </a:solidFill>
              </a:rPr>
              <a:t>The average use time of a plastic bag is only 12 minutes.</a:t>
            </a:r>
          </a:p>
          <a:p>
            <a:pPr marL="457200" lvl="0" indent="-304800">
              <a:spcBef>
                <a:spcPts val="0"/>
              </a:spcBef>
              <a:buClr>
                <a:srgbClr val="222222"/>
              </a:buClr>
              <a:buSzPct val="100000"/>
              <a:buChar char="●"/>
            </a:pPr>
            <a:r>
              <a:rPr lang="en" sz="1200">
                <a:solidFill>
                  <a:srgbClr val="222222"/>
                </a:solidFill>
              </a:rPr>
              <a:t>That a lot of waste for a momentary convenience.</a:t>
            </a:r>
          </a:p>
        </p:txBody>
      </p:sp>
    </p:spTree>
    <p:extLst>
      <p:ext uri="{BB962C8B-B14F-4D97-AF65-F5344CB8AC3E}">
        <p14:creationId xmlns:p14="http://schemas.microsoft.com/office/powerpoint/2010/main" val="339555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b="1">
                <a:solidFill>
                  <a:schemeClr val="dk1"/>
                </a:solidFill>
              </a:rPr>
              <a:t>6 - Non renewable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There are a number of environmental issues with these bags.  </a:t>
            </a:r>
          </a:p>
          <a:p>
            <a:pPr marL="457200" lvl="0" indent="-304800">
              <a:lnSpc>
                <a:spcPct val="115000"/>
              </a:lnSpc>
              <a:spcBef>
                <a:spcPts val="0"/>
              </a:spcBef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Plastic bags require non renewable fossil fuels to create.</a:t>
            </a:r>
          </a:p>
        </p:txBody>
      </p:sp>
    </p:spTree>
    <p:extLst>
      <p:ext uri="{BB962C8B-B14F-4D97-AF65-F5344CB8AC3E}">
        <p14:creationId xmlns:p14="http://schemas.microsoft.com/office/powerpoint/2010/main" val="3879033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7 - Break Down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They require hundreds of years to break down and they never fully biodegrade.</a:t>
            </a:r>
          </a:p>
        </p:txBody>
      </p:sp>
    </p:spTree>
    <p:extLst>
      <p:ext uri="{BB962C8B-B14F-4D97-AF65-F5344CB8AC3E}">
        <p14:creationId xmlns:p14="http://schemas.microsoft.com/office/powerpoint/2010/main" val="163692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8 - Animals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Untold numbers of animals die due to eating these bags or becoming entangled in them.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The whale on the right died and the autopsy showed over 100 plastic bags in it’s stomach.</a:t>
            </a:r>
          </a:p>
        </p:txBody>
      </p:sp>
    </p:spTree>
    <p:extLst>
      <p:ext uri="{BB962C8B-B14F-4D97-AF65-F5344CB8AC3E}">
        <p14:creationId xmlns:p14="http://schemas.microsoft.com/office/powerpoint/2010/main" val="432147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9 - % of recycling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Only a small percentage of these bags are properly recycled.</a:t>
            </a:r>
          </a:p>
        </p:txBody>
      </p:sp>
    </p:spTree>
    <p:extLst>
      <p:ext uri="{BB962C8B-B14F-4D97-AF65-F5344CB8AC3E}">
        <p14:creationId xmlns:p14="http://schemas.microsoft.com/office/powerpoint/2010/main" val="120631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 b="1">
                <a:solidFill>
                  <a:schemeClr val="dk1"/>
                </a:solidFill>
              </a:rPr>
              <a:t>10 - Recycling Problems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>
                <a:solidFill>
                  <a:schemeClr val="dk1"/>
                </a:solidFill>
              </a:rPr>
              <a:t>Plastic Bags require special recycling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When put into the standard stream they have become the </a:t>
            </a:r>
            <a:r>
              <a:rPr lang="en" sz="1200" b="1">
                <a:solidFill>
                  <a:schemeClr val="dk1"/>
                </a:solidFill>
              </a:rPr>
              <a:t>#1 contaminate</a:t>
            </a:r>
            <a:r>
              <a:rPr lang="en" sz="1200">
                <a:solidFill>
                  <a:schemeClr val="dk1"/>
                </a:solidFill>
              </a:rPr>
              <a:t> according to the Framingham DPW and EL Harvey.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>
                <a:solidFill>
                  <a:schemeClr val="dk1"/>
                </a:solidFill>
              </a:rPr>
              <a:t>They get</a:t>
            </a:r>
            <a:r>
              <a:rPr lang="en" sz="1200" b="1">
                <a:solidFill>
                  <a:schemeClr val="dk1"/>
                </a:solidFill>
              </a:rPr>
              <a:t> caught in the sorting machines</a:t>
            </a:r>
            <a:r>
              <a:rPr lang="en" sz="1200">
                <a:solidFill>
                  <a:schemeClr val="dk1"/>
                </a:solidFill>
              </a:rPr>
              <a:t> and it requires manual effort to get them out as you see here.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endParaRPr sz="12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SzPct val="91666"/>
              <a:buNone/>
            </a:pPr>
            <a:r>
              <a:rPr lang="en" sz="1200">
                <a:solidFill>
                  <a:schemeClr val="dk1"/>
                </a:solidFill>
              </a:rPr>
              <a:t>Even when properly recycled in most cases it </a:t>
            </a:r>
            <a:r>
              <a:rPr lang="en" sz="1200" b="1">
                <a:solidFill>
                  <a:schemeClr val="dk1"/>
                </a:solidFill>
              </a:rPr>
              <a:t>costs more to deliver the plastic to</a:t>
            </a:r>
            <a:r>
              <a:rPr lang="en" sz="1200">
                <a:solidFill>
                  <a:schemeClr val="dk1"/>
                </a:solidFill>
              </a:rPr>
              <a:t> a recycling facility than the plastic is worth.  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" sz="1200" b="1">
                <a:solidFill>
                  <a:schemeClr val="dk1"/>
                </a:solidFill>
              </a:rPr>
              <a:t>Recycling is not the answer.</a:t>
            </a:r>
          </a:p>
        </p:txBody>
      </p:sp>
    </p:spTree>
    <p:extLst>
      <p:ext uri="{BB962C8B-B14F-4D97-AF65-F5344CB8AC3E}">
        <p14:creationId xmlns:p14="http://schemas.microsoft.com/office/powerpoint/2010/main" val="172362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3281815573_3f9c9fe0df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662" y="-421599"/>
            <a:ext cx="4986674" cy="49866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2748600" y="3810000"/>
            <a:ext cx="3646800" cy="693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" sz="1600"/>
              <a:t> PLASTIC BAG REDUCTION</a:t>
            </a:r>
            <a:br>
              <a:rPr lang="en" sz="1600"/>
            </a:br>
            <a:r>
              <a:rPr lang="en" sz="1600"/>
              <a:t>BYLAW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2748600" y="3012300"/>
            <a:ext cx="3646800" cy="693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" sz="3000" b="1"/>
              <a:t>ARTICLE 42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2483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/>
              <a:t>Why can’t we just educate?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311700" y="1455587"/>
            <a:ext cx="8520600" cy="164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" sz="3000">
                <a:solidFill>
                  <a:srgbClr val="000000"/>
                </a:solidFill>
              </a:rPr>
              <a:t>You can never reach the whole population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" sz="3000">
                <a:solidFill>
                  <a:srgbClr val="000000"/>
                </a:solidFill>
              </a:rPr>
              <a:t>Some people simply don’t care about litter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" sz="3000">
                <a:solidFill>
                  <a:srgbClr val="000000"/>
                </a:solidFill>
              </a:rPr>
              <a:t>We do not have a budget for education</a:t>
            </a:r>
          </a:p>
          <a:p>
            <a:pPr marL="914400" lvl="1" indent="-419100" rtl="0">
              <a:spcBef>
                <a:spcPts val="0"/>
              </a:spcBef>
              <a:buClr>
                <a:srgbClr val="000000"/>
              </a:buClr>
              <a:buSzPct val="100000"/>
              <a:buChar char="○"/>
            </a:pPr>
            <a:r>
              <a:rPr lang="en" sz="3000" b="1">
                <a:solidFill>
                  <a:srgbClr val="000000"/>
                </a:solidFill>
              </a:rPr>
              <a:t>This bylaw will NOT affect town budget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726400" y="4252650"/>
            <a:ext cx="47127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3600" b="1"/>
              <a:t>We have to legislate.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 descr="Plastic-Ba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487" y="454725"/>
            <a:ext cx="3097026" cy="309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Article 42 Bylaw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542725" y="3465225"/>
            <a:ext cx="8236500" cy="159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Reduction of </a:t>
            </a:r>
            <a:r>
              <a:rPr lang="en" sz="3000" b="1">
                <a:solidFill>
                  <a:schemeClr val="dk1"/>
                </a:solidFill>
              </a:rPr>
              <a:t>thin-film </a:t>
            </a:r>
            <a:r>
              <a:rPr lang="en" sz="3000" b="1">
                <a:solidFill>
                  <a:srgbClr val="4A86E8"/>
                </a:solidFill>
              </a:rPr>
              <a:t>plastic checkout</a:t>
            </a:r>
            <a:r>
              <a:rPr lang="en" sz="3000" b="1">
                <a:solidFill>
                  <a:schemeClr val="dk1"/>
                </a:solidFill>
              </a:rPr>
              <a:t> bags </a:t>
            </a:r>
            <a:r>
              <a:rPr lang="en" sz="3000">
                <a:solidFill>
                  <a:schemeClr val="dk1"/>
                </a:solidFill>
              </a:rPr>
              <a:t>at all retail and grocery stores in Framingham starting on </a:t>
            </a:r>
            <a:r>
              <a:rPr lang="en" sz="3000" b="1">
                <a:solidFill>
                  <a:srgbClr val="0000FF"/>
                </a:solidFill>
              </a:rPr>
              <a:t>January 1st 2018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 descr="dry cleaning 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724" y="120512"/>
            <a:ext cx="1833455" cy="2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produce bags 1.jpg"/>
          <p:cNvPicPr preferRelativeResize="0"/>
          <p:nvPr/>
        </p:nvPicPr>
        <p:blipFill rotWithShape="1">
          <a:blip r:embed="rId4">
            <a:alphaModFix/>
          </a:blip>
          <a:srcRect l="16862" r="13020"/>
          <a:stretch/>
        </p:blipFill>
        <p:spPr>
          <a:xfrm>
            <a:off x="6627299" y="639125"/>
            <a:ext cx="2489350" cy="23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bulk food bag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724" y="3023074"/>
            <a:ext cx="2401700" cy="19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the-butchers-sausage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5658525" y="3004199"/>
            <a:ext cx="2593225" cy="20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664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b="1"/>
              <a:t>Bags that will still be available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0740"/>
              <a:buFont typeface="Arial"/>
              <a:buNone/>
            </a:pP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Shape 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74300" y="2885700"/>
            <a:ext cx="2258350" cy="22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 descr="newspaper bag Tap (2)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6712" y="639124"/>
            <a:ext cx="4110576" cy="225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2806050" y="3145875"/>
            <a:ext cx="3531900" cy="495000"/>
          </a:xfrm>
          <a:prstGeom prst="rect">
            <a:avLst/>
          </a:prstGeom>
          <a:solidFill>
            <a:srgbClr val="000000">
              <a:alpha val="6538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(Bring Your Own Bag)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869150" y="1700625"/>
            <a:ext cx="5405700" cy="164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 b="1">
                <a:solidFill>
                  <a:srgbClr val="FFFFFF"/>
                </a:solidFill>
              </a:rPr>
              <a:t>BYOB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 descr="RuMe_Trunk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11700" y="1294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>
                <a:solidFill>
                  <a:srgbClr val="FFFFFF"/>
                </a:solidFill>
              </a:rPr>
              <a:t>Tips for an easy transition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-64225" y="670500"/>
            <a:ext cx="91440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algn="ctr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2800">
                <a:solidFill>
                  <a:srgbClr val="FFFFFF"/>
                </a:solidFill>
              </a:rPr>
              <a:t>Store bags in your car</a:t>
            </a:r>
          </a:p>
          <a:p>
            <a:pPr marL="457200" lvl="0" indent="-406400" algn="ctr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2800">
                <a:solidFill>
                  <a:srgbClr val="FFFFFF"/>
                </a:solidFill>
              </a:rPr>
              <a:t>Put them back in car after unloading</a:t>
            </a:r>
          </a:p>
          <a:p>
            <a:pPr lvl="0" algn="l" rtl="0">
              <a:spcBef>
                <a:spcPts val="0"/>
              </a:spcBef>
              <a:buNone/>
            </a:pP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/>
        </p:nvSpPr>
        <p:spPr>
          <a:xfrm>
            <a:off x="658050" y="1863000"/>
            <a:ext cx="7827900" cy="13161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 Concerned?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475" y="1869572"/>
            <a:ext cx="5003525" cy="3319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588512" y="194450"/>
            <a:ext cx="8520600" cy="61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/>
              <a:t>Pet waste bags</a:t>
            </a:r>
          </a:p>
        </p:txBody>
      </p:sp>
      <p:pic>
        <p:nvPicPr>
          <p:cNvPr id="171" name="Shape 171" descr="produce bags 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352" y="68989"/>
            <a:ext cx="2669449" cy="17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68800"/>
            <a:ext cx="3213925" cy="241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6">
            <a:alphaModFix/>
          </a:blip>
          <a:srcRect l="4190" t="3550" r="-4189" b="-3549"/>
          <a:stretch/>
        </p:blipFill>
        <p:spPr>
          <a:xfrm>
            <a:off x="1338075" y="2611037"/>
            <a:ext cx="2352836" cy="246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1600" y="1058375"/>
            <a:ext cx="3514424" cy="18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Screen Shot 2016-05-02 at 9.55.33 PM.png"/>
          <p:cNvPicPr preferRelativeResize="0"/>
          <p:nvPr/>
        </p:nvPicPr>
        <p:blipFill rotWithShape="1">
          <a:blip r:embed="rId3">
            <a:alphaModFix/>
          </a:blip>
          <a:srcRect t="5722" r="1176"/>
          <a:stretch/>
        </p:blipFill>
        <p:spPr>
          <a:xfrm>
            <a:off x="539487" y="802325"/>
            <a:ext cx="8065025" cy="427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23400" y="65675"/>
            <a:ext cx="9097200" cy="62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/>
              <a:t>Biodegradable eco friendly bags are cheap!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-716350" y="3767325"/>
            <a:ext cx="8477700" cy="36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14400" lvl="1" indent="-381000" rtl="0">
              <a:spcBef>
                <a:spcPts val="0"/>
              </a:spcBef>
              <a:buSzPct val="100000"/>
            </a:pPr>
            <a:endParaRPr sz="2400"/>
          </a:p>
          <a:p>
            <a:pPr marL="0" lvl="0" indent="0" rt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186" name="Shape 186" descr="produce bags 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649" y="736524"/>
            <a:ext cx="2801994" cy="186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5625" y="539650"/>
            <a:ext cx="2258350" cy="225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 descr="toiletpaper bags for bin liner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7750" y="2735517"/>
            <a:ext cx="1656200" cy="220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 descr="cat litter bags for bin liners (2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3450" y="2740726"/>
            <a:ext cx="1656210" cy="2207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09225" y="24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Garbage can liner ideas...</a:t>
            </a:r>
          </a:p>
        </p:txBody>
      </p:sp>
      <p:pic>
        <p:nvPicPr>
          <p:cNvPr id="191" name="Shape 191" descr="dog food bag for bin liners (2)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6800" y="2740736"/>
            <a:ext cx="1618552" cy="2207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diaperbag for bin liner (2)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92499" y="2741240"/>
            <a:ext cx="1656199" cy="220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9">
            <a:alphaModFix/>
          </a:blip>
          <a:srcRect l="13180" r="15032"/>
          <a:stretch/>
        </p:blipFill>
        <p:spPr>
          <a:xfrm>
            <a:off x="130050" y="2736825"/>
            <a:ext cx="1584355" cy="22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2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-59525" y="3202800"/>
            <a:ext cx="9144000" cy="13929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algn="ctr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800" b="1">
                <a:solidFill>
                  <a:srgbClr val="000000"/>
                </a:solidFill>
              </a:rPr>
              <a:t>Plastic checkout bags cost between 2 and 5 cents</a:t>
            </a:r>
          </a:p>
          <a:p>
            <a:pPr marL="457200" lvl="0" indent="-406400" algn="ctr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800" b="1">
                <a:solidFill>
                  <a:srgbClr val="000000"/>
                </a:solidFill>
              </a:rPr>
              <a:t>Average Supermarket pays around $1000 every week for plastic bags</a:t>
            </a:r>
          </a:p>
          <a:p>
            <a:pPr lvl="0" rtl="0">
              <a:spcBef>
                <a:spcPts val="0"/>
              </a:spcBef>
              <a:buNone/>
            </a:pPr>
            <a:endParaRPr sz="2400" b="1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b="1">
              <a:solidFill>
                <a:srgbClr val="000000"/>
              </a:solidFill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1789525" y="1033000"/>
            <a:ext cx="5445900" cy="65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/>
              <a:t>Aren't plastic bags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1131150" y="1319075"/>
            <a:ext cx="6881700" cy="1959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0" b="1">
                <a:latin typeface="Ultra"/>
                <a:ea typeface="Ultra"/>
                <a:cs typeface="Ultra"/>
                <a:sym typeface="Ultra"/>
              </a:rPr>
              <a:t>FREE?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 descr="Commuter-Station_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5" y="0"/>
            <a:ext cx="3791697" cy="271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2" descr="Edgell Road.JPG"/>
          <p:cNvPicPr preferRelativeResize="0"/>
          <p:nvPr/>
        </p:nvPicPr>
        <p:blipFill rotWithShape="1">
          <a:blip r:embed="rId4">
            <a:alphaModFix/>
          </a:blip>
          <a:srcRect l="15029" t="20405" r="21583" b="15668"/>
          <a:stretch/>
        </p:blipFill>
        <p:spPr>
          <a:xfrm>
            <a:off x="0" y="2714624"/>
            <a:ext cx="2969179" cy="242816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-62" y="2714625"/>
            <a:ext cx="2746200" cy="395100"/>
          </a:xfrm>
          <a:prstGeom prst="rect">
            <a:avLst/>
          </a:prstGeom>
          <a:solidFill>
            <a:srgbClr val="000000">
              <a:alpha val="6538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</a:rPr>
              <a:t>Edgell Road</a:t>
            </a:r>
          </a:p>
        </p:txBody>
      </p:sp>
      <p:pic>
        <p:nvPicPr>
          <p:cNvPr id="64" name="Shape 64" descr="Keefe Tech.JPG"/>
          <p:cNvPicPr preferRelativeResize="0"/>
          <p:nvPr/>
        </p:nvPicPr>
        <p:blipFill rotWithShape="1">
          <a:blip r:embed="rId5">
            <a:alphaModFix/>
          </a:blip>
          <a:srcRect l="28191" t="3916" b="21773"/>
          <a:stretch/>
        </p:blipFill>
        <p:spPr>
          <a:xfrm>
            <a:off x="6029099" y="0"/>
            <a:ext cx="3115100" cy="271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 descr="Rt_135_1.JPG"/>
          <p:cNvPicPr preferRelativeResize="0"/>
          <p:nvPr/>
        </p:nvPicPr>
        <p:blipFill rotWithShape="1">
          <a:blip r:embed="rId6">
            <a:alphaModFix/>
          </a:blip>
          <a:srcRect l="-7060" r="7060"/>
          <a:stretch/>
        </p:blipFill>
        <p:spPr>
          <a:xfrm>
            <a:off x="5774525" y="2714624"/>
            <a:ext cx="3369477" cy="24374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6028974" y="2714625"/>
            <a:ext cx="3115200" cy="395100"/>
          </a:xfrm>
          <a:prstGeom prst="rect">
            <a:avLst/>
          </a:prstGeom>
          <a:solidFill>
            <a:srgbClr val="000000">
              <a:alpha val="6538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</a:rPr>
              <a:t>Route 135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6029100" y="0"/>
            <a:ext cx="3115200" cy="395100"/>
          </a:xfrm>
          <a:prstGeom prst="rect">
            <a:avLst/>
          </a:prstGeom>
          <a:solidFill>
            <a:srgbClr val="000000">
              <a:alpha val="6538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</a:rPr>
              <a:t>Keefe Tech</a:t>
            </a:r>
          </a:p>
          <a:p>
            <a:pPr lvl="0" algn="ctr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-200" y="0"/>
            <a:ext cx="2746200" cy="395100"/>
          </a:xfrm>
          <a:prstGeom prst="rect">
            <a:avLst/>
          </a:prstGeom>
          <a:solidFill>
            <a:srgbClr val="000000">
              <a:alpha val="6538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</a:rPr>
              <a:t>Train Station</a:t>
            </a:r>
          </a:p>
        </p:txBody>
      </p:sp>
      <p:pic>
        <p:nvPicPr>
          <p:cNvPr id="69" name="Shape 69" descr="Shoppers world.jpg"/>
          <p:cNvPicPr preferRelativeResize="0"/>
          <p:nvPr/>
        </p:nvPicPr>
        <p:blipFill rotWithShape="1">
          <a:blip r:embed="rId7">
            <a:alphaModFix/>
          </a:blip>
          <a:srcRect l="31904" t="22598" r="17613" b="53110"/>
          <a:stretch/>
        </p:blipFill>
        <p:spPr>
          <a:xfrm>
            <a:off x="2746249" y="2714625"/>
            <a:ext cx="3282600" cy="242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2746237" y="2714625"/>
            <a:ext cx="3282600" cy="395100"/>
          </a:xfrm>
          <a:prstGeom prst="rect">
            <a:avLst/>
          </a:prstGeom>
          <a:solidFill>
            <a:srgbClr val="000000">
              <a:alpha val="6538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</a:rPr>
              <a:t>Shoppers World</a:t>
            </a:r>
          </a:p>
          <a:p>
            <a:pPr lvl="0" algn="ctr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71" name="Shape 71" descr="Downtown_3.JPG"/>
          <p:cNvPicPr preferRelativeResize="0"/>
          <p:nvPr/>
        </p:nvPicPr>
        <p:blipFill rotWithShape="1">
          <a:blip r:embed="rId8">
            <a:alphaModFix/>
          </a:blip>
          <a:srcRect l="6709" r="6709"/>
          <a:stretch/>
        </p:blipFill>
        <p:spPr>
          <a:xfrm>
            <a:off x="3506750" y="80050"/>
            <a:ext cx="3282600" cy="271462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/>
        </p:nvSpPr>
        <p:spPr>
          <a:xfrm>
            <a:off x="2746225" y="0"/>
            <a:ext cx="3282600" cy="395100"/>
          </a:xfrm>
          <a:prstGeom prst="rect">
            <a:avLst/>
          </a:prstGeom>
          <a:solidFill>
            <a:srgbClr val="000000">
              <a:alpha val="6538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chemeClr val="lt1"/>
                </a:solidFill>
              </a:rPr>
              <a:t>Downtown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 descr="target-reusable-bags.jpg"/>
          <p:cNvPicPr preferRelativeResize="0"/>
          <p:nvPr/>
        </p:nvPicPr>
        <p:blipFill rotWithShape="1">
          <a:blip r:embed="rId3">
            <a:alphaModFix/>
          </a:blip>
          <a:srcRect l="35297" t="1661" r="6"/>
          <a:stretch/>
        </p:blipFill>
        <p:spPr>
          <a:xfrm>
            <a:off x="0" y="14524"/>
            <a:ext cx="45121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726300" y="606075"/>
            <a:ext cx="5087400" cy="1022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>
                <a:solidFill>
                  <a:srgbClr val="FFFFFF"/>
                </a:solidFill>
              </a:rPr>
              <a:t>Will this hurt businesses?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3228575" y="1628175"/>
            <a:ext cx="56469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Buying less bags saves businesses money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400">
                <a:solidFill>
                  <a:srgbClr val="FFFFFF"/>
                </a:solidFill>
              </a:rPr>
              <a:t>Revenue from reusable bag sales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2400">
                <a:solidFill>
                  <a:srgbClr val="FFFFFF"/>
                </a:solidFill>
              </a:rPr>
              <a:t>Reusable bags as advertising</a:t>
            </a:r>
          </a:p>
          <a:p>
            <a:pPr marL="457200" lvl="0" indent="-381000" rtl="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" sz="2400">
                <a:solidFill>
                  <a:srgbClr val="FFFFFF"/>
                </a:solidFill>
              </a:rPr>
              <a:t>BJs, Trader Joe’s and Whole foods haven’t had plastic bags for years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311700" y="4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/>
              <a:t>How will this help me?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286500" y="723687"/>
            <a:ext cx="8571000" cy="6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200">
                <a:solidFill>
                  <a:srgbClr val="000000"/>
                </a:solidFill>
              </a:rPr>
              <a:t>Some retailers offer discounts for using your own bags</a:t>
            </a:r>
          </a:p>
        </p:txBody>
      </p:sp>
      <p:pic>
        <p:nvPicPr>
          <p:cNvPr id="215" name="Shape 215" descr="images-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412" y="1465962"/>
            <a:ext cx="1847850" cy="24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413337" y="4060225"/>
            <a:ext cx="1848000" cy="6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200">
                <a:solidFill>
                  <a:srgbClr val="000000"/>
                </a:solidFill>
              </a:rPr>
              <a:t>Target </a:t>
            </a:r>
            <a:br>
              <a:rPr lang="en" sz="2200">
                <a:solidFill>
                  <a:srgbClr val="000000"/>
                </a:solidFill>
              </a:rPr>
            </a:br>
            <a:r>
              <a:rPr lang="en" sz="2200">
                <a:solidFill>
                  <a:srgbClr val="000000"/>
                </a:solidFill>
              </a:rPr>
              <a:t>5 cents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3334575" y="1730150"/>
            <a:ext cx="5961000" cy="69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38761D"/>
              </a:solidFill>
            </a:endParaRP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 l="19695" t="-953" r="11320" b="15035"/>
          <a:stretch/>
        </p:blipFill>
        <p:spPr>
          <a:xfrm>
            <a:off x="2545350" y="1289499"/>
            <a:ext cx="3115143" cy="28979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178925" y="4254600"/>
            <a:ext cx="1848000" cy="6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200">
                <a:solidFill>
                  <a:srgbClr val="000000"/>
                </a:solidFill>
              </a:rPr>
              <a:t>Whole Foods</a:t>
            </a:r>
            <a:br>
              <a:rPr lang="en" sz="2200">
                <a:solidFill>
                  <a:srgbClr val="000000"/>
                </a:solidFill>
              </a:rPr>
            </a:br>
            <a:r>
              <a:rPr lang="en" sz="2200">
                <a:solidFill>
                  <a:srgbClr val="000000"/>
                </a:solidFill>
              </a:rPr>
              <a:t>5 cents</a:t>
            </a:r>
          </a:p>
        </p:txBody>
      </p:sp>
      <p:pic>
        <p:nvPicPr>
          <p:cNvPr id="220" name="Shape 220"/>
          <p:cNvPicPr preferRelativeResize="0"/>
          <p:nvPr/>
        </p:nvPicPr>
        <p:blipFill rotWithShape="1">
          <a:blip r:embed="rId5">
            <a:alphaModFix/>
          </a:blip>
          <a:srcRect l="14892" t="14201" r="1815" b="33469"/>
          <a:stretch/>
        </p:blipFill>
        <p:spPr>
          <a:xfrm>
            <a:off x="5944587" y="1536924"/>
            <a:ext cx="2786074" cy="23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413625" y="3975525"/>
            <a:ext cx="1848000" cy="6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2200">
                <a:solidFill>
                  <a:srgbClr val="000000"/>
                </a:solidFill>
              </a:rPr>
              <a:t>Trader Joes</a:t>
            </a:r>
            <a:br>
              <a:rPr lang="en" sz="2200">
                <a:solidFill>
                  <a:srgbClr val="000000"/>
                </a:solidFill>
              </a:rPr>
            </a:br>
            <a:r>
              <a:rPr lang="en" sz="2200">
                <a:solidFill>
                  <a:srgbClr val="000000"/>
                </a:solidFill>
              </a:rPr>
              <a:t>Raffle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71950" y="163275"/>
            <a:ext cx="81870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Is it sanitary to carry meat in reusable bags?</a:t>
            </a: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625" y="1074487"/>
            <a:ext cx="3649525" cy="364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642350" y="1027002"/>
            <a:ext cx="4167300" cy="124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60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Yes, it’s safe.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471950" y="2376975"/>
            <a:ext cx="5357100" cy="2510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In 30+ years since the advent of reusable shopping bags there is no credible research or evidence linking reusable bags to outbreaks of e-coli or any other harmful bacteria</a:t>
            </a:r>
          </a:p>
          <a:p>
            <a:pPr lvl="0" algn="just">
              <a:spcBef>
                <a:spcPts val="0"/>
              </a:spcBef>
              <a:buNone/>
            </a:pP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 descr="littlethunder20lim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4952" y="565347"/>
            <a:ext cx="3077573" cy="463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4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Will this hurt low income families?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397625" y="1526712"/>
            <a:ext cx="5322900" cy="271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3000">
                <a:solidFill>
                  <a:srgbClr val="000000"/>
                </a:solidFill>
              </a:rPr>
              <a:t>Many bags as cheap as $1</a:t>
            </a:r>
          </a:p>
          <a:p>
            <a:pPr marL="914400" lvl="1" indent="-4191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3000">
                <a:solidFill>
                  <a:srgbClr val="000000"/>
                </a:solidFill>
              </a:rPr>
              <a:t>Whole Foods - 3 for $2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3000">
                <a:solidFill>
                  <a:srgbClr val="000000"/>
                </a:solidFill>
              </a:rPr>
              <a:t>Sometime even free!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3000">
                <a:solidFill>
                  <a:srgbClr val="000000"/>
                </a:solidFill>
              </a:rPr>
              <a:t>They last for years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7091625" y="2936125"/>
            <a:ext cx="1213500" cy="13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>
                <a:latin typeface="Ultra"/>
                <a:ea typeface="Ultra"/>
                <a:cs typeface="Ultra"/>
                <a:sym typeface="Ultra"/>
              </a:rPr>
              <a:t>$1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 descr="Bag-ONLY.jpg"/>
          <p:cNvPicPr preferRelativeResize="0"/>
          <p:nvPr/>
        </p:nvPicPr>
        <p:blipFill rotWithShape="1">
          <a:blip r:embed="rId3">
            <a:alphaModFix/>
          </a:blip>
          <a:srcRect t="1880" b="-1880"/>
          <a:stretch/>
        </p:blipFill>
        <p:spPr>
          <a:xfrm>
            <a:off x="6022600" y="621300"/>
            <a:ext cx="2686950" cy="45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11700" y="4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Will this hurt low income families?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8075" y="1559700"/>
            <a:ext cx="4883700" cy="2598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We will work with businesses and the Chamber of Commerce to create bags with ads, that can be given out for </a:t>
            </a:r>
            <a:r>
              <a:rPr lang="en" sz="2400" b="1">
                <a:solidFill>
                  <a:schemeClr val="dk1"/>
                </a:solidFill>
              </a:rPr>
              <a:t>FREE</a:t>
            </a:r>
            <a:r>
              <a:rPr lang="en" sz="2400">
                <a:solidFill>
                  <a:srgbClr val="000000"/>
                </a:solidFill>
              </a:rPr>
              <a:t> to low income families.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311700" y="4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Will this hurt low income families?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171350" y="1205400"/>
            <a:ext cx="4910700" cy="142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 b="1">
                <a:solidFill>
                  <a:srgbClr val="000000"/>
                </a:solidFill>
              </a:rPr>
              <a:t>Reusable Bag Drive</a:t>
            </a:r>
            <a:r>
              <a:rPr lang="en" sz="2200">
                <a:solidFill>
                  <a:srgbClr val="000000"/>
                </a:solidFill>
              </a:rPr>
              <a:t> - gather bags from those who have extra to share with those who do not have enough</a:t>
            </a:r>
          </a:p>
        </p:txBody>
      </p:sp>
      <p:pic>
        <p:nvPicPr>
          <p:cNvPr id="251" name="Shape 251" descr="Reusable bag driv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864" y="1102837"/>
            <a:ext cx="3951336" cy="371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 descr="CNbags323734x001_r900x49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575" y="2626499"/>
            <a:ext cx="3884600" cy="21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240775" y="2276700"/>
            <a:ext cx="8903700" cy="59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/>
              <a:t>28 Other Massachusetts towns + cities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240775" y="1264075"/>
            <a:ext cx="8520600" cy="3558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Aquinnah, Barnstable, Bridgewater, Brookline, Cambridge, Chilmark, Concord, Edgartown, Falmouth, Great Barrington, Greenfield (proposed), Hamilton, Harwich, Manchester, Marblehead, Nantucket, Newburyport, Newton, Northampton, Pittsfield (proposed), Provincetown, Somerville, Tisbury, Truro, Wellesley, Wellfleet, West Tisbury, Williamstown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</a:rPr>
              <a:t>cFRAMINGHAM (proposed)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 descr="SC-horiz_white_b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00" y="1527712"/>
            <a:ext cx="2487649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 descr="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835" y="351424"/>
            <a:ext cx="2945300" cy="10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7975" y="684200"/>
            <a:ext cx="28956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7512" y="2827325"/>
            <a:ext cx="1508975" cy="21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71202" y="732701"/>
            <a:ext cx="1201597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04287" y="3610337"/>
            <a:ext cx="2625175" cy="14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3755865" y="4228775"/>
            <a:ext cx="1632300" cy="48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b="1">
                <a:solidFill>
                  <a:srgbClr val="FFFF00"/>
                </a:solidFill>
              </a:rPr>
              <a:t>Senator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 b="1">
                <a:solidFill>
                  <a:srgbClr val="FFFF00"/>
                </a:solidFill>
              </a:rPr>
              <a:t>Karen Spilka</a:t>
            </a:r>
          </a:p>
        </p:txBody>
      </p:sp>
      <p:pic>
        <p:nvPicPr>
          <p:cNvPr id="270" name="Shape 270" descr="willow tree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6464" y="2985187"/>
            <a:ext cx="1508974" cy="150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236" y="2763148"/>
            <a:ext cx="3570525" cy="19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1886387" y="65625"/>
            <a:ext cx="53712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/>
              <a:t>Our Local Supporters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745050" y="1731600"/>
            <a:ext cx="7653900" cy="1680300"/>
          </a:xfrm>
          <a:prstGeom prst="rect">
            <a:avLst/>
          </a:prstGeom>
          <a:solidFill>
            <a:srgbClr val="FFFFFF">
              <a:alpha val="6269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000000"/>
                </a:solidFill>
              </a:rPr>
              <a:t>600+ Bags</a:t>
            </a:r>
            <a:br>
              <a:rPr lang="en" sz="6000" b="1">
                <a:solidFill>
                  <a:srgbClr val="000000"/>
                </a:solidFill>
              </a:rPr>
            </a:br>
            <a:r>
              <a:rPr lang="en" sz="2400" b="1">
                <a:solidFill>
                  <a:srgbClr val="000000"/>
                </a:solidFill>
              </a:rPr>
              <a:t>Used in Framingham during this presentation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>
              <a:solidFill>
                <a:srgbClr val="000000"/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 descr="Swan-swallowing-plastic-bag-Liquid-Productions-LLC-Marine-Photobank.jpg"/>
          <p:cNvPicPr preferRelativeResize="0"/>
          <p:nvPr/>
        </p:nvPicPr>
        <p:blipFill rotWithShape="1">
          <a:blip r:embed="rId3">
            <a:alphaModFix/>
          </a:blip>
          <a:srcRect r="29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1327198" y="3589400"/>
            <a:ext cx="6489599" cy="1406100"/>
          </a:xfrm>
          <a:prstGeom prst="rect">
            <a:avLst/>
          </a:prstGeom>
          <a:solidFill>
            <a:srgbClr val="000000">
              <a:alpha val="6538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93C47D"/>
                </a:solidFill>
              </a:rPr>
              <a:t>We want to make Framingham more beautiful.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93C47D"/>
                </a:solidFill>
              </a:rPr>
              <a:t>We want to avoid littering and polluting our Town.</a:t>
            </a:r>
          </a:p>
          <a:p>
            <a:pPr lvl="0" algn="ctr" rtl="0">
              <a:spcBef>
                <a:spcPts val="0"/>
              </a:spcBef>
              <a:buNone/>
            </a:pPr>
            <a:endParaRPr sz="1400" b="1">
              <a:solidFill>
                <a:srgbClr val="93C47D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rgbClr val="93C47D"/>
                </a:solidFill>
              </a:rPr>
              <a:t>VOTE YES FOR ARTICLE 42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291150" y="966825"/>
            <a:ext cx="8561700" cy="2608800"/>
          </a:xfrm>
          <a:prstGeom prst="rect">
            <a:avLst/>
          </a:prstGeom>
          <a:solidFill>
            <a:srgbClr val="FFFFFF">
              <a:alpha val="7846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</a:rPr>
              <a:t>How Many Plastic Bags?!?</a:t>
            </a:r>
            <a:br>
              <a:rPr lang="en" sz="3600" b="1">
                <a:solidFill>
                  <a:schemeClr val="dk1"/>
                </a:solidFill>
              </a:rPr>
            </a:br>
            <a:endParaRPr lang="en" sz="3600" b="1">
              <a:solidFill>
                <a:schemeClr val="dk1"/>
              </a:solidFill>
            </a:endParaRPr>
          </a:p>
          <a:p>
            <a:pPr marL="457200" lvl="0" indent="-444500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" sz="3400" b="1">
                <a:solidFill>
                  <a:srgbClr val="000000"/>
                </a:solidFill>
              </a:rPr>
              <a:t>34 million</a:t>
            </a:r>
            <a:r>
              <a:rPr lang="en" sz="3400">
                <a:solidFill>
                  <a:srgbClr val="000000"/>
                </a:solidFill>
              </a:rPr>
              <a:t> every year in Framingham</a:t>
            </a:r>
          </a:p>
          <a:p>
            <a:pPr marL="457200" lvl="0" indent="-444500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" sz="3400">
                <a:solidFill>
                  <a:srgbClr val="000000"/>
                </a:solidFill>
              </a:rPr>
              <a:t>Average grocery store </a:t>
            </a:r>
            <a:r>
              <a:rPr lang="en" sz="3400" b="1">
                <a:solidFill>
                  <a:srgbClr val="000000"/>
                </a:solidFill>
              </a:rPr>
              <a:t>20,000 per week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4202275" y="4462850"/>
            <a:ext cx="4840800" cy="56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Rerence - New York Times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 descr="american-839775_960_720.jpg"/>
          <p:cNvPicPr preferRelativeResize="0"/>
          <p:nvPr/>
        </p:nvPicPr>
        <p:blipFill rotWithShape="1">
          <a:blip r:embed="rId3">
            <a:alphaModFix/>
          </a:blip>
          <a:srcRect l="19910"/>
          <a:stretch/>
        </p:blipFill>
        <p:spPr>
          <a:xfrm>
            <a:off x="0" y="0"/>
            <a:ext cx="67715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 descr="Bag Monste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8719" y="0"/>
            <a:ext cx="47352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408175" y="3099263"/>
            <a:ext cx="3505800" cy="157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45833"/>
              <a:buFont typeface="Arial"/>
              <a:buNone/>
            </a:pPr>
            <a:r>
              <a:rPr lang="en" sz="2400" b="1">
                <a:solidFill>
                  <a:schemeClr val="dk1"/>
                </a:solidFill>
              </a:rPr>
              <a:t>The number of bags an average American will use each year. 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661075" y="256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0" b="1">
                <a:solidFill>
                  <a:schemeClr val="dk1"/>
                </a:solidFill>
              </a:rPr>
              <a:t>500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031150" y="87850"/>
            <a:ext cx="50817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 b="1"/>
              <a:t>Environment Impact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449775" y="1927175"/>
            <a:ext cx="4983000" cy="2055600"/>
          </a:xfrm>
          <a:prstGeom prst="rect">
            <a:avLst/>
          </a:prstGeom>
          <a:solidFill>
            <a:srgbClr val="000000">
              <a:alpha val="6538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Plastic bags require </a:t>
            </a:r>
            <a:r>
              <a:rPr lang="en" sz="3600" b="1">
                <a:solidFill>
                  <a:srgbClr val="FFFFFF"/>
                </a:solidFill>
              </a:rPr>
              <a:t>non-renewable</a:t>
            </a:r>
            <a:r>
              <a:rPr lang="en" sz="3600">
                <a:solidFill>
                  <a:srgbClr val="FFFFFF"/>
                </a:solidFill>
              </a:rPr>
              <a:t> fossil fuels to create</a:t>
            </a:r>
          </a:p>
        </p:txBody>
      </p:sp>
      <p:pic>
        <p:nvPicPr>
          <p:cNvPr id="93" name="Shape 93" descr="oil-barrel-p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18700" y="38322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2150100" y="75925"/>
            <a:ext cx="48438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rgbClr val="FFFFFF"/>
                </a:solidFill>
              </a:rPr>
              <a:t>Environmental Impact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3977750"/>
            <a:ext cx="8520600" cy="1107000"/>
          </a:xfrm>
          <a:prstGeom prst="rect">
            <a:avLst/>
          </a:prstGeom>
          <a:solidFill>
            <a:srgbClr val="000000">
              <a:alpha val="6538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Plastic bags need </a:t>
            </a:r>
            <a:r>
              <a:rPr lang="en" sz="3000" b="1">
                <a:solidFill>
                  <a:srgbClr val="FFFFFF"/>
                </a:solidFill>
              </a:rPr>
              <a:t>500 to 1000 years</a:t>
            </a:r>
            <a:r>
              <a:rPr lang="en" sz="3000">
                <a:solidFill>
                  <a:srgbClr val="FFFFFF"/>
                </a:solidFill>
              </a:rPr>
              <a:t> to break down and they never fully biodegrade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/>
              <a:t>Environmental Impact</a:t>
            </a:r>
          </a:p>
          <a:p>
            <a:pPr lvl="0" algn="ctr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5" name="Shape 105" descr="whale dead with bag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112" y="572700"/>
            <a:ext cx="3634080" cy="43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 descr="sealion in bag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812" y="572699"/>
            <a:ext cx="4051623" cy="22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 descr="storck entangled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807" y="3090024"/>
            <a:ext cx="1539454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penguin entangled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9879" y="3090025"/>
            <a:ext cx="2307549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626300" y="75925"/>
            <a:ext cx="58914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>
                <a:solidFill>
                  <a:srgbClr val="000000"/>
                </a:solidFill>
              </a:rPr>
              <a:t>Environmental Impact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4390975"/>
            <a:ext cx="8520600" cy="657300"/>
          </a:xfrm>
          <a:prstGeom prst="rect">
            <a:avLst/>
          </a:prstGeom>
          <a:solidFill>
            <a:srgbClr val="000000">
              <a:alpha val="6538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Only 5-10% of plastic bags are properly recycled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 descr="workers in clogged machineri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69150"/>
            <a:ext cx="9144000" cy="601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845400" y="202400"/>
            <a:ext cx="7453200" cy="952500"/>
          </a:xfrm>
          <a:prstGeom prst="rect">
            <a:avLst/>
          </a:prstGeom>
          <a:solidFill>
            <a:srgbClr val="000000">
              <a:alpha val="65380"/>
            </a:srgbClr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“This is the #1 contaminate in our recycling stream.” </a:t>
            </a:r>
            <a:r>
              <a:rPr lang="en">
                <a:solidFill>
                  <a:srgbClr val="FFFFFF"/>
                </a:solidFill>
              </a:rPr>
              <a:t>EL Harvey and Framingham DPW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5750725" y="4452925"/>
            <a:ext cx="3226500" cy="563400"/>
          </a:xfrm>
          <a:prstGeom prst="rect">
            <a:avLst/>
          </a:prstGeom>
          <a:solidFill>
            <a:srgbClr val="000000">
              <a:alpha val="6538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9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Workers  removing   plastic  bags from recycling machinery.                  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2222"/>
              <a:buFont typeface="Arial"/>
              <a:buNone/>
            </a:pPr>
            <a:r>
              <a:rPr lang="en" sz="9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Photo courtesy  of Klicker and Waste Connections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2124</Words>
  <Application>Microsoft Office PowerPoint</Application>
  <PresentationFormat>On-screen Show (16:9)</PresentationFormat>
  <Paragraphs>224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Arial</vt:lpstr>
      <vt:lpstr>Ultra</vt:lpstr>
      <vt:lpstr>Cambria</vt:lpstr>
      <vt:lpstr>Impact</vt:lpstr>
      <vt:lpstr>simple-light-2</vt:lpstr>
      <vt:lpstr> PLASTIC BAG REDUCTION BYLAW</vt:lpstr>
      <vt:lpstr>PowerPoint Presentation</vt:lpstr>
      <vt:lpstr>PowerPoint Presentation</vt:lpstr>
      <vt:lpstr>PowerPoint Presentation</vt:lpstr>
      <vt:lpstr>Environment Impact</vt:lpstr>
      <vt:lpstr>Environmental Impact</vt:lpstr>
      <vt:lpstr>Environmental Impact           </vt:lpstr>
      <vt:lpstr>Environmental Impact</vt:lpstr>
      <vt:lpstr>PowerPoint Presentation</vt:lpstr>
      <vt:lpstr>Why can’t we just educate?</vt:lpstr>
      <vt:lpstr>Article 42 Bylaw</vt:lpstr>
      <vt:lpstr>Bags that will still be available </vt:lpstr>
      <vt:lpstr>(Bring Your Own Bag)</vt:lpstr>
      <vt:lpstr>Tips for an easy transition</vt:lpstr>
      <vt:lpstr>PowerPoint Presentation</vt:lpstr>
      <vt:lpstr>Pet waste bags</vt:lpstr>
      <vt:lpstr>PowerPoint Presentation</vt:lpstr>
      <vt:lpstr>Garbage can liner ideas...</vt:lpstr>
      <vt:lpstr>Aren't plastic bags</vt:lpstr>
      <vt:lpstr>Will this hurt businesses?</vt:lpstr>
      <vt:lpstr>How will this help me?</vt:lpstr>
      <vt:lpstr>Is it sanitary to carry meat in reusable bags?</vt:lpstr>
      <vt:lpstr>Will this hurt low income families?</vt:lpstr>
      <vt:lpstr>Will this hurt low income families?</vt:lpstr>
      <vt:lpstr>Will this hurt low income families?</vt:lpstr>
      <vt:lpstr>28 Other Massachusetts towns + cities</vt:lpstr>
      <vt:lpstr>Our Local Supporters</vt:lpstr>
      <vt:lpstr>PowerPoint Presentation</vt:lpstr>
      <vt:lpstr>We want to make Framingham more beautiful. We want to avoid littering and polluting our Town.  VOTE YES FOR ARTICLE 42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PLASTIC BAG REDUCTION BYLAW</dc:title>
  <dc:creator>Brad Verter</dc:creator>
  <cp:lastModifiedBy>Brad Verter</cp:lastModifiedBy>
  <cp:revision>1</cp:revision>
  <dcterms:modified xsi:type="dcterms:W3CDTF">2016-10-19T13:10:26Z</dcterms:modified>
</cp:coreProperties>
</file>