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22"/>
  </p:notesMasterIdLst>
  <p:sldIdLst>
    <p:sldId id="256" r:id="rId2"/>
    <p:sldId id="279" r:id="rId3"/>
    <p:sldId id="266" r:id="rId4"/>
    <p:sldId id="267" r:id="rId5"/>
    <p:sldId id="268" r:id="rId6"/>
    <p:sldId id="269" r:id="rId7"/>
    <p:sldId id="270" r:id="rId8"/>
    <p:sldId id="271" r:id="rId9"/>
    <p:sldId id="272" r:id="rId10"/>
    <p:sldId id="273" r:id="rId11"/>
    <p:sldId id="274" r:id="rId12"/>
    <p:sldId id="278" r:id="rId13"/>
    <p:sldId id="276" r:id="rId14"/>
    <p:sldId id="258" r:id="rId15"/>
    <p:sldId id="259" r:id="rId16"/>
    <p:sldId id="260" r:id="rId17"/>
    <p:sldId id="261" r:id="rId18"/>
    <p:sldId id="262" r:id="rId19"/>
    <p:sldId id="263" r:id="rId20"/>
    <p:sldId id="264"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446"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444E22B-ADE1-41DF-B7B9-7AD7475C01AE}" type="datetimeFigureOut">
              <a:rPr lang="en-US" smtClean="0"/>
              <a:t>9/14/2016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2109BC4-0A73-42A1-8B89-D7BBFCF4A375}" type="slidenum">
              <a:rPr lang="en-US" smtClean="0"/>
              <a:t>‹#›</a:t>
            </a:fld>
            <a:endParaRPr lang="en-US"/>
          </a:p>
        </p:txBody>
      </p:sp>
    </p:spTree>
    <p:extLst>
      <p:ext uri="{BB962C8B-B14F-4D97-AF65-F5344CB8AC3E}">
        <p14:creationId xmlns:p14="http://schemas.microsoft.com/office/powerpoint/2010/main" val="26775546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109BC4-0A73-42A1-8B89-D7BBFCF4A375}" type="slidenum">
              <a:rPr lang="en-US" smtClean="0"/>
              <a:t>1</a:t>
            </a:fld>
            <a:endParaRPr lang="en-US"/>
          </a:p>
        </p:txBody>
      </p:sp>
    </p:spTree>
    <p:extLst>
      <p:ext uri="{BB962C8B-B14F-4D97-AF65-F5344CB8AC3E}">
        <p14:creationId xmlns:p14="http://schemas.microsoft.com/office/powerpoint/2010/main" val="14558287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89E9F7A-9518-4796-8B91-56E2AA9B08A0}" type="datetime1">
              <a:rPr lang="en-US" smtClean="0"/>
              <a:t>9/14/2016</a:t>
            </a:fld>
            <a:endParaRPr lang="en-US"/>
          </a:p>
        </p:txBody>
      </p:sp>
      <p:sp>
        <p:nvSpPr>
          <p:cNvPr id="5" name="Footer Placeholder 4"/>
          <p:cNvSpPr>
            <a:spLocks noGrp="1"/>
          </p:cNvSpPr>
          <p:nvPr>
            <p:ph type="ftr" sz="quarter" idx="11"/>
          </p:nvPr>
        </p:nvSpPr>
        <p:spPr/>
        <p:txBody>
          <a:bodyPr/>
          <a:lstStyle/>
          <a:p>
            <a:r>
              <a:rPr lang="en-US"/>
              <a:t>Marisa Boan : Lab #1 Presentation</a:t>
            </a:r>
          </a:p>
        </p:txBody>
      </p:sp>
      <p:sp>
        <p:nvSpPr>
          <p:cNvPr id="6" name="Slide Number Placeholder 5"/>
          <p:cNvSpPr>
            <a:spLocks noGrp="1"/>
          </p:cNvSpPr>
          <p:nvPr>
            <p:ph type="sldNum" sz="quarter" idx="12"/>
          </p:nvPr>
        </p:nvSpPr>
        <p:spPr/>
        <p:txBody>
          <a:bodyPr/>
          <a:lstStyle/>
          <a:p>
            <a:fld id="{A09B9966-93EC-41A3-8487-B9C2E852FE60}" type="slidenum">
              <a:rPr lang="en-US" smtClean="0"/>
              <a:t>‹#›</a:t>
            </a:fld>
            <a:endParaRPr lang="en-US"/>
          </a:p>
        </p:txBody>
      </p:sp>
    </p:spTree>
    <p:extLst>
      <p:ext uri="{BB962C8B-B14F-4D97-AF65-F5344CB8AC3E}">
        <p14:creationId xmlns:p14="http://schemas.microsoft.com/office/powerpoint/2010/main" val="20776498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D6677FC-5C52-48DF-9221-3067A8BC6E14}" type="datetime1">
              <a:rPr lang="en-US" smtClean="0"/>
              <a:t>9/14/2016</a:t>
            </a:fld>
            <a:endParaRPr lang="en-US"/>
          </a:p>
        </p:txBody>
      </p:sp>
      <p:sp>
        <p:nvSpPr>
          <p:cNvPr id="5" name="Footer Placeholder 4"/>
          <p:cNvSpPr>
            <a:spLocks noGrp="1"/>
          </p:cNvSpPr>
          <p:nvPr>
            <p:ph type="ftr" sz="quarter" idx="11"/>
          </p:nvPr>
        </p:nvSpPr>
        <p:spPr/>
        <p:txBody>
          <a:bodyPr/>
          <a:lstStyle/>
          <a:p>
            <a:r>
              <a:rPr lang="en-US"/>
              <a:t>Marisa Boan : Lab #1 Presentation</a:t>
            </a:r>
          </a:p>
        </p:txBody>
      </p:sp>
      <p:sp>
        <p:nvSpPr>
          <p:cNvPr id="6" name="Slide Number Placeholder 5"/>
          <p:cNvSpPr>
            <a:spLocks noGrp="1"/>
          </p:cNvSpPr>
          <p:nvPr>
            <p:ph type="sldNum" sz="quarter" idx="12"/>
          </p:nvPr>
        </p:nvSpPr>
        <p:spPr/>
        <p:txBody>
          <a:bodyPr/>
          <a:lstStyle/>
          <a:p>
            <a:fld id="{A09B9966-93EC-41A3-8487-B9C2E852FE60}" type="slidenum">
              <a:rPr lang="en-US" smtClean="0"/>
              <a:t>‹#›</a:t>
            </a:fld>
            <a:endParaRPr lang="en-US"/>
          </a:p>
        </p:txBody>
      </p:sp>
    </p:spTree>
    <p:extLst>
      <p:ext uri="{BB962C8B-B14F-4D97-AF65-F5344CB8AC3E}">
        <p14:creationId xmlns:p14="http://schemas.microsoft.com/office/powerpoint/2010/main" val="1379628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366DDF-7036-4464-AC29-CBF30BEE3E30}" type="datetime1">
              <a:rPr lang="en-US" smtClean="0"/>
              <a:t>9/14/2016</a:t>
            </a:fld>
            <a:endParaRPr lang="en-US"/>
          </a:p>
        </p:txBody>
      </p:sp>
      <p:sp>
        <p:nvSpPr>
          <p:cNvPr id="5" name="Footer Placeholder 4"/>
          <p:cNvSpPr>
            <a:spLocks noGrp="1"/>
          </p:cNvSpPr>
          <p:nvPr>
            <p:ph type="ftr" sz="quarter" idx="11"/>
          </p:nvPr>
        </p:nvSpPr>
        <p:spPr/>
        <p:txBody>
          <a:bodyPr/>
          <a:lstStyle/>
          <a:p>
            <a:r>
              <a:rPr lang="en-US"/>
              <a:t>Marisa Boan : Lab #1 Presentation</a:t>
            </a:r>
          </a:p>
        </p:txBody>
      </p:sp>
      <p:sp>
        <p:nvSpPr>
          <p:cNvPr id="6" name="Slide Number Placeholder 5"/>
          <p:cNvSpPr>
            <a:spLocks noGrp="1"/>
          </p:cNvSpPr>
          <p:nvPr>
            <p:ph type="sldNum" sz="quarter" idx="12"/>
          </p:nvPr>
        </p:nvSpPr>
        <p:spPr/>
        <p:txBody>
          <a:bodyPr/>
          <a:lstStyle/>
          <a:p>
            <a:fld id="{A09B9966-93EC-41A3-8487-B9C2E852FE60}" type="slidenum">
              <a:rPr lang="en-US" smtClean="0"/>
              <a:t>‹#›</a:t>
            </a:fld>
            <a:endParaRPr lang="en-US"/>
          </a:p>
        </p:txBody>
      </p:sp>
    </p:spTree>
    <p:extLst>
      <p:ext uri="{BB962C8B-B14F-4D97-AF65-F5344CB8AC3E}">
        <p14:creationId xmlns:p14="http://schemas.microsoft.com/office/powerpoint/2010/main" val="974103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70014" y="301625"/>
            <a:ext cx="7313612" cy="1143000"/>
          </a:xfrm>
        </p:spPr>
        <p:txBody>
          <a:bodyPr/>
          <a:lstStyle/>
          <a:p>
            <a:r>
              <a:rPr lang="en-US"/>
              <a:t>Click to edit Master title style</a:t>
            </a:r>
          </a:p>
        </p:txBody>
      </p:sp>
      <p:sp>
        <p:nvSpPr>
          <p:cNvPr id="3" name="Text Placeholder 2"/>
          <p:cNvSpPr>
            <a:spLocks noGrp="1"/>
          </p:cNvSpPr>
          <p:nvPr>
            <p:ph type="body" sz="half" idx="1"/>
          </p:nvPr>
        </p:nvSpPr>
        <p:spPr>
          <a:xfrm>
            <a:off x="1370014" y="1827213"/>
            <a:ext cx="3579812"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2225" y="1827213"/>
            <a:ext cx="3581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8400"/>
            <a:ext cx="2133600" cy="457200"/>
          </a:xfrm>
        </p:spPr>
        <p:txBody>
          <a:bodyPr/>
          <a:lstStyle>
            <a:lvl1pPr>
              <a:defRPr/>
            </a:lvl1pPr>
          </a:lstStyle>
          <a:p>
            <a:fld id="{1F91E129-4053-4E2F-976A-080D4CE6185C}" type="datetime1">
              <a:rPr lang="en-US" altLang="en-US" smtClean="0"/>
              <a:t>9/14/2016</a:t>
            </a:fld>
            <a:endParaRPr lang="en-US" alt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r>
              <a:rPr lang="en-US" altLang="en-US"/>
              <a:t>Marisa Boan : Lab #1 Presentation</a:t>
            </a:r>
          </a:p>
        </p:txBody>
      </p:sp>
      <p:sp>
        <p:nvSpPr>
          <p:cNvPr id="7" name="Slide Number Placeholder 6"/>
          <p:cNvSpPr>
            <a:spLocks noGrp="1"/>
          </p:cNvSpPr>
          <p:nvPr>
            <p:ph type="sldNum" sz="quarter" idx="12"/>
          </p:nvPr>
        </p:nvSpPr>
        <p:spPr>
          <a:xfrm>
            <a:off x="6553200" y="6248400"/>
            <a:ext cx="2133600" cy="457200"/>
          </a:xfrm>
        </p:spPr>
        <p:txBody>
          <a:bodyPr/>
          <a:lstStyle>
            <a:lvl1pPr>
              <a:defRPr/>
            </a:lvl1pPr>
          </a:lstStyle>
          <a:p>
            <a:fld id="{2518668D-9950-4FDE-A801-0A25D7687281}" type="slidenum">
              <a:rPr lang="en-US" altLang="en-US"/>
              <a:pPr/>
              <a:t>‹#›</a:t>
            </a:fld>
            <a:endParaRPr lang="en-US" altLang="en-US"/>
          </a:p>
        </p:txBody>
      </p:sp>
    </p:spTree>
    <p:extLst>
      <p:ext uri="{BB962C8B-B14F-4D97-AF65-F5344CB8AC3E}">
        <p14:creationId xmlns:p14="http://schemas.microsoft.com/office/powerpoint/2010/main" val="18894923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370014" y="301625"/>
            <a:ext cx="7313612" cy="1143000"/>
          </a:xfrm>
        </p:spPr>
        <p:txBody>
          <a:bodyPr/>
          <a:lstStyle/>
          <a:p>
            <a:r>
              <a:rPr lang="en-US"/>
              <a:t>Click to edit Master title style</a:t>
            </a:r>
          </a:p>
        </p:txBody>
      </p:sp>
      <p:sp>
        <p:nvSpPr>
          <p:cNvPr id="3" name="Text Placeholder 2"/>
          <p:cNvSpPr>
            <a:spLocks noGrp="1"/>
          </p:cNvSpPr>
          <p:nvPr>
            <p:ph type="body" sz="half" idx="1"/>
          </p:nvPr>
        </p:nvSpPr>
        <p:spPr>
          <a:xfrm>
            <a:off x="1370014" y="1827213"/>
            <a:ext cx="7313612"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370014" y="3960813"/>
            <a:ext cx="7313612"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8400"/>
            <a:ext cx="2133600" cy="457200"/>
          </a:xfrm>
        </p:spPr>
        <p:txBody>
          <a:bodyPr/>
          <a:lstStyle>
            <a:lvl1pPr>
              <a:defRPr/>
            </a:lvl1pPr>
          </a:lstStyle>
          <a:p>
            <a:fld id="{AE0A15BC-72FF-4CFA-9937-0BF300AC4F36}" type="datetime1">
              <a:rPr lang="en-US" altLang="en-US" smtClean="0"/>
              <a:t>9/14/2016</a:t>
            </a:fld>
            <a:endParaRPr lang="en-US" alt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r>
              <a:rPr lang="en-US" altLang="en-US"/>
              <a:t>Marisa Boan : Lab #1 Presentation</a:t>
            </a:r>
          </a:p>
        </p:txBody>
      </p:sp>
      <p:sp>
        <p:nvSpPr>
          <p:cNvPr id="7" name="Slide Number Placeholder 6"/>
          <p:cNvSpPr>
            <a:spLocks noGrp="1"/>
          </p:cNvSpPr>
          <p:nvPr>
            <p:ph type="sldNum" sz="quarter" idx="12"/>
          </p:nvPr>
        </p:nvSpPr>
        <p:spPr>
          <a:xfrm>
            <a:off x="6553200" y="6248400"/>
            <a:ext cx="2133600" cy="457200"/>
          </a:xfrm>
        </p:spPr>
        <p:txBody>
          <a:bodyPr/>
          <a:lstStyle>
            <a:lvl1pPr>
              <a:defRPr/>
            </a:lvl1pPr>
          </a:lstStyle>
          <a:p>
            <a:fld id="{8BABF634-71BB-4CB3-BA2D-B09748191081}" type="slidenum">
              <a:rPr lang="en-US" altLang="en-US"/>
              <a:pPr/>
              <a:t>‹#›</a:t>
            </a:fld>
            <a:endParaRPr lang="en-US" altLang="en-US"/>
          </a:p>
        </p:txBody>
      </p:sp>
    </p:spTree>
    <p:extLst>
      <p:ext uri="{BB962C8B-B14F-4D97-AF65-F5344CB8AC3E}">
        <p14:creationId xmlns:p14="http://schemas.microsoft.com/office/powerpoint/2010/main" val="36104159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108768-7B85-4609-A3C8-5396D5D65D80}" type="datetime1">
              <a:rPr lang="en-US" smtClean="0"/>
              <a:t>9/14/2016</a:t>
            </a:fld>
            <a:endParaRPr lang="en-US"/>
          </a:p>
        </p:txBody>
      </p:sp>
      <p:sp>
        <p:nvSpPr>
          <p:cNvPr id="5" name="Footer Placeholder 4"/>
          <p:cNvSpPr>
            <a:spLocks noGrp="1"/>
          </p:cNvSpPr>
          <p:nvPr>
            <p:ph type="ftr" sz="quarter" idx="11"/>
          </p:nvPr>
        </p:nvSpPr>
        <p:spPr/>
        <p:txBody>
          <a:bodyPr/>
          <a:lstStyle/>
          <a:p>
            <a:r>
              <a:rPr lang="en-US"/>
              <a:t>Marisa Boan : Lab #1 Presentation</a:t>
            </a:r>
          </a:p>
        </p:txBody>
      </p:sp>
      <p:sp>
        <p:nvSpPr>
          <p:cNvPr id="6" name="Slide Number Placeholder 5"/>
          <p:cNvSpPr>
            <a:spLocks noGrp="1"/>
          </p:cNvSpPr>
          <p:nvPr>
            <p:ph type="sldNum" sz="quarter" idx="12"/>
          </p:nvPr>
        </p:nvSpPr>
        <p:spPr/>
        <p:txBody>
          <a:bodyPr/>
          <a:lstStyle/>
          <a:p>
            <a:fld id="{A09B9966-93EC-41A3-8487-B9C2E852FE60}" type="slidenum">
              <a:rPr lang="en-US" smtClean="0"/>
              <a:t>‹#›</a:t>
            </a:fld>
            <a:endParaRPr lang="en-US"/>
          </a:p>
        </p:txBody>
      </p:sp>
    </p:spTree>
    <p:extLst>
      <p:ext uri="{BB962C8B-B14F-4D97-AF65-F5344CB8AC3E}">
        <p14:creationId xmlns:p14="http://schemas.microsoft.com/office/powerpoint/2010/main" val="37175893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4BB7949-6BC2-4B05-8FC0-885B125147F4}" type="datetime1">
              <a:rPr lang="en-US" smtClean="0"/>
              <a:t>9/14/2016</a:t>
            </a:fld>
            <a:endParaRPr lang="en-US"/>
          </a:p>
        </p:txBody>
      </p:sp>
      <p:sp>
        <p:nvSpPr>
          <p:cNvPr id="5" name="Footer Placeholder 4"/>
          <p:cNvSpPr>
            <a:spLocks noGrp="1"/>
          </p:cNvSpPr>
          <p:nvPr>
            <p:ph type="ftr" sz="quarter" idx="11"/>
          </p:nvPr>
        </p:nvSpPr>
        <p:spPr/>
        <p:txBody>
          <a:bodyPr/>
          <a:lstStyle/>
          <a:p>
            <a:r>
              <a:rPr lang="en-US"/>
              <a:t>Marisa Boan : Lab #1 Presentation</a:t>
            </a:r>
          </a:p>
        </p:txBody>
      </p:sp>
      <p:sp>
        <p:nvSpPr>
          <p:cNvPr id="6" name="Slide Number Placeholder 5"/>
          <p:cNvSpPr>
            <a:spLocks noGrp="1"/>
          </p:cNvSpPr>
          <p:nvPr>
            <p:ph type="sldNum" sz="quarter" idx="12"/>
          </p:nvPr>
        </p:nvSpPr>
        <p:spPr/>
        <p:txBody>
          <a:bodyPr/>
          <a:lstStyle/>
          <a:p>
            <a:fld id="{A09B9966-93EC-41A3-8487-B9C2E852FE60}" type="slidenum">
              <a:rPr lang="en-US" smtClean="0"/>
              <a:t>‹#›</a:t>
            </a:fld>
            <a:endParaRPr lang="en-US"/>
          </a:p>
        </p:txBody>
      </p:sp>
    </p:spTree>
    <p:extLst>
      <p:ext uri="{BB962C8B-B14F-4D97-AF65-F5344CB8AC3E}">
        <p14:creationId xmlns:p14="http://schemas.microsoft.com/office/powerpoint/2010/main" val="35748457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83C8367-858C-4B67-B35B-05AD8FB1FA18}" type="datetime1">
              <a:rPr lang="en-US" smtClean="0"/>
              <a:t>9/14/2016</a:t>
            </a:fld>
            <a:endParaRPr lang="en-US"/>
          </a:p>
        </p:txBody>
      </p:sp>
      <p:sp>
        <p:nvSpPr>
          <p:cNvPr id="6" name="Footer Placeholder 5"/>
          <p:cNvSpPr>
            <a:spLocks noGrp="1"/>
          </p:cNvSpPr>
          <p:nvPr>
            <p:ph type="ftr" sz="quarter" idx="11"/>
          </p:nvPr>
        </p:nvSpPr>
        <p:spPr/>
        <p:txBody>
          <a:bodyPr/>
          <a:lstStyle/>
          <a:p>
            <a:r>
              <a:rPr lang="en-US"/>
              <a:t>Marisa Boan : Lab #1 Presentation</a:t>
            </a:r>
          </a:p>
        </p:txBody>
      </p:sp>
      <p:sp>
        <p:nvSpPr>
          <p:cNvPr id="7" name="Slide Number Placeholder 6"/>
          <p:cNvSpPr>
            <a:spLocks noGrp="1"/>
          </p:cNvSpPr>
          <p:nvPr>
            <p:ph type="sldNum" sz="quarter" idx="12"/>
          </p:nvPr>
        </p:nvSpPr>
        <p:spPr/>
        <p:txBody>
          <a:bodyPr/>
          <a:lstStyle/>
          <a:p>
            <a:fld id="{A09B9966-93EC-41A3-8487-B9C2E852FE60}" type="slidenum">
              <a:rPr lang="en-US" smtClean="0"/>
              <a:t>‹#›</a:t>
            </a:fld>
            <a:endParaRPr lang="en-US"/>
          </a:p>
        </p:txBody>
      </p:sp>
    </p:spTree>
    <p:extLst>
      <p:ext uri="{BB962C8B-B14F-4D97-AF65-F5344CB8AC3E}">
        <p14:creationId xmlns:p14="http://schemas.microsoft.com/office/powerpoint/2010/main" val="3437704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A5110AC-FD21-449C-9C58-F4CDFE3B1201}" type="datetime1">
              <a:rPr lang="en-US" smtClean="0"/>
              <a:t>9/14/2016</a:t>
            </a:fld>
            <a:endParaRPr lang="en-US"/>
          </a:p>
        </p:txBody>
      </p:sp>
      <p:sp>
        <p:nvSpPr>
          <p:cNvPr id="8" name="Footer Placeholder 7"/>
          <p:cNvSpPr>
            <a:spLocks noGrp="1"/>
          </p:cNvSpPr>
          <p:nvPr>
            <p:ph type="ftr" sz="quarter" idx="11"/>
          </p:nvPr>
        </p:nvSpPr>
        <p:spPr/>
        <p:txBody>
          <a:bodyPr/>
          <a:lstStyle/>
          <a:p>
            <a:r>
              <a:rPr lang="en-US"/>
              <a:t>Marisa Boan : Lab #1 Presentation</a:t>
            </a:r>
          </a:p>
        </p:txBody>
      </p:sp>
      <p:sp>
        <p:nvSpPr>
          <p:cNvPr id="9" name="Slide Number Placeholder 8"/>
          <p:cNvSpPr>
            <a:spLocks noGrp="1"/>
          </p:cNvSpPr>
          <p:nvPr>
            <p:ph type="sldNum" sz="quarter" idx="12"/>
          </p:nvPr>
        </p:nvSpPr>
        <p:spPr/>
        <p:txBody>
          <a:bodyPr/>
          <a:lstStyle/>
          <a:p>
            <a:fld id="{A09B9966-93EC-41A3-8487-B9C2E852FE60}" type="slidenum">
              <a:rPr lang="en-US" smtClean="0"/>
              <a:t>‹#›</a:t>
            </a:fld>
            <a:endParaRPr lang="en-US"/>
          </a:p>
        </p:txBody>
      </p:sp>
    </p:spTree>
    <p:extLst>
      <p:ext uri="{BB962C8B-B14F-4D97-AF65-F5344CB8AC3E}">
        <p14:creationId xmlns:p14="http://schemas.microsoft.com/office/powerpoint/2010/main" val="3093725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AA697F7-69BC-4EC2-A673-139CE816D8BA}" type="datetime1">
              <a:rPr lang="en-US" smtClean="0"/>
              <a:t>9/14/2016</a:t>
            </a:fld>
            <a:endParaRPr lang="en-US"/>
          </a:p>
        </p:txBody>
      </p:sp>
      <p:sp>
        <p:nvSpPr>
          <p:cNvPr id="4" name="Footer Placeholder 3"/>
          <p:cNvSpPr>
            <a:spLocks noGrp="1"/>
          </p:cNvSpPr>
          <p:nvPr>
            <p:ph type="ftr" sz="quarter" idx="11"/>
          </p:nvPr>
        </p:nvSpPr>
        <p:spPr/>
        <p:txBody>
          <a:bodyPr/>
          <a:lstStyle/>
          <a:p>
            <a:r>
              <a:rPr lang="en-US"/>
              <a:t>Marisa Boan : Lab #1 Presentation</a:t>
            </a:r>
          </a:p>
        </p:txBody>
      </p:sp>
      <p:sp>
        <p:nvSpPr>
          <p:cNvPr id="5" name="Slide Number Placeholder 4"/>
          <p:cNvSpPr>
            <a:spLocks noGrp="1"/>
          </p:cNvSpPr>
          <p:nvPr>
            <p:ph type="sldNum" sz="quarter" idx="12"/>
          </p:nvPr>
        </p:nvSpPr>
        <p:spPr/>
        <p:txBody>
          <a:bodyPr/>
          <a:lstStyle/>
          <a:p>
            <a:fld id="{A09B9966-93EC-41A3-8487-B9C2E852FE60}" type="slidenum">
              <a:rPr lang="en-US" smtClean="0"/>
              <a:t>‹#›</a:t>
            </a:fld>
            <a:endParaRPr lang="en-US"/>
          </a:p>
        </p:txBody>
      </p:sp>
    </p:spTree>
    <p:extLst>
      <p:ext uri="{BB962C8B-B14F-4D97-AF65-F5344CB8AC3E}">
        <p14:creationId xmlns:p14="http://schemas.microsoft.com/office/powerpoint/2010/main" val="15289394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5E6646-FA7F-4E35-BD0B-EEFCC6198DBA}" type="datetime1">
              <a:rPr lang="en-US" smtClean="0"/>
              <a:t>9/14/2016</a:t>
            </a:fld>
            <a:endParaRPr lang="en-US"/>
          </a:p>
        </p:txBody>
      </p:sp>
      <p:sp>
        <p:nvSpPr>
          <p:cNvPr id="3" name="Footer Placeholder 2"/>
          <p:cNvSpPr>
            <a:spLocks noGrp="1"/>
          </p:cNvSpPr>
          <p:nvPr>
            <p:ph type="ftr" sz="quarter" idx="11"/>
          </p:nvPr>
        </p:nvSpPr>
        <p:spPr/>
        <p:txBody>
          <a:bodyPr/>
          <a:lstStyle/>
          <a:p>
            <a:r>
              <a:rPr lang="en-US"/>
              <a:t>Marisa Boan : Lab #1 Presentation</a:t>
            </a:r>
          </a:p>
        </p:txBody>
      </p:sp>
      <p:sp>
        <p:nvSpPr>
          <p:cNvPr id="4" name="Slide Number Placeholder 3"/>
          <p:cNvSpPr>
            <a:spLocks noGrp="1"/>
          </p:cNvSpPr>
          <p:nvPr>
            <p:ph type="sldNum" sz="quarter" idx="12"/>
          </p:nvPr>
        </p:nvSpPr>
        <p:spPr/>
        <p:txBody>
          <a:bodyPr/>
          <a:lstStyle/>
          <a:p>
            <a:fld id="{A09B9966-93EC-41A3-8487-B9C2E852FE60}" type="slidenum">
              <a:rPr lang="en-US" smtClean="0"/>
              <a:t>‹#›</a:t>
            </a:fld>
            <a:endParaRPr lang="en-US"/>
          </a:p>
        </p:txBody>
      </p:sp>
    </p:spTree>
    <p:extLst>
      <p:ext uri="{BB962C8B-B14F-4D97-AF65-F5344CB8AC3E}">
        <p14:creationId xmlns:p14="http://schemas.microsoft.com/office/powerpoint/2010/main" val="11443096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4790254-7442-4B04-82DA-72DAD76ACED1}" type="datetime1">
              <a:rPr lang="en-US" smtClean="0"/>
              <a:t>9/14/2016</a:t>
            </a:fld>
            <a:endParaRPr lang="en-US"/>
          </a:p>
        </p:txBody>
      </p:sp>
      <p:sp>
        <p:nvSpPr>
          <p:cNvPr id="6" name="Footer Placeholder 5"/>
          <p:cNvSpPr>
            <a:spLocks noGrp="1"/>
          </p:cNvSpPr>
          <p:nvPr>
            <p:ph type="ftr" sz="quarter" idx="11"/>
          </p:nvPr>
        </p:nvSpPr>
        <p:spPr/>
        <p:txBody>
          <a:bodyPr/>
          <a:lstStyle/>
          <a:p>
            <a:r>
              <a:rPr lang="en-US"/>
              <a:t>Marisa Boan : Lab #1 Presentation</a:t>
            </a:r>
          </a:p>
        </p:txBody>
      </p:sp>
      <p:sp>
        <p:nvSpPr>
          <p:cNvPr id="7" name="Slide Number Placeholder 6"/>
          <p:cNvSpPr>
            <a:spLocks noGrp="1"/>
          </p:cNvSpPr>
          <p:nvPr>
            <p:ph type="sldNum" sz="quarter" idx="12"/>
          </p:nvPr>
        </p:nvSpPr>
        <p:spPr/>
        <p:txBody>
          <a:bodyPr/>
          <a:lstStyle/>
          <a:p>
            <a:fld id="{A09B9966-93EC-41A3-8487-B9C2E852FE60}" type="slidenum">
              <a:rPr lang="en-US" smtClean="0"/>
              <a:t>‹#›</a:t>
            </a:fld>
            <a:endParaRPr lang="en-US"/>
          </a:p>
        </p:txBody>
      </p:sp>
    </p:spTree>
    <p:extLst>
      <p:ext uri="{BB962C8B-B14F-4D97-AF65-F5344CB8AC3E}">
        <p14:creationId xmlns:p14="http://schemas.microsoft.com/office/powerpoint/2010/main" val="6830283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13A6D2A-AE4C-40EB-BF04-B4FAAA8882FE}" type="datetime1">
              <a:rPr lang="en-US" smtClean="0"/>
              <a:t>9/14/2016</a:t>
            </a:fld>
            <a:endParaRPr lang="en-US"/>
          </a:p>
        </p:txBody>
      </p:sp>
      <p:sp>
        <p:nvSpPr>
          <p:cNvPr id="6" name="Footer Placeholder 5"/>
          <p:cNvSpPr>
            <a:spLocks noGrp="1"/>
          </p:cNvSpPr>
          <p:nvPr>
            <p:ph type="ftr" sz="quarter" idx="11"/>
          </p:nvPr>
        </p:nvSpPr>
        <p:spPr/>
        <p:txBody>
          <a:bodyPr/>
          <a:lstStyle/>
          <a:p>
            <a:r>
              <a:rPr lang="en-US"/>
              <a:t>Marisa Boan : Lab #1 Presentation</a:t>
            </a:r>
          </a:p>
        </p:txBody>
      </p:sp>
      <p:sp>
        <p:nvSpPr>
          <p:cNvPr id="7" name="Slide Number Placeholder 6"/>
          <p:cNvSpPr>
            <a:spLocks noGrp="1"/>
          </p:cNvSpPr>
          <p:nvPr>
            <p:ph type="sldNum" sz="quarter" idx="12"/>
          </p:nvPr>
        </p:nvSpPr>
        <p:spPr/>
        <p:txBody>
          <a:bodyPr/>
          <a:lstStyle/>
          <a:p>
            <a:fld id="{A09B9966-93EC-41A3-8487-B9C2E852FE60}" type="slidenum">
              <a:rPr lang="en-US" smtClean="0"/>
              <a:t>‹#›</a:t>
            </a:fld>
            <a:endParaRPr lang="en-US"/>
          </a:p>
        </p:txBody>
      </p:sp>
    </p:spTree>
    <p:extLst>
      <p:ext uri="{BB962C8B-B14F-4D97-AF65-F5344CB8AC3E}">
        <p14:creationId xmlns:p14="http://schemas.microsoft.com/office/powerpoint/2010/main" val="6577483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B9BC3D-C338-44BC-A2EB-EC0A4F43A494}" type="datetime1">
              <a:rPr lang="en-US" smtClean="0"/>
              <a:t>9/14/2016</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Marisa Boan : Lab #1 Presentation</a:t>
            </a: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9B9966-93EC-41A3-8487-B9C2E852FE60}" type="slidenum">
              <a:rPr lang="en-US" smtClean="0"/>
              <a:t>‹#›</a:t>
            </a:fld>
            <a:endParaRPr lang="en-US"/>
          </a:p>
        </p:txBody>
      </p:sp>
    </p:spTree>
    <p:extLst>
      <p:ext uri="{BB962C8B-B14F-4D97-AF65-F5344CB8AC3E}">
        <p14:creationId xmlns:p14="http://schemas.microsoft.com/office/powerpoint/2010/main" val="166727948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4801"/>
            <a:ext cx="7772400" cy="1470025"/>
          </a:xfrm>
        </p:spPr>
        <p:txBody>
          <a:bodyPr>
            <a:normAutofit/>
          </a:bodyPr>
          <a:lstStyle/>
          <a:p>
            <a:r>
              <a:rPr lang="en-US" sz="2800" dirty="0">
                <a:latin typeface="Agent Orange" panose="00000400000000000000" pitchFamily="2" charset="0"/>
                <a:cs typeface="Agent Orange" panose="00000400000000000000" pitchFamily="2" charset="0"/>
              </a:rPr>
              <a:t>Lab Safety &amp; Orientation</a:t>
            </a:r>
          </a:p>
        </p:txBody>
      </p:sp>
      <p:sp>
        <p:nvSpPr>
          <p:cNvPr id="3" name="Subtitle 2"/>
          <p:cNvSpPr>
            <a:spLocks noGrp="1"/>
          </p:cNvSpPr>
          <p:nvPr>
            <p:ph type="subTitle" idx="1"/>
          </p:nvPr>
        </p:nvSpPr>
        <p:spPr>
          <a:xfrm>
            <a:off x="1371600" y="1447800"/>
            <a:ext cx="6400800" cy="685800"/>
          </a:xfrm>
        </p:spPr>
        <p:txBody>
          <a:bodyPr/>
          <a:lstStyle/>
          <a:p>
            <a:r>
              <a:rPr lang="en-US" dirty="0">
                <a:latin typeface="FSFScrappy" panose="02000603000000000000" pitchFamily="2" charset="0"/>
                <a:ea typeface="FSFScrappy" panose="02000603000000000000" pitchFamily="2" charset="0"/>
              </a:rPr>
              <a:t>Rules &amp; Procedures</a:t>
            </a:r>
          </a:p>
        </p:txBody>
      </p:sp>
      <p:pic>
        <p:nvPicPr>
          <p:cNvPr id="4" name="Picture 2" descr="C:\Users\admin\AppData\Local\Microsoft\Windows\Temporary Internet Files\Content.IE5\0T4376UE\Science-Explosion[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1600" y="2209800"/>
            <a:ext cx="6324600" cy="368708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315200" y="152401"/>
            <a:ext cx="1447800" cy="307777"/>
          </a:xfrm>
          <a:prstGeom prst="rect">
            <a:avLst/>
          </a:prstGeom>
          <a:noFill/>
        </p:spPr>
        <p:txBody>
          <a:bodyPr wrap="square" rtlCol="0">
            <a:spAutoFit/>
          </a:bodyPr>
          <a:lstStyle/>
          <a:p>
            <a:r>
              <a:rPr lang="en-US" sz="1400" b="1" dirty="0"/>
              <a:t>Ecology: Lab #1</a:t>
            </a:r>
          </a:p>
        </p:txBody>
      </p:sp>
      <p:sp>
        <p:nvSpPr>
          <p:cNvPr id="6" name="Footer Placeholder 5"/>
          <p:cNvSpPr>
            <a:spLocks noGrp="1"/>
          </p:cNvSpPr>
          <p:nvPr>
            <p:ph type="ftr" sz="quarter" idx="11"/>
          </p:nvPr>
        </p:nvSpPr>
        <p:spPr/>
        <p:txBody>
          <a:bodyPr/>
          <a:lstStyle/>
          <a:p>
            <a:r>
              <a:rPr lang="en-US" sz="800" dirty="0"/>
              <a:t>Marisa </a:t>
            </a:r>
            <a:r>
              <a:rPr lang="en-US" sz="800" dirty="0" err="1"/>
              <a:t>Boan</a:t>
            </a:r>
            <a:r>
              <a:rPr lang="en-US" sz="800" dirty="0"/>
              <a:t> : Lab #1 Presentation</a:t>
            </a:r>
          </a:p>
        </p:txBody>
      </p:sp>
    </p:spTree>
    <p:extLst>
      <p:ext uri="{BB962C8B-B14F-4D97-AF65-F5344CB8AC3E}">
        <p14:creationId xmlns:p14="http://schemas.microsoft.com/office/powerpoint/2010/main" val="5528596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304800" y="76200"/>
            <a:ext cx="8686800" cy="1143000"/>
          </a:xfrm>
        </p:spPr>
        <p:txBody>
          <a:bodyPr>
            <a:noAutofit/>
          </a:bodyPr>
          <a:lstStyle/>
          <a:p>
            <a:r>
              <a:rPr lang="en-US" altLang="en-US" sz="4000" dirty="0">
                <a:latin typeface="Agent Orange" panose="00000400000000000000" pitchFamily="2" charset="0"/>
                <a:cs typeface="Agent Orange" panose="00000400000000000000" pitchFamily="2" charset="0"/>
              </a:rPr>
              <a:t>Protective Equipment </a:t>
            </a:r>
          </a:p>
        </p:txBody>
      </p:sp>
      <p:sp>
        <p:nvSpPr>
          <p:cNvPr id="69636" name="Rectangle 4"/>
          <p:cNvSpPr>
            <a:spLocks noGrp="1" noChangeArrowheads="1"/>
          </p:cNvSpPr>
          <p:nvPr>
            <p:ph type="body" sz="half" idx="1"/>
          </p:nvPr>
        </p:nvSpPr>
        <p:spPr>
          <a:xfrm>
            <a:off x="3581400" y="1295400"/>
            <a:ext cx="4876800" cy="5030788"/>
          </a:xfrm>
        </p:spPr>
        <p:txBody>
          <a:bodyPr>
            <a:normAutofit/>
          </a:bodyPr>
          <a:lstStyle/>
          <a:p>
            <a:r>
              <a:rPr lang="en-US" altLang="en-US" sz="3600" dirty="0">
                <a:latin typeface="Arial" panose="020B0604020202020204" pitchFamily="34" charset="0"/>
                <a:cs typeface="Arial" panose="020B0604020202020204" pitchFamily="34" charset="0"/>
              </a:rPr>
              <a:t>Goggles – ALWAYS!</a:t>
            </a:r>
          </a:p>
          <a:p>
            <a:pPr marL="457200" lvl="1" indent="0">
              <a:buNone/>
            </a:pPr>
            <a:r>
              <a:rPr lang="en-US" altLang="en-US" sz="3600" dirty="0">
                <a:latin typeface="Arial" panose="020B0604020202020204" pitchFamily="34" charset="0"/>
                <a:cs typeface="Arial" panose="020B0604020202020204" pitchFamily="34" charset="0"/>
              </a:rPr>
              <a:t>To protect your eyes</a:t>
            </a:r>
          </a:p>
          <a:p>
            <a:r>
              <a:rPr lang="en-US" altLang="en-US" sz="3600" dirty="0">
                <a:latin typeface="Arial" panose="020B0604020202020204" pitchFamily="34" charset="0"/>
                <a:cs typeface="Arial" panose="020B0604020202020204" pitchFamily="34" charset="0"/>
              </a:rPr>
              <a:t>Apron – worn often</a:t>
            </a:r>
          </a:p>
          <a:p>
            <a:pPr marL="457200" lvl="1" indent="0">
              <a:buNone/>
            </a:pPr>
            <a:r>
              <a:rPr lang="en-US" altLang="en-US" sz="3600" dirty="0">
                <a:latin typeface="Arial" panose="020B0604020202020204" pitchFamily="34" charset="0"/>
                <a:cs typeface="Arial" panose="020B0604020202020204" pitchFamily="34" charset="0"/>
              </a:rPr>
              <a:t>To protect your body</a:t>
            </a:r>
          </a:p>
          <a:p>
            <a:r>
              <a:rPr lang="en-US" altLang="en-US" sz="3600" dirty="0">
                <a:latin typeface="Arial" panose="020B0604020202020204" pitchFamily="34" charset="0"/>
                <a:cs typeface="Arial" panose="020B0604020202020204" pitchFamily="34" charset="0"/>
              </a:rPr>
              <a:t>Gloves – when using dangerous chemicals </a:t>
            </a:r>
          </a:p>
          <a:p>
            <a:pPr marL="457200" lvl="1" indent="0">
              <a:buNone/>
            </a:pPr>
            <a:r>
              <a:rPr lang="en-US" altLang="en-US" sz="3600" dirty="0">
                <a:latin typeface="Arial" panose="020B0604020202020204" pitchFamily="34" charset="0"/>
                <a:cs typeface="Arial" panose="020B0604020202020204" pitchFamily="34" charset="0"/>
              </a:rPr>
              <a:t>To protect your hands </a:t>
            </a:r>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133599"/>
            <a:ext cx="2133600" cy="3283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ooter Placeholder 2"/>
          <p:cNvSpPr>
            <a:spLocks noGrp="1"/>
          </p:cNvSpPr>
          <p:nvPr>
            <p:ph type="ftr" sz="quarter" idx="11"/>
          </p:nvPr>
        </p:nvSpPr>
        <p:spPr/>
        <p:txBody>
          <a:bodyPr/>
          <a:lstStyle/>
          <a:p>
            <a:r>
              <a:rPr lang="en-US" altLang="en-US"/>
              <a:t>Marisa Boan : Lab #1 Presentation</a:t>
            </a:r>
          </a:p>
        </p:txBody>
      </p:sp>
    </p:spTree>
    <p:extLst>
      <p:ext uri="{BB962C8B-B14F-4D97-AF65-F5344CB8AC3E}">
        <p14:creationId xmlns:p14="http://schemas.microsoft.com/office/powerpoint/2010/main" val="21783221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r>
              <a:rPr lang="en-US" altLang="en-US" sz="5000" dirty="0">
                <a:latin typeface="Agent Orange" panose="00000400000000000000" pitchFamily="2" charset="0"/>
                <a:cs typeface="Agent Orange" panose="00000400000000000000" pitchFamily="2" charset="0"/>
              </a:rPr>
              <a:t>Chemical Safety</a:t>
            </a:r>
            <a:r>
              <a:rPr lang="en-US" altLang="en-US" dirty="0">
                <a:latin typeface="Agent Orange" panose="00000400000000000000" pitchFamily="2" charset="0"/>
                <a:cs typeface="Agent Orange" panose="00000400000000000000" pitchFamily="2" charset="0"/>
              </a:rPr>
              <a:t> </a:t>
            </a:r>
          </a:p>
        </p:txBody>
      </p:sp>
      <p:sp>
        <p:nvSpPr>
          <p:cNvPr id="71683" name="Rectangle 3"/>
          <p:cNvSpPr>
            <a:spLocks noGrp="1" noChangeArrowheads="1"/>
          </p:cNvSpPr>
          <p:nvPr>
            <p:ph type="body" idx="1"/>
          </p:nvPr>
        </p:nvSpPr>
        <p:spPr>
          <a:xfrm>
            <a:off x="304800" y="1524000"/>
            <a:ext cx="8077200" cy="4114800"/>
          </a:xfrm>
        </p:spPr>
        <p:txBody>
          <a:bodyPr>
            <a:normAutofit/>
          </a:bodyPr>
          <a:lstStyle/>
          <a:p>
            <a:r>
              <a:rPr lang="en-US" altLang="en-US" sz="2400" dirty="0">
                <a:latin typeface="Arial" panose="020B0604020202020204" pitchFamily="34" charset="0"/>
                <a:cs typeface="Arial" panose="020B0604020202020204" pitchFamily="34" charset="0"/>
              </a:rPr>
              <a:t>Chemicals always need to be properly labeled and stored in designated areas!</a:t>
            </a:r>
          </a:p>
          <a:p>
            <a:pPr lvl="1"/>
            <a:r>
              <a:rPr lang="en-US" altLang="en-US" sz="2400" dirty="0">
                <a:latin typeface="Arial" panose="020B0604020202020204" pitchFamily="34" charset="0"/>
                <a:cs typeface="Arial" panose="020B0604020202020204" pitchFamily="34" charset="0"/>
              </a:rPr>
              <a:t>Flammables need to be kept in flammable cabinet, acids in acidic cabinet, etc. </a:t>
            </a:r>
          </a:p>
        </p:txBody>
      </p:sp>
      <p:pic>
        <p:nvPicPr>
          <p:cNvPr id="4099" name="Picture 3" descr="Image result for lab safe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3505200"/>
            <a:ext cx="3657600" cy="2576686"/>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a:t>Marisa Boan : Lab #1 Presentation</a:t>
            </a:r>
          </a:p>
        </p:txBody>
      </p:sp>
    </p:spTree>
    <p:extLst>
      <p:ext uri="{BB962C8B-B14F-4D97-AF65-F5344CB8AC3E}">
        <p14:creationId xmlns:p14="http://schemas.microsoft.com/office/powerpoint/2010/main" val="10221138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87603" y="685800"/>
            <a:ext cx="7772400" cy="1470025"/>
          </a:xfrm>
        </p:spPr>
        <p:txBody>
          <a:bodyPr/>
          <a:lstStyle/>
          <a:p>
            <a:r>
              <a:rPr lang="en-US" dirty="0">
                <a:latin typeface="Agent Orange" panose="00000400000000000000" pitchFamily="2" charset="0"/>
                <a:cs typeface="Agent Orange" panose="00000400000000000000" pitchFamily="2" charset="0"/>
              </a:rPr>
              <a:t>Safety Rules</a:t>
            </a:r>
          </a:p>
        </p:txBody>
      </p:sp>
      <p:pic>
        <p:nvPicPr>
          <p:cNvPr id="4" name="Picture 2" descr="C:\Users\admin\AppData\Local\Microsoft\Windows\Temporary Internet Files\Content.IE5\0T4376UE\Science-Explosion[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1981200"/>
            <a:ext cx="7447595" cy="434176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315200" y="152401"/>
            <a:ext cx="1447800" cy="307777"/>
          </a:xfrm>
          <a:prstGeom prst="rect">
            <a:avLst/>
          </a:prstGeom>
          <a:noFill/>
        </p:spPr>
        <p:txBody>
          <a:bodyPr wrap="square" rtlCol="0">
            <a:spAutoFit/>
          </a:bodyPr>
          <a:lstStyle/>
          <a:p>
            <a:r>
              <a:rPr lang="en-US" sz="1400" b="1" dirty="0"/>
              <a:t>Ecology: Lab #1</a:t>
            </a:r>
          </a:p>
        </p:txBody>
      </p:sp>
      <p:sp>
        <p:nvSpPr>
          <p:cNvPr id="6" name="Footer Placeholder 5"/>
          <p:cNvSpPr>
            <a:spLocks noGrp="1"/>
          </p:cNvSpPr>
          <p:nvPr>
            <p:ph type="ftr" sz="quarter" idx="11"/>
          </p:nvPr>
        </p:nvSpPr>
        <p:spPr/>
        <p:txBody>
          <a:bodyPr/>
          <a:lstStyle/>
          <a:p>
            <a:r>
              <a:rPr lang="en-US"/>
              <a:t>Marisa Boan : Lab #1 Presentation</a:t>
            </a:r>
          </a:p>
        </p:txBody>
      </p:sp>
    </p:spTree>
    <p:extLst>
      <p:ext uri="{BB962C8B-B14F-4D97-AF65-F5344CB8AC3E}">
        <p14:creationId xmlns:p14="http://schemas.microsoft.com/office/powerpoint/2010/main" val="23922025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7860" y="304800"/>
            <a:ext cx="8229600" cy="990600"/>
          </a:xfrm>
        </p:spPr>
        <p:txBody>
          <a:bodyPr/>
          <a:lstStyle/>
          <a:p>
            <a:r>
              <a:rPr lang="en-US" dirty="0">
                <a:latin typeface="Agent Orange" panose="00000400000000000000" pitchFamily="2" charset="0"/>
                <a:cs typeface="Agent Orange" panose="00000400000000000000" pitchFamily="2" charset="0"/>
              </a:rPr>
              <a:t>Safety Rules</a:t>
            </a:r>
          </a:p>
        </p:txBody>
      </p:sp>
      <p:sp>
        <p:nvSpPr>
          <p:cNvPr id="3" name="Content Placeholder 2"/>
          <p:cNvSpPr>
            <a:spLocks noGrp="1"/>
          </p:cNvSpPr>
          <p:nvPr>
            <p:ph idx="1"/>
          </p:nvPr>
        </p:nvSpPr>
        <p:spPr>
          <a:xfrm>
            <a:off x="457200" y="1371600"/>
            <a:ext cx="8001000" cy="4937760"/>
          </a:xfrm>
        </p:spPr>
        <p:txBody>
          <a:bodyPr>
            <a:normAutofit fontScale="85000" lnSpcReduction="10000"/>
          </a:bodyPr>
          <a:lstStyle/>
          <a:p>
            <a:r>
              <a:rPr lang="en-US" dirty="0"/>
              <a:t>Be alert and responsible at all times in the laboratory.</a:t>
            </a:r>
          </a:p>
          <a:p>
            <a:pPr marL="0" indent="0">
              <a:buNone/>
            </a:pPr>
            <a:endParaRPr lang="en-US" dirty="0"/>
          </a:p>
          <a:p>
            <a:r>
              <a:rPr lang="en-US" dirty="0"/>
              <a:t> Follow all written and verbal instructions carefully.  If you do not understand a direction or part of a procedure, </a:t>
            </a:r>
          </a:p>
          <a:p>
            <a:pPr marL="0" indent="0">
              <a:buNone/>
            </a:pPr>
            <a:endParaRPr lang="en-US" dirty="0"/>
          </a:p>
          <a:p>
            <a:pPr marL="0" indent="0">
              <a:buNone/>
            </a:pPr>
            <a:r>
              <a:rPr lang="en-US" dirty="0"/>
              <a:t>	ASK BEFORE PROCEEDING WITH THE ACTIVITY</a:t>
            </a:r>
          </a:p>
          <a:p>
            <a:pPr marL="0" indent="0">
              <a:buNone/>
            </a:pPr>
            <a:endParaRPr lang="en-US" dirty="0"/>
          </a:p>
          <a:p>
            <a:r>
              <a:rPr lang="en-US" dirty="0"/>
              <a:t>Never work alone in the laboratory.  No student may work in the Lab without the presence of the teacher. </a:t>
            </a:r>
          </a:p>
          <a:p>
            <a:pPr marL="0" indent="0">
              <a:buNone/>
            </a:pPr>
            <a:endParaRPr lang="en-US" dirty="0"/>
          </a:p>
        </p:txBody>
      </p:sp>
      <p:sp>
        <p:nvSpPr>
          <p:cNvPr id="4" name="Footer Placeholder 3"/>
          <p:cNvSpPr>
            <a:spLocks noGrp="1"/>
          </p:cNvSpPr>
          <p:nvPr>
            <p:ph type="ftr" sz="quarter" idx="11"/>
          </p:nvPr>
        </p:nvSpPr>
        <p:spPr/>
        <p:txBody>
          <a:bodyPr/>
          <a:lstStyle/>
          <a:p>
            <a:r>
              <a:rPr lang="en-US"/>
              <a:t>Marisa Boan : Lab #1 Presentation</a:t>
            </a:r>
          </a:p>
        </p:txBody>
      </p:sp>
    </p:spTree>
    <p:extLst>
      <p:ext uri="{BB962C8B-B14F-4D97-AF65-F5344CB8AC3E}">
        <p14:creationId xmlns:p14="http://schemas.microsoft.com/office/powerpoint/2010/main" val="5187652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8229600" cy="990600"/>
          </a:xfrm>
        </p:spPr>
        <p:txBody>
          <a:bodyPr>
            <a:normAutofit/>
          </a:bodyPr>
          <a:lstStyle/>
          <a:p>
            <a:r>
              <a:rPr lang="en-US" dirty="0">
                <a:latin typeface="Agent Orange" panose="00000400000000000000" pitchFamily="2" charset="0"/>
                <a:cs typeface="Agent Orange" panose="00000400000000000000" pitchFamily="2" charset="0"/>
              </a:rPr>
              <a:t>Safety Rules</a:t>
            </a:r>
            <a:endParaRPr lang="en-US" dirty="0"/>
          </a:p>
        </p:txBody>
      </p:sp>
      <p:sp>
        <p:nvSpPr>
          <p:cNvPr id="5" name="Content Placeholder 4"/>
          <p:cNvSpPr>
            <a:spLocks noGrp="1"/>
          </p:cNvSpPr>
          <p:nvPr>
            <p:ph idx="1"/>
          </p:nvPr>
        </p:nvSpPr>
        <p:spPr>
          <a:xfrm>
            <a:off x="381000" y="1219200"/>
            <a:ext cx="8229600" cy="4937760"/>
          </a:xfrm>
        </p:spPr>
        <p:txBody>
          <a:bodyPr>
            <a:normAutofit fontScale="92500" lnSpcReduction="20000"/>
          </a:bodyPr>
          <a:lstStyle/>
          <a:p>
            <a:r>
              <a:rPr lang="en-US" dirty="0"/>
              <a:t>When first entering the lab, do not touch any equipment, chemicals, or other materials in the laboratory area until you are instructed to do so.</a:t>
            </a:r>
          </a:p>
          <a:p>
            <a:pPr marL="0" indent="0">
              <a:buNone/>
            </a:pPr>
            <a:endParaRPr lang="en-US" dirty="0"/>
          </a:p>
          <a:p>
            <a:r>
              <a:rPr lang="en-US" dirty="0"/>
              <a:t> Perform only those experiments authorized by your teacher.  Carefully follow all instructions, both written and oral.</a:t>
            </a:r>
          </a:p>
          <a:p>
            <a:endParaRPr lang="en-US" dirty="0"/>
          </a:p>
          <a:p>
            <a:r>
              <a:rPr lang="en-US" dirty="0"/>
              <a:t> Do not eat food, drink beverages, or chew gum in the laboratory.  Do not use laboratory glassware as containers for food or beverages.</a:t>
            </a:r>
          </a:p>
        </p:txBody>
      </p:sp>
      <p:sp>
        <p:nvSpPr>
          <p:cNvPr id="3" name="Footer Placeholder 2"/>
          <p:cNvSpPr>
            <a:spLocks noGrp="1"/>
          </p:cNvSpPr>
          <p:nvPr>
            <p:ph type="ftr" sz="quarter" idx="11"/>
          </p:nvPr>
        </p:nvSpPr>
        <p:spPr/>
        <p:txBody>
          <a:bodyPr/>
          <a:lstStyle/>
          <a:p>
            <a:r>
              <a:rPr lang="en-US"/>
              <a:t>Marisa Boan : Lab #1 Presentation</a:t>
            </a:r>
          </a:p>
        </p:txBody>
      </p:sp>
    </p:spTree>
    <p:extLst>
      <p:ext uri="{BB962C8B-B14F-4D97-AF65-F5344CB8AC3E}">
        <p14:creationId xmlns:p14="http://schemas.microsoft.com/office/powerpoint/2010/main" val="37315146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29600" cy="990600"/>
          </a:xfrm>
        </p:spPr>
        <p:txBody>
          <a:bodyPr/>
          <a:lstStyle/>
          <a:p>
            <a:r>
              <a:rPr lang="en-US" dirty="0">
                <a:latin typeface="Agent Orange" panose="00000400000000000000" pitchFamily="2" charset="0"/>
                <a:cs typeface="Agent Orange" panose="00000400000000000000" pitchFamily="2" charset="0"/>
              </a:rPr>
              <a:t>Safety Rules</a:t>
            </a:r>
          </a:p>
        </p:txBody>
      </p:sp>
      <p:sp>
        <p:nvSpPr>
          <p:cNvPr id="3" name="Content Placeholder 2"/>
          <p:cNvSpPr>
            <a:spLocks noGrp="1"/>
          </p:cNvSpPr>
          <p:nvPr>
            <p:ph idx="1"/>
          </p:nvPr>
        </p:nvSpPr>
        <p:spPr>
          <a:xfrm>
            <a:off x="381000" y="1295400"/>
            <a:ext cx="8229600" cy="4937760"/>
          </a:xfrm>
        </p:spPr>
        <p:txBody>
          <a:bodyPr>
            <a:normAutofit/>
          </a:bodyPr>
          <a:lstStyle/>
          <a:p>
            <a:r>
              <a:rPr lang="en-US" dirty="0"/>
              <a:t>Always work in a well-ventilated area.</a:t>
            </a:r>
          </a:p>
          <a:p>
            <a:endParaRPr lang="en-US" dirty="0"/>
          </a:p>
          <a:p>
            <a:r>
              <a:rPr lang="en-US" dirty="0"/>
              <a:t>Work areas should be kept clean and tidy at all times.</a:t>
            </a:r>
          </a:p>
          <a:p>
            <a:endParaRPr lang="en-US" dirty="0"/>
          </a:p>
          <a:p>
            <a:r>
              <a:rPr lang="en-US" dirty="0"/>
              <a:t>Notify the teacher immediately of any unsafe conditions you observe.</a:t>
            </a:r>
          </a:p>
        </p:txBody>
      </p:sp>
      <p:sp>
        <p:nvSpPr>
          <p:cNvPr id="4" name="Footer Placeholder 3"/>
          <p:cNvSpPr>
            <a:spLocks noGrp="1"/>
          </p:cNvSpPr>
          <p:nvPr>
            <p:ph type="ftr" sz="quarter" idx="11"/>
          </p:nvPr>
        </p:nvSpPr>
        <p:spPr/>
        <p:txBody>
          <a:bodyPr/>
          <a:lstStyle/>
          <a:p>
            <a:r>
              <a:rPr lang="en-US"/>
              <a:t>Marisa Boan : Lab #1 Presentation</a:t>
            </a:r>
          </a:p>
        </p:txBody>
      </p:sp>
    </p:spTree>
    <p:extLst>
      <p:ext uri="{BB962C8B-B14F-4D97-AF65-F5344CB8AC3E}">
        <p14:creationId xmlns:p14="http://schemas.microsoft.com/office/powerpoint/2010/main" val="29438739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2271"/>
            <a:ext cx="8229600" cy="990600"/>
          </a:xfrm>
        </p:spPr>
        <p:txBody>
          <a:bodyPr/>
          <a:lstStyle/>
          <a:p>
            <a:r>
              <a:rPr lang="en-US" dirty="0">
                <a:latin typeface="Agent Orange" panose="00000400000000000000" pitchFamily="2" charset="0"/>
                <a:cs typeface="Agent Orange" panose="00000400000000000000" pitchFamily="2" charset="0"/>
              </a:rPr>
              <a:t>Safety Rules</a:t>
            </a:r>
          </a:p>
        </p:txBody>
      </p:sp>
      <p:sp>
        <p:nvSpPr>
          <p:cNvPr id="3" name="Content Placeholder 2"/>
          <p:cNvSpPr>
            <a:spLocks noGrp="1"/>
          </p:cNvSpPr>
          <p:nvPr>
            <p:ph idx="1"/>
          </p:nvPr>
        </p:nvSpPr>
        <p:spPr>
          <a:xfrm>
            <a:off x="457200" y="1240971"/>
            <a:ext cx="8229600" cy="4937760"/>
          </a:xfrm>
        </p:spPr>
        <p:txBody>
          <a:bodyPr>
            <a:normAutofit fontScale="92500" lnSpcReduction="20000"/>
          </a:bodyPr>
          <a:lstStyle/>
          <a:p>
            <a:r>
              <a:rPr lang="en-US" dirty="0"/>
              <a:t>Dispose of all chemical waste properly.  Never mix chemicals in sink drains.  Sinks are to be used only for water.</a:t>
            </a:r>
          </a:p>
          <a:p>
            <a:endParaRPr lang="en-US" dirty="0"/>
          </a:p>
          <a:p>
            <a:r>
              <a:rPr lang="en-US" dirty="0"/>
              <a:t>Labels and equipment instructions must be read carefully before use. </a:t>
            </a:r>
          </a:p>
          <a:p>
            <a:endParaRPr lang="en-US" dirty="0"/>
          </a:p>
          <a:p>
            <a:r>
              <a:rPr lang="en-US" dirty="0"/>
              <a:t>Keep hands away from face, eyes, mouth, and body while using chemicals or lab equipment.  Wash your hands with soap and water after performing all experiments. </a:t>
            </a:r>
          </a:p>
        </p:txBody>
      </p:sp>
      <p:sp>
        <p:nvSpPr>
          <p:cNvPr id="4" name="Footer Placeholder 3"/>
          <p:cNvSpPr>
            <a:spLocks noGrp="1"/>
          </p:cNvSpPr>
          <p:nvPr>
            <p:ph type="ftr" sz="quarter" idx="11"/>
          </p:nvPr>
        </p:nvSpPr>
        <p:spPr/>
        <p:txBody>
          <a:bodyPr/>
          <a:lstStyle/>
          <a:p>
            <a:r>
              <a:rPr lang="en-US"/>
              <a:t>Marisa Boan : Lab #1 Presentation</a:t>
            </a:r>
          </a:p>
        </p:txBody>
      </p:sp>
    </p:spTree>
    <p:extLst>
      <p:ext uri="{BB962C8B-B14F-4D97-AF65-F5344CB8AC3E}">
        <p14:creationId xmlns:p14="http://schemas.microsoft.com/office/powerpoint/2010/main" val="19804562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229600" cy="990600"/>
          </a:xfrm>
        </p:spPr>
        <p:txBody>
          <a:bodyPr/>
          <a:lstStyle/>
          <a:p>
            <a:r>
              <a:rPr lang="en-US" dirty="0">
                <a:latin typeface="Agent Orange" panose="00000400000000000000" pitchFamily="2" charset="0"/>
                <a:cs typeface="Agent Orange" panose="00000400000000000000" pitchFamily="2" charset="0"/>
              </a:rPr>
              <a:t>Safety Rules</a:t>
            </a:r>
          </a:p>
        </p:txBody>
      </p:sp>
      <p:sp>
        <p:nvSpPr>
          <p:cNvPr id="3" name="Content Placeholder 2"/>
          <p:cNvSpPr>
            <a:spLocks noGrp="1"/>
          </p:cNvSpPr>
          <p:nvPr>
            <p:ph idx="1"/>
          </p:nvPr>
        </p:nvSpPr>
        <p:spPr>
          <a:xfrm>
            <a:off x="609600" y="1447800"/>
            <a:ext cx="8001000" cy="4937760"/>
          </a:xfrm>
        </p:spPr>
        <p:txBody>
          <a:bodyPr>
            <a:normAutofit fontScale="77500" lnSpcReduction="20000"/>
          </a:bodyPr>
          <a:lstStyle/>
          <a:p>
            <a:r>
              <a:rPr lang="en-US" dirty="0"/>
              <a:t>Know the locations and operating procedures of all safety equipment including: first aid kit(s), and fire extinguisher.  Know where the fire alarm and the exits are located. </a:t>
            </a:r>
          </a:p>
          <a:p>
            <a:endParaRPr lang="en-US" dirty="0"/>
          </a:p>
          <a:p>
            <a:r>
              <a:rPr lang="en-US" dirty="0"/>
              <a:t>Any time chemicals, heat, or glassware are used, students will wear safety goggles.</a:t>
            </a:r>
          </a:p>
          <a:p>
            <a:pPr marL="0" indent="0">
              <a:buNone/>
            </a:pPr>
            <a:endParaRPr lang="en-US" dirty="0"/>
          </a:p>
          <a:p>
            <a:r>
              <a:rPr lang="en-US" dirty="0"/>
              <a:t>Dress properly during a laboratory activity.  Long hair, dangling jewelry, and loose or baggy clothing are a hazard in the laboratory.  Long hair must be tied back, and dangling jewelry and baggy clothing must be secured.  Shoes must completely cover the foot.  No sandals allowed on lab days. </a:t>
            </a:r>
          </a:p>
        </p:txBody>
      </p:sp>
      <p:sp>
        <p:nvSpPr>
          <p:cNvPr id="4" name="Footer Placeholder 3"/>
          <p:cNvSpPr>
            <a:spLocks noGrp="1"/>
          </p:cNvSpPr>
          <p:nvPr>
            <p:ph type="ftr" sz="quarter" idx="11"/>
          </p:nvPr>
        </p:nvSpPr>
        <p:spPr/>
        <p:txBody>
          <a:bodyPr/>
          <a:lstStyle/>
          <a:p>
            <a:r>
              <a:rPr lang="en-US"/>
              <a:t>Marisa Boan : Lab #1 Presentation</a:t>
            </a:r>
          </a:p>
        </p:txBody>
      </p:sp>
    </p:spTree>
    <p:extLst>
      <p:ext uri="{BB962C8B-B14F-4D97-AF65-F5344CB8AC3E}">
        <p14:creationId xmlns:p14="http://schemas.microsoft.com/office/powerpoint/2010/main" val="5785281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0755" y="304800"/>
            <a:ext cx="8229600" cy="990600"/>
          </a:xfrm>
        </p:spPr>
        <p:txBody>
          <a:bodyPr/>
          <a:lstStyle/>
          <a:p>
            <a:r>
              <a:rPr lang="en-US" dirty="0">
                <a:latin typeface="Agent Orange" panose="00000400000000000000" pitchFamily="2" charset="0"/>
                <a:cs typeface="Agent Orange" panose="00000400000000000000" pitchFamily="2" charset="0"/>
              </a:rPr>
              <a:t>Safety Rules</a:t>
            </a:r>
          </a:p>
        </p:txBody>
      </p:sp>
      <p:sp>
        <p:nvSpPr>
          <p:cNvPr id="3" name="Content Placeholder 2"/>
          <p:cNvSpPr>
            <a:spLocks noGrp="1"/>
          </p:cNvSpPr>
          <p:nvPr>
            <p:ph idx="1"/>
          </p:nvPr>
        </p:nvSpPr>
        <p:spPr>
          <a:xfrm>
            <a:off x="609600" y="1295400"/>
            <a:ext cx="8001000" cy="5090160"/>
          </a:xfrm>
        </p:spPr>
        <p:txBody>
          <a:bodyPr>
            <a:normAutofit fontScale="85000" lnSpcReduction="10000"/>
          </a:bodyPr>
          <a:lstStyle/>
          <a:p>
            <a:r>
              <a:rPr lang="en-US" dirty="0"/>
              <a:t>Report any accident (spill, breakage, etc.) or injury (cut, burn, etc.) to the teacher immediately, no matter how trivial it seems.  Do not panic.</a:t>
            </a:r>
          </a:p>
          <a:p>
            <a:endParaRPr lang="en-US" dirty="0"/>
          </a:p>
          <a:p>
            <a:r>
              <a:rPr lang="en-US" dirty="0"/>
              <a:t>If you or your lab partner is hurt, immediately (and loudly) yell out the teacher's name to get the teacher's attention.  Do not panic.</a:t>
            </a:r>
          </a:p>
          <a:p>
            <a:endParaRPr lang="en-US" dirty="0"/>
          </a:p>
          <a:p>
            <a:r>
              <a:rPr lang="en-US" dirty="0"/>
              <a:t>If a chemical should splash in your eye(s) or on your skin, immediately flush with running water for at least 20 minutes.  Immediately (and loudly) yell out the teacher's name to get the teacher's attention. </a:t>
            </a:r>
          </a:p>
        </p:txBody>
      </p:sp>
      <p:sp>
        <p:nvSpPr>
          <p:cNvPr id="4" name="Footer Placeholder 3"/>
          <p:cNvSpPr>
            <a:spLocks noGrp="1"/>
          </p:cNvSpPr>
          <p:nvPr>
            <p:ph type="ftr" sz="quarter" idx="11"/>
          </p:nvPr>
        </p:nvSpPr>
        <p:spPr/>
        <p:txBody>
          <a:bodyPr/>
          <a:lstStyle/>
          <a:p>
            <a:r>
              <a:rPr lang="en-US"/>
              <a:t>Marisa Boan : Lab #1 Presentation</a:t>
            </a:r>
          </a:p>
        </p:txBody>
      </p:sp>
    </p:spTree>
    <p:extLst>
      <p:ext uri="{BB962C8B-B14F-4D97-AF65-F5344CB8AC3E}">
        <p14:creationId xmlns:p14="http://schemas.microsoft.com/office/powerpoint/2010/main" val="25844228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8229600" cy="990600"/>
          </a:xfrm>
        </p:spPr>
        <p:txBody>
          <a:bodyPr/>
          <a:lstStyle/>
          <a:p>
            <a:r>
              <a:rPr lang="en-US" dirty="0">
                <a:latin typeface="Agent Orange" panose="00000400000000000000" pitchFamily="2" charset="0"/>
                <a:cs typeface="Agent Orange" panose="00000400000000000000" pitchFamily="2" charset="0"/>
              </a:rPr>
              <a:t>Safety Rules</a:t>
            </a:r>
          </a:p>
        </p:txBody>
      </p:sp>
      <p:sp>
        <p:nvSpPr>
          <p:cNvPr id="3" name="Content Placeholder 2"/>
          <p:cNvSpPr>
            <a:spLocks noGrp="1"/>
          </p:cNvSpPr>
          <p:nvPr>
            <p:ph idx="1"/>
          </p:nvPr>
        </p:nvSpPr>
        <p:spPr>
          <a:xfrm>
            <a:off x="457200" y="1219200"/>
            <a:ext cx="8001000" cy="4937760"/>
          </a:xfrm>
        </p:spPr>
        <p:txBody>
          <a:bodyPr>
            <a:normAutofit lnSpcReduction="10000"/>
          </a:bodyPr>
          <a:lstStyle/>
          <a:p>
            <a:r>
              <a:rPr lang="en-US" dirty="0"/>
              <a:t>Never return unused chemicals to their original container.</a:t>
            </a:r>
          </a:p>
          <a:p>
            <a:endParaRPr lang="en-US" dirty="0"/>
          </a:p>
          <a:p>
            <a:r>
              <a:rPr lang="en-US" dirty="0"/>
              <a:t> Never remove chemicals or other materials from the laboratory area.</a:t>
            </a:r>
          </a:p>
          <a:p>
            <a:endParaRPr lang="en-US" dirty="0"/>
          </a:p>
          <a:p>
            <a:r>
              <a:rPr lang="en-US" dirty="0"/>
              <a:t> Never handle broken glass with your bare hands.  Use a brush and dustpan to clean up broken glass.  Place broken glass in the designated glass disposal container.</a:t>
            </a:r>
          </a:p>
          <a:p>
            <a:endParaRPr lang="en-US" dirty="0"/>
          </a:p>
        </p:txBody>
      </p:sp>
      <p:sp>
        <p:nvSpPr>
          <p:cNvPr id="4" name="Footer Placeholder 3"/>
          <p:cNvSpPr>
            <a:spLocks noGrp="1"/>
          </p:cNvSpPr>
          <p:nvPr>
            <p:ph type="ftr" sz="quarter" idx="11"/>
          </p:nvPr>
        </p:nvSpPr>
        <p:spPr/>
        <p:txBody>
          <a:bodyPr/>
          <a:lstStyle/>
          <a:p>
            <a:r>
              <a:rPr lang="en-US"/>
              <a:t>Marisa Boan : Lab #1 Presentation</a:t>
            </a:r>
          </a:p>
        </p:txBody>
      </p:sp>
    </p:spTree>
    <p:extLst>
      <p:ext uri="{BB962C8B-B14F-4D97-AF65-F5344CB8AC3E}">
        <p14:creationId xmlns:p14="http://schemas.microsoft.com/office/powerpoint/2010/main" val="32322077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Marisa Boan : Lab #1 Presentation</a:t>
            </a:r>
          </a:p>
        </p:txBody>
      </p:sp>
      <p:pic>
        <p:nvPicPr>
          <p:cNvPr id="2" name="AGHS Lab Safety Rap on Vime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96900" y="609600"/>
            <a:ext cx="7950200" cy="5181600"/>
          </a:xfrm>
          <a:prstGeom prst="rect">
            <a:avLst/>
          </a:prstGeom>
        </p:spPr>
      </p:pic>
    </p:spTree>
    <p:extLst>
      <p:ext uri="{BB962C8B-B14F-4D97-AF65-F5344CB8AC3E}">
        <p14:creationId xmlns:p14="http://schemas.microsoft.com/office/powerpoint/2010/main" val="2025628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16667">
                <p:cTn id="7"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8229600" cy="990600"/>
          </a:xfrm>
        </p:spPr>
        <p:txBody>
          <a:bodyPr/>
          <a:lstStyle/>
          <a:p>
            <a:r>
              <a:rPr lang="en-US" dirty="0">
                <a:latin typeface="Agent Orange" panose="00000400000000000000" pitchFamily="2" charset="0"/>
                <a:cs typeface="Agent Orange" panose="00000400000000000000" pitchFamily="2" charset="0"/>
              </a:rPr>
              <a:t>Safety Rules</a:t>
            </a:r>
          </a:p>
        </p:txBody>
      </p:sp>
      <p:sp>
        <p:nvSpPr>
          <p:cNvPr id="3" name="Content Placeholder 2"/>
          <p:cNvSpPr>
            <a:spLocks noGrp="1"/>
          </p:cNvSpPr>
          <p:nvPr>
            <p:ph idx="1"/>
          </p:nvPr>
        </p:nvSpPr>
        <p:spPr>
          <a:xfrm>
            <a:off x="609600" y="1371600"/>
            <a:ext cx="8229600" cy="4937760"/>
          </a:xfrm>
        </p:spPr>
        <p:txBody>
          <a:bodyPr/>
          <a:lstStyle/>
          <a:p>
            <a:r>
              <a:rPr lang="en-US" dirty="0"/>
              <a:t>If you do not understand how to use a piece of equipment, ASK THE TEACHER FOR HELP!</a:t>
            </a:r>
          </a:p>
          <a:p>
            <a:endParaRPr lang="en-US" dirty="0"/>
          </a:p>
          <a:p>
            <a:pPr>
              <a:spcBef>
                <a:spcPts val="0"/>
              </a:spcBef>
            </a:pPr>
            <a:r>
              <a:rPr lang="en-US" dirty="0"/>
              <a:t> Do not immerse hot glassware</a:t>
            </a:r>
          </a:p>
          <a:p>
            <a:pPr marL="0" indent="0">
              <a:spcBef>
                <a:spcPts val="0"/>
              </a:spcBef>
              <a:buNone/>
            </a:pPr>
            <a:r>
              <a:rPr lang="en-US" dirty="0"/>
              <a:t>in cold water.  The glassware </a:t>
            </a:r>
          </a:p>
          <a:p>
            <a:pPr marL="0" indent="0">
              <a:spcBef>
                <a:spcPts val="0"/>
              </a:spcBef>
              <a:buNone/>
            </a:pPr>
            <a:r>
              <a:rPr lang="en-US" dirty="0"/>
              <a:t>may shatter.</a:t>
            </a:r>
          </a:p>
          <a:p>
            <a:endParaRPr lang="en-US" dirty="0"/>
          </a:p>
          <a:p>
            <a:endParaRPr lang="en-US" dirty="0"/>
          </a:p>
        </p:txBody>
      </p:sp>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3505200"/>
            <a:ext cx="2200152" cy="2398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ooter Placeholder 3"/>
          <p:cNvSpPr>
            <a:spLocks noGrp="1"/>
          </p:cNvSpPr>
          <p:nvPr>
            <p:ph type="ftr" sz="quarter" idx="11"/>
          </p:nvPr>
        </p:nvSpPr>
        <p:spPr/>
        <p:txBody>
          <a:bodyPr/>
          <a:lstStyle/>
          <a:p>
            <a:r>
              <a:rPr lang="en-US"/>
              <a:t>Marisa Boan : Lab #1 Presentation</a:t>
            </a:r>
          </a:p>
        </p:txBody>
      </p:sp>
    </p:spTree>
    <p:extLst>
      <p:ext uri="{BB962C8B-B14F-4D97-AF65-F5344CB8AC3E}">
        <p14:creationId xmlns:p14="http://schemas.microsoft.com/office/powerpoint/2010/main" val="72043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152401" y="228600"/>
            <a:ext cx="8683626" cy="1327150"/>
          </a:xfrm>
        </p:spPr>
        <p:txBody>
          <a:bodyPr>
            <a:normAutofit/>
          </a:bodyPr>
          <a:lstStyle/>
          <a:p>
            <a:r>
              <a:rPr lang="en-US" altLang="en-US" sz="3600" dirty="0">
                <a:latin typeface="Agent Orange" panose="00000400000000000000" pitchFamily="2" charset="0"/>
                <a:cs typeface="Agent Orange" panose="00000400000000000000" pitchFamily="2" charset="0"/>
              </a:rPr>
              <a:t>A Safe Lab Environment</a:t>
            </a:r>
          </a:p>
        </p:txBody>
      </p:sp>
      <p:sp>
        <p:nvSpPr>
          <p:cNvPr id="3075" name="Rectangle 3"/>
          <p:cNvSpPr>
            <a:spLocks noGrp="1" noChangeArrowheads="1"/>
          </p:cNvSpPr>
          <p:nvPr>
            <p:ph type="body" idx="1"/>
          </p:nvPr>
        </p:nvSpPr>
        <p:spPr>
          <a:xfrm>
            <a:off x="457200" y="1676400"/>
            <a:ext cx="4800600" cy="4953000"/>
          </a:xfrm>
        </p:spPr>
        <p:txBody>
          <a:bodyPr>
            <a:normAutofit fontScale="92500" lnSpcReduction="10000"/>
          </a:bodyPr>
          <a:lstStyle/>
          <a:p>
            <a:pPr>
              <a:lnSpc>
                <a:spcPct val="90000"/>
              </a:lnSpc>
            </a:pPr>
            <a:r>
              <a:rPr lang="en-US" altLang="en-US" sz="3600" dirty="0">
                <a:solidFill>
                  <a:srgbClr val="000000"/>
                </a:solidFill>
              </a:rPr>
              <a:t>Safe lab environments are dependent upon both you and your classmates. </a:t>
            </a:r>
          </a:p>
          <a:p>
            <a:pPr>
              <a:lnSpc>
                <a:spcPct val="90000"/>
              </a:lnSpc>
            </a:pPr>
            <a:r>
              <a:rPr lang="en-US" altLang="en-US" sz="3600" dirty="0">
                <a:solidFill>
                  <a:srgbClr val="000000"/>
                </a:solidFill>
              </a:rPr>
              <a:t>Everyone must work together to ensure the safety of yourself and those working around you. You always need to work cautiously in the lab.  </a:t>
            </a:r>
          </a:p>
        </p:txBody>
      </p:sp>
      <p:pic>
        <p:nvPicPr>
          <p:cNvPr id="12292" name="Picture 4" descr="https://s-media-cache-ak0.pinimg.com/236x/8c/ed/ab/8cedab69188cd89577b32c48b03bfa2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2057400"/>
            <a:ext cx="2697163" cy="3406776"/>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a:t>Marisa Boan : Lab #1 Presentation</a:t>
            </a:r>
          </a:p>
        </p:txBody>
      </p:sp>
    </p:spTree>
    <p:extLst>
      <p:ext uri="{BB962C8B-B14F-4D97-AF65-F5344CB8AC3E}">
        <p14:creationId xmlns:p14="http://schemas.microsoft.com/office/powerpoint/2010/main" val="18712856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685801" y="301625"/>
            <a:ext cx="7997825" cy="1143000"/>
          </a:xfrm>
        </p:spPr>
        <p:txBody>
          <a:bodyPr>
            <a:normAutofit/>
          </a:bodyPr>
          <a:lstStyle/>
          <a:p>
            <a:r>
              <a:rPr lang="en-US" altLang="en-US" sz="3200" dirty="0">
                <a:latin typeface="Agent Orange" panose="00000400000000000000" pitchFamily="2" charset="0"/>
                <a:cs typeface="Agent Orange" panose="00000400000000000000" pitchFamily="2" charset="0"/>
              </a:rPr>
              <a:t>Lab Safety Overview </a:t>
            </a:r>
          </a:p>
        </p:txBody>
      </p:sp>
      <p:sp>
        <p:nvSpPr>
          <p:cNvPr id="45059" name="Rectangle 3"/>
          <p:cNvSpPr>
            <a:spLocks noGrp="1" noChangeArrowheads="1"/>
          </p:cNvSpPr>
          <p:nvPr>
            <p:ph type="body" sz="half" idx="1"/>
          </p:nvPr>
        </p:nvSpPr>
        <p:spPr>
          <a:xfrm>
            <a:off x="1752600" y="1676400"/>
            <a:ext cx="5943600" cy="4876800"/>
          </a:xfrm>
        </p:spPr>
        <p:txBody>
          <a:bodyPr/>
          <a:lstStyle/>
          <a:p>
            <a:r>
              <a:rPr lang="en-US" altLang="en-US" sz="4000" dirty="0">
                <a:latin typeface="Arial" panose="020B0604020202020204" pitchFamily="34" charset="0"/>
                <a:cs typeface="Arial" panose="020B0604020202020204" pitchFamily="34" charset="0"/>
              </a:rPr>
              <a:t>Emergency Plan</a:t>
            </a:r>
          </a:p>
          <a:p>
            <a:r>
              <a:rPr lang="en-US" altLang="en-US" sz="4000" dirty="0">
                <a:latin typeface="Arial" panose="020B0604020202020204" pitchFamily="34" charset="0"/>
                <a:cs typeface="Arial" panose="020B0604020202020204" pitchFamily="34" charset="0"/>
              </a:rPr>
              <a:t>Handling Glassware </a:t>
            </a:r>
          </a:p>
          <a:p>
            <a:r>
              <a:rPr lang="en-US" altLang="en-US" sz="4000" dirty="0">
                <a:latin typeface="Arial" panose="020B0604020202020204" pitchFamily="34" charset="0"/>
                <a:cs typeface="Arial" panose="020B0604020202020204" pitchFamily="34" charset="0"/>
              </a:rPr>
              <a:t>Fire Prevention</a:t>
            </a:r>
          </a:p>
          <a:p>
            <a:r>
              <a:rPr lang="en-US" altLang="en-US" sz="4000" dirty="0">
                <a:latin typeface="Arial" panose="020B0604020202020204" pitchFamily="34" charset="0"/>
                <a:cs typeface="Arial" panose="020B0604020202020204" pitchFamily="34" charset="0"/>
              </a:rPr>
              <a:t>Protective Equipment</a:t>
            </a:r>
          </a:p>
          <a:p>
            <a:r>
              <a:rPr lang="en-US" altLang="en-US" sz="4000" dirty="0">
                <a:latin typeface="Arial" panose="020B0604020202020204" pitchFamily="34" charset="0"/>
                <a:cs typeface="Arial" panose="020B0604020202020204" pitchFamily="34" charset="0"/>
              </a:rPr>
              <a:t>Chemical Safety</a:t>
            </a:r>
          </a:p>
          <a:p>
            <a:r>
              <a:rPr lang="en-US" altLang="en-US" sz="4000" dirty="0">
                <a:latin typeface="Arial" panose="020B0604020202020204" pitchFamily="34" charset="0"/>
                <a:cs typeface="Arial" panose="020B0604020202020204" pitchFamily="34" charset="0"/>
              </a:rPr>
              <a:t>General Safety Rules</a:t>
            </a:r>
            <a:r>
              <a:rPr lang="en-US" altLang="en-US" sz="3600" dirty="0">
                <a:latin typeface="Arial" panose="020B0604020202020204" pitchFamily="34" charset="0"/>
                <a:cs typeface="Arial" panose="020B0604020202020204" pitchFamily="34" charset="0"/>
              </a:rPr>
              <a:t>  </a:t>
            </a:r>
          </a:p>
          <a:p>
            <a:endParaRPr lang="en-US" altLang="en-US" sz="3600" dirty="0"/>
          </a:p>
        </p:txBody>
      </p:sp>
      <p:sp>
        <p:nvSpPr>
          <p:cNvPr id="3" name="Footer Placeholder 2"/>
          <p:cNvSpPr>
            <a:spLocks noGrp="1"/>
          </p:cNvSpPr>
          <p:nvPr>
            <p:ph type="ftr" sz="quarter" idx="11"/>
          </p:nvPr>
        </p:nvSpPr>
        <p:spPr/>
        <p:txBody>
          <a:bodyPr/>
          <a:lstStyle/>
          <a:p>
            <a:r>
              <a:rPr lang="en-US" altLang="en-US"/>
              <a:t>Marisa Boan : Lab #1 Presentation</a:t>
            </a:r>
          </a:p>
        </p:txBody>
      </p:sp>
    </p:spTree>
    <p:extLst>
      <p:ext uri="{BB962C8B-B14F-4D97-AF65-F5344CB8AC3E}">
        <p14:creationId xmlns:p14="http://schemas.microsoft.com/office/powerpoint/2010/main" val="19738687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685800" y="304800"/>
            <a:ext cx="7313613" cy="1143000"/>
          </a:xfrm>
        </p:spPr>
        <p:txBody>
          <a:bodyPr>
            <a:normAutofit/>
          </a:bodyPr>
          <a:lstStyle/>
          <a:p>
            <a:r>
              <a:rPr lang="en-US" altLang="en-US" sz="3600" dirty="0">
                <a:latin typeface="Agent Orange" panose="00000400000000000000" pitchFamily="2" charset="0"/>
                <a:cs typeface="Agent Orange" panose="00000400000000000000" pitchFamily="2" charset="0"/>
              </a:rPr>
              <a:t>In an Emergency!</a:t>
            </a:r>
          </a:p>
        </p:txBody>
      </p:sp>
      <p:sp>
        <p:nvSpPr>
          <p:cNvPr id="47107" name="Rectangle 3"/>
          <p:cNvSpPr>
            <a:spLocks noGrp="1" noChangeArrowheads="1"/>
          </p:cNvSpPr>
          <p:nvPr>
            <p:ph type="body" idx="1"/>
          </p:nvPr>
        </p:nvSpPr>
        <p:spPr>
          <a:xfrm>
            <a:off x="381000" y="1905000"/>
            <a:ext cx="7620000" cy="4724400"/>
          </a:xfrm>
        </p:spPr>
        <p:txBody>
          <a:bodyPr>
            <a:normAutofit/>
          </a:bodyPr>
          <a:lstStyle/>
          <a:p>
            <a:pPr>
              <a:lnSpc>
                <a:spcPct val="90000"/>
              </a:lnSpc>
            </a:pPr>
            <a:r>
              <a:rPr lang="en-US" altLang="en-US" sz="2800" dirty="0">
                <a:latin typeface="Arial" panose="020B0604020202020204" pitchFamily="34" charset="0"/>
                <a:cs typeface="Arial" panose="020B0604020202020204" pitchFamily="34" charset="0"/>
              </a:rPr>
              <a:t>In the lab, it is important</a:t>
            </a:r>
          </a:p>
          <a:p>
            <a:pPr marL="0" indent="0">
              <a:lnSpc>
                <a:spcPct val="90000"/>
              </a:lnSpc>
              <a:buNone/>
            </a:pPr>
            <a:r>
              <a:rPr lang="en-US" altLang="en-US" sz="2800" dirty="0">
                <a:latin typeface="Arial" panose="020B0604020202020204" pitchFamily="34" charset="0"/>
                <a:cs typeface="Arial" panose="020B0604020202020204" pitchFamily="34" charset="0"/>
              </a:rPr>
              <a:t>to know the location of: </a:t>
            </a:r>
          </a:p>
          <a:p>
            <a:pPr lvl="1">
              <a:lnSpc>
                <a:spcPct val="90000"/>
              </a:lnSpc>
            </a:pPr>
            <a:r>
              <a:rPr lang="en-US" altLang="en-US" dirty="0">
                <a:latin typeface="Arial" panose="020B0604020202020204" pitchFamily="34" charset="0"/>
                <a:cs typeface="Arial" panose="020B0604020202020204" pitchFamily="34" charset="0"/>
              </a:rPr>
              <a:t>Fire blanket</a:t>
            </a:r>
          </a:p>
          <a:p>
            <a:pPr lvl="1">
              <a:lnSpc>
                <a:spcPct val="90000"/>
              </a:lnSpc>
            </a:pPr>
            <a:r>
              <a:rPr lang="en-US" altLang="en-US" dirty="0">
                <a:latin typeface="Arial" panose="020B0604020202020204" pitchFamily="34" charset="0"/>
                <a:cs typeface="Arial" panose="020B0604020202020204" pitchFamily="34" charset="0"/>
              </a:rPr>
              <a:t>Fire extinguisher </a:t>
            </a:r>
          </a:p>
          <a:p>
            <a:pPr lvl="1">
              <a:lnSpc>
                <a:spcPct val="90000"/>
              </a:lnSpc>
            </a:pPr>
            <a:r>
              <a:rPr lang="en-US" altLang="en-US" dirty="0">
                <a:latin typeface="Arial" panose="020B0604020202020204" pitchFamily="34" charset="0"/>
                <a:cs typeface="Arial" panose="020B0604020202020204" pitchFamily="34" charset="0"/>
              </a:rPr>
              <a:t>Emergency Exits</a:t>
            </a:r>
          </a:p>
          <a:p>
            <a:pPr lvl="1">
              <a:lnSpc>
                <a:spcPct val="90000"/>
              </a:lnSpc>
            </a:pPr>
            <a:r>
              <a:rPr lang="en-US" altLang="en-US" dirty="0">
                <a:latin typeface="Arial" panose="020B0604020202020204" pitchFamily="34" charset="0"/>
                <a:cs typeface="Arial" panose="020B0604020202020204" pitchFamily="34" charset="0"/>
              </a:rPr>
              <a:t>Gas Emergency cutoff switch </a:t>
            </a:r>
          </a:p>
          <a:p>
            <a:pPr lvl="1">
              <a:lnSpc>
                <a:spcPct val="90000"/>
              </a:lnSpc>
            </a:pPr>
            <a:r>
              <a:rPr lang="en-US" altLang="en-US" dirty="0">
                <a:latin typeface="Arial" panose="020B0604020202020204" pitchFamily="34" charset="0"/>
                <a:cs typeface="Arial" panose="020B0604020202020204" pitchFamily="34" charset="0"/>
              </a:rPr>
              <a:t>Safety Shower and Eye Wash</a:t>
            </a:r>
            <a:r>
              <a:rPr lang="en-US" altLang="en-US" sz="4000" dirty="0">
                <a:latin typeface="Arial" panose="020B0604020202020204" pitchFamily="34" charset="0"/>
                <a:cs typeface="Arial" panose="020B0604020202020204" pitchFamily="34" charset="0"/>
              </a:rPr>
              <a:t> </a:t>
            </a:r>
          </a:p>
        </p:txBody>
      </p:sp>
      <p:pic>
        <p:nvPicPr>
          <p:cNvPr id="47108" name="Picture 4" descr="shower"/>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6172200" y="1676400"/>
            <a:ext cx="2224087" cy="3352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Footer Placeholder 1"/>
          <p:cNvSpPr>
            <a:spLocks noGrp="1"/>
          </p:cNvSpPr>
          <p:nvPr>
            <p:ph type="ftr" sz="quarter" idx="11"/>
          </p:nvPr>
        </p:nvSpPr>
        <p:spPr/>
        <p:txBody>
          <a:bodyPr/>
          <a:lstStyle/>
          <a:p>
            <a:r>
              <a:rPr lang="en-US"/>
              <a:t>Marisa Boan : Lab #1 Presentation</a:t>
            </a:r>
          </a:p>
        </p:txBody>
      </p:sp>
    </p:spTree>
    <p:extLst>
      <p:ext uri="{BB962C8B-B14F-4D97-AF65-F5344CB8AC3E}">
        <p14:creationId xmlns:p14="http://schemas.microsoft.com/office/powerpoint/2010/main" val="6297456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762000" y="228600"/>
            <a:ext cx="7848600" cy="1143000"/>
          </a:xfrm>
        </p:spPr>
        <p:txBody>
          <a:bodyPr>
            <a:normAutofit/>
          </a:bodyPr>
          <a:lstStyle/>
          <a:p>
            <a:r>
              <a:rPr lang="en-US" altLang="en-US" sz="3200" dirty="0">
                <a:latin typeface="Agent Orange" panose="00000400000000000000" pitchFamily="2" charset="0"/>
                <a:cs typeface="Agent Orange" panose="00000400000000000000" pitchFamily="2" charset="0"/>
              </a:rPr>
              <a:t>Accidents can happen!!</a:t>
            </a:r>
          </a:p>
        </p:txBody>
      </p:sp>
      <p:sp>
        <p:nvSpPr>
          <p:cNvPr id="51203" name="Rectangle 3"/>
          <p:cNvSpPr>
            <a:spLocks noGrp="1" noChangeArrowheads="1"/>
          </p:cNvSpPr>
          <p:nvPr>
            <p:ph type="body" idx="1"/>
          </p:nvPr>
        </p:nvSpPr>
        <p:spPr>
          <a:xfrm>
            <a:off x="304800" y="1524000"/>
            <a:ext cx="8534400" cy="4800600"/>
          </a:xfrm>
        </p:spPr>
        <p:txBody>
          <a:bodyPr>
            <a:normAutofit/>
          </a:bodyPr>
          <a:lstStyle/>
          <a:p>
            <a:r>
              <a:rPr lang="en-US" altLang="en-US" dirty="0">
                <a:latin typeface="Arial" panose="020B0604020202020204" pitchFamily="34" charset="0"/>
                <a:cs typeface="Arial" panose="020B0604020202020204" pitchFamily="34" charset="0"/>
              </a:rPr>
              <a:t>Getting something in your eye </a:t>
            </a:r>
          </a:p>
          <a:p>
            <a:pPr lvl="1">
              <a:buFont typeface="Arial" panose="020B0604020202020204" pitchFamily="34" charset="0"/>
              <a:buChar char="•"/>
            </a:pPr>
            <a:r>
              <a:rPr lang="en-US" altLang="en-US" sz="3200" dirty="0">
                <a:latin typeface="Arial" panose="020B0604020202020204" pitchFamily="34" charset="0"/>
                <a:cs typeface="Arial" panose="020B0604020202020204" pitchFamily="34" charset="0"/>
              </a:rPr>
              <a:t>Lead partner to eye wash station</a:t>
            </a:r>
          </a:p>
          <a:p>
            <a:pPr lvl="1">
              <a:buFont typeface="Arial" panose="020B0604020202020204" pitchFamily="34" charset="0"/>
              <a:buChar char="•"/>
            </a:pPr>
            <a:r>
              <a:rPr lang="en-US" altLang="en-US" sz="3200" dirty="0">
                <a:latin typeface="Arial" panose="020B0604020202020204" pitchFamily="34" charset="0"/>
                <a:cs typeface="Arial" panose="020B0604020202020204" pitchFamily="34" charset="0"/>
              </a:rPr>
              <a:t>Contact teacher</a:t>
            </a:r>
          </a:p>
          <a:p>
            <a:pPr lvl="1">
              <a:buFont typeface="Arial" panose="020B0604020202020204" pitchFamily="34" charset="0"/>
              <a:buChar char="•"/>
            </a:pPr>
            <a:r>
              <a:rPr lang="en-US" altLang="en-US" sz="3200" dirty="0">
                <a:latin typeface="Arial" panose="020B0604020202020204" pitchFamily="34" charset="0"/>
                <a:cs typeface="Arial" panose="020B0604020202020204" pitchFamily="34" charset="0"/>
              </a:rPr>
              <a:t>Wash for 10-15 minutes, see a doctor</a:t>
            </a:r>
          </a:p>
          <a:p>
            <a:r>
              <a:rPr lang="en-US" altLang="en-US" dirty="0">
                <a:latin typeface="Arial" panose="020B0604020202020204" pitchFamily="34" charset="0"/>
                <a:cs typeface="Arial" panose="020B0604020202020204" pitchFamily="34" charset="0"/>
              </a:rPr>
              <a:t>Large Spills</a:t>
            </a:r>
          </a:p>
          <a:p>
            <a:pPr lvl="1">
              <a:buFont typeface="Arial" panose="020B0604020202020204" pitchFamily="34" charset="0"/>
              <a:buChar char="•"/>
            </a:pPr>
            <a:r>
              <a:rPr lang="en-US" altLang="en-US" sz="3200" dirty="0">
                <a:latin typeface="Arial" panose="020B0604020202020204" pitchFamily="34" charset="0"/>
                <a:cs typeface="Arial" panose="020B0604020202020204" pitchFamily="34" charset="0"/>
              </a:rPr>
              <a:t>Take partner to safety shower</a:t>
            </a:r>
          </a:p>
          <a:p>
            <a:pPr lvl="1">
              <a:buFont typeface="Arial" panose="020B0604020202020204" pitchFamily="34" charset="0"/>
              <a:buChar char="•"/>
            </a:pPr>
            <a:r>
              <a:rPr lang="en-US" altLang="en-US" sz="3200" dirty="0">
                <a:latin typeface="Arial" panose="020B0604020202020204" pitchFamily="34" charset="0"/>
                <a:cs typeface="Arial" panose="020B0604020202020204" pitchFamily="34" charset="0"/>
              </a:rPr>
              <a:t>Contact teacher </a:t>
            </a:r>
          </a:p>
          <a:p>
            <a:pPr lvl="1">
              <a:buFont typeface="Arial" panose="020B0604020202020204" pitchFamily="34" charset="0"/>
              <a:buChar char="•"/>
            </a:pPr>
            <a:r>
              <a:rPr lang="en-US" altLang="en-US" sz="3200" dirty="0">
                <a:latin typeface="Arial" panose="020B0604020202020204" pitchFamily="34" charset="0"/>
                <a:cs typeface="Arial" panose="020B0604020202020204" pitchFamily="34" charset="0"/>
              </a:rPr>
              <a:t>See a doctor </a:t>
            </a:r>
          </a:p>
        </p:txBody>
      </p:sp>
      <p:sp>
        <p:nvSpPr>
          <p:cNvPr id="2" name="Footer Placeholder 1"/>
          <p:cNvSpPr>
            <a:spLocks noGrp="1"/>
          </p:cNvSpPr>
          <p:nvPr>
            <p:ph type="ftr" sz="quarter" idx="11"/>
          </p:nvPr>
        </p:nvSpPr>
        <p:spPr/>
        <p:txBody>
          <a:bodyPr/>
          <a:lstStyle/>
          <a:p>
            <a:r>
              <a:rPr lang="en-US"/>
              <a:t>Marisa Boan : Lab #1 Presentation</a:t>
            </a:r>
          </a:p>
        </p:txBody>
      </p:sp>
    </p:spTree>
    <p:extLst>
      <p:ext uri="{BB962C8B-B14F-4D97-AF65-F5344CB8AC3E}">
        <p14:creationId xmlns:p14="http://schemas.microsoft.com/office/powerpoint/2010/main" val="35611249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normAutofit/>
          </a:bodyPr>
          <a:lstStyle/>
          <a:p>
            <a:r>
              <a:rPr lang="en-US" altLang="en-US" sz="4800" dirty="0">
                <a:latin typeface="Agent Orange" panose="00000400000000000000" pitchFamily="2" charset="0"/>
                <a:cs typeface="Agent Orange" panose="00000400000000000000" pitchFamily="2" charset="0"/>
              </a:rPr>
              <a:t>Glassware</a:t>
            </a:r>
          </a:p>
        </p:txBody>
      </p:sp>
      <p:sp>
        <p:nvSpPr>
          <p:cNvPr id="54275" name="Rectangle 3"/>
          <p:cNvSpPr>
            <a:spLocks noGrp="1" noChangeArrowheads="1"/>
          </p:cNvSpPr>
          <p:nvPr>
            <p:ph type="body" idx="1"/>
          </p:nvPr>
        </p:nvSpPr>
        <p:spPr/>
        <p:txBody>
          <a:bodyPr/>
          <a:lstStyle/>
          <a:p>
            <a:r>
              <a:rPr lang="en-US" altLang="en-US" sz="4400" dirty="0">
                <a:latin typeface="Arial" panose="020B0604020202020204" pitchFamily="34" charset="0"/>
                <a:cs typeface="Arial" panose="020B0604020202020204" pitchFamily="34" charset="0"/>
              </a:rPr>
              <a:t>Glassware is the </a:t>
            </a:r>
            <a:r>
              <a:rPr lang="en-US" altLang="en-US" sz="5000" b="1" dirty="0">
                <a:latin typeface="Arial" panose="020B0604020202020204" pitchFamily="34" charset="0"/>
                <a:cs typeface="Arial" panose="020B0604020202020204" pitchFamily="34" charset="0"/>
              </a:rPr>
              <a:t>#1</a:t>
            </a:r>
            <a:r>
              <a:rPr lang="en-US" altLang="en-US" sz="4400" b="1" dirty="0">
                <a:latin typeface="Arial" panose="020B0604020202020204" pitchFamily="34" charset="0"/>
                <a:cs typeface="Arial" panose="020B0604020202020204" pitchFamily="34" charset="0"/>
              </a:rPr>
              <a:t> </a:t>
            </a:r>
            <a:r>
              <a:rPr lang="en-US" altLang="en-US" sz="4400" dirty="0">
                <a:latin typeface="Arial" panose="020B0604020202020204" pitchFamily="34" charset="0"/>
                <a:cs typeface="Arial" panose="020B0604020202020204" pitchFamily="34" charset="0"/>
              </a:rPr>
              <a:t>cause of accidents in the lab!</a:t>
            </a:r>
          </a:p>
          <a:p>
            <a:r>
              <a:rPr lang="en-US" altLang="en-US" sz="4400" dirty="0">
                <a:latin typeface="Arial" panose="020B0604020202020204" pitchFamily="34" charset="0"/>
                <a:cs typeface="Arial" panose="020B0604020202020204" pitchFamily="34" charset="0"/>
              </a:rPr>
              <a:t>To reduce the chance of injury use common sense when handling glassware!</a:t>
            </a:r>
            <a:endParaRPr lang="en-US" altLang="en-US" sz="4400" b="1" dirty="0">
              <a:latin typeface="Arial" panose="020B0604020202020204" pitchFamily="34" charset="0"/>
              <a:cs typeface="Arial" panose="020B0604020202020204" pitchFamily="34" charset="0"/>
            </a:endParaRPr>
          </a:p>
        </p:txBody>
      </p:sp>
      <p:sp>
        <p:nvSpPr>
          <p:cNvPr id="2" name="Footer Placeholder 1"/>
          <p:cNvSpPr>
            <a:spLocks noGrp="1"/>
          </p:cNvSpPr>
          <p:nvPr>
            <p:ph type="ftr" sz="quarter" idx="11"/>
          </p:nvPr>
        </p:nvSpPr>
        <p:spPr/>
        <p:txBody>
          <a:bodyPr/>
          <a:lstStyle/>
          <a:p>
            <a:r>
              <a:rPr lang="en-US"/>
              <a:t>Marisa Boan : Lab #1 Presentation</a:t>
            </a:r>
          </a:p>
        </p:txBody>
      </p:sp>
    </p:spTree>
    <p:extLst>
      <p:ext uri="{BB962C8B-B14F-4D97-AF65-F5344CB8AC3E}">
        <p14:creationId xmlns:p14="http://schemas.microsoft.com/office/powerpoint/2010/main" val="5690458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normAutofit/>
          </a:bodyPr>
          <a:lstStyle/>
          <a:p>
            <a:r>
              <a:rPr lang="en-US" altLang="en-US" sz="5400" b="1" dirty="0">
                <a:latin typeface="Agent Orange" panose="00000400000000000000" pitchFamily="2" charset="0"/>
                <a:cs typeface="Agent Orange" panose="00000400000000000000" pitchFamily="2" charset="0"/>
              </a:rPr>
              <a:t>Glassware</a:t>
            </a:r>
          </a:p>
        </p:txBody>
      </p:sp>
      <p:sp>
        <p:nvSpPr>
          <p:cNvPr id="59395" name="Rectangle 3"/>
          <p:cNvSpPr>
            <a:spLocks noGrp="1" noChangeArrowheads="1"/>
          </p:cNvSpPr>
          <p:nvPr>
            <p:ph type="body" idx="1"/>
          </p:nvPr>
        </p:nvSpPr>
        <p:spPr>
          <a:xfrm>
            <a:off x="609600" y="1447800"/>
            <a:ext cx="7391400" cy="5334000"/>
          </a:xfrm>
        </p:spPr>
        <p:txBody>
          <a:bodyPr/>
          <a:lstStyle/>
          <a:p>
            <a:r>
              <a:rPr lang="en-US" altLang="en-US" sz="4000" dirty="0">
                <a:latin typeface="Arial" panose="020B0604020202020204" pitchFamily="34" charset="0"/>
                <a:cs typeface="Arial" panose="020B0604020202020204" pitchFamily="34" charset="0"/>
              </a:rPr>
              <a:t>Never use glassware to hold food or drinks!</a:t>
            </a:r>
          </a:p>
          <a:p>
            <a:r>
              <a:rPr lang="en-US" altLang="en-US" sz="4000" dirty="0">
                <a:latin typeface="Arial" panose="020B0604020202020204" pitchFamily="34" charset="0"/>
                <a:cs typeface="Arial" panose="020B0604020202020204" pitchFamily="34" charset="0"/>
              </a:rPr>
              <a:t>Always inspect your glassware before lab starts</a:t>
            </a:r>
          </a:p>
          <a:p>
            <a:r>
              <a:rPr lang="en-US" altLang="en-US" sz="4000" dirty="0">
                <a:latin typeface="Arial" panose="020B0604020202020204" pitchFamily="34" charset="0"/>
                <a:cs typeface="Arial" panose="020B0604020202020204" pitchFamily="34" charset="0"/>
              </a:rPr>
              <a:t>Place broken glass into broken glass box – using protection on your hands </a:t>
            </a:r>
          </a:p>
          <a:p>
            <a:endParaRPr lang="en-US" altLang="en-US" sz="4000" dirty="0">
              <a:latin typeface="Georgia" pitchFamily="18" charset="0"/>
            </a:endParaRPr>
          </a:p>
        </p:txBody>
      </p:sp>
      <p:sp>
        <p:nvSpPr>
          <p:cNvPr id="2" name="Footer Placeholder 1"/>
          <p:cNvSpPr>
            <a:spLocks noGrp="1"/>
          </p:cNvSpPr>
          <p:nvPr>
            <p:ph type="ftr" sz="quarter" idx="11"/>
          </p:nvPr>
        </p:nvSpPr>
        <p:spPr/>
        <p:txBody>
          <a:bodyPr/>
          <a:lstStyle/>
          <a:p>
            <a:r>
              <a:rPr lang="en-US"/>
              <a:t>Marisa Boan : Lab #1 Presentation</a:t>
            </a:r>
          </a:p>
        </p:txBody>
      </p:sp>
    </p:spTree>
    <p:extLst>
      <p:ext uri="{BB962C8B-B14F-4D97-AF65-F5344CB8AC3E}">
        <p14:creationId xmlns:p14="http://schemas.microsoft.com/office/powerpoint/2010/main" val="5920283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r>
              <a:rPr lang="en-US" altLang="en-US" sz="6000" b="1" dirty="0">
                <a:latin typeface="Agent Orange" panose="00000400000000000000" pitchFamily="2" charset="0"/>
                <a:cs typeface="Agent Orange" panose="00000400000000000000" pitchFamily="2" charset="0"/>
              </a:rPr>
              <a:t>FIRE!!!</a:t>
            </a:r>
            <a:r>
              <a:rPr lang="en-US" altLang="en-US" sz="5000" b="1" dirty="0">
                <a:latin typeface="Agent Orange" panose="00000400000000000000" pitchFamily="2" charset="0"/>
                <a:cs typeface="Agent Orange" panose="00000400000000000000" pitchFamily="2" charset="0"/>
              </a:rPr>
              <a:t>  </a:t>
            </a:r>
          </a:p>
        </p:txBody>
      </p:sp>
      <p:sp>
        <p:nvSpPr>
          <p:cNvPr id="62474" name="Rectangle 10"/>
          <p:cNvSpPr>
            <a:spLocks noGrp="1" noChangeArrowheads="1"/>
          </p:cNvSpPr>
          <p:nvPr>
            <p:ph type="body" sz="half" idx="1"/>
          </p:nvPr>
        </p:nvSpPr>
        <p:spPr>
          <a:xfrm>
            <a:off x="609601" y="1600200"/>
            <a:ext cx="7773988" cy="1981200"/>
          </a:xfrm>
        </p:spPr>
        <p:txBody>
          <a:bodyPr/>
          <a:lstStyle/>
          <a:p>
            <a:r>
              <a:rPr lang="en-US" altLang="en-US" sz="3600" dirty="0">
                <a:latin typeface="Arial" panose="020B0604020202020204" pitchFamily="34" charset="0"/>
                <a:cs typeface="Arial" panose="020B0604020202020204" pitchFamily="34" charset="0"/>
              </a:rPr>
              <a:t>If there is a fire, alert the class to evacuate – the teacher will handle the rest!</a:t>
            </a:r>
          </a:p>
        </p:txBody>
      </p:sp>
      <p:pic>
        <p:nvPicPr>
          <p:cNvPr id="62475" name="Picture 11" descr="fire2"/>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2438400" y="3505200"/>
            <a:ext cx="4346196" cy="274320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Footer Placeholder 2"/>
          <p:cNvSpPr>
            <a:spLocks noGrp="1"/>
          </p:cNvSpPr>
          <p:nvPr>
            <p:ph type="ftr" sz="quarter" idx="11"/>
          </p:nvPr>
        </p:nvSpPr>
        <p:spPr/>
        <p:txBody>
          <a:bodyPr/>
          <a:lstStyle/>
          <a:p>
            <a:r>
              <a:rPr lang="en-US" altLang="en-US"/>
              <a:t>Marisa Boan : Lab #1 Presentation</a:t>
            </a:r>
          </a:p>
        </p:txBody>
      </p:sp>
    </p:spTree>
    <p:extLst>
      <p:ext uri="{BB962C8B-B14F-4D97-AF65-F5344CB8AC3E}">
        <p14:creationId xmlns:p14="http://schemas.microsoft.com/office/powerpoint/2010/main" val="21613984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240</TotalTime>
  <Words>939</Words>
  <Application>Microsoft Office PowerPoint</Application>
  <PresentationFormat>On-screen Show (4:3)</PresentationFormat>
  <Paragraphs>122</Paragraphs>
  <Slides>20</Slides>
  <Notes>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Agent Orange</vt:lpstr>
      <vt:lpstr>Arial</vt:lpstr>
      <vt:lpstr>Calibri</vt:lpstr>
      <vt:lpstr>FSFScrappy</vt:lpstr>
      <vt:lpstr>Georgia</vt:lpstr>
      <vt:lpstr>Office Theme</vt:lpstr>
      <vt:lpstr>Lab Safety &amp; Orientation</vt:lpstr>
      <vt:lpstr>PowerPoint Presentation</vt:lpstr>
      <vt:lpstr>A Safe Lab Environment</vt:lpstr>
      <vt:lpstr>Lab Safety Overview </vt:lpstr>
      <vt:lpstr>In an Emergency!</vt:lpstr>
      <vt:lpstr>Accidents can happen!!</vt:lpstr>
      <vt:lpstr>Glassware</vt:lpstr>
      <vt:lpstr>Glassware</vt:lpstr>
      <vt:lpstr>FIRE!!!  </vt:lpstr>
      <vt:lpstr>Protective Equipment </vt:lpstr>
      <vt:lpstr>Chemical Safety </vt:lpstr>
      <vt:lpstr>Safety Rules</vt:lpstr>
      <vt:lpstr>Safety Rules</vt:lpstr>
      <vt:lpstr>Safety Rules</vt:lpstr>
      <vt:lpstr>Safety Rules</vt:lpstr>
      <vt:lpstr>Safety Rules</vt:lpstr>
      <vt:lpstr>Safety Rules</vt:lpstr>
      <vt:lpstr>Safety Rules</vt:lpstr>
      <vt:lpstr>Safety Rules</vt:lpstr>
      <vt:lpstr>Safety Rules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Boan Marisa (17K546)</cp:lastModifiedBy>
  <cp:revision>31</cp:revision>
  <dcterms:created xsi:type="dcterms:W3CDTF">2012-05-30T22:47:19Z</dcterms:created>
  <dcterms:modified xsi:type="dcterms:W3CDTF">2016-09-14T16:54:54Z</dcterms:modified>
</cp:coreProperties>
</file>