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485" r:id="rId3"/>
    <p:sldId id="486" r:id="rId4"/>
    <p:sldId id="448" r:id="rId5"/>
    <p:sldId id="487" r:id="rId6"/>
    <p:sldId id="488" r:id="rId7"/>
    <p:sldId id="483" r:id="rId8"/>
    <p:sldId id="489" r:id="rId9"/>
    <p:sldId id="490" r:id="rId10"/>
    <p:sldId id="491" r:id="rId11"/>
    <p:sldId id="492" r:id="rId12"/>
    <p:sldId id="484" r:id="rId13"/>
    <p:sldId id="493" r:id="rId14"/>
    <p:sldId id="473" r:id="rId15"/>
    <p:sldId id="495" r:id="rId16"/>
    <p:sldId id="494" r:id="rId17"/>
    <p:sldId id="496" r:id="rId18"/>
    <p:sldId id="497" r:id="rId19"/>
  </p:sldIdLst>
  <p:sldSz cx="9144000" cy="6858000" type="screen4x3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3298" autoAdjust="0"/>
  </p:normalViewPr>
  <p:slideViewPr>
    <p:cSldViewPr>
      <p:cViewPr>
        <p:scale>
          <a:sx n="63" d="100"/>
          <a:sy n="63" d="100"/>
        </p:scale>
        <p:origin x="1306" y="-10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94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375444D-1C01-4184-AD19-CAED89B327E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E876E1-F0C6-437E-AA2A-B91E43904DE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A83B16D-5456-4B79-9FFE-28E9EEAC7697}" type="datetimeFigureOut">
              <a:rPr lang="en-US"/>
              <a:pPr>
                <a:defRPr/>
              </a:pPr>
              <a:t>12/12/2019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9831434-FF87-4356-99FD-695F2A0856C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89CC067-E2B5-46E6-AFE4-6465CBEBD9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B2EB38-F2F9-458A-9D83-CB6233342D8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832AEB-70F2-4FFE-8B1E-39C23C1F1A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42DBC18-3DDF-4ABD-B3E4-4A65C3242A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B6A8F4AA-9B37-46AC-B48D-A083B3FA0A6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A0DE0070-D447-42DB-B57D-7DD29E7EEE4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607DD39F-A926-46DE-9DC7-546324A409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5610" indent="-29446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77862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49006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20151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168BE8E-2813-4492-8A1B-5D40D84B32B6}" type="slidenum">
              <a:rPr lang="en-US" altLang="en-US" smtClean="0">
                <a:latin typeface="Calibri" panose="020F0502020204030204" pitchFamily="34" charset="0"/>
              </a:rPr>
              <a:pPr/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0A097D1C-3D8C-4136-A5DB-639FD9E1FEF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3298CA31-36E8-4B1D-9E3F-2878253A0A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A53924D9-4E3D-4E43-86B1-2C1A5187AF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5610" indent="-29446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77862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49006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20151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A11E57F-E453-4360-A3D0-1FFD8A70B8A7}" type="slidenum">
              <a:rPr lang="en-US" altLang="en-US" smtClean="0">
                <a:latin typeface="Calibri" panose="020F0502020204030204" pitchFamily="34" charset="0"/>
              </a:rPr>
              <a:pPr/>
              <a:t>10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0169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0A097D1C-3D8C-4136-A5DB-639FD9E1FEF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3298CA31-36E8-4B1D-9E3F-2878253A0A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A53924D9-4E3D-4E43-86B1-2C1A5187AF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5610" indent="-29446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77862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49006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20151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A11E57F-E453-4360-A3D0-1FFD8A70B8A7}" type="slidenum">
              <a:rPr lang="en-US" altLang="en-US" smtClean="0">
                <a:latin typeface="Calibri" panose="020F0502020204030204" pitchFamily="34" charset="0"/>
              </a:rPr>
              <a:pPr/>
              <a:t>11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5454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0A097D1C-3D8C-4136-A5DB-639FD9E1FEF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3298CA31-36E8-4B1D-9E3F-2878253A0A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A53924D9-4E3D-4E43-86B1-2C1A5187AF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5610" indent="-29446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77862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49006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20151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A11E57F-E453-4360-A3D0-1FFD8A70B8A7}" type="slidenum">
              <a:rPr lang="en-US" altLang="en-US" smtClean="0">
                <a:latin typeface="Calibri" panose="020F0502020204030204" pitchFamily="34" charset="0"/>
              </a:rPr>
              <a:pPr/>
              <a:t>12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1660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0A097D1C-3D8C-4136-A5DB-639FD9E1FEF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3298CA31-36E8-4B1D-9E3F-2878253A0A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A53924D9-4E3D-4E43-86B1-2C1A5187AF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5610" indent="-29446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77862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49006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20151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A11E57F-E453-4360-A3D0-1FFD8A70B8A7}" type="slidenum">
              <a:rPr lang="en-US" altLang="en-US" smtClean="0">
                <a:latin typeface="Calibri" panose="020F0502020204030204" pitchFamily="34" charset="0"/>
              </a:rPr>
              <a:pPr/>
              <a:t>13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2343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0A097D1C-3D8C-4136-A5DB-639FD9E1FEF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3298CA31-36E8-4B1D-9E3F-2878253A0A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A53924D9-4E3D-4E43-86B1-2C1A5187AF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5610" indent="-29446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77862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49006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20151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A11E57F-E453-4360-A3D0-1FFD8A70B8A7}" type="slidenum">
              <a:rPr lang="en-US" altLang="en-US" smtClean="0">
                <a:latin typeface="Calibri" panose="020F0502020204030204" pitchFamily="34" charset="0"/>
              </a:rPr>
              <a:pPr/>
              <a:t>14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4650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0A097D1C-3D8C-4136-A5DB-639FD9E1FEF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3298CA31-36E8-4B1D-9E3F-2878253A0A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A53924D9-4E3D-4E43-86B1-2C1A5187AF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5610" indent="-29446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77862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49006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20151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A11E57F-E453-4360-A3D0-1FFD8A70B8A7}" type="slidenum">
              <a:rPr lang="en-US" altLang="en-US" smtClean="0">
                <a:latin typeface="Calibri" panose="020F0502020204030204" pitchFamily="34" charset="0"/>
              </a:rPr>
              <a:pPr/>
              <a:t>15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4498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0A097D1C-3D8C-4136-A5DB-639FD9E1FEF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3298CA31-36E8-4B1D-9E3F-2878253A0A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A53924D9-4E3D-4E43-86B1-2C1A5187AF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5610" indent="-29446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77862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49006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20151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A11E57F-E453-4360-A3D0-1FFD8A70B8A7}" type="slidenum">
              <a:rPr lang="en-US" altLang="en-US" smtClean="0">
                <a:latin typeface="Calibri" panose="020F0502020204030204" pitchFamily="34" charset="0"/>
              </a:rPr>
              <a:pPr/>
              <a:t>16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4854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0A097D1C-3D8C-4136-A5DB-639FD9E1FEF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3298CA31-36E8-4B1D-9E3F-2878253A0A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A53924D9-4E3D-4E43-86B1-2C1A5187AF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5610" indent="-29446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77862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49006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20151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A11E57F-E453-4360-A3D0-1FFD8A70B8A7}" type="slidenum">
              <a:rPr lang="en-US" altLang="en-US" smtClean="0">
                <a:latin typeface="Calibri" panose="020F0502020204030204" pitchFamily="34" charset="0"/>
              </a:rPr>
              <a:pPr/>
              <a:t>17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7124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0A097D1C-3D8C-4136-A5DB-639FD9E1FEF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3298CA31-36E8-4B1D-9E3F-2878253A0A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A53924D9-4E3D-4E43-86B1-2C1A5187AF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5610" indent="-29446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77862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49006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20151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A11E57F-E453-4360-A3D0-1FFD8A70B8A7}" type="slidenum">
              <a:rPr lang="en-US" altLang="en-US" smtClean="0">
                <a:latin typeface="Calibri" panose="020F0502020204030204" pitchFamily="34" charset="0"/>
              </a:rPr>
              <a:pPr/>
              <a:t>18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940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0A097D1C-3D8C-4136-A5DB-639FD9E1FEF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3298CA31-36E8-4B1D-9E3F-2878253A0A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A53924D9-4E3D-4E43-86B1-2C1A5187AF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5610" indent="-29446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77862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49006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20151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A11E57F-E453-4360-A3D0-1FFD8A70B8A7}" type="slidenum">
              <a:rPr lang="en-US" altLang="en-US" smtClean="0">
                <a:latin typeface="Calibri" panose="020F0502020204030204" pitchFamily="34" charset="0"/>
              </a:rPr>
              <a:pPr/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5264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0A097D1C-3D8C-4136-A5DB-639FD9E1FEF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3298CA31-36E8-4B1D-9E3F-2878253A0A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A53924D9-4E3D-4E43-86B1-2C1A5187AF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5610" indent="-29446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77862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49006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20151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A11E57F-E453-4360-A3D0-1FFD8A70B8A7}" type="slidenum">
              <a:rPr lang="en-US" altLang="en-US" smtClean="0">
                <a:latin typeface="Calibri" panose="020F0502020204030204" pitchFamily="34" charset="0"/>
              </a:rPr>
              <a:pPr/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7365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0A097D1C-3D8C-4136-A5DB-639FD9E1FEF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3298CA31-36E8-4B1D-9E3F-2878253A0A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A53924D9-4E3D-4E43-86B1-2C1A5187AF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5610" indent="-29446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77862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49006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20151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A11E57F-E453-4360-A3D0-1FFD8A70B8A7}" type="slidenum">
              <a:rPr lang="en-US" altLang="en-US" smtClean="0">
                <a:latin typeface="Calibri" panose="020F0502020204030204" pitchFamily="34" charset="0"/>
              </a:rPr>
              <a:pPr/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006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0A097D1C-3D8C-4136-A5DB-639FD9E1FEF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3298CA31-36E8-4B1D-9E3F-2878253A0A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A53924D9-4E3D-4E43-86B1-2C1A5187AF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5610" indent="-29446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77862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49006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20151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A11E57F-E453-4360-A3D0-1FFD8A70B8A7}" type="slidenum">
              <a:rPr lang="en-US" altLang="en-US" smtClean="0">
                <a:latin typeface="Calibri" panose="020F0502020204030204" pitchFamily="34" charset="0"/>
              </a:rPr>
              <a:pPr/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0585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0A097D1C-3D8C-4136-A5DB-639FD9E1FEF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3298CA31-36E8-4B1D-9E3F-2878253A0A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A53924D9-4E3D-4E43-86B1-2C1A5187AF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5610" indent="-29446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77862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49006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20151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A11E57F-E453-4360-A3D0-1FFD8A70B8A7}" type="slidenum">
              <a:rPr lang="en-US" altLang="en-US" smtClean="0">
                <a:latin typeface="Calibri" panose="020F0502020204030204" pitchFamily="34" charset="0"/>
              </a:rPr>
              <a:pPr/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9602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0A097D1C-3D8C-4136-A5DB-639FD9E1FEF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3298CA31-36E8-4B1D-9E3F-2878253A0A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A53924D9-4E3D-4E43-86B1-2C1A5187AF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5610" indent="-29446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77862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49006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20151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A11E57F-E453-4360-A3D0-1FFD8A70B8A7}" type="slidenum">
              <a:rPr lang="en-US" altLang="en-US" smtClean="0">
                <a:latin typeface="Calibri" panose="020F0502020204030204" pitchFamily="34" charset="0"/>
              </a:rPr>
              <a:pPr/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4491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0A097D1C-3D8C-4136-A5DB-639FD9E1FEF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3298CA31-36E8-4B1D-9E3F-2878253A0A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A53924D9-4E3D-4E43-86B1-2C1A5187AF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5610" indent="-29446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77862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49006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20151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A11E57F-E453-4360-A3D0-1FFD8A70B8A7}" type="slidenum">
              <a:rPr lang="en-US" altLang="en-US" smtClean="0">
                <a:latin typeface="Calibri" panose="020F0502020204030204" pitchFamily="34" charset="0"/>
              </a:rPr>
              <a:pPr/>
              <a:t>8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6245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0A097D1C-3D8C-4136-A5DB-639FD9E1FEF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3298CA31-36E8-4B1D-9E3F-2878253A0A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A53924D9-4E3D-4E43-86B1-2C1A5187AF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5610" indent="-29446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77862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49006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20151" indent="-23557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A11E57F-E453-4360-A3D0-1FFD8A70B8A7}" type="slidenum">
              <a:rPr lang="en-US" altLang="en-US" smtClean="0">
                <a:latin typeface="Calibri" panose="020F0502020204030204" pitchFamily="34" charset="0"/>
              </a:rPr>
              <a:pPr/>
              <a:t>9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365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B1821D-6CE3-4544-AB85-BD7E017CD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3492F-C220-46CF-A910-2BD15D2BAE8D}" type="datetimeFigureOut">
              <a:rPr lang="en-US"/>
              <a:pPr>
                <a:defRPr/>
              </a:pPr>
              <a:t>12/12/2019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2333CE-2729-4D01-9A84-40D2A6470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6EEFB9-6542-48A1-B556-72AD0549A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ED9BB-78FB-44C3-B887-AB18DCF00B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994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9E91DA-8BF3-4705-93A5-9D27A7ED1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32678-C843-4EA4-9912-05C4144A8082}" type="datetimeFigureOut">
              <a:rPr lang="en-US"/>
              <a:pPr>
                <a:defRPr/>
              </a:pPr>
              <a:t>12/12/2019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13C075-A053-4A1A-972F-B842587E2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7CE9D3-101F-4CFA-9081-ECA6E7B5B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599A9-9157-4796-BE62-82C008B4C7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3401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8F33EE-52A9-4E4B-91A2-DC9E80F23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FE582-7A6D-4AC6-B254-AC95F279C917}" type="datetimeFigureOut">
              <a:rPr lang="en-US"/>
              <a:pPr>
                <a:defRPr/>
              </a:pPr>
              <a:t>12/12/2019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D7D215-0441-48F1-A744-2206DA3CD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A98A5-2435-4424-880E-0B18A25DA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57A91-7603-4CE7-8011-28FDD51E72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8273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406499-8EC4-4086-A33B-816244C45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B218D-A5C5-4770-A8CF-4BABC13A5536}" type="datetimeFigureOut">
              <a:rPr lang="en-US"/>
              <a:pPr>
                <a:defRPr/>
              </a:pPr>
              <a:t>12/12/2019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D6300A-A589-4F67-AD01-97B4AB3BF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67C3C-4DDE-44FF-A127-5DEFD2F73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31CE4-D91C-4A3F-B509-0F39733945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4089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EC2E39-3595-44EB-BDED-B0B91142B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7DCBC-4EE4-404E-829F-93A81DC084EC}" type="datetimeFigureOut">
              <a:rPr lang="en-US"/>
              <a:pPr>
                <a:defRPr/>
              </a:pPr>
              <a:t>12/12/2019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4B29CE-3801-4725-9CB6-4F72BC47F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29C540-5534-4CCE-BE82-AD4EF253F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88D3C-2079-48D7-B05D-316138ECA4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2813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89626FB-A3C4-4987-A4A6-D6CCF1874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45B7F-D9C0-4D3E-BB5D-4D6E89D8B345}" type="datetimeFigureOut">
              <a:rPr lang="en-US"/>
              <a:pPr>
                <a:defRPr/>
              </a:pPr>
              <a:t>12/12/2019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CA068A6-416B-4E10-B179-A8D9DE1D6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DEB3E71-2A84-46D0-A50D-64012EB8E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4212B-4ACA-49D1-8080-6E4D21B90B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6871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AFFFC09-300D-468A-84D6-66DAA2D65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51DED-E52F-4955-9D29-46D0BD7DA87F}" type="datetimeFigureOut">
              <a:rPr lang="en-US"/>
              <a:pPr>
                <a:defRPr/>
              </a:pPr>
              <a:t>12/12/2019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144DD6C-17C9-4933-B273-E764F272F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3BC551A-536B-43CE-BEB2-2D3ED38A8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3BB5F-9C5B-47FB-8710-22A5AEEE45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5498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4A1F836-5C91-4CD3-8F22-5615B2BDD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BE2C3-A409-4300-8A60-6FD6A7ED07EB}" type="datetimeFigureOut">
              <a:rPr lang="en-US"/>
              <a:pPr>
                <a:defRPr/>
              </a:pPr>
              <a:t>12/12/2019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6C81EC6-9B16-4D87-B58C-C7D84DCFA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E6F91DA-61D7-4442-8B0C-7BD78401F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83B10-0FDB-4AC0-9952-234B175692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3562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5748CF7-F73E-400D-AAD4-471DB6757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FD92A-F60B-43E6-A0EA-5221D8F00EFA}" type="datetimeFigureOut">
              <a:rPr lang="en-US"/>
              <a:pPr>
                <a:defRPr/>
              </a:pPr>
              <a:t>12/12/2019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2BC3C38-8CDE-4826-8B3B-5608DC8BD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D47CB99-A4C8-4CA3-B1FE-EC8DC51F4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8F786-6B48-400B-AA9D-4FF1F9F19F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5406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AF6463A-E35D-426E-A9EC-43E4E8027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2E6EC-A4AA-4209-8180-D55503EB3751}" type="datetimeFigureOut">
              <a:rPr lang="en-US"/>
              <a:pPr>
                <a:defRPr/>
              </a:pPr>
              <a:t>12/12/2019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2DC4CBB-876F-4B87-AAE5-EB26A8DEA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4799522-8A4B-4713-A98B-2AB7D5098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30886-D6AF-45C6-A062-24D4C45BC2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5331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A044391-CD66-4BD8-869A-B4E025F0E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E22F7-4C63-4084-8A3E-AD3F6CB21F4D}" type="datetimeFigureOut">
              <a:rPr lang="en-US"/>
              <a:pPr>
                <a:defRPr/>
              </a:pPr>
              <a:t>12/12/2019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77B9FD4-9E7B-4562-A6FD-9D01C729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D4ED586-2471-4B0C-BE1E-50BE10A67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E8C68-58CD-408D-AE19-F587A1E2DB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786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4D8246F-7B21-4F6A-B8AD-1138F0A5D32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60A6A207-A94C-413D-897D-BB3BE2A14D1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CE0EDD-B6E2-4F51-A324-A8061D4C26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4B7BC10-5866-47DF-9C78-27CF763412BB}" type="datetimeFigureOut">
              <a:rPr lang="en-US"/>
              <a:pPr>
                <a:defRPr/>
              </a:pPr>
              <a:t>12/12/2019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DBFF02-A44C-49E3-AFAD-BD7D19A18D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31E782-3106-492E-82BD-5E8EA752E0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32F4BF4-077C-4AB8-A35F-66DEDE65FF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25895E8-E658-40C8-84BC-DC0A127FE86F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75" name="Title 1">
            <a:extLst>
              <a:ext uri="{FF2B5EF4-FFF2-40B4-BE49-F238E27FC236}">
                <a16:creationId xmlns:a16="http://schemas.microsoft.com/office/drawing/2014/main" id="{35966C98-2192-4B69-981E-534C678522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-9525"/>
            <a:ext cx="8153400" cy="1000125"/>
          </a:xfrm>
        </p:spPr>
        <p:txBody>
          <a:bodyPr/>
          <a:lstStyle/>
          <a:p>
            <a:pPr eaLnBrk="1" hangingPunct="1"/>
            <a:r>
              <a:rPr lang="en-US" altLang="en-US" b="1" dirty="0"/>
              <a:t>Ecclesiastes 10-11-12</a:t>
            </a:r>
            <a:endParaRPr lang="en-US" altLang="en-US" dirty="0"/>
          </a:p>
        </p:txBody>
      </p:sp>
      <p:pic>
        <p:nvPicPr>
          <p:cNvPr id="3076" name="Picture 2" descr="A picture containing clothing&#10;&#10;Description automatically generated">
            <a:extLst>
              <a:ext uri="{FF2B5EF4-FFF2-40B4-BE49-F238E27FC236}">
                <a16:creationId xmlns:a16="http://schemas.microsoft.com/office/drawing/2014/main" id="{17CE96E4-6312-4A14-8C8D-3CC8E1CD2A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99" y="990600"/>
            <a:ext cx="7315201" cy="5873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0C898BA-57A4-462E-9A89-60347928F556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6F85CD3-4838-4DFD-AE93-604567CB5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29988"/>
            <a:ext cx="8229600" cy="1143000"/>
          </a:xfrm>
        </p:spPr>
        <p:txBody>
          <a:bodyPr/>
          <a:lstStyle/>
          <a:p>
            <a:r>
              <a:rPr lang="en-US" b="1" dirty="0"/>
              <a:t>Chapter 12 -  Dec. 12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3590BA-5D41-442C-ACE8-B2F30B51D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72988"/>
            <a:ext cx="8382000" cy="5432612"/>
          </a:xfrm>
        </p:spPr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/>
              <a:t>What does Solomon mean when he says “the words of the wise are like goads and well driven nails? 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/>
              <a:t>The well driven nail is not easily removed. The Word of God is eternal and never changes it does not change but demands that we change. 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/>
              <a:t>The well driven nail is something that you can hang things on. The truth of the Word of God is something you can hang your life on. 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/>
              <a:t>The well driven nail holds things together. The Word of God gives is security and holds us firm. </a:t>
            </a:r>
          </a:p>
          <a:p>
            <a:pPr marL="0" indent="0">
              <a:buNone/>
            </a:pPr>
            <a:endParaRPr lang="en-US" dirty="0"/>
          </a:p>
          <a:p>
            <a:pPr marL="914400" lvl="1" indent="-514350">
              <a:buFont typeface="+mj-lt"/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593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0C898BA-57A4-462E-9A89-60347928F556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6F85CD3-4838-4DFD-AE93-604567CB5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29988"/>
            <a:ext cx="8229600" cy="1143000"/>
          </a:xfrm>
        </p:spPr>
        <p:txBody>
          <a:bodyPr/>
          <a:lstStyle/>
          <a:p>
            <a:r>
              <a:rPr lang="en-US" b="1" dirty="0"/>
              <a:t>Chapter 12 -  Dec. 12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3590BA-5D41-442C-ACE8-B2F30B51D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72988"/>
            <a:ext cx="8382000" cy="5432612"/>
          </a:xfrm>
        </p:spPr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/>
              <a:t>What is the meaning of Solomon’s warning in 12:12? 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/>
              <a:t>The Bible will outlast all other books 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/>
              <a:t>There will be many books that challenge the Bible because man’s wisdom seeks to answer life’s questions. But they all come short. 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/>
              <a:t>Excessive devotions to books – humankind will never solve the problems of this world. 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/>
              <a:t>Faith without works is dead! </a:t>
            </a:r>
          </a:p>
          <a:p>
            <a:pPr marL="914400" lvl="1" indent="-514350">
              <a:buFont typeface="+mj-lt"/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761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0C898BA-57A4-462E-9A89-60347928F556}"/>
              </a:ext>
            </a:extLst>
          </p:cNvPr>
          <p:cNvSpPr/>
          <p:nvPr/>
        </p:nvSpPr>
        <p:spPr>
          <a:xfrm>
            <a:off x="-35169" y="-129988"/>
            <a:ext cx="9144000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6F85CD3-4838-4DFD-AE93-604567CB5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29988"/>
            <a:ext cx="8229600" cy="1143000"/>
          </a:xfrm>
        </p:spPr>
        <p:txBody>
          <a:bodyPr/>
          <a:lstStyle/>
          <a:p>
            <a:r>
              <a:rPr lang="en-US" b="1" dirty="0"/>
              <a:t>Chapter 12 -  Dec. 12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3590BA-5D41-442C-ACE8-B2F30B51D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458200" cy="5432612"/>
          </a:xfrm>
        </p:spPr>
        <p:txBody>
          <a:bodyPr/>
          <a:lstStyle/>
          <a:p>
            <a:pPr marL="514350" indent="-514350">
              <a:buFont typeface="+mj-lt"/>
              <a:buAutoNum type="arabicPeriod" startAt="6"/>
            </a:pPr>
            <a:r>
              <a:rPr lang="en-US" sz="3000" dirty="0"/>
              <a:t>What does Solomon offer as the conclusion to his search for meaning? (13) 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/>
              <a:t>Fear God – Develop a reverence or awe of God. 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/>
              <a:t>God is transcendent – he is the creator of the universe and everything in it. He is beyond our comprehension. 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/>
              <a:t>God is immanent – He has come in the flesh to join us in our journey and to become the intermediator between God and humankind through His death on the cross. 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/>
              <a:t>Therefore we should be obedient to his commands</a:t>
            </a:r>
          </a:p>
        </p:txBody>
      </p:sp>
    </p:spTree>
    <p:extLst>
      <p:ext uri="{BB962C8B-B14F-4D97-AF65-F5344CB8AC3E}">
        <p14:creationId xmlns:p14="http://schemas.microsoft.com/office/powerpoint/2010/main" val="2861461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0C898BA-57A4-462E-9A89-60347928F556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6F85CD3-4838-4DFD-AE93-604567CB5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29988"/>
            <a:ext cx="8229600" cy="1143000"/>
          </a:xfrm>
        </p:spPr>
        <p:txBody>
          <a:bodyPr/>
          <a:lstStyle/>
          <a:p>
            <a:r>
              <a:rPr lang="en-US" b="1" dirty="0"/>
              <a:t>Chapter 12 -  Dec. 12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3590BA-5D41-442C-ACE8-B2F30B51D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72988"/>
            <a:ext cx="8382000" cy="5432612"/>
          </a:xfrm>
        </p:spPr>
        <p:txBody>
          <a:bodyPr/>
          <a:lstStyle/>
          <a:p>
            <a:pPr marL="514350" indent="-514350">
              <a:buFont typeface="+mj-lt"/>
              <a:buAutoNum type="arabicPeriod" startAt="7"/>
            </a:pPr>
            <a:r>
              <a:rPr lang="en-US" sz="3000" dirty="0"/>
              <a:t>What is Solomon trying to say in his last statement (14)?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/>
              <a:t>God is the final judge and there is nothing that is hidden from him. ( Heb. 4:12 -16) 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/>
              <a:t>God has provided a great High Priest who has passed through the heavens and sits at the right hand of God interceding for us. 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/>
              <a:t>Therefore, let us draw near to Him and hold fast the confession of our faith. </a:t>
            </a:r>
          </a:p>
        </p:txBody>
      </p:sp>
    </p:spTree>
    <p:extLst>
      <p:ext uri="{BB962C8B-B14F-4D97-AF65-F5344CB8AC3E}">
        <p14:creationId xmlns:p14="http://schemas.microsoft.com/office/powerpoint/2010/main" val="2164820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0C898BA-57A4-462E-9A89-60347928F556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2C5FD1D-D5A8-4A2D-AF03-2A8085793784}"/>
              </a:ext>
            </a:extLst>
          </p:cNvPr>
          <p:cNvSpPr/>
          <p:nvPr/>
        </p:nvSpPr>
        <p:spPr>
          <a:xfrm>
            <a:off x="304801" y="2819400"/>
            <a:ext cx="8283195" cy="332353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Parallelogram 2">
            <a:extLst>
              <a:ext uri="{FF2B5EF4-FFF2-40B4-BE49-F238E27FC236}">
                <a16:creationId xmlns:a16="http://schemas.microsoft.com/office/drawing/2014/main" id="{AE4DC175-2FD9-4F64-9F3E-3D45C60CAD48}"/>
              </a:ext>
            </a:extLst>
          </p:cNvPr>
          <p:cNvSpPr/>
          <p:nvPr/>
        </p:nvSpPr>
        <p:spPr>
          <a:xfrm>
            <a:off x="304800" y="1181100"/>
            <a:ext cx="8728377" cy="1638300"/>
          </a:xfrm>
          <a:prstGeom prst="parallelogram">
            <a:avLst>
              <a:gd name="adj" fmla="val 26932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AB7E59D-46B2-4D84-841F-E989ED9FCD70}"/>
              </a:ext>
            </a:extLst>
          </p:cNvPr>
          <p:cNvCxnSpPr/>
          <p:nvPr/>
        </p:nvCxnSpPr>
        <p:spPr>
          <a:xfrm flipH="1">
            <a:off x="3079467" y="1211653"/>
            <a:ext cx="457200" cy="16383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A5C2364-7D19-4F0F-9F95-E96999C675F4}"/>
              </a:ext>
            </a:extLst>
          </p:cNvPr>
          <p:cNvCxnSpPr/>
          <p:nvPr/>
        </p:nvCxnSpPr>
        <p:spPr>
          <a:xfrm flipH="1">
            <a:off x="5625997" y="1191026"/>
            <a:ext cx="457200" cy="16383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7E403CF-DC58-4AE2-921B-B24B42027AD4}"/>
              </a:ext>
            </a:extLst>
          </p:cNvPr>
          <p:cNvCxnSpPr>
            <a:cxnSpLocks/>
          </p:cNvCxnSpPr>
          <p:nvPr/>
        </p:nvCxnSpPr>
        <p:spPr>
          <a:xfrm>
            <a:off x="311428" y="3201952"/>
            <a:ext cx="8276568" cy="457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35E100E-D036-42E6-853D-2F8B8E0AE304}"/>
              </a:ext>
            </a:extLst>
          </p:cNvPr>
          <p:cNvCxnSpPr>
            <a:cxnSpLocks/>
          </p:cNvCxnSpPr>
          <p:nvPr/>
        </p:nvCxnSpPr>
        <p:spPr>
          <a:xfrm flipH="1">
            <a:off x="3079467" y="2822824"/>
            <a:ext cx="9592" cy="332011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0EBF0F1-DA7C-47E5-A65A-3CE3D465B8B6}"/>
              </a:ext>
            </a:extLst>
          </p:cNvPr>
          <p:cNvCxnSpPr>
            <a:cxnSpLocks/>
          </p:cNvCxnSpPr>
          <p:nvPr/>
        </p:nvCxnSpPr>
        <p:spPr>
          <a:xfrm>
            <a:off x="5627031" y="2830873"/>
            <a:ext cx="20214" cy="328835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56" name="TextBox 19455">
            <a:extLst>
              <a:ext uri="{FF2B5EF4-FFF2-40B4-BE49-F238E27FC236}">
                <a16:creationId xmlns:a16="http://schemas.microsoft.com/office/drawing/2014/main" id="{31F8E379-7F74-4E72-9EB9-7C56385F657D}"/>
              </a:ext>
            </a:extLst>
          </p:cNvPr>
          <p:cNvSpPr txBox="1"/>
          <p:nvPr/>
        </p:nvSpPr>
        <p:spPr>
          <a:xfrm>
            <a:off x="6304475" y="153515"/>
            <a:ext cx="24787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Ecclesiastes 12</a:t>
            </a:r>
          </a:p>
        </p:txBody>
      </p:sp>
      <p:sp>
        <p:nvSpPr>
          <p:cNvPr id="35" name="Text Box 10">
            <a:extLst>
              <a:ext uri="{FF2B5EF4-FFF2-40B4-BE49-F238E27FC236}">
                <a16:creationId xmlns:a16="http://schemas.microsoft.com/office/drawing/2014/main" id="{E1549FF7-D403-494F-BDBA-5138D45CBF11}"/>
              </a:ext>
            </a:extLst>
          </p:cNvPr>
          <p:cNvSpPr txBox="1"/>
          <p:nvPr/>
        </p:nvSpPr>
        <p:spPr>
          <a:xfrm>
            <a:off x="619404" y="1615878"/>
            <a:ext cx="2152239" cy="929273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Remember God Before it is too late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12:1-7</a:t>
            </a:r>
            <a:endParaRPr lang="en-US" sz="1600" b="1" dirty="0">
              <a:effectLst/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Text Box 15">
            <a:extLst>
              <a:ext uri="{FF2B5EF4-FFF2-40B4-BE49-F238E27FC236}">
                <a16:creationId xmlns:a16="http://schemas.microsoft.com/office/drawing/2014/main" id="{FEFD564D-8000-4FD0-B967-6616FA3345F7}"/>
              </a:ext>
            </a:extLst>
          </p:cNvPr>
          <p:cNvSpPr txBox="1"/>
          <p:nvPr/>
        </p:nvSpPr>
        <p:spPr>
          <a:xfrm>
            <a:off x="3451390" y="1590403"/>
            <a:ext cx="2063784" cy="91052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Reverence  God’s Word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12:8-10   </a:t>
            </a:r>
            <a:endParaRPr lang="en-US" sz="1600" b="1" dirty="0">
              <a:effectLst/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 Box 18">
            <a:extLst>
              <a:ext uri="{FF2B5EF4-FFF2-40B4-BE49-F238E27FC236}">
                <a16:creationId xmlns:a16="http://schemas.microsoft.com/office/drawing/2014/main" id="{1EA00E80-D9B2-491A-BA01-4731D72BCFCF}"/>
              </a:ext>
            </a:extLst>
          </p:cNvPr>
          <p:cNvSpPr txBox="1"/>
          <p:nvPr/>
        </p:nvSpPr>
        <p:spPr>
          <a:xfrm>
            <a:off x="6281937" y="1556181"/>
            <a:ext cx="2009642" cy="901808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Resolve to do God’s Word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12:11-14  </a:t>
            </a:r>
            <a:endParaRPr lang="en-US" sz="1600" b="1" dirty="0">
              <a:effectLst/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Text Box 23">
            <a:extLst>
              <a:ext uri="{FF2B5EF4-FFF2-40B4-BE49-F238E27FC236}">
                <a16:creationId xmlns:a16="http://schemas.microsoft.com/office/drawing/2014/main" id="{B828C96F-59FD-422B-98C7-AFE13D3ABD13}"/>
              </a:ext>
            </a:extLst>
          </p:cNvPr>
          <p:cNvSpPr txBox="1"/>
          <p:nvPr/>
        </p:nvSpPr>
        <p:spPr>
          <a:xfrm>
            <a:off x="291837" y="2842211"/>
            <a:ext cx="8518749" cy="36933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The Cycle of Life             The Clarity of the Word 	The  Command of God </a:t>
            </a:r>
            <a:endParaRPr lang="en-US" sz="1600" b="1" dirty="0">
              <a:effectLst/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Text Box 16">
            <a:extLst>
              <a:ext uri="{FF2B5EF4-FFF2-40B4-BE49-F238E27FC236}">
                <a16:creationId xmlns:a16="http://schemas.microsoft.com/office/drawing/2014/main" id="{7F857D23-0C82-4C51-BFE9-DFCD41CBB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551" y="3250233"/>
            <a:ext cx="2699938" cy="2765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Reme</a:t>
            </a:r>
            <a:r>
              <a:rPr lang="en-US" sz="1100" b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mber your Creator Before </a:t>
            </a:r>
            <a:endParaRPr lang="en-US" sz="1100" b="1" dirty="0">
              <a:effectLst/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5888" marR="0" indent="-115888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11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11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mind darkens &amp; memory fades </a:t>
            </a:r>
          </a:p>
          <a:p>
            <a:pPr marL="115888" marR="0" indent="-115888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house tremble (the arms )</a:t>
            </a:r>
          </a:p>
          <a:p>
            <a:pPr marL="115888" marR="0" indent="-115888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strong men bow down (the legs)</a:t>
            </a:r>
          </a:p>
          <a:p>
            <a:pPr marL="115888" marR="0" indent="-115888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grinders cease (the teeth fall out) </a:t>
            </a:r>
          </a:p>
          <a:p>
            <a:pPr marL="115888" marR="0" indent="-115888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Those that look through the windows grow dim (the eyes lose their sight) </a:t>
            </a:r>
          </a:p>
          <a:p>
            <a:pPr marL="115888" marR="0" indent="-115888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doors are shut- hearing loss </a:t>
            </a:r>
          </a:p>
          <a:p>
            <a:pPr marL="115888" marR="0" indent="-115888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Early rising at the slightest sound. </a:t>
            </a:r>
          </a:p>
          <a:p>
            <a:pPr marL="115888" marR="0" indent="-115888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Fear of Falling – no longer steady </a:t>
            </a:r>
          </a:p>
          <a:p>
            <a:pPr marL="115888" marR="0" indent="-115888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Desires fail – sexual desires diminish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Way people die </a:t>
            </a:r>
            <a:r>
              <a:rPr lang="en-US" sz="1100" b="1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115888" marR="0" indent="-115888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Silver cord broken – </a:t>
            </a:r>
            <a:r>
              <a:rPr lang="en-US" sz="1100" dirty="0" err="1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praralysis</a:t>
            </a:r>
            <a:r>
              <a:rPr lang="en-US" sz="11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115888" marR="0" indent="-115888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Golden Bowl broken – fracture skull</a:t>
            </a:r>
          </a:p>
          <a:p>
            <a:pPr marL="115888" marR="0" indent="-115888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Pitcher/ fountain broken – heart fails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return to dust </a:t>
            </a:r>
          </a:p>
          <a:p>
            <a:pPr marL="115888" marR="0" indent="-115888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100" dirty="0">
              <a:effectLst/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5888" marR="0" indent="-115888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100" dirty="0">
              <a:effectLst/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8275" marR="0" indent="-168275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200" dirty="0">
              <a:effectLst/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Text Box 17">
            <a:extLst>
              <a:ext uri="{FF2B5EF4-FFF2-40B4-BE49-F238E27FC236}">
                <a16:creationId xmlns:a16="http://schemas.microsoft.com/office/drawing/2014/main" id="{2DADFD8A-DC16-453F-AD51-36F2B05757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2023" y="3261726"/>
            <a:ext cx="2523972" cy="2736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Work of the Preacher </a:t>
            </a:r>
          </a:p>
          <a:p>
            <a:pPr marL="228600" marR="0" indent="-2286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1712913" algn="l"/>
              </a:tabLst>
            </a:pPr>
            <a:r>
              <a:rPr lang="en-US" sz="1200" b="1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Taught </a:t>
            </a:r>
          </a:p>
          <a:p>
            <a:pPr marL="461963" lvl="1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tabLst>
                <a:tab pos="1712913" algn="l"/>
              </a:tabLst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Knowledge – Information </a:t>
            </a:r>
          </a:p>
          <a:p>
            <a:pPr marL="461963" lvl="1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tabLst>
                <a:tab pos="1712913" algn="l"/>
              </a:tabLst>
            </a:pPr>
            <a:r>
              <a:rPr lang="en-US" sz="12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Wisdom – Skill for living </a:t>
            </a:r>
          </a:p>
          <a:p>
            <a:pPr marL="228600" marR="0" indent="-2286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1712913" algn="l"/>
              </a:tabLst>
            </a:pPr>
            <a:r>
              <a:rPr lang="en-US" sz="1200" b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Pondered</a:t>
            </a: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454025" lvl="1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tabLst>
                <a:tab pos="1712913" algn="l"/>
              </a:tabLst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Roll around in the mind </a:t>
            </a:r>
          </a:p>
          <a:p>
            <a:pPr marL="228600" marR="0" indent="-2286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1712913" algn="l"/>
              </a:tabLst>
            </a:pPr>
            <a:r>
              <a:rPr lang="en-US" sz="1200" b="1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Searched </a:t>
            </a:r>
          </a:p>
          <a:p>
            <a:pPr marL="461963" lvl="1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tabLst>
                <a:tab pos="1712913" algn="l"/>
              </a:tabLst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Explore truth </a:t>
            </a:r>
          </a:p>
          <a:p>
            <a:pPr marL="461963" lvl="1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tabLst>
                <a:tab pos="1712913" algn="l"/>
              </a:tabLst>
            </a:pPr>
            <a:r>
              <a:rPr lang="en-US" sz="12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Discover the linkage</a:t>
            </a:r>
          </a:p>
          <a:p>
            <a:pPr marL="228600" marR="0" indent="-2286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1712913" algn="l"/>
              </a:tabLst>
            </a:pPr>
            <a:r>
              <a:rPr lang="en-US" sz="1200" b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Arranged </a:t>
            </a:r>
          </a:p>
          <a:p>
            <a:pPr marL="461963" lvl="1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tabLst>
                <a:tab pos="1712913" algn="l"/>
              </a:tabLst>
            </a:pPr>
            <a:r>
              <a:rPr lang="en-US" sz="12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Put in a straight line - path </a:t>
            </a:r>
          </a:p>
          <a:p>
            <a:pPr marL="461963" lvl="1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tabLst>
                <a:tab pos="1712913" algn="l"/>
              </a:tabLst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Build block by block </a:t>
            </a:r>
          </a:p>
          <a:p>
            <a:pPr marL="4763" indent="-2286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1712913" algn="l"/>
              </a:tabLst>
            </a:pPr>
            <a:r>
              <a:rPr lang="en-US" sz="1200" b="1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correctly</a:t>
            </a:r>
          </a:p>
          <a:p>
            <a:pPr marL="461963" lvl="1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tabLst>
                <a:tab pos="1712913" algn="l"/>
              </a:tabLst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Open up the Word </a:t>
            </a:r>
          </a:p>
          <a:p>
            <a:pPr marL="461963" lvl="1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tabLst>
                <a:tab pos="1712913" algn="l"/>
              </a:tabLst>
            </a:pPr>
            <a:r>
              <a:rPr lang="en-US" sz="12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Faith comes from the Word </a:t>
            </a:r>
          </a:p>
        </p:txBody>
      </p:sp>
      <p:sp>
        <p:nvSpPr>
          <p:cNvPr id="45" name="Text Box 17">
            <a:extLst>
              <a:ext uri="{FF2B5EF4-FFF2-40B4-BE49-F238E27FC236}">
                <a16:creationId xmlns:a16="http://schemas.microsoft.com/office/drawing/2014/main" id="{01FE6BB1-1EE0-4C33-BA9F-2BDBAE4C35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8495" y="3250234"/>
            <a:ext cx="2940751" cy="286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Words of the Preacher</a:t>
            </a:r>
          </a:p>
          <a:p>
            <a:pPr marL="228600" marR="0" indent="-2286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b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Given by one Shepherd </a:t>
            </a:r>
          </a:p>
          <a:p>
            <a:pPr marL="461963" lvl="1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Shepherd of Israel – Ps. 23 </a:t>
            </a:r>
          </a:p>
          <a:p>
            <a:pPr marL="461963" lvl="1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Good Shepherd – Jn. 10 </a:t>
            </a:r>
          </a:p>
          <a:p>
            <a:pPr marL="4763" indent="-2286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b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Goads </a:t>
            </a:r>
          </a:p>
          <a:p>
            <a:pPr marL="461963" lvl="1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Prodding – stimulate – wake up </a:t>
            </a:r>
          </a:p>
          <a:p>
            <a:pPr marL="461963" lvl="1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Driving – moving forward </a:t>
            </a:r>
          </a:p>
          <a:p>
            <a:pPr marL="4763" indent="-2286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b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Masters of the Word </a:t>
            </a:r>
          </a:p>
          <a:p>
            <a:pPr marL="461963" lvl="1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Diligence in study of the Word</a:t>
            </a:r>
          </a:p>
          <a:p>
            <a:pPr marL="461963" lvl="1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Skilled in using the Word </a:t>
            </a:r>
          </a:p>
          <a:p>
            <a:pPr marL="4763" indent="-2286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b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Well driven nails </a:t>
            </a:r>
          </a:p>
          <a:p>
            <a:pPr marL="461963" lvl="1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Fixed – un-moveable </a:t>
            </a:r>
          </a:p>
          <a:p>
            <a:pPr marL="461963" lvl="1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can hang everything on them</a:t>
            </a:r>
          </a:p>
          <a:p>
            <a:pPr marL="4763" indent="-2286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b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Therefore “Fear God and Keep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His commandments “</a:t>
            </a:r>
          </a:p>
          <a:p>
            <a:pPr marL="461963" lvl="1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endParaRPr lang="en-US" sz="1200" dirty="0"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61963" lvl="1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endParaRPr lang="en-US" sz="1200" dirty="0"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61963" lvl="1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endParaRPr lang="en-US" sz="1200" dirty="0"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effectLst/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 Box 13">
            <a:extLst>
              <a:ext uri="{FF2B5EF4-FFF2-40B4-BE49-F238E27FC236}">
                <a16:creationId xmlns:a16="http://schemas.microsoft.com/office/drawing/2014/main" id="{F4568A74-8618-4F70-8682-9F851A471B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64" y="6238932"/>
            <a:ext cx="87439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200" b="1" i="1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 Verse:12: 13 In conclusion, when all has been heard is “Fear God and keep His commandments .” </a:t>
            </a:r>
            <a:endParaRPr lang="en-US" sz="1200" dirty="0">
              <a:effectLst/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96354C0-38F1-4928-BC7A-DB49DE0C3206}"/>
              </a:ext>
            </a:extLst>
          </p:cNvPr>
          <p:cNvSpPr txBox="1"/>
          <p:nvPr/>
        </p:nvSpPr>
        <p:spPr>
          <a:xfrm>
            <a:off x="811402" y="738774"/>
            <a:ext cx="7521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Warnings and Wisdom from the Preacher </a:t>
            </a:r>
          </a:p>
        </p:txBody>
      </p:sp>
    </p:spTree>
    <p:extLst>
      <p:ext uri="{BB962C8B-B14F-4D97-AF65-F5344CB8AC3E}">
        <p14:creationId xmlns:p14="http://schemas.microsoft.com/office/powerpoint/2010/main" val="2166041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0C898BA-57A4-462E-9A89-60347928F556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3590BA-5D41-442C-ACE8-B2F30B51D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72988"/>
            <a:ext cx="8382000" cy="5432612"/>
          </a:xfrm>
        </p:spPr>
        <p:txBody>
          <a:bodyPr/>
          <a:lstStyle/>
          <a:p>
            <a:pPr marL="514350" indent="-514350">
              <a:buFont typeface="+mj-lt"/>
              <a:buAutoNum type="arabicPeriod" startAt="8"/>
            </a:pPr>
            <a:r>
              <a:rPr lang="en-US" sz="3000" dirty="0"/>
              <a:t>What main lessons did you gain from studying the book of Ecclesiastes? 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US" sz="3000" dirty="0"/>
              <a:t>If you were to summarize Solomon’s teaching  in Ecclesiastes what would you say? </a:t>
            </a:r>
          </a:p>
          <a:p>
            <a:pPr marL="0" indent="0">
              <a:buNone/>
            </a:pPr>
            <a:endParaRPr lang="en-US" dirty="0"/>
          </a:p>
          <a:p>
            <a:pPr marL="914400" lvl="1" indent="-514350">
              <a:buFont typeface="+mj-lt"/>
              <a:buAutoNum type="alphaLcPeriod"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27A23A-2B04-49DE-A844-3F5852605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694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0C898BA-57A4-462E-9A89-60347928F556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3590BA-5D41-442C-ACE8-B2F30B51D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"/>
            <a:ext cx="8382000" cy="6553200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O come, all ye faithful</a:t>
            </a:r>
            <a:br>
              <a:rPr lang="en-US" dirty="0"/>
            </a:br>
            <a:r>
              <a:rPr lang="en-US" dirty="0"/>
              <a:t>Joyful and triumphant</a:t>
            </a:r>
            <a:br>
              <a:rPr lang="en-US" dirty="0"/>
            </a:br>
            <a:r>
              <a:rPr lang="en-US" dirty="0"/>
              <a:t>O come ye, o come ye to Bethlehem</a:t>
            </a:r>
            <a:br>
              <a:rPr lang="en-US" dirty="0"/>
            </a:br>
            <a:r>
              <a:rPr lang="en-US" dirty="0"/>
              <a:t>Come and behold Him</a:t>
            </a:r>
            <a:br>
              <a:rPr lang="en-US" dirty="0"/>
            </a:br>
            <a:r>
              <a:rPr lang="en-US" dirty="0"/>
              <a:t>Born the King of Angels!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O come, let us adore Him</a:t>
            </a:r>
            <a:br>
              <a:rPr lang="en-US" dirty="0"/>
            </a:br>
            <a:r>
              <a:rPr lang="en-US" dirty="0"/>
              <a:t>O come, let us adore Him</a:t>
            </a:r>
            <a:br>
              <a:rPr lang="en-US" dirty="0"/>
            </a:br>
            <a:r>
              <a:rPr lang="en-US" dirty="0"/>
              <a:t>O come, let us adore Him</a:t>
            </a:r>
            <a:br>
              <a:rPr lang="en-US" dirty="0"/>
            </a:br>
            <a:r>
              <a:rPr lang="en-US" dirty="0"/>
              <a:t>Christ the Lord</a:t>
            </a:r>
          </a:p>
          <a:p>
            <a:pPr marL="0" indent="0" algn="ctr">
              <a:buNone/>
            </a:pPr>
            <a:endParaRPr lang="en-US" dirty="0"/>
          </a:p>
          <a:p>
            <a:pPr marL="914400" lvl="1" indent="-514350">
              <a:buFont typeface="+mj-lt"/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1805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0C898BA-57A4-462E-9A89-60347928F556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3590BA-5D41-442C-ACE8-B2F30B51D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"/>
            <a:ext cx="8382000" cy="6553200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Oh, sing, choirs of angels</a:t>
            </a:r>
            <a:br>
              <a:rPr lang="en-US" dirty="0"/>
            </a:br>
            <a:r>
              <a:rPr lang="en-US" dirty="0"/>
              <a:t>Sing in exultation</a:t>
            </a:r>
            <a:br>
              <a:rPr lang="en-US" dirty="0"/>
            </a:br>
            <a:r>
              <a:rPr lang="en-US" dirty="0"/>
              <a:t>Oh, come, oh come ye to Bethlehem</a:t>
            </a:r>
            <a:br>
              <a:rPr lang="en-US" dirty="0"/>
            </a:br>
            <a:r>
              <a:rPr lang="en-US" dirty="0"/>
              <a:t>Come and behold Him</a:t>
            </a:r>
            <a:br>
              <a:rPr lang="en-US" dirty="0"/>
            </a:br>
            <a:r>
              <a:rPr lang="en-US" dirty="0"/>
              <a:t>Born the King of Angels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O come, let us adore Him</a:t>
            </a:r>
            <a:br>
              <a:rPr lang="en-US" dirty="0"/>
            </a:br>
            <a:r>
              <a:rPr lang="en-US" dirty="0"/>
              <a:t>O come, let us adore Him</a:t>
            </a:r>
            <a:br>
              <a:rPr lang="en-US" dirty="0"/>
            </a:br>
            <a:r>
              <a:rPr lang="en-US" dirty="0"/>
              <a:t>O come, let us adore Him</a:t>
            </a:r>
            <a:br>
              <a:rPr lang="en-US" dirty="0"/>
            </a:br>
            <a:r>
              <a:rPr lang="en-US" dirty="0"/>
              <a:t>Christ the Lord</a:t>
            </a:r>
          </a:p>
          <a:p>
            <a:pPr marL="0" indent="0" algn="ctr">
              <a:buNone/>
            </a:pPr>
            <a:endParaRPr lang="en-US" dirty="0"/>
          </a:p>
          <a:p>
            <a:pPr marL="914400" lvl="1" indent="-514350">
              <a:buFont typeface="+mj-lt"/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836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0C898BA-57A4-462E-9A89-60347928F556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3590BA-5D41-442C-ACE8-B2F30B51D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"/>
            <a:ext cx="8382000" cy="6553200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/>
              <a:t>Yea, Lord, we greet thee,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/>
              <a:t>Born this happy morning;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/>
              <a:t> Jesus, to thee be all glory </a:t>
            </a:r>
            <a:r>
              <a:rPr lang="en-US" dirty="0" err="1"/>
              <a:t>giv’n</a:t>
            </a:r>
            <a:r>
              <a:rPr lang="en-US" dirty="0"/>
              <a:t>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/>
              <a:t>Son of the Father,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/>
              <a:t>Now in flesh appearing;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O come, let us adore Him</a:t>
            </a:r>
            <a:br>
              <a:rPr lang="en-US" dirty="0"/>
            </a:br>
            <a:r>
              <a:rPr lang="en-US" dirty="0"/>
              <a:t>O come, let us adore Him</a:t>
            </a:r>
            <a:br>
              <a:rPr lang="en-US" dirty="0"/>
            </a:br>
            <a:r>
              <a:rPr lang="en-US" dirty="0"/>
              <a:t>O come, let us adore Him</a:t>
            </a:r>
            <a:br>
              <a:rPr lang="en-US" dirty="0"/>
            </a:br>
            <a:r>
              <a:rPr lang="en-US" dirty="0"/>
              <a:t>Christ the Lord</a:t>
            </a:r>
          </a:p>
          <a:p>
            <a:pPr marL="0" indent="0" algn="ctr">
              <a:buNone/>
            </a:pPr>
            <a:endParaRPr lang="en-US" dirty="0"/>
          </a:p>
          <a:p>
            <a:pPr marL="914400" lvl="1" indent="-514350">
              <a:buFont typeface="+mj-lt"/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718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0C898BA-57A4-462E-9A89-60347928F556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6F85CD3-4838-4DFD-AE93-604567CB5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398929"/>
            <a:ext cx="8229600" cy="1143000"/>
          </a:xfrm>
        </p:spPr>
        <p:txBody>
          <a:bodyPr/>
          <a:lstStyle/>
          <a:p>
            <a:r>
              <a:rPr lang="en-US" b="1" dirty="0"/>
              <a:t>Take </a:t>
            </a:r>
            <a:r>
              <a:rPr lang="en-US" b="1" dirty="0" err="1"/>
              <a:t>Aways</a:t>
            </a:r>
            <a:r>
              <a:rPr lang="en-US" b="1" dirty="0"/>
              <a:t> – Chapter 9 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3590BA-5D41-442C-ACE8-B2F30B51D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382000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Sovereign God raises up and tears down governments.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Christians are to submit to those in authority.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Christians are to remind those in authority they are going to judged by God.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Christian freedom is to be exercised according to the government under which God has placed them.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914400" lvl="1" indent="-514350">
              <a:buFont typeface="+mj-lt"/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580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0C898BA-57A4-462E-9A89-60347928F556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6F85CD3-4838-4DFD-AE93-604567CB5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129" y="304800"/>
            <a:ext cx="8229600" cy="1143000"/>
          </a:xfrm>
        </p:spPr>
        <p:txBody>
          <a:bodyPr/>
          <a:lstStyle/>
          <a:p>
            <a:r>
              <a:rPr lang="en-US" b="1" dirty="0"/>
              <a:t>Take </a:t>
            </a:r>
            <a:r>
              <a:rPr lang="en-US" b="1" dirty="0" err="1"/>
              <a:t>Aways</a:t>
            </a:r>
            <a:r>
              <a:rPr lang="en-US" b="1" dirty="0"/>
              <a:t>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3590BA-5D41-442C-ACE8-B2F30B51D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717" y="1524000"/>
            <a:ext cx="8382000" cy="4899212"/>
          </a:xfrm>
        </p:spPr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/>
              <a:t>Christians always have a prophetic voice to call society and culture back to biblical principles. 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/>
              <a:t>Wisdom will never reveal the ways or will of God. 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/>
              <a:t>Christians live by faith never knowing the length of their days.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/>
              <a:t>Wisdom is better than strength or power. </a:t>
            </a:r>
          </a:p>
          <a:p>
            <a:pPr marL="514350" indent="-514350">
              <a:buFont typeface="+mj-lt"/>
              <a:buAutoNum type="arabicPeriod" startAt="5"/>
            </a:pPr>
            <a:endParaRPr lang="en-US" dirty="0"/>
          </a:p>
          <a:p>
            <a:pPr marL="914400" lvl="1" indent="-514350">
              <a:buFont typeface="+mj-lt"/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740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0C898BA-57A4-462E-9A89-60347928F556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2C5FD1D-D5A8-4A2D-AF03-2A8085793784}"/>
              </a:ext>
            </a:extLst>
          </p:cNvPr>
          <p:cNvSpPr/>
          <p:nvPr/>
        </p:nvSpPr>
        <p:spPr>
          <a:xfrm>
            <a:off x="304801" y="2819400"/>
            <a:ext cx="8283195" cy="333019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Parallelogram 2">
            <a:extLst>
              <a:ext uri="{FF2B5EF4-FFF2-40B4-BE49-F238E27FC236}">
                <a16:creationId xmlns:a16="http://schemas.microsoft.com/office/drawing/2014/main" id="{AE4DC175-2FD9-4F64-9F3E-3D45C60CAD48}"/>
              </a:ext>
            </a:extLst>
          </p:cNvPr>
          <p:cNvSpPr/>
          <p:nvPr/>
        </p:nvSpPr>
        <p:spPr>
          <a:xfrm>
            <a:off x="304800" y="1181100"/>
            <a:ext cx="8728377" cy="1638300"/>
          </a:xfrm>
          <a:prstGeom prst="parallelogram">
            <a:avLst>
              <a:gd name="adj" fmla="val 26932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AB7E59D-46B2-4D84-841F-E989ED9FCD70}"/>
              </a:ext>
            </a:extLst>
          </p:cNvPr>
          <p:cNvCxnSpPr/>
          <p:nvPr/>
        </p:nvCxnSpPr>
        <p:spPr>
          <a:xfrm flipH="1">
            <a:off x="2869287" y="1186063"/>
            <a:ext cx="457200" cy="16383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A5C2364-7D19-4F0F-9F95-E96999C675F4}"/>
              </a:ext>
            </a:extLst>
          </p:cNvPr>
          <p:cNvCxnSpPr/>
          <p:nvPr/>
        </p:nvCxnSpPr>
        <p:spPr>
          <a:xfrm flipH="1">
            <a:off x="5625997" y="1191026"/>
            <a:ext cx="457200" cy="16383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7E403CF-DC58-4AE2-921B-B24B42027AD4}"/>
              </a:ext>
            </a:extLst>
          </p:cNvPr>
          <p:cNvCxnSpPr>
            <a:cxnSpLocks/>
          </p:cNvCxnSpPr>
          <p:nvPr/>
        </p:nvCxnSpPr>
        <p:spPr>
          <a:xfrm>
            <a:off x="311428" y="3201952"/>
            <a:ext cx="8276568" cy="457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35E100E-D036-42E6-853D-2F8B8E0AE304}"/>
              </a:ext>
            </a:extLst>
          </p:cNvPr>
          <p:cNvCxnSpPr>
            <a:cxnSpLocks/>
          </p:cNvCxnSpPr>
          <p:nvPr/>
        </p:nvCxnSpPr>
        <p:spPr>
          <a:xfrm>
            <a:off x="2856520" y="2814149"/>
            <a:ext cx="12767" cy="334478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0EBF0F1-DA7C-47E5-A65A-3CE3D465B8B6}"/>
              </a:ext>
            </a:extLst>
          </p:cNvPr>
          <p:cNvCxnSpPr>
            <a:cxnSpLocks/>
          </p:cNvCxnSpPr>
          <p:nvPr/>
        </p:nvCxnSpPr>
        <p:spPr>
          <a:xfrm flipH="1">
            <a:off x="5625997" y="2830873"/>
            <a:ext cx="1034" cy="33280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56" name="TextBox 19455">
            <a:extLst>
              <a:ext uri="{FF2B5EF4-FFF2-40B4-BE49-F238E27FC236}">
                <a16:creationId xmlns:a16="http://schemas.microsoft.com/office/drawing/2014/main" id="{31F8E379-7F74-4E72-9EB9-7C56385F657D}"/>
              </a:ext>
            </a:extLst>
          </p:cNvPr>
          <p:cNvSpPr txBox="1"/>
          <p:nvPr/>
        </p:nvSpPr>
        <p:spPr>
          <a:xfrm>
            <a:off x="6304475" y="153515"/>
            <a:ext cx="24787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Ecclesiastes 10</a:t>
            </a:r>
          </a:p>
        </p:txBody>
      </p:sp>
      <p:sp>
        <p:nvSpPr>
          <p:cNvPr id="35" name="Text Box 10">
            <a:extLst>
              <a:ext uri="{FF2B5EF4-FFF2-40B4-BE49-F238E27FC236}">
                <a16:creationId xmlns:a16="http://schemas.microsoft.com/office/drawing/2014/main" id="{E1549FF7-D403-494F-BDBA-5138D45CBF11}"/>
              </a:ext>
            </a:extLst>
          </p:cNvPr>
          <p:cNvSpPr txBox="1"/>
          <p:nvPr/>
        </p:nvSpPr>
        <p:spPr>
          <a:xfrm>
            <a:off x="946591" y="1585326"/>
            <a:ext cx="1437999" cy="91559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Ways of a fool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10:1-7</a:t>
            </a:r>
            <a:endParaRPr lang="en-US" sz="1600" b="1" dirty="0">
              <a:effectLst/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Text Box 15">
            <a:extLst>
              <a:ext uri="{FF2B5EF4-FFF2-40B4-BE49-F238E27FC236}">
                <a16:creationId xmlns:a16="http://schemas.microsoft.com/office/drawing/2014/main" id="{FEFD564D-8000-4FD0-B967-6616FA3345F7}"/>
              </a:ext>
            </a:extLst>
          </p:cNvPr>
          <p:cNvSpPr txBox="1"/>
          <p:nvPr/>
        </p:nvSpPr>
        <p:spPr>
          <a:xfrm>
            <a:off x="3707119" y="1590402"/>
            <a:ext cx="1501610" cy="91051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Work of a fool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10:8-11</a:t>
            </a:r>
            <a:endParaRPr lang="en-US" sz="1600" b="1" dirty="0">
              <a:effectLst/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 Box 18">
            <a:extLst>
              <a:ext uri="{FF2B5EF4-FFF2-40B4-BE49-F238E27FC236}">
                <a16:creationId xmlns:a16="http://schemas.microsoft.com/office/drawing/2014/main" id="{1EA00E80-D9B2-491A-BA01-4731D72BCFCF}"/>
              </a:ext>
            </a:extLst>
          </p:cNvPr>
          <p:cNvSpPr txBox="1"/>
          <p:nvPr/>
        </p:nvSpPr>
        <p:spPr>
          <a:xfrm>
            <a:off x="6458282" y="1585326"/>
            <a:ext cx="1586291" cy="96648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Words of a fool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10:12-20 </a:t>
            </a:r>
            <a:endParaRPr lang="en-US" sz="1600" b="1" dirty="0">
              <a:effectLst/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Text Box 23">
            <a:extLst>
              <a:ext uri="{FF2B5EF4-FFF2-40B4-BE49-F238E27FC236}">
                <a16:creationId xmlns:a16="http://schemas.microsoft.com/office/drawing/2014/main" id="{B828C96F-59FD-422B-98C7-AFE13D3ABD13}"/>
              </a:ext>
            </a:extLst>
          </p:cNvPr>
          <p:cNvSpPr txBox="1"/>
          <p:nvPr/>
        </p:nvSpPr>
        <p:spPr>
          <a:xfrm>
            <a:off x="291837" y="2842211"/>
            <a:ext cx="8518749" cy="36933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Foolishness Deplored         Foolishness Displayed           Foolishness Declared </a:t>
            </a:r>
          </a:p>
        </p:txBody>
      </p:sp>
      <p:sp>
        <p:nvSpPr>
          <p:cNvPr id="41" name="Text Box 16">
            <a:extLst>
              <a:ext uri="{FF2B5EF4-FFF2-40B4-BE49-F238E27FC236}">
                <a16:creationId xmlns:a16="http://schemas.microsoft.com/office/drawing/2014/main" id="{7F857D23-0C82-4C51-BFE9-DFCD41CBB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256" y="3211543"/>
            <a:ext cx="2465164" cy="2704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228600" marR="0" lvl="0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1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little foolishness destroys a reputation </a:t>
            </a:r>
          </a:p>
          <a:p>
            <a:pPr marL="228600" marR="0" lvl="0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1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little foolishness corrupts wisdom and honor </a:t>
            </a:r>
          </a:p>
          <a:p>
            <a:pPr marL="228600" marR="0" lvl="0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1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little foolishness distorts your walk </a:t>
            </a:r>
          </a:p>
          <a:p>
            <a:pPr marL="228600" marR="0" lvl="0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1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little foolishness unleashes your temper </a:t>
            </a:r>
          </a:p>
          <a:p>
            <a:pPr marL="228600" marR="0" lvl="0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1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Composure defeats a foolish temper. </a:t>
            </a:r>
          </a:p>
          <a:p>
            <a:pPr marL="228600" marR="0" lvl="0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1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little foolishness causes rulers to create errors. </a:t>
            </a:r>
          </a:p>
          <a:p>
            <a:pPr marL="228600" marR="0" lvl="0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1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little foolishness upsets common order. </a:t>
            </a:r>
          </a:p>
          <a:p>
            <a:pPr marL="228600" marR="0" lvl="0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endParaRPr lang="en-US" sz="1100" dirty="0"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200" dirty="0">
              <a:effectLst/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200" dirty="0">
              <a:effectLst/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Text Box 17">
            <a:extLst>
              <a:ext uri="{FF2B5EF4-FFF2-40B4-BE49-F238E27FC236}">
                <a16:creationId xmlns:a16="http://schemas.microsoft.com/office/drawing/2014/main" id="{2DADFD8A-DC16-453F-AD51-36F2B05757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0770" y="3306362"/>
            <a:ext cx="2647360" cy="263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228600" marR="0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2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little foolishness causes accidents</a:t>
            </a:r>
          </a:p>
          <a:p>
            <a:pPr marL="228600" marR="0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little foolishness causes misjudgment</a:t>
            </a:r>
          </a:p>
          <a:p>
            <a:pPr marL="228600" marR="0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little foolishness makes work dangerous</a:t>
            </a:r>
          </a:p>
          <a:p>
            <a:pPr marL="228600" marR="0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little foolishness causes extra work</a:t>
            </a:r>
          </a:p>
          <a:p>
            <a:pPr marL="228600" marR="0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little wisdom saves time and energy</a:t>
            </a:r>
          </a:p>
          <a:p>
            <a:pPr marL="228600" marR="0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little foolishness causes loss. </a:t>
            </a:r>
          </a:p>
          <a:p>
            <a:pPr marL="228600" marR="0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endParaRPr lang="en-US" sz="1200" dirty="0"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endParaRPr lang="en-US" sz="1200" dirty="0">
              <a:effectLst/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5" name="Text Box 17">
            <a:extLst>
              <a:ext uri="{FF2B5EF4-FFF2-40B4-BE49-F238E27FC236}">
                <a16:creationId xmlns:a16="http://schemas.microsoft.com/office/drawing/2014/main" id="{01FE6BB1-1EE0-4C33-BA9F-2BDBAE4C35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5933" y="3250234"/>
            <a:ext cx="2930316" cy="2899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228600" marR="0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Wise words brings unity </a:t>
            </a:r>
          </a:p>
          <a:p>
            <a:pPr marL="228600" marR="0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Foolish words brings destruction.</a:t>
            </a:r>
          </a:p>
          <a:p>
            <a:pPr marL="228600" marR="0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Foolish words leads to mischievous actions </a:t>
            </a:r>
          </a:p>
          <a:p>
            <a:pPr marL="228600" marR="0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Foolish words leads to stupidity </a:t>
            </a:r>
          </a:p>
          <a:p>
            <a:pPr marL="228600" marR="0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Foolish words cancel one’s future </a:t>
            </a:r>
          </a:p>
          <a:p>
            <a:pPr marL="228600" marR="0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Foolish words weary the spirit </a:t>
            </a:r>
          </a:p>
          <a:p>
            <a:pPr marL="228600" marR="0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Foolishness causes laziness </a:t>
            </a:r>
          </a:p>
          <a:p>
            <a:pPr marL="228600" marR="0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Wisdom brings strength and discipline </a:t>
            </a:r>
          </a:p>
          <a:p>
            <a:pPr marL="228600" marR="0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Foolishness leads to the destruction of your house</a:t>
            </a:r>
          </a:p>
          <a:p>
            <a:pPr marL="228600" marR="0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Foolishness makes money a god </a:t>
            </a:r>
          </a:p>
          <a:p>
            <a:pPr marL="228600" marR="0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Foolish words cannot be contained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effectLst/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 Box 13">
            <a:extLst>
              <a:ext uri="{FF2B5EF4-FFF2-40B4-BE49-F238E27FC236}">
                <a16:creationId xmlns:a16="http://schemas.microsoft.com/office/drawing/2014/main" id="{F4568A74-8618-4F70-8682-9F851A471B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949" y="6155247"/>
            <a:ext cx="8743950" cy="363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200" b="1" i="1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 Verse: 10:12 “Words of the wise are gracious but the lips of a  fool consume him”</a:t>
            </a:r>
            <a:endParaRPr lang="en-US" sz="1200" dirty="0">
              <a:effectLst/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96354C0-38F1-4928-BC7A-DB49DE0C3206}"/>
              </a:ext>
            </a:extLst>
          </p:cNvPr>
          <p:cNvSpPr txBox="1"/>
          <p:nvPr/>
        </p:nvSpPr>
        <p:spPr>
          <a:xfrm>
            <a:off x="908390" y="689811"/>
            <a:ext cx="7521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Cynical advice from a Proverbial Fool </a:t>
            </a:r>
          </a:p>
        </p:txBody>
      </p:sp>
    </p:spTree>
    <p:extLst>
      <p:ext uri="{BB962C8B-B14F-4D97-AF65-F5344CB8AC3E}">
        <p14:creationId xmlns:p14="http://schemas.microsoft.com/office/powerpoint/2010/main" val="216561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0C898BA-57A4-462E-9A89-60347928F556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2C5FD1D-D5A8-4A2D-AF03-2A8085793784}"/>
              </a:ext>
            </a:extLst>
          </p:cNvPr>
          <p:cNvSpPr/>
          <p:nvPr/>
        </p:nvSpPr>
        <p:spPr>
          <a:xfrm>
            <a:off x="304801" y="2819400"/>
            <a:ext cx="8283195" cy="3581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Parallelogram 2">
            <a:extLst>
              <a:ext uri="{FF2B5EF4-FFF2-40B4-BE49-F238E27FC236}">
                <a16:creationId xmlns:a16="http://schemas.microsoft.com/office/drawing/2014/main" id="{AE4DC175-2FD9-4F64-9F3E-3D45C60CAD48}"/>
              </a:ext>
            </a:extLst>
          </p:cNvPr>
          <p:cNvSpPr/>
          <p:nvPr/>
        </p:nvSpPr>
        <p:spPr>
          <a:xfrm>
            <a:off x="304800" y="1181100"/>
            <a:ext cx="8728377" cy="1638300"/>
          </a:xfrm>
          <a:prstGeom prst="parallelogram">
            <a:avLst>
              <a:gd name="adj" fmla="val 26932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AB7E59D-46B2-4D84-841F-E989ED9FCD70}"/>
              </a:ext>
            </a:extLst>
          </p:cNvPr>
          <p:cNvCxnSpPr/>
          <p:nvPr/>
        </p:nvCxnSpPr>
        <p:spPr>
          <a:xfrm flipH="1">
            <a:off x="2689390" y="1175431"/>
            <a:ext cx="457200" cy="16383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A5C2364-7D19-4F0F-9F95-E96999C675F4}"/>
              </a:ext>
            </a:extLst>
          </p:cNvPr>
          <p:cNvCxnSpPr/>
          <p:nvPr/>
        </p:nvCxnSpPr>
        <p:spPr>
          <a:xfrm flipH="1">
            <a:off x="5625997" y="1191026"/>
            <a:ext cx="457200" cy="16383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7E403CF-DC58-4AE2-921B-B24B42027AD4}"/>
              </a:ext>
            </a:extLst>
          </p:cNvPr>
          <p:cNvCxnSpPr>
            <a:cxnSpLocks/>
          </p:cNvCxnSpPr>
          <p:nvPr/>
        </p:nvCxnSpPr>
        <p:spPr>
          <a:xfrm>
            <a:off x="311428" y="3201952"/>
            <a:ext cx="8276568" cy="457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35E100E-D036-42E6-853D-2F8B8E0AE304}"/>
              </a:ext>
            </a:extLst>
          </p:cNvPr>
          <p:cNvCxnSpPr>
            <a:cxnSpLocks/>
          </p:cNvCxnSpPr>
          <p:nvPr/>
        </p:nvCxnSpPr>
        <p:spPr>
          <a:xfrm>
            <a:off x="2696174" y="2814149"/>
            <a:ext cx="61292" cy="364110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0EBF0F1-DA7C-47E5-A65A-3CE3D465B8B6}"/>
              </a:ext>
            </a:extLst>
          </p:cNvPr>
          <p:cNvCxnSpPr>
            <a:cxnSpLocks/>
          </p:cNvCxnSpPr>
          <p:nvPr/>
        </p:nvCxnSpPr>
        <p:spPr>
          <a:xfrm>
            <a:off x="5627031" y="2830873"/>
            <a:ext cx="0" cy="355845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56" name="TextBox 19455">
            <a:extLst>
              <a:ext uri="{FF2B5EF4-FFF2-40B4-BE49-F238E27FC236}">
                <a16:creationId xmlns:a16="http://schemas.microsoft.com/office/drawing/2014/main" id="{31F8E379-7F74-4E72-9EB9-7C56385F657D}"/>
              </a:ext>
            </a:extLst>
          </p:cNvPr>
          <p:cNvSpPr txBox="1"/>
          <p:nvPr/>
        </p:nvSpPr>
        <p:spPr>
          <a:xfrm>
            <a:off x="6304475" y="153515"/>
            <a:ext cx="24787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Ecclesiastes 11</a:t>
            </a:r>
          </a:p>
        </p:txBody>
      </p:sp>
      <p:sp>
        <p:nvSpPr>
          <p:cNvPr id="35" name="Text Box 10">
            <a:extLst>
              <a:ext uri="{FF2B5EF4-FFF2-40B4-BE49-F238E27FC236}">
                <a16:creationId xmlns:a16="http://schemas.microsoft.com/office/drawing/2014/main" id="{E1549FF7-D403-494F-BDBA-5138D45CBF11}"/>
              </a:ext>
            </a:extLst>
          </p:cNvPr>
          <p:cNvSpPr txBox="1"/>
          <p:nvPr/>
        </p:nvSpPr>
        <p:spPr>
          <a:xfrm>
            <a:off x="619404" y="1615878"/>
            <a:ext cx="2152239" cy="929273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Exhortation </a:t>
            </a:r>
            <a:r>
              <a:rPr lang="en-US" sz="1600" b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Benevolence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11:1-3</a:t>
            </a:r>
          </a:p>
        </p:txBody>
      </p:sp>
      <p:sp>
        <p:nvSpPr>
          <p:cNvPr id="37" name="Text Box 15">
            <a:extLst>
              <a:ext uri="{FF2B5EF4-FFF2-40B4-BE49-F238E27FC236}">
                <a16:creationId xmlns:a16="http://schemas.microsoft.com/office/drawing/2014/main" id="{FEFD564D-8000-4FD0-B967-6616FA3345F7}"/>
              </a:ext>
            </a:extLst>
          </p:cNvPr>
          <p:cNvSpPr txBox="1"/>
          <p:nvPr/>
        </p:nvSpPr>
        <p:spPr>
          <a:xfrm>
            <a:off x="3451390" y="1590403"/>
            <a:ext cx="2063784" cy="91052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Exhortation to Diligence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11:3-8 </a:t>
            </a:r>
            <a:endParaRPr lang="en-US" sz="1600" b="1" dirty="0">
              <a:effectLst/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 Box 18">
            <a:extLst>
              <a:ext uri="{FF2B5EF4-FFF2-40B4-BE49-F238E27FC236}">
                <a16:creationId xmlns:a16="http://schemas.microsoft.com/office/drawing/2014/main" id="{1EA00E80-D9B2-491A-BA01-4731D72BCFCF}"/>
              </a:ext>
            </a:extLst>
          </p:cNvPr>
          <p:cNvSpPr txBox="1"/>
          <p:nvPr/>
        </p:nvSpPr>
        <p:spPr>
          <a:xfrm>
            <a:off x="6281937" y="1556181"/>
            <a:ext cx="2009642" cy="901808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Exhortation to Youthfulness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11:9-10 </a:t>
            </a:r>
            <a:endParaRPr lang="en-US" sz="1600" b="1" dirty="0">
              <a:effectLst/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Text Box 23">
            <a:extLst>
              <a:ext uri="{FF2B5EF4-FFF2-40B4-BE49-F238E27FC236}">
                <a16:creationId xmlns:a16="http://schemas.microsoft.com/office/drawing/2014/main" id="{B828C96F-59FD-422B-98C7-AFE13D3ABD13}"/>
              </a:ext>
            </a:extLst>
          </p:cNvPr>
          <p:cNvSpPr txBox="1"/>
          <p:nvPr/>
        </p:nvSpPr>
        <p:spPr>
          <a:xfrm>
            <a:off x="291837" y="2842211"/>
            <a:ext cx="8518749" cy="36933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Wisdom in Planning         Wisdom in Preparation 	Wisdom in Pleasure </a:t>
            </a:r>
          </a:p>
        </p:txBody>
      </p:sp>
      <p:sp>
        <p:nvSpPr>
          <p:cNvPr id="41" name="Text Box 16">
            <a:extLst>
              <a:ext uri="{FF2B5EF4-FFF2-40B4-BE49-F238E27FC236}">
                <a16:creationId xmlns:a16="http://schemas.microsoft.com/office/drawing/2014/main" id="{7F857D23-0C82-4C51-BFE9-DFCD41CBB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425" y="3301348"/>
            <a:ext cx="2513687" cy="3091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228600" indent="-2286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Solomon had many ships and entered into worldwide trade. </a:t>
            </a:r>
          </a:p>
          <a:p>
            <a:pPr marL="685800" lvl="1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1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understood sowing and reaping </a:t>
            </a:r>
          </a:p>
          <a:p>
            <a:pPr marL="685800" lvl="1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1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knew how to increase his wealth </a:t>
            </a:r>
          </a:p>
          <a:p>
            <a:pPr marL="685800" lvl="1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1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was willing to risk what he had </a:t>
            </a:r>
          </a:p>
          <a:p>
            <a:pPr marL="228600" indent="-2286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Share your abundance with those around you. </a:t>
            </a:r>
          </a:p>
          <a:p>
            <a:pPr marL="685800" lvl="1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1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Sharing builds relationship </a:t>
            </a:r>
          </a:p>
          <a:p>
            <a:pPr marL="685800" lvl="1" indent="-2286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1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you run low others will share with you </a:t>
            </a:r>
            <a:r>
              <a:rPr lang="en-US" sz="11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200" dirty="0">
              <a:effectLst/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200" dirty="0">
              <a:effectLst/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Text Box 17">
            <a:extLst>
              <a:ext uri="{FF2B5EF4-FFF2-40B4-BE49-F238E27FC236}">
                <a16:creationId xmlns:a16="http://schemas.microsoft.com/office/drawing/2014/main" id="{2DADFD8A-DC16-453F-AD51-36F2B05757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6175" y="3250234"/>
            <a:ext cx="2929820" cy="3091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228600" marR="0" indent="-2286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Many things (</a:t>
            </a:r>
            <a:r>
              <a:rPr lang="en-US" sz="1200" dirty="0" err="1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rain,wind</a:t>
            </a: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storms) are inevitable (3-4)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a. If we spend our time just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watching and not doing, we will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not sow and reap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There are things we cannot discern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a. Like the way of the wind (or spirit)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b. Like the development of the child in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the womb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c. Therefore do not  stop your efforts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There will be days of darkness (7-8)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a. It is great to be alive when one is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well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b. But even if one lives many joyful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days, they should know that evil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days will come </a:t>
            </a:r>
          </a:p>
          <a:p>
            <a:pPr marL="228600" marR="0" indent="-2286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200" dirty="0">
              <a:effectLst/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5" name="Text Box 17">
            <a:extLst>
              <a:ext uri="{FF2B5EF4-FFF2-40B4-BE49-F238E27FC236}">
                <a16:creationId xmlns:a16="http://schemas.microsoft.com/office/drawing/2014/main" id="{01FE6BB1-1EE0-4C33-BA9F-2BDBAE4C35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6472" y="3250234"/>
            <a:ext cx="3110310" cy="2998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Youthfulness is short lived therefore:</a:t>
            </a:r>
          </a:p>
          <a:p>
            <a:pPr marL="401638" lvl="1" indent="-2286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Rejoice  in your childhood </a:t>
            </a:r>
          </a:p>
          <a:p>
            <a:pPr marL="401638" lvl="1" indent="-2286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Allow your heart to enjoy the cheerfulness of freedom </a:t>
            </a:r>
          </a:p>
          <a:p>
            <a:pPr marL="401638" lvl="1" indent="-2286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Listen to your heart not just your head. </a:t>
            </a:r>
          </a:p>
          <a:p>
            <a:pPr marL="401638" lvl="1" indent="-2286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Allow your eyes to see beyond hardships of life</a:t>
            </a:r>
          </a:p>
          <a:p>
            <a:pPr marL="401638" lvl="1" indent="-2286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Follow your vision but walk in piety</a:t>
            </a:r>
          </a:p>
          <a:p>
            <a:pPr marL="401638" lvl="1" indent="-2286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Remember that God is reviewing all you do so walk in His ways </a:t>
            </a:r>
          </a:p>
          <a:p>
            <a:pPr marL="401638" lvl="1" indent="-2286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Don’t let sorrow bog you down </a:t>
            </a:r>
          </a:p>
          <a:p>
            <a:pPr marL="401638" lvl="1" indent="-2286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Don’ t let pain stop you from following your vision. </a:t>
            </a:r>
          </a:p>
          <a:p>
            <a:pPr marL="401638" lvl="1" indent="-2286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Remember youthfulness is fleeting and temporary </a:t>
            </a:r>
          </a:p>
          <a:p>
            <a:pPr marL="401638" lvl="1" indent="-2286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200" dirty="0"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effectLst/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 Box 13">
            <a:extLst>
              <a:ext uri="{FF2B5EF4-FFF2-40B4-BE49-F238E27FC236}">
                <a16:creationId xmlns:a16="http://schemas.microsoft.com/office/drawing/2014/main" id="{F4568A74-8618-4F70-8682-9F851A471B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49" y="6504270"/>
            <a:ext cx="87439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200" b="1" i="1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 Verse: </a:t>
            </a:r>
            <a:r>
              <a:rPr lang="en-US" sz="12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11:1 “ Cast your bread on the waters it will come back to you after many days” </a:t>
            </a:r>
            <a:endParaRPr lang="en-US" sz="1200" dirty="0">
              <a:effectLst/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C36409-5A83-445D-936A-DABE4BC52A1E}"/>
              </a:ext>
            </a:extLst>
          </p:cNvPr>
          <p:cNvSpPr txBox="1"/>
          <p:nvPr/>
        </p:nvSpPr>
        <p:spPr>
          <a:xfrm>
            <a:off x="852421" y="609600"/>
            <a:ext cx="77355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Benevolence and Diligence Demonstrates Wisdom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320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0C898BA-57A4-462E-9A89-60347928F556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6F85CD3-4838-4DFD-AE93-604567CB5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29988"/>
            <a:ext cx="8229600" cy="1143000"/>
          </a:xfrm>
        </p:spPr>
        <p:txBody>
          <a:bodyPr/>
          <a:lstStyle/>
          <a:p>
            <a:r>
              <a:rPr lang="en-US" b="1" dirty="0"/>
              <a:t>Chapter 12 -  Dec. 12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3590BA-5D41-442C-ACE8-B2F30B51D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72988"/>
            <a:ext cx="8382000" cy="543261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What advice is Solomon giving to the youth? 12:1-8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/>
              <a:t>Reverence – Develop an intimate relationship with God while you are young 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/>
              <a:t>Evil days (disagreeable, malignant, unpleasant) 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/>
              <a:t>Decline of body and spirit 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/>
              <a:t>The difficult years are drawing nigh quickly so make good use of your time now to fear the Lord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/>
              <a:t>Fear – is not being paralyzed by fear but it is reverence to a power that is greater than us.  </a:t>
            </a:r>
          </a:p>
          <a:p>
            <a:pPr marL="40005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948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0C898BA-57A4-462E-9A89-60347928F556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6F85CD3-4838-4DFD-AE93-604567CB5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29988"/>
            <a:ext cx="8229600" cy="1143000"/>
          </a:xfrm>
        </p:spPr>
        <p:txBody>
          <a:bodyPr/>
          <a:lstStyle/>
          <a:p>
            <a:r>
              <a:rPr lang="en-US" b="1" dirty="0"/>
              <a:t>Chapter 12 -  Dec. 12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3590BA-5D41-442C-ACE8-B2F30B51D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72988"/>
            <a:ext cx="8382000" cy="5432612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/>
              <a:t>What do Solomon’s illustrations demonstrate in 12:2-8? 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/>
              <a:t>The slow process of the aging body. 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/>
              <a:t>He mentions every part of the body the consequence of aging. (eyes, ears, arms, legs, heart, mind. 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/>
              <a:t>He even mentions three ways of dying </a:t>
            </a:r>
          </a:p>
          <a:p>
            <a:pPr marL="1314450" lvl="2" indent="-514350">
              <a:buFont typeface="+mj-lt"/>
              <a:buAutoNum type="romanLcPeriod"/>
            </a:pPr>
            <a:r>
              <a:rPr lang="en-US" dirty="0"/>
              <a:t>Paralysis – spinal cord </a:t>
            </a:r>
          </a:p>
          <a:p>
            <a:pPr marL="1314450" lvl="2" indent="-514350">
              <a:buFont typeface="+mj-lt"/>
              <a:buAutoNum type="romanLcPeriod"/>
            </a:pPr>
            <a:r>
              <a:rPr lang="en-US" dirty="0"/>
              <a:t>Head trauma – Golden globe </a:t>
            </a:r>
          </a:p>
          <a:p>
            <a:pPr marL="1314450" lvl="2" indent="-514350">
              <a:buFont typeface="+mj-lt"/>
              <a:buAutoNum type="romanLcPeriod"/>
            </a:pPr>
            <a:r>
              <a:rPr lang="en-US" dirty="0"/>
              <a:t>Heart failure – blood flow  and heart stops (pitcher  broken and water wheel that is crushed. </a:t>
            </a:r>
          </a:p>
          <a:p>
            <a:pPr marL="0" indent="0">
              <a:buNone/>
            </a:pPr>
            <a:endParaRPr lang="en-US" dirty="0"/>
          </a:p>
          <a:p>
            <a:pPr marL="914400" lvl="1" indent="-514350">
              <a:buFont typeface="+mj-lt"/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023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0C898BA-57A4-462E-9A89-60347928F556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6F85CD3-4838-4DFD-AE93-604567CB5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29988"/>
            <a:ext cx="8229600" cy="1143000"/>
          </a:xfrm>
        </p:spPr>
        <p:txBody>
          <a:bodyPr/>
          <a:lstStyle/>
          <a:p>
            <a:r>
              <a:rPr lang="en-US" b="1" dirty="0"/>
              <a:t>Chapter 12 -  Dec. 12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3590BA-5D41-442C-ACE8-B2F30B51D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72988"/>
            <a:ext cx="8382000" cy="5432612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/>
              <a:t>What did Solomon do to help the youth grow to maturity? 12:9-10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/>
              <a:t>Taught them knowledge 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/>
              <a:t>He pondered and explored all the things that easily entrap young people and result in emptiness or vanity 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/>
              <a:t>Searched – diligently explored every area under the sun to show the vanity of earthly thinking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/>
              <a:t>He thoughtfully arranged proverbs (wise statements that guide young people away from folly and into wisdom </a:t>
            </a:r>
          </a:p>
          <a:p>
            <a:pPr marL="914400" lvl="1" indent="-514350">
              <a:buFont typeface="+mj-lt"/>
              <a:buAutoNum type="alphaLcPeriod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914400" lvl="1" indent="-514350">
              <a:buFont typeface="+mj-lt"/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558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0C898BA-57A4-462E-9A89-60347928F556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6F85CD3-4838-4DFD-AE93-604567CB5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29988"/>
            <a:ext cx="8229600" cy="1143000"/>
          </a:xfrm>
        </p:spPr>
        <p:txBody>
          <a:bodyPr/>
          <a:lstStyle/>
          <a:p>
            <a:r>
              <a:rPr lang="en-US" b="1" dirty="0"/>
              <a:t>Chapter 12 -  Dec. 12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3590BA-5D41-442C-ACE8-B2F30B51D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72988"/>
            <a:ext cx="8382000" cy="5432612"/>
          </a:xfrm>
        </p:spPr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/>
              <a:t>What does Solomon mean when he says “the words of the wise are like goads and well driven nails? 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/>
              <a:t>The goad prods someone in the side to wake them up. Scripture confronts us and wakes us up to the worlds power. 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/>
              <a:t>The goad moves us forward on the path the driver wants us to go. He leads us to the right path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/>
              <a:t>The goad keeps us from straying off the path into areas of destruction</a:t>
            </a:r>
          </a:p>
          <a:p>
            <a:pPr marL="514350" indent="-514350">
              <a:buFont typeface="+mj-lt"/>
              <a:buAutoNum type="arabicPeriod" startAt="4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914400" lvl="1" indent="-514350">
              <a:buFont typeface="+mj-lt"/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17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11545</TotalTime>
  <Words>1799</Words>
  <Application>Microsoft Office PowerPoint</Application>
  <PresentationFormat>On-screen Show (4:3)</PresentationFormat>
  <Paragraphs>239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Tahoma</vt:lpstr>
      <vt:lpstr>Office Theme</vt:lpstr>
      <vt:lpstr>Ecclesiastes 10-11-12</vt:lpstr>
      <vt:lpstr>Take Aways – Chapter 9  </vt:lpstr>
      <vt:lpstr>Take Aways </vt:lpstr>
      <vt:lpstr>PowerPoint Presentation</vt:lpstr>
      <vt:lpstr>PowerPoint Presentation</vt:lpstr>
      <vt:lpstr>Chapter 12 -  Dec. 12 </vt:lpstr>
      <vt:lpstr>Chapter 12 -  Dec. 12 </vt:lpstr>
      <vt:lpstr>Chapter 12 -  Dec. 12 </vt:lpstr>
      <vt:lpstr>Chapter 12 -  Dec. 12 </vt:lpstr>
      <vt:lpstr>Chapter 12 -  Dec. 12 </vt:lpstr>
      <vt:lpstr>Chapter 12 -  Dec. 12 </vt:lpstr>
      <vt:lpstr>Chapter 12 -  Dec. 12 </vt:lpstr>
      <vt:lpstr>Chapter 12 -  Dec. 12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Daniel  A Prophetic Voice in the World</dc:title>
  <dc:creator>Valued Acer Customer</dc:creator>
  <cp:lastModifiedBy>James Westgate</cp:lastModifiedBy>
  <cp:revision>309</cp:revision>
  <cp:lastPrinted>2019-12-12T05:02:43Z</cp:lastPrinted>
  <dcterms:created xsi:type="dcterms:W3CDTF">2013-01-13T04:49:47Z</dcterms:created>
  <dcterms:modified xsi:type="dcterms:W3CDTF">2019-12-13T01:31:02Z</dcterms:modified>
</cp:coreProperties>
</file>