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7"/>
  </p:notesMasterIdLst>
  <p:sldIdLst>
    <p:sldId id="336" r:id="rId3"/>
    <p:sldId id="340" r:id="rId4"/>
    <p:sldId id="341" r:id="rId5"/>
    <p:sldId id="34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E21474-02CC-7E44-9D84-618114DC5BCA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208E07-7164-5541-892B-ED1832E759F2}" type="pres">
      <dgm:prSet presAssocID="{15E21474-02CC-7E44-9D84-618114DC5BC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D9E97CC2-B95B-5643-8B92-6F9E3CB2998A}" type="presOf" srcId="{15E21474-02CC-7E44-9D84-618114DC5BCA}" destId="{52208E07-7164-5541-892B-ED1832E759F2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03140D-58A7-464F-B531-0D69FFFF12AF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A29BFA-C32E-B945-BCC1-4DA9BA24A8B5}" type="pres">
      <dgm:prSet presAssocID="{B103140D-58A7-464F-B531-0D69FFFF12A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D87328C-4683-CF48-A70F-82B0527694EE}" type="pres">
      <dgm:prSet presAssocID="{B103140D-58A7-464F-B531-0D69FFFF12AF}" presName="Name1" presStyleCnt="0"/>
      <dgm:spPr/>
    </dgm:pt>
    <dgm:pt modelId="{DCDD80C3-8880-F544-BF6B-EA73971BB817}" type="pres">
      <dgm:prSet presAssocID="{B103140D-58A7-464F-B531-0D69FFFF12AF}" presName="cycle" presStyleCnt="0"/>
      <dgm:spPr/>
    </dgm:pt>
    <dgm:pt modelId="{EB5E8E4F-442C-3F4A-BDA7-451E894098D7}" type="pres">
      <dgm:prSet presAssocID="{B103140D-58A7-464F-B531-0D69FFFF12AF}" presName="srcNode" presStyleLbl="node1" presStyleIdx="0" presStyleCnt="0"/>
      <dgm:spPr/>
    </dgm:pt>
    <dgm:pt modelId="{CD2ADBED-31F3-104B-B314-7C5F073A2EBA}" type="pres">
      <dgm:prSet presAssocID="{B103140D-58A7-464F-B531-0D69FFFF12AF}" presName="conn" presStyleLbl="parChTrans1D2" presStyleIdx="0" presStyleCnt="1" custLinFactNeighborX="2924" custLinFactNeighborY="-2943"/>
      <dgm:spPr/>
    </dgm:pt>
    <dgm:pt modelId="{68292A55-305C-E944-BE96-D16DDCA616F8}" type="pres">
      <dgm:prSet presAssocID="{B103140D-58A7-464F-B531-0D69FFFF12AF}" presName="extraNode" presStyleLbl="node1" presStyleIdx="0" presStyleCnt="0"/>
      <dgm:spPr/>
    </dgm:pt>
    <dgm:pt modelId="{0BF5071C-5EC5-6F4E-BDC6-601019E1A62D}" type="pres">
      <dgm:prSet presAssocID="{B103140D-58A7-464F-B531-0D69FFFF12AF}" presName="dstNode" presStyleLbl="node1" presStyleIdx="0" presStyleCnt="0"/>
      <dgm:spPr/>
    </dgm:pt>
  </dgm:ptLst>
  <dgm:cxnLst>
    <dgm:cxn modelId="{882AC285-A919-5A4D-BC34-31A49852B3FA}" type="presOf" srcId="{B103140D-58A7-464F-B531-0D69FFFF12AF}" destId="{86A29BFA-C32E-B945-BCC1-4DA9BA24A8B5}" srcOrd="0" destOrd="0" presId="urn:microsoft.com/office/officeart/2008/layout/VerticalCurvedList"/>
    <dgm:cxn modelId="{AE834ADF-7B49-594F-816D-98D403DF605C}" type="presParOf" srcId="{86A29BFA-C32E-B945-BCC1-4DA9BA24A8B5}" destId="{4D87328C-4683-CF48-A70F-82B0527694EE}" srcOrd="0" destOrd="0" presId="urn:microsoft.com/office/officeart/2008/layout/VerticalCurvedList"/>
    <dgm:cxn modelId="{6C150DC0-4092-4349-B43E-2187448A2A07}" type="presParOf" srcId="{4D87328C-4683-CF48-A70F-82B0527694EE}" destId="{DCDD80C3-8880-F544-BF6B-EA73971BB817}" srcOrd="0" destOrd="0" presId="urn:microsoft.com/office/officeart/2008/layout/VerticalCurvedList"/>
    <dgm:cxn modelId="{3D4D3E5E-66A0-1647-8E8C-8B956E9EDC71}" type="presParOf" srcId="{DCDD80C3-8880-F544-BF6B-EA73971BB817}" destId="{EB5E8E4F-442C-3F4A-BDA7-451E894098D7}" srcOrd="0" destOrd="0" presId="urn:microsoft.com/office/officeart/2008/layout/VerticalCurvedList"/>
    <dgm:cxn modelId="{0EF355E9-2419-F946-84F2-BC06477FD277}" type="presParOf" srcId="{DCDD80C3-8880-F544-BF6B-EA73971BB817}" destId="{CD2ADBED-31F3-104B-B314-7C5F073A2EBA}" srcOrd="1" destOrd="0" presId="urn:microsoft.com/office/officeart/2008/layout/VerticalCurvedList"/>
    <dgm:cxn modelId="{A42AFF08-FFCE-0A40-8DD5-7F2BB93A4F4B}" type="presParOf" srcId="{DCDD80C3-8880-F544-BF6B-EA73971BB817}" destId="{68292A55-305C-E944-BE96-D16DDCA616F8}" srcOrd="2" destOrd="0" presId="urn:microsoft.com/office/officeart/2008/layout/VerticalCurvedList"/>
    <dgm:cxn modelId="{493D8295-D894-1941-A994-6C043FAF1C02}" type="presParOf" srcId="{DCDD80C3-8880-F544-BF6B-EA73971BB817}" destId="{0BF5071C-5EC5-6F4E-BDC6-601019E1A62D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8AF95C-61E1-474E-8F75-2CEB73D1091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337D750-3AAA-442C-B797-F9080ED9DAF9}" type="pres">
      <dgm:prSet presAssocID="{428AF95C-61E1-474E-8F75-2CEB73D1091C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F0D4DD89-F463-9B4F-B4CB-49EF76301610}" type="presOf" srcId="{428AF95C-61E1-474E-8F75-2CEB73D1091C}" destId="{6337D750-3AAA-442C-B797-F9080ED9DAF9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C566B-9290-4ABF-B68A-B686A6C79D71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5CE32-68F2-43F0-B328-AF3C1253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77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43A1C9-C5D1-284B-94A2-59044864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34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tiff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0" y="6400801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DE1D331-8CAF-4D3A-95D7-54EDF8F5A69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 userDrawn="1"/>
        </p:nvSpPr>
        <p:spPr>
          <a:xfrm>
            <a:off x="11480800" y="6385776"/>
            <a:ext cx="609600" cy="307975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ADE05CD-F879-4CDA-86C2-A68B7F4D3828}" type="slidenum">
              <a:rPr lang="en-US" sz="1800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81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203200" y="220431"/>
            <a:ext cx="11785600" cy="6355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STAR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  </a:t>
            </a:r>
            <a:r>
              <a:rPr lang="en-US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S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tudent </a:t>
            </a:r>
            <a:r>
              <a:rPr lang="en-US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T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eams </a:t>
            </a:r>
            <a:r>
              <a:rPr lang="en-US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A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chieving </a:t>
            </a:r>
            <a:r>
              <a:rPr lang="en-US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R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esults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i="1" dirty="0">
              <a:solidFill>
                <a:schemeClr val="tx2">
                  <a:lumMod val="60000"/>
                  <a:lumOff val="40000"/>
                </a:schemeClr>
              </a:solidFill>
              <a:latin typeface="Palatino Linotype" pitchFamily="18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i="1" dirty="0">
              <a:solidFill>
                <a:schemeClr val="tx2">
                  <a:lumMod val="60000"/>
                  <a:lumOff val="40000"/>
                </a:schemeClr>
              </a:solidFill>
              <a:latin typeface="Palatino Linotype" pitchFamily="18" charset="0"/>
            </a:endParaRPr>
          </a:p>
          <a:p>
            <a:pPr algn="ctr"/>
            <a:endParaRPr lang="en-US" sz="2800" i="1" dirty="0">
              <a:solidFill>
                <a:schemeClr val="tx2">
                  <a:lumMod val="60000"/>
                  <a:lumOff val="40000"/>
                </a:schemeClr>
              </a:solidFill>
              <a:latin typeface="Palatino Linotype" pitchFamily="18" charset="0"/>
            </a:endParaRPr>
          </a:p>
          <a:p>
            <a:pPr algn="ctr"/>
            <a:endParaRPr lang="en-US" sz="2800" i="1" dirty="0">
              <a:solidFill>
                <a:schemeClr val="tx2">
                  <a:lumMod val="60000"/>
                  <a:lumOff val="40000"/>
                </a:schemeClr>
              </a:solidFill>
              <a:latin typeface="Palatino Linotype" pitchFamily="18" charset="0"/>
            </a:endParaRPr>
          </a:p>
          <a:p>
            <a:pPr algn="ctr"/>
            <a:endParaRPr lang="en-US" sz="2800" i="1" dirty="0">
              <a:solidFill>
                <a:schemeClr val="tx2">
                  <a:lumMod val="60000"/>
                  <a:lumOff val="40000"/>
                </a:schemeClr>
              </a:solidFill>
              <a:latin typeface="Palatino Linotype" pitchFamily="18" charset="0"/>
            </a:endParaRPr>
          </a:p>
          <a:p>
            <a:pPr algn="ctr"/>
            <a:endParaRPr lang="en-US" sz="2800" i="1" dirty="0">
              <a:solidFill>
                <a:schemeClr val="tx2">
                  <a:lumMod val="60000"/>
                  <a:lumOff val="40000"/>
                </a:schemeClr>
              </a:solidFill>
              <a:latin typeface="Palatino Linotype" pitchFamily="18" charset="0"/>
            </a:endParaRPr>
          </a:p>
          <a:p>
            <a:pPr algn="ctr"/>
            <a:endParaRPr lang="en-US" sz="2800" i="1" dirty="0">
              <a:solidFill>
                <a:schemeClr val="tx2">
                  <a:lumMod val="60000"/>
                  <a:lumOff val="40000"/>
                </a:schemeClr>
              </a:solidFill>
              <a:latin typeface="Palatino Linotype" pitchFamily="18" charset="0"/>
            </a:endParaRPr>
          </a:p>
          <a:p>
            <a:pPr algn="ctr"/>
            <a:endParaRPr lang="en-US" sz="2800" i="1" dirty="0">
              <a:solidFill>
                <a:schemeClr val="tx2">
                  <a:lumMod val="60000"/>
                  <a:lumOff val="40000"/>
                </a:schemeClr>
              </a:solidFill>
              <a:latin typeface="Palatino Linotype" pitchFamily="18" charset="0"/>
            </a:endParaRPr>
          </a:p>
          <a:p>
            <a:pPr algn="ctr"/>
            <a:endParaRPr lang="en-US" sz="2800" i="1" dirty="0">
              <a:solidFill>
                <a:schemeClr val="tx2">
                  <a:lumMod val="60000"/>
                  <a:lumOff val="40000"/>
                </a:schemeClr>
              </a:solidFill>
              <a:latin typeface="Palatino Linotype" pitchFamily="18" charset="0"/>
            </a:endParaRPr>
          </a:p>
          <a:p>
            <a:pPr algn="ctr"/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  <a:latin typeface="Palatino Linotype" pitchFamily="18" charset="0"/>
            </a:endParaRPr>
          </a:p>
          <a:p>
            <a:pPr algn="ctr"/>
            <a:r>
              <a:rPr lang="en-US" sz="1800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Real World </a:t>
            </a:r>
            <a:r>
              <a:rPr lang="en-US" sz="2000" b="1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PROJECTS</a:t>
            </a:r>
            <a:r>
              <a:rPr lang="en-US" sz="1800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. Real World </a:t>
            </a:r>
            <a:r>
              <a:rPr lang="en-US" sz="2000" b="1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LEARNING</a:t>
            </a:r>
            <a:r>
              <a:rPr lang="en-US" sz="1800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. Real World </a:t>
            </a:r>
            <a:r>
              <a:rPr lang="en-US" sz="2000" b="1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IMPACT</a:t>
            </a:r>
            <a:r>
              <a:rPr lang="en-US" sz="1800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.</a:t>
            </a:r>
          </a:p>
          <a:p>
            <a:pPr algn="ctr"/>
            <a:endParaRPr lang="en-US" sz="1800" cap="small" dirty="0">
              <a:solidFill>
                <a:schemeClr val="tx2">
                  <a:lumMod val="60000"/>
                  <a:lumOff val="40000"/>
                </a:schemeClr>
              </a:solidFill>
              <a:latin typeface="Palatino Linotype" pitchFamily="18" charset="0"/>
            </a:endParaRPr>
          </a:p>
          <a:p>
            <a:pPr algn="ctr"/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12" name="Picture 20" descr="Old Well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8122157" y="1828800"/>
            <a:ext cx="386664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4078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410164" cy="990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480800" y="6400801"/>
            <a:ext cx="60960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ABDFD1D-A793-47CB-A080-A9EEC90047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408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791200" y="6400801"/>
            <a:ext cx="60960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6F63B16-6305-43CF-A4C2-BCBBB167B47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47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905"/>
            <a:ext cx="10515600" cy="93027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61561" y="6582793"/>
            <a:ext cx="2743200" cy="365125"/>
          </a:xfrm>
        </p:spPr>
        <p:txBody>
          <a:bodyPr/>
          <a:lstStyle/>
          <a:p>
            <a:fld id="{9ABDFD1D-A793-47CB-A080-A9EEC90047C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1115659" y="924469"/>
            <a:ext cx="9955507" cy="8001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nc-blue.jpg (400×122)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17" y="6400800"/>
            <a:ext cx="1864883" cy="42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 userDrawn="1"/>
        </p:nvGrpSpPr>
        <p:grpSpPr>
          <a:xfrm>
            <a:off x="-5177" y="0"/>
            <a:ext cx="587239" cy="6858000"/>
            <a:chOff x="-3883" y="0"/>
            <a:chExt cx="440429" cy="6858000"/>
          </a:xfrm>
        </p:grpSpPr>
        <p:pic>
          <p:nvPicPr>
            <p:cNvPr id="2054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4" y="6294882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69" y="5731764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69" y="5168646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0" y="4605528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1" y="4042410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2" y="3479292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3" y="2916174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9" y="2353056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4" y="1789938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4" y="1226820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5" y="663702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9" y="108585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6" descr="UNCArgyle.jpg (402×514)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22"/>
            <a:stretch/>
          </p:blipFill>
          <p:spPr bwMode="auto">
            <a:xfrm>
              <a:off x="-3883" y="0"/>
              <a:ext cx="440415" cy="115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 userDrawn="1"/>
        </p:nvGrpSpPr>
        <p:grpSpPr>
          <a:xfrm>
            <a:off x="11604762" y="0"/>
            <a:ext cx="587239" cy="6850634"/>
            <a:chOff x="-3883" y="7366"/>
            <a:chExt cx="440429" cy="6850634"/>
          </a:xfrm>
        </p:grpSpPr>
        <p:pic>
          <p:nvPicPr>
            <p:cNvPr id="28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4" y="6294882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69" y="5731764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69" y="5168646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0" y="4605528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1" y="4042410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2" y="3479292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3" y="2916174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9" y="2353056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4" y="1789938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4" y="1226820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5" y="663702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9" y="108585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UNCArgyle.jpg (402×514)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830"/>
            <a:stretch/>
          </p:blipFill>
          <p:spPr bwMode="auto">
            <a:xfrm>
              <a:off x="-3883" y="7366"/>
              <a:ext cx="440415" cy="107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8838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1CE8-E20E-9346-842A-F3750B25C84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62784" y="6011455"/>
            <a:ext cx="2195033" cy="600890"/>
          </a:xfrm>
          <a:prstGeom prst="rect">
            <a:avLst/>
          </a:prstGeom>
          <a:noFill/>
        </p:spPr>
      </p:pic>
      <p:pic>
        <p:nvPicPr>
          <p:cNvPr id="7" name="Picture 6" descr="STAR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192" y="162283"/>
            <a:ext cx="1917283" cy="694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7756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1CE8-E20E-9346-842A-F3750B25C84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Diagram 5"/>
          <p:cNvGraphicFramePr/>
          <p:nvPr userDrawn="1">
            <p:extLst/>
          </p:nvPr>
        </p:nvGraphicFramePr>
        <p:xfrm>
          <a:off x="2044192" y="3826399"/>
          <a:ext cx="8128000" cy="1390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5323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1CE8-E20E-9346-842A-F3750B25C84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202905" y="0"/>
            <a:ext cx="4989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dirty="0">
                <a:solidFill>
                  <a:schemeClr val="tx1"/>
                </a:solidFill>
              </a:rPr>
              <a:t>inspire.</a:t>
            </a:r>
          </a:p>
        </p:txBody>
      </p:sp>
    </p:spTree>
    <p:extLst>
      <p:ext uri="{BB962C8B-B14F-4D97-AF65-F5344CB8AC3E}">
        <p14:creationId xmlns:p14="http://schemas.microsoft.com/office/powerpoint/2010/main" val="1498474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1CE8-E20E-9346-842A-F3750B25C84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00245" y="1188075"/>
            <a:ext cx="11329939" cy="0"/>
          </a:xfrm>
          <a:prstGeom prst="line">
            <a:avLst/>
          </a:prstGeom>
          <a:ln w="25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625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1CE8-E20E-9346-842A-F3750B25C84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202905" y="0"/>
            <a:ext cx="4989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dirty="0">
                <a:solidFill>
                  <a:schemeClr val="tx1"/>
                </a:solidFill>
              </a:rPr>
              <a:t>educate.</a:t>
            </a:r>
          </a:p>
        </p:txBody>
      </p:sp>
    </p:spTree>
    <p:extLst>
      <p:ext uri="{BB962C8B-B14F-4D97-AF65-F5344CB8AC3E}">
        <p14:creationId xmlns:p14="http://schemas.microsoft.com/office/powerpoint/2010/main" val="1200287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1CE8-E20E-9346-842A-F3750B25C84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00245" y="1188075"/>
            <a:ext cx="11329939" cy="0"/>
          </a:xfrm>
          <a:prstGeom prst="line">
            <a:avLst/>
          </a:prstGeom>
          <a:ln w="25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 userDrawn="1"/>
        </p:nvSpPr>
        <p:spPr>
          <a:xfrm>
            <a:off x="838200" y="365131"/>
            <a:ext cx="10515600" cy="6915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4030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>
                  <a:lumMod val="60000"/>
                  <a:lumOff val="40000"/>
                </a:schemeClr>
              </a:buClr>
              <a:defRPr sz="2800" b="1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defRPr>
            </a:lvl1pPr>
            <a:lvl2pPr>
              <a:buClr>
                <a:schemeClr val="accent1">
                  <a:lumMod val="75000"/>
                </a:schemeClr>
              </a:buClr>
              <a:defRPr sz="2400">
                <a:latin typeface="Calibri" pitchFamily="34" charset="0"/>
              </a:defRPr>
            </a:lvl2pPr>
            <a:lvl3pPr>
              <a:buClr>
                <a:schemeClr val="accent1">
                  <a:lumMod val="75000"/>
                </a:schemeClr>
              </a:buClr>
              <a:defRPr sz="20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200"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0" y="6400801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DE1D331-8CAF-4D3A-95D7-54EDF8F5A69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478851" cy="9906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>
          <a:xfrm>
            <a:off x="11532316" y="6398655"/>
            <a:ext cx="609600" cy="307975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ADE05CD-F879-4CDA-86C2-A68B7F4D3828}" type="slidenum">
              <a:rPr lang="en-US" sz="1800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03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1CE8-E20E-9346-842A-F3750B25C84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634948" y="0"/>
            <a:ext cx="45570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dirty="0">
                <a:solidFill>
                  <a:schemeClr val="tx1"/>
                </a:solidFill>
              </a:rPr>
              <a:t>encourage.</a:t>
            </a:r>
          </a:p>
        </p:txBody>
      </p:sp>
    </p:spTree>
    <p:extLst>
      <p:ext uri="{BB962C8B-B14F-4D97-AF65-F5344CB8AC3E}">
        <p14:creationId xmlns:p14="http://schemas.microsoft.com/office/powerpoint/2010/main" val="4281182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1CE8-E20E-9346-842A-F3750B25C84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00245" y="1188075"/>
            <a:ext cx="11329939" cy="0"/>
          </a:xfrm>
          <a:prstGeom prst="line">
            <a:avLst/>
          </a:prstGeom>
          <a:ln w="25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Diagram 21"/>
          <p:cNvGraphicFramePr/>
          <p:nvPr userDrawn="1">
            <p:extLst/>
          </p:nvPr>
        </p:nvGraphicFramePr>
        <p:xfrm>
          <a:off x="1457429" y="5255109"/>
          <a:ext cx="7875708" cy="1511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593950" y="1296809"/>
            <a:ext cx="927542" cy="927542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838200" y="365131"/>
            <a:ext cx="10515600" cy="69158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227424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1CE8-E20E-9346-842A-F3750B25C84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628598" y="5671165"/>
            <a:ext cx="4557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dirty="0">
                <a:solidFill>
                  <a:schemeClr val="tx1"/>
                </a:solidFill>
              </a:rPr>
              <a:t>IMPACT.</a:t>
            </a:r>
          </a:p>
        </p:txBody>
      </p:sp>
    </p:spTree>
    <p:extLst>
      <p:ext uri="{BB962C8B-B14F-4D97-AF65-F5344CB8AC3E}">
        <p14:creationId xmlns:p14="http://schemas.microsoft.com/office/powerpoint/2010/main" val="585789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8941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1CE8-E20E-9346-842A-F3750B25C84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31"/>
            <a:ext cx="10515600" cy="69158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0245" y="1188075"/>
            <a:ext cx="11329939" cy="0"/>
          </a:xfrm>
          <a:prstGeom prst="line">
            <a:avLst/>
          </a:prstGeom>
          <a:ln w="25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635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8941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1CE8-E20E-9346-842A-F3750B25C84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31"/>
            <a:ext cx="10515600" cy="69158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0245" y="1188075"/>
            <a:ext cx="11329939" cy="0"/>
          </a:xfrm>
          <a:prstGeom prst="line">
            <a:avLst/>
          </a:prstGeom>
          <a:ln w="25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54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8941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1CE8-E20E-9346-842A-F3750B25C84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0245" y="1188075"/>
            <a:ext cx="11329939" cy="0"/>
          </a:xfrm>
          <a:prstGeom prst="line">
            <a:avLst/>
          </a:prstGeom>
          <a:ln w="25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365131"/>
            <a:ext cx="10515600" cy="69158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</a:t>
            </a:r>
          </a:p>
        </p:txBody>
      </p:sp>
      <p:graphicFrame>
        <p:nvGraphicFramePr>
          <p:cNvPr id="13" name="Diagram 12"/>
          <p:cNvGraphicFramePr/>
          <p:nvPr userDrawn="1">
            <p:extLst/>
          </p:nvPr>
        </p:nvGraphicFramePr>
        <p:xfrm>
          <a:off x="3510570" y="6167393"/>
          <a:ext cx="5313732" cy="377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1038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1CE8-E20E-9346-842A-F3750B25C84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0245" y="1188075"/>
            <a:ext cx="11329939" cy="0"/>
          </a:xfrm>
          <a:prstGeom prst="line">
            <a:avLst/>
          </a:prstGeom>
          <a:ln w="25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365131"/>
            <a:ext cx="10515600" cy="69158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21353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1CE8-E20E-9346-842A-F3750B25C84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17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1CE8-E20E-9346-842A-F3750B25C84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646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1CE8-E20E-9346-842A-F3750B25C84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1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0" y="6400801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DE1D331-8CAF-4D3A-95D7-54EDF8F5A69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0474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1CE8-E20E-9346-842A-F3750B25C84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570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1CE8-E20E-9346-842A-F3750B25C84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191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1CE8-E20E-9346-842A-F3750B25C84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00245" y="1188075"/>
            <a:ext cx="11329939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31"/>
            <a:ext cx="10515600" cy="69158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2657777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520700" y="6210300"/>
            <a:ext cx="10985500" cy="0"/>
          </a:xfrm>
          <a:prstGeom prst="line">
            <a:avLst/>
          </a:prstGeom>
          <a:ln w="19050">
            <a:solidFill>
              <a:srgbClr val="636469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9440507" y="5841998"/>
            <a:ext cx="24638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20700" y="5702300"/>
            <a:ext cx="2324100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1850" y="63182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5CB9D302-D2C6-4970-996B-89D7669FB3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577516" y="368967"/>
            <a:ext cx="11085095" cy="4652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77515" y="1841500"/>
            <a:ext cx="11085095" cy="358140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>
                <a:latin typeface="Georgia" panose="02040502050405020303" pitchFamily="18" charset="0"/>
              </a:defRPr>
            </a:lvl1pPr>
            <a:lvl2pPr>
              <a:spcBef>
                <a:spcPts val="600"/>
              </a:spcBef>
              <a:defRPr>
                <a:latin typeface="Georgia" panose="02040502050405020303" pitchFamily="18" charset="0"/>
              </a:defRPr>
            </a:lvl2pPr>
            <a:lvl3pPr>
              <a:spcBef>
                <a:spcPts val="600"/>
              </a:spcBef>
              <a:defRPr>
                <a:latin typeface="Georgia" panose="02040502050405020303" pitchFamily="18" charset="0"/>
              </a:defRPr>
            </a:lvl3pPr>
            <a:lvl4pPr>
              <a:spcBef>
                <a:spcPts val="600"/>
              </a:spcBef>
              <a:defRPr>
                <a:latin typeface="Georgia" panose="02040502050405020303" pitchFamily="18" charset="0"/>
              </a:defRPr>
            </a:lvl4pPr>
            <a:lvl5pPr>
              <a:spcBef>
                <a:spcPts val="600"/>
              </a:spcBef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90550" y="860425"/>
            <a:ext cx="11072061" cy="841375"/>
          </a:xfrm>
        </p:spPr>
        <p:txBody>
          <a:bodyPr/>
          <a:lstStyle>
            <a:lvl1pPr>
              <a:spcBef>
                <a:spcPts val="600"/>
              </a:spcBef>
              <a:defRPr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7181" y="5726112"/>
            <a:ext cx="2738967" cy="107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260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28704" y="6405118"/>
            <a:ext cx="368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96958C70-1DC8-2143-B800-50DCF18CC4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881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8032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8032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1480800" y="6400801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DE1D331-8CAF-4D3A-95D7-54EDF8F5A69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>
          <a:xfrm>
            <a:off x="11532316" y="6399213"/>
            <a:ext cx="609600" cy="307975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ADE05CD-F879-4CDA-86C2-A68B7F4D3828}" type="slidenum">
              <a:rPr lang="en-US" sz="1800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53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65238"/>
            <a:ext cx="11379200" cy="4525962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480800" y="6400801"/>
            <a:ext cx="609600" cy="3079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E05CD-F879-4CDA-86C2-A68B7F4D382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0" y="228600"/>
            <a:ext cx="12192000" cy="68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0868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0" y="6397626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DE1D331-8CAF-4D3A-95D7-54EDF8F5A69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6"/>
          <p:cNvSpPr txBox="1">
            <a:spLocks noChangeArrowheads="1"/>
          </p:cNvSpPr>
          <p:nvPr userDrawn="1"/>
        </p:nvSpPr>
        <p:spPr>
          <a:xfrm>
            <a:off x="11480800" y="6400801"/>
            <a:ext cx="609600" cy="307975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ADE05CD-F879-4CDA-86C2-A68B7F4D3828}" type="slidenum">
              <a:rPr lang="en-US" sz="1800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268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582400" y="6550026"/>
            <a:ext cx="60960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6F63B16-6305-43CF-A4C2-BCBBB167B47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46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478851" cy="99060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25563"/>
            <a:ext cx="5994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25563"/>
            <a:ext cx="5994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480800" y="6400801"/>
            <a:ext cx="60960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044C59-6749-426F-AB49-CFACD2C07A09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11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80800" y="6400801"/>
            <a:ext cx="609600" cy="307975"/>
          </a:xfrm>
          <a:prstGeom prst="rect">
            <a:avLst/>
          </a:prstGeom>
        </p:spPr>
        <p:txBody>
          <a:bodyPr/>
          <a:lstStyle/>
          <a:p>
            <a:fld id="{1CECB964-E808-4327-A69D-0D63EB12E7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96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image" Target="../media/image7.tiff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image" Target="../media/image6.jpg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01" name="Text Box 18"/>
          <p:cNvSpPr txBox="1">
            <a:spLocks noChangeArrowheads="1"/>
          </p:cNvSpPr>
          <p:nvPr userDrawn="1"/>
        </p:nvSpPr>
        <p:spPr bwMode="auto">
          <a:xfrm>
            <a:off x="103718" y="6513019"/>
            <a:ext cx="19415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prstClr val="black"/>
                </a:solidFill>
                <a:latin typeface="Century Gothic" pitchFamily="34" charset="0"/>
              </a:rPr>
              <a:t>Spring </a:t>
            </a:r>
            <a:r>
              <a:rPr lang="en-US" sz="1400" dirty="0" smtClean="0">
                <a:solidFill>
                  <a:prstClr val="black"/>
                </a:solidFill>
                <a:latin typeface="Century Gothic" pitchFamily="34" charset="0"/>
              </a:rPr>
              <a:t>2019 </a:t>
            </a:r>
            <a:r>
              <a:rPr lang="en-US" sz="1400" dirty="0">
                <a:solidFill>
                  <a:prstClr val="black"/>
                </a:solidFill>
                <a:latin typeface="Century Gothic" pitchFamily="34" charset="0"/>
              </a:rPr>
              <a:t>Syllabus </a:t>
            </a:r>
          </a:p>
        </p:txBody>
      </p:sp>
      <p:sp>
        <p:nvSpPr>
          <p:cNvPr id="4104" name="Line 13"/>
          <p:cNvSpPr>
            <a:spLocks noChangeShapeType="1"/>
          </p:cNvSpPr>
          <p:nvPr userDrawn="1"/>
        </p:nvSpPr>
        <p:spPr bwMode="auto">
          <a:xfrm>
            <a:off x="0" y="1066800"/>
            <a:ext cx="12192000" cy="0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105" name="Line 15"/>
          <p:cNvSpPr>
            <a:spLocks noChangeShapeType="1"/>
          </p:cNvSpPr>
          <p:nvPr userDrawn="1"/>
        </p:nvSpPr>
        <p:spPr bwMode="auto">
          <a:xfrm>
            <a:off x="0" y="6299200"/>
            <a:ext cx="12192000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 userDrawn="1"/>
        </p:nvSpPr>
        <p:spPr>
          <a:xfrm>
            <a:off x="1" y="0"/>
            <a:ext cx="9684913" cy="990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2" name="Picture 21" descr="STAR"/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507" y="497"/>
            <a:ext cx="2747493" cy="106108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80800" y="6400801"/>
            <a:ext cx="609600" cy="3079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E05CD-F879-4CDA-86C2-A68B7F4D382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79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720" r:id="rId1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alphaModFix amt="60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A1CE8-E20E-9346-842A-F3750B25C84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61557" y="6311900"/>
            <a:ext cx="69888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07FD2-35B7-DE47-B96B-984EB0D981FB}" type="slidenum">
              <a:rPr lang="en-US" sz="1600" smtClean="0">
                <a:latin typeface="+mn-lt"/>
              </a:rPr>
              <a:pPr/>
              <a:t>‹#›</a:t>
            </a:fld>
            <a:endParaRPr lang="en-US" sz="1600" dirty="0">
              <a:latin typeface="+mn-lt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605"/>
            <a:ext cx="12192000" cy="640080"/>
          </a:xfrm>
          <a:prstGeom prst="rect">
            <a:avLst/>
          </a:prstGeom>
          <a:solidFill>
            <a:schemeClr val="accent1"/>
          </a:solidFill>
          <a:ln w="1270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>
              <a:solidFill>
                <a:schemeClr val="lt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4">
            <a:biLevel thresh="75000"/>
          </a:blip>
          <a:stretch>
            <a:fillRect/>
          </a:stretch>
        </p:blipFill>
        <p:spPr>
          <a:xfrm>
            <a:off x="219091" y="6233526"/>
            <a:ext cx="2195033" cy="60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9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011365" y="6454639"/>
            <a:ext cx="8016875" cy="560387"/>
          </a:xfrm>
        </p:spPr>
        <p:txBody>
          <a:bodyPr anchor="ctr">
            <a:noAutofit/>
          </a:bodyPr>
          <a:lstStyle/>
          <a:p>
            <a:pPr marL="0" indent="0" algn="r">
              <a:buNone/>
            </a:pPr>
            <a:r>
              <a:rPr lang="en-US" sz="2000" dirty="0">
                <a:solidFill>
                  <a:schemeClr val="bg1"/>
                </a:solidFill>
                <a:latin typeface="Trebuchet MS"/>
              </a:rPr>
              <a:t>Kenan-Flagler Business School</a:t>
            </a:r>
            <a:endParaRPr lang="en-US" sz="105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en-US" sz="2000" b="1" dirty="0">
              <a:solidFill>
                <a:schemeClr val="bg1"/>
              </a:solidFill>
              <a:ea typeface="Britannic Bold" charset="0"/>
              <a:cs typeface="Britannic Bold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3600" y="875763"/>
            <a:ext cx="10294988" cy="30254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44546A"/>
                </a:solidFill>
                <a:latin typeface="Plantagenet Cherokee"/>
                <a:cs typeface="Plantagenet Cherokee"/>
              </a:rPr>
              <a:t>BUSI 406-3 Didow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dirty="0" smtClean="0">
              <a:solidFill>
                <a:srgbClr val="44546A"/>
              </a:solidFill>
              <a:latin typeface="Plantagenet Cherokee"/>
              <a:cs typeface="Plantagenet Cherokee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44546A"/>
                </a:solidFill>
                <a:latin typeface="Plantagenet Cherokee"/>
                <a:cs typeface="Plantagenet Cherokee"/>
              </a:rPr>
              <a:t>Reset for the Remainder of Spring Semester 2020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44546A"/>
                </a:solidFill>
                <a:latin typeface="Plantagenet Cherokee"/>
                <a:cs typeface="Plantagenet Cherokee"/>
              </a:rPr>
              <a:t> 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Plantagenet Cherokee"/>
              <a:ea typeface="+mj-ea"/>
              <a:cs typeface="Plantagenet Cherokee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44546A"/>
                </a:solidFill>
                <a:latin typeface="Plantagenet Cherokee"/>
                <a:cs typeface="Plantagenet Cherokee"/>
              </a:rPr>
              <a:t>March 23, 2020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Plantagenet Cherokee"/>
              <a:ea typeface="+mj-ea"/>
              <a:cs typeface="Plantagenet Cherokee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 smtClean="0">
                <a:solidFill>
                  <a:srgbClr val="44546A"/>
                </a:solidFill>
                <a:latin typeface="Plantagenet Cherokee"/>
                <a:cs typeface="Plantagenet Cherokee"/>
              </a:rPr>
              <a:t>Professor Nicholas </a:t>
            </a:r>
            <a:r>
              <a:rPr lang="en-US" sz="2500" b="1" dirty="0" smtClean="0">
                <a:solidFill>
                  <a:srgbClr val="44546A"/>
                </a:solidFill>
                <a:latin typeface="Plantagenet Cherokee"/>
                <a:cs typeface="Plantagenet Cherokee"/>
              </a:rPr>
              <a:t>Didow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b="1" dirty="0" smtClean="0">
              <a:solidFill>
                <a:srgbClr val="44546A"/>
              </a:solidFill>
              <a:latin typeface="Plantagenet Cherokee"/>
              <a:cs typeface="Plantagenet Cherokee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 smtClean="0">
                <a:solidFill>
                  <a:srgbClr val="44546A"/>
                </a:solidFill>
                <a:latin typeface="Plantagenet Cherokee"/>
                <a:cs typeface="Plantagenet Cherokee"/>
              </a:rPr>
              <a:t>n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lantagenet Cherokee"/>
                <a:cs typeface="Plantagenet Cherokee"/>
              </a:rPr>
              <a:t>ick_didow@unc.edu     www.didow.info 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Plantagenet Cherokee"/>
              <a:cs typeface="Plantagenet Cherokee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53065" y="4320438"/>
            <a:ext cx="7056059" cy="1006106"/>
            <a:chOff x="1828800" y="6083300"/>
            <a:chExt cx="5486400" cy="709447"/>
          </a:xfrm>
        </p:grpSpPr>
        <p:sp>
          <p:nvSpPr>
            <p:cNvPr id="7" name="Diamond 6"/>
            <p:cNvSpPr/>
            <p:nvPr/>
          </p:nvSpPr>
          <p:spPr>
            <a:xfrm>
              <a:off x="1828800" y="6106947"/>
              <a:ext cx="1371600" cy="685800"/>
            </a:xfrm>
            <a:prstGeom prst="diamond">
              <a:avLst/>
            </a:prstGeom>
            <a:solidFill>
              <a:srgbClr val="7BAFD4">
                <a:tint val="66000"/>
                <a:satMod val="1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Diamond 7"/>
            <p:cNvSpPr/>
            <p:nvPr/>
          </p:nvSpPr>
          <p:spPr>
            <a:xfrm>
              <a:off x="3200400" y="6083300"/>
              <a:ext cx="1371600" cy="685800"/>
            </a:xfrm>
            <a:prstGeom prst="diamond">
              <a:avLst/>
            </a:prstGeom>
            <a:solidFill>
              <a:srgbClr val="7BAFD4">
                <a:tint val="66000"/>
                <a:satMod val="1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Diamond 9"/>
            <p:cNvSpPr/>
            <p:nvPr/>
          </p:nvSpPr>
          <p:spPr>
            <a:xfrm>
              <a:off x="4572000" y="6083300"/>
              <a:ext cx="1371600" cy="685800"/>
            </a:xfrm>
            <a:prstGeom prst="diamond">
              <a:avLst/>
            </a:prstGeom>
            <a:solidFill>
              <a:srgbClr val="7BAFD4">
                <a:tint val="66000"/>
                <a:satMod val="1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Diamond 10"/>
            <p:cNvSpPr/>
            <p:nvPr/>
          </p:nvSpPr>
          <p:spPr>
            <a:xfrm>
              <a:off x="5943600" y="6083300"/>
              <a:ext cx="1371600" cy="685800"/>
            </a:xfrm>
            <a:prstGeom prst="diamond">
              <a:avLst/>
            </a:prstGeom>
            <a:solidFill>
              <a:srgbClr val="7BAFD4">
                <a:tint val="66000"/>
                <a:satMod val="1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" name="Diamond 11"/>
            <p:cNvSpPr/>
            <p:nvPr/>
          </p:nvSpPr>
          <p:spPr>
            <a:xfrm>
              <a:off x="2514600" y="6083300"/>
              <a:ext cx="1371600" cy="685800"/>
            </a:xfrm>
            <a:prstGeom prst="diamond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Diamond 12"/>
            <p:cNvSpPr/>
            <p:nvPr/>
          </p:nvSpPr>
          <p:spPr>
            <a:xfrm>
              <a:off x="3886200" y="6083300"/>
              <a:ext cx="1371600" cy="685800"/>
            </a:xfrm>
            <a:prstGeom prst="diamond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Diamond 13"/>
            <p:cNvSpPr/>
            <p:nvPr/>
          </p:nvSpPr>
          <p:spPr>
            <a:xfrm>
              <a:off x="5257800" y="6083300"/>
              <a:ext cx="1371600" cy="685800"/>
            </a:xfrm>
            <a:prstGeom prst="diamond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 flipV="1">
              <a:off x="1828800" y="6106947"/>
              <a:ext cx="685800" cy="34290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2" idx="1"/>
            </p:cNvCxnSpPr>
            <p:nvPr/>
          </p:nvCxnSpPr>
          <p:spPr>
            <a:xfrm flipH="1">
              <a:off x="1828800" y="6426200"/>
              <a:ext cx="685800" cy="34290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 rot="10800000">
              <a:off x="6629400" y="6083300"/>
              <a:ext cx="685800" cy="685800"/>
              <a:chOff x="1981200" y="6235700"/>
              <a:chExt cx="685800" cy="6858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H="1" flipV="1">
                <a:off x="1981200" y="6235700"/>
                <a:ext cx="685800" cy="3429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1981200" y="6578600"/>
                <a:ext cx="685800" cy="3429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7919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882" y="399245"/>
            <a:ext cx="11191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top priority is your safety and your well being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37882" y="1287887"/>
            <a:ext cx="627201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Are you okay?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do you need from me, the UBP, KFBS, or UNC?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Are you following the Federal and State guidelines to lessen the spread of coronavirus?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Stay at home if you can -- “Shelter in Place”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Practice social distancing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Wash your hands frequently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Cover your sneeze of cough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Avoid touching your eyes, nose, and mouth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can you do some good in the world in this challenging and difficult circumstance?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Family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Friends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Neighbors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035" r="4272"/>
          <a:stretch/>
        </p:blipFill>
        <p:spPr>
          <a:xfrm>
            <a:off x="6465194" y="1367710"/>
            <a:ext cx="1416676" cy="1733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870" y="3181083"/>
            <a:ext cx="404622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0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425" y="180304"/>
            <a:ext cx="12024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BUSI 406-3 will be taught and experienced online (and recorded) using Zoom for the rest of Spring Semester 2020 – Mondays and Wednesdays from 12:30-1:45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9092" y="1275007"/>
            <a:ext cx="77273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Together we can get through this!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 can choose to take BUSI 406 Pass/Fail or for a letter grade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Revised schedule has been posted on Canvas and on www.didow.info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Marketing Research Participation Session #3 has been cancelled and everyone gets 1.7 points credit for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Running On </a:t>
            </a:r>
            <a:r>
              <a:rPr lang="en-US" dirty="0" smtClean="0"/>
              <a:t>team case assignment now due April 1 and </a:t>
            </a:r>
            <a:r>
              <a:rPr lang="en-US" i="1" dirty="0" smtClean="0"/>
              <a:t>Wise Water </a:t>
            </a:r>
            <a:r>
              <a:rPr lang="en-US" dirty="0" smtClean="0"/>
              <a:t>team case assignment now due April 15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Submit when due as email attachment to nick_didow@unc.edu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major team Marketing Strategy Planning Project and Presentation has been cancelled – please advise your client contacts about this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15% of your grade has been reassigned to the Final Exam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479" y="1275007"/>
            <a:ext cx="2971800" cy="2377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304" y="3756105"/>
            <a:ext cx="242332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16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2428" y="283335"/>
            <a:ext cx="10998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We have moved everything online for the remainder of Spring Semester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3487" y="1236372"/>
            <a:ext cx="71606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BUSI 406 Final Exam will now be worth 45% (not 30%) and will be taken online Tuesday, April 28, 12-3 pm as scheduled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Details TBD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McGraw Hill has provided free online access to an electronic version of our </a:t>
            </a:r>
            <a:r>
              <a:rPr lang="en-US" i="1" dirty="0" smtClean="0"/>
              <a:t>Essentials of Marketing </a:t>
            </a:r>
            <a:r>
              <a:rPr lang="en-US" dirty="0" smtClean="0"/>
              <a:t>textbook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Access directions posted on Canvas and at www.didow.info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Prepare for online Zoom class Wednesday, March 25, 12:30-1:45 by reading Chapter 12 – Retailers, Wholesalers, and Their Strategy Planning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is the impact of this coronavirus situation on retailers?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advice would you give to a retailer as to how to recover from this challenging situation?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about shopping malls?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2769" y="1327194"/>
            <a:ext cx="2745885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530" y="3287943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75896"/>
      </p:ext>
    </p:extLst>
  </p:cSld>
  <p:clrMapOvr>
    <a:masterClrMapping/>
  </p:clrMapOvr>
</p:sld>
</file>

<file path=ppt/theme/theme1.xml><?xml version="1.0" encoding="utf-8"?>
<a:theme xmlns:a="http://schemas.openxmlformats.org/drawingml/2006/main" name="7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Access Caroli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EA1CF"/>
      </a:accent1>
      <a:accent2>
        <a:srgbClr val="373535"/>
      </a:accent2>
      <a:accent3>
        <a:srgbClr val="814745"/>
      </a:accent3>
      <a:accent4>
        <a:srgbClr val="FFED98"/>
      </a:accent4>
      <a:accent5>
        <a:srgbClr val="000000"/>
      </a:accent5>
      <a:accent6>
        <a:srgbClr val="FEFFF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3843</TotalTime>
  <Words>380</Words>
  <Application>Microsoft Office PowerPoint</Application>
  <PresentationFormat>Widescreen</PresentationFormat>
  <Paragraphs>52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Arial</vt:lpstr>
      <vt:lpstr>Britannic Bold</vt:lpstr>
      <vt:lpstr>Calibri</vt:lpstr>
      <vt:lpstr>Century Gothic</vt:lpstr>
      <vt:lpstr>Georgia</vt:lpstr>
      <vt:lpstr>Gill Sans MT</vt:lpstr>
      <vt:lpstr>Palatino Linotype</vt:lpstr>
      <vt:lpstr>Plantagenet Cherokee</vt:lpstr>
      <vt:lpstr>Trebuchet MS</vt:lpstr>
      <vt:lpstr>7_Office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>UNC - Kenan-Flagler Business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Cochran, Karin</dc:creator>
  <cp:lastModifiedBy>Didow, Nicholas</cp:lastModifiedBy>
  <cp:revision>81</cp:revision>
  <dcterms:created xsi:type="dcterms:W3CDTF">2018-01-24T16:33:00Z</dcterms:created>
  <dcterms:modified xsi:type="dcterms:W3CDTF">2020-03-22T18:21:32Z</dcterms:modified>
</cp:coreProperties>
</file>