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308" r:id="rId2"/>
    <p:sldId id="30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B6C564-55D6-4837-B7C0-F5CE16E9A0FA}" v="27" dt="2024-04-16T01:42:56.0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4" autoAdjust="0"/>
    <p:restoredTop sz="94674"/>
  </p:normalViewPr>
  <p:slideViewPr>
    <p:cSldViewPr snapToGrid="0">
      <p:cViewPr varScale="1">
        <p:scale>
          <a:sx n="102" d="100"/>
          <a:sy n="102" d="100"/>
        </p:scale>
        <p:origin x="81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373561-A8D7-44A5-8792-3EED2D2276B2}" type="datetimeFigureOut">
              <a:rPr lang="en-US" smtClean="0"/>
              <a:t>8/30/24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CEA56F-FCA0-4AA1-9773-FB0411A7336E}" type="slidenum">
              <a:rPr lang="en-US" smtClean="0"/>
              <a:t>‹#›</a:t>
            </a:fld>
            <a:endParaRPr lang="en-US"/>
          </a:p>
        </p:txBody>
      </p:sp>
    </p:spTree>
    <p:extLst>
      <p:ext uri="{BB962C8B-B14F-4D97-AF65-F5344CB8AC3E}">
        <p14:creationId xmlns:p14="http://schemas.microsoft.com/office/powerpoint/2010/main" val="1276887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ACEA56F-FCA0-4AA1-9773-FB0411A7336E}" type="slidenum">
              <a:rPr lang="en-US" smtClean="0"/>
              <a:t>1</a:t>
            </a:fld>
            <a:endParaRPr lang="en-US"/>
          </a:p>
        </p:txBody>
      </p:sp>
    </p:spTree>
    <p:extLst>
      <p:ext uri="{BB962C8B-B14F-4D97-AF65-F5344CB8AC3E}">
        <p14:creationId xmlns:p14="http://schemas.microsoft.com/office/powerpoint/2010/main" val="2701159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ACEA56F-FCA0-4AA1-9773-FB0411A7336E}" type="slidenum">
              <a:rPr lang="en-US" smtClean="0"/>
              <a:t>2</a:t>
            </a:fld>
            <a:endParaRPr lang="en-US"/>
          </a:p>
        </p:txBody>
      </p:sp>
    </p:spTree>
    <p:extLst>
      <p:ext uri="{BB962C8B-B14F-4D97-AF65-F5344CB8AC3E}">
        <p14:creationId xmlns:p14="http://schemas.microsoft.com/office/powerpoint/2010/main" val="713450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331C0-F843-CDF1-E15F-FDC39C9689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3CD781F-D675-FA92-5DE3-D4937C81AB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BD01503-8FDA-8F39-F6B0-A061955C08EC}"/>
              </a:ext>
            </a:extLst>
          </p:cNvPr>
          <p:cNvSpPr>
            <a:spLocks noGrp="1"/>
          </p:cNvSpPr>
          <p:nvPr>
            <p:ph type="dt" sz="half" idx="10"/>
          </p:nvPr>
        </p:nvSpPr>
        <p:spPr/>
        <p:txBody>
          <a:bodyPr/>
          <a:lstStyle/>
          <a:p>
            <a:fld id="{37E4C842-DFE8-491C-8BE4-C7242A442ACB}" type="datetimeFigureOut">
              <a:rPr lang="en-US" smtClean="0"/>
              <a:t>8/30/24</a:t>
            </a:fld>
            <a:endParaRPr lang="en-US"/>
          </a:p>
        </p:txBody>
      </p:sp>
      <p:sp>
        <p:nvSpPr>
          <p:cNvPr id="5" name="Footer Placeholder 4">
            <a:extLst>
              <a:ext uri="{FF2B5EF4-FFF2-40B4-BE49-F238E27FC236}">
                <a16:creationId xmlns:a16="http://schemas.microsoft.com/office/drawing/2014/main" id="{81493074-97EA-CB81-747E-D9324E2CD2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963031-45D7-6132-9255-20B5FBBCAF90}"/>
              </a:ext>
            </a:extLst>
          </p:cNvPr>
          <p:cNvSpPr>
            <a:spLocks noGrp="1"/>
          </p:cNvSpPr>
          <p:nvPr>
            <p:ph type="sldNum" sz="quarter" idx="12"/>
          </p:nvPr>
        </p:nvSpPr>
        <p:spPr/>
        <p:txBody>
          <a:bodyPr/>
          <a:lstStyle/>
          <a:p>
            <a:fld id="{7281583A-C760-4535-ADDD-A2F3D83986AA}" type="slidenum">
              <a:rPr lang="en-US" smtClean="0"/>
              <a:t>‹#›</a:t>
            </a:fld>
            <a:endParaRPr lang="en-US"/>
          </a:p>
        </p:txBody>
      </p:sp>
    </p:spTree>
    <p:extLst>
      <p:ext uri="{BB962C8B-B14F-4D97-AF65-F5344CB8AC3E}">
        <p14:creationId xmlns:p14="http://schemas.microsoft.com/office/powerpoint/2010/main" val="448599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92B27-B6D9-77BB-ECE6-7F6CAA65703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76B6635-D602-E941-FAD9-2B35530C43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118C37-6AA0-E893-91D3-984C2144CF78}"/>
              </a:ext>
            </a:extLst>
          </p:cNvPr>
          <p:cNvSpPr>
            <a:spLocks noGrp="1"/>
          </p:cNvSpPr>
          <p:nvPr>
            <p:ph type="dt" sz="half" idx="10"/>
          </p:nvPr>
        </p:nvSpPr>
        <p:spPr/>
        <p:txBody>
          <a:bodyPr/>
          <a:lstStyle/>
          <a:p>
            <a:fld id="{37E4C842-DFE8-491C-8BE4-C7242A442ACB}" type="datetimeFigureOut">
              <a:rPr lang="en-US" smtClean="0"/>
              <a:t>8/30/24</a:t>
            </a:fld>
            <a:endParaRPr lang="en-US"/>
          </a:p>
        </p:txBody>
      </p:sp>
      <p:sp>
        <p:nvSpPr>
          <p:cNvPr id="5" name="Footer Placeholder 4">
            <a:extLst>
              <a:ext uri="{FF2B5EF4-FFF2-40B4-BE49-F238E27FC236}">
                <a16:creationId xmlns:a16="http://schemas.microsoft.com/office/drawing/2014/main" id="{269B00C5-3D9B-9336-04A4-EF8EEB59EE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CA9B0B-8261-6A05-9FF3-3D239F5C98EF}"/>
              </a:ext>
            </a:extLst>
          </p:cNvPr>
          <p:cNvSpPr>
            <a:spLocks noGrp="1"/>
          </p:cNvSpPr>
          <p:nvPr>
            <p:ph type="sldNum" sz="quarter" idx="12"/>
          </p:nvPr>
        </p:nvSpPr>
        <p:spPr/>
        <p:txBody>
          <a:bodyPr/>
          <a:lstStyle/>
          <a:p>
            <a:fld id="{7281583A-C760-4535-ADDD-A2F3D83986AA}" type="slidenum">
              <a:rPr lang="en-US" smtClean="0"/>
              <a:t>‹#›</a:t>
            </a:fld>
            <a:endParaRPr lang="en-US"/>
          </a:p>
        </p:txBody>
      </p:sp>
    </p:spTree>
    <p:extLst>
      <p:ext uri="{BB962C8B-B14F-4D97-AF65-F5344CB8AC3E}">
        <p14:creationId xmlns:p14="http://schemas.microsoft.com/office/powerpoint/2010/main" val="1482235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7AC642-6F1A-8ADA-AD18-340A31FC4B5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0EC4762-C57C-E864-C9E0-329813BF7A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C5D406-D224-918D-A29D-0C73FDEA8ADC}"/>
              </a:ext>
            </a:extLst>
          </p:cNvPr>
          <p:cNvSpPr>
            <a:spLocks noGrp="1"/>
          </p:cNvSpPr>
          <p:nvPr>
            <p:ph type="dt" sz="half" idx="10"/>
          </p:nvPr>
        </p:nvSpPr>
        <p:spPr/>
        <p:txBody>
          <a:bodyPr/>
          <a:lstStyle/>
          <a:p>
            <a:fld id="{37E4C842-DFE8-491C-8BE4-C7242A442ACB}" type="datetimeFigureOut">
              <a:rPr lang="en-US" smtClean="0"/>
              <a:t>8/30/24</a:t>
            </a:fld>
            <a:endParaRPr lang="en-US"/>
          </a:p>
        </p:txBody>
      </p:sp>
      <p:sp>
        <p:nvSpPr>
          <p:cNvPr id="5" name="Footer Placeholder 4">
            <a:extLst>
              <a:ext uri="{FF2B5EF4-FFF2-40B4-BE49-F238E27FC236}">
                <a16:creationId xmlns:a16="http://schemas.microsoft.com/office/drawing/2014/main" id="{2802AA77-4A5B-2104-098B-034A3DC607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7C1F56-2AD9-8E2D-1E88-D6F08498B236}"/>
              </a:ext>
            </a:extLst>
          </p:cNvPr>
          <p:cNvSpPr>
            <a:spLocks noGrp="1"/>
          </p:cNvSpPr>
          <p:nvPr>
            <p:ph type="sldNum" sz="quarter" idx="12"/>
          </p:nvPr>
        </p:nvSpPr>
        <p:spPr/>
        <p:txBody>
          <a:bodyPr/>
          <a:lstStyle/>
          <a:p>
            <a:fld id="{7281583A-C760-4535-ADDD-A2F3D83986AA}" type="slidenum">
              <a:rPr lang="en-US" smtClean="0"/>
              <a:t>‹#›</a:t>
            </a:fld>
            <a:endParaRPr lang="en-US"/>
          </a:p>
        </p:txBody>
      </p:sp>
    </p:spTree>
    <p:extLst>
      <p:ext uri="{BB962C8B-B14F-4D97-AF65-F5344CB8AC3E}">
        <p14:creationId xmlns:p14="http://schemas.microsoft.com/office/powerpoint/2010/main" val="2657945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_blank">
    <p:bg>
      <p:bgPr>
        <a:solidFill>
          <a:schemeClr val="bg1"/>
        </a:soli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42008E4-D386-B847-8C40-B238AEF1680B}"/>
              </a:ext>
            </a:extLst>
          </p:cNvPr>
          <p:cNvSpPr>
            <a:spLocks noGrp="1"/>
          </p:cNvSpPr>
          <p:nvPr>
            <p:ph type="ftr" sz="quarter" idx="10"/>
          </p:nvPr>
        </p:nvSpPr>
        <p:spPr/>
        <p:txBody>
          <a:bodyPr/>
          <a:lstStyle/>
          <a:p>
            <a:r>
              <a:rPr lang="en-US"/>
              <a:t>Providence Poster Template Guidelines - 2022</a:t>
            </a:r>
          </a:p>
        </p:txBody>
      </p:sp>
      <p:sp>
        <p:nvSpPr>
          <p:cNvPr id="5" name="Slide Number Placeholder 4">
            <a:extLst>
              <a:ext uri="{FF2B5EF4-FFF2-40B4-BE49-F238E27FC236}">
                <a16:creationId xmlns:a16="http://schemas.microsoft.com/office/drawing/2014/main" id="{06D2486B-E4E0-864C-AD6A-844984E8A92F}"/>
              </a:ext>
            </a:extLst>
          </p:cNvPr>
          <p:cNvSpPr>
            <a:spLocks noGrp="1"/>
          </p:cNvSpPr>
          <p:nvPr>
            <p:ph type="sldNum" sz="quarter" idx="11"/>
          </p:nvPr>
        </p:nvSpPr>
        <p:spPr/>
        <p:txBody>
          <a:bodyPr/>
          <a:lstStyle/>
          <a:p>
            <a:pPr lvl="8"/>
            <a:fld id="{1E3D5677-3D20-0C46-8497-54D73E689044}" type="slidenum">
              <a:rPr lang="en-US"/>
              <a:pPr lvl="8"/>
              <a:t>‹#›</a:t>
            </a:fld>
            <a:endParaRPr lang="en-US"/>
          </a:p>
        </p:txBody>
      </p:sp>
    </p:spTree>
    <p:extLst>
      <p:ext uri="{BB962C8B-B14F-4D97-AF65-F5344CB8AC3E}">
        <p14:creationId xmlns:p14="http://schemas.microsoft.com/office/powerpoint/2010/main" val="922692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39C56-862F-1278-E21F-2C605FA498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005E58-BF04-F5E3-C1C9-AA10D926B1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0579A-148A-6B35-A4AD-8D4043FF67D6}"/>
              </a:ext>
            </a:extLst>
          </p:cNvPr>
          <p:cNvSpPr>
            <a:spLocks noGrp="1"/>
          </p:cNvSpPr>
          <p:nvPr>
            <p:ph type="dt" sz="half" idx="10"/>
          </p:nvPr>
        </p:nvSpPr>
        <p:spPr/>
        <p:txBody>
          <a:bodyPr/>
          <a:lstStyle/>
          <a:p>
            <a:fld id="{37E4C842-DFE8-491C-8BE4-C7242A442ACB}" type="datetimeFigureOut">
              <a:rPr lang="en-US" smtClean="0"/>
              <a:t>8/30/24</a:t>
            </a:fld>
            <a:endParaRPr lang="en-US"/>
          </a:p>
        </p:txBody>
      </p:sp>
      <p:sp>
        <p:nvSpPr>
          <p:cNvPr id="5" name="Footer Placeholder 4">
            <a:extLst>
              <a:ext uri="{FF2B5EF4-FFF2-40B4-BE49-F238E27FC236}">
                <a16:creationId xmlns:a16="http://schemas.microsoft.com/office/drawing/2014/main" id="{FDC44432-CD68-9B85-EE7E-6C641033BE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76ADB2-AC57-D954-F564-1F95A125FE55}"/>
              </a:ext>
            </a:extLst>
          </p:cNvPr>
          <p:cNvSpPr>
            <a:spLocks noGrp="1"/>
          </p:cNvSpPr>
          <p:nvPr>
            <p:ph type="sldNum" sz="quarter" idx="12"/>
          </p:nvPr>
        </p:nvSpPr>
        <p:spPr/>
        <p:txBody>
          <a:bodyPr/>
          <a:lstStyle/>
          <a:p>
            <a:fld id="{7281583A-C760-4535-ADDD-A2F3D83986AA}" type="slidenum">
              <a:rPr lang="en-US" smtClean="0"/>
              <a:t>‹#›</a:t>
            </a:fld>
            <a:endParaRPr lang="en-US"/>
          </a:p>
        </p:txBody>
      </p:sp>
    </p:spTree>
    <p:extLst>
      <p:ext uri="{BB962C8B-B14F-4D97-AF65-F5344CB8AC3E}">
        <p14:creationId xmlns:p14="http://schemas.microsoft.com/office/powerpoint/2010/main" val="3968705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C68FE-89F4-CAB2-22CA-0BD4D54823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0F43A6E-351A-4FE3-F46A-D67E45D949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104AA9-C6F8-5363-F60B-2C19B34C672E}"/>
              </a:ext>
            </a:extLst>
          </p:cNvPr>
          <p:cNvSpPr>
            <a:spLocks noGrp="1"/>
          </p:cNvSpPr>
          <p:nvPr>
            <p:ph type="dt" sz="half" idx="10"/>
          </p:nvPr>
        </p:nvSpPr>
        <p:spPr/>
        <p:txBody>
          <a:bodyPr/>
          <a:lstStyle/>
          <a:p>
            <a:fld id="{37E4C842-DFE8-491C-8BE4-C7242A442ACB}" type="datetimeFigureOut">
              <a:rPr lang="en-US" smtClean="0"/>
              <a:t>8/30/24</a:t>
            </a:fld>
            <a:endParaRPr lang="en-US"/>
          </a:p>
        </p:txBody>
      </p:sp>
      <p:sp>
        <p:nvSpPr>
          <p:cNvPr id="5" name="Footer Placeholder 4">
            <a:extLst>
              <a:ext uri="{FF2B5EF4-FFF2-40B4-BE49-F238E27FC236}">
                <a16:creationId xmlns:a16="http://schemas.microsoft.com/office/drawing/2014/main" id="{8F10BAFC-0208-B4B3-97FA-F3149970E1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C651DE-E8C8-A827-BB2E-ED1BFAACFDDF}"/>
              </a:ext>
            </a:extLst>
          </p:cNvPr>
          <p:cNvSpPr>
            <a:spLocks noGrp="1"/>
          </p:cNvSpPr>
          <p:nvPr>
            <p:ph type="sldNum" sz="quarter" idx="12"/>
          </p:nvPr>
        </p:nvSpPr>
        <p:spPr/>
        <p:txBody>
          <a:bodyPr/>
          <a:lstStyle/>
          <a:p>
            <a:fld id="{7281583A-C760-4535-ADDD-A2F3D83986AA}" type="slidenum">
              <a:rPr lang="en-US" smtClean="0"/>
              <a:t>‹#›</a:t>
            </a:fld>
            <a:endParaRPr lang="en-US"/>
          </a:p>
        </p:txBody>
      </p:sp>
    </p:spTree>
    <p:extLst>
      <p:ext uri="{BB962C8B-B14F-4D97-AF65-F5344CB8AC3E}">
        <p14:creationId xmlns:p14="http://schemas.microsoft.com/office/powerpoint/2010/main" val="2534202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02F07-8F5C-2F91-2630-C386A49FE3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810219-046D-BBBB-79A9-63DD0EFF2F5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DCB955-850D-AD03-E692-D16ECC46A4B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307B42-7E4E-3810-D001-74F6F53AE20B}"/>
              </a:ext>
            </a:extLst>
          </p:cNvPr>
          <p:cNvSpPr>
            <a:spLocks noGrp="1"/>
          </p:cNvSpPr>
          <p:nvPr>
            <p:ph type="dt" sz="half" idx="10"/>
          </p:nvPr>
        </p:nvSpPr>
        <p:spPr/>
        <p:txBody>
          <a:bodyPr/>
          <a:lstStyle/>
          <a:p>
            <a:fld id="{37E4C842-DFE8-491C-8BE4-C7242A442ACB}" type="datetimeFigureOut">
              <a:rPr lang="en-US" smtClean="0"/>
              <a:t>8/30/24</a:t>
            </a:fld>
            <a:endParaRPr lang="en-US"/>
          </a:p>
        </p:txBody>
      </p:sp>
      <p:sp>
        <p:nvSpPr>
          <p:cNvPr id="6" name="Footer Placeholder 5">
            <a:extLst>
              <a:ext uri="{FF2B5EF4-FFF2-40B4-BE49-F238E27FC236}">
                <a16:creationId xmlns:a16="http://schemas.microsoft.com/office/drawing/2014/main" id="{0560097D-95ED-6357-8E83-796BADEAC5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35157A-8D83-11A0-2446-B0F71D6A9240}"/>
              </a:ext>
            </a:extLst>
          </p:cNvPr>
          <p:cNvSpPr>
            <a:spLocks noGrp="1"/>
          </p:cNvSpPr>
          <p:nvPr>
            <p:ph type="sldNum" sz="quarter" idx="12"/>
          </p:nvPr>
        </p:nvSpPr>
        <p:spPr/>
        <p:txBody>
          <a:bodyPr/>
          <a:lstStyle/>
          <a:p>
            <a:fld id="{7281583A-C760-4535-ADDD-A2F3D83986AA}" type="slidenum">
              <a:rPr lang="en-US" smtClean="0"/>
              <a:t>‹#›</a:t>
            </a:fld>
            <a:endParaRPr lang="en-US"/>
          </a:p>
        </p:txBody>
      </p:sp>
    </p:spTree>
    <p:extLst>
      <p:ext uri="{BB962C8B-B14F-4D97-AF65-F5344CB8AC3E}">
        <p14:creationId xmlns:p14="http://schemas.microsoft.com/office/powerpoint/2010/main" val="258491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23849-5AE5-DD08-AE92-07C08927864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D34BAA-AC8A-66B3-BAC4-B680165550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A4DB30-CE50-EFDA-2B6F-A621C71886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DBF5F1-ABF9-CF82-2081-F3D9E6D401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AC9735-E087-E79C-8C0D-762B34C0C3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682349-4B37-8F32-6614-F977306877B1}"/>
              </a:ext>
            </a:extLst>
          </p:cNvPr>
          <p:cNvSpPr>
            <a:spLocks noGrp="1"/>
          </p:cNvSpPr>
          <p:nvPr>
            <p:ph type="dt" sz="half" idx="10"/>
          </p:nvPr>
        </p:nvSpPr>
        <p:spPr/>
        <p:txBody>
          <a:bodyPr/>
          <a:lstStyle/>
          <a:p>
            <a:fld id="{37E4C842-DFE8-491C-8BE4-C7242A442ACB}" type="datetimeFigureOut">
              <a:rPr lang="en-US" smtClean="0"/>
              <a:t>8/30/24</a:t>
            </a:fld>
            <a:endParaRPr lang="en-US"/>
          </a:p>
        </p:txBody>
      </p:sp>
      <p:sp>
        <p:nvSpPr>
          <p:cNvPr id="8" name="Footer Placeholder 7">
            <a:extLst>
              <a:ext uri="{FF2B5EF4-FFF2-40B4-BE49-F238E27FC236}">
                <a16:creationId xmlns:a16="http://schemas.microsoft.com/office/drawing/2014/main" id="{264C8AF7-2705-842B-6565-D8791FB2FEC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EF0E51A-A2D4-2C18-FF43-4F170E638288}"/>
              </a:ext>
            </a:extLst>
          </p:cNvPr>
          <p:cNvSpPr>
            <a:spLocks noGrp="1"/>
          </p:cNvSpPr>
          <p:nvPr>
            <p:ph type="sldNum" sz="quarter" idx="12"/>
          </p:nvPr>
        </p:nvSpPr>
        <p:spPr/>
        <p:txBody>
          <a:bodyPr/>
          <a:lstStyle/>
          <a:p>
            <a:fld id="{7281583A-C760-4535-ADDD-A2F3D83986AA}" type="slidenum">
              <a:rPr lang="en-US" smtClean="0"/>
              <a:t>‹#›</a:t>
            </a:fld>
            <a:endParaRPr lang="en-US"/>
          </a:p>
        </p:txBody>
      </p:sp>
    </p:spTree>
    <p:extLst>
      <p:ext uri="{BB962C8B-B14F-4D97-AF65-F5344CB8AC3E}">
        <p14:creationId xmlns:p14="http://schemas.microsoft.com/office/powerpoint/2010/main" val="1823476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E3131-D83D-BEF3-D1C1-5E64AC5636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3CADFA-C392-2ACC-BFA9-0AEBDDFA0DD6}"/>
              </a:ext>
            </a:extLst>
          </p:cNvPr>
          <p:cNvSpPr>
            <a:spLocks noGrp="1"/>
          </p:cNvSpPr>
          <p:nvPr>
            <p:ph type="dt" sz="half" idx="10"/>
          </p:nvPr>
        </p:nvSpPr>
        <p:spPr/>
        <p:txBody>
          <a:bodyPr/>
          <a:lstStyle/>
          <a:p>
            <a:fld id="{37E4C842-DFE8-491C-8BE4-C7242A442ACB}" type="datetimeFigureOut">
              <a:rPr lang="en-US" smtClean="0"/>
              <a:t>8/30/24</a:t>
            </a:fld>
            <a:endParaRPr lang="en-US"/>
          </a:p>
        </p:txBody>
      </p:sp>
      <p:sp>
        <p:nvSpPr>
          <p:cNvPr id="4" name="Footer Placeholder 3">
            <a:extLst>
              <a:ext uri="{FF2B5EF4-FFF2-40B4-BE49-F238E27FC236}">
                <a16:creationId xmlns:a16="http://schemas.microsoft.com/office/drawing/2014/main" id="{9582E60D-F96B-B315-FE0E-B15A4C4652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22D02B-185A-AD89-4554-365E1BA62ACA}"/>
              </a:ext>
            </a:extLst>
          </p:cNvPr>
          <p:cNvSpPr>
            <a:spLocks noGrp="1"/>
          </p:cNvSpPr>
          <p:nvPr>
            <p:ph type="sldNum" sz="quarter" idx="12"/>
          </p:nvPr>
        </p:nvSpPr>
        <p:spPr/>
        <p:txBody>
          <a:bodyPr/>
          <a:lstStyle/>
          <a:p>
            <a:fld id="{7281583A-C760-4535-ADDD-A2F3D83986AA}" type="slidenum">
              <a:rPr lang="en-US" smtClean="0"/>
              <a:t>‹#›</a:t>
            </a:fld>
            <a:endParaRPr lang="en-US"/>
          </a:p>
        </p:txBody>
      </p:sp>
    </p:spTree>
    <p:extLst>
      <p:ext uri="{BB962C8B-B14F-4D97-AF65-F5344CB8AC3E}">
        <p14:creationId xmlns:p14="http://schemas.microsoft.com/office/powerpoint/2010/main" val="1192183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0D63CC-20D8-6C38-F8CD-A707EFB8FDE1}"/>
              </a:ext>
            </a:extLst>
          </p:cNvPr>
          <p:cNvSpPr>
            <a:spLocks noGrp="1"/>
          </p:cNvSpPr>
          <p:nvPr>
            <p:ph type="dt" sz="half" idx="10"/>
          </p:nvPr>
        </p:nvSpPr>
        <p:spPr/>
        <p:txBody>
          <a:bodyPr/>
          <a:lstStyle/>
          <a:p>
            <a:fld id="{37E4C842-DFE8-491C-8BE4-C7242A442ACB}" type="datetimeFigureOut">
              <a:rPr lang="en-US" smtClean="0"/>
              <a:t>8/30/24</a:t>
            </a:fld>
            <a:endParaRPr lang="en-US"/>
          </a:p>
        </p:txBody>
      </p:sp>
      <p:sp>
        <p:nvSpPr>
          <p:cNvPr id="3" name="Footer Placeholder 2">
            <a:extLst>
              <a:ext uri="{FF2B5EF4-FFF2-40B4-BE49-F238E27FC236}">
                <a16:creationId xmlns:a16="http://schemas.microsoft.com/office/drawing/2014/main" id="{E1E0FC74-8A66-E0D8-9479-1546071742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FAD0DD-3B26-DBCA-53D4-BFF19CDB5020}"/>
              </a:ext>
            </a:extLst>
          </p:cNvPr>
          <p:cNvSpPr>
            <a:spLocks noGrp="1"/>
          </p:cNvSpPr>
          <p:nvPr>
            <p:ph type="sldNum" sz="quarter" idx="12"/>
          </p:nvPr>
        </p:nvSpPr>
        <p:spPr/>
        <p:txBody>
          <a:bodyPr/>
          <a:lstStyle/>
          <a:p>
            <a:fld id="{7281583A-C760-4535-ADDD-A2F3D83986AA}" type="slidenum">
              <a:rPr lang="en-US" smtClean="0"/>
              <a:t>‹#›</a:t>
            </a:fld>
            <a:endParaRPr lang="en-US"/>
          </a:p>
        </p:txBody>
      </p:sp>
    </p:spTree>
    <p:extLst>
      <p:ext uri="{BB962C8B-B14F-4D97-AF65-F5344CB8AC3E}">
        <p14:creationId xmlns:p14="http://schemas.microsoft.com/office/powerpoint/2010/main" val="1648373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67587-E62C-08A3-64F9-C48C02DAAA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40131D4-1C67-3B6C-ACBD-51C30F0D0F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9F9032-C227-4503-9669-7B3E7AEB06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3A8CA2-EEF9-B11C-41D6-E98805ECA425}"/>
              </a:ext>
            </a:extLst>
          </p:cNvPr>
          <p:cNvSpPr>
            <a:spLocks noGrp="1"/>
          </p:cNvSpPr>
          <p:nvPr>
            <p:ph type="dt" sz="half" idx="10"/>
          </p:nvPr>
        </p:nvSpPr>
        <p:spPr/>
        <p:txBody>
          <a:bodyPr/>
          <a:lstStyle/>
          <a:p>
            <a:fld id="{37E4C842-DFE8-491C-8BE4-C7242A442ACB}" type="datetimeFigureOut">
              <a:rPr lang="en-US" smtClean="0"/>
              <a:t>8/30/24</a:t>
            </a:fld>
            <a:endParaRPr lang="en-US"/>
          </a:p>
        </p:txBody>
      </p:sp>
      <p:sp>
        <p:nvSpPr>
          <p:cNvPr id="6" name="Footer Placeholder 5">
            <a:extLst>
              <a:ext uri="{FF2B5EF4-FFF2-40B4-BE49-F238E27FC236}">
                <a16:creationId xmlns:a16="http://schemas.microsoft.com/office/drawing/2014/main" id="{777D9D0B-46B1-1B61-19CE-73C710930E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76B1D6-C1D5-4B62-282F-ADC7120CB79C}"/>
              </a:ext>
            </a:extLst>
          </p:cNvPr>
          <p:cNvSpPr>
            <a:spLocks noGrp="1"/>
          </p:cNvSpPr>
          <p:nvPr>
            <p:ph type="sldNum" sz="quarter" idx="12"/>
          </p:nvPr>
        </p:nvSpPr>
        <p:spPr/>
        <p:txBody>
          <a:bodyPr/>
          <a:lstStyle/>
          <a:p>
            <a:fld id="{7281583A-C760-4535-ADDD-A2F3D83986AA}" type="slidenum">
              <a:rPr lang="en-US" smtClean="0"/>
              <a:t>‹#›</a:t>
            </a:fld>
            <a:endParaRPr lang="en-US"/>
          </a:p>
        </p:txBody>
      </p:sp>
    </p:spTree>
    <p:extLst>
      <p:ext uri="{BB962C8B-B14F-4D97-AF65-F5344CB8AC3E}">
        <p14:creationId xmlns:p14="http://schemas.microsoft.com/office/powerpoint/2010/main" val="803245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6A143-24E4-5FFF-2CF7-D12CBC1688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481A7F-02ED-EF53-46B4-E5240590C4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7C7D6FC-8F13-C11D-33CF-786C9F0913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2B01F0-1C9F-22B7-56DF-DEEA0F1E2C6B}"/>
              </a:ext>
            </a:extLst>
          </p:cNvPr>
          <p:cNvSpPr>
            <a:spLocks noGrp="1"/>
          </p:cNvSpPr>
          <p:nvPr>
            <p:ph type="dt" sz="half" idx="10"/>
          </p:nvPr>
        </p:nvSpPr>
        <p:spPr/>
        <p:txBody>
          <a:bodyPr/>
          <a:lstStyle/>
          <a:p>
            <a:fld id="{37E4C842-DFE8-491C-8BE4-C7242A442ACB}" type="datetimeFigureOut">
              <a:rPr lang="en-US" smtClean="0"/>
              <a:t>8/30/24</a:t>
            </a:fld>
            <a:endParaRPr lang="en-US"/>
          </a:p>
        </p:txBody>
      </p:sp>
      <p:sp>
        <p:nvSpPr>
          <p:cNvPr id="6" name="Footer Placeholder 5">
            <a:extLst>
              <a:ext uri="{FF2B5EF4-FFF2-40B4-BE49-F238E27FC236}">
                <a16:creationId xmlns:a16="http://schemas.microsoft.com/office/drawing/2014/main" id="{8D67334B-765C-B973-2F6D-FC97C28DED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11B758-39E2-2F42-E912-23EA2FCE82F6}"/>
              </a:ext>
            </a:extLst>
          </p:cNvPr>
          <p:cNvSpPr>
            <a:spLocks noGrp="1"/>
          </p:cNvSpPr>
          <p:nvPr>
            <p:ph type="sldNum" sz="quarter" idx="12"/>
          </p:nvPr>
        </p:nvSpPr>
        <p:spPr/>
        <p:txBody>
          <a:bodyPr/>
          <a:lstStyle/>
          <a:p>
            <a:fld id="{7281583A-C760-4535-ADDD-A2F3D83986AA}" type="slidenum">
              <a:rPr lang="en-US" smtClean="0"/>
              <a:t>‹#›</a:t>
            </a:fld>
            <a:endParaRPr lang="en-US"/>
          </a:p>
        </p:txBody>
      </p:sp>
    </p:spTree>
    <p:extLst>
      <p:ext uri="{BB962C8B-B14F-4D97-AF65-F5344CB8AC3E}">
        <p14:creationId xmlns:p14="http://schemas.microsoft.com/office/powerpoint/2010/main" val="724160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A6967B-AB83-D86A-F94D-D160AF7239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6154607-DA23-A185-1154-6939D793D3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054ABC-11F6-B621-537E-4712D73E1C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E4C842-DFE8-491C-8BE4-C7242A442ACB}" type="datetimeFigureOut">
              <a:rPr lang="en-US" smtClean="0"/>
              <a:t>8/30/24</a:t>
            </a:fld>
            <a:endParaRPr lang="en-US"/>
          </a:p>
        </p:txBody>
      </p:sp>
      <p:sp>
        <p:nvSpPr>
          <p:cNvPr id="5" name="Footer Placeholder 4">
            <a:extLst>
              <a:ext uri="{FF2B5EF4-FFF2-40B4-BE49-F238E27FC236}">
                <a16:creationId xmlns:a16="http://schemas.microsoft.com/office/drawing/2014/main" id="{65B92E83-59B1-4C32-A476-0A4D5DD5AA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56FD1DA-F60F-AE19-FC7E-274FFF6BA4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81583A-C760-4535-ADDD-A2F3D83986AA}" type="slidenum">
              <a:rPr lang="en-US" smtClean="0"/>
              <a:t>‹#›</a:t>
            </a:fld>
            <a:endParaRPr lang="en-US"/>
          </a:p>
        </p:txBody>
      </p:sp>
    </p:spTree>
    <p:extLst>
      <p:ext uri="{BB962C8B-B14F-4D97-AF65-F5344CB8AC3E}">
        <p14:creationId xmlns:p14="http://schemas.microsoft.com/office/powerpoint/2010/main" val="3482845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583A04E-4D17-419B-9B0C-4C14C705F48B}"/>
              </a:ext>
            </a:extLst>
          </p:cNvPr>
          <p:cNvGrpSpPr/>
          <p:nvPr/>
        </p:nvGrpSpPr>
        <p:grpSpPr>
          <a:xfrm>
            <a:off x="949277" y="-1364"/>
            <a:ext cx="10287000" cy="1460053"/>
            <a:chOff x="120315" y="-4364"/>
            <a:chExt cx="33228266" cy="4672168"/>
          </a:xfrm>
        </p:grpSpPr>
        <p:grpSp>
          <p:nvGrpSpPr>
            <p:cNvPr id="6" name="Group 5">
              <a:extLst>
                <a:ext uri="{FF2B5EF4-FFF2-40B4-BE49-F238E27FC236}">
                  <a16:creationId xmlns:a16="http://schemas.microsoft.com/office/drawing/2014/main" id="{9528D4F0-5EBF-4764-9C71-4F467EFB46C3}"/>
                </a:ext>
              </a:extLst>
            </p:cNvPr>
            <p:cNvGrpSpPr/>
            <p:nvPr/>
          </p:nvGrpSpPr>
          <p:grpSpPr>
            <a:xfrm>
              <a:off x="120315" y="-4364"/>
              <a:ext cx="28134627" cy="4666268"/>
              <a:chOff x="191099" y="-4366"/>
              <a:chExt cx="43853142" cy="7198404"/>
            </a:xfrm>
          </p:grpSpPr>
          <p:pic>
            <p:nvPicPr>
              <p:cNvPr id="7" name="Picture 6">
                <a:extLst>
                  <a:ext uri="{FF2B5EF4-FFF2-40B4-BE49-F238E27FC236}">
                    <a16:creationId xmlns:a16="http://schemas.microsoft.com/office/drawing/2014/main" id="{93AFA722-1F29-49DB-A5B0-A1FA197AA2D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1378" t="1" r="1314" b="68887"/>
              <a:stretch/>
            </p:blipFill>
            <p:spPr>
              <a:xfrm>
                <a:off x="191099" y="-3"/>
                <a:ext cx="39959039" cy="7194041"/>
              </a:xfrm>
              <a:prstGeom prst="rect">
                <a:avLst/>
              </a:prstGeom>
            </p:spPr>
          </p:pic>
          <p:pic>
            <p:nvPicPr>
              <p:cNvPr id="8" name="Picture 7">
                <a:extLst>
                  <a:ext uri="{FF2B5EF4-FFF2-40B4-BE49-F238E27FC236}">
                    <a16:creationId xmlns:a16="http://schemas.microsoft.com/office/drawing/2014/main" id="{ECF0ACED-5503-4967-9CFF-55699AC45E29}"/>
                  </a:ext>
                </a:extLst>
              </p:cNvPr>
              <p:cNvPicPr>
                <a:picLocks/>
              </p:cNvPicPr>
              <p:nvPr/>
            </p:nvPicPr>
            <p:blipFill rotWithShape="1">
              <a:blip r:embed="rId3" cstate="email">
                <a:extLst>
                  <a:ext uri="{28A0092B-C50C-407E-A947-70E740481C1C}">
                    <a14:useLocalDpi xmlns:a14="http://schemas.microsoft.com/office/drawing/2010/main"/>
                  </a:ext>
                </a:extLst>
              </a:blip>
              <a:srcRect l="1378" t="1" r="88504" b="68887"/>
              <a:stretch/>
            </p:blipFill>
            <p:spPr>
              <a:xfrm>
                <a:off x="39896718" y="-4366"/>
                <a:ext cx="4147523" cy="7194041"/>
              </a:xfrm>
              <a:prstGeom prst="rect">
                <a:avLst/>
              </a:prstGeom>
            </p:spPr>
          </p:pic>
        </p:grpSp>
        <p:pic>
          <p:nvPicPr>
            <p:cNvPr id="30" name="Picture 29">
              <a:extLst>
                <a:ext uri="{FF2B5EF4-FFF2-40B4-BE49-F238E27FC236}">
                  <a16:creationId xmlns:a16="http://schemas.microsoft.com/office/drawing/2014/main" id="{D2C65F47-263F-4EFE-9AF1-390F23134959}"/>
                </a:ext>
              </a:extLst>
            </p:cNvPr>
            <p:cNvPicPr>
              <a:picLocks/>
            </p:cNvPicPr>
            <p:nvPr/>
          </p:nvPicPr>
          <p:blipFill rotWithShape="1">
            <a:blip r:embed="rId3" cstate="email">
              <a:extLst>
                <a:ext uri="{28A0092B-C50C-407E-A947-70E740481C1C}">
                  <a14:useLocalDpi xmlns:a14="http://schemas.microsoft.com/office/drawing/2010/main"/>
                </a:ext>
              </a:extLst>
            </a:blip>
            <a:srcRect l="1378" t="1" r="88504" b="68887"/>
            <a:stretch/>
          </p:blipFill>
          <p:spPr>
            <a:xfrm>
              <a:off x="28158690" y="0"/>
              <a:ext cx="2660904" cy="4663440"/>
            </a:xfrm>
            <a:prstGeom prst="rect">
              <a:avLst/>
            </a:prstGeom>
          </p:spPr>
        </p:pic>
        <p:pic>
          <p:nvPicPr>
            <p:cNvPr id="31" name="Picture 30">
              <a:extLst>
                <a:ext uri="{FF2B5EF4-FFF2-40B4-BE49-F238E27FC236}">
                  <a16:creationId xmlns:a16="http://schemas.microsoft.com/office/drawing/2014/main" id="{001C54D7-2A43-489C-BB66-7EAACD52BA00}"/>
                </a:ext>
              </a:extLst>
            </p:cNvPr>
            <p:cNvPicPr>
              <a:picLocks/>
            </p:cNvPicPr>
            <p:nvPr/>
          </p:nvPicPr>
          <p:blipFill rotWithShape="1">
            <a:blip r:embed="rId3" cstate="email">
              <a:extLst>
                <a:ext uri="{28A0092B-C50C-407E-A947-70E740481C1C}">
                  <a14:useLocalDpi xmlns:a14="http://schemas.microsoft.com/office/drawing/2010/main"/>
                </a:ext>
              </a:extLst>
            </a:blip>
            <a:srcRect l="1378" t="1" r="88504" b="68887"/>
            <a:stretch/>
          </p:blipFill>
          <p:spPr>
            <a:xfrm>
              <a:off x="30687677" y="4364"/>
              <a:ext cx="2660904" cy="4663440"/>
            </a:xfrm>
            <a:prstGeom prst="rect">
              <a:avLst/>
            </a:prstGeom>
          </p:spPr>
        </p:pic>
      </p:grpSp>
      <p:pic>
        <p:nvPicPr>
          <p:cNvPr id="9" name="Picture 8" descr="A picture containing text, clipart&#10;&#10;Description automatically generated">
            <a:extLst>
              <a:ext uri="{FF2B5EF4-FFF2-40B4-BE49-F238E27FC236}">
                <a16:creationId xmlns:a16="http://schemas.microsoft.com/office/drawing/2014/main" id="{67B69898-9D71-425E-957D-E46508A85D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53195" y="220452"/>
            <a:ext cx="1405653" cy="267371"/>
          </a:xfrm>
          <a:prstGeom prst="rect">
            <a:avLst/>
          </a:prstGeom>
        </p:spPr>
      </p:pic>
      <p:sp>
        <p:nvSpPr>
          <p:cNvPr id="12" name="TextBox 11">
            <a:extLst>
              <a:ext uri="{FF2B5EF4-FFF2-40B4-BE49-F238E27FC236}">
                <a16:creationId xmlns:a16="http://schemas.microsoft.com/office/drawing/2014/main" id="{235D0094-85C1-4319-8630-EF6453EAB2D6}"/>
              </a:ext>
            </a:extLst>
          </p:cNvPr>
          <p:cNvSpPr txBox="1"/>
          <p:nvPr/>
        </p:nvSpPr>
        <p:spPr>
          <a:xfrm>
            <a:off x="955723" y="-1"/>
            <a:ext cx="10155973" cy="1446550"/>
          </a:xfrm>
          <a:prstGeom prst="rect">
            <a:avLst/>
          </a:prstGeom>
          <a:noFill/>
        </p:spPr>
        <p:txBody>
          <a:bodyPr wrap="square" rtlCol="0">
            <a:spAutoFit/>
          </a:bodyPr>
          <a:lstStyle/>
          <a:p>
            <a:pPr algn="ctr"/>
            <a:r>
              <a:rPr lang="en-US" sz="2400" b="1" dirty="0">
                <a:solidFill>
                  <a:prstClr val="white"/>
                </a:solidFill>
                <a:latin typeface="Lora"/>
              </a:rPr>
              <a:t>PSJMC-DFCC Team Project</a:t>
            </a:r>
          </a:p>
          <a:p>
            <a:pPr algn="ctr"/>
            <a:r>
              <a:rPr lang="en-US" sz="2400" b="1" dirty="0">
                <a:solidFill>
                  <a:prstClr val="white"/>
                </a:solidFill>
                <a:latin typeface="Lora"/>
              </a:rPr>
              <a:t>Take a Break Intervention</a:t>
            </a:r>
          </a:p>
          <a:p>
            <a:pPr algn="ctr"/>
            <a:r>
              <a:rPr lang="en-US" sz="2000" b="1" dirty="0">
                <a:solidFill>
                  <a:prstClr val="white"/>
                </a:solidFill>
                <a:latin typeface="Lora"/>
              </a:rPr>
              <a:t>Authors: Martha Inofuentes-Likins MSN-RN, OCN, CMSRN</a:t>
            </a:r>
          </a:p>
          <a:p>
            <a:pPr algn="ctr"/>
            <a:r>
              <a:rPr lang="en-US" sz="2000" b="1" dirty="0">
                <a:solidFill>
                  <a:prstClr val="white"/>
                </a:solidFill>
                <a:latin typeface="Lora"/>
              </a:rPr>
              <a:t>Susan Scott BSN-RN, OCN, ONN-CG</a:t>
            </a:r>
          </a:p>
        </p:txBody>
      </p:sp>
      <p:sp>
        <p:nvSpPr>
          <p:cNvPr id="23" name="Content Placeholder 2">
            <a:extLst>
              <a:ext uri="{FF2B5EF4-FFF2-40B4-BE49-F238E27FC236}">
                <a16:creationId xmlns:a16="http://schemas.microsoft.com/office/drawing/2014/main" id="{B9ADE47D-F53A-4F56-905A-44AC75FFBE58}"/>
              </a:ext>
            </a:extLst>
          </p:cNvPr>
          <p:cNvSpPr txBox="1">
            <a:spLocks/>
          </p:cNvSpPr>
          <p:nvPr/>
        </p:nvSpPr>
        <p:spPr>
          <a:xfrm>
            <a:off x="1155579" y="1610769"/>
            <a:ext cx="2248853" cy="2424382"/>
          </a:xfrm>
          <a:prstGeom prst="rect">
            <a:avLst/>
          </a:prstGeom>
          <a:ln>
            <a:solidFill>
              <a:srgbClr val="00338E"/>
            </a:solidFill>
          </a:ln>
        </p:spPr>
        <p:txBody>
          <a:bodyPr lIns="57150" tIns="0" rIns="57150" bIns="57150">
            <a:spAutoFit/>
          </a:bodyPr>
          <a:lst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buNone/>
            </a:pPr>
            <a:r>
              <a:rPr lang="en-US" sz="1688" b="1" dirty="0">
                <a:solidFill>
                  <a:srgbClr val="00338E"/>
                </a:solidFill>
                <a:latin typeface="Barlow"/>
              </a:rPr>
              <a:t>Background                 </a:t>
            </a:r>
            <a:r>
              <a:rPr lang="en-US" sz="1400" dirty="0">
                <a:latin typeface="Barlow"/>
              </a:rPr>
              <a:t>The COVID  pandemic placed unmeasurable stress in our health care teams.  Causing work fatigue, burn out syndrome, and preventing teams to work cohesively together. A call to action was needed to improve teamwork and reconnect teams who had once worked as one unit.</a:t>
            </a:r>
          </a:p>
        </p:txBody>
      </p:sp>
      <p:sp>
        <p:nvSpPr>
          <p:cNvPr id="25" name="Content Placeholder 2">
            <a:extLst>
              <a:ext uri="{FF2B5EF4-FFF2-40B4-BE49-F238E27FC236}">
                <a16:creationId xmlns:a16="http://schemas.microsoft.com/office/drawing/2014/main" id="{EBF8B730-9A65-4BCE-AF68-60022509218B}"/>
              </a:ext>
            </a:extLst>
          </p:cNvPr>
          <p:cNvSpPr txBox="1">
            <a:spLocks/>
          </p:cNvSpPr>
          <p:nvPr/>
        </p:nvSpPr>
        <p:spPr>
          <a:xfrm>
            <a:off x="1155579" y="4353928"/>
            <a:ext cx="2248853" cy="2169390"/>
          </a:xfrm>
          <a:prstGeom prst="rect">
            <a:avLst/>
          </a:prstGeom>
          <a:ln>
            <a:solidFill>
              <a:srgbClr val="00338E"/>
            </a:solidFill>
          </a:ln>
        </p:spPr>
        <p:txBody>
          <a:bodyPr lIns="57150" tIns="57150" rIns="57150" bIns="57150"/>
          <a:lst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lgn="ctr">
              <a:buNone/>
            </a:pPr>
            <a:r>
              <a:rPr lang="en-US" sz="1688" b="1" dirty="0">
                <a:solidFill>
                  <a:srgbClr val="00338E"/>
                </a:solidFill>
                <a:latin typeface="Barlow"/>
              </a:rPr>
              <a:t>Purpose</a:t>
            </a:r>
          </a:p>
          <a:p>
            <a:pPr marL="0" indent="0" defTabSz="142875">
              <a:lnSpc>
                <a:spcPct val="100000"/>
              </a:lnSpc>
              <a:spcBef>
                <a:spcPts val="0"/>
              </a:spcBef>
              <a:buNone/>
              <a:defRPr/>
            </a:pPr>
            <a:r>
              <a:rPr lang="en-US" sz="1375" dirty="0">
                <a:solidFill>
                  <a:srgbClr val="000000"/>
                </a:solidFill>
                <a:latin typeface="Barlow"/>
              </a:rPr>
              <a:t>The purpose of this project was to use breaks in a meaningful way. Breaks that would encourage team forming, and socialization by using crafts and games  that encourage socializations and team building. </a:t>
            </a:r>
          </a:p>
        </p:txBody>
      </p:sp>
      <p:sp>
        <p:nvSpPr>
          <p:cNvPr id="33" name="TextBox 32">
            <a:extLst>
              <a:ext uri="{FF2B5EF4-FFF2-40B4-BE49-F238E27FC236}">
                <a16:creationId xmlns:a16="http://schemas.microsoft.com/office/drawing/2014/main" id="{FCC4F310-7B84-4A21-ABCF-80AC863DE690}"/>
              </a:ext>
            </a:extLst>
          </p:cNvPr>
          <p:cNvSpPr txBox="1"/>
          <p:nvPr/>
        </p:nvSpPr>
        <p:spPr>
          <a:xfrm>
            <a:off x="1080067" y="6523318"/>
            <a:ext cx="10287000" cy="303929"/>
          </a:xfrm>
          <a:prstGeom prst="rect">
            <a:avLst/>
          </a:prstGeom>
          <a:noFill/>
        </p:spPr>
        <p:txBody>
          <a:bodyPr wrap="square" rtlCol="0">
            <a:spAutoFit/>
          </a:bodyPr>
          <a:lstStyle/>
          <a:p>
            <a:pPr algn="ctr"/>
            <a:r>
              <a:rPr lang="en-US" sz="1375" b="1" dirty="0">
                <a:solidFill>
                  <a:srgbClr val="00338E"/>
                </a:solidFill>
                <a:latin typeface="Lora"/>
              </a:rPr>
              <a:t>For references and additional information, please use the QR code above to view the electronic poster online.</a:t>
            </a:r>
          </a:p>
        </p:txBody>
      </p:sp>
      <p:sp>
        <p:nvSpPr>
          <p:cNvPr id="35" name="Content Placeholder 2">
            <a:extLst>
              <a:ext uri="{FF2B5EF4-FFF2-40B4-BE49-F238E27FC236}">
                <a16:creationId xmlns:a16="http://schemas.microsoft.com/office/drawing/2014/main" id="{2DE5E144-C879-4074-89A9-EA28B03999A4}"/>
              </a:ext>
            </a:extLst>
          </p:cNvPr>
          <p:cNvSpPr txBox="1">
            <a:spLocks/>
          </p:cNvSpPr>
          <p:nvPr/>
        </p:nvSpPr>
        <p:spPr>
          <a:xfrm>
            <a:off x="6223567" y="1610769"/>
            <a:ext cx="2249967" cy="2402114"/>
          </a:xfrm>
          <a:prstGeom prst="rect">
            <a:avLst/>
          </a:prstGeom>
          <a:ln>
            <a:solidFill>
              <a:srgbClr val="00338E"/>
            </a:solidFill>
          </a:ln>
        </p:spPr>
        <p:txBody>
          <a:bodyPr lIns="57150" tIns="57150" rIns="57150" bIns="57150"/>
          <a:lst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buNone/>
            </a:pPr>
            <a:r>
              <a:rPr lang="en-US" sz="1688" b="1" dirty="0">
                <a:solidFill>
                  <a:srgbClr val="00338E"/>
                </a:solidFill>
                <a:latin typeface="Barlow"/>
              </a:rPr>
              <a:t>                Results                    </a:t>
            </a:r>
            <a:r>
              <a:rPr lang="en-US" sz="1400" dirty="0">
                <a:latin typeface="Barlow"/>
              </a:rPr>
              <a:t>Surveys pre and post were provided to each  “Take a Break”  participant.  This survey measured their mood pre and post event.  A 9-point Likert scale was used to yield  results. 100% of participants rated their mood was improved from pre –event survey.</a:t>
            </a:r>
          </a:p>
          <a:p>
            <a:pPr marL="0" indent="0">
              <a:buNone/>
            </a:pPr>
            <a:endParaRPr lang="en-US" sz="1400" dirty="0">
              <a:latin typeface="Barlow"/>
            </a:endParaRPr>
          </a:p>
        </p:txBody>
      </p:sp>
      <p:sp>
        <p:nvSpPr>
          <p:cNvPr id="36" name="Content Placeholder 2">
            <a:extLst>
              <a:ext uri="{FF2B5EF4-FFF2-40B4-BE49-F238E27FC236}">
                <a16:creationId xmlns:a16="http://schemas.microsoft.com/office/drawing/2014/main" id="{C3BF3A21-18A7-448F-A123-F50D836F834C}"/>
              </a:ext>
            </a:extLst>
          </p:cNvPr>
          <p:cNvSpPr txBox="1">
            <a:spLocks/>
          </p:cNvSpPr>
          <p:nvPr/>
        </p:nvSpPr>
        <p:spPr>
          <a:xfrm>
            <a:off x="3689016" y="1602727"/>
            <a:ext cx="2249967" cy="2402113"/>
          </a:xfrm>
          <a:prstGeom prst="rect">
            <a:avLst/>
          </a:prstGeom>
          <a:ln>
            <a:solidFill>
              <a:srgbClr val="00338E"/>
            </a:solidFill>
          </a:ln>
        </p:spPr>
        <p:txBody>
          <a:bodyPr lIns="57150" tIns="57150" rIns="57150" bIns="57150"/>
          <a:lst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lgn="ctr">
              <a:buNone/>
            </a:pPr>
            <a:r>
              <a:rPr lang="en-US" sz="1688" b="1" dirty="0">
                <a:solidFill>
                  <a:srgbClr val="00338E"/>
                </a:solidFill>
                <a:latin typeface="Barlow"/>
              </a:rPr>
              <a:t>Methods                       </a:t>
            </a:r>
            <a:r>
              <a:rPr lang="en-US" sz="1400" dirty="0">
                <a:latin typeface="Barlow"/>
              </a:rPr>
              <a:t>With the permission from our leadership, the break for this event was increased to 30 minutes.  The nursing team created simple crafts with donated materials. Outdoor games  were provided. A small stipend was provided for snacks.             </a:t>
            </a:r>
          </a:p>
          <a:p>
            <a:pPr marL="0" indent="0" algn="ctr">
              <a:buNone/>
            </a:pPr>
            <a:endParaRPr lang="en-US" sz="1688" dirty="0">
              <a:solidFill>
                <a:srgbClr val="00338E"/>
              </a:solidFill>
              <a:latin typeface="Barlow"/>
            </a:endParaRPr>
          </a:p>
        </p:txBody>
      </p:sp>
      <p:sp>
        <p:nvSpPr>
          <p:cNvPr id="38" name="Content Placeholder 2">
            <a:extLst>
              <a:ext uri="{FF2B5EF4-FFF2-40B4-BE49-F238E27FC236}">
                <a16:creationId xmlns:a16="http://schemas.microsoft.com/office/drawing/2014/main" id="{0D8B458F-5478-4DE3-9E8C-548E82353FE6}"/>
              </a:ext>
            </a:extLst>
          </p:cNvPr>
          <p:cNvSpPr txBox="1">
            <a:spLocks/>
          </p:cNvSpPr>
          <p:nvPr/>
        </p:nvSpPr>
        <p:spPr>
          <a:xfrm>
            <a:off x="8758117" y="1612612"/>
            <a:ext cx="2249967" cy="2392229"/>
          </a:xfrm>
          <a:prstGeom prst="rect">
            <a:avLst/>
          </a:prstGeom>
          <a:ln>
            <a:solidFill>
              <a:srgbClr val="00338E"/>
            </a:solidFill>
          </a:ln>
        </p:spPr>
        <p:txBody>
          <a:bodyPr lIns="57150" tIns="57150" rIns="57150" bIns="57150"/>
          <a:lst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lgn="ctr">
              <a:buNone/>
            </a:pPr>
            <a:r>
              <a:rPr lang="en-US" sz="1688" b="1" dirty="0">
                <a:solidFill>
                  <a:srgbClr val="00338E"/>
                </a:solidFill>
                <a:latin typeface="Barlow"/>
              </a:rPr>
              <a:t>Discussion         </a:t>
            </a:r>
            <a:r>
              <a:rPr lang="en-US" sz="1400" dirty="0">
                <a:latin typeface="Barlow"/>
              </a:rPr>
              <a:t>Comments shared by participants showed how much better they felt after 30 minutes. The combination of laughter  and comradery proved to be effective. Their enthusiasm was noted by them  looking forward to the next event.</a:t>
            </a:r>
          </a:p>
        </p:txBody>
      </p:sp>
      <p:sp>
        <p:nvSpPr>
          <p:cNvPr id="39" name="Content Placeholder 2">
            <a:extLst>
              <a:ext uri="{FF2B5EF4-FFF2-40B4-BE49-F238E27FC236}">
                <a16:creationId xmlns:a16="http://schemas.microsoft.com/office/drawing/2014/main" id="{AE3D542F-767D-4203-9A1D-8D0E39F567C3}"/>
              </a:ext>
            </a:extLst>
          </p:cNvPr>
          <p:cNvSpPr txBox="1">
            <a:spLocks/>
          </p:cNvSpPr>
          <p:nvPr/>
        </p:nvSpPr>
        <p:spPr>
          <a:xfrm>
            <a:off x="8758117" y="4004840"/>
            <a:ext cx="2249967" cy="1473261"/>
          </a:xfrm>
          <a:prstGeom prst="rect">
            <a:avLst/>
          </a:prstGeom>
          <a:ln>
            <a:solidFill>
              <a:srgbClr val="00338E"/>
            </a:solidFill>
          </a:ln>
        </p:spPr>
        <p:txBody>
          <a:bodyPr lIns="57150" tIns="57150" rIns="57150" bIns="57150"/>
          <a:lst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lgn="ctr">
              <a:buNone/>
            </a:pPr>
            <a:r>
              <a:rPr lang="en-US" sz="1688" b="1" dirty="0">
                <a:solidFill>
                  <a:srgbClr val="00338E"/>
                </a:solidFill>
                <a:latin typeface="Barlow"/>
              </a:rPr>
              <a:t> Implications for          Practice             </a:t>
            </a:r>
            <a:r>
              <a:rPr lang="en-US" sz="1200" dirty="0">
                <a:latin typeface="Barlow"/>
              </a:rPr>
              <a:t>Participation of the nursing staff in this event was found to be uplifting. This intervention can easily be adapted by other teams to increase team building </a:t>
            </a:r>
          </a:p>
        </p:txBody>
      </p:sp>
      <p:sp>
        <p:nvSpPr>
          <p:cNvPr id="41" name="Content Placeholder 2">
            <a:extLst>
              <a:ext uri="{FF2B5EF4-FFF2-40B4-BE49-F238E27FC236}">
                <a16:creationId xmlns:a16="http://schemas.microsoft.com/office/drawing/2014/main" id="{AE4623B5-832E-42DB-BCC3-935B01B9A406}"/>
              </a:ext>
            </a:extLst>
          </p:cNvPr>
          <p:cNvSpPr txBox="1">
            <a:spLocks/>
          </p:cNvSpPr>
          <p:nvPr/>
        </p:nvSpPr>
        <p:spPr>
          <a:xfrm>
            <a:off x="3702301" y="4347180"/>
            <a:ext cx="4787398" cy="2000250"/>
          </a:xfrm>
          <a:prstGeom prst="rect">
            <a:avLst/>
          </a:prstGeom>
          <a:ln>
            <a:solidFill>
              <a:srgbClr val="00338E"/>
            </a:solidFill>
          </a:ln>
        </p:spPr>
        <p:txBody>
          <a:bodyPr lIns="57150" tIns="57150" rIns="57150" bIns="57150" anchor="ctr"/>
          <a:lst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lgn="ctr">
              <a:buNone/>
            </a:pPr>
            <a:endParaRPr lang="en-US" sz="1688" b="1" dirty="0">
              <a:solidFill>
                <a:srgbClr val="00338E"/>
              </a:solidFill>
              <a:latin typeface="Barlow"/>
            </a:endParaRPr>
          </a:p>
        </p:txBody>
      </p:sp>
      <p:sp>
        <p:nvSpPr>
          <p:cNvPr id="42" name="Content Placeholder 2">
            <a:extLst>
              <a:ext uri="{FF2B5EF4-FFF2-40B4-BE49-F238E27FC236}">
                <a16:creationId xmlns:a16="http://schemas.microsoft.com/office/drawing/2014/main" id="{551651A8-C6FC-42E6-9577-7CEB25D0426B}"/>
              </a:ext>
            </a:extLst>
          </p:cNvPr>
          <p:cNvSpPr txBox="1">
            <a:spLocks/>
          </p:cNvSpPr>
          <p:nvPr/>
        </p:nvSpPr>
        <p:spPr>
          <a:xfrm>
            <a:off x="8758117" y="5478102"/>
            <a:ext cx="2249967" cy="936320"/>
          </a:xfrm>
          <a:prstGeom prst="rect">
            <a:avLst/>
          </a:prstGeom>
          <a:ln>
            <a:solidFill>
              <a:srgbClr val="00338E"/>
            </a:solidFill>
          </a:ln>
        </p:spPr>
        <p:txBody>
          <a:bodyPr lIns="57150" tIns="57150" rIns="57150" bIns="57150"/>
          <a:lst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buNone/>
            </a:pPr>
            <a:r>
              <a:rPr lang="en-US" sz="1688" b="1" dirty="0">
                <a:solidFill>
                  <a:srgbClr val="00338E"/>
                </a:solidFill>
                <a:latin typeface="Barlow"/>
              </a:rPr>
              <a:t>Acknowledgments</a:t>
            </a:r>
          </a:p>
          <a:p>
            <a:pPr marL="0" indent="0" defTabSz="142875">
              <a:lnSpc>
                <a:spcPct val="100000"/>
              </a:lnSpc>
              <a:spcBef>
                <a:spcPts val="0"/>
              </a:spcBef>
              <a:buNone/>
              <a:defRPr/>
            </a:pPr>
            <a:r>
              <a:rPr lang="en-US" sz="1375" dirty="0">
                <a:solidFill>
                  <a:srgbClr val="000000"/>
                </a:solidFill>
                <a:latin typeface="Barlow"/>
              </a:rPr>
              <a:t>Thanks to the PSJMC-DFCC Nursing team and leadership</a:t>
            </a:r>
          </a:p>
        </p:txBody>
      </p:sp>
      <p:graphicFrame>
        <p:nvGraphicFramePr>
          <p:cNvPr id="21" name="Table 20">
            <a:extLst>
              <a:ext uri="{FF2B5EF4-FFF2-40B4-BE49-F238E27FC236}">
                <a16:creationId xmlns:a16="http://schemas.microsoft.com/office/drawing/2014/main" id="{D8D602CD-672F-11EA-F837-376FB94EC3AF}"/>
              </a:ext>
            </a:extLst>
          </p:cNvPr>
          <p:cNvGraphicFramePr>
            <a:graphicFrameLocks noGrp="1"/>
          </p:cNvGraphicFramePr>
          <p:nvPr>
            <p:extLst>
              <p:ext uri="{D42A27DB-BD31-4B8C-83A1-F6EECF244321}">
                <p14:modId xmlns:p14="http://schemas.microsoft.com/office/powerpoint/2010/main" val="3816666163"/>
              </p:ext>
            </p:extLst>
          </p:nvPr>
        </p:nvGraphicFramePr>
        <p:xfrm>
          <a:off x="3702301" y="4319089"/>
          <a:ext cx="4911767" cy="2169390"/>
        </p:xfrm>
        <a:graphic>
          <a:graphicData uri="http://schemas.openxmlformats.org/drawingml/2006/table">
            <a:tbl>
              <a:tblPr firstRow="1" bandRow="1">
                <a:tableStyleId>{5C22544A-7EE6-4342-B048-85BDC9FD1C3A}</a:tableStyleId>
              </a:tblPr>
              <a:tblGrid>
                <a:gridCol w="216565">
                  <a:extLst>
                    <a:ext uri="{9D8B030D-6E8A-4147-A177-3AD203B41FA5}">
                      <a16:colId xmlns:a16="http://schemas.microsoft.com/office/drawing/2014/main" val="2264693477"/>
                    </a:ext>
                  </a:extLst>
                </a:gridCol>
                <a:gridCol w="1121096">
                  <a:extLst>
                    <a:ext uri="{9D8B030D-6E8A-4147-A177-3AD203B41FA5}">
                      <a16:colId xmlns:a16="http://schemas.microsoft.com/office/drawing/2014/main" val="2645626897"/>
                    </a:ext>
                  </a:extLst>
                </a:gridCol>
                <a:gridCol w="1180367">
                  <a:extLst>
                    <a:ext uri="{9D8B030D-6E8A-4147-A177-3AD203B41FA5}">
                      <a16:colId xmlns:a16="http://schemas.microsoft.com/office/drawing/2014/main" val="2249958909"/>
                    </a:ext>
                  </a:extLst>
                </a:gridCol>
                <a:gridCol w="1261473">
                  <a:extLst>
                    <a:ext uri="{9D8B030D-6E8A-4147-A177-3AD203B41FA5}">
                      <a16:colId xmlns:a16="http://schemas.microsoft.com/office/drawing/2014/main" val="3943022102"/>
                    </a:ext>
                  </a:extLst>
                </a:gridCol>
                <a:gridCol w="1132266">
                  <a:extLst>
                    <a:ext uri="{9D8B030D-6E8A-4147-A177-3AD203B41FA5}">
                      <a16:colId xmlns:a16="http://schemas.microsoft.com/office/drawing/2014/main" val="4000505943"/>
                    </a:ext>
                  </a:extLst>
                </a:gridCol>
              </a:tblGrid>
              <a:tr h="736830">
                <a:tc>
                  <a:txBody>
                    <a:bodyPr/>
                    <a:lstStyle/>
                    <a:p>
                      <a:endParaRPr lang="en-US" dirty="0"/>
                    </a:p>
                  </a:txBody>
                  <a:tcPr/>
                </a:tc>
                <a:tc>
                  <a:txBody>
                    <a:bodyPr/>
                    <a:lstStyle/>
                    <a:p>
                      <a:r>
                        <a:rPr lang="en-US" sz="1200" dirty="0"/>
                        <a:t>#1 Event 6/30/2021 4th of July</a:t>
                      </a:r>
                    </a:p>
                  </a:txBody>
                  <a:tcPr/>
                </a:tc>
                <a:tc>
                  <a:txBody>
                    <a:bodyPr/>
                    <a:lstStyle/>
                    <a:p>
                      <a:r>
                        <a:rPr lang="en-US" sz="1100" dirty="0"/>
                        <a:t>#2 Event 3/23/2022 Carnival Day</a:t>
                      </a:r>
                    </a:p>
                  </a:txBody>
                  <a:tcPr/>
                </a:tc>
                <a:tc>
                  <a:txBody>
                    <a:bodyPr/>
                    <a:lstStyle/>
                    <a:p>
                      <a:r>
                        <a:rPr lang="en-US" sz="1100" dirty="0"/>
                        <a:t>#3 Event 4/27/2022</a:t>
                      </a:r>
                    </a:p>
                    <a:p>
                      <a:r>
                        <a:rPr lang="en-US" sz="1100" dirty="0"/>
                        <a:t> Day at the Beach</a:t>
                      </a:r>
                    </a:p>
                  </a:txBody>
                  <a:tcPr/>
                </a:tc>
                <a:tc>
                  <a:txBody>
                    <a:bodyPr/>
                    <a:lstStyle/>
                    <a:p>
                      <a:r>
                        <a:rPr lang="en-US" sz="1100" dirty="0"/>
                        <a:t>#4 Event  10/27/2022  Halloween</a:t>
                      </a:r>
                    </a:p>
                  </a:txBody>
                  <a:tcPr/>
                </a:tc>
                <a:extLst>
                  <a:ext uri="{0D108BD9-81ED-4DB2-BD59-A6C34878D82A}">
                    <a16:rowId xmlns:a16="http://schemas.microsoft.com/office/drawing/2014/main" val="3826734607"/>
                  </a:ext>
                </a:extLst>
              </a:tr>
              <a:tr h="1378315">
                <a:tc>
                  <a:txBody>
                    <a:bodyPr/>
                    <a:lstStyle/>
                    <a:p>
                      <a:endParaRPr lang="en-US" dirty="0"/>
                    </a:p>
                  </a:txBody>
                  <a:tcPr/>
                </a:tc>
                <a:tc>
                  <a:txBody>
                    <a:bodyPr/>
                    <a:lstStyle/>
                    <a:p>
                      <a:r>
                        <a:rPr lang="en-US" sz="800" kern="1200" dirty="0">
                          <a:solidFill>
                            <a:schemeClr val="dk1"/>
                          </a:solidFill>
                          <a:effectLst/>
                          <a:latin typeface="+mn-lt"/>
                          <a:ea typeface="+mn-ea"/>
                          <a:cs typeface="+mn-cs"/>
                        </a:rPr>
                        <a:t>Attendee: 38</a:t>
                      </a:r>
                    </a:p>
                    <a:p>
                      <a:r>
                        <a:rPr lang="en-US" sz="800" kern="1200" dirty="0">
                          <a:solidFill>
                            <a:schemeClr val="dk1"/>
                          </a:solidFill>
                          <a:effectLst/>
                          <a:latin typeface="+mn-lt"/>
                          <a:ea typeface="+mn-ea"/>
                          <a:cs typeface="+mn-cs"/>
                        </a:rPr>
                        <a:t>Survey   33:  = 87% return</a:t>
                      </a:r>
                    </a:p>
                    <a:p>
                      <a:r>
                        <a:rPr lang="en-US" sz="800" kern="1200" dirty="0">
                          <a:solidFill>
                            <a:schemeClr val="dk1"/>
                          </a:solidFill>
                          <a:effectLst/>
                          <a:latin typeface="+mn-lt"/>
                          <a:ea typeface="+mn-ea"/>
                          <a:cs typeface="+mn-cs"/>
                        </a:rPr>
                        <a:t>Pre- event:               Range: 3-9.   Mode: 5.   Median: 6.   Mean: 5.5</a:t>
                      </a:r>
                    </a:p>
                    <a:p>
                      <a:r>
                        <a:rPr lang="en-US" sz="800" kern="1200" dirty="0">
                          <a:solidFill>
                            <a:schemeClr val="dk1"/>
                          </a:solidFill>
                          <a:effectLst/>
                          <a:latin typeface="+mn-lt"/>
                          <a:ea typeface="+mn-ea"/>
                          <a:cs typeface="+mn-cs"/>
                        </a:rPr>
                        <a:t>Post-event:              Range: 7-9.  Mode: 9.   Median: 8.   Mean: 8.6</a:t>
                      </a:r>
                    </a:p>
                    <a:p>
                      <a:r>
                        <a:rPr lang="en-US" sz="800" kern="1200" dirty="0">
                          <a:solidFill>
                            <a:schemeClr val="dk1"/>
                          </a:solidFill>
                          <a:effectLst/>
                          <a:latin typeface="+mn-lt"/>
                          <a:ea typeface="+mn-ea"/>
                          <a:cs typeface="+mn-cs"/>
                        </a:rPr>
                        <a:t>100%  mood was lifted</a:t>
                      </a:r>
                      <a:endParaRPr lang="en-US" sz="1000" dirty="0"/>
                    </a:p>
                  </a:txBody>
                  <a:tcPr/>
                </a:tc>
                <a:tc>
                  <a:txBody>
                    <a:bodyPr/>
                    <a:lstStyle/>
                    <a:p>
                      <a:r>
                        <a:rPr lang="en-US" sz="800" kern="1200" dirty="0">
                          <a:solidFill>
                            <a:schemeClr val="dk1"/>
                          </a:solidFill>
                          <a:effectLst/>
                          <a:latin typeface="+mn-lt"/>
                          <a:ea typeface="+mn-ea"/>
                          <a:cs typeface="+mn-cs"/>
                        </a:rPr>
                        <a:t>Attendee:  39</a:t>
                      </a:r>
                    </a:p>
                    <a:p>
                      <a:r>
                        <a:rPr lang="en-US" sz="800" kern="1200" dirty="0">
                          <a:solidFill>
                            <a:schemeClr val="dk1"/>
                          </a:solidFill>
                          <a:effectLst/>
                          <a:latin typeface="+mn-lt"/>
                          <a:ea typeface="+mn-ea"/>
                          <a:cs typeface="+mn-cs"/>
                        </a:rPr>
                        <a:t>Survey: 22 = 56% return</a:t>
                      </a:r>
                    </a:p>
                    <a:p>
                      <a:r>
                        <a:rPr lang="en-US" sz="800" kern="1200" dirty="0">
                          <a:solidFill>
                            <a:schemeClr val="dk1"/>
                          </a:solidFill>
                          <a:effectLst/>
                          <a:latin typeface="+mn-lt"/>
                          <a:ea typeface="+mn-ea"/>
                          <a:cs typeface="+mn-cs"/>
                        </a:rPr>
                        <a:t>Pre-event:                 Range: 1-9.   Mode: 4.   Median: 5.  Mean: 5.39</a:t>
                      </a:r>
                    </a:p>
                    <a:p>
                      <a:r>
                        <a:rPr lang="en-US" sz="800" kern="1200" dirty="0">
                          <a:solidFill>
                            <a:schemeClr val="dk1"/>
                          </a:solidFill>
                          <a:effectLst/>
                          <a:latin typeface="+mn-lt"/>
                          <a:ea typeface="+mn-ea"/>
                          <a:cs typeface="+mn-cs"/>
                        </a:rPr>
                        <a:t>Post event:                Range: 7-9.    Mode: 9.   Median: 9.  Mean: 8.5</a:t>
                      </a:r>
                    </a:p>
                    <a:p>
                      <a:r>
                        <a:rPr lang="en-US" sz="800" kern="1200" dirty="0">
                          <a:solidFill>
                            <a:schemeClr val="dk1"/>
                          </a:solidFill>
                          <a:effectLst/>
                          <a:latin typeface="+mn-lt"/>
                          <a:ea typeface="+mn-ea"/>
                          <a:cs typeface="+mn-cs"/>
                        </a:rPr>
                        <a:t>100% mood was lifted</a:t>
                      </a:r>
                      <a:endParaRPr lang="en-US" sz="800" dirty="0"/>
                    </a:p>
                  </a:txBody>
                  <a:tcPr/>
                </a:tc>
                <a:tc>
                  <a:txBody>
                    <a:bodyPr/>
                    <a:lstStyle/>
                    <a:p>
                      <a:r>
                        <a:rPr lang="en-US" sz="800" kern="1200" dirty="0">
                          <a:solidFill>
                            <a:schemeClr val="dk1"/>
                          </a:solidFill>
                          <a:effectLst/>
                          <a:latin typeface="+mn-lt"/>
                          <a:ea typeface="+mn-ea"/>
                          <a:cs typeface="+mn-cs"/>
                        </a:rPr>
                        <a:t>Attendees: 57</a:t>
                      </a:r>
                    </a:p>
                    <a:p>
                      <a:r>
                        <a:rPr lang="en-US" sz="800" kern="1200" dirty="0">
                          <a:solidFill>
                            <a:schemeClr val="dk1"/>
                          </a:solidFill>
                          <a:effectLst/>
                          <a:latin typeface="+mn-lt"/>
                          <a:ea typeface="+mn-ea"/>
                          <a:cs typeface="+mn-cs"/>
                        </a:rPr>
                        <a:t>Survey:   47   = 84% return</a:t>
                      </a:r>
                    </a:p>
                    <a:p>
                      <a:r>
                        <a:rPr lang="en-US" sz="800" kern="1200" dirty="0">
                          <a:solidFill>
                            <a:schemeClr val="dk1"/>
                          </a:solidFill>
                          <a:effectLst/>
                          <a:latin typeface="+mn-lt"/>
                          <a:ea typeface="+mn-ea"/>
                          <a:cs typeface="+mn-cs"/>
                        </a:rPr>
                        <a:t>Pre-event:                 Range: 2-9.  Mode: 7.  Median: 6.45. Mean 6.19</a:t>
                      </a:r>
                    </a:p>
                    <a:p>
                      <a:r>
                        <a:rPr lang="en-US" sz="800" kern="1200" dirty="0">
                          <a:solidFill>
                            <a:schemeClr val="dk1"/>
                          </a:solidFill>
                          <a:effectLst/>
                          <a:latin typeface="+mn-lt"/>
                          <a:ea typeface="+mn-ea"/>
                          <a:cs typeface="+mn-cs"/>
                        </a:rPr>
                        <a:t>Post—event:             Range:5-9.   Mode: 9.   Median: 9.        Mean: 9 </a:t>
                      </a:r>
                    </a:p>
                    <a:p>
                      <a:r>
                        <a:rPr lang="en-US" sz="800" kern="1200" dirty="0">
                          <a:solidFill>
                            <a:schemeClr val="dk1"/>
                          </a:solidFill>
                          <a:effectLst/>
                          <a:latin typeface="+mn-lt"/>
                          <a:ea typeface="+mn-ea"/>
                          <a:cs typeface="+mn-cs"/>
                        </a:rPr>
                        <a:t>100% indicated mood was lifted. </a:t>
                      </a:r>
                      <a:endParaRPr lang="en-US" sz="800" dirty="0"/>
                    </a:p>
                  </a:txBody>
                  <a:tcPr/>
                </a:tc>
                <a:tc>
                  <a:txBody>
                    <a:bodyPr/>
                    <a:lstStyle/>
                    <a:p>
                      <a:r>
                        <a:rPr lang="en-US" sz="800" kern="1200" dirty="0">
                          <a:solidFill>
                            <a:schemeClr val="dk1"/>
                          </a:solidFill>
                          <a:effectLst/>
                          <a:latin typeface="+mn-lt"/>
                          <a:ea typeface="+mn-ea"/>
                          <a:cs typeface="+mn-cs"/>
                        </a:rPr>
                        <a:t>Attendees: 48</a:t>
                      </a:r>
                    </a:p>
                    <a:p>
                      <a:r>
                        <a:rPr lang="en-US" sz="800" kern="1200" dirty="0">
                          <a:solidFill>
                            <a:schemeClr val="dk1"/>
                          </a:solidFill>
                          <a:effectLst/>
                          <a:latin typeface="+mn-lt"/>
                          <a:ea typeface="+mn-ea"/>
                          <a:cs typeface="+mn-cs"/>
                        </a:rPr>
                        <a:t>Survey: 30  = 62% return</a:t>
                      </a:r>
                    </a:p>
                    <a:p>
                      <a:r>
                        <a:rPr lang="en-US" sz="800" kern="1200" dirty="0">
                          <a:solidFill>
                            <a:schemeClr val="dk1"/>
                          </a:solidFill>
                          <a:effectLst/>
                          <a:latin typeface="+mn-lt"/>
                          <a:ea typeface="+mn-ea"/>
                          <a:cs typeface="+mn-cs"/>
                        </a:rPr>
                        <a:t>Pre-event:                 Range: 2-9.     Mode: 5.   Median: 6.  Mean: 6.1</a:t>
                      </a:r>
                    </a:p>
                    <a:p>
                      <a:r>
                        <a:rPr lang="en-US" sz="800" kern="1200" dirty="0">
                          <a:solidFill>
                            <a:schemeClr val="dk1"/>
                          </a:solidFill>
                          <a:effectLst/>
                          <a:latin typeface="+mn-lt"/>
                          <a:ea typeface="+mn-ea"/>
                          <a:cs typeface="+mn-cs"/>
                        </a:rPr>
                        <a:t>Post-event:                Range 7-9.      Mode: 9.    Median: 9.  Mean: 8.5</a:t>
                      </a:r>
                    </a:p>
                    <a:p>
                      <a:r>
                        <a:rPr lang="en-US" sz="800" kern="1200" dirty="0">
                          <a:solidFill>
                            <a:schemeClr val="dk1"/>
                          </a:solidFill>
                          <a:effectLst/>
                          <a:latin typeface="+mn-lt"/>
                          <a:ea typeface="+mn-ea"/>
                          <a:cs typeface="+mn-cs"/>
                        </a:rPr>
                        <a:t>100% indicated mood was lifted.</a:t>
                      </a:r>
                      <a:endParaRPr lang="en-US" sz="800" dirty="0"/>
                    </a:p>
                  </a:txBody>
                  <a:tcPr/>
                </a:tc>
                <a:extLst>
                  <a:ext uri="{0D108BD9-81ED-4DB2-BD59-A6C34878D82A}">
                    <a16:rowId xmlns:a16="http://schemas.microsoft.com/office/drawing/2014/main" val="455731371"/>
                  </a:ext>
                </a:extLst>
              </a:tr>
            </a:tbl>
          </a:graphicData>
        </a:graphic>
      </p:graphicFrame>
      <p:sp>
        <p:nvSpPr>
          <p:cNvPr id="2" name="TextBox 1">
            <a:extLst>
              <a:ext uri="{FF2B5EF4-FFF2-40B4-BE49-F238E27FC236}">
                <a16:creationId xmlns:a16="http://schemas.microsoft.com/office/drawing/2014/main" id="{E2CA8855-413B-368A-51C9-947E1CF35CDC}"/>
              </a:ext>
            </a:extLst>
          </p:cNvPr>
          <p:cNvSpPr txBox="1"/>
          <p:nvPr/>
        </p:nvSpPr>
        <p:spPr>
          <a:xfrm>
            <a:off x="16145043" y="-490314"/>
            <a:ext cx="206371" cy="45719"/>
          </a:xfrm>
          <a:prstGeom prst="rect">
            <a:avLst/>
          </a:prstGeom>
          <a:noFill/>
        </p:spPr>
        <p:txBody>
          <a:bodyPr wrap="square" rtlCol="0">
            <a:spAutoFit/>
          </a:bodyPr>
          <a:lstStyle/>
          <a:p>
            <a:endParaRPr lang="en-US" dirty="0"/>
          </a:p>
        </p:txBody>
      </p:sp>
      <p:pic>
        <p:nvPicPr>
          <p:cNvPr id="1026" name="Picture 2">
            <a:extLst>
              <a:ext uri="{FF2B5EF4-FFF2-40B4-BE49-F238E27FC236}">
                <a16:creationId xmlns:a16="http://schemas.microsoft.com/office/drawing/2014/main" id="{970A6A55-AD63-CF9B-6EE2-BCD8C70846D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V="1">
            <a:off x="15824163" y="88936"/>
            <a:ext cx="364834" cy="36483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DCFD07EE-DE24-8CA6-4E25-2951B8DA67B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9777625" y="45828"/>
            <a:ext cx="1334071" cy="1334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5137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583A04E-4D17-419B-9B0C-4C14C705F48B}"/>
              </a:ext>
            </a:extLst>
          </p:cNvPr>
          <p:cNvGrpSpPr/>
          <p:nvPr/>
        </p:nvGrpSpPr>
        <p:grpSpPr>
          <a:xfrm>
            <a:off x="949277" y="-1364"/>
            <a:ext cx="10287000" cy="1460053"/>
            <a:chOff x="120315" y="-4364"/>
            <a:chExt cx="33228266" cy="4672168"/>
          </a:xfrm>
        </p:grpSpPr>
        <p:grpSp>
          <p:nvGrpSpPr>
            <p:cNvPr id="6" name="Group 5">
              <a:extLst>
                <a:ext uri="{FF2B5EF4-FFF2-40B4-BE49-F238E27FC236}">
                  <a16:creationId xmlns:a16="http://schemas.microsoft.com/office/drawing/2014/main" id="{9528D4F0-5EBF-4764-9C71-4F467EFB46C3}"/>
                </a:ext>
              </a:extLst>
            </p:cNvPr>
            <p:cNvGrpSpPr/>
            <p:nvPr/>
          </p:nvGrpSpPr>
          <p:grpSpPr>
            <a:xfrm>
              <a:off x="120315" y="-4364"/>
              <a:ext cx="28134627" cy="4666268"/>
              <a:chOff x="191099" y="-4366"/>
              <a:chExt cx="43853142" cy="7198404"/>
            </a:xfrm>
          </p:grpSpPr>
          <p:pic>
            <p:nvPicPr>
              <p:cNvPr id="7" name="Picture 6">
                <a:extLst>
                  <a:ext uri="{FF2B5EF4-FFF2-40B4-BE49-F238E27FC236}">
                    <a16:creationId xmlns:a16="http://schemas.microsoft.com/office/drawing/2014/main" id="{93AFA722-1F29-49DB-A5B0-A1FA197AA2D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1378" t="1" r="1314" b="68887"/>
              <a:stretch/>
            </p:blipFill>
            <p:spPr>
              <a:xfrm>
                <a:off x="191099" y="-3"/>
                <a:ext cx="39959039" cy="7194041"/>
              </a:xfrm>
              <a:prstGeom prst="rect">
                <a:avLst/>
              </a:prstGeom>
            </p:spPr>
          </p:pic>
          <p:pic>
            <p:nvPicPr>
              <p:cNvPr id="8" name="Picture 7">
                <a:extLst>
                  <a:ext uri="{FF2B5EF4-FFF2-40B4-BE49-F238E27FC236}">
                    <a16:creationId xmlns:a16="http://schemas.microsoft.com/office/drawing/2014/main" id="{ECF0ACED-5503-4967-9CFF-55699AC45E29}"/>
                  </a:ext>
                </a:extLst>
              </p:cNvPr>
              <p:cNvPicPr>
                <a:picLocks/>
              </p:cNvPicPr>
              <p:nvPr/>
            </p:nvPicPr>
            <p:blipFill rotWithShape="1">
              <a:blip r:embed="rId3" cstate="email">
                <a:extLst>
                  <a:ext uri="{28A0092B-C50C-407E-A947-70E740481C1C}">
                    <a14:useLocalDpi xmlns:a14="http://schemas.microsoft.com/office/drawing/2010/main"/>
                  </a:ext>
                </a:extLst>
              </a:blip>
              <a:srcRect l="1378" t="1" r="88504" b="68887"/>
              <a:stretch/>
            </p:blipFill>
            <p:spPr>
              <a:xfrm>
                <a:off x="39896718" y="-4366"/>
                <a:ext cx="4147523" cy="7194041"/>
              </a:xfrm>
              <a:prstGeom prst="rect">
                <a:avLst/>
              </a:prstGeom>
            </p:spPr>
          </p:pic>
        </p:grpSp>
        <p:pic>
          <p:nvPicPr>
            <p:cNvPr id="30" name="Picture 29">
              <a:extLst>
                <a:ext uri="{FF2B5EF4-FFF2-40B4-BE49-F238E27FC236}">
                  <a16:creationId xmlns:a16="http://schemas.microsoft.com/office/drawing/2014/main" id="{D2C65F47-263F-4EFE-9AF1-390F23134959}"/>
                </a:ext>
              </a:extLst>
            </p:cNvPr>
            <p:cNvPicPr>
              <a:picLocks/>
            </p:cNvPicPr>
            <p:nvPr/>
          </p:nvPicPr>
          <p:blipFill rotWithShape="1">
            <a:blip r:embed="rId3" cstate="email">
              <a:extLst>
                <a:ext uri="{28A0092B-C50C-407E-A947-70E740481C1C}">
                  <a14:useLocalDpi xmlns:a14="http://schemas.microsoft.com/office/drawing/2010/main"/>
                </a:ext>
              </a:extLst>
            </a:blip>
            <a:srcRect l="1378" t="1" r="88504" b="68887"/>
            <a:stretch/>
          </p:blipFill>
          <p:spPr>
            <a:xfrm>
              <a:off x="28158690" y="0"/>
              <a:ext cx="2660904" cy="4663440"/>
            </a:xfrm>
            <a:prstGeom prst="rect">
              <a:avLst/>
            </a:prstGeom>
          </p:spPr>
        </p:pic>
        <p:pic>
          <p:nvPicPr>
            <p:cNvPr id="31" name="Picture 30">
              <a:extLst>
                <a:ext uri="{FF2B5EF4-FFF2-40B4-BE49-F238E27FC236}">
                  <a16:creationId xmlns:a16="http://schemas.microsoft.com/office/drawing/2014/main" id="{001C54D7-2A43-489C-BB66-7EAACD52BA00}"/>
                </a:ext>
              </a:extLst>
            </p:cNvPr>
            <p:cNvPicPr>
              <a:picLocks/>
            </p:cNvPicPr>
            <p:nvPr/>
          </p:nvPicPr>
          <p:blipFill rotWithShape="1">
            <a:blip r:embed="rId3" cstate="email">
              <a:extLst>
                <a:ext uri="{28A0092B-C50C-407E-A947-70E740481C1C}">
                  <a14:useLocalDpi xmlns:a14="http://schemas.microsoft.com/office/drawing/2010/main"/>
                </a:ext>
              </a:extLst>
            </a:blip>
            <a:srcRect l="1378" t="1" r="88504" b="68887"/>
            <a:stretch/>
          </p:blipFill>
          <p:spPr>
            <a:xfrm>
              <a:off x="30687677" y="4364"/>
              <a:ext cx="2660904" cy="4663440"/>
            </a:xfrm>
            <a:prstGeom prst="rect">
              <a:avLst/>
            </a:prstGeom>
          </p:spPr>
        </p:pic>
      </p:grpSp>
      <p:pic>
        <p:nvPicPr>
          <p:cNvPr id="9" name="Picture 8" descr="A picture containing text, clipart&#10;&#10;Description automatically generated">
            <a:extLst>
              <a:ext uri="{FF2B5EF4-FFF2-40B4-BE49-F238E27FC236}">
                <a16:creationId xmlns:a16="http://schemas.microsoft.com/office/drawing/2014/main" id="{67B69898-9D71-425E-957D-E46508A85D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53195" y="220452"/>
            <a:ext cx="1405653" cy="267371"/>
          </a:xfrm>
          <a:prstGeom prst="rect">
            <a:avLst/>
          </a:prstGeom>
        </p:spPr>
      </p:pic>
      <p:sp>
        <p:nvSpPr>
          <p:cNvPr id="12" name="TextBox 11">
            <a:extLst>
              <a:ext uri="{FF2B5EF4-FFF2-40B4-BE49-F238E27FC236}">
                <a16:creationId xmlns:a16="http://schemas.microsoft.com/office/drawing/2014/main" id="{235D0094-85C1-4319-8630-EF6453EAB2D6}"/>
              </a:ext>
            </a:extLst>
          </p:cNvPr>
          <p:cNvSpPr txBox="1"/>
          <p:nvPr/>
        </p:nvSpPr>
        <p:spPr>
          <a:xfrm>
            <a:off x="955723" y="-1"/>
            <a:ext cx="10155973" cy="1446550"/>
          </a:xfrm>
          <a:prstGeom prst="rect">
            <a:avLst/>
          </a:prstGeom>
          <a:noFill/>
        </p:spPr>
        <p:txBody>
          <a:bodyPr wrap="square" rtlCol="0">
            <a:spAutoFit/>
          </a:bodyPr>
          <a:lstStyle/>
          <a:p>
            <a:pPr algn="ctr"/>
            <a:r>
              <a:rPr lang="en-US" sz="2400" b="1" dirty="0">
                <a:solidFill>
                  <a:prstClr val="white"/>
                </a:solidFill>
                <a:latin typeface="Lora"/>
              </a:rPr>
              <a:t>PSJMC-DFCC Team Project</a:t>
            </a:r>
          </a:p>
          <a:p>
            <a:pPr algn="ctr"/>
            <a:r>
              <a:rPr lang="en-US" sz="2400" b="1" dirty="0">
                <a:solidFill>
                  <a:prstClr val="white"/>
                </a:solidFill>
                <a:latin typeface="Lora"/>
              </a:rPr>
              <a:t>Take a Break Intervention</a:t>
            </a:r>
          </a:p>
          <a:p>
            <a:pPr algn="ctr"/>
            <a:r>
              <a:rPr lang="en-US" sz="2000" b="1" dirty="0">
                <a:solidFill>
                  <a:prstClr val="white"/>
                </a:solidFill>
                <a:latin typeface="Lora"/>
              </a:rPr>
              <a:t>Authors: Martha Inofuentes-Likins MSN-RN, OCN, CMSRN</a:t>
            </a:r>
          </a:p>
          <a:p>
            <a:pPr algn="ctr"/>
            <a:r>
              <a:rPr lang="en-US" sz="2000" b="1" dirty="0">
                <a:solidFill>
                  <a:prstClr val="white"/>
                </a:solidFill>
                <a:latin typeface="Lora"/>
              </a:rPr>
              <a:t>Susan Scott BSN-RN, OCN, ONN-CG</a:t>
            </a:r>
          </a:p>
        </p:txBody>
      </p:sp>
      <p:sp>
        <p:nvSpPr>
          <p:cNvPr id="23" name="Content Placeholder 2">
            <a:extLst>
              <a:ext uri="{FF2B5EF4-FFF2-40B4-BE49-F238E27FC236}">
                <a16:creationId xmlns:a16="http://schemas.microsoft.com/office/drawing/2014/main" id="{B9ADE47D-F53A-4F56-905A-44AC75FFBE58}"/>
              </a:ext>
            </a:extLst>
          </p:cNvPr>
          <p:cNvSpPr txBox="1">
            <a:spLocks/>
          </p:cNvSpPr>
          <p:nvPr/>
        </p:nvSpPr>
        <p:spPr>
          <a:xfrm>
            <a:off x="1155579" y="1610769"/>
            <a:ext cx="2248853" cy="2424382"/>
          </a:xfrm>
          <a:prstGeom prst="rect">
            <a:avLst/>
          </a:prstGeom>
          <a:ln>
            <a:solidFill>
              <a:srgbClr val="00338E"/>
            </a:solidFill>
          </a:ln>
        </p:spPr>
        <p:txBody>
          <a:bodyPr lIns="57150" tIns="0" rIns="57150" bIns="57150">
            <a:spAutoFit/>
          </a:bodyPr>
          <a:lst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buNone/>
            </a:pPr>
            <a:r>
              <a:rPr lang="en-US" sz="1688" b="1" dirty="0">
                <a:solidFill>
                  <a:srgbClr val="00338E"/>
                </a:solidFill>
                <a:latin typeface="Barlow"/>
              </a:rPr>
              <a:t>Background                 </a:t>
            </a:r>
            <a:r>
              <a:rPr lang="en-US" sz="1400" dirty="0">
                <a:latin typeface="Barlow"/>
              </a:rPr>
              <a:t>The COVID  pandemic placed unmeasurable stress in our health care teams.  Causing work fatigue, burn out syndrome, and preventing teams to work cohesively together. A call to action was needed to improve teamwork and reconnect teams who had once worked as one unit.</a:t>
            </a:r>
          </a:p>
        </p:txBody>
      </p:sp>
      <p:sp>
        <p:nvSpPr>
          <p:cNvPr id="25" name="Content Placeholder 2">
            <a:extLst>
              <a:ext uri="{FF2B5EF4-FFF2-40B4-BE49-F238E27FC236}">
                <a16:creationId xmlns:a16="http://schemas.microsoft.com/office/drawing/2014/main" id="{EBF8B730-9A65-4BCE-AF68-60022509218B}"/>
              </a:ext>
            </a:extLst>
          </p:cNvPr>
          <p:cNvSpPr txBox="1">
            <a:spLocks/>
          </p:cNvSpPr>
          <p:nvPr/>
        </p:nvSpPr>
        <p:spPr>
          <a:xfrm>
            <a:off x="1155579" y="4353928"/>
            <a:ext cx="2248853" cy="2169390"/>
          </a:xfrm>
          <a:prstGeom prst="rect">
            <a:avLst/>
          </a:prstGeom>
          <a:ln>
            <a:solidFill>
              <a:srgbClr val="00338E"/>
            </a:solidFill>
          </a:ln>
        </p:spPr>
        <p:txBody>
          <a:bodyPr lIns="57150" tIns="57150" rIns="57150" bIns="57150"/>
          <a:lst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lgn="ctr">
              <a:buNone/>
            </a:pPr>
            <a:r>
              <a:rPr lang="en-US" sz="1688" b="1" dirty="0">
                <a:solidFill>
                  <a:srgbClr val="00338E"/>
                </a:solidFill>
                <a:latin typeface="Barlow"/>
              </a:rPr>
              <a:t>Purpose</a:t>
            </a:r>
          </a:p>
          <a:p>
            <a:pPr marL="0" indent="0" defTabSz="142875">
              <a:lnSpc>
                <a:spcPct val="100000"/>
              </a:lnSpc>
              <a:spcBef>
                <a:spcPts val="0"/>
              </a:spcBef>
              <a:buNone/>
              <a:defRPr/>
            </a:pPr>
            <a:r>
              <a:rPr lang="en-US" sz="1375" dirty="0">
                <a:solidFill>
                  <a:srgbClr val="000000"/>
                </a:solidFill>
                <a:latin typeface="Barlow"/>
              </a:rPr>
              <a:t>The purpose of this project was to use breaks in a meaningful way. Breaks that would encourage team forming, and socialization by using crafts and games  that encourage socializations and team building. </a:t>
            </a:r>
          </a:p>
        </p:txBody>
      </p:sp>
      <p:sp>
        <p:nvSpPr>
          <p:cNvPr id="33" name="TextBox 32">
            <a:extLst>
              <a:ext uri="{FF2B5EF4-FFF2-40B4-BE49-F238E27FC236}">
                <a16:creationId xmlns:a16="http://schemas.microsoft.com/office/drawing/2014/main" id="{FCC4F310-7B84-4A21-ABCF-80AC863DE690}"/>
              </a:ext>
            </a:extLst>
          </p:cNvPr>
          <p:cNvSpPr txBox="1"/>
          <p:nvPr/>
        </p:nvSpPr>
        <p:spPr>
          <a:xfrm>
            <a:off x="1080067" y="6523318"/>
            <a:ext cx="10287000" cy="303929"/>
          </a:xfrm>
          <a:prstGeom prst="rect">
            <a:avLst/>
          </a:prstGeom>
          <a:noFill/>
        </p:spPr>
        <p:txBody>
          <a:bodyPr wrap="square" rtlCol="0">
            <a:spAutoFit/>
          </a:bodyPr>
          <a:lstStyle/>
          <a:p>
            <a:pPr algn="ctr"/>
            <a:r>
              <a:rPr lang="en-US" sz="1375" b="1" dirty="0">
                <a:solidFill>
                  <a:srgbClr val="00338E"/>
                </a:solidFill>
                <a:latin typeface="Lora"/>
              </a:rPr>
              <a:t>For references and additional information, please use the QR code above to view the electronic poster online.</a:t>
            </a:r>
          </a:p>
        </p:txBody>
      </p:sp>
      <p:sp>
        <p:nvSpPr>
          <p:cNvPr id="35" name="Content Placeholder 2">
            <a:extLst>
              <a:ext uri="{FF2B5EF4-FFF2-40B4-BE49-F238E27FC236}">
                <a16:creationId xmlns:a16="http://schemas.microsoft.com/office/drawing/2014/main" id="{2DE5E144-C879-4074-89A9-EA28B03999A4}"/>
              </a:ext>
            </a:extLst>
          </p:cNvPr>
          <p:cNvSpPr txBox="1">
            <a:spLocks/>
          </p:cNvSpPr>
          <p:nvPr/>
        </p:nvSpPr>
        <p:spPr>
          <a:xfrm>
            <a:off x="6223567" y="1610769"/>
            <a:ext cx="2249967" cy="2402114"/>
          </a:xfrm>
          <a:prstGeom prst="rect">
            <a:avLst/>
          </a:prstGeom>
          <a:ln>
            <a:solidFill>
              <a:srgbClr val="00338E"/>
            </a:solidFill>
          </a:ln>
        </p:spPr>
        <p:txBody>
          <a:bodyPr lIns="57150" tIns="57150" rIns="57150" bIns="57150"/>
          <a:lst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buNone/>
            </a:pPr>
            <a:r>
              <a:rPr lang="en-US" sz="1688" b="1" dirty="0">
                <a:solidFill>
                  <a:srgbClr val="00338E"/>
                </a:solidFill>
                <a:latin typeface="Barlow"/>
              </a:rPr>
              <a:t>                Results                    </a:t>
            </a:r>
            <a:r>
              <a:rPr lang="en-US" sz="1400" dirty="0">
                <a:latin typeface="Barlow"/>
              </a:rPr>
              <a:t>Surveys pre and post were provided to each  “Take a Break”  participant.  This survey measured their mood pre and post event.  A 9-point Likert scale was used to yield  results. 100% of participants rated their mood was improved from pre –event survey.</a:t>
            </a:r>
          </a:p>
          <a:p>
            <a:pPr marL="0" indent="0">
              <a:buNone/>
            </a:pPr>
            <a:endParaRPr lang="en-US" sz="1400" dirty="0">
              <a:latin typeface="Barlow"/>
            </a:endParaRPr>
          </a:p>
        </p:txBody>
      </p:sp>
      <p:sp>
        <p:nvSpPr>
          <p:cNvPr id="36" name="Content Placeholder 2">
            <a:extLst>
              <a:ext uri="{FF2B5EF4-FFF2-40B4-BE49-F238E27FC236}">
                <a16:creationId xmlns:a16="http://schemas.microsoft.com/office/drawing/2014/main" id="{C3BF3A21-18A7-448F-A123-F50D836F834C}"/>
              </a:ext>
            </a:extLst>
          </p:cNvPr>
          <p:cNvSpPr txBox="1">
            <a:spLocks/>
          </p:cNvSpPr>
          <p:nvPr/>
        </p:nvSpPr>
        <p:spPr>
          <a:xfrm>
            <a:off x="3689016" y="1602727"/>
            <a:ext cx="2249967" cy="2402113"/>
          </a:xfrm>
          <a:prstGeom prst="rect">
            <a:avLst/>
          </a:prstGeom>
          <a:ln>
            <a:solidFill>
              <a:srgbClr val="00338E"/>
            </a:solidFill>
          </a:ln>
        </p:spPr>
        <p:txBody>
          <a:bodyPr lIns="57150" tIns="57150" rIns="57150" bIns="57150"/>
          <a:lst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lgn="ctr">
              <a:buNone/>
            </a:pPr>
            <a:r>
              <a:rPr lang="en-US" sz="1688" b="1" dirty="0">
                <a:solidFill>
                  <a:srgbClr val="00338E"/>
                </a:solidFill>
                <a:latin typeface="Barlow"/>
              </a:rPr>
              <a:t>Methods                       </a:t>
            </a:r>
            <a:r>
              <a:rPr lang="en-US" sz="1400" dirty="0">
                <a:latin typeface="Barlow"/>
              </a:rPr>
              <a:t>With the permission from our leadership, the break for this event was increased to 30 minutes.  The nursing team created simple crafts with donated materials. Outdoor games  were provided. A small stipend was provided for snacks.             </a:t>
            </a:r>
          </a:p>
          <a:p>
            <a:pPr marL="0" indent="0" algn="ctr">
              <a:buNone/>
            </a:pPr>
            <a:endParaRPr lang="en-US" sz="1688" dirty="0">
              <a:solidFill>
                <a:srgbClr val="00338E"/>
              </a:solidFill>
              <a:latin typeface="Barlow"/>
            </a:endParaRPr>
          </a:p>
        </p:txBody>
      </p:sp>
      <p:sp>
        <p:nvSpPr>
          <p:cNvPr id="38" name="Content Placeholder 2">
            <a:extLst>
              <a:ext uri="{FF2B5EF4-FFF2-40B4-BE49-F238E27FC236}">
                <a16:creationId xmlns:a16="http://schemas.microsoft.com/office/drawing/2014/main" id="{0D8B458F-5478-4DE3-9E8C-548E82353FE6}"/>
              </a:ext>
            </a:extLst>
          </p:cNvPr>
          <p:cNvSpPr txBox="1">
            <a:spLocks/>
          </p:cNvSpPr>
          <p:nvPr/>
        </p:nvSpPr>
        <p:spPr>
          <a:xfrm>
            <a:off x="8758117" y="1612612"/>
            <a:ext cx="2249967" cy="2392229"/>
          </a:xfrm>
          <a:prstGeom prst="rect">
            <a:avLst/>
          </a:prstGeom>
          <a:ln>
            <a:solidFill>
              <a:srgbClr val="00338E"/>
            </a:solidFill>
          </a:ln>
        </p:spPr>
        <p:txBody>
          <a:bodyPr lIns="57150" tIns="57150" rIns="57150" bIns="57150"/>
          <a:lst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lgn="ctr">
              <a:buNone/>
            </a:pPr>
            <a:r>
              <a:rPr lang="en-US" sz="1688" b="1" dirty="0">
                <a:solidFill>
                  <a:srgbClr val="00338E"/>
                </a:solidFill>
                <a:latin typeface="Barlow"/>
              </a:rPr>
              <a:t>Discussion         </a:t>
            </a:r>
            <a:r>
              <a:rPr lang="en-US" sz="1400" dirty="0">
                <a:latin typeface="Barlow"/>
              </a:rPr>
              <a:t>Comments shared by participants showed how much better they felt after 30 minutes. The combination of laughter  and comradery proved to be effective. Their enthusiasm was noted by them  looking forward to the next event.</a:t>
            </a:r>
          </a:p>
        </p:txBody>
      </p:sp>
      <p:sp>
        <p:nvSpPr>
          <p:cNvPr id="39" name="Content Placeholder 2">
            <a:extLst>
              <a:ext uri="{FF2B5EF4-FFF2-40B4-BE49-F238E27FC236}">
                <a16:creationId xmlns:a16="http://schemas.microsoft.com/office/drawing/2014/main" id="{AE3D542F-767D-4203-9A1D-8D0E39F567C3}"/>
              </a:ext>
            </a:extLst>
          </p:cNvPr>
          <p:cNvSpPr txBox="1">
            <a:spLocks/>
          </p:cNvSpPr>
          <p:nvPr/>
        </p:nvSpPr>
        <p:spPr>
          <a:xfrm>
            <a:off x="8758117" y="4004840"/>
            <a:ext cx="2249967" cy="1473261"/>
          </a:xfrm>
          <a:prstGeom prst="rect">
            <a:avLst/>
          </a:prstGeom>
          <a:ln>
            <a:solidFill>
              <a:srgbClr val="00338E"/>
            </a:solidFill>
          </a:ln>
        </p:spPr>
        <p:txBody>
          <a:bodyPr lIns="57150" tIns="57150" rIns="57150" bIns="57150"/>
          <a:lst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lgn="ctr">
              <a:buNone/>
            </a:pPr>
            <a:r>
              <a:rPr lang="en-US" sz="1688" b="1" dirty="0">
                <a:solidFill>
                  <a:srgbClr val="00338E"/>
                </a:solidFill>
                <a:latin typeface="Barlow"/>
              </a:rPr>
              <a:t> Implications for          Practice             </a:t>
            </a:r>
            <a:r>
              <a:rPr lang="en-US" sz="1200" dirty="0">
                <a:latin typeface="Barlow"/>
              </a:rPr>
              <a:t>Participation of the nursing staff in this event was found to be uplifting. This intervention can easily be adapted by other teams to increase team building </a:t>
            </a:r>
          </a:p>
        </p:txBody>
      </p:sp>
      <p:sp>
        <p:nvSpPr>
          <p:cNvPr id="41" name="Content Placeholder 2">
            <a:extLst>
              <a:ext uri="{FF2B5EF4-FFF2-40B4-BE49-F238E27FC236}">
                <a16:creationId xmlns:a16="http://schemas.microsoft.com/office/drawing/2014/main" id="{AE4623B5-832E-42DB-BCC3-935B01B9A406}"/>
              </a:ext>
            </a:extLst>
          </p:cNvPr>
          <p:cNvSpPr txBox="1">
            <a:spLocks/>
          </p:cNvSpPr>
          <p:nvPr/>
        </p:nvSpPr>
        <p:spPr>
          <a:xfrm>
            <a:off x="3702301" y="4347180"/>
            <a:ext cx="4787398" cy="2000250"/>
          </a:xfrm>
          <a:prstGeom prst="rect">
            <a:avLst/>
          </a:prstGeom>
          <a:ln>
            <a:solidFill>
              <a:srgbClr val="00338E"/>
            </a:solidFill>
          </a:ln>
        </p:spPr>
        <p:txBody>
          <a:bodyPr lIns="57150" tIns="57150" rIns="57150" bIns="57150" anchor="ctr"/>
          <a:lst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lgn="ctr">
              <a:buNone/>
            </a:pPr>
            <a:endParaRPr lang="en-US" sz="1688" b="1" dirty="0">
              <a:solidFill>
                <a:srgbClr val="00338E"/>
              </a:solidFill>
              <a:latin typeface="Barlow"/>
            </a:endParaRPr>
          </a:p>
        </p:txBody>
      </p:sp>
      <p:sp>
        <p:nvSpPr>
          <p:cNvPr id="42" name="Content Placeholder 2">
            <a:extLst>
              <a:ext uri="{FF2B5EF4-FFF2-40B4-BE49-F238E27FC236}">
                <a16:creationId xmlns:a16="http://schemas.microsoft.com/office/drawing/2014/main" id="{551651A8-C6FC-42E6-9577-7CEB25D0426B}"/>
              </a:ext>
            </a:extLst>
          </p:cNvPr>
          <p:cNvSpPr txBox="1">
            <a:spLocks/>
          </p:cNvSpPr>
          <p:nvPr/>
        </p:nvSpPr>
        <p:spPr>
          <a:xfrm>
            <a:off x="8758117" y="5478102"/>
            <a:ext cx="2249967" cy="936320"/>
          </a:xfrm>
          <a:prstGeom prst="rect">
            <a:avLst/>
          </a:prstGeom>
          <a:ln>
            <a:solidFill>
              <a:srgbClr val="00338E"/>
            </a:solidFill>
          </a:ln>
        </p:spPr>
        <p:txBody>
          <a:bodyPr lIns="57150" tIns="57150" rIns="57150" bIns="57150"/>
          <a:lst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pPr marL="0" indent="0">
              <a:buNone/>
            </a:pPr>
            <a:r>
              <a:rPr lang="en-US" sz="1688" b="1" dirty="0">
                <a:solidFill>
                  <a:srgbClr val="00338E"/>
                </a:solidFill>
                <a:latin typeface="Barlow"/>
              </a:rPr>
              <a:t>Acknowledgments</a:t>
            </a:r>
          </a:p>
          <a:p>
            <a:pPr marL="0" indent="0" defTabSz="142875">
              <a:lnSpc>
                <a:spcPct val="100000"/>
              </a:lnSpc>
              <a:spcBef>
                <a:spcPts val="0"/>
              </a:spcBef>
              <a:buNone/>
              <a:defRPr/>
            </a:pPr>
            <a:r>
              <a:rPr lang="en-US" sz="1375" dirty="0">
                <a:solidFill>
                  <a:srgbClr val="000000"/>
                </a:solidFill>
                <a:latin typeface="Barlow"/>
              </a:rPr>
              <a:t>Thanks to the PSJMC-DFCC Nursing team and leadership</a:t>
            </a:r>
          </a:p>
        </p:txBody>
      </p:sp>
      <p:graphicFrame>
        <p:nvGraphicFramePr>
          <p:cNvPr id="21" name="Table 20">
            <a:extLst>
              <a:ext uri="{FF2B5EF4-FFF2-40B4-BE49-F238E27FC236}">
                <a16:creationId xmlns:a16="http://schemas.microsoft.com/office/drawing/2014/main" id="{D8D602CD-672F-11EA-F837-376FB94EC3AF}"/>
              </a:ext>
            </a:extLst>
          </p:cNvPr>
          <p:cNvGraphicFramePr>
            <a:graphicFrameLocks noGrp="1"/>
          </p:cNvGraphicFramePr>
          <p:nvPr/>
        </p:nvGraphicFramePr>
        <p:xfrm>
          <a:off x="3702301" y="4319089"/>
          <a:ext cx="4911767" cy="2169390"/>
        </p:xfrm>
        <a:graphic>
          <a:graphicData uri="http://schemas.openxmlformats.org/drawingml/2006/table">
            <a:tbl>
              <a:tblPr firstRow="1" bandRow="1">
                <a:tableStyleId>{5C22544A-7EE6-4342-B048-85BDC9FD1C3A}</a:tableStyleId>
              </a:tblPr>
              <a:tblGrid>
                <a:gridCol w="216565">
                  <a:extLst>
                    <a:ext uri="{9D8B030D-6E8A-4147-A177-3AD203B41FA5}">
                      <a16:colId xmlns:a16="http://schemas.microsoft.com/office/drawing/2014/main" val="2264693477"/>
                    </a:ext>
                  </a:extLst>
                </a:gridCol>
                <a:gridCol w="1121096">
                  <a:extLst>
                    <a:ext uri="{9D8B030D-6E8A-4147-A177-3AD203B41FA5}">
                      <a16:colId xmlns:a16="http://schemas.microsoft.com/office/drawing/2014/main" val="2645626897"/>
                    </a:ext>
                  </a:extLst>
                </a:gridCol>
                <a:gridCol w="1180367">
                  <a:extLst>
                    <a:ext uri="{9D8B030D-6E8A-4147-A177-3AD203B41FA5}">
                      <a16:colId xmlns:a16="http://schemas.microsoft.com/office/drawing/2014/main" val="2249958909"/>
                    </a:ext>
                  </a:extLst>
                </a:gridCol>
                <a:gridCol w="1261473">
                  <a:extLst>
                    <a:ext uri="{9D8B030D-6E8A-4147-A177-3AD203B41FA5}">
                      <a16:colId xmlns:a16="http://schemas.microsoft.com/office/drawing/2014/main" val="3943022102"/>
                    </a:ext>
                  </a:extLst>
                </a:gridCol>
                <a:gridCol w="1132266">
                  <a:extLst>
                    <a:ext uri="{9D8B030D-6E8A-4147-A177-3AD203B41FA5}">
                      <a16:colId xmlns:a16="http://schemas.microsoft.com/office/drawing/2014/main" val="4000505943"/>
                    </a:ext>
                  </a:extLst>
                </a:gridCol>
              </a:tblGrid>
              <a:tr h="736830">
                <a:tc>
                  <a:txBody>
                    <a:bodyPr/>
                    <a:lstStyle/>
                    <a:p>
                      <a:endParaRPr lang="en-US" dirty="0"/>
                    </a:p>
                  </a:txBody>
                  <a:tcPr/>
                </a:tc>
                <a:tc>
                  <a:txBody>
                    <a:bodyPr/>
                    <a:lstStyle/>
                    <a:p>
                      <a:r>
                        <a:rPr lang="en-US" sz="1200" dirty="0"/>
                        <a:t>#1 Event 6/30/2021 4th of July</a:t>
                      </a:r>
                    </a:p>
                  </a:txBody>
                  <a:tcPr/>
                </a:tc>
                <a:tc>
                  <a:txBody>
                    <a:bodyPr/>
                    <a:lstStyle/>
                    <a:p>
                      <a:r>
                        <a:rPr lang="en-US" sz="1100" dirty="0"/>
                        <a:t>#2 Event 3/23/2022 Carnival Day</a:t>
                      </a:r>
                    </a:p>
                  </a:txBody>
                  <a:tcPr/>
                </a:tc>
                <a:tc>
                  <a:txBody>
                    <a:bodyPr/>
                    <a:lstStyle/>
                    <a:p>
                      <a:r>
                        <a:rPr lang="en-US" sz="1100" dirty="0"/>
                        <a:t>#3 Event 4/27/2022</a:t>
                      </a:r>
                    </a:p>
                    <a:p>
                      <a:r>
                        <a:rPr lang="en-US" sz="1100" dirty="0"/>
                        <a:t> Day at the Beach</a:t>
                      </a:r>
                    </a:p>
                  </a:txBody>
                  <a:tcPr/>
                </a:tc>
                <a:tc>
                  <a:txBody>
                    <a:bodyPr/>
                    <a:lstStyle/>
                    <a:p>
                      <a:r>
                        <a:rPr lang="en-US" sz="1100" dirty="0"/>
                        <a:t>#4 Event  10/27/2022  Halloween</a:t>
                      </a:r>
                    </a:p>
                  </a:txBody>
                  <a:tcPr/>
                </a:tc>
                <a:extLst>
                  <a:ext uri="{0D108BD9-81ED-4DB2-BD59-A6C34878D82A}">
                    <a16:rowId xmlns:a16="http://schemas.microsoft.com/office/drawing/2014/main" val="3826734607"/>
                  </a:ext>
                </a:extLst>
              </a:tr>
              <a:tr h="1378315">
                <a:tc>
                  <a:txBody>
                    <a:bodyPr/>
                    <a:lstStyle/>
                    <a:p>
                      <a:endParaRPr lang="en-US" dirty="0"/>
                    </a:p>
                  </a:txBody>
                  <a:tcPr/>
                </a:tc>
                <a:tc>
                  <a:txBody>
                    <a:bodyPr/>
                    <a:lstStyle/>
                    <a:p>
                      <a:r>
                        <a:rPr lang="en-US" sz="800" kern="1200" dirty="0">
                          <a:solidFill>
                            <a:schemeClr val="dk1"/>
                          </a:solidFill>
                          <a:effectLst/>
                          <a:latin typeface="+mn-lt"/>
                          <a:ea typeface="+mn-ea"/>
                          <a:cs typeface="+mn-cs"/>
                        </a:rPr>
                        <a:t>Attendee: 38</a:t>
                      </a:r>
                    </a:p>
                    <a:p>
                      <a:r>
                        <a:rPr lang="en-US" sz="800" kern="1200" dirty="0">
                          <a:solidFill>
                            <a:schemeClr val="dk1"/>
                          </a:solidFill>
                          <a:effectLst/>
                          <a:latin typeface="+mn-lt"/>
                          <a:ea typeface="+mn-ea"/>
                          <a:cs typeface="+mn-cs"/>
                        </a:rPr>
                        <a:t>Survey   33:  = 87% return</a:t>
                      </a:r>
                    </a:p>
                    <a:p>
                      <a:r>
                        <a:rPr lang="en-US" sz="800" kern="1200" dirty="0">
                          <a:solidFill>
                            <a:schemeClr val="dk1"/>
                          </a:solidFill>
                          <a:effectLst/>
                          <a:latin typeface="+mn-lt"/>
                          <a:ea typeface="+mn-ea"/>
                          <a:cs typeface="+mn-cs"/>
                        </a:rPr>
                        <a:t>Pre- event:               Range: 3-9.   Mode: 5.   Median: 6.   Mean: 5.5</a:t>
                      </a:r>
                    </a:p>
                    <a:p>
                      <a:r>
                        <a:rPr lang="en-US" sz="800" kern="1200" dirty="0">
                          <a:solidFill>
                            <a:schemeClr val="dk1"/>
                          </a:solidFill>
                          <a:effectLst/>
                          <a:latin typeface="+mn-lt"/>
                          <a:ea typeface="+mn-ea"/>
                          <a:cs typeface="+mn-cs"/>
                        </a:rPr>
                        <a:t>Post-event:              Range: 7-9.  Mode: 9.   Median: 8.   Mean: 8.6</a:t>
                      </a:r>
                    </a:p>
                    <a:p>
                      <a:r>
                        <a:rPr lang="en-US" sz="800" kern="1200" dirty="0">
                          <a:solidFill>
                            <a:schemeClr val="dk1"/>
                          </a:solidFill>
                          <a:effectLst/>
                          <a:latin typeface="+mn-lt"/>
                          <a:ea typeface="+mn-ea"/>
                          <a:cs typeface="+mn-cs"/>
                        </a:rPr>
                        <a:t>100%  mood was lifted</a:t>
                      </a:r>
                      <a:endParaRPr lang="en-US" sz="1000" dirty="0"/>
                    </a:p>
                  </a:txBody>
                  <a:tcPr/>
                </a:tc>
                <a:tc>
                  <a:txBody>
                    <a:bodyPr/>
                    <a:lstStyle/>
                    <a:p>
                      <a:r>
                        <a:rPr lang="en-US" sz="800" kern="1200" dirty="0">
                          <a:solidFill>
                            <a:schemeClr val="dk1"/>
                          </a:solidFill>
                          <a:effectLst/>
                          <a:latin typeface="+mn-lt"/>
                          <a:ea typeface="+mn-ea"/>
                          <a:cs typeface="+mn-cs"/>
                        </a:rPr>
                        <a:t>Attendee:  39</a:t>
                      </a:r>
                    </a:p>
                    <a:p>
                      <a:r>
                        <a:rPr lang="en-US" sz="800" kern="1200" dirty="0">
                          <a:solidFill>
                            <a:schemeClr val="dk1"/>
                          </a:solidFill>
                          <a:effectLst/>
                          <a:latin typeface="+mn-lt"/>
                          <a:ea typeface="+mn-ea"/>
                          <a:cs typeface="+mn-cs"/>
                        </a:rPr>
                        <a:t>Survey: 22 = 56% return</a:t>
                      </a:r>
                    </a:p>
                    <a:p>
                      <a:r>
                        <a:rPr lang="en-US" sz="800" kern="1200" dirty="0">
                          <a:solidFill>
                            <a:schemeClr val="dk1"/>
                          </a:solidFill>
                          <a:effectLst/>
                          <a:latin typeface="+mn-lt"/>
                          <a:ea typeface="+mn-ea"/>
                          <a:cs typeface="+mn-cs"/>
                        </a:rPr>
                        <a:t>Pre-event:                 Range: 1-9.   Mode: 4.   Median: 5.  Mean: 5.39</a:t>
                      </a:r>
                    </a:p>
                    <a:p>
                      <a:r>
                        <a:rPr lang="en-US" sz="800" kern="1200" dirty="0">
                          <a:solidFill>
                            <a:schemeClr val="dk1"/>
                          </a:solidFill>
                          <a:effectLst/>
                          <a:latin typeface="+mn-lt"/>
                          <a:ea typeface="+mn-ea"/>
                          <a:cs typeface="+mn-cs"/>
                        </a:rPr>
                        <a:t>Post event:                Range: 7-9.    Mode: 9.   Median: 9.  Mean: 8.5</a:t>
                      </a:r>
                    </a:p>
                    <a:p>
                      <a:r>
                        <a:rPr lang="en-US" sz="800" kern="1200" dirty="0">
                          <a:solidFill>
                            <a:schemeClr val="dk1"/>
                          </a:solidFill>
                          <a:effectLst/>
                          <a:latin typeface="+mn-lt"/>
                          <a:ea typeface="+mn-ea"/>
                          <a:cs typeface="+mn-cs"/>
                        </a:rPr>
                        <a:t>100% mood was lifted</a:t>
                      </a:r>
                      <a:endParaRPr lang="en-US" sz="800" dirty="0"/>
                    </a:p>
                  </a:txBody>
                  <a:tcPr/>
                </a:tc>
                <a:tc>
                  <a:txBody>
                    <a:bodyPr/>
                    <a:lstStyle/>
                    <a:p>
                      <a:r>
                        <a:rPr lang="en-US" sz="800" kern="1200" dirty="0">
                          <a:solidFill>
                            <a:schemeClr val="dk1"/>
                          </a:solidFill>
                          <a:effectLst/>
                          <a:latin typeface="+mn-lt"/>
                          <a:ea typeface="+mn-ea"/>
                          <a:cs typeface="+mn-cs"/>
                        </a:rPr>
                        <a:t>Attendees: 57</a:t>
                      </a:r>
                    </a:p>
                    <a:p>
                      <a:r>
                        <a:rPr lang="en-US" sz="800" kern="1200" dirty="0">
                          <a:solidFill>
                            <a:schemeClr val="dk1"/>
                          </a:solidFill>
                          <a:effectLst/>
                          <a:latin typeface="+mn-lt"/>
                          <a:ea typeface="+mn-ea"/>
                          <a:cs typeface="+mn-cs"/>
                        </a:rPr>
                        <a:t>Survey:   47   = 84% return</a:t>
                      </a:r>
                    </a:p>
                    <a:p>
                      <a:r>
                        <a:rPr lang="en-US" sz="800" kern="1200" dirty="0">
                          <a:solidFill>
                            <a:schemeClr val="dk1"/>
                          </a:solidFill>
                          <a:effectLst/>
                          <a:latin typeface="+mn-lt"/>
                          <a:ea typeface="+mn-ea"/>
                          <a:cs typeface="+mn-cs"/>
                        </a:rPr>
                        <a:t>Pre-event:                 Range: 2-9.  Mode: 7.  Median: 6.45. Mean 6.19</a:t>
                      </a:r>
                    </a:p>
                    <a:p>
                      <a:r>
                        <a:rPr lang="en-US" sz="800" kern="1200" dirty="0">
                          <a:solidFill>
                            <a:schemeClr val="dk1"/>
                          </a:solidFill>
                          <a:effectLst/>
                          <a:latin typeface="+mn-lt"/>
                          <a:ea typeface="+mn-ea"/>
                          <a:cs typeface="+mn-cs"/>
                        </a:rPr>
                        <a:t>Post—event:             Range:5-9.   Mode: 9.   Median: 9.        Mean: 9 </a:t>
                      </a:r>
                    </a:p>
                    <a:p>
                      <a:r>
                        <a:rPr lang="en-US" sz="800" kern="1200" dirty="0">
                          <a:solidFill>
                            <a:schemeClr val="dk1"/>
                          </a:solidFill>
                          <a:effectLst/>
                          <a:latin typeface="+mn-lt"/>
                          <a:ea typeface="+mn-ea"/>
                          <a:cs typeface="+mn-cs"/>
                        </a:rPr>
                        <a:t>100% indicated mood was lifted. </a:t>
                      </a:r>
                      <a:endParaRPr lang="en-US" sz="800" dirty="0"/>
                    </a:p>
                  </a:txBody>
                  <a:tcPr/>
                </a:tc>
                <a:tc>
                  <a:txBody>
                    <a:bodyPr/>
                    <a:lstStyle/>
                    <a:p>
                      <a:r>
                        <a:rPr lang="en-US" sz="800" kern="1200" dirty="0">
                          <a:solidFill>
                            <a:schemeClr val="dk1"/>
                          </a:solidFill>
                          <a:effectLst/>
                          <a:latin typeface="+mn-lt"/>
                          <a:ea typeface="+mn-ea"/>
                          <a:cs typeface="+mn-cs"/>
                        </a:rPr>
                        <a:t>Attendees: 48</a:t>
                      </a:r>
                    </a:p>
                    <a:p>
                      <a:r>
                        <a:rPr lang="en-US" sz="800" kern="1200" dirty="0">
                          <a:solidFill>
                            <a:schemeClr val="dk1"/>
                          </a:solidFill>
                          <a:effectLst/>
                          <a:latin typeface="+mn-lt"/>
                          <a:ea typeface="+mn-ea"/>
                          <a:cs typeface="+mn-cs"/>
                        </a:rPr>
                        <a:t>Survey: 30  = 62% return</a:t>
                      </a:r>
                    </a:p>
                    <a:p>
                      <a:r>
                        <a:rPr lang="en-US" sz="800" kern="1200" dirty="0">
                          <a:solidFill>
                            <a:schemeClr val="dk1"/>
                          </a:solidFill>
                          <a:effectLst/>
                          <a:latin typeface="+mn-lt"/>
                          <a:ea typeface="+mn-ea"/>
                          <a:cs typeface="+mn-cs"/>
                        </a:rPr>
                        <a:t>Pre-event:                 Range: 2-9.     Mode: 5.   Median: 6.  Mean: 6.1</a:t>
                      </a:r>
                    </a:p>
                    <a:p>
                      <a:r>
                        <a:rPr lang="en-US" sz="800" kern="1200" dirty="0">
                          <a:solidFill>
                            <a:schemeClr val="dk1"/>
                          </a:solidFill>
                          <a:effectLst/>
                          <a:latin typeface="+mn-lt"/>
                          <a:ea typeface="+mn-ea"/>
                          <a:cs typeface="+mn-cs"/>
                        </a:rPr>
                        <a:t>Post-event:                Range 7-9.      Mode: 9.    Median: 9.  Mean: 8.5</a:t>
                      </a:r>
                    </a:p>
                    <a:p>
                      <a:r>
                        <a:rPr lang="en-US" sz="800" kern="1200" dirty="0">
                          <a:solidFill>
                            <a:schemeClr val="dk1"/>
                          </a:solidFill>
                          <a:effectLst/>
                          <a:latin typeface="+mn-lt"/>
                          <a:ea typeface="+mn-ea"/>
                          <a:cs typeface="+mn-cs"/>
                        </a:rPr>
                        <a:t>100% indicated mood was lifted.</a:t>
                      </a:r>
                      <a:endParaRPr lang="en-US" sz="800" dirty="0"/>
                    </a:p>
                  </a:txBody>
                  <a:tcPr/>
                </a:tc>
                <a:extLst>
                  <a:ext uri="{0D108BD9-81ED-4DB2-BD59-A6C34878D82A}">
                    <a16:rowId xmlns:a16="http://schemas.microsoft.com/office/drawing/2014/main" val="455731371"/>
                  </a:ext>
                </a:extLst>
              </a:tr>
            </a:tbl>
          </a:graphicData>
        </a:graphic>
      </p:graphicFrame>
      <p:sp>
        <p:nvSpPr>
          <p:cNvPr id="2" name="TextBox 1">
            <a:extLst>
              <a:ext uri="{FF2B5EF4-FFF2-40B4-BE49-F238E27FC236}">
                <a16:creationId xmlns:a16="http://schemas.microsoft.com/office/drawing/2014/main" id="{E2CA8855-413B-368A-51C9-947E1CF35CDC}"/>
              </a:ext>
            </a:extLst>
          </p:cNvPr>
          <p:cNvSpPr txBox="1"/>
          <p:nvPr/>
        </p:nvSpPr>
        <p:spPr>
          <a:xfrm>
            <a:off x="16145043" y="-490314"/>
            <a:ext cx="206371" cy="45719"/>
          </a:xfrm>
          <a:prstGeom prst="rect">
            <a:avLst/>
          </a:prstGeom>
          <a:noFill/>
        </p:spPr>
        <p:txBody>
          <a:bodyPr wrap="square" rtlCol="0">
            <a:spAutoFit/>
          </a:bodyPr>
          <a:lstStyle/>
          <a:p>
            <a:endParaRPr lang="en-US" dirty="0"/>
          </a:p>
        </p:txBody>
      </p:sp>
      <p:pic>
        <p:nvPicPr>
          <p:cNvPr id="1026" name="Picture 2">
            <a:extLst>
              <a:ext uri="{FF2B5EF4-FFF2-40B4-BE49-F238E27FC236}">
                <a16:creationId xmlns:a16="http://schemas.microsoft.com/office/drawing/2014/main" id="{970A6A55-AD63-CF9B-6EE2-BCD8C70846D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V="1">
            <a:off x="15824163" y="88936"/>
            <a:ext cx="364834" cy="36483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DCFD07EE-DE24-8CA6-4E25-2951B8DA67B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9777625" y="45828"/>
            <a:ext cx="1334071" cy="1334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4897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1060</Words>
  <Application>Microsoft Macintosh PowerPoint</Application>
  <PresentationFormat>Widescreen</PresentationFormat>
  <Paragraphs>80</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Barlow</vt:lpstr>
      <vt:lpstr>Calibri</vt:lpstr>
      <vt:lpstr>Calibri Light</vt:lpstr>
      <vt:lpstr>Lora</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Inofuentes-Likins, Martha C</dc:creator>
  <cp:lastModifiedBy>TRICIA EUGENIO</cp:lastModifiedBy>
  <cp:revision>2</cp:revision>
  <dcterms:created xsi:type="dcterms:W3CDTF">2024-04-15T20:35:56Z</dcterms:created>
  <dcterms:modified xsi:type="dcterms:W3CDTF">2024-08-30T18:01:31Z</dcterms:modified>
</cp:coreProperties>
</file>