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8"/>
  </p:notesMasterIdLst>
  <p:sldIdLst>
    <p:sldId id="256" r:id="rId2"/>
    <p:sldId id="1757" r:id="rId3"/>
    <p:sldId id="1738" r:id="rId4"/>
    <p:sldId id="1743" r:id="rId5"/>
    <p:sldId id="1744" r:id="rId6"/>
    <p:sldId id="1745" r:id="rId7"/>
    <p:sldId id="1752" r:id="rId8"/>
    <p:sldId id="1755" r:id="rId9"/>
    <p:sldId id="1736" r:id="rId10"/>
    <p:sldId id="647" r:id="rId11"/>
    <p:sldId id="1762" r:id="rId12"/>
    <p:sldId id="648" r:id="rId13"/>
    <p:sldId id="607" r:id="rId14"/>
    <p:sldId id="609" r:id="rId15"/>
    <p:sldId id="612" r:id="rId16"/>
    <p:sldId id="615" r:id="rId17"/>
    <p:sldId id="616" r:id="rId18"/>
    <p:sldId id="618" r:id="rId19"/>
    <p:sldId id="619" r:id="rId20"/>
    <p:sldId id="620" r:id="rId21"/>
    <p:sldId id="622" r:id="rId22"/>
    <p:sldId id="625" r:id="rId23"/>
    <p:sldId id="626" r:id="rId24"/>
    <p:sldId id="627" r:id="rId25"/>
    <p:sldId id="628" r:id="rId26"/>
    <p:sldId id="629" r:id="rId27"/>
    <p:sldId id="630" r:id="rId28"/>
    <p:sldId id="632" r:id="rId29"/>
    <p:sldId id="649" r:id="rId30"/>
    <p:sldId id="650" r:id="rId31"/>
    <p:sldId id="636" r:id="rId32"/>
    <p:sldId id="637" r:id="rId33"/>
    <p:sldId id="638" r:id="rId34"/>
    <p:sldId id="651" r:id="rId35"/>
    <p:sldId id="652" r:id="rId36"/>
    <p:sldId id="645" r:id="rId37"/>
    <p:sldId id="646" r:id="rId38"/>
    <p:sldId id="1761" r:id="rId39"/>
    <p:sldId id="653" r:id="rId40"/>
    <p:sldId id="654" r:id="rId41"/>
    <p:sldId id="655" r:id="rId42"/>
    <p:sldId id="656" r:id="rId43"/>
    <p:sldId id="657" r:id="rId44"/>
    <p:sldId id="658" r:id="rId45"/>
    <p:sldId id="659" r:id="rId46"/>
    <p:sldId id="660" r:id="rId47"/>
    <p:sldId id="663" r:id="rId48"/>
    <p:sldId id="1758" r:id="rId49"/>
    <p:sldId id="1763" r:id="rId50"/>
    <p:sldId id="1605" r:id="rId51"/>
    <p:sldId id="1606" r:id="rId52"/>
    <p:sldId id="1607" r:id="rId53"/>
    <p:sldId id="1608" r:id="rId54"/>
    <p:sldId id="1609" r:id="rId55"/>
    <p:sldId id="1610" r:id="rId56"/>
    <p:sldId id="1611" r:id="rId57"/>
    <p:sldId id="1612" r:id="rId58"/>
    <p:sldId id="1613" r:id="rId59"/>
    <p:sldId id="1614" r:id="rId60"/>
    <p:sldId id="1615" r:id="rId61"/>
    <p:sldId id="1617" r:id="rId62"/>
    <p:sldId id="1618" r:id="rId63"/>
    <p:sldId id="1619" r:id="rId64"/>
    <p:sldId id="1620" r:id="rId65"/>
    <p:sldId id="1621" r:id="rId66"/>
    <p:sldId id="1622" r:id="rId67"/>
    <p:sldId id="1623" r:id="rId68"/>
    <p:sldId id="1624" r:id="rId69"/>
    <p:sldId id="1625" r:id="rId70"/>
    <p:sldId id="1626" r:id="rId71"/>
    <p:sldId id="1627" r:id="rId72"/>
    <p:sldId id="1629" r:id="rId73"/>
    <p:sldId id="1631" r:id="rId74"/>
    <p:sldId id="1632" r:id="rId75"/>
    <p:sldId id="1759" r:id="rId76"/>
    <p:sldId id="1760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3"/>
    <p:restoredTop sz="93692"/>
  </p:normalViewPr>
  <p:slideViewPr>
    <p:cSldViewPr snapToGrid="0" snapToObjects="1">
      <p:cViewPr varScale="1">
        <p:scale>
          <a:sx n="66" d="100"/>
          <a:sy n="66" d="100"/>
        </p:scale>
        <p:origin x="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Maria’s Progress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74-A94A-B87F-D0EEF14526C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199790304"/>
        <c:axId val="-1199787984"/>
      </c:lineChart>
      <c:catAx>
        <c:axId val="-1199790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99787984"/>
        <c:crosses val="autoZero"/>
        <c:auto val="1"/>
        <c:lblAlgn val="ctr"/>
        <c:lblOffset val="100"/>
        <c:noMultiLvlLbl val="0"/>
      </c:catAx>
      <c:valAx>
        <c:axId val="-119978798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997903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Representational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2092517-5104-4E47-AA91-BAE4B078D131}" type="presOf" srcId="{E47640B8-E388-6141-8043-F310278C03B2}" destId="{524DE1D1-1650-674C-AA9B-4DB5A8E1AD84}" srcOrd="1" destOrd="0" presId="urn:microsoft.com/office/officeart/2005/8/layout/venn1"/>
    <dgm:cxn modelId="{A6A82D32-5503-8048-AC73-9660CD471219}" type="presOf" srcId="{2EC81A35-8D57-124B-ABCE-2ABCF936B667}" destId="{93E056BD-4766-394C-A4DC-5E4C2451228E}" srcOrd="0" destOrd="0" presId="urn:microsoft.com/office/officeart/2005/8/layout/venn1"/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16A28D3E-887B-C046-8C91-D7C48900E96E}" type="presOf" srcId="{E47640B8-E388-6141-8043-F310278C03B2}" destId="{E0F896BF-E8D9-2145-B631-F874C101A436}" srcOrd="0" destOrd="0" presId="urn:microsoft.com/office/officeart/2005/8/layout/venn1"/>
    <dgm:cxn modelId="{E3451269-120F-D54C-82D5-2440840CFA45}" type="presOf" srcId="{2EC81A35-8D57-124B-ABCE-2ABCF936B667}" destId="{9EC0FAFF-6CE3-7640-BE7A-52C4AF5538E2}" srcOrd="1" destOrd="0" presId="urn:microsoft.com/office/officeart/2005/8/layout/venn1"/>
    <dgm:cxn modelId="{12F5B06A-E124-8741-9AC1-BBFB4DF4F6A2}" type="presOf" srcId="{865D233C-903B-9F4C-9226-AC6433E046AF}" destId="{DDAD003A-79BB-F54B-8024-DA7A6A25F4EE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E830D1E2-D145-C94B-8694-781B5FDD292F}" type="presOf" srcId="{865D233C-903B-9F4C-9226-AC6433E046AF}" destId="{337EDADF-F20D-C040-81EA-8B0554C72AC2}" srcOrd="1" destOrd="0" presId="urn:microsoft.com/office/officeart/2005/8/layout/venn1"/>
    <dgm:cxn modelId="{9269E7E8-BBCD-EC47-9599-FF4A7F5747BE}" type="presOf" srcId="{C2DCDBC5-95E9-4F42-8754-6810EB41A3B6}" destId="{ABB0EE10-8504-404A-8824-5F22425D91BF}" srcOrd="0" destOrd="0" presId="urn:microsoft.com/office/officeart/2005/8/layout/venn1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694BA54E-F73E-BC4F-A096-518E5B6FD1CD}" type="presParOf" srcId="{ABB0EE10-8504-404A-8824-5F22425D91BF}" destId="{93E056BD-4766-394C-A4DC-5E4C2451228E}" srcOrd="0" destOrd="0" presId="urn:microsoft.com/office/officeart/2005/8/layout/venn1"/>
    <dgm:cxn modelId="{7C1E965F-5319-2D46-B2E2-E01599612A47}" type="presParOf" srcId="{ABB0EE10-8504-404A-8824-5F22425D91BF}" destId="{9EC0FAFF-6CE3-7640-BE7A-52C4AF5538E2}" srcOrd="1" destOrd="0" presId="urn:microsoft.com/office/officeart/2005/8/layout/venn1"/>
    <dgm:cxn modelId="{4B6500FD-99A2-C540-8007-4DDD306551F6}" type="presParOf" srcId="{ABB0EE10-8504-404A-8824-5F22425D91BF}" destId="{E0F896BF-E8D9-2145-B631-F874C101A436}" srcOrd="2" destOrd="0" presId="urn:microsoft.com/office/officeart/2005/8/layout/venn1"/>
    <dgm:cxn modelId="{5433925E-4068-3B45-8E98-EDB91A7AD826}" type="presParOf" srcId="{ABB0EE10-8504-404A-8824-5F22425D91BF}" destId="{524DE1D1-1650-674C-AA9B-4DB5A8E1AD84}" srcOrd="3" destOrd="0" presId="urn:microsoft.com/office/officeart/2005/8/layout/venn1"/>
    <dgm:cxn modelId="{2EE443CB-EF24-DE46-85E1-E06D0760C1D8}" type="presParOf" srcId="{ABB0EE10-8504-404A-8824-5F22425D91BF}" destId="{DDAD003A-79BB-F54B-8024-DA7A6A25F4EE}" srcOrd="4" destOrd="0" presId="urn:microsoft.com/office/officeart/2005/8/layout/venn1"/>
    <dgm:cxn modelId="{D322578F-A848-DA4C-9B6F-8B5A52AB9671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Representational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AA7ACB3B-0DC9-F44A-91F2-35A535761FBF}" type="presOf" srcId="{E47640B8-E388-6141-8043-F310278C03B2}" destId="{E0F896BF-E8D9-2145-B631-F874C101A436}" srcOrd="0" destOrd="0" presId="urn:microsoft.com/office/officeart/2005/8/layout/venn1"/>
    <dgm:cxn modelId="{E651103E-1232-ED4F-999A-D7E850AA70FE}" type="presOf" srcId="{2EC81A35-8D57-124B-ABCE-2ABCF936B667}" destId="{93E056BD-4766-394C-A4DC-5E4C2451228E}" srcOrd="0" destOrd="0" presId="urn:microsoft.com/office/officeart/2005/8/layout/venn1"/>
    <dgm:cxn modelId="{73DB1964-0EB3-4A4A-ADBA-419CFE6FBA5E}" type="presOf" srcId="{865D233C-903B-9F4C-9226-AC6433E046AF}" destId="{DDAD003A-79BB-F54B-8024-DA7A6A25F4EE}" srcOrd="0" destOrd="0" presId="urn:microsoft.com/office/officeart/2005/8/layout/venn1"/>
    <dgm:cxn modelId="{F9D350B3-89E1-454F-B61F-2AF1CD196808}" type="presOf" srcId="{E47640B8-E388-6141-8043-F310278C03B2}" destId="{524DE1D1-1650-674C-AA9B-4DB5A8E1AD84}" srcOrd="1" destOrd="0" presId="urn:microsoft.com/office/officeart/2005/8/layout/venn1"/>
    <dgm:cxn modelId="{94C729CA-581B-F146-AB67-C831D468B72F}" type="presOf" srcId="{C2DCDBC5-95E9-4F42-8754-6810EB41A3B6}" destId="{ABB0EE10-8504-404A-8824-5F22425D91BF}" srcOrd="0" destOrd="0" presId="urn:microsoft.com/office/officeart/2005/8/layout/venn1"/>
    <dgm:cxn modelId="{C0C095CC-231E-0146-92E5-9F29AA876E53}" type="presOf" srcId="{2EC81A35-8D57-124B-ABCE-2ABCF936B667}" destId="{9EC0FAFF-6CE3-7640-BE7A-52C4AF5538E2}" srcOrd="1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FC8FDED9-DE95-5F4F-BD5F-02B189DD940A}" type="presOf" srcId="{865D233C-903B-9F4C-9226-AC6433E046AF}" destId="{337EDADF-F20D-C040-81EA-8B0554C72AC2}" srcOrd="1" destOrd="0" presId="urn:microsoft.com/office/officeart/2005/8/layout/venn1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44EEC507-5C07-2541-A7D1-2C22C5DF6D86}" type="presParOf" srcId="{ABB0EE10-8504-404A-8824-5F22425D91BF}" destId="{93E056BD-4766-394C-A4DC-5E4C2451228E}" srcOrd="0" destOrd="0" presId="urn:microsoft.com/office/officeart/2005/8/layout/venn1"/>
    <dgm:cxn modelId="{17B6DDEC-2559-EE4A-A030-7626FC075293}" type="presParOf" srcId="{ABB0EE10-8504-404A-8824-5F22425D91BF}" destId="{9EC0FAFF-6CE3-7640-BE7A-52C4AF5538E2}" srcOrd="1" destOrd="0" presId="urn:microsoft.com/office/officeart/2005/8/layout/venn1"/>
    <dgm:cxn modelId="{AE5D67AE-214A-B04F-B8C3-5D26F3F716B4}" type="presParOf" srcId="{ABB0EE10-8504-404A-8824-5F22425D91BF}" destId="{E0F896BF-E8D9-2145-B631-F874C101A436}" srcOrd="2" destOrd="0" presId="urn:microsoft.com/office/officeart/2005/8/layout/venn1"/>
    <dgm:cxn modelId="{A33DB061-A248-424A-A132-B87A01D21DD9}" type="presParOf" srcId="{ABB0EE10-8504-404A-8824-5F22425D91BF}" destId="{524DE1D1-1650-674C-AA9B-4DB5A8E1AD84}" srcOrd="3" destOrd="0" presId="urn:microsoft.com/office/officeart/2005/8/layout/venn1"/>
    <dgm:cxn modelId="{383B8B92-0AFE-234E-B49E-0539FFD29D13}" type="presParOf" srcId="{ABB0EE10-8504-404A-8824-5F22425D91BF}" destId="{DDAD003A-79BB-F54B-8024-DA7A6A25F4EE}" srcOrd="4" destOrd="0" presId="urn:microsoft.com/office/officeart/2005/8/layout/venn1"/>
    <dgm:cxn modelId="{58E3E84C-94C5-7D43-BD72-3C069981F116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Representational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0EE2F050-6F3D-6047-987E-1C87A4614D55}" type="presOf" srcId="{2EC81A35-8D57-124B-ABCE-2ABCF936B667}" destId="{93E056BD-4766-394C-A4DC-5E4C2451228E}" srcOrd="0" destOrd="0" presId="urn:microsoft.com/office/officeart/2005/8/layout/venn1"/>
    <dgm:cxn modelId="{1CFFD88C-013A-E648-BC77-2D70A74C0952}" type="presOf" srcId="{865D233C-903B-9F4C-9226-AC6433E046AF}" destId="{DDAD003A-79BB-F54B-8024-DA7A6A25F4EE}" srcOrd="0" destOrd="0" presId="urn:microsoft.com/office/officeart/2005/8/layout/venn1"/>
    <dgm:cxn modelId="{03EA058E-DFB9-F048-8274-3116B234153C}" type="presOf" srcId="{2EC81A35-8D57-124B-ABCE-2ABCF936B667}" destId="{9EC0FAFF-6CE3-7640-BE7A-52C4AF5538E2}" srcOrd="1" destOrd="0" presId="urn:microsoft.com/office/officeart/2005/8/layout/venn1"/>
    <dgm:cxn modelId="{CEF747B0-0EED-9E49-BAA9-886FAEB2D206}" type="presOf" srcId="{C2DCDBC5-95E9-4F42-8754-6810EB41A3B6}" destId="{ABB0EE10-8504-404A-8824-5F22425D91BF}" srcOrd="0" destOrd="0" presId="urn:microsoft.com/office/officeart/2005/8/layout/venn1"/>
    <dgm:cxn modelId="{BD83C5C7-A986-A14A-A141-B146B4FDA2C9}" type="presOf" srcId="{E47640B8-E388-6141-8043-F310278C03B2}" destId="{E0F896BF-E8D9-2145-B631-F874C101A436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4E389BF2-F629-A041-A2E2-9FF1F3229114}" type="presOf" srcId="{E47640B8-E388-6141-8043-F310278C03B2}" destId="{524DE1D1-1650-674C-AA9B-4DB5A8E1AD84}" srcOrd="1" destOrd="0" presId="urn:microsoft.com/office/officeart/2005/8/layout/venn1"/>
    <dgm:cxn modelId="{EC0F57FF-91C0-5049-AA6F-BFD60A687C47}" type="presOf" srcId="{865D233C-903B-9F4C-9226-AC6433E046AF}" destId="{337EDADF-F20D-C040-81EA-8B0554C72AC2}" srcOrd="1" destOrd="0" presId="urn:microsoft.com/office/officeart/2005/8/layout/venn1"/>
    <dgm:cxn modelId="{82EA6427-147B-E54B-BD57-456EE02039E1}" type="presParOf" srcId="{ABB0EE10-8504-404A-8824-5F22425D91BF}" destId="{93E056BD-4766-394C-A4DC-5E4C2451228E}" srcOrd="0" destOrd="0" presId="urn:microsoft.com/office/officeart/2005/8/layout/venn1"/>
    <dgm:cxn modelId="{2639AC9D-A5A2-134D-8670-1A857255385E}" type="presParOf" srcId="{ABB0EE10-8504-404A-8824-5F22425D91BF}" destId="{9EC0FAFF-6CE3-7640-BE7A-52C4AF5538E2}" srcOrd="1" destOrd="0" presId="urn:microsoft.com/office/officeart/2005/8/layout/venn1"/>
    <dgm:cxn modelId="{CC2F048B-D071-074A-986D-CE0956D9BF25}" type="presParOf" srcId="{ABB0EE10-8504-404A-8824-5F22425D91BF}" destId="{E0F896BF-E8D9-2145-B631-F874C101A436}" srcOrd="2" destOrd="0" presId="urn:microsoft.com/office/officeart/2005/8/layout/venn1"/>
    <dgm:cxn modelId="{6E4E2A54-B51B-294F-92EB-F5AAD1B4E6AB}" type="presParOf" srcId="{ABB0EE10-8504-404A-8824-5F22425D91BF}" destId="{524DE1D1-1650-674C-AA9B-4DB5A8E1AD84}" srcOrd="3" destOrd="0" presId="urn:microsoft.com/office/officeart/2005/8/layout/venn1"/>
    <dgm:cxn modelId="{82B78D41-C9B5-2C40-A007-42681C424C10}" type="presParOf" srcId="{ABB0EE10-8504-404A-8824-5F22425D91BF}" destId="{DDAD003A-79BB-F54B-8024-DA7A6A25F4EE}" srcOrd="4" destOrd="0" presId="urn:microsoft.com/office/officeart/2005/8/layout/venn1"/>
    <dgm:cxn modelId="{818D8293-6F93-0A41-B392-886599CDA3DD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Representational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CD3312A-F231-7542-B9EA-BF2074BF41DB}" type="presOf" srcId="{E47640B8-E388-6141-8043-F310278C03B2}" destId="{E0F896BF-E8D9-2145-B631-F874C101A436}" srcOrd="0" destOrd="0" presId="urn:microsoft.com/office/officeart/2005/8/layout/venn1"/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FDA3CE65-B65F-6B47-BC31-24C11E75A7A1}" type="presOf" srcId="{865D233C-903B-9F4C-9226-AC6433E046AF}" destId="{337EDADF-F20D-C040-81EA-8B0554C72AC2}" srcOrd="1" destOrd="0" presId="urn:microsoft.com/office/officeart/2005/8/layout/venn1"/>
    <dgm:cxn modelId="{9429C596-5938-B640-8987-A241B5AB4A10}" type="presOf" srcId="{865D233C-903B-9F4C-9226-AC6433E046AF}" destId="{DDAD003A-79BB-F54B-8024-DA7A6A25F4EE}" srcOrd="0" destOrd="0" presId="urn:microsoft.com/office/officeart/2005/8/layout/venn1"/>
    <dgm:cxn modelId="{B41F079F-0FFE-D548-B045-9824CC8C760E}" type="presOf" srcId="{2EC81A35-8D57-124B-ABCE-2ABCF936B667}" destId="{93E056BD-4766-394C-A4DC-5E4C2451228E}" srcOrd="0" destOrd="0" presId="urn:microsoft.com/office/officeart/2005/8/layout/venn1"/>
    <dgm:cxn modelId="{304597B2-8DE7-9D47-AFBE-CD1672B2E916}" type="presOf" srcId="{E47640B8-E388-6141-8043-F310278C03B2}" destId="{524DE1D1-1650-674C-AA9B-4DB5A8E1AD84}" srcOrd="1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C9F8A5DE-78C0-374E-A895-76187DCD0D99}" type="presOf" srcId="{2EC81A35-8D57-124B-ABCE-2ABCF936B667}" destId="{9EC0FAFF-6CE3-7640-BE7A-52C4AF5538E2}" srcOrd="1" destOrd="0" presId="urn:microsoft.com/office/officeart/2005/8/layout/venn1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7467DFFE-6241-8244-91DF-5A08738C691F}" type="presOf" srcId="{C2DCDBC5-95E9-4F42-8754-6810EB41A3B6}" destId="{ABB0EE10-8504-404A-8824-5F22425D91BF}" srcOrd="0" destOrd="0" presId="urn:microsoft.com/office/officeart/2005/8/layout/venn1"/>
    <dgm:cxn modelId="{DC0B293C-5BE3-1F4B-B908-E2A8A265E1FA}" type="presParOf" srcId="{ABB0EE10-8504-404A-8824-5F22425D91BF}" destId="{93E056BD-4766-394C-A4DC-5E4C2451228E}" srcOrd="0" destOrd="0" presId="urn:microsoft.com/office/officeart/2005/8/layout/venn1"/>
    <dgm:cxn modelId="{4003E80E-8DD1-7841-BA63-707AE3E7DC98}" type="presParOf" srcId="{ABB0EE10-8504-404A-8824-5F22425D91BF}" destId="{9EC0FAFF-6CE3-7640-BE7A-52C4AF5538E2}" srcOrd="1" destOrd="0" presId="urn:microsoft.com/office/officeart/2005/8/layout/venn1"/>
    <dgm:cxn modelId="{7878769F-2B2A-BF4A-BD1D-8A97AFB45591}" type="presParOf" srcId="{ABB0EE10-8504-404A-8824-5F22425D91BF}" destId="{E0F896BF-E8D9-2145-B631-F874C101A436}" srcOrd="2" destOrd="0" presId="urn:microsoft.com/office/officeart/2005/8/layout/venn1"/>
    <dgm:cxn modelId="{0A788832-DA36-D944-ABC7-8566495CFDEC}" type="presParOf" srcId="{ABB0EE10-8504-404A-8824-5F22425D91BF}" destId="{524DE1D1-1650-674C-AA9B-4DB5A8E1AD84}" srcOrd="3" destOrd="0" presId="urn:microsoft.com/office/officeart/2005/8/layout/venn1"/>
    <dgm:cxn modelId="{7CCD2D93-0361-C04E-9431-3567F72B7D93}" type="presParOf" srcId="{ABB0EE10-8504-404A-8824-5F22425D91BF}" destId="{DDAD003A-79BB-F54B-8024-DA7A6A25F4EE}" srcOrd="4" destOrd="0" presId="urn:microsoft.com/office/officeart/2005/8/layout/venn1"/>
    <dgm:cxn modelId="{B0B6B778-2037-324C-9849-0F41E2BFA4EF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Representational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4257C954-CEB4-7249-9D70-2E94198E99BA}" type="presOf" srcId="{865D233C-903B-9F4C-9226-AC6433E046AF}" destId="{DDAD003A-79BB-F54B-8024-DA7A6A25F4EE}" srcOrd="0" destOrd="0" presId="urn:microsoft.com/office/officeart/2005/8/layout/venn1"/>
    <dgm:cxn modelId="{C09D2E72-3D8E-E24B-AE32-0EDD4EF53FAC}" type="presOf" srcId="{2EC81A35-8D57-124B-ABCE-2ABCF936B667}" destId="{93E056BD-4766-394C-A4DC-5E4C2451228E}" srcOrd="0" destOrd="0" presId="urn:microsoft.com/office/officeart/2005/8/layout/venn1"/>
    <dgm:cxn modelId="{A85B4A72-281C-EE48-8EFC-F74EA0FB24A1}" type="presOf" srcId="{E47640B8-E388-6141-8043-F310278C03B2}" destId="{524DE1D1-1650-674C-AA9B-4DB5A8E1AD84}" srcOrd="1" destOrd="0" presId="urn:microsoft.com/office/officeart/2005/8/layout/venn1"/>
    <dgm:cxn modelId="{1C9C9177-E480-464B-AA00-4027BC5BDB78}" type="presOf" srcId="{2EC81A35-8D57-124B-ABCE-2ABCF936B667}" destId="{9EC0FAFF-6CE3-7640-BE7A-52C4AF5538E2}" srcOrd="1" destOrd="0" presId="urn:microsoft.com/office/officeart/2005/8/layout/venn1"/>
    <dgm:cxn modelId="{84EE8394-7640-B64F-9073-6B537059A0AA}" type="presOf" srcId="{865D233C-903B-9F4C-9226-AC6433E046AF}" destId="{337EDADF-F20D-C040-81EA-8B0554C72AC2}" srcOrd="1" destOrd="0" presId="urn:microsoft.com/office/officeart/2005/8/layout/venn1"/>
    <dgm:cxn modelId="{02CDDEAB-2D75-764C-B2B6-4FB862C8EBDB}" type="presOf" srcId="{E47640B8-E388-6141-8043-F310278C03B2}" destId="{E0F896BF-E8D9-2145-B631-F874C101A436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53D94FF1-9362-A04C-AE53-DC92CA0E06D1}" type="presOf" srcId="{C2DCDBC5-95E9-4F42-8754-6810EB41A3B6}" destId="{ABB0EE10-8504-404A-8824-5F22425D91BF}" srcOrd="0" destOrd="0" presId="urn:microsoft.com/office/officeart/2005/8/layout/venn1"/>
    <dgm:cxn modelId="{3C360085-AA31-0544-9E47-C7DD8B387EB7}" type="presParOf" srcId="{ABB0EE10-8504-404A-8824-5F22425D91BF}" destId="{93E056BD-4766-394C-A4DC-5E4C2451228E}" srcOrd="0" destOrd="0" presId="urn:microsoft.com/office/officeart/2005/8/layout/venn1"/>
    <dgm:cxn modelId="{8370E83C-7AD9-ED4E-A73F-59038C9DF27F}" type="presParOf" srcId="{ABB0EE10-8504-404A-8824-5F22425D91BF}" destId="{9EC0FAFF-6CE3-7640-BE7A-52C4AF5538E2}" srcOrd="1" destOrd="0" presId="urn:microsoft.com/office/officeart/2005/8/layout/venn1"/>
    <dgm:cxn modelId="{73BD17A4-D418-1E40-9E16-B8408E613DB0}" type="presParOf" srcId="{ABB0EE10-8504-404A-8824-5F22425D91BF}" destId="{E0F896BF-E8D9-2145-B631-F874C101A436}" srcOrd="2" destOrd="0" presId="urn:microsoft.com/office/officeart/2005/8/layout/venn1"/>
    <dgm:cxn modelId="{8A2365D8-9C22-9448-BC80-3DB23827D75F}" type="presParOf" srcId="{ABB0EE10-8504-404A-8824-5F22425D91BF}" destId="{524DE1D1-1650-674C-AA9B-4DB5A8E1AD84}" srcOrd="3" destOrd="0" presId="urn:microsoft.com/office/officeart/2005/8/layout/venn1"/>
    <dgm:cxn modelId="{86126C80-49F0-0A45-B409-535BB9E3630B}" type="presParOf" srcId="{ABB0EE10-8504-404A-8824-5F22425D91BF}" destId="{DDAD003A-79BB-F54B-8024-DA7A6A25F4EE}" srcOrd="4" destOrd="0" presId="urn:microsoft.com/office/officeart/2005/8/layout/venn1"/>
    <dgm:cxn modelId="{8DB0A797-5733-504E-A79B-A36EA480BDB8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Representational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17B9405-394E-C343-9D2E-936BB9BE7B05}" type="presOf" srcId="{865D233C-903B-9F4C-9226-AC6433E046AF}" destId="{DDAD003A-79BB-F54B-8024-DA7A6A25F4EE}" srcOrd="0" destOrd="0" presId="urn:microsoft.com/office/officeart/2005/8/layout/venn1"/>
    <dgm:cxn modelId="{98545913-53E9-7447-BE00-D0CBD6A72EC3}" type="presOf" srcId="{E47640B8-E388-6141-8043-F310278C03B2}" destId="{524DE1D1-1650-674C-AA9B-4DB5A8E1AD84}" srcOrd="1" destOrd="0" presId="urn:microsoft.com/office/officeart/2005/8/layout/venn1"/>
    <dgm:cxn modelId="{766B6917-47B8-2644-9253-076CC0C5F0DA}" type="presOf" srcId="{2EC81A35-8D57-124B-ABCE-2ABCF936B667}" destId="{93E056BD-4766-394C-A4DC-5E4C2451228E}" srcOrd="0" destOrd="0" presId="urn:microsoft.com/office/officeart/2005/8/layout/venn1"/>
    <dgm:cxn modelId="{5EDFB817-4216-3546-BAB1-996A842E1096}" type="presOf" srcId="{C2DCDBC5-95E9-4F42-8754-6810EB41A3B6}" destId="{ABB0EE10-8504-404A-8824-5F22425D91BF}" srcOrd="0" destOrd="0" presId="urn:microsoft.com/office/officeart/2005/8/layout/venn1"/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CD95299A-B832-2F4C-9C6F-D58566A78BB3}" type="presOf" srcId="{2EC81A35-8D57-124B-ABCE-2ABCF936B667}" destId="{9EC0FAFF-6CE3-7640-BE7A-52C4AF5538E2}" srcOrd="1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33536DDE-55CB-C942-8037-476F58E1EADB}" type="presOf" srcId="{865D233C-903B-9F4C-9226-AC6433E046AF}" destId="{337EDADF-F20D-C040-81EA-8B0554C72AC2}" srcOrd="1" destOrd="0" presId="urn:microsoft.com/office/officeart/2005/8/layout/venn1"/>
    <dgm:cxn modelId="{B3A138E5-88FD-AE47-8AD9-0A444D357762}" type="presOf" srcId="{E47640B8-E388-6141-8043-F310278C03B2}" destId="{E0F896BF-E8D9-2145-B631-F874C101A436}" srcOrd="0" destOrd="0" presId="urn:microsoft.com/office/officeart/2005/8/layout/venn1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746E6FF9-4F5C-A446-A881-5CBF48F5A078}" type="presParOf" srcId="{ABB0EE10-8504-404A-8824-5F22425D91BF}" destId="{93E056BD-4766-394C-A4DC-5E4C2451228E}" srcOrd="0" destOrd="0" presId="urn:microsoft.com/office/officeart/2005/8/layout/venn1"/>
    <dgm:cxn modelId="{93A3C4A6-223F-C742-9D3F-6191B23B5196}" type="presParOf" srcId="{ABB0EE10-8504-404A-8824-5F22425D91BF}" destId="{9EC0FAFF-6CE3-7640-BE7A-52C4AF5538E2}" srcOrd="1" destOrd="0" presId="urn:microsoft.com/office/officeart/2005/8/layout/venn1"/>
    <dgm:cxn modelId="{6070F4C4-FAD4-6343-B302-76056897ACA7}" type="presParOf" srcId="{ABB0EE10-8504-404A-8824-5F22425D91BF}" destId="{E0F896BF-E8D9-2145-B631-F874C101A436}" srcOrd="2" destOrd="0" presId="urn:microsoft.com/office/officeart/2005/8/layout/venn1"/>
    <dgm:cxn modelId="{38FDBA51-B7B8-D64D-ACB0-2FAD940241BB}" type="presParOf" srcId="{ABB0EE10-8504-404A-8824-5F22425D91BF}" destId="{524DE1D1-1650-674C-AA9B-4DB5A8E1AD84}" srcOrd="3" destOrd="0" presId="urn:microsoft.com/office/officeart/2005/8/layout/venn1"/>
    <dgm:cxn modelId="{E9391D56-9901-1648-BF7E-DBCD7E579D2D}" type="presParOf" srcId="{ABB0EE10-8504-404A-8824-5F22425D91BF}" destId="{DDAD003A-79BB-F54B-8024-DA7A6A25F4EE}" srcOrd="4" destOrd="0" presId="urn:microsoft.com/office/officeart/2005/8/layout/venn1"/>
    <dgm:cxn modelId="{7AA71347-FBB8-0945-BAA6-0B5ACF489E91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Representational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F00AC02-D32F-F341-BA84-995FE27A2DCC}" type="presOf" srcId="{2EC81A35-8D57-124B-ABCE-2ABCF936B667}" destId="{93E056BD-4766-394C-A4DC-5E4C2451228E}" srcOrd="0" destOrd="0" presId="urn:microsoft.com/office/officeart/2005/8/layout/venn1"/>
    <dgm:cxn modelId="{EF8EA008-63DF-B141-9565-5A09DE8E8F75}" type="presOf" srcId="{E47640B8-E388-6141-8043-F310278C03B2}" destId="{524DE1D1-1650-674C-AA9B-4DB5A8E1AD84}" srcOrd="1" destOrd="0" presId="urn:microsoft.com/office/officeart/2005/8/layout/venn1"/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17E7585A-D83C-0A4E-A0F0-129B5E4FF903}" type="presOf" srcId="{865D233C-903B-9F4C-9226-AC6433E046AF}" destId="{DDAD003A-79BB-F54B-8024-DA7A6A25F4EE}" srcOrd="0" destOrd="0" presId="urn:microsoft.com/office/officeart/2005/8/layout/venn1"/>
    <dgm:cxn modelId="{61598685-A183-D046-BF7E-EE78BAB4ED4C}" type="presOf" srcId="{C2DCDBC5-95E9-4F42-8754-6810EB41A3B6}" destId="{ABB0EE10-8504-404A-8824-5F22425D91BF}" srcOrd="0" destOrd="0" presId="urn:microsoft.com/office/officeart/2005/8/layout/venn1"/>
    <dgm:cxn modelId="{4B21EBA4-5C3B-784D-98D9-566C14870618}" type="presOf" srcId="{2EC81A35-8D57-124B-ABCE-2ABCF936B667}" destId="{9EC0FAFF-6CE3-7640-BE7A-52C4AF5538E2}" srcOrd="1" destOrd="0" presId="urn:microsoft.com/office/officeart/2005/8/layout/venn1"/>
    <dgm:cxn modelId="{80C4F3A8-200B-7D4A-A570-FC7F5F810EC5}" type="presOf" srcId="{E47640B8-E388-6141-8043-F310278C03B2}" destId="{E0F896BF-E8D9-2145-B631-F874C101A436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38ED9ADC-DB3E-2F41-9059-36F31FB80704}" type="presOf" srcId="{865D233C-903B-9F4C-9226-AC6433E046AF}" destId="{337EDADF-F20D-C040-81EA-8B0554C72AC2}" srcOrd="1" destOrd="0" presId="urn:microsoft.com/office/officeart/2005/8/layout/venn1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0CAE07CB-4042-5043-9379-EE4CBB420EA5}" type="presParOf" srcId="{ABB0EE10-8504-404A-8824-5F22425D91BF}" destId="{93E056BD-4766-394C-A4DC-5E4C2451228E}" srcOrd="0" destOrd="0" presId="urn:microsoft.com/office/officeart/2005/8/layout/venn1"/>
    <dgm:cxn modelId="{23C219BF-AAF4-584E-AA5C-7AE20A4D22F1}" type="presParOf" srcId="{ABB0EE10-8504-404A-8824-5F22425D91BF}" destId="{9EC0FAFF-6CE3-7640-BE7A-52C4AF5538E2}" srcOrd="1" destOrd="0" presId="urn:microsoft.com/office/officeart/2005/8/layout/venn1"/>
    <dgm:cxn modelId="{B78B2241-E0BD-9640-841E-AEBAA201D2BA}" type="presParOf" srcId="{ABB0EE10-8504-404A-8824-5F22425D91BF}" destId="{E0F896BF-E8D9-2145-B631-F874C101A436}" srcOrd="2" destOrd="0" presId="urn:microsoft.com/office/officeart/2005/8/layout/venn1"/>
    <dgm:cxn modelId="{31C20144-A01B-9948-972E-123CFF120B43}" type="presParOf" srcId="{ABB0EE10-8504-404A-8824-5F22425D91BF}" destId="{524DE1D1-1650-674C-AA9B-4DB5A8E1AD84}" srcOrd="3" destOrd="0" presId="urn:microsoft.com/office/officeart/2005/8/layout/venn1"/>
    <dgm:cxn modelId="{6374C8E6-6DC7-654A-895E-17E1496AE033}" type="presParOf" srcId="{ABB0EE10-8504-404A-8824-5F22425D91BF}" destId="{DDAD003A-79BB-F54B-8024-DA7A6A25F4EE}" srcOrd="4" destOrd="0" presId="urn:microsoft.com/office/officeart/2005/8/layout/venn1"/>
    <dgm:cxn modelId="{1145EF6C-278C-F942-959C-7FE74DA09921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2125678" y="0"/>
          <a:ext cx="4132624" cy="2266200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Abstract</a:t>
          </a:r>
        </a:p>
      </dsp:txBody>
      <dsp:txXfrm>
        <a:off x="2676695" y="396585"/>
        <a:ext cx="3030591" cy="1019790"/>
      </dsp:txXfrm>
    </dsp:sp>
    <dsp:sp modelId="{E0F896BF-E8D9-2145-B631-F874C101A436}">
      <dsp:nvSpPr>
        <dsp:cNvPr id="0" name=""/>
        <dsp:cNvSpPr/>
      </dsp:nvSpPr>
      <dsp:spPr>
        <a:xfrm>
          <a:off x="3968531" y="1221853"/>
          <a:ext cx="3750429" cy="243840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Representational</a:t>
          </a:r>
        </a:p>
      </dsp:txBody>
      <dsp:txXfrm>
        <a:off x="5115538" y="1851773"/>
        <a:ext cx="2250257" cy="1341120"/>
      </dsp:txXfrm>
    </dsp:sp>
    <dsp:sp modelId="{DDAD003A-79BB-F54B-8024-DA7A6A25F4EE}">
      <dsp:nvSpPr>
        <dsp:cNvPr id="0" name=""/>
        <dsp:cNvSpPr/>
      </dsp:nvSpPr>
      <dsp:spPr>
        <a:xfrm>
          <a:off x="760020" y="1353137"/>
          <a:ext cx="3750429" cy="2320625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Concrete</a:t>
          </a:r>
        </a:p>
      </dsp:txBody>
      <dsp:txXfrm>
        <a:off x="1113185" y="1952632"/>
        <a:ext cx="2250257" cy="1276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692987" y="0"/>
          <a:ext cx="1904629" cy="1044438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946938" y="182776"/>
        <a:ext cx="1396728" cy="469997"/>
      </dsp:txXfrm>
    </dsp:sp>
    <dsp:sp modelId="{E0F896BF-E8D9-2145-B631-F874C101A436}">
      <dsp:nvSpPr>
        <dsp:cNvPr id="0" name=""/>
        <dsp:cNvSpPr/>
      </dsp:nvSpPr>
      <dsp:spPr>
        <a:xfrm>
          <a:off x="1542315" y="563123"/>
          <a:ext cx="1728484" cy="1123801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Representational</a:t>
          </a:r>
        </a:p>
      </dsp:txBody>
      <dsp:txXfrm>
        <a:off x="2070943" y="853438"/>
        <a:ext cx="1037090" cy="618090"/>
      </dsp:txXfrm>
    </dsp:sp>
    <dsp:sp modelId="{DDAD003A-79BB-F54B-8024-DA7A6A25F4EE}">
      <dsp:nvSpPr>
        <dsp:cNvPr id="0" name=""/>
        <dsp:cNvSpPr/>
      </dsp:nvSpPr>
      <dsp:spPr>
        <a:xfrm>
          <a:off x="63587" y="623629"/>
          <a:ext cx="1728484" cy="1069521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226353" y="899922"/>
        <a:ext cx="1037090" cy="588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692987" y="0"/>
          <a:ext cx="1904629" cy="1044438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946938" y="182776"/>
        <a:ext cx="1396728" cy="469997"/>
      </dsp:txXfrm>
    </dsp:sp>
    <dsp:sp modelId="{E0F896BF-E8D9-2145-B631-F874C101A436}">
      <dsp:nvSpPr>
        <dsp:cNvPr id="0" name=""/>
        <dsp:cNvSpPr/>
      </dsp:nvSpPr>
      <dsp:spPr>
        <a:xfrm>
          <a:off x="1542315" y="563123"/>
          <a:ext cx="1728484" cy="1123801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Representational</a:t>
          </a:r>
        </a:p>
      </dsp:txBody>
      <dsp:txXfrm>
        <a:off x="2070943" y="853438"/>
        <a:ext cx="1037090" cy="618090"/>
      </dsp:txXfrm>
    </dsp:sp>
    <dsp:sp modelId="{DDAD003A-79BB-F54B-8024-DA7A6A25F4EE}">
      <dsp:nvSpPr>
        <dsp:cNvPr id="0" name=""/>
        <dsp:cNvSpPr/>
      </dsp:nvSpPr>
      <dsp:spPr>
        <a:xfrm>
          <a:off x="63587" y="623629"/>
          <a:ext cx="1728484" cy="1069521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226353" y="899922"/>
        <a:ext cx="1037090" cy="5882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692987" y="0"/>
          <a:ext cx="1904629" cy="1044438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946938" y="182776"/>
        <a:ext cx="1396728" cy="469997"/>
      </dsp:txXfrm>
    </dsp:sp>
    <dsp:sp modelId="{E0F896BF-E8D9-2145-B631-F874C101A436}">
      <dsp:nvSpPr>
        <dsp:cNvPr id="0" name=""/>
        <dsp:cNvSpPr/>
      </dsp:nvSpPr>
      <dsp:spPr>
        <a:xfrm>
          <a:off x="1542315" y="563123"/>
          <a:ext cx="1728484" cy="1123801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Representational</a:t>
          </a:r>
        </a:p>
      </dsp:txBody>
      <dsp:txXfrm>
        <a:off x="2070943" y="853438"/>
        <a:ext cx="1037090" cy="618090"/>
      </dsp:txXfrm>
    </dsp:sp>
    <dsp:sp modelId="{DDAD003A-79BB-F54B-8024-DA7A6A25F4EE}">
      <dsp:nvSpPr>
        <dsp:cNvPr id="0" name=""/>
        <dsp:cNvSpPr/>
      </dsp:nvSpPr>
      <dsp:spPr>
        <a:xfrm>
          <a:off x="63587" y="623629"/>
          <a:ext cx="1728484" cy="1069521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226353" y="899922"/>
        <a:ext cx="1037090" cy="5882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1721927" y="0"/>
          <a:ext cx="3289965" cy="1804112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</a:rPr>
            <a:t>Abstract</a:t>
          </a:r>
        </a:p>
      </dsp:txBody>
      <dsp:txXfrm>
        <a:off x="2160589" y="315719"/>
        <a:ext cx="2412641" cy="811850"/>
      </dsp:txXfrm>
    </dsp:sp>
    <dsp:sp modelId="{E0F896BF-E8D9-2145-B631-F874C101A436}">
      <dsp:nvSpPr>
        <dsp:cNvPr id="0" name=""/>
        <dsp:cNvSpPr/>
      </dsp:nvSpPr>
      <dsp:spPr>
        <a:xfrm>
          <a:off x="3189015" y="972712"/>
          <a:ext cx="2985702" cy="194120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</a:rPr>
            <a:t>Representational</a:t>
          </a:r>
        </a:p>
      </dsp:txBody>
      <dsp:txXfrm>
        <a:off x="4102142" y="1474189"/>
        <a:ext cx="1791421" cy="1067660"/>
      </dsp:txXfrm>
    </dsp:sp>
    <dsp:sp modelId="{DDAD003A-79BB-F54B-8024-DA7A6A25F4EE}">
      <dsp:nvSpPr>
        <dsp:cNvPr id="0" name=""/>
        <dsp:cNvSpPr/>
      </dsp:nvSpPr>
      <dsp:spPr>
        <a:xfrm>
          <a:off x="634731" y="1077227"/>
          <a:ext cx="2985702" cy="1847440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</a:rPr>
            <a:t>Concrete</a:t>
          </a:r>
        </a:p>
      </dsp:txBody>
      <dsp:txXfrm>
        <a:off x="915885" y="1554482"/>
        <a:ext cx="1791421" cy="10160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1721927" y="0"/>
          <a:ext cx="3289965" cy="1804112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</a:rPr>
            <a:t>Abstract</a:t>
          </a:r>
        </a:p>
      </dsp:txBody>
      <dsp:txXfrm>
        <a:off x="2160589" y="315719"/>
        <a:ext cx="2412641" cy="811850"/>
      </dsp:txXfrm>
    </dsp:sp>
    <dsp:sp modelId="{E0F896BF-E8D9-2145-B631-F874C101A436}">
      <dsp:nvSpPr>
        <dsp:cNvPr id="0" name=""/>
        <dsp:cNvSpPr/>
      </dsp:nvSpPr>
      <dsp:spPr>
        <a:xfrm>
          <a:off x="3189015" y="972712"/>
          <a:ext cx="2985702" cy="194120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</a:rPr>
            <a:t>Representational</a:t>
          </a:r>
        </a:p>
      </dsp:txBody>
      <dsp:txXfrm>
        <a:off x="4102142" y="1474189"/>
        <a:ext cx="1791421" cy="1067660"/>
      </dsp:txXfrm>
    </dsp:sp>
    <dsp:sp modelId="{DDAD003A-79BB-F54B-8024-DA7A6A25F4EE}">
      <dsp:nvSpPr>
        <dsp:cNvPr id="0" name=""/>
        <dsp:cNvSpPr/>
      </dsp:nvSpPr>
      <dsp:spPr>
        <a:xfrm>
          <a:off x="634731" y="1077227"/>
          <a:ext cx="2985702" cy="1847440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</a:rPr>
            <a:t>Concrete</a:t>
          </a:r>
        </a:p>
      </dsp:txBody>
      <dsp:txXfrm>
        <a:off x="915885" y="1554482"/>
        <a:ext cx="1791421" cy="10160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1721927" y="0"/>
          <a:ext cx="3289965" cy="1804112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</a:rPr>
            <a:t>Abstract</a:t>
          </a:r>
        </a:p>
      </dsp:txBody>
      <dsp:txXfrm>
        <a:off x="2160589" y="315719"/>
        <a:ext cx="2412641" cy="811850"/>
      </dsp:txXfrm>
    </dsp:sp>
    <dsp:sp modelId="{E0F896BF-E8D9-2145-B631-F874C101A436}">
      <dsp:nvSpPr>
        <dsp:cNvPr id="0" name=""/>
        <dsp:cNvSpPr/>
      </dsp:nvSpPr>
      <dsp:spPr>
        <a:xfrm>
          <a:off x="3189015" y="972712"/>
          <a:ext cx="2985702" cy="194120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</a:rPr>
            <a:t>Representational</a:t>
          </a:r>
        </a:p>
      </dsp:txBody>
      <dsp:txXfrm>
        <a:off x="4102142" y="1474189"/>
        <a:ext cx="1791421" cy="1067660"/>
      </dsp:txXfrm>
    </dsp:sp>
    <dsp:sp modelId="{DDAD003A-79BB-F54B-8024-DA7A6A25F4EE}">
      <dsp:nvSpPr>
        <dsp:cNvPr id="0" name=""/>
        <dsp:cNvSpPr/>
      </dsp:nvSpPr>
      <dsp:spPr>
        <a:xfrm>
          <a:off x="634731" y="1077227"/>
          <a:ext cx="2985702" cy="1847440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</a:rPr>
            <a:t>Concrete</a:t>
          </a:r>
        </a:p>
      </dsp:txBody>
      <dsp:txXfrm>
        <a:off x="915885" y="1554482"/>
        <a:ext cx="1791421" cy="1016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D2A3C-EC66-8C4D-9B15-FF369B5BC068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96900-D3E4-D14D-844A-166582F07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0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2193C-EBA1-4FEC-AEA0-262D5BF52D1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43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34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82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43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69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3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CA4CC-7C43-4442-BEAF-2094D18C2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472ED-8774-364D-95FC-D1B8CC99A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F2DC2-21BA-EC4B-9C04-27B09547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2A4B-C83D-EA4B-AB9C-7D68C1E32709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2F488-514D-6847-8DD0-37A514192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5849D-81EA-CC48-8005-383EFFC64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74B1-4A92-EA49-9E57-AC2A44BB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3B4C3-C340-3645-AC6F-E2F08F8A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C2C03-72B1-6544-A1F1-3A970285F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CFCE8-E366-CF4C-9897-7CC234870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2A4B-C83D-EA4B-AB9C-7D68C1E32709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573A1-7B0F-6841-AC25-B50DA76E8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B1E65-FD67-EA45-BEE7-88B55B4B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74B1-4A92-EA49-9E57-AC2A44BB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3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319F16-7125-D746-A873-F5A5D4D9F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237996-579F-FC4C-9251-D268A236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CCE9E-5B97-984E-80D2-2A2D1EA0A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2A4B-C83D-EA4B-AB9C-7D68C1E32709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38722-C60B-A547-9B4D-9DA7CF61E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E1D57-803E-6E44-BEE0-5727A8D0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74B1-4A92-EA49-9E57-AC2A44BB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41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5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2AA28-4268-1B41-86EB-546C357CB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4DDED-343C-D347-BF9E-BFEAF589E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E196F-E449-F944-9B1A-245CC98AA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2A4B-C83D-EA4B-AB9C-7D68C1E32709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2F015-7094-2648-8E26-FEBF4D4E0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88CD8-1773-AE4A-9550-FC686EBB9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74B1-4A92-EA49-9E57-AC2A44BB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2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3BE70-9863-A442-90DC-A8A936E67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52112-CC47-3A43-A450-E358D38E8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5319B-7DC4-D44E-B806-03C43D95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2A4B-C83D-EA4B-AB9C-7D68C1E32709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FB424-1D6B-6F49-983F-CDC0CD87A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7B770-2B61-F64C-8946-85775395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74B1-4A92-EA49-9E57-AC2A44BB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4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A0D72-88AF-0847-9589-B803233B7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22F58-B6E7-EA40-9A6A-F268F118D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BC6F9-41DA-674B-900F-A634FE753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7814F-90B5-9B42-B8DB-FD9E17D77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2A4B-C83D-EA4B-AB9C-7D68C1E32709}" type="datetimeFigureOut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9931F-6E79-FF42-BEB1-C41EA20D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3E6612-F599-6843-92EF-034F4CF5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74B1-4A92-EA49-9E57-AC2A44BB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1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C5471-5912-304E-9816-8D5274A0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F5CEA-A903-564E-B585-E4302E5A5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D576E-FD7E-5349-A44B-EFE1F7B15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456B02-20AD-CD46-8614-F5B662D04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AD79D2-7759-E642-A6B6-20FA72F7B6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34F097-4F2A-A741-9C1C-94F6A3E1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2A4B-C83D-EA4B-AB9C-7D68C1E32709}" type="datetimeFigureOut">
              <a:rPr lang="en-US" smtClean="0"/>
              <a:t>6/20/18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380195-199B-E444-BA38-5F0CE1DC5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3D8CA-D5E3-E149-9BFB-048E633CC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74B1-4A92-EA49-9E57-AC2A44BB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0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5B63-B6EF-F148-9515-5BC561FFD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3F65A-9F3F-DD47-93AD-1AD97ACED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2A4B-C83D-EA4B-AB9C-7D68C1E32709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56002-7C19-0A42-AB8F-8A345D0C9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02875-D4A1-D748-89B9-D72AB78DC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74B1-4A92-EA49-9E57-AC2A44BB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7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C11A2C-4DAD-CB46-B663-E458AECC8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2A4B-C83D-EA4B-AB9C-7D68C1E32709}" type="datetimeFigureOut">
              <a:rPr lang="en-US" smtClean="0"/>
              <a:t>6/20/18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D7E679-17C4-8645-9A39-25207B239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2E43A-E762-D642-ADB7-A2DED4631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74B1-4A92-EA49-9E57-AC2A44BB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5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C1BA-5C79-B343-B0DC-BE0A07BC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7A81-B96A-EC4D-9AEF-2FDDD416C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8D205-3450-A943-9262-C581DB3B5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1D190-56AB-464E-8771-2BBB27C11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2A4B-C83D-EA4B-AB9C-7D68C1E32709}" type="datetimeFigureOut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A0E333-A349-9C44-818B-1135ED36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A441C-FB29-FC4F-9117-1FF3DC9B0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74B1-4A92-EA49-9E57-AC2A44BB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AE0FD-F2D1-5F48-9D9A-33079FFB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1F4448-0E62-CB40-81BF-B3A84DFE0D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02AD1-A424-D84E-B7A9-2A69F0AC4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57AD4-52FD-A941-BB4C-768E6C2D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2A4B-C83D-EA4B-AB9C-7D68C1E32709}" type="datetimeFigureOut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E81A4-099B-EE43-8406-FFAF6268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2525D-1AB1-DD40-B49A-545F8E96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74B1-4A92-EA49-9E57-AC2A44BB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9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9AE374-DE43-9F45-B167-C5E13D885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EA5AC-2B25-1D43-B6EB-300F707C3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5A294-07A6-E845-AF9C-68498FA257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32A4B-C83D-EA4B-AB9C-7D68C1E32709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F5DF4-5C7E-DA4E-B071-6C44C63F8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A8CEF-FF35-2646-A6B7-BF75BC887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674B1-4A92-EA49-9E57-AC2A44BB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6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5.tiff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4.tiff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tiff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16.jpeg"/><Relationship Id="rId7" Type="http://schemas.microsoft.com/office/2007/relationships/hdphoto" Target="../media/hdphoto1.wdp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diagramData" Target="../diagrams/data3.xml"/><Relationship Id="rId5" Type="http://schemas.openxmlformats.org/officeDocument/2006/relationships/image" Target="../media/image18.tiff"/><Relationship Id="rId15" Type="http://schemas.microsoft.com/office/2007/relationships/diagramDrawing" Target="../diagrams/drawing3.xml"/><Relationship Id="rId10" Type="http://schemas.microsoft.com/office/2007/relationships/hdphoto" Target="../media/hdphoto4.wdp"/><Relationship Id="rId4" Type="http://schemas.openxmlformats.org/officeDocument/2006/relationships/image" Target="../media/image17.tiff"/><Relationship Id="rId9" Type="http://schemas.microsoft.com/office/2007/relationships/hdphoto" Target="../media/hdphoto3.wdp"/><Relationship Id="rId14" Type="http://schemas.openxmlformats.org/officeDocument/2006/relationships/diagramColors" Target="../diagrams/colors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EC5CB-2E76-4D4A-9C15-C2874A5656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Intensive Intervention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C25DA-EB61-0146-8FE3-B02858F9FA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20,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BCB059-873D-EE48-92AA-D66032E91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" y="5528310"/>
            <a:ext cx="4908550" cy="114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95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11092" y="611754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57364" y="1748589"/>
            <a:ext cx="4289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DELIVERY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7364" y="3890210"/>
            <a:ext cx="46425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STRATEGIES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56709" y="2256773"/>
            <a:ext cx="2187879" cy="5170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Explicit instruction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6850648" y="2781880"/>
            <a:ext cx="2187879" cy="517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8096711" y="3270614"/>
            <a:ext cx="2187879" cy="5170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Concise language</a:t>
            </a:r>
          </a:p>
        </p:txBody>
      </p:sp>
      <p:sp>
        <p:nvSpPr>
          <p:cNvPr id="24" name="Oval 23"/>
          <p:cNvSpPr/>
          <p:nvPr/>
        </p:nvSpPr>
        <p:spPr>
          <a:xfrm>
            <a:off x="5908832" y="4444209"/>
            <a:ext cx="2187879" cy="517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Fluency building</a:t>
            </a:r>
          </a:p>
        </p:txBody>
      </p:sp>
      <p:sp>
        <p:nvSpPr>
          <p:cNvPr id="25" name="Oval 24"/>
          <p:cNvSpPr/>
          <p:nvPr/>
        </p:nvSpPr>
        <p:spPr>
          <a:xfrm>
            <a:off x="6884332" y="4968551"/>
            <a:ext cx="2187879" cy="51708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Problem solving instruction</a:t>
            </a:r>
          </a:p>
        </p:txBody>
      </p:sp>
      <p:sp>
        <p:nvSpPr>
          <p:cNvPr id="26" name="Oval 25"/>
          <p:cNvSpPr/>
          <p:nvPr/>
        </p:nvSpPr>
        <p:spPr>
          <a:xfrm>
            <a:off x="8143934" y="5460042"/>
            <a:ext cx="2187879" cy="5170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Motivation component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586C8F-DC25-4F4B-8352-7451169801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12" y="260417"/>
            <a:ext cx="3742489" cy="659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2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FD911C-6C36-3A46-A30A-8E9460FA77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800" y="831850"/>
            <a:ext cx="57404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14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44141" y="4042806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44140" y="3190357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08936" y="3980156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08936" y="3190357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44140" y="2728694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08936" y="2728693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44140" y="5032371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44140" y="5373661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11389" y="318053"/>
            <a:ext cx="8224837" cy="148689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Explicit Instruction</a:t>
            </a:r>
          </a:p>
        </p:txBody>
      </p:sp>
    </p:spTree>
    <p:extLst>
      <p:ext uri="{BB962C8B-B14F-4D97-AF65-F5344CB8AC3E}">
        <p14:creationId xmlns:p14="http://schemas.microsoft.com/office/powerpoint/2010/main" val="1499055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60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60864" y="2094373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5668" y="2884172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25668" y="2094373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60872" y="1632710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5668" y="1632709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72721" y="225843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2722" y="3090847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60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60872" y="4277677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1" y="3936387"/>
            <a:ext cx="4666129" cy="17113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76363" y="1502373"/>
            <a:ext cx="3320909" cy="27753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73919" y="169738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Goal and importance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98569" y="1375123"/>
            <a:ext cx="5376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“Today, we are learning about division. This is important because sometimes you have to share objects or things with your friends.”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98569" y="2833261"/>
            <a:ext cx="5376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“Let’s continue working with our three-dimensional shapes and volume. Understanding volume and calculating volume helps with measuring capacity.”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580850" y="2258438"/>
            <a:ext cx="803564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44BF095A-BA52-FE4D-92A1-D6F239F70BAC}"/>
              </a:ext>
            </a:extLst>
          </p:cNvPr>
          <p:cNvSpPr txBox="1">
            <a:spLocks/>
          </p:cNvSpPr>
          <p:nvPr/>
        </p:nvSpPr>
        <p:spPr>
          <a:xfrm>
            <a:off x="6692901" y="6520750"/>
            <a:ext cx="3328119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 Sarah R. Powell,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84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60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60864" y="2094373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5668" y="2884172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25668" y="2094373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60872" y="1632710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5668" y="1632709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72721" y="225843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2722" y="3090847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60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60872" y="4277677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1" y="3936387"/>
            <a:ext cx="4666129" cy="17113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76363" y="1502373"/>
            <a:ext cx="3320909" cy="27753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6324" y="2180596"/>
            <a:ext cx="537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 solve 26 plus 79, I first decide about the operation. Do I add, subtract, multiply or divide?”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580850" y="2258438"/>
            <a:ext cx="803564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73919" y="1131984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Model steps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57285" y="2957317"/>
            <a:ext cx="5376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 plus sign tells me to add. So, I’ll add 26 plus 79. I’ll use the partial sums strategy. First, I add 20 plus 70. What’s 20 plus 70?”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46324" y="3925422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“20 plus 70 is 90. I write 90 right here.”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46324" y="4418136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“Then I add 6 plus 7. What’s 6 plus 7?”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73919" y="169738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Goal and importance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46324" y="4795145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“6 plus 7 is 13. So, I write 13 here.”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57285" y="5172155"/>
            <a:ext cx="537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“Finally, we add the partial sums: 90 and 13. 90 plus 13 is 103. So, 26 plus 79 equals 103.” 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B0D0C11B-D84E-1645-87C1-FE02F1A4417C}"/>
              </a:ext>
            </a:extLst>
          </p:cNvPr>
          <p:cNvSpPr txBox="1">
            <a:spLocks/>
          </p:cNvSpPr>
          <p:nvPr/>
        </p:nvSpPr>
        <p:spPr>
          <a:xfrm>
            <a:off x="6692901" y="6520750"/>
            <a:ext cx="3328119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 Sarah R. Powell,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674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60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60864" y="2094373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5668" y="2884172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25668" y="2094373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60872" y="1632710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5668" y="1632709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72721" y="225843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2722" y="3090847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60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60872" y="4277677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1" y="3944479"/>
            <a:ext cx="4666129" cy="17113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76363" y="1502373"/>
            <a:ext cx="3320909" cy="27753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0463" y="2963814"/>
            <a:ext cx="537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 solve 26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79, I first decide about the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Do I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subtract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multiply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or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divide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?”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580850" y="2258438"/>
            <a:ext cx="803564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73919" y="1131984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Model steps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80463" y="3552511"/>
            <a:ext cx="5376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sign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tells me to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So, I’ll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26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79. I’ll use the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 sums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strategy. First, I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70. What’s 20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70?”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73919" y="4432752"/>
            <a:ext cx="605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“20 plus 70 is 90. I write 90 right here under the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 line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73919" y="4802310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“Then I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7. What’s 6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7?”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73919" y="169738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Goal and importance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73919" y="5165706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“6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is 13. So, I write 13 here.”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73919" y="5501659"/>
            <a:ext cx="537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“Finally, we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 sums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90 and 13. 90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is 103. So, 26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79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equals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103.”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373919" y="2094147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Concise language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3C901F40-66D8-BE4E-AD2C-67308ED10C5C}"/>
              </a:ext>
            </a:extLst>
          </p:cNvPr>
          <p:cNvSpPr txBox="1">
            <a:spLocks/>
          </p:cNvSpPr>
          <p:nvPr/>
        </p:nvSpPr>
        <p:spPr>
          <a:xfrm>
            <a:off x="6692901" y="6520750"/>
            <a:ext cx="3328119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 Sarah R. Powell,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1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60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60864" y="2094373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5668" y="2884172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25668" y="2094373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60872" y="1632710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5668" y="1632709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72721" y="225843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2722" y="3090847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60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60872" y="4277677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1" y="3936387"/>
            <a:ext cx="4666129" cy="17113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76363" y="1502373"/>
            <a:ext cx="3320909" cy="27753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73919" y="169738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572402" y="3083941"/>
            <a:ext cx="803564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6768" y="1177950"/>
            <a:ext cx="5376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“Today, we are learning about division. This is important because sometimes you have to share objects or things with your friends.”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52076" y="2293059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/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305090" y="2300491"/>
                <a:ext cx="14959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28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B0F0"/>
                        </a:solidFill>
                        <a:latin typeface="Cambria Math" charset="0"/>
                      </a:rPr>
                      <m:t>÷</m:t>
                    </m:r>
                  </m:oMath>
                </a14:m>
                <a:r>
                  <a:rPr lang="en-US" sz="36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090" y="2300491"/>
                <a:ext cx="1495922" cy="646331"/>
              </a:xfrm>
              <a:prstGeom prst="rect">
                <a:avLst/>
              </a:prstGeom>
              <a:blipFill>
                <a:blip r:embed="rId2"/>
                <a:stretch>
                  <a:fillRect l="-11765" t="-13462" r="-7563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177235" y="2275456"/>
                <a:ext cx="12875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35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B0F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235" y="2275456"/>
                <a:ext cx="1287532" cy="646331"/>
              </a:xfrm>
              <a:prstGeom prst="rect">
                <a:avLst/>
              </a:prstGeom>
              <a:blipFill>
                <a:blip r:embed="rId3"/>
                <a:stretch>
                  <a:fillRect l="-13725" t="-13462" r="-12745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8849054" y="2401587"/>
            <a:ext cx="89202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B8CCCE7-4659-6149-8816-E511867A76D2}"/>
              </a:ext>
            </a:extLst>
          </p:cNvPr>
          <p:cNvSpPr txBox="1">
            <a:spLocks/>
          </p:cNvSpPr>
          <p:nvPr/>
        </p:nvSpPr>
        <p:spPr>
          <a:xfrm>
            <a:off x="6692901" y="6520750"/>
            <a:ext cx="3328119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 Sarah R. Powell,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26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60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60864" y="2094373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5668" y="2884172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25668" y="2094373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60872" y="1632710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5668" y="1632709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72721" y="225843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2722" y="3090847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60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60872" y="4277677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1" y="3936387"/>
            <a:ext cx="4666129" cy="17113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76363" y="1502373"/>
            <a:ext cx="3320909" cy="27753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73919" y="169738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572402" y="3083941"/>
            <a:ext cx="803564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6768" y="1177950"/>
            <a:ext cx="5376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“Today, we are learning about division. This is important because sometimes you have to share objects or things with your friends.”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52076" y="2293059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/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305090" y="2300491"/>
                <a:ext cx="14959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28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B0F0"/>
                        </a:solidFill>
                        <a:latin typeface="Cambria Math" charset="0"/>
                      </a:rPr>
                      <m:t>÷</m:t>
                    </m:r>
                  </m:oMath>
                </a14:m>
                <a:r>
                  <a:rPr lang="en-US" sz="36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090" y="2300491"/>
                <a:ext cx="1495922" cy="646331"/>
              </a:xfrm>
              <a:prstGeom prst="rect">
                <a:avLst/>
              </a:prstGeom>
              <a:blipFill>
                <a:blip r:embed="rId2"/>
                <a:stretch>
                  <a:fillRect l="-11765" t="-13462" r="-7563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177235" y="2275456"/>
                <a:ext cx="12875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35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B0F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235" y="2275456"/>
                <a:ext cx="1287532" cy="646331"/>
              </a:xfrm>
              <a:prstGeom prst="rect">
                <a:avLst/>
              </a:prstGeom>
              <a:blipFill>
                <a:blip r:embed="rId3"/>
                <a:stretch>
                  <a:fillRect l="-13725" t="-13462" r="-12745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8849054" y="2401587"/>
            <a:ext cx="89202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373919" y="3225459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 non-examples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88567" y="4580569"/>
                <a:ext cx="14959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32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B0F0"/>
                        </a:solidFill>
                        <a:latin typeface="Cambria Math" charset="0"/>
                      </a:rPr>
                      <m:t>÷</m:t>
                    </m:r>
                  </m:oMath>
                </a14:m>
                <a:r>
                  <a:rPr lang="en-US" sz="36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567" y="4580569"/>
                <a:ext cx="1495922" cy="646331"/>
              </a:xfrm>
              <a:prstGeom prst="rect">
                <a:avLst/>
              </a:prstGeom>
              <a:blipFill>
                <a:blip r:embed="rId4"/>
                <a:stretch>
                  <a:fillRect l="-11765" t="-13462" r="-7563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329392" y="4580569"/>
                <a:ext cx="14959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42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B0F0"/>
                        </a:solidFill>
                        <a:latin typeface="Cambria Math" charset="0"/>
                      </a:rPr>
                      <m:t>÷</m:t>
                    </m:r>
                  </m:oMath>
                </a14:m>
                <a:r>
                  <a:rPr lang="en-US" sz="36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392" y="4580569"/>
                <a:ext cx="1495922" cy="646331"/>
              </a:xfrm>
              <a:prstGeom prst="rect">
                <a:avLst/>
              </a:prstGeom>
              <a:blipFill>
                <a:blip r:embed="rId5"/>
                <a:stretch>
                  <a:fillRect l="-11765" t="-13462" r="-6723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177235" y="4580569"/>
                <a:ext cx="14959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25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B0F0"/>
                        </a:solidFill>
                        <a:latin typeface="Cambria Math" charset="0"/>
                      </a:rPr>
                      <m:t>−</m:t>
                    </m:r>
                  </m:oMath>
                </a14:m>
                <a:r>
                  <a:rPr lang="en-US" sz="36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235" y="4580569"/>
                <a:ext cx="1495922" cy="646331"/>
              </a:xfrm>
              <a:prstGeom prst="rect">
                <a:avLst/>
              </a:prstGeom>
              <a:blipFill>
                <a:blip r:embed="rId6"/>
                <a:stretch>
                  <a:fillRect l="-11765" t="-13462" r="-6723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77733370-29F1-6847-8385-FE7DF6C74EB8}"/>
              </a:ext>
            </a:extLst>
          </p:cNvPr>
          <p:cNvSpPr txBox="1">
            <a:spLocks/>
          </p:cNvSpPr>
          <p:nvPr/>
        </p:nvSpPr>
        <p:spPr>
          <a:xfrm>
            <a:off x="6692901" y="6520750"/>
            <a:ext cx="3328119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 Sarah R. Powell,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5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60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60864" y="2094373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5668" y="2884172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25668" y="2094373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60872" y="1632710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5668" y="1632709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60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60872" y="4277677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587E2BE-C7C5-184E-B5B9-CC498C78CC38}"/>
              </a:ext>
            </a:extLst>
          </p:cNvPr>
          <p:cNvSpPr txBox="1">
            <a:spLocks/>
          </p:cNvSpPr>
          <p:nvPr/>
        </p:nvSpPr>
        <p:spPr>
          <a:xfrm>
            <a:off x="6692901" y="6520750"/>
            <a:ext cx="3328119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 Sarah R. Powell,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23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60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65097" y="2094373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5668" y="2884172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25668" y="2094373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60872" y="1632710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5668" y="1632709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6040" y="1171046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60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60872" y="4277677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92604" y="3877135"/>
            <a:ext cx="4666129" cy="17113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6762" y="1072207"/>
            <a:ext cx="3320909" cy="27753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57FC3972-0D5B-D841-87E5-7CE96173D040}"/>
              </a:ext>
            </a:extLst>
          </p:cNvPr>
          <p:cNvSpPr txBox="1">
            <a:spLocks/>
          </p:cNvSpPr>
          <p:nvPr/>
        </p:nvSpPr>
        <p:spPr>
          <a:xfrm>
            <a:off x="6692901" y="6520750"/>
            <a:ext cx="3328119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 Sarah R. Powell,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70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64599-CFE7-A646-ABF6-9A1F9E728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36334-F199-3443-B9A6-8A8EA551E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Sarah R. Powell, Ph.D.</a:t>
            </a:r>
          </a:p>
          <a:p>
            <a:endParaRPr lang="en-US" dirty="0"/>
          </a:p>
          <a:p>
            <a:pPr marL="342900" lvl="1" indent="0">
              <a:buNone/>
            </a:pPr>
            <a:r>
              <a:rPr lang="en-US" sz="2800" dirty="0" err="1"/>
              <a:t>srpowell@austin.utexas.edu</a:t>
            </a: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@</a:t>
            </a:r>
            <a:r>
              <a:rPr lang="en-US" sz="2800" dirty="0" err="1"/>
              <a:t>sarahpowellphd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D3074B-39CC-F644-9F83-9C1D9C4A94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46" y="3939752"/>
            <a:ext cx="10980708" cy="2918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129AFC-0EE4-5040-A034-077C98421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33" y="3385090"/>
            <a:ext cx="580742" cy="419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CBB660-BBC0-FD41-B112-7D9C6EEFB6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887240"/>
            <a:ext cx="3714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93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56021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51797" y="2094373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8774" y="2884172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8774" y="2094373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56022" y="1632710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8774" y="1632709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024855" y="1171046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5602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6022" y="4277677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424291" y="3877135"/>
            <a:ext cx="4666129" cy="17113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480133" y="1072207"/>
            <a:ext cx="3320909" cy="27753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73919" y="169738"/>
            <a:ext cx="3200400" cy="911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Teacher and student practice together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580850" y="2258438"/>
            <a:ext cx="803564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EF7E7A9-968E-F642-B797-DD6F553F7285}"/>
              </a:ext>
            </a:extLst>
          </p:cNvPr>
          <p:cNvSpPr txBox="1">
            <a:spLocks/>
          </p:cNvSpPr>
          <p:nvPr/>
        </p:nvSpPr>
        <p:spPr>
          <a:xfrm>
            <a:off x="6692901" y="6520750"/>
            <a:ext cx="3328119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 Sarah R. Powell,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380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56021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51797" y="2094373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8774" y="2884172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8774" y="2094373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56022" y="1632710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8774" y="1632709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024855" y="1171046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5602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6022" y="4277677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424291" y="3877135"/>
            <a:ext cx="4666129" cy="17113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480133" y="1072207"/>
            <a:ext cx="3320909" cy="27753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73919" y="169738"/>
            <a:ext cx="3200400" cy="911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Teacher and student practice together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73919" y="1161166"/>
            <a:ext cx="3200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Student practices with teacher support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1524000" y="3191011"/>
            <a:ext cx="803564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6C5D1D51-DF58-7F42-BE56-71DD11C12FEA}"/>
              </a:ext>
            </a:extLst>
          </p:cNvPr>
          <p:cNvSpPr txBox="1">
            <a:spLocks/>
          </p:cNvSpPr>
          <p:nvPr/>
        </p:nvSpPr>
        <p:spPr>
          <a:xfrm>
            <a:off x="6692901" y="6520750"/>
            <a:ext cx="3328119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 Sarah R. Powell,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71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60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60864" y="2094373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5668" y="2884172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25668" y="2094373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60872" y="1632710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5668" y="1632709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60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60872" y="4277677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5D27E8-C756-8542-910A-2090049D8012}"/>
              </a:ext>
            </a:extLst>
          </p:cNvPr>
          <p:cNvSpPr txBox="1">
            <a:spLocks/>
          </p:cNvSpPr>
          <p:nvPr/>
        </p:nvSpPr>
        <p:spPr>
          <a:xfrm>
            <a:off x="6692901" y="6520750"/>
            <a:ext cx="3328119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 Sarah R. Powell,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4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60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65097" y="2094373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5668" y="2884172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25668" y="2094373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60872" y="1632710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5668" y="1632709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6040" y="1171046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72721" y="225843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2722" y="3090847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60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60872" y="4277677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6761" y="1072207"/>
            <a:ext cx="6611634" cy="27753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6AD5D84-AAE5-0543-BF86-AF02578CB77D}"/>
              </a:ext>
            </a:extLst>
          </p:cNvPr>
          <p:cNvSpPr txBox="1">
            <a:spLocks/>
          </p:cNvSpPr>
          <p:nvPr/>
        </p:nvSpPr>
        <p:spPr>
          <a:xfrm>
            <a:off x="6692901" y="6520750"/>
            <a:ext cx="3328119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 Sarah R. Powell,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04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10145" y="992766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14369" y="140317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74940" y="930116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74940" y="140317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0144" y="-321347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74940" y="-32134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5312" y="-783011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1993" y="30438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1994" y="1136791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10144" y="1982331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10144" y="2323621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6033" y="-881850"/>
            <a:ext cx="6611634" cy="27753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09844" y="1143234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“What is 7 times 9?”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09844" y="1598574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“Which shape has 6 sides?”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09844" y="2051669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“What do you do when you see a word problem?”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09844" y="2756481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“Why do you have to regroup?”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09844" y="3189864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“How would you 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 this problem?”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09844" y="3664916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“Why do you have to use zero pairs?”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09844" y="155619"/>
            <a:ext cx="3406250" cy="911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Low-level and high-level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1128481" y="2258296"/>
            <a:ext cx="791038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B2118E5E-6D69-8F48-A27B-0177770F51BD}"/>
              </a:ext>
            </a:extLst>
          </p:cNvPr>
          <p:cNvSpPr txBox="1">
            <a:spLocks/>
          </p:cNvSpPr>
          <p:nvPr/>
        </p:nvSpPr>
        <p:spPr>
          <a:xfrm>
            <a:off x="6692901" y="6520750"/>
            <a:ext cx="3328119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 Sarah R. Powell,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75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10145" y="992766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14369" y="140317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74940" y="930116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74940" y="140317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0144" y="-321347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74940" y="-32134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5312" y="-783011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1993" y="30438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1994" y="1136791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10144" y="1982331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10144" y="2323621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6033" y="-881850"/>
            <a:ext cx="6611634" cy="27753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09844" y="2895019"/>
            <a:ext cx="487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“Turn and discuss the formula 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perimeter with your partner.”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2034" y="3561016"/>
            <a:ext cx="487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“Write the multiplication problem on your whiteboard.”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09844" y="4275121"/>
            <a:ext cx="487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“In your math journal, draw a picture to help you remember to term 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parallelogram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09844" y="1154129"/>
            <a:ext cx="3406250" cy="1547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Classwide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individual, partner, write on paper, write on whiteboard, thumbs up, etc. 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709844" y="155619"/>
            <a:ext cx="3406250" cy="911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Low-level and high-level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1128481" y="2483764"/>
            <a:ext cx="791038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2F92ED2-90B7-904D-AAE5-C3810308586F}"/>
              </a:ext>
            </a:extLst>
          </p:cNvPr>
          <p:cNvSpPr txBox="1">
            <a:spLocks/>
          </p:cNvSpPr>
          <p:nvPr/>
        </p:nvSpPr>
        <p:spPr>
          <a:xfrm>
            <a:off x="6692901" y="6520750"/>
            <a:ext cx="3328119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 Sarah R. Powell,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65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10145" y="992766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14369" y="140317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74940" y="930116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74940" y="140317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0144" y="-321347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74940" y="-32134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5312" y="-783011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1993" y="30438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1994" y="1136791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10144" y="1982331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10144" y="2323621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6033" y="-881850"/>
            <a:ext cx="6611634" cy="27753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09844" y="1154129"/>
            <a:ext cx="3406250" cy="1547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Classwide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individual, partner, write on paper, write on whiteboard, thumbs up, etc. 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709844" y="155619"/>
            <a:ext cx="3406250" cy="911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Low-level and high-level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09844" y="3860371"/>
            <a:ext cx="487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“Good work using your word-problem attack strategy.”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09844" y="2782673"/>
            <a:ext cx="3406250" cy="911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Affirmative and corrective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09844" y="4551971"/>
            <a:ext cx="487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“Let’s look at that again. Tell me how you added in the hundreds column.”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1128481" y="2721758"/>
            <a:ext cx="791038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846718A5-5A81-044A-B830-46DAE8AAED4E}"/>
              </a:ext>
            </a:extLst>
          </p:cNvPr>
          <p:cNvSpPr txBox="1">
            <a:spLocks/>
          </p:cNvSpPr>
          <p:nvPr/>
        </p:nvSpPr>
        <p:spPr>
          <a:xfrm>
            <a:off x="6692901" y="6520750"/>
            <a:ext cx="3328119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 Sarah R. Powell,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94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10145" y="992766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14369" y="140317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74940" y="930116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74940" y="140317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0144" y="-321347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74940" y="-32134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5312" y="-783011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1993" y="30438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1994" y="1136791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10144" y="1982331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10144" y="2323621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6033" y="-881850"/>
            <a:ext cx="6611634" cy="27753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09844" y="1154129"/>
            <a:ext cx="3406250" cy="1547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Classwide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individual, partner, write on paper, write on whiteboard, thumbs up, etc. 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709844" y="155619"/>
            <a:ext cx="3406250" cy="911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Low-level and high-level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09844" y="2782673"/>
            <a:ext cx="3406250" cy="911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Affirmative and corrective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09844" y="3775193"/>
            <a:ext cx="3406250" cy="911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Planned and organized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128481" y="2988028"/>
            <a:ext cx="791038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6275FECB-E55C-0447-967B-4A741723CC6A}"/>
              </a:ext>
            </a:extLst>
          </p:cNvPr>
          <p:cNvSpPr txBox="1">
            <a:spLocks/>
          </p:cNvSpPr>
          <p:nvPr/>
        </p:nvSpPr>
        <p:spPr>
          <a:xfrm>
            <a:off x="6692901" y="6520750"/>
            <a:ext cx="3328119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 Sarah R. Powell,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98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1729" y="295645"/>
            <a:ext cx="2334370" cy="107631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36100" y="295645"/>
            <a:ext cx="2358395" cy="107631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701729" y="1371957"/>
            <a:ext cx="4692764" cy="79582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0762" y="3421220"/>
            <a:ext cx="1144705" cy="75898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5467" y="3421220"/>
            <a:ext cx="2393844" cy="75898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6610762" y="4157010"/>
            <a:ext cx="3538550" cy="56119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0760" y="3432595"/>
            <a:ext cx="2777476" cy="74072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8236" y="3432595"/>
            <a:ext cx="907574" cy="74072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90761" y="4173321"/>
            <a:ext cx="3685051" cy="56119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5967" y="3011393"/>
            <a:ext cx="242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of material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79665" y="3011393"/>
            <a:ext cx="1933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of material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241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9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you use explicit instruction within intensive intervention?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 steps using concise language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 guided practice opportunities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 independent practice opportunities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supporting practices during modeling and practice</a:t>
            </a:r>
          </a:p>
          <a:p>
            <a:pPr marL="687388" lvl="1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Ask the right questions</a:t>
            </a:r>
          </a:p>
          <a:p>
            <a:pPr marL="687388" lvl="1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Elicit frequent responses</a:t>
            </a:r>
          </a:p>
          <a:p>
            <a:pPr marL="687388" lvl="1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 feedback</a:t>
            </a:r>
          </a:p>
          <a:p>
            <a:pPr marL="687388" lvl="1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 planned and organized</a:t>
            </a:r>
          </a:p>
        </p:txBody>
      </p:sp>
    </p:spTree>
    <p:extLst>
      <p:ext uri="{BB962C8B-B14F-4D97-AF65-F5344CB8AC3E}">
        <p14:creationId xmlns:p14="http://schemas.microsoft.com/office/powerpoint/2010/main" val="1806478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  <p:sp>
        <p:nvSpPr>
          <p:cNvPr id="6" name="Left Brace 5"/>
          <p:cNvSpPr/>
          <p:nvPr/>
        </p:nvSpPr>
        <p:spPr>
          <a:xfrm>
            <a:off x="4882096" y="499497"/>
            <a:ext cx="304800" cy="1127760"/>
          </a:xfrm>
          <a:prstGeom prst="lef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01590" y="697349"/>
            <a:ext cx="1380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Tier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48B31C-E62C-D949-B2BA-786AD7A4A9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241" y="12466"/>
            <a:ext cx="5303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91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Representations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980993" y="2071969"/>
          <a:ext cx="84552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0979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2318479"/>
            <a:ext cx="8686800" cy="3874866"/>
          </a:xfrm>
        </p:spPr>
        <p:txBody>
          <a:bodyPr/>
          <a:lstStyle/>
          <a:p>
            <a:r>
              <a:rPr lang="en-US" dirty="0"/>
              <a:t>Three-dimensional objects</a:t>
            </a:r>
          </a:p>
        </p:txBody>
      </p:sp>
      <p:graphicFrame>
        <p:nvGraphicFramePr>
          <p:cNvPr id="20" name="Diagram 19"/>
          <p:cNvGraphicFramePr/>
          <p:nvPr>
            <p:extLst/>
          </p:nvPr>
        </p:nvGraphicFramePr>
        <p:xfrm>
          <a:off x="1752600" y="203200"/>
          <a:ext cx="3323442" cy="1873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ight Arrow 20"/>
          <p:cNvSpPr/>
          <p:nvPr/>
        </p:nvSpPr>
        <p:spPr>
          <a:xfrm rot="8273815" flipH="1">
            <a:off x="1552518" y="1641707"/>
            <a:ext cx="1081120" cy="50118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706" y="3824816"/>
            <a:ext cx="1835856" cy="1835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259" y="4693356"/>
            <a:ext cx="1631244" cy="1631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2503" y="2318000"/>
            <a:ext cx="1728135" cy="1728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267" y="4282018"/>
            <a:ext cx="1508478" cy="150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22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encrypted-tbn0.google.com/images?q=tbn:ANd9GcSuK-LCVjcZ8G0kXmGSvJ3Lp-SOHLm0lzgSFsPtMN31kev1dnEy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319" y="4905492"/>
            <a:ext cx="2438400" cy="1371601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2676" y="2274866"/>
            <a:ext cx="8686800" cy="3874866"/>
          </a:xfrm>
        </p:spPr>
        <p:txBody>
          <a:bodyPr/>
          <a:lstStyle/>
          <a:p>
            <a:r>
              <a:rPr lang="en-US" dirty="0"/>
              <a:t>Two-dimensional images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7530" y="1183022"/>
            <a:ext cx="2448036" cy="24511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503" y="4115997"/>
            <a:ext cx="2286000" cy="2286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538" y="2827958"/>
            <a:ext cx="1019175" cy="12368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895" y="2839198"/>
            <a:ext cx="1019175" cy="12368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719" y="2827958"/>
            <a:ext cx="1019175" cy="12368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076" y="2839198"/>
            <a:ext cx="1019175" cy="12368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432" y="2839198"/>
            <a:ext cx="1019175" cy="1236863"/>
          </a:xfrm>
          <a:prstGeom prst="rect">
            <a:avLst/>
          </a:prstGeom>
        </p:spPr>
      </p:pic>
      <p:graphicFrame>
        <p:nvGraphicFramePr>
          <p:cNvPr id="24" name="Diagram 23"/>
          <p:cNvGraphicFramePr/>
          <p:nvPr>
            <p:extLst/>
          </p:nvPr>
        </p:nvGraphicFramePr>
        <p:xfrm>
          <a:off x="1752600" y="203200"/>
          <a:ext cx="3323442" cy="1873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5" name="Right Arrow 24"/>
          <p:cNvSpPr/>
          <p:nvPr/>
        </p:nvSpPr>
        <p:spPr>
          <a:xfrm rot="2511063" flipH="1">
            <a:off x="4535481" y="1591498"/>
            <a:ext cx="1081120" cy="50118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47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901" y="2076202"/>
            <a:ext cx="8686800" cy="3874866"/>
          </a:xfrm>
        </p:spPr>
        <p:txBody>
          <a:bodyPr/>
          <a:lstStyle/>
          <a:p>
            <a:r>
              <a:rPr lang="en-US" dirty="0"/>
              <a:t>Numerals and symbols</a:t>
            </a:r>
          </a:p>
        </p:txBody>
      </p:sp>
      <p:graphicFrame>
        <p:nvGraphicFramePr>
          <p:cNvPr id="20" name="Diagram 19"/>
          <p:cNvGraphicFramePr/>
          <p:nvPr>
            <p:extLst/>
          </p:nvPr>
        </p:nvGraphicFramePr>
        <p:xfrm>
          <a:off x="1752600" y="203200"/>
          <a:ext cx="3323442" cy="1873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ight Arrow 20"/>
          <p:cNvSpPr/>
          <p:nvPr/>
        </p:nvSpPr>
        <p:spPr>
          <a:xfrm rot="12695587" flipH="1">
            <a:off x="2104236" y="63501"/>
            <a:ext cx="1081120" cy="50118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13277" y="3025422"/>
            <a:ext cx="224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 + 8 =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3377" y="4363210"/>
            <a:ext cx="224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x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mr-IN" sz="2800" dirty="0">
                <a:solidFill>
                  <a:schemeClr val="bg1"/>
                </a:solidFill>
              </a:rPr>
              <a:t>–</a:t>
            </a:r>
            <a:r>
              <a:rPr lang="en-US" sz="2800" dirty="0">
                <a:solidFill>
                  <a:schemeClr val="bg1"/>
                </a:solidFill>
              </a:rPr>
              <a:t> 6 = 8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3924" y="3024895"/>
            <a:ext cx="4704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34 = 3 tens and 4 ones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7679" y="4363211"/>
            <a:ext cx="1932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4,179</a:t>
            </a:r>
          </a:p>
          <a:p>
            <a:pPr algn="r"/>
            <a:r>
              <a:rPr lang="en-US" sz="2800" u="sng" dirty="0">
                <a:solidFill>
                  <a:schemeClr val="bg1"/>
                </a:solidFill>
              </a:rPr>
              <a:t>+    569</a:t>
            </a:r>
          </a:p>
          <a:p>
            <a:pPr algn="r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3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should multiple representations be used within intensive intervention?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three-dimensional concrete materials to teach concepts and procedures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two-dimensional representations to teach concepts and procedures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Ensure students understand mathematics with numbers and symbols (i.e., the abstract)</a:t>
            </a:r>
          </a:p>
        </p:txBody>
      </p:sp>
    </p:spTree>
    <p:extLst>
      <p:ext uri="{BB962C8B-B14F-4D97-AF65-F5344CB8AC3E}">
        <p14:creationId xmlns:p14="http://schemas.microsoft.com/office/powerpoint/2010/main" val="2654433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Language</a:t>
            </a:r>
          </a:p>
        </p:txBody>
      </p:sp>
      <p:sp>
        <p:nvSpPr>
          <p:cNvPr id="7" name="Trapezoid 6"/>
          <p:cNvSpPr/>
          <p:nvPr/>
        </p:nvSpPr>
        <p:spPr>
          <a:xfrm>
            <a:off x="2849605" y="2451042"/>
            <a:ext cx="3400926" cy="1985211"/>
          </a:xfrm>
          <a:prstGeom prst="trapezoid">
            <a:avLst/>
          </a:prstGeom>
          <a:solidFill>
            <a:srgbClr val="FF2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precise</a:t>
            </a:r>
          </a:p>
        </p:txBody>
      </p:sp>
      <p:sp>
        <p:nvSpPr>
          <p:cNvPr id="12" name="Trapezoid 11"/>
          <p:cNvSpPr/>
          <p:nvPr/>
        </p:nvSpPr>
        <p:spPr>
          <a:xfrm rot="10800000">
            <a:off x="5793331" y="2451042"/>
            <a:ext cx="3400926" cy="1985211"/>
          </a:xfrm>
          <a:prstGeom prst="trapezoi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7560" y="3012759"/>
            <a:ext cx="21125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concise</a:t>
            </a:r>
          </a:p>
        </p:txBody>
      </p:sp>
    </p:spTree>
    <p:extLst>
      <p:ext uri="{BB962C8B-B14F-4D97-AF65-F5344CB8AC3E}">
        <p14:creationId xmlns:p14="http://schemas.microsoft.com/office/powerpoint/2010/main" val="892410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1085" y="162970"/>
            <a:ext cx="209878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of</a:t>
            </a:r>
            <a:r>
              <a:rPr lang="mr-IN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…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32888" y="162970"/>
            <a:ext cx="10062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</a:t>
            </a:r>
            <a:r>
              <a:rPr lang="mr-IN" sz="3000" b="1" dirty="0">
                <a:solidFill>
                  <a:srgbClr val="00B050"/>
                </a:solidFill>
                <a:latin typeface="Calibri" panose="020F0502020204030204" pitchFamily="34" charset="0"/>
              </a:rPr>
              <a:t>…</a:t>
            </a:r>
            <a:endParaRPr lang="en-US" sz="3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1086" y="1053296"/>
            <a:ext cx="247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“And the last one is 10.”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2889" y="1053297"/>
            <a:ext cx="4219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“8, 9, 10. We’ll stop counting there but we could count more.”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1085" y="2455762"/>
            <a:ext cx="368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“What number is in the tens place?”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0935" y="2455762"/>
            <a:ext cx="334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“What digit is in the tens place?”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1086" y="3858228"/>
            <a:ext cx="294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“Six hundred and forty-eight”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0935" y="3861557"/>
            <a:ext cx="253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“Six hundred forty-eight”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1085" y="5260694"/>
            <a:ext cx="3721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“Bigger number and smaller number”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71543" y="5260695"/>
            <a:ext cx="4180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“Number that is greater and the number that is less”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9810008" y="5306861"/>
            <a:ext cx="1438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Hughes et al. (2016)</a:t>
            </a:r>
          </a:p>
        </p:txBody>
      </p:sp>
    </p:spTree>
    <p:extLst>
      <p:ext uri="{BB962C8B-B14F-4D97-AF65-F5344CB8AC3E}">
        <p14:creationId xmlns:p14="http://schemas.microsoft.com/office/powerpoint/2010/main" val="68016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1085" y="162970"/>
            <a:ext cx="209878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of</a:t>
            </a:r>
            <a:r>
              <a:rPr lang="mr-IN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…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32888" y="162970"/>
            <a:ext cx="10062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</a:t>
            </a:r>
            <a:r>
              <a:rPr lang="mr-IN" sz="3000" b="1" dirty="0">
                <a:solidFill>
                  <a:srgbClr val="00B050"/>
                </a:solidFill>
                <a:latin typeface="Calibri" panose="020F0502020204030204" pitchFamily="34" charset="0"/>
              </a:rPr>
              <a:t>…</a:t>
            </a:r>
            <a:endParaRPr lang="en-US" sz="3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1085" y="1053296"/>
            <a:ext cx="261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“Numbers in the fraction”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2889" y="1053296"/>
            <a:ext cx="4219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“This fraction is one number.”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1085" y="2455762"/>
            <a:ext cx="348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“Top number and bottom number”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0934" y="2455762"/>
            <a:ext cx="320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“Numerator and denominator”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1085" y="3858228"/>
            <a:ext cx="107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“Reduce”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0935" y="3861557"/>
            <a:ext cx="2990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“Find an equivalent fraction”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1086" y="5260694"/>
            <a:ext cx="223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“One point two nine”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71543" y="5260694"/>
            <a:ext cx="4180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“One and twenty-nine hundredths”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9810008" y="5306861"/>
            <a:ext cx="1438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Hughes et al. (2016)</a:t>
            </a:r>
          </a:p>
        </p:txBody>
      </p:sp>
    </p:spTree>
    <p:extLst>
      <p:ext uri="{BB962C8B-B14F-4D97-AF65-F5344CB8AC3E}">
        <p14:creationId xmlns:p14="http://schemas.microsoft.com/office/powerpoint/2010/main" val="222200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1085" y="162970"/>
            <a:ext cx="209878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of</a:t>
            </a:r>
            <a:r>
              <a:rPr lang="mr-IN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…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32888" y="162970"/>
            <a:ext cx="10062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</a:t>
            </a:r>
            <a:r>
              <a:rPr lang="mr-IN" sz="3000" b="1" dirty="0">
                <a:solidFill>
                  <a:srgbClr val="00B050"/>
                </a:solidFill>
                <a:latin typeface="Calibri" panose="020F0502020204030204" pitchFamily="34" charset="0"/>
              </a:rPr>
              <a:t>…</a:t>
            </a:r>
            <a:endParaRPr lang="en-US" sz="3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1086" y="1053296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“Corner”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2889" y="1053296"/>
            <a:ext cx="4219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“Angle”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1085" y="2455762"/>
            <a:ext cx="244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“Flips, slides, and turns”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0934" y="2455762"/>
            <a:ext cx="414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“Reflections, translations, and rotations”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1086" y="3858228"/>
            <a:ext cx="126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“Box or ball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0935" y="3861557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“Cube or sphere”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1086" y="5260694"/>
            <a:ext cx="293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“Long hand and short hand”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71543" y="5260694"/>
            <a:ext cx="4180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“Minute hand and hour hand”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9810008" y="5306861"/>
            <a:ext cx="1438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Hughes et al. (2016)</a:t>
            </a:r>
          </a:p>
        </p:txBody>
      </p:sp>
    </p:spTree>
    <p:extLst>
      <p:ext uri="{BB962C8B-B14F-4D97-AF65-F5344CB8AC3E}">
        <p14:creationId xmlns:p14="http://schemas.microsoft.com/office/powerpoint/2010/main" val="413830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you attend to language within intensive intervention?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Understand why formal mathematical language is important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Plan for mathematical language to be precise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Plan for mathematical language to be concise</a:t>
            </a:r>
          </a:p>
        </p:txBody>
      </p:sp>
    </p:spTree>
    <p:extLst>
      <p:ext uri="{BB962C8B-B14F-4D97-AF65-F5344CB8AC3E}">
        <p14:creationId xmlns:p14="http://schemas.microsoft.com/office/powerpoint/2010/main" val="251610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AC525B-ABED-0A47-950C-AF93EC67B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702" y="364817"/>
            <a:ext cx="9353564" cy="451770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1336" y="1084001"/>
            <a:ext cx="3556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9300"/>
                </a:solidFill>
                <a:latin typeface="Calibri" panose="020F0502020204030204" pitchFamily="34" charset="0"/>
                <a:ea typeface="Chalkduster" charset="0"/>
                <a:cs typeface="Calibri" panose="020F0502020204030204" pitchFamily="34" charset="0"/>
              </a:rPr>
              <a:t>Evidence-based instruction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9733" y="1779688"/>
            <a:ext cx="2859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ea typeface="Chalkduster" charset="0"/>
                <a:cs typeface="Calibri" panose="020F0502020204030204" pitchFamily="34" charset="0"/>
              </a:rPr>
              <a:t>All students screened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26145" y="2051746"/>
            <a:ext cx="4626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ea typeface="Chalkduster" charset="0"/>
                <a:cs typeface="Calibri" panose="020F0502020204030204" pitchFamily="34" charset="0"/>
              </a:rPr>
              <a:t>At-risk students progress </a:t>
            </a:r>
          </a:p>
          <a:p>
            <a:pPr algn="ctr"/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ea typeface="Chalkduster" charset="0"/>
                <a:cs typeface="Calibri" panose="020F0502020204030204" pitchFamily="34" charset="0"/>
              </a:rPr>
              <a:t>monitored for 6-10 weeks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4232" y="3234128"/>
            <a:ext cx="1601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halkduster" charset="0"/>
                <a:cs typeface="Calibri" panose="020F0502020204030204" pitchFamily="34" charset="0"/>
              </a:rPr>
              <a:t>inadequate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halkduster" charset="0"/>
                <a:cs typeface="Calibri" panose="020F0502020204030204" pitchFamily="34" charset="0"/>
              </a:rPr>
              <a:t>response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41C3FA-719E-DF44-85FC-0D9A61B2AB46}"/>
              </a:ext>
            </a:extLst>
          </p:cNvPr>
          <p:cNvSpPr txBox="1"/>
          <p:nvPr/>
        </p:nvSpPr>
        <p:spPr>
          <a:xfrm>
            <a:off x="8472081" y="3189246"/>
            <a:ext cx="1369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Chalkduster" charset="0"/>
                <a:cs typeface="Calibri" panose="020F0502020204030204" pitchFamily="34" charset="0"/>
              </a:rPr>
              <a:t>adequate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Chalkduster" charset="0"/>
                <a:cs typeface="Calibri" panose="020F0502020204030204" pitchFamily="34" charset="0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94409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Fluency </a:t>
            </a:r>
          </a:p>
        </p:txBody>
      </p:sp>
      <p:sp>
        <p:nvSpPr>
          <p:cNvPr id="6" name="Oval 5"/>
          <p:cNvSpPr/>
          <p:nvPr/>
        </p:nvSpPr>
        <p:spPr>
          <a:xfrm>
            <a:off x="2688104" y="1810961"/>
            <a:ext cx="3742267" cy="1191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Addition</a:t>
            </a:r>
          </a:p>
        </p:txBody>
      </p:sp>
      <p:sp>
        <p:nvSpPr>
          <p:cNvPr id="9" name="Oval 8"/>
          <p:cNvSpPr/>
          <p:nvPr/>
        </p:nvSpPr>
        <p:spPr>
          <a:xfrm>
            <a:off x="5952248" y="1810961"/>
            <a:ext cx="3742267" cy="11912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Subtraction</a:t>
            </a:r>
          </a:p>
        </p:txBody>
      </p:sp>
      <p:sp>
        <p:nvSpPr>
          <p:cNvPr id="7" name="Oval 6"/>
          <p:cNvSpPr/>
          <p:nvPr/>
        </p:nvSpPr>
        <p:spPr>
          <a:xfrm>
            <a:off x="2688104" y="3213640"/>
            <a:ext cx="3742267" cy="11863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Multiplication</a:t>
            </a:r>
          </a:p>
        </p:txBody>
      </p:sp>
      <p:sp>
        <p:nvSpPr>
          <p:cNvPr id="8" name="Oval 7"/>
          <p:cNvSpPr/>
          <p:nvPr/>
        </p:nvSpPr>
        <p:spPr>
          <a:xfrm>
            <a:off x="5952248" y="3213640"/>
            <a:ext cx="3742267" cy="11764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Division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2071107" y="4588756"/>
            <a:ext cx="8365119" cy="483108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Students must understand the </a:t>
            </a:r>
            <a:r>
              <a:rPr lang="en-US" b="1" dirty="0">
                <a:solidFill>
                  <a:srgbClr val="92D050"/>
                </a:solidFill>
              </a:rPr>
              <a:t>concepts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/>
              <a:t>Students should learn and use </a:t>
            </a:r>
            <a:r>
              <a:rPr lang="en-US" b="1" dirty="0">
                <a:solidFill>
                  <a:srgbClr val="92D050"/>
                </a:solidFill>
              </a:rPr>
              <a:t>strategies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dirty="0"/>
              <a:t>to solve the facts</a:t>
            </a:r>
          </a:p>
          <a:p>
            <a:pPr marL="457200" indent="-457200">
              <a:buAutoNum type="arabicPeriod"/>
            </a:pPr>
            <a:r>
              <a:rPr lang="en-US" dirty="0"/>
              <a:t>Students should develop </a:t>
            </a:r>
            <a:r>
              <a:rPr lang="en-US" b="1" dirty="0">
                <a:solidFill>
                  <a:srgbClr val="92D050"/>
                </a:solidFill>
              </a:rPr>
              <a:t>fluency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with facts</a:t>
            </a:r>
          </a:p>
        </p:txBody>
      </p:sp>
    </p:spTree>
    <p:extLst>
      <p:ext uri="{BB962C8B-B14F-4D97-AF65-F5344CB8AC3E}">
        <p14:creationId xmlns:p14="http://schemas.microsoft.com/office/powerpoint/2010/main" val="1156347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build fact fluency within intensive intervention?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Teach the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concepts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the operations 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Teach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strategies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 understand how facts fit together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Practice building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fluency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with a variety of activities and games</a:t>
            </a:r>
          </a:p>
        </p:txBody>
      </p:sp>
    </p:spTree>
    <p:extLst>
      <p:ext uri="{BB962C8B-B14F-4D97-AF65-F5344CB8AC3E}">
        <p14:creationId xmlns:p14="http://schemas.microsoft.com/office/powerpoint/2010/main" val="16442184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7177" y="2484519"/>
            <a:ext cx="3918547" cy="267765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sz="3000" b="1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SOLVE</a:t>
            </a:r>
          </a:p>
          <a:p>
            <a:pPr algn="ctr" defTabSz="457200"/>
            <a:endParaRPr lang="en-US" sz="2000" b="1" dirty="0">
              <a:solidFill>
                <a:prstClr val="white"/>
              </a:solidFill>
              <a:latin typeface="Calibri" panose="020F0502020204030204" pitchFamily="34" charset="0"/>
              <a:ea typeface="Marker Felt Thin" charset="0"/>
              <a:cs typeface="Calibri" panose="020F0502020204030204" pitchFamily="34" charset="0"/>
            </a:endParaRPr>
          </a:p>
          <a:p>
            <a:pPr defTabSz="457200"/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S</a:t>
            </a: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tudy the problem.</a:t>
            </a:r>
          </a:p>
          <a:p>
            <a:pPr defTabSz="457200"/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O</a:t>
            </a: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rganize the facts.</a:t>
            </a:r>
          </a:p>
          <a:p>
            <a:pPr defTabSz="457200"/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L</a:t>
            </a: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ine up the plan. </a:t>
            </a:r>
          </a:p>
          <a:p>
            <a:pPr defTabSz="457200"/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V</a:t>
            </a: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erify the plan with computation.</a:t>
            </a:r>
          </a:p>
          <a:p>
            <a:pPr defTabSz="457200"/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E</a:t>
            </a: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xamine the answer.</a:t>
            </a:r>
            <a:endParaRPr lang="en-US" sz="2000" b="1" dirty="0">
              <a:solidFill>
                <a:prstClr val="white"/>
              </a:solidFill>
              <a:latin typeface="Calibri" panose="020F0502020204030204" pitchFamily="34" charset="0"/>
              <a:ea typeface="Marker Felt Thin" charset="0"/>
              <a:cs typeface="Calibri" panose="020F0502020204030204" pitchFamily="34" charset="0"/>
            </a:endParaRPr>
          </a:p>
          <a:p>
            <a:pPr defTabSz="457200"/>
            <a:endParaRPr lang="en-US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3806" y="2027320"/>
            <a:ext cx="3667696" cy="38812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SIGNS</a:t>
            </a:r>
            <a:endParaRPr lang="en-US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defTabSz="457200"/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urvey questions</a:t>
            </a:r>
          </a:p>
          <a:p>
            <a:pPr marL="0" lvl="1" defTabSz="457200"/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dentify key words</a:t>
            </a:r>
          </a:p>
          <a:p>
            <a:pPr marL="0" lvl="1" defTabSz="457200"/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raphically draw problem</a:t>
            </a:r>
          </a:p>
          <a:p>
            <a:pPr marL="0" lvl="1" defTabSz="457200"/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ote operations</a:t>
            </a:r>
          </a:p>
          <a:p>
            <a:pPr marL="0" lvl="1" defTabSz="457200"/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olve and check</a:t>
            </a:r>
          </a:p>
          <a:p>
            <a:pPr algn="ctr" defTabSz="457200"/>
            <a:endParaRPr lang="en-US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587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Solving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teaching about word problems, students should learn the </a:t>
            </a:r>
            <a:r>
              <a:rPr lang="en-US" i="1" dirty="0"/>
              <a:t>schema</a:t>
            </a:r>
            <a:r>
              <a:rPr lang="en-US" dirty="0"/>
              <a:t> of the word problem.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7131" y="3668132"/>
            <a:ext cx="2974042" cy="730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Additive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6764990" y="3645720"/>
            <a:ext cx="2974042" cy="75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Multiplicative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8804261" y="3507220"/>
            <a:ext cx="6338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Jitendra </a:t>
            </a:r>
            <a:r>
              <a:rPr lang="en-US" sz="120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Star (2011); Riley </a:t>
            </a:r>
            <a:r>
              <a:rPr lang="en-US" sz="1200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Greeno (1988); Van de </a:t>
            </a:r>
            <a:r>
              <a:rPr lang="en-US" sz="1200" dirty="0" err="1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Walle</a:t>
            </a:r>
            <a:r>
              <a:rPr lang="en-US" sz="1200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Karp, &amp; Bay-Williams (2010)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60543" y="4370286"/>
            <a:ext cx="2167218" cy="7306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0543" y="5079334"/>
            <a:ext cx="2167218" cy="730624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60543" y="5803064"/>
            <a:ext cx="2167218" cy="730624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73981" y="4405698"/>
            <a:ext cx="2550459" cy="730624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Equal Groups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73980" y="5118665"/>
            <a:ext cx="2550459" cy="730624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73981" y="5838476"/>
            <a:ext cx="2550459" cy="10335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Ratios/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Proportions</a:t>
            </a:r>
          </a:p>
        </p:txBody>
      </p:sp>
    </p:spTree>
    <p:extLst>
      <p:ext uri="{BB962C8B-B14F-4D97-AF65-F5344CB8AC3E}">
        <p14:creationId xmlns:p14="http://schemas.microsoft.com/office/powerpoint/2010/main" val="10597210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Autofit/>
          </a:bodyPr>
          <a:lstStyle/>
          <a:p>
            <a:r>
              <a:rPr lang="en-US" dirty="0"/>
              <a:t>How do you incorporate effective problem-solving strategies within intensive intervention?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Clr>
                <a:srgbClr val="FF9300"/>
              </a:buClr>
              <a:buFont typeface="Wingdings" charset="2"/>
              <a:buChar char="q"/>
            </a:pPr>
            <a:r>
              <a:rPr lang="en-US" b="1" dirty="0">
                <a:solidFill>
                  <a:srgbClr val="FF2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use key words tied to operations</a:t>
            </a:r>
          </a:p>
          <a:p>
            <a:pPr marL="457200" indent="-457200">
              <a:buClr>
                <a:srgbClr val="FF9300"/>
              </a:buClr>
              <a:buFont typeface="Wingdings" charset="2"/>
              <a:buChar char="q"/>
            </a:pP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b="1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teach students an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attack strategy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rgbClr val="FF9300"/>
              </a:buClr>
              <a:buFont typeface="Wingdings" charset="2"/>
              <a:buChar char="q"/>
            </a:pP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teach students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schemas</a:t>
            </a:r>
          </a:p>
          <a:p>
            <a:pPr marL="457200" indent="-457200">
              <a:buClr>
                <a:srgbClr val="FF9300"/>
              </a:buClr>
              <a:buFont typeface="Wingdings" charset="2"/>
              <a:buChar char="q"/>
            </a:pP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rgbClr val="FF9300"/>
              </a:buClr>
              <a:buFont typeface="Wingdings" charset="2"/>
              <a:buChar char="q"/>
            </a:pP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b="1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explicitly teach problem solving</a:t>
            </a:r>
            <a:endParaRPr lang="en-US" b="1" dirty="0">
              <a:solidFill>
                <a:srgbClr val="0090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rgbClr val="FF9300"/>
              </a:buClr>
              <a:buFont typeface="Wingdings" charset="2"/>
              <a:buChar char="q"/>
            </a:pP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provide problem-solving instruction regularly (i.e., several times a week)</a:t>
            </a:r>
          </a:p>
          <a:p>
            <a:pPr marL="457200" indent="-457200">
              <a:buClr>
                <a:srgbClr val="FF9300"/>
              </a:buClr>
              <a:buFont typeface="Wingdings" charset="2"/>
              <a:buChar char="q"/>
            </a:pP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practice schemas that students will encounter regularly</a:t>
            </a:r>
          </a:p>
        </p:txBody>
      </p:sp>
    </p:spTree>
    <p:extLst>
      <p:ext uri="{BB962C8B-B14F-4D97-AF65-F5344CB8AC3E}">
        <p14:creationId xmlns:p14="http://schemas.microsoft.com/office/powerpoint/2010/main" val="25551236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Component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2211389" y="2177970"/>
            <a:ext cx="2488557" cy="7523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 task</a:t>
            </a:r>
          </a:p>
        </p:txBody>
      </p:sp>
      <p:sp>
        <p:nvSpPr>
          <p:cNvPr id="4" name="Rectangle 3"/>
          <p:cNvSpPr/>
          <p:nvPr/>
        </p:nvSpPr>
        <p:spPr>
          <a:xfrm>
            <a:off x="7410351" y="4141808"/>
            <a:ext cx="2488557" cy="7523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regulate behavior</a:t>
            </a:r>
          </a:p>
        </p:txBody>
      </p:sp>
      <p:sp>
        <p:nvSpPr>
          <p:cNvPr id="5" name="Rectangle 4"/>
          <p:cNvSpPr/>
          <p:nvPr/>
        </p:nvSpPr>
        <p:spPr>
          <a:xfrm>
            <a:off x="4796402" y="3165676"/>
            <a:ext cx="2488557" cy="7523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keep attention</a:t>
            </a:r>
          </a:p>
        </p:txBody>
      </p:sp>
    </p:spTree>
    <p:extLst>
      <p:ext uri="{BB962C8B-B14F-4D97-AF65-F5344CB8AC3E}">
        <p14:creationId xmlns:p14="http://schemas.microsoft.com/office/powerpoint/2010/main" val="34316472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you incorporate a motivational component within intensive intervention?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Utilize a motivational component, when necessary</a:t>
            </a:r>
          </a:p>
        </p:txBody>
      </p:sp>
    </p:spTree>
    <p:extLst>
      <p:ext uri="{BB962C8B-B14F-4D97-AF65-F5344CB8AC3E}">
        <p14:creationId xmlns:p14="http://schemas.microsoft.com/office/powerpoint/2010/main" val="2412881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11092" y="611754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57364" y="1748589"/>
            <a:ext cx="4289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DELIVERY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7364" y="3890210"/>
            <a:ext cx="46425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STRATEGIES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56709" y="2256773"/>
            <a:ext cx="2187879" cy="5170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Explicit instruction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6850648" y="2781880"/>
            <a:ext cx="2187879" cy="517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8096711" y="3270614"/>
            <a:ext cx="2187879" cy="5170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Concise language</a:t>
            </a:r>
          </a:p>
        </p:txBody>
      </p:sp>
      <p:sp>
        <p:nvSpPr>
          <p:cNvPr id="24" name="Oval 23"/>
          <p:cNvSpPr/>
          <p:nvPr/>
        </p:nvSpPr>
        <p:spPr>
          <a:xfrm>
            <a:off x="5908832" y="4444209"/>
            <a:ext cx="2187879" cy="517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Fluency building</a:t>
            </a:r>
          </a:p>
        </p:txBody>
      </p:sp>
      <p:sp>
        <p:nvSpPr>
          <p:cNvPr id="25" name="Oval 24"/>
          <p:cNvSpPr/>
          <p:nvPr/>
        </p:nvSpPr>
        <p:spPr>
          <a:xfrm>
            <a:off x="6884332" y="4968551"/>
            <a:ext cx="2187879" cy="51708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Problem solving instruction</a:t>
            </a:r>
          </a:p>
        </p:txBody>
      </p:sp>
      <p:sp>
        <p:nvSpPr>
          <p:cNvPr id="26" name="Oval 25"/>
          <p:cNvSpPr/>
          <p:nvPr/>
        </p:nvSpPr>
        <p:spPr>
          <a:xfrm>
            <a:off x="8143934" y="5460042"/>
            <a:ext cx="2187879" cy="5170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Motivation component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AC858A-8750-824D-B933-563CE07D81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67" y="260417"/>
            <a:ext cx="3742489" cy="659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204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11092" y="611754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AC858A-8750-824D-B933-563CE07D81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67" y="260417"/>
            <a:ext cx="3742489" cy="6597583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1F9E1EEE-B63C-5E41-8F8E-FC656CF90B24}"/>
              </a:ext>
            </a:extLst>
          </p:cNvPr>
          <p:cNvSpPr/>
          <p:nvPr/>
        </p:nvSpPr>
        <p:spPr>
          <a:xfrm rot="10800000">
            <a:off x="3852153" y="4105072"/>
            <a:ext cx="3968886" cy="105058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676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AB709A-5E54-B747-815F-C4E8198297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350" y="1263650"/>
            <a:ext cx="58293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8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  <p:sp>
        <p:nvSpPr>
          <p:cNvPr id="6" name="Left Brace 5"/>
          <p:cNvSpPr/>
          <p:nvPr/>
        </p:nvSpPr>
        <p:spPr>
          <a:xfrm>
            <a:off x="5013960" y="2225040"/>
            <a:ext cx="304800" cy="4254788"/>
          </a:xfrm>
          <a:prstGeom prst="lef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553" y="3998491"/>
            <a:ext cx="8736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Intensive Intervention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E8B3B9-9AB5-9146-9895-D983592DE0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316" y="0"/>
            <a:ext cx="5055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642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1092" y="314070"/>
            <a:ext cx="5056909" cy="9836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7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 with greater fidelity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7201" y="1079501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Ensure that you are implementing the intervention or strategy with fidelity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0" y="2463461"/>
            <a:ext cx="5168900" cy="2362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447859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1092" y="314070"/>
            <a:ext cx="5056909" cy="9836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7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 with greater fidelity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404" y="2002830"/>
            <a:ext cx="3444792" cy="4288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7201" y="1079501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Ensure that you are implementing the intervention or strategy with fidelity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11375542" y="6054511"/>
            <a:ext cx="1329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Fuchs et al. (2008)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517" y="2415594"/>
            <a:ext cx="3422809" cy="4700221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35666765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1092" y="314070"/>
            <a:ext cx="5056909" cy="9836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7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 with greater fidelity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 behavioral supports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7201" y="1536700"/>
            <a:ext cx="3759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May want to incorporate strategies to improve self-regulation and minimize nonproductive behavior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29" y="3187361"/>
            <a:ext cx="1944344" cy="29009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10976564" y="5557919"/>
            <a:ext cx="2050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Powell, Driver, &amp; Julian (2015)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727200" y="2680017"/>
            <a:ext cx="2057400" cy="1144573"/>
            <a:chOff x="3276600" y="2844800"/>
            <a:chExt cx="2057400" cy="1144573"/>
          </a:xfrm>
        </p:grpSpPr>
        <p:sp>
          <p:nvSpPr>
            <p:cNvPr id="11" name="Rectangle 10"/>
            <p:cNvSpPr/>
            <p:nvPr/>
          </p:nvSpPr>
          <p:spPr>
            <a:xfrm>
              <a:off x="3276600" y="2844800"/>
              <a:ext cx="2057400" cy="114457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619500" y="3048000"/>
              <a:ext cx="0" cy="749300"/>
            </a:xfrm>
            <a:custGeom>
              <a:avLst/>
              <a:gdLst>
                <a:gd name="connsiteX0" fmla="*/ 0 w 0"/>
                <a:gd name="connsiteY0" fmla="*/ 0 h 749300"/>
                <a:gd name="connsiteX1" fmla="*/ 0 w 0"/>
                <a:gd name="connsiteY1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49300">
                  <a:moveTo>
                    <a:pt x="0" y="0"/>
                  </a:moveTo>
                  <a:lnTo>
                    <a:pt x="0" y="7493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10000" y="3042436"/>
              <a:ext cx="0" cy="749300"/>
            </a:xfrm>
            <a:custGeom>
              <a:avLst/>
              <a:gdLst>
                <a:gd name="connsiteX0" fmla="*/ 0 w 0"/>
                <a:gd name="connsiteY0" fmla="*/ 0 h 749300"/>
                <a:gd name="connsiteX1" fmla="*/ 0 w 0"/>
                <a:gd name="connsiteY1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49300">
                  <a:moveTo>
                    <a:pt x="0" y="0"/>
                  </a:moveTo>
                  <a:lnTo>
                    <a:pt x="0" y="7493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962400" y="3075289"/>
              <a:ext cx="0" cy="749300"/>
            </a:xfrm>
            <a:custGeom>
              <a:avLst/>
              <a:gdLst>
                <a:gd name="connsiteX0" fmla="*/ 0 w 0"/>
                <a:gd name="connsiteY0" fmla="*/ 0 h 749300"/>
                <a:gd name="connsiteX1" fmla="*/ 0 w 0"/>
                <a:gd name="connsiteY1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49300">
                  <a:moveTo>
                    <a:pt x="0" y="0"/>
                  </a:moveTo>
                  <a:lnTo>
                    <a:pt x="0" y="7493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114800" y="3124200"/>
              <a:ext cx="56075" cy="723900"/>
            </a:xfrm>
            <a:custGeom>
              <a:avLst/>
              <a:gdLst>
                <a:gd name="connsiteX0" fmla="*/ 25400 w 56075"/>
                <a:gd name="connsiteY0" fmla="*/ 0 h 723900"/>
                <a:gd name="connsiteX1" fmla="*/ 38100 w 56075"/>
                <a:gd name="connsiteY1" fmla="*/ 546100 h 723900"/>
                <a:gd name="connsiteX2" fmla="*/ 38100 w 56075"/>
                <a:gd name="connsiteY2" fmla="*/ 723900 h 723900"/>
                <a:gd name="connsiteX3" fmla="*/ 0 w 56075"/>
                <a:gd name="connsiteY3" fmla="*/ 7112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75" h="723900">
                  <a:moveTo>
                    <a:pt x="25400" y="0"/>
                  </a:moveTo>
                  <a:cubicBezTo>
                    <a:pt x="29633" y="182033"/>
                    <a:pt x="30520" y="364175"/>
                    <a:pt x="38100" y="546100"/>
                  </a:cubicBezTo>
                  <a:cubicBezTo>
                    <a:pt x="46677" y="751956"/>
                    <a:pt x="73857" y="402091"/>
                    <a:pt x="38100" y="723900"/>
                  </a:cubicBezTo>
                  <a:lnTo>
                    <a:pt x="0" y="7112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429000" y="3149600"/>
              <a:ext cx="1028700" cy="609600"/>
            </a:xfrm>
            <a:custGeom>
              <a:avLst/>
              <a:gdLst>
                <a:gd name="connsiteX0" fmla="*/ 0 w 1028700"/>
                <a:gd name="connsiteY0" fmla="*/ 0 h 609600"/>
                <a:gd name="connsiteX1" fmla="*/ 88900 w 1028700"/>
                <a:gd name="connsiteY1" fmla="*/ 12700 h 609600"/>
                <a:gd name="connsiteX2" fmla="*/ 203200 w 1028700"/>
                <a:gd name="connsiteY2" fmla="*/ 25400 h 609600"/>
                <a:gd name="connsiteX3" fmla="*/ 342900 w 1028700"/>
                <a:gd name="connsiteY3" fmla="*/ 76200 h 609600"/>
                <a:gd name="connsiteX4" fmla="*/ 774700 w 1028700"/>
                <a:gd name="connsiteY4" fmla="*/ 342900 h 609600"/>
                <a:gd name="connsiteX5" fmla="*/ 863600 w 1028700"/>
                <a:gd name="connsiteY5" fmla="*/ 419100 h 609600"/>
                <a:gd name="connsiteX6" fmla="*/ 1016000 w 1028700"/>
                <a:gd name="connsiteY6" fmla="*/ 571500 h 609600"/>
                <a:gd name="connsiteX7" fmla="*/ 1028700 w 1028700"/>
                <a:gd name="connsiteY7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8700" h="609600">
                  <a:moveTo>
                    <a:pt x="0" y="0"/>
                  </a:moveTo>
                  <a:lnTo>
                    <a:pt x="88900" y="12700"/>
                  </a:lnTo>
                  <a:cubicBezTo>
                    <a:pt x="126938" y="17455"/>
                    <a:pt x="166010" y="16103"/>
                    <a:pt x="203200" y="25400"/>
                  </a:cubicBezTo>
                  <a:cubicBezTo>
                    <a:pt x="251270" y="37418"/>
                    <a:pt x="297162" y="57142"/>
                    <a:pt x="342900" y="76200"/>
                  </a:cubicBezTo>
                  <a:cubicBezTo>
                    <a:pt x="523406" y="151411"/>
                    <a:pt x="609700" y="201472"/>
                    <a:pt x="774700" y="342900"/>
                  </a:cubicBezTo>
                  <a:cubicBezTo>
                    <a:pt x="804333" y="368300"/>
                    <a:pt x="835266" y="392258"/>
                    <a:pt x="863600" y="419100"/>
                  </a:cubicBezTo>
                  <a:cubicBezTo>
                    <a:pt x="915754" y="468509"/>
                    <a:pt x="1016000" y="571500"/>
                    <a:pt x="1016000" y="571500"/>
                  </a:cubicBezTo>
                  <a:lnTo>
                    <a:pt x="1028700" y="6096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686300" y="3149600"/>
              <a:ext cx="0" cy="635000"/>
            </a:xfrm>
            <a:custGeom>
              <a:avLst/>
              <a:gdLst>
                <a:gd name="connsiteX0" fmla="*/ 0 w 0"/>
                <a:gd name="connsiteY0" fmla="*/ 0 h 635000"/>
                <a:gd name="connsiteX1" fmla="*/ 0 w 0"/>
                <a:gd name="connsiteY1" fmla="*/ 635000 h 6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5000">
                  <a:moveTo>
                    <a:pt x="0" y="0"/>
                  </a:moveTo>
                  <a:lnTo>
                    <a:pt x="0" y="6350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838700" y="3111500"/>
              <a:ext cx="0" cy="762000"/>
            </a:xfrm>
            <a:custGeom>
              <a:avLst/>
              <a:gdLst>
                <a:gd name="connsiteX0" fmla="*/ 0 w 0"/>
                <a:gd name="connsiteY0" fmla="*/ 0 h 762000"/>
                <a:gd name="connsiteX1" fmla="*/ 0 w 0"/>
                <a:gd name="connsiteY1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62000">
                  <a:moveTo>
                    <a:pt x="0" y="0"/>
                  </a:moveTo>
                  <a:lnTo>
                    <a:pt x="0" y="7620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37798079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1092" y="314070"/>
            <a:ext cx="5056909" cy="9836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7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 with greater fidelity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 behavioral supports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7201" y="1536700"/>
            <a:ext cx="3759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May want to incorporate strategies to improve self-regulation and minimize nonproductive behavior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09694" y="2590461"/>
            <a:ext cx="2994212" cy="341872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b="1" dirty="0" err="1">
                <a:solidFill>
                  <a:schemeClr val="tx1"/>
                </a:solidFill>
              </a:rPr>
              <a:t>UPSCheck</a:t>
            </a:r>
            <a:endParaRPr lang="en-US" sz="3600" b="1" dirty="0">
              <a:solidFill>
                <a:schemeClr val="tx1"/>
              </a:solidFill>
            </a:endParaRPr>
          </a:p>
          <a:p>
            <a:pPr marL="0" lvl="1" defTabSz="457200"/>
            <a:r>
              <a:rPr lang="en-US" sz="3600" dirty="0">
                <a:solidFill>
                  <a:schemeClr val="tx1"/>
                </a:solidFill>
              </a:rPr>
              <a:t>U</a:t>
            </a:r>
            <a:r>
              <a:rPr lang="en-US" sz="2400" dirty="0">
                <a:solidFill>
                  <a:schemeClr val="tx1"/>
                </a:solidFill>
              </a:rPr>
              <a:t>nderstand</a:t>
            </a:r>
          </a:p>
          <a:p>
            <a:pPr marL="0" lvl="1" defTabSz="457200"/>
            <a:r>
              <a:rPr lang="en-US" sz="3600" dirty="0">
                <a:solidFill>
                  <a:schemeClr val="tx1"/>
                </a:solidFill>
              </a:rPr>
              <a:t>P</a:t>
            </a:r>
            <a:r>
              <a:rPr lang="en-US" sz="2400" dirty="0">
                <a:solidFill>
                  <a:schemeClr val="tx1"/>
                </a:solidFill>
              </a:rPr>
              <a:t>lan</a:t>
            </a:r>
          </a:p>
          <a:p>
            <a:pPr marL="0" lvl="1" defTabSz="457200"/>
            <a:r>
              <a:rPr lang="en-US" sz="3600" dirty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olve</a:t>
            </a:r>
          </a:p>
          <a:p>
            <a:pPr marL="0" lvl="1" defTabSz="457200"/>
            <a:r>
              <a:rPr lang="en-US" sz="3600" dirty="0">
                <a:solidFill>
                  <a:schemeClr val="tx1"/>
                </a:solidFill>
              </a:rPr>
              <a:t>C</a:t>
            </a:r>
            <a:r>
              <a:rPr lang="en-US" sz="2400" dirty="0">
                <a:solidFill>
                  <a:schemeClr val="tx1"/>
                </a:solidFill>
              </a:rPr>
              <a:t>heck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32711110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1092" y="314070"/>
            <a:ext cx="5056909" cy="9836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7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7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dosage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 behavioral supports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7201" y="2044700"/>
            <a:ext cx="3759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Conduct longer sessions, more sessions per week, or more weeks within DBI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2968030"/>
            <a:ext cx="2946400" cy="2946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9013159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1092" y="314070"/>
            <a:ext cx="5056909" cy="9836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7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7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dosage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 behavioral supports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518" y="2298700"/>
            <a:ext cx="4330624" cy="3403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27201" y="2044700"/>
            <a:ext cx="3759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Conduct longer sessions, more sessions per week, or more weeks within DBI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7289800" y="3657600"/>
            <a:ext cx="342900" cy="3429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8927532" y="3657600"/>
            <a:ext cx="342900" cy="3429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7289800" y="4152900"/>
            <a:ext cx="342900" cy="3429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8927532" y="4152900"/>
            <a:ext cx="342900" cy="3429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7289800" y="4648200"/>
            <a:ext cx="342900" cy="3429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8927532" y="4648200"/>
            <a:ext cx="342900" cy="3429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7277100" y="5130800"/>
            <a:ext cx="342900" cy="3429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8914832" y="5130800"/>
            <a:ext cx="342900" cy="3429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7817380" y="3657600"/>
            <a:ext cx="342900" cy="3429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8416074" y="3657600"/>
            <a:ext cx="342900" cy="3429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7817380" y="4152900"/>
            <a:ext cx="342900" cy="3429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8416074" y="4152900"/>
            <a:ext cx="342900" cy="3429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7817380" y="4597400"/>
            <a:ext cx="342900" cy="3429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8416074" y="4597400"/>
            <a:ext cx="342900" cy="3429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7817380" y="5130800"/>
            <a:ext cx="342900" cy="3429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8416074" y="5130800"/>
            <a:ext cx="342900" cy="3429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418743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1092" y="314070"/>
            <a:ext cx="5056909" cy="9836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7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7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dosage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 behavioral supports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7201" y="2044700"/>
            <a:ext cx="3759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Conduct longer sessions, more sessions per week, or more weeks within DBI</a:t>
            </a:r>
          </a:p>
        </p:txBody>
      </p:sp>
      <p:graphicFrame>
        <p:nvGraphicFramePr>
          <p:cNvPr id="26" name="Chart 25"/>
          <p:cNvGraphicFramePr/>
          <p:nvPr>
            <p:extLst/>
          </p:nvPr>
        </p:nvGraphicFramePr>
        <p:xfrm>
          <a:off x="3352800" y="2717801"/>
          <a:ext cx="7086600" cy="332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Left Bracket 26"/>
          <p:cNvSpPr/>
          <p:nvPr/>
        </p:nvSpPr>
        <p:spPr>
          <a:xfrm rot="5400000">
            <a:off x="7953728" y="3451578"/>
            <a:ext cx="405527" cy="3880017"/>
          </a:xfrm>
          <a:prstGeom prst="leftBracket">
            <a:avLst/>
          </a:prstGeom>
          <a:ln w="3810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276807" y="4819490"/>
            <a:ext cx="3819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9300"/>
                </a:solidFill>
              </a:rPr>
              <a:t>Number of weeks left in intervention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2900714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1092" y="314070"/>
            <a:ext cx="5056909" cy="9836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7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7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7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Adapt mathematics content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 behavioral supports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17501334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1092" y="314070"/>
            <a:ext cx="5056909" cy="9836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7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7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7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Adapt mathematics content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 behavioral supports</a:t>
            </a:r>
          </a:p>
        </p:txBody>
      </p:sp>
      <p:sp>
        <p:nvSpPr>
          <p:cNvPr id="8" name="Rectangle 7"/>
          <p:cNvSpPr/>
          <p:nvPr/>
        </p:nvSpPr>
        <p:spPr>
          <a:xfrm>
            <a:off x="8378316" y="3759200"/>
            <a:ext cx="1032982" cy="2212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+mj-lt"/>
                <a:ea typeface="Lucida Grande"/>
                <a:cs typeface="Lucida Grande"/>
              </a:rPr>
              <a:t>Find whole number quotients and remainders with up to four-digit dividends and one-digit divisors, using strategies based on place value, </a:t>
            </a:r>
            <a:r>
              <a:rPr lang="mr-IN" sz="1100" dirty="0">
                <a:solidFill>
                  <a:srgbClr val="FFFFFF"/>
                </a:solidFill>
                <a:latin typeface="+mj-lt"/>
                <a:ea typeface="Lucida Grande"/>
                <a:cs typeface="Lucida Grande"/>
              </a:rPr>
              <a:t>…</a:t>
            </a:r>
            <a:endParaRPr lang="en-US" sz="11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19597" y="3761254"/>
            <a:ext cx="1050770" cy="221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ea typeface="Calibri"/>
                <a:cs typeface="Calibri"/>
              </a:rPr>
              <a:t>Fluently add and subtract within 100 using strategies based on place value, properties of operations, and/or relationships.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72947" y="3759200"/>
            <a:ext cx="1032982" cy="2212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+mj-lt"/>
                <a:ea typeface="Lucida Grande"/>
                <a:cs typeface="Lucida Grande"/>
              </a:rPr>
              <a:t>Use addition and subtraction within 100 to solve one- and two-step word problems…</a:t>
            </a:r>
            <a:endParaRPr lang="en-US" sz="11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74958" y="3762612"/>
            <a:ext cx="1032982" cy="2212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+mj-lt"/>
                <a:ea typeface="Lucida Grande"/>
                <a:cs typeface="Lucida Grande"/>
              </a:rPr>
              <a:t>Use multiplication and division within 100 to solve word problems…</a:t>
            </a:r>
            <a:endParaRPr lang="en-US" sz="11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60973" y="3759200"/>
            <a:ext cx="1032982" cy="2212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+mj-lt"/>
              </a:rPr>
              <a:t>Solve multi-step word problems posed with whole numbers and having whole-number answers using the four operations…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48393" y="3759200"/>
            <a:ext cx="1032982" cy="2212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+mj-lt"/>
                <a:ea typeface="Lucida Grande"/>
                <a:cs typeface="Lucida Grande"/>
              </a:rPr>
              <a:t>Apply properties of operations as strategies to multiply and divide….</a:t>
            </a:r>
            <a:endParaRPr lang="en-US" sz="11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0442" y="3759200"/>
            <a:ext cx="1032982" cy="2212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+mj-lt"/>
                <a:ea typeface="Lucida Grande"/>
                <a:cs typeface="Lucida Grande"/>
              </a:rPr>
              <a:t>Explain why addition and subtraction strategies work, using place value and the properties of operations.</a:t>
            </a:r>
            <a:endParaRPr lang="en-US" sz="11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36454" y="3762612"/>
            <a:ext cx="1037101" cy="2212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+mj-lt"/>
                <a:ea typeface="Lucida Grande"/>
                <a:cs typeface="Lucida Grande"/>
              </a:rPr>
              <a:t>Understand that the two digits of a two-digit number represent amounts of tens and ones. </a:t>
            </a:r>
            <a:endParaRPr lang="en-US" sz="11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53983" y="3761254"/>
            <a:ext cx="1032982" cy="2210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+mj-lt"/>
                <a:ea typeface="Lucida Grande"/>
                <a:cs typeface="Lucida Grande"/>
              </a:rPr>
              <a:t>Understand that the three digits of a three-digit number represent amounts of hundreds, tens, and ones.</a:t>
            </a:r>
            <a:endParaRPr lang="en-US" sz="11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5847" y="5972154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continuum of mathematics learning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78158" y="3759200"/>
            <a:ext cx="1040438" cy="2212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ea typeface="Calibri"/>
                <a:cs typeface="Calibri"/>
              </a:rPr>
              <a:t>Fluently multiply and divide within 100, using strategies such as the relationship between multiplication and division</a:t>
            </a:r>
            <a:r>
              <a:rPr lang="is-IS" sz="1100" dirty="0">
                <a:solidFill>
                  <a:schemeClr val="bg1"/>
                </a:solidFill>
                <a:ea typeface="Calibri"/>
                <a:cs typeface="Calibri"/>
              </a:rPr>
              <a:t>…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01788" y="3761916"/>
            <a:ext cx="1032982" cy="2217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ea typeface="Calibri"/>
                <a:cs typeface="Calibri"/>
              </a:rPr>
              <a:t>Fluently add and subtract multi-digit whole numbers using the standard algorithm. 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92046" y="3763970"/>
            <a:ext cx="1008326" cy="2215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ea typeface="Calibri"/>
                <a:cs typeface="Calibri"/>
              </a:rPr>
              <a:t>Fluently multiply multi-digit whole numbers using the standard algorithm.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3277194">
            <a:off x="7679263" y="2342554"/>
            <a:ext cx="3352800" cy="8382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Where student NEEDS TO BE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635847" y="5972154"/>
            <a:ext cx="8850653" cy="341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27200" y="2600069"/>
            <a:ext cx="375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Alter the scope and sequence</a:t>
            </a:r>
          </a:p>
        </p:txBody>
      </p:sp>
      <p:sp>
        <p:nvSpPr>
          <p:cNvPr id="20" name="Right Arrow 19"/>
          <p:cNvSpPr/>
          <p:nvPr/>
        </p:nvSpPr>
        <p:spPr>
          <a:xfrm rot="3258815">
            <a:off x="735951" y="2339168"/>
            <a:ext cx="3352800" cy="838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Where student IS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250799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1092" y="314070"/>
            <a:ext cx="5056909" cy="9836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7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7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7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Adapt mathematics content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 behavioral supports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019800" y="2003169"/>
            <a:ext cx="4648200" cy="4152900"/>
            <a:chOff x="3822700" y="1778000"/>
            <a:chExt cx="4648200" cy="4152900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822700" y="52197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22700" y="52324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597400" y="45339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97400" y="45466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372100" y="38481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372100" y="38608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146800" y="31623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146800" y="31750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921500" y="24765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921500" y="24892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696200" y="17780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96200" y="17907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4087220" y="5566096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Read the problem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27200" y="2600070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Break down problems into smaller steps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64021" y="4218805"/>
            <a:ext cx="12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Label graph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378" y="4229380"/>
            <a:ext cx="2928445" cy="19232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960332" y="491730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Underline labels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27995" y="3506574"/>
            <a:ext cx="167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Identify schema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69201" y="2781848"/>
            <a:ext cx="1393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Draw picture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28421" y="2134974"/>
            <a:ext cx="1599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Write equation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79744" y="1487622"/>
            <a:ext cx="70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Solve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225188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Tier 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Students are tutored in small groups using evidence-based practices </a:t>
            </a:r>
          </a:p>
          <a:p>
            <a:r>
              <a:rPr lang="en-US" dirty="0"/>
              <a:t>Tutoring takes place </a:t>
            </a:r>
            <a:r>
              <a:rPr lang="en-US" dirty="0">
                <a:solidFill>
                  <a:schemeClr val="accent2"/>
                </a:solidFill>
              </a:rPr>
              <a:t>three or four times a week</a:t>
            </a:r>
          </a:p>
          <a:p>
            <a:r>
              <a:rPr lang="en-US" dirty="0"/>
              <a:t>Each tutoring session lasts </a:t>
            </a:r>
            <a:r>
              <a:rPr lang="en-US" dirty="0">
                <a:solidFill>
                  <a:schemeClr val="accent2"/>
                </a:solidFill>
              </a:rPr>
              <a:t>30 to 60 minutes</a:t>
            </a:r>
          </a:p>
          <a:p>
            <a:r>
              <a:rPr lang="en-US" dirty="0"/>
              <a:t>Tutoring lasts </a:t>
            </a:r>
            <a:r>
              <a:rPr lang="en-US" dirty="0">
                <a:solidFill>
                  <a:schemeClr val="accent2"/>
                </a:solidFill>
              </a:rPr>
              <a:t>10 to 20 weeks</a:t>
            </a:r>
          </a:p>
          <a:p>
            <a:r>
              <a:rPr lang="en-US" dirty="0"/>
              <a:t>Progress monitoring continues weekly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Copyright 2018 Sarah R. Powell, Ph.D.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39952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1092" y="314070"/>
            <a:ext cx="5056909" cy="9836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7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7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7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Adapt mathematics content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 behavioral supports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7200" y="2600070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Focus on the language of mathematics</a:t>
            </a:r>
          </a:p>
        </p:txBody>
      </p:sp>
      <p:sp>
        <p:nvSpPr>
          <p:cNvPr id="12" name="Trapezoid 11"/>
          <p:cNvSpPr/>
          <p:nvPr/>
        </p:nvSpPr>
        <p:spPr>
          <a:xfrm>
            <a:off x="6565899" y="2104770"/>
            <a:ext cx="3526479" cy="1543053"/>
          </a:xfrm>
          <a:prstGeom prst="trapezoid">
            <a:avLst/>
          </a:prstGeom>
          <a:solidFill>
            <a:srgbClr val="FF2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precise</a:t>
            </a:r>
          </a:p>
        </p:txBody>
      </p:sp>
      <p:sp>
        <p:nvSpPr>
          <p:cNvPr id="13" name="Trapezoid 12"/>
          <p:cNvSpPr/>
          <p:nvPr/>
        </p:nvSpPr>
        <p:spPr>
          <a:xfrm rot="10800000">
            <a:off x="6565899" y="3781817"/>
            <a:ext cx="3526479" cy="1543053"/>
          </a:xfrm>
          <a:prstGeom prst="trapezoi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82065" y="4122456"/>
            <a:ext cx="22941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concise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25391520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1092" y="314070"/>
            <a:ext cx="5056909" cy="9836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7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7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7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Adapt mathematics content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 behavioral supports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7200" y="2600070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Focus on the language of mathematics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740400" y="2104769"/>
          <a:ext cx="4826000" cy="3529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479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Define: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Characteristics: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4792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Example: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Non-example: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061200" y="3594100"/>
            <a:ext cx="2197100" cy="546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8BEF02-68A6-8245-8D2F-C61BC5FE55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131" y="3317875"/>
            <a:ext cx="2722880" cy="3403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526C38-0904-2C44-897F-E33B29AA3934}"/>
              </a:ext>
            </a:extLst>
          </p:cNvPr>
          <p:cNvSpPr txBox="1"/>
          <p:nvPr/>
        </p:nvSpPr>
        <p:spPr>
          <a:xfrm>
            <a:off x="2712721" y="4269996"/>
            <a:ext cx="1409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Comic Sans MS" charset="0"/>
                <a:ea typeface="Comic Sans MS" charset="0"/>
                <a:cs typeface="Comic Sans MS" charset="0"/>
              </a:rPr>
              <a:t>MATH JOURNAL</a:t>
            </a:r>
          </a:p>
        </p:txBody>
      </p:sp>
    </p:spTree>
    <p:extLst>
      <p:ext uri="{BB962C8B-B14F-4D97-AF65-F5344CB8AC3E}">
        <p14:creationId xmlns:p14="http://schemas.microsoft.com/office/powerpoint/2010/main" val="6103785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1092" y="314070"/>
            <a:ext cx="5056909" cy="9836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7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7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7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Adapt mathematics content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 behavioral supports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7200" y="2600069"/>
            <a:ext cx="375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Engage student in more discourse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1092" y="1818503"/>
            <a:ext cx="396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“Tell me how you solved this problem.”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1092" y="2450073"/>
            <a:ext cx="4764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“What were you thinking about when you regrouped?”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11091" y="3340166"/>
            <a:ext cx="4764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“How would you teach this problem to another student?”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1091" y="4230258"/>
            <a:ext cx="4764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“Describe the word problem in 10 words or less.”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22990188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1092" y="314070"/>
            <a:ext cx="5056909" cy="9836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7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7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7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Adapt mathematics content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 behavioral supports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7200" y="2600069"/>
            <a:ext cx="375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Provide worked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1091" y="1818503"/>
            <a:ext cx="3656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“Talk through this problem with me.”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5717" y="2708596"/>
            <a:ext cx="10855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405</a:t>
            </a:r>
          </a:p>
          <a:p>
            <a:pPr algn="r"/>
            <a:r>
              <a:rPr lang="en-US" sz="3200" u="sng" dirty="0">
                <a:solidFill>
                  <a:schemeClr val="bg1"/>
                </a:solidFill>
              </a:rPr>
              <a:t>+   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32969" y="3721801"/>
            <a:ext cx="1058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411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37927" y="2708596"/>
            <a:ext cx="10855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405</a:t>
            </a:r>
          </a:p>
          <a:p>
            <a:pPr algn="r"/>
            <a:r>
              <a:rPr lang="en-US" sz="3200" u="sng" dirty="0">
                <a:solidFill>
                  <a:schemeClr val="bg1"/>
                </a:solidFill>
              </a:rPr>
              <a:t>+   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96624" y="3721801"/>
            <a:ext cx="104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421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11503832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1092" y="314070"/>
            <a:ext cx="5056909" cy="9836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7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7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7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Adapt mathematics content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 behavioral supports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7200" y="2600070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Utilize more three-dimensional representations</a:t>
            </a: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4203700" y="2854069"/>
          <a:ext cx="6790542" cy="3235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 rot="1526572">
            <a:off x="3771899" y="3895444"/>
            <a:ext cx="199390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12358637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1092" y="314070"/>
            <a:ext cx="5056909" cy="9836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7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7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7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Adapt mathematics content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 behavioral supports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7200" y="2600070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Utilize more two-dimensional representations</a:t>
            </a: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4203700" y="2854069"/>
          <a:ext cx="6790542" cy="3235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ight Arrow 9"/>
          <p:cNvSpPr/>
          <p:nvPr/>
        </p:nvSpPr>
        <p:spPr>
          <a:xfrm rot="8143477">
            <a:off x="8864599" y="3567992"/>
            <a:ext cx="199390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29337403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1092" y="314070"/>
            <a:ext cx="5056909" cy="9836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7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7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7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Adapt mathematics content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 behavioral supports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7200" y="2600070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Ensure student understand the abstract</a:t>
            </a: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4203700" y="2854069"/>
          <a:ext cx="6790542" cy="3235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ight Arrow 9"/>
          <p:cNvSpPr/>
          <p:nvPr/>
        </p:nvSpPr>
        <p:spPr>
          <a:xfrm rot="4524507">
            <a:off x="6077374" y="2091491"/>
            <a:ext cx="199390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20039130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1092" y="314070"/>
            <a:ext cx="5056909" cy="9836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7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7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7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Adapt mathematics content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 behavioral supports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7200" y="2600069"/>
            <a:ext cx="375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Focus on fact fluency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3735">
            <a:off x="5287242" y="2895422"/>
            <a:ext cx="2289703" cy="31119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8895">
            <a:off x="8188405" y="1942842"/>
            <a:ext cx="2371170" cy="29101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546" y="5155790"/>
            <a:ext cx="1828979" cy="120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37199971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1092" y="314070"/>
            <a:ext cx="5056909" cy="9836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7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7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7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Adapt mathematics content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 behavioral supports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7200" y="2600069"/>
            <a:ext cx="375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Focus on other types of 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864" y="3286901"/>
            <a:ext cx="4321362" cy="1704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562" y="1517927"/>
            <a:ext cx="1796538" cy="16689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76320" y="5435601"/>
            <a:ext cx="3942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  <a:r>
              <a:rPr lang="en-US" sz="2400" dirty="0">
                <a:solidFill>
                  <a:schemeClr val="accent4"/>
                </a:solidFill>
              </a:rPr>
              <a:t>3 + (-4) = ___      5 </a:t>
            </a:r>
            <a:r>
              <a:rPr lang="mr-IN" sz="2400" dirty="0">
                <a:solidFill>
                  <a:schemeClr val="accent4"/>
                </a:solidFill>
              </a:rPr>
              <a:t>–</a:t>
            </a:r>
            <a:r>
              <a:rPr lang="en-US" sz="2400" dirty="0">
                <a:solidFill>
                  <a:schemeClr val="accent4"/>
                </a:solidFill>
              </a:rPr>
              <a:t> (-6) = ___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18879770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1092" y="314070"/>
            <a:ext cx="5056909" cy="9836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7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7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7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Adapt mathematics content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 behavioral supports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7200" y="2600069"/>
            <a:ext cx="375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Teach alternate algorithms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80" y="2969401"/>
            <a:ext cx="6022920" cy="315543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1774525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8465CD-1899-E044-B34A-E88F02BE4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623" y="618333"/>
            <a:ext cx="9534590" cy="52895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07070" y="895091"/>
            <a:ext cx="4411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9300"/>
                </a:solidFill>
                <a:ea typeface="Chalkduster" charset="0"/>
                <a:cs typeface="Chalkduster" charset="0"/>
              </a:rPr>
              <a:t>Evidence-based instruction provided in small groups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59831" y="2002846"/>
            <a:ext cx="3906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  <a:ea typeface="Chalkduster" charset="0"/>
                <a:cs typeface="Chalkduster" charset="0"/>
              </a:rPr>
              <a:t>Progress monitoring for 10-20 weeks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DE75E3-1D04-4047-8E2E-B2540FF1946B}"/>
              </a:ext>
            </a:extLst>
          </p:cNvPr>
          <p:cNvSpPr txBox="1"/>
          <p:nvPr/>
        </p:nvSpPr>
        <p:spPr>
          <a:xfrm>
            <a:off x="2243945" y="3401505"/>
            <a:ext cx="1601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ea typeface="Chalkduster" charset="0"/>
                <a:cs typeface="Chalkduster" charset="0"/>
              </a:rPr>
              <a:t>inadequate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ea typeface="Chalkduster" charset="0"/>
                <a:cs typeface="Chalkduster" charset="0"/>
              </a:rPr>
              <a:t>response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7B0C31-5C04-924C-9B52-BD15B4A84097}"/>
              </a:ext>
            </a:extLst>
          </p:cNvPr>
          <p:cNvSpPr txBox="1"/>
          <p:nvPr/>
        </p:nvSpPr>
        <p:spPr>
          <a:xfrm>
            <a:off x="8770499" y="3401505"/>
            <a:ext cx="1369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ea typeface="Chalkduster" charset="0"/>
                <a:cs typeface="Chalkduster" charset="0"/>
              </a:rPr>
              <a:t>adequate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  <a:ea typeface="Chalkduster" charset="0"/>
                <a:cs typeface="Chalkduster" charset="0"/>
              </a:rPr>
              <a:t>response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6B49B8-9A7B-2945-8422-CDEBBFCBC661}"/>
              </a:ext>
            </a:extLst>
          </p:cNvPr>
          <p:cNvSpPr txBox="1"/>
          <p:nvPr/>
        </p:nvSpPr>
        <p:spPr>
          <a:xfrm>
            <a:off x="4816636" y="4793211"/>
            <a:ext cx="585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ea typeface="Chalkduster" charset="0"/>
                <a:cs typeface="Chalkduster" charset="0"/>
              </a:rPr>
              <a:t>Diagnostic assessment</a:t>
            </a:r>
          </a:p>
        </p:txBody>
      </p:sp>
    </p:spTree>
    <p:extLst>
      <p:ext uri="{BB962C8B-B14F-4D97-AF65-F5344CB8AC3E}">
        <p14:creationId xmlns:p14="http://schemas.microsoft.com/office/powerpoint/2010/main" val="411465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2" grpId="0"/>
      <p:bldP spid="16" grpId="0"/>
      <p:bldP spid="1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1092" y="314070"/>
            <a:ext cx="5056909" cy="9836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7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7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7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Adapt mathematics content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 behavioral supports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7200" y="2600069"/>
            <a:ext cx="375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Explicitly teach problem solving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57131" y="3138437"/>
            <a:ext cx="2974042" cy="730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Additive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64990" y="3116025"/>
            <a:ext cx="2974042" cy="75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Multiplicative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60543" y="3840591"/>
            <a:ext cx="2167218" cy="7306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Total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2560543" y="4549639"/>
            <a:ext cx="2167218" cy="730624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Difference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60543" y="5273369"/>
            <a:ext cx="2167218" cy="730624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Change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74714" y="3856109"/>
            <a:ext cx="2550459" cy="730624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Equal Groups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79583" y="4571215"/>
            <a:ext cx="2544856" cy="730624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Comparison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73981" y="5296081"/>
            <a:ext cx="2550459" cy="10335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Ratios/</a:t>
            </a:r>
          </a:p>
          <a:p>
            <a:pPr algn="ctr"/>
            <a:r>
              <a:rPr lang="en-US" sz="3200" dirty="0"/>
              <a:t>Proportions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22717485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1092" y="314070"/>
            <a:ext cx="5056909" cy="9836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7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7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7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Adapt mathematics content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 behavioral supports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7200" y="2600070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Encourage alternate methods and solutions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05717" y="2708596"/>
            <a:ext cx="10855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405</a:t>
            </a:r>
          </a:p>
          <a:p>
            <a:pPr algn="r"/>
            <a:r>
              <a:rPr lang="en-US" sz="3200" u="sng" dirty="0">
                <a:solidFill>
                  <a:schemeClr val="bg1"/>
                </a:solidFill>
              </a:rPr>
              <a:t>+   16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32968" y="3721801"/>
            <a:ext cx="113197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400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10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11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421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37927" y="2708596"/>
            <a:ext cx="10855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405</a:t>
            </a:r>
          </a:p>
          <a:p>
            <a:pPr algn="r"/>
            <a:r>
              <a:rPr lang="en-US" sz="3200" u="sng" dirty="0">
                <a:solidFill>
                  <a:schemeClr val="bg1"/>
                </a:solidFill>
              </a:rPr>
              <a:t>+   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96625" y="3721801"/>
            <a:ext cx="104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421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1" y="5181600"/>
            <a:ext cx="995271" cy="12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32968" y="4848297"/>
            <a:ext cx="63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24822184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1092" y="314070"/>
            <a:ext cx="5056909" cy="9836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7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7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7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Adapt mathematics content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1727200" y="2701669"/>
            <a:ext cx="3759200" cy="49530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Utilize explicit instruction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 behavioral supports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7200" y="3247770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Make sure you’re doing it! And do it well!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4673" y="3554118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Examples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86197" y="2701669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Clear Explanation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59468" y="3491468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Independent Practice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59468" y="2701669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Practice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94672" y="2240006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Modeling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59468" y="2240005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Practice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94672" y="4543683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Supporting Practices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94672" y="4884973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Maintaining a brisk pace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22301244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1092" y="314070"/>
            <a:ext cx="5056909" cy="9836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7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7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7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Adapt mathematics content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1727200" y="2701669"/>
            <a:ext cx="3759200" cy="49530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Utilize explicit instruction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 behavioral supports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27200" y="3298569"/>
            <a:ext cx="3759200" cy="495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Explicitly teach transfer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7200" y="3793870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Explicitly teach how current learning relates to other learning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3817" y="1633720"/>
            <a:ext cx="10855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405</a:t>
            </a:r>
          </a:p>
          <a:p>
            <a:pPr algn="r"/>
            <a:r>
              <a:rPr lang="en-US" sz="3200" u="sng" dirty="0">
                <a:solidFill>
                  <a:schemeClr val="bg1"/>
                </a:solidFill>
              </a:rPr>
              <a:t>+   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06025" y="1624451"/>
            <a:ext cx="12939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4305</a:t>
            </a:r>
          </a:p>
          <a:p>
            <a:pPr algn="r"/>
            <a:r>
              <a:rPr lang="en-US" sz="3200" u="sng" dirty="0">
                <a:solidFill>
                  <a:schemeClr val="bg1"/>
                </a:solidFill>
              </a:rPr>
              <a:t>+   216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02002" y="3332204"/>
            <a:ext cx="4965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Marney</a:t>
            </a:r>
            <a:r>
              <a:rPr lang="en-US" dirty="0">
                <a:solidFill>
                  <a:schemeClr val="bg1"/>
                </a:solidFill>
              </a:rPr>
              <a:t> baked 89 cookies and sold 40 cookies at the bake sale. How many cookies does </a:t>
            </a:r>
            <a:r>
              <a:rPr lang="en-US" dirty="0" err="1">
                <a:solidFill>
                  <a:schemeClr val="bg1"/>
                </a:solidFill>
              </a:rPr>
              <a:t>Marney</a:t>
            </a:r>
            <a:r>
              <a:rPr lang="en-US" dirty="0">
                <a:solidFill>
                  <a:schemeClr val="bg1"/>
                </a:solidFill>
              </a:rPr>
              <a:t> have left?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02002" y="4319889"/>
            <a:ext cx="4965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Marney</a:t>
            </a:r>
            <a:r>
              <a:rPr lang="en-US" dirty="0">
                <a:solidFill>
                  <a:schemeClr val="bg1"/>
                </a:solidFill>
              </a:rPr>
              <a:t> had $89 and spent $40 on shoes. How many much does </a:t>
            </a:r>
            <a:r>
              <a:rPr lang="en-US" dirty="0" err="1">
                <a:solidFill>
                  <a:schemeClr val="bg1"/>
                </a:solidFill>
              </a:rPr>
              <a:t>Marney</a:t>
            </a:r>
            <a:r>
              <a:rPr lang="en-US" dirty="0">
                <a:solidFill>
                  <a:schemeClr val="bg1"/>
                </a:solidFill>
              </a:rPr>
              <a:t> have left?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2002" y="5030573"/>
            <a:ext cx="4965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Marney</a:t>
            </a:r>
            <a:r>
              <a:rPr lang="en-US" dirty="0">
                <a:solidFill>
                  <a:schemeClr val="bg1"/>
                </a:solidFill>
              </a:rPr>
              <a:t> had $89 and spent $40 on shoes. How much money will </a:t>
            </a:r>
            <a:r>
              <a:rPr lang="en-US" dirty="0" err="1">
                <a:solidFill>
                  <a:schemeClr val="bg1"/>
                </a:solidFill>
              </a:rPr>
              <a:t>Marney</a:t>
            </a:r>
            <a:r>
              <a:rPr lang="en-US" dirty="0">
                <a:solidFill>
                  <a:schemeClr val="bg1"/>
                </a:solidFill>
              </a:rPr>
              <a:t> have after buying the shoes?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6871275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1092" y="314070"/>
            <a:ext cx="5056909" cy="9836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7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7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7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Adapt mathematics content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1727200" y="2701669"/>
            <a:ext cx="3759200" cy="49530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Utilize explicit instruction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 behavioral supports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27200" y="3298569"/>
            <a:ext cx="3759200" cy="495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Explicitly teach transfer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32508995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11092" y="611754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57364" y="1748589"/>
            <a:ext cx="4289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DELIVERY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7364" y="3890210"/>
            <a:ext cx="46425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STRATEGIES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56709" y="2256773"/>
            <a:ext cx="2187879" cy="5170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Explicit instruction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6850648" y="2781880"/>
            <a:ext cx="2187879" cy="517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8096711" y="3270614"/>
            <a:ext cx="2187879" cy="5170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Concise language</a:t>
            </a:r>
          </a:p>
        </p:txBody>
      </p:sp>
      <p:sp>
        <p:nvSpPr>
          <p:cNvPr id="24" name="Oval 23"/>
          <p:cNvSpPr/>
          <p:nvPr/>
        </p:nvSpPr>
        <p:spPr>
          <a:xfrm>
            <a:off x="5908832" y="4444209"/>
            <a:ext cx="2187879" cy="517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Fluency building</a:t>
            </a:r>
          </a:p>
        </p:txBody>
      </p:sp>
      <p:sp>
        <p:nvSpPr>
          <p:cNvPr id="25" name="Oval 24"/>
          <p:cNvSpPr/>
          <p:nvPr/>
        </p:nvSpPr>
        <p:spPr>
          <a:xfrm>
            <a:off x="6884332" y="4968551"/>
            <a:ext cx="2187879" cy="51708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Problem solving instruction</a:t>
            </a:r>
          </a:p>
        </p:txBody>
      </p:sp>
      <p:sp>
        <p:nvSpPr>
          <p:cNvPr id="26" name="Oval 25"/>
          <p:cNvSpPr/>
          <p:nvPr/>
        </p:nvSpPr>
        <p:spPr>
          <a:xfrm>
            <a:off x="8143934" y="5460042"/>
            <a:ext cx="2187879" cy="5170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Motivation component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586C8F-DC25-4F4B-8352-7451169801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12" y="260417"/>
            <a:ext cx="3742489" cy="659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567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64599-CFE7-A646-ABF6-9A1F9E728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36334-F199-3443-B9A6-8A8EA551E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Sarah R. Powell, Ph.D.</a:t>
            </a:r>
          </a:p>
          <a:p>
            <a:endParaRPr lang="en-US" dirty="0"/>
          </a:p>
          <a:p>
            <a:pPr marL="342900" lvl="1" indent="0">
              <a:buNone/>
            </a:pPr>
            <a:r>
              <a:rPr lang="en-US" sz="2800" dirty="0" err="1"/>
              <a:t>srpowell@austin.utexas.edu</a:t>
            </a: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@</a:t>
            </a:r>
            <a:r>
              <a:rPr lang="en-US" sz="2800" dirty="0" err="1"/>
              <a:t>sarahpowellphd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D3074B-39CC-F644-9F83-9C1D9C4A94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46" y="3939752"/>
            <a:ext cx="10980708" cy="2918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129AFC-0EE4-5040-A034-077C98421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33" y="3385090"/>
            <a:ext cx="580742" cy="419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CBB660-BBC0-FD41-B112-7D9C6EEFB6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887240"/>
            <a:ext cx="3714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9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198B8A-78CF-704F-90A8-749592D4C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62738"/>
            <a:ext cx="9144000" cy="540123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F4658E7-22E1-F742-9B5D-0139169FEE29}"/>
              </a:ext>
            </a:extLst>
          </p:cNvPr>
          <p:cNvSpPr txBox="1"/>
          <p:nvPr/>
        </p:nvSpPr>
        <p:spPr>
          <a:xfrm>
            <a:off x="4634941" y="1025959"/>
            <a:ext cx="585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ea typeface="Chalkduster" charset="0"/>
                <a:cs typeface="Calibri" panose="020F0502020204030204" pitchFamily="34" charset="0"/>
              </a:rPr>
              <a:t>Diagnostic assessment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F3F432-3032-7A4D-A8AC-633537B641BF}"/>
              </a:ext>
            </a:extLst>
          </p:cNvPr>
          <p:cNvSpPr txBox="1"/>
          <p:nvPr/>
        </p:nvSpPr>
        <p:spPr>
          <a:xfrm>
            <a:off x="2081494" y="5180751"/>
            <a:ext cx="1601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halkduster" charset="0"/>
                <a:cs typeface="Calibri" panose="020F0502020204030204" pitchFamily="34" charset="0"/>
              </a:rPr>
              <a:t>inadequate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halkduster" charset="0"/>
                <a:cs typeface="Calibri" panose="020F0502020204030204" pitchFamily="34" charset="0"/>
              </a:rPr>
              <a:t>response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E67EB7-083A-544C-95E3-315D4BB5AB65}"/>
              </a:ext>
            </a:extLst>
          </p:cNvPr>
          <p:cNvSpPr txBox="1"/>
          <p:nvPr/>
        </p:nvSpPr>
        <p:spPr>
          <a:xfrm>
            <a:off x="8724779" y="5207116"/>
            <a:ext cx="1369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Chalkduster" charset="0"/>
                <a:cs typeface="Calibri" panose="020F0502020204030204" pitchFamily="34" charset="0"/>
              </a:rPr>
              <a:t>adequate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Chalkduster" charset="0"/>
                <a:cs typeface="Calibri" panose="020F0502020204030204" pitchFamily="34" charset="0"/>
              </a:rPr>
              <a:t>response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1E268C-9BAD-4E42-9855-CE5987C55060}"/>
              </a:ext>
            </a:extLst>
          </p:cNvPr>
          <p:cNvSpPr txBox="1"/>
          <p:nvPr/>
        </p:nvSpPr>
        <p:spPr>
          <a:xfrm>
            <a:off x="3683407" y="2632450"/>
            <a:ext cx="4924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9300"/>
                </a:solidFill>
                <a:latin typeface="Calibri" panose="020F0502020204030204" pitchFamily="34" charset="0"/>
                <a:ea typeface="Chalkduster" charset="0"/>
                <a:cs typeface="Calibri" panose="020F0502020204030204" pitchFamily="34" charset="0"/>
              </a:rPr>
              <a:t>Evidence-based instruction provided individually or in small groups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CB9211-8C8A-E240-8BCA-E4295332F7DF}"/>
              </a:ext>
            </a:extLst>
          </p:cNvPr>
          <p:cNvSpPr txBox="1"/>
          <p:nvPr/>
        </p:nvSpPr>
        <p:spPr>
          <a:xfrm>
            <a:off x="4094731" y="3866381"/>
            <a:ext cx="3906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ea typeface="Chalkduster" charset="0"/>
                <a:cs typeface="Calibri" panose="020F0502020204030204" pitchFamily="34" charset="0"/>
              </a:rPr>
              <a:t>Progress monitoring for 10-20 weeks </a:t>
            </a:r>
          </a:p>
        </p:txBody>
      </p:sp>
    </p:spTree>
    <p:extLst>
      <p:ext uri="{BB962C8B-B14F-4D97-AF65-F5344CB8AC3E}">
        <p14:creationId xmlns:p14="http://schemas.microsoft.com/office/powerpoint/2010/main" val="7735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911" y="292719"/>
            <a:ext cx="3742489" cy="65975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354807"/>
            <a:ext cx="2867378" cy="921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Intervention: Occurs frequently and with intensity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4226897"/>
            <a:ext cx="2867378" cy="1220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Intervention adaptation</a:t>
            </a:r>
            <a:r>
              <a:rPr lang="en-US" dirty="0"/>
              <a:t>: Content, dosage, explicit instruction, attention to transfer</a:t>
            </a:r>
          </a:p>
        </p:txBody>
      </p:sp>
      <p:sp>
        <p:nvSpPr>
          <p:cNvPr id="6" name="Oval 5"/>
          <p:cNvSpPr/>
          <p:nvPr/>
        </p:nvSpPr>
        <p:spPr>
          <a:xfrm>
            <a:off x="7572023" y="1490925"/>
            <a:ext cx="2867378" cy="8579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Assessment: Formative</a:t>
            </a:r>
          </a:p>
        </p:txBody>
      </p:sp>
      <p:sp>
        <p:nvSpPr>
          <p:cNvPr id="7" name="Oval 6"/>
          <p:cNvSpPr/>
          <p:nvPr/>
        </p:nvSpPr>
        <p:spPr>
          <a:xfrm>
            <a:off x="7572023" y="3040325"/>
            <a:ext cx="2867378" cy="8579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Assessment: Diagnostic</a:t>
            </a:r>
          </a:p>
        </p:txBody>
      </p:sp>
      <p:sp>
        <p:nvSpPr>
          <p:cNvPr id="8" name="Oval 7"/>
          <p:cNvSpPr/>
          <p:nvPr/>
        </p:nvSpPr>
        <p:spPr>
          <a:xfrm>
            <a:off x="7572023" y="5250125"/>
            <a:ext cx="2867378" cy="8579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Assessment: Formative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166659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3378</Words>
  <Application>Microsoft Macintosh PowerPoint</Application>
  <PresentationFormat>Widescreen</PresentationFormat>
  <Paragraphs>798</Paragraphs>
  <Slides>76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7" baseType="lpstr">
      <vt:lpstr>Arial</vt:lpstr>
      <vt:lpstr>Calibri</vt:lpstr>
      <vt:lpstr>Calibri Light</vt:lpstr>
      <vt:lpstr>Cambria Math</vt:lpstr>
      <vt:lpstr>Chalkduster</vt:lpstr>
      <vt:lpstr>Comic Sans MS</vt:lpstr>
      <vt:lpstr>Lucida Grande</vt:lpstr>
      <vt:lpstr>Mangal</vt:lpstr>
      <vt:lpstr>Marker Felt Thin</vt:lpstr>
      <vt:lpstr>Wingdings</vt:lpstr>
      <vt:lpstr>Office Theme</vt:lpstr>
      <vt:lpstr>Intensive Intervention</vt:lpstr>
      <vt:lpstr>Contact</vt:lpstr>
      <vt:lpstr>PowerPoint Presentation</vt:lpstr>
      <vt:lpstr>PowerPoint Presentation</vt:lpstr>
      <vt:lpstr>PowerPoint Presentation</vt:lpstr>
      <vt:lpstr>Tier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Explicit Instruction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use explicit instruction within intensive intervention?</vt:lpstr>
      <vt:lpstr>Multiple Representations</vt:lpstr>
      <vt:lpstr>PowerPoint Presentation</vt:lpstr>
      <vt:lpstr>PowerPoint Presentation</vt:lpstr>
      <vt:lpstr>PowerPoint Presentation</vt:lpstr>
      <vt:lpstr>How should multiple representations be used within intensive intervention?</vt:lpstr>
      <vt:lpstr>Focus on Language</vt:lpstr>
      <vt:lpstr>PowerPoint Presentation</vt:lpstr>
      <vt:lpstr>PowerPoint Presentation</vt:lpstr>
      <vt:lpstr>PowerPoint Presentation</vt:lpstr>
      <vt:lpstr>How do you attend to language within intensive intervention?</vt:lpstr>
      <vt:lpstr>Fluency </vt:lpstr>
      <vt:lpstr>How to build fact fluency within intensive intervention?</vt:lpstr>
      <vt:lpstr>Problem Solving</vt:lpstr>
      <vt:lpstr>Problem Solving</vt:lpstr>
      <vt:lpstr>How do you incorporate effective problem-solving strategies within intensive intervention?</vt:lpstr>
      <vt:lpstr>Motivation Component</vt:lpstr>
      <vt:lpstr>How do you incorporate a motivational component within intensive intervention?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Intensive Intervention</dc:title>
  <dc:creator>srpowell@austin.utexas.edu</dc:creator>
  <cp:lastModifiedBy>Sarah Powell</cp:lastModifiedBy>
  <cp:revision>10</cp:revision>
  <dcterms:created xsi:type="dcterms:W3CDTF">2018-05-30T19:43:34Z</dcterms:created>
  <dcterms:modified xsi:type="dcterms:W3CDTF">2018-06-20T12:24:59Z</dcterms:modified>
</cp:coreProperties>
</file>