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3.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heme/themeOverride1.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8.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491" r:id="rId2"/>
    <p:sldId id="487" r:id="rId3"/>
    <p:sldId id="488" r:id="rId4"/>
    <p:sldId id="490" r:id="rId5"/>
    <p:sldId id="498" r:id="rId6"/>
    <p:sldId id="499" r:id="rId7"/>
    <p:sldId id="515" r:id="rId8"/>
    <p:sldId id="516" r:id="rId9"/>
    <p:sldId id="517" r:id="rId10"/>
    <p:sldId id="518" r:id="rId11"/>
    <p:sldId id="519" r:id="rId12"/>
    <p:sldId id="484" r:id="rId13"/>
    <p:sldId id="442" r:id="rId14"/>
    <p:sldId id="377" r:id="rId15"/>
    <p:sldId id="448" r:id="rId16"/>
    <p:sldId id="441" r:id="rId17"/>
    <p:sldId id="380" r:id="rId18"/>
    <p:sldId id="381" r:id="rId19"/>
    <p:sldId id="382" r:id="rId20"/>
    <p:sldId id="383" r:id="rId21"/>
    <p:sldId id="384" r:id="rId22"/>
    <p:sldId id="385" r:id="rId23"/>
    <p:sldId id="386" r:id="rId24"/>
    <p:sldId id="387" r:id="rId25"/>
    <p:sldId id="449" r:id="rId26"/>
    <p:sldId id="389" r:id="rId27"/>
    <p:sldId id="390" r:id="rId28"/>
    <p:sldId id="391" r:id="rId29"/>
    <p:sldId id="392" r:id="rId30"/>
    <p:sldId id="393" r:id="rId31"/>
    <p:sldId id="514" r:id="rId32"/>
    <p:sldId id="485" r:id="rId33"/>
    <p:sldId id="450" r:id="rId34"/>
    <p:sldId id="451" r:id="rId35"/>
    <p:sldId id="452" r:id="rId36"/>
    <p:sldId id="453" r:id="rId37"/>
    <p:sldId id="454" r:id="rId38"/>
    <p:sldId id="455" r:id="rId39"/>
    <p:sldId id="456" r:id="rId40"/>
    <p:sldId id="457" r:id="rId41"/>
    <p:sldId id="458" r:id="rId42"/>
    <p:sldId id="459" r:id="rId43"/>
    <p:sldId id="460" r:id="rId44"/>
    <p:sldId id="495" r:id="rId45"/>
    <p:sldId id="492" r:id="rId46"/>
    <p:sldId id="462" r:id="rId47"/>
    <p:sldId id="463" r:id="rId48"/>
    <p:sldId id="513" r:id="rId49"/>
    <p:sldId id="464" r:id="rId50"/>
    <p:sldId id="496" r:id="rId51"/>
    <p:sldId id="507" r:id="rId52"/>
    <p:sldId id="486" r:id="rId53"/>
    <p:sldId id="467" r:id="rId54"/>
    <p:sldId id="468" r:id="rId55"/>
    <p:sldId id="469" r:id="rId56"/>
    <p:sldId id="470" r:id="rId57"/>
    <p:sldId id="471" r:id="rId58"/>
    <p:sldId id="472" r:id="rId59"/>
    <p:sldId id="473" r:id="rId60"/>
    <p:sldId id="474" r:id="rId61"/>
    <p:sldId id="475" r:id="rId62"/>
    <p:sldId id="476" r:id="rId63"/>
    <p:sldId id="477" r:id="rId64"/>
    <p:sldId id="506" r:id="rId65"/>
    <p:sldId id="478" r:id="rId66"/>
    <p:sldId id="479" r:id="rId67"/>
    <p:sldId id="480" r:id="rId68"/>
    <p:sldId id="481" r:id="rId69"/>
    <p:sldId id="505" r:id="rId70"/>
    <p:sldId id="509" r:id="rId71"/>
    <p:sldId id="508" r:id="rId72"/>
    <p:sldId id="511" r:id="rId73"/>
    <p:sldId id="520" r:id="rId74"/>
    <p:sldId id="521" r:id="rId7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981">
          <p15:clr>
            <a:srgbClr val="A4A3A4"/>
          </p15:clr>
        </p15:guide>
        <p15:guide id="2" orient="horz" pos="3172">
          <p15:clr>
            <a:srgbClr val="A4A3A4"/>
          </p15:clr>
        </p15:guide>
        <p15:guide id="3" pos="396">
          <p15:clr>
            <a:srgbClr val="A4A3A4"/>
          </p15:clr>
        </p15:guide>
        <p15:guide id="4" pos="7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nna Levy" initials="BL" lastIdx="15" clrIdx="0"/>
  <p:cmAuthor id="1" name="Laura Sitler" initials="LS" lastIdx="10" clrIdx="1">
    <p:extLst/>
  </p:cmAuthor>
  <p:cmAuthor id="2" name="Christi Gray" initials="CG"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1D1"/>
    <a:srgbClr val="BABABA"/>
    <a:srgbClr val="F2F2F2"/>
    <a:srgbClr val="E4E4E4"/>
    <a:srgbClr val="979797"/>
    <a:srgbClr val="FDF6F1"/>
    <a:srgbClr val="BCC7DD"/>
    <a:srgbClr val="BCBEC4"/>
    <a:srgbClr val="D5E2FE"/>
    <a:srgbClr val="046A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5424" autoAdjust="0"/>
    <p:restoredTop sz="88560" autoAdjust="0"/>
  </p:normalViewPr>
  <p:slideViewPr>
    <p:cSldViewPr snapToGrid="0">
      <p:cViewPr>
        <p:scale>
          <a:sx n="96" d="100"/>
          <a:sy n="96" d="100"/>
        </p:scale>
        <p:origin x="-148" y="-52"/>
      </p:cViewPr>
      <p:guideLst>
        <p:guide orient="horz" pos="2975"/>
        <p:guide orient="horz" pos="3172"/>
        <p:guide orient="horz" pos="936"/>
        <p:guide orient="horz" pos="1277"/>
        <p:guide orient="horz" pos="1780"/>
        <p:guide orient="horz" pos="3067"/>
        <p:guide pos="396"/>
        <p:guide pos="70"/>
      </p:guideLst>
    </p:cSldViewPr>
  </p:slideViewPr>
  <p:notesTextViewPr>
    <p:cViewPr>
      <p:scale>
        <a:sx n="125" d="100"/>
        <a:sy n="125" d="100"/>
      </p:scale>
      <p:origin x="0" y="0"/>
    </p:cViewPr>
  </p:notesTextViewPr>
  <p:sorterViewPr>
    <p:cViewPr>
      <p:scale>
        <a:sx n="130" d="100"/>
        <a:sy n="130" d="100"/>
      </p:scale>
      <p:origin x="0" y="5072"/>
    </p:cViewPr>
  </p:sorterViewPr>
  <p:notesViewPr>
    <p:cSldViewPr snapToGrid="0">
      <p:cViewPr varScale="1">
        <p:scale>
          <a:sx n="50" d="100"/>
          <a:sy n="50" d="100"/>
        </p:scale>
        <p:origin x="-2683"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273256852393543"/>
          <c:y val="0.16039201323549843"/>
          <c:w val="0.76613617530883715"/>
          <c:h val="0.68685368844497929"/>
        </c:manualLayout>
      </c:layout>
      <c:barChart>
        <c:barDir val="col"/>
        <c:grouping val="clustered"/>
        <c:varyColors val="0"/>
        <c:ser>
          <c:idx val="0"/>
          <c:order val="0"/>
          <c:tx>
            <c:strRef>
              <c:f>Sheet1!$B$1</c:f>
              <c:strCache>
                <c:ptCount val="1"/>
                <c:pt idx="0">
                  <c:v>Column1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numCache>
            </c:numRef>
          </c:val>
        </c:ser>
        <c:ser>
          <c:idx val="1"/>
          <c:order val="1"/>
          <c:tx>
            <c:strRef>
              <c:f>Sheet1!$C$1</c:f>
              <c:strCache>
                <c:ptCount val="1"/>
                <c:pt idx="0">
                  <c:v>Column2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numCache>
            </c:numRef>
          </c:val>
        </c:ser>
        <c:ser>
          <c:idx val="2"/>
          <c:order val="2"/>
          <c:tx>
            <c:strRef>
              <c:f>Sheet1!$D$1</c:f>
              <c:strCache>
                <c:ptCount val="1"/>
                <c:pt idx="0">
                  <c:v>Column3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numCache>
            </c:numRef>
          </c:val>
        </c:ser>
        <c:dLbls>
          <c:showLegendKey val="0"/>
          <c:showVal val="0"/>
          <c:showCatName val="0"/>
          <c:showSerName val="0"/>
          <c:showPercent val="0"/>
          <c:showBubbleSize val="0"/>
        </c:dLbls>
        <c:gapWidth val="150"/>
        <c:axId val="66512000"/>
        <c:axId val="66513536"/>
      </c:barChart>
      <c:catAx>
        <c:axId val="66512000"/>
        <c:scaling>
          <c:orientation val="minMax"/>
        </c:scaling>
        <c:delete val="1"/>
        <c:axPos val="b"/>
        <c:majorTickMark val="out"/>
        <c:minorTickMark val="none"/>
        <c:tickLblPos val="nextTo"/>
        <c:crossAx val="66513536"/>
        <c:crosses val="autoZero"/>
        <c:auto val="1"/>
        <c:lblAlgn val="ctr"/>
        <c:lblOffset val="100"/>
        <c:noMultiLvlLbl val="0"/>
      </c:catAx>
      <c:valAx>
        <c:axId val="66513536"/>
        <c:scaling>
          <c:orientation val="minMax"/>
          <c:max val="40"/>
          <c:min val="0"/>
        </c:scaling>
        <c:delete val="0"/>
        <c:axPos val="l"/>
        <c:title>
          <c:tx>
            <c:rich>
              <a:bodyPr rot="-5400000" vert="horz"/>
              <a:lstStyle/>
              <a:p>
                <a:pPr>
                  <a:defRPr/>
                </a:pPr>
                <a:r>
                  <a:rPr lang="en-US" sz="800" dirty="0"/>
                  <a:t>Percent of New Cases</a:t>
                </a:r>
              </a:p>
            </c:rich>
          </c:tx>
          <c:layout>
            <c:manualLayout>
              <c:xMode val="edge"/>
              <c:yMode val="edge"/>
              <c:x val="4.2237272453099793E-2"/>
              <c:y val="0.16518152202217823"/>
            </c:manualLayout>
          </c:layout>
          <c:overlay val="0"/>
        </c:title>
        <c:numFmt formatCode="General" sourceLinked="1"/>
        <c:majorTickMark val="out"/>
        <c:minorTickMark val="none"/>
        <c:tickLblPos val="nextTo"/>
        <c:spPr>
          <a:ln w="15875">
            <a:solidFill>
              <a:schemeClr val="tx1"/>
            </a:solidFill>
          </a:ln>
        </c:spPr>
        <c:txPr>
          <a:bodyPr/>
          <a:lstStyle/>
          <a:p>
            <a:pPr>
              <a:defRPr sz="800"/>
            </a:pPr>
            <a:endParaRPr lang="en-US"/>
          </a:p>
        </c:txPr>
        <c:crossAx val="66512000"/>
        <c:crosses val="autoZero"/>
        <c:crossBetween val="between"/>
        <c:majorUnit val="5"/>
        <c:minorUnit val="4.0000000000000008E-2"/>
      </c:valAx>
    </c:plotArea>
    <c:plotVisOnly val="1"/>
    <c:dispBlanksAs val="gap"/>
    <c:showDLblsOverMax val="0"/>
  </c:chart>
  <c:txPr>
    <a:bodyPr/>
    <a:lstStyle/>
    <a:p>
      <a:pPr>
        <a:defRPr sz="6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89549036974085"/>
          <c:y val="7.3127521533144238E-2"/>
          <c:w val="0.75784377062619634"/>
          <c:h val="0.77534894502569396"/>
        </c:manualLayout>
      </c:layout>
      <c:barChart>
        <c:barDir val="col"/>
        <c:grouping val="clustered"/>
        <c:varyColors val="0"/>
        <c:ser>
          <c:idx val="0"/>
          <c:order val="0"/>
          <c:tx>
            <c:strRef>
              <c:f>Sheet1!$B$1</c:f>
              <c:strCache>
                <c:ptCount val="1"/>
                <c:pt idx="0">
                  <c:v>Series 1</c:v>
                </c:pt>
              </c:strCache>
            </c:strRef>
          </c:tx>
          <c:invertIfNegative val="0"/>
          <c:cat>
            <c:numRef>
              <c:f>Sheet1!$A$2:$A$7</c:f>
              <c:numCache>
                <c:formatCode>General</c:formatCode>
                <c:ptCount val="6"/>
                <c:pt idx="0">
                  <c:v>0</c:v>
                </c:pt>
                <c:pt idx="1">
                  <c:v>4</c:v>
                </c:pt>
                <c:pt idx="2">
                  <c:v>8</c:v>
                </c:pt>
                <c:pt idx="3">
                  <c:v>12</c:v>
                </c:pt>
                <c:pt idx="4">
                  <c:v>16</c:v>
                </c:pt>
                <c:pt idx="5">
                  <c:v>20</c:v>
                </c:pt>
              </c:numCache>
            </c:numRef>
          </c:cat>
          <c:val>
            <c:numRef>
              <c:f>Sheet1!$B$2:$B$7</c:f>
              <c:numCache>
                <c:formatCode>General</c:formatCode>
                <c:ptCount val="6"/>
              </c:numCache>
            </c:numRef>
          </c:val>
        </c:ser>
        <c:ser>
          <c:idx val="1"/>
          <c:order val="1"/>
          <c:tx>
            <c:strRef>
              <c:f>Sheet1!$C$1</c:f>
              <c:strCache>
                <c:ptCount val="1"/>
                <c:pt idx="0">
                  <c:v>Series 2</c:v>
                </c:pt>
              </c:strCache>
            </c:strRef>
          </c:tx>
          <c:invertIfNegative val="0"/>
          <c:cat>
            <c:numRef>
              <c:f>Sheet1!$A$2:$A$7</c:f>
              <c:numCache>
                <c:formatCode>General</c:formatCode>
                <c:ptCount val="6"/>
                <c:pt idx="0">
                  <c:v>0</c:v>
                </c:pt>
                <c:pt idx="1">
                  <c:v>4</c:v>
                </c:pt>
                <c:pt idx="2">
                  <c:v>8</c:v>
                </c:pt>
                <c:pt idx="3">
                  <c:v>12</c:v>
                </c:pt>
                <c:pt idx="4">
                  <c:v>16</c:v>
                </c:pt>
                <c:pt idx="5">
                  <c:v>20</c:v>
                </c:pt>
              </c:numCache>
            </c:numRef>
          </c:cat>
          <c:val>
            <c:numRef>
              <c:f>Sheet1!$C$2:$C$7</c:f>
              <c:numCache>
                <c:formatCode>General</c:formatCode>
                <c:ptCount val="6"/>
              </c:numCache>
            </c:numRef>
          </c:val>
        </c:ser>
        <c:ser>
          <c:idx val="2"/>
          <c:order val="2"/>
          <c:tx>
            <c:strRef>
              <c:f>Sheet1!$D$1</c:f>
              <c:strCache>
                <c:ptCount val="1"/>
                <c:pt idx="0">
                  <c:v>Series 3</c:v>
                </c:pt>
              </c:strCache>
            </c:strRef>
          </c:tx>
          <c:invertIfNegative val="0"/>
          <c:cat>
            <c:numRef>
              <c:f>Sheet1!$A$2:$A$7</c:f>
              <c:numCache>
                <c:formatCode>General</c:formatCode>
                <c:ptCount val="6"/>
                <c:pt idx="0">
                  <c:v>0</c:v>
                </c:pt>
                <c:pt idx="1">
                  <c:v>4</c:v>
                </c:pt>
                <c:pt idx="2">
                  <c:v>8</c:v>
                </c:pt>
                <c:pt idx="3">
                  <c:v>12</c:v>
                </c:pt>
                <c:pt idx="4">
                  <c:v>16</c:v>
                </c:pt>
                <c:pt idx="5">
                  <c:v>20</c:v>
                </c:pt>
              </c:numCache>
            </c:numRef>
          </c:cat>
          <c:val>
            <c:numRef>
              <c:f>Sheet1!$D$2:$D$7</c:f>
              <c:numCache>
                <c:formatCode>General</c:formatCode>
                <c:ptCount val="6"/>
              </c:numCache>
            </c:numRef>
          </c:val>
        </c:ser>
        <c:dLbls>
          <c:showLegendKey val="0"/>
          <c:showVal val="0"/>
          <c:showCatName val="0"/>
          <c:showSerName val="0"/>
          <c:showPercent val="0"/>
          <c:showBubbleSize val="0"/>
        </c:dLbls>
        <c:gapWidth val="150"/>
        <c:axId val="119296768"/>
        <c:axId val="119298304"/>
      </c:barChart>
      <c:catAx>
        <c:axId val="119296768"/>
        <c:scaling>
          <c:orientation val="minMax"/>
        </c:scaling>
        <c:delete val="0"/>
        <c:axPos val="b"/>
        <c:numFmt formatCode="General" sourceLinked="1"/>
        <c:majorTickMark val="out"/>
        <c:minorTickMark val="none"/>
        <c:tickLblPos val="nextTo"/>
        <c:spPr>
          <a:ln w="9525">
            <a:solidFill>
              <a:schemeClr val="tx1"/>
            </a:solidFill>
          </a:ln>
        </c:spPr>
        <c:txPr>
          <a:bodyPr/>
          <a:lstStyle/>
          <a:p>
            <a:pPr>
              <a:defRPr sz="700"/>
            </a:pPr>
            <a:endParaRPr lang="en-US"/>
          </a:p>
        </c:txPr>
        <c:crossAx val="119298304"/>
        <c:crosses val="autoZero"/>
        <c:auto val="1"/>
        <c:lblAlgn val="ctr"/>
        <c:lblOffset val="100"/>
        <c:noMultiLvlLbl val="0"/>
      </c:catAx>
      <c:valAx>
        <c:axId val="119298304"/>
        <c:scaling>
          <c:orientation val="minMax"/>
          <c:max val="100"/>
          <c:min val="0"/>
        </c:scaling>
        <c:delete val="0"/>
        <c:axPos val="l"/>
        <c:majorGridlines>
          <c:spPr>
            <a:ln>
              <a:noFill/>
            </a:ln>
          </c:spPr>
        </c:majorGridlines>
        <c:numFmt formatCode="General" sourceLinked="1"/>
        <c:majorTickMark val="out"/>
        <c:minorTickMark val="none"/>
        <c:tickLblPos val="nextTo"/>
        <c:spPr>
          <a:ln w="9525">
            <a:solidFill>
              <a:schemeClr val="tx1"/>
            </a:solidFill>
          </a:ln>
        </c:spPr>
        <c:txPr>
          <a:bodyPr/>
          <a:lstStyle/>
          <a:p>
            <a:pPr>
              <a:defRPr sz="700"/>
            </a:pPr>
            <a:endParaRPr lang="en-US"/>
          </a:p>
        </c:txPr>
        <c:crossAx val="119296768"/>
        <c:crosses val="autoZero"/>
        <c:crossBetween val="midCat"/>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89549036974085"/>
          <c:y val="7.3127521533144238E-2"/>
          <c:w val="0.7316975254122976"/>
          <c:h val="0.77534894502569396"/>
        </c:manualLayout>
      </c:layout>
      <c:barChart>
        <c:barDir val="col"/>
        <c:grouping val="clustered"/>
        <c:varyColors val="0"/>
        <c:ser>
          <c:idx val="0"/>
          <c:order val="0"/>
          <c:tx>
            <c:strRef>
              <c:f>Sheet1!$B$1</c:f>
              <c:strCache>
                <c:ptCount val="1"/>
                <c:pt idx="0">
                  <c:v>Series 1</c:v>
                </c:pt>
              </c:strCache>
            </c:strRef>
          </c:tx>
          <c:invertIfNegative val="0"/>
          <c:cat>
            <c:numRef>
              <c:f>Sheet1!$A$2:$A$8</c:f>
              <c:numCache>
                <c:formatCode>General</c:formatCode>
                <c:ptCount val="7"/>
                <c:pt idx="0">
                  <c:v>0</c:v>
                </c:pt>
                <c:pt idx="1">
                  <c:v>4</c:v>
                </c:pt>
                <c:pt idx="2">
                  <c:v>8</c:v>
                </c:pt>
                <c:pt idx="3">
                  <c:v>12</c:v>
                </c:pt>
                <c:pt idx="4">
                  <c:v>16</c:v>
                </c:pt>
                <c:pt idx="5">
                  <c:v>20</c:v>
                </c:pt>
                <c:pt idx="6">
                  <c:v>24</c:v>
                </c:pt>
              </c:numCache>
            </c:numRef>
          </c:cat>
          <c:val>
            <c:numRef>
              <c:f>Sheet1!$B$2:$B$8</c:f>
              <c:numCache>
                <c:formatCode>General</c:formatCode>
                <c:ptCount val="7"/>
              </c:numCache>
            </c:numRef>
          </c:val>
        </c:ser>
        <c:ser>
          <c:idx val="1"/>
          <c:order val="1"/>
          <c:tx>
            <c:strRef>
              <c:f>Sheet1!$C$1</c:f>
              <c:strCache>
                <c:ptCount val="1"/>
                <c:pt idx="0">
                  <c:v>Series 2</c:v>
                </c:pt>
              </c:strCache>
            </c:strRef>
          </c:tx>
          <c:invertIfNegative val="0"/>
          <c:cat>
            <c:numRef>
              <c:f>Sheet1!$A$2:$A$8</c:f>
              <c:numCache>
                <c:formatCode>General</c:formatCode>
                <c:ptCount val="7"/>
                <c:pt idx="0">
                  <c:v>0</c:v>
                </c:pt>
                <c:pt idx="1">
                  <c:v>4</c:v>
                </c:pt>
                <c:pt idx="2">
                  <c:v>8</c:v>
                </c:pt>
                <c:pt idx="3">
                  <c:v>12</c:v>
                </c:pt>
                <c:pt idx="4">
                  <c:v>16</c:v>
                </c:pt>
                <c:pt idx="5">
                  <c:v>20</c:v>
                </c:pt>
                <c:pt idx="6">
                  <c:v>24</c:v>
                </c:pt>
              </c:numCache>
            </c:numRef>
          </c:cat>
          <c:val>
            <c:numRef>
              <c:f>Sheet1!$C$2:$C$8</c:f>
              <c:numCache>
                <c:formatCode>General</c:formatCode>
                <c:ptCount val="7"/>
              </c:numCache>
            </c:numRef>
          </c:val>
        </c:ser>
        <c:ser>
          <c:idx val="2"/>
          <c:order val="2"/>
          <c:tx>
            <c:strRef>
              <c:f>Sheet1!$D$1</c:f>
              <c:strCache>
                <c:ptCount val="1"/>
                <c:pt idx="0">
                  <c:v>Series 3</c:v>
                </c:pt>
              </c:strCache>
            </c:strRef>
          </c:tx>
          <c:invertIfNegative val="0"/>
          <c:cat>
            <c:numRef>
              <c:f>Sheet1!$A$2:$A$8</c:f>
              <c:numCache>
                <c:formatCode>General</c:formatCode>
                <c:ptCount val="7"/>
                <c:pt idx="0">
                  <c:v>0</c:v>
                </c:pt>
                <c:pt idx="1">
                  <c:v>4</c:v>
                </c:pt>
                <c:pt idx="2">
                  <c:v>8</c:v>
                </c:pt>
                <c:pt idx="3">
                  <c:v>12</c:v>
                </c:pt>
                <c:pt idx="4">
                  <c:v>16</c:v>
                </c:pt>
                <c:pt idx="5">
                  <c:v>20</c:v>
                </c:pt>
                <c:pt idx="6">
                  <c:v>24</c:v>
                </c:pt>
              </c:numCache>
            </c:numRef>
          </c:cat>
          <c:val>
            <c:numRef>
              <c:f>Sheet1!$D$2:$D$8</c:f>
              <c:numCache>
                <c:formatCode>General</c:formatCode>
                <c:ptCount val="7"/>
              </c:numCache>
            </c:numRef>
          </c:val>
        </c:ser>
        <c:dLbls>
          <c:showLegendKey val="0"/>
          <c:showVal val="0"/>
          <c:showCatName val="0"/>
          <c:showSerName val="0"/>
          <c:showPercent val="0"/>
          <c:showBubbleSize val="0"/>
        </c:dLbls>
        <c:gapWidth val="150"/>
        <c:axId val="119335936"/>
        <c:axId val="119337728"/>
      </c:barChart>
      <c:catAx>
        <c:axId val="119335936"/>
        <c:scaling>
          <c:orientation val="minMax"/>
        </c:scaling>
        <c:delete val="0"/>
        <c:axPos val="b"/>
        <c:numFmt formatCode="General" sourceLinked="1"/>
        <c:majorTickMark val="out"/>
        <c:minorTickMark val="none"/>
        <c:tickLblPos val="nextTo"/>
        <c:spPr>
          <a:ln w="9525">
            <a:solidFill>
              <a:schemeClr val="tx1"/>
            </a:solidFill>
          </a:ln>
        </c:spPr>
        <c:txPr>
          <a:bodyPr/>
          <a:lstStyle/>
          <a:p>
            <a:pPr>
              <a:defRPr sz="700"/>
            </a:pPr>
            <a:endParaRPr lang="en-US"/>
          </a:p>
        </c:txPr>
        <c:crossAx val="119337728"/>
        <c:crosses val="autoZero"/>
        <c:auto val="1"/>
        <c:lblAlgn val="ctr"/>
        <c:lblOffset val="100"/>
        <c:noMultiLvlLbl val="0"/>
      </c:catAx>
      <c:valAx>
        <c:axId val="119337728"/>
        <c:scaling>
          <c:orientation val="minMax"/>
          <c:max val="100"/>
          <c:min val="0"/>
        </c:scaling>
        <c:delete val="0"/>
        <c:axPos val="l"/>
        <c:majorGridlines>
          <c:spPr>
            <a:ln>
              <a:noFill/>
            </a:ln>
          </c:spPr>
        </c:majorGridlines>
        <c:numFmt formatCode="General" sourceLinked="1"/>
        <c:majorTickMark val="out"/>
        <c:minorTickMark val="none"/>
        <c:tickLblPos val="nextTo"/>
        <c:spPr>
          <a:ln w="9525">
            <a:solidFill>
              <a:schemeClr val="tx1"/>
            </a:solidFill>
          </a:ln>
        </c:spPr>
        <c:txPr>
          <a:bodyPr/>
          <a:lstStyle/>
          <a:p>
            <a:pPr>
              <a:defRPr sz="700"/>
            </a:pPr>
            <a:endParaRPr lang="en-US"/>
          </a:p>
        </c:txPr>
        <c:crossAx val="119335936"/>
        <c:crosses val="autoZero"/>
        <c:crossBetween val="midCat"/>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820564264705176E-2"/>
          <c:y val="3.8523649387773522E-2"/>
          <c:w val="0.89041818616504909"/>
          <c:h val="0.85819012406814288"/>
        </c:manualLayout>
      </c:layout>
      <c:barChart>
        <c:barDir val="col"/>
        <c:grouping val="clustered"/>
        <c:varyColors val="0"/>
        <c:ser>
          <c:idx val="0"/>
          <c:order val="0"/>
          <c:tx>
            <c:strRef>
              <c:f>Sheet1!$B$1</c:f>
              <c:strCache>
                <c:ptCount val="1"/>
                <c:pt idx="0">
                  <c:v>Series 1</c:v>
                </c:pt>
              </c:strCache>
            </c:strRef>
          </c:tx>
          <c:invertIfNegative val="0"/>
          <c:cat>
            <c:numRef>
              <c:f>Sheet1!$A$2:$A$5</c:f>
              <c:numCache>
                <c:formatCode>General</c:formatCode>
                <c:ptCount val="4"/>
                <c:pt idx="0">
                  <c:v>3</c:v>
                </c:pt>
              </c:numCache>
            </c:numRef>
          </c:cat>
          <c:val>
            <c:numRef>
              <c:f>Sheet1!$B$2:$B$5</c:f>
              <c:numCache>
                <c:formatCode>General</c:formatCode>
                <c:ptCount val="4"/>
              </c:numCache>
            </c:numRef>
          </c:val>
        </c:ser>
        <c:ser>
          <c:idx val="1"/>
          <c:order val="1"/>
          <c:tx>
            <c:strRef>
              <c:f>Sheet1!$C$1</c:f>
              <c:strCache>
                <c:ptCount val="1"/>
                <c:pt idx="0">
                  <c:v>Series 2</c:v>
                </c:pt>
              </c:strCache>
            </c:strRef>
          </c:tx>
          <c:invertIfNegative val="0"/>
          <c:cat>
            <c:numRef>
              <c:f>Sheet1!$A$2:$A$5</c:f>
              <c:numCache>
                <c:formatCode>General</c:formatCode>
                <c:ptCount val="4"/>
                <c:pt idx="0">
                  <c:v>3</c:v>
                </c:pt>
              </c:numCache>
            </c:numRef>
          </c:cat>
          <c:val>
            <c:numRef>
              <c:f>Sheet1!$C$2:$C$5</c:f>
              <c:numCache>
                <c:formatCode>General</c:formatCode>
                <c:ptCount val="4"/>
              </c:numCache>
            </c:numRef>
          </c:val>
        </c:ser>
        <c:ser>
          <c:idx val="2"/>
          <c:order val="2"/>
          <c:tx>
            <c:strRef>
              <c:f>Sheet1!$D$1</c:f>
              <c:strCache>
                <c:ptCount val="1"/>
                <c:pt idx="0">
                  <c:v>Series 3</c:v>
                </c:pt>
              </c:strCache>
            </c:strRef>
          </c:tx>
          <c:invertIfNegative val="0"/>
          <c:cat>
            <c:numRef>
              <c:f>Sheet1!$A$2:$A$5</c:f>
              <c:numCache>
                <c:formatCode>General</c:formatCode>
                <c:ptCount val="4"/>
                <c:pt idx="0">
                  <c:v>3</c:v>
                </c:pt>
              </c:numCache>
            </c:numRef>
          </c:cat>
          <c:val>
            <c:numRef>
              <c:f>Sheet1!$D$2:$D$5</c:f>
              <c:numCache>
                <c:formatCode>General</c:formatCode>
                <c:ptCount val="4"/>
              </c:numCache>
            </c:numRef>
          </c:val>
        </c:ser>
        <c:dLbls>
          <c:showLegendKey val="0"/>
          <c:showVal val="0"/>
          <c:showCatName val="0"/>
          <c:showSerName val="0"/>
          <c:showPercent val="0"/>
          <c:showBubbleSize val="0"/>
        </c:dLbls>
        <c:gapWidth val="150"/>
        <c:axId val="119595008"/>
        <c:axId val="119596544"/>
      </c:barChart>
      <c:catAx>
        <c:axId val="119595008"/>
        <c:scaling>
          <c:orientation val="minMax"/>
        </c:scaling>
        <c:delete val="0"/>
        <c:axPos val="b"/>
        <c:numFmt formatCode="General" sourceLinked="1"/>
        <c:majorTickMark val="none"/>
        <c:minorTickMark val="none"/>
        <c:tickLblPos val="none"/>
        <c:spPr>
          <a:ln w="19050">
            <a:solidFill>
              <a:schemeClr val="tx1"/>
            </a:solidFill>
          </a:ln>
        </c:spPr>
        <c:crossAx val="119596544"/>
        <c:crosses val="autoZero"/>
        <c:auto val="1"/>
        <c:lblAlgn val="ctr"/>
        <c:lblOffset val="100"/>
        <c:noMultiLvlLbl val="0"/>
      </c:catAx>
      <c:valAx>
        <c:axId val="119596544"/>
        <c:scaling>
          <c:orientation val="minMax"/>
          <c:max val="130"/>
          <c:min val="-110"/>
        </c:scaling>
        <c:delete val="0"/>
        <c:axPos val="l"/>
        <c:majorGridlines>
          <c:spPr>
            <a:ln>
              <a:noFill/>
            </a:ln>
          </c:spPr>
        </c:majorGridlines>
        <c:numFmt formatCode="General" sourceLinked="1"/>
        <c:majorTickMark val="out"/>
        <c:minorTickMark val="none"/>
        <c:tickLblPos val="nextTo"/>
        <c:spPr>
          <a:ln w="19050">
            <a:solidFill>
              <a:schemeClr val="tx1"/>
            </a:solidFill>
          </a:ln>
        </c:spPr>
        <c:txPr>
          <a:bodyPr/>
          <a:lstStyle/>
          <a:p>
            <a:pPr>
              <a:defRPr sz="1000"/>
            </a:pPr>
            <a:endParaRPr lang="en-US"/>
          </a:p>
        </c:txPr>
        <c:crossAx val="1195950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8333683289588807"/>
          <c:y val="5.916849000488765E-2"/>
          <c:w val="8.3329833770778655E-2"/>
          <c:h val="0.88166301999022467"/>
        </c:manualLayout>
      </c:layout>
      <c:lineChart>
        <c:grouping val="standard"/>
        <c:varyColors val="0"/>
        <c:ser>
          <c:idx val="0"/>
          <c:order val="0"/>
          <c:tx>
            <c:strRef>
              <c:f>Sheet1!$B$1</c:f>
              <c:strCache>
                <c:ptCount val="1"/>
                <c:pt idx="0">
                  <c:v>Series 1</c:v>
                </c:pt>
              </c:strCache>
            </c:strRef>
          </c:tx>
          <c:marker>
            <c:symbol val="none"/>
          </c:marker>
          <c:cat>
            <c:strRef>
              <c:f>Sheet1!$A$2:$A$5</c:f>
              <c:strCache>
                <c:ptCount val="4"/>
                <c:pt idx="1">
                  <c:v>Category 2</c:v>
                </c:pt>
                <c:pt idx="2">
                  <c:v>Category 3</c:v>
                </c:pt>
                <c:pt idx="3">
                  <c:v>Category 4</c:v>
                </c:pt>
              </c:strCache>
            </c:strRef>
          </c:cat>
          <c:val>
            <c:numRef>
              <c:f>Sheet1!$B$2:$B$5</c:f>
              <c:numCache>
                <c:formatCode>General</c:formatCode>
                <c:ptCount val="4"/>
              </c:numCache>
            </c:numRef>
          </c:val>
          <c:smooth val="0"/>
        </c:ser>
        <c:dLbls>
          <c:showLegendKey val="0"/>
          <c:showVal val="0"/>
          <c:showCatName val="0"/>
          <c:showSerName val="0"/>
          <c:showPercent val="0"/>
          <c:showBubbleSize val="0"/>
        </c:dLbls>
        <c:marker val="1"/>
        <c:smooth val="0"/>
        <c:axId val="153454848"/>
        <c:axId val="154206208"/>
      </c:lineChart>
      <c:catAx>
        <c:axId val="153454848"/>
        <c:scaling>
          <c:orientation val="minMax"/>
        </c:scaling>
        <c:delete val="1"/>
        <c:axPos val="b"/>
        <c:majorTickMark val="out"/>
        <c:minorTickMark val="none"/>
        <c:tickLblPos val="nextTo"/>
        <c:crossAx val="154206208"/>
        <c:crosses val="autoZero"/>
        <c:auto val="1"/>
        <c:lblAlgn val="ctr"/>
        <c:lblOffset val="100"/>
        <c:noMultiLvlLbl val="0"/>
      </c:catAx>
      <c:valAx>
        <c:axId val="154206208"/>
        <c:scaling>
          <c:orientation val="minMax"/>
          <c:max val="100"/>
          <c:min val="-100"/>
        </c:scaling>
        <c:delete val="0"/>
        <c:axPos val="l"/>
        <c:numFmt formatCode="General" sourceLinked="1"/>
        <c:majorTickMark val="out"/>
        <c:minorTickMark val="none"/>
        <c:tickLblPos val="nextTo"/>
        <c:spPr>
          <a:ln w="19050">
            <a:solidFill>
              <a:schemeClr val="tx1"/>
            </a:solidFill>
          </a:ln>
        </c:spPr>
        <c:txPr>
          <a:bodyPr/>
          <a:lstStyle/>
          <a:p>
            <a:pPr>
              <a:defRPr sz="900"/>
            </a:pPr>
            <a:endParaRPr lang="en-US"/>
          </a:p>
        </c:txPr>
        <c:crossAx val="153454848"/>
        <c:crosses val="autoZero"/>
        <c:crossBetween val="between"/>
        <c:majorUnit val="20"/>
        <c:minorUnit val="4.0000000000000008E-2"/>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8"/>
    </mc:Choice>
    <mc:Fallback>
      <c:style val="38"/>
    </mc:Fallback>
  </mc:AlternateContent>
  <c:chart>
    <c:autoTitleDeleted val="1"/>
    <c:plotArea>
      <c:layout/>
      <c:pieChart>
        <c:varyColors val="1"/>
        <c:ser>
          <c:idx val="0"/>
          <c:order val="0"/>
          <c:tx>
            <c:strRef>
              <c:f>Sheet1!$B$1</c:f>
              <c:strCache>
                <c:ptCount val="1"/>
                <c:pt idx="0">
                  <c:v>Sales</c:v>
                </c:pt>
              </c:strCache>
            </c:strRef>
          </c:tx>
          <c:spPr>
            <a:ln>
              <a:solidFill>
                <a:srgbClr val="0C813D"/>
              </a:solidFill>
            </a:ln>
          </c:spPr>
          <c:explosion val="6"/>
          <c:dPt>
            <c:idx val="0"/>
            <c:bubble3D val="0"/>
            <c:explosion val="16"/>
            <c:spPr>
              <a:solidFill>
                <a:schemeClr val="accent4">
                  <a:lumMod val="50000"/>
                </a:schemeClr>
              </a:solidFill>
              <a:ln>
                <a:solidFill>
                  <a:schemeClr val="accent4">
                    <a:lumMod val="50000"/>
                  </a:schemeClr>
                </a:solidFill>
              </a:ln>
            </c:spPr>
          </c:dPt>
          <c:dPt>
            <c:idx val="1"/>
            <c:bubble3D val="0"/>
            <c:spPr>
              <a:solidFill>
                <a:schemeClr val="accent4"/>
              </a:solidFill>
              <a:ln>
                <a:solidFill>
                  <a:srgbClr val="0C813D"/>
                </a:solidFill>
              </a:ln>
            </c:spPr>
          </c:dPt>
          <c:cat>
            <c:strRef>
              <c:f>Sheet1!$A$2:$A$3</c:f>
              <c:strCache>
                <c:ptCount val="2"/>
                <c:pt idx="0">
                  <c:v>1st Qtr</c:v>
                </c:pt>
                <c:pt idx="1">
                  <c:v>2nd Qtr</c:v>
                </c:pt>
              </c:strCache>
            </c:strRef>
          </c:cat>
          <c:val>
            <c:numRef>
              <c:f>Sheet1!$B$2:$B$3</c:f>
              <c:numCache>
                <c:formatCode>General</c:formatCode>
                <c:ptCount val="2"/>
                <c:pt idx="0">
                  <c:v>0.8</c:v>
                </c:pt>
                <c:pt idx="1">
                  <c:v>99.2</c:v>
                </c:pt>
              </c:numCache>
            </c:numRef>
          </c:val>
        </c:ser>
        <c:dLbls>
          <c:showLegendKey val="0"/>
          <c:showVal val="0"/>
          <c:showCatName val="0"/>
          <c:showSerName val="0"/>
          <c:showPercent val="0"/>
          <c:showBubbleSize val="0"/>
          <c:showLeaderLines val="1"/>
        </c:dLbls>
        <c:firstSliceAng val="180"/>
      </c:pieChart>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4"/>
              </a:solidFill>
            </c:spPr>
          </c:dPt>
          <c:dPt>
            <c:idx val="1"/>
            <c:bubble3D val="0"/>
            <c:spPr>
              <a:solidFill>
                <a:srgbClr val="92D050"/>
              </a:solidFill>
            </c:spPr>
          </c:dPt>
          <c:dPt>
            <c:idx val="2"/>
            <c:bubble3D val="0"/>
            <c:spPr>
              <a:solidFill>
                <a:schemeClr val="accent4">
                  <a:lumMod val="50000"/>
                </a:schemeClr>
              </a:solidFill>
            </c:spPr>
          </c:dPt>
          <c:dPt>
            <c:idx val="3"/>
            <c:bubble3D val="0"/>
            <c:spPr>
              <a:solidFill>
                <a:schemeClr val="accent4">
                  <a:lumMod val="75000"/>
                </a:schemeClr>
              </a:solidFill>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16</c:v>
                </c:pt>
                <c:pt idx="1">
                  <c:v>4</c:v>
                </c:pt>
                <c:pt idx="2">
                  <c:v>44</c:v>
                </c:pt>
                <c:pt idx="3">
                  <c:v>36</c:v>
                </c:pt>
              </c:numCache>
            </c:numRef>
          </c:val>
        </c:ser>
        <c:dLbls>
          <c:showLegendKey val="0"/>
          <c:showVal val="0"/>
          <c:showCatName val="0"/>
          <c:showSerName val="0"/>
          <c:showPercent val="0"/>
          <c:showBubbleSize val="0"/>
          <c:showLeaderLines val="1"/>
        </c:dLbls>
        <c:firstSliceAng val="283"/>
      </c:pieChart>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4"/>
            </a:solidFill>
          </c:spPr>
          <c:invertIfNegative val="0"/>
          <c:cat>
            <c:strRef>
              <c:f>Sheet1!$A$2:$A$9</c:f>
              <c:strCache>
                <c:ptCount val="8"/>
                <c:pt idx="0">
                  <c:v>&lt;20</c:v>
                </c:pt>
                <c:pt idx="1">
                  <c:v>20-34</c:v>
                </c:pt>
                <c:pt idx="2">
                  <c:v>35-44</c:v>
                </c:pt>
                <c:pt idx="3">
                  <c:v>45-54</c:v>
                </c:pt>
                <c:pt idx="4">
                  <c:v>55-64</c:v>
                </c:pt>
                <c:pt idx="5">
                  <c:v>65-74</c:v>
                </c:pt>
                <c:pt idx="6">
                  <c:v>75-84</c:v>
                </c:pt>
                <c:pt idx="7">
                  <c:v>&gt;84</c:v>
                </c:pt>
              </c:strCache>
            </c:strRef>
          </c:cat>
          <c:val>
            <c:numRef>
              <c:f>Sheet1!$B$2:$B$9</c:f>
              <c:numCache>
                <c:formatCode>General</c:formatCode>
                <c:ptCount val="8"/>
                <c:pt idx="0">
                  <c:v>0.1</c:v>
                </c:pt>
                <c:pt idx="1">
                  <c:v>13.8</c:v>
                </c:pt>
                <c:pt idx="2">
                  <c:v>22.8</c:v>
                </c:pt>
                <c:pt idx="3">
                  <c:v>22.5</c:v>
                </c:pt>
                <c:pt idx="4">
                  <c:v>19.7</c:v>
                </c:pt>
                <c:pt idx="5">
                  <c:v>12</c:v>
                </c:pt>
                <c:pt idx="6">
                  <c:v>6.4</c:v>
                </c:pt>
                <c:pt idx="7">
                  <c:v>2.7</c:v>
                </c:pt>
              </c:numCache>
            </c:numRef>
          </c:val>
        </c:ser>
        <c:dLbls>
          <c:showLegendKey val="0"/>
          <c:showVal val="0"/>
          <c:showCatName val="0"/>
          <c:showSerName val="0"/>
          <c:showPercent val="0"/>
          <c:showBubbleSize val="0"/>
        </c:dLbls>
        <c:gapWidth val="25"/>
        <c:axId val="154467712"/>
        <c:axId val="155063424"/>
      </c:barChart>
      <c:catAx>
        <c:axId val="154467712"/>
        <c:scaling>
          <c:orientation val="minMax"/>
        </c:scaling>
        <c:delete val="0"/>
        <c:axPos val="b"/>
        <c:majorTickMark val="none"/>
        <c:minorTickMark val="none"/>
        <c:tickLblPos val="nextTo"/>
        <c:spPr>
          <a:ln w="15875">
            <a:solidFill>
              <a:schemeClr val="tx1"/>
            </a:solidFill>
          </a:ln>
        </c:spPr>
        <c:txPr>
          <a:bodyPr/>
          <a:lstStyle/>
          <a:p>
            <a:pPr>
              <a:defRPr sz="600"/>
            </a:pPr>
            <a:endParaRPr lang="en-US"/>
          </a:p>
        </c:txPr>
        <c:crossAx val="155063424"/>
        <c:crosses val="autoZero"/>
        <c:auto val="1"/>
        <c:lblAlgn val="ctr"/>
        <c:lblOffset val="100"/>
        <c:noMultiLvlLbl val="0"/>
      </c:catAx>
      <c:valAx>
        <c:axId val="155063424"/>
        <c:scaling>
          <c:orientation val="minMax"/>
          <c:max val="40"/>
          <c:min val="0"/>
        </c:scaling>
        <c:delete val="0"/>
        <c:axPos val="l"/>
        <c:numFmt formatCode="General" sourceLinked="1"/>
        <c:majorTickMark val="out"/>
        <c:minorTickMark val="none"/>
        <c:tickLblPos val="nextTo"/>
        <c:spPr>
          <a:ln w="15875">
            <a:solidFill>
              <a:schemeClr val="tx1"/>
            </a:solidFill>
          </a:ln>
        </c:spPr>
        <c:txPr>
          <a:bodyPr/>
          <a:lstStyle/>
          <a:p>
            <a:pPr>
              <a:defRPr sz="800"/>
            </a:pPr>
            <a:endParaRPr lang="en-US"/>
          </a:p>
        </c:txPr>
        <c:crossAx val="154467712"/>
        <c:crosses val="autoZero"/>
        <c:crossBetween val="between"/>
        <c:majorUnit val="5"/>
        <c:minorUnit val="1"/>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4475030868957"/>
          <c:y val="8.8713677083485473E-2"/>
          <c:w val="0.84162648325019584"/>
          <c:h val="0.7617361463464507"/>
        </c:manualLayout>
      </c:layout>
      <c:barChart>
        <c:barDir val="col"/>
        <c:grouping val="clustered"/>
        <c:varyColors val="0"/>
        <c:ser>
          <c:idx val="0"/>
          <c:order val="0"/>
          <c:tx>
            <c:strRef>
              <c:f>Sheet1!$B$1</c:f>
              <c:strCache>
                <c:ptCount val="1"/>
                <c:pt idx="0">
                  <c:v>Series 1</c:v>
                </c:pt>
              </c:strCache>
            </c:strRef>
          </c:tx>
          <c:spPr>
            <a:solidFill>
              <a:srgbClr val="0C813D">
                <a:lumMod val="50000"/>
              </a:srgbClr>
            </a:solidFill>
          </c:spPr>
          <c:invertIfNegative val="0"/>
          <c:dPt>
            <c:idx val="1"/>
            <c:invertIfNegative val="0"/>
            <c:bubble3D val="0"/>
            <c:spPr>
              <a:solidFill>
                <a:srgbClr val="0C813D">
                  <a:lumMod val="75000"/>
                </a:srgbClr>
              </a:solidFill>
            </c:spPr>
          </c:dPt>
          <c:dPt>
            <c:idx val="2"/>
            <c:invertIfNegative val="0"/>
            <c:bubble3D val="0"/>
            <c:spPr>
              <a:solidFill>
                <a:srgbClr val="0C813D"/>
              </a:solidFill>
            </c:spPr>
          </c:dPt>
          <c:dPt>
            <c:idx val="3"/>
            <c:invertIfNegative val="0"/>
            <c:bubble3D val="0"/>
            <c:spPr>
              <a:solidFill>
                <a:srgbClr val="92D050"/>
              </a:solidFill>
            </c:spPr>
          </c:dPt>
          <c:cat>
            <c:strRef>
              <c:f>Sheet1!$A$2:$A$5</c:f>
              <c:strCache>
                <c:ptCount val="4"/>
                <c:pt idx="0">
                  <c:v>Localized</c:v>
                </c:pt>
                <c:pt idx="1">
                  <c:v>Regional </c:v>
                </c:pt>
                <c:pt idx="2">
                  <c:v>Distant</c:v>
                </c:pt>
                <c:pt idx="3">
                  <c:v>Unknown</c:v>
                </c:pt>
              </c:strCache>
            </c:strRef>
          </c:cat>
          <c:val>
            <c:numRef>
              <c:f>Sheet1!$B$2:$B$5</c:f>
              <c:numCache>
                <c:formatCode>General</c:formatCode>
                <c:ptCount val="4"/>
                <c:pt idx="0">
                  <c:v>91.8</c:v>
                </c:pt>
                <c:pt idx="1">
                  <c:v>57.6</c:v>
                </c:pt>
                <c:pt idx="2">
                  <c:v>16.8</c:v>
                </c:pt>
                <c:pt idx="3">
                  <c:v>49.7</c:v>
                </c:pt>
              </c:numCache>
            </c:numRef>
          </c:val>
        </c:ser>
        <c:dLbls>
          <c:showLegendKey val="0"/>
          <c:showVal val="0"/>
          <c:showCatName val="0"/>
          <c:showSerName val="0"/>
          <c:showPercent val="0"/>
          <c:showBubbleSize val="0"/>
        </c:dLbls>
        <c:gapWidth val="25"/>
        <c:axId val="155096576"/>
        <c:axId val="155098112"/>
      </c:barChart>
      <c:catAx>
        <c:axId val="155096576"/>
        <c:scaling>
          <c:orientation val="minMax"/>
        </c:scaling>
        <c:delete val="0"/>
        <c:axPos val="b"/>
        <c:majorTickMark val="none"/>
        <c:minorTickMark val="none"/>
        <c:tickLblPos val="nextTo"/>
        <c:spPr>
          <a:ln w="15875">
            <a:solidFill>
              <a:srgbClr val="000000"/>
            </a:solidFill>
          </a:ln>
        </c:spPr>
        <c:txPr>
          <a:bodyPr/>
          <a:lstStyle/>
          <a:p>
            <a:pPr>
              <a:defRPr sz="800"/>
            </a:pPr>
            <a:endParaRPr lang="en-US"/>
          </a:p>
        </c:txPr>
        <c:crossAx val="155098112"/>
        <c:crosses val="autoZero"/>
        <c:auto val="1"/>
        <c:lblAlgn val="ctr"/>
        <c:lblOffset val="100"/>
        <c:noMultiLvlLbl val="0"/>
      </c:catAx>
      <c:valAx>
        <c:axId val="155098112"/>
        <c:scaling>
          <c:orientation val="minMax"/>
          <c:max val="100"/>
          <c:min val="0"/>
        </c:scaling>
        <c:delete val="0"/>
        <c:axPos val="l"/>
        <c:numFmt formatCode="General" sourceLinked="1"/>
        <c:majorTickMark val="out"/>
        <c:minorTickMark val="none"/>
        <c:tickLblPos val="nextTo"/>
        <c:spPr>
          <a:ln w="15875">
            <a:solidFill>
              <a:srgbClr val="000000"/>
            </a:solidFill>
          </a:ln>
        </c:spPr>
        <c:txPr>
          <a:bodyPr/>
          <a:lstStyle/>
          <a:p>
            <a:pPr>
              <a:defRPr sz="800"/>
            </a:pPr>
            <a:endParaRPr lang="en-US"/>
          </a:p>
        </c:txPr>
        <c:crossAx val="155096576"/>
        <c:crosses val="autoZero"/>
        <c:crossBetween val="between"/>
        <c:majorUnit val="10"/>
        <c:minorUnit val="1"/>
      </c:valAx>
    </c:plotArea>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59423797197054E-2"/>
          <c:y val="5.3629227788385539E-2"/>
          <c:w val="0.89961960253432716"/>
          <c:h val="0.88827244210753009"/>
        </c:manualLayout>
      </c:layout>
      <c:barChart>
        <c:barDir val="col"/>
        <c:grouping val="clustered"/>
        <c:varyColors val="0"/>
        <c:ser>
          <c:idx val="0"/>
          <c:order val="0"/>
          <c:tx>
            <c:strRef>
              <c:f>Sheet1!$B$1</c:f>
              <c:strCache>
                <c:ptCount val="1"/>
                <c:pt idx="0">
                  <c:v>Column1</c:v>
                </c:pt>
              </c:strCache>
            </c:strRef>
          </c:tx>
          <c:invertIfNegative val="0"/>
          <c:cat>
            <c:numRef>
              <c:f>Sheet1!$A$2:$A$5</c:f>
              <c:numCache>
                <c:formatCode>General</c:formatCode>
                <c:ptCount val="4"/>
              </c:numCache>
            </c:numRef>
          </c:cat>
          <c:val>
            <c:numRef>
              <c:f>Sheet1!$B$2:$B$5</c:f>
              <c:numCache>
                <c:formatCode>General</c:formatCode>
                <c:ptCount val="4"/>
              </c:numCache>
            </c:numRef>
          </c:val>
        </c:ser>
        <c:ser>
          <c:idx val="1"/>
          <c:order val="1"/>
          <c:tx>
            <c:strRef>
              <c:f>Sheet1!$C$1</c:f>
              <c:strCache>
                <c:ptCount val="1"/>
                <c:pt idx="0">
                  <c:v>Column2</c:v>
                </c:pt>
              </c:strCache>
            </c:strRef>
          </c:tx>
          <c:invertIfNegative val="0"/>
          <c:cat>
            <c:numRef>
              <c:f>Sheet1!$A$2:$A$5</c:f>
              <c:numCache>
                <c:formatCode>General</c:formatCode>
                <c:ptCount val="4"/>
              </c:numCache>
            </c:numRef>
          </c:cat>
          <c:val>
            <c:numRef>
              <c:f>Sheet1!$C$2:$C$5</c:f>
              <c:numCache>
                <c:formatCode>General</c:formatCode>
                <c:ptCount val="4"/>
              </c:numCache>
            </c:numRef>
          </c:val>
        </c:ser>
        <c:ser>
          <c:idx val="2"/>
          <c:order val="2"/>
          <c:tx>
            <c:strRef>
              <c:f>Sheet1!$D$1</c:f>
              <c:strCache>
                <c:ptCount val="1"/>
                <c:pt idx="0">
                  <c:v>Column3</c:v>
                </c:pt>
              </c:strCache>
            </c:strRef>
          </c:tx>
          <c:invertIfNegative val="0"/>
          <c:cat>
            <c:numRef>
              <c:f>Sheet1!$A$2:$A$5</c:f>
              <c:numCache>
                <c:formatCode>General</c:formatCode>
                <c:ptCount val="4"/>
              </c:numCache>
            </c:numRef>
          </c:cat>
          <c:val>
            <c:numRef>
              <c:f>Sheet1!$D$2:$D$5</c:f>
              <c:numCache>
                <c:formatCode>General</c:formatCode>
                <c:ptCount val="4"/>
              </c:numCache>
            </c:numRef>
          </c:val>
        </c:ser>
        <c:dLbls>
          <c:showLegendKey val="0"/>
          <c:showVal val="0"/>
          <c:showCatName val="0"/>
          <c:showSerName val="0"/>
          <c:showPercent val="0"/>
          <c:showBubbleSize val="0"/>
        </c:dLbls>
        <c:gapWidth val="150"/>
        <c:axId val="138961664"/>
        <c:axId val="138963200"/>
      </c:barChart>
      <c:catAx>
        <c:axId val="138961664"/>
        <c:scaling>
          <c:orientation val="minMax"/>
        </c:scaling>
        <c:delete val="0"/>
        <c:axPos val="b"/>
        <c:numFmt formatCode="General" sourceLinked="1"/>
        <c:majorTickMark val="none"/>
        <c:minorTickMark val="none"/>
        <c:tickLblPos val="nextTo"/>
        <c:spPr>
          <a:ln w="19050">
            <a:solidFill>
              <a:schemeClr val="tx1"/>
            </a:solidFill>
          </a:ln>
        </c:spPr>
        <c:crossAx val="138963200"/>
        <c:crosses val="autoZero"/>
        <c:auto val="1"/>
        <c:lblAlgn val="ctr"/>
        <c:lblOffset val="100"/>
        <c:noMultiLvlLbl val="0"/>
      </c:catAx>
      <c:valAx>
        <c:axId val="138963200"/>
        <c:scaling>
          <c:orientation val="minMax"/>
          <c:max val="100"/>
          <c:min val="-100"/>
        </c:scaling>
        <c:delete val="0"/>
        <c:axPos val="l"/>
        <c:numFmt formatCode="General" sourceLinked="1"/>
        <c:majorTickMark val="out"/>
        <c:minorTickMark val="none"/>
        <c:tickLblPos val="nextTo"/>
        <c:spPr>
          <a:ln w="19050">
            <a:solidFill>
              <a:schemeClr val="tx1"/>
            </a:solidFill>
          </a:ln>
        </c:spPr>
        <c:crossAx val="138961664"/>
        <c:crosses val="autoZero"/>
        <c:crossBetween val="between"/>
        <c:majorUnit val="20"/>
        <c:minorUnit val="4.0000000000000008E-2"/>
      </c:valAx>
    </c:plotArea>
    <c:plotVisOnly val="1"/>
    <c:dispBlanksAs val="gap"/>
    <c:showDLblsOverMax val="0"/>
  </c:chart>
  <c:txPr>
    <a:bodyPr/>
    <a:lstStyle/>
    <a:p>
      <a:pPr>
        <a:defRPr sz="105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02360418887671"/>
          <c:y val="7.9811176392650035E-2"/>
          <c:w val="0.79639816373100125"/>
          <c:h val="0.71097251803737826"/>
        </c:manualLayout>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Localized</c:v>
                </c:pt>
                <c:pt idx="1">
                  <c:v>Regional </c:v>
                </c:pt>
                <c:pt idx="2">
                  <c:v>Distant</c:v>
                </c:pt>
                <c:pt idx="3">
                  <c:v>Unknown</c:v>
                </c:pt>
              </c:strCache>
            </c:strRef>
          </c:cat>
          <c:val>
            <c:numRef>
              <c:f>Sheet1!$B$2:$B$5</c:f>
              <c:numCache>
                <c:formatCode>General</c:formatCode>
                <c:ptCount val="4"/>
              </c:numCache>
            </c:numRef>
          </c:val>
        </c:ser>
        <c:dLbls>
          <c:showLegendKey val="0"/>
          <c:showVal val="0"/>
          <c:showCatName val="0"/>
          <c:showSerName val="0"/>
          <c:showPercent val="0"/>
          <c:showBubbleSize val="0"/>
        </c:dLbls>
        <c:gapWidth val="150"/>
        <c:axId val="85428480"/>
        <c:axId val="85430656"/>
      </c:barChart>
      <c:catAx>
        <c:axId val="85428480"/>
        <c:scaling>
          <c:orientation val="minMax"/>
        </c:scaling>
        <c:delete val="0"/>
        <c:axPos val="b"/>
        <c:title>
          <c:tx>
            <c:rich>
              <a:bodyPr/>
              <a:lstStyle/>
              <a:p>
                <a:pPr>
                  <a:defRPr/>
                </a:pPr>
                <a:r>
                  <a:rPr lang="en-US" dirty="0"/>
                  <a:t>Stage</a:t>
                </a:r>
              </a:p>
            </c:rich>
          </c:tx>
          <c:layout>
            <c:manualLayout>
              <c:xMode val="edge"/>
              <c:yMode val="edge"/>
              <c:x val="0.48459211740562325"/>
              <c:y val="0.88563697331300695"/>
            </c:manualLayout>
          </c:layout>
          <c:overlay val="0"/>
        </c:title>
        <c:majorTickMark val="none"/>
        <c:minorTickMark val="out"/>
        <c:tickLblPos val="nextTo"/>
        <c:spPr>
          <a:ln w="15875">
            <a:solidFill>
              <a:schemeClr val="tx1"/>
            </a:solidFill>
          </a:ln>
        </c:spPr>
        <c:crossAx val="85430656"/>
        <c:crosses val="autoZero"/>
        <c:auto val="1"/>
        <c:lblAlgn val="ctr"/>
        <c:lblOffset val="100"/>
        <c:noMultiLvlLbl val="0"/>
      </c:catAx>
      <c:valAx>
        <c:axId val="85430656"/>
        <c:scaling>
          <c:orientation val="minMax"/>
          <c:max val="100"/>
          <c:min val="0"/>
        </c:scaling>
        <c:delete val="0"/>
        <c:axPos val="l"/>
        <c:title>
          <c:tx>
            <c:rich>
              <a:bodyPr rot="-5400000" vert="horz"/>
              <a:lstStyle/>
              <a:p>
                <a:pPr>
                  <a:defRPr/>
                </a:pPr>
                <a:r>
                  <a:rPr lang="en-US" dirty="0"/>
                  <a:t>Percent Surviving</a:t>
                </a:r>
              </a:p>
            </c:rich>
          </c:tx>
          <c:layout>
            <c:manualLayout>
              <c:xMode val="edge"/>
              <c:yMode val="edge"/>
              <c:x val="0"/>
              <c:y val="0.16250948543262739"/>
            </c:manualLayout>
          </c:layout>
          <c:overlay val="0"/>
        </c:title>
        <c:numFmt formatCode="General" sourceLinked="0"/>
        <c:majorTickMark val="out"/>
        <c:minorTickMark val="none"/>
        <c:tickLblPos val="nextTo"/>
        <c:spPr>
          <a:ln w="15875">
            <a:solidFill>
              <a:schemeClr val="tx1"/>
            </a:solidFill>
          </a:ln>
        </c:spPr>
        <c:crossAx val="85428480"/>
        <c:crosses val="autoZero"/>
        <c:crossBetween val="between"/>
        <c:majorUnit val="10"/>
        <c:minorUnit val="0.1"/>
      </c:valAx>
    </c:plotArea>
    <c:plotVisOnly val="1"/>
    <c:dispBlanksAs val="gap"/>
    <c:showDLblsOverMax val="0"/>
  </c:chart>
  <c:txPr>
    <a:bodyPr/>
    <a:lstStyle/>
    <a:p>
      <a:pPr>
        <a:defRPr sz="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29257591747053E-2"/>
          <c:y val="0.18686260265028554"/>
          <c:w val="0.89336465663684594"/>
          <c:h val="0.63894405942453614"/>
        </c:manualLayout>
      </c:layout>
      <c:barChart>
        <c:barDir val="col"/>
        <c:grouping val="clustered"/>
        <c:varyColors val="0"/>
        <c:ser>
          <c:idx val="0"/>
          <c:order val="0"/>
          <c:tx>
            <c:strRef>
              <c:f>Sheet1!$B$1</c:f>
              <c:strCache>
                <c:ptCount val="1"/>
                <c:pt idx="0">
                  <c:v>Series 1</c:v>
                </c:pt>
              </c:strCache>
            </c:strRef>
          </c:tx>
          <c:spPr>
            <a:solidFill>
              <a:schemeClr val="accent4"/>
            </a:solidFill>
          </c:spPr>
          <c:invertIfNegative val="0"/>
          <c:dLbls>
            <c:txPr>
              <a:bodyPr/>
              <a:lstStyle/>
              <a:p>
                <a:pPr>
                  <a:defRPr sz="800"/>
                </a:pPr>
                <a:endParaRPr lang="en-US"/>
              </a:p>
            </c:txPr>
            <c:dLblPos val="outEnd"/>
            <c:showLegendKey val="0"/>
            <c:showVal val="1"/>
            <c:showCatName val="0"/>
            <c:showSerName val="0"/>
            <c:showPercent val="0"/>
            <c:showBubbleSize val="0"/>
            <c:showLeaderLines val="0"/>
          </c:dLbls>
          <c:cat>
            <c:strRef>
              <c:f>Sheet1!$A$2:$A$9</c:f>
              <c:strCache>
                <c:ptCount val="8"/>
                <c:pt idx="0">
                  <c:v>&lt;20</c:v>
                </c:pt>
                <c:pt idx="1">
                  <c:v>20-34</c:v>
                </c:pt>
                <c:pt idx="2">
                  <c:v>35-44</c:v>
                </c:pt>
                <c:pt idx="3">
                  <c:v>45-54</c:v>
                </c:pt>
                <c:pt idx="4">
                  <c:v>55-64</c:v>
                </c:pt>
                <c:pt idx="5">
                  <c:v>65-74</c:v>
                </c:pt>
                <c:pt idx="6">
                  <c:v>75-84</c:v>
                </c:pt>
                <c:pt idx="7">
                  <c:v>&gt;84</c:v>
                </c:pt>
              </c:strCache>
            </c:strRef>
          </c:cat>
          <c:val>
            <c:numRef>
              <c:f>Sheet1!$B$2:$B$9</c:f>
              <c:numCache>
                <c:formatCode>0.0%</c:formatCode>
                <c:ptCount val="8"/>
                <c:pt idx="1">
                  <c:v>1.4999999999999999E-2</c:v>
                </c:pt>
                <c:pt idx="2">
                  <c:v>4.9000000000000002E-2</c:v>
                </c:pt>
                <c:pt idx="3">
                  <c:v>0.152</c:v>
                </c:pt>
                <c:pt idx="4">
                  <c:v>0.33900000000000002</c:v>
                </c:pt>
                <c:pt idx="5">
                  <c:v>0.28799999999999998</c:v>
                </c:pt>
                <c:pt idx="6">
                  <c:v>0.11799999999999999</c:v>
                </c:pt>
                <c:pt idx="7">
                  <c:v>3.9E-2</c:v>
                </c:pt>
              </c:numCache>
            </c:numRef>
          </c:val>
        </c:ser>
        <c:dLbls>
          <c:showLegendKey val="0"/>
          <c:showVal val="0"/>
          <c:showCatName val="0"/>
          <c:showSerName val="0"/>
          <c:showPercent val="0"/>
          <c:showBubbleSize val="0"/>
        </c:dLbls>
        <c:gapWidth val="25"/>
        <c:axId val="85455232"/>
        <c:axId val="85457152"/>
      </c:barChart>
      <c:catAx>
        <c:axId val="85455232"/>
        <c:scaling>
          <c:orientation val="minMax"/>
        </c:scaling>
        <c:delete val="0"/>
        <c:axPos val="b"/>
        <c:title>
          <c:tx>
            <c:rich>
              <a:bodyPr/>
              <a:lstStyle/>
              <a:p>
                <a:pPr>
                  <a:defRPr/>
                </a:pPr>
                <a:r>
                  <a:rPr lang="en-US" sz="800" dirty="0"/>
                  <a:t>Age</a:t>
                </a:r>
                <a:endParaRPr lang="en-US" dirty="0"/>
              </a:p>
            </c:rich>
          </c:tx>
          <c:layout/>
          <c:overlay val="0"/>
        </c:title>
        <c:majorTickMark val="none"/>
        <c:minorTickMark val="out"/>
        <c:tickLblPos val="nextTo"/>
        <c:spPr>
          <a:ln w="15875">
            <a:solidFill>
              <a:schemeClr val="tx1"/>
            </a:solidFill>
          </a:ln>
        </c:spPr>
        <c:txPr>
          <a:bodyPr/>
          <a:lstStyle/>
          <a:p>
            <a:pPr>
              <a:defRPr sz="700"/>
            </a:pPr>
            <a:endParaRPr lang="en-US"/>
          </a:p>
        </c:txPr>
        <c:crossAx val="85457152"/>
        <c:crosses val="autoZero"/>
        <c:auto val="1"/>
        <c:lblAlgn val="ctr"/>
        <c:lblOffset val="100"/>
        <c:noMultiLvlLbl val="0"/>
      </c:catAx>
      <c:valAx>
        <c:axId val="85457152"/>
        <c:scaling>
          <c:orientation val="minMax"/>
        </c:scaling>
        <c:delete val="1"/>
        <c:axPos val="l"/>
        <c:numFmt formatCode="0.0%" sourceLinked="1"/>
        <c:majorTickMark val="out"/>
        <c:minorTickMark val="none"/>
        <c:tickLblPos val="nextTo"/>
        <c:crossAx val="85455232"/>
        <c:crosses val="autoZero"/>
        <c:crossBetween val="between"/>
      </c:valAx>
      <c:spPr>
        <a:noFill/>
        <a:ln w="25400">
          <a:noFill/>
        </a:ln>
      </c:spPr>
    </c:plotArea>
    <c:plotVisOnly val="1"/>
    <c:dispBlanksAs val="gap"/>
    <c:showDLblsOverMax val="0"/>
  </c:chart>
  <c:txPr>
    <a:bodyPr/>
    <a:lstStyle/>
    <a:p>
      <a:pPr>
        <a:defRPr sz="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27232396769424"/>
          <c:y val="9.9773242630385492E-2"/>
          <c:w val="0.65912581048799912"/>
          <c:h val="0.82766439909297052"/>
        </c:manualLayout>
      </c:layout>
      <c:pieChart>
        <c:varyColors val="1"/>
        <c:ser>
          <c:idx val="0"/>
          <c:order val="0"/>
          <c:tx>
            <c:strRef>
              <c:f>Sheet1!$B$1</c:f>
              <c:strCache>
                <c:ptCount val="1"/>
                <c:pt idx="0">
                  <c:v>Sales</c:v>
                </c:pt>
              </c:strCache>
            </c:strRef>
          </c:tx>
          <c:spPr>
            <a:solidFill>
              <a:schemeClr val="accent4"/>
            </a:solidFill>
          </c:spPr>
          <c:dPt>
            <c:idx val="0"/>
            <c:bubble3D val="0"/>
            <c:spPr>
              <a:solidFill>
                <a:srgbClr val="92D050"/>
              </a:solidFill>
            </c:spPr>
          </c:dPt>
          <c:cat>
            <c:strRef>
              <c:f>Sheet1!$A$2:$A$3</c:f>
              <c:strCache>
                <c:ptCount val="2"/>
                <c:pt idx="0">
                  <c:v>1st Qtr</c:v>
                </c:pt>
                <c:pt idx="1">
                  <c:v>2nd Qtr</c:v>
                </c:pt>
              </c:strCache>
            </c:strRef>
          </c:cat>
          <c:val>
            <c:numRef>
              <c:f>Sheet1!$B$2:$B$3</c:f>
              <c:numCache>
                <c:formatCode>0.0%</c:formatCode>
                <c:ptCount val="2"/>
                <c:pt idx="0">
                  <c:v>0.96399999999999997</c:v>
                </c:pt>
                <c:pt idx="1">
                  <c:v>3.5999999999999997E-2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39106586388741"/>
          <c:y val="0.15244344077366861"/>
          <c:w val="0.72467049476621093"/>
          <c:h val="0.74943837076549691"/>
        </c:manualLayout>
      </c:layout>
      <c:pieChart>
        <c:varyColors val="1"/>
        <c:ser>
          <c:idx val="0"/>
          <c:order val="0"/>
          <c:tx>
            <c:strRef>
              <c:f>Sheet1!$B$1</c:f>
              <c:strCache>
                <c:ptCount val="1"/>
                <c:pt idx="0">
                  <c:v>Sales</c:v>
                </c:pt>
              </c:strCache>
            </c:strRef>
          </c:tx>
          <c:spPr>
            <a:solidFill>
              <a:schemeClr val="accent4"/>
            </a:solidFill>
          </c:spPr>
          <c:dPt>
            <c:idx val="0"/>
            <c:bubble3D val="0"/>
            <c:spPr>
              <a:solidFill>
                <a:schemeClr val="accent4">
                  <a:lumMod val="50000"/>
                </a:schemeClr>
              </a:solidFill>
            </c:spPr>
          </c:dPt>
          <c:dPt>
            <c:idx val="1"/>
            <c:bubble3D val="0"/>
            <c:spPr>
              <a:solidFill>
                <a:schemeClr val="accent4">
                  <a:lumMod val="75000"/>
                </a:schemeClr>
              </a:solidFill>
            </c:spPr>
          </c:dPt>
          <c:dPt>
            <c:idx val="3"/>
            <c:bubble3D val="0"/>
            <c:spPr>
              <a:solidFill>
                <a:srgbClr val="92D050"/>
              </a:solidFill>
            </c:spPr>
          </c:dPt>
          <c:dLbls>
            <c:dLbl>
              <c:idx val="0"/>
              <c:layout>
                <c:manualLayout>
                  <c:x val="0"/>
                  <c:y val="-2.7114055702304747E-2"/>
                </c:manualLayout>
              </c:layout>
              <c:dLblPos val="bestFit"/>
              <c:showLegendKey val="0"/>
              <c:showVal val="1"/>
              <c:showCatName val="0"/>
              <c:showSerName val="0"/>
              <c:showPercent val="0"/>
              <c:showBubbleSize val="0"/>
            </c:dLbl>
            <c:dLbl>
              <c:idx val="1"/>
              <c:layout>
                <c:manualLayout>
                  <c:x val="0"/>
                  <c:y val="-2.0335541776728562E-2"/>
                </c:manualLayout>
              </c:layout>
              <c:dLblPos val="bestFit"/>
              <c:showLegendKey val="0"/>
              <c:showVal val="1"/>
              <c:showCatName val="0"/>
              <c:showSerName val="0"/>
              <c:showPercent val="0"/>
              <c:showBubbleSize val="0"/>
            </c:dLbl>
            <c:dLbl>
              <c:idx val="2"/>
              <c:layout>
                <c:manualLayout>
                  <c:x val="3.2772468236510935E-2"/>
                  <c:y val="-3.3892569627880932E-2"/>
                </c:manualLayout>
              </c:layout>
              <c:dLblPos val="bestFit"/>
              <c:showLegendKey val="0"/>
              <c:showVal val="1"/>
              <c:showCatName val="0"/>
              <c:showSerName val="0"/>
              <c:showPercent val="0"/>
              <c:showBubbleSize val="0"/>
            </c:dLbl>
            <c:dLbl>
              <c:idx val="3"/>
              <c:layout>
                <c:manualLayout>
                  <c:x val="6.5544936473021804E-3"/>
                  <c:y val="-2.7114055702304744E-2"/>
                </c:manualLayout>
              </c:layout>
              <c:dLblPos val="bestFit"/>
              <c:showLegendKey val="0"/>
              <c:showVal val="1"/>
              <c:showCatName val="0"/>
              <c:showSerName val="0"/>
              <c:showPercent val="0"/>
              <c:showBubbleSize val="0"/>
            </c:dLbl>
            <c:txPr>
              <a:bodyPr/>
              <a:lstStyle/>
              <a:p>
                <a:pPr>
                  <a:defRPr sz="900"/>
                </a:pPr>
                <a:endParaRPr lang="en-US"/>
              </a:p>
            </c:txPr>
            <c:dLblPos val="outEnd"/>
            <c:showLegendKey val="0"/>
            <c:showVal val="1"/>
            <c:showCatName val="0"/>
            <c:showSerName val="0"/>
            <c:showPercent val="0"/>
            <c:showBubbleSize val="0"/>
            <c:showLeaderLines val="1"/>
          </c:dLbls>
          <c:cat>
            <c:strRef>
              <c:f>Sheet1!$A$2:$A$5</c:f>
              <c:strCache>
                <c:ptCount val="4"/>
                <c:pt idx="0">
                  <c:v>Localized</c:v>
                </c:pt>
                <c:pt idx="1">
                  <c:v>Regional</c:v>
                </c:pt>
                <c:pt idx="2">
                  <c:v>Distant</c:v>
                </c:pt>
                <c:pt idx="3">
                  <c:v>Unknown</c:v>
                </c:pt>
              </c:strCache>
            </c:strRef>
          </c:cat>
          <c:val>
            <c:numRef>
              <c:f>Sheet1!$B$2:$B$5</c:f>
              <c:numCache>
                <c:formatCode>0%</c:formatCode>
                <c:ptCount val="4"/>
                <c:pt idx="0">
                  <c:v>0.67</c:v>
                </c:pt>
                <c:pt idx="1">
                  <c:v>0.21</c:v>
                </c:pt>
                <c:pt idx="2">
                  <c:v>0.09</c:v>
                </c:pt>
                <c:pt idx="3">
                  <c:v>0.03</c:v>
                </c:pt>
              </c:numCache>
            </c:numRef>
          </c:val>
        </c:ser>
        <c:dLbls>
          <c:dLblPos val="outEnd"/>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324592257747233E-2"/>
          <c:y val="4.7050946374045929E-2"/>
          <c:w val="0.8996972043142637"/>
          <c:h val="0.77869510986419732"/>
        </c:manualLayout>
      </c:layout>
      <c:barChart>
        <c:barDir val="col"/>
        <c:grouping val="clustered"/>
        <c:varyColors val="0"/>
        <c:ser>
          <c:idx val="0"/>
          <c:order val="0"/>
          <c:tx>
            <c:strRef>
              <c:f>Sheet1!$B$1</c:f>
              <c:strCache>
                <c:ptCount val="1"/>
                <c:pt idx="0">
                  <c:v>Column1</c:v>
                </c:pt>
              </c:strCache>
            </c:strRef>
          </c:tx>
          <c:invertIfNegative val="0"/>
          <c:cat>
            <c:numRef>
              <c:f>Sheet1!$A$2:$A$10</c:f>
              <c:numCache>
                <c:formatCode>General</c:formatCode>
                <c:ptCount val="9"/>
                <c:pt idx="0">
                  <c:v>1975</c:v>
                </c:pt>
                <c:pt idx="1">
                  <c:v>1980</c:v>
                </c:pt>
                <c:pt idx="2">
                  <c:v>1985</c:v>
                </c:pt>
                <c:pt idx="3">
                  <c:v>1990</c:v>
                </c:pt>
                <c:pt idx="4">
                  <c:v>1995</c:v>
                </c:pt>
                <c:pt idx="5">
                  <c:v>2000</c:v>
                </c:pt>
                <c:pt idx="6">
                  <c:v>2005</c:v>
                </c:pt>
                <c:pt idx="7">
                  <c:v>2010</c:v>
                </c:pt>
                <c:pt idx="8">
                  <c:v>2017</c:v>
                </c:pt>
              </c:numCache>
            </c:numRef>
          </c:cat>
          <c:val>
            <c:numRef>
              <c:f>Sheet1!$B$2:$B$10</c:f>
              <c:numCache>
                <c:formatCode>General</c:formatCode>
                <c:ptCount val="9"/>
              </c:numCache>
            </c:numRef>
          </c:val>
        </c:ser>
        <c:ser>
          <c:idx val="1"/>
          <c:order val="1"/>
          <c:tx>
            <c:strRef>
              <c:f>Sheet1!$C$1</c:f>
              <c:strCache>
                <c:ptCount val="1"/>
                <c:pt idx="0">
                  <c:v>Column2</c:v>
                </c:pt>
              </c:strCache>
            </c:strRef>
          </c:tx>
          <c:invertIfNegative val="0"/>
          <c:cat>
            <c:numRef>
              <c:f>Sheet1!$A$2:$A$10</c:f>
              <c:numCache>
                <c:formatCode>General</c:formatCode>
                <c:ptCount val="9"/>
                <c:pt idx="0">
                  <c:v>1975</c:v>
                </c:pt>
                <c:pt idx="1">
                  <c:v>1980</c:v>
                </c:pt>
                <c:pt idx="2">
                  <c:v>1985</c:v>
                </c:pt>
                <c:pt idx="3">
                  <c:v>1990</c:v>
                </c:pt>
                <c:pt idx="4">
                  <c:v>1995</c:v>
                </c:pt>
                <c:pt idx="5">
                  <c:v>2000</c:v>
                </c:pt>
                <c:pt idx="6">
                  <c:v>2005</c:v>
                </c:pt>
                <c:pt idx="7">
                  <c:v>2010</c:v>
                </c:pt>
                <c:pt idx="8">
                  <c:v>2017</c:v>
                </c:pt>
              </c:numCache>
            </c:numRef>
          </c:cat>
          <c:val>
            <c:numRef>
              <c:f>Sheet1!$C$2:$C$10</c:f>
              <c:numCache>
                <c:formatCode>General</c:formatCode>
                <c:ptCount val="9"/>
              </c:numCache>
            </c:numRef>
          </c:val>
        </c:ser>
        <c:ser>
          <c:idx val="2"/>
          <c:order val="2"/>
          <c:tx>
            <c:strRef>
              <c:f>Sheet1!$D$1</c:f>
              <c:strCache>
                <c:ptCount val="1"/>
                <c:pt idx="0">
                  <c:v>Column3</c:v>
                </c:pt>
              </c:strCache>
            </c:strRef>
          </c:tx>
          <c:invertIfNegative val="0"/>
          <c:cat>
            <c:numRef>
              <c:f>Sheet1!$A$2:$A$10</c:f>
              <c:numCache>
                <c:formatCode>General</c:formatCode>
                <c:ptCount val="9"/>
                <c:pt idx="0">
                  <c:v>1975</c:v>
                </c:pt>
                <c:pt idx="1">
                  <c:v>1980</c:v>
                </c:pt>
                <c:pt idx="2">
                  <c:v>1985</c:v>
                </c:pt>
                <c:pt idx="3">
                  <c:v>1990</c:v>
                </c:pt>
                <c:pt idx="4">
                  <c:v>1995</c:v>
                </c:pt>
                <c:pt idx="5">
                  <c:v>2000</c:v>
                </c:pt>
                <c:pt idx="6">
                  <c:v>2005</c:v>
                </c:pt>
                <c:pt idx="7">
                  <c:v>2010</c:v>
                </c:pt>
                <c:pt idx="8">
                  <c:v>2017</c:v>
                </c:pt>
              </c:numCache>
            </c:numRef>
          </c:cat>
          <c:val>
            <c:numRef>
              <c:f>Sheet1!$D$2:$D$10</c:f>
              <c:numCache>
                <c:formatCode>General</c:formatCode>
                <c:ptCount val="9"/>
              </c:numCache>
            </c:numRef>
          </c:val>
        </c:ser>
        <c:dLbls>
          <c:showLegendKey val="0"/>
          <c:showVal val="0"/>
          <c:showCatName val="0"/>
          <c:showSerName val="0"/>
          <c:showPercent val="0"/>
          <c:showBubbleSize val="0"/>
        </c:dLbls>
        <c:gapWidth val="150"/>
        <c:axId val="98983936"/>
        <c:axId val="98985856"/>
      </c:barChart>
      <c:catAx>
        <c:axId val="98983936"/>
        <c:scaling>
          <c:orientation val="minMax"/>
        </c:scaling>
        <c:delete val="1"/>
        <c:axPos val="b"/>
        <c:title>
          <c:tx>
            <c:rich>
              <a:bodyPr/>
              <a:lstStyle/>
              <a:p>
                <a:pPr>
                  <a:defRPr/>
                </a:pPr>
                <a:r>
                  <a:rPr lang="en-US" sz="1200" dirty="0"/>
                  <a:t>Year</a:t>
                </a:r>
              </a:p>
            </c:rich>
          </c:tx>
          <c:layout>
            <c:manualLayout>
              <c:xMode val="edge"/>
              <c:yMode val="edge"/>
              <c:x val="0.49763229694851518"/>
              <c:y val="0.90853097112082437"/>
            </c:manualLayout>
          </c:layout>
          <c:overlay val="0"/>
        </c:title>
        <c:numFmt formatCode="General" sourceLinked="1"/>
        <c:majorTickMark val="out"/>
        <c:minorTickMark val="none"/>
        <c:tickLblPos val="nextTo"/>
        <c:crossAx val="98985856"/>
        <c:crosses val="autoZero"/>
        <c:auto val="1"/>
        <c:lblAlgn val="ctr"/>
        <c:lblOffset val="100"/>
        <c:noMultiLvlLbl val="0"/>
      </c:catAx>
      <c:valAx>
        <c:axId val="98985856"/>
        <c:scaling>
          <c:orientation val="minMax"/>
          <c:max val="40"/>
          <c:min val="0"/>
        </c:scaling>
        <c:delete val="0"/>
        <c:axPos val="l"/>
        <c:title>
          <c:tx>
            <c:rich>
              <a:bodyPr rot="-5400000" vert="horz"/>
              <a:lstStyle/>
              <a:p>
                <a:pPr>
                  <a:defRPr/>
                </a:pPr>
                <a:r>
                  <a:rPr lang="en-US" sz="1200" dirty="0"/>
                  <a:t>Rate Per 100,000 Persons</a:t>
                </a:r>
              </a:p>
            </c:rich>
          </c:tx>
          <c:layout>
            <c:manualLayout>
              <c:xMode val="edge"/>
              <c:yMode val="edge"/>
              <c:x val="7.4888124807251533E-3"/>
              <c:y val="0.15528207608572725"/>
            </c:manualLayout>
          </c:layout>
          <c:overlay val="0"/>
        </c:title>
        <c:numFmt formatCode="General" sourceLinked="1"/>
        <c:majorTickMark val="out"/>
        <c:minorTickMark val="none"/>
        <c:tickLblPos val="nextTo"/>
        <c:spPr>
          <a:ln w="19050">
            <a:solidFill>
              <a:schemeClr val="tx1"/>
            </a:solidFill>
          </a:ln>
        </c:spPr>
        <c:crossAx val="98983936"/>
        <c:crosses val="autoZero"/>
        <c:crossBetween val="between"/>
        <c:majorUnit val="5"/>
        <c:minorUnit val="4.0000000000000008E-2"/>
      </c:valAx>
    </c:plotArea>
    <c:plotVisOnly val="1"/>
    <c:dispBlanksAs val="gap"/>
    <c:showDLblsOverMax val="0"/>
  </c:chart>
  <c:txPr>
    <a:bodyPr/>
    <a:lstStyle/>
    <a:p>
      <a:pPr>
        <a:defRPr sz="105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59815460221867E-2"/>
          <c:y val="6.7257784758422617E-2"/>
          <c:w val="0.90049625931757449"/>
          <c:h val="0.85134878213211218"/>
        </c:manualLayout>
      </c:layout>
      <c:lineChart>
        <c:grouping val="standard"/>
        <c:varyColors val="0"/>
        <c:ser>
          <c:idx val="0"/>
          <c:order val="0"/>
          <c:tx>
            <c:strRef>
              <c:f>Sheet1!$B$1</c:f>
              <c:strCache>
                <c:ptCount val="1"/>
                <c:pt idx="0">
                  <c:v>Series 1</c:v>
                </c:pt>
              </c:strCache>
            </c:strRef>
          </c:tx>
          <c:marker>
            <c:symbol val="none"/>
          </c:marker>
          <c:cat>
            <c:numRef>
              <c:f>Sheet1!$A$2:$A$19</c:f>
              <c:numCache>
                <c:formatCode>General</c:formatCode>
                <c:ptCount val="18"/>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numCache>
            </c:numRef>
          </c:cat>
          <c:val>
            <c:numRef>
              <c:f>Sheet1!$B$2:$B$19</c:f>
              <c:numCache>
                <c:formatCode>General</c:formatCode>
                <c:ptCount val="18"/>
              </c:numCache>
            </c:numRef>
          </c:val>
          <c:smooth val="0"/>
          <c:extLst xmlns:c16r2="http://schemas.microsoft.com/office/drawing/2015/06/chart">
            <c:ext xmlns:c16="http://schemas.microsoft.com/office/drawing/2014/chart" uri="{C3380CC4-5D6E-409C-BE32-E72D297353CC}">
              <c16:uniqueId val="{00000000-72A3-144E-BA1F-57EDE50A5A23}"/>
            </c:ext>
          </c:extLst>
        </c:ser>
        <c:dLbls>
          <c:showLegendKey val="0"/>
          <c:showVal val="0"/>
          <c:showCatName val="0"/>
          <c:showSerName val="0"/>
          <c:showPercent val="0"/>
          <c:showBubbleSize val="0"/>
        </c:dLbls>
        <c:marker val="1"/>
        <c:smooth val="0"/>
        <c:axId val="100514816"/>
        <c:axId val="100614912"/>
      </c:lineChart>
      <c:catAx>
        <c:axId val="100514816"/>
        <c:scaling>
          <c:orientation val="minMax"/>
        </c:scaling>
        <c:delete val="0"/>
        <c:axPos val="b"/>
        <c:numFmt formatCode="General" sourceLinked="1"/>
        <c:majorTickMark val="out"/>
        <c:minorTickMark val="none"/>
        <c:tickLblPos val="nextTo"/>
        <c:spPr>
          <a:ln w="19050">
            <a:solidFill>
              <a:schemeClr val="tx1"/>
            </a:solidFill>
          </a:ln>
        </c:spPr>
        <c:txPr>
          <a:bodyPr/>
          <a:lstStyle/>
          <a:p>
            <a:pPr>
              <a:defRPr sz="700"/>
            </a:pPr>
            <a:endParaRPr lang="en-US"/>
          </a:p>
        </c:txPr>
        <c:crossAx val="100614912"/>
        <c:crosses val="autoZero"/>
        <c:auto val="1"/>
        <c:lblAlgn val="ctr"/>
        <c:lblOffset val="100"/>
        <c:noMultiLvlLbl val="0"/>
      </c:catAx>
      <c:valAx>
        <c:axId val="100614912"/>
        <c:scaling>
          <c:orientation val="minMax"/>
          <c:max val="10"/>
          <c:min val="0"/>
        </c:scaling>
        <c:delete val="0"/>
        <c:axPos val="l"/>
        <c:numFmt formatCode="General" sourceLinked="1"/>
        <c:majorTickMark val="out"/>
        <c:minorTickMark val="none"/>
        <c:tickLblPos val="nextTo"/>
        <c:spPr>
          <a:ln w="19050">
            <a:solidFill>
              <a:schemeClr val="tx1"/>
            </a:solidFill>
          </a:ln>
        </c:spPr>
        <c:txPr>
          <a:bodyPr/>
          <a:lstStyle/>
          <a:p>
            <a:pPr>
              <a:defRPr sz="900"/>
            </a:pPr>
            <a:endParaRPr lang="en-US"/>
          </a:p>
        </c:txPr>
        <c:crossAx val="100514816"/>
        <c:crosses val="autoZero"/>
        <c:crossBetween val="midCat"/>
        <c:majorUnit val="1"/>
        <c:minorUnit val="4.0000000000000008E-2"/>
      </c:valAx>
    </c:plotArea>
    <c:plotVisOnly val="1"/>
    <c:dispBlanksAs val="gap"/>
    <c:showDLblsOverMax val="0"/>
  </c:chart>
  <c:txPr>
    <a:bodyPr/>
    <a:lstStyle/>
    <a:p>
      <a:pPr>
        <a:defRPr sz="5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159459775750693E-2"/>
          <c:y val="6.5680731652320343E-2"/>
          <c:w val="0.88820039537293627"/>
          <c:h val="0.8351299857881378"/>
        </c:manualLayout>
      </c:layout>
      <c:lineChart>
        <c:grouping val="standard"/>
        <c:varyColors val="0"/>
        <c:ser>
          <c:idx val="0"/>
          <c:order val="0"/>
          <c:tx>
            <c:strRef>
              <c:f>Sheet1!$B$1</c:f>
              <c:strCache>
                <c:ptCount val="1"/>
                <c:pt idx="0">
                  <c:v>Series 1</c:v>
                </c:pt>
              </c:strCache>
            </c:strRef>
          </c:tx>
          <c:marker>
            <c:symbol val="none"/>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Sheet1!$B$2:$B$18</c:f>
              <c:numCache>
                <c:formatCode>General</c:formatCode>
                <c:ptCount val="17"/>
              </c:numCache>
            </c:numRef>
          </c:val>
          <c:smooth val="0"/>
          <c:extLst xmlns:c16r2="http://schemas.microsoft.com/office/drawing/2015/06/chart">
            <c:ext xmlns:c16="http://schemas.microsoft.com/office/drawing/2014/chart" uri="{C3380CC4-5D6E-409C-BE32-E72D297353CC}">
              <c16:uniqueId val="{00000000-E543-854B-8519-180F8DA1F514}"/>
            </c:ext>
          </c:extLst>
        </c:ser>
        <c:dLbls>
          <c:showLegendKey val="0"/>
          <c:showVal val="0"/>
          <c:showCatName val="0"/>
          <c:showSerName val="0"/>
          <c:showPercent val="0"/>
          <c:showBubbleSize val="0"/>
        </c:dLbls>
        <c:marker val="1"/>
        <c:smooth val="0"/>
        <c:axId val="100643200"/>
        <c:axId val="100644736"/>
      </c:lineChart>
      <c:catAx>
        <c:axId val="100643200"/>
        <c:scaling>
          <c:orientation val="minMax"/>
        </c:scaling>
        <c:delete val="0"/>
        <c:axPos val="b"/>
        <c:numFmt formatCode="General" sourceLinked="1"/>
        <c:majorTickMark val="out"/>
        <c:minorTickMark val="none"/>
        <c:tickLblPos val="nextTo"/>
        <c:spPr>
          <a:ln w="19050">
            <a:solidFill>
              <a:schemeClr val="tx1"/>
            </a:solidFill>
          </a:ln>
        </c:spPr>
        <c:txPr>
          <a:bodyPr/>
          <a:lstStyle/>
          <a:p>
            <a:pPr>
              <a:defRPr sz="700"/>
            </a:pPr>
            <a:endParaRPr lang="en-US"/>
          </a:p>
        </c:txPr>
        <c:crossAx val="100644736"/>
        <c:crosses val="autoZero"/>
        <c:auto val="1"/>
        <c:lblAlgn val="ctr"/>
        <c:lblOffset val="100"/>
        <c:noMultiLvlLbl val="0"/>
      </c:catAx>
      <c:valAx>
        <c:axId val="100644736"/>
        <c:scaling>
          <c:orientation val="minMax"/>
          <c:max val="30"/>
          <c:min val="0"/>
        </c:scaling>
        <c:delete val="0"/>
        <c:axPos val="l"/>
        <c:numFmt formatCode="General" sourceLinked="1"/>
        <c:majorTickMark val="out"/>
        <c:minorTickMark val="none"/>
        <c:tickLblPos val="nextTo"/>
        <c:spPr>
          <a:ln w="19050">
            <a:solidFill>
              <a:schemeClr val="tx1"/>
            </a:solidFill>
          </a:ln>
        </c:spPr>
        <c:txPr>
          <a:bodyPr/>
          <a:lstStyle/>
          <a:p>
            <a:pPr>
              <a:defRPr sz="900"/>
            </a:pPr>
            <a:endParaRPr lang="en-US"/>
          </a:p>
        </c:txPr>
        <c:crossAx val="100643200"/>
        <c:crosses val="autoZero"/>
        <c:crossBetween val="midCat"/>
        <c:majorUnit val="5"/>
        <c:minorUnit val="4.0000000000000008E-2"/>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41347382623029"/>
          <c:y val="6.9124029814305959E-2"/>
          <c:w val="0.75669534482676715"/>
          <c:h val="0.70391977569291198"/>
        </c:manualLayout>
      </c:layout>
      <c:barChart>
        <c:barDir val="col"/>
        <c:grouping val="clustered"/>
        <c:varyColors val="0"/>
        <c:ser>
          <c:idx val="0"/>
          <c:order val="0"/>
          <c:tx>
            <c:strRef>
              <c:f>Sheet1!$B$1</c:f>
              <c:strCache>
                <c:ptCount val="1"/>
                <c:pt idx="0">
                  <c:v>Column1</c:v>
                </c:pt>
              </c:strCache>
            </c:strRef>
          </c:tx>
          <c:invertIfNegative val="0"/>
          <c:cat>
            <c:numRef>
              <c:f>Sheet1!$A$2:$A$9</c:f>
              <c:numCache>
                <c:formatCode>General</c:formatCode>
                <c:ptCount val="8"/>
                <c:pt idx="0">
                  <c:v>0</c:v>
                </c:pt>
                <c:pt idx="1">
                  <c:v>12</c:v>
                </c:pt>
                <c:pt idx="2">
                  <c:v>24</c:v>
                </c:pt>
                <c:pt idx="3">
                  <c:v>36</c:v>
                </c:pt>
                <c:pt idx="4">
                  <c:v>48</c:v>
                </c:pt>
                <c:pt idx="5">
                  <c:v>60</c:v>
                </c:pt>
                <c:pt idx="6">
                  <c:v>72</c:v>
                </c:pt>
                <c:pt idx="7">
                  <c:v>84</c:v>
                </c:pt>
              </c:numCache>
            </c:numRef>
          </c:cat>
          <c:val>
            <c:numRef>
              <c:f>Sheet1!$B$2:$B$9</c:f>
              <c:numCache>
                <c:formatCode>General</c:formatCode>
                <c:ptCount val="8"/>
              </c:numCache>
            </c:numRef>
          </c:val>
        </c:ser>
        <c:ser>
          <c:idx val="1"/>
          <c:order val="1"/>
          <c:tx>
            <c:strRef>
              <c:f>Sheet1!$C$1</c:f>
              <c:strCache>
                <c:ptCount val="1"/>
                <c:pt idx="0">
                  <c:v>Column2</c:v>
                </c:pt>
              </c:strCache>
            </c:strRef>
          </c:tx>
          <c:invertIfNegative val="0"/>
          <c:cat>
            <c:numRef>
              <c:f>Sheet1!$A$2:$A$9</c:f>
              <c:numCache>
                <c:formatCode>General</c:formatCode>
                <c:ptCount val="8"/>
                <c:pt idx="0">
                  <c:v>0</c:v>
                </c:pt>
                <c:pt idx="1">
                  <c:v>12</c:v>
                </c:pt>
                <c:pt idx="2">
                  <c:v>24</c:v>
                </c:pt>
                <c:pt idx="3">
                  <c:v>36</c:v>
                </c:pt>
                <c:pt idx="4">
                  <c:v>48</c:v>
                </c:pt>
                <c:pt idx="5">
                  <c:v>60</c:v>
                </c:pt>
                <c:pt idx="6">
                  <c:v>72</c:v>
                </c:pt>
                <c:pt idx="7">
                  <c:v>84</c:v>
                </c:pt>
              </c:numCache>
            </c:numRef>
          </c:cat>
          <c:val>
            <c:numRef>
              <c:f>Sheet1!$C$2:$C$9</c:f>
              <c:numCache>
                <c:formatCode>General</c:formatCode>
                <c:ptCount val="8"/>
              </c:numCache>
            </c:numRef>
          </c:val>
        </c:ser>
        <c:ser>
          <c:idx val="2"/>
          <c:order val="2"/>
          <c:tx>
            <c:strRef>
              <c:f>Sheet1!$D$1</c:f>
              <c:strCache>
                <c:ptCount val="1"/>
                <c:pt idx="0">
                  <c:v>Column3</c:v>
                </c:pt>
              </c:strCache>
            </c:strRef>
          </c:tx>
          <c:invertIfNegative val="0"/>
          <c:cat>
            <c:numRef>
              <c:f>Sheet1!$A$2:$A$9</c:f>
              <c:numCache>
                <c:formatCode>General</c:formatCode>
                <c:ptCount val="8"/>
                <c:pt idx="0">
                  <c:v>0</c:v>
                </c:pt>
                <c:pt idx="1">
                  <c:v>12</c:v>
                </c:pt>
                <c:pt idx="2">
                  <c:v>24</c:v>
                </c:pt>
                <c:pt idx="3">
                  <c:v>36</c:v>
                </c:pt>
                <c:pt idx="4">
                  <c:v>48</c:v>
                </c:pt>
                <c:pt idx="5">
                  <c:v>60</c:v>
                </c:pt>
                <c:pt idx="6">
                  <c:v>72</c:v>
                </c:pt>
                <c:pt idx="7">
                  <c:v>84</c:v>
                </c:pt>
              </c:numCache>
            </c:numRef>
          </c:cat>
          <c:val>
            <c:numRef>
              <c:f>Sheet1!$D$2:$D$9</c:f>
              <c:numCache>
                <c:formatCode>General</c:formatCode>
                <c:ptCount val="8"/>
              </c:numCache>
            </c:numRef>
          </c:val>
        </c:ser>
        <c:dLbls>
          <c:showLegendKey val="0"/>
          <c:showVal val="0"/>
          <c:showCatName val="0"/>
          <c:showSerName val="0"/>
          <c:showPercent val="0"/>
          <c:showBubbleSize val="0"/>
        </c:dLbls>
        <c:gapWidth val="150"/>
        <c:axId val="99527680"/>
        <c:axId val="119051392"/>
      </c:barChart>
      <c:catAx>
        <c:axId val="99527680"/>
        <c:scaling>
          <c:orientation val="minMax"/>
        </c:scaling>
        <c:delete val="0"/>
        <c:axPos val="b"/>
        <c:title>
          <c:tx>
            <c:rich>
              <a:bodyPr/>
              <a:lstStyle/>
              <a:p>
                <a:pPr>
                  <a:defRPr/>
                </a:pPr>
                <a:r>
                  <a:rPr lang="en-US" dirty="0"/>
                  <a:t>Time From On-Treatment Date, mo</a:t>
                </a:r>
              </a:p>
            </c:rich>
          </c:tx>
          <c:layout>
            <c:manualLayout>
              <c:xMode val="edge"/>
              <c:yMode val="edge"/>
              <c:x val="0.34022717663434632"/>
              <c:y val="0.84339480628943142"/>
            </c:manualLayout>
          </c:layout>
          <c:overlay val="0"/>
        </c:title>
        <c:numFmt formatCode="General" sourceLinked="1"/>
        <c:majorTickMark val="out"/>
        <c:minorTickMark val="none"/>
        <c:tickLblPos val="nextTo"/>
        <c:spPr>
          <a:ln w="12700">
            <a:solidFill>
              <a:schemeClr val="tx1"/>
            </a:solidFill>
          </a:ln>
        </c:spPr>
        <c:crossAx val="119051392"/>
        <c:crosses val="autoZero"/>
        <c:auto val="1"/>
        <c:lblAlgn val="ctr"/>
        <c:lblOffset val="100"/>
        <c:noMultiLvlLbl val="0"/>
      </c:catAx>
      <c:valAx>
        <c:axId val="119051392"/>
        <c:scaling>
          <c:orientation val="minMax"/>
          <c:max val="1"/>
          <c:min val="0"/>
        </c:scaling>
        <c:delete val="0"/>
        <c:axPos val="l"/>
        <c:title>
          <c:tx>
            <c:rich>
              <a:bodyPr rot="-5400000" vert="horz"/>
              <a:lstStyle/>
              <a:p>
                <a:pPr>
                  <a:defRPr/>
                </a:pPr>
                <a:r>
                  <a:rPr lang="en-US" dirty="0"/>
                  <a:t>Proportion Alive</a:t>
                </a:r>
              </a:p>
            </c:rich>
          </c:tx>
          <c:layout/>
          <c:overlay val="0"/>
        </c:title>
        <c:numFmt formatCode="General" sourceLinked="1"/>
        <c:majorTickMark val="out"/>
        <c:minorTickMark val="none"/>
        <c:tickLblPos val="nextTo"/>
        <c:spPr>
          <a:ln w="12700">
            <a:solidFill>
              <a:schemeClr val="tx1"/>
            </a:solidFill>
          </a:ln>
        </c:spPr>
        <c:crossAx val="99527680"/>
        <c:crosses val="autoZero"/>
        <c:crossBetween val="midCat"/>
        <c:majorUnit val="0.2"/>
        <c:minorUnit val="0.2"/>
      </c:valAx>
    </c:plotArea>
    <c:plotVisOnly val="1"/>
    <c:dispBlanksAs val="gap"/>
    <c:showDLblsOverMax val="0"/>
  </c:chart>
  <c:txPr>
    <a:bodyPr/>
    <a:lstStyle/>
    <a:p>
      <a:pPr>
        <a:defRPr sz="4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11F1EA-D9FE-41FB-B221-46E86C9C00CC}" type="doc">
      <dgm:prSet loTypeId="urn:microsoft.com/office/officeart/2005/8/layout/target3" loCatId="list" qsTypeId="urn:microsoft.com/office/officeart/2005/8/quickstyle/simple1" qsCatId="simple" csTypeId="urn:microsoft.com/office/officeart/2005/8/colors/accent1_3" csCatId="accent1" phldr="1"/>
      <dgm:spPr/>
      <dgm:t>
        <a:bodyPr/>
        <a:lstStyle/>
        <a:p>
          <a:endParaRPr lang="en-US"/>
        </a:p>
      </dgm:t>
    </dgm:pt>
    <dgm:pt modelId="{E0A4EA3A-4A0F-42F8-BA11-13BB8E36023D}">
      <dgm:prSet custT="1"/>
      <dgm:spPr/>
      <dgm:t>
        <a:bodyPr/>
        <a:lstStyle/>
        <a:p>
          <a:pPr rtl="0"/>
          <a:r>
            <a:rPr lang="en-US" sz="2400" baseline="0" dirty="0" smtClean="0"/>
            <a:t>Immune checkpoint inhibitors</a:t>
          </a:r>
          <a:endParaRPr lang="en-US" sz="2400" dirty="0"/>
        </a:p>
      </dgm:t>
    </dgm:pt>
    <dgm:pt modelId="{CBF7E648-7A04-443E-A59D-C8C2EF34B0C6}" type="parTrans" cxnId="{83C6F1EC-C061-4684-B7A2-CF53C25809AD}">
      <dgm:prSet/>
      <dgm:spPr/>
      <dgm:t>
        <a:bodyPr/>
        <a:lstStyle/>
        <a:p>
          <a:endParaRPr lang="en-US" sz="1200"/>
        </a:p>
      </dgm:t>
    </dgm:pt>
    <dgm:pt modelId="{2C32AFBB-2927-425F-B9B6-70367814309E}" type="sibTrans" cxnId="{83C6F1EC-C061-4684-B7A2-CF53C25809AD}">
      <dgm:prSet/>
      <dgm:spPr/>
      <dgm:t>
        <a:bodyPr/>
        <a:lstStyle/>
        <a:p>
          <a:endParaRPr lang="en-US" sz="1200"/>
        </a:p>
      </dgm:t>
    </dgm:pt>
    <dgm:pt modelId="{FECAB091-F969-48B3-8A79-86F305825E68}">
      <dgm:prSet custT="1"/>
      <dgm:spPr>
        <a:ln>
          <a:solidFill>
            <a:schemeClr val="accent4"/>
          </a:solidFill>
        </a:ln>
      </dgm:spPr>
      <dgm:t>
        <a:bodyPr/>
        <a:lstStyle/>
        <a:p>
          <a:pPr rtl="0"/>
          <a:r>
            <a:rPr lang="en-US" sz="2400" baseline="0" dirty="0" smtClean="0"/>
            <a:t>Combinations </a:t>
          </a:r>
          <a:br>
            <a:rPr lang="en-US" sz="2400" baseline="0" dirty="0" smtClean="0"/>
          </a:br>
          <a:r>
            <a:rPr lang="en-US" sz="2400" baseline="0" dirty="0" smtClean="0"/>
            <a:t>(chemotherapy, VEGF inhibition)</a:t>
          </a:r>
          <a:endParaRPr lang="en-US" sz="2400" dirty="0"/>
        </a:p>
      </dgm:t>
    </dgm:pt>
    <dgm:pt modelId="{5DA8D982-6094-4D5B-85C2-ACC1A342AA3F}" type="parTrans" cxnId="{8342702D-5B64-4E51-AC98-BA2E2D28CE8D}">
      <dgm:prSet/>
      <dgm:spPr/>
      <dgm:t>
        <a:bodyPr/>
        <a:lstStyle/>
        <a:p>
          <a:endParaRPr lang="en-US" sz="1200"/>
        </a:p>
      </dgm:t>
    </dgm:pt>
    <dgm:pt modelId="{DF45CD82-2567-43C0-927A-AB60E222BB26}" type="sibTrans" cxnId="{8342702D-5B64-4E51-AC98-BA2E2D28CE8D}">
      <dgm:prSet/>
      <dgm:spPr/>
      <dgm:t>
        <a:bodyPr/>
        <a:lstStyle/>
        <a:p>
          <a:endParaRPr lang="en-US" sz="1200"/>
        </a:p>
      </dgm:t>
    </dgm:pt>
    <dgm:pt modelId="{AD43A40E-EC34-4BEB-B370-CAB7E30F13EB}" type="pres">
      <dgm:prSet presAssocID="{3111F1EA-D9FE-41FB-B221-46E86C9C00CC}" presName="Name0" presStyleCnt="0">
        <dgm:presLayoutVars>
          <dgm:chMax val="7"/>
          <dgm:dir/>
          <dgm:animLvl val="lvl"/>
          <dgm:resizeHandles val="exact"/>
        </dgm:presLayoutVars>
      </dgm:prSet>
      <dgm:spPr/>
      <dgm:t>
        <a:bodyPr/>
        <a:lstStyle/>
        <a:p>
          <a:endParaRPr lang="en-US"/>
        </a:p>
      </dgm:t>
    </dgm:pt>
    <dgm:pt modelId="{ACE22414-570F-46F2-ACBD-D3D89053E7C0}" type="pres">
      <dgm:prSet presAssocID="{E0A4EA3A-4A0F-42F8-BA11-13BB8E36023D}" presName="circle1" presStyleLbl="node1" presStyleIdx="0" presStyleCnt="2"/>
      <dgm:spPr/>
      <dgm:t>
        <a:bodyPr/>
        <a:lstStyle/>
        <a:p>
          <a:endParaRPr lang="en-US"/>
        </a:p>
      </dgm:t>
    </dgm:pt>
    <dgm:pt modelId="{7081A43D-EE0B-4B7B-8D5E-6B53CCAF3BBE}" type="pres">
      <dgm:prSet presAssocID="{E0A4EA3A-4A0F-42F8-BA11-13BB8E36023D}" presName="space" presStyleCnt="0"/>
      <dgm:spPr/>
      <dgm:t>
        <a:bodyPr/>
        <a:lstStyle/>
        <a:p>
          <a:endParaRPr lang="en-US"/>
        </a:p>
      </dgm:t>
    </dgm:pt>
    <dgm:pt modelId="{C45789DE-0EBC-4E53-9780-D9C0AD2B4305}" type="pres">
      <dgm:prSet presAssocID="{E0A4EA3A-4A0F-42F8-BA11-13BB8E36023D}" presName="rect1" presStyleLbl="alignAcc1" presStyleIdx="0" presStyleCnt="2"/>
      <dgm:spPr/>
      <dgm:t>
        <a:bodyPr/>
        <a:lstStyle/>
        <a:p>
          <a:endParaRPr lang="en-US"/>
        </a:p>
      </dgm:t>
    </dgm:pt>
    <dgm:pt modelId="{8392C86E-40FF-47B7-B44C-13355DAA8C4F}" type="pres">
      <dgm:prSet presAssocID="{FECAB091-F969-48B3-8A79-86F305825E68}" presName="vertSpace2" presStyleLbl="node1" presStyleIdx="0" presStyleCnt="2"/>
      <dgm:spPr/>
      <dgm:t>
        <a:bodyPr/>
        <a:lstStyle/>
        <a:p>
          <a:endParaRPr lang="en-US"/>
        </a:p>
      </dgm:t>
    </dgm:pt>
    <dgm:pt modelId="{49569C3A-2578-4CEE-ABD8-9B82443ACE8D}" type="pres">
      <dgm:prSet presAssocID="{FECAB091-F969-48B3-8A79-86F305825E68}" presName="circle2" presStyleLbl="node1" presStyleIdx="1" presStyleCnt="2"/>
      <dgm:spPr>
        <a:solidFill>
          <a:schemeClr val="accent4"/>
        </a:solidFill>
      </dgm:spPr>
      <dgm:t>
        <a:bodyPr/>
        <a:lstStyle/>
        <a:p>
          <a:endParaRPr lang="en-US"/>
        </a:p>
      </dgm:t>
    </dgm:pt>
    <dgm:pt modelId="{9C638590-94CF-44DB-BF0D-D9D8EFFF7406}" type="pres">
      <dgm:prSet presAssocID="{FECAB091-F969-48B3-8A79-86F305825E68}" presName="rect2" presStyleLbl="alignAcc1" presStyleIdx="1" presStyleCnt="2"/>
      <dgm:spPr/>
      <dgm:t>
        <a:bodyPr/>
        <a:lstStyle/>
        <a:p>
          <a:endParaRPr lang="en-US"/>
        </a:p>
      </dgm:t>
    </dgm:pt>
    <dgm:pt modelId="{5EE6CEB2-F22E-4FC9-80AA-5B3F6AFD6019}" type="pres">
      <dgm:prSet presAssocID="{E0A4EA3A-4A0F-42F8-BA11-13BB8E36023D}" presName="rect1ParTxNoCh" presStyleLbl="alignAcc1" presStyleIdx="1" presStyleCnt="2">
        <dgm:presLayoutVars>
          <dgm:chMax val="1"/>
          <dgm:bulletEnabled val="1"/>
        </dgm:presLayoutVars>
      </dgm:prSet>
      <dgm:spPr/>
      <dgm:t>
        <a:bodyPr/>
        <a:lstStyle/>
        <a:p>
          <a:endParaRPr lang="en-US"/>
        </a:p>
      </dgm:t>
    </dgm:pt>
    <dgm:pt modelId="{CBE86BAF-C9BD-4279-9B9E-CEB21BE7670D}" type="pres">
      <dgm:prSet presAssocID="{FECAB091-F969-48B3-8A79-86F305825E68}" presName="rect2ParTxNoCh" presStyleLbl="alignAcc1" presStyleIdx="1" presStyleCnt="2">
        <dgm:presLayoutVars>
          <dgm:chMax val="1"/>
          <dgm:bulletEnabled val="1"/>
        </dgm:presLayoutVars>
      </dgm:prSet>
      <dgm:spPr/>
      <dgm:t>
        <a:bodyPr/>
        <a:lstStyle/>
        <a:p>
          <a:endParaRPr lang="en-US"/>
        </a:p>
      </dgm:t>
    </dgm:pt>
  </dgm:ptLst>
  <dgm:cxnLst>
    <dgm:cxn modelId="{E8B92598-F11D-4040-B14D-C72A314E1289}" type="presOf" srcId="{E0A4EA3A-4A0F-42F8-BA11-13BB8E36023D}" destId="{C45789DE-0EBC-4E53-9780-D9C0AD2B4305}" srcOrd="0" destOrd="0" presId="urn:microsoft.com/office/officeart/2005/8/layout/target3"/>
    <dgm:cxn modelId="{8342702D-5B64-4E51-AC98-BA2E2D28CE8D}" srcId="{3111F1EA-D9FE-41FB-B221-46E86C9C00CC}" destId="{FECAB091-F969-48B3-8A79-86F305825E68}" srcOrd="1" destOrd="0" parTransId="{5DA8D982-6094-4D5B-85C2-ACC1A342AA3F}" sibTransId="{DF45CD82-2567-43C0-927A-AB60E222BB26}"/>
    <dgm:cxn modelId="{83C6F1EC-C061-4684-B7A2-CF53C25809AD}" srcId="{3111F1EA-D9FE-41FB-B221-46E86C9C00CC}" destId="{E0A4EA3A-4A0F-42F8-BA11-13BB8E36023D}" srcOrd="0" destOrd="0" parTransId="{CBF7E648-7A04-443E-A59D-C8C2EF34B0C6}" sibTransId="{2C32AFBB-2927-425F-B9B6-70367814309E}"/>
    <dgm:cxn modelId="{3D8A15EF-82C4-4FAB-B20B-C36239DAD1BF}" type="presOf" srcId="{E0A4EA3A-4A0F-42F8-BA11-13BB8E36023D}" destId="{5EE6CEB2-F22E-4FC9-80AA-5B3F6AFD6019}" srcOrd="1" destOrd="0" presId="urn:microsoft.com/office/officeart/2005/8/layout/target3"/>
    <dgm:cxn modelId="{D82EBA21-0A13-420D-9551-AA4316C4F268}" type="presOf" srcId="{FECAB091-F969-48B3-8A79-86F305825E68}" destId="{CBE86BAF-C9BD-4279-9B9E-CEB21BE7670D}" srcOrd="1" destOrd="0" presId="urn:microsoft.com/office/officeart/2005/8/layout/target3"/>
    <dgm:cxn modelId="{902DF2F4-5F93-49C8-8309-C888381A012F}" type="presOf" srcId="{3111F1EA-D9FE-41FB-B221-46E86C9C00CC}" destId="{AD43A40E-EC34-4BEB-B370-CAB7E30F13EB}" srcOrd="0" destOrd="0" presId="urn:microsoft.com/office/officeart/2005/8/layout/target3"/>
    <dgm:cxn modelId="{B3D9E15E-948B-46BB-83D9-1F4A2E5C371C}" type="presOf" srcId="{FECAB091-F969-48B3-8A79-86F305825E68}" destId="{9C638590-94CF-44DB-BF0D-D9D8EFFF7406}" srcOrd="0" destOrd="0" presId="urn:microsoft.com/office/officeart/2005/8/layout/target3"/>
    <dgm:cxn modelId="{4D5738A4-BEC1-40DB-9B54-4DDD662B632F}" type="presParOf" srcId="{AD43A40E-EC34-4BEB-B370-CAB7E30F13EB}" destId="{ACE22414-570F-46F2-ACBD-D3D89053E7C0}" srcOrd="0" destOrd="0" presId="urn:microsoft.com/office/officeart/2005/8/layout/target3"/>
    <dgm:cxn modelId="{6DF768A8-BAB4-4379-93B6-87987910EA4C}" type="presParOf" srcId="{AD43A40E-EC34-4BEB-B370-CAB7E30F13EB}" destId="{7081A43D-EE0B-4B7B-8D5E-6B53CCAF3BBE}" srcOrd="1" destOrd="0" presId="urn:microsoft.com/office/officeart/2005/8/layout/target3"/>
    <dgm:cxn modelId="{997072AA-D54C-4BC3-AB49-3E6EF0A2443B}" type="presParOf" srcId="{AD43A40E-EC34-4BEB-B370-CAB7E30F13EB}" destId="{C45789DE-0EBC-4E53-9780-D9C0AD2B4305}" srcOrd="2" destOrd="0" presId="urn:microsoft.com/office/officeart/2005/8/layout/target3"/>
    <dgm:cxn modelId="{BEC1A8DC-70E3-4D07-9F4F-BF644DB3A378}" type="presParOf" srcId="{AD43A40E-EC34-4BEB-B370-CAB7E30F13EB}" destId="{8392C86E-40FF-47B7-B44C-13355DAA8C4F}" srcOrd="3" destOrd="0" presId="urn:microsoft.com/office/officeart/2005/8/layout/target3"/>
    <dgm:cxn modelId="{D38FCB2D-274D-4F30-9A91-A2E36AAE7F1F}" type="presParOf" srcId="{AD43A40E-EC34-4BEB-B370-CAB7E30F13EB}" destId="{49569C3A-2578-4CEE-ABD8-9B82443ACE8D}" srcOrd="4" destOrd="0" presId="urn:microsoft.com/office/officeart/2005/8/layout/target3"/>
    <dgm:cxn modelId="{A7B27150-2464-4813-87B3-A2FC42B6DF3B}" type="presParOf" srcId="{AD43A40E-EC34-4BEB-B370-CAB7E30F13EB}" destId="{9C638590-94CF-44DB-BF0D-D9D8EFFF7406}" srcOrd="5" destOrd="0" presId="urn:microsoft.com/office/officeart/2005/8/layout/target3"/>
    <dgm:cxn modelId="{3C06047F-FC80-49F6-86C9-893A03D7AC04}" type="presParOf" srcId="{AD43A40E-EC34-4BEB-B370-CAB7E30F13EB}" destId="{5EE6CEB2-F22E-4FC9-80AA-5B3F6AFD6019}" srcOrd="6" destOrd="0" presId="urn:microsoft.com/office/officeart/2005/8/layout/target3"/>
    <dgm:cxn modelId="{770C2D38-7168-457E-A6E0-339496BE74B3}" type="presParOf" srcId="{AD43A40E-EC34-4BEB-B370-CAB7E30F13EB}" destId="{CBE86BAF-C9BD-4279-9B9E-CEB21BE7670D}"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3862EF-F3AF-4D7D-9878-5C069CF87587}" type="doc">
      <dgm:prSet loTypeId="urn:microsoft.com/office/officeart/2005/8/layout/process1" loCatId="process" qsTypeId="urn:microsoft.com/office/officeart/2005/8/quickstyle/simple1" qsCatId="simple" csTypeId="urn:microsoft.com/office/officeart/2005/8/colors/accent2_2" csCatId="accent2" phldr="1"/>
      <dgm:spPr/>
    </dgm:pt>
    <dgm:pt modelId="{44558AFD-7349-486C-818C-9FECB69BFD0C}">
      <dgm:prSet phldrT="[Text]" custT="1"/>
      <dgm:spPr>
        <a:ln w="19050">
          <a:solidFill>
            <a:schemeClr val="accent1"/>
          </a:solidFill>
        </a:ln>
      </dgm:spPr>
      <dgm:t>
        <a:bodyPr/>
        <a:lstStyle/>
        <a:p>
          <a:r>
            <a:rPr lang="en-US" sz="1000" dirty="0"/>
            <a:t>Surgical resection of tumor</a:t>
          </a:r>
        </a:p>
      </dgm:t>
    </dgm:pt>
    <dgm:pt modelId="{64CF9B08-125B-4CF1-8109-6AEF164DDD58}" type="parTrans" cxnId="{E42CF37D-9693-403C-999A-1C8EAC9D4F99}">
      <dgm:prSet/>
      <dgm:spPr/>
      <dgm:t>
        <a:bodyPr/>
        <a:lstStyle/>
        <a:p>
          <a:endParaRPr lang="en-US"/>
        </a:p>
      </dgm:t>
    </dgm:pt>
    <dgm:pt modelId="{AF9915C4-30D0-47B9-8697-1E4B02E74ACD}" type="sibTrans" cxnId="{E42CF37D-9693-403C-999A-1C8EAC9D4F99}">
      <dgm:prSet/>
      <dgm:spPr/>
      <dgm:t>
        <a:bodyPr/>
        <a:lstStyle/>
        <a:p>
          <a:endParaRPr lang="en-US" dirty="0"/>
        </a:p>
      </dgm:t>
    </dgm:pt>
    <dgm:pt modelId="{16A99C33-769B-4420-8671-051C86368007}">
      <dgm:prSet phldrT="[Text]" custT="1"/>
      <dgm:spPr>
        <a:ln w="19050">
          <a:solidFill>
            <a:schemeClr val="accent1"/>
          </a:solidFill>
        </a:ln>
      </dgm:spPr>
      <dgm:t>
        <a:bodyPr/>
        <a:lstStyle/>
        <a:p>
          <a:r>
            <a:rPr lang="en-US" sz="1000" dirty="0"/>
            <a:t>Fragment tumor and isolate TILs</a:t>
          </a:r>
        </a:p>
      </dgm:t>
    </dgm:pt>
    <dgm:pt modelId="{B0AF7175-57D1-431D-9ADF-B343078AAD79}" type="parTrans" cxnId="{A401B42F-D2F2-44EA-AA08-2A06E39BF274}">
      <dgm:prSet/>
      <dgm:spPr/>
      <dgm:t>
        <a:bodyPr/>
        <a:lstStyle/>
        <a:p>
          <a:endParaRPr lang="en-US"/>
        </a:p>
      </dgm:t>
    </dgm:pt>
    <dgm:pt modelId="{D34F00EF-9282-4650-8350-24881874A4FE}" type="sibTrans" cxnId="{A401B42F-D2F2-44EA-AA08-2A06E39BF274}">
      <dgm:prSet/>
      <dgm:spPr/>
      <dgm:t>
        <a:bodyPr/>
        <a:lstStyle/>
        <a:p>
          <a:endParaRPr lang="en-US" dirty="0"/>
        </a:p>
      </dgm:t>
    </dgm:pt>
    <dgm:pt modelId="{7BA2FE98-8885-475F-8225-51A2C154DEE7}">
      <dgm:prSet phldrT="[Text]" custT="1"/>
      <dgm:spPr>
        <a:ln w="19050">
          <a:solidFill>
            <a:schemeClr val="accent1"/>
          </a:solidFill>
        </a:ln>
      </dgm:spPr>
      <dgm:t>
        <a:bodyPr/>
        <a:lstStyle/>
        <a:p>
          <a:r>
            <a:rPr lang="en-US" sz="1000" b="0" dirty="0">
              <a:solidFill>
                <a:schemeClr val="bg1"/>
              </a:solidFill>
            </a:rPr>
            <a:t>Expand TILs </a:t>
          </a:r>
          <a:r>
            <a:rPr lang="en-US" sz="1000" b="0" i="1" dirty="0" smtClean="0">
              <a:solidFill>
                <a:schemeClr val="bg1"/>
              </a:solidFill>
            </a:rPr>
            <a:t>ex vivo </a:t>
          </a:r>
          <a:endParaRPr lang="en-US" sz="1000" b="0" i="1" dirty="0">
            <a:solidFill>
              <a:schemeClr val="bg1"/>
            </a:solidFill>
          </a:endParaRPr>
        </a:p>
      </dgm:t>
    </dgm:pt>
    <dgm:pt modelId="{65E3DC59-5EDF-4B51-9C93-5A0C4671AE8A}" type="parTrans" cxnId="{C0EC7BBB-2F94-46B1-A7AC-0AB47AB75EA6}">
      <dgm:prSet/>
      <dgm:spPr/>
      <dgm:t>
        <a:bodyPr/>
        <a:lstStyle/>
        <a:p>
          <a:endParaRPr lang="en-US"/>
        </a:p>
      </dgm:t>
    </dgm:pt>
    <dgm:pt modelId="{7AFDD551-557B-4047-A480-53A811CC8A56}" type="sibTrans" cxnId="{C0EC7BBB-2F94-46B1-A7AC-0AB47AB75EA6}">
      <dgm:prSet/>
      <dgm:spPr/>
      <dgm:t>
        <a:bodyPr/>
        <a:lstStyle/>
        <a:p>
          <a:endParaRPr lang="en-US" dirty="0"/>
        </a:p>
      </dgm:t>
    </dgm:pt>
    <dgm:pt modelId="{20D0D8AE-0FAF-4357-BAF3-910670E79783}">
      <dgm:prSet custT="1"/>
      <dgm:spPr>
        <a:ln w="19050">
          <a:solidFill>
            <a:schemeClr val="accent1"/>
          </a:solidFill>
        </a:ln>
      </dgm:spPr>
      <dgm:t>
        <a:bodyPr/>
        <a:lstStyle/>
        <a:p>
          <a:r>
            <a:rPr lang="en-US" sz="1000" dirty="0"/>
            <a:t>Lymphodepletion and infusion of TILS and IL-2</a:t>
          </a:r>
        </a:p>
      </dgm:t>
    </dgm:pt>
    <dgm:pt modelId="{6A28A543-63FC-4CE1-8BE7-B1BDDE1AF908}" type="parTrans" cxnId="{D6F9FBE1-C866-4A2F-A015-8BCB484495BD}">
      <dgm:prSet/>
      <dgm:spPr/>
      <dgm:t>
        <a:bodyPr/>
        <a:lstStyle/>
        <a:p>
          <a:endParaRPr lang="en-US"/>
        </a:p>
      </dgm:t>
    </dgm:pt>
    <dgm:pt modelId="{24762BF4-3538-40D3-A711-3480AD9EF666}" type="sibTrans" cxnId="{D6F9FBE1-C866-4A2F-A015-8BCB484495BD}">
      <dgm:prSet/>
      <dgm:spPr/>
      <dgm:t>
        <a:bodyPr/>
        <a:lstStyle/>
        <a:p>
          <a:endParaRPr lang="en-US"/>
        </a:p>
      </dgm:t>
    </dgm:pt>
    <dgm:pt modelId="{164F41D0-F690-4549-9D83-2BD1E6832842}" type="pres">
      <dgm:prSet presAssocID="{673862EF-F3AF-4D7D-9878-5C069CF87587}" presName="Name0" presStyleCnt="0">
        <dgm:presLayoutVars>
          <dgm:dir/>
          <dgm:resizeHandles val="exact"/>
        </dgm:presLayoutVars>
      </dgm:prSet>
      <dgm:spPr/>
    </dgm:pt>
    <dgm:pt modelId="{C693AAED-801F-42C9-84FC-191E7966F849}" type="pres">
      <dgm:prSet presAssocID="{44558AFD-7349-486C-818C-9FECB69BFD0C}" presName="node" presStyleLbl="node1" presStyleIdx="0" presStyleCnt="4">
        <dgm:presLayoutVars>
          <dgm:bulletEnabled val="1"/>
        </dgm:presLayoutVars>
      </dgm:prSet>
      <dgm:spPr/>
      <dgm:t>
        <a:bodyPr/>
        <a:lstStyle/>
        <a:p>
          <a:endParaRPr lang="en-US"/>
        </a:p>
      </dgm:t>
    </dgm:pt>
    <dgm:pt modelId="{FE240115-474D-4D70-AE09-92CBD2DD169B}" type="pres">
      <dgm:prSet presAssocID="{AF9915C4-30D0-47B9-8697-1E4B02E74ACD}" presName="sibTrans" presStyleLbl="sibTrans2D1" presStyleIdx="0" presStyleCnt="3"/>
      <dgm:spPr/>
      <dgm:t>
        <a:bodyPr/>
        <a:lstStyle/>
        <a:p>
          <a:endParaRPr lang="en-US"/>
        </a:p>
      </dgm:t>
    </dgm:pt>
    <dgm:pt modelId="{3C52560E-5025-4637-ACF3-9D02FC1BE81F}" type="pres">
      <dgm:prSet presAssocID="{AF9915C4-30D0-47B9-8697-1E4B02E74ACD}" presName="connectorText" presStyleLbl="sibTrans2D1" presStyleIdx="0" presStyleCnt="3"/>
      <dgm:spPr/>
      <dgm:t>
        <a:bodyPr/>
        <a:lstStyle/>
        <a:p>
          <a:endParaRPr lang="en-US"/>
        </a:p>
      </dgm:t>
    </dgm:pt>
    <dgm:pt modelId="{468782AF-27B4-4976-BF8E-C824E9CFA715}" type="pres">
      <dgm:prSet presAssocID="{16A99C33-769B-4420-8671-051C86368007}" presName="node" presStyleLbl="node1" presStyleIdx="1" presStyleCnt="4">
        <dgm:presLayoutVars>
          <dgm:bulletEnabled val="1"/>
        </dgm:presLayoutVars>
      </dgm:prSet>
      <dgm:spPr/>
      <dgm:t>
        <a:bodyPr/>
        <a:lstStyle/>
        <a:p>
          <a:endParaRPr lang="en-US"/>
        </a:p>
      </dgm:t>
    </dgm:pt>
    <dgm:pt modelId="{0374FDE0-134F-4E5D-A316-1B07AA1BE6E1}" type="pres">
      <dgm:prSet presAssocID="{D34F00EF-9282-4650-8350-24881874A4FE}" presName="sibTrans" presStyleLbl="sibTrans2D1" presStyleIdx="1" presStyleCnt="3"/>
      <dgm:spPr/>
      <dgm:t>
        <a:bodyPr/>
        <a:lstStyle/>
        <a:p>
          <a:endParaRPr lang="en-US"/>
        </a:p>
      </dgm:t>
    </dgm:pt>
    <dgm:pt modelId="{8510ABE8-3AA7-4915-A994-1637DFDA7605}" type="pres">
      <dgm:prSet presAssocID="{D34F00EF-9282-4650-8350-24881874A4FE}" presName="connectorText" presStyleLbl="sibTrans2D1" presStyleIdx="1" presStyleCnt="3"/>
      <dgm:spPr/>
      <dgm:t>
        <a:bodyPr/>
        <a:lstStyle/>
        <a:p>
          <a:endParaRPr lang="en-US"/>
        </a:p>
      </dgm:t>
    </dgm:pt>
    <dgm:pt modelId="{973A3215-C225-4E54-AB47-DC2131C81A59}" type="pres">
      <dgm:prSet presAssocID="{7BA2FE98-8885-475F-8225-51A2C154DEE7}" presName="node" presStyleLbl="node1" presStyleIdx="2" presStyleCnt="4">
        <dgm:presLayoutVars>
          <dgm:bulletEnabled val="1"/>
        </dgm:presLayoutVars>
      </dgm:prSet>
      <dgm:spPr/>
      <dgm:t>
        <a:bodyPr/>
        <a:lstStyle/>
        <a:p>
          <a:endParaRPr lang="en-US"/>
        </a:p>
      </dgm:t>
    </dgm:pt>
    <dgm:pt modelId="{5838D56D-AD15-461A-94B0-7F55B366559C}" type="pres">
      <dgm:prSet presAssocID="{7AFDD551-557B-4047-A480-53A811CC8A56}" presName="sibTrans" presStyleLbl="sibTrans2D1" presStyleIdx="2" presStyleCnt="3"/>
      <dgm:spPr/>
      <dgm:t>
        <a:bodyPr/>
        <a:lstStyle/>
        <a:p>
          <a:endParaRPr lang="en-US"/>
        </a:p>
      </dgm:t>
    </dgm:pt>
    <dgm:pt modelId="{ED49618E-E742-44A3-A851-6367356A0F7A}" type="pres">
      <dgm:prSet presAssocID="{7AFDD551-557B-4047-A480-53A811CC8A56}" presName="connectorText" presStyleLbl="sibTrans2D1" presStyleIdx="2" presStyleCnt="3"/>
      <dgm:spPr/>
      <dgm:t>
        <a:bodyPr/>
        <a:lstStyle/>
        <a:p>
          <a:endParaRPr lang="en-US"/>
        </a:p>
      </dgm:t>
    </dgm:pt>
    <dgm:pt modelId="{B731B0DB-ABC7-413A-BF1D-CD457FAB0B5F}" type="pres">
      <dgm:prSet presAssocID="{20D0D8AE-0FAF-4357-BAF3-910670E79783}" presName="node" presStyleLbl="node1" presStyleIdx="3" presStyleCnt="4" custFlipHor="1" custScaleX="119172">
        <dgm:presLayoutVars>
          <dgm:bulletEnabled val="1"/>
        </dgm:presLayoutVars>
      </dgm:prSet>
      <dgm:spPr/>
      <dgm:t>
        <a:bodyPr/>
        <a:lstStyle/>
        <a:p>
          <a:endParaRPr lang="en-US"/>
        </a:p>
      </dgm:t>
    </dgm:pt>
  </dgm:ptLst>
  <dgm:cxnLst>
    <dgm:cxn modelId="{5CAC3D2A-05D3-4408-B141-D5CDD266CFDE}" type="presOf" srcId="{AF9915C4-30D0-47B9-8697-1E4B02E74ACD}" destId="{3C52560E-5025-4637-ACF3-9D02FC1BE81F}" srcOrd="1" destOrd="0" presId="urn:microsoft.com/office/officeart/2005/8/layout/process1"/>
    <dgm:cxn modelId="{3FE9562F-34F3-4BAA-AD66-6F6F7BB77E4E}" type="presOf" srcId="{7BA2FE98-8885-475F-8225-51A2C154DEE7}" destId="{973A3215-C225-4E54-AB47-DC2131C81A59}" srcOrd="0" destOrd="0" presId="urn:microsoft.com/office/officeart/2005/8/layout/process1"/>
    <dgm:cxn modelId="{7E25611D-D4B7-4313-9FEE-81F5B8481537}" type="presOf" srcId="{7AFDD551-557B-4047-A480-53A811CC8A56}" destId="{ED49618E-E742-44A3-A851-6367356A0F7A}" srcOrd="1" destOrd="0" presId="urn:microsoft.com/office/officeart/2005/8/layout/process1"/>
    <dgm:cxn modelId="{E42CF37D-9693-403C-999A-1C8EAC9D4F99}" srcId="{673862EF-F3AF-4D7D-9878-5C069CF87587}" destId="{44558AFD-7349-486C-818C-9FECB69BFD0C}" srcOrd="0" destOrd="0" parTransId="{64CF9B08-125B-4CF1-8109-6AEF164DDD58}" sibTransId="{AF9915C4-30D0-47B9-8697-1E4B02E74ACD}"/>
    <dgm:cxn modelId="{A401B42F-D2F2-44EA-AA08-2A06E39BF274}" srcId="{673862EF-F3AF-4D7D-9878-5C069CF87587}" destId="{16A99C33-769B-4420-8671-051C86368007}" srcOrd="1" destOrd="0" parTransId="{B0AF7175-57D1-431D-9ADF-B343078AAD79}" sibTransId="{D34F00EF-9282-4650-8350-24881874A4FE}"/>
    <dgm:cxn modelId="{A59681DC-49A4-4702-A859-D100D57A264A}" type="presOf" srcId="{7AFDD551-557B-4047-A480-53A811CC8A56}" destId="{5838D56D-AD15-461A-94B0-7F55B366559C}" srcOrd="0" destOrd="0" presId="urn:microsoft.com/office/officeart/2005/8/layout/process1"/>
    <dgm:cxn modelId="{D9D58532-5373-41B7-9201-701E577C75C2}" type="presOf" srcId="{44558AFD-7349-486C-818C-9FECB69BFD0C}" destId="{C693AAED-801F-42C9-84FC-191E7966F849}" srcOrd="0" destOrd="0" presId="urn:microsoft.com/office/officeart/2005/8/layout/process1"/>
    <dgm:cxn modelId="{2CACEDC7-F9A1-40CF-976A-80719BCE8947}" type="presOf" srcId="{D34F00EF-9282-4650-8350-24881874A4FE}" destId="{8510ABE8-3AA7-4915-A994-1637DFDA7605}" srcOrd="1" destOrd="0" presId="urn:microsoft.com/office/officeart/2005/8/layout/process1"/>
    <dgm:cxn modelId="{636E53F3-D4A5-488F-8677-84AAEA398FB8}" type="presOf" srcId="{673862EF-F3AF-4D7D-9878-5C069CF87587}" destId="{164F41D0-F690-4549-9D83-2BD1E6832842}" srcOrd="0" destOrd="0" presId="urn:microsoft.com/office/officeart/2005/8/layout/process1"/>
    <dgm:cxn modelId="{8DBEEA34-F401-4C35-9F47-77BAB4549758}" type="presOf" srcId="{20D0D8AE-0FAF-4357-BAF3-910670E79783}" destId="{B731B0DB-ABC7-413A-BF1D-CD457FAB0B5F}" srcOrd="0" destOrd="0" presId="urn:microsoft.com/office/officeart/2005/8/layout/process1"/>
    <dgm:cxn modelId="{C0EC7BBB-2F94-46B1-A7AC-0AB47AB75EA6}" srcId="{673862EF-F3AF-4D7D-9878-5C069CF87587}" destId="{7BA2FE98-8885-475F-8225-51A2C154DEE7}" srcOrd="2" destOrd="0" parTransId="{65E3DC59-5EDF-4B51-9C93-5A0C4671AE8A}" sibTransId="{7AFDD551-557B-4047-A480-53A811CC8A56}"/>
    <dgm:cxn modelId="{1CCD48BD-CF27-4AD5-A376-E8017309FA57}" type="presOf" srcId="{D34F00EF-9282-4650-8350-24881874A4FE}" destId="{0374FDE0-134F-4E5D-A316-1B07AA1BE6E1}" srcOrd="0" destOrd="0" presId="urn:microsoft.com/office/officeart/2005/8/layout/process1"/>
    <dgm:cxn modelId="{D6F9FBE1-C866-4A2F-A015-8BCB484495BD}" srcId="{673862EF-F3AF-4D7D-9878-5C069CF87587}" destId="{20D0D8AE-0FAF-4357-BAF3-910670E79783}" srcOrd="3" destOrd="0" parTransId="{6A28A543-63FC-4CE1-8BE7-B1BDDE1AF908}" sibTransId="{24762BF4-3538-40D3-A711-3480AD9EF666}"/>
    <dgm:cxn modelId="{EE316565-AAD4-47A5-A70D-18EF87FCF7A4}" type="presOf" srcId="{16A99C33-769B-4420-8671-051C86368007}" destId="{468782AF-27B4-4976-BF8E-C824E9CFA715}" srcOrd="0" destOrd="0" presId="urn:microsoft.com/office/officeart/2005/8/layout/process1"/>
    <dgm:cxn modelId="{5A5F2B50-7750-4974-8D63-80D8DA87B941}" type="presOf" srcId="{AF9915C4-30D0-47B9-8697-1E4B02E74ACD}" destId="{FE240115-474D-4D70-AE09-92CBD2DD169B}" srcOrd="0" destOrd="0" presId="urn:microsoft.com/office/officeart/2005/8/layout/process1"/>
    <dgm:cxn modelId="{14CC8BB8-3BB5-463F-AC88-C15CA1A0F5A0}" type="presParOf" srcId="{164F41D0-F690-4549-9D83-2BD1E6832842}" destId="{C693AAED-801F-42C9-84FC-191E7966F849}" srcOrd="0" destOrd="0" presId="urn:microsoft.com/office/officeart/2005/8/layout/process1"/>
    <dgm:cxn modelId="{9A8C5E7E-7589-4B97-81F5-D549B13EF183}" type="presParOf" srcId="{164F41D0-F690-4549-9D83-2BD1E6832842}" destId="{FE240115-474D-4D70-AE09-92CBD2DD169B}" srcOrd="1" destOrd="0" presId="urn:microsoft.com/office/officeart/2005/8/layout/process1"/>
    <dgm:cxn modelId="{AD1CAA7A-B7E3-4CF4-ACF2-4EF42AB66677}" type="presParOf" srcId="{FE240115-474D-4D70-AE09-92CBD2DD169B}" destId="{3C52560E-5025-4637-ACF3-9D02FC1BE81F}" srcOrd="0" destOrd="0" presId="urn:microsoft.com/office/officeart/2005/8/layout/process1"/>
    <dgm:cxn modelId="{24C2C097-FDF4-45CF-AB10-516C06402D07}" type="presParOf" srcId="{164F41D0-F690-4549-9D83-2BD1E6832842}" destId="{468782AF-27B4-4976-BF8E-C824E9CFA715}" srcOrd="2" destOrd="0" presId="urn:microsoft.com/office/officeart/2005/8/layout/process1"/>
    <dgm:cxn modelId="{39016BD5-6F28-4470-B9B4-8C8489C99629}" type="presParOf" srcId="{164F41D0-F690-4549-9D83-2BD1E6832842}" destId="{0374FDE0-134F-4E5D-A316-1B07AA1BE6E1}" srcOrd="3" destOrd="0" presId="urn:microsoft.com/office/officeart/2005/8/layout/process1"/>
    <dgm:cxn modelId="{C51FA306-2857-4FB6-BA1C-8EA28BBFE46E}" type="presParOf" srcId="{0374FDE0-134F-4E5D-A316-1B07AA1BE6E1}" destId="{8510ABE8-3AA7-4915-A994-1637DFDA7605}" srcOrd="0" destOrd="0" presId="urn:microsoft.com/office/officeart/2005/8/layout/process1"/>
    <dgm:cxn modelId="{D134AEAA-21A6-4E15-B7A0-EA95B6CD7098}" type="presParOf" srcId="{164F41D0-F690-4549-9D83-2BD1E6832842}" destId="{973A3215-C225-4E54-AB47-DC2131C81A59}" srcOrd="4" destOrd="0" presId="urn:microsoft.com/office/officeart/2005/8/layout/process1"/>
    <dgm:cxn modelId="{D44F4B27-D3F0-48BB-8FBB-29C60045309F}" type="presParOf" srcId="{164F41D0-F690-4549-9D83-2BD1E6832842}" destId="{5838D56D-AD15-461A-94B0-7F55B366559C}" srcOrd="5" destOrd="0" presId="urn:microsoft.com/office/officeart/2005/8/layout/process1"/>
    <dgm:cxn modelId="{8C03606D-EED8-4B7D-8FCC-17A68EC9E24A}" type="presParOf" srcId="{5838D56D-AD15-461A-94B0-7F55B366559C}" destId="{ED49618E-E742-44A3-A851-6367356A0F7A}" srcOrd="0" destOrd="0" presId="urn:microsoft.com/office/officeart/2005/8/layout/process1"/>
    <dgm:cxn modelId="{DE36B186-CADC-43C0-A58A-246DC4D6740F}" type="presParOf" srcId="{164F41D0-F690-4549-9D83-2BD1E6832842}" destId="{B731B0DB-ABC7-413A-BF1D-CD457FAB0B5F}"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22414-570F-46F2-ACBD-D3D89053E7C0}">
      <dsp:nvSpPr>
        <dsp:cNvPr id="0" name=""/>
        <dsp:cNvSpPr/>
      </dsp:nvSpPr>
      <dsp:spPr>
        <a:xfrm>
          <a:off x="0" y="0"/>
          <a:ext cx="2754150" cy="2754150"/>
        </a:xfrm>
        <a:prstGeom prst="pie">
          <a:avLst>
            <a:gd name="adj1" fmla="val 5400000"/>
            <a:gd name="adj2" fmla="val 1620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5789DE-0EBC-4E53-9780-D9C0AD2B4305}">
      <dsp:nvSpPr>
        <dsp:cNvPr id="0" name=""/>
        <dsp:cNvSpPr/>
      </dsp:nvSpPr>
      <dsp:spPr>
        <a:xfrm>
          <a:off x="1377075" y="0"/>
          <a:ext cx="5445334" cy="2754150"/>
        </a:xfrm>
        <a:prstGeom prst="rect">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baseline="0" dirty="0" smtClean="0"/>
            <a:t>Immune checkpoint inhibitors</a:t>
          </a:r>
          <a:endParaRPr lang="en-US" sz="2400" kern="1200" dirty="0"/>
        </a:p>
      </dsp:txBody>
      <dsp:txXfrm>
        <a:off x="1377075" y="0"/>
        <a:ext cx="5445334" cy="1308221"/>
      </dsp:txXfrm>
    </dsp:sp>
    <dsp:sp modelId="{49569C3A-2578-4CEE-ABD8-9B82443ACE8D}">
      <dsp:nvSpPr>
        <dsp:cNvPr id="0" name=""/>
        <dsp:cNvSpPr/>
      </dsp:nvSpPr>
      <dsp:spPr>
        <a:xfrm>
          <a:off x="722964" y="1308221"/>
          <a:ext cx="1308221" cy="1308221"/>
        </a:xfrm>
        <a:prstGeom prst="pie">
          <a:avLst>
            <a:gd name="adj1" fmla="val 5400000"/>
            <a:gd name="adj2" fmla="val 1620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638590-94CF-44DB-BF0D-D9D8EFFF7406}">
      <dsp:nvSpPr>
        <dsp:cNvPr id="0" name=""/>
        <dsp:cNvSpPr/>
      </dsp:nvSpPr>
      <dsp:spPr>
        <a:xfrm>
          <a:off x="1377075" y="1308221"/>
          <a:ext cx="5445334" cy="1308221"/>
        </a:xfrm>
        <a:prstGeom prst="rect">
          <a:avLst/>
        </a:prstGeom>
        <a:solidFill>
          <a:schemeClr val="lt1">
            <a:alpha val="90000"/>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baseline="0" dirty="0" smtClean="0"/>
            <a:t>Combinations </a:t>
          </a:r>
          <a:br>
            <a:rPr lang="en-US" sz="2400" kern="1200" baseline="0" dirty="0" smtClean="0"/>
          </a:br>
          <a:r>
            <a:rPr lang="en-US" sz="2400" kern="1200" baseline="0" dirty="0" smtClean="0"/>
            <a:t>(chemotherapy, VEGF inhibition)</a:t>
          </a:r>
          <a:endParaRPr lang="en-US" sz="2400" kern="1200" dirty="0"/>
        </a:p>
      </dsp:txBody>
      <dsp:txXfrm>
        <a:off x="1377075" y="1308221"/>
        <a:ext cx="5445334" cy="1308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3AAED-801F-42C9-84FC-191E7966F849}">
      <dsp:nvSpPr>
        <dsp:cNvPr id="0" name=""/>
        <dsp:cNvSpPr/>
      </dsp:nvSpPr>
      <dsp:spPr>
        <a:xfrm>
          <a:off x="4598" y="1275202"/>
          <a:ext cx="908010" cy="545338"/>
        </a:xfrm>
        <a:prstGeom prst="roundRect">
          <a:avLst>
            <a:gd name="adj" fmla="val 10000"/>
          </a:avLst>
        </a:prstGeom>
        <a:solidFill>
          <a:schemeClr val="accent2">
            <a:hueOff val="0"/>
            <a:satOff val="0"/>
            <a:lumOff val="0"/>
            <a:alphaOff val="0"/>
          </a:schemeClr>
        </a:solidFill>
        <a:ln w="190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Surgical resection of tumor</a:t>
          </a:r>
        </a:p>
      </dsp:txBody>
      <dsp:txXfrm>
        <a:off x="20570" y="1291174"/>
        <a:ext cx="876066" cy="513394"/>
      </dsp:txXfrm>
    </dsp:sp>
    <dsp:sp modelId="{FE240115-474D-4D70-AE09-92CBD2DD169B}">
      <dsp:nvSpPr>
        <dsp:cNvPr id="0" name=""/>
        <dsp:cNvSpPr/>
      </dsp:nvSpPr>
      <dsp:spPr>
        <a:xfrm>
          <a:off x="1003410" y="1435278"/>
          <a:ext cx="192498" cy="22518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1003410" y="1480315"/>
        <a:ext cx="134749" cy="135112"/>
      </dsp:txXfrm>
    </dsp:sp>
    <dsp:sp modelId="{468782AF-27B4-4976-BF8E-C824E9CFA715}">
      <dsp:nvSpPr>
        <dsp:cNvPr id="0" name=""/>
        <dsp:cNvSpPr/>
      </dsp:nvSpPr>
      <dsp:spPr>
        <a:xfrm>
          <a:off x="1275813" y="1275202"/>
          <a:ext cx="908010" cy="545338"/>
        </a:xfrm>
        <a:prstGeom prst="roundRect">
          <a:avLst>
            <a:gd name="adj" fmla="val 10000"/>
          </a:avLst>
        </a:prstGeom>
        <a:solidFill>
          <a:schemeClr val="accent2">
            <a:hueOff val="0"/>
            <a:satOff val="0"/>
            <a:lumOff val="0"/>
            <a:alphaOff val="0"/>
          </a:schemeClr>
        </a:solidFill>
        <a:ln w="190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Fragment tumor and isolate TILs</a:t>
          </a:r>
        </a:p>
      </dsp:txBody>
      <dsp:txXfrm>
        <a:off x="1291785" y="1291174"/>
        <a:ext cx="876066" cy="513394"/>
      </dsp:txXfrm>
    </dsp:sp>
    <dsp:sp modelId="{0374FDE0-134F-4E5D-A316-1B07AA1BE6E1}">
      <dsp:nvSpPr>
        <dsp:cNvPr id="0" name=""/>
        <dsp:cNvSpPr/>
      </dsp:nvSpPr>
      <dsp:spPr>
        <a:xfrm>
          <a:off x="2274625" y="1435278"/>
          <a:ext cx="192498" cy="22518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2274625" y="1480315"/>
        <a:ext cx="134749" cy="135112"/>
      </dsp:txXfrm>
    </dsp:sp>
    <dsp:sp modelId="{973A3215-C225-4E54-AB47-DC2131C81A59}">
      <dsp:nvSpPr>
        <dsp:cNvPr id="0" name=""/>
        <dsp:cNvSpPr/>
      </dsp:nvSpPr>
      <dsp:spPr>
        <a:xfrm>
          <a:off x="2547028" y="1275202"/>
          <a:ext cx="908010" cy="545338"/>
        </a:xfrm>
        <a:prstGeom prst="roundRect">
          <a:avLst>
            <a:gd name="adj" fmla="val 10000"/>
          </a:avLst>
        </a:prstGeom>
        <a:solidFill>
          <a:schemeClr val="accent2">
            <a:hueOff val="0"/>
            <a:satOff val="0"/>
            <a:lumOff val="0"/>
            <a:alphaOff val="0"/>
          </a:schemeClr>
        </a:solidFill>
        <a:ln w="190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kern="1200" dirty="0">
              <a:solidFill>
                <a:schemeClr val="bg1"/>
              </a:solidFill>
            </a:rPr>
            <a:t>Expand TILs </a:t>
          </a:r>
          <a:r>
            <a:rPr lang="en-US" sz="1000" b="0" i="1" kern="1200" dirty="0" smtClean="0">
              <a:solidFill>
                <a:schemeClr val="bg1"/>
              </a:solidFill>
            </a:rPr>
            <a:t>ex vivo </a:t>
          </a:r>
          <a:endParaRPr lang="en-US" sz="1000" b="0" i="1" kern="1200" dirty="0">
            <a:solidFill>
              <a:schemeClr val="bg1"/>
            </a:solidFill>
          </a:endParaRPr>
        </a:p>
      </dsp:txBody>
      <dsp:txXfrm>
        <a:off x="2563000" y="1291174"/>
        <a:ext cx="876066" cy="513394"/>
      </dsp:txXfrm>
    </dsp:sp>
    <dsp:sp modelId="{5838D56D-AD15-461A-94B0-7F55B366559C}">
      <dsp:nvSpPr>
        <dsp:cNvPr id="0" name=""/>
        <dsp:cNvSpPr/>
      </dsp:nvSpPr>
      <dsp:spPr>
        <a:xfrm>
          <a:off x="3545839" y="1435278"/>
          <a:ext cx="192498" cy="22518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3545839" y="1480315"/>
        <a:ext cx="134749" cy="135112"/>
      </dsp:txXfrm>
    </dsp:sp>
    <dsp:sp modelId="{B731B0DB-ABC7-413A-BF1D-CD457FAB0B5F}">
      <dsp:nvSpPr>
        <dsp:cNvPr id="0" name=""/>
        <dsp:cNvSpPr/>
      </dsp:nvSpPr>
      <dsp:spPr>
        <a:xfrm flipH="1">
          <a:off x="3818242" y="1275202"/>
          <a:ext cx="1082094" cy="545338"/>
        </a:xfrm>
        <a:prstGeom prst="roundRect">
          <a:avLst>
            <a:gd name="adj" fmla="val 10000"/>
          </a:avLst>
        </a:prstGeom>
        <a:solidFill>
          <a:schemeClr val="accent2">
            <a:hueOff val="0"/>
            <a:satOff val="0"/>
            <a:lumOff val="0"/>
            <a:alphaOff val="0"/>
          </a:schemeClr>
        </a:solidFill>
        <a:ln w="190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Lymphodepletion and infusion of TILS and IL-2</a:t>
          </a:r>
        </a:p>
      </dsp:txBody>
      <dsp:txXfrm>
        <a:off x="3834214" y="1291174"/>
        <a:ext cx="1050150" cy="51339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A81FED-752E-410A-BE77-358256CF540D}" type="datetimeFigureOut">
              <a:rPr lang="en-US" smtClean="0"/>
              <a:t>9/4/2020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1A2F10-48C9-4419-8F28-D3C639F6C789}" type="slidenum">
              <a:rPr lang="en-US" smtClean="0"/>
              <a:t>‹#›</a:t>
            </a:fld>
            <a:endParaRPr lang="en-US" dirty="0"/>
          </a:p>
        </p:txBody>
      </p:sp>
    </p:spTree>
    <p:extLst>
      <p:ext uri="{BB962C8B-B14F-4D97-AF65-F5344CB8AC3E}">
        <p14:creationId xmlns:p14="http://schemas.microsoft.com/office/powerpoint/2010/main" val="4193067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targetedonc.com/view/nivolumab-plus-ipilimumab-shows-durable-clinical-activity-in-cervical-cancer"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222075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t>14</a:t>
            </a:fld>
            <a:endParaRPr lang="en-US" dirty="0"/>
          </a:p>
        </p:txBody>
      </p:sp>
    </p:spTree>
    <p:extLst>
      <p:ext uri="{BB962C8B-B14F-4D97-AF65-F5344CB8AC3E}">
        <p14:creationId xmlns:p14="http://schemas.microsoft.com/office/powerpoint/2010/main" val="2256454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t>15</a:t>
            </a:fld>
            <a:endParaRPr lang="en-US" dirty="0"/>
          </a:p>
        </p:txBody>
      </p:sp>
    </p:spTree>
    <p:extLst>
      <p:ext uri="{BB962C8B-B14F-4D97-AF65-F5344CB8AC3E}">
        <p14:creationId xmlns:p14="http://schemas.microsoft.com/office/powerpoint/2010/main" val="1558104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30000" dirty="0" smtClean="0"/>
          </a:p>
          <a:p>
            <a:endParaRPr lang="en-US" baseline="0" dirty="0" smtClean="0"/>
          </a:p>
        </p:txBody>
      </p:sp>
      <p:sp>
        <p:nvSpPr>
          <p:cNvPr id="4" name="Slide Number Placeholder 3"/>
          <p:cNvSpPr>
            <a:spLocks noGrp="1"/>
          </p:cNvSpPr>
          <p:nvPr>
            <p:ph type="sldNum" sz="quarter" idx="10"/>
          </p:nvPr>
        </p:nvSpPr>
        <p:spPr/>
        <p:txBody>
          <a:bodyPr/>
          <a:lstStyle/>
          <a:p>
            <a:fld id="{C81A2F10-48C9-4419-8F28-D3C639F6C789}" type="slidenum">
              <a:rPr lang="en-US" smtClean="0"/>
              <a:t>16</a:t>
            </a:fld>
            <a:endParaRPr lang="en-US" dirty="0"/>
          </a:p>
        </p:txBody>
      </p:sp>
    </p:spTree>
    <p:extLst>
      <p:ext uri="{BB962C8B-B14F-4D97-AF65-F5344CB8AC3E}">
        <p14:creationId xmlns:p14="http://schemas.microsoft.com/office/powerpoint/2010/main" val="516662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81A2F10-48C9-4419-8F28-D3C639F6C789}" type="slidenum">
              <a:rPr lang="en-US" smtClean="0"/>
              <a:t>17</a:t>
            </a:fld>
            <a:endParaRPr lang="en-US" dirty="0"/>
          </a:p>
        </p:txBody>
      </p:sp>
    </p:spTree>
    <p:extLst>
      <p:ext uri="{BB962C8B-B14F-4D97-AF65-F5344CB8AC3E}">
        <p14:creationId xmlns:p14="http://schemas.microsoft.com/office/powerpoint/2010/main" val="1558104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t>18</a:t>
            </a:fld>
            <a:endParaRPr lang="en-US" dirty="0"/>
          </a:p>
        </p:txBody>
      </p:sp>
    </p:spTree>
    <p:extLst>
      <p:ext uri="{BB962C8B-B14F-4D97-AF65-F5344CB8AC3E}">
        <p14:creationId xmlns:p14="http://schemas.microsoft.com/office/powerpoint/2010/main" val="1558104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t>21</a:t>
            </a:fld>
            <a:endParaRPr lang="en-US" dirty="0"/>
          </a:p>
        </p:txBody>
      </p:sp>
    </p:spTree>
    <p:extLst>
      <p:ext uri="{BB962C8B-B14F-4D97-AF65-F5344CB8AC3E}">
        <p14:creationId xmlns:p14="http://schemas.microsoft.com/office/powerpoint/2010/main" val="916790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t>23</a:t>
            </a:fld>
            <a:endParaRPr lang="en-US" dirty="0"/>
          </a:p>
        </p:txBody>
      </p:sp>
    </p:spTree>
    <p:extLst>
      <p:ext uri="{BB962C8B-B14F-4D97-AF65-F5344CB8AC3E}">
        <p14:creationId xmlns:p14="http://schemas.microsoft.com/office/powerpoint/2010/main" val="1558104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t>24</a:t>
            </a:fld>
            <a:endParaRPr lang="en-US" dirty="0"/>
          </a:p>
        </p:txBody>
      </p:sp>
    </p:spTree>
    <p:extLst>
      <p:ext uri="{BB962C8B-B14F-4D97-AF65-F5344CB8AC3E}">
        <p14:creationId xmlns:p14="http://schemas.microsoft.com/office/powerpoint/2010/main" val="2723369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t>25</a:t>
            </a:fld>
            <a:endParaRPr lang="en-US" dirty="0"/>
          </a:p>
        </p:txBody>
      </p:sp>
    </p:spTree>
    <p:extLst>
      <p:ext uri="{BB962C8B-B14F-4D97-AF65-F5344CB8AC3E}">
        <p14:creationId xmlns:p14="http://schemas.microsoft.com/office/powerpoint/2010/main" val="1338987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42AD71-BCD4-4C7C-AF1C-12CA899A9D4C}" type="slidenum">
              <a:rPr lang="en-US" smtClean="0"/>
              <a:t>26</a:t>
            </a:fld>
            <a:endParaRPr lang="en-US" dirty="0"/>
          </a:p>
        </p:txBody>
      </p:sp>
    </p:spTree>
    <p:extLst>
      <p:ext uri="{BB962C8B-B14F-4D97-AF65-F5344CB8AC3E}">
        <p14:creationId xmlns:p14="http://schemas.microsoft.com/office/powerpoint/2010/main" val="146914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CME:</a:t>
            </a:r>
            <a:r>
              <a:rPr lang="en-US" sz="1200" baseline="0" dirty="0" smtClean="0"/>
              <a:t> General notes for the speaker</a:t>
            </a:r>
            <a:endParaRPr lang="en-US" sz="1200" dirty="0" smtClean="0"/>
          </a:p>
        </p:txBody>
      </p:sp>
      <p:sp>
        <p:nvSpPr>
          <p:cNvPr id="4" name="Slide Number Placeholder 3"/>
          <p:cNvSpPr>
            <a:spLocks noGrp="1"/>
          </p:cNvSpPr>
          <p:nvPr>
            <p:ph type="sldNum" sz="quarter" idx="10"/>
          </p:nvPr>
        </p:nvSpPr>
        <p:spPr/>
        <p:txBody>
          <a:bodyPr/>
          <a:lstStyle/>
          <a:p>
            <a:fld id="{C81A2F10-48C9-4419-8F28-D3C639F6C789}" type="slidenum">
              <a:rPr lang="en-US" smtClean="0"/>
              <a:t>5</a:t>
            </a:fld>
            <a:endParaRPr lang="en-US" dirty="0"/>
          </a:p>
        </p:txBody>
      </p:sp>
    </p:spTree>
    <p:extLst>
      <p:ext uri="{BB962C8B-B14F-4D97-AF65-F5344CB8AC3E}">
        <p14:creationId xmlns:p14="http://schemas.microsoft.com/office/powerpoint/2010/main" val="3579053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t>27</a:t>
            </a:fld>
            <a:endParaRPr lang="en-US" dirty="0"/>
          </a:p>
        </p:txBody>
      </p:sp>
    </p:spTree>
    <p:extLst>
      <p:ext uri="{BB962C8B-B14F-4D97-AF65-F5344CB8AC3E}">
        <p14:creationId xmlns:p14="http://schemas.microsoft.com/office/powerpoint/2010/main" val="3638616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t>28</a:t>
            </a:fld>
            <a:endParaRPr lang="en-US" dirty="0"/>
          </a:p>
        </p:txBody>
      </p:sp>
    </p:spTree>
    <p:extLst>
      <p:ext uri="{BB962C8B-B14F-4D97-AF65-F5344CB8AC3E}">
        <p14:creationId xmlns:p14="http://schemas.microsoft.com/office/powerpoint/2010/main" val="4276130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42AD71-BCD4-4C7C-AF1C-12CA899A9D4C}" type="slidenum">
              <a:rPr lang="en-US" smtClean="0"/>
              <a:t>29</a:t>
            </a:fld>
            <a:endParaRPr lang="en-US" dirty="0"/>
          </a:p>
        </p:txBody>
      </p:sp>
    </p:spTree>
    <p:extLst>
      <p:ext uri="{BB962C8B-B14F-4D97-AF65-F5344CB8AC3E}">
        <p14:creationId xmlns:p14="http://schemas.microsoft.com/office/powerpoint/2010/main" val="146914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30</a:t>
            </a:fld>
            <a:endParaRPr lang="en-US" dirty="0"/>
          </a:p>
        </p:txBody>
      </p:sp>
    </p:spTree>
    <p:extLst>
      <p:ext uri="{BB962C8B-B14F-4D97-AF65-F5344CB8AC3E}">
        <p14:creationId xmlns:p14="http://schemas.microsoft.com/office/powerpoint/2010/main" val="4181819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31</a:t>
            </a:fld>
            <a:endParaRPr lang="en-US" dirty="0"/>
          </a:p>
        </p:txBody>
      </p:sp>
    </p:spTree>
    <p:extLst>
      <p:ext uri="{BB962C8B-B14F-4D97-AF65-F5344CB8AC3E}">
        <p14:creationId xmlns:p14="http://schemas.microsoft.com/office/powerpoint/2010/main" val="691136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itchFamily="34" charset="0"/>
              <a:ea typeface="ヒラギノ角ゴ Pro W3" charset="-128"/>
            </a:endParaRPr>
          </a:p>
        </p:txBody>
      </p:sp>
      <p:sp>
        <p:nvSpPr>
          <p:cNvPr id="4" name="Slide Number Placeholder 3"/>
          <p:cNvSpPr>
            <a:spLocks noGrp="1"/>
          </p:cNvSpPr>
          <p:nvPr>
            <p:ph type="sldNum" sz="quarter" idx="10"/>
          </p:nvPr>
        </p:nvSpPr>
        <p:spPr/>
        <p:txBody>
          <a:bodyPr/>
          <a:lstStyle/>
          <a:p>
            <a:fld id="{C81A2F10-48C9-4419-8F28-D3C639F6C789}"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606950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81A2F10-48C9-4419-8F28-D3C639F6C789}" type="slidenum">
              <a:rPr lang="en-US" smtClean="0"/>
              <a:t>33</a:t>
            </a:fld>
            <a:endParaRPr lang="en-US" dirty="0"/>
          </a:p>
        </p:txBody>
      </p:sp>
    </p:spTree>
    <p:extLst>
      <p:ext uri="{BB962C8B-B14F-4D97-AF65-F5344CB8AC3E}">
        <p14:creationId xmlns:p14="http://schemas.microsoft.com/office/powerpoint/2010/main" val="1793081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t>34</a:t>
            </a:fld>
            <a:endParaRPr lang="en-US" dirty="0"/>
          </a:p>
        </p:txBody>
      </p:sp>
    </p:spTree>
    <p:extLst>
      <p:ext uri="{BB962C8B-B14F-4D97-AF65-F5344CB8AC3E}">
        <p14:creationId xmlns:p14="http://schemas.microsoft.com/office/powerpoint/2010/main" val="3083436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t>35</a:t>
            </a:fld>
            <a:endParaRPr lang="en-US" dirty="0"/>
          </a:p>
        </p:txBody>
      </p:sp>
    </p:spTree>
    <p:extLst>
      <p:ext uri="{BB962C8B-B14F-4D97-AF65-F5344CB8AC3E}">
        <p14:creationId xmlns:p14="http://schemas.microsoft.com/office/powerpoint/2010/main" val="404258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B3444B1-158A-4BF6-99BF-61DE2EB2E352}" type="slidenum">
              <a:rPr lang="en-US" smtClean="0"/>
              <a:t>36</a:t>
            </a:fld>
            <a:endParaRPr lang="en-US" dirty="0"/>
          </a:p>
        </p:txBody>
      </p:sp>
    </p:spTree>
    <p:extLst>
      <p:ext uri="{BB962C8B-B14F-4D97-AF65-F5344CB8AC3E}">
        <p14:creationId xmlns:p14="http://schemas.microsoft.com/office/powerpoint/2010/main" val="1650151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CME New</a:t>
            </a:r>
          </a:p>
        </p:txBody>
      </p:sp>
      <p:sp>
        <p:nvSpPr>
          <p:cNvPr id="4" name="Slide Number Placeholder 3"/>
          <p:cNvSpPr>
            <a:spLocks noGrp="1"/>
          </p:cNvSpPr>
          <p:nvPr>
            <p:ph type="sldNum" sz="quarter" idx="10"/>
          </p:nvPr>
        </p:nvSpPr>
        <p:spPr/>
        <p:txBody>
          <a:bodyPr/>
          <a:lstStyle/>
          <a:p>
            <a:fld id="{2B3444B1-158A-4BF6-99BF-61DE2EB2E352}" type="slidenum">
              <a:rPr lang="en-US" smtClean="0"/>
              <a:t>7</a:t>
            </a:fld>
            <a:endParaRPr lang="en-US" dirty="0"/>
          </a:p>
        </p:txBody>
      </p:sp>
    </p:spTree>
    <p:extLst>
      <p:ext uri="{BB962C8B-B14F-4D97-AF65-F5344CB8AC3E}">
        <p14:creationId xmlns:p14="http://schemas.microsoft.com/office/powerpoint/2010/main" val="6911364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37</a:t>
            </a:fld>
            <a:endParaRPr lang="en-US" dirty="0"/>
          </a:p>
        </p:txBody>
      </p:sp>
    </p:spTree>
    <p:extLst>
      <p:ext uri="{BB962C8B-B14F-4D97-AF65-F5344CB8AC3E}">
        <p14:creationId xmlns:p14="http://schemas.microsoft.com/office/powerpoint/2010/main" val="1650151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B3444B1-158A-4BF6-99BF-61DE2EB2E352}" type="slidenum">
              <a:rPr lang="en-US" smtClean="0"/>
              <a:t>38</a:t>
            </a:fld>
            <a:endParaRPr lang="en-US" dirty="0"/>
          </a:p>
        </p:txBody>
      </p:sp>
    </p:spTree>
    <p:extLst>
      <p:ext uri="{BB962C8B-B14F-4D97-AF65-F5344CB8AC3E}">
        <p14:creationId xmlns:p14="http://schemas.microsoft.com/office/powerpoint/2010/main" val="1213832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t>39</a:t>
            </a:fld>
            <a:endParaRPr lang="en-US" dirty="0"/>
          </a:p>
        </p:txBody>
      </p:sp>
    </p:spTree>
    <p:extLst>
      <p:ext uri="{BB962C8B-B14F-4D97-AF65-F5344CB8AC3E}">
        <p14:creationId xmlns:p14="http://schemas.microsoft.com/office/powerpoint/2010/main" val="15581048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accent5">
                  <a:lumMod val="60000"/>
                  <a:lumOff val="4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5">
                  <a:lumMod val="60000"/>
                  <a:lumOff val="40000"/>
                </a:schemeClr>
              </a:solidFill>
            </a:endParaRPr>
          </a:p>
        </p:txBody>
      </p:sp>
      <p:sp>
        <p:nvSpPr>
          <p:cNvPr id="4" name="Slide Number Placeholder 3"/>
          <p:cNvSpPr>
            <a:spLocks noGrp="1"/>
          </p:cNvSpPr>
          <p:nvPr>
            <p:ph type="sldNum" sz="quarter" idx="10"/>
          </p:nvPr>
        </p:nvSpPr>
        <p:spPr/>
        <p:txBody>
          <a:bodyPr/>
          <a:lstStyle/>
          <a:p>
            <a:fld id="{2B3444B1-158A-4BF6-99BF-61DE2EB2E352}" type="slidenum">
              <a:rPr lang="en-US" smtClean="0"/>
              <a:t>40</a:t>
            </a:fld>
            <a:endParaRPr lang="en-US" dirty="0"/>
          </a:p>
        </p:txBody>
      </p:sp>
    </p:spTree>
    <p:extLst>
      <p:ext uri="{BB962C8B-B14F-4D97-AF65-F5344CB8AC3E}">
        <p14:creationId xmlns:p14="http://schemas.microsoft.com/office/powerpoint/2010/main" val="12162926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42AD71-BCD4-4C7C-AF1C-12CA899A9D4C}" type="slidenum">
              <a:rPr lang="en-US" smtClean="0"/>
              <a:t>41</a:t>
            </a:fld>
            <a:endParaRPr lang="en-US" dirty="0"/>
          </a:p>
        </p:txBody>
      </p:sp>
    </p:spTree>
    <p:extLst>
      <p:ext uri="{BB962C8B-B14F-4D97-AF65-F5344CB8AC3E}">
        <p14:creationId xmlns:p14="http://schemas.microsoft.com/office/powerpoint/2010/main" val="146914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also: </a:t>
            </a:r>
            <a:r>
              <a:rPr lang="en-US" dirty="0" smtClean="0">
                <a:hlinkClick r:id="rId3"/>
              </a:rPr>
              <a:t>https://www.targetedonc.com/view/nivolumab-plus-ipilimumab-shows-durable-clinical-activity-in-cervical-cancer</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URL OK </a:t>
            </a:r>
          </a:p>
          <a:p>
            <a:r>
              <a:rPr lang="en-US" dirty="0" smtClean="0"/>
              <a:t>	</a:t>
            </a:r>
          </a:p>
        </p:txBody>
      </p:sp>
      <p:sp>
        <p:nvSpPr>
          <p:cNvPr id="4" name="Slide Number Placeholder 3"/>
          <p:cNvSpPr>
            <a:spLocks noGrp="1"/>
          </p:cNvSpPr>
          <p:nvPr>
            <p:ph type="sldNum" sz="quarter" idx="10"/>
          </p:nvPr>
        </p:nvSpPr>
        <p:spPr/>
        <p:txBody>
          <a:bodyPr/>
          <a:lstStyle/>
          <a:p>
            <a:fld id="{2B3444B1-158A-4BF6-99BF-61DE2EB2E352}" type="slidenum">
              <a:rPr lang="en-US" smtClean="0"/>
              <a:t>42</a:t>
            </a:fld>
            <a:endParaRPr lang="en-US" dirty="0"/>
          </a:p>
        </p:txBody>
      </p:sp>
    </p:spTree>
    <p:extLst>
      <p:ext uri="{BB962C8B-B14F-4D97-AF65-F5344CB8AC3E}">
        <p14:creationId xmlns:p14="http://schemas.microsoft.com/office/powerpoint/2010/main" val="25153498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42AD71-BCD4-4C7C-AF1C-12CA899A9D4C}" type="slidenum">
              <a:rPr lang="en-US" smtClean="0"/>
              <a:t>43</a:t>
            </a:fld>
            <a:endParaRPr lang="en-US" dirty="0"/>
          </a:p>
        </p:txBody>
      </p:sp>
    </p:spTree>
    <p:extLst>
      <p:ext uri="{BB962C8B-B14F-4D97-AF65-F5344CB8AC3E}">
        <p14:creationId xmlns:p14="http://schemas.microsoft.com/office/powerpoint/2010/main" val="1469149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CME:</a:t>
            </a:r>
            <a:r>
              <a:rPr lang="en-US" sz="1200" baseline="0" dirty="0" smtClean="0"/>
              <a:t> The text in the box is updated.</a:t>
            </a:r>
            <a:endParaRPr lang="en-US" sz="1200" dirty="0" smtClean="0"/>
          </a:p>
        </p:txBody>
      </p:sp>
      <p:sp>
        <p:nvSpPr>
          <p:cNvPr id="4" name="Slide Number Placeholder 3"/>
          <p:cNvSpPr>
            <a:spLocks noGrp="1"/>
          </p:cNvSpPr>
          <p:nvPr>
            <p:ph type="sldNum" sz="quarter" idx="10"/>
          </p:nvPr>
        </p:nvSpPr>
        <p:spPr/>
        <p:txBody>
          <a:bodyPr/>
          <a:lstStyle/>
          <a:p>
            <a:fld id="{C81A2F10-48C9-4419-8F28-D3C639F6C789}" type="slidenum">
              <a:rPr lang="en-US" smtClean="0"/>
              <a:t>44</a:t>
            </a:fld>
            <a:endParaRPr lang="en-US" dirty="0"/>
          </a:p>
        </p:txBody>
      </p:sp>
    </p:spTree>
    <p:extLst>
      <p:ext uri="{BB962C8B-B14F-4D97-AF65-F5344CB8AC3E}">
        <p14:creationId xmlns:p14="http://schemas.microsoft.com/office/powerpoint/2010/main" val="4073245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CME New</a:t>
            </a:r>
          </a:p>
          <a:p>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t>45</a:t>
            </a:fld>
            <a:endParaRPr lang="en-US" dirty="0"/>
          </a:p>
        </p:txBody>
      </p:sp>
    </p:spTree>
    <p:extLst>
      <p:ext uri="{BB962C8B-B14F-4D97-AF65-F5344CB8AC3E}">
        <p14:creationId xmlns:p14="http://schemas.microsoft.com/office/powerpoint/2010/main" val="17702332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81A2F10-48C9-4419-8F28-D3C639F6C789}" type="slidenum">
              <a:rPr lang="en-US" smtClean="0"/>
              <a:t>46</a:t>
            </a:fld>
            <a:endParaRPr lang="en-US" dirty="0"/>
          </a:p>
        </p:txBody>
      </p:sp>
    </p:spTree>
    <p:extLst>
      <p:ext uri="{BB962C8B-B14F-4D97-AF65-F5344CB8AC3E}">
        <p14:creationId xmlns:p14="http://schemas.microsoft.com/office/powerpoint/2010/main" val="2642473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CME New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8</a:t>
            </a:fld>
            <a:endParaRPr lang="en-US" dirty="0"/>
          </a:p>
        </p:txBody>
      </p:sp>
    </p:spTree>
    <p:extLst>
      <p:ext uri="{BB962C8B-B14F-4D97-AF65-F5344CB8AC3E}">
        <p14:creationId xmlns:p14="http://schemas.microsoft.com/office/powerpoint/2010/main" val="6911364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t>47</a:t>
            </a:fld>
            <a:endParaRPr lang="en-US" dirty="0"/>
          </a:p>
        </p:txBody>
      </p:sp>
    </p:spTree>
    <p:extLst>
      <p:ext uri="{BB962C8B-B14F-4D97-AF65-F5344CB8AC3E}">
        <p14:creationId xmlns:p14="http://schemas.microsoft.com/office/powerpoint/2010/main" val="5575760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48</a:t>
            </a:fld>
            <a:endParaRPr lang="en-US" dirty="0"/>
          </a:p>
        </p:txBody>
      </p:sp>
    </p:spTree>
    <p:extLst>
      <p:ext uri="{BB962C8B-B14F-4D97-AF65-F5344CB8AC3E}">
        <p14:creationId xmlns:p14="http://schemas.microsoft.com/office/powerpoint/2010/main" val="6911364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t>49</a:t>
            </a:fld>
            <a:endParaRPr lang="en-US" dirty="0"/>
          </a:p>
        </p:txBody>
      </p:sp>
    </p:spTree>
    <p:extLst>
      <p:ext uri="{BB962C8B-B14F-4D97-AF65-F5344CB8AC3E}">
        <p14:creationId xmlns:p14="http://schemas.microsoft.com/office/powerpoint/2010/main" val="23832507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CME:</a:t>
            </a:r>
            <a:r>
              <a:rPr lang="en-US" baseline="0" dirty="0" smtClean="0"/>
              <a:t> Updated slide. </a:t>
            </a:r>
            <a:r>
              <a:rPr lang="en-US" dirty="0" smtClean="0"/>
              <a:t>Removed primary endpoint column;</a:t>
            </a:r>
            <a:r>
              <a:rPr lang="en-US" baseline="0" dirty="0" smtClean="0"/>
              <a:t> a</a:t>
            </a:r>
            <a:r>
              <a:rPr lang="en-US" dirty="0" smtClean="0"/>
              <a:t>dded phases to trials names;</a:t>
            </a:r>
            <a:r>
              <a:rPr lang="en-US" baseline="0" dirty="0" smtClean="0"/>
              <a:t> a</a:t>
            </a:r>
            <a:r>
              <a:rPr lang="en-US" dirty="0" smtClean="0"/>
              <a:t>dded</a:t>
            </a:r>
            <a:r>
              <a:rPr lang="en-US" baseline="0" dirty="0" smtClean="0"/>
              <a:t> a class column; added ADC trial (last row)</a:t>
            </a:r>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t>50</a:t>
            </a:fld>
            <a:endParaRPr lang="en-US" dirty="0"/>
          </a:p>
        </p:txBody>
      </p:sp>
    </p:spTree>
    <p:extLst>
      <p:ext uri="{BB962C8B-B14F-4D97-AF65-F5344CB8AC3E}">
        <p14:creationId xmlns:p14="http://schemas.microsoft.com/office/powerpoint/2010/main" val="41407165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CME:</a:t>
            </a:r>
            <a:r>
              <a:rPr lang="en-US" baseline="0" dirty="0" smtClean="0"/>
              <a:t> Updated slide. </a:t>
            </a:r>
            <a:r>
              <a:rPr lang="en-US" dirty="0" smtClean="0"/>
              <a:t>Removed primary endpoint column;</a:t>
            </a:r>
            <a:r>
              <a:rPr lang="en-US" baseline="0" dirty="0" smtClean="0"/>
              <a:t> a</a:t>
            </a:r>
            <a:r>
              <a:rPr lang="en-US" dirty="0" smtClean="0"/>
              <a:t>dded a phases to trials names;</a:t>
            </a:r>
            <a:r>
              <a:rPr lang="en-US" baseline="0" dirty="0" smtClean="0"/>
              <a:t> </a:t>
            </a:r>
            <a:r>
              <a:rPr lang="en-US" dirty="0" smtClean="0"/>
              <a:t>added</a:t>
            </a:r>
            <a:r>
              <a:rPr lang="en-US" baseline="0" dirty="0" smtClean="0"/>
              <a:t> a class column; added ADC trials (last rows)</a:t>
            </a:r>
            <a:endParaRPr lang="en-US" dirty="0" smtClean="0"/>
          </a:p>
          <a:p>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t>51</a:t>
            </a:fld>
            <a:endParaRPr lang="en-US" dirty="0"/>
          </a:p>
        </p:txBody>
      </p:sp>
    </p:spTree>
    <p:extLst>
      <p:ext uri="{BB962C8B-B14F-4D97-AF65-F5344CB8AC3E}">
        <p14:creationId xmlns:p14="http://schemas.microsoft.com/office/powerpoint/2010/main" val="41407165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itchFamily="34" charset="0"/>
              <a:ea typeface="ヒラギノ角ゴ Pro W3" charset="-128"/>
            </a:endParaRPr>
          </a:p>
        </p:txBody>
      </p:sp>
      <p:sp>
        <p:nvSpPr>
          <p:cNvPr id="4" name="Slide Number Placeholder 3"/>
          <p:cNvSpPr>
            <a:spLocks noGrp="1"/>
          </p:cNvSpPr>
          <p:nvPr>
            <p:ph type="sldNum" sz="quarter" idx="10"/>
          </p:nvPr>
        </p:nvSpPr>
        <p:spPr/>
        <p:txBody>
          <a:bodyPr/>
          <a:lstStyle/>
          <a:p>
            <a:fld id="{C81A2F10-48C9-4419-8F28-D3C639F6C789}"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1866066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7977166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1116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7A44796-5925-4BBD-B705-F2275C85A24F}" type="slidenum">
              <a:rPr lang="en-US" altLang="en-US">
                <a:latin typeface="Calibri" pitchFamily="34" charset="0"/>
              </a:rPr>
              <a:pPr/>
              <a:t>54</a:t>
            </a:fld>
            <a:endParaRPr lang="en-US" altLang="en-US" dirty="0">
              <a:latin typeface="Calibri" pitchFamily="34" charset="0"/>
            </a:endParaRPr>
          </a:p>
        </p:txBody>
      </p:sp>
    </p:spTree>
    <p:extLst>
      <p:ext uri="{BB962C8B-B14F-4D97-AF65-F5344CB8AC3E}">
        <p14:creationId xmlns:p14="http://schemas.microsoft.com/office/powerpoint/2010/main" val="38621388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t>55</a:t>
            </a:fld>
            <a:endParaRPr lang="en-US" dirty="0"/>
          </a:p>
        </p:txBody>
      </p:sp>
    </p:spTree>
    <p:extLst>
      <p:ext uri="{BB962C8B-B14F-4D97-AF65-F5344CB8AC3E}">
        <p14:creationId xmlns:p14="http://schemas.microsoft.com/office/powerpoint/2010/main" val="30545916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t>57</a:t>
            </a:fld>
            <a:endParaRPr lang="en-US" dirty="0"/>
          </a:p>
        </p:txBody>
      </p:sp>
    </p:spTree>
    <p:extLst>
      <p:ext uri="{BB962C8B-B14F-4D97-AF65-F5344CB8AC3E}">
        <p14:creationId xmlns:p14="http://schemas.microsoft.com/office/powerpoint/2010/main" val="2210957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CME New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9</a:t>
            </a:fld>
            <a:endParaRPr lang="en-US" dirty="0"/>
          </a:p>
        </p:txBody>
      </p:sp>
    </p:spTree>
    <p:extLst>
      <p:ext uri="{BB962C8B-B14F-4D97-AF65-F5344CB8AC3E}">
        <p14:creationId xmlns:p14="http://schemas.microsoft.com/office/powerpoint/2010/main" val="6911364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t>58</a:t>
            </a:fld>
            <a:endParaRPr lang="en-US" dirty="0"/>
          </a:p>
        </p:txBody>
      </p:sp>
    </p:spTree>
    <p:extLst>
      <p:ext uri="{BB962C8B-B14F-4D97-AF65-F5344CB8AC3E}">
        <p14:creationId xmlns:p14="http://schemas.microsoft.com/office/powerpoint/2010/main" val="10388167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60</a:t>
            </a:fld>
            <a:endParaRPr lang="en-US" dirty="0"/>
          </a:p>
        </p:txBody>
      </p:sp>
    </p:spTree>
    <p:extLst>
      <p:ext uri="{BB962C8B-B14F-4D97-AF65-F5344CB8AC3E}">
        <p14:creationId xmlns:p14="http://schemas.microsoft.com/office/powerpoint/2010/main" val="30750623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2B3444B1-158A-4BF6-99BF-61DE2EB2E352}" type="slidenum">
              <a:rPr lang="en-US" smtClean="0"/>
              <a:t>62</a:t>
            </a:fld>
            <a:endParaRPr lang="en-US" dirty="0"/>
          </a:p>
        </p:txBody>
      </p:sp>
    </p:spTree>
    <p:extLst>
      <p:ext uri="{BB962C8B-B14F-4D97-AF65-F5344CB8AC3E}">
        <p14:creationId xmlns:p14="http://schemas.microsoft.com/office/powerpoint/2010/main" val="40431135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63</a:t>
            </a:fld>
            <a:endParaRPr lang="en-US" dirty="0"/>
          </a:p>
        </p:txBody>
      </p:sp>
    </p:spTree>
    <p:extLst>
      <p:ext uri="{BB962C8B-B14F-4D97-AF65-F5344CB8AC3E}">
        <p14:creationId xmlns:p14="http://schemas.microsoft.com/office/powerpoint/2010/main" val="6187227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CME New</a:t>
            </a:r>
            <a:endParaRPr lang="en-US" b="1" dirty="0" smtClean="0"/>
          </a:p>
        </p:txBody>
      </p:sp>
      <p:sp>
        <p:nvSpPr>
          <p:cNvPr id="4" name="Slide Number Placeholder 3"/>
          <p:cNvSpPr>
            <a:spLocks noGrp="1"/>
          </p:cNvSpPr>
          <p:nvPr>
            <p:ph type="sldNum" sz="quarter" idx="10"/>
          </p:nvPr>
        </p:nvSpPr>
        <p:spPr/>
        <p:txBody>
          <a:bodyPr/>
          <a:lstStyle/>
          <a:p>
            <a:fld id="{2B3444B1-158A-4BF6-99BF-61DE2EB2E352}" type="slidenum">
              <a:rPr lang="en-US" smtClean="0"/>
              <a:t>64</a:t>
            </a:fld>
            <a:endParaRPr lang="en-US" dirty="0"/>
          </a:p>
        </p:txBody>
      </p:sp>
    </p:spTree>
    <p:extLst>
      <p:ext uri="{BB962C8B-B14F-4D97-AF65-F5344CB8AC3E}">
        <p14:creationId xmlns:p14="http://schemas.microsoft.com/office/powerpoint/2010/main" val="40431135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65</a:t>
            </a:fld>
            <a:endParaRPr lang="en-US" dirty="0"/>
          </a:p>
        </p:txBody>
      </p:sp>
    </p:spTree>
    <p:extLst>
      <p:ext uri="{BB962C8B-B14F-4D97-AF65-F5344CB8AC3E}">
        <p14:creationId xmlns:p14="http://schemas.microsoft.com/office/powerpoint/2010/main" val="10121685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66</a:t>
            </a:fld>
            <a:endParaRPr lang="en-US" dirty="0"/>
          </a:p>
        </p:txBody>
      </p:sp>
    </p:spTree>
    <p:extLst>
      <p:ext uri="{BB962C8B-B14F-4D97-AF65-F5344CB8AC3E}">
        <p14:creationId xmlns:p14="http://schemas.microsoft.com/office/powerpoint/2010/main" val="10121685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67</a:t>
            </a:fld>
            <a:endParaRPr lang="en-US" dirty="0"/>
          </a:p>
        </p:txBody>
      </p:sp>
    </p:spTree>
    <p:extLst>
      <p:ext uri="{BB962C8B-B14F-4D97-AF65-F5344CB8AC3E}">
        <p14:creationId xmlns:p14="http://schemas.microsoft.com/office/powerpoint/2010/main" val="532997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1116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7A44796-5925-4BBD-B705-F2275C85A24F}" type="slidenum">
              <a:rPr lang="en-US" altLang="en-US">
                <a:latin typeface="Calibri" pitchFamily="34" charset="0"/>
              </a:rPr>
              <a:pPr/>
              <a:t>68</a:t>
            </a:fld>
            <a:endParaRPr lang="en-US" altLang="en-US" dirty="0">
              <a:latin typeface="Calibri" pitchFamily="34" charset="0"/>
            </a:endParaRPr>
          </a:p>
        </p:txBody>
      </p:sp>
    </p:spTree>
    <p:extLst>
      <p:ext uri="{BB962C8B-B14F-4D97-AF65-F5344CB8AC3E}">
        <p14:creationId xmlns:p14="http://schemas.microsoft.com/office/powerpoint/2010/main" val="8857902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CME:</a:t>
            </a:r>
            <a:r>
              <a:rPr lang="en-US" baseline="0" dirty="0" smtClean="0"/>
              <a:t> Updated slide. </a:t>
            </a:r>
            <a:r>
              <a:rPr lang="en-US" baseline="0" smtClean="0"/>
              <a:t>Added ADCs.</a:t>
            </a:r>
            <a:endParaRPr lang="en-US"/>
          </a:p>
        </p:txBody>
      </p:sp>
      <p:sp>
        <p:nvSpPr>
          <p:cNvPr id="4" name="Slide Number Placeholder 3"/>
          <p:cNvSpPr>
            <a:spLocks noGrp="1"/>
          </p:cNvSpPr>
          <p:nvPr>
            <p:ph type="sldNum" sz="quarter" idx="10"/>
          </p:nvPr>
        </p:nvSpPr>
        <p:spPr/>
        <p:txBody>
          <a:bodyPr/>
          <a:lstStyle/>
          <a:p>
            <a:fld id="{C81A2F10-48C9-4419-8F28-D3C639F6C789}" type="slidenum">
              <a:rPr lang="en-US" smtClean="0"/>
              <a:t>69</a:t>
            </a:fld>
            <a:endParaRPr lang="en-US" dirty="0"/>
          </a:p>
        </p:txBody>
      </p:sp>
    </p:spTree>
    <p:extLst>
      <p:ext uri="{BB962C8B-B14F-4D97-AF65-F5344CB8AC3E}">
        <p14:creationId xmlns:p14="http://schemas.microsoft.com/office/powerpoint/2010/main" val="228359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CME New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10</a:t>
            </a:fld>
            <a:endParaRPr lang="en-US" dirty="0"/>
          </a:p>
        </p:txBody>
      </p:sp>
    </p:spTree>
    <p:extLst>
      <p:ext uri="{BB962C8B-B14F-4D97-AF65-F5344CB8AC3E}">
        <p14:creationId xmlns:p14="http://schemas.microsoft.com/office/powerpoint/2010/main" val="6911364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CME New</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70</a:t>
            </a:fld>
            <a:endParaRPr lang="en-US" dirty="0"/>
          </a:p>
        </p:txBody>
      </p:sp>
    </p:spTree>
    <p:extLst>
      <p:ext uri="{BB962C8B-B14F-4D97-AF65-F5344CB8AC3E}">
        <p14:creationId xmlns:p14="http://schemas.microsoft.com/office/powerpoint/2010/main" val="6911364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71</a:t>
            </a:fld>
            <a:endParaRPr lang="en-US" dirty="0"/>
          </a:p>
        </p:txBody>
      </p:sp>
    </p:spTree>
    <p:extLst>
      <p:ext uri="{BB962C8B-B14F-4D97-AF65-F5344CB8AC3E}">
        <p14:creationId xmlns:p14="http://schemas.microsoft.com/office/powerpoint/2010/main" val="6911364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72</a:t>
            </a:fld>
            <a:endParaRPr lang="en-US" dirty="0"/>
          </a:p>
        </p:txBody>
      </p:sp>
    </p:spTree>
    <p:extLst>
      <p:ext uri="{BB962C8B-B14F-4D97-AF65-F5344CB8AC3E}">
        <p14:creationId xmlns:p14="http://schemas.microsoft.com/office/powerpoint/2010/main" val="6911364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52227" name="Notes Placeholder 2"/>
          <p:cNvSpPr>
            <a:spLocks noGrp="1"/>
          </p:cNvSpPr>
          <p:nvPr>
            <p:ph type="body" idx="1"/>
          </p:nvPr>
        </p:nvSpPr>
        <p:spPr>
          <a:noFill/>
        </p:spPr>
        <p:txBody>
          <a:bodyPr/>
          <a:lstStyle/>
          <a:p>
            <a:r>
              <a:rPr lang="en-US" altLang="en-US" dirty="0">
                <a:latin typeface="Arial" pitchFamily="34" charset="0"/>
                <a:ea typeface="ヒラギノ角ゴ Pro W3" charset="-128"/>
              </a:rPr>
              <a:t>CME: slide</a:t>
            </a:r>
            <a:r>
              <a:rPr lang="en-US" altLang="en-US" baseline="0" dirty="0">
                <a:latin typeface="Arial" pitchFamily="34" charset="0"/>
                <a:ea typeface="ヒラギノ角ゴ Pro W3" charset="-128"/>
              </a:rPr>
              <a:t> added</a:t>
            </a:r>
            <a:endParaRPr lang="en-US" altLang="en-US" dirty="0">
              <a:latin typeface="Arial" pitchFamily="34" charset="0"/>
              <a:ea typeface="ヒラギノ角ゴ Pro W3" charset="-128"/>
            </a:endParaRPr>
          </a:p>
        </p:txBody>
      </p:sp>
      <p:sp>
        <p:nvSpPr>
          <p:cNvPr id="52228" name="Slide Number Placeholder 3"/>
          <p:cNvSpPr>
            <a:spLocks noGrp="1"/>
          </p:cNvSpPr>
          <p:nvPr>
            <p:ph type="sldNum" sz="quarter" idx="5"/>
          </p:nvPr>
        </p:nvSpPr>
        <p:spPr>
          <a:noFill/>
        </p:spPr>
        <p:txBody>
          <a:bodyPr/>
          <a:lstStyle>
            <a:lvl1pPr>
              <a:defRPr sz="2400" b="1">
                <a:solidFill>
                  <a:schemeClr val="tx1"/>
                </a:solidFill>
                <a:latin typeface="Arial" pitchFamily="34" charset="0"/>
                <a:ea typeface="ヒラギノ角ゴ Pro W3" charset="-128"/>
              </a:defRPr>
            </a:lvl1pPr>
            <a:lvl2pPr marL="742950" indent="-285750">
              <a:defRPr sz="2400" b="1">
                <a:solidFill>
                  <a:schemeClr val="tx1"/>
                </a:solidFill>
                <a:latin typeface="Arial" pitchFamily="34" charset="0"/>
                <a:ea typeface="ヒラギノ角ゴ Pro W3" charset="-128"/>
              </a:defRPr>
            </a:lvl2pPr>
            <a:lvl3pPr marL="1143000" indent="-228600">
              <a:defRPr sz="2400" b="1">
                <a:solidFill>
                  <a:schemeClr val="tx1"/>
                </a:solidFill>
                <a:latin typeface="Arial" pitchFamily="34" charset="0"/>
                <a:ea typeface="ヒラギノ角ゴ Pro W3" charset="-128"/>
              </a:defRPr>
            </a:lvl3pPr>
            <a:lvl4pPr marL="1600200" indent="-228600">
              <a:defRPr sz="2400" b="1">
                <a:solidFill>
                  <a:schemeClr val="tx1"/>
                </a:solidFill>
                <a:latin typeface="Arial" pitchFamily="34" charset="0"/>
                <a:ea typeface="ヒラギノ角ゴ Pro W3" charset="-128"/>
              </a:defRPr>
            </a:lvl4pPr>
            <a:lvl5pPr marL="2057400" indent="-22860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fld id="{78DAB6AE-4CA9-48B2-9584-0AE967D376A3}" type="slidenum">
              <a:rPr lang="en-US" altLang="en-US" sz="1200" b="0">
                <a:solidFill>
                  <a:prstClr val="black"/>
                </a:solidFill>
              </a:rPr>
              <a:pPr/>
              <a:t>73</a:t>
            </a:fld>
            <a:endParaRPr lang="en-US" altLang="en-US" sz="1200" b="0">
              <a:solidFill>
                <a:prstClr val="black"/>
              </a:solidFill>
            </a:endParaRPr>
          </a:p>
        </p:txBody>
      </p:sp>
    </p:spTree>
    <p:extLst>
      <p:ext uri="{BB962C8B-B14F-4D97-AF65-F5344CB8AC3E}">
        <p14:creationId xmlns:p14="http://schemas.microsoft.com/office/powerpoint/2010/main" val="14088871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52227" name="Notes Placeholder 2"/>
          <p:cNvSpPr>
            <a:spLocks noGrp="1"/>
          </p:cNvSpPr>
          <p:nvPr>
            <p:ph type="body" idx="1"/>
          </p:nvPr>
        </p:nvSpPr>
        <p:spPr>
          <a:noFill/>
        </p:spPr>
        <p:txBody>
          <a:bodyPr/>
          <a:lstStyle/>
          <a:p>
            <a:r>
              <a:rPr lang="en-US" altLang="en-US" dirty="0">
                <a:latin typeface="Arial" pitchFamily="34" charset="0"/>
                <a:ea typeface="ヒラギノ角ゴ Pro W3" charset="-128"/>
              </a:rPr>
              <a:t>CME: slide</a:t>
            </a:r>
            <a:r>
              <a:rPr lang="en-US" altLang="en-US" baseline="0" dirty="0">
                <a:latin typeface="Arial" pitchFamily="34" charset="0"/>
                <a:ea typeface="ヒラギノ角ゴ Pro W3" charset="-128"/>
              </a:rPr>
              <a:t> added</a:t>
            </a:r>
            <a:endParaRPr lang="en-US" altLang="en-US" dirty="0">
              <a:latin typeface="Arial" pitchFamily="34" charset="0"/>
              <a:ea typeface="ヒラギノ角ゴ Pro W3" charset="-128"/>
            </a:endParaRPr>
          </a:p>
        </p:txBody>
      </p:sp>
      <p:sp>
        <p:nvSpPr>
          <p:cNvPr id="52228" name="Slide Number Placeholder 3"/>
          <p:cNvSpPr>
            <a:spLocks noGrp="1"/>
          </p:cNvSpPr>
          <p:nvPr>
            <p:ph type="sldNum" sz="quarter" idx="5"/>
          </p:nvPr>
        </p:nvSpPr>
        <p:spPr>
          <a:noFill/>
        </p:spPr>
        <p:txBody>
          <a:bodyPr/>
          <a:lstStyle>
            <a:lvl1pPr>
              <a:defRPr sz="2400" b="1">
                <a:solidFill>
                  <a:schemeClr val="tx1"/>
                </a:solidFill>
                <a:latin typeface="Arial" pitchFamily="34" charset="0"/>
                <a:ea typeface="ヒラギノ角ゴ Pro W3" charset="-128"/>
              </a:defRPr>
            </a:lvl1pPr>
            <a:lvl2pPr marL="742950" indent="-285750">
              <a:defRPr sz="2400" b="1">
                <a:solidFill>
                  <a:schemeClr val="tx1"/>
                </a:solidFill>
                <a:latin typeface="Arial" pitchFamily="34" charset="0"/>
                <a:ea typeface="ヒラギノ角ゴ Pro W3" charset="-128"/>
              </a:defRPr>
            </a:lvl2pPr>
            <a:lvl3pPr marL="1143000" indent="-228600">
              <a:defRPr sz="2400" b="1">
                <a:solidFill>
                  <a:schemeClr val="tx1"/>
                </a:solidFill>
                <a:latin typeface="Arial" pitchFamily="34" charset="0"/>
                <a:ea typeface="ヒラギノ角ゴ Pro W3" charset="-128"/>
              </a:defRPr>
            </a:lvl3pPr>
            <a:lvl4pPr marL="1600200" indent="-228600">
              <a:defRPr sz="2400" b="1">
                <a:solidFill>
                  <a:schemeClr val="tx1"/>
                </a:solidFill>
                <a:latin typeface="Arial" pitchFamily="34" charset="0"/>
                <a:ea typeface="ヒラギノ角ゴ Pro W3" charset="-128"/>
              </a:defRPr>
            </a:lvl4pPr>
            <a:lvl5pPr marL="2057400" indent="-22860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fld id="{78DAB6AE-4CA9-48B2-9584-0AE967D376A3}" type="slidenum">
              <a:rPr lang="en-US" altLang="en-US" sz="1200" b="0">
                <a:solidFill>
                  <a:prstClr val="black"/>
                </a:solidFill>
              </a:rPr>
              <a:pPr/>
              <a:t>74</a:t>
            </a:fld>
            <a:endParaRPr lang="en-US" altLang="en-US" sz="1200" b="0">
              <a:solidFill>
                <a:prstClr val="black"/>
              </a:solidFill>
            </a:endParaRPr>
          </a:p>
        </p:txBody>
      </p:sp>
    </p:spTree>
    <p:extLst>
      <p:ext uri="{BB962C8B-B14F-4D97-AF65-F5344CB8AC3E}">
        <p14:creationId xmlns:p14="http://schemas.microsoft.com/office/powerpoint/2010/main" val="1011302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CME New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11</a:t>
            </a:fld>
            <a:endParaRPr lang="en-US" dirty="0"/>
          </a:p>
        </p:txBody>
      </p:sp>
    </p:spTree>
    <p:extLst>
      <p:ext uri="{BB962C8B-B14F-4D97-AF65-F5344CB8AC3E}">
        <p14:creationId xmlns:p14="http://schemas.microsoft.com/office/powerpoint/2010/main" val="691136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itchFamily="34" charset="0"/>
              <a:ea typeface="ヒラギノ角ゴ Pro W3" charset="-128"/>
            </a:endParaRPr>
          </a:p>
        </p:txBody>
      </p:sp>
      <p:sp>
        <p:nvSpPr>
          <p:cNvPr id="4" name="Slide Number Placeholder 3"/>
          <p:cNvSpPr>
            <a:spLocks noGrp="1"/>
          </p:cNvSpPr>
          <p:nvPr>
            <p:ph type="sldNum" sz="quarter" idx="10"/>
          </p:nvPr>
        </p:nvSpPr>
        <p:spPr/>
        <p:txBody>
          <a:bodyPr/>
          <a:lstStyle/>
          <a:p>
            <a:fld id="{C81A2F10-48C9-4419-8F28-D3C639F6C78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889427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8B9FB43-D938-4D4A-B028-1EFCE5AD65F2}" type="slidenum">
              <a:rPr lang="de-DE" altLang="de-DE" smtClean="0"/>
              <a:pPr>
                <a:defRPr/>
              </a:pPr>
              <a:t>13</a:t>
            </a:fld>
            <a:endParaRPr lang="de-DE" altLang="de-DE"/>
          </a:p>
        </p:txBody>
      </p:sp>
    </p:spTree>
    <p:extLst>
      <p:ext uri="{BB962C8B-B14F-4D97-AF65-F5344CB8AC3E}">
        <p14:creationId xmlns:p14="http://schemas.microsoft.com/office/powerpoint/2010/main" val="2498274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29018"/>
            <a:ext cx="8961120" cy="3749040"/>
          </a:xfrm>
          <a:prstGeom prst="rect">
            <a:avLst/>
          </a:prstGeom>
        </p:spPr>
        <p:txBody>
          <a:bodyPr>
            <a:noAutofit/>
          </a:bodyPr>
          <a:lstStyle>
            <a:lvl1pPr marL="233363" indent="-233363">
              <a:lnSpc>
                <a:spcPct val="100000"/>
              </a:lnSpc>
              <a:buClrTx/>
              <a:buFont typeface="Arial" panose="020B0604020202020204" pitchFamily="34" charset="0"/>
              <a:buChar char="•"/>
              <a:defRPr sz="2200" baseline="0"/>
            </a:lvl1pPr>
            <a:lvl2pPr marL="690563" indent="-233363">
              <a:lnSpc>
                <a:spcPct val="100000"/>
              </a:lnSpc>
              <a:buClrTx/>
              <a:buFont typeface="Arial" panose="020B0604020202020204" pitchFamily="34" charset="0"/>
              <a:buChar char="–"/>
              <a:defRPr sz="2200"/>
            </a:lvl2pPr>
            <a:lvl3pPr marL="1147763" indent="-233363">
              <a:lnSpc>
                <a:spcPct val="100000"/>
              </a:lnSpc>
              <a:buClrTx/>
              <a:buSzPct val="70000"/>
              <a:buFont typeface="Wingdings" panose="05000000000000000000" pitchFamily="2" charset="2"/>
              <a:buChar char="Ø"/>
              <a:defRPr sz="22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10" name="Straight Connector 9"/>
          <p:cNvCxnSpPr/>
          <p:nvPr userDrawn="1"/>
        </p:nvCxnSpPr>
        <p:spPr>
          <a:xfrm>
            <a:off x="0" y="796975"/>
            <a:ext cx="9144000"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
        <p:nvSpPr>
          <p:cNvPr id="9" name="Footer Placeholder 6"/>
          <p:cNvSpPr>
            <a:spLocks noGrp="1"/>
          </p:cNvSpPr>
          <p:nvPr>
            <p:ph type="ftr" sz="quarter" idx="13"/>
          </p:nvPr>
        </p:nvSpPr>
        <p:spPr>
          <a:xfrm>
            <a:off x="60960" y="4828225"/>
            <a:ext cx="7772400" cy="242887"/>
          </a:xfrm>
          <a:prstGeom prst="rect">
            <a:avLst/>
          </a:prstGeom>
        </p:spPr>
        <p:txBody>
          <a:bodyPr lIns="45720" bIns="0"/>
          <a:lstStyle>
            <a:lvl1pPr>
              <a:defRPr sz="800">
                <a:solidFill>
                  <a:schemeClr val="tx1"/>
                </a:solidFill>
              </a:defRPr>
            </a:lvl1pPr>
          </a:lstStyle>
          <a:p>
            <a:endParaRPr lang="en-US" dirty="0" smtClean="0"/>
          </a:p>
        </p:txBody>
      </p:sp>
      <p:sp>
        <p:nvSpPr>
          <p:cNvPr id="6" name="Title 1"/>
          <p:cNvSpPr>
            <a:spLocks noGrp="1"/>
          </p:cNvSpPr>
          <p:nvPr>
            <p:ph type="title"/>
          </p:nvPr>
        </p:nvSpPr>
        <p:spPr>
          <a:xfrm>
            <a:off x="91440" y="26840"/>
            <a:ext cx="8961120" cy="742950"/>
          </a:xfrm>
          <a:prstGeom prst="rect">
            <a:avLst/>
          </a:prstGeom>
          <a:ln>
            <a:noFill/>
          </a:ln>
        </p:spPr>
        <p:txBody>
          <a:bodyPr>
            <a:noAutofit/>
          </a:bodyPr>
          <a:lstStyle>
            <a:lvl1pPr>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5972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Housekeeping Slide">
    <p:spTree>
      <p:nvGrpSpPr>
        <p:cNvPr id="1" name=""/>
        <p:cNvGrpSpPr/>
        <p:nvPr/>
      </p:nvGrpSpPr>
      <p:grpSpPr>
        <a:xfrm>
          <a:off x="0" y="0"/>
          <a:ext cx="0" cy="0"/>
          <a:chOff x="0" y="0"/>
          <a:chExt cx="0" cy="0"/>
        </a:xfrm>
      </p:grpSpPr>
      <p:sp>
        <p:nvSpPr>
          <p:cNvPr id="6" name="Rectangle 5"/>
          <p:cNvSpPr/>
          <p:nvPr userDrawn="1"/>
        </p:nvSpPr>
        <p:spPr>
          <a:xfrm>
            <a:off x="0" y="-17646"/>
            <a:ext cx="9144000" cy="5170932"/>
          </a:xfrm>
          <a:prstGeom prst="rect">
            <a:avLst/>
          </a:prstGeom>
          <a:solidFill>
            <a:srgbClr val="09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 Placeholder 7"/>
          <p:cNvSpPr>
            <a:spLocks noGrp="1"/>
          </p:cNvSpPr>
          <p:nvPr>
            <p:ph type="body" sz="quarter" idx="10"/>
          </p:nvPr>
        </p:nvSpPr>
        <p:spPr>
          <a:xfrm>
            <a:off x="1219200" y="1028700"/>
            <a:ext cx="6934200" cy="2228850"/>
          </a:xfrm>
        </p:spPr>
        <p:txBody>
          <a:bodyPr>
            <a:noAutofit/>
          </a:bodyPr>
          <a:lstStyle>
            <a:lvl1pPr>
              <a:defRPr b="1">
                <a:solidFill>
                  <a:schemeClr val="bg1"/>
                </a:solidFill>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Text</a:t>
            </a:r>
          </a:p>
        </p:txBody>
      </p:sp>
      <p:pic>
        <p:nvPicPr>
          <p:cNvPr id="4" name="Picture 3"/>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637363" y="4308750"/>
            <a:ext cx="1870454" cy="602702"/>
          </a:xfrm>
          <a:prstGeom prst="rect">
            <a:avLst/>
          </a:prstGeom>
        </p:spPr>
      </p:pic>
    </p:spTree>
    <p:extLst>
      <p:ext uri="{BB962C8B-B14F-4D97-AF65-F5344CB8AC3E}">
        <p14:creationId xmlns:p14="http://schemas.microsoft.com/office/powerpoint/2010/main" val="283056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5" name="Straight Connector 4"/>
          <p:cNvCxnSpPr/>
          <p:nvPr userDrawn="1"/>
        </p:nvCxnSpPr>
        <p:spPr>
          <a:xfrm>
            <a:off x="0" y="796975"/>
            <a:ext cx="9144000"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
        <p:nvSpPr>
          <p:cNvPr id="8" name="Footer Placeholder 6"/>
          <p:cNvSpPr>
            <a:spLocks noGrp="1"/>
          </p:cNvSpPr>
          <p:nvPr>
            <p:ph type="ftr" sz="quarter" idx="13"/>
          </p:nvPr>
        </p:nvSpPr>
        <p:spPr>
          <a:xfrm>
            <a:off x="60960" y="4828225"/>
            <a:ext cx="7772400" cy="242887"/>
          </a:xfrm>
          <a:prstGeom prst="rect">
            <a:avLst/>
          </a:prstGeom>
        </p:spPr>
        <p:txBody>
          <a:bodyPr lIns="45720" bIns="0"/>
          <a:lstStyle>
            <a:lvl1pPr>
              <a:defRPr sz="800">
                <a:solidFill>
                  <a:schemeClr val="tx1"/>
                </a:solidFill>
              </a:defRPr>
            </a:lvl1pPr>
          </a:lstStyle>
          <a:p>
            <a:endParaRPr lang="en-US" dirty="0" smtClean="0"/>
          </a:p>
        </p:txBody>
      </p:sp>
      <p:sp>
        <p:nvSpPr>
          <p:cNvPr id="6" name="Title 1"/>
          <p:cNvSpPr>
            <a:spLocks noGrp="1"/>
          </p:cNvSpPr>
          <p:nvPr>
            <p:ph type="title"/>
          </p:nvPr>
        </p:nvSpPr>
        <p:spPr>
          <a:xfrm>
            <a:off x="91440" y="26840"/>
            <a:ext cx="8961120" cy="742950"/>
          </a:xfrm>
          <a:prstGeom prst="rect">
            <a:avLst/>
          </a:prstGeom>
          <a:ln>
            <a:noFill/>
          </a:ln>
        </p:spPr>
        <p:txBody>
          <a:bodyPr>
            <a:noAutofit/>
          </a:bodyPr>
          <a:lstStyle>
            <a:lvl1pPr>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25397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640" y="971550"/>
            <a:ext cx="4297680" cy="3749040"/>
          </a:xfrm>
          <a:prstGeom prst="rect">
            <a:avLst/>
          </a:prstGeom>
        </p:spPr>
        <p:txBody>
          <a:bodyPr>
            <a:noAutofit/>
          </a:bodyPr>
          <a:lstStyle>
            <a:lvl1pPr>
              <a:defRPr sz="18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2"/>
          </p:nvPr>
        </p:nvSpPr>
        <p:spPr>
          <a:xfrm>
            <a:off x="4648200" y="971550"/>
            <a:ext cx="4297680" cy="3749040"/>
          </a:xfrm>
          <a:prstGeom prst="rect">
            <a:avLst/>
          </a:prstGeom>
        </p:spPr>
        <p:txBody>
          <a:bodyPr>
            <a:noAutofit/>
          </a:bodyPr>
          <a:lstStyle>
            <a:lvl1pPr>
              <a:defRPr sz="18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Footer Placeholder 6"/>
          <p:cNvSpPr>
            <a:spLocks noGrp="1"/>
          </p:cNvSpPr>
          <p:nvPr>
            <p:ph type="ftr" sz="quarter" idx="13"/>
          </p:nvPr>
        </p:nvSpPr>
        <p:spPr>
          <a:xfrm>
            <a:off x="60960" y="4828225"/>
            <a:ext cx="7772400" cy="242887"/>
          </a:xfrm>
          <a:prstGeom prst="rect">
            <a:avLst/>
          </a:prstGeom>
        </p:spPr>
        <p:txBody>
          <a:bodyPr lIns="45720" bIns="0"/>
          <a:lstStyle>
            <a:lvl1pPr>
              <a:defRPr sz="800">
                <a:solidFill>
                  <a:schemeClr val="tx1"/>
                </a:solidFill>
              </a:defRPr>
            </a:lvl1pPr>
          </a:lstStyle>
          <a:p>
            <a:endParaRPr lang="en-US" dirty="0" smtClean="0"/>
          </a:p>
        </p:txBody>
      </p:sp>
      <p:cxnSp>
        <p:nvCxnSpPr>
          <p:cNvPr id="9" name="Straight Connector 8"/>
          <p:cNvCxnSpPr/>
          <p:nvPr userDrawn="1"/>
        </p:nvCxnSpPr>
        <p:spPr>
          <a:xfrm>
            <a:off x="0" y="796975"/>
            <a:ext cx="9144000"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
        <p:nvSpPr>
          <p:cNvPr id="12" name="Title 1"/>
          <p:cNvSpPr>
            <a:spLocks noGrp="1"/>
          </p:cNvSpPr>
          <p:nvPr>
            <p:ph type="title"/>
          </p:nvPr>
        </p:nvSpPr>
        <p:spPr>
          <a:xfrm>
            <a:off x="91440" y="26840"/>
            <a:ext cx="8961120" cy="742950"/>
          </a:xfrm>
          <a:prstGeom prst="rect">
            <a:avLst/>
          </a:prstGeom>
          <a:ln>
            <a:noFill/>
          </a:ln>
        </p:spPr>
        <p:txBody>
          <a:bodyPr>
            <a:noAutofit/>
          </a:bodyPr>
          <a:lstStyle>
            <a:lvl1pPr>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4003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20" y="1025128"/>
            <a:ext cx="4389120" cy="479822"/>
          </a:xfrm>
          <a:prstGeom prst="rect">
            <a:avLst/>
          </a:prstGeom>
        </p:spPr>
        <p:txBody>
          <a:bodyPr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1920" y="1504950"/>
            <a:ext cx="4389120" cy="3200400"/>
          </a:xfrm>
          <a:prstGeom prst="rect">
            <a:avLst/>
          </a:prstGeom>
        </p:spPr>
        <p:txBody>
          <a:bodyPr>
            <a:noAutofit/>
          </a:bodyPr>
          <a:lstStyle>
            <a:lvl1pPr>
              <a:buClr>
                <a:schemeClr val="tx2"/>
              </a:buClr>
              <a:defRPr sz="1800"/>
            </a:lvl1pPr>
            <a:lvl2pPr marL="685800" indent="-228600">
              <a:buClrTx/>
              <a:defRPr sz="1800"/>
            </a:lvl2pPr>
            <a:lvl3pPr marL="1143000" indent="-228600">
              <a:buClrTx/>
              <a:buFont typeface="Wingdings" panose="05000000000000000000" pitchFamily="2" charset="2"/>
              <a:buChar char="Ø"/>
              <a:defRPr sz="1800"/>
            </a:lvl3pPr>
            <a:lvl4pPr>
              <a:buClrTx/>
              <a:defRPr sz="1800"/>
            </a:lvl4pPr>
            <a:lvl5pPr>
              <a:buClrTx/>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02480" y="1025128"/>
            <a:ext cx="4389120" cy="479822"/>
          </a:xfrm>
          <a:prstGeom prst="rect">
            <a:avLst/>
          </a:prstGeom>
        </p:spPr>
        <p:txBody>
          <a:bodyPr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02480" y="1504950"/>
            <a:ext cx="4389120" cy="3200400"/>
          </a:xfrm>
          <a:prstGeom prst="rect">
            <a:avLst/>
          </a:prstGeom>
        </p:spPr>
        <p:txBody>
          <a:bodyPr>
            <a:noAutofit/>
          </a:bodyPr>
          <a:lstStyle>
            <a:lvl1pPr>
              <a:buClr>
                <a:schemeClr val="tx2"/>
              </a:buClr>
              <a:defRPr sz="1800"/>
            </a:lvl1pPr>
            <a:lvl2pPr marL="685800" indent="-228600">
              <a:buClrTx/>
              <a:defRPr sz="1800"/>
            </a:lvl2pPr>
            <a:lvl3pPr marL="1143000" indent="-228600">
              <a:buClrTx/>
              <a:buFont typeface="Wingdings" panose="05000000000000000000" pitchFamily="2" charset="2"/>
              <a:buChar char="Ø"/>
              <a:defRPr sz="1800"/>
            </a:lvl3pPr>
            <a:lvl4pPr>
              <a:buClrTx/>
              <a:defRPr sz="1800"/>
            </a:lvl4pPr>
            <a:lvl5pPr>
              <a:buClrTx/>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Footer Placeholder 6"/>
          <p:cNvSpPr>
            <a:spLocks noGrp="1"/>
          </p:cNvSpPr>
          <p:nvPr>
            <p:ph type="ftr" sz="quarter" idx="13"/>
          </p:nvPr>
        </p:nvSpPr>
        <p:spPr>
          <a:xfrm>
            <a:off x="60960" y="4828225"/>
            <a:ext cx="7772400" cy="242887"/>
          </a:xfrm>
          <a:prstGeom prst="rect">
            <a:avLst/>
          </a:prstGeom>
        </p:spPr>
        <p:txBody>
          <a:bodyPr lIns="45720" bIns="0"/>
          <a:lstStyle>
            <a:lvl1pPr>
              <a:defRPr sz="800">
                <a:solidFill>
                  <a:schemeClr val="tx1"/>
                </a:solidFill>
              </a:defRPr>
            </a:lvl1pPr>
          </a:lstStyle>
          <a:p>
            <a:endParaRPr lang="en-US" dirty="0" smtClean="0"/>
          </a:p>
        </p:txBody>
      </p:sp>
      <p:cxnSp>
        <p:nvCxnSpPr>
          <p:cNvPr id="11" name="Straight Connector 10"/>
          <p:cNvCxnSpPr/>
          <p:nvPr userDrawn="1"/>
        </p:nvCxnSpPr>
        <p:spPr>
          <a:xfrm>
            <a:off x="0" y="796975"/>
            <a:ext cx="9144000"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
        <p:nvSpPr>
          <p:cNvPr id="14" name="Title 1"/>
          <p:cNvSpPr>
            <a:spLocks noGrp="1"/>
          </p:cNvSpPr>
          <p:nvPr>
            <p:ph type="title"/>
          </p:nvPr>
        </p:nvSpPr>
        <p:spPr>
          <a:xfrm>
            <a:off x="91440" y="26840"/>
            <a:ext cx="8961120" cy="742950"/>
          </a:xfrm>
          <a:prstGeom prst="rect">
            <a:avLst/>
          </a:prstGeom>
          <a:ln>
            <a:noFill/>
          </a:ln>
        </p:spPr>
        <p:txBody>
          <a:bodyPr>
            <a:noAutofit/>
          </a:bodyPr>
          <a:lstStyle>
            <a:lvl1pPr>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99462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12" name="Rectangle 11"/>
          <p:cNvSpPr/>
          <p:nvPr userDrawn="1"/>
        </p:nvSpPr>
        <p:spPr>
          <a:xfrm>
            <a:off x="0" y="-21061"/>
            <a:ext cx="9144000" cy="5175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2051304" y="609600"/>
            <a:ext cx="5187696" cy="3790950"/>
          </a:xfrm>
          <a:prstGeom prst="rect">
            <a:avLst/>
          </a:prstGeom>
          <a:noFill/>
          <a:ln>
            <a:noFill/>
          </a:ln>
        </p:spPr>
        <p:style>
          <a:lnRef idx="1">
            <a:schemeClr val="accent5"/>
          </a:lnRef>
          <a:fillRef idx="2">
            <a:schemeClr val="accent5"/>
          </a:fillRef>
          <a:effectRef idx="1">
            <a:schemeClr val="accent5"/>
          </a:effectRef>
          <a:fontRef idx="none"/>
        </p:style>
        <p:txBody>
          <a:bodyPr anchor="t">
            <a:noAutofit/>
          </a:bodyPr>
          <a:lstStyle>
            <a:lvl1pPr algn="ctr">
              <a:defRPr sz="4000" b="1">
                <a:solidFill>
                  <a:schemeClr val="bg1"/>
                </a:solidFill>
              </a:defRPr>
            </a:lvl1pPr>
          </a:lstStyle>
          <a:p>
            <a:r>
              <a:rPr lang="en-US" dirty="0"/>
              <a:t>Click to edit Master title style</a:t>
            </a:r>
            <a:br>
              <a:rPr lang="en-US" dirty="0"/>
            </a:br>
            <a:r>
              <a:rPr lang="en-US" dirty="0"/>
              <a:t/>
            </a:r>
            <a:br>
              <a:rPr lang="en-US" dirty="0"/>
            </a:br>
            <a:endParaRPr lang="en-US" dirty="0"/>
          </a:p>
        </p:txBody>
      </p:sp>
    </p:spTree>
    <p:extLst>
      <p:ext uri="{BB962C8B-B14F-4D97-AF65-F5344CB8AC3E}">
        <p14:creationId xmlns:p14="http://schemas.microsoft.com/office/powerpoint/2010/main" val="602687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228600" y="1082278"/>
            <a:ext cx="8686800" cy="3623072"/>
          </a:xfrm>
          <a:prstGeom prst="rect">
            <a:avLst/>
          </a:prstGeom>
        </p:spPr>
        <p:txBody>
          <a:bodyPr>
            <a:noAutofit/>
          </a:bodyPr>
          <a:lstStyle>
            <a:lvl1pPr marL="342900" indent="-342900">
              <a:lnSpc>
                <a:spcPct val="100000"/>
              </a:lnSpc>
              <a:buFont typeface="Arial" panose="020B0604020202020204" pitchFamily="34" charset="0"/>
              <a:buChar char="•"/>
              <a:defRPr sz="2400" baseline="0"/>
            </a:lvl1pPr>
            <a:lvl2pPr marL="800100" indent="-342900">
              <a:lnSpc>
                <a:spcPct val="100000"/>
              </a:lnSpc>
              <a:buFont typeface="Arial" panose="020B0604020202020204" pitchFamily="34" charset="0"/>
              <a:buChar char="–"/>
              <a:defRPr sz="2400"/>
            </a:lvl2pPr>
            <a:lvl3pPr marL="1257300" indent="-342900">
              <a:lnSpc>
                <a:spcPct val="100000"/>
              </a:lnSpc>
              <a:buSzPct val="70000"/>
              <a:buFont typeface="Wingdings" panose="05000000000000000000" pitchFamily="2" charset="2"/>
              <a:buChar char="Ø"/>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cxnSp>
        <p:nvCxnSpPr>
          <p:cNvPr id="16" name="Straight Connector 15"/>
          <p:cNvCxnSpPr/>
          <p:nvPr userDrawn="1"/>
        </p:nvCxnSpPr>
        <p:spPr>
          <a:xfrm>
            <a:off x="0" y="910827"/>
            <a:ext cx="9144000" cy="0"/>
          </a:xfrm>
          <a:prstGeom prst="line">
            <a:avLst/>
          </a:prstGeom>
          <a:ln>
            <a:solidFill>
              <a:schemeClr val="tx2">
                <a:lumMod val="90000"/>
                <a:lumOff val="10000"/>
              </a:schemeClr>
            </a:solidFill>
          </a:ln>
        </p:spPr>
        <p:style>
          <a:lnRef idx="2">
            <a:schemeClr val="accent2"/>
          </a:lnRef>
          <a:fillRef idx="0">
            <a:schemeClr val="accent2"/>
          </a:fillRef>
          <a:effectRef idx="1">
            <a:schemeClr val="accent2"/>
          </a:effectRef>
          <a:fontRef idx="minor">
            <a:schemeClr val="tx1"/>
          </a:fontRef>
        </p:style>
      </p:cxnSp>
      <p:sp>
        <p:nvSpPr>
          <p:cNvPr id="17" name="Title 1"/>
          <p:cNvSpPr>
            <a:spLocks noGrp="1"/>
          </p:cNvSpPr>
          <p:nvPr>
            <p:ph type="title"/>
          </p:nvPr>
        </p:nvSpPr>
        <p:spPr>
          <a:xfrm>
            <a:off x="91440" y="76200"/>
            <a:ext cx="8961120" cy="742950"/>
          </a:xfrm>
        </p:spPr>
        <p:txBody>
          <a:bodyPr>
            <a:noAutofit/>
          </a:bodyPr>
          <a:lstStyle>
            <a:lvl1pPr>
              <a:defRPr sz="2800" baseline="0"/>
            </a:lvl1pPr>
          </a:lstStyle>
          <a:p>
            <a:r>
              <a:rPr lang="en-US" dirty="0"/>
              <a:t>Click to edit Master title style</a:t>
            </a:r>
          </a:p>
        </p:txBody>
      </p:sp>
      <p:sp>
        <p:nvSpPr>
          <p:cNvPr id="18" name="Footer Placeholder 6"/>
          <p:cNvSpPr>
            <a:spLocks noGrp="1"/>
          </p:cNvSpPr>
          <p:nvPr>
            <p:ph type="ftr" sz="quarter" idx="13"/>
          </p:nvPr>
        </p:nvSpPr>
        <p:spPr>
          <a:xfrm>
            <a:off x="94926" y="4814260"/>
            <a:ext cx="7699248" cy="273844"/>
          </a:xfrm>
        </p:spPr>
        <p:txBody>
          <a:bodyPr lIns="45720" tIns="45720" bIns="45720"/>
          <a:lstStyle/>
          <a:p>
            <a:endParaRPr lang="en-US" dirty="0">
              <a:solidFill>
                <a:srgbClr val="000000"/>
              </a:solidFill>
            </a:endParaRPr>
          </a:p>
        </p:txBody>
      </p:sp>
    </p:spTree>
    <p:extLst>
      <p:ext uri="{BB962C8B-B14F-4D97-AF65-F5344CB8AC3E}">
        <p14:creationId xmlns:p14="http://schemas.microsoft.com/office/powerpoint/2010/main" val="1915277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82278"/>
            <a:ext cx="8686800" cy="3623072"/>
          </a:xfrm>
          <a:prstGeom prst="rect">
            <a:avLst/>
          </a:prstGeom>
        </p:spPr>
        <p:txBody>
          <a:bodyPr>
            <a:normAutofit/>
          </a:bodyPr>
          <a:lstStyle>
            <a:lvl1pPr marL="342900" indent="-342900">
              <a:lnSpc>
                <a:spcPct val="100000"/>
              </a:lnSpc>
              <a:buFont typeface="Arial" panose="020B0604020202020204" pitchFamily="34" charset="0"/>
              <a:buChar char="•"/>
              <a:defRPr sz="2400" baseline="0"/>
            </a:lvl1pPr>
            <a:lvl2pPr marL="800100" indent="-342900">
              <a:lnSpc>
                <a:spcPct val="100000"/>
              </a:lnSpc>
              <a:buFont typeface="Arial" panose="020B0604020202020204" pitchFamily="34" charset="0"/>
              <a:buChar char="–"/>
              <a:defRPr sz="2400"/>
            </a:lvl2pPr>
            <a:lvl3pPr marL="1257300" indent="-342900">
              <a:lnSpc>
                <a:spcPct val="100000"/>
              </a:lnSpc>
              <a:buSzPct val="70000"/>
              <a:buFont typeface="Wingdings" panose="05000000000000000000" pitchFamily="2" charset="2"/>
              <a:buChar char="Ø"/>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10" name="Straight Connector 9"/>
          <p:cNvCxnSpPr/>
          <p:nvPr userDrawn="1"/>
        </p:nvCxnSpPr>
        <p:spPr>
          <a:xfrm>
            <a:off x="0" y="910827"/>
            <a:ext cx="9144000" cy="0"/>
          </a:xfrm>
          <a:prstGeom prst="line">
            <a:avLst/>
          </a:prstGeom>
          <a:ln>
            <a:solidFill>
              <a:schemeClr val="tx2">
                <a:lumMod val="90000"/>
                <a:lumOff val="10000"/>
              </a:schemeClr>
            </a:solidFill>
          </a:ln>
        </p:spPr>
        <p:style>
          <a:lnRef idx="2">
            <a:schemeClr val="accent2"/>
          </a:lnRef>
          <a:fillRef idx="0">
            <a:schemeClr val="accent2"/>
          </a:fillRef>
          <a:effectRef idx="1">
            <a:schemeClr val="accent2"/>
          </a:effectRef>
          <a:fontRef idx="minor">
            <a:schemeClr val="tx1"/>
          </a:fontRef>
        </p:style>
      </p:cxnSp>
      <p:sp>
        <p:nvSpPr>
          <p:cNvPr id="8" name="Title 1"/>
          <p:cNvSpPr>
            <a:spLocks noGrp="1"/>
          </p:cNvSpPr>
          <p:nvPr>
            <p:ph type="title"/>
          </p:nvPr>
        </p:nvSpPr>
        <p:spPr>
          <a:xfrm>
            <a:off x="182880" y="76200"/>
            <a:ext cx="8778240" cy="742950"/>
          </a:xfrm>
        </p:spPr>
        <p:txBody>
          <a:bodyPr>
            <a:noAutofit/>
          </a:bodyPr>
          <a:lstStyle>
            <a:lvl1pPr>
              <a:defRPr sz="2800" baseline="0"/>
            </a:lvl1pPr>
          </a:lstStyle>
          <a:p>
            <a:r>
              <a:rPr lang="en-US" dirty="0" smtClean="0"/>
              <a:t>Click to edit Master title style</a:t>
            </a:r>
            <a:endParaRPr lang="en-US" dirty="0"/>
          </a:p>
        </p:txBody>
      </p:sp>
      <p:sp>
        <p:nvSpPr>
          <p:cNvPr id="9" name="Footer Placeholder 6"/>
          <p:cNvSpPr>
            <a:spLocks noGrp="1"/>
          </p:cNvSpPr>
          <p:nvPr>
            <p:ph type="ftr" sz="quarter" idx="13"/>
          </p:nvPr>
        </p:nvSpPr>
        <p:spPr>
          <a:xfrm>
            <a:off x="182880" y="4767263"/>
            <a:ext cx="7498080" cy="273844"/>
          </a:xfrm>
        </p:spPr>
        <p:txBody>
          <a:bodyPr lIns="45720" bIns="0"/>
          <a:lstStyle>
            <a:lvl1pPr>
              <a:defRPr sz="800"/>
            </a:lvl1pPr>
          </a:lstStyle>
          <a:p>
            <a:endParaRPr lang="en-US" dirty="0"/>
          </a:p>
        </p:txBody>
      </p:sp>
    </p:spTree>
    <p:extLst>
      <p:ext uri="{BB962C8B-B14F-4D97-AF65-F5344CB8AC3E}">
        <p14:creationId xmlns:p14="http://schemas.microsoft.com/office/powerpoint/2010/main" val="308332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sclosure slides">
    <p:spTree>
      <p:nvGrpSpPr>
        <p:cNvPr id="1" name=""/>
        <p:cNvGrpSpPr/>
        <p:nvPr/>
      </p:nvGrpSpPr>
      <p:grpSpPr>
        <a:xfrm>
          <a:off x="0" y="0"/>
          <a:ext cx="0" cy="0"/>
          <a:chOff x="0" y="0"/>
          <a:chExt cx="0" cy="0"/>
        </a:xfrm>
      </p:grpSpPr>
      <p:sp>
        <p:nvSpPr>
          <p:cNvPr id="7" name="Rectangle 6"/>
          <p:cNvSpPr/>
          <p:nvPr userDrawn="1"/>
        </p:nvSpPr>
        <p:spPr>
          <a:xfrm>
            <a:off x="0" y="-6835"/>
            <a:ext cx="9144000" cy="51755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sz="half" idx="1"/>
          </p:nvPr>
        </p:nvSpPr>
        <p:spPr>
          <a:xfrm>
            <a:off x="228600" y="1028700"/>
            <a:ext cx="4206240" cy="3565922"/>
          </a:xfrm>
          <a:prstGeom prst="rect">
            <a:avLst/>
          </a:prstGeo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2"/>
          </p:nvPr>
        </p:nvSpPr>
        <p:spPr>
          <a:xfrm>
            <a:off x="4709160" y="1028700"/>
            <a:ext cx="4206240" cy="3565922"/>
          </a:xfrm>
          <a:prstGeom prst="rect">
            <a:avLst/>
          </a:prstGeo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13" name="Title 1"/>
          <p:cNvSpPr>
            <a:spLocks noGrp="1"/>
          </p:cNvSpPr>
          <p:nvPr>
            <p:ph type="title"/>
          </p:nvPr>
        </p:nvSpPr>
        <p:spPr>
          <a:xfrm>
            <a:off x="182880" y="42863"/>
            <a:ext cx="8778240" cy="742950"/>
          </a:xfrm>
          <a:prstGeom prst="rect">
            <a:avLst/>
          </a:prstGeom>
        </p:spPr>
        <p:txBody>
          <a:bodyPr>
            <a:noAutofit/>
          </a:bodyPr>
          <a:lstStyle>
            <a:lvl1pPr>
              <a:defRPr sz="2400" baseline="0"/>
            </a:lvl1pPr>
          </a:lstStyle>
          <a:p>
            <a:r>
              <a:rPr lang="en-US" dirty="0" smtClean="0"/>
              <a:t>Click to edit Master title style</a:t>
            </a:r>
            <a:endParaRPr lang="en-US" dirty="0"/>
          </a:p>
        </p:txBody>
      </p:sp>
      <p:sp>
        <p:nvSpPr>
          <p:cNvPr id="9" name="Footer Placeholder 6"/>
          <p:cNvSpPr>
            <a:spLocks noGrp="1"/>
          </p:cNvSpPr>
          <p:nvPr>
            <p:ph type="ftr" sz="quarter" idx="13"/>
          </p:nvPr>
        </p:nvSpPr>
        <p:spPr>
          <a:xfrm>
            <a:off x="182880" y="4767263"/>
            <a:ext cx="7498080" cy="273844"/>
          </a:xfrm>
        </p:spPr>
        <p:txBody>
          <a:bodyPr lIns="45720" bIns="0"/>
          <a:lstStyle/>
          <a:p>
            <a:endParaRPr lang="en-US" dirty="0">
              <a:solidFill>
                <a:srgbClr val="000000"/>
              </a:solidFill>
            </a:endParaRPr>
          </a:p>
        </p:txBody>
      </p:sp>
    </p:spTree>
    <p:extLst>
      <p:ext uri="{BB962C8B-B14F-4D97-AF65-F5344CB8AC3E}">
        <p14:creationId xmlns:p14="http://schemas.microsoft.com/office/powerpoint/2010/main" val="420816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heme Slide">
    <p:spTree>
      <p:nvGrpSpPr>
        <p:cNvPr id="1" name=""/>
        <p:cNvGrpSpPr/>
        <p:nvPr/>
      </p:nvGrpSpPr>
      <p:grpSpPr>
        <a:xfrm>
          <a:off x="0" y="0"/>
          <a:ext cx="0" cy="0"/>
          <a:chOff x="0" y="0"/>
          <a:chExt cx="0" cy="0"/>
        </a:xfrm>
      </p:grpSpPr>
      <p:sp>
        <p:nvSpPr>
          <p:cNvPr id="12" name="Rectangle 11"/>
          <p:cNvSpPr/>
          <p:nvPr userDrawn="1"/>
        </p:nvSpPr>
        <p:spPr>
          <a:xfrm>
            <a:off x="0" y="-6835"/>
            <a:ext cx="7086600" cy="51755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quarter" idx="10" hasCustomPrompt="1"/>
          </p:nvPr>
        </p:nvSpPr>
        <p:spPr>
          <a:xfrm>
            <a:off x="532211" y="400050"/>
            <a:ext cx="6022181" cy="3826361"/>
          </a:xfrm>
          <a:prstGeom prst="rect">
            <a:avLst/>
          </a:prstGeom>
        </p:spPr>
        <p:txBody>
          <a:bodyPr anchor="ctr"/>
          <a:lstStyle>
            <a:lvl1pPr algn="ctr">
              <a:spcBef>
                <a:spcPts val="0"/>
              </a:spcBef>
              <a:spcAft>
                <a:spcPts val="600"/>
              </a:spcAft>
              <a:defRPr lang="en-US" sz="1600" b="1" i="0" smtClean="0">
                <a:solidFill>
                  <a:prstClr val="white"/>
                </a:solidFill>
                <a:latin typeface="Arial" panose="020B0604020202020204" pitchFamily="34" charset="0"/>
                <a:cs typeface="Arial" panose="020B0604020202020204" pitchFamily="34" charset="0"/>
              </a:defRPr>
            </a:lvl1pPr>
          </a:lstStyle>
          <a:p>
            <a:r>
              <a:rPr lang="en-US" sz="4800" b="1" dirty="0" smtClean="0">
                <a:solidFill>
                  <a:prstClr val="white"/>
                </a:solidFill>
                <a:latin typeface="Arial" panose="020B0604020202020204" pitchFamily="34" charset="0"/>
                <a:ea typeface="+mj-ea"/>
                <a:cs typeface="Arial" panose="020B0604020202020204" pitchFamily="34" charset="0"/>
              </a:rPr>
              <a:t>Theme/Title (Can be on 3 lines)</a:t>
            </a:r>
          </a:p>
          <a:p>
            <a:r>
              <a:rPr lang="en-US" sz="3600" b="1" i="1" dirty="0" smtClean="0">
                <a:solidFill>
                  <a:prstClr val="white"/>
                </a:solidFill>
                <a:latin typeface="Arial" panose="020B0604020202020204" pitchFamily="34" charset="0"/>
                <a:ea typeface="+mj-ea"/>
                <a:cs typeface="Arial" panose="020B0604020202020204" pitchFamily="34" charset="0"/>
              </a:rPr>
              <a:t>Subtitle (Can be on 3 Lines)</a:t>
            </a:r>
            <a:endParaRPr lang="en-US" dirty="0"/>
          </a:p>
        </p:txBody>
      </p:sp>
      <p:pic>
        <p:nvPicPr>
          <p:cNvPr id="7" name="Picture 6"/>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707722" y="4385310"/>
            <a:ext cx="1671159" cy="540000"/>
          </a:xfrm>
          <a:prstGeom prst="rect">
            <a:avLst/>
          </a:prstGeom>
        </p:spPr>
      </p:pic>
      <p:pic>
        <p:nvPicPr>
          <p:cNvPr id="6"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45413" t="-1" r="44289" b="-1"/>
          <a:stretch/>
        </p:blipFill>
        <p:spPr bwMode="auto">
          <a:xfrm>
            <a:off x="7086601" y="-6835"/>
            <a:ext cx="2132048" cy="5175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344372"/>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28600" y="1037230"/>
            <a:ext cx="8686800" cy="3540141"/>
          </a:xfrm>
          <a:prstGeom prst="rect">
            <a:avLst/>
          </a:prstGeom>
        </p:spPr>
        <p:txBody>
          <a:bodyPr vert="horz" lIns="91440" tIns="45720" rIns="91440" bIns="45720" rtlCol="0">
            <a:noAutofit/>
          </a:bodyPr>
          <a:lstStyle/>
          <a:p>
            <a:pPr lvl="0"/>
            <a:endParaRPr lang="en-US" dirty="0" smtClean="0"/>
          </a:p>
        </p:txBody>
      </p:sp>
      <p:sp>
        <p:nvSpPr>
          <p:cNvPr id="5" name="Footer Placeholder 6"/>
          <p:cNvSpPr>
            <a:spLocks noGrp="1"/>
          </p:cNvSpPr>
          <p:nvPr>
            <p:ph type="ftr" sz="quarter" idx="3"/>
          </p:nvPr>
        </p:nvSpPr>
        <p:spPr>
          <a:xfrm>
            <a:off x="152400" y="4812507"/>
            <a:ext cx="7406640" cy="273844"/>
          </a:xfrm>
          <a:prstGeom prst="rect">
            <a:avLst/>
          </a:prstGeom>
        </p:spPr>
        <p:txBody>
          <a:bodyPr lIns="45720" bIns="0" anchor="b"/>
          <a:lstStyle>
            <a:lvl1pPr>
              <a:defRPr sz="800">
                <a:solidFill>
                  <a:schemeClr val="tx1"/>
                </a:solidFill>
              </a:defRPr>
            </a:lvl1pPr>
          </a:lstStyle>
          <a:p>
            <a:endParaRPr lang="en-US" dirty="0"/>
          </a:p>
        </p:txBody>
      </p:sp>
      <p:pic>
        <p:nvPicPr>
          <p:cNvPr id="6" name="Picture 5" descr="PeerView.com-RGB@2x.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744968" y="4796790"/>
            <a:ext cx="1399032" cy="365760"/>
          </a:xfrm>
          <a:prstGeom prst="rect">
            <a:avLst/>
          </a:prstGeom>
        </p:spPr>
      </p:pic>
      <p:sp>
        <p:nvSpPr>
          <p:cNvPr id="9" name="Title Placeholder 1"/>
          <p:cNvSpPr>
            <a:spLocks noGrp="1"/>
          </p:cNvSpPr>
          <p:nvPr>
            <p:ph type="title"/>
          </p:nvPr>
        </p:nvSpPr>
        <p:spPr>
          <a:xfrm>
            <a:off x="91440" y="76322"/>
            <a:ext cx="8961120" cy="65127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514653073"/>
      </p:ext>
    </p:extLst>
  </p:cSld>
  <p:clrMap bg1="lt1" tx1="dk1" bg2="lt2" tx2="dk2" accent1="accent1" accent2="accent2" accent3="accent3" accent4="accent4" accent5="accent5" accent6="accent6" hlink="hlink" folHlink="folHlink"/>
  <p:sldLayoutIdLst>
    <p:sldLayoutId id="2147483650" r:id="rId1"/>
    <p:sldLayoutId id="2147483663" r:id="rId2"/>
    <p:sldLayoutId id="2147483652" r:id="rId3"/>
    <p:sldLayoutId id="2147483653" r:id="rId4"/>
    <p:sldLayoutId id="2147483669" r:id="rId5"/>
    <p:sldLayoutId id="2147483680" r:id="rId6"/>
    <p:sldLayoutId id="2147483681" r:id="rId7"/>
    <p:sldLayoutId id="2147483682" r:id="rId8"/>
    <p:sldLayoutId id="2147483683" r:id="rId9"/>
    <p:sldLayoutId id="2147483684" r:id="rId10"/>
  </p:sldLayoutIdLst>
  <p:txStyles>
    <p:titleStyle>
      <a:lvl1pPr algn="ctr" defTabSz="914400" rtl="0" eaLnBrk="1" latinLnBrk="0" hangingPunct="1">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marR="0" indent="-342900" algn="l" defTabSz="914400" rtl="0" eaLnBrk="1" fontAlgn="auto" latinLnBrk="0" hangingPunct="1">
        <a:lnSpc>
          <a:spcPct val="100000"/>
        </a:lnSpc>
        <a:spcBef>
          <a:spcPts val="0"/>
        </a:spcBef>
        <a:spcAft>
          <a:spcPts val="600"/>
        </a:spcAft>
        <a:buClrTx/>
        <a:buSzPct val="70000"/>
        <a:buFont typeface="Wingdings 2" panose="05020102010507070707" pitchFamily="18"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urotoday.com/conference-highlights/asco-gu-2020/asco-gu-2020-kidney-cancer/119282-asco-gu-2020-toxicity-profiles-and-side-effect-management-of-first-line-treatment-options-of-renal-cell-carcinoma.html"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335280" y="266997"/>
            <a:ext cx="6593058" cy="2215954"/>
          </a:xfrm>
          <a:prstGeom prst="rect">
            <a:avLst/>
          </a:prstGeom>
        </p:spPr>
        <p:txBody>
          <a:bodyPr anchor="ctr">
            <a:noAutofit/>
          </a:bodyPr>
          <a:lstStyle>
            <a:lvl1pPr marL="342900" indent="-342900" algn="l" defTabSz="914400" rtl="0" eaLnBrk="1" latinLnBrk="0" hangingPunct="1">
              <a:spcBef>
                <a:spcPts val="0"/>
              </a:spcBef>
              <a:spcAft>
                <a:spcPts val="600"/>
              </a:spcAft>
              <a:buFont typeface="Arial" panose="020B0604020202020204" pitchFamily="34" charset="0"/>
              <a:buChar char="•"/>
              <a:defRPr lang="en-US" sz="1600" b="1" i="1" kern="1200" smtClean="0">
                <a:solidFill>
                  <a:prstClr val="white"/>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0"/>
              </a:spcAft>
              <a:buNone/>
            </a:pPr>
            <a:r>
              <a:rPr lang="en-US" sz="3200" i="0" dirty="0"/>
              <a:t>Rethinking Patient Care in Endometrial and Cervical Cancer</a:t>
            </a:r>
            <a:br>
              <a:rPr lang="en-US" sz="3200" i="0" dirty="0"/>
            </a:br>
            <a:r>
              <a:rPr lang="en-US" sz="2400" dirty="0">
                <a:solidFill>
                  <a:schemeClr val="bg1"/>
                </a:solidFill>
              </a:rPr>
              <a:t>How Nurses Can Lead the Targeted and Immunotherapeutic Revolution</a:t>
            </a:r>
            <a:endParaRPr lang="en-US" sz="2800" dirty="0">
              <a:solidFill>
                <a:schemeClr val="bg1"/>
              </a:solidFill>
            </a:endParaRPr>
          </a:p>
        </p:txBody>
      </p:sp>
      <p:sp>
        <p:nvSpPr>
          <p:cNvPr id="4" name="Title 1"/>
          <p:cNvSpPr txBox="1">
            <a:spLocks/>
          </p:cNvSpPr>
          <p:nvPr/>
        </p:nvSpPr>
        <p:spPr>
          <a:xfrm>
            <a:off x="628649" y="2654781"/>
            <a:ext cx="4193413" cy="1776553"/>
          </a:xfrm>
          <a:prstGeom prst="rect">
            <a:avLst/>
          </a:prstGeom>
          <a:noFill/>
          <a:ln w="9525" cap="flat" cmpd="sng" algn="ctr">
            <a:noFill/>
            <a:prstDash val="solid"/>
          </a:ln>
          <a:effectLst/>
        </p:spPr>
        <p:txBody>
          <a:bodyPr vert="horz" lIns="91440" tIns="45720" rIns="91440" bIns="45720" rtlCol="0" anchor="t">
            <a:noAutofit/>
          </a:bodyPr>
          <a:lstStyle>
            <a:lvl1pPr algn="ctr" defTabSz="914400" rtl="0" eaLnBrk="1" latinLnBrk="0" hangingPunct="1">
              <a:spcBef>
                <a:spcPct val="0"/>
              </a:spcBef>
              <a:buNone/>
              <a:defRPr sz="2400" kern="1200">
                <a:solidFill>
                  <a:schemeClr val="bg1"/>
                </a:solidFill>
                <a:latin typeface="Arial" panose="020B0604020202020204" pitchFamily="34" charset="0"/>
                <a:ea typeface="+mj-ea"/>
                <a:cs typeface="Arial" panose="020B0604020202020204" pitchFamily="34" charset="0"/>
              </a:defRPr>
            </a:lvl1pPr>
            <a:lvl2pPr>
              <a:defRPr/>
            </a:lvl2pPr>
            <a:lvl3pPr>
              <a:defRPr/>
            </a:lvl3pPr>
            <a:lvl4pPr>
              <a:defRPr/>
            </a:lvl4pPr>
            <a:lvl5pPr>
              <a:defRPr/>
            </a:lvl5pPr>
            <a:lvl6pPr>
              <a:defRPr/>
            </a:lvl6pPr>
            <a:lvl7pPr>
              <a:defRPr/>
            </a:lvl7pPr>
            <a:lvl8pPr>
              <a:defRPr/>
            </a:lvl8pPr>
            <a:lvl9pPr>
              <a:defRPr/>
            </a:lvl9pPr>
          </a:lstStyle>
          <a:p>
            <a:pPr algn="r"/>
            <a:r>
              <a:rPr lang="en-US" sz="1600" b="1" dirty="0">
                <a:solidFill>
                  <a:prstClr val="white"/>
                </a:solidFill>
                <a:effectLst>
                  <a:outerShdw blurRad="38100" dist="38100" dir="2700000" algn="tl">
                    <a:srgbClr val="000000">
                      <a:alpha val="43137"/>
                    </a:srgbClr>
                  </a:outerShdw>
                </a:effectLst>
              </a:rPr>
              <a:t>Kimberly Halla, MSN, FNP-C</a:t>
            </a:r>
            <a:br>
              <a:rPr lang="en-US" sz="1600" b="1" dirty="0">
                <a:solidFill>
                  <a:prstClr val="white"/>
                </a:solidFill>
                <a:effectLst>
                  <a:outerShdw blurRad="38100" dist="38100" dir="2700000" algn="tl">
                    <a:srgbClr val="000000">
                      <a:alpha val="43137"/>
                    </a:srgbClr>
                  </a:outerShdw>
                </a:effectLst>
              </a:rPr>
            </a:br>
            <a:r>
              <a:rPr lang="en-US" sz="1600" dirty="0">
                <a:solidFill>
                  <a:prstClr val="white"/>
                </a:solidFill>
              </a:rPr>
              <a:t>Family Nurse Practitioner </a:t>
            </a:r>
          </a:p>
          <a:p>
            <a:pPr algn="r"/>
            <a:r>
              <a:rPr lang="en-US" sz="1600" dirty="0">
                <a:solidFill>
                  <a:prstClr val="white"/>
                </a:solidFill>
              </a:rPr>
              <a:t>Arizona Oncology Associates PC</a:t>
            </a:r>
          </a:p>
          <a:p>
            <a:pPr algn="r"/>
            <a:r>
              <a:rPr lang="en-US" sz="1600" dirty="0">
                <a:solidFill>
                  <a:prstClr val="white"/>
                </a:solidFill>
              </a:rPr>
              <a:t>Scottsdale, Arizona</a:t>
            </a:r>
          </a:p>
        </p:txBody>
      </p:sp>
      <p:pic>
        <p:nvPicPr>
          <p:cNvPr id="10" name="Picture 2" descr="Halla_Kimberly_02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2333" y="2704019"/>
            <a:ext cx="1115752" cy="1428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939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929018"/>
            <a:ext cx="8423910" cy="3749040"/>
          </a:xfrm>
        </p:spPr>
        <p:txBody>
          <a:bodyPr/>
          <a:lstStyle/>
          <a:p>
            <a:pPr marL="0" indent="0">
              <a:buNone/>
            </a:pPr>
            <a:r>
              <a:rPr lang="en-CA" sz="1800" b="1" dirty="0"/>
              <a:t>How often do you counsel patients receiving </a:t>
            </a:r>
            <a:r>
              <a:rPr lang="en-CA" sz="1800" b="1" dirty="0" smtClean="0"/>
              <a:t>IO, TKI, or ADC therapies </a:t>
            </a:r>
            <a:br>
              <a:rPr lang="en-CA" sz="1800" b="1" dirty="0" smtClean="0"/>
            </a:br>
            <a:r>
              <a:rPr lang="en-CA" sz="1800" b="1" dirty="0" smtClean="0"/>
              <a:t>on </a:t>
            </a:r>
            <a:r>
              <a:rPr lang="en-CA" sz="1800" b="1" dirty="0"/>
              <a:t>appropriate strategies to prevent and/or manage class effect </a:t>
            </a:r>
            <a:r>
              <a:rPr lang="en-CA" sz="1800" b="1" dirty="0" smtClean="0"/>
              <a:t/>
            </a:r>
            <a:br>
              <a:rPr lang="en-CA" sz="1800" b="1" dirty="0" smtClean="0"/>
            </a:br>
            <a:r>
              <a:rPr lang="en-CA" sz="1800" b="1" dirty="0" smtClean="0"/>
              <a:t>toxicities </a:t>
            </a:r>
            <a:r>
              <a:rPr lang="en-CA" sz="1800" b="1" dirty="0"/>
              <a:t>(such as </a:t>
            </a:r>
            <a:r>
              <a:rPr lang="en-CA" sz="1800" b="1" dirty="0" smtClean="0"/>
              <a:t>fatigue and GI </a:t>
            </a:r>
            <a:r>
              <a:rPr lang="en-CA" sz="1800" b="1" dirty="0"/>
              <a:t>symptoms, among others)?</a:t>
            </a:r>
            <a:endParaRPr lang="en-US" sz="1800" dirty="0"/>
          </a:p>
          <a:p>
            <a:pPr marL="0" lvl="0" indent="0">
              <a:buNone/>
            </a:pPr>
            <a:endParaRPr lang="en-US" sz="1800" dirty="0" smtClean="0"/>
          </a:p>
          <a:p>
            <a:pPr marL="342900" indent="-342900">
              <a:buFont typeface="+mj-lt"/>
              <a:buAutoNum type="arabicPeriod"/>
            </a:pPr>
            <a:r>
              <a:rPr lang="en-CA" sz="1800" dirty="0" smtClean="0"/>
              <a:t>Never</a:t>
            </a:r>
          </a:p>
          <a:p>
            <a:pPr marL="342900" indent="-342900">
              <a:buFont typeface="+mj-lt"/>
              <a:buAutoNum type="arabicPeriod"/>
            </a:pPr>
            <a:r>
              <a:rPr lang="en-US" sz="1800" dirty="0" smtClean="0"/>
              <a:t>Infrequently</a:t>
            </a:r>
          </a:p>
          <a:p>
            <a:pPr marL="342900" lvl="0" indent="-342900">
              <a:buFont typeface="+mj-lt"/>
              <a:buAutoNum type="arabicPeriod"/>
            </a:pPr>
            <a:r>
              <a:rPr lang="en-US" sz="1800" dirty="0" smtClean="0"/>
              <a:t>Sometimes</a:t>
            </a:r>
          </a:p>
          <a:p>
            <a:pPr marL="342900" lvl="0" indent="-342900">
              <a:buFont typeface="+mj-lt"/>
              <a:buAutoNum type="arabicPeriod"/>
            </a:pPr>
            <a:r>
              <a:rPr lang="en-US" sz="1800" dirty="0" smtClean="0"/>
              <a:t>Always</a:t>
            </a:r>
          </a:p>
          <a:p>
            <a:pPr marL="342900" lvl="0" indent="-342900">
              <a:buFont typeface="+mj-lt"/>
              <a:buAutoNum type="arabicPeriod"/>
            </a:pPr>
            <a:r>
              <a:rPr lang="en-US" sz="1800" dirty="0" smtClean="0"/>
              <a:t>N/A for me</a:t>
            </a:r>
            <a:endParaRPr lang="en-US" sz="1800" dirty="0"/>
          </a:p>
          <a:p>
            <a:pPr marL="342900" indent="-342900">
              <a:buFont typeface="+mj-lt"/>
              <a:buAutoNum type="arabicPeriod"/>
            </a:pPr>
            <a:endParaRPr lang="en-US" sz="1800" dirty="0"/>
          </a:p>
        </p:txBody>
      </p:sp>
      <p:sp>
        <p:nvSpPr>
          <p:cNvPr id="2" name="Title 1"/>
          <p:cNvSpPr>
            <a:spLocks noGrp="1"/>
          </p:cNvSpPr>
          <p:nvPr>
            <p:ph type="title"/>
          </p:nvPr>
        </p:nvSpPr>
        <p:spPr/>
        <p:txBody>
          <a:bodyPr/>
          <a:lstStyle/>
          <a:p>
            <a:r>
              <a:rPr lang="en-US" dirty="0" smtClean="0"/>
              <a:t>Polling Question 4</a:t>
            </a:r>
            <a:endParaRPr lang="en-US" dirty="0"/>
          </a:p>
        </p:txBody>
      </p:sp>
      <p:pic>
        <p:nvPicPr>
          <p:cNvPr id="3" name="Picture 2" descr="question_ma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6334" y="993296"/>
            <a:ext cx="533400" cy="660400"/>
          </a:xfrm>
          <a:prstGeom prst="rect">
            <a:avLst/>
          </a:prstGeom>
        </p:spPr>
      </p:pic>
    </p:spTree>
    <p:extLst>
      <p:ext uri="{BB962C8B-B14F-4D97-AF65-F5344CB8AC3E}">
        <p14:creationId xmlns:p14="http://schemas.microsoft.com/office/powerpoint/2010/main" val="2620731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929018"/>
            <a:ext cx="8423910" cy="3749040"/>
          </a:xfrm>
        </p:spPr>
        <p:txBody>
          <a:bodyPr/>
          <a:lstStyle/>
          <a:p>
            <a:pPr marL="0" indent="0">
              <a:buNone/>
            </a:pPr>
            <a:r>
              <a:rPr lang="en-US" sz="1800" b="1" dirty="0" smtClean="0"/>
              <a:t>How often do you </a:t>
            </a:r>
            <a:r>
              <a:rPr lang="en-US" sz="1800" b="1" dirty="0"/>
              <a:t>d</a:t>
            </a:r>
            <a:r>
              <a:rPr lang="en-US" sz="1800" b="1" dirty="0" smtClean="0"/>
              <a:t>iscuss </a:t>
            </a:r>
            <a:r>
              <a:rPr lang="en-US" sz="1800" b="1" dirty="0"/>
              <a:t>with patients the importance of reporting </a:t>
            </a:r>
            <a:r>
              <a:rPr lang="en-US" sz="1800" b="1" dirty="0" smtClean="0"/>
              <a:t/>
            </a:r>
            <a:br>
              <a:rPr lang="en-US" sz="1800" b="1" dirty="0" smtClean="0"/>
            </a:br>
            <a:r>
              <a:rPr lang="en-US" sz="1800" b="1" dirty="0" smtClean="0"/>
              <a:t>adverse </a:t>
            </a:r>
            <a:r>
              <a:rPr lang="en-US" sz="1800" b="1" dirty="0"/>
              <a:t>events immediately, rather than waiting for their next </a:t>
            </a:r>
            <a:r>
              <a:rPr lang="en-US" sz="1800" b="1" dirty="0" smtClean="0"/>
              <a:t/>
            </a:r>
            <a:br>
              <a:rPr lang="en-US" sz="1800" b="1" dirty="0" smtClean="0"/>
            </a:br>
            <a:r>
              <a:rPr lang="en-US" sz="1800" b="1" dirty="0" smtClean="0"/>
              <a:t>scheduled visit</a:t>
            </a:r>
            <a:r>
              <a:rPr lang="en-US" sz="1800" b="1" dirty="0"/>
              <a:t>, especially if on a combination </a:t>
            </a:r>
            <a:r>
              <a:rPr lang="en-US" sz="1800" b="1" dirty="0" smtClean="0"/>
              <a:t>regimen?</a:t>
            </a:r>
            <a:endParaRPr lang="en-US" sz="1800" b="1" dirty="0"/>
          </a:p>
          <a:p>
            <a:pPr marL="0" lvl="0" indent="0">
              <a:buNone/>
            </a:pPr>
            <a:endParaRPr lang="en-US" sz="1800" dirty="0" smtClean="0"/>
          </a:p>
          <a:p>
            <a:pPr marL="342900" indent="-342900">
              <a:buFont typeface="+mj-lt"/>
              <a:buAutoNum type="arabicPeriod"/>
            </a:pPr>
            <a:r>
              <a:rPr lang="en-CA" sz="1800" dirty="0"/>
              <a:t>Never</a:t>
            </a:r>
          </a:p>
          <a:p>
            <a:pPr marL="342900" indent="-342900">
              <a:buFont typeface="+mj-lt"/>
              <a:buAutoNum type="arabicPeriod"/>
            </a:pPr>
            <a:r>
              <a:rPr lang="en-US" sz="1800" dirty="0"/>
              <a:t>Infrequently</a:t>
            </a:r>
          </a:p>
          <a:p>
            <a:pPr marL="342900" lvl="0" indent="-342900">
              <a:buFont typeface="+mj-lt"/>
              <a:buAutoNum type="arabicPeriod"/>
            </a:pPr>
            <a:r>
              <a:rPr lang="en-US" sz="1800" dirty="0"/>
              <a:t>Sometimes</a:t>
            </a:r>
          </a:p>
          <a:p>
            <a:pPr marL="342900" lvl="0" indent="-342900">
              <a:buFont typeface="+mj-lt"/>
              <a:buAutoNum type="arabicPeriod"/>
            </a:pPr>
            <a:r>
              <a:rPr lang="en-US" sz="1800" dirty="0"/>
              <a:t>Always</a:t>
            </a:r>
          </a:p>
          <a:p>
            <a:pPr marL="342900" lvl="0" indent="-342900">
              <a:buFont typeface="+mj-lt"/>
              <a:buAutoNum type="arabicPeriod"/>
            </a:pPr>
            <a:r>
              <a:rPr lang="en-US" sz="1800" dirty="0"/>
              <a:t>N/A for </a:t>
            </a:r>
            <a:r>
              <a:rPr lang="en-US" sz="1800" dirty="0" smtClean="0"/>
              <a:t>me</a:t>
            </a:r>
            <a:endParaRPr lang="en-US" sz="1800" dirty="0"/>
          </a:p>
          <a:p>
            <a:pPr marL="342900" indent="-342900">
              <a:buFont typeface="+mj-lt"/>
              <a:buAutoNum type="arabicPeriod"/>
            </a:pPr>
            <a:endParaRPr lang="en-US" sz="1800" dirty="0"/>
          </a:p>
        </p:txBody>
      </p:sp>
      <p:sp>
        <p:nvSpPr>
          <p:cNvPr id="2" name="Title 1"/>
          <p:cNvSpPr>
            <a:spLocks noGrp="1"/>
          </p:cNvSpPr>
          <p:nvPr>
            <p:ph type="title"/>
          </p:nvPr>
        </p:nvSpPr>
        <p:spPr/>
        <p:txBody>
          <a:bodyPr/>
          <a:lstStyle/>
          <a:p>
            <a:r>
              <a:rPr lang="en-US" dirty="0" smtClean="0"/>
              <a:t>Polling Question 5</a:t>
            </a:r>
            <a:endParaRPr lang="en-US" dirty="0"/>
          </a:p>
        </p:txBody>
      </p:sp>
      <p:pic>
        <p:nvPicPr>
          <p:cNvPr id="3" name="Picture 2" descr="question_ma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6334" y="993296"/>
            <a:ext cx="533400" cy="660400"/>
          </a:xfrm>
          <a:prstGeom prst="rect">
            <a:avLst/>
          </a:prstGeom>
        </p:spPr>
      </p:pic>
    </p:spTree>
    <p:extLst>
      <p:ext uri="{BB962C8B-B14F-4D97-AF65-F5344CB8AC3E}">
        <p14:creationId xmlns:p14="http://schemas.microsoft.com/office/powerpoint/2010/main" val="795283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Updates in Endometrial Cancer</a:t>
            </a:r>
            <a:r>
              <a:rPr lang="en-US" b="0" dirty="0"/>
              <a:t/>
            </a:r>
            <a:br>
              <a:rPr lang="en-US" b="0" dirty="0"/>
            </a:br>
            <a:r>
              <a:rPr lang="en-US" dirty="0"/>
              <a:t/>
            </a:r>
            <a:br>
              <a:rPr lang="en-US" dirty="0"/>
            </a:br>
            <a:endParaRPr lang="en-US" dirty="0"/>
          </a:p>
        </p:txBody>
      </p:sp>
    </p:spTree>
    <p:extLst>
      <p:ext uri="{BB962C8B-B14F-4D97-AF65-F5344CB8AC3E}">
        <p14:creationId xmlns:p14="http://schemas.microsoft.com/office/powerpoint/2010/main" val="601902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48"/>
          <p:cNvGraphicFramePr/>
          <p:nvPr>
            <p:extLst>
              <p:ext uri="{D42A27DB-BD31-4B8C-83A1-F6EECF244321}">
                <p14:modId xmlns:p14="http://schemas.microsoft.com/office/powerpoint/2010/main" val="1406745121"/>
              </p:ext>
            </p:extLst>
          </p:nvPr>
        </p:nvGraphicFramePr>
        <p:xfrm>
          <a:off x="3999123" y="1140992"/>
          <a:ext cx="2732184" cy="1662801"/>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xmlns="" id="{6EC0DB59-D78C-F746-9DC7-F9E2449D454B}"/>
              </a:ext>
            </a:extLst>
          </p:cNvPr>
          <p:cNvSpPr>
            <a:spLocks noGrp="1"/>
          </p:cNvSpPr>
          <p:nvPr>
            <p:ph type="title"/>
          </p:nvPr>
        </p:nvSpPr>
        <p:spPr/>
        <p:txBody>
          <a:bodyPr/>
          <a:lstStyle/>
          <a:p>
            <a:r>
              <a:rPr lang="en-US" dirty="0" smtClean="0"/>
              <a:t>Endometrial Cancer Snapshot: SEER Data</a:t>
            </a:r>
            <a:r>
              <a:rPr lang="en-US" baseline="30000" dirty="0" smtClean="0"/>
              <a:t>1</a:t>
            </a:r>
            <a:endParaRPr lang="en-US" baseline="30000" dirty="0"/>
          </a:p>
        </p:txBody>
      </p:sp>
      <p:sp>
        <p:nvSpPr>
          <p:cNvPr id="3" name="Footer Placeholder 2"/>
          <p:cNvSpPr>
            <a:spLocks noGrp="1"/>
          </p:cNvSpPr>
          <p:nvPr>
            <p:ph type="ftr" sz="quarter" idx="13"/>
          </p:nvPr>
        </p:nvSpPr>
        <p:spPr/>
        <p:txBody>
          <a:bodyPr/>
          <a:lstStyle/>
          <a:p>
            <a:r>
              <a:rPr lang="en-US" dirty="0" smtClean="0"/>
              <a:t>1. https://seer.cancer.gov/statfacts/html/corp.html.</a:t>
            </a:r>
            <a:endParaRPr lang="en-US" dirty="0"/>
          </a:p>
        </p:txBody>
      </p:sp>
      <p:graphicFrame>
        <p:nvGraphicFramePr>
          <p:cNvPr id="40" name="Chart 39"/>
          <p:cNvGraphicFramePr/>
          <p:nvPr>
            <p:extLst>
              <p:ext uri="{D42A27DB-BD31-4B8C-83A1-F6EECF244321}">
                <p14:modId xmlns:p14="http://schemas.microsoft.com/office/powerpoint/2010/main" val="2990368313"/>
              </p:ext>
            </p:extLst>
          </p:nvPr>
        </p:nvGraphicFramePr>
        <p:xfrm>
          <a:off x="4021157" y="3053591"/>
          <a:ext cx="3238959" cy="19095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Chart 40"/>
          <p:cNvGraphicFramePr/>
          <p:nvPr>
            <p:extLst>
              <p:ext uri="{D42A27DB-BD31-4B8C-83A1-F6EECF244321}">
                <p14:modId xmlns:p14="http://schemas.microsoft.com/office/powerpoint/2010/main" val="3433336591"/>
              </p:ext>
            </p:extLst>
          </p:nvPr>
        </p:nvGraphicFramePr>
        <p:xfrm>
          <a:off x="4473615" y="1140992"/>
          <a:ext cx="2262852" cy="1703808"/>
        </p:xfrm>
        <a:graphic>
          <a:graphicData uri="http://schemas.openxmlformats.org/drawingml/2006/chart">
            <c:chart xmlns:c="http://schemas.openxmlformats.org/drawingml/2006/chart" xmlns:r="http://schemas.openxmlformats.org/officeDocument/2006/relationships" r:id="rId5"/>
          </a:graphicData>
        </a:graphic>
      </p:graphicFrame>
      <p:sp>
        <p:nvSpPr>
          <p:cNvPr id="44" name="TextBox 43"/>
          <p:cNvSpPr txBox="1"/>
          <p:nvPr/>
        </p:nvSpPr>
        <p:spPr>
          <a:xfrm>
            <a:off x="1237943" y="914327"/>
            <a:ext cx="2135389" cy="138499"/>
          </a:xfrm>
          <a:prstGeom prst="rect">
            <a:avLst/>
          </a:prstGeom>
          <a:noFill/>
        </p:spPr>
        <p:txBody>
          <a:bodyPr wrap="square" lIns="0" tIns="0" rIns="0" bIns="0" rtlCol="0">
            <a:spAutoFit/>
          </a:bodyPr>
          <a:lstStyle/>
          <a:p>
            <a:pPr algn="ctr"/>
            <a:r>
              <a:rPr lang="en-US" sz="900" b="1" dirty="0"/>
              <a:t>How Common </a:t>
            </a:r>
            <a:r>
              <a:rPr lang="en-US" sz="900" b="1" dirty="0" smtClean="0"/>
              <a:t>Is </a:t>
            </a:r>
            <a:r>
              <a:rPr lang="en-US" sz="900" b="1" dirty="0"/>
              <a:t>This Cancer?</a:t>
            </a:r>
          </a:p>
        </p:txBody>
      </p:sp>
      <p:graphicFrame>
        <p:nvGraphicFramePr>
          <p:cNvPr id="45" name="Chart 44"/>
          <p:cNvGraphicFramePr/>
          <p:nvPr>
            <p:extLst>
              <p:ext uri="{D42A27DB-BD31-4B8C-83A1-F6EECF244321}">
                <p14:modId xmlns:p14="http://schemas.microsoft.com/office/powerpoint/2010/main" val="2715812971"/>
              </p:ext>
            </p:extLst>
          </p:nvPr>
        </p:nvGraphicFramePr>
        <p:xfrm>
          <a:off x="306761" y="1056846"/>
          <a:ext cx="1758200" cy="1400175"/>
        </p:xfrm>
        <a:graphic>
          <a:graphicData uri="http://schemas.openxmlformats.org/drawingml/2006/chart">
            <c:chart xmlns:c="http://schemas.openxmlformats.org/drawingml/2006/chart" xmlns:r="http://schemas.openxmlformats.org/officeDocument/2006/relationships" r:id="rId6"/>
          </a:graphicData>
        </a:graphic>
      </p:graphicFrame>
      <p:sp>
        <p:nvSpPr>
          <p:cNvPr id="46" name="TextBox 45"/>
          <p:cNvSpPr txBox="1"/>
          <p:nvPr/>
        </p:nvSpPr>
        <p:spPr>
          <a:xfrm>
            <a:off x="875691" y="1079437"/>
            <a:ext cx="572947" cy="138499"/>
          </a:xfrm>
          <a:prstGeom prst="rect">
            <a:avLst/>
          </a:prstGeom>
          <a:noFill/>
        </p:spPr>
        <p:txBody>
          <a:bodyPr wrap="square" lIns="0" tIns="0" rIns="0" bIns="0" rtlCol="0">
            <a:spAutoFit/>
          </a:bodyPr>
          <a:lstStyle/>
          <a:p>
            <a:pPr algn="ctr"/>
            <a:r>
              <a:rPr lang="en-US" sz="900" dirty="0" smtClean="0"/>
              <a:t>3.6%</a:t>
            </a:r>
            <a:endParaRPr lang="en-US" sz="900" dirty="0"/>
          </a:p>
        </p:txBody>
      </p:sp>
      <p:sp>
        <p:nvSpPr>
          <p:cNvPr id="47" name="TextBox 46"/>
          <p:cNvSpPr txBox="1"/>
          <p:nvPr/>
        </p:nvSpPr>
        <p:spPr>
          <a:xfrm>
            <a:off x="1866697" y="1566076"/>
            <a:ext cx="1895076" cy="276999"/>
          </a:xfrm>
          <a:prstGeom prst="rect">
            <a:avLst/>
          </a:prstGeom>
          <a:noFill/>
        </p:spPr>
        <p:txBody>
          <a:bodyPr wrap="square" lIns="0" tIns="0" rIns="0" bIns="0" rtlCol="0">
            <a:spAutoFit/>
          </a:bodyPr>
          <a:lstStyle/>
          <a:p>
            <a:r>
              <a:rPr lang="en-US" sz="900" dirty="0"/>
              <a:t>Uterine cancer represents 3.6% of all new cancer cases in the U.S.</a:t>
            </a:r>
          </a:p>
        </p:txBody>
      </p:sp>
      <p:sp>
        <p:nvSpPr>
          <p:cNvPr id="48" name="TextBox 47"/>
          <p:cNvSpPr txBox="1"/>
          <p:nvPr/>
        </p:nvSpPr>
        <p:spPr>
          <a:xfrm>
            <a:off x="4113901" y="914327"/>
            <a:ext cx="2965898" cy="138499"/>
          </a:xfrm>
          <a:prstGeom prst="rect">
            <a:avLst/>
          </a:prstGeom>
          <a:noFill/>
        </p:spPr>
        <p:txBody>
          <a:bodyPr wrap="square" lIns="0" tIns="0" rIns="0" bIns="0" rtlCol="0">
            <a:spAutoFit/>
          </a:bodyPr>
          <a:lstStyle/>
          <a:p>
            <a:pPr algn="ctr"/>
            <a:r>
              <a:rPr lang="en-US" sz="900" b="1" dirty="0"/>
              <a:t>Percent of New Cases by Age Group: Uterine Cancer</a:t>
            </a:r>
          </a:p>
        </p:txBody>
      </p:sp>
      <p:sp>
        <p:nvSpPr>
          <p:cNvPr id="50" name="TextBox 49"/>
          <p:cNvSpPr txBox="1"/>
          <p:nvPr/>
        </p:nvSpPr>
        <p:spPr>
          <a:xfrm>
            <a:off x="7340600" y="1124468"/>
            <a:ext cx="1536700" cy="555889"/>
          </a:xfrm>
          <a:prstGeom prst="rect">
            <a:avLst/>
          </a:prstGeom>
          <a:solidFill>
            <a:schemeClr val="accent4"/>
          </a:solidFill>
        </p:spPr>
        <p:txBody>
          <a:bodyPr wrap="square" rtlCol="0" anchor="ctr">
            <a:noAutofit/>
          </a:bodyPr>
          <a:lstStyle/>
          <a:p>
            <a:pPr algn="ctr"/>
            <a:r>
              <a:rPr lang="en-US" sz="1200" b="1" dirty="0" smtClean="0">
                <a:solidFill>
                  <a:schemeClr val="bg1"/>
                </a:solidFill>
              </a:rPr>
              <a:t>Median Age at Diagnosis</a:t>
            </a:r>
          </a:p>
        </p:txBody>
      </p:sp>
      <p:sp>
        <p:nvSpPr>
          <p:cNvPr id="51" name="TextBox 50"/>
          <p:cNvSpPr txBox="1"/>
          <p:nvPr/>
        </p:nvSpPr>
        <p:spPr>
          <a:xfrm>
            <a:off x="7897542" y="1797100"/>
            <a:ext cx="453249" cy="492443"/>
          </a:xfrm>
          <a:prstGeom prst="rect">
            <a:avLst/>
          </a:prstGeom>
          <a:noFill/>
        </p:spPr>
        <p:txBody>
          <a:bodyPr wrap="square" lIns="0" tIns="0" rIns="0" bIns="0" rtlCol="0">
            <a:spAutoFit/>
          </a:bodyPr>
          <a:lstStyle/>
          <a:p>
            <a:r>
              <a:rPr lang="en-US" sz="3200" b="1" dirty="0" smtClean="0">
                <a:solidFill>
                  <a:schemeClr val="accent4"/>
                </a:solidFill>
              </a:rPr>
              <a:t>63</a:t>
            </a:r>
            <a:endParaRPr lang="en-US" sz="3200" b="1" dirty="0">
              <a:solidFill>
                <a:schemeClr val="accent4"/>
              </a:solidFill>
            </a:endParaRPr>
          </a:p>
        </p:txBody>
      </p:sp>
      <p:sp>
        <p:nvSpPr>
          <p:cNvPr id="52" name="TextBox 51"/>
          <p:cNvSpPr txBox="1"/>
          <p:nvPr/>
        </p:nvSpPr>
        <p:spPr>
          <a:xfrm>
            <a:off x="1358099" y="2670151"/>
            <a:ext cx="1895076" cy="138499"/>
          </a:xfrm>
          <a:prstGeom prst="rect">
            <a:avLst/>
          </a:prstGeom>
          <a:noFill/>
        </p:spPr>
        <p:txBody>
          <a:bodyPr wrap="square" lIns="0" tIns="0" rIns="0" bIns="0" rtlCol="0">
            <a:spAutoFit/>
          </a:bodyPr>
          <a:lstStyle/>
          <a:p>
            <a:pPr algn="ctr"/>
            <a:r>
              <a:rPr lang="en-US" sz="900" b="1" dirty="0"/>
              <a:t>Percent of Cases by Stage</a:t>
            </a:r>
          </a:p>
        </p:txBody>
      </p:sp>
      <p:graphicFrame>
        <p:nvGraphicFramePr>
          <p:cNvPr id="53" name="Chart 52"/>
          <p:cNvGraphicFramePr/>
          <p:nvPr>
            <p:extLst>
              <p:ext uri="{D42A27DB-BD31-4B8C-83A1-F6EECF244321}">
                <p14:modId xmlns:p14="http://schemas.microsoft.com/office/powerpoint/2010/main" val="4271443245"/>
              </p:ext>
            </p:extLst>
          </p:nvPr>
        </p:nvGraphicFramePr>
        <p:xfrm>
          <a:off x="247880" y="2865120"/>
          <a:ext cx="1937602" cy="1873567"/>
        </p:xfrm>
        <a:graphic>
          <a:graphicData uri="http://schemas.openxmlformats.org/drawingml/2006/chart">
            <c:chart xmlns:c="http://schemas.openxmlformats.org/drawingml/2006/chart" xmlns:r="http://schemas.openxmlformats.org/officeDocument/2006/relationships" r:id="rId7"/>
          </a:graphicData>
        </a:graphic>
      </p:graphicFrame>
      <p:grpSp>
        <p:nvGrpSpPr>
          <p:cNvPr id="54" name="Group 53"/>
          <p:cNvGrpSpPr/>
          <p:nvPr/>
        </p:nvGrpSpPr>
        <p:grpSpPr>
          <a:xfrm>
            <a:off x="2409545" y="3053592"/>
            <a:ext cx="1611612" cy="1200329"/>
            <a:chOff x="2409545" y="3053592"/>
            <a:chExt cx="1611612" cy="1200329"/>
          </a:xfrm>
        </p:grpSpPr>
        <p:sp>
          <p:nvSpPr>
            <p:cNvPr id="55" name="Rectangle 54"/>
            <p:cNvSpPr/>
            <p:nvPr/>
          </p:nvSpPr>
          <p:spPr>
            <a:xfrm>
              <a:off x="2525570" y="3053592"/>
              <a:ext cx="1495587" cy="1200329"/>
            </a:xfrm>
            <a:prstGeom prst="rect">
              <a:avLst/>
            </a:prstGeom>
          </p:spPr>
          <p:txBody>
            <a:bodyPr wrap="square" lIns="0" tIns="0" rIns="0" bIns="0">
              <a:spAutoFit/>
            </a:bodyPr>
            <a:lstStyle/>
            <a:p>
              <a:r>
                <a:rPr lang="en-US" sz="800" dirty="0"/>
                <a:t>Localized (67%)</a:t>
              </a:r>
            </a:p>
            <a:p>
              <a:r>
                <a:rPr lang="en-US" sz="800" dirty="0"/>
                <a:t>Confined to primary site</a:t>
              </a:r>
            </a:p>
            <a:p>
              <a:endParaRPr lang="en-US" sz="500" dirty="0" smtClean="0"/>
            </a:p>
            <a:p>
              <a:r>
                <a:rPr lang="en-US" sz="800" dirty="0" smtClean="0"/>
                <a:t>Regional </a:t>
              </a:r>
              <a:r>
                <a:rPr lang="en-US" sz="800" dirty="0"/>
                <a:t>(21%)</a:t>
              </a:r>
            </a:p>
            <a:p>
              <a:r>
                <a:rPr lang="en-US" sz="800" dirty="0"/>
                <a:t>Spread to regional lymph nodes</a:t>
              </a:r>
            </a:p>
            <a:p>
              <a:endParaRPr lang="en-US" sz="500" dirty="0" smtClean="0"/>
            </a:p>
            <a:p>
              <a:r>
                <a:rPr lang="en-US" sz="800" dirty="0" smtClean="0"/>
                <a:t>Distant </a:t>
              </a:r>
              <a:r>
                <a:rPr lang="en-US" sz="800" dirty="0"/>
                <a:t>(9%)</a:t>
              </a:r>
            </a:p>
            <a:p>
              <a:r>
                <a:rPr lang="en-US" sz="800" dirty="0"/>
                <a:t>Cancer has </a:t>
              </a:r>
              <a:r>
                <a:rPr lang="en-US" sz="800" dirty="0" smtClean="0"/>
                <a:t>metastasized</a:t>
              </a:r>
            </a:p>
            <a:p>
              <a:endParaRPr lang="en-US" sz="400" dirty="0"/>
            </a:p>
            <a:p>
              <a:r>
                <a:rPr lang="en-US" sz="800" dirty="0"/>
                <a:t>Unknown (3%)</a:t>
              </a:r>
            </a:p>
            <a:p>
              <a:r>
                <a:rPr lang="en-US" sz="800" dirty="0"/>
                <a:t>Unstaged</a:t>
              </a:r>
            </a:p>
          </p:txBody>
        </p:sp>
        <p:sp>
          <p:nvSpPr>
            <p:cNvPr id="56" name="Rectangle 55"/>
            <p:cNvSpPr/>
            <p:nvPr/>
          </p:nvSpPr>
          <p:spPr>
            <a:xfrm>
              <a:off x="2409545" y="3082269"/>
              <a:ext cx="86570" cy="7574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2412159" y="3398796"/>
              <a:ext cx="86570" cy="7574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2412159" y="3719865"/>
              <a:ext cx="86570" cy="757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2409545" y="4023764"/>
              <a:ext cx="86570" cy="757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Rectangle 59"/>
          <p:cNvSpPr/>
          <p:nvPr/>
        </p:nvSpPr>
        <p:spPr>
          <a:xfrm>
            <a:off x="4552025" y="3260324"/>
            <a:ext cx="512685" cy="129614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5192697" y="3622180"/>
            <a:ext cx="512685" cy="93428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5831150" y="4332302"/>
            <a:ext cx="512685" cy="2241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p:nvSpPr>
        <p:spPr>
          <a:xfrm>
            <a:off x="6467383" y="3839695"/>
            <a:ext cx="512685" cy="71676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4565361" y="3132562"/>
            <a:ext cx="490918" cy="123111"/>
          </a:xfrm>
          <a:prstGeom prst="rect">
            <a:avLst/>
          </a:prstGeom>
          <a:noFill/>
        </p:spPr>
        <p:txBody>
          <a:bodyPr wrap="square" lIns="0" tIns="0" rIns="0" bIns="0" rtlCol="0">
            <a:spAutoFit/>
          </a:bodyPr>
          <a:lstStyle/>
          <a:p>
            <a:pPr algn="ctr"/>
            <a:r>
              <a:rPr lang="en-US" sz="800" dirty="0" smtClean="0"/>
              <a:t>95%</a:t>
            </a:r>
            <a:endParaRPr lang="en-US" sz="800" dirty="0"/>
          </a:p>
        </p:txBody>
      </p:sp>
      <p:sp>
        <p:nvSpPr>
          <p:cNvPr id="65" name="TextBox 64"/>
          <p:cNvSpPr txBox="1"/>
          <p:nvPr/>
        </p:nvSpPr>
        <p:spPr>
          <a:xfrm>
            <a:off x="5214464" y="3486509"/>
            <a:ext cx="490918" cy="123111"/>
          </a:xfrm>
          <a:prstGeom prst="rect">
            <a:avLst/>
          </a:prstGeom>
          <a:noFill/>
        </p:spPr>
        <p:txBody>
          <a:bodyPr wrap="square" lIns="0" tIns="0" rIns="0" bIns="0" rtlCol="0">
            <a:spAutoFit/>
          </a:bodyPr>
          <a:lstStyle/>
          <a:p>
            <a:pPr algn="ctr"/>
            <a:r>
              <a:rPr lang="en-US" sz="800" dirty="0" smtClean="0"/>
              <a:t>69%</a:t>
            </a:r>
            <a:endParaRPr lang="en-US" sz="800" dirty="0"/>
          </a:p>
        </p:txBody>
      </p:sp>
      <p:sp>
        <p:nvSpPr>
          <p:cNvPr id="66" name="TextBox 65"/>
          <p:cNvSpPr txBox="1"/>
          <p:nvPr/>
        </p:nvSpPr>
        <p:spPr>
          <a:xfrm>
            <a:off x="5839603" y="4200315"/>
            <a:ext cx="490918" cy="123111"/>
          </a:xfrm>
          <a:prstGeom prst="rect">
            <a:avLst/>
          </a:prstGeom>
          <a:noFill/>
        </p:spPr>
        <p:txBody>
          <a:bodyPr wrap="square" lIns="0" tIns="0" rIns="0" bIns="0" rtlCol="0">
            <a:spAutoFit/>
          </a:bodyPr>
          <a:lstStyle/>
          <a:p>
            <a:pPr algn="ctr"/>
            <a:r>
              <a:rPr lang="en-US" sz="800" dirty="0" smtClean="0"/>
              <a:t>16.8%</a:t>
            </a:r>
            <a:endParaRPr lang="en-US" sz="800" dirty="0"/>
          </a:p>
        </p:txBody>
      </p:sp>
      <p:sp>
        <p:nvSpPr>
          <p:cNvPr id="67" name="TextBox 66"/>
          <p:cNvSpPr txBox="1"/>
          <p:nvPr/>
        </p:nvSpPr>
        <p:spPr>
          <a:xfrm>
            <a:off x="6478266" y="3705059"/>
            <a:ext cx="490918" cy="123111"/>
          </a:xfrm>
          <a:prstGeom prst="rect">
            <a:avLst/>
          </a:prstGeom>
          <a:noFill/>
        </p:spPr>
        <p:txBody>
          <a:bodyPr wrap="square" lIns="0" tIns="0" rIns="0" bIns="0" rtlCol="0">
            <a:spAutoFit/>
          </a:bodyPr>
          <a:lstStyle/>
          <a:p>
            <a:pPr algn="ctr"/>
            <a:r>
              <a:rPr lang="en-US" sz="800" dirty="0" smtClean="0"/>
              <a:t>52.9%</a:t>
            </a:r>
            <a:endParaRPr lang="en-US" sz="800" dirty="0"/>
          </a:p>
        </p:txBody>
      </p:sp>
      <p:sp>
        <p:nvSpPr>
          <p:cNvPr id="68" name="TextBox 67"/>
          <p:cNvSpPr txBox="1"/>
          <p:nvPr/>
        </p:nvSpPr>
        <p:spPr>
          <a:xfrm>
            <a:off x="4910806" y="2934183"/>
            <a:ext cx="1372088" cy="138499"/>
          </a:xfrm>
          <a:prstGeom prst="rect">
            <a:avLst/>
          </a:prstGeom>
          <a:noFill/>
        </p:spPr>
        <p:txBody>
          <a:bodyPr wrap="square" lIns="0" tIns="0" rIns="0" bIns="0" rtlCol="0">
            <a:spAutoFit/>
          </a:bodyPr>
          <a:lstStyle/>
          <a:p>
            <a:r>
              <a:rPr lang="en-US" sz="900" b="1" dirty="0"/>
              <a:t>5-Year Relative Survival</a:t>
            </a:r>
          </a:p>
        </p:txBody>
      </p:sp>
      <p:sp>
        <p:nvSpPr>
          <p:cNvPr id="69" name="TextBox 68"/>
          <p:cNvSpPr txBox="1"/>
          <p:nvPr/>
        </p:nvSpPr>
        <p:spPr>
          <a:xfrm>
            <a:off x="7355816" y="2803187"/>
            <a:ext cx="1536700" cy="555889"/>
          </a:xfrm>
          <a:prstGeom prst="rect">
            <a:avLst/>
          </a:prstGeom>
          <a:solidFill>
            <a:schemeClr val="accent4">
              <a:lumMod val="50000"/>
            </a:schemeClr>
          </a:solidFill>
        </p:spPr>
        <p:txBody>
          <a:bodyPr wrap="square" rtlCol="0" anchor="ctr">
            <a:noAutofit/>
          </a:bodyPr>
          <a:lstStyle/>
          <a:p>
            <a:pPr algn="ctr"/>
            <a:r>
              <a:rPr lang="en-US" sz="1200" b="1" dirty="0">
                <a:solidFill>
                  <a:schemeClr val="bg1"/>
                </a:solidFill>
              </a:rPr>
              <a:t>5-Year Relative Survival</a:t>
            </a:r>
          </a:p>
        </p:txBody>
      </p:sp>
      <p:sp>
        <p:nvSpPr>
          <p:cNvPr id="70" name="TextBox 69"/>
          <p:cNvSpPr txBox="1"/>
          <p:nvPr/>
        </p:nvSpPr>
        <p:spPr>
          <a:xfrm>
            <a:off x="7367055" y="3473643"/>
            <a:ext cx="1501155" cy="492443"/>
          </a:xfrm>
          <a:prstGeom prst="rect">
            <a:avLst/>
          </a:prstGeom>
          <a:noFill/>
        </p:spPr>
        <p:txBody>
          <a:bodyPr wrap="square" lIns="0" tIns="0" rIns="0" bIns="0" rtlCol="0">
            <a:spAutoFit/>
          </a:bodyPr>
          <a:lstStyle/>
          <a:p>
            <a:pPr algn="ctr"/>
            <a:r>
              <a:rPr lang="en-US" sz="3200" b="1" dirty="0" smtClean="0">
                <a:solidFill>
                  <a:schemeClr val="accent4">
                    <a:lumMod val="50000"/>
                  </a:schemeClr>
                </a:solidFill>
              </a:rPr>
              <a:t>81.2%</a:t>
            </a:r>
            <a:endParaRPr lang="en-US" sz="3200" b="1" dirty="0">
              <a:solidFill>
                <a:schemeClr val="accent4">
                  <a:lumMod val="50000"/>
                </a:schemeClr>
              </a:solidFill>
            </a:endParaRPr>
          </a:p>
        </p:txBody>
      </p:sp>
    </p:spTree>
    <p:extLst>
      <p:ext uri="{BB962C8B-B14F-4D97-AF65-F5344CB8AC3E}">
        <p14:creationId xmlns:p14="http://schemas.microsoft.com/office/powerpoint/2010/main" val="632355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Uterine Cancer: Age-Adjusted New Cases and Deaths—SEER, 1975-2017 (All Races)</a:t>
            </a:r>
            <a:r>
              <a:rPr lang="en-US" baseline="30000" dirty="0" smtClean="0"/>
              <a:t>1</a:t>
            </a:r>
            <a:endParaRPr lang="en-US" dirty="0"/>
          </a:p>
        </p:txBody>
      </p:sp>
      <p:sp>
        <p:nvSpPr>
          <p:cNvPr id="7" name="Footer Placeholder 2"/>
          <p:cNvSpPr>
            <a:spLocks noGrp="1"/>
          </p:cNvSpPr>
          <p:nvPr>
            <p:ph type="ftr" sz="quarter" idx="13"/>
          </p:nvPr>
        </p:nvSpPr>
        <p:spPr>
          <a:xfrm>
            <a:off x="60960" y="4828225"/>
            <a:ext cx="7772400" cy="242887"/>
          </a:xfrm>
        </p:spPr>
        <p:txBody>
          <a:bodyPr/>
          <a:lstStyle/>
          <a:p>
            <a:r>
              <a:rPr lang="en-US" dirty="0" smtClean="0"/>
              <a:t>1. https://seer.cancer.gov/statfacts/html/corp.html.</a:t>
            </a:r>
            <a:endParaRPr lang="en-US" dirty="0"/>
          </a:p>
        </p:txBody>
      </p:sp>
      <p:graphicFrame>
        <p:nvGraphicFramePr>
          <p:cNvPr id="104" name="Chart 103"/>
          <p:cNvGraphicFramePr/>
          <p:nvPr>
            <p:extLst>
              <p:ext uri="{D42A27DB-BD31-4B8C-83A1-F6EECF244321}">
                <p14:modId xmlns:p14="http://schemas.microsoft.com/office/powerpoint/2010/main" val="3306791139"/>
              </p:ext>
            </p:extLst>
          </p:nvPr>
        </p:nvGraphicFramePr>
        <p:xfrm>
          <a:off x="477397" y="1178805"/>
          <a:ext cx="8479315" cy="3068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5" name="Table 104"/>
          <p:cNvGraphicFramePr>
            <a:graphicFrameLocks noGrp="1"/>
          </p:cNvGraphicFramePr>
          <p:nvPr>
            <p:extLst>
              <p:ext uri="{D42A27DB-BD31-4B8C-83A1-F6EECF244321}">
                <p14:modId xmlns:p14="http://schemas.microsoft.com/office/powerpoint/2010/main" val="3625950214"/>
              </p:ext>
            </p:extLst>
          </p:nvPr>
        </p:nvGraphicFramePr>
        <p:xfrm>
          <a:off x="1019171" y="3737931"/>
          <a:ext cx="7750256" cy="192405"/>
        </p:xfrm>
        <a:graphic>
          <a:graphicData uri="http://schemas.openxmlformats.org/drawingml/2006/table">
            <a:tbl>
              <a:tblPr>
                <a:tableStyleId>{6E25E649-3F16-4E02-A733-19D2CDBF48F0}</a:tableStyleId>
              </a:tblPr>
              <a:tblGrid>
                <a:gridCol w="368954"/>
                <a:gridCol w="1338550"/>
                <a:gridCol w="473725"/>
                <a:gridCol w="1277957"/>
                <a:gridCol w="534318"/>
                <a:gridCol w="1195330"/>
                <a:gridCol w="572877"/>
                <a:gridCol w="1180600"/>
                <a:gridCol w="807945"/>
              </a:tblGrid>
              <a:tr h="190500">
                <a:tc>
                  <a:txBody>
                    <a:bodyPr/>
                    <a:lstStyle/>
                    <a:p>
                      <a:pPr algn="ctr" fontAlgn="b"/>
                      <a:r>
                        <a:rPr lang="en-US" sz="1200" u="none" strike="noStrike" dirty="0">
                          <a:effectLst/>
                        </a:rPr>
                        <a:t>1975</a:t>
                      </a:r>
                      <a:endParaRPr lang="en-US" sz="1200" b="0" i="0" u="none" strike="noStrike" dirty="0">
                        <a:solidFill>
                          <a:srgbClr val="000000"/>
                        </a:solidFill>
                        <a:effectLst/>
                        <a:latin typeface="Calibri"/>
                      </a:endParaRPr>
                    </a:p>
                  </a:txBody>
                  <a:tcPr marL="9525" marR="9525" marT="9525" marB="0" anchor="b">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1980</a:t>
                      </a:r>
                      <a:endParaRPr lang="en-US" sz="1200" b="0" i="0" u="none" strike="noStrike" dirty="0">
                        <a:solidFill>
                          <a:srgbClr val="000000"/>
                        </a:solidFill>
                        <a:effectLst/>
                        <a:latin typeface="Calibri"/>
                      </a:endParaRPr>
                    </a:p>
                  </a:txBody>
                  <a:tcPr marL="9525" marR="9525" marT="9525" marB="0" anchor="b">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1985</a:t>
                      </a:r>
                      <a:endParaRPr lang="en-US" sz="1200" b="0" i="0" u="none" strike="noStrike" dirty="0">
                        <a:solidFill>
                          <a:srgbClr val="000000"/>
                        </a:solidFill>
                        <a:effectLst/>
                        <a:latin typeface="Calibri"/>
                      </a:endParaRPr>
                    </a:p>
                  </a:txBody>
                  <a:tcPr marL="9525" marR="9525" marT="9525" marB="0" anchor="b">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1990</a:t>
                      </a:r>
                      <a:endParaRPr lang="en-US" sz="1200" b="0" i="0" u="none" strike="noStrike" dirty="0">
                        <a:solidFill>
                          <a:srgbClr val="000000"/>
                        </a:solidFill>
                        <a:effectLst/>
                        <a:latin typeface="Calibri"/>
                      </a:endParaRPr>
                    </a:p>
                  </a:txBody>
                  <a:tcPr marL="9525" marR="9525" marT="9525" marB="0" anchor="b">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1995</a:t>
                      </a:r>
                      <a:endParaRPr lang="en-US" sz="1200" b="0" i="0" u="none" strike="noStrike" dirty="0">
                        <a:solidFill>
                          <a:srgbClr val="000000"/>
                        </a:solidFill>
                        <a:effectLst/>
                        <a:latin typeface="Calibri"/>
                      </a:endParaRPr>
                    </a:p>
                  </a:txBody>
                  <a:tcPr marL="9525" marR="9525" marT="9525" marB="0" anchor="b">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2000</a:t>
                      </a:r>
                      <a:endParaRPr lang="en-US" sz="1200" b="0" i="0" u="none" strike="noStrike" dirty="0">
                        <a:solidFill>
                          <a:srgbClr val="000000"/>
                        </a:solidFill>
                        <a:effectLst/>
                        <a:latin typeface="Calibri"/>
                      </a:endParaRPr>
                    </a:p>
                  </a:txBody>
                  <a:tcPr marL="9525" marR="9525" marT="9525" marB="0" anchor="b">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2005</a:t>
                      </a:r>
                      <a:endParaRPr lang="en-US" sz="1200" b="0" i="0" u="none" strike="noStrike" dirty="0">
                        <a:solidFill>
                          <a:srgbClr val="000000"/>
                        </a:solidFill>
                        <a:effectLst/>
                        <a:latin typeface="Calibri"/>
                      </a:endParaRPr>
                    </a:p>
                  </a:txBody>
                  <a:tcPr marL="9525" marR="9525" marT="9525" marB="0" anchor="b">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2010</a:t>
                      </a:r>
                      <a:endParaRPr lang="en-US" sz="1200" b="0" i="0" u="none" strike="noStrike" dirty="0">
                        <a:solidFill>
                          <a:srgbClr val="000000"/>
                        </a:solidFill>
                        <a:effectLst/>
                        <a:latin typeface="Calibri"/>
                      </a:endParaRPr>
                    </a:p>
                  </a:txBody>
                  <a:tcPr marL="9525" marR="9525" marT="9525" marB="0" anchor="b">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r" fontAlgn="b"/>
                      <a:r>
                        <a:rPr lang="en-US" sz="1200" u="none" strike="noStrike" dirty="0">
                          <a:effectLst/>
                        </a:rPr>
                        <a:t>2017</a:t>
                      </a:r>
                      <a:endParaRPr lang="en-US" sz="1200" b="0" i="0" u="none" strike="noStrike" dirty="0">
                        <a:solidFill>
                          <a:srgbClr val="000000"/>
                        </a:solidFill>
                        <a:effectLst/>
                        <a:latin typeface="Calibri"/>
                      </a:endParaRPr>
                    </a:p>
                  </a:txBody>
                  <a:tcPr marL="9525" marR="9525" marT="9525" marB="0" anchor="b">
                    <a:lnL>
                      <a:noFill/>
                    </a:lnL>
                    <a:lnR>
                      <a:noFill/>
                    </a:lnR>
                    <a:lnT w="25400" cmpd="sng">
                      <a:noFill/>
                    </a:lnT>
                    <a:lnB w="25400" cmpd="sng">
                      <a:noFill/>
                    </a:lnB>
                    <a:lnTlToBr w="12700" cmpd="sng">
                      <a:noFill/>
                      <a:prstDash val="solid"/>
                    </a:lnTlToBr>
                    <a:lnBlToTr w="12700" cmpd="sng">
                      <a:noFill/>
                      <a:prstDash val="solid"/>
                    </a:lnBlToTr>
                    <a:noFill/>
                  </a:tcPr>
                </a:tc>
              </a:tr>
            </a:tbl>
          </a:graphicData>
        </a:graphic>
      </p:graphicFrame>
      <p:cxnSp>
        <p:nvCxnSpPr>
          <p:cNvPr id="106" name="Straight Connector 105"/>
          <p:cNvCxnSpPr/>
          <p:nvPr/>
        </p:nvCxnSpPr>
        <p:spPr>
          <a:xfrm>
            <a:off x="1074146" y="3707175"/>
            <a:ext cx="77228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7" name="Group 106"/>
          <p:cNvGrpSpPr/>
          <p:nvPr/>
        </p:nvGrpSpPr>
        <p:grpSpPr>
          <a:xfrm>
            <a:off x="2958029" y="4433811"/>
            <a:ext cx="3710841" cy="213487"/>
            <a:chOff x="2958029" y="4433811"/>
            <a:chExt cx="3710841" cy="213487"/>
          </a:xfrm>
        </p:grpSpPr>
        <p:sp>
          <p:nvSpPr>
            <p:cNvPr id="108" name="TextBox 107"/>
            <p:cNvSpPr txBox="1"/>
            <p:nvPr/>
          </p:nvSpPr>
          <p:spPr>
            <a:xfrm>
              <a:off x="3229756" y="4460396"/>
              <a:ext cx="1463425" cy="184666"/>
            </a:xfrm>
            <a:prstGeom prst="rect">
              <a:avLst/>
            </a:prstGeom>
            <a:noFill/>
          </p:spPr>
          <p:txBody>
            <a:bodyPr wrap="square" lIns="0" tIns="0" rIns="0" bIns="0" rtlCol="0">
              <a:spAutoFit/>
            </a:bodyPr>
            <a:lstStyle/>
            <a:p>
              <a:r>
                <a:rPr lang="en-US" sz="1200" dirty="0" smtClean="0"/>
                <a:t>Rate of New Cases</a:t>
              </a:r>
              <a:endParaRPr lang="en-US" sz="1200" dirty="0"/>
            </a:p>
          </p:txBody>
        </p:sp>
        <p:sp>
          <p:nvSpPr>
            <p:cNvPr id="109" name="TextBox 108"/>
            <p:cNvSpPr txBox="1"/>
            <p:nvPr/>
          </p:nvSpPr>
          <p:spPr>
            <a:xfrm>
              <a:off x="5205445" y="4462632"/>
              <a:ext cx="1463425" cy="184666"/>
            </a:xfrm>
            <a:prstGeom prst="rect">
              <a:avLst/>
            </a:prstGeom>
            <a:noFill/>
          </p:spPr>
          <p:txBody>
            <a:bodyPr wrap="square" lIns="0" tIns="0" rIns="0" bIns="0" rtlCol="0">
              <a:spAutoFit/>
            </a:bodyPr>
            <a:lstStyle/>
            <a:p>
              <a:r>
                <a:rPr lang="en-US" sz="1200" dirty="0" smtClean="0"/>
                <a:t>Death Rate</a:t>
              </a:r>
              <a:endParaRPr lang="en-US" sz="1200" dirty="0"/>
            </a:p>
          </p:txBody>
        </p:sp>
        <p:sp>
          <p:nvSpPr>
            <p:cNvPr id="110" name="Rectangle 109"/>
            <p:cNvSpPr/>
            <p:nvPr/>
          </p:nvSpPr>
          <p:spPr>
            <a:xfrm>
              <a:off x="2958029" y="4447025"/>
              <a:ext cx="187287" cy="1980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1" name="Isosceles Triangle 110"/>
            <p:cNvSpPr/>
            <p:nvPr/>
          </p:nvSpPr>
          <p:spPr>
            <a:xfrm rot="10800000">
              <a:off x="4868537" y="4433811"/>
              <a:ext cx="266241" cy="211251"/>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112" name="Group 111"/>
          <p:cNvGrpSpPr/>
          <p:nvPr/>
        </p:nvGrpSpPr>
        <p:grpSpPr>
          <a:xfrm>
            <a:off x="1138583" y="1539108"/>
            <a:ext cx="7531471" cy="829424"/>
            <a:chOff x="1138583" y="1539108"/>
            <a:chExt cx="7531471" cy="829424"/>
          </a:xfrm>
        </p:grpSpPr>
        <p:sp>
          <p:nvSpPr>
            <p:cNvPr id="113" name="Freeform 112"/>
            <p:cNvSpPr/>
            <p:nvPr/>
          </p:nvSpPr>
          <p:spPr>
            <a:xfrm>
              <a:off x="1189822" y="1564395"/>
              <a:ext cx="7425368" cy="727113"/>
            </a:xfrm>
            <a:custGeom>
              <a:avLst/>
              <a:gdLst>
                <a:gd name="connsiteX0" fmla="*/ 0 w 7425368"/>
                <a:gd name="connsiteY0" fmla="*/ 0 h 727113"/>
                <a:gd name="connsiteX1" fmla="*/ 192795 w 7425368"/>
                <a:gd name="connsiteY1" fmla="*/ 137711 h 727113"/>
                <a:gd name="connsiteX2" fmla="*/ 391098 w 7425368"/>
                <a:gd name="connsiteY2" fmla="*/ 280930 h 727113"/>
                <a:gd name="connsiteX3" fmla="*/ 578385 w 7425368"/>
                <a:gd name="connsiteY3" fmla="*/ 391099 h 727113"/>
                <a:gd name="connsiteX4" fmla="*/ 716096 w 7425368"/>
                <a:gd name="connsiteY4" fmla="*/ 490251 h 727113"/>
                <a:gd name="connsiteX5" fmla="*/ 886858 w 7425368"/>
                <a:gd name="connsiteY5" fmla="*/ 506776 h 727113"/>
                <a:gd name="connsiteX6" fmla="*/ 1068636 w 7425368"/>
                <a:gd name="connsiteY6" fmla="*/ 528810 h 727113"/>
                <a:gd name="connsiteX7" fmla="*/ 1222872 w 7425368"/>
                <a:gd name="connsiteY7" fmla="*/ 561860 h 727113"/>
                <a:gd name="connsiteX8" fmla="*/ 1437701 w 7425368"/>
                <a:gd name="connsiteY8" fmla="*/ 589403 h 727113"/>
                <a:gd name="connsiteX9" fmla="*/ 1597445 w 7425368"/>
                <a:gd name="connsiteY9" fmla="*/ 616945 h 727113"/>
                <a:gd name="connsiteX10" fmla="*/ 1773715 w 7425368"/>
                <a:gd name="connsiteY10" fmla="*/ 638978 h 727113"/>
                <a:gd name="connsiteX11" fmla="*/ 1961002 w 7425368"/>
                <a:gd name="connsiteY11" fmla="*/ 666521 h 727113"/>
                <a:gd name="connsiteX12" fmla="*/ 2126255 w 7425368"/>
                <a:gd name="connsiteY12" fmla="*/ 688554 h 727113"/>
                <a:gd name="connsiteX13" fmla="*/ 2302525 w 7425368"/>
                <a:gd name="connsiteY13" fmla="*/ 727113 h 727113"/>
                <a:gd name="connsiteX14" fmla="*/ 2511845 w 7425368"/>
                <a:gd name="connsiteY14" fmla="*/ 699571 h 727113"/>
                <a:gd name="connsiteX15" fmla="*/ 2820318 w 7425368"/>
                <a:gd name="connsiteY15" fmla="*/ 694063 h 727113"/>
                <a:gd name="connsiteX16" fmla="*/ 3035147 w 7425368"/>
                <a:gd name="connsiteY16" fmla="*/ 677538 h 727113"/>
                <a:gd name="connsiteX17" fmla="*/ 3365653 w 7425368"/>
                <a:gd name="connsiteY17" fmla="*/ 655504 h 727113"/>
                <a:gd name="connsiteX18" fmla="*/ 3729209 w 7425368"/>
                <a:gd name="connsiteY18" fmla="*/ 644487 h 727113"/>
                <a:gd name="connsiteX19" fmla="*/ 3894462 w 7425368"/>
                <a:gd name="connsiteY19" fmla="*/ 616945 h 727113"/>
                <a:gd name="connsiteX20" fmla="*/ 4059715 w 7425368"/>
                <a:gd name="connsiteY20" fmla="*/ 638978 h 727113"/>
                <a:gd name="connsiteX21" fmla="*/ 4450814 w 7425368"/>
                <a:gd name="connsiteY21" fmla="*/ 655504 h 727113"/>
                <a:gd name="connsiteX22" fmla="*/ 4979624 w 7425368"/>
                <a:gd name="connsiteY22" fmla="*/ 672029 h 727113"/>
                <a:gd name="connsiteX23" fmla="*/ 5475383 w 7425368"/>
                <a:gd name="connsiteY23" fmla="*/ 683046 h 727113"/>
                <a:gd name="connsiteX24" fmla="*/ 5668178 w 7425368"/>
                <a:gd name="connsiteY24" fmla="*/ 627962 h 727113"/>
                <a:gd name="connsiteX25" fmla="*/ 5838939 w 7425368"/>
                <a:gd name="connsiteY25" fmla="*/ 578386 h 727113"/>
                <a:gd name="connsiteX26" fmla="*/ 6004192 w 7425368"/>
                <a:gd name="connsiteY26" fmla="*/ 523301 h 727113"/>
                <a:gd name="connsiteX27" fmla="*/ 6373258 w 7425368"/>
                <a:gd name="connsiteY27" fmla="*/ 534318 h 727113"/>
                <a:gd name="connsiteX28" fmla="*/ 6538511 w 7425368"/>
                <a:gd name="connsiteY28" fmla="*/ 501268 h 727113"/>
                <a:gd name="connsiteX29" fmla="*/ 6758848 w 7425368"/>
                <a:gd name="connsiteY29" fmla="*/ 506776 h 727113"/>
                <a:gd name="connsiteX30" fmla="*/ 7072829 w 7425368"/>
                <a:gd name="connsiteY30" fmla="*/ 484742 h 727113"/>
                <a:gd name="connsiteX31" fmla="*/ 7254607 w 7425368"/>
                <a:gd name="connsiteY31" fmla="*/ 479234 h 727113"/>
                <a:gd name="connsiteX32" fmla="*/ 7425368 w 7425368"/>
                <a:gd name="connsiteY32" fmla="*/ 473725 h 72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425368" h="727113">
                  <a:moveTo>
                    <a:pt x="0" y="0"/>
                  </a:moveTo>
                  <a:lnTo>
                    <a:pt x="192795" y="137711"/>
                  </a:lnTo>
                  <a:lnTo>
                    <a:pt x="391098" y="280930"/>
                  </a:lnTo>
                  <a:lnTo>
                    <a:pt x="578385" y="391099"/>
                  </a:lnTo>
                  <a:lnTo>
                    <a:pt x="716096" y="490251"/>
                  </a:lnTo>
                  <a:lnTo>
                    <a:pt x="886858" y="506776"/>
                  </a:lnTo>
                  <a:lnTo>
                    <a:pt x="1068636" y="528810"/>
                  </a:lnTo>
                  <a:lnTo>
                    <a:pt x="1222872" y="561860"/>
                  </a:lnTo>
                  <a:lnTo>
                    <a:pt x="1437701" y="589403"/>
                  </a:lnTo>
                  <a:lnTo>
                    <a:pt x="1597445" y="616945"/>
                  </a:lnTo>
                  <a:lnTo>
                    <a:pt x="1773715" y="638978"/>
                  </a:lnTo>
                  <a:lnTo>
                    <a:pt x="1961002" y="666521"/>
                  </a:lnTo>
                  <a:lnTo>
                    <a:pt x="2126255" y="688554"/>
                  </a:lnTo>
                  <a:lnTo>
                    <a:pt x="2302525" y="727113"/>
                  </a:lnTo>
                  <a:lnTo>
                    <a:pt x="2511845" y="699571"/>
                  </a:lnTo>
                  <a:lnTo>
                    <a:pt x="2820318" y="694063"/>
                  </a:lnTo>
                  <a:lnTo>
                    <a:pt x="3035147" y="677538"/>
                  </a:lnTo>
                  <a:lnTo>
                    <a:pt x="3365653" y="655504"/>
                  </a:lnTo>
                  <a:lnTo>
                    <a:pt x="3729209" y="644487"/>
                  </a:lnTo>
                  <a:lnTo>
                    <a:pt x="3894462" y="616945"/>
                  </a:lnTo>
                  <a:lnTo>
                    <a:pt x="4059715" y="638978"/>
                  </a:lnTo>
                  <a:lnTo>
                    <a:pt x="4450814" y="655504"/>
                  </a:lnTo>
                  <a:lnTo>
                    <a:pt x="4979624" y="672029"/>
                  </a:lnTo>
                  <a:lnTo>
                    <a:pt x="5475383" y="683046"/>
                  </a:lnTo>
                  <a:lnTo>
                    <a:pt x="5668178" y="627962"/>
                  </a:lnTo>
                  <a:lnTo>
                    <a:pt x="5838939" y="578386"/>
                  </a:lnTo>
                  <a:lnTo>
                    <a:pt x="6004192" y="523301"/>
                  </a:lnTo>
                  <a:lnTo>
                    <a:pt x="6373258" y="534318"/>
                  </a:lnTo>
                  <a:lnTo>
                    <a:pt x="6538511" y="501268"/>
                  </a:lnTo>
                  <a:lnTo>
                    <a:pt x="6758848" y="506776"/>
                  </a:lnTo>
                  <a:lnTo>
                    <a:pt x="7072829" y="484742"/>
                  </a:lnTo>
                  <a:lnTo>
                    <a:pt x="7254607" y="479234"/>
                  </a:lnTo>
                  <a:lnTo>
                    <a:pt x="7425368" y="473725"/>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4" name="Rectangle 113"/>
            <p:cNvSpPr/>
            <p:nvPr/>
          </p:nvSpPr>
          <p:spPr>
            <a:xfrm>
              <a:off x="1138583" y="1539108"/>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p:cNvSpPr/>
            <p:nvPr/>
          </p:nvSpPr>
          <p:spPr>
            <a:xfrm>
              <a:off x="1312661" y="1614651"/>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p:cNvSpPr/>
            <p:nvPr/>
          </p:nvSpPr>
          <p:spPr>
            <a:xfrm>
              <a:off x="1486055" y="1778218"/>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p:cNvSpPr/>
            <p:nvPr/>
          </p:nvSpPr>
          <p:spPr>
            <a:xfrm>
              <a:off x="1670669" y="1873087"/>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p:cNvSpPr/>
            <p:nvPr/>
          </p:nvSpPr>
          <p:spPr>
            <a:xfrm>
              <a:off x="1845719" y="1998935"/>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p:cNvSpPr/>
            <p:nvPr/>
          </p:nvSpPr>
          <p:spPr>
            <a:xfrm>
              <a:off x="2024736" y="2029153"/>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p:cNvSpPr/>
            <p:nvPr/>
          </p:nvSpPr>
          <p:spPr>
            <a:xfrm>
              <a:off x="2196843" y="2029153"/>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p:cNvSpPr/>
            <p:nvPr/>
          </p:nvSpPr>
          <p:spPr>
            <a:xfrm>
              <a:off x="2374862" y="2061656"/>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p:cNvSpPr/>
            <p:nvPr/>
          </p:nvSpPr>
          <p:spPr>
            <a:xfrm>
              <a:off x="2556507" y="2084017"/>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p:cNvSpPr/>
            <p:nvPr/>
          </p:nvSpPr>
          <p:spPr>
            <a:xfrm>
              <a:off x="2730899" y="2124404"/>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p:cNvSpPr/>
            <p:nvPr/>
          </p:nvSpPr>
          <p:spPr>
            <a:xfrm>
              <a:off x="2901267" y="2159243"/>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p:nvPr/>
          </p:nvSpPr>
          <p:spPr>
            <a:xfrm>
              <a:off x="3084539" y="2203940"/>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a:off x="3258616" y="2189803"/>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nvSpPr>
          <p:spPr>
            <a:xfrm>
              <a:off x="3432011" y="2258804"/>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p:cNvSpPr/>
            <p:nvPr/>
          </p:nvSpPr>
          <p:spPr>
            <a:xfrm>
              <a:off x="3612683" y="2203940"/>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a:off x="3791675" y="2171384"/>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p:cNvSpPr/>
            <p:nvPr/>
          </p:nvSpPr>
          <p:spPr>
            <a:xfrm>
              <a:off x="3962876" y="2185598"/>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p:cNvSpPr/>
            <p:nvPr/>
          </p:nvSpPr>
          <p:spPr>
            <a:xfrm>
              <a:off x="4136954" y="2188277"/>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p:cNvSpPr/>
            <p:nvPr/>
          </p:nvSpPr>
          <p:spPr>
            <a:xfrm>
              <a:off x="4322540" y="2207326"/>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p:cNvSpPr/>
            <p:nvPr/>
          </p:nvSpPr>
          <p:spPr>
            <a:xfrm>
              <a:off x="4502844" y="2159243"/>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p:cNvSpPr/>
            <p:nvPr/>
          </p:nvSpPr>
          <p:spPr>
            <a:xfrm>
              <a:off x="4671663" y="2149076"/>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p:cNvSpPr/>
            <p:nvPr/>
          </p:nvSpPr>
          <p:spPr>
            <a:xfrm>
              <a:off x="4847642" y="2171384"/>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p:cNvSpPr/>
            <p:nvPr/>
          </p:nvSpPr>
          <p:spPr>
            <a:xfrm>
              <a:off x="5025050" y="2116520"/>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p:cNvSpPr/>
            <p:nvPr/>
          </p:nvSpPr>
          <p:spPr>
            <a:xfrm>
              <a:off x="5195114" y="2124404"/>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p:cNvSpPr/>
            <p:nvPr/>
          </p:nvSpPr>
          <p:spPr>
            <a:xfrm>
              <a:off x="5378844" y="2148520"/>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p:cNvSpPr/>
            <p:nvPr/>
          </p:nvSpPr>
          <p:spPr>
            <a:xfrm>
              <a:off x="5554778" y="2183917"/>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p:cNvSpPr/>
            <p:nvPr/>
          </p:nvSpPr>
          <p:spPr>
            <a:xfrm>
              <a:off x="5735766" y="2149076"/>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p:cNvSpPr/>
            <p:nvPr/>
          </p:nvSpPr>
          <p:spPr>
            <a:xfrm>
              <a:off x="5909844" y="2171384"/>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p:cNvSpPr/>
            <p:nvPr/>
          </p:nvSpPr>
          <p:spPr>
            <a:xfrm>
              <a:off x="6079980" y="2203384"/>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p:cNvSpPr/>
            <p:nvPr/>
          </p:nvSpPr>
          <p:spPr>
            <a:xfrm>
              <a:off x="6269884" y="2161027"/>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p:cNvSpPr/>
            <p:nvPr/>
          </p:nvSpPr>
          <p:spPr>
            <a:xfrm>
              <a:off x="6437989" y="2171384"/>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p:cNvSpPr/>
            <p:nvPr/>
          </p:nvSpPr>
          <p:spPr>
            <a:xfrm>
              <a:off x="6622007" y="2195741"/>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p:cNvSpPr/>
            <p:nvPr/>
          </p:nvSpPr>
          <p:spPr>
            <a:xfrm>
              <a:off x="6794142" y="2146131"/>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p:cNvSpPr/>
            <p:nvPr/>
          </p:nvSpPr>
          <p:spPr>
            <a:xfrm>
              <a:off x="6966134" y="2104379"/>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p:cNvSpPr/>
            <p:nvPr/>
          </p:nvSpPr>
          <p:spPr>
            <a:xfrm>
              <a:off x="7142182" y="2029153"/>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p:cNvSpPr/>
            <p:nvPr/>
          </p:nvSpPr>
          <p:spPr>
            <a:xfrm>
              <a:off x="7325798" y="2029153"/>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p:cNvSpPr/>
            <p:nvPr/>
          </p:nvSpPr>
          <p:spPr>
            <a:xfrm>
              <a:off x="7504133" y="2036403"/>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p:cNvSpPr/>
            <p:nvPr/>
          </p:nvSpPr>
          <p:spPr>
            <a:xfrm>
              <a:off x="7675328" y="2014676"/>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p:cNvSpPr/>
            <p:nvPr/>
          </p:nvSpPr>
          <p:spPr>
            <a:xfrm>
              <a:off x="7854258" y="2049515"/>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p:cNvSpPr/>
            <p:nvPr/>
          </p:nvSpPr>
          <p:spPr>
            <a:xfrm>
              <a:off x="8026365" y="2006792"/>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p:cNvSpPr/>
            <p:nvPr/>
          </p:nvSpPr>
          <p:spPr>
            <a:xfrm>
              <a:off x="8202422" y="2017643"/>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p:cNvSpPr/>
            <p:nvPr/>
          </p:nvSpPr>
          <p:spPr>
            <a:xfrm>
              <a:off x="8390285" y="1983825"/>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p:cNvSpPr/>
            <p:nvPr/>
          </p:nvSpPr>
          <p:spPr>
            <a:xfrm>
              <a:off x="8560326" y="1954264"/>
              <a:ext cx="109728" cy="109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7" name="Group 156"/>
          <p:cNvGrpSpPr/>
          <p:nvPr/>
        </p:nvGrpSpPr>
        <p:grpSpPr>
          <a:xfrm>
            <a:off x="1117988" y="3329359"/>
            <a:ext cx="7578169" cy="208810"/>
            <a:chOff x="1117988" y="3329359"/>
            <a:chExt cx="7578169" cy="208810"/>
          </a:xfrm>
        </p:grpSpPr>
        <p:sp>
          <p:nvSpPr>
            <p:cNvPr id="158" name="Freeform 157"/>
            <p:cNvSpPr/>
            <p:nvPr/>
          </p:nvSpPr>
          <p:spPr>
            <a:xfrm>
              <a:off x="1200839" y="3393195"/>
              <a:ext cx="7419860" cy="71610"/>
            </a:xfrm>
            <a:custGeom>
              <a:avLst/>
              <a:gdLst>
                <a:gd name="connsiteX0" fmla="*/ 0 w 7419860"/>
                <a:gd name="connsiteY0" fmla="*/ 0 h 71610"/>
                <a:gd name="connsiteX1" fmla="*/ 374573 w 7419860"/>
                <a:gd name="connsiteY1" fmla="*/ 11017 h 71610"/>
                <a:gd name="connsiteX2" fmla="*/ 892366 w 7419860"/>
                <a:gd name="connsiteY2" fmla="*/ 27542 h 71610"/>
                <a:gd name="connsiteX3" fmla="*/ 1481768 w 7419860"/>
                <a:gd name="connsiteY3" fmla="*/ 38559 h 71610"/>
                <a:gd name="connsiteX4" fmla="*/ 2126255 w 7419860"/>
                <a:gd name="connsiteY4" fmla="*/ 49576 h 71610"/>
                <a:gd name="connsiteX5" fmla="*/ 3464804 w 7419860"/>
                <a:gd name="connsiteY5" fmla="*/ 71610 h 71610"/>
                <a:gd name="connsiteX6" fmla="*/ 4307595 w 7419860"/>
                <a:gd name="connsiteY6" fmla="*/ 71610 h 71610"/>
                <a:gd name="connsiteX7" fmla="*/ 4996149 w 7419860"/>
                <a:gd name="connsiteY7" fmla="*/ 66101 h 71610"/>
                <a:gd name="connsiteX8" fmla="*/ 5442332 w 7419860"/>
                <a:gd name="connsiteY8" fmla="*/ 66101 h 71610"/>
                <a:gd name="connsiteX9" fmla="*/ 6009701 w 7419860"/>
                <a:gd name="connsiteY9" fmla="*/ 66101 h 71610"/>
                <a:gd name="connsiteX10" fmla="*/ 6720289 w 7419860"/>
                <a:gd name="connsiteY10" fmla="*/ 38559 h 71610"/>
                <a:gd name="connsiteX11" fmla="*/ 7419860 w 7419860"/>
                <a:gd name="connsiteY11" fmla="*/ 16525 h 7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19860" h="71610">
                  <a:moveTo>
                    <a:pt x="0" y="0"/>
                  </a:moveTo>
                  <a:lnTo>
                    <a:pt x="374573" y="11017"/>
                  </a:lnTo>
                  <a:lnTo>
                    <a:pt x="892366" y="27542"/>
                  </a:lnTo>
                  <a:lnTo>
                    <a:pt x="1481768" y="38559"/>
                  </a:lnTo>
                  <a:lnTo>
                    <a:pt x="2126255" y="49576"/>
                  </a:lnTo>
                  <a:lnTo>
                    <a:pt x="3464804" y="71610"/>
                  </a:lnTo>
                  <a:lnTo>
                    <a:pt x="4307595" y="71610"/>
                  </a:lnTo>
                  <a:lnTo>
                    <a:pt x="4996149" y="66101"/>
                  </a:lnTo>
                  <a:lnTo>
                    <a:pt x="5442332" y="66101"/>
                  </a:lnTo>
                  <a:lnTo>
                    <a:pt x="6009701" y="66101"/>
                  </a:lnTo>
                  <a:lnTo>
                    <a:pt x="6720289" y="38559"/>
                  </a:lnTo>
                  <a:lnTo>
                    <a:pt x="7419860" y="16525"/>
                  </a:lnTo>
                </a:path>
              </a:pathLst>
            </a:cu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9" name="Isosceles Triangle 158"/>
            <p:cNvSpPr/>
            <p:nvPr/>
          </p:nvSpPr>
          <p:spPr>
            <a:xfrm rot="10800000">
              <a:off x="1117988" y="3329359"/>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Isosceles Triangle 159"/>
            <p:cNvSpPr/>
            <p:nvPr/>
          </p:nvSpPr>
          <p:spPr>
            <a:xfrm rot="10800000">
              <a:off x="1292066" y="3329359"/>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Isosceles Triangle 160"/>
            <p:cNvSpPr/>
            <p:nvPr/>
          </p:nvSpPr>
          <p:spPr>
            <a:xfrm rot="10800000">
              <a:off x="1465460" y="3337133"/>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Isosceles Triangle 161"/>
            <p:cNvSpPr/>
            <p:nvPr/>
          </p:nvSpPr>
          <p:spPr>
            <a:xfrm rot="10800000">
              <a:off x="1650074" y="3337133"/>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Isosceles Triangle 162"/>
            <p:cNvSpPr/>
            <p:nvPr/>
          </p:nvSpPr>
          <p:spPr>
            <a:xfrm rot="10800000">
              <a:off x="1825124" y="3346661"/>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Isosceles Triangle 163"/>
            <p:cNvSpPr/>
            <p:nvPr/>
          </p:nvSpPr>
          <p:spPr>
            <a:xfrm rot="10800000">
              <a:off x="2000965" y="3346661"/>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Isosceles Triangle 164"/>
            <p:cNvSpPr/>
            <p:nvPr/>
          </p:nvSpPr>
          <p:spPr>
            <a:xfrm rot="10800000">
              <a:off x="2176248" y="3358812"/>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Isosceles Triangle 165"/>
            <p:cNvSpPr/>
            <p:nvPr/>
          </p:nvSpPr>
          <p:spPr>
            <a:xfrm rot="10800000">
              <a:off x="2354267" y="3358812"/>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Isosceles Triangle 166"/>
            <p:cNvSpPr/>
            <p:nvPr/>
          </p:nvSpPr>
          <p:spPr>
            <a:xfrm rot="10800000">
              <a:off x="2535912" y="3358813"/>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Isosceles Triangle 167"/>
            <p:cNvSpPr/>
            <p:nvPr/>
          </p:nvSpPr>
          <p:spPr>
            <a:xfrm rot="10800000">
              <a:off x="2710304" y="3365164"/>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Isosceles Triangle 168"/>
            <p:cNvSpPr/>
            <p:nvPr/>
          </p:nvSpPr>
          <p:spPr>
            <a:xfrm rot="10800000">
              <a:off x="2882570" y="3365165"/>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Isosceles Triangle 169"/>
            <p:cNvSpPr/>
            <p:nvPr/>
          </p:nvSpPr>
          <p:spPr>
            <a:xfrm rot="10800000">
              <a:off x="3060768" y="3385255"/>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Isosceles Triangle 170"/>
            <p:cNvSpPr/>
            <p:nvPr/>
          </p:nvSpPr>
          <p:spPr>
            <a:xfrm rot="10800000">
              <a:off x="3238021" y="3385256"/>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Isosceles Triangle 171"/>
            <p:cNvSpPr/>
            <p:nvPr/>
          </p:nvSpPr>
          <p:spPr>
            <a:xfrm rot="10800000">
              <a:off x="3411416" y="3385255"/>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Isosceles Triangle 172"/>
            <p:cNvSpPr/>
            <p:nvPr/>
          </p:nvSpPr>
          <p:spPr>
            <a:xfrm rot="10800000">
              <a:off x="3592088" y="3393195"/>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Isosceles Triangle 173"/>
            <p:cNvSpPr/>
            <p:nvPr/>
          </p:nvSpPr>
          <p:spPr>
            <a:xfrm rot="10800000">
              <a:off x="3766316" y="3386845"/>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Isosceles Triangle 174"/>
            <p:cNvSpPr/>
            <p:nvPr/>
          </p:nvSpPr>
          <p:spPr>
            <a:xfrm rot="10800000">
              <a:off x="3947045" y="3397413"/>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Isosceles Triangle 175"/>
            <p:cNvSpPr/>
            <p:nvPr/>
          </p:nvSpPr>
          <p:spPr>
            <a:xfrm rot="10800000">
              <a:off x="4124746" y="3397413"/>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Isosceles Triangle 176"/>
            <p:cNvSpPr/>
            <p:nvPr/>
          </p:nvSpPr>
          <p:spPr>
            <a:xfrm rot="10800000">
              <a:off x="4298769" y="3400969"/>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Isosceles Triangle 177"/>
            <p:cNvSpPr/>
            <p:nvPr/>
          </p:nvSpPr>
          <p:spPr>
            <a:xfrm rot="10800000">
              <a:off x="4475897" y="3400969"/>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Isosceles Triangle 178"/>
            <p:cNvSpPr/>
            <p:nvPr/>
          </p:nvSpPr>
          <p:spPr>
            <a:xfrm rot="10800000">
              <a:off x="4653065" y="3400970"/>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Isosceles Triangle 179"/>
            <p:cNvSpPr/>
            <p:nvPr/>
          </p:nvSpPr>
          <p:spPr>
            <a:xfrm rot="10800000">
              <a:off x="4827047" y="3400971"/>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Isosceles Triangle 180"/>
            <p:cNvSpPr/>
            <p:nvPr/>
          </p:nvSpPr>
          <p:spPr>
            <a:xfrm rot="10800000">
              <a:off x="5004455" y="3403057"/>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Isosceles Triangle 181"/>
            <p:cNvSpPr/>
            <p:nvPr/>
          </p:nvSpPr>
          <p:spPr>
            <a:xfrm rot="10800000">
              <a:off x="5179283" y="3407321"/>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Isosceles Triangle 182"/>
            <p:cNvSpPr/>
            <p:nvPr/>
          </p:nvSpPr>
          <p:spPr>
            <a:xfrm rot="10800000">
              <a:off x="5358249" y="3403057"/>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Isosceles Triangle 183"/>
            <p:cNvSpPr/>
            <p:nvPr/>
          </p:nvSpPr>
          <p:spPr>
            <a:xfrm rot="10800000">
              <a:off x="5534183" y="3400969"/>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Isosceles Triangle 184"/>
            <p:cNvSpPr/>
            <p:nvPr/>
          </p:nvSpPr>
          <p:spPr>
            <a:xfrm rot="10800000">
              <a:off x="5889249" y="3400969"/>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Isosceles Triangle 185"/>
            <p:cNvSpPr/>
            <p:nvPr/>
          </p:nvSpPr>
          <p:spPr>
            <a:xfrm rot="10800000">
              <a:off x="5715171" y="3403058"/>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Isosceles Triangle 186"/>
            <p:cNvSpPr/>
            <p:nvPr/>
          </p:nvSpPr>
          <p:spPr>
            <a:xfrm rot="10800000">
              <a:off x="6059385" y="3397413"/>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Isosceles Triangle 187"/>
            <p:cNvSpPr/>
            <p:nvPr/>
          </p:nvSpPr>
          <p:spPr>
            <a:xfrm rot="10800000">
              <a:off x="6238336" y="3400971"/>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Isosceles Triangle 188"/>
            <p:cNvSpPr/>
            <p:nvPr/>
          </p:nvSpPr>
          <p:spPr>
            <a:xfrm rot="10800000">
              <a:off x="6417394" y="3410497"/>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Isosceles Triangle 189"/>
            <p:cNvSpPr/>
            <p:nvPr/>
          </p:nvSpPr>
          <p:spPr>
            <a:xfrm rot="10800000">
              <a:off x="6593411" y="3393195"/>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Isosceles Triangle 190"/>
            <p:cNvSpPr/>
            <p:nvPr/>
          </p:nvSpPr>
          <p:spPr>
            <a:xfrm rot="10800000">
              <a:off x="6773547" y="3397414"/>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Isosceles Triangle 191"/>
            <p:cNvSpPr/>
            <p:nvPr/>
          </p:nvSpPr>
          <p:spPr>
            <a:xfrm rot="10800000">
              <a:off x="6945539" y="3400969"/>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Isosceles Triangle 192"/>
            <p:cNvSpPr/>
            <p:nvPr/>
          </p:nvSpPr>
          <p:spPr>
            <a:xfrm rot="10800000">
              <a:off x="7121587" y="3400969"/>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Isosceles Triangle 193"/>
            <p:cNvSpPr/>
            <p:nvPr/>
          </p:nvSpPr>
          <p:spPr>
            <a:xfrm rot="10800000">
              <a:off x="7305203" y="3382965"/>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Isosceles Triangle 194"/>
            <p:cNvSpPr/>
            <p:nvPr/>
          </p:nvSpPr>
          <p:spPr>
            <a:xfrm rot="10800000">
              <a:off x="7482711" y="3382965"/>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Isosceles Triangle 195"/>
            <p:cNvSpPr/>
            <p:nvPr/>
          </p:nvSpPr>
          <p:spPr>
            <a:xfrm rot="10800000">
              <a:off x="7654733" y="3382965"/>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Isosceles Triangle 196"/>
            <p:cNvSpPr/>
            <p:nvPr/>
          </p:nvSpPr>
          <p:spPr>
            <a:xfrm rot="10800000">
              <a:off x="7833663" y="3370291"/>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Isosceles Triangle 197"/>
            <p:cNvSpPr/>
            <p:nvPr/>
          </p:nvSpPr>
          <p:spPr>
            <a:xfrm rot="10800000">
              <a:off x="8005770" y="3365164"/>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Isosceles Triangle 198"/>
            <p:cNvSpPr/>
            <p:nvPr/>
          </p:nvSpPr>
          <p:spPr>
            <a:xfrm rot="10800000">
              <a:off x="8181827" y="3358812"/>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Isosceles Triangle 199"/>
            <p:cNvSpPr/>
            <p:nvPr/>
          </p:nvSpPr>
          <p:spPr>
            <a:xfrm rot="10800000">
              <a:off x="8364926" y="3343986"/>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Isosceles Triangle 200"/>
            <p:cNvSpPr/>
            <p:nvPr/>
          </p:nvSpPr>
          <p:spPr>
            <a:xfrm rot="10800000">
              <a:off x="8545240" y="3341531"/>
              <a:ext cx="150917" cy="127672"/>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94082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Chart 65"/>
          <p:cNvGraphicFramePr/>
          <p:nvPr>
            <p:extLst>
              <p:ext uri="{D42A27DB-BD31-4B8C-83A1-F6EECF244321}">
                <p14:modId xmlns:p14="http://schemas.microsoft.com/office/powerpoint/2010/main" val="3631487653"/>
              </p:ext>
            </p:extLst>
          </p:nvPr>
        </p:nvGraphicFramePr>
        <p:xfrm>
          <a:off x="4770919" y="1480934"/>
          <a:ext cx="4177094" cy="2136065"/>
        </p:xfrm>
        <a:graphic>
          <a:graphicData uri="http://schemas.openxmlformats.org/drawingml/2006/chart">
            <c:chart xmlns:c="http://schemas.openxmlformats.org/drawingml/2006/chart" xmlns:r="http://schemas.openxmlformats.org/officeDocument/2006/relationships" r:id="rId3"/>
          </a:graphicData>
        </a:graphic>
      </p:graphicFrame>
      <p:sp>
        <p:nvSpPr>
          <p:cNvPr id="20" name="Footer Placeholder 2"/>
          <p:cNvSpPr>
            <a:spLocks noGrp="1"/>
          </p:cNvSpPr>
          <p:nvPr>
            <p:ph type="ftr" sz="quarter" idx="13"/>
          </p:nvPr>
        </p:nvSpPr>
        <p:spPr/>
        <p:txBody>
          <a:bodyPr/>
          <a:lstStyle/>
          <a:p>
            <a:r>
              <a:rPr lang="en-US" dirty="0"/>
              <a:t>1. Henley SJ et al. </a:t>
            </a:r>
            <a:r>
              <a:rPr lang="en-US" i="1" dirty="0"/>
              <a:t>MMWR Morb Mortal Wkly Rep</a:t>
            </a:r>
            <a:r>
              <a:rPr lang="en-US" dirty="0"/>
              <a:t>. 2018;67:1333-1338.  </a:t>
            </a:r>
          </a:p>
        </p:txBody>
      </p:sp>
      <p:sp>
        <p:nvSpPr>
          <p:cNvPr id="3" name="Title 2"/>
          <p:cNvSpPr>
            <a:spLocks noGrp="1"/>
          </p:cNvSpPr>
          <p:nvPr>
            <p:ph type="title"/>
          </p:nvPr>
        </p:nvSpPr>
        <p:spPr/>
        <p:txBody>
          <a:bodyPr/>
          <a:lstStyle/>
          <a:p>
            <a:r>
              <a:rPr lang="en-US" dirty="0"/>
              <a:t>Endometrial Cancer Stage and Survival</a:t>
            </a:r>
            <a:r>
              <a:rPr lang="en-US" baseline="30000" dirty="0"/>
              <a:t>1</a:t>
            </a:r>
          </a:p>
        </p:txBody>
      </p:sp>
      <p:sp>
        <p:nvSpPr>
          <p:cNvPr id="13" name="TextBox 12">
            <a:extLst>
              <a:ext uri="{FF2B5EF4-FFF2-40B4-BE49-F238E27FC236}">
                <a16:creationId xmlns="" xmlns:a16="http://schemas.microsoft.com/office/drawing/2014/main" id="{F973EA58-01FF-C84D-B8F5-AB8EFE5A9901}"/>
              </a:ext>
            </a:extLst>
          </p:cNvPr>
          <p:cNvSpPr txBox="1"/>
          <p:nvPr/>
        </p:nvSpPr>
        <p:spPr>
          <a:xfrm>
            <a:off x="806107" y="3922310"/>
            <a:ext cx="2978102" cy="374571"/>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b="1" dirty="0"/>
              <a:t>Incidence increased 12%</a:t>
            </a:r>
          </a:p>
        </p:txBody>
      </p:sp>
      <p:sp>
        <p:nvSpPr>
          <p:cNvPr id="15" name="TextBox 14">
            <a:extLst>
              <a:ext uri="{FF2B5EF4-FFF2-40B4-BE49-F238E27FC236}">
                <a16:creationId xmlns="" xmlns:a16="http://schemas.microsoft.com/office/drawing/2014/main" id="{F973EA58-01FF-C84D-B8F5-AB8EFE5A9901}"/>
              </a:ext>
            </a:extLst>
          </p:cNvPr>
          <p:cNvSpPr txBox="1"/>
          <p:nvPr/>
        </p:nvSpPr>
        <p:spPr>
          <a:xfrm>
            <a:off x="5375767" y="3922310"/>
            <a:ext cx="2978102" cy="374571"/>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b="1" dirty="0"/>
              <a:t>Death rates increased 21%</a:t>
            </a:r>
          </a:p>
        </p:txBody>
      </p:sp>
      <p:grpSp>
        <p:nvGrpSpPr>
          <p:cNvPr id="14" name="Group 13"/>
          <p:cNvGrpSpPr/>
          <p:nvPr/>
        </p:nvGrpSpPr>
        <p:grpSpPr>
          <a:xfrm>
            <a:off x="118344" y="979216"/>
            <a:ext cx="9002758" cy="427836"/>
            <a:chOff x="214243" y="2440646"/>
            <a:chExt cx="9002758" cy="427836"/>
          </a:xfrm>
        </p:grpSpPr>
        <p:sp>
          <p:nvSpPr>
            <p:cNvPr id="16" name="Content Placeholder 4"/>
            <p:cNvSpPr txBox="1">
              <a:spLocks/>
            </p:cNvSpPr>
            <p:nvPr/>
          </p:nvSpPr>
          <p:spPr>
            <a:xfrm>
              <a:off x="214243" y="2449346"/>
              <a:ext cx="4404192" cy="419136"/>
            </a:xfrm>
            <a:prstGeom prst="rect">
              <a:avLst/>
            </a:prstGeom>
          </p:spPr>
          <p:txBody>
            <a:bodyPr vert="horz" lIns="91440" tIns="45720" rIns="91440" bIns="45720" rtlCol="0">
              <a:noAutofit/>
            </a:bodyPr>
            <a:lstStyle>
              <a:lvl1pPr marL="233363" indent="-233363" algn="l" defTabSz="914400" rtl="0" eaLnBrk="1" latinLnBrk="0" hangingPunct="1">
                <a:lnSpc>
                  <a:spcPct val="100000"/>
                </a:lnSpc>
                <a:spcBef>
                  <a:spcPts val="0"/>
                </a:spcBef>
                <a:spcAft>
                  <a:spcPts val="600"/>
                </a:spcAft>
                <a:buClrTx/>
                <a:buFont typeface="Arial" panose="020B0604020202020204" pitchFamily="34" charset="0"/>
                <a:buChar char="•"/>
                <a:defRPr sz="2200" kern="1200" baseline="0">
                  <a:solidFill>
                    <a:schemeClr val="tx1"/>
                  </a:solidFill>
                  <a:latin typeface="Arial" panose="020B0604020202020204" pitchFamily="34" charset="0"/>
                  <a:ea typeface="+mn-ea"/>
                  <a:cs typeface="Arial" panose="020B0604020202020204" pitchFamily="34" charset="0"/>
                </a:defRPr>
              </a:lvl1pPr>
              <a:lvl2pPr marL="690563" indent="-233363" algn="l" defTabSz="914400" rtl="0" eaLnBrk="1" latinLnBrk="0" hangingPunct="1">
                <a:lnSpc>
                  <a:spcPct val="100000"/>
                </a:lnSpc>
                <a:spcBef>
                  <a:spcPts val="0"/>
                </a:spcBef>
                <a:spcAft>
                  <a:spcPts val="600"/>
                </a:spcAft>
                <a:buClrTx/>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7763" marR="0" indent="-233363" algn="l" defTabSz="914400" rtl="0" eaLnBrk="1" fontAlgn="auto" latinLnBrk="0" hangingPunct="1">
                <a:lnSpc>
                  <a:spcPct val="100000"/>
                </a:lnSpc>
                <a:spcBef>
                  <a:spcPts val="0"/>
                </a:spcBef>
                <a:spcAft>
                  <a:spcPts val="600"/>
                </a:spcAft>
                <a:buClrTx/>
                <a:buSzPct val="70000"/>
                <a:buFont typeface="Wingdings" panose="05000000000000000000" pitchFamily="2" charset="2"/>
                <a:buChar char="Ø"/>
                <a:tabLst/>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300"/>
                </a:spcAft>
                <a:buNone/>
              </a:pPr>
              <a:r>
                <a:rPr lang="en-US" sz="1200" b="1" dirty="0"/>
                <a:t>Trends in Age-Adjusted Uterine Cancer </a:t>
              </a:r>
              <a:r>
                <a:rPr lang="en-US" sz="1200" b="1" dirty="0" smtClean="0"/>
                <a:t>Incidence Rates</a:t>
              </a:r>
              <a:r>
                <a:rPr lang="en-US" sz="1200" b="1" dirty="0"/>
                <a:t>,</a:t>
              </a:r>
              <a:br>
                <a:rPr lang="en-US" sz="1200" b="1" dirty="0"/>
              </a:br>
              <a:r>
                <a:rPr lang="en-US" sz="1200" b="1" dirty="0"/>
                <a:t> by Racial/Ethnic </a:t>
              </a:r>
              <a:r>
                <a:rPr lang="en-US" sz="1200" b="1" dirty="0" smtClean="0"/>
                <a:t>Group—United </a:t>
              </a:r>
              <a:r>
                <a:rPr lang="en-US" sz="1200" b="1" dirty="0"/>
                <a:t>States, 1999-2015</a:t>
              </a:r>
              <a:endParaRPr lang="en-US" sz="1200" b="1" baseline="30000" dirty="0"/>
            </a:p>
          </p:txBody>
        </p:sp>
        <p:sp>
          <p:nvSpPr>
            <p:cNvPr id="17" name="Content Placeholder 4"/>
            <p:cNvSpPr txBox="1">
              <a:spLocks/>
            </p:cNvSpPr>
            <p:nvPr/>
          </p:nvSpPr>
          <p:spPr>
            <a:xfrm>
              <a:off x="4848521" y="2440646"/>
              <a:ext cx="4368480" cy="419136"/>
            </a:xfrm>
            <a:prstGeom prst="rect">
              <a:avLst/>
            </a:prstGeom>
          </p:spPr>
          <p:txBody>
            <a:bodyPr vert="horz" lIns="91440" tIns="45720" rIns="91440" bIns="45720" rtlCol="0">
              <a:noAutofit/>
            </a:bodyPr>
            <a:lstStyle>
              <a:lvl1pPr marL="233363" indent="-233363" algn="l" defTabSz="914400" rtl="0" eaLnBrk="1" latinLnBrk="0" hangingPunct="1">
                <a:lnSpc>
                  <a:spcPct val="100000"/>
                </a:lnSpc>
                <a:spcBef>
                  <a:spcPts val="0"/>
                </a:spcBef>
                <a:spcAft>
                  <a:spcPts val="600"/>
                </a:spcAft>
                <a:buClrTx/>
                <a:buFont typeface="Arial" panose="020B0604020202020204" pitchFamily="34" charset="0"/>
                <a:buChar char="•"/>
                <a:defRPr sz="2200" kern="1200" baseline="0">
                  <a:solidFill>
                    <a:schemeClr val="tx1"/>
                  </a:solidFill>
                  <a:latin typeface="Arial" panose="020B0604020202020204" pitchFamily="34" charset="0"/>
                  <a:ea typeface="+mn-ea"/>
                  <a:cs typeface="Arial" panose="020B0604020202020204" pitchFamily="34" charset="0"/>
                </a:defRPr>
              </a:lvl1pPr>
              <a:lvl2pPr marL="690563" indent="-233363" algn="l" defTabSz="914400" rtl="0" eaLnBrk="1" latinLnBrk="0" hangingPunct="1">
                <a:lnSpc>
                  <a:spcPct val="100000"/>
                </a:lnSpc>
                <a:spcBef>
                  <a:spcPts val="0"/>
                </a:spcBef>
                <a:spcAft>
                  <a:spcPts val="600"/>
                </a:spcAft>
                <a:buClrTx/>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7763" marR="0" indent="-233363" algn="l" defTabSz="914400" rtl="0" eaLnBrk="1" fontAlgn="auto" latinLnBrk="0" hangingPunct="1">
                <a:lnSpc>
                  <a:spcPct val="100000"/>
                </a:lnSpc>
                <a:spcBef>
                  <a:spcPts val="0"/>
                </a:spcBef>
                <a:spcAft>
                  <a:spcPts val="600"/>
                </a:spcAft>
                <a:buClrTx/>
                <a:buSzPct val="70000"/>
                <a:buFont typeface="Wingdings" panose="05000000000000000000" pitchFamily="2" charset="2"/>
                <a:buChar char="Ø"/>
                <a:tabLst/>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300"/>
                </a:spcAft>
                <a:buNone/>
              </a:pPr>
              <a:r>
                <a:rPr lang="en-US" sz="1200" b="1" dirty="0"/>
                <a:t>Trends in Age-Adjusted Uterine Cancer Death Rates, </a:t>
              </a:r>
              <a:br>
                <a:rPr lang="en-US" sz="1200" b="1" dirty="0"/>
              </a:br>
              <a:r>
                <a:rPr lang="en-US" sz="1200" b="1" dirty="0"/>
                <a:t>by Racial/Ethnic </a:t>
              </a:r>
              <a:r>
                <a:rPr lang="en-US" sz="1200" b="1" dirty="0" smtClean="0"/>
                <a:t>Group—United </a:t>
              </a:r>
              <a:r>
                <a:rPr lang="en-US" sz="1200" b="1" dirty="0"/>
                <a:t>States, 1999-2016</a:t>
              </a:r>
              <a:endParaRPr lang="en-US" sz="1200" b="1" baseline="30000" dirty="0"/>
            </a:p>
          </p:txBody>
        </p:sp>
      </p:grpSp>
      <p:graphicFrame>
        <p:nvGraphicFramePr>
          <p:cNvPr id="40" name="Chart 39"/>
          <p:cNvGraphicFramePr/>
          <p:nvPr>
            <p:extLst>
              <p:ext uri="{D42A27DB-BD31-4B8C-83A1-F6EECF244321}">
                <p14:modId xmlns:p14="http://schemas.microsoft.com/office/powerpoint/2010/main" val="1017621799"/>
              </p:ext>
            </p:extLst>
          </p:nvPr>
        </p:nvGraphicFramePr>
        <p:xfrm>
          <a:off x="502805" y="1486737"/>
          <a:ext cx="3813882" cy="2171717"/>
        </p:xfrm>
        <a:graphic>
          <a:graphicData uri="http://schemas.openxmlformats.org/drawingml/2006/chart">
            <c:chart xmlns:c="http://schemas.openxmlformats.org/drawingml/2006/chart" xmlns:r="http://schemas.openxmlformats.org/officeDocument/2006/relationships" r:id="rId4"/>
          </a:graphicData>
        </a:graphic>
      </p:graphicFrame>
      <p:grpSp>
        <p:nvGrpSpPr>
          <p:cNvPr id="41" name="Group 40"/>
          <p:cNvGrpSpPr/>
          <p:nvPr/>
        </p:nvGrpSpPr>
        <p:grpSpPr>
          <a:xfrm>
            <a:off x="242559" y="1675562"/>
            <a:ext cx="3064726" cy="2084566"/>
            <a:chOff x="-118350" y="2557451"/>
            <a:chExt cx="2931995" cy="1856001"/>
          </a:xfrm>
        </p:grpSpPr>
        <p:sp>
          <p:nvSpPr>
            <p:cNvPr id="42" name="TextBox 41"/>
            <p:cNvSpPr txBox="1"/>
            <p:nvPr/>
          </p:nvSpPr>
          <p:spPr>
            <a:xfrm>
              <a:off x="-118350" y="2557451"/>
              <a:ext cx="265002" cy="1555742"/>
            </a:xfrm>
            <a:prstGeom prst="rect">
              <a:avLst/>
            </a:prstGeom>
            <a:solidFill>
              <a:schemeClr val="bg1"/>
            </a:solidFill>
          </p:spPr>
          <p:txBody>
            <a:bodyPr vert="vert270" wrap="square" lIns="0" tIns="0" rIns="0" bIns="0" rtlCol="0">
              <a:spAutoFit/>
            </a:bodyPr>
            <a:lstStyle/>
            <a:p>
              <a:pPr algn="ctr"/>
              <a:r>
                <a:rPr lang="en-US" sz="900" b="1" dirty="0"/>
                <a:t>Rate of Uterine Cancer </a:t>
              </a:r>
              <a:r>
                <a:rPr lang="en-US" sz="900" b="1" dirty="0" smtClean="0"/>
                <a:t/>
              </a:r>
              <a:br>
                <a:rPr lang="en-US" sz="900" b="1" dirty="0" smtClean="0"/>
              </a:br>
              <a:r>
                <a:rPr lang="en-US" sz="900" b="1" dirty="0" smtClean="0"/>
                <a:t>per 100,000 Women</a:t>
              </a:r>
              <a:endParaRPr lang="en-US" sz="900" b="1" dirty="0"/>
            </a:p>
          </p:txBody>
        </p:sp>
        <p:sp>
          <p:nvSpPr>
            <p:cNvPr id="43" name="TextBox 42"/>
            <p:cNvSpPr txBox="1"/>
            <p:nvPr/>
          </p:nvSpPr>
          <p:spPr>
            <a:xfrm>
              <a:off x="1052676" y="4290139"/>
              <a:ext cx="1760969" cy="123313"/>
            </a:xfrm>
            <a:prstGeom prst="rect">
              <a:avLst/>
            </a:prstGeom>
            <a:solidFill>
              <a:schemeClr val="bg1"/>
            </a:solidFill>
          </p:spPr>
          <p:txBody>
            <a:bodyPr vert="horz" wrap="square" lIns="0" tIns="0" rIns="0" bIns="0" rtlCol="0">
              <a:spAutoFit/>
            </a:bodyPr>
            <a:lstStyle/>
            <a:p>
              <a:pPr algn="ctr"/>
              <a:r>
                <a:rPr lang="en-US" sz="900" b="1" dirty="0"/>
                <a:t>Time of Diagnosis, y</a:t>
              </a:r>
            </a:p>
          </p:txBody>
        </p:sp>
      </p:grpSp>
      <p:grpSp>
        <p:nvGrpSpPr>
          <p:cNvPr id="30" name="Group 29"/>
          <p:cNvGrpSpPr/>
          <p:nvPr/>
        </p:nvGrpSpPr>
        <p:grpSpPr>
          <a:xfrm>
            <a:off x="847274" y="1803585"/>
            <a:ext cx="3315809" cy="1540488"/>
            <a:chOff x="460174" y="2671437"/>
            <a:chExt cx="3172205" cy="1371579"/>
          </a:xfrm>
        </p:grpSpPr>
        <p:sp>
          <p:nvSpPr>
            <p:cNvPr id="31" name="TextBox 30"/>
            <p:cNvSpPr txBox="1"/>
            <p:nvPr/>
          </p:nvSpPr>
          <p:spPr>
            <a:xfrm>
              <a:off x="742171" y="3653076"/>
              <a:ext cx="1009136" cy="369940"/>
            </a:xfrm>
            <a:prstGeom prst="rect">
              <a:avLst/>
            </a:prstGeom>
            <a:solidFill>
              <a:schemeClr val="bg1"/>
            </a:solidFill>
          </p:spPr>
          <p:txBody>
            <a:bodyPr wrap="square" lIns="0" tIns="0" rIns="0" bIns="0" rtlCol="0">
              <a:spAutoFit/>
            </a:bodyPr>
            <a:lstStyle/>
            <a:p>
              <a:r>
                <a:rPr lang="en-US" sz="900" dirty="0"/>
                <a:t>Black (AAPC = 2.4)</a:t>
              </a:r>
            </a:p>
            <a:p>
              <a:r>
                <a:rPr lang="en-US" sz="900" dirty="0"/>
                <a:t>White (AAPC = 0.5)</a:t>
              </a:r>
            </a:p>
            <a:p>
              <a:r>
                <a:rPr lang="en-US" sz="900" dirty="0"/>
                <a:t>AI/AN (AAPC = 2.7)</a:t>
              </a:r>
            </a:p>
          </p:txBody>
        </p:sp>
        <p:sp>
          <p:nvSpPr>
            <p:cNvPr id="32" name="TextBox 31"/>
            <p:cNvSpPr txBox="1"/>
            <p:nvPr/>
          </p:nvSpPr>
          <p:spPr>
            <a:xfrm>
              <a:off x="2449759" y="3673076"/>
              <a:ext cx="1182620" cy="369940"/>
            </a:xfrm>
            <a:prstGeom prst="rect">
              <a:avLst/>
            </a:prstGeom>
            <a:solidFill>
              <a:schemeClr val="bg1"/>
            </a:solidFill>
          </p:spPr>
          <p:txBody>
            <a:bodyPr wrap="square" lIns="0" tIns="0" rIns="0" bIns="0" rtlCol="0">
              <a:spAutoFit/>
            </a:bodyPr>
            <a:lstStyle/>
            <a:p>
              <a:r>
                <a:rPr lang="en-US" sz="900" dirty="0"/>
                <a:t>Overall (AAPC = 0.7)</a:t>
              </a:r>
            </a:p>
            <a:p>
              <a:r>
                <a:rPr lang="en-US" sz="900" dirty="0"/>
                <a:t>Hispanic (AAPC = 1.8)</a:t>
              </a:r>
            </a:p>
            <a:p>
              <a:r>
                <a:rPr lang="en-US" sz="900" dirty="0"/>
                <a:t>API (AAPC = 2.0)</a:t>
              </a:r>
            </a:p>
          </p:txBody>
        </p:sp>
        <p:grpSp>
          <p:nvGrpSpPr>
            <p:cNvPr id="33" name="Group 32"/>
            <p:cNvGrpSpPr/>
            <p:nvPr/>
          </p:nvGrpSpPr>
          <p:grpSpPr>
            <a:xfrm>
              <a:off x="460174" y="2671437"/>
              <a:ext cx="3106184" cy="704504"/>
              <a:chOff x="460174" y="2671437"/>
              <a:chExt cx="3106184" cy="704504"/>
            </a:xfrm>
          </p:grpSpPr>
          <p:sp>
            <p:nvSpPr>
              <p:cNvPr id="34" name="Freeform 33"/>
              <p:cNvSpPr/>
              <p:nvPr/>
            </p:nvSpPr>
            <p:spPr>
              <a:xfrm>
                <a:off x="460174" y="2671437"/>
                <a:ext cx="3085171" cy="158750"/>
              </a:xfrm>
              <a:custGeom>
                <a:avLst/>
                <a:gdLst>
                  <a:gd name="connsiteX0" fmla="*/ 3083983 w 3083983"/>
                  <a:gd name="connsiteY0" fmla="*/ 0 h 158750"/>
                  <a:gd name="connsiteX1" fmla="*/ 776817 w 3083983"/>
                  <a:gd name="connsiteY1" fmla="*/ 158750 h 158750"/>
                  <a:gd name="connsiteX2" fmla="*/ 0 w 3083983"/>
                  <a:gd name="connsiteY2" fmla="*/ 122766 h 158750"/>
                </a:gdLst>
                <a:ahLst/>
                <a:cxnLst>
                  <a:cxn ang="0">
                    <a:pos x="connsiteX0" y="connsiteY0"/>
                  </a:cxn>
                  <a:cxn ang="0">
                    <a:pos x="connsiteX1" y="connsiteY1"/>
                  </a:cxn>
                  <a:cxn ang="0">
                    <a:pos x="connsiteX2" y="connsiteY2"/>
                  </a:cxn>
                </a:cxnLst>
                <a:rect l="l" t="t" r="r" b="b"/>
                <a:pathLst>
                  <a:path w="3083983" h="158750">
                    <a:moveTo>
                      <a:pt x="3083983" y="0"/>
                    </a:moveTo>
                    <a:lnTo>
                      <a:pt x="776817" y="158750"/>
                    </a:lnTo>
                    <a:lnTo>
                      <a:pt x="0" y="122766"/>
                    </a:lnTo>
                  </a:path>
                </a:pathLst>
              </a:cu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Freeform 34"/>
              <p:cNvSpPr/>
              <p:nvPr/>
            </p:nvSpPr>
            <p:spPr>
              <a:xfrm>
                <a:off x="460175" y="2711464"/>
                <a:ext cx="3106183" cy="182483"/>
              </a:xfrm>
              <a:custGeom>
                <a:avLst/>
                <a:gdLst>
                  <a:gd name="connsiteX0" fmla="*/ 3106183 w 3106183"/>
                  <a:gd name="connsiteY0" fmla="*/ 0 h 182483"/>
                  <a:gd name="connsiteX1" fmla="*/ 779521 w 3106183"/>
                  <a:gd name="connsiteY1" fmla="*/ 182483 h 182483"/>
                  <a:gd name="connsiteX2" fmla="*/ 0 w 3106183"/>
                  <a:gd name="connsiteY2" fmla="*/ 148763 h 182483"/>
                </a:gdLst>
                <a:ahLst/>
                <a:cxnLst>
                  <a:cxn ang="0">
                    <a:pos x="connsiteX0" y="connsiteY0"/>
                  </a:cxn>
                  <a:cxn ang="0">
                    <a:pos x="connsiteX1" y="connsiteY1"/>
                  </a:cxn>
                  <a:cxn ang="0">
                    <a:pos x="connsiteX2" y="connsiteY2"/>
                  </a:cxn>
                </a:cxnLst>
                <a:rect l="l" t="t" r="r" b="b"/>
                <a:pathLst>
                  <a:path w="3106183" h="182483">
                    <a:moveTo>
                      <a:pt x="3106183" y="0"/>
                    </a:moveTo>
                    <a:lnTo>
                      <a:pt x="779521" y="182483"/>
                    </a:lnTo>
                    <a:lnTo>
                      <a:pt x="0" y="148763"/>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Freeform 35"/>
              <p:cNvSpPr/>
              <p:nvPr/>
            </p:nvSpPr>
            <p:spPr>
              <a:xfrm>
                <a:off x="464142" y="2699564"/>
                <a:ext cx="3100233" cy="450257"/>
              </a:xfrm>
              <a:custGeom>
                <a:avLst/>
                <a:gdLst>
                  <a:gd name="connsiteX0" fmla="*/ 3100233 w 3100233"/>
                  <a:gd name="connsiteY0" fmla="*/ 0 h 450257"/>
                  <a:gd name="connsiteX1" fmla="*/ 1719707 w 3100233"/>
                  <a:gd name="connsiteY1" fmla="*/ 224137 h 450257"/>
                  <a:gd name="connsiteX2" fmla="*/ 0 w 3100233"/>
                  <a:gd name="connsiteY2" fmla="*/ 450257 h 450257"/>
                </a:gdLst>
                <a:ahLst/>
                <a:cxnLst>
                  <a:cxn ang="0">
                    <a:pos x="connsiteX0" y="connsiteY0"/>
                  </a:cxn>
                  <a:cxn ang="0">
                    <a:pos x="connsiteX1" y="connsiteY1"/>
                  </a:cxn>
                  <a:cxn ang="0">
                    <a:pos x="connsiteX2" y="connsiteY2"/>
                  </a:cxn>
                </a:cxnLst>
                <a:rect l="l" t="t" r="r" b="b"/>
                <a:pathLst>
                  <a:path w="3100233" h="450257">
                    <a:moveTo>
                      <a:pt x="3100233" y="0"/>
                    </a:moveTo>
                    <a:lnTo>
                      <a:pt x="1719707" y="224137"/>
                    </a:lnTo>
                    <a:lnTo>
                      <a:pt x="0" y="450257"/>
                    </a:lnTo>
                  </a:path>
                </a:pathLst>
              </a:cu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Freeform 36"/>
              <p:cNvSpPr/>
              <p:nvPr/>
            </p:nvSpPr>
            <p:spPr>
              <a:xfrm>
                <a:off x="460175" y="2905849"/>
                <a:ext cx="3104200" cy="299510"/>
              </a:xfrm>
              <a:custGeom>
                <a:avLst/>
                <a:gdLst>
                  <a:gd name="connsiteX0" fmla="*/ 3104200 w 3104200"/>
                  <a:gd name="connsiteY0" fmla="*/ 0 h 299510"/>
                  <a:gd name="connsiteX1" fmla="*/ 0 w 3104200"/>
                  <a:gd name="connsiteY1" fmla="*/ 299510 h 299510"/>
                </a:gdLst>
                <a:ahLst/>
                <a:cxnLst>
                  <a:cxn ang="0">
                    <a:pos x="connsiteX0" y="connsiteY0"/>
                  </a:cxn>
                  <a:cxn ang="0">
                    <a:pos x="connsiteX1" y="connsiteY1"/>
                  </a:cxn>
                </a:cxnLst>
                <a:rect l="l" t="t" r="r" b="b"/>
                <a:pathLst>
                  <a:path w="3104200" h="299510">
                    <a:moveTo>
                      <a:pt x="3104200" y="0"/>
                    </a:moveTo>
                    <a:lnTo>
                      <a:pt x="0" y="299510"/>
                    </a:lnTo>
                  </a:path>
                </a:pathLst>
              </a:custGeom>
              <a:ln w="19050">
                <a:solidFill>
                  <a:schemeClr val="accent2"/>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Freeform 37"/>
              <p:cNvSpPr/>
              <p:nvPr/>
            </p:nvSpPr>
            <p:spPr>
              <a:xfrm>
                <a:off x="466126" y="3090315"/>
                <a:ext cx="3082381" cy="285626"/>
              </a:xfrm>
              <a:custGeom>
                <a:avLst/>
                <a:gdLst>
                  <a:gd name="connsiteX0" fmla="*/ 3082381 w 3082381"/>
                  <a:gd name="connsiteY0" fmla="*/ 0 h 285626"/>
                  <a:gd name="connsiteX1" fmla="*/ 1410278 w 3082381"/>
                  <a:gd name="connsiteY1" fmla="*/ 170582 h 285626"/>
                  <a:gd name="connsiteX2" fmla="*/ 0 w 3082381"/>
                  <a:gd name="connsiteY2" fmla="*/ 285626 h 285626"/>
                </a:gdLst>
                <a:ahLst/>
                <a:cxnLst>
                  <a:cxn ang="0">
                    <a:pos x="connsiteX0" y="connsiteY0"/>
                  </a:cxn>
                  <a:cxn ang="0">
                    <a:pos x="connsiteX1" y="connsiteY1"/>
                  </a:cxn>
                  <a:cxn ang="0">
                    <a:pos x="connsiteX2" y="connsiteY2"/>
                  </a:cxn>
                </a:cxnLst>
                <a:rect l="l" t="t" r="r" b="b"/>
                <a:pathLst>
                  <a:path w="3082381" h="285626">
                    <a:moveTo>
                      <a:pt x="3082381" y="0"/>
                    </a:moveTo>
                    <a:lnTo>
                      <a:pt x="1410278" y="170582"/>
                    </a:lnTo>
                    <a:lnTo>
                      <a:pt x="0" y="285626"/>
                    </a:lnTo>
                  </a:path>
                </a:pathLst>
              </a:custGeom>
              <a:ln w="19050">
                <a:solidFill>
                  <a:schemeClr val="accent2"/>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Freeform 38"/>
              <p:cNvSpPr/>
              <p:nvPr/>
            </p:nvSpPr>
            <p:spPr>
              <a:xfrm>
                <a:off x="463713" y="2865641"/>
                <a:ext cx="3094892" cy="437662"/>
              </a:xfrm>
              <a:custGeom>
                <a:avLst/>
                <a:gdLst>
                  <a:gd name="connsiteX0" fmla="*/ 3094892 w 3094892"/>
                  <a:gd name="connsiteY0" fmla="*/ 0 h 437662"/>
                  <a:gd name="connsiteX1" fmla="*/ 3094892 w 3094892"/>
                  <a:gd name="connsiteY1" fmla="*/ 0 h 437662"/>
                  <a:gd name="connsiteX2" fmla="*/ 1779302 w 3094892"/>
                  <a:gd name="connsiteY2" fmla="*/ 208410 h 437662"/>
                  <a:gd name="connsiteX3" fmla="*/ 1164492 w 3094892"/>
                  <a:gd name="connsiteY3" fmla="*/ 289169 h 437662"/>
                  <a:gd name="connsiteX4" fmla="*/ 0 w 3094892"/>
                  <a:gd name="connsiteY4" fmla="*/ 437662 h 437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892" h="437662">
                    <a:moveTo>
                      <a:pt x="3094892" y="0"/>
                    </a:moveTo>
                    <a:lnTo>
                      <a:pt x="3094892" y="0"/>
                    </a:lnTo>
                    <a:lnTo>
                      <a:pt x="1779302" y="208410"/>
                    </a:lnTo>
                    <a:lnTo>
                      <a:pt x="1164492" y="289169"/>
                    </a:lnTo>
                    <a:lnTo>
                      <a:pt x="0" y="437662"/>
                    </a:lnTo>
                  </a:path>
                </a:pathLst>
              </a:custGeom>
              <a:ln w="22225">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67" name="Group 66"/>
          <p:cNvGrpSpPr/>
          <p:nvPr/>
        </p:nvGrpSpPr>
        <p:grpSpPr>
          <a:xfrm>
            <a:off x="4537592" y="1675210"/>
            <a:ext cx="3383135" cy="2084173"/>
            <a:chOff x="5122803" y="2631020"/>
            <a:chExt cx="2906864" cy="1842387"/>
          </a:xfrm>
        </p:grpSpPr>
        <p:sp>
          <p:nvSpPr>
            <p:cNvPr id="68" name="TextBox 67"/>
            <p:cNvSpPr txBox="1"/>
            <p:nvPr/>
          </p:nvSpPr>
          <p:spPr>
            <a:xfrm>
              <a:off x="6268698" y="4350975"/>
              <a:ext cx="1760969" cy="122432"/>
            </a:xfrm>
            <a:prstGeom prst="rect">
              <a:avLst/>
            </a:prstGeom>
            <a:solidFill>
              <a:schemeClr val="bg1"/>
            </a:solidFill>
          </p:spPr>
          <p:txBody>
            <a:bodyPr vert="horz" wrap="square" lIns="0" tIns="0" rIns="0" bIns="0" rtlCol="0">
              <a:spAutoFit/>
            </a:bodyPr>
            <a:lstStyle/>
            <a:p>
              <a:pPr algn="ctr"/>
              <a:r>
                <a:rPr lang="en-US" sz="900" b="1" dirty="0"/>
                <a:t>Time of Death, y</a:t>
              </a:r>
            </a:p>
          </p:txBody>
        </p:sp>
        <p:sp>
          <p:nvSpPr>
            <p:cNvPr id="69" name="TextBox 68"/>
            <p:cNvSpPr txBox="1"/>
            <p:nvPr/>
          </p:nvSpPr>
          <p:spPr>
            <a:xfrm>
              <a:off x="5122803" y="2631020"/>
              <a:ext cx="238004" cy="1555742"/>
            </a:xfrm>
            <a:prstGeom prst="rect">
              <a:avLst/>
            </a:prstGeom>
            <a:solidFill>
              <a:schemeClr val="bg1"/>
            </a:solidFill>
          </p:spPr>
          <p:txBody>
            <a:bodyPr vert="vert270" wrap="square" lIns="0" tIns="0" rIns="0" bIns="0" rtlCol="0">
              <a:spAutoFit/>
            </a:bodyPr>
            <a:lstStyle/>
            <a:p>
              <a:pPr algn="ctr"/>
              <a:r>
                <a:rPr lang="en-US" sz="900" b="1" dirty="0"/>
                <a:t>Rate of Uterine Cancer Deaths per </a:t>
              </a:r>
              <a:r>
                <a:rPr lang="en-US" sz="900" b="1" dirty="0" smtClean="0"/>
                <a:t>100,000 Women</a:t>
              </a:r>
              <a:endParaRPr lang="en-US" sz="900" b="1" dirty="0"/>
            </a:p>
          </p:txBody>
        </p:sp>
      </p:grpSp>
      <p:grpSp>
        <p:nvGrpSpPr>
          <p:cNvPr id="47" name="Group 46"/>
          <p:cNvGrpSpPr/>
          <p:nvPr/>
        </p:nvGrpSpPr>
        <p:grpSpPr>
          <a:xfrm>
            <a:off x="5156238" y="1486984"/>
            <a:ext cx="3602598" cy="1571221"/>
            <a:chOff x="5654351" y="2464612"/>
            <a:chExt cx="3095431" cy="1388931"/>
          </a:xfrm>
        </p:grpSpPr>
        <p:sp>
          <p:nvSpPr>
            <p:cNvPr id="57" name="TextBox 56"/>
            <p:cNvSpPr txBox="1"/>
            <p:nvPr/>
          </p:nvSpPr>
          <p:spPr>
            <a:xfrm>
              <a:off x="5824387" y="2475828"/>
              <a:ext cx="1150607" cy="367293"/>
            </a:xfrm>
            <a:prstGeom prst="rect">
              <a:avLst/>
            </a:prstGeom>
            <a:solidFill>
              <a:schemeClr val="bg1"/>
            </a:solidFill>
          </p:spPr>
          <p:txBody>
            <a:bodyPr wrap="square" lIns="0" tIns="0" rIns="0" bIns="0" rtlCol="0">
              <a:spAutoFit/>
            </a:bodyPr>
            <a:lstStyle/>
            <a:p>
              <a:r>
                <a:rPr lang="en-US" sz="900" dirty="0"/>
                <a:t>Black (AAPC = 1.5)</a:t>
              </a:r>
            </a:p>
            <a:p>
              <a:r>
                <a:rPr lang="en-US" sz="900" dirty="0"/>
                <a:t>White (AAPC = 1.0)</a:t>
              </a:r>
            </a:p>
            <a:p>
              <a:r>
                <a:rPr lang="en-US" sz="900" dirty="0"/>
                <a:t>AI/AN (AAPC = 1.4 [NS])</a:t>
              </a:r>
            </a:p>
          </p:txBody>
        </p:sp>
        <p:sp>
          <p:nvSpPr>
            <p:cNvPr id="58" name="TextBox 57"/>
            <p:cNvSpPr txBox="1"/>
            <p:nvPr/>
          </p:nvSpPr>
          <p:spPr>
            <a:xfrm>
              <a:off x="7195258" y="2464612"/>
              <a:ext cx="1530815" cy="367296"/>
            </a:xfrm>
            <a:prstGeom prst="rect">
              <a:avLst/>
            </a:prstGeom>
            <a:solidFill>
              <a:schemeClr val="bg1"/>
            </a:solidFill>
          </p:spPr>
          <p:txBody>
            <a:bodyPr wrap="square" lIns="0" tIns="0" rIns="0" bIns="0" rtlCol="0">
              <a:spAutoFit/>
            </a:bodyPr>
            <a:lstStyle/>
            <a:p>
              <a:r>
                <a:rPr lang="en-US" sz="900" dirty="0"/>
                <a:t>Overall (AAPC = 1.1)</a:t>
              </a:r>
            </a:p>
            <a:p>
              <a:r>
                <a:rPr lang="en-US" sz="900" dirty="0"/>
                <a:t>Hispanic (AAPC = 1.7)</a:t>
              </a:r>
            </a:p>
            <a:p>
              <a:r>
                <a:rPr lang="en-US" sz="900" dirty="0"/>
                <a:t>API (AAPC = 2.5)</a:t>
              </a:r>
            </a:p>
          </p:txBody>
        </p:sp>
        <p:grpSp>
          <p:nvGrpSpPr>
            <p:cNvPr id="59" name="Group 58"/>
            <p:cNvGrpSpPr/>
            <p:nvPr/>
          </p:nvGrpSpPr>
          <p:grpSpPr>
            <a:xfrm>
              <a:off x="5654351" y="2733869"/>
              <a:ext cx="3095431" cy="1119674"/>
              <a:chOff x="5654351" y="2733869"/>
              <a:chExt cx="3095431" cy="1119674"/>
            </a:xfrm>
          </p:grpSpPr>
          <p:sp>
            <p:nvSpPr>
              <p:cNvPr id="60" name="Freeform 59"/>
              <p:cNvSpPr/>
              <p:nvPr/>
            </p:nvSpPr>
            <p:spPr>
              <a:xfrm>
                <a:off x="5659016" y="2733869"/>
                <a:ext cx="3090766" cy="321907"/>
              </a:xfrm>
              <a:custGeom>
                <a:avLst/>
                <a:gdLst>
                  <a:gd name="connsiteX0" fmla="*/ 3090766 w 3090766"/>
                  <a:gd name="connsiteY0" fmla="*/ 0 h 321907"/>
                  <a:gd name="connsiteX1" fmla="*/ 1656184 w 3090766"/>
                  <a:gd name="connsiteY1" fmla="*/ 263590 h 321907"/>
                  <a:gd name="connsiteX2" fmla="*/ 0 w 3090766"/>
                  <a:gd name="connsiteY2" fmla="*/ 321907 h 321907"/>
                </a:gdLst>
                <a:ahLst/>
                <a:cxnLst>
                  <a:cxn ang="0">
                    <a:pos x="connsiteX0" y="connsiteY0"/>
                  </a:cxn>
                  <a:cxn ang="0">
                    <a:pos x="connsiteX1" y="connsiteY1"/>
                  </a:cxn>
                  <a:cxn ang="0">
                    <a:pos x="connsiteX2" y="connsiteY2"/>
                  </a:cxn>
                </a:cxnLst>
                <a:rect l="l" t="t" r="r" b="b"/>
                <a:pathLst>
                  <a:path w="3090766" h="321907">
                    <a:moveTo>
                      <a:pt x="3090766" y="0"/>
                    </a:moveTo>
                    <a:lnTo>
                      <a:pt x="1656184" y="263590"/>
                    </a:lnTo>
                    <a:lnTo>
                      <a:pt x="0" y="321907"/>
                    </a:lnTo>
                  </a:path>
                </a:pathLst>
              </a:cu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1" name="Freeform 60"/>
              <p:cNvSpPr/>
              <p:nvPr/>
            </p:nvSpPr>
            <p:spPr>
              <a:xfrm>
                <a:off x="5656684" y="3394010"/>
                <a:ext cx="3093098" cy="135294"/>
              </a:xfrm>
              <a:custGeom>
                <a:avLst/>
                <a:gdLst>
                  <a:gd name="connsiteX0" fmla="*/ 3093098 w 3093098"/>
                  <a:gd name="connsiteY0" fmla="*/ 0 h 135294"/>
                  <a:gd name="connsiteX1" fmla="*/ 1819469 w 3093098"/>
                  <a:gd name="connsiteY1" fmla="*/ 118966 h 135294"/>
                  <a:gd name="connsiteX2" fmla="*/ 0 w 3093098"/>
                  <a:gd name="connsiteY2" fmla="*/ 135294 h 135294"/>
                </a:gdLst>
                <a:ahLst/>
                <a:cxnLst>
                  <a:cxn ang="0">
                    <a:pos x="connsiteX0" y="connsiteY0"/>
                  </a:cxn>
                  <a:cxn ang="0">
                    <a:pos x="connsiteX1" y="connsiteY1"/>
                  </a:cxn>
                  <a:cxn ang="0">
                    <a:pos x="connsiteX2" y="connsiteY2"/>
                  </a:cxn>
                </a:cxnLst>
                <a:rect l="l" t="t" r="r" b="b"/>
                <a:pathLst>
                  <a:path w="3093098" h="135294">
                    <a:moveTo>
                      <a:pt x="3093098" y="0"/>
                    </a:moveTo>
                    <a:lnTo>
                      <a:pt x="1819469" y="118966"/>
                    </a:lnTo>
                    <a:lnTo>
                      <a:pt x="0" y="1352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2" name="Freeform 61"/>
              <p:cNvSpPr/>
              <p:nvPr/>
            </p:nvSpPr>
            <p:spPr>
              <a:xfrm>
                <a:off x="5656684" y="3459324"/>
                <a:ext cx="3083767" cy="111968"/>
              </a:xfrm>
              <a:custGeom>
                <a:avLst/>
                <a:gdLst>
                  <a:gd name="connsiteX0" fmla="*/ 3083767 w 3083767"/>
                  <a:gd name="connsiteY0" fmla="*/ 0 h 111968"/>
                  <a:gd name="connsiteX1" fmla="*/ 1845128 w 3083767"/>
                  <a:gd name="connsiteY1" fmla="*/ 95639 h 111968"/>
                  <a:gd name="connsiteX2" fmla="*/ 0 w 3083767"/>
                  <a:gd name="connsiteY2" fmla="*/ 111968 h 111968"/>
                </a:gdLst>
                <a:ahLst/>
                <a:cxnLst>
                  <a:cxn ang="0">
                    <a:pos x="connsiteX0" y="connsiteY0"/>
                  </a:cxn>
                  <a:cxn ang="0">
                    <a:pos x="connsiteX1" y="connsiteY1"/>
                  </a:cxn>
                  <a:cxn ang="0">
                    <a:pos x="connsiteX2" y="connsiteY2"/>
                  </a:cxn>
                </a:cxnLst>
                <a:rect l="l" t="t" r="r" b="b"/>
                <a:pathLst>
                  <a:path w="3083767" h="111968">
                    <a:moveTo>
                      <a:pt x="3083767" y="0"/>
                    </a:moveTo>
                    <a:lnTo>
                      <a:pt x="1845128" y="95639"/>
                    </a:lnTo>
                    <a:lnTo>
                      <a:pt x="0" y="111968"/>
                    </a:lnTo>
                  </a:path>
                </a:pathLst>
              </a:cu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3" name="Freeform 62"/>
              <p:cNvSpPr/>
              <p:nvPr/>
            </p:nvSpPr>
            <p:spPr>
              <a:xfrm>
                <a:off x="5656684" y="3564294"/>
                <a:ext cx="3093098" cy="149290"/>
              </a:xfrm>
              <a:custGeom>
                <a:avLst/>
                <a:gdLst>
                  <a:gd name="connsiteX0" fmla="*/ 3093098 w 3093098"/>
                  <a:gd name="connsiteY0" fmla="*/ 0 h 149290"/>
                  <a:gd name="connsiteX1" fmla="*/ 1604865 w 3093098"/>
                  <a:gd name="connsiteY1" fmla="*/ 76977 h 149290"/>
                  <a:gd name="connsiteX2" fmla="*/ 0 w 3093098"/>
                  <a:gd name="connsiteY2" fmla="*/ 149290 h 149290"/>
                </a:gdLst>
                <a:ahLst/>
                <a:cxnLst>
                  <a:cxn ang="0">
                    <a:pos x="connsiteX0" y="connsiteY0"/>
                  </a:cxn>
                  <a:cxn ang="0">
                    <a:pos x="connsiteX1" y="connsiteY1"/>
                  </a:cxn>
                  <a:cxn ang="0">
                    <a:pos x="connsiteX2" y="connsiteY2"/>
                  </a:cxn>
                </a:cxnLst>
                <a:rect l="l" t="t" r="r" b="b"/>
                <a:pathLst>
                  <a:path w="3093098" h="149290">
                    <a:moveTo>
                      <a:pt x="3093098" y="0"/>
                    </a:moveTo>
                    <a:lnTo>
                      <a:pt x="1604865" y="76977"/>
                    </a:lnTo>
                    <a:lnTo>
                      <a:pt x="0" y="149290"/>
                    </a:lnTo>
                  </a:path>
                </a:pathLst>
              </a:custGeom>
              <a:ln w="19050">
                <a:solidFill>
                  <a:schemeClr val="accent2"/>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4" name="Freeform 63"/>
              <p:cNvSpPr/>
              <p:nvPr/>
            </p:nvSpPr>
            <p:spPr>
              <a:xfrm>
                <a:off x="5656684" y="3636606"/>
                <a:ext cx="3083767" cy="125963"/>
              </a:xfrm>
              <a:custGeom>
                <a:avLst/>
                <a:gdLst>
                  <a:gd name="connsiteX0" fmla="*/ 3083767 w 3083767"/>
                  <a:gd name="connsiteY0" fmla="*/ 0 h 125963"/>
                  <a:gd name="connsiteX1" fmla="*/ 0 w 3083767"/>
                  <a:gd name="connsiteY1" fmla="*/ 125963 h 125963"/>
                </a:gdLst>
                <a:ahLst/>
                <a:cxnLst>
                  <a:cxn ang="0">
                    <a:pos x="connsiteX0" y="connsiteY0"/>
                  </a:cxn>
                  <a:cxn ang="0">
                    <a:pos x="connsiteX1" y="connsiteY1"/>
                  </a:cxn>
                </a:cxnLst>
                <a:rect l="l" t="t" r="r" b="b"/>
                <a:pathLst>
                  <a:path w="3083767" h="125963">
                    <a:moveTo>
                      <a:pt x="3083767" y="0"/>
                    </a:moveTo>
                    <a:lnTo>
                      <a:pt x="0" y="125963"/>
                    </a:lnTo>
                  </a:path>
                </a:pathLst>
              </a:custGeom>
              <a:ln w="22225">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5" name="Freeform 64"/>
              <p:cNvSpPr/>
              <p:nvPr/>
            </p:nvSpPr>
            <p:spPr>
              <a:xfrm>
                <a:off x="5654351" y="3678594"/>
                <a:ext cx="3090765" cy="174949"/>
              </a:xfrm>
              <a:custGeom>
                <a:avLst/>
                <a:gdLst>
                  <a:gd name="connsiteX0" fmla="*/ 3090765 w 3090765"/>
                  <a:gd name="connsiteY0" fmla="*/ 0 h 174949"/>
                  <a:gd name="connsiteX1" fmla="*/ 0 w 3090765"/>
                  <a:gd name="connsiteY1" fmla="*/ 174949 h 174949"/>
                </a:gdLst>
                <a:ahLst/>
                <a:cxnLst>
                  <a:cxn ang="0">
                    <a:pos x="connsiteX0" y="connsiteY0"/>
                  </a:cxn>
                  <a:cxn ang="0">
                    <a:pos x="connsiteX1" y="connsiteY1"/>
                  </a:cxn>
                </a:cxnLst>
                <a:rect l="l" t="t" r="r" b="b"/>
                <a:pathLst>
                  <a:path w="3090765" h="174949">
                    <a:moveTo>
                      <a:pt x="3090765" y="0"/>
                    </a:moveTo>
                    <a:lnTo>
                      <a:pt x="0" y="174949"/>
                    </a:lnTo>
                  </a:path>
                </a:pathLst>
              </a:custGeom>
              <a:ln w="19050">
                <a:solidFill>
                  <a:schemeClr val="accent2"/>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50" name="Group 49"/>
          <p:cNvGrpSpPr/>
          <p:nvPr/>
        </p:nvGrpSpPr>
        <p:grpSpPr>
          <a:xfrm>
            <a:off x="6648558" y="1551553"/>
            <a:ext cx="275656" cy="397212"/>
            <a:chOff x="6407352" y="2695989"/>
            <a:chExt cx="236850" cy="169652"/>
          </a:xfrm>
        </p:grpSpPr>
        <p:sp>
          <p:nvSpPr>
            <p:cNvPr id="51" name="Freeform 50"/>
            <p:cNvSpPr/>
            <p:nvPr/>
          </p:nvSpPr>
          <p:spPr>
            <a:xfrm>
              <a:off x="6413232" y="2695989"/>
              <a:ext cx="206917" cy="45719"/>
            </a:xfrm>
            <a:custGeom>
              <a:avLst/>
              <a:gdLst>
                <a:gd name="connsiteX0" fmla="*/ 0 w 111319"/>
                <a:gd name="connsiteY0" fmla="*/ 0 h 0"/>
                <a:gd name="connsiteX1" fmla="*/ 111319 w 111319"/>
                <a:gd name="connsiteY1" fmla="*/ 0 h 0"/>
              </a:gdLst>
              <a:ahLst/>
              <a:cxnLst>
                <a:cxn ang="0">
                  <a:pos x="connsiteX0" y="connsiteY0"/>
                </a:cxn>
                <a:cxn ang="0">
                  <a:pos x="connsiteX1" y="connsiteY1"/>
                </a:cxn>
              </a:cxnLst>
              <a:rect l="l" t="t" r="r" b="b"/>
              <a:pathLst>
                <a:path w="111319">
                  <a:moveTo>
                    <a:pt x="0" y="0"/>
                  </a:moveTo>
                  <a:lnTo>
                    <a:pt x="111319" y="0"/>
                  </a:lnTo>
                </a:path>
              </a:pathLst>
            </a:custGeom>
            <a:ln w="1270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6413233" y="2755592"/>
              <a:ext cx="206916" cy="45719"/>
            </a:xfrm>
            <a:custGeom>
              <a:avLst/>
              <a:gdLst>
                <a:gd name="connsiteX0" fmla="*/ 0 w 111319"/>
                <a:gd name="connsiteY0" fmla="*/ 0 h 0"/>
                <a:gd name="connsiteX1" fmla="*/ 111319 w 111319"/>
                <a:gd name="connsiteY1" fmla="*/ 0 h 0"/>
              </a:gdLst>
              <a:ahLst/>
              <a:cxnLst>
                <a:cxn ang="0">
                  <a:pos x="connsiteX0" y="connsiteY0"/>
                </a:cxn>
                <a:cxn ang="0">
                  <a:pos x="connsiteX1" y="connsiteY1"/>
                </a:cxn>
              </a:cxnLst>
              <a:rect l="l" t="t" r="r" b="b"/>
              <a:pathLst>
                <a:path w="111319">
                  <a:moveTo>
                    <a:pt x="0" y="0"/>
                  </a:moveTo>
                  <a:lnTo>
                    <a:pt x="111319" y="0"/>
                  </a:lnTo>
                </a:path>
              </a:pathLst>
            </a:custGeom>
            <a:ln w="12700">
              <a:solidFill>
                <a:schemeClr val="accent2"/>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Freeform 52"/>
            <p:cNvSpPr/>
            <p:nvPr/>
          </p:nvSpPr>
          <p:spPr>
            <a:xfrm>
              <a:off x="6407352" y="2818909"/>
              <a:ext cx="236850" cy="46732"/>
            </a:xfrm>
            <a:custGeom>
              <a:avLst/>
              <a:gdLst>
                <a:gd name="connsiteX0" fmla="*/ 0 w 111319"/>
                <a:gd name="connsiteY0" fmla="*/ 0 h 0"/>
                <a:gd name="connsiteX1" fmla="*/ 111319 w 111319"/>
                <a:gd name="connsiteY1" fmla="*/ 0 h 0"/>
              </a:gdLst>
              <a:ahLst/>
              <a:cxnLst>
                <a:cxn ang="0">
                  <a:pos x="connsiteX0" y="connsiteY0"/>
                </a:cxn>
                <a:cxn ang="0">
                  <a:pos x="connsiteX1" y="connsiteY1"/>
                </a:cxn>
              </a:cxnLst>
              <a:rect l="l" t="t" r="r" b="b"/>
              <a:pathLst>
                <a:path w="111319">
                  <a:moveTo>
                    <a:pt x="0" y="0"/>
                  </a:moveTo>
                  <a:lnTo>
                    <a:pt x="111319" y="0"/>
                  </a:lnTo>
                </a:path>
              </a:pathLst>
            </a:custGeom>
            <a:ln w="12700">
              <a:solidFill>
                <a:schemeClr val="accent2"/>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49" name="Group 48"/>
          <p:cNvGrpSpPr/>
          <p:nvPr/>
        </p:nvGrpSpPr>
        <p:grpSpPr>
          <a:xfrm>
            <a:off x="5110150" y="1564253"/>
            <a:ext cx="212844" cy="287797"/>
            <a:chOff x="5614751" y="2683570"/>
            <a:chExt cx="182880" cy="129744"/>
          </a:xfrm>
        </p:grpSpPr>
        <p:sp>
          <p:nvSpPr>
            <p:cNvPr id="54" name="Freeform 53"/>
            <p:cNvSpPr/>
            <p:nvPr/>
          </p:nvSpPr>
          <p:spPr>
            <a:xfrm>
              <a:off x="5614751" y="2683570"/>
              <a:ext cx="182880" cy="0"/>
            </a:xfrm>
            <a:custGeom>
              <a:avLst/>
              <a:gdLst>
                <a:gd name="connsiteX0" fmla="*/ 0 w 111319"/>
                <a:gd name="connsiteY0" fmla="*/ 0 h 0"/>
                <a:gd name="connsiteX1" fmla="*/ 111319 w 111319"/>
                <a:gd name="connsiteY1" fmla="*/ 0 h 0"/>
              </a:gdLst>
              <a:ahLst/>
              <a:cxnLst>
                <a:cxn ang="0">
                  <a:pos x="connsiteX0" y="connsiteY0"/>
                </a:cxn>
                <a:cxn ang="0">
                  <a:pos x="connsiteX1" y="connsiteY1"/>
                </a:cxn>
              </a:cxnLst>
              <a:rect l="l" t="t" r="r" b="b"/>
              <a:pathLst>
                <a:path w="111319">
                  <a:moveTo>
                    <a:pt x="0" y="0"/>
                  </a:moveTo>
                  <a:lnTo>
                    <a:pt x="111319" y="0"/>
                  </a:lnTo>
                </a:path>
              </a:pathLst>
            </a:cu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5" name="Freeform 54"/>
            <p:cNvSpPr/>
            <p:nvPr/>
          </p:nvSpPr>
          <p:spPr>
            <a:xfrm>
              <a:off x="5614751" y="2753409"/>
              <a:ext cx="182880" cy="0"/>
            </a:xfrm>
            <a:custGeom>
              <a:avLst/>
              <a:gdLst>
                <a:gd name="connsiteX0" fmla="*/ 0 w 111319"/>
                <a:gd name="connsiteY0" fmla="*/ 0 h 0"/>
                <a:gd name="connsiteX1" fmla="*/ 111319 w 111319"/>
                <a:gd name="connsiteY1" fmla="*/ 0 h 0"/>
              </a:gdLst>
              <a:ahLst/>
              <a:cxnLst>
                <a:cxn ang="0">
                  <a:pos x="connsiteX0" y="connsiteY0"/>
                </a:cxn>
                <a:cxn ang="0">
                  <a:pos x="connsiteX1" y="connsiteY1"/>
                </a:cxn>
              </a:cxnLst>
              <a:rect l="l" t="t" r="r" b="b"/>
              <a:pathLst>
                <a:path w="111319">
                  <a:moveTo>
                    <a:pt x="0" y="0"/>
                  </a:moveTo>
                  <a:lnTo>
                    <a:pt x="111319" y="0"/>
                  </a:lnTo>
                </a:path>
              </a:pathLst>
            </a:cu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Freeform 55"/>
            <p:cNvSpPr/>
            <p:nvPr/>
          </p:nvSpPr>
          <p:spPr>
            <a:xfrm>
              <a:off x="5614751" y="2813314"/>
              <a:ext cx="182880" cy="0"/>
            </a:xfrm>
            <a:custGeom>
              <a:avLst/>
              <a:gdLst>
                <a:gd name="connsiteX0" fmla="*/ 0 w 111319"/>
                <a:gd name="connsiteY0" fmla="*/ 0 h 0"/>
                <a:gd name="connsiteX1" fmla="*/ 111319 w 111319"/>
                <a:gd name="connsiteY1" fmla="*/ 0 h 0"/>
              </a:gdLst>
              <a:ahLst/>
              <a:cxnLst>
                <a:cxn ang="0">
                  <a:pos x="connsiteX0" y="connsiteY0"/>
                </a:cxn>
                <a:cxn ang="0">
                  <a:pos x="connsiteX1" y="connsiteY1"/>
                </a:cxn>
              </a:cxnLst>
              <a:rect l="l" t="t" r="r" b="b"/>
              <a:pathLst>
                <a:path w="111319">
                  <a:moveTo>
                    <a:pt x="0" y="0"/>
                  </a:moveTo>
                  <a:lnTo>
                    <a:pt x="111319" y="0"/>
                  </a:lnTo>
                </a:path>
              </a:pathLst>
            </a:cu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70" name="Group 69"/>
          <p:cNvGrpSpPr/>
          <p:nvPr/>
        </p:nvGrpSpPr>
        <p:grpSpPr>
          <a:xfrm>
            <a:off x="2616486" y="3000463"/>
            <a:ext cx="275656" cy="397212"/>
            <a:chOff x="6407352" y="2695989"/>
            <a:chExt cx="236850" cy="169652"/>
          </a:xfrm>
        </p:grpSpPr>
        <p:sp>
          <p:nvSpPr>
            <p:cNvPr id="71" name="Freeform 70"/>
            <p:cNvSpPr/>
            <p:nvPr/>
          </p:nvSpPr>
          <p:spPr>
            <a:xfrm>
              <a:off x="6413232" y="2695989"/>
              <a:ext cx="206917" cy="45719"/>
            </a:xfrm>
            <a:custGeom>
              <a:avLst/>
              <a:gdLst>
                <a:gd name="connsiteX0" fmla="*/ 0 w 111319"/>
                <a:gd name="connsiteY0" fmla="*/ 0 h 0"/>
                <a:gd name="connsiteX1" fmla="*/ 111319 w 111319"/>
                <a:gd name="connsiteY1" fmla="*/ 0 h 0"/>
              </a:gdLst>
              <a:ahLst/>
              <a:cxnLst>
                <a:cxn ang="0">
                  <a:pos x="connsiteX0" y="connsiteY0"/>
                </a:cxn>
                <a:cxn ang="0">
                  <a:pos x="connsiteX1" y="connsiteY1"/>
                </a:cxn>
              </a:cxnLst>
              <a:rect l="l" t="t" r="r" b="b"/>
              <a:pathLst>
                <a:path w="111319">
                  <a:moveTo>
                    <a:pt x="0" y="0"/>
                  </a:moveTo>
                  <a:lnTo>
                    <a:pt x="111319" y="0"/>
                  </a:lnTo>
                </a:path>
              </a:pathLst>
            </a:custGeom>
            <a:ln w="1270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2" name="Freeform 71"/>
            <p:cNvSpPr/>
            <p:nvPr/>
          </p:nvSpPr>
          <p:spPr>
            <a:xfrm>
              <a:off x="6413233" y="2755592"/>
              <a:ext cx="206916" cy="45719"/>
            </a:xfrm>
            <a:custGeom>
              <a:avLst/>
              <a:gdLst>
                <a:gd name="connsiteX0" fmla="*/ 0 w 111319"/>
                <a:gd name="connsiteY0" fmla="*/ 0 h 0"/>
                <a:gd name="connsiteX1" fmla="*/ 111319 w 111319"/>
                <a:gd name="connsiteY1" fmla="*/ 0 h 0"/>
              </a:gdLst>
              <a:ahLst/>
              <a:cxnLst>
                <a:cxn ang="0">
                  <a:pos x="connsiteX0" y="connsiteY0"/>
                </a:cxn>
                <a:cxn ang="0">
                  <a:pos x="connsiteX1" y="connsiteY1"/>
                </a:cxn>
              </a:cxnLst>
              <a:rect l="l" t="t" r="r" b="b"/>
              <a:pathLst>
                <a:path w="111319">
                  <a:moveTo>
                    <a:pt x="0" y="0"/>
                  </a:moveTo>
                  <a:lnTo>
                    <a:pt x="111319" y="0"/>
                  </a:lnTo>
                </a:path>
              </a:pathLst>
            </a:custGeom>
            <a:ln w="12700">
              <a:solidFill>
                <a:schemeClr val="accent2"/>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3" name="Freeform 72"/>
            <p:cNvSpPr/>
            <p:nvPr/>
          </p:nvSpPr>
          <p:spPr>
            <a:xfrm>
              <a:off x="6407352" y="2818909"/>
              <a:ext cx="236850" cy="46732"/>
            </a:xfrm>
            <a:custGeom>
              <a:avLst/>
              <a:gdLst>
                <a:gd name="connsiteX0" fmla="*/ 0 w 111319"/>
                <a:gd name="connsiteY0" fmla="*/ 0 h 0"/>
                <a:gd name="connsiteX1" fmla="*/ 111319 w 111319"/>
                <a:gd name="connsiteY1" fmla="*/ 0 h 0"/>
              </a:gdLst>
              <a:ahLst/>
              <a:cxnLst>
                <a:cxn ang="0">
                  <a:pos x="connsiteX0" y="connsiteY0"/>
                </a:cxn>
                <a:cxn ang="0">
                  <a:pos x="connsiteX1" y="connsiteY1"/>
                </a:cxn>
              </a:cxnLst>
              <a:rect l="l" t="t" r="r" b="b"/>
              <a:pathLst>
                <a:path w="111319">
                  <a:moveTo>
                    <a:pt x="0" y="0"/>
                  </a:moveTo>
                  <a:lnTo>
                    <a:pt x="111319" y="0"/>
                  </a:lnTo>
                </a:path>
              </a:pathLst>
            </a:custGeom>
            <a:ln w="12700">
              <a:solidFill>
                <a:schemeClr val="accent2"/>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74" name="Group 73"/>
          <p:cNvGrpSpPr/>
          <p:nvPr/>
        </p:nvGrpSpPr>
        <p:grpSpPr>
          <a:xfrm>
            <a:off x="867343" y="2973375"/>
            <a:ext cx="212844" cy="287797"/>
            <a:chOff x="5614751" y="2683570"/>
            <a:chExt cx="182880" cy="129744"/>
          </a:xfrm>
        </p:grpSpPr>
        <p:sp>
          <p:nvSpPr>
            <p:cNvPr id="75" name="Freeform 74"/>
            <p:cNvSpPr/>
            <p:nvPr/>
          </p:nvSpPr>
          <p:spPr>
            <a:xfrm>
              <a:off x="5614751" y="2683570"/>
              <a:ext cx="182880" cy="0"/>
            </a:xfrm>
            <a:custGeom>
              <a:avLst/>
              <a:gdLst>
                <a:gd name="connsiteX0" fmla="*/ 0 w 111319"/>
                <a:gd name="connsiteY0" fmla="*/ 0 h 0"/>
                <a:gd name="connsiteX1" fmla="*/ 111319 w 111319"/>
                <a:gd name="connsiteY1" fmla="*/ 0 h 0"/>
              </a:gdLst>
              <a:ahLst/>
              <a:cxnLst>
                <a:cxn ang="0">
                  <a:pos x="connsiteX0" y="connsiteY0"/>
                </a:cxn>
                <a:cxn ang="0">
                  <a:pos x="connsiteX1" y="connsiteY1"/>
                </a:cxn>
              </a:cxnLst>
              <a:rect l="l" t="t" r="r" b="b"/>
              <a:pathLst>
                <a:path w="111319">
                  <a:moveTo>
                    <a:pt x="0" y="0"/>
                  </a:moveTo>
                  <a:lnTo>
                    <a:pt x="111319" y="0"/>
                  </a:lnTo>
                </a:path>
              </a:pathLst>
            </a:cu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6" name="Freeform 75"/>
            <p:cNvSpPr/>
            <p:nvPr/>
          </p:nvSpPr>
          <p:spPr>
            <a:xfrm>
              <a:off x="5614751" y="2753409"/>
              <a:ext cx="182880" cy="0"/>
            </a:xfrm>
            <a:custGeom>
              <a:avLst/>
              <a:gdLst>
                <a:gd name="connsiteX0" fmla="*/ 0 w 111319"/>
                <a:gd name="connsiteY0" fmla="*/ 0 h 0"/>
                <a:gd name="connsiteX1" fmla="*/ 111319 w 111319"/>
                <a:gd name="connsiteY1" fmla="*/ 0 h 0"/>
              </a:gdLst>
              <a:ahLst/>
              <a:cxnLst>
                <a:cxn ang="0">
                  <a:pos x="connsiteX0" y="connsiteY0"/>
                </a:cxn>
                <a:cxn ang="0">
                  <a:pos x="connsiteX1" y="connsiteY1"/>
                </a:cxn>
              </a:cxnLst>
              <a:rect l="l" t="t" r="r" b="b"/>
              <a:pathLst>
                <a:path w="111319">
                  <a:moveTo>
                    <a:pt x="0" y="0"/>
                  </a:moveTo>
                  <a:lnTo>
                    <a:pt x="111319" y="0"/>
                  </a:lnTo>
                </a:path>
              </a:pathLst>
            </a:cu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7" name="Freeform 76"/>
            <p:cNvSpPr/>
            <p:nvPr/>
          </p:nvSpPr>
          <p:spPr>
            <a:xfrm>
              <a:off x="5614751" y="2813314"/>
              <a:ext cx="182880" cy="0"/>
            </a:xfrm>
            <a:custGeom>
              <a:avLst/>
              <a:gdLst>
                <a:gd name="connsiteX0" fmla="*/ 0 w 111319"/>
                <a:gd name="connsiteY0" fmla="*/ 0 h 0"/>
                <a:gd name="connsiteX1" fmla="*/ 111319 w 111319"/>
                <a:gd name="connsiteY1" fmla="*/ 0 h 0"/>
              </a:gdLst>
              <a:ahLst/>
              <a:cxnLst>
                <a:cxn ang="0">
                  <a:pos x="connsiteX0" y="connsiteY0"/>
                </a:cxn>
                <a:cxn ang="0">
                  <a:pos x="connsiteX1" y="connsiteY1"/>
                </a:cxn>
              </a:cxnLst>
              <a:rect l="l" t="t" r="r" b="b"/>
              <a:pathLst>
                <a:path w="111319">
                  <a:moveTo>
                    <a:pt x="0" y="0"/>
                  </a:moveTo>
                  <a:lnTo>
                    <a:pt x="111319" y="0"/>
                  </a:lnTo>
                </a:path>
              </a:pathLst>
            </a:cu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1318748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t="19106"/>
          <a:stretch/>
        </p:blipFill>
        <p:spPr>
          <a:xfrm>
            <a:off x="3906743" y="895843"/>
            <a:ext cx="1245693" cy="449786"/>
          </a:xfrm>
          <a:prstGeom prst="rect">
            <a:avLst/>
          </a:prstGeom>
        </p:spPr>
      </p:pic>
      <p:sp>
        <p:nvSpPr>
          <p:cNvPr id="2" name="Title 1">
            <a:extLst>
              <a:ext uri="{FF2B5EF4-FFF2-40B4-BE49-F238E27FC236}">
                <a16:creationId xmlns:a16="http://schemas.microsoft.com/office/drawing/2014/main" xmlns="" id="{78DF63A6-B661-4A4B-9147-3664F06B5C8D}"/>
              </a:ext>
            </a:extLst>
          </p:cNvPr>
          <p:cNvSpPr>
            <a:spLocks noGrp="1"/>
          </p:cNvSpPr>
          <p:nvPr>
            <p:ph type="title"/>
          </p:nvPr>
        </p:nvSpPr>
        <p:spPr>
          <a:xfrm>
            <a:off x="0" y="26840"/>
            <a:ext cx="9144000" cy="742950"/>
          </a:xfrm>
        </p:spPr>
        <p:txBody>
          <a:bodyPr/>
          <a:lstStyle/>
          <a:p>
            <a:r>
              <a:rPr lang="en-US" dirty="0"/>
              <a:t>NCCN </a:t>
            </a:r>
            <a:r>
              <a:rPr lang="en-US" dirty="0" smtClean="0"/>
              <a:t>Guidelines: </a:t>
            </a:r>
            <a:br>
              <a:rPr lang="en-US" dirty="0" smtClean="0"/>
            </a:br>
            <a:r>
              <a:rPr lang="en-US" dirty="0" smtClean="0"/>
              <a:t>Recurrent, Metastatic or High-Risk Disease</a:t>
            </a:r>
            <a:r>
              <a:rPr lang="en-US" baseline="30000" dirty="0"/>
              <a:t>1</a:t>
            </a:r>
            <a:endParaRPr lang="en-US" dirty="0"/>
          </a:p>
        </p:txBody>
      </p:sp>
      <p:pic>
        <p:nvPicPr>
          <p:cNvPr id="5" name="Picture 4">
            <a:extLst>
              <a:ext uri="{FF2B5EF4-FFF2-40B4-BE49-F238E27FC236}">
                <a16:creationId xmlns:a16="http://schemas.microsoft.com/office/drawing/2014/main" xmlns="" id="{7FAD2108-4843-6A41-8FE7-FC82152914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93" y="844567"/>
            <a:ext cx="2199094" cy="1399424"/>
          </a:xfrm>
          <a:prstGeom prst="rect">
            <a:avLst/>
          </a:prstGeom>
        </p:spPr>
      </p:pic>
      <p:sp>
        <p:nvSpPr>
          <p:cNvPr id="11" name="Footer Placeholder 2"/>
          <p:cNvSpPr>
            <a:spLocks noGrp="1"/>
          </p:cNvSpPr>
          <p:nvPr>
            <p:ph type="ftr" sz="quarter" idx="13"/>
          </p:nvPr>
        </p:nvSpPr>
        <p:spPr>
          <a:xfrm>
            <a:off x="60960" y="4828225"/>
            <a:ext cx="7772400" cy="242887"/>
          </a:xfrm>
        </p:spPr>
        <p:txBody>
          <a:bodyPr/>
          <a:lstStyle/>
          <a:p>
            <a:r>
              <a:rPr lang="en-CA" altLang="en-US" dirty="0"/>
              <a:t>1. https://www.nccn.org/professionals/physician_gls/pdf/uterine_blocks.pdf. </a:t>
            </a:r>
            <a:r>
              <a:rPr lang="en-CA" altLang="en-US" dirty="0" smtClean="0"/>
              <a:t>2</a:t>
            </a:r>
            <a:r>
              <a:rPr lang="en-CA" altLang="en-US" dirty="0"/>
              <a:t>. Miller DS et al. Society of Gynecologic Oncology 2012 Annual Meeting (SGO 2012). Abstract LBA1. 3. Fader AN et al. SGO 2020. Abstract 12.  </a:t>
            </a:r>
            <a:endParaRPr lang="en-US" altLang="en-US" dirty="0"/>
          </a:p>
        </p:txBody>
      </p:sp>
      <p:grpSp>
        <p:nvGrpSpPr>
          <p:cNvPr id="10" name="Group 9"/>
          <p:cNvGrpSpPr/>
          <p:nvPr/>
        </p:nvGrpSpPr>
        <p:grpSpPr>
          <a:xfrm>
            <a:off x="2932155" y="1609626"/>
            <a:ext cx="6028695" cy="3087125"/>
            <a:chOff x="9152196" y="1480585"/>
            <a:chExt cx="5716878" cy="3087125"/>
          </a:xfrm>
        </p:grpSpPr>
        <p:sp>
          <p:nvSpPr>
            <p:cNvPr id="20" name="Freeform 19"/>
            <p:cNvSpPr/>
            <p:nvPr/>
          </p:nvSpPr>
          <p:spPr>
            <a:xfrm>
              <a:off x="9152196" y="1480586"/>
              <a:ext cx="3256689" cy="3087124"/>
            </a:xfrm>
            <a:custGeom>
              <a:avLst/>
              <a:gdLst>
                <a:gd name="connsiteX0" fmla="*/ 0 w 2917278"/>
                <a:gd name="connsiteY0" fmla="*/ 260763 h 2607629"/>
                <a:gd name="connsiteX1" fmla="*/ 260763 w 2917278"/>
                <a:gd name="connsiteY1" fmla="*/ 0 h 2607629"/>
                <a:gd name="connsiteX2" fmla="*/ 2656515 w 2917278"/>
                <a:gd name="connsiteY2" fmla="*/ 0 h 2607629"/>
                <a:gd name="connsiteX3" fmla="*/ 2917278 w 2917278"/>
                <a:gd name="connsiteY3" fmla="*/ 260763 h 2607629"/>
                <a:gd name="connsiteX4" fmla="*/ 2917278 w 2917278"/>
                <a:gd name="connsiteY4" fmla="*/ 2346866 h 2607629"/>
                <a:gd name="connsiteX5" fmla="*/ 2656515 w 2917278"/>
                <a:gd name="connsiteY5" fmla="*/ 2607629 h 2607629"/>
                <a:gd name="connsiteX6" fmla="*/ 260763 w 2917278"/>
                <a:gd name="connsiteY6" fmla="*/ 2607629 h 2607629"/>
                <a:gd name="connsiteX7" fmla="*/ 0 w 2917278"/>
                <a:gd name="connsiteY7" fmla="*/ 2346866 h 2607629"/>
                <a:gd name="connsiteX8" fmla="*/ 0 w 2917278"/>
                <a:gd name="connsiteY8" fmla="*/ 260763 h 260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7278" h="2607629">
                  <a:moveTo>
                    <a:pt x="0" y="260763"/>
                  </a:moveTo>
                  <a:cubicBezTo>
                    <a:pt x="0" y="116748"/>
                    <a:pt x="116748" y="0"/>
                    <a:pt x="260763" y="0"/>
                  </a:cubicBezTo>
                  <a:lnTo>
                    <a:pt x="2656515" y="0"/>
                  </a:lnTo>
                  <a:cubicBezTo>
                    <a:pt x="2800530" y="0"/>
                    <a:pt x="2917278" y="116748"/>
                    <a:pt x="2917278" y="260763"/>
                  </a:cubicBezTo>
                  <a:lnTo>
                    <a:pt x="2917278" y="2346866"/>
                  </a:lnTo>
                  <a:cubicBezTo>
                    <a:pt x="2917278" y="2490881"/>
                    <a:pt x="2800530" y="2607629"/>
                    <a:pt x="2656515" y="2607629"/>
                  </a:cubicBezTo>
                  <a:lnTo>
                    <a:pt x="260763" y="2607629"/>
                  </a:lnTo>
                  <a:cubicBezTo>
                    <a:pt x="116748" y="2607629"/>
                    <a:pt x="0" y="2490881"/>
                    <a:pt x="0" y="2346866"/>
                  </a:cubicBezTo>
                  <a:lnTo>
                    <a:pt x="0" y="260763"/>
                  </a:lnTo>
                  <a:close/>
                </a:path>
              </a:pathLst>
            </a:custGeom>
            <a:solidFill>
              <a:schemeClr val="accent1">
                <a:lumMod val="10000"/>
                <a:lumOff val="90000"/>
              </a:schemeClr>
            </a:solidFill>
            <a:ln w="19050">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475" tIns="114475" rIns="114475" bIns="114475" numCol="1" spcCol="1270" anchor="t" anchorCtr="0">
              <a:noAutofit/>
            </a:bodyPr>
            <a:lstStyle/>
            <a:p>
              <a:pPr lvl="0" algn="l" defTabSz="444500">
                <a:spcBef>
                  <a:spcPct val="0"/>
                </a:spcBef>
              </a:pPr>
              <a:r>
                <a:rPr lang="en-US" sz="900" b="1" kern="1200" dirty="0" smtClean="0">
                  <a:solidFill>
                    <a:schemeClr val="tx1"/>
                  </a:solidFill>
                </a:rPr>
                <a:t>Chemotherapy Regimens</a:t>
              </a:r>
            </a:p>
            <a:p>
              <a:pPr lvl="0" algn="l" defTabSz="444500">
                <a:spcBef>
                  <a:spcPct val="0"/>
                </a:spcBef>
              </a:pPr>
              <a:r>
                <a:rPr lang="en-US" sz="900" b="1" kern="1200" dirty="0" smtClean="0">
                  <a:solidFill>
                    <a:schemeClr val="tx1"/>
                  </a:solidFill>
                </a:rPr>
                <a:t>Preferred Regimens</a:t>
              </a:r>
            </a:p>
            <a:p>
              <a:pPr marL="114300" lvl="0" indent="-114300" algn="l" defTabSz="444500">
                <a:spcBef>
                  <a:spcPct val="0"/>
                </a:spcBef>
                <a:buFont typeface="Arial" panose="020B0604020202020204" pitchFamily="34" charset="0"/>
                <a:buChar char="•"/>
              </a:pPr>
              <a:r>
                <a:rPr lang="en-US" sz="900" kern="1200" dirty="0" smtClean="0">
                  <a:solidFill>
                    <a:schemeClr val="tx1"/>
                  </a:solidFill>
                </a:rPr>
                <a:t>Carboplatin/paclitaxel (category 1 for carcinosarcoma)</a:t>
              </a:r>
            </a:p>
            <a:p>
              <a:pPr marL="114300" lvl="0" indent="-114300" algn="l" defTabSz="444500">
                <a:spcBef>
                  <a:spcPct val="0"/>
                </a:spcBef>
                <a:buFont typeface="Arial" panose="020B0604020202020204" pitchFamily="34" charset="0"/>
                <a:buChar char="•"/>
              </a:pPr>
              <a:r>
                <a:rPr lang="en-US" sz="900" kern="1200" dirty="0" smtClean="0">
                  <a:solidFill>
                    <a:schemeClr val="tx1"/>
                  </a:solidFill>
                </a:rPr>
                <a:t>Carboplatin paclitaxel/trastuzumab (for stage III/IV or recurrent HER2+ uterine serous carcinoma)</a:t>
              </a:r>
            </a:p>
            <a:p>
              <a:pPr lvl="0" algn="l" defTabSz="444500">
                <a:spcBef>
                  <a:spcPct val="0"/>
                </a:spcBef>
              </a:pPr>
              <a:r>
                <a:rPr lang="en-US" sz="900" b="1" kern="1200" dirty="0" smtClean="0">
                  <a:solidFill>
                    <a:schemeClr val="tx1"/>
                  </a:solidFill>
                </a:rPr>
                <a:t>Other Recommended Regimens</a:t>
              </a:r>
            </a:p>
            <a:p>
              <a:pPr marL="114300" lvl="0" indent="-114300" algn="l" defTabSz="444500">
                <a:spcBef>
                  <a:spcPct val="0"/>
                </a:spcBef>
                <a:buFont typeface="Arial" panose="020B0604020202020204" pitchFamily="34" charset="0"/>
                <a:buChar char="•"/>
              </a:pPr>
              <a:r>
                <a:rPr lang="en-US" sz="900" b="0" kern="1200" dirty="0" smtClean="0">
                  <a:solidFill>
                    <a:schemeClr val="tx1"/>
                  </a:solidFill>
                </a:rPr>
                <a:t>Carboplatin/docetaxel</a:t>
              </a:r>
            </a:p>
            <a:p>
              <a:pPr marL="114300" lvl="0" indent="-114300" algn="l" defTabSz="444500">
                <a:spcBef>
                  <a:spcPct val="0"/>
                </a:spcBef>
                <a:buFont typeface="Arial" panose="020B0604020202020204" pitchFamily="34" charset="0"/>
                <a:buChar char="•"/>
              </a:pPr>
              <a:r>
                <a:rPr lang="en-US" sz="900" b="0" kern="1200" dirty="0" smtClean="0">
                  <a:solidFill>
                    <a:schemeClr val="tx1"/>
                  </a:solidFill>
                </a:rPr>
                <a:t>Cisplatin/doxorubicin</a:t>
              </a:r>
            </a:p>
            <a:p>
              <a:pPr marL="114300" lvl="0" indent="-114300" algn="l" defTabSz="444500">
                <a:spcBef>
                  <a:spcPct val="0"/>
                </a:spcBef>
                <a:buFont typeface="Arial" panose="020B0604020202020204" pitchFamily="34" charset="0"/>
                <a:buChar char="•"/>
              </a:pPr>
              <a:r>
                <a:rPr lang="en-US" sz="900" b="0" kern="1200" dirty="0" smtClean="0">
                  <a:solidFill>
                    <a:schemeClr val="tx1"/>
                  </a:solidFill>
                </a:rPr>
                <a:t>Cisplatin/doxorubicin/paclitaxel</a:t>
              </a:r>
            </a:p>
            <a:p>
              <a:pPr marL="114300" lvl="0" indent="-114300" algn="l" defTabSz="444500">
                <a:spcBef>
                  <a:spcPct val="0"/>
                </a:spcBef>
                <a:buFont typeface="Arial" panose="020B0604020202020204" pitchFamily="34" charset="0"/>
                <a:buChar char="•"/>
              </a:pPr>
              <a:r>
                <a:rPr lang="en-US" sz="900" b="0" kern="1200" dirty="0" smtClean="0">
                  <a:solidFill>
                    <a:schemeClr val="tx1"/>
                  </a:solidFill>
                </a:rPr>
                <a:t>Cisplatin/paclitaxel/bevacizumab</a:t>
              </a:r>
            </a:p>
            <a:p>
              <a:pPr marL="114300" lvl="0" indent="-114300" algn="l" defTabSz="444500">
                <a:spcBef>
                  <a:spcPct val="0"/>
                </a:spcBef>
                <a:buFont typeface="Arial" panose="020B0604020202020204" pitchFamily="34" charset="0"/>
                <a:buChar char="•"/>
              </a:pPr>
              <a:r>
                <a:rPr lang="en-US" sz="900" b="0" kern="1200" dirty="0" smtClean="0">
                  <a:solidFill>
                    <a:schemeClr val="tx1"/>
                  </a:solidFill>
                </a:rPr>
                <a:t>Cisplatin</a:t>
              </a:r>
            </a:p>
            <a:p>
              <a:pPr marL="114300" lvl="0" indent="-114300" algn="l" defTabSz="444500">
                <a:spcBef>
                  <a:spcPct val="0"/>
                </a:spcBef>
                <a:buFont typeface="Arial" panose="020B0604020202020204" pitchFamily="34" charset="0"/>
                <a:buChar char="•"/>
              </a:pPr>
              <a:r>
                <a:rPr lang="en-US" sz="900" b="0" kern="1200" dirty="0" smtClean="0">
                  <a:solidFill>
                    <a:schemeClr val="tx1"/>
                  </a:solidFill>
                </a:rPr>
                <a:t>Carboplatin</a:t>
              </a:r>
            </a:p>
            <a:p>
              <a:pPr marL="114300" lvl="0" indent="-114300" algn="l" defTabSz="444500">
                <a:spcBef>
                  <a:spcPct val="0"/>
                </a:spcBef>
                <a:buFont typeface="Arial" panose="020B0604020202020204" pitchFamily="34" charset="0"/>
                <a:buChar char="•"/>
              </a:pPr>
              <a:r>
                <a:rPr lang="en-US" sz="900" b="0" kern="1200" dirty="0" smtClean="0">
                  <a:solidFill>
                    <a:schemeClr val="tx1"/>
                  </a:solidFill>
                </a:rPr>
                <a:t>Doxorubicin</a:t>
              </a:r>
            </a:p>
            <a:p>
              <a:pPr marL="114300" lvl="0" indent="-114300" algn="l" defTabSz="444500">
                <a:spcBef>
                  <a:spcPct val="0"/>
                </a:spcBef>
                <a:buFont typeface="Arial" panose="020B0604020202020204" pitchFamily="34" charset="0"/>
                <a:buChar char="•"/>
              </a:pPr>
              <a:r>
                <a:rPr lang="en-US" sz="900" b="0" kern="1200" dirty="0" smtClean="0">
                  <a:solidFill>
                    <a:schemeClr val="tx1"/>
                  </a:solidFill>
                </a:rPr>
                <a:t>Liposomal doxorubicin</a:t>
              </a:r>
            </a:p>
            <a:p>
              <a:pPr marL="114300" lvl="0" indent="-114300" algn="l" defTabSz="444500">
                <a:spcBef>
                  <a:spcPct val="0"/>
                </a:spcBef>
                <a:buFont typeface="Arial" panose="020B0604020202020204" pitchFamily="34" charset="0"/>
                <a:buChar char="•"/>
              </a:pPr>
              <a:r>
                <a:rPr lang="en-US" sz="900" b="0" kern="1200" dirty="0" smtClean="0">
                  <a:solidFill>
                    <a:schemeClr val="tx1"/>
                  </a:solidFill>
                </a:rPr>
                <a:t>Paclitaxel</a:t>
              </a:r>
            </a:p>
            <a:p>
              <a:pPr marL="114300" lvl="0" indent="-114300" algn="l" defTabSz="444500">
                <a:spcBef>
                  <a:spcPct val="0"/>
                </a:spcBef>
                <a:buFont typeface="Arial" panose="020B0604020202020204" pitchFamily="34" charset="0"/>
                <a:buChar char="•"/>
              </a:pPr>
              <a:r>
                <a:rPr lang="en-US" sz="900" b="0" kern="1200" dirty="0" smtClean="0">
                  <a:solidFill>
                    <a:schemeClr val="tx1"/>
                  </a:solidFill>
                </a:rPr>
                <a:t>Albumin-bound paclitaxel</a:t>
              </a:r>
            </a:p>
            <a:p>
              <a:pPr marL="114300" indent="-114300" defTabSz="444500">
                <a:spcBef>
                  <a:spcPct val="0"/>
                </a:spcBef>
                <a:buFont typeface="Arial" panose="020B0604020202020204" pitchFamily="34" charset="0"/>
                <a:buChar char="•"/>
              </a:pPr>
              <a:r>
                <a:rPr lang="en-US" sz="900" dirty="0" smtClean="0">
                  <a:solidFill>
                    <a:schemeClr val="tx1"/>
                  </a:solidFill>
                </a:rPr>
                <a:t>Topotecan</a:t>
              </a:r>
              <a:endParaRPr lang="en-US" sz="900" b="1" dirty="0" smtClean="0">
                <a:solidFill>
                  <a:schemeClr val="tx1"/>
                </a:solidFill>
              </a:endParaRPr>
            </a:p>
            <a:p>
              <a:pPr lvl="0" algn="l" defTabSz="444500">
                <a:spcBef>
                  <a:spcPct val="0"/>
                </a:spcBef>
              </a:pPr>
              <a:r>
                <a:rPr lang="en-US" sz="900" b="1" dirty="0" smtClean="0">
                  <a:solidFill>
                    <a:schemeClr val="tx1"/>
                  </a:solidFill>
                </a:rPr>
                <a:t>Useful in Certain Circumstances</a:t>
              </a:r>
            </a:p>
            <a:p>
              <a:pPr marL="114300" lvl="0" indent="-114300" algn="l" defTabSz="444500">
                <a:spcBef>
                  <a:spcPct val="0"/>
                </a:spcBef>
                <a:buFont typeface="Arial" panose="020B0604020202020204" pitchFamily="34" charset="0"/>
                <a:buChar char="•"/>
              </a:pPr>
              <a:r>
                <a:rPr lang="en-US" sz="900" b="0" kern="1200" dirty="0" smtClean="0">
                  <a:solidFill>
                    <a:schemeClr val="tx1"/>
                  </a:solidFill>
                </a:rPr>
                <a:t>Pembrolizumab (for MSI-H/dMMR tumors)</a:t>
              </a:r>
            </a:p>
            <a:p>
              <a:pPr marL="114300" lvl="0" indent="-114300" algn="l" defTabSz="444500">
                <a:spcBef>
                  <a:spcPct val="0"/>
                </a:spcBef>
                <a:buFont typeface="Arial" panose="020B0604020202020204" pitchFamily="34" charset="0"/>
                <a:buChar char="•"/>
              </a:pPr>
              <a:r>
                <a:rPr lang="en-US" sz="900" dirty="0" smtClean="0">
                  <a:solidFill>
                    <a:schemeClr val="tx1"/>
                  </a:solidFill>
                </a:rPr>
                <a:t>Larotrectinib or entrectinib for </a:t>
              </a:r>
              <a:r>
                <a:rPr lang="en-US" sz="900" i="1" dirty="0" smtClean="0">
                  <a:solidFill>
                    <a:schemeClr val="tx1"/>
                  </a:solidFill>
                </a:rPr>
                <a:t>NTRK </a:t>
              </a:r>
              <a:r>
                <a:rPr lang="en-US" sz="900" dirty="0" smtClean="0">
                  <a:solidFill>
                    <a:schemeClr val="tx1"/>
                  </a:solidFill>
                </a:rPr>
                <a:t>gene </a:t>
              </a:r>
              <a:br>
                <a:rPr lang="en-US" sz="900" dirty="0" smtClean="0">
                  <a:solidFill>
                    <a:schemeClr val="tx1"/>
                  </a:solidFill>
                </a:rPr>
              </a:br>
              <a:r>
                <a:rPr lang="en-US" sz="900" dirty="0" smtClean="0">
                  <a:solidFill>
                    <a:schemeClr val="tx1"/>
                  </a:solidFill>
                </a:rPr>
                <a:t>fusion-positive tumors (category 2B)</a:t>
              </a:r>
              <a:endParaRPr lang="en-US" sz="900" b="0" kern="1200" dirty="0" smtClean="0">
                <a:solidFill>
                  <a:schemeClr val="tx1"/>
                </a:solidFill>
              </a:endParaRPr>
            </a:p>
            <a:p>
              <a:pPr marL="114300" lvl="0" indent="-114300" algn="l" defTabSz="444500">
                <a:spcBef>
                  <a:spcPct val="0"/>
                </a:spcBef>
                <a:buFont typeface="Arial" panose="020B0604020202020204" pitchFamily="34" charset="0"/>
                <a:buChar char="•"/>
              </a:pPr>
              <a:endParaRPr lang="en-US" sz="900" b="0" kern="1200" dirty="0" smtClean="0">
                <a:solidFill>
                  <a:schemeClr val="tx1"/>
                </a:solidFill>
              </a:endParaRPr>
            </a:p>
          </p:txBody>
        </p:sp>
        <p:sp>
          <p:nvSpPr>
            <p:cNvPr id="21" name="Rounded Rectangle 20"/>
            <p:cNvSpPr/>
            <p:nvPr/>
          </p:nvSpPr>
          <p:spPr>
            <a:xfrm>
              <a:off x="12451852" y="1480585"/>
              <a:ext cx="2417222" cy="601105"/>
            </a:xfrm>
            <a:prstGeom prst="roundRect">
              <a:avLst/>
            </a:prstGeom>
            <a:solidFill>
              <a:schemeClr val="accent1">
                <a:lumMod val="10000"/>
                <a:lumOff val="90000"/>
              </a:schemeClr>
            </a:solidFill>
            <a:ln w="19050">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102" tIns="53102" rIns="53102" bIns="53102" numCol="1" spcCol="1270" anchor="ctr" anchorCtr="0">
              <a:noAutofit/>
            </a:bodyPr>
            <a:lstStyle/>
            <a:p>
              <a:pPr lvl="0" algn="l" defTabSz="444500">
                <a:spcBef>
                  <a:spcPct val="0"/>
                </a:spcBef>
              </a:pPr>
              <a:r>
                <a:rPr lang="en-US" sz="900" b="1" kern="1200" dirty="0" smtClean="0">
                  <a:solidFill>
                    <a:schemeClr val="tx1"/>
                  </a:solidFill>
                </a:rPr>
                <a:t>Adjuvant Treatment When Used for Uterine-Confined-Disease Preferred Regimens </a:t>
              </a:r>
            </a:p>
            <a:p>
              <a:pPr marL="114300" lvl="0" indent="-114300" algn="l" defTabSz="444500">
                <a:spcBef>
                  <a:spcPct val="0"/>
                </a:spcBef>
                <a:buFont typeface="Arial" panose="020B0604020202020204" pitchFamily="34" charset="0"/>
                <a:buChar char="•"/>
              </a:pPr>
              <a:r>
                <a:rPr lang="en-US" sz="900" b="0" kern="1200" dirty="0" smtClean="0">
                  <a:solidFill>
                    <a:schemeClr val="tx1"/>
                  </a:solidFill>
                </a:rPr>
                <a:t>Carboplatin/paclitaxel</a:t>
              </a:r>
            </a:p>
          </p:txBody>
        </p:sp>
        <p:sp>
          <p:nvSpPr>
            <p:cNvPr id="22" name="Freeform 21"/>
            <p:cNvSpPr/>
            <p:nvPr/>
          </p:nvSpPr>
          <p:spPr>
            <a:xfrm>
              <a:off x="12440647" y="2162598"/>
              <a:ext cx="2428427" cy="2405111"/>
            </a:xfrm>
            <a:custGeom>
              <a:avLst/>
              <a:gdLst>
                <a:gd name="connsiteX0" fmla="*/ 0 w 2905899"/>
                <a:gd name="connsiteY0" fmla="*/ 259092 h 2590915"/>
                <a:gd name="connsiteX1" fmla="*/ 259092 w 2905899"/>
                <a:gd name="connsiteY1" fmla="*/ 0 h 2590915"/>
                <a:gd name="connsiteX2" fmla="*/ 2646808 w 2905899"/>
                <a:gd name="connsiteY2" fmla="*/ 0 h 2590915"/>
                <a:gd name="connsiteX3" fmla="*/ 2905900 w 2905899"/>
                <a:gd name="connsiteY3" fmla="*/ 259092 h 2590915"/>
                <a:gd name="connsiteX4" fmla="*/ 2905899 w 2905899"/>
                <a:gd name="connsiteY4" fmla="*/ 2331824 h 2590915"/>
                <a:gd name="connsiteX5" fmla="*/ 2646807 w 2905899"/>
                <a:gd name="connsiteY5" fmla="*/ 2590916 h 2590915"/>
                <a:gd name="connsiteX6" fmla="*/ 259092 w 2905899"/>
                <a:gd name="connsiteY6" fmla="*/ 2590915 h 2590915"/>
                <a:gd name="connsiteX7" fmla="*/ 0 w 2905899"/>
                <a:gd name="connsiteY7" fmla="*/ 2331823 h 2590915"/>
                <a:gd name="connsiteX8" fmla="*/ 0 w 2905899"/>
                <a:gd name="connsiteY8" fmla="*/ 259092 h 259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899" h="2590915">
                  <a:moveTo>
                    <a:pt x="0" y="259092"/>
                  </a:moveTo>
                  <a:cubicBezTo>
                    <a:pt x="0" y="115999"/>
                    <a:pt x="115999" y="0"/>
                    <a:pt x="259092" y="0"/>
                  </a:cubicBezTo>
                  <a:lnTo>
                    <a:pt x="2646808" y="0"/>
                  </a:lnTo>
                  <a:cubicBezTo>
                    <a:pt x="2789901" y="0"/>
                    <a:pt x="2905900" y="115999"/>
                    <a:pt x="2905900" y="259092"/>
                  </a:cubicBezTo>
                  <a:cubicBezTo>
                    <a:pt x="2905900" y="950003"/>
                    <a:pt x="2905899" y="1640913"/>
                    <a:pt x="2905899" y="2331824"/>
                  </a:cubicBezTo>
                  <a:cubicBezTo>
                    <a:pt x="2905899" y="2474917"/>
                    <a:pt x="2789900" y="2590916"/>
                    <a:pt x="2646807" y="2590916"/>
                  </a:cubicBezTo>
                  <a:lnTo>
                    <a:pt x="259092" y="2590915"/>
                  </a:lnTo>
                  <a:cubicBezTo>
                    <a:pt x="115999" y="2590915"/>
                    <a:pt x="0" y="2474916"/>
                    <a:pt x="0" y="2331823"/>
                  </a:cubicBezTo>
                  <a:lnTo>
                    <a:pt x="0" y="259092"/>
                  </a:lnTo>
                  <a:close/>
                </a:path>
              </a:pathLst>
            </a:custGeom>
            <a:solidFill>
              <a:schemeClr val="accent1">
                <a:lumMod val="10000"/>
                <a:lumOff val="90000"/>
              </a:schemeClr>
            </a:solidFill>
            <a:ln w="19050">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985" tIns="113985" rIns="113985" bIns="113985" numCol="1" spcCol="1270" anchor="t" anchorCtr="0">
              <a:noAutofit/>
            </a:bodyPr>
            <a:lstStyle/>
            <a:p>
              <a:pPr lvl="0" algn="l" defTabSz="444500">
                <a:spcBef>
                  <a:spcPct val="0"/>
                </a:spcBef>
              </a:pPr>
              <a:r>
                <a:rPr lang="en-US" sz="900" b="1" kern="1200" dirty="0" smtClean="0">
                  <a:solidFill>
                    <a:schemeClr val="tx1"/>
                  </a:solidFill>
                </a:rPr>
                <a:t>Hormone Therapy Preferred Regimens</a:t>
              </a:r>
            </a:p>
            <a:p>
              <a:pPr marL="114300" lvl="0" indent="-114300" algn="l" defTabSz="444500">
                <a:spcBef>
                  <a:spcPct val="0"/>
                </a:spcBef>
                <a:buFont typeface="Arial" panose="020B0604020202020204" pitchFamily="34" charset="0"/>
                <a:buChar char="•"/>
              </a:pPr>
              <a:r>
                <a:rPr lang="en-US" sz="900" b="0" kern="1200" dirty="0" smtClean="0">
                  <a:solidFill>
                    <a:schemeClr val="tx1"/>
                  </a:solidFill>
                </a:rPr>
                <a:t>Medroxyprogesterone acetate/tamoxifen (alternating)</a:t>
              </a:r>
            </a:p>
            <a:p>
              <a:pPr marL="114300" lvl="0" indent="-114300" algn="l" defTabSz="444500">
                <a:spcBef>
                  <a:spcPct val="0"/>
                </a:spcBef>
                <a:buFont typeface="Arial" panose="020B0604020202020204" pitchFamily="34" charset="0"/>
                <a:buChar char="•"/>
              </a:pPr>
              <a:r>
                <a:rPr lang="en-US" sz="900" b="0" kern="1200" dirty="0" smtClean="0">
                  <a:solidFill>
                    <a:schemeClr val="tx1"/>
                  </a:solidFill>
                </a:rPr>
                <a:t>Megestrol acetate/tamoxifen (alternating)</a:t>
              </a:r>
            </a:p>
            <a:p>
              <a:pPr marL="114300" lvl="0" indent="-114300" algn="l" defTabSz="444500">
                <a:spcBef>
                  <a:spcPct val="0"/>
                </a:spcBef>
                <a:buFont typeface="Arial" panose="020B0604020202020204" pitchFamily="34" charset="0"/>
                <a:buChar char="•"/>
              </a:pPr>
              <a:r>
                <a:rPr lang="en-US" sz="900" b="0" kern="1200" dirty="0" smtClean="0">
                  <a:solidFill>
                    <a:schemeClr val="tx1"/>
                  </a:solidFill>
                </a:rPr>
                <a:t>Progestational agents</a:t>
              </a:r>
            </a:p>
            <a:p>
              <a:pPr marL="285750" lvl="1" indent="-171450" defTabSz="444500">
                <a:spcBef>
                  <a:spcPct val="0"/>
                </a:spcBef>
                <a:buFont typeface="Arial" panose="020B0604020202020204" pitchFamily="34" charset="0"/>
                <a:buChar char="–"/>
              </a:pPr>
              <a:r>
                <a:rPr lang="en-US" sz="900" b="0" kern="1200" dirty="0" smtClean="0">
                  <a:solidFill>
                    <a:schemeClr val="tx1"/>
                  </a:solidFill>
                </a:rPr>
                <a:t>Medroxyprogesterone acetate</a:t>
              </a:r>
            </a:p>
            <a:p>
              <a:pPr marL="285750" lvl="1" indent="-171450" defTabSz="444500">
                <a:spcBef>
                  <a:spcPct val="0"/>
                </a:spcBef>
                <a:buFont typeface="Arial" panose="020B0604020202020204" pitchFamily="34" charset="0"/>
                <a:buChar char="–"/>
              </a:pPr>
              <a:r>
                <a:rPr lang="en-US" sz="900" b="0" kern="1200" dirty="0" smtClean="0">
                  <a:solidFill>
                    <a:schemeClr val="tx1"/>
                  </a:solidFill>
                </a:rPr>
                <a:t>Megestrol acetate</a:t>
              </a:r>
            </a:p>
            <a:p>
              <a:pPr marL="285750" lvl="1" indent="-171450" defTabSz="444500">
                <a:spcBef>
                  <a:spcPct val="0"/>
                </a:spcBef>
                <a:buFont typeface="Arial" panose="020B0604020202020204" pitchFamily="34" charset="0"/>
                <a:buChar char="–"/>
              </a:pPr>
              <a:r>
                <a:rPr lang="en-US" sz="900" b="0" kern="1200" dirty="0" smtClean="0">
                  <a:solidFill>
                    <a:schemeClr val="tx1"/>
                  </a:solidFill>
                </a:rPr>
                <a:t>Levonorgestrel IUD (for select fertility-sparing cases)</a:t>
              </a:r>
            </a:p>
            <a:p>
              <a:pPr marL="114300" lvl="0" indent="-114300" algn="l" defTabSz="444500">
                <a:spcBef>
                  <a:spcPct val="0"/>
                </a:spcBef>
                <a:buFont typeface="Arial" panose="020B0604020202020204" pitchFamily="34" charset="0"/>
                <a:buChar char="•"/>
              </a:pPr>
              <a:r>
                <a:rPr lang="en-US" sz="900" b="0" kern="1200" dirty="0" smtClean="0">
                  <a:solidFill>
                    <a:schemeClr val="tx1"/>
                  </a:solidFill>
                </a:rPr>
                <a:t>Aromatase inhibitors</a:t>
              </a:r>
            </a:p>
            <a:p>
              <a:pPr marL="114300" lvl="0" indent="-114300" algn="l" defTabSz="444500">
                <a:spcBef>
                  <a:spcPct val="0"/>
                </a:spcBef>
                <a:buFont typeface="Arial" panose="020B0604020202020204" pitchFamily="34" charset="0"/>
                <a:buChar char="•"/>
              </a:pPr>
              <a:r>
                <a:rPr lang="en-US" sz="900" b="0" kern="1200" dirty="0" smtClean="0">
                  <a:solidFill>
                    <a:schemeClr val="tx1"/>
                  </a:solidFill>
                </a:rPr>
                <a:t>Tamoxifen</a:t>
              </a:r>
            </a:p>
            <a:p>
              <a:pPr marL="114300" lvl="0" indent="-114300" algn="l" defTabSz="444500">
                <a:spcBef>
                  <a:spcPct val="0"/>
                </a:spcBef>
                <a:buFont typeface="Arial" panose="020B0604020202020204" pitchFamily="34" charset="0"/>
                <a:buChar char="•"/>
              </a:pPr>
              <a:r>
                <a:rPr lang="en-US" sz="900" b="0" kern="1200" dirty="0" smtClean="0">
                  <a:solidFill>
                    <a:schemeClr val="tx1"/>
                  </a:solidFill>
                </a:rPr>
                <a:t>Fulvestrant</a:t>
              </a:r>
            </a:p>
            <a:p>
              <a:pPr lvl="0" algn="l" defTabSz="444500">
                <a:spcBef>
                  <a:spcPct val="0"/>
                </a:spcBef>
              </a:pPr>
              <a:r>
                <a:rPr lang="en-US" sz="900" b="1" kern="1200" dirty="0" smtClean="0">
                  <a:solidFill>
                    <a:schemeClr val="tx1"/>
                  </a:solidFill>
                </a:rPr>
                <a:t>Other Recommended Regimens</a:t>
              </a:r>
            </a:p>
            <a:p>
              <a:pPr marL="114300" lvl="0" indent="-114300" algn="l" defTabSz="444500">
                <a:spcBef>
                  <a:spcPct val="0"/>
                </a:spcBef>
                <a:buFont typeface="Arial" panose="020B0604020202020204" pitchFamily="34" charset="0"/>
                <a:buChar char="•"/>
              </a:pPr>
              <a:r>
                <a:rPr lang="en-US" sz="900" b="0" kern="1200" dirty="0" smtClean="0">
                  <a:solidFill>
                    <a:schemeClr val="tx1"/>
                  </a:solidFill>
                </a:rPr>
                <a:t>Everolimus letrozole (for endometrioid histology)</a:t>
              </a:r>
              <a:endParaRPr lang="en-US" sz="900" b="0" kern="1200" dirty="0">
                <a:solidFill>
                  <a:schemeClr val="tx1"/>
                </a:solidFill>
              </a:endParaRPr>
            </a:p>
          </p:txBody>
        </p:sp>
      </p:grpSp>
      <p:sp>
        <p:nvSpPr>
          <p:cNvPr id="23" name="Rectangle 22"/>
          <p:cNvSpPr/>
          <p:nvPr/>
        </p:nvSpPr>
        <p:spPr>
          <a:xfrm>
            <a:off x="4749429" y="2503009"/>
            <a:ext cx="4572000" cy="1615827"/>
          </a:xfrm>
          <a:prstGeom prst="rect">
            <a:avLst/>
          </a:prstGeom>
        </p:spPr>
        <p:txBody>
          <a:bodyPr>
            <a:spAutoFit/>
          </a:bodyPr>
          <a:lstStyle/>
          <a:p>
            <a:pPr marL="114300" indent="-114300">
              <a:buFont typeface="Arial" panose="020B0604020202020204" pitchFamily="34" charset="0"/>
              <a:buChar char="•"/>
            </a:pPr>
            <a:r>
              <a:rPr lang="en-US" sz="900" dirty="0" smtClean="0"/>
              <a:t>Bevacizumab</a:t>
            </a:r>
            <a:endParaRPr lang="en-US" sz="900" dirty="0"/>
          </a:p>
          <a:p>
            <a:pPr marL="114300" indent="-114300">
              <a:buFont typeface="Arial" panose="020B0604020202020204" pitchFamily="34" charset="0"/>
              <a:buChar char="•"/>
            </a:pPr>
            <a:r>
              <a:rPr lang="en-US" sz="900" dirty="0"/>
              <a:t>Temsirolimus</a:t>
            </a:r>
          </a:p>
          <a:p>
            <a:pPr marL="114300" indent="-114300">
              <a:buFont typeface="Arial" panose="020B0604020202020204" pitchFamily="34" charset="0"/>
              <a:buChar char="•"/>
            </a:pPr>
            <a:r>
              <a:rPr lang="en-US" sz="900" dirty="0"/>
              <a:t>Docetaxel </a:t>
            </a:r>
            <a:r>
              <a:rPr lang="en-US" sz="900" dirty="0" smtClean="0"/>
              <a:t/>
            </a:r>
            <a:br>
              <a:rPr lang="en-US" sz="900" dirty="0" smtClean="0"/>
            </a:br>
            <a:r>
              <a:rPr lang="en-US" sz="900" dirty="0" smtClean="0"/>
              <a:t>(</a:t>
            </a:r>
            <a:r>
              <a:rPr lang="en-US" sz="900" dirty="0"/>
              <a:t>category 2B)</a:t>
            </a:r>
          </a:p>
          <a:p>
            <a:pPr marL="114300" indent="-114300">
              <a:buFont typeface="Arial" panose="020B0604020202020204" pitchFamily="34" charset="0"/>
              <a:buChar char="•"/>
            </a:pPr>
            <a:r>
              <a:rPr lang="en-US" sz="900" dirty="0"/>
              <a:t>Lenvatinib/pembrolizumab</a:t>
            </a:r>
          </a:p>
          <a:p>
            <a:pPr marL="114300" indent="-114300">
              <a:buFont typeface="Arial" panose="020B0604020202020204" pitchFamily="34" charset="0"/>
              <a:buChar char="•"/>
            </a:pPr>
            <a:r>
              <a:rPr lang="en-US" sz="900" dirty="0"/>
              <a:t>Ifosfamide </a:t>
            </a:r>
            <a:r>
              <a:rPr lang="en-US" sz="900" dirty="0" smtClean="0"/>
              <a:t/>
            </a:r>
            <a:br>
              <a:rPr lang="en-US" sz="900" dirty="0" smtClean="0"/>
            </a:br>
            <a:r>
              <a:rPr lang="en-US" sz="900" dirty="0" smtClean="0"/>
              <a:t>(</a:t>
            </a:r>
            <a:r>
              <a:rPr lang="en-US" sz="900" dirty="0"/>
              <a:t>for carcinosarcoma)</a:t>
            </a:r>
          </a:p>
          <a:p>
            <a:pPr marL="114300" lvl="0" indent="-114300">
              <a:buFont typeface="Arial" panose="020B0604020202020204" pitchFamily="34" charset="0"/>
              <a:buChar char="•"/>
              <a:defRPr/>
            </a:pPr>
            <a:r>
              <a:rPr lang="en-US" sz="900" dirty="0"/>
              <a:t>Ifosfamide/paclitaxel </a:t>
            </a:r>
            <a:r>
              <a:rPr lang="en-US" sz="900" dirty="0" smtClean="0"/>
              <a:t/>
            </a:r>
            <a:br>
              <a:rPr lang="en-US" sz="900" dirty="0" smtClean="0"/>
            </a:br>
            <a:r>
              <a:rPr lang="en-US" sz="900" dirty="0" smtClean="0"/>
              <a:t>(</a:t>
            </a:r>
            <a:r>
              <a:rPr lang="en-US" sz="900" dirty="0"/>
              <a:t>for carcinosarcoma)</a:t>
            </a:r>
          </a:p>
          <a:p>
            <a:pPr marL="114300" lvl="0" indent="-114300">
              <a:buFont typeface="Arial" panose="020B0604020202020204" pitchFamily="34" charset="0"/>
              <a:buChar char="•"/>
              <a:defRPr/>
            </a:pPr>
            <a:r>
              <a:rPr lang="en-US" sz="900" dirty="0"/>
              <a:t>Cisplatin/ifosfamide </a:t>
            </a:r>
            <a:r>
              <a:rPr lang="en-US" sz="900" dirty="0" smtClean="0"/>
              <a:t/>
            </a:r>
            <a:br>
              <a:rPr lang="en-US" sz="900" dirty="0" smtClean="0"/>
            </a:br>
            <a:r>
              <a:rPr lang="en-US" sz="900" dirty="0" smtClean="0"/>
              <a:t>(</a:t>
            </a:r>
            <a:r>
              <a:rPr lang="en-US" sz="900" dirty="0"/>
              <a:t>for carcinosarcoma</a:t>
            </a:r>
            <a:r>
              <a:rPr lang="en-US" sz="900" dirty="0" smtClean="0"/>
              <a:t>)</a:t>
            </a:r>
            <a:endParaRPr lang="en-US" sz="900" dirty="0"/>
          </a:p>
        </p:txBody>
      </p:sp>
      <p:sp>
        <p:nvSpPr>
          <p:cNvPr id="24" name="TextBox 23">
            <a:extLst>
              <a:ext uri="{FF2B5EF4-FFF2-40B4-BE49-F238E27FC236}">
                <a16:creationId xmlns:a16="http://schemas.microsoft.com/office/drawing/2014/main" xmlns="" id="{F973EA58-01FF-C84D-B8F5-AB8EFE5A9901}"/>
              </a:ext>
            </a:extLst>
          </p:cNvPr>
          <p:cNvSpPr txBox="1"/>
          <p:nvPr/>
        </p:nvSpPr>
        <p:spPr>
          <a:xfrm>
            <a:off x="5093849" y="857683"/>
            <a:ext cx="3649798" cy="507831"/>
          </a:xfrm>
          <a:prstGeom prst="rect">
            <a:avLst/>
          </a:prstGeom>
          <a:noFill/>
        </p:spPr>
        <p:txBody>
          <a:bodyPr wrap="square" rtlCol="0">
            <a:spAutoFit/>
          </a:bodyPr>
          <a:lstStyle/>
          <a:p>
            <a:r>
              <a:rPr lang="en-US" sz="900" dirty="0"/>
              <a:t>NCCN Guidelines Version 1.2020</a:t>
            </a:r>
          </a:p>
          <a:p>
            <a:r>
              <a:rPr lang="en-US" sz="900" dirty="0"/>
              <a:t>Endometrial Carcinoma</a:t>
            </a:r>
          </a:p>
          <a:p>
            <a:r>
              <a:rPr lang="en-US" sz="900" b="1" dirty="0"/>
              <a:t>NCCN Evidence Blocks</a:t>
            </a:r>
            <a:r>
              <a:rPr lang="en-US" sz="900" b="1" baseline="30000" dirty="0"/>
              <a:t>TM</a:t>
            </a:r>
          </a:p>
        </p:txBody>
      </p:sp>
      <p:sp>
        <p:nvSpPr>
          <p:cNvPr id="25" name="TextBox 24">
            <a:extLst>
              <a:ext uri="{FF2B5EF4-FFF2-40B4-BE49-F238E27FC236}">
                <a16:creationId xmlns:a16="http://schemas.microsoft.com/office/drawing/2014/main" xmlns="" id="{F973EA58-01FF-C84D-B8F5-AB8EFE5A9901}"/>
              </a:ext>
            </a:extLst>
          </p:cNvPr>
          <p:cNvSpPr txBox="1"/>
          <p:nvPr/>
        </p:nvSpPr>
        <p:spPr>
          <a:xfrm>
            <a:off x="2932156" y="1369482"/>
            <a:ext cx="6028695" cy="230832"/>
          </a:xfrm>
          <a:prstGeom prst="rect">
            <a:avLst/>
          </a:prstGeom>
          <a:noFill/>
        </p:spPr>
        <p:txBody>
          <a:bodyPr wrap="square" rtlCol="0">
            <a:spAutoFit/>
          </a:bodyPr>
          <a:lstStyle/>
          <a:p>
            <a:pPr algn="ctr"/>
            <a:r>
              <a:rPr lang="en-US" sz="900" b="1" dirty="0" smtClean="0"/>
              <a:t>Systemic Therapy </a:t>
            </a:r>
            <a:r>
              <a:rPr lang="en-US" sz="900" b="1" dirty="0"/>
              <a:t>for Recurrent, Metastatic, or High-Risk Disease</a:t>
            </a:r>
          </a:p>
        </p:txBody>
      </p:sp>
      <p:cxnSp>
        <p:nvCxnSpPr>
          <p:cNvPr id="15" name="Straight Arrow Connector 14"/>
          <p:cNvCxnSpPr/>
          <p:nvPr/>
        </p:nvCxnSpPr>
        <p:spPr>
          <a:xfrm flipH="1">
            <a:off x="2423406" y="2252312"/>
            <a:ext cx="605932" cy="11379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264922" y="1752297"/>
            <a:ext cx="736984" cy="3342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 xmlns:a16="http://schemas.microsoft.com/office/drawing/2014/main" id="{F973EA58-01FF-C84D-B8F5-AB8EFE5A9901}"/>
              </a:ext>
            </a:extLst>
          </p:cNvPr>
          <p:cNvSpPr txBox="1"/>
          <p:nvPr/>
        </p:nvSpPr>
        <p:spPr>
          <a:xfrm>
            <a:off x="178727" y="2329317"/>
            <a:ext cx="2307483" cy="365760"/>
          </a:xfrm>
          <a:prstGeom prst="roundRect">
            <a:avLst/>
          </a:prstGeom>
          <a:solidFill>
            <a:schemeClr val="tx2">
              <a:lumMod val="10000"/>
              <a:lumOff val="90000"/>
            </a:schemeClr>
          </a:solidFill>
        </p:spPr>
        <p:style>
          <a:lnRef idx="1">
            <a:schemeClr val="accent1"/>
          </a:lnRef>
          <a:fillRef idx="2">
            <a:schemeClr val="accent1"/>
          </a:fillRef>
          <a:effectRef idx="1">
            <a:schemeClr val="accent1"/>
          </a:effectRef>
          <a:fontRef idx="minor">
            <a:schemeClr val="dk1"/>
          </a:fontRef>
        </p:style>
        <p:txBody>
          <a:bodyPr wrap="square" rtlCol="0" anchor="ctr" anchorCtr="0">
            <a:spAutoFit/>
          </a:bodyPr>
          <a:lstStyle/>
          <a:p>
            <a:pPr algn="ctr"/>
            <a:r>
              <a:rPr lang="en-US" sz="900" b="1" dirty="0">
                <a:solidFill>
                  <a:schemeClr val="tx1"/>
                </a:solidFill>
              </a:rPr>
              <a:t>GOG 209 established </a:t>
            </a:r>
          </a:p>
          <a:p>
            <a:pPr algn="ctr"/>
            <a:r>
              <a:rPr lang="en-US" sz="900" b="1" dirty="0">
                <a:solidFill>
                  <a:schemeClr val="tx1"/>
                </a:solidFill>
              </a:rPr>
              <a:t>paclitaxel carboplatin as SOC</a:t>
            </a:r>
            <a:r>
              <a:rPr lang="en-US" sz="900" b="1" baseline="30000" dirty="0">
                <a:solidFill>
                  <a:schemeClr val="tx1"/>
                </a:solidFill>
              </a:rPr>
              <a:t>2</a:t>
            </a:r>
          </a:p>
        </p:txBody>
      </p:sp>
      <p:graphicFrame>
        <p:nvGraphicFramePr>
          <p:cNvPr id="29" name="Chart 28"/>
          <p:cNvGraphicFramePr/>
          <p:nvPr>
            <p:extLst>
              <p:ext uri="{D42A27DB-BD31-4B8C-83A1-F6EECF244321}">
                <p14:modId xmlns:p14="http://schemas.microsoft.com/office/powerpoint/2010/main" val="3567900012"/>
              </p:ext>
            </p:extLst>
          </p:nvPr>
        </p:nvGraphicFramePr>
        <p:xfrm>
          <a:off x="233595" y="2949899"/>
          <a:ext cx="2104970" cy="1286094"/>
        </p:xfrm>
        <a:graphic>
          <a:graphicData uri="http://schemas.openxmlformats.org/drawingml/2006/chart">
            <c:chart xmlns:c="http://schemas.openxmlformats.org/drawingml/2006/chart" xmlns:r="http://schemas.openxmlformats.org/officeDocument/2006/relationships" r:id="rId5"/>
          </a:graphicData>
        </a:graphic>
      </p:graphicFrame>
      <p:grpSp>
        <p:nvGrpSpPr>
          <p:cNvPr id="30" name="Group 29"/>
          <p:cNvGrpSpPr/>
          <p:nvPr/>
        </p:nvGrpSpPr>
        <p:grpSpPr>
          <a:xfrm>
            <a:off x="538738" y="3033394"/>
            <a:ext cx="1345629" cy="544134"/>
            <a:chOff x="7054850" y="3044825"/>
            <a:chExt cx="1345629" cy="544134"/>
          </a:xfrm>
        </p:grpSpPr>
        <p:sp>
          <p:nvSpPr>
            <p:cNvPr id="31" name="Freeform 30"/>
            <p:cNvSpPr/>
            <p:nvPr/>
          </p:nvSpPr>
          <p:spPr>
            <a:xfrm>
              <a:off x="7054850" y="3044825"/>
              <a:ext cx="1331913" cy="528638"/>
            </a:xfrm>
            <a:custGeom>
              <a:avLst/>
              <a:gdLst>
                <a:gd name="connsiteX0" fmla="*/ 0 w 1331913"/>
                <a:gd name="connsiteY0" fmla="*/ 0 h 528638"/>
                <a:gd name="connsiteX1" fmla="*/ 165100 w 1331913"/>
                <a:gd name="connsiteY1" fmla="*/ 1588 h 528638"/>
                <a:gd name="connsiteX2" fmla="*/ 165100 w 1331913"/>
                <a:gd name="connsiteY2" fmla="*/ 28575 h 528638"/>
                <a:gd name="connsiteX3" fmla="*/ 223838 w 1331913"/>
                <a:gd name="connsiteY3" fmla="*/ 28575 h 528638"/>
                <a:gd name="connsiteX4" fmla="*/ 223838 w 1331913"/>
                <a:gd name="connsiteY4" fmla="*/ 60325 h 528638"/>
                <a:gd name="connsiteX5" fmla="*/ 322263 w 1331913"/>
                <a:gd name="connsiteY5" fmla="*/ 60325 h 528638"/>
                <a:gd name="connsiteX6" fmla="*/ 322263 w 1331913"/>
                <a:gd name="connsiteY6" fmla="*/ 88900 h 528638"/>
                <a:gd name="connsiteX7" fmla="*/ 333375 w 1331913"/>
                <a:gd name="connsiteY7" fmla="*/ 88900 h 528638"/>
                <a:gd name="connsiteX8" fmla="*/ 333375 w 1331913"/>
                <a:gd name="connsiteY8" fmla="*/ 122238 h 528638"/>
                <a:gd name="connsiteX9" fmla="*/ 365125 w 1331913"/>
                <a:gd name="connsiteY9" fmla="*/ 122238 h 528638"/>
                <a:gd name="connsiteX10" fmla="*/ 365125 w 1331913"/>
                <a:gd name="connsiteY10" fmla="*/ 182563 h 528638"/>
                <a:gd name="connsiteX11" fmla="*/ 428625 w 1331913"/>
                <a:gd name="connsiteY11" fmla="*/ 182563 h 528638"/>
                <a:gd name="connsiteX12" fmla="*/ 428625 w 1331913"/>
                <a:gd name="connsiteY12" fmla="*/ 211138 h 528638"/>
                <a:gd name="connsiteX13" fmla="*/ 439738 w 1331913"/>
                <a:gd name="connsiteY13" fmla="*/ 211138 h 528638"/>
                <a:gd name="connsiteX14" fmla="*/ 439738 w 1331913"/>
                <a:gd name="connsiteY14" fmla="*/ 239713 h 528638"/>
                <a:gd name="connsiteX15" fmla="*/ 455613 w 1331913"/>
                <a:gd name="connsiteY15" fmla="*/ 244475 h 528638"/>
                <a:gd name="connsiteX16" fmla="*/ 455613 w 1331913"/>
                <a:gd name="connsiteY16" fmla="*/ 269875 h 528638"/>
                <a:gd name="connsiteX17" fmla="*/ 474663 w 1331913"/>
                <a:gd name="connsiteY17" fmla="*/ 276225 h 528638"/>
                <a:gd name="connsiteX18" fmla="*/ 474663 w 1331913"/>
                <a:gd name="connsiteY18" fmla="*/ 301625 h 528638"/>
                <a:gd name="connsiteX19" fmla="*/ 477838 w 1331913"/>
                <a:gd name="connsiteY19" fmla="*/ 301625 h 528638"/>
                <a:gd name="connsiteX20" fmla="*/ 477838 w 1331913"/>
                <a:gd name="connsiteY20" fmla="*/ 334963 h 528638"/>
                <a:gd name="connsiteX21" fmla="*/ 488950 w 1331913"/>
                <a:gd name="connsiteY21" fmla="*/ 338138 h 528638"/>
                <a:gd name="connsiteX22" fmla="*/ 487363 w 1331913"/>
                <a:gd name="connsiteY22" fmla="*/ 369888 h 528638"/>
                <a:gd name="connsiteX23" fmla="*/ 493713 w 1331913"/>
                <a:gd name="connsiteY23" fmla="*/ 376238 h 528638"/>
                <a:gd name="connsiteX24" fmla="*/ 493713 w 1331913"/>
                <a:gd name="connsiteY24" fmla="*/ 398463 h 528638"/>
                <a:gd name="connsiteX25" fmla="*/ 496888 w 1331913"/>
                <a:gd name="connsiteY25" fmla="*/ 401638 h 528638"/>
                <a:gd name="connsiteX26" fmla="*/ 496888 w 1331913"/>
                <a:gd name="connsiteY26" fmla="*/ 431800 h 528638"/>
                <a:gd name="connsiteX27" fmla="*/ 563563 w 1331913"/>
                <a:gd name="connsiteY27" fmla="*/ 431800 h 528638"/>
                <a:gd name="connsiteX28" fmla="*/ 563563 w 1331913"/>
                <a:gd name="connsiteY28" fmla="*/ 465138 h 528638"/>
                <a:gd name="connsiteX29" fmla="*/ 592138 w 1331913"/>
                <a:gd name="connsiteY29" fmla="*/ 465138 h 528638"/>
                <a:gd name="connsiteX30" fmla="*/ 592138 w 1331913"/>
                <a:gd name="connsiteY30" fmla="*/ 495300 h 528638"/>
                <a:gd name="connsiteX31" fmla="*/ 603250 w 1331913"/>
                <a:gd name="connsiteY31" fmla="*/ 495300 h 528638"/>
                <a:gd name="connsiteX32" fmla="*/ 603250 w 1331913"/>
                <a:gd name="connsiteY32" fmla="*/ 528638 h 528638"/>
                <a:gd name="connsiteX33" fmla="*/ 1331913 w 1331913"/>
                <a:gd name="connsiteY33" fmla="*/ 528638 h 52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1913" h="528638">
                  <a:moveTo>
                    <a:pt x="0" y="0"/>
                  </a:moveTo>
                  <a:lnTo>
                    <a:pt x="165100" y="1588"/>
                  </a:lnTo>
                  <a:lnTo>
                    <a:pt x="165100" y="28575"/>
                  </a:lnTo>
                  <a:lnTo>
                    <a:pt x="223838" y="28575"/>
                  </a:lnTo>
                  <a:lnTo>
                    <a:pt x="223838" y="60325"/>
                  </a:lnTo>
                  <a:lnTo>
                    <a:pt x="322263" y="60325"/>
                  </a:lnTo>
                  <a:lnTo>
                    <a:pt x="322263" y="88900"/>
                  </a:lnTo>
                  <a:lnTo>
                    <a:pt x="333375" y="88900"/>
                  </a:lnTo>
                  <a:lnTo>
                    <a:pt x="333375" y="122238"/>
                  </a:lnTo>
                  <a:lnTo>
                    <a:pt x="365125" y="122238"/>
                  </a:lnTo>
                  <a:lnTo>
                    <a:pt x="365125" y="182563"/>
                  </a:lnTo>
                  <a:lnTo>
                    <a:pt x="428625" y="182563"/>
                  </a:lnTo>
                  <a:lnTo>
                    <a:pt x="428625" y="211138"/>
                  </a:lnTo>
                  <a:lnTo>
                    <a:pt x="439738" y="211138"/>
                  </a:lnTo>
                  <a:lnTo>
                    <a:pt x="439738" y="239713"/>
                  </a:lnTo>
                  <a:lnTo>
                    <a:pt x="455613" y="244475"/>
                  </a:lnTo>
                  <a:lnTo>
                    <a:pt x="455613" y="269875"/>
                  </a:lnTo>
                  <a:lnTo>
                    <a:pt x="474663" y="276225"/>
                  </a:lnTo>
                  <a:lnTo>
                    <a:pt x="474663" y="301625"/>
                  </a:lnTo>
                  <a:lnTo>
                    <a:pt x="477838" y="301625"/>
                  </a:lnTo>
                  <a:lnTo>
                    <a:pt x="477838" y="334963"/>
                  </a:lnTo>
                  <a:lnTo>
                    <a:pt x="488950" y="338138"/>
                  </a:lnTo>
                  <a:lnTo>
                    <a:pt x="487363" y="369888"/>
                  </a:lnTo>
                  <a:lnTo>
                    <a:pt x="493713" y="376238"/>
                  </a:lnTo>
                  <a:lnTo>
                    <a:pt x="493713" y="398463"/>
                  </a:lnTo>
                  <a:lnTo>
                    <a:pt x="496888" y="401638"/>
                  </a:lnTo>
                  <a:lnTo>
                    <a:pt x="496888" y="431800"/>
                  </a:lnTo>
                  <a:lnTo>
                    <a:pt x="563563" y="431800"/>
                  </a:lnTo>
                  <a:lnTo>
                    <a:pt x="563563" y="465138"/>
                  </a:lnTo>
                  <a:lnTo>
                    <a:pt x="592138" y="465138"/>
                  </a:lnTo>
                  <a:lnTo>
                    <a:pt x="592138" y="495300"/>
                  </a:lnTo>
                  <a:lnTo>
                    <a:pt x="603250" y="495300"/>
                  </a:lnTo>
                  <a:lnTo>
                    <a:pt x="603250" y="528638"/>
                  </a:lnTo>
                  <a:lnTo>
                    <a:pt x="1331913" y="528638"/>
                  </a:lnTo>
                </a:path>
              </a:pathLst>
            </a:custGeom>
            <a:ln w="127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Oval 31"/>
            <p:cNvSpPr/>
            <p:nvPr/>
          </p:nvSpPr>
          <p:spPr>
            <a:xfrm>
              <a:off x="7512006" y="3309144"/>
              <a:ext cx="27432" cy="274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7686650" y="3561527"/>
              <a:ext cx="27432" cy="274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7699342" y="3561527"/>
              <a:ext cx="27432" cy="274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7761641" y="3561527"/>
              <a:ext cx="27432" cy="274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7822629" y="3561527"/>
              <a:ext cx="27432" cy="274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7876016" y="3561527"/>
              <a:ext cx="27432" cy="274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7996591" y="3559747"/>
              <a:ext cx="27432" cy="274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a:off x="8033551" y="3559939"/>
              <a:ext cx="27432" cy="274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8097051" y="3559747"/>
              <a:ext cx="27432" cy="274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8203413" y="3561527"/>
              <a:ext cx="27432" cy="274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p:nvPr/>
          </p:nvSpPr>
          <p:spPr>
            <a:xfrm>
              <a:off x="8244686" y="3561527"/>
              <a:ext cx="27432" cy="274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8373047" y="3559747"/>
              <a:ext cx="27432" cy="274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TextBox 43">
            <a:extLst>
              <a:ext uri="{FF2B5EF4-FFF2-40B4-BE49-F238E27FC236}">
                <a16:creationId xmlns="" xmlns:a16="http://schemas.microsoft.com/office/drawing/2014/main" id="{B9D5DE23-B028-8D49-9FF8-F5D5F83EF86E}"/>
              </a:ext>
            </a:extLst>
          </p:cNvPr>
          <p:cNvSpPr txBox="1"/>
          <p:nvPr/>
        </p:nvSpPr>
        <p:spPr>
          <a:xfrm>
            <a:off x="123795" y="4373982"/>
            <a:ext cx="2350357" cy="365760"/>
          </a:xfrm>
          <a:prstGeom prst="roundRect">
            <a:avLst/>
          </a:prstGeom>
          <a:solidFill>
            <a:schemeClr val="tx2">
              <a:lumMod val="10000"/>
              <a:lumOff val="90000"/>
            </a:schemeClr>
          </a:solidFill>
        </p:spPr>
        <p:style>
          <a:lnRef idx="1">
            <a:schemeClr val="accent1"/>
          </a:lnRef>
          <a:fillRef idx="2">
            <a:schemeClr val="accent1"/>
          </a:fillRef>
          <a:effectRef idx="1">
            <a:schemeClr val="accent1"/>
          </a:effectRef>
          <a:fontRef idx="minor">
            <a:schemeClr val="dk1"/>
          </a:fontRef>
        </p:style>
        <p:txBody>
          <a:bodyPr wrap="square" lIns="45720" tIns="0" rIns="0" bIns="0" rtlCol="0" anchor="ctr" anchorCtr="0">
            <a:noAutofit/>
          </a:bodyPr>
          <a:lstStyle/>
          <a:p>
            <a:pPr algn="ctr"/>
            <a:r>
              <a:rPr lang="en-US" sz="900" b="1" dirty="0">
                <a:solidFill>
                  <a:schemeClr val="tx1"/>
                </a:solidFill>
              </a:rPr>
              <a:t>Addition of trastuzumab based </a:t>
            </a:r>
          </a:p>
          <a:p>
            <a:pPr algn="ctr"/>
            <a:r>
              <a:rPr lang="en-US" sz="900" b="1" dirty="0">
                <a:solidFill>
                  <a:schemeClr val="tx1"/>
                </a:solidFill>
              </a:rPr>
              <a:t>on </a:t>
            </a:r>
            <a:r>
              <a:rPr lang="en-US" sz="900" b="1" dirty="0" smtClean="0">
                <a:solidFill>
                  <a:schemeClr val="tx1"/>
                </a:solidFill>
              </a:rPr>
              <a:t>OS </a:t>
            </a:r>
            <a:r>
              <a:rPr lang="en-US" sz="900" b="1" dirty="0">
                <a:solidFill>
                  <a:schemeClr val="tx1"/>
                </a:solidFill>
              </a:rPr>
              <a:t>data for UPSC</a:t>
            </a:r>
            <a:r>
              <a:rPr lang="en-US" sz="900" b="1" baseline="30000" dirty="0">
                <a:solidFill>
                  <a:schemeClr val="tx1"/>
                </a:solidFill>
              </a:rPr>
              <a:t>3</a:t>
            </a:r>
          </a:p>
        </p:txBody>
      </p:sp>
      <p:sp>
        <p:nvSpPr>
          <p:cNvPr id="45" name="Rectangle 44"/>
          <p:cNvSpPr/>
          <p:nvPr/>
        </p:nvSpPr>
        <p:spPr>
          <a:xfrm>
            <a:off x="279343" y="2817950"/>
            <a:ext cx="2038727" cy="184666"/>
          </a:xfrm>
          <a:prstGeom prst="rect">
            <a:avLst/>
          </a:prstGeom>
        </p:spPr>
        <p:txBody>
          <a:bodyPr wrap="square" lIns="0" tIns="0" rIns="0" bIns="0">
            <a:spAutoFit/>
          </a:bodyPr>
          <a:lstStyle/>
          <a:p>
            <a:pPr algn="ctr"/>
            <a:r>
              <a:rPr lang="en-US" sz="600" b="1" dirty="0"/>
              <a:t>OS vs Trastuzumab, All Evaluable Subjects</a:t>
            </a:r>
          </a:p>
          <a:p>
            <a:pPr algn="ctr"/>
            <a:r>
              <a:rPr lang="en-US" sz="600" b="1" dirty="0"/>
              <a:t>With Number of Subjects at Risk</a:t>
            </a:r>
          </a:p>
        </p:txBody>
      </p:sp>
      <p:sp>
        <p:nvSpPr>
          <p:cNvPr id="46" name="Rectangle 45"/>
          <p:cNvSpPr/>
          <p:nvPr/>
        </p:nvSpPr>
        <p:spPr>
          <a:xfrm>
            <a:off x="1334393" y="3177419"/>
            <a:ext cx="1139759" cy="276999"/>
          </a:xfrm>
          <a:prstGeom prst="rect">
            <a:avLst/>
          </a:prstGeom>
        </p:spPr>
        <p:txBody>
          <a:bodyPr wrap="square" lIns="0" tIns="0" rIns="0" bIns="0">
            <a:spAutoFit/>
          </a:bodyPr>
          <a:lstStyle/>
          <a:p>
            <a:r>
              <a:rPr lang="it-IT" sz="600" dirty="0"/>
              <a:t>HR: 0.581; </a:t>
            </a:r>
            <a:r>
              <a:rPr lang="it-IT" sz="600" dirty="0" smtClean="0"/>
              <a:t/>
            </a:r>
            <a:br>
              <a:rPr lang="it-IT" sz="600" dirty="0" smtClean="0"/>
            </a:br>
            <a:r>
              <a:rPr lang="it-IT" sz="600" dirty="0" smtClean="0"/>
              <a:t>90</a:t>
            </a:r>
            <a:r>
              <a:rPr lang="it-IT" sz="600" dirty="0"/>
              <a:t>% CI: 0.339-0.994; </a:t>
            </a:r>
            <a:endParaRPr lang="it-IT" sz="600" dirty="0" smtClean="0"/>
          </a:p>
          <a:p>
            <a:r>
              <a:rPr lang="it-IT" sz="600" i="1" dirty="0" smtClean="0"/>
              <a:t>P</a:t>
            </a:r>
            <a:r>
              <a:rPr lang="it-IT" sz="600" dirty="0" smtClean="0"/>
              <a:t> </a:t>
            </a:r>
            <a:r>
              <a:rPr lang="it-IT" sz="600" dirty="0"/>
              <a:t>= .0462</a:t>
            </a:r>
          </a:p>
        </p:txBody>
      </p:sp>
      <p:grpSp>
        <p:nvGrpSpPr>
          <p:cNvPr id="47" name="Group 46"/>
          <p:cNvGrpSpPr/>
          <p:nvPr/>
        </p:nvGrpSpPr>
        <p:grpSpPr>
          <a:xfrm>
            <a:off x="545088" y="3034982"/>
            <a:ext cx="1747266" cy="729678"/>
            <a:chOff x="7061200" y="3046413"/>
            <a:chExt cx="1747266" cy="729678"/>
          </a:xfrm>
        </p:grpSpPr>
        <p:sp>
          <p:nvSpPr>
            <p:cNvPr id="48" name="Freeform 47"/>
            <p:cNvSpPr/>
            <p:nvPr/>
          </p:nvSpPr>
          <p:spPr>
            <a:xfrm>
              <a:off x="7061200" y="3046413"/>
              <a:ext cx="1733550" cy="715962"/>
            </a:xfrm>
            <a:custGeom>
              <a:avLst/>
              <a:gdLst>
                <a:gd name="connsiteX0" fmla="*/ 1733550 w 1733550"/>
                <a:gd name="connsiteY0" fmla="*/ 715962 h 715962"/>
                <a:gd name="connsiteX1" fmla="*/ 708025 w 1733550"/>
                <a:gd name="connsiteY1" fmla="*/ 715962 h 715962"/>
                <a:gd name="connsiteX2" fmla="*/ 708025 w 1733550"/>
                <a:gd name="connsiteY2" fmla="*/ 679450 h 715962"/>
                <a:gd name="connsiteX3" fmla="*/ 657225 w 1733550"/>
                <a:gd name="connsiteY3" fmla="*/ 679450 h 715962"/>
                <a:gd name="connsiteX4" fmla="*/ 657225 w 1733550"/>
                <a:gd name="connsiteY4" fmla="*/ 638175 h 715962"/>
                <a:gd name="connsiteX5" fmla="*/ 631825 w 1733550"/>
                <a:gd name="connsiteY5" fmla="*/ 638175 h 715962"/>
                <a:gd name="connsiteX6" fmla="*/ 631825 w 1733550"/>
                <a:gd name="connsiteY6" fmla="*/ 600075 h 715962"/>
                <a:gd name="connsiteX7" fmla="*/ 600075 w 1733550"/>
                <a:gd name="connsiteY7" fmla="*/ 600075 h 715962"/>
                <a:gd name="connsiteX8" fmla="*/ 600075 w 1733550"/>
                <a:gd name="connsiteY8" fmla="*/ 565150 h 715962"/>
                <a:gd name="connsiteX9" fmla="*/ 577850 w 1733550"/>
                <a:gd name="connsiteY9" fmla="*/ 565150 h 715962"/>
                <a:gd name="connsiteX10" fmla="*/ 577850 w 1733550"/>
                <a:gd name="connsiteY10" fmla="*/ 527050 h 715962"/>
                <a:gd name="connsiteX11" fmla="*/ 493713 w 1733550"/>
                <a:gd name="connsiteY11" fmla="*/ 527050 h 715962"/>
                <a:gd name="connsiteX12" fmla="*/ 493713 w 1733550"/>
                <a:gd name="connsiteY12" fmla="*/ 490537 h 715962"/>
                <a:gd name="connsiteX13" fmla="*/ 465138 w 1733550"/>
                <a:gd name="connsiteY13" fmla="*/ 490537 h 715962"/>
                <a:gd name="connsiteX14" fmla="*/ 465138 w 1733550"/>
                <a:gd name="connsiteY14" fmla="*/ 457200 h 715962"/>
                <a:gd name="connsiteX15" fmla="*/ 455613 w 1733550"/>
                <a:gd name="connsiteY15" fmla="*/ 454025 h 715962"/>
                <a:gd name="connsiteX16" fmla="*/ 455613 w 1733550"/>
                <a:gd name="connsiteY16" fmla="*/ 420687 h 715962"/>
                <a:gd name="connsiteX17" fmla="*/ 396875 w 1733550"/>
                <a:gd name="connsiteY17" fmla="*/ 420687 h 715962"/>
                <a:gd name="connsiteX18" fmla="*/ 396875 w 1733550"/>
                <a:gd name="connsiteY18" fmla="*/ 390525 h 715962"/>
                <a:gd name="connsiteX19" fmla="*/ 376238 w 1733550"/>
                <a:gd name="connsiteY19" fmla="*/ 390525 h 715962"/>
                <a:gd name="connsiteX20" fmla="*/ 376238 w 1733550"/>
                <a:gd name="connsiteY20" fmla="*/ 360362 h 715962"/>
                <a:gd name="connsiteX21" fmla="*/ 315913 w 1733550"/>
                <a:gd name="connsiteY21" fmla="*/ 360362 h 715962"/>
                <a:gd name="connsiteX22" fmla="*/ 315913 w 1733550"/>
                <a:gd name="connsiteY22" fmla="*/ 323850 h 715962"/>
                <a:gd name="connsiteX23" fmla="*/ 271463 w 1733550"/>
                <a:gd name="connsiteY23" fmla="*/ 323850 h 715962"/>
                <a:gd name="connsiteX24" fmla="*/ 271463 w 1733550"/>
                <a:gd name="connsiteY24" fmla="*/ 293687 h 715962"/>
                <a:gd name="connsiteX25" fmla="*/ 271463 w 1733550"/>
                <a:gd name="connsiteY25" fmla="*/ 292100 h 715962"/>
                <a:gd name="connsiteX26" fmla="*/ 271463 w 1733550"/>
                <a:gd name="connsiteY26" fmla="*/ 265112 h 715962"/>
                <a:gd name="connsiteX27" fmla="*/ 268288 w 1733550"/>
                <a:gd name="connsiteY27" fmla="*/ 261937 h 715962"/>
                <a:gd name="connsiteX28" fmla="*/ 268288 w 1733550"/>
                <a:gd name="connsiteY28" fmla="*/ 228600 h 715962"/>
                <a:gd name="connsiteX29" fmla="*/ 228600 w 1733550"/>
                <a:gd name="connsiteY29" fmla="*/ 228600 h 715962"/>
                <a:gd name="connsiteX30" fmla="*/ 228600 w 1733550"/>
                <a:gd name="connsiteY30" fmla="*/ 196850 h 715962"/>
                <a:gd name="connsiteX31" fmla="*/ 220663 w 1733550"/>
                <a:gd name="connsiteY31" fmla="*/ 196850 h 715962"/>
                <a:gd name="connsiteX32" fmla="*/ 220663 w 1733550"/>
                <a:gd name="connsiteY32" fmla="*/ 166687 h 715962"/>
                <a:gd name="connsiteX33" fmla="*/ 203200 w 1733550"/>
                <a:gd name="connsiteY33" fmla="*/ 166687 h 715962"/>
                <a:gd name="connsiteX34" fmla="*/ 203200 w 1733550"/>
                <a:gd name="connsiteY34" fmla="*/ 127000 h 715962"/>
                <a:gd name="connsiteX35" fmla="*/ 195263 w 1733550"/>
                <a:gd name="connsiteY35" fmla="*/ 127000 h 715962"/>
                <a:gd name="connsiteX36" fmla="*/ 195263 w 1733550"/>
                <a:gd name="connsiteY36" fmla="*/ 98425 h 715962"/>
                <a:gd name="connsiteX37" fmla="*/ 174625 w 1733550"/>
                <a:gd name="connsiteY37" fmla="*/ 98425 h 715962"/>
                <a:gd name="connsiteX38" fmla="*/ 174625 w 1733550"/>
                <a:gd name="connsiteY38" fmla="*/ 68262 h 715962"/>
                <a:gd name="connsiteX39" fmla="*/ 163513 w 1733550"/>
                <a:gd name="connsiteY39" fmla="*/ 57150 h 715962"/>
                <a:gd name="connsiteX40" fmla="*/ 163513 w 1733550"/>
                <a:gd name="connsiteY40" fmla="*/ 34925 h 715962"/>
                <a:gd name="connsiteX41" fmla="*/ 0 w 1733550"/>
                <a:gd name="connsiteY41" fmla="*/ 34925 h 715962"/>
                <a:gd name="connsiteX42" fmla="*/ 0 w 1733550"/>
                <a:gd name="connsiteY42" fmla="*/ 0 h 71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33550" h="715962">
                  <a:moveTo>
                    <a:pt x="1733550" y="715962"/>
                  </a:moveTo>
                  <a:lnTo>
                    <a:pt x="708025" y="715962"/>
                  </a:lnTo>
                  <a:lnTo>
                    <a:pt x="708025" y="679450"/>
                  </a:lnTo>
                  <a:lnTo>
                    <a:pt x="657225" y="679450"/>
                  </a:lnTo>
                  <a:lnTo>
                    <a:pt x="657225" y="638175"/>
                  </a:lnTo>
                  <a:lnTo>
                    <a:pt x="631825" y="638175"/>
                  </a:lnTo>
                  <a:lnTo>
                    <a:pt x="631825" y="600075"/>
                  </a:lnTo>
                  <a:lnTo>
                    <a:pt x="600075" y="600075"/>
                  </a:lnTo>
                  <a:lnTo>
                    <a:pt x="600075" y="565150"/>
                  </a:lnTo>
                  <a:lnTo>
                    <a:pt x="577850" y="565150"/>
                  </a:lnTo>
                  <a:lnTo>
                    <a:pt x="577850" y="527050"/>
                  </a:lnTo>
                  <a:lnTo>
                    <a:pt x="493713" y="527050"/>
                  </a:lnTo>
                  <a:lnTo>
                    <a:pt x="493713" y="490537"/>
                  </a:lnTo>
                  <a:lnTo>
                    <a:pt x="465138" y="490537"/>
                  </a:lnTo>
                  <a:lnTo>
                    <a:pt x="465138" y="457200"/>
                  </a:lnTo>
                  <a:lnTo>
                    <a:pt x="455613" y="454025"/>
                  </a:lnTo>
                  <a:lnTo>
                    <a:pt x="455613" y="420687"/>
                  </a:lnTo>
                  <a:lnTo>
                    <a:pt x="396875" y="420687"/>
                  </a:lnTo>
                  <a:lnTo>
                    <a:pt x="396875" y="390525"/>
                  </a:lnTo>
                  <a:lnTo>
                    <a:pt x="376238" y="390525"/>
                  </a:lnTo>
                  <a:lnTo>
                    <a:pt x="376238" y="360362"/>
                  </a:lnTo>
                  <a:lnTo>
                    <a:pt x="315913" y="360362"/>
                  </a:lnTo>
                  <a:lnTo>
                    <a:pt x="315913" y="323850"/>
                  </a:lnTo>
                  <a:lnTo>
                    <a:pt x="271463" y="323850"/>
                  </a:lnTo>
                  <a:lnTo>
                    <a:pt x="271463" y="293687"/>
                  </a:lnTo>
                  <a:lnTo>
                    <a:pt x="271463" y="292100"/>
                  </a:lnTo>
                  <a:lnTo>
                    <a:pt x="271463" y="265112"/>
                  </a:lnTo>
                  <a:lnTo>
                    <a:pt x="268288" y="261937"/>
                  </a:lnTo>
                  <a:lnTo>
                    <a:pt x="268288" y="228600"/>
                  </a:lnTo>
                  <a:lnTo>
                    <a:pt x="228600" y="228600"/>
                  </a:lnTo>
                  <a:lnTo>
                    <a:pt x="228600" y="196850"/>
                  </a:lnTo>
                  <a:lnTo>
                    <a:pt x="220663" y="196850"/>
                  </a:lnTo>
                  <a:lnTo>
                    <a:pt x="220663" y="166687"/>
                  </a:lnTo>
                  <a:lnTo>
                    <a:pt x="203200" y="166687"/>
                  </a:lnTo>
                  <a:lnTo>
                    <a:pt x="203200" y="127000"/>
                  </a:lnTo>
                  <a:lnTo>
                    <a:pt x="195263" y="127000"/>
                  </a:lnTo>
                  <a:lnTo>
                    <a:pt x="195263" y="98425"/>
                  </a:lnTo>
                  <a:lnTo>
                    <a:pt x="174625" y="98425"/>
                  </a:lnTo>
                  <a:lnTo>
                    <a:pt x="174625" y="68262"/>
                  </a:lnTo>
                  <a:lnTo>
                    <a:pt x="163513" y="57150"/>
                  </a:lnTo>
                  <a:lnTo>
                    <a:pt x="163513" y="34925"/>
                  </a:lnTo>
                  <a:lnTo>
                    <a:pt x="0" y="34925"/>
                  </a:lnTo>
                  <a:lnTo>
                    <a:pt x="0" y="0"/>
                  </a:lnTo>
                </a:path>
              </a:pathLst>
            </a:custGeom>
            <a:ln w="127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Oval 48"/>
            <p:cNvSpPr/>
            <p:nvPr/>
          </p:nvSpPr>
          <p:spPr>
            <a:xfrm>
              <a:off x="7498290" y="3455166"/>
              <a:ext cx="27432" cy="274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p:nvSpPr>
          <p:spPr>
            <a:xfrm>
              <a:off x="7630580" y="3594932"/>
              <a:ext cx="27432" cy="274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8175981" y="3746250"/>
              <a:ext cx="27432" cy="274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p:nvPr/>
          </p:nvSpPr>
          <p:spPr>
            <a:xfrm>
              <a:off x="8492065" y="3748659"/>
              <a:ext cx="27432" cy="274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p:nvPr/>
          </p:nvSpPr>
          <p:spPr>
            <a:xfrm>
              <a:off x="8525849" y="3748659"/>
              <a:ext cx="27432" cy="274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p:nvPr/>
          </p:nvSpPr>
          <p:spPr>
            <a:xfrm>
              <a:off x="8781034" y="3748659"/>
              <a:ext cx="27432" cy="274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55" name="Table 54"/>
          <p:cNvGraphicFramePr>
            <a:graphicFrameLocks noGrp="1"/>
          </p:cNvGraphicFramePr>
          <p:nvPr>
            <p:extLst>
              <p:ext uri="{D42A27DB-BD31-4B8C-83A1-F6EECF244321}">
                <p14:modId xmlns:p14="http://schemas.microsoft.com/office/powerpoint/2010/main" val="2645756277"/>
              </p:ext>
            </p:extLst>
          </p:nvPr>
        </p:nvGraphicFramePr>
        <p:xfrm>
          <a:off x="384620" y="4115390"/>
          <a:ext cx="1766094" cy="121920"/>
        </p:xfrm>
        <a:graphic>
          <a:graphicData uri="http://schemas.openxmlformats.org/drawingml/2006/table">
            <a:tbl>
              <a:tblPr bandRow="1">
                <a:tableStyleId>{6E25E649-3F16-4E02-A733-19D2CDBF48F0}</a:tableStyleId>
              </a:tblPr>
              <a:tblGrid>
                <a:gridCol w="128164"/>
                <a:gridCol w="228600"/>
                <a:gridCol w="215283"/>
                <a:gridCol w="235258"/>
                <a:gridCol w="239697"/>
                <a:gridCol w="226381"/>
                <a:gridCol w="235258"/>
                <a:gridCol w="219723"/>
                <a:gridCol w="37730"/>
              </a:tblGrid>
              <a:tr h="0">
                <a:tc>
                  <a:txBody>
                    <a:bodyPr/>
                    <a:lstStyle/>
                    <a:p>
                      <a:r>
                        <a:rPr lang="en-US" sz="400" dirty="0" smtClean="0">
                          <a:solidFill>
                            <a:schemeClr val="accent5"/>
                          </a:solidFill>
                        </a:rPr>
                        <a:t>No</a:t>
                      </a:r>
                      <a:endParaRPr lang="en-US" sz="400" dirty="0">
                        <a:solidFill>
                          <a:schemeClr val="accent5"/>
                        </a:solidFill>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400" dirty="0" smtClean="0">
                          <a:solidFill>
                            <a:schemeClr val="accent5"/>
                          </a:solidFill>
                        </a:rPr>
                        <a:t>28</a:t>
                      </a:r>
                      <a:endParaRPr lang="en-US" sz="400" dirty="0">
                        <a:solidFill>
                          <a:schemeClr val="accent5"/>
                        </a:solidFill>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400" dirty="0" smtClean="0">
                          <a:solidFill>
                            <a:schemeClr val="accent5"/>
                          </a:solidFill>
                        </a:rPr>
                        <a:t>23</a:t>
                      </a:r>
                      <a:endParaRPr lang="en-US" sz="400" dirty="0">
                        <a:solidFill>
                          <a:schemeClr val="accent5"/>
                        </a:solidFill>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400" dirty="0" smtClean="0">
                          <a:solidFill>
                            <a:schemeClr val="accent5"/>
                          </a:solidFill>
                        </a:rPr>
                        <a:t>15</a:t>
                      </a:r>
                      <a:endParaRPr lang="en-US" sz="400" dirty="0">
                        <a:solidFill>
                          <a:schemeClr val="accent5"/>
                        </a:solidFill>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400" dirty="0" smtClean="0">
                          <a:solidFill>
                            <a:schemeClr val="accent5"/>
                          </a:solidFill>
                        </a:rPr>
                        <a:t>6</a:t>
                      </a:r>
                      <a:endParaRPr lang="en-US" sz="400" dirty="0">
                        <a:solidFill>
                          <a:schemeClr val="accent5"/>
                        </a:solidFill>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400" dirty="0" smtClean="0">
                          <a:solidFill>
                            <a:schemeClr val="accent5"/>
                          </a:solidFill>
                        </a:rPr>
                        <a:t>5</a:t>
                      </a:r>
                      <a:endParaRPr lang="en-US" sz="400" dirty="0">
                        <a:solidFill>
                          <a:schemeClr val="accent5"/>
                        </a:solidFill>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400" dirty="0" smtClean="0">
                          <a:solidFill>
                            <a:schemeClr val="accent5"/>
                          </a:solidFill>
                        </a:rPr>
                        <a:t>5</a:t>
                      </a:r>
                      <a:endParaRPr lang="en-US" sz="400" dirty="0">
                        <a:solidFill>
                          <a:schemeClr val="accent5"/>
                        </a:solidFill>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400" dirty="0" smtClean="0">
                          <a:solidFill>
                            <a:schemeClr val="accent5"/>
                          </a:solidFill>
                        </a:rPr>
                        <a:t>4</a:t>
                      </a:r>
                      <a:endParaRPr lang="en-US" sz="400" dirty="0">
                        <a:solidFill>
                          <a:schemeClr val="accent5"/>
                        </a:solidFill>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400" dirty="0" smtClean="0">
                          <a:solidFill>
                            <a:schemeClr val="accent5"/>
                          </a:solidFill>
                        </a:rPr>
                        <a:t>1</a:t>
                      </a:r>
                      <a:endParaRPr lang="en-US" sz="400" dirty="0">
                        <a:solidFill>
                          <a:schemeClr val="accent5"/>
                        </a:solidFill>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r>
                        <a:rPr lang="en-US" sz="400" dirty="0" smtClean="0">
                          <a:solidFill>
                            <a:schemeClr val="accent4"/>
                          </a:solidFill>
                        </a:rPr>
                        <a:t>Yes</a:t>
                      </a:r>
                      <a:endParaRPr lang="en-US" sz="400" dirty="0">
                        <a:solidFill>
                          <a:schemeClr val="accent4"/>
                        </a:solidFill>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400" dirty="0" smtClean="0">
                          <a:solidFill>
                            <a:schemeClr val="accent4"/>
                          </a:solidFill>
                        </a:rPr>
                        <a:t>30</a:t>
                      </a:r>
                      <a:endParaRPr lang="en-US" sz="400" dirty="0">
                        <a:solidFill>
                          <a:schemeClr val="accent4"/>
                        </a:solidFill>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400" dirty="0" smtClean="0">
                          <a:solidFill>
                            <a:schemeClr val="accent4"/>
                          </a:solidFill>
                        </a:rPr>
                        <a:t>28</a:t>
                      </a:r>
                      <a:endParaRPr lang="en-US" sz="400" dirty="0">
                        <a:solidFill>
                          <a:schemeClr val="accent4"/>
                        </a:solidFill>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400" dirty="0" smtClean="0">
                          <a:solidFill>
                            <a:schemeClr val="accent4"/>
                          </a:solidFill>
                        </a:rPr>
                        <a:t>21</a:t>
                      </a:r>
                      <a:endParaRPr lang="en-US" sz="400" dirty="0">
                        <a:solidFill>
                          <a:schemeClr val="accent4"/>
                        </a:solidFill>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400" dirty="0" smtClean="0">
                          <a:solidFill>
                            <a:schemeClr val="accent4"/>
                          </a:solidFill>
                        </a:rPr>
                        <a:t>10</a:t>
                      </a:r>
                      <a:endParaRPr lang="en-US" sz="400" dirty="0">
                        <a:solidFill>
                          <a:schemeClr val="accent4"/>
                        </a:solidFill>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400" dirty="0" smtClean="0">
                          <a:solidFill>
                            <a:schemeClr val="accent4"/>
                          </a:solidFill>
                        </a:rPr>
                        <a:t>7</a:t>
                      </a:r>
                      <a:endParaRPr lang="en-US" sz="400" dirty="0">
                        <a:solidFill>
                          <a:schemeClr val="accent4"/>
                        </a:solidFill>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400" dirty="0" smtClean="0">
                          <a:solidFill>
                            <a:schemeClr val="accent4"/>
                          </a:solidFill>
                        </a:rPr>
                        <a:t>4</a:t>
                      </a:r>
                      <a:endParaRPr lang="en-US" sz="400" dirty="0">
                        <a:solidFill>
                          <a:schemeClr val="accent4"/>
                        </a:solidFill>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400" dirty="0" smtClean="0">
                          <a:solidFill>
                            <a:schemeClr val="accent4"/>
                          </a:solidFill>
                        </a:rPr>
                        <a:t>0</a:t>
                      </a:r>
                      <a:endParaRPr lang="en-US" sz="400" dirty="0">
                        <a:solidFill>
                          <a:schemeClr val="accent4"/>
                        </a:solidFill>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400" dirty="0">
                        <a:solidFill>
                          <a:schemeClr val="accent4"/>
                        </a:solidFill>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6" name="Rectangle 55"/>
          <p:cNvSpPr/>
          <p:nvPr/>
        </p:nvSpPr>
        <p:spPr>
          <a:xfrm>
            <a:off x="945375" y="4257507"/>
            <a:ext cx="509515" cy="92333"/>
          </a:xfrm>
          <a:prstGeom prst="rect">
            <a:avLst/>
          </a:prstGeom>
        </p:spPr>
        <p:txBody>
          <a:bodyPr wrap="square" lIns="0" tIns="0" rIns="0" bIns="0">
            <a:spAutoFit/>
          </a:bodyPr>
          <a:lstStyle/>
          <a:p>
            <a:r>
              <a:rPr lang="en-US" sz="600" dirty="0"/>
              <a:t>Trastuzumab</a:t>
            </a:r>
          </a:p>
        </p:txBody>
      </p:sp>
      <p:sp>
        <p:nvSpPr>
          <p:cNvPr id="57" name="Rectangle 56"/>
          <p:cNvSpPr/>
          <p:nvPr/>
        </p:nvSpPr>
        <p:spPr>
          <a:xfrm>
            <a:off x="1616115" y="4247881"/>
            <a:ext cx="297562" cy="107722"/>
          </a:xfrm>
          <a:prstGeom prst="rect">
            <a:avLst/>
          </a:prstGeom>
        </p:spPr>
        <p:txBody>
          <a:bodyPr wrap="square" lIns="0" tIns="0" rIns="0" bIns="0">
            <a:spAutoFit/>
          </a:bodyPr>
          <a:lstStyle/>
          <a:p>
            <a:r>
              <a:rPr lang="en-US" sz="700" dirty="0" smtClean="0"/>
              <a:t>No</a:t>
            </a:r>
            <a:endParaRPr lang="en-US" sz="700" dirty="0"/>
          </a:p>
        </p:txBody>
      </p:sp>
      <p:cxnSp>
        <p:nvCxnSpPr>
          <p:cNvPr id="58" name="Straight Connector 57"/>
          <p:cNvCxnSpPr/>
          <p:nvPr/>
        </p:nvCxnSpPr>
        <p:spPr>
          <a:xfrm flipV="1">
            <a:off x="1410070" y="4303042"/>
            <a:ext cx="16817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982223" y="4252317"/>
            <a:ext cx="375444" cy="107722"/>
          </a:xfrm>
          <a:prstGeom prst="rect">
            <a:avLst/>
          </a:prstGeom>
        </p:spPr>
        <p:txBody>
          <a:bodyPr wrap="square" lIns="0" tIns="0" rIns="0" bIns="0">
            <a:spAutoFit/>
          </a:bodyPr>
          <a:lstStyle/>
          <a:p>
            <a:r>
              <a:rPr lang="en-US" sz="700" dirty="0" smtClean="0"/>
              <a:t>Yes</a:t>
            </a:r>
            <a:endParaRPr lang="en-US" sz="700" dirty="0"/>
          </a:p>
        </p:txBody>
      </p:sp>
      <p:cxnSp>
        <p:nvCxnSpPr>
          <p:cNvPr id="60" name="Straight Connector 59"/>
          <p:cNvCxnSpPr/>
          <p:nvPr/>
        </p:nvCxnSpPr>
        <p:spPr>
          <a:xfrm flipV="1">
            <a:off x="1791757" y="4303042"/>
            <a:ext cx="16817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3573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131962093"/>
              </p:ext>
            </p:extLst>
          </p:nvPr>
        </p:nvGraphicFramePr>
        <p:xfrm>
          <a:off x="1155319" y="1357910"/>
          <a:ext cx="6822410" cy="2754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Treatment Options</a:t>
            </a:r>
            <a:endParaRPr lang="en-US" baseline="30000" dirty="0"/>
          </a:p>
        </p:txBody>
      </p:sp>
    </p:spTree>
    <p:extLst>
      <p:ext uri="{BB962C8B-B14F-4D97-AF65-F5344CB8AC3E}">
        <p14:creationId xmlns:p14="http://schemas.microsoft.com/office/powerpoint/2010/main" val="1669296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929018"/>
            <a:ext cx="8423910" cy="3749040"/>
          </a:xfrm>
        </p:spPr>
        <p:txBody>
          <a:bodyPr/>
          <a:lstStyle/>
          <a:p>
            <a:r>
              <a:rPr lang="en-US" dirty="0"/>
              <a:t>Low responses with chemotherapy (GOG 129 series)</a:t>
            </a:r>
          </a:p>
          <a:p>
            <a:pPr lvl="1"/>
            <a:r>
              <a:rPr lang="en-US" dirty="0"/>
              <a:t>ORR &lt;15% with most chemotherapy agents</a:t>
            </a:r>
            <a:r>
              <a:rPr lang="en-US" baseline="30000" dirty="0"/>
              <a:t>1</a:t>
            </a:r>
            <a:endParaRPr lang="en-US" dirty="0"/>
          </a:p>
          <a:p>
            <a:r>
              <a:rPr lang="en-US" dirty="0"/>
              <a:t>Low responses with targeted agents (GOG 229 series)</a:t>
            </a:r>
          </a:p>
          <a:p>
            <a:pPr lvl="1"/>
            <a:r>
              <a:rPr lang="en-US" dirty="0"/>
              <a:t>Only bevacizumab, aflibercept, </a:t>
            </a:r>
            <a:r>
              <a:rPr lang="en-US" dirty="0" smtClean="0"/>
              <a:t>brivanib, </a:t>
            </a:r>
            <a:r>
              <a:rPr lang="en-US" dirty="0"/>
              <a:t>and cediranib </a:t>
            </a:r>
            <a:br>
              <a:rPr lang="en-US" dirty="0"/>
            </a:br>
            <a:r>
              <a:rPr lang="en-US" dirty="0"/>
              <a:t>met the bar for further study</a:t>
            </a:r>
            <a:r>
              <a:rPr lang="en-US" baseline="30000" dirty="0"/>
              <a:t>2</a:t>
            </a:r>
          </a:p>
          <a:p>
            <a:r>
              <a:rPr lang="en-US" dirty="0"/>
              <a:t>Improved responses with checkpoint inhibitors (anti–PD-1)</a:t>
            </a:r>
          </a:p>
          <a:p>
            <a:pPr lvl="1"/>
            <a:r>
              <a:rPr lang="en-US" dirty="0" smtClean="0"/>
              <a:t>KEYNOTE-028: ORR </a:t>
            </a:r>
            <a:r>
              <a:rPr lang="en-US" dirty="0"/>
              <a:t>13%; 24 PD-L1–positive </a:t>
            </a:r>
            <a:r>
              <a:rPr lang="en-US" dirty="0" smtClean="0"/>
              <a:t>tumors</a:t>
            </a:r>
            <a:r>
              <a:rPr lang="en-US" baseline="30000" dirty="0" smtClean="0"/>
              <a:t>3</a:t>
            </a:r>
            <a:endParaRPr lang="en-US" baseline="30000" dirty="0"/>
          </a:p>
          <a:p>
            <a:pPr lvl="1"/>
            <a:r>
              <a:rPr lang="en-US" dirty="0" smtClean="0"/>
              <a:t>KEYNOTE-158: ORR </a:t>
            </a:r>
            <a:r>
              <a:rPr lang="en-US" dirty="0"/>
              <a:t>57%; 49 MSI-H </a:t>
            </a:r>
            <a:r>
              <a:rPr lang="en-US" dirty="0" smtClean="0"/>
              <a:t>tumors</a:t>
            </a:r>
            <a:r>
              <a:rPr lang="en-US" baseline="30000" dirty="0" smtClean="0"/>
              <a:t>4</a:t>
            </a:r>
            <a:endParaRPr lang="en-US" dirty="0"/>
          </a:p>
        </p:txBody>
      </p:sp>
      <p:sp>
        <p:nvSpPr>
          <p:cNvPr id="4" name="Footer Placeholder 4"/>
          <p:cNvSpPr>
            <a:spLocks noGrp="1"/>
          </p:cNvSpPr>
          <p:nvPr>
            <p:ph type="ftr" sz="quarter" idx="13"/>
          </p:nvPr>
        </p:nvSpPr>
        <p:spPr/>
        <p:txBody>
          <a:bodyPr/>
          <a:lstStyle/>
          <a:p>
            <a:r>
              <a:rPr lang="en-US" dirty="0"/>
              <a:t>1. Lincoln S et al. </a:t>
            </a:r>
            <a:r>
              <a:rPr lang="en-US" i="1" dirty="0"/>
              <a:t>Gynecol Oncol</a:t>
            </a:r>
            <a:r>
              <a:rPr lang="en-US" dirty="0"/>
              <a:t>. 2003;88:277-281. 2. Arend RC et al. </a:t>
            </a:r>
            <a:r>
              <a:rPr lang="en-US" i="1" dirty="0"/>
              <a:t>Gynecol Oncol</a:t>
            </a:r>
            <a:r>
              <a:rPr lang="en-US" dirty="0"/>
              <a:t>. 2018;150:569-580. 3. Ott PA et al. </a:t>
            </a:r>
            <a:r>
              <a:rPr lang="en-US" i="1" dirty="0"/>
              <a:t>J Clin Oncol</a:t>
            </a:r>
            <a:r>
              <a:rPr lang="en-US" dirty="0"/>
              <a:t>. 2017;35:2535-2541. </a:t>
            </a:r>
            <a:br>
              <a:rPr lang="en-US" dirty="0"/>
            </a:br>
            <a:r>
              <a:rPr lang="en-US" dirty="0"/>
              <a:t>4. Marabelle A et al. </a:t>
            </a:r>
            <a:r>
              <a:rPr lang="en-US" i="1" dirty="0"/>
              <a:t>J Clin Oncol. </a:t>
            </a:r>
            <a:r>
              <a:rPr lang="en-US" dirty="0"/>
              <a:t>2019;38:1-10.</a:t>
            </a:r>
          </a:p>
        </p:txBody>
      </p:sp>
      <p:sp>
        <p:nvSpPr>
          <p:cNvPr id="3" name="Title 2"/>
          <p:cNvSpPr>
            <a:spLocks noGrp="1"/>
          </p:cNvSpPr>
          <p:nvPr>
            <p:ph type="title"/>
          </p:nvPr>
        </p:nvSpPr>
        <p:spPr/>
        <p:txBody>
          <a:bodyPr/>
          <a:lstStyle/>
          <a:p>
            <a:r>
              <a:rPr lang="en-US" dirty="0"/>
              <a:t>Shifting the Paradigm: Changing the Focus to </a:t>
            </a:r>
            <a:br>
              <a:rPr lang="en-US" dirty="0"/>
            </a:br>
            <a:r>
              <a:rPr lang="en-US" dirty="0"/>
              <a:t>Molecular </a:t>
            </a:r>
            <a:r>
              <a:rPr lang="en-US" dirty="0" smtClean="0"/>
              <a:t>Classification</a:t>
            </a:r>
            <a:endParaRPr lang="en-US" dirty="0">
              <a:solidFill>
                <a:srgbClr val="FF0000"/>
              </a:solidFill>
            </a:endParaRPr>
          </a:p>
        </p:txBody>
      </p:sp>
    </p:spTree>
    <p:extLst>
      <p:ext uri="{BB962C8B-B14F-4D97-AF65-F5344CB8AC3E}">
        <p14:creationId xmlns:p14="http://schemas.microsoft.com/office/powerpoint/2010/main" val="2931688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51550" y="1086958"/>
            <a:ext cx="5098312" cy="3317632"/>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smtClean="0"/>
              <a:t>A Quick Guide to How Immunotherapy Works… </a:t>
            </a:r>
            <a:endParaRPr lang="en-US" dirty="0"/>
          </a:p>
        </p:txBody>
      </p:sp>
      <p:pic>
        <p:nvPicPr>
          <p:cNvPr id="1026" name="Picture 2" descr="C:\Users\christi.gray\Downloads\Tcel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415" t="10375" r="28786" b="12122"/>
          <a:stretch/>
        </p:blipFill>
        <p:spPr bwMode="auto">
          <a:xfrm>
            <a:off x="3895214" y="1238692"/>
            <a:ext cx="2365616" cy="265813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hristi.gray\Downloads\Cancer_Cell004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729" t="2561" r="25753" b="2399"/>
          <a:stretch/>
        </p:blipFill>
        <p:spPr bwMode="auto">
          <a:xfrm>
            <a:off x="6399055" y="1238692"/>
            <a:ext cx="2163803" cy="26581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33255" y="3806456"/>
            <a:ext cx="881973" cy="400110"/>
          </a:xfrm>
          <a:prstGeom prst="rect">
            <a:avLst/>
          </a:prstGeom>
          <a:noFill/>
        </p:spPr>
        <p:txBody>
          <a:bodyPr wrap="none" rtlCol="0">
            <a:spAutoFit/>
          </a:bodyPr>
          <a:lstStyle/>
          <a:p>
            <a:r>
              <a:rPr lang="en-US" sz="2000" b="1" dirty="0" smtClean="0"/>
              <a:t>T Cell</a:t>
            </a:r>
            <a:endParaRPr lang="en-US" sz="2000" b="1" dirty="0"/>
          </a:p>
        </p:txBody>
      </p:sp>
      <p:sp>
        <p:nvSpPr>
          <p:cNvPr id="8" name="TextBox 7"/>
          <p:cNvSpPr txBox="1"/>
          <p:nvPr/>
        </p:nvSpPr>
        <p:spPr>
          <a:xfrm>
            <a:off x="6755258" y="3806456"/>
            <a:ext cx="1595309" cy="400110"/>
          </a:xfrm>
          <a:prstGeom prst="rect">
            <a:avLst/>
          </a:prstGeom>
          <a:noFill/>
        </p:spPr>
        <p:txBody>
          <a:bodyPr wrap="none" rtlCol="0">
            <a:spAutoFit/>
          </a:bodyPr>
          <a:lstStyle/>
          <a:p>
            <a:r>
              <a:rPr lang="en-US" sz="2000" b="1" dirty="0" smtClean="0"/>
              <a:t>Cancer Cell</a:t>
            </a:r>
            <a:endParaRPr lang="en-US" sz="2000" b="1" dirty="0"/>
          </a:p>
        </p:txBody>
      </p:sp>
      <p:sp>
        <p:nvSpPr>
          <p:cNvPr id="10" name="Rounded Rectangle 9"/>
          <p:cNvSpPr/>
          <p:nvPr/>
        </p:nvSpPr>
        <p:spPr>
          <a:xfrm>
            <a:off x="582478" y="1602774"/>
            <a:ext cx="2560048" cy="2286000"/>
          </a:xfrm>
          <a:prstGeom prst="roundRect">
            <a:avLst/>
          </a:prstGeom>
          <a:solidFill>
            <a:schemeClr val="accent2">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38100" dist="38100" dir="2700000" algn="tl">
                    <a:srgbClr val="000000">
                      <a:alpha val="43137"/>
                    </a:srgbClr>
                  </a:outerShdw>
                </a:effectLst>
              </a:rPr>
              <a:t>Normally, cancer cells can avoid detection by the body’s immune system (T cells</a:t>
            </a:r>
            <a:r>
              <a:rPr lang="en-US" sz="2000" dirty="0" smtClean="0">
                <a:effectLst>
                  <a:outerShdw blurRad="38100" dist="38100" dir="2700000" algn="tl">
                    <a:srgbClr val="000000">
                      <a:alpha val="43137"/>
                    </a:srgbClr>
                  </a:outerShdw>
                </a:effectLst>
              </a:rPr>
              <a:t>)</a:t>
            </a: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1509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CA" dirty="0" smtClean="0">
                <a:solidFill>
                  <a:schemeClr val="bg1"/>
                </a:solidFill>
              </a:rPr>
              <a:t>Faculty Disclosures</a:t>
            </a:r>
            <a:endParaRPr lang="en-US" dirty="0">
              <a:solidFill>
                <a:schemeClr val="bg1"/>
              </a:solidFill>
            </a:endParaRPr>
          </a:p>
        </p:txBody>
      </p:sp>
      <p:sp>
        <p:nvSpPr>
          <p:cNvPr id="10" name="Content Placeholder 5"/>
          <p:cNvSpPr>
            <a:spLocks noGrp="1"/>
          </p:cNvSpPr>
          <p:nvPr>
            <p:ph sz="half" idx="1"/>
          </p:nvPr>
        </p:nvSpPr>
        <p:spPr>
          <a:xfrm>
            <a:off x="249238" y="953196"/>
            <a:ext cx="8645525" cy="3621024"/>
          </a:xfrm>
          <a:prstGeom prst="roundRect">
            <a:avLst>
              <a:gd name="adj" fmla="val 7576"/>
            </a:avLst>
          </a:prstGeom>
          <a:solidFill>
            <a:schemeClr val="tx2">
              <a:lumMod val="90000"/>
              <a:lumOff val="10000"/>
            </a:schemeClr>
          </a:solidFill>
          <a:ln/>
        </p:spPr>
        <p:style>
          <a:lnRef idx="0">
            <a:schemeClr val="accent2"/>
          </a:lnRef>
          <a:fillRef idx="3">
            <a:schemeClr val="accent2"/>
          </a:fillRef>
          <a:effectRef idx="3">
            <a:schemeClr val="accent2"/>
          </a:effectRef>
          <a:fontRef idx="minor">
            <a:schemeClr val="lt1"/>
          </a:fontRef>
        </p:style>
        <p:txBody>
          <a:bodyPr>
            <a:noAutofit/>
          </a:bodyPr>
          <a:lstStyle/>
          <a:p>
            <a:pPr>
              <a:spcAft>
                <a:spcPts val="0"/>
              </a:spcAft>
            </a:pPr>
            <a:r>
              <a:rPr lang="en-US" sz="1400" b="1" dirty="0"/>
              <a:t>Kimberly Halla, MSN, FNP-C, </a:t>
            </a:r>
            <a:r>
              <a:rPr lang="en-US" sz="1400" dirty="0"/>
              <a:t>has a financial interest/relationship or affiliation in the form of:</a:t>
            </a:r>
            <a:br>
              <a:rPr lang="en-US" sz="1400" dirty="0"/>
            </a:br>
            <a:endParaRPr lang="en-US" sz="1400" dirty="0" smtClean="0"/>
          </a:p>
          <a:p>
            <a:pPr>
              <a:spcAft>
                <a:spcPts val="0"/>
              </a:spcAft>
            </a:pPr>
            <a:r>
              <a:rPr lang="en-US" sz="1400" i="1" dirty="0" smtClean="0"/>
              <a:t>Speakers </a:t>
            </a:r>
            <a:r>
              <a:rPr lang="en-US" sz="1400" i="1" dirty="0"/>
              <a:t>Bureau</a:t>
            </a:r>
            <a:r>
              <a:rPr lang="en-US" sz="1400" dirty="0"/>
              <a:t> participant with GlaxoSmithKline and Merck &amp; Co., Inc.</a:t>
            </a:r>
          </a:p>
        </p:txBody>
      </p:sp>
    </p:spTree>
    <p:extLst>
      <p:ext uri="{BB962C8B-B14F-4D97-AF65-F5344CB8AC3E}">
        <p14:creationId xmlns:p14="http://schemas.microsoft.com/office/powerpoint/2010/main" val="503752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749786" y="1251665"/>
            <a:ext cx="4860802" cy="3232734"/>
          </a:xfrm>
          <a:prstGeom prst="round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smtClean="0"/>
              <a:t>…As an Anti-Cancer Strategy</a:t>
            </a:r>
            <a:endParaRPr lang="en-US" dirty="0"/>
          </a:p>
        </p:txBody>
      </p:sp>
      <p:sp>
        <p:nvSpPr>
          <p:cNvPr id="5" name="Rounded Rectangle 4"/>
          <p:cNvSpPr/>
          <p:nvPr/>
        </p:nvSpPr>
        <p:spPr>
          <a:xfrm>
            <a:off x="4323144" y="3889114"/>
            <a:ext cx="3773348" cy="473793"/>
          </a:xfrm>
          <a:prstGeom prst="roundRect">
            <a:avLst/>
          </a:prstGeom>
          <a:solidFill>
            <a:schemeClr val="bg1">
              <a:lumMod val="9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67963" y="3839688"/>
            <a:ext cx="4040535" cy="584775"/>
          </a:xfrm>
          <a:prstGeom prst="rect">
            <a:avLst/>
          </a:prstGeom>
          <a:noFill/>
        </p:spPr>
        <p:txBody>
          <a:bodyPr wrap="square" rtlCol="0">
            <a:spAutoFit/>
          </a:bodyPr>
          <a:lstStyle/>
          <a:p>
            <a:pPr algn="ctr"/>
            <a:r>
              <a:rPr lang="en-US" sz="1600" b="1" dirty="0" smtClean="0"/>
              <a:t>Immunotherapy enhances the ability </a:t>
            </a:r>
            <a:br>
              <a:rPr lang="en-US" sz="1600" b="1" dirty="0" smtClean="0"/>
            </a:br>
            <a:r>
              <a:rPr lang="en-US" sz="1600" b="1" dirty="0" smtClean="0"/>
              <a:t>of T cells to attack cancer cells</a:t>
            </a:r>
            <a:endParaRPr lang="en-US" sz="1600" b="1" dirty="0"/>
          </a:p>
        </p:txBody>
      </p:sp>
      <p:sp>
        <p:nvSpPr>
          <p:cNvPr id="9" name="Rounded Rectangle 8"/>
          <p:cNvSpPr/>
          <p:nvPr/>
        </p:nvSpPr>
        <p:spPr>
          <a:xfrm>
            <a:off x="260430" y="1556795"/>
            <a:ext cx="3287211" cy="2691114"/>
          </a:xfrm>
          <a:prstGeom prst="roundRect">
            <a:avLst/>
          </a:prstGeom>
          <a:solidFill>
            <a:schemeClr val="accent2">
              <a:lumMod val="5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38100" dist="38100" dir="2700000" algn="tl">
                    <a:srgbClr val="000000">
                      <a:alpha val="43137"/>
                    </a:srgbClr>
                  </a:outerShdw>
                </a:effectLst>
              </a:rPr>
              <a:t>A new class of drugs, immune checkpoint inhibitors, “</a:t>
            </a:r>
            <a:r>
              <a:rPr lang="en-US" sz="2000" dirty="0" smtClean="0">
                <a:effectLst>
                  <a:outerShdw blurRad="38100" dist="38100" dir="2700000" algn="tl">
                    <a:srgbClr val="000000">
                      <a:alpha val="43137"/>
                    </a:srgbClr>
                  </a:outerShdw>
                </a:effectLst>
              </a:rPr>
              <a:t>takes </a:t>
            </a:r>
            <a:r>
              <a:rPr lang="en-US" sz="2000" dirty="0">
                <a:effectLst>
                  <a:outerShdw blurRad="38100" dist="38100" dir="2700000" algn="tl">
                    <a:srgbClr val="000000">
                      <a:alpha val="43137"/>
                    </a:srgbClr>
                  </a:outerShdw>
                </a:effectLst>
              </a:rPr>
              <a:t>the brakes off” the body’s immune system, and </a:t>
            </a:r>
            <a:r>
              <a:rPr lang="en-US" sz="2000" dirty="0" smtClean="0">
                <a:effectLst>
                  <a:outerShdw blurRad="38100" dist="38100" dir="2700000" algn="tl">
                    <a:srgbClr val="000000">
                      <a:alpha val="43137"/>
                    </a:srgbClr>
                  </a:outerShdw>
                </a:effectLst>
              </a:rPr>
              <a:t>allows </a:t>
            </a:r>
            <a:r>
              <a:rPr lang="en-US" sz="2000" dirty="0">
                <a:effectLst>
                  <a:outerShdw blurRad="38100" dist="38100" dir="2700000" algn="tl">
                    <a:srgbClr val="000000">
                      <a:alpha val="43137"/>
                    </a:srgbClr>
                  </a:outerShdw>
                </a:effectLst>
              </a:rPr>
              <a:t>T cells to attack and destroy cancer </a:t>
            </a:r>
            <a:r>
              <a:rPr lang="en-US" sz="2000" dirty="0" smtClean="0">
                <a:effectLst>
                  <a:outerShdw blurRad="38100" dist="38100" dir="2700000" algn="tl">
                    <a:srgbClr val="000000">
                      <a:alpha val="43137"/>
                    </a:srgbClr>
                  </a:outerShdw>
                </a:effectLst>
              </a:rPr>
              <a:t>cells</a:t>
            </a: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4373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bwMode="auto">
          <a:xfrm>
            <a:off x="6321605" y="3677260"/>
            <a:ext cx="1258450" cy="358973"/>
          </a:xfrm>
          <a:prstGeom prst="roundRect">
            <a:avLst/>
          </a:prstGeom>
          <a:solidFill>
            <a:srgbClr val="C00000"/>
          </a:solidFill>
          <a:ln w="76200" cap="flat" cmpd="sng" algn="ctr">
            <a:noFill/>
            <a:prstDash val="solid"/>
            <a:round/>
            <a:headEnd type="none" w="med" len="med"/>
            <a:tailEnd type="none" w="lg" len="med"/>
          </a:ln>
          <a:effectLst>
            <a:outerShdw blurRad="50800" dist="38100" dir="5400000" algn="t"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FFFF"/>
                </a:solidFill>
                <a:effectLst/>
                <a:uLnTx/>
                <a:uFillTx/>
                <a:ea typeface="MS PGothic" panose="020B0600070205080204" pitchFamily="34" charset="-128"/>
                <a:cs typeface="+mn-cs"/>
              </a:rPr>
              <a:t>Inactivated</a:t>
            </a:r>
          </a:p>
        </p:txBody>
      </p:sp>
      <p:sp>
        <p:nvSpPr>
          <p:cNvPr id="2" name="Title 1"/>
          <p:cNvSpPr>
            <a:spLocks noGrp="1"/>
          </p:cNvSpPr>
          <p:nvPr>
            <p:ph type="title"/>
          </p:nvPr>
        </p:nvSpPr>
        <p:spPr/>
        <p:txBody>
          <a:bodyPr/>
          <a:lstStyle/>
          <a:p>
            <a:r>
              <a:rPr lang="en-CA" dirty="0"/>
              <a:t>PD-1 and PD-L1 Inhibition</a:t>
            </a:r>
            <a:endParaRPr lang="en-US" dirty="0">
              <a:latin typeface="+mn-lt"/>
            </a:endParaRPr>
          </a:p>
        </p:txBody>
      </p:sp>
      <p:sp>
        <p:nvSpPr>
          <p:cNvPr id="3" name="TextBox 2"/>
          <p:cNvSpPr txBox="1"/>
          <p:nvPr/>
        </p:nvSpPr>
        <p:spPr>
          <a:xfrm>
            <a:off x="1482968" y="1236380"/>
            <a:ext cx="1077026" cy="307777"/>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smtClean="0">
                <a:ln>
                  <a:noFill/>
                </a:ln>
                <a:effectLst/>
                <a:uLnTx/>
                <a:uFillTx/>
                <a:ea typeface="MS PGothic" panose="020B0600070205080204" pitchFamily="34" charset="-128"/>
                <a:cs typeface="+mn-cs"/>
              </a:rPr>
              <a:t>Tumor </a:t>
            </a:r>
            <a:r>
              <a:rPr kumimoji="0" lang="en-GB" sz="1400" b="1" i="0" u="none" strike="noStrike" kern="1200" cap="none" spc="0" normalizeH="0" baseline="0" noProof="0" dirty="0">
                <a:ln>
                  <a:noFill/>
                </a:ln>
                <a:effectLst/>
                <a:uLnTx/>
                <a:uFillTx/>
                <a:ea typeface="MS PGothic" panose="020B0600070205080204" pitchFamily="34" charset="-128"/>
                <a:cs typeface="+mn-cs"/>
              </a:rPr>
              <a:t>cell</a:t>
            </a:r>
            <a:endParaRPr kumimoji="0" lang="en-GB" sz="1600" b="1" i="0" u="none" strike="noStrike" kern="1200" cap="none" spc="0" normalizeH="0" baseline="0" noProof="0" dirty="0">
              <a:ln>
                <a:noFill/>
              </a:ln>
              <a:effectLst/>
              <a:uLnTx/>
              <a:uFillTx/>
              <a:ea typeface="MS PGothic" panose="020B0600070205080204" pitchFamily="34" charset="-128"/>
              <a:cs typeface="+mn-cs"/>
            </a:endParaRPr>
          </a:p>
        </p:txBody>
      </p:sp>
      <p:sp>
        <p:nvSpPr>
          <p:cNvPr id="4" name="TextBox 3"/>
          <p:cNvSpPr txBox="1"/>
          <p:nvPr/>
        </p:nvSpPr>
        <p:spPr>
          <a:xfrm>
            <a:off x="4045590" y="1442137"/>
            <a:ext cx="553357" cy="307777"/>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ea typeface="MS PGothic" panose="020B0600070205080204" pitchFamily="34" charset="-128"/>
                <a:cs typeface="+mn-cs"/>
              </a:rPr>
              <a:t>TCR</a:t>
            </a:r>
          </a:p>
        </p:txBody>
      </p:sp>
      <p:grpSp>
        <p:nvGrpSpPr>
          <p:cNvPr id="5" name="Group 4"/>
          <p:cNvGrpSpPr/>
          <p:nvPr/>
        </p:nvGrpSpPr>
        <p:grpSpPr>
          <a:xfrm>
            <a:off x="4234640" y="3950186"/>
            <a:ext cx="288906" cy="205762"/>
            <a:chOff x="4357197" y="5927787"/>
            <a:chExt cx="434598" cy="309525"/>
          </a:xfrm>
        </p:grpSpPr>
        <p:cxnSp>
          <p:nvCxnSpPr>
            <p:cNvPr id="6" name="Straight Connector 5"/>
            <p:cNvCxnSpPr/>
            <p:nvPr/>
          </p:nvCxnSpPr>
          <p:spPr bwMode="auto">
            <a:xfrm flipH="1">
              <a:off x="4503764" y="6107626"/>
              <a:ext cx="288031"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flipH="1">
              <a:off x="4364360" y="6093312"/>
              <a:ext cx="180000" cy="144000"/>
            </a:xfrm>
            <a:prstGeom prst="line">
              <a:avLst/>
            </a:prstGeom>
            <a:solidFill>
              <a:schemeClr val="accent1"/>
            </a:solidFill>
            <a:ln w="28575" cap="flat" cmpd="sng" algn="ctr">
              <a:solidFill>
                <a:schemeClr val="tx1"/>
              </a:solidFill>
              <a:prstDash val="solid"/>
              <a:round/>
              <a:headEnd type="none" w="med" len="med"/>
              <a:tailEnd type="none" w="lg" len="med"/>
            </a:ln>
            <a:effectLst/>
          </p:spPr>
        </p:cxnSp>
        <p:cxnSp>
          <p:nvCxnSpPr>
            <p:cNvPr id="8" name="Straight Connector 7"/>
            <p:cNvCxnSpPr/>
            <p:nvPr/>
          </p:nvCxnSpPr>
          <p:spPr bwMode="auto">
            <a:xfrm flipH="1" flipV="1">
              <a:off x="4357197" y="5927787"/>
              <a:ext cx="180000" cy="180000"/>
            </a:xfrm>
            <a:prstGeom prst="line">
              <a:avLst/>
            </a:prstGeom>
            <a:solidFill>
              <a:schemeClr val="accent1"/>
            </a:solidFill>
            <a:ln w="28575" cap="flat" cmpd="sng" algn="ctr">
              <a:solidFill>
                <a:schemeClr val="tx1"/>
              </a:solidFill>
              <a:prstDash val="solid"/>
              <a:round/>
              <a:headEnd type="none" w="med" len="med"/>
              <a:tailEnd type="none" w="lg" len="med"/>
            </a:ln>
            <a:effectLst/>
          </p:spPr>
        </p:cxnSp>
      </p:grpSp>
      <p:grpSp>
        <p:nvGrpSpPr>
          <p:cNvPr id="9" name="Group 8"/>
          <p:cNvGrpSpPr/>
          <p:nvPr/>
        </p:nvGrpSpPr>
        <p:grpSpPr>
          <a:xfrm>
            <a:off x="4263316" y="3471860"/>
            <a:ext cx="311131" cy="215901"/>
            <a:chOff x="4464008" y="2111912"/>
            <a:chExt cx="468032" cy="324779"/>
          </a:xfrm>
        </p:grpSpPr>
        <p:cxnSp>
          <p:nvCxnSpPr>
            <p:cNvPr id="10" name="Straight Connector 9"/>
            <p:cNvCxnSpPr/>
            <p:nvPr/>
          </p:nvCxnSpPr>
          <p:spPr bwMode="auto">
            <a:xfrm flipH="1">
              <a:off x="4644008" y="2276872"/>
              <a:ext cx="288032" cy="0"/>
            </a:xfrm>
            <a:prstGeom prst="line">
              <a:avLst/>
            </a:prstGeom>
            <a:solidFill>
              <a:schemeClr val="accent1"/>
            </a:solidFill>
            <a:ln w="28575" cap="flat" cmpd="sng" algn="ctr">
              <a:solidFill>
                <a:schemeClr val="tx1"/>
              </a:solidFill>
              <a:prstDash val="solid"/>
              <a:round/>
              <a:headEnd type="none" w="med" len="med"/>
              <a:tailEnd type="none" w="lg" len="med"/>
            </a:ln>
            <a:effectLst/>
          </p:spPr>
        </p:cxnSp>
        <p:cxnSp>
          <p:nvCxnSpPr>
            <p:cNvPr id="11" name="Straight Connector 10"/>
            <p:cNvCxnSpPr/>
            <p:nvPr/>
          </p:nvCxnSpPr>
          <p:spPr bwMode="auto">
            <a:xfrm flipH="1">
              <a:off x="4464008" y="2132856"/>
              <a:ext cx="180000" cy="0"/>
            </a:xfrm>
            <a:prstGeom prst="line">
              <a:avLst/>
            </a:prstGeom>
            <a:solidFill>
              <a:schemeClr val="accent1"/>
            </a:solidFill>
            <a:ln w="28575" cap="flat" cmpd="sng" algn="ctr">
              <a:solidFill>
                <a:schemeClr val="tx1"/>
              </a:solidFill>
              <a:prstDash val="solid"/>
              <a:round/>
              <a:headEnd type="none" w="med" len="med"/>
              <a:tailEnd type="none" w="lg" len="med"/>
            </a:ln>
            <a:effectLst/>
          </p:spPr>
        </p:cxnSp>
        <p:cxnSp>
          <p:nvCxnSpPr>
            <p:cNvPr id="12" name="Straight Connector 11"/>
            <p:cNvCxnSpPr/>
            <p:nvPr/>
          </p:nvCxnSpPr>
          <p:spPr bwMode="auto">
            <a:xfrm flipH="1">
              <a:off x="4464008" y="2417307"/>
              <a:ext cx="180001" cy="0"/>
            </a:xfrm>
            <a:prstGeom prst="line">
              <a:avLst/>
            </a:prstGeom>
            <a:solidFill>
              <a:schemeClr val="accent1"/>
            </a:solidFill>
            <a:ln w="28575" cap="flat" cmpd="sng" algn="ctr">
              <a:solidFill>
                <a:schemeClr val="tx1"/>
              </a:solidFill>
              <a:prstDash val="solid"/>
              <a:round/>
              <a:headEnd type="none" w="med" len="med"/>
              <a:tailEnd type="none" w="lg" len="med"/>
            </a:ln>
            <a:effectLst/>
          </p:spPr>
        </p:cxnSp>
        <p:cxnSp>
          <p:nvCxnSpPr>
            <p:cNvPr id="13" name="Straight Connector 12"/>
            <p:cNvCxnSpPr/>
            <p:nvPr/>
          </p:nvCxnSpPr>
          <p:spPr bwMode="auto">
            <a:xfrm>
              <a:off x="4652392" y="2111912"/>
              <a:ext cx="0" cy="324779"/>
            </a:xfrm>
            <a:prstGeom prst="line">
              <a:avLst/>
            </a:prstGeom>
            <a:solidFill>
              <a:schemeClr val="accent1"/>
            </a:solidFill>
            <a:ln w="28575" cap="flat" cmpd="sng" algn="ctr">
              <a:solidFill>
                <a:schemeClr val="tx1"/>
              </a:solidFill>
              <a:prstDash val="solid"/>
              <a:round/>
              <a:headEnd type="none" w="med" len="med"/>
              <a:tailEnd type="none" w="lg" len="med"/>
            </a:ln>
            <a:effectLst/>
          </p:spPr>
        </p:cxnSp>
      </p:grpSp>
      <p:grpSp>
        <p:nvGrpSpPr>
          <p:cNvPr id="14" name="Group 13"/>
          <p:cNvGrpSpPr/>
          <p:nvPr/>
        </p:nvGrpSpPr>
        <p:grpSpPr>
          <a:xfrm>
            <a:off x="4478711" y="3294312"/>
            <a:ext cx="1196710" cy="1148843"/>
            <a:chOff x="5292080" y="1988840"/>
            <a:chExt cx="1800200" cy="1728192"/>
          </a:xfrm>
        </p:grpSpPr>
        <p:sp>
          <p:nvSpPr>
            <p:cNvPr id="15" name="Oval 14"/>
            <p:cNvSpPr/>
            <p:nvPr/>
          </p:nvSpPr>
          <p:spPr bwMode="auto">
            <a:xfrm>
              <a:off x="5292080" y="1988840"/>
              <a:ext cx="1800200" cy="1728192"/>
            </a:xfrm>
            <a:prstGeom prst="ellipse">
              <a:avLst/>
            </a:prstGeom>
            <a:solidFill>
              <a:srgbClr val="A3A3E0"/>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sp>
          <p:nvSpPr>
            <p:cNvPr id="16" name="Oval 15"/>
            <p:cNvSpPr/>
            <p:nvPr/>
          </p:nvSpPr>
          <p:spPr bwMode="auto">
            <a:xfrm>
              <a:off x="5940152" y="2348880"/>
              <a:ext cx="1008112" cy="1008112"/>
            </a:xfrm>
            <a:prstGeom prst="ellipse">
              <a:avLst/>
            </a:prstGeom>
            <a:solidFill>
              <a:srgbClr val="7030A0"/>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grpSp>
      <p:cxnSp>
        <p:nvCxnSpPr>
          <p:cNvPr id="17" name="Straight Arrow Connector 16"/>
          <p:cNvCxnSpPr/>
          <p:nvPr/>
        </p:nvCxnSpPr>
        <p:spPr bwMode="auto">
          <a:xfrm>
            <a:off x="4598427" y="3664669"/>
            <a:ext cx="287179" cy="191453"/>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8" name="Oval 17"/>
          <p:cNvSpPr/>
          <p:nvPr/>
        </p:nvSpPr>
        <p:spPr bwMode="auto">
          <a:xfrm>
            <a:off x="4694132" y="3407613"/>
            <a:ext cx="287179" cy="287179"/>
          </a:xfrm>
          <a:prstGeom prst="ellipse">
            <a:avLst/>
          </a:prstGeom>
          <a:solidFill>
            <a:srgbClr val="008000"/>
          </a:solidFill>
          <a:ln w="28575" cap="flat" cmpd="sng" algn="ctr">
            <a:solidFill>
              <a:schemeClr val="bg1"/>
            </a:solidFill>
            <a:prstDash val="solid"/>
            <a:round/>
            <a:headEnd type="none" w="med" len="med"/>
            <a:tailEnd type="none" w="lg"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ea typeface="MS PGothic" panose="020B0600070205080204" pitchFamily="34" charset="-128"/>
                <a:cs typeface="+mn-cs"/>
              </a:rPr>
              <a:t>+</a:t>
            </a:r>
          </a:p>
        </p:txBody>
      </p:sp>
      <p:sp>
        <p:nvSpPr>
          <p:cNvPr id="19" name="TextBox 18"/>
          <p:cNvSpPr txBox="1"/>
          <p:nvPr/>
        </p:nvSpPr>
        <p:spPr>
          <a:xfrm>
            <a:off x="4189304" y="4191725"/>
            <a:ext cx="593432" cy="307777"/>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ea typeface="MS PGothic" panose="020B0600070205080204" pitchFamily="34" charset="-128"/>
                <a:cs typeface="+mn-cs"/>
              </a:rPr>
              <a:t>PD-1</a:t>
            </a:r>
          </a:p>
        </p:txBody>
      </p:sp>
      <p:grpSp>
        <p:nvGrpSpPr>
          <p:cNvPr id="20" name="Group 19"/>
          <p:cNvGrpSpPr/>
          <p:nvPr/>
        </p:nvGrpSpPr>
        <p:grpSpPr>
          <a:xfrm>
            <a:off x="2300710" y="1379575"/>
            <a:ext cx="1914737" cy="1531790"/>
            <a:chOff x="1259632" y="1556792"/>
            <a:chExt cx="2880320" cy="2304256"/>
          </a:xfrm>
        </p:grpSpPr>
        <p:sp>
          <p:nvSpPr>
            <p:cNvPr id="21" name="Rectangle 20"/>
            <p:cNvSpPr/>
            <p:nvPr/>
          </p:nvSpPr>
          <p:spPr bwMode="auto">
            <a:xfrm>
              <a:off x="3707903" y="2097035"/>
              <a:ext cx="432049" cy="216024"/>
            </a:xfrm>
            <a:prstGeom prst="rect">
              <a:avLst/>
            </a:prstGeom>
            <a:solidFill>
              <a:srgbClr val="BBE0E3"/>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cxnSp>
          <p:nvCxnSpPr>
            <p:cNvPr id="22" name="Straight Connector 21"/>
            <p:cNvCxnSpPr>
              <a:stCxn id="21" idx="1"/>
            </p:cNvCxnSpPr>
            <p:nvPr/>
          </p:nvCxnSpPr>
          <p:spPr bwMode="auto">
            <a:xfrm flipH="1">
              <a:off x="3419872" y="2205046"/>
              <a:ext cx="288032" cy="0"/>
            </a:xfrm>
            <a:prstGeom prst="line">
              <a:avLst/>
            </a:prstGeom>
            <a:solidFill>
              <a:schemeClr val="accent1"/>
            </a:solidFill>
            <a:ln w="28575" cap="flat" cmpd="sng" algn="ctr">
              <a:solidFill>
                <a:schemeClr val="tx1"/>
              </a:solidFill>
              <a:prstDash val="solid"/>
              <a:round/>
              <a:headEnd type="none" w="med" len="med"/>
              <a:tailEnd type="none" w="lg" len="med"/>
            </a:ln>
            <a:effectLst/>
          </p:spPr>
        </p:cxnSp>
        <p:grpSp>
          <p:nvGrpSpPr>
            <p:cNvPr id="23" name="Group 22"/>
            <p:cNvGrpSpPr/>
            <p:nvPr/>
          </p:nvGrpSpPr>
          <p:grpSpPr>
            <a:xfrm>
              <a:off x="1259632" y="1556792"/>
              <a:ext cx="2304256" cy="2304256"/>
              <a:chOff x="1259632" y="1556792"/>
              <a:chExt cx="2304256" cy="2304256"/>
            </a:xfrm>
          </p:grpSpPr>
          <p:grpSp>
            <p:nvGrpSpPr>
              <p:cNvPr id="24" name="Group 23"/>
              <p:cNvGrpSpPr/>
              <p:nvPr/>
            </p:nvGrpSpPr>
            <p:grpSpPr>
              <a:xfrm>
                <a:off x="1259632" y="1556792"/>
                <a:ext cx="2304256" cy="2304256"/>
                <a:chOff x="1403648" y="1340768"/>
                <a:chExt cx="2304256" cy="2304256"/>
              </a:xfrm>
            </p:grpSpPr>
            <p:sp>
              <p:nvSpPr>
                <p:cNvPr id="28" name="Oval 27"/>
                <p:cNvSpPr/>
                <p:nvPr/>
              </p:nvSpPr>
              <p:spPr bwMode="auto">
                <a:xfrm>
                  <a:off x="1403648" y="1556792"/>
                  <a:ext cx="2304256" cy="1584176"/>
                </a:xfrm>
                <a:prstGeom prst="ellipse">
                  <a:avLst/>
                </a:prstGeom>
                <a:solidFill>
                  <a:schemeClr val="accent2">
                    <a:lumMod val="20000"/>
                    <a:lumOff val="80000"/>
                  </a:schemeClr>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sp>
              <p:nvSpPr>
                <p:cNvPr id="29" name="Oval 28"/>
                <p:cNvSpPr/>
                <p:nvPr/>
              </p:nvSpPr>
              <p:spPr bwMode="auto">
                <a:xfrm>
                  <a:off x="1628056" y="2060848"/>
                  <a:ext cx="1503784" cy="1584176"/>
                </a:xfrm>
                <a:prstGeom prst="ellipse">
                  <a:avLst/>
                </a:prstGeom>
                <a:solidFill>
                  <a:schemeClr val="accent2">
                    <a:lumMod val="20000"/>
                    <a:lumOff val="80000"/>
                  </a:schemeClr>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sp>
              <p:nvSpPr>
                <p:cNvPr id="30" name="Oval 29"/>
                <p:cNvSpPr/>
                <p:nvPr/>
              </p:nvSpPr>
              <p:spPr bwMode="auto">
                <a:xfrm>
                  <a:off x="1916088" y="1340768"/>
                  <a:ext cx="1647800" cy="1584176"/>
                </a:xfrm>
                <a:prstGeom prst="ellipse">
                  <a:avLst/>
                </a:prstGeom>
                <a:solidFill>
                  <a:schemeClr val="accent2">
                    <a:lumMod val="20000"/>
                    <a:lumOff val="80000"/>
                  </a:schemeClr>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grpSp>
          <p:sp>
            <p:nvSpPr>
              <p:cNvPr id="25" name="Oval 24"/>
              <p:cNvSpPr/>
              <p:nvPr/>
            </p:nvSpPr>
            <p:spPr bwMode="auto">
              <a:xfrm>
                <a:off x="1979712" y="2132856"/>
                <a:ext cx="864096" cy="648072"/>
              </a:xfrm>
              <a:prstGeom prst="ellipse">
                <a:avLst/>
              </a:prstGeom>
              <a:solidFill>
                <a:srgbClr val="595959"/>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sp>
            <p:nvSpPr>
              <p:cNvPr id="26" name="Oval 25"/>
              <p:cNvSpPr/>
              <p:nvPr/>
            </p:nvSpPr>
            <p:spPr bwMode="auto">
              <a:xfrm>
                <a:off x="1619672" y="2285256"/>
                <a:ext cx="864096" cy="648072"/>
              </a:xfrm>
              <a:prstGeom prst="ellipse">
                <a:avLst/>
              </a:prstGeom>
              <a:solidFill>
                <a:srgbClr val="595959"/>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sp>
            <p:nvSpPr>
              <p:cNvPr id="27" name="Oval 26"/>
              <p:cNvSpPr/>
              <p:nvPr/>
            </p:nvSpPr>
            <p:spPr bwMode="auto">
              <a:xfrm>
                <a:off x="1772072" y="2564904"/>
                <a:ext cx="864096" cy="648072"/>
              </a:xfrm>
              <a:prstGeom prst="ellipse">
                <a:avLst/>
              </a:prstGeom>
              <a:solidFill>
                <a:srgbClr val="595959"/>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grpSp>
      </p:grpSp>
      <p:grpSp>
        <p:nvGrpSpPr>
          <p:cNvPr id="31" name="Group 30"/>
          <p:cNvGrpSpPr/>
          <p:nvPr/>
        </p:nvGrpSpPr>
        <p:grpSpPr>
          <a:xfrm>
            <a:off x="4263316" y="1700215"/>
            <a:ext cx="311132" cy="220659"/>
            <a:chOff x="4464008" y="2111137"/>
            <a:chExt cx="468032" cy="331935"/>
          </a:xfrm>
        </p:grpSpPr>
        <p:cxnSp>
          <p:nvCxnSpPr>
            <p:cNvPr id="32" name="Straight Connector 31"/>
            <p:cNvCxnSpPr/>
            <p:nvPr/>
          </p:nvCxnSpPr>
          <p:spPr bwMode="auto">
            <a:xfrm flipH="1">
              <a:off x="4644008" y="2276872"/>
              <a:ext cx="288032" cy="0"/>
            </a:xfrm>
            <a:prstGeom prst="line">
              <a:avLst/>
            </a:prstGeom>
            <a:solidFill>
              <a:schemeClr val="accent1"/>
            </a:solidFill>
            <a:ln w="28575" cap="flat" cmpd="sng" algn="ctr">
              <a:solidFill>
                <a:schemeClr val="tx1"/>
              </a:solidFill>
              <a:prstDash val="solid"/>
              <a:round/>
              <a:headEnd type="none" w="med" len="med"/>
              <a:tailEnd type="none" w="lg" len="med"/>
            </a:ln>
            <a:effectLst/>
          </p:spPr>
        </p:cxnSp>
        <p:cxnSp>
          <p:nvCxnSpPr>
            <p:cNvPr id="33" name="Straight Connector 32"/>
            <p:cNvCxnSpPr/>
            <p:nvPr/>
          </p:nvCxnSpPr>
          <p:spPr bwMode="auto">
            <a:xfrm flipH="1">
              <a:off x="4464008" y="2132856"/>
              <a:ext cx="180000" cy="0"/>
            </a:xfrm>
            <a:prstGeom prst="line">
              <a:avLst/>
            </a:prstGeom>
            <a:solidFill>
              <a:schemeClr val="accent1"/>
            </a:solidFill>
            <a:ln w="28575" cap="flat" cmpd="sng" algn="ctr">
              <a:solidFill>
                <a:schemeClr val="tx1"/>
              </a:solidFill>
              <a:prstDash val="solid"/>
              <a:round/>
              <a:headEnd type="none" w="med" len="med"/>
              <a:tailEnd type="none" w="lg" len="med"/>
            </a:ln>
            <a:effectLst/>
          </p:spPr>
        </p:cxnSp>
        <p:cxnSp>
          <p:nvCxnSpPr>
            <p:cNvPr id="34" name="Straight Connector 33"/>
            <p:cNvCxnSpPr/>
            <p:nvPr/>
          </p:nvCxnSpPr>
          <p:spPr bwMode="auto">
            <a:xfrm flipH="1">
              <a:off x="4464008" y="2420888"/>
              <a:ext cx="180000" cy="0"/>
            </a:xfrm>
            <a:prstGeom prst="line">
              <a:avLst/>
            </a:prstGeom>
            <a:solidFill>
              <a:schemeClr val="accent1"/>
            </a:solidFill>
            <a:ln w="28575" cap="flat" cmpd="sng" algn="ctr">
              <a:solidFill>
                <a:schemeClr val="tx1"/>
              </a:solidFill>
              <a:prstDash val="solid"/>
              <a:round/>
              <a:headEnd type="none" w="med" len="med"/>
              <a:tailEnd type="none" w="lg" len="med"/>
            </a:ln>
            <a:effectLst/>
          </p:spPr>
        </p:cxnSp>
        <p:cxnSp>
          <p:nvCxnSpPr>
            <p:cNvPr id="35" name="Straight Connector 34"/>
            <p:cNvCxnSpPr/>
            <p:nvPr/>
          </p:nvCxnSpPr>
          <p:spPr bwMode="auto">
            <a:xfrm>
              <a:off x="4652393" y="2111137"/>
              <a:ext cx="0" cy="331935"/>
            </a:xfrm>
            <a:prstGeom prst="line">
              <a:avLst/>
            </a:prstGeom>
            <a:solidFill>
              <a:schemeClr val="accent1"/>
            </a:solidFill>
            <a:ln w="28575" cap="flat" cmpd="sng" algn="ctr">
              <a:solidFill>
                <a:schemeClr val="tx1"/>
              </a:solidFill>
              <a:prstDash val="solid"/>
              <a:round/>
              <a:headEnd type="none" w="med" len="med"/>
              <a:tailEnd type="none" w="lg" len="med"/>
            </a:ln>
            <a:effectLst/>
          </p:spPr>
        </p:cxnSp>
      </p:grpSp>
      <p:grpSp>
        <p:nvGrpSpPr>
          <p:cNvPr id="36" name="Group 35"/>
          <p:cNvGrpSpPr/>
          <p:nvPr/>
        </p:nvGrpSpPr>
        <p:grpSpPr>
          <a:xfrm>
            <a:off x="4478711" y="1523180"/>
            <a:ext cx="1196711" cy="1148843"/>
            <a:chOff x="5292080" y="1988840"/>
            <a:chExt cx="1800200" cy="1728192"/>
          </a:xfrm>
        </p:grpSpPr>
        <p:sp>
          <p:nvSpPr>
            <p:cNvPr id="37" name="Oval 36"/>
            <p:cNvSpPr/>
            <p:nvPr/>
          </p:nvSpPr>
          <p:spPr bwMode="auto">
            <a:xfrm>
              <a:off x="5292080" y="1988840"/>
              <a:ext cx="1800200" cy="1728192"/>
            </a:xfrm>
            <a:prstGeom prst="ellipse">
              <a:avLst/>
            </a:prstGeom>
            <a:solidFill>
              <a:srgbClr val="A3A3E0"/>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sp>
          <p:nvSpPr>
            <p:cNvPr id="38" name="Oval 37"/>
            <p:cNvSpPr/>
            <p:nvPr/>
          </p:nvSpPr>
          <p:spPr bwMode="auto">
            <a:xfrm>
              <a:off x="5940152" y="2348880"/>
              <a:ext cx="1008112" cy="1008112"/>
            </a:xfrm>
            <a:prstGeom prst="ellipse">
              <a:avLst/>
            </a:prstGeom>
            <a:solidFill>
              <a:srgbClr val="7030A0"/>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grpSp>
      <p:cxnSp>
        <p:nvCxnSpPr>
          <p:cNvPr id="39" name="Straight Arrow Connector 38"/>
          <p:cNvCxnSpPr/>
          <p:nvPr/>
        </p:nvCxnSpPr>
        <p:spPr bwMode="auto">
          <a:xfrm>
            <a:off x="4598427" y="1906149"/>
            <a:ext cx="287179" cy="19145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40" name="Oval 39"/>
          <p:cNvSpPr/>
          <p:nvPr/>
        </p:nvSpPr>
        <p:spPr bwMode="auto">
          <a:xfrm>
            <a:off x="4694132" y="1636481"/>
            <a:ext cx="287179" cy="287179"/>
          </a:xfrm>
          <a:prstGeom prst="ellipse">
            <a:avLst/>
          </a:prstGeom>
          <a:solidFill>
            <a:srgbClr val="008000"/>
          </a:solidFill>
          <a:ln w="28575" cap="flat" cmpd="sng" algn="ctr">
            <a:solidFill>
              <a:schemeClr val="bg1"/>
            </a:solidFill>
            <a:prstDash val="solid"/>
            <a:round/>
            <a:headEnd type="none" w="med" len="med"/>
            <a:tailEnd type="none" w="lg"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ea typeface="MS PGothic" panose="020B0600070205080204" pitchFamily="34" charset="-128"/>
                <a:cs typeface="+mn-cs"/>
              </a:rPr>
              <a:t>+</a:t>
            </a:r>
          </a:p>
        </p:txBody>
      </p:sp>
      <p:cxnSp>
        <p:nvCxnSpPr>
          <p:cNvPr id="41" name="Curved Connector 40"/>
          <p:cNvCxnSpPr>
            <a:stCxn id="37" idx="4"/>
            <a:endCxn id="29" idx="5"/>
          </p:cNvCxnSpPr>
          <p:nvPr/>
        </p:nvCxnSpPr>
        <p:spPr bwMode="auto">
          <a:xfrm rot="5400000">
            <a:off x="4147552" y="1827626"/>
            <a:ext cx="85119" cy="1773911"/>
          </a:xfrm>
          <a:prstGeom prst="curvedConnector3">
            <a:avLst>
              <a:gd name="adj1" fmla="val 459721"/>
            </a:avLst>
          </a:prstGeom>
          <a:solidFill>
            <a:schemeClr val="accent1"/>
          </a:solidFill>
          <a:ln w="28575" cap="flat" cmpd="sng" algn="ctr">
            <a:solidFill>
              <a:schemeClr val="tx1"/>
            </a:solidFill>
            <a:prstDash val="solid"/>
            <a:round/>
            <a:headEnd type="none" w="med" len="med"/>
            <a:tailEnd type="triangle"/>
          </a:ln>
          <a:effectLst/>
        </p:spPr>
      </p:cxnSp>
      <p:cxnSp>
        <p:nvCxnSpPr>
          <p:cNvPr id="42" name="Straight Arrow Connector 41"/>
          <p:cNvCxnSpPr/>
          <p:nvPr/>
        </p:nvCxnSpPr>
        <p:spPr bwMode="auto">
          <a:xfrm>
            <a:off x="5756136" y="2097591"/>
            <a:ext cx="478631"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43" name="Rounded Rectangle 42"/>
          <p:cNvSpPr/>
          <p:nvPr/>
        </p:nvSpPr>
        <p:spPr bwMode="auto">
          <a:xfrm>
            <a:off x="6321604" y="1906128"/>
            <a:ext cx="1260000" cy="358973"/>
          </a:xfrm>
          <a:prstGeom prst="roundRect">
            <a:avLst/>
          </a:prstGeom>
          <a:solidFill>
            <a:srgbClr val="008000"/>
          </a:solidFill>
          <a:ln w="76200" cap="flat" cmpd="sng" algn="ctr">
            <a:noFill/>
            <a:prstDash val="solid"/>
            <a:round/>
            <a:headEnd type="none" w="med" len="med"/>
            <a:tailEnd type="none" w="lg" len="med"/>
          </a:ln>
          <a:effectLst>
            <a:outerShdw blurRad="50800" dist="38100" dir="5400000" algn="t"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FFFF"/>
                </a:solidFill>
                <a:effectLst/>
                <a:uLnTx/>
                <a:uFillTx/>
                <a:ea typeface="MS PGothic" panose="020B0600070205080204" pitchFamily="34" charset="-128"/>
                <a:cs typeface="+mn-cs"/>
              </a:rPr>
              <a:t>Activated</a:t>
            </a:r>
          </a:p>
        </p:txBody>
      </p:sp>
      <p:cxnSp>
        <p:nvCxnSpPr>
          <p:cNvPr id="44" name="Straight Arrow Connector 43"/>
          <p:cNvCxnSpPr/>
          <p:nvPr/>
        </p:nvCxnSpPr>
        <p:spPr bwMode="auto">
          <a:xfrm flipV="1">
            <a:off x="4598427" y="3881346"/>
            <a:ext cx="287179" cy="19145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45" name="Oval 44"/>
          <p:cNvSpPr/>
          <p:nvPr/>
        </p:nvSpPr>
        <p:spPr bwMode="auto">
          <a:xfrm>
            <a:off x="4694132" y="4060239"/>
            <a:ext cx="287179" cy="287179"/>
          </a:xfrm>
          <a:prstGeom prst="ellipse">
            <a:avLst/>
          </a:prstGeom>
          <a:solidFill>
            <a:srgbClr val="FF0000"/>
          </a:solidFill>
          <a:ln w="28575" cap="flat" cmpd="sng" algn="ctr">
            <a:solidFill>
              <a:schemeClr val="bg1"/>
            </a:solidFill>
            <a:prstDash val="solid"/>
            <a:round/>
            <a:headEnd type="none" w="med" len="med"/>
            <a:tailEnd type="none" w="lg"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smtClean="0">
                <a:ln>
                  <a:noFill/>
                </a:ln>
                <a:solidFill>
                  <a:srgbClr val="FFFFFF"/>
                </a:solidFill>
                <a:effectLst/>
                <a:uLnTx/>
                <a:uFillTx/>
                <a:ea typeface="MS PGothic" panose="020B0600070205080204" pitchFamily="34" charset="-128"/>
                <a:cs typeface="+mn-cs"/>
              </a:rPr>
              <a:t>-</a:t>
            </a:r>
            <a:endParaRPr kumimoji="0" lang="en-GB" sz="1400" b="1" i="0" u="none" strike="noStrike" kern="1200" cap="none" spc="0" normalizeH="0" baseline="0" noProof="0" dirty="0">
              <a:ln>
                <a:noFill/>
              </a:ln>
              <a:solidFill>
                <a:srgbClr val="FFFFFF"/>
              </a:solidFill>
              <a:effectLst/>
              <a:uLnTx/>
              <a:uFillTx/>
              <a:ea typeface="MS PGothic" panose="020B0600070205080204" pitchFamily="34" charset="-128"/>
              <a:cs typeface="+mn-cs"/>
            </a:endParaRPr>
          </a:p>
        </p:txBody>
      </p:sp>
      <p:cxnSp>
        <p:nvCxnSpPr>
          <p:cNvPr id="46" name="Straight Arrow Connector 45"/>
          <p:cNvCxnSpPr/>
          <p:nvPr/>
        </p:nvCxnSpPr>
        <p:spPr bwMode="auto">
          <a:xfrm>
            <a:off x="5756136" y="3868723"/>
            <a:ext cx="478631"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48" name="TextBox 47"/>
          <p:cNvSpPr txBox="1"/>
          <p:nvPr/>
        </p:nvSpPr>
        <p:spPr>
          <a:xfrm>
            <a:off x="4765670" y="1226113"/>
            <a:ext cx="641522" cy="307777"/>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ea typeface="MS PGothic" panose="020B0600070205080204" pitchFamily="34" charset="-128"/>
                <a:cs typeface="+mn-cs"/>
              </a:rPr>
              <a:t>T cell</a:t>
            </a:r>
          </a:p>
        </p:txBody>
      </p:sp>
      <p:cxnSp>
        <p:nvCxnSpPr>
          <p:cNvPr id="49" name="Straight Connector 48"/>
          <p:cNvCxnSpPr/>
          <p:nvPr/>
        </p:nvCxnSpPr>
        <p:spPr bwMode="auto">
          <a:xfrm flipH="1">
            <a:off x="3688926" y="4085161"/>
            <a:ext cx="287179" cy="0"/>
          </a:xfrm>
          <a:prstGeom prst="line">
            <a:avLst/>
          </a:prstGeom>
          <a:solidFill>
            <a:schemeClr val="accent1"/>
          </a:solidFill>
          <a:ln w="28575" cap="flat" cmpd="sng" algn="ctr">
            <a:solidFill>
              <a:schemeClr val="tx1"/>
            </a:solidFill>
            <a:prstDash val="solid"/>
            <a:round/>
            <a:headEnd type="none" w="med" len="med"/>
            <a:tailEnd type="none" w="lg" len="med"/>
          </a:ln>
          <a:effectLst/>
        </p:spPr>
      </p:cxnSp>
      <p:sp>
        <p:nvSpPr>
          <p:cNvPr id="50" name="Rectangle 49"/>
          <p:cNvSpPr/>
          <p:nvPr/>
        </p:nvSpPr>
        <p:spPr bwMode="auto">
          <a:xfrm>
            <a:off x="3928236" y="3509842"/>
            <a:ext cx="287211" cy="143605"/>
          </a:xfrm>
          <a:prstGeom prst="rect">
            <a:avLst/>
          </a:prstGeom>
          <a:solidFill>
            <a:srgbClr val="BBE0E3"/>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cxnSp>
        <p:nvCxnSpPr>
          <p:cNvPr id="51" name="Straight Connector 50"/>
          <p:cNvCxnSpPr>
            <a:stCxn id="50" idx="1"/>
          </p:cNvCxnSpPr>
          <p:nvPr/>
        </p:nvCxnSpPr>
        <p:spPr bwMode="auto">
          <a:xfrm flipH="1">
            <a:off x="3736763" y="3581644"/>
            <a:ext cx="191474" cy="0"/>
          </a:xfrm>
          <a:prstGeom prst="line">
            <a:avLst/>
          </a:prstGeom>
          <a:solidFill>
            <a:schemeClr val="accent1"/>
          </a:solidFill>
          <a:ln w="28575" cap="flat" cmpd="sng" algn="ctr">
            <a:solidFill>
              <a:schemeClr val="tx1"/>
            </a:solidFill>
            <a:prstDash val="solid"/>
            <a:round/>
            <a:headEnd type="none" w="med" len="med"/>
            <a:tailEnd type="none" w="lg" len="med"/>
          </a:ln>
          <a:effectLst/>
        </p:spPr>
      </p:cxnSp>
      <p:grpSp>
        <p:nvGrpSpPr>
          <p:cNvPr id="52" name="Group 51"/>
          <p:cNvGrpSpPr/>
          <p:nvPr/>
        </p:nvGrpSpPr>
        <p:grpSpPr>
          <a:xfrm>
            <a:off x="2300710" y="3150707"/>
            <a:ext cx="1531790" cy="1531790"/>
            <a:chOff x="1259632" y="1556792"/>
            <a:chExt cx="2304256" cy="2304256"/>
          </a:xfrm>
        </p:grpSpPr>
        <p:grpSp>
          <p:nvGrpSpPr>
            <p:cNvPr id="53" name="Group 52"/>
            <p:cNvGrpSpPr/>
            <p:nvPr/>
          </p:nvGrpSpPr>
          <p:grpSpPr>
            <a:xfrm>
              <a:off x="1259632" y="1556792"/>
              <a:ext cx="2304256" cy="2304256"/>
              <a:chOff x="1403648" y="1340768"/>
              <a:chExt cx="2304256" cy="2304256"/>
            </a:xfrm>
          </p:grpSpPr>
          <p:sp>
            <p:nvSpPr>
              <p:cNvPr id="57" name="Oval 56"/>
              <p:cNvSpPr/>
              <p:nvPr/>
            </p:nvSpPr>
            <p:spPr bwMode="auto">
              <a:xfrm>
                <a:off x="1403648" y="1556792"/>
                <a:ext cx="2304256" cy="1584176"/>
              </a:xfrm>
              <a:prstGeom prst="ellipse">
                <a:avLst/>
              </a:prstGeom>
              <a:solidFill>
                <a:schemeClr val="accent2">
                  <a:lumMod val="20000"/>
                  <a:lumOff val="80000"/>
                </a:schemeClr>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sp>
            <p:nvSpPr>
              <p:cNvPr id="58" name="Oval 57"/>
              <p:cNvSpPr/>
              <p:nvPr/>
            </p:nvSpPr>
            <p:spPr bwMode="auto">
              <a:xfrm>
                <a:off x="1628056" y="2060848"/>
                <a:ext cx="1503784" cy="1584176"/>
              </a:xfrm>
              <a:prstGeom prst="ellipse">
                <a:avLst/>
              </a:prstGeom>
              <a:solidFill>
                <a:schemeClr val="accent2">
                  <a:lumMod val="20000"/>
                  <a:lumOff val="80000"/>
                </a:schemeClr>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sp>
            <p:nvSpPr>
              <p:cNvPr id="59" name="Oval 58"/>
              <p:cNvSpPr/>
              <p:nvPr/>
            </p:nvSpPr>
            <p:spPr bwMode="auto">
              <a:xfrm>
                <a:off x="1916088" y="1340768"/>
                <a:ext cx="1647800" cy="1584176"/>
              </a:xfrm>
              <a:prstGeom prst="ellipse">
                <a:avLst/>
              </a:prstGeom>
              <a:solidFill>
                <a:schemeClr val="accent2">
                  <a:lumMod val="20000"/>
                  <a:lumOff val="80000"/>
                </a:schemeClr>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grpSp>
        <p:sp>
          <p:nvSpPr>
            <p:cNvPr id="54" name="Oval 53"/>
            <p:cNvSpPr/>
            <p:nvPr/>
          </p:nvSpPr>
          <p:spPr bwMode="auto">
            <a:xfrm>
              <a:off x="1979712" y="2132856"/>
              <a:ext cx="864096" cy="648072"/>
            </a:xfrm>
            <a:prstGeom prst="ellipse">
              <a:avLst/>
            </a:prstGeom>
            <a:solidFill>
              <a:srgbClr val="595959"/>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sp>
          <p:nvSpPr>
            <p:cNvPr id="55" name="Oval 54"/>
            <p:cNvSpPr/>
            <p:nvPr/>
          </p:nvSpPr>
          <p:spPr bwMode="auto">
            <a:xfrm>
              <a:off x="1619672" y="2285256"/>
              <a:ext cx="864096" cy="648072"/>
            </a:xfrm>
            <a:prstGeom prst="ellipse">
              <a:avLst/>
            </a:prstGeom>
            <a:solidFill>
              <a:srgbClr val="595959"/>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sp>
          <p:nvSpPr>
            <p:cNvPr id="56" name="Oval 55"/>
            <p:cNvSpPr/>
            <p:nvPr/>
          </p:nvSpPr>
          <p:spPr bwMode="auto">
            <a:xfrm>
              <a:off x="1772072" y="2564904"/>
              <a:ext cx="864096" cy="648072"/>
            </a:xfrm>
            <a:prstGeom prst="ellipse">
              <a:avLst/>
            </a:prstGeom>
            <a:solidFill>
              <a:srgbClr val="595959"/>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grpSp>
      <p:sp>
        <p:nvSpPr>
          <p:cNvPr id="60" name="Diamond 59"/>
          <p:cNvSpPr/>
          <p:nvPr/>
        </p:nvSpPr>
        <p:spPr bwMode="auto">
          <a:xfrm>
            <a:off x="3904302" y="3940565"/>
            <a:ext cx="263247" cy="263247"/>
          </a:xfrm>
          <a:prstGeom prst="diamond">
            <a:avLst/>
          </a:prstGeom>
          <a:solidFill>
            <a:schemeClr val="accent3"/>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sp>
        <p:nvSpPr>
          <p:cNvPr id="61" name="TextBox 60"/>
          <p:cNvSpPr txBox="1"/>
          <p:nvPr/>
        </p:nvSpPr>
        <p:spPr>
          <a:xfrm>
            <a:off x="3380347" y="4163895"/>
            <a:ext cx="702436" cy="307777"/>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ea typeface="MS PGothic" panose="020B0600070205080204" pitchFamily="34" charset="-128"/>
                <a:cs typeface="+mn-cs"/>
              </a:rPr>
              <a:t>PD-L1</a:t>
            </a:r>
          </a:p>
        </p:txBody>
      </p:sp>
    </p:spTree>
    <p:extLst>
      <p:ext uri="{BB962C8B-B14F-4D97-AF65-F5344CB8AC3E}">
        <p14:creationId xmlns:p14="http://schemas.microsoft.com/office/powerpoint/2010/main" val="84435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par>
                                <p:cTn id="35" presetID="10"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5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44"/>
                                        </p:tgtEl>
                                      </p:cBhvr>
                                    </p:animEffect>
                                    <p:set>
                                      <p:cBhvr>
                                        <p:cTn id="59" dur="1" fill="hold">
                                          <p:stCondLst>
                                            <p:cond delay="499"/>
                                          </p:stCondLst>
                                        </p:cTn>
                                        <p:tgtEl>
                                          <p:spTgt spid="44"/>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45"/>
                                        </p:tgtEl>
                                      </p:cBhvr>
                                    </p:animEffect>
                                    <p:set>
                                      <p:cBhvr>
                                        <p:cTn id="62"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18" grpId="0" animBg="1"/>
      <p:bldP spid="19" grpId="0"/>
      <p:bldP spid="45" grpId="0" animBg="1"/>
      <p:bldP spid="45" grpId="1" animBg="1"/>
      <p:bldP spid="50" grpId="0" animBg="1"/>
      <p:bldP spid="60" grpId="0" animBg="1"/>
      <p:bldP spid="6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ounded Rectangle 66"/>
          <p:cNvSpPr/>
          <p:nvPr/>
        </p:nvSpPr>
        <p:spPr bwMode="auto">
          <a:xfrm>
            <a:off x="6321605" y="3677447"/>
            <a:ext cx="1258450" cy="358973"/>
          </a:xfrm>
          <a:prstGeom prst="roundRect">
            <a:avLst/>
          </a:prstGeom>
          <a:solidFill>
            <a:srgbClr val="008000"/>
          </a:solidFill>
          <a:ln w="76200" cap="flat" cmpd="sng" algn="ctr">
            <a:noFill/>
            <a:prstDash val="solid"/>
            <a:round/>
            <a:headEnd type="none" w="med" len="med"/>
            <a:tailEnd type="none" w="lg" len="med"/>
          </a:ln>
          <a:effectLst>
            <a:outerShdw blurRad="50800" dist="38100" dir="5400000" algn="t"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FFFF"/>
                </a:solidFill>
                <a:effectLst/>
                <a:uLnTx/>
                <a:uFillTx/>
                <a:ea typeface="MS PGothic" panose="020B0600070205080204" pitchFamily="34" charset="-128"/>
                <a:cs typeface="+mn-cs"/>
              </a:rPr>
              <a:t>Activated</a:t>
            </a:r>
          </a:p>
        </p:txBody>
      </p:sp>
      <p:sp>
        <p:nvSpPr>
          <p:cNvPr id="2" name="Title 1"/>
          <p:cNvSpPr>
            <a:spLocks noGrp="1"/>
          </p:cNvSpPr>
          <p:nvPr>
            <p:ph type="title"/>
          </p:nvPr>
        </p:nvSpPr>
        <p:spPr/>
        <p:txBody>
          <a:bodyPr/>
          <a:lstStyle/>
          <a:p>
            <a:r>
              <a:rPr lang="en-CA" dirty="0" smtClean="0">
                <a:latin typeface="+mn-lt"/>
              </a:rPr>
              <a:t>PD-1 </a:t>
            </a:r>
            <a:r>
              <a:rPr lang="en-CA" dirty="0">
                <a:latin typeface="+mn-lt"/>
              </a:rPr>
              <a:t>and </a:t>
            </a:r>
            <a:r>
              <a:rPr lang="en-CA" dirty="0" smtClean="0">
                <a:latin typeface="+mn-lt"/>
              </a:rPr>
              <a:t>PD-L1 Inhibition</a:t>
            </a:r>
            <a:endParaRPr lang="en-US" dirty="0">
              <a:latin typeface="+mn-lt"/>
            </a:endParaRPr>
          </a:p>
        </p:txBody>
      </p:sp>
      <p:sp>
        <p:nvSpPr>
          <p:cNvPr id="3" name="TextBox 2"/>
          <p:cNvSpPr txBox="1"/>
          <p:nvPr/>
        </p:nvSpPr>
        <p:spPr>
          <a:xfrm>
            <a:off x="1482968" y="1236380"/>
            <a:ext cx="1077026" cy="307777"/>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smtClean="0">
                <a:ln>
                  <a:noFill/>
                </a:ln>
                <a:effectLst/>
                <a:uLnTx/>
                <a:uFillTx/>
                <a:ea typeface="MS PGothic" panose="020B0600070205080204" pitchFamily="34" charset="-128"/>
                <a:cs typeface="+mn-cs"/>
              </a:rPr>
              <a:t>Tumor </a:t>
            </a:r>
            <a:r>
              <a:rPr kumimoji="0" lang="en-GB" sz="1400" b="1" i="0" u="none" strike="noStrike" kern="1200" cap="none" spc="0" normalizeH="0" baseline="0" noProof="0" dirty="0">
                <a:ln>
                  <a:noFill/>
                </a:ln>
                <a:effectLst/>
                <a:uLnTx/>
                <a:uFillTx/>
                <a:ea typeface="MS PGothic" panose="020B0600070205080204" pitchFamily="34" charset="-128"/>
                <a:cs typeface="+mn-cs"/>
              </a:rPr>
              <a:t>cell</a:t>
            </a:r>
            <a:endParaRPr kumimoji="0" lang="en-GB" sz="1600" b="1" i="0" u="none" strike="noStrike" kern="1200" cap="none" spc="0" normalizeH="0" baseline="0" noProof="0" dirty="0">
              <a:ln>
                <a:noFill/>
              </a:ln>
              <a:effectLst/>
              <a:uLnTx/>
              <a:uFillTx/>
              <a:ea typeface="MS PGothic" panose="020B0600070205080204" pitchFamily="34" charset="-128"/>
              <a:cs typeface="+mn-cs"/>
            </a:endParaRPr>
          </a:p>
        </p:txBody>
      </p:sp>
      <p:sp>
        <p:nvSpPr>
          <p:cNvPr id="4" name="TextBox 3"/>
          <p:cNvSpPr txBox="1"/>
          <p:nvPr/>
        </p:nvSpPr>
        <p:spPr>
          <a:xfrm>
            <a:off x="4045590" y="1442137"/>
            <a:ext cx="553357" cy="307777"/>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ea typeface="MS PGothic" panose="020B0600070205080204" pitchFamily="34" charset="-128"/>
                <a:cs typeface="+mn-cs"/>
              </a:rPr>
              <a:t>TCR</a:t>
            </a:r>
          </a:p>
        </p:txBody>
      </p:sp>
      <p:grpSp>
        <p:nvGrpSpPr>
          <p:cNvPr id="5" name="Group 4"/>
          <p:cNvGrpSpPr/>
          <p:nvPr/>
        </p:nvGrpSpPr>
        <p:grpSpPr>
          <a:xfrm>
            <a:off x="4234640" y="3950186"/>
            <a:ext cx="288906" cy="205762"/>
            <a:chOff x="4357197" y="5927787"/>
            <a:chExt cx="434598" cy="309525"/>
          </a:xfrm>
        </p:grpSpPr>
        <p:cxnSp>
          <p:nvCxnSpPr>
            <p:cNvPr id="6" name="Straight Connector 5"/>
            <p:cNvCxnSpPr/>
            <p:nvPr/>
          </p:nvCxnSpPr>
          <p:spPr bwMode="auto">
            <a:xfrm flipH="1">
              <a:off x="4503764" y="6107626"/>
              <a:ext cx="288031"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flipH="1">
              <a:off x="4364360" y="6093312"/>
              <a:ext cx="180000" cy="144000"/>
            </a:xfrm>
            <a:prstGeom prst="line">
              <a:avLst/>
            </a:prstGeom>
            <a:solidFill>
              <a:schemeClr val="accent1"/>
            </a:solidFill>
            <a:ln w="28575" cap="flat" cmpd="sng" algn="ctr">
              <a:solidFill>
                <a:schemeClr val="tx1"/>
              </a:solidFill>
              <a:prstDash val="solid"/>
              <a:round/>
              <a:headEnd type="none" w="med" len="med"/>
              <a:tailEnd type="none" w="lg" len="med"/>
            </a:ln>
            <a:effectLst/>
          </p:spPr>
        </p:cxnSp>
        <p:cxnSp>
          <p:nvCxnSpPr>
            <p:cNvPr id="8" name="Straight Connector 7"/>
            <p:cNvCxnSpPr/>
            <p:nvPr/>
          </p:nvCxnSpPr>
          <p:spPr bwMode="auto">
            <a:xfrm flipH="1" flipV="1">
              <a:off x="4357197" y="5927787"/>
              <a:ext cx="180000" cy="180000"/>
            </a:xfrm>
            <a:prstGeom prst="line">
              <a:avLst/>
            </a:prstGeom>
            <a:solidFill>
              <a:schemeClr val="accent1"/>
            </a:solidFill>
            <a:ln w="28575" cap="flat" cmpd="sng" algn="ctr">
              <a:solidFill>
                <a:schemeClr val="tx1"/>
              </a:solidFill>
              <a:prstDash val="solid"/>
              <a:round/>
              <a:headEnd type="none" w="med" len="med"/>
              <a:tailEnd type="none" w="lg" len="med"/>
            </a:ln>
            <a:effectLst/>
          </p:spPr>
        </p:cxnSp>
      </p:grpSp>
      <p:grpSp>
        <p:nvGrpSpPr>
          <p:cNvPr id="9" name="Group 8"/>
          <p:cNvGrpSpPr/>
          <p:nvPr/>
        </p:nvGrpSpPr>
        <p:grpSpPr>
          <a:xfrm>
            <a:off x="4263316" y="3471860"/>
            <a:ext cx="311131" cy="215901"/>
            <a:chOff x="4464008" y="2111912"/>
            <a:chExt cx="468032" cy="324779"/>
          </a:xfrm>
        </p:grpSpPr>
        <p:cxnSp>
          <p:nvCxnSpPr>
            <p:cNvPr id="10" name="Straight Connector 9"/>
            <p:cNvCxnSpPr/>
            <p:nvPr/>
          </p:nvCxnSpPr>
          <p:spPr bwMode="auto">
            <a:xfrm flipH="1">
              <a:off x="4644008" y="2276872"/>
              <a:ext cx="288032" cy="0"/>
            </a:xfrm>
            <a:prstGeom prst="line">
              <a:avLst/>
            </a:prstGeom>
            <a:solidFill>
              <a:schemeClr val="accent1"/>
            </a:solidFill>
            <a:ln w="28575" cap="flat" cmpd="sng" algn="ctr">
              <a:solidFill>
                <a:schemeClr val="tx1"/>
              </a:solidFill>
              <a:prstDash val="solid"/>
              <a:round/>
              <a:headEnd type="none" w="med" len="med"/>
              <a:tailEnd type="none" w="lg" len="med"/>
            </a:ln>
            <a:effectLst/>
          </p:spPr>
        </p:cxnSp>
        <p:cxnSp>
          <p:nvCxnSpPr>
            <p:cNvPr id="11" name="Straight Connector 10"/>
            <p:cNvCxnSpPr/>
            <p:nvPr/>
          </p:nvCxnSpPr>
          <p:spPr bwMode="auto">
            <a:xfrm flipH="1">
              <a:off x="4464008" y="2132856"/>
              <a:ext cx="180000" cy="0"/>
            </a:xfrm>
            <a:prstGeom prst="line">
              <a:avLst/>
            </a:prstGeom>
            <a:solidFill>
              <a:schemeClr val="accent1"/>
            </a:solidFill>
            <a:ln w="28575" cap="flat" cmpd="sng" algn="ctr">
              <a:solidFill>
                <a:schemeClr val="tx1"/>
              </a:solidFill>
              <a:prstDash val="solid"/>
              <a:round/>
              <a:headEnd type="none" w="med" len="med"/>
              <a:tailEnd type="none" w="lg" len="med"/>
            </a:ln>
            <a:effectLst/>
          </p:spPr>
        </p:cxnSp>
        <p:cxnSp>
          <p:nvCxnSpPr>
            <p:cNvPr id="12" name="Straight Connector 11"/>
            <p:cNvCxnSpPr/>
            <p:nvPr/>
          </p:nvCxnSpPr>
          <p:spPr bwMode="auto">
            <a:xfrm flipH="1">
              <a:off x="4464008" y="2417307"/>
              <a:ext cx="180001" cy="0"/>
            </a:xfrm>
            <a:prstGeom prst="line">
              <a:avLst/>
            </a:prstGeom>
            <a:solidFill>
              <a:schemeClr val="accent1"/>
            </a:solidFill>
            <a:ln w="28575" cap="flat" cmpd="sng" algn="ctr">
              <a:solidFill>
                <a:schemeClr val="tx1"/>
              </a:solidFill>
              <a:prstDash val="solid"/>
              <a:round/>
              <a:headEnd type="none" w="med" len="med"/>
              <a:tailEnd type="none" w="lg" len="med"/>
            </a:ln>
            <a:effectLst/>
          </p:spPr>
        </p:cxnSp>
        <p:cxnSp>
          <p:nvCxnSpPr>
            <p:cNvPr id="13" name="Straight Connector 12"/>
            <p:cNvCxnSpPr/>
            <p:nvPr/>
          </p:nvCxnSpPr>
          <p:spPr bwMode="auto">
            <a:xfrm>
              <a:off x="4652392" y="2111912"/>
              <a:ext cx="0" cy="324779"/>
            </a:xfrm>
            <a:prstGeom prst="line">
              <a:avLst/>
            </a:prstGeom>
            <a:solidFill>
              <a:schemeClr val="accent1"/>
            </a:solidFill>
            <a:ln w="28575" cap="flat" cmpd="sng" algn="ctr">
              <a:solidFill>
                <a:schemeClr val="tx1"/>
              </a:solidFill>
              <a:prstDash val="solid"/>
              <a:round/>
              <a:headEnd type="none" w="med" len="med"/>
              <a:tailEnd type="none" w="lg" len="med"/>
            </a:ln>
            <a:effectLst/>
          </p:spPr>
        </p:cxnSp>
      </p:grpSp>
      <p:grpSp>
        <p:nvGrpSpPr>
          <p:cNvPr id="14" name="Group 13"/>
          <p:cNvGrpSpPr/>
          <p:nvPr/>
        </p:nvGrpSpPr>
        <p:grpSpPr>
          <a:xfrm>
            <a:off x="4478711" y="3294312"/>
            <a:ext cx="1196710" cy="1148843"/>
            <a:chOff x="5292080" y="1988840"/>
            <a:chExt cx="1800200" cy="1728192"/>
          </a:xfrm>
        </p:grpSpPr>
        <p:sp>
          <p:nvSpPr>
            <p:cNvPr id="15" name="Oval 14"/>
            <p:cNvSpPr/>
            <p:nvPr/>
          </p:nvSpPr>
          <p:spPr bwMode="auto">
            <a:xfrm>
              <a:off x="5292080" y="1988840"/>
              <a:ext cx="1800200" cy="1728192"/>
            </a:xfrm>
            <a:prstGeom prst="ellipse">
              <a:avLst/>
            </a:prstGeom>
            <a:solidFill>
              <a:srgbClr val="A3A3E0"/>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sp>
          <p:nvSpPr>
            <p:cNvPr id="16" name="Oval 15"/>
            <p:cNvSpPr/>
            <p:nvPr/>
          </p:nvSpPr>
          <p:spPr bwMode="auto">
            <a:xfrm>
              <a:off x="5940152" y="2348880"/>
              <a:ext cx="1008112" cy="1008112"/>
            </a:xfrm>
            <a:prstGeom prst="ellipse">
              <a:avLst/>
            </a:prstGeom>
            <a:solidFill>
              <a:srgbClr val="7030A0"/>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grpSp>
      <p:cxnSp>
        <p:nvCxnSpPr>
          <p:cNvPr id="17" name="Straight Arrow Connector 16"/>
          <p:cNvCxnSpPr/>
          <p:nvPr/>
        </p:nvCxnSpPr>
        <p:spPr bwMode="auto">
          <a:xfrm>
            <a:off x="4598427" y="3664669"/>
            <a:ext cx="287179" cy="191453"/>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8" name="Oval 17"/>
          <p:cNvSpPr/>
          <p:nvPr/>
        </p:nvSpPr>
        <p:spPr bwMode="auto">
          <a:xfrm>
            <a:off x="4694132" y="3407613"/>
            <a:ext cx="287179" cy="287179"/>
          </a:xfrm>
          <a:prstGeom prst="ellipse">
            <a:avLst/>
          </a:prstGeom>
          <a:solidFill>
            <a:srgbClr val="008000"/>
          </a:solidFill>
          <a:ln w="28575" cap="flat" cmpd="sng" algn="ctr">
            <a:solidFill>
              <a:schemeClr val="bg1"/>
            </a:solidFill>
            <a:prstDash val="solid"/>
            <a:round/>
            <a:headEnd type="none" w="med" len="med"/>
            <a:tailEnd type="none" w="lg"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ea typeface="MS PGothic" panose="020B0600070205080204" pitchFamily="34" charset="-128"/>
                <a:cs typeface="+mn-cs"/>
              </a:rPr>
              <a:t>+</a:t>
            </a:r>
          </a:p>
        </p:txBody>
      </p:sp>
      <p:sp>
        <p:nvSpPr>
          <p:cNvPr id="19" name="TextBox 18"/>
          <p:cNvSpPr txBox="1"/>
          <p:nvPr/>
        </p:nvSpPr>
        <p:spPr>
          <a:xfrm>
            <a:off x="4189304" y="4191725"/>
            <a:ext cx="593432" cy="307777"/>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ea typeface="MS PGothic" panose="020B0600070205080204" pitchFamily="34" charset="-128"/>
                <a:cs typeface="+mn-cs"/>
              </a:rPr>
              <a:t>PD-1</a:t>
            </a:r>
          </a:p>
        </p:txBody>
      </p:sp>
      <p:grpSp>
        <p:nvGrpSpPr>
          <p:cNvPr id="20" name="Group 19"/>
          <p:cNvGrpSpPr/>
          <p:nvPr/>
        </p:nvGrpSpPr>
        <p:grpSpPr>
          <a:xfrm>
            <a:off x="2300710" y="1379575"/>
            <a:ext cx="1914737" cy="1531790"/>
            <a:chOff x="1259632" y="1556792"/>
            <a:chExt cx="2880320" cy="2304256"/>
          </a:xfrm>
        </p:grpSpPr>
        <p:sp>
          <p:nvSpPr>
            <p:cNvPr id="21" name="Rectangle 20"/>
            <p:cNvSpPr/>
            <p:nvPr/>
          </p:nvSpPr>
          <p:spPr bwMode="auto">
            <a:xfrm>
              <a:off x="3707903" y="2097035"/>
              <a:ext cx="432049" cy="216024"/>
            </a:xfrm>
            <a:prstGeom prst="rect">
              <a:avLst/>
            </a:prstGeom>
            <a:solidFill>
              <a:srgbClr val="BBE0E3"/>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cxnSp>
          <p:nvCxnSpPr>
            <p:cNvPr id="22" name="Straight Connector 21"/>
            <p:cNvCxnSpPr>
              <a:stCxn id="21" idx="1"/>
            </p:cNvCxnSpPr>
            <p:nvPr/>
          </p:nvCxnSpPr>
          <p:spPr bwMode="auto">
            <a:xfrm flipH="1">
              <a:off x="3419872" y="2205046"/>
              <a:ext cx="288032" cy="0"/>
            </a:xfrm>
            <a:prstGeom prst="line">
              <a:avLst/>
            </a:prstGeom>
            <a:solidFill>
              <a:schemeClr val="accent1"/>
            </a:solidFill>
            <a:ln w="28575" cap="flat" cmpd="sng" algn="ctr">
              <a:solidFill>
                <a:schemeClr val="tx1"/>
              </a:solidFill>
              <a:prstDash val="solid"/>
              <a:round/>
              <a:headEnd type="none" w="med" len="med"/>
              <a:tailEnd type="none" w="lg" len="med"/>
            </a:ln>
            <a:effectLst/>
          </p:spPr>
        </p:cxnSp>
        <p:grpSp>
          <p:nvGrpSpPr>
            <p:cNvPr id="23" name="Group 22"/>
            <p:cNvGrpSpPr/>
            <p:nvPr/>
          </p:nvGrpSpPr>
          <p:grpSpPr>
            <a:xfrm>
              <a:off x="1259632" y="1556792"/>
              <a:ext cx="2304256" cy="2304256"/>
              <a:chOff x="1259632" y="1556792"/>
              <a:chExt cx="2304256" cy="2304256"/>
            </a:xfrm>
          </p:grpSpPr>
          <p:grpSp>
            <p:nvGrpSpPr>
              <p:cNvPr id="24" name="Group 23"/>
              <p:cNvGrpSpPr/>
              <p:nvPr/>
            </p:nvGrpSpPr>
            <p:grpSpPr>
              <a:xfrm>
                <a:off x="1259632" y="1556792"/>
                <a:ext cx="2304256" cy="2304256"/>
                <a:chOff x="1403648" y="1340768"/>
                <a:chExt cx="2304256" cy="2304256"/>
              </a:xfrm>
            </p:grpSpPr>
            <p:sp>
              <p:nvSpPr>
                <p:cNvPr id="28" name="Oval 27"/>
                <p:cNvSpPr/>
                <p:nvPr/>
              </p:nvSpPr>
              <p:spPr bwMode="auto">
                <a:xfrm>
                  <a:off x="1403648" y="1556792"/>
                  <a:ext cx="2304256" cy="1584176"/>
                </a:xfrm>
                <a:prstGeom prst="ellipse">
                  <a:avLst/>
                </a:prstGeom>
                <a:solidFill>
                  <a:schemeClr val="accent2">
                    <a:lumMod val="20000"/>
                    <a:lumOff val="80000"/>
                  </a:schemeClr>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sp>
              <p:nvSpPr>
                <p:cNvPr id="29" name="Oval 28"/>
                <p:cNvSpPr/>
                <p:nvPr/>
              </p:nvSpPr>
              <p:spPr bwMode="auto">
                <a:xfrm>
                  <a:off x="1628056" y="2060848"/>
                  <a:ext cx="1503784" cy="1584176"/>
                </a:xfrm>
                <a:prstGeom prst="ellipse">
                  <a:avLst/>
                </a:prstGeom>
                <a:solidFill>
                  <a:schemeClr val="accent2">
                    <a:lumMod val="20000"/>
                    <a:lumOff val="80000"/>
                  </a:schemeClr>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sp>
              <p:nvSpPr>
                <p:cNvPr id="30" name="Oval 29"/>
                <p:cNvSpPr/>
                <p:nvPr/>
              </p:nvSpPr>
              <p:spPr bwMode="auto">
                <a:xfrm>
                  <a:off x="1916088" y="1340768"/>
                  <a:ext cx="1647800" cy="1584176"/>
                </a:xfrm>
                <a:prstGeom prst="ellipse">
                  <a:avLst/>
                </a:prstGeom>
                <a:solidFill>
                  <a:schemeClr val="accent2">
                    <a:lumMod val="20000"/>
                    <a:lumOff val="80000"/>
                  </a:schemeClr>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grpSp>
          <p:sp>
            <p:nvSpPr>
              <p:cNvPr id="25" name="Oval 24"/>
              <p:cNvSpPr/>
              <p:nvPr/>
            </p:nvSpPr>
            <p:spPr bwMode="auto">
              <a:xfrm>
                <a:off x="1979712" y="2132856"/>
                <a:ext cx="864096" cy="648072"/>
              </a:xfrm>
              <a:prstGeom prst="ellipse">
                <a:avLst/>
              </a:prstGeom>
              <a:solidFill>
                <a:srgbClr val="595959"/>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sp>
            <p:nvSpPr>
              <p:cNvPr id="26" name="Oval 25"/>
              <p:cNvSpPr/>
              <p:nvPr/>
            </p:nvSpPr>
            <p:spPr bwMode="auto">
              <a:xfrm>
                <a:off x="1619672" y="2285256"/>
                <a:ext cx="864096" cy="648072"/>
              </a:xfrm>
              <a:prstGeom prst="ellipse">
                <a:avLst/>
              </a:prstGeom>
              <a:solidFill>
                <a:srgbClr val="595959"/>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sp>
            <p:nvSpPr>
              <p:cNvPr id="27" name="Oval 26"/>
              <p:cNvSpPr/>
              <p:nvPr/>
            </p:nvSpPr>
            <p:spPr bwMode="auto">
              <a:xfrm>
                <a:off x="1772072" y="2564904"/>
                <a:ext cx="864096" cy="648072"/>
              </a:xfrm>
              <a:prstGeom prst="ellipse">
                <a:avLst/>
              </a:prstGeom>
              <a:solidFill>
                <a:srgbClr val="595959"/>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grpSp>
      </p:grpSp>
      <p:grpSp>
        <p:nvGrpSpPr>
          <p:cNvPr id="31" name="Group 30"/>
          <p:cNvGrpSpPr/>
          <p:nvPr/>
        </p:nvGrpSpPr>
        <p:grpSpPr>
          <a:xfrm>
            <a:off x="4263316" y="1700215"/>
            <a:ext cx="311132" cy="220659"/>
            <a:chOff x="4464008" y="2111137"/>
            <a:chExt cx="468032" cy="331935"/>
          </a:xfrm>
        </p:grpSpPr>
        <p:cxnSp>
          <p:nvCxnSpPr>
            <p:cNvPr id="32" name="Straight Connector 31"/>
            <p:cNvCxnSpPr/>
            <p:nvPr/>
          </p:nvCxnSpPr>
          <p:spPr bwMode="auto">
            <a:xfrm flipH="1">
              <a:off x="4644008" y="2276872"/>
              <a:ext cx="288032" cy="0"/>
            </a:xfrm>
            <a:prstGeom prst="line">
              <a:avLst/>
            </a:prstGeom>
            <a:solidFill>
              <a:schemeClr val="accent1"/>
            </a:solidFill>
            <a:ln w="28575" cap="flat" cmpd="sng" algn="ctr">
              <a:solidFill>
                <a:schemeClr val="tx1"/>
              </a:solidFill>
              <a:prstDash val="solid"/>
              <a:round/>
              <a:headEnd type="none" w="med" len="med"/>
              <a:tailEnd type="none" w="lg" len="med"/>
            </a:ln>
            <a:effectLst/>
          </p:spPr>
        </p:cxnSp>
        <p:cxnSp>
          <p:nvCxnSpPr>
            <p:cNvPr id="33" name="Straight Connector 32"/>
            <p:cNvCxnSpPr/>
            <p:nvPr/>
          </p:nvCxnSpPr>
          <p:spPr bwMode="auto">
            <a:xfrm flipH="1">
              <a:off x="4464008" y="2132856"/>
              <a:ext cx="180000" cy="0"/>
            </a:xfrm>
            <a:prstGeom prst="line">
              <a:avLst/>
            </a:prstGeom>
            <a:solidFill>
              <a:schemeClr val="accent1"/>
            </a:solidFill>
            <a:ln w="28575" cap="flat" cmpd="sng" algn="ctr">
              <a:solidFill>
                <a:schemeClr val="tx1"/>
              </a:solidFill>
              <a:prstDash val="solid"/>
              <a:round/>
              <a:headEnd type="none" w="med" len="med"/>
              <a:tailEnd type="none" w="lg" len="med"/>
            </a:ln>
            <a:effectLst/>
          </p:spPr>
        </p:cxnSp>
        <p:cxnSp>
          <p:nvCxnSpPr>
            <p:cNvPr id="34" name="Straight Connector 33"/>
            <p:cNvCxnSpPr/>
            <p:nvPr/>
          </p:nvCxnSpPr>
          <p:spPr bwMode="auto">
            <a:xfrm flipH="1">
              <a:off x="4464008" y="2420888"/>
              <a:ext cx="180000" cy="0"/>
            </a:xfrm>
            <a:prstGeom prst="line">
              <a:avLst/>
            </a:prstGeom>
            <a:solidFill>
              <a:schemeClr val="accent1"/>
            </a:solidFill>
            <a:ln w="28575" cap="flat" cmpd="sng" algn="ctr">
              <a:solidFill>
                <a:schemeClr val="tx1"/>
              </a:solidFill>
              <a:prstDash val="solid"/>
              <a:round/>
              <a:headEnd type="none" w="med" len="med"/>
              <a:tailEnd type="none" w="lg" len="med"/>
            </a:ln>
            <a:effectLst/>
          </p:spPr>
        </p:cxnSp>
        <p:cxnSp>
          <p:nvCxnSpPr>
            <p:cNvPr id="35" name="Straight Connector 34"/>
            <p:cNvCxnSpPr/>
            <p:nvPr/>
          </p:nvCxnSpPr>
          <p:spPr bwMode="auto">
            <a:xfrm>
              <a:off x="4652393" y="2111137"/>
              <a:ext cx="0" cy="331935"/>
            </a:xfrm>
            <a:prstGeom prst="line">
              <a:avLst/>
            </a:prstGeom>
            <a:solidFill>
              <a:schemeClr val="accent1"/>
            </a:solidFill>
            <a:ln w="28575" cap="flat" cmpd="sng" algn="ctr">
              <a:solidFill>
                <a:schemeClr val="tx1"/>
              </a:solidFill>
              <a:prstDash val="solid"/>
              <a:round/>
              <a:headEnd type="none" w="med" len="med"/>
              <a:tailEnd type="none" w="lg" len="med"/>
            </a:ln>
            <a:effectLst/>
          </p:spPr>
        </p:cxnSp>
      </p:grpSp>
      <p:grpSp>
        <p:nvGrpSpPr>
          <p:cNvPr id="36" name="Group 35"/>
          <p:cNvGrpSpPr/>
          <p:nvPr/>
        </p:nvGrpSpPr>
        <p:grpSpPr>
          <a:xfrm>
            <a:off x="4478711" y="1523180"/>
            <a:ext cx="1196711" cy="1148843"/>
            <a:chOff x="5292080" y="1988840"/>
            <a:chExt cx="1800200" cy="1728192"/>
          </a:xfrm>
        </p:grpSpPr>
        <p:sp>
          <p:nvSpPr>
            <p:cNvPr id="37" name="Oval 36"/>
            <p:cNvSpPr/>
            <p:nvPr/>
          </p:nvSpPr>
          <p:spPr bwMode="auto">
            <a:xfrm>
              <a:off x="5292080" y="1988840"/>
              <a:ext cx="1800200" cy="1728192"/>
            </a:xfrm>
            <a:prstGeom prst="ellipse">
              <a:avLst/>
            </a:prstGeom>
            <a:solidFill>
              <a:srgbClr val="A3A3E0"/>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sp>
          <p:nvSpPr>
            <p:cNvPr id="38" name="Oval 37"/>
            <p:cNvSpPr/>
            <p:nvPr/>
          </p:nvSpPr>
          <p:spPr bwMode="auto">
            <a:xfrm>
              <a:off x="5940152" y="2348880"/>
              <a:ext cx="1008112" cy="1008112"/>
            </a:xfrm>
            <a:prstGeom prst="ellipse">
              <a:avLst/>
            </a:prstGeom>
            <a:solidFill>
              <a:srgbClr val="7030A0"/>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grpSp>
      <p:cxnSp>
        <p:nvCxnSpPr>
          <p:cNvPr id="39" name="Straight Arrow Connector 38"/>
          <p:cNvCxnSpPr/>
          <p:nvPr/>
        </p:nvCxnSpPr>
        <p:spPr bwMode="auto">
          <a:xfrm>
            <a:off x="4598427" y="1906149"/>
            <a:ext cx="287179" cy="19145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40" name="Oval 39"/>
          <p:cNvSpPr/>
          <p:nvPr/>
        </p:nvSpPr>
        <p:spPr bwMode="auto">
          <a:xfrm>
            <a:off x="4694132" y="1636481"/>
            <a:ext cx="287179" cy="287179"/>
          </a:xfrm>
          <a:prstGeom prst="ellipse">
            <a:avLst/>
          </a:prstGeom>
          <a:solidFill>
            <a:srgbClr val="008000"/>
          </a:solidFill>
          <a:ln w="28575" cap="flat" cmpd="sng" algn="ctr">
            <a:solidFill>
              <a:schemeClr val="bg1"/>
            </a:solidFill>
            <a:prstDash val="solid"/>
            <a:round/>
            <a:headEnd type="none" w="med" len="med"/>
            <a:tailEnd type="none" w="lg"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ea typeface="MS PGothic" panose="020B0600070205080204" pitchFamily="34" charset="-128"/>
                <a:cs typeface="+mn-cs"/>
              </a:rPr>
              <a:t>+</a:t>
            </a:r>
          </a:p>
        </p:txBody>
      </p:sp>
      <p:cxnSp>
        <p:nvCxnSpPr>
          <p:cNvPr id="41" name="Curved Connector 40"/>
          <p:cNvCxnSpPr>
            <a:stCxn id="37" idx="4"/>
            <a:endCxn id="29" idx="5"/>
          </p:cNvCxnSpPr>
          <p:nvPr/>
        </p:nvCxnSpPr>
        <p:spPr bwMode="auto">
          <a:xfrm rot="5400000">
            <a:off x="4147552" y="1827626"/>
            <a:ext cx="85119" cy="1773911"/>
          </a:xfrm>
          <a:prstGeom prst="curvedConnector3">
            <a:avLst>
              <a:gd name="adj1" fmla="val 459721"/>
            </a:avLst>
          </a:prstGeom>
          <a:solidFill>
            <a:schemeClr val="accent1"/>
          </a:solidFill>
          <a:ln w="28575" cap="flat" cmpd="sng" algn="ctr">
            <a:solidFill>
              <a:schemeClr val="tx1"/>
            </a:solidFill>
            <a:prstDash val="solid"/>
            <a:round/>
            <a:headEnd type="none" w="med" len="med"/>
            <a:tailEnd type="triangle"/>
          </a:ln>
          <a:effectLst/>
        </p:spPr>
      </p:cxnSp>
      <p:cxnSp>
        <p:nvCxnSpPr>
          <p:cNvPr id="42" name="Straight Arrow Connector 41"/>
          <p:cNvCxnSpPr/>
          <p:nvPr/>
        </p:nvCxnSpPr>
        <p:spPr bwMode="auto">
          <a:xfrm>
            <a:off x="5756136" y="2097591"/>
            <a:ext cx="478631"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43" name="Rounded Rectangle 42"/>
          <p:cNvSpPr/>
          <p:nvPr/>
        </p:nvSpPr>
        <p:spPr bwMode="auto">
          <a:xfrm>
            <a:off x="6321604" y="1906128"/>
            <a:ext cx="1260000" cy="358973"/>
          </a:xfrm>
          <a:prstGeom prst="roundRect">
            <a:avLst/>
          </a:prstGeom>
          <a:solidFill>
            <a:srgbClr val="008000"/>
          </a:solidFill>
          <a:ln w="76200" cap="flat" cmpd="sng" algn="ctr">
            <a:noFill/>
            <a:prstDash val="solid"/>
            <a:round/>
            <a:headEnd type="none" w="med" len="med"/>
            <a:tailEnd type="none" w="lg" len="med"/>
          </a:ln>
          <a:effectLst>
            <a:outerShdw blurRad="50800" dist="38100" dir="5400000" algn="t"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FFFF"/>
                </a:solidFill>
                <a:effectLst/>
                <a:uLnTx/>
                <a:uFillTx/>
                <a:ea typeface="MS PGothic" panose="020B0600070205080204" pitchFamily="34" charset="-128"/>
                <a:cs typeface="+mn-cs"/>
              </a:rPr>
              <a:t>Activated</a:t>
            </a:r>
          </a:p>
        </p:txBody>
      </p:sp>
      <p:cxnSp>
        <p:nvCxnSpPr>
          <p:cNvPr id="46" name="Straight Arrow Connector 45"/>
          <p:cNvCxnSpPr/>
          <p:nvPr/>
        </p:nvCxnSpPr>
        <p:spPr bwMode="auto">
          <a:xfrm>
            <a:off x="5756136" y="3868723"/>
            <a:ext cx="478631"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48" name="TextBox 47"/>
          <p:cNvSpPr txBox="1"/>
          <p:nvPr/>
        </p:nvSpPr>
        <p:spPr>
          <a:xfrm>
            <a:off x="4765670" y="1226113"/>
            <a:ext cx="641522" cy="307777"/>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ea typeface="MS PGothic" panose="020B0600070205080204" pitchFamily="34" charset="-128"/>
                <a:cs typeface="+mn-cs"/>
              </a:rPr>
              <a:t>T cell</a:t>
            </a:r>
          </a:p>
        </p:txBody>
      </p:sp>
      <p:cxnSp>
        <p:nvCxnSpPr>
          <p:cNvPr id="49" name="Straight Connector 48"/>
          <p:cNvCxnSpPr/>
          <p:nvPr/>
        </p:nvCxnSpPr>
        <p:spPr bwMode="auto">
          <a:xfrm flipH="1">
            <a:off x="3688926" y="4085161"/>
            <a:ext cx="287179" cy="0"/>
          </a:xfrm>
          <a:prstGeom prst="line">
            <a:avLst/>
          </a:prstGeom>
          <a:solidFill>
            <a:schemeClr val="accent1"/>
          </a:solidFill>
          <a:ln w="28575" cap="flat" cmpd="sng" algn="ctr">
            <a:solidFill>
              <a:schemeClr val="tx1"/>
            </a:solidFill>
            <a:prstDash val="solid"/>
            <a:round/>
            <a:headEnd type="none" w="med" len="med"/>
            <a:tailEnd type="none" w="lg" len="med"/>
          </a:ln>
          <a:effectLst/>
        </p:spPr>
      </p:cxnSp>
      <p:sp>
        <p:nvSpPr>
          <p:cNvPr id="50" name="Rectangle 49"/>
          <p:cNvSpPr/>
          <p:nvPr/>
        </p:nvSpPr>
        <p:spPr bwMode="auto">
          <a:xfrm>
            <a:off x="3928236" y="3509842"/>
            <a:ext cx="287211" cy="143605"/>
          </a:xfrm>
          <a:prstGeom prst="rect">
            <a:avLst/>
          </a:prstGeom>
          <a:solidFill>
            <a:srgbClr val="BBE0E3"/>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cxnSp>
        <p:nvCxnSpPr>
          <p:cNvPr id="51" name="Straight Connector 50"/>
          <p:cNvCxnSpPr>
            <a:stCxn id="50" idx="1"/>
          </p:cNvCxnSpPr>
          <p:nvPr/>
        </p:nvCxnSpPr>
        <p:spPr bwMode="auto">
          <a:xfrm flipH="1">
            <a:off x="3736763" y="3581644"/>
            <a:ext cx="191474" cy="0"/>
          </a:xfrm>
          <a:prstGeom prst="line">
            <a:avLst/>
          </a:prstGeom>
          <a:solidFill>
            <a:schemeClr val="accent1"/>
          </a:solidFill>
          <a:ln w="28575" cap="flat" cmpd="sng" algn="ctr">
            <a:solidFill>
              <a:schemeClr val="tx1"/>
            </a:solidFill>
            <a:prstDash val="solid"/>
            <a:round/>
            <a:headEnd type="none" w="med" len="med"/>
            <a:tailEnd type="none" w="lg" len="med"/>
          </a:ln>
          <a:effectLst/>
        </p:spPr>
      </p:cxnSp>
      <p:grpSp>
        <p:nvGrpSpPr>
          <p:cNvPr id="52" name="Group 51"/>
          <p:cNvGrpSpPr/>
          <p:nvPr/>
        </p:nvGrpSpPr>
        <p:grpSpPr>
          <a:xfrm>
            <a:off x="2300710" y="3150707"/>
            <a:ext cx="1531790" cy="1531790"/>
            <a:chOff x="1259632" y="1556792"/>
            <a:chExt cx="2304256" cy="2304256"/>
          </a:xfrm>
        </p:grpSpPr>
        <p:grpSp>
          <p:nvGrpSpPr>
            <p:cNvPr id="53" name="Group 52"/>
            <p:cNvGrpSpPr/>
            <p:nvPr/>
          </p:nvGrpSpPr>
          <p:grpSpPr>
            <a:xfrm>
              <a:off x="1259632" y="1556792"/>
              <a:ext cx="2304256" cy="2304256"/>
              <a:chOff x="1403648" y="1340768"/>
              <a:chExt cx="2304256" cy="2304256"/>
            </a:xfrm>
          </p:grpSpPr>
          <p:sp>
            <p:nvSpPr>
              <p:cNvPr id="57" name="Oval 56"/>
              <p:cNvSpPr/>
              <p:nvPr/>
            </p:nvSpPr>
            <p:spPr bwMode="auto">
              <a:xfrm>
                <a:off x="1403648" y="1556792"/>
                <a:ext cx="2304256" cy="1584176"/>
              </a:xfrm>
              <a:prstGeom prst="ellipse">
                <a:avLst/>
              </a:prstGeom>
              <a:solidFill>
                <a:schemeClr val="accent2">
                  <a:lumMod val="20000"/>
                  <a:lumOff val="80000"/>
                </a:schemeClr>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sp>
            <p:nvSpPr>
              <p:cNvPr id="58" name="Oval 57"/>
              <p:cNvSpPr/>
              <p:nvPr/>
            </p:nvSpPr>
            <p:spPr bwMode="auto">
              <a:xfrm>
                <a:off x="1628056" y="2060848"/>
                <a:ext cx="1503784" cy="1584176"/>
              </a:xfrm>
              <a:prstGeom prst="ellipse">
                <a:avLst/>
              </a:prstGeom>
              <a:solidFill>
                <a:schemeClr val="accent2">
                  <a:lumMod val="20000"/>
                  <a:lumOff val="80000"/>
                </a:schemeClr>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sp>
            <p:nvSpPr>
              <p:cNvPr id="59" name="Oval 58"/>
              <p:cNvSpPr/>
              <p:nvPr/>
            </p:nvSpPr>
            <p:spPr bwMode="auto">
              <a:xfrm>
                <a:off x="1916088" y="1340768"/>
                <a:ext cx="1647800" cy="1584176"/>
              </a:xfrm>
              <a:prstGeom prst="ellipse">
                <a:avLst/>
              </a:prstGeom>
              <a:solidFill>
                <a:schemeClr val="accent2">
                  <a:lumMod val="20000"/>
                  <a:lumOff val="80000"/>
                </a:schemeClr>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grpSp>
        <p:sp>
          <p:nvSpPr>
            <p:cNvPr id="54" name="Oval 53"/>
            <p:cNvSpPr/>
            <p:nvPr/>
          </p:nvSpPr>
          <p:spPr bwMode="auto">
            <a:xfrm>
              <a:off x="1979712" y="2132856"/>
              <a:ext cx="864096" cy="648072"/>
            </a:xfrm>
            <a:prstGeom prst="ellipse">
              <a:avLst/>
            </a:prstGeom>
            <a:solidFill>
              <a:srgbClr val="595959"/>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sp>
          <p:nvSpPr>
            <p:cNvPr id="55" name="Oval 54"/>
            <p:cNvSpPr/>
            <p:nvPr/>
          </p:nvSpPr>
          <p:spPr bwMode="auto">
            <a:xfrm>
              <a:off x="1619672" y="2285256"/>
              <a:ext cx="864096" cy="648072"/>
            </a:xfrm>
            <a:prstGeom prst="ellipse">
              <a:avLst/>
            </a:prstGeom>
            <a:solidFill>
              <a:srgbClr val="595959"/>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sp>
          <p:nvSpPr>
            <p:cNvPr id="56" name="Oval 55"/>
            <p:cNvSpPr/>
            <p:nvPr/>
          </p:nvSpPr>
          <p:spPr bwMode="auto">
            <a:xfrm>
              <a:off x="1772072" y="2564904"/>
              <a:ext cx="864096" cy="648072"/>
            </a:xfrm>
            <a:prstGeom prst="ellipse">
              <a:avLst/>
            </a:prstGeom>
            <a:solidFill>
              <a:srgbClr val="595959"/>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grpSp>
      <p:sp>
        <p:nvSpPr>
          <p:cNvPr id="60" name="Diamond 59"/>
          <p:cNvSpPr/>
          <p:nvPr/>
        </p:nvSpPr>
        <p:spPr bwMode="auto">
          <a:xfrm>
            <a:off x="3904302" y="3940565"/>
            <a:ext cx="263247" cy="263247"/>
          </a:xfrm>
          <a:prstGeom prst="diamond">
            <a:avLst/>
          </a:prstGeom>
          <a:solidFill>
            <a:schemeClr val="accent3"/>
          </a:solidFill>
          <a:ln w="76200" cap="flat" cmpd="sng" algn="ctr">
            <a:noFill/>
            <a:prstDash val="solid"/>
            <a:round/>
            <a:headEnd type="none" w="med" len="med"/>
            <a:tailEnd type="non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sp>
        <p:nvSpPr>
          <p:cNvPr id="61" name="TextBox 60"/>
          <p:cNvSpPr txBox="1"/>
          <p:nvPr/>
        </p:nvSpPr>
        <p:spPr>
          <a:xfrm>
            <a:off x="3380347" y="4163895"/>
            <a:ext cx="702436" cy="307777"/>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ea typeface="MS PGothic" panose="020B0600070205080204" pitchFamily="34" charset="-128"/>
                <a:cs typeface="+mn-cs"/>
              </a:rPr>
              <a:t>PD-L1</a:t>
            </a:r>
          </a:p>
        </p:txBody>
      </p:sp>
      <p:grpSp>
        <p:nvGrpSpPr>
          <p:cNvPr id="62" name="Group 78"/>
          <p:cNvGrpSpPr/>
          <p:nvPr/>
        </p:nvGrpSpPr>
        <p:grpSpPr>
          <a:xfrm rot="17688381">
            <a:off x="3883926" y="4232619"/>
            <a:ext cx="459627" cy="272481"/>
            <a:chOff x="1379657" y="1923839"/>
            <a:chExt cx="1796873" cy="1408518"/>
          </a:xfrm>
          <a:solidFill>
            <a:srgbClr val="3C8C93"/>
          </a:solidFill>
        </p:grpSpPr>
        <p:sp>
          <p:nvSpPr>
            <p:cNvPr id="63" name="Freeform 9"/>
            <p:cNvSpPr>
              <a:spLocks/>
            </p:cNvSpPr>
            <p:nvPr/>
          </p:nvSpPr>
          <p:spPr bwMode="auto">
            <a:xfrm rot="15465831">
              <a:off x="2145781" y="2230812"/>
              <a:ext cx="446567" cy="1614931"/>
            </a:xfrm>
            <a:custGeom>
              <a:avLst/>
              <a:gdLst>
                <a:gd name="T0" fmla="*/ 38 w 113"/>
                <a:gd name="T1" fmla="*/ 1039 h 443"/>
                <a:gd name="T2" fmla="*/ 78 w 113"/>
                <a:gd name="T3" fmla="*/ 1022 h 443"/>
                <a:gd name="T4" fmla="*/ 267 w 113"/>
                <a:gd name="T5" fmla="*/ 609 h 443"/>
                <a:gd name="T6" fmla="*/ 64 w 113"/>
                <a:gd name="T7" fmla="*/ 24 h 443"/>
                <a:gd name="T8" fmla="*/ 26 w 113"/>
                <a:gd name="T9" fmla="*/ 5 h 443"/>
                <a:gd name="T10" fmla="*/ 7 w 113"/>
                <a:gd name="T11" fmla="*/ 45 h 443"/>
                <a:gd name="T12" fmla="*/ 201 w 113"/>
                <a:gd name="T13" fmla="*/ 607 h 443"/>
                <a:gd name="T14" fmla="*/ 24 w 113"/>
                <a:gd name="T15" fmla="*/ 996 h 443"/>
                <a:gd name="T16" fmla="*/ 38 w 113"/>
                <a:gd name="T17" fmla="*/ 1039 h 4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443">
                  <a:moveTo>
                    <a:pt x="16" y="440"/>
                  </a:moveTo>
                  <a:cubicBezTo>
                    <a:pt x="23" y="443"/>
                    <a:pt x="30" y="440"/>
                    <a:pt x="33" y="433"/>
                  </a:cubicBezTo>
                  <a:cubicBezTo>
                    <a:pt x="113" y="258"/>
                    <a:pt x="113" y="258"/>
                    <a:pt x="113" y="258"/>
                  </a:cubicBezTo>
                  <a:cubicBezTo>
                    <a:pt x="27" y="10"/>
                    <a:pt x="27" y="10"/>
                    <a:pt x="27" y="10"/>
                  </a:cubicBezTo>
                  <a:cubicBezTo>
                    <a:pt x="25" y="3"/>
                    <a:pt x="18" y="0"/>
                    <a:pt x="11" y="2"/>
                  </a:cubicBezTo>
                  <a:cubicBezTo>
                    <a:pt x="4" y="4"/>
                    <a:pt x="0" y="12"/>
                    <a:pt x="3" y="19"/>
                  </a:cubicBezTo>
                  <a:cubicBezTo>
                    <a:pt x="3" y="19"/>
                    <a:pt x="82" y="247"/>
                    <a:pt x="85" y="257"/>
                  </a:cubicBezTo>
                  <a:cubicBezTo>
                    <a:pt x="81" y="266"/>
                    <a:pt x="10" y="422"/>
                    <a:pt x="10" y="422"/>
                  </a:cubicBezTo>
                  <a:cubicBezTo>
                    <a:pt x="7" y="429"/>
                    <a:pt x="9" y="437"/>
                    <a:pt x="16" y="440"/>
                  </a:cubicBezTo>
                  <a:close/>
                </a:path>
              </a:pathLst>
            </a:custGeom>
            <a:grpFill/>
            <a:ln w="14288" cap="flat">
              <a:noFill/>
              <a:prstDash val="solid"/>
              <a:miter lim="800000"/>
              <a:headEnd/>
              <a:tailEnd/>
            </a:ln>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sp>
          <p:nvSpPr>
            <p:cNvPr id="64" name="Freeform 10"/>
            <p:cNvSpPr>
              <a:spLocks/>
            </p:cNvSpPr>
            <p:nvPr/>
          </p:nvSpPr>
          <p:spPr bwMode="auto">
            <a:xfrm rot="15465831">
              <a:off x="1465484" y="1971142"/>
              <a:ext cx="1120600" cy="1292253"/>
            </a:xfrm>
            <a:custGeom>
              <a:avLst/>
              <a:gdLst>
                <a:gd name="T0" fmla="*/ 5 w 284"/>
                <a:gd name="T1" fmla="*/ 43 h 354"/>
                <a:gd name="T2" fmla="*/ 215 w 284"/>
                <a:gd name="T3" fmla="*/ 627 h 354"/>
                <a:gd name="T4" fmla="*/ 620 w 284"/>
                <a:gd name="T5" fmla="*/ 830 h 354"/>
                <a:gd name="T6" fmla="*/ 663 w 284"/>
                <a:gd name="T7" fmla="*/ 816 h 354"/>
                <a:gd name="T8" fmla="*/ 649 w 284"/>
                <a:gd name="T9" fmla="*/ 776 h 354"/>
                <a:gd name="T10" fmla="*/ 264 w 284"/>
                <a:gd name="T11" fmla="*/ 582 h 354"/>
                <a:gd name="T12" fmla="*/ 64 w 284"/>
                <a:gd name="T13" fmla="*/ 21 h 354"/>
                <a:gd name="T14" fmla="*/ 31 w 284"/>
                <a:gd name="T15" fmla="*/ 2 h 354"/>
                <a:gd name="T16" fmla="*/ 24 w 284"/>
                <a:gd name="T17" fmla="*/ 2 h 354"/>
                <a:gd name="T18" fmla="*/ 5 w 284"/>
                <a:gd name="T19" fmla="*/ 43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 h="354">
                  <a:moveTo>
                    <a:pt x="2" y="18"/>
                  </a:moveTo>
                  <a:cubicBezTo>
                    <a:pt x="91" y="265"/>
                    <a:pt x="91" y="265"/>
                    <a:pt x="91" y="265"/>
                  </a:cubicBezTo>
                  <a:cubicBezTo>
                    <a:pt x="263" y="351"/>
                    <a:pt x="263" y="351"/>
                    <a:pt x="263" y="351"/>
                  </a:cubicBezTo>
                  <a:cubicBezTo>
                    <a:pt x="270" y="354"/>
                    <a:pt x="278" y="352"/>
                    <a:pt x="281" y="345"/>
                  </a:cubicBezTo>
                  <a:cubicBezTo>
                    <a:pt x="284" y="339"/>
                    <a:pt x="281" y="331"/>
                    <a:pt x="275" y="328"/>
                  </a:cubicBezTo>
                  <a:cubicBezTo>
                    <a:pt x="275" y="328"/>
                    <a:pt x="121" y="251"/>
                    <a:pt x="112" y="246"/>
                  </a:cubicBezTo>
                  <a:cubicBezTo>
                    <a:pt x="109" y="237"/>
                    <a:pt x="27" y="9"/>
                    <a:pt x="27" y="9"/>
                  </a:cubicBezTo>
                  <a:cubicBezTo>
                    <a:pt x="25" y="4"/>
                    <a:pt x="19" y="0"/>
                    <a:pt x="13" y="1"/>
                  </a:cubicBezTo>
                  <a:cubicBezTo>
                    <a:pt x="12" y="1"/>
                    <a:pt x="11" y="1"/>
                    <a:pt x="10" y="1"/>
                  </a:cubicBezTo>
                  <a:cubicBezTo>
                    <a:pt x="3" y="4"/>
                    <a:pt x="0" y="11"/>
                    <a:pt x="2" y="18"/>
                  </a:cubicBezTo>
                  <a:close/>
                </a:path>
              </a:pathLst>
            </a:custGeom>
            <a:grpFill/>
            <a:ln w="14288" cap="flat">
              <a:noFill/>
              <a:prstDash val="solid"/>
              <a:miter lim="800000"/>
              <a:headEnd/>
              <a:tailEnd/>
            </a:ln>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sp>
          <p:nvSpPr>
            <p:cNvPr id="65" name="Freeform 11"/>
            <p:cNvSpPr>
              <a:spLocks/>
            </p:cNvSpPr>
            <p:nvPr/>
          </p:nvSpPr>
          <p:spPr bwMode="auto">
            <a:xfrm rot="15465831">
              <a:off x="2572246" y="2770957"/>
              <a:ext cx="426497" cy="696304"/>
            </a:xfrm>
            <a:custGeom>
              <a:avLst/>
              <a:gdLst>
                <a:gd name="T0" fmla="*/ 24 w 108"/>
                <a:gd name="T1" fmla="*/ 444 h 191"/>
                <a:gd name="T2" fmla="*/ 64 w 108"/>
                <a:gd name="T3" fmla="*/ 430 h 191"/>
                <a:gd name="T4" fmla="*/ 248 w 108"/>
                <a:gd name="T5" fmla="*/ 47 h 191"/>
                <a:gd name="T6" fmla="*/ 234 w 108"/>
                <a:gd name="T7" fmla="*/ 7 h 191"/>
                <a:gd name="T8" fmla="*/ 191 w 108"/>
                <a:gd name="T9" fmla="*/ 21 h 191"/>
                <a:gd name="T10" fmla="*/ 9 w 108"/>
                <a:gd name="T11" fmla="*/ 404 h 191"/>
                <a:gd name="T12" fmla="*/ 24 w 108"/>
                <a:gd name="T13" fmla="*/ 444 h 1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191">
                  <a:moveTo>
                    <a:pt x="10" y="188"/>
                  </a:moveTo>
                  <a:cubicBezTo>
                    <a:pt x="16" y="191"/>
                    <a:pt x="24" y="188"/>
                    <a:pt x="27" y="182"/>
                  </a:cubicBezTo>
                  <a:cubicBezTo>
                    <a:pt x="105" y="20"/>
                    <a:pt x="105" y="20"/>
                    <a:pt x="105" y="20"/>
                  </a:cubicBezTo>
                  <a:cubicBezTo>
                    <a:pt x="108" y="14"/>
                    <a:pt x="105" y="6"/>
                    <a:pt x="99" y="3"/>
                  </a:cubicBezTo>
                  <a:cubicBezTo>
                    <a:pt x="92" y="0"/>
                    <a:pt x="84" y="3"/>
                    <a:pt x="81" y="9"/>
                  </a:cubicBezTo>
                  <a:cubicBezTo>
                    <a:pt x="4" y="171"/>
                    <a:pt x="4" y="171"/>
                    <a:pt x="4" y="171"/>
                  </a:cubicBezTo>
                  <a:cubicBezTo>
                    <a:pt x="0" y="177"/>
                    <a:pt x="3" y="185"/>
                    <a:pt x="10" y="188"/>
                  </a:cubicBezTo>
                  <a:close/>
                </a:path>
              </a:pathLst>
            </a:custGeom>
            <a:grpFill/>
            <a:ln w="14288" cap="flat">
              <a:noFill/>
              <a:prstDash val="solid"/>
              <a:miter lim="800000"/>
              <a:headEnd/>
              <a:tailEnd/>
            </a:ln>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sp>
          <p:nvSpPr>
            <p:cNvPr id="66" name="Freeform 12"/>
            <p:cNvSpPr>
              <a:spLocks/>
            </p:cNvSpPr>
            <p:nvPr/>
          </p:nvSpPr>
          <p:spPr bwMode="auto">
            <a:xfrm rot="15465831">
              <a:off x="1903431" y="2089674"/>
              <a:ext cx="719191" cy="387522"/>
            </a:xfrm>
            <a:custGeom>
              <a:avLst/>
              <a:gdLst>
                <a:gd name="T0" fmla="*/ 21 w 182"/>
                <a:gd name="T1" fmla="*/ 64 h 106"/>
                <a:gd name="T2" fmla="*/ 380 w 182"/>
                <a:gd name="T3" fmla="*/ 244 h 106"/>
                <a:gd name="T4" fmla="*/ 423 w 182"/>
                <a:gd name="T5" fmla="*/ 230 h 106"/>
                <a:gd name="T6" fmla="*/ 409 w 182"/>
                <a:gd name="T7" fmla="*/ 187 h 106"/>
                <a:gd name="T8" fmla="*/ 50 w 182"/>
                <a:gd name="T9" fmla="*/ 7 h 106"/>
                <a:gd name="T10" fmla="*/ 7 w 182"/>
                <a:gd name="T11" fmla="*/ 21 h 106"/>
                <a:gd name="T12" fmla="*/ 21 w 182"/>
                <a:gd name="T13" fmla="*/ 64 h 1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106">
                  <a:moveTo>
                    <a:pt x="9" y="27"/>
                  </a:moveTo>
                  <a:cubicBezTo>
                    <a:pt x="161" y="103"/>
                    <a:pt x="161" y="103"/>
                    <a:pt x="161" y="103"/>
                  </a:cubicBezTo>
                  <a:cubicBezTo>
                    <a:pt x="168" y="106"/>
                    <a:pt x="176" y="103"/>
                    <a:pt x="179" y="97"/>
                  </a:cubicBezTo>
                  <a:cubicBezTo>
                    <a:pt x="182" y="90"/>
                    <a:pt x="180" y="82"/>
                    <a:pt x="173" y="79"/>
                  </a:cubicBezTo>
                  <a:cubicBezTo>
                    <a:pt x="21" y="3"/>
                    <a:pt x="21" y="3"/>
                    <a:pt x="21" y="3"/>
                  </a:cubicBezTo>
                  <a:cubicBezTo>
                    <a:pt x="14" y="0"/>
                    <a:pt x="6" y="2"/>
                    <a:pt x="3" y="9"/>
                  </a:cubicBezTo>
                  <a:cubicBezTo>
                    <a:pt x="0" y="15"/>
                    <a:pt x="3" y="23"/>
                    <a:pt x="9" y="27"/>
                  </a:cubicBezTo>
                  <a:close/>
                </a:path>
              </a:pathLst>
            </a:custGeom>
            <a:grpFill/>
            <a:ln w="14288" cap="flat">
              <a:noFill/>
              <a:prstDash val="solid"/>
              <a:miter lim="800000"/>
              <a:headEnd/>
              <a:tailEnd/>
            </a:ln>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grpSp>
    </p:spTree>
    <p:extLst>
      <p:ext uri="{BB962C8B-B14F-4D97-AF65-F5344CB8AC3E}">
        <p14:creationId xmlns:p14="http://schemas.microsoft.com/office/powerpoint/2010/main" val="151010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fade">
                                      <p:cBhvr>
                                        <p:cTn id="40" dur="500"/>
                                        <p:tgtEl>
                                          <p:spTgt spid="6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fade">
                                      <p:cBhvr>
                                        <p:cTn id="50" dur="500"/>
                                        <p:tgtEl>
                                          <p:spTgt spid="62"/>
                                        </p:tgtEl>
                                      </p:cBhvr>
                                    </p:animEffect>
                                  </p:childTnLst>
                                </p:cTn>
                              </p:par>
                            </p:childTnLst>
                          </p:cTn>
                        </p:par>
                        <p:par>
                          <p:cTn id="51" fill="hold">
                            <p:stCondLst>
                              <p:cond delay="500"/>
                            </p:stCondLst>
                            <p:childTnLst>
                              <p:par>
                                <p:cTn id="52" presetID="26" presetClass="emph" presetSubtype="0" fill="hold" nodeType="afterEffect">
                                  <p:stCondLst>
                                    <p:cond delay="0"/>
                                  </p:stCondLst>
                                  <p:childTnLst>
                                    <p:animEffect transition="out" filter="fade">
                                      <p:cBhvr>
                                        <p:cTn id="53" dur="500" tmFilter="0, 0; .2, .5; .8, .5; 1, 0"/>
                                        <p:tgtEl>
                                          <p:spTgt spid="62"/>
                                        </p:tgtEl>
                                      </p:cBhvr>
                                    </p:animEffect>
                                    <p:animScale>
                                      <p:cBhvr>
                                        <p:cTn id="54" dur="250" autoRev="1" fill="hold"/>
                                        <p:tgtEl>
                                          <p:spTgt spid="62"/>
                                        </p:tgtEl>
                                      </p:cBhvr>
                                      <p:by x="105000" y="105000"/>
                                    </p:animScale>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18" grpId="0" animBg="1"/>
      <p:bldP spid="19" grpId="0"/>
      <p:bldP spid="50" grpId="0" animBg="1"/>
      <p:bldP spid="60" grpId="0" animBg="1"/>
      <p:bldP spid="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929018"/>
            <a:ext cx="8423910" cy="3749040"/>
          </a:xfrm>
        </p:spPr>
        <p:txBody>
          <a:bodyPr/>
          <a:lstStyle/>
          <a:p>
            <a:r>
              <a:rPr lang="en-US" sz="2000" dirty="0" smtClean="0"/>
              <a:t>Single agent</a:t>
            </a:r>
          </a:p>
          <a:p>
            <a:pPr lvl="1"/>
            <a:r>
              <a:rPr lang="en-US" sz="2000" dirty="0" smtClean="0"/>
              <a:t>Pembrolizumab</a:t>
            </a:r>
            <a:r>
              <a:rPr lang="en-US" sz="2000" baseline="30000" dirty="0" smtClean="0"/>
              <a:t>1</a:t>
            </a:r>
            <a:r>
              <a:rPr lang="en-US" sz="2000" dirty="0" smtClean="0"/>
              <a:t> </a:t>
            </a:r>
            <a:endParaRPr lang="en-US" sz="2000" dirty="0"/>
          </a:p>
          <a:p>
            <a:pPr lvl="2"/>
            <a:r>
              <a:rPr lang="en-US" sz="2000" dirty="0"/>
              <a:t>Keynote-028 </a:t>
            </a:r>
            <a:r>
              <a:rPr lang="en-US" sz="2000" dirty="0" smtClean="0"/>
              <a:t>trial was performed in multiple tumor types</a:t>
            </a:r>
            <a:endParaRPr lang="en-US" sz="2000" dirty="0"/>
          </a:p>
          <a:p>
            <a:pPr lvl="1"/>
            <a:r>
              <a:rPr lang="en-US" sz="2000" dirty="0" smtClean="0"/>
              <a:t>Dostarlimab</a:t>
            </a:r>
            <a:r>
              <a:rPr lang="en-US" sz="2000" baseline="30000" dirty="0" smtClean="0"/>
              <a:t>2</a:t>
            </a:r>
          </a:p>
          <a:p>
            <a:pPr lvl="2"/>
            <a:r>
              <a:rPr lang="en-US" sz="2000" dirty="0" smtClean="0"/>
              <a:t>GARNET trial</a:t>
            </a:r>
          </a:p>
          <a:p>
            <a:r>
              <a:rPr lang="en-US" sz="2000" dirty="0" smtClean="0"/>
              <a:t>Dual agent</a:t>
            </a:r>
          </a:p>
          <a:p>
            <a:pPr lvl="1"/>
            <a:r>
              <a:rPr lang="en-US" sz="2000" dirty="0" smtClean="0"/>
              <a:t>Pembrolizumab + lenvatinib</a:t>
            </a:r>
            <a:r>
              <a:rPr lang="en-US" sz="2000" baseline="30000" dirty="0" smtClean="0"/>
              <a:t>3</a:t>
            </a:r>
            <a:endParaRPr lang="en-US" sz="2000" baseline="30000" dirty="0"/>
          </a:p>
          <a:p>
            <a:pPr lvl="2"/>
            <a:r>
              <a:rPr lang="en-US" sz="2000" dirty="0" smtClean="0"/>
              <a:t>FDA-approved combination</a:t>
            </a:r>
          </a:p>
        </p:txBody>
      </p:sp>
      <p:sp>
        <p:nvSpPr>
          <p:cNvPr id="4" name="Footer Placeholder 4"/>
          <p:cNvSpPr>
            <a:spLocks noGrp="1"/>
          </p:cNvSpPr>
          <p:nvPr>
            <p:ph type="ftr" sz="quarter" idx="13"/>
          </p:nvPr>
        </p:nvSpPr>
        <p:spPr/>
        <p:txBody>
          <a:bodyPr/>
          <a:lstStyle/>
          <a:p>
            <a:r>
              <a:rPr lang="en-US" dirty="0">
                <a:solidFill>
                  <a:srgbClr val="000000"/>
                </a:solidFill>
              </a:rPr>
              <a:t>1. Ott PA et al. </a:t>
            </a:r>
            <a:r>
              <a:rPr lang="en-US" i="1" dirty="0">
                <a:solidFill>
                  <a:srgbClr val="000000"/>
                </a:solidFill>
              </a:rPr>
              <a:t>J Clin Oncol.</a:t>
            </a:r>
            <a:r>
              <a:rPr lang="en-US" dirty="0">
                <a:solidFill>
                  <a:srgbClr val="000000"/>
                </a:solidFill>
              </a:rPr>
              <a:t> 2017;35:2535-2541. 2. Oaknin A et al. </a:t>
            </a:r>
            <a:r>
              <a:rPr lang="en-US" dirty="0" smtClean="0">
                <a:solidFill>
                  <a:srgbClr val="000000"/>
                </a:solidFill>
              </a:rPr>
              <a:t>2019 Society </a:t>
            </a:r>
            <a:r>
              <a:rPr lang="en-US" dirty="0">
                <a:solidFill>
                  <a:srgbClr val="000000"/>
                </a:solidFill>
              </a:rPr>
              <a:t>of Gynecologic Oncology Annual </a:t>
            </a:r>
            <a:r>
              <a:rPr lang="en-US" dirty="0" smtClean="0">
                <a:solidFill>
                  <a:srgbClr val="000000"/>
                </a:solidFill>
              </a:rPr>
              <a:t>Meeting (SGO 2019). </a:t>
            </a:r>
            <a:r>
              <a:rPr lang="en-US" dirty="0">
                <a:solidFill>
                  <a:srgbClr val="000000"/>
                </a:solidFill>
              </a:rPr>
              <a:t>Abstract 33</a:t>
            </a:r>
            <a:r>
              <a:rPr lang="en-US" dirty="0" smtClean="0">
                <a:solidFill>
                  <a:srgbClr val="000000"/>
                </a:solidFill>
              </a:rPr>
              <a:t>. </a:t>
            </a:r>
            <a:br>
              <a:rPr lang="en-US" dirty="0" smtClean="0">
                <a:solidFill>
                  <a:srgbClr val="000000"/>
                </a:solidFill>
              </a:rPr>
            </a:br>
            <a:r>
              <a:rPr lang="en-US" dirty="0" smtClean="0">
                <a:solidFill>
                  <a:srgbClr val="000000"/>
                </a:solidFill>
              </a:rPr>
              <a:t>3. </a:t>
            </a:r>
            <a:r>
              <a:rPr lang="en-US" dirty="0"/>
              <a:t>Makker </a:t>
            </a:r>
            <a:r>
              <a:rPr lang="en-US" dirty="0" smtClean="0"/>
              <a:t>V et al. </a:t>
            </a:r>
            <a:r>
              <a:rPr lang="en-US" i="1" dirty="0" smtClean="0"/>
              <a:t>Lancet Oncol.</a:t>
            </a:r>
            <a:r>
              <a:rPr lang="en-US" dirty="0"/>
              <a:t> </a:t>
            </a:r>
            <a:r>
              <a:rPr lang="en-US" dirty="0" smtClean="0"/>
              <a:t>2019;20:711-718</a:t>
            </a:r>
            <a:r>
              <a:rPr lang="en-US" dirty="0"/>
              <a:t>. </a:t>
            </a:r>
          </a:p>
        </p:txBody>
      </p:sp>
      <p:sp>
        <p:nvSpPr>
          <p:cNvPr id="3" name="Title 2"/>
          <p:cNvSpPr>
            <a:spLocks noGrp="1"/>
          </p:cNvSpPr>
          <p:nvPr>
            <p:ph type="title"/>
          </p:nvPr>
        </p:nvSpPr>
        <p:spPr/>
        <p:txBody>
          <a:bodyPr/>
          <a:lstStyle/>
          <a:p>
            <a:r>
              <a:rPr lang="en-US" dirty="0" smtClean="0"/>
              <a:t>Anti–PD-1 </a:t>
            </a:r>
            <a:r>
              <a:rPr lang="en-US" dirty="0"/>
              <a:t>Agents in the Second-Line </a:t>
            </a:r>
            <a:r>
              <a:rPr lang="en-US" dirty="0" smtClean="0"/>
              <a:t>Setting</a:t>
            </a:r>
            <a:endParaRPr lang="en-US" baseline="30000" dirty="0"/>
          </a:p>
        </p:txBody>
      </p:sp>
    </p:spTree>
    <p:extLst>
      <p:ext uri="{BB962C8B-B14F-4D97-AF65-F5344CB8AC3E}">
        <p14:creationId xmlns:p14="http://schemas.microsoft.com/office/powerpoint/2010/main" val="3677485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p:cNvGraphicFramePr>
            <a:graphicFrameLocks noGrp="1"/>
          </p:cNvGraphicFramePr>
          <p:nvPr>
            <p:extLst>
              <p:ext uri="{D42A27DB-BD31-4B8C-83A1-F6EECF244321}">
                <p14:modId xmlns:p14="http://schemas.microsoft.com/office/powerpoint/2010/main" val="1575602220"/>
              </p:ext>
            </p:extLst>
          </p:nvPr>
        </p:nvGraphicFramePr>
        <p:xfrm>
          <a:off x="3607122" y="4702113"/>
          <a:ext cx="2553005" cy="230140"/>
        </p:xfrm>
        <a:graphic>
          <a:graphicData uri="http://schemas.openxmlformats.org/drawingml/2006/table">
            <a:tbl>
              <a:tblPr firstRow="1" bandRow="1" bandCol="1">
                <a:tableStyleId>{2D5ABB26-0587-4C30-8999-92F81FD0307C}</a:tableStyleId>
              </a:tblPr>
              <a:tblGrid>
                <a:gridCol w="411598"/>
                <a:gridCol w="341867"/>
                <a:gridCol w="283739"/>
                <a:gridCol w="308792"/>
                <a:gridCol w="321869"/>
                <a:gridCol w="285293"/>
                <a:gridCol w="314554"/>
                <a:gridCol w="285293"/>
              </a:tblGrid>
              <a:tr h="69205">
                <a:tc>
                  <a:txBody>
                    <a:bodyPr/>
                    <a:lstStyle/>
                    <a:p>
                      <a:r>
                        <a:rPr lang="en-US" sz="600" b="1" dirty="0" smtClean="0"/>
                        <a:t>No. at Risk</a:t>
                      </a:r>
                      <a:endParaRPr lang="en-US" sz="600" b="1" dirty="0"/>
                    </a:p>
                  </a:txBody>
                  <a:tcPr marL="0" marR="0" marT="0" marB="0" anchor="ctr">
                    <a:solidFill>
                      <a:schemeClr val="bg1"/>
                    </a:solidFill>
                  </a:tcPr>
                </a:tc>
                <a:tc>
                  <a:txBody>
                    <a:bodyPr/>
                    <a:lstStyle/>
                    <a:p>
                      <a:endParaRPr lang="en-US" sz="600" dirty="0"/>
                    </a:p>
                  </a:txBody>
                  <a:tcPr marL="0" marR="0" marT="0" marB="0">
                    <a:solidFill>
                      <a:schemeClr val="bg1"/>
                    </a:solidFill>
                  </a:tcPr>
                </a:tc>
                <a:tc>
                  <a:txBody>
                    <a:bodyPr/>
                    <a:lstStyle/>
                    <a:p>
                      <a:endParaRPr lang="en-US" sz="600" dirty="0"/>
                    </a:p>
                  </a:txBody>
                  <a:tcPr marL="0" marR="0" marT="0" marB="0">
                    <a:solidFill>
                      <a:schemeClr val="bg1"/>
                    </a:solidFill>
                  </a:tcPr>
                </a:tc>
                <a:tc>
                  <a:txBody>
                    <a:bodyPr/>
                    <a:lstStyle/>
                    <a:p>
                      <a:endParaRPr lang="en-US" sz="600" dirty="0"/>
                    </a:p>
                  </a:txBody>
                  <a:tcPr marL="0" marR="0" marT="0" marB="0">
                    <a:solidFill>
                      <a:schemeClr val="bg1"/>
                    </a:solidFill>
                  </a:tcPr>
                </a:tc>
                <a:tc>
                  <a:txBody>
                    <a:bodyPr/>
                    <a:lstStyle/>
                    <a:p>
                      <a:endParaRPr lang="en-US" sz="600" dirty="0"/>
                    </a:p>
                  </a:txBody>
                  <a:tcPr marL="0" marR="0" marT="0" marB="0">
                    <a:solidFill>
                      <a:schemeClr val="bg1"/>
                    </a:solidFill>
                  </a:tcPr>
                </a:tc>
                <a:tc>
                  <a:txBody>
                    <a:bodyPr/>
                    <a:lstStyle/>
                    <a:p>
                      <a:endParaRPr lang="en-US" sz="600" dirty="0"/>
                    </a:p>
                  </a:txBody>
                  <a:tcPr marL="0" marR="0" marT="0" marB="0">
                    <a:solidFill>
                      <a:schemeClr val="bg1"/>
                    </a:solidFill>
                  </a:tcPr>
                </a:tc>
                <a:tc>
                  <a:txBody>
                    <a:bodyPr/>
                    <a:lstStyle/>
                    <a:p>
                      <a:endParaRPr lang="en-US" sz="600" dirty="0"/>
                    </a:p>
                  </a:txBody>
                  <a:tcPr marL="0" marR="0" marT="0" marB="0">
                    <a:solidFill>
                      <a:schemeClr val="bg1"/>
                    </a:solidFill>
                  </a:tcPr>
                </a:tc>
                <a:tc>
                  <a:txBody>
                    <a:bodyPr/>
                    <a:lstStyle/>
                    <a:p>
                      <a:endParaRPr lang="en-US" sz="600" dirty="0"/>
                    </a:p>
                  </a:txBody>
                  <a:tcPr marL="0" marR="0" marT="0" marB="0">
                    <a:solidFill>
                      <a:schemeClr val="bg1"/>
                    </a:solidFill>
                  </a:tcPr>
                </a:tc>
              </a:tr>
              <a:tr h="138700">
                <a:tc>
                  <a:txBody>
                    <a:bodyPr/>
                    <a:lstStyle/>
                    <a:p>
                      <a:endParaRPr lang="en-US" sz="600" dirty="0"/>
                    </a:p>
                  </a:txBody>
                  <a:tcPr marL="0" marR="0" marT="0" marB="0">
                    <a:solidFill>
                      <a:schemeClr val="bg1"/>
                    </a:solidFill>
                  </a:tcPr>
                </a:tc>
                <a:tc>
                  <a:txBody>
                    <a:bodyPr/>
                    <a:lstStyle/>
                    <a:p>
                      <a:pPr algn="ctr"/>
                      <a:r>
                        <a:rPr lang="en-US" sz="600" dirty="0" smtClean="0"/>
                        <a:t>23</a:t>
                      </a:r>
                      <a:endParaRPr lang="en-US" sz="600" dirty="0"/>
                    </a:p>
                  </a:txBody>
                  <a:tcPr marL="0" marR="0" marT="0" marB="0" anchor="ctr">
                    <a:solidFill>
                      <a:schemeClr val="bg1"/>
                    </a:solidFill>
                  </a:tcPr>
                </a:tc>
                <a:tc>
                  <a:txBody>
                    <a:bodyPr/>
                    <a:lstStyle/>
                    <a:p>
                      <a:pPr algn="ctr"/>
                      <a:r>
                        <a:rPr lang="en-US" sz="600" dirty="0" smtClean="0"/>
                        <a:t>15</a:t>
                      </a:r>
                      <a:endParaRPr lang="en-US" sz="600" dirty="0"/>
                    </a:p>
                  </a:txBody>
                  <a:tcPr marL="0" marR="0" marT="0" marB="0" anchor="ctr">
                    <a:solidFill>
                      <a:schemeClr val="bg1"/>
                    </a:solidFill>
                  </a:tcPr>
                </a:tc>
                <a:tc>
                  <a:txBody>
                    <a:bodyPr/>
                    <a:lstStyle/>
                    <a:p>
                      <a:pPr algn="ctr"/>
                      <a:r>
                        <a:rPr lang="en-US" sz="600" dirty="0" smtClean="0"/>
                        <a:t>13</a:t>
                      </a:r>
                      <a:endParaRPr lang="en-US" sz="600" dirty="0"/>
                    </a:p>
                  </a:txBody>
                  <a:tcPr marL="0" marR="0" marT="0" marB="0" anchor="ctr">
                    <a:solidFill>
                      <a:schemeClr val="bg1"/>
                    </a:solidFill>
                  </a:tcPr>
                </a:tc>
                <a:tc>
                  <a:txBody>
                    <a:bodyPr/>
                    <a:lstStyle/>
                    <a:p>
                      <a:pPr algn="ctr"/>
                      <a:r>
                        <a:rPr lang="en-US" sz="600" dirty="0" smtClean="0"/>
                        <a:t>9</a:t>
                      </a:r>
                      <a:endParaRPr lang="en-US" sz="600" dirty="0"/>
                    </a:p>
                  </a:txBody>
                  <a:tcPr marL="0" marR="0" marT="0" marB="0" anchor="ctr">
                    <a:solidFill>
                      <a:schemeClr val="bg1"/>
                    </a:solidFill>
                  </a:tcPr>
                </a:tc>
                <a:tc>
                  <a:txBody>
                    <a:bodyPr/>
                    <a:lstStyle/>
                    <a:p>
                      <a:pPr algn="ctr"/>
                      <a:r>
                        <a:rPr lang="en-US" sz="600" dirty="0" smtClean="0"/>
                        <a:t>5</a:t>
                      </a:r>
                      <a:endParaRPr lang="en-US" sz="600" dirty="0"/>
                    </a:p>
                  </a:txBody>
                  <a:tcPr marL="0" marR="0" marT="0" marB="0" anchor="ctr">
                    <a:solidFill>
                      <a:schemeClr val="bg1"/>
                    </a:solidFill>
                  </a:tcPr>
                </a:tc>
                <a:tc>
                  <a:txBody>
                    <a:bodyPr/>
                    <a:lstStyle/>
                    <a:p>
                      <a:pPr algn="ctr"/>
                      <a:r>
                        <a:rPr lang="en-US" sz="600" dirty="0" smtClean="0"/>
                        <a:t>2</a:t>
                      </a:r>
                      <a:endParaRPr lang="en-US" sz="600" dirty="0"/>
                    </a:p>
                  </a:txBody>
                  <a:tcPr marL="0" marR="0" marT="0" marB="0" anchor="ctr">
                    <a:solidFill>
                      <a:schemeClr val="bg1"/>
                    </a:solidFill>
                  </a:tcPr>
                </a:tc>
                <a:tc>
                  <a:txBody>
                    <a:bodyPr/>
                    <a:lstStyle/>
                    <a:p>
                      <a:pPr algn="ctr"/>
                      <a:r>
                        <a:rPr lang="en-US" sz="600" dirty="0" smtClean="0"/>
                        <a:t>0</a:t>
                      </a:r>
                      <a:endParaRPr lang="en-US" sz="600" dirty="0"/>
                    </a:p>
                  </a:txBody>
                  <a:tcPr marL="0" marR="0" marT="0" marB="0" anchor="ctr">
                    <a:solidFill>
                      <a:schemeClr val="bg1"/>
                    </a:solidFill>
                  </a:tcPr>
                </a:tc>
              </a:tr>
            </a:tbl>
          </a:graphicData>
        </a:graphic>
      </p:graphicFrame>
      <p:sp>
        <p:nvSpPr>
          <p:cNvPr id="7" name="Content Placeholder 6"/>
          <p:cNvSpPr>
            <a:spLocks noGrp="1"/>
          </p:cNvSpPr>
          <p:nvPr>
            <p:ph sz="half" idx="1"/>
          </p:nvPr>
        </p:nvSpPr>
        <p:spPr>
          <a:xfrm>
            <a:off x="196553" y="971550"/>
            <a:ext cx="3542764" cy="3749040"/>
          </a:xfrm>
        </p:spPr>
        <p:txBody>
          <a:bodyPr/>
          <a:lstStyle/>
          <a:p>
            <a:pPr marL="177800" indent="-177800">
              <a:spcAft>
                <a:spcPts val="0"/>
              </a:spcAft>
              <a:buFont typeface="Arial" panose="020B0604020202020204" pitchFamily="34" charset="0"/>
              <a:buChar char="•"/>
            </a:pPr>
            <a:r>
              <a:rPr lang="en-US" sz="1400" dirty="0"/>
              <a:t>Study design</a:t>
            </a:r>
          </a:p>
          <a:p>
            <a:pPr marL="398463" lvl="1" indent="-169863">
              <a:spcAft>
                <a:spcPts val="0"/>
              </a:spcAft>
            </a:pPr>
            <a:r>
              <a:rPr lang="en-US" sz="1400" dirty="0"/>
              <a:t>N = 24 locally advanced/metastatic </a:t>
            </a:r>
            <a:r>
              <a:rPr lang="en-US" sz="1400" dirty="0" smtClean="0"/>
              <a:t>EC (all </a:t>
            </a:r>
            <a:r>
              <a:rPr lang="en-US" sz="1400" dirty="0"/>
              <a:t>subtypes) that progressed after </a:t>
            </a:r>
            <a:r>
              <a:rPr lang="en-US" sz="1400" dirty="0" smtClean="0"/>
              <a:t>standard treatment</a:t>
            </a:r>
            <a:endParaRPr lang="en-US" sz="1400" dirty="0"/>
          </a:p>
          <a:p>
            <a:pPr marL="177800" indent="-177800">
              <a:spcAft>
                <a:spcPts val="0"/>
              </a:spcAft>
              <a:buFont typeface="Arial" panose="020B0604020202020204" pitchFamily="34" charset="0"/>
              <a:buChar char="•"/>
            </a:pPr>
            <a:r>
              <a:rPr lang="en-US" sz="1400" dirty="0" smtClean="0"/>
              <a:t>Treatment: </a:t>
            </a:r>
            <a:r>
              <a:rPr lang="en-US" sz="1400" dirty="0"/>
              <a:t>Pembrolizumab 10 mg/kg every 2 weeks for up to 24 months or until progression/unacceptable toxicity</a:t>
            </a:r>
          </a:p>
          <a:p>
            <a:pPr marL="177800" indent="-177800">
              <a:spcAft>
                <a:spcPts val="0"/>
              </a:spcAft>
              <a:buFont typeface="Arial" panose="020B0604020202020204" pitchFamily="34" charset="0"/>
              <a:buChar char="•"/>
            </a:pPr>
            <a:r>
              <a:rPr lang="en-US" sz="1400" dirty="0"/>
              <a:t>Primary endpoint: ORR by RECIST</a:t>
            </a:r>
          </a:p>
          <a:p>
            <a:pPr marL="177800" indent="-177800">
              <a:spcAft>
                <a:spcPts val="0"/>
              </a:spcAft>
              <a:buFont typeface="Arial" panose="020B0604020202020204" pitchFamily="34" charset="0"/>
              <a:buChar char="•"/>
            </a:pPr>
            <a:r>
              <a:rPr lang="en-US" sz="1400" dirty="0"/>
              <a:t>Secondary endpoints: </a:t>
            </a:r>
            <a:r>
              <a:rPr lang="en-US" sz="1400" dirty="0" smtClean="0"/>
              <a:t>safety/</a:t>
            </a:r>
            <a:br>
              <a:rPr lang="en-US" sz="1400" dirty="0" smtClean="0"/>
            </a:br>
            <a:r>
              <a:rPr lang="en-US" sz="1400" dirty="0" smtClean="0"/>
              <a:t>tolerability</a:t>
            </a:r>
            <a:r>
              <a:rPr lang="en-US" sz="1400" dirty="0"/>
              <a:t>; DOR, PFS, OS </a:t>
            </a:r>
          </a:p>
          <a:p>
            <a:pPr marL="177800" indent="-177800">
              <a:spcAft>
                <a:spcPts val="0"/>
              </a:spcAft>
              <a:buFont typeface="Arial" panose="020B0604020202020204" pitchFamily="34" charset="0"/>
              <a:buChar char="•"/>
            </a:pPr>
            <a:r>
              <a:rPr lang="en-US" sz="1400" dirty="0" smtClean="0"/>
              <a:t>Results:</a:t>
            </a:r>
            <a:endParaRPr lang="en-US" sz="1400" dirty="0"/>
          </a:p>
          <a:p>
            <a:pPr marL="398463" lvl="1" indent="-169863">
              <a:spcAft>
                <a:spcPts val="0"/>
              </a:spcAft>
            </a:pPr>
            <a:r>
              <a:rPr lang="en-US" sz="1400" dirty="0"/>
              <a:t>Primary endpoint (</a:t>
            </a:r>
            <a:r>
              <a:rPr lang="en-US" sz="1400" dirty="0" smtClean="0"/>
              <a:t>ORR):13.0%</a:t>
            </a:r>
            <a:endParaRPr lang="en-US" sz="1400" dirty="0"/>
          </a:p>
          <a:p>
            <a:pPr marL="398463" lvl="1" indent="-169863">
              <a:spcAft>
                <a:spcPts val="0"/>
              </a:spcAft>
            </a:pPr>
            <a:r>
              <a:rPr lang="en-US" sz="1400" dirty="0"/>
              <a:t>Secondary endpoints (PFS and OS</a:t>
            </a:r>
            <a:r>
              <a:rPr lang="en-US" sz="1400" dirty="0" smtClean="0"/>
              <a:t>)</a:t>
            </a:r>
            <a:endParaRPr lang="en-US" sz="1400" dirty="0"/>
          </a:p>
        </p:txBody>
      </p:sp>
      <p:sp>
        <p:nvSpPr>
          <p:cNvPr id="17" name="Footer Placeholder 4"/>
          <p:cNvSpPr>
            <a:spLocks noGrp="1"/>
          </p:cNvSpPr>
          <p:nvPr>
            <p:ph type="ftr" sz="quarter" idx="13"/>
          </p:nvPr>
        </p:nvSpPr>
        <p:spPr/>
        <p:txBody>
          <a:bodyPr/>
          <a:lstStyle/>
          <a:p>
            <a:r>
              <a:rPr lang="en-US" dirty="0" smtClean="0">
                <a:solidFill>
                  <a:srgbClr val="000000"/>
                </a:solidFill>
              </a:rPr>
              <a:t>1. Ott PA et al. </a:t>
            </a:r>
            <a:r>
              <a:rPr lang="en-US" i="1" dirty="0" smtClean="0">
                <a:solidFill>
                  <a:srgbClr val="000000"/>
                </a:solidFill>
              </a:rPr>
              <a:t>J Clin Oncol.</a:t>
            </a:r>
            <a:r>
              <a:rPr lang="en-US" dirty="0" smtClean="0">
                <a:solidFill>
                  <a:srgbClr val="000000"/>
                </a:solidFill>
              </a:rPr>
              <a:t> 2017;35:2535-2541. </a:t>
            </a:r>
            <a:endParaRPr lang="en-US" dirty="0"/>
          </a:p>
        </p:txBody>
      </p:sp>
      <p:sp>
        <p:nvSpPr>
          <p:cNvPr id="5" name="Title 4"/>
          <p:cNvSpPr>
            <a:spLocks noGrp="1"/>
          </p:cNvSpPr>
          <p:nvPr>
            <p:ph type="title"/>
          </p:nvPr>
        </p:nvSpPr>
        <p:spPr/>
        <p:txBody>
          <a:bodyPr/>
          <a:lstStyle/>
          <a:p>
            <a:r>
              <a:rPr lang="en-US" dirty="0" smtClean="0"/>
              <a:t>KEYNOTE-028: Endometrial Cancer Highlights</a:t>
            </a:r>
            <a:r>
              <a:rPr lang="en-US" baseline="30000" dirty="0" smtClean="0"/>
              <a:t>1</a:t>
            </a:r>
            <a:endParaRPr lang="en-US" dirty="0"/>
          </a:p>
        </p:txBody>
      </p:sp>
      <p:grpSp>
        <p:nvGrpSpPr>
          <p:cNvPr id="10" name="Group 9"/>
          <p:cNvGrpSpPr/>
          <p:nvPr/>
        </p:nvGrpSpPr>
        <p:grpSpPr>
          <a:xfrm>
            <a:off x="6336339" y="1762016"/>
            <a:ext cx="2472895" cy="2495918"/>
            <a:chOff x="6336339" y="1762016"/>
            <a:chExt cx="2472895" cy="2495918"/>
          </a:xfrm>
        </p:grpSpPr>
        <p:sp>
          <p:nvSpPr>
            <p:cNvPr id="11" name="Oval 10"/>
            <p:cNvSpPr/>
            <p:nvPr/>
          </p:nvSpPr>
          <p:spPr>
            <a:xfrm>
              <a:off x="6336339" y="1762016"/>
              <a:ext cx="2443696" cy="2443696"/>
            </a:xfrm>
            <a:prstGeom prst="ellipse">
              <a:avLst/>
            </a:pr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2" name="Freeform 11"/>
            <p:cNvSpPr/>
            <p:nvPr/>
          </p:nvSpPr>
          <p:spPr>
            <a:xfrm>
              <a:off x="6399856" y="2702441"/>
              <a:ext cx="2337976" cy="439865"/>
            </a:xfrm>
            <a:custGeom>
              <a:avLst/>
              <a:gdLst>
                <a:gd name="connsiteX0" fmla="*/ 0 w 2149027"/>
                <a:gd name="connsiteY0" fmla="*/ 0 h 439865"/>
                <a:gd name="connsiteX1" fmla="*/ 2149027 w 2149027"/>
                <a:gd name="connsiteY1" fmla="*/ 0 h 439865"/>
                <a:gd name="connsiteX2" fmla="*/ 2149027 w 2149027"/>
                <a:gd name="connsiteY2" fmla="*/ 439865 h 439865"/>
                <a:gd name="connsiteX3" fmla="*/ 0 w 2149027"/>
                <a:gd name="connsiteY3" fmla="*/ 439865 h 439865"/>
                <a:gd name="connsiteX4" fmla="*/ 0 w 2149027"/>
                <a:gd name="connsiteY4" fmla="*/ 0 h 439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027" h="439865">
                  <a:moveTo>
                    <a:pt x="0" y="0"/>
                  </a:moveTo>
                  <a:lnTo>
                    <a:pt x="2149027" y="0"/>
                  </a:lnTo>
                  <a:lnTo>
                    <a:pt x="2149027" y="439865"/>
                  </a:lnTo>
                  <a:lnTo>
                    <a:pt x="0" y="4398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effectLst>
                    <a:outerShdw blurRad="38100" dist="38100" dir="2700000" algn="tl">
                      <a:srgbClr val="000000">
                        <a:alpha val="43137"/>
                      </a:srgbClr>
                    </a:outerShdw>
                  </a:effectLst>
                </a:rPr>
                <a:t>Pembrolizumab is effective in patients with advanced EC</a:t>
              </a:r>
              <a:endParaRPr lang="en-US" sz="1800" kern="1200" dirty="0">
                <a:effectLst>
                  <a:outerShdw blurRad="38100" dist="38100" dir="2700000" algn="tl">
                    <a:srgbClr val="000000">
                      <a:alpha val="43137"/>
                    </a:srgbClr>
                  </a:outerShdw>
                </a:effectLst>
              </a:endParaRPr>
            </a:p>
          </p:txBody>
        </p:sp>
        <p:sp>
          <p:nvSpPr>
            <p:cNvPr id="13" name="Freeform 12"/>
            <p:cNvSpPr/>
            <p:nvPr/>
          </p:nvSpPr>
          <p:spPr>
            <a:xfrm>
              <a:off x="7114768" y="3698977"/>
              <a:ext cx="1694466" cy="558957"/>
            </a:xfrm>
            <a:custGeom>
              <a:avLst/>
              <a:gdLst>
                <a:gd name="connsiteX0" fmla="*/ 0 w 1694466"/>
                <a:gd name="connsiteY0" fmla="*/ 0 h 558957"/>
                <a:gd name="connsiteX1" fmla="*/ 1694466 w 1694466"/>
                <a:gd name="connsiteY1" fmla="*/ 0 h 558957"/>
                <a:gd name="connsiteX2" fmla="*/ 1694466 w 1694466"/>
                <a:gd name="connsiteY2" fmla="*/ 558957 h 558957"/>
                <a:gd name="connsiteX3" fmla="*/ 0 w 1694466"/>
                <a:gd name="connsiteY3" fmla="*/ 558957 h 558957"/>
                <a:gd name="connsiteX4" fmla="*/ 0 w 1694466"/>
                <a:gd name="connsiteY4" fmla="*/ 0 h 55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466" h="558957">
                  <a:moveTo>
                    <a:pt x="0" y="0"/>
                  </a:moveTo>
                  <a:lnTo>
                    <a:pt x="1694466" y="0"/>
                  </a:lnTo>
                  <a:lnTo>
                    <a:pt x="1694466" y="558957"/>
                  </a:lnTo>
                  <a:lnTo>
                    <a:pt x="0" y="558957"/>
                  </a:lnTo>
                  <a:lnTo>
                    <a:pt x="0" y="0"/>
                  </a:lnTo>
                  <a:close/>
                </a:path>
              </a:pathLst>
            </a:custGeom>
            <a:solidFill>
              <a:schemeClr val="bg1">
                <a:lumMod val="85000"/>
              </a:schemeClr>
            </a:solidFill>
            <a:ln w="38100">
              <a:solidFill>
                <a:schemeClr val="accent4"/>
              </a:solid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FDA approved </a:t>
              </a:r>
              <a:endParaRPr lang="en-US" sz="1800" kern="1200" dirty="0">
                <a:solidFill>
                  <a:schemeClr val="tx1"/>
                </a:solidFill>
              </a:endParaRPr>
            </a:p>
          </p:txBody>
        </p:sp>
      </p:grpSp>
      <p:sp>
        <p:nvSpPr>
          <p:cNvPr id="14" name="TextBox 13"/>
          <p:cNvSpPr txBox="1"/>
          <p:nvPr/>
        </p:nvSpPr>
        <p:spPr>
          <a:xfrm>
            <a:off x="6873460" y="1342906"/>
            <a:ext cx="1398653" cy="369332"/>
          </a:xfrm>
          <a:prstGeom prst="rect">
            <a:avLst/>
          </a:prstGeom>
          <a:noFill/>
        </p:spPr>
        <p:txBody>
          <a:bodyPr wrap="none" rtlCol="0">
            <a:spAutoFit/>
          </a:bodyPr>
          <a:lstStyle/>
          <a:p>
            <a:r>
              <a:rPr lang="en-US" b="1" i="1" dirty="0" smtClean="0"/>
              <a:t>Take Home</a:t>
            </a:r>
            <a:endParaRPr lang="en-US" b="1" i="1" dirty="0"/>
          </a:p>
        </p:txBody>
      </p:sp>
      <p:sp>
        <p:nvSpPr>
          <p:cNvPr id="15" name="Freeform 14"/>
          <p:cNvSpPr/>
          <p:nvPr/>
        </p:nvSpPr>
        <p:spPr>
          <a:xfrm>
            <a:off x="7300120" y="4138898"/>
            <a:ext cx="1694466" cy="364108"/>
          </a:xfrm>
          <a:custGeom>
            <a:avLst/>
            <a:gdLst>
              <a:gd name="connsiteX0" fmla="*/ 0 w 1694466"/>
              <a:gd name="connsiteY0" fmla="*/ 0 h 558957"/>
              <a:gd name="connsiteX1" fmla="*/ 1694466 w 1694466"/>
              <a:gd name="connsiteY1" fmla="*/ 0 h 558957"/>
              <a:gd name="connsiteX2" fmla="*/ 1694466 w 1694466"/>
              <a:gd name="connsiteY2" fmla="*/ 558957 h 558957"/>
              <a:gd name="connsiteX3" fmla="*/ 0 w 1694466"/>
              <a:gd name="connsiteY3" fmla="*/ 558957 h 558957"/>
              <a:gd name="connsiteX4" fmla="*/ 0 w 1694466"/>
              <a:gd name="connsiteY4" fmla="*/ 0 h 55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466" h="558957">
                <a:moveTo>
                  <a:pt x="0" y="0"/>
                </a:moveTo>
                <a:lnTo>
                  <a:pt x="1694466" y="0"/>
                </a:lnTo>
                <a:lnTo>
                  <a:pt x="1694466" y="558957"/>
                </a:lnTo>
                <a:lnTo>
                  <a:pt x="0" y="558957"/>
                </a:lnTo>
                <a:lnTo>
                  <a:pt x="0" y="0"/>
                </a:lnTo>
                <a:close/>
              </a:path>
            </a:pathLst>
          </a:custGeom>
          <a:solidFill>
            <a:schemeClr val="accent4"/>
          </a:solidFill>
          <a:ln w="38100">
            <a:solidFill>
              <a:schemeClr val="accent4"/>
            </a:solid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sz="1600" b="1" kern="1200" dirty="0" smtClean="0">
                <a:solidFill>
                  <a:schemeClr val="bg1"/>
                </a:solidFill>
              </a:rPr>
              <a:t>FDA indication </a:t>
            </a:r>
            <a:endParaRPr lang="en-US" sz="1600" kern="1200" dirty="0">
              <a:solidFill>
                <a:schemeClr val="bg1"/>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816957344"/>
              </p:ext>
            </p:extLst>
          </p:nvPr>
        </p:nvGraphicFramePr>
        <p:xfrm>
          <a:off x="3599806" y="2644731"/>
          <a:ext cx="2677363" cy="230140"/>
        </p:xfrm>
        <a:graphic>
          <a:graphicData uri="http://schemas.openxmlformats.org/drawingml/2006/table">
            <a:tbl>
              <a:tblPr firstRow="1" bandRow="1" bandCol="1">
                <a:tableStyleId>{2D5ABB26-0587-4C30-8999-92F81FD0307C}</a:tableStyleId>
              </a:tblPr>
              <a:tblGrid>
                <a:gridCol w="402336"/>
                <a:gridCol w="366377"/>
                <a:gridCol w="444234"/>
                <a:gridCol w="301299"/>
                <a:gridCol w="446227"/>
                <a:gridCol w="263347"/>
                <a:gridCol w="453543"/>
              </a:tblGrid>
              <a:tr h="69205">
                <a:tc>
                  <a:txBody>
                    <a:bodyPr/>
                    <a:lstStyle/>
                    <a:p>
                      <a:r>
                        <a:rPr lang="en-US" sz="600" b="1" dirty="0" smtClean="0"/>
                        <a:t>No. at Risk</a:t>
                      </a:r>
                      <a:endParaRPr lang="en-US" sz="600" b="1" dirty="0"/>
                    </a:p>
                  </a:txBody>
                  <a:tcPr marL="0" marR="0" marT="0" marB="0" anchor="ctr">
                    <a:solidFill>
                      <a:schemeClr val="bg1"/>
                    </a:solidFill>
                  </a:tcPr>
                </a:tc>
                <a:tc>
                  <a:txBody>
                    <a:bodyPr/>
                    <a:lstStyle/>
                    <a:p>
                      <a:endParaRPr lang="en-US" sz="600" dirty="0"/>
                    </a:p>
                  </a:txBody>
                  <a:tcPr marL="0" marR="0" marT="0" marB="0">
                    <a:solidFill>
                      <a:schemeClr val="bg1"/>
                    </a:solidFill>
                  </a:tcPr>
                </a:tc>
                <a:tc>
                  <a:txBody>
                    <a:bodyPr/>
                    <a:lstStyle/>
                    <a:p>
                      <a:endParaRPr lang="en-US" sz="600" dirty="0"/>
                    </a:p>
                  </a:txBody>
                  <a:tcPr marL="0" marR="0" marT="0" marB="0">
                    <a:solidFill>
                      <a:schemeClr val="bg1"/>
                    </a:solidFill>
                  </a:tcPr>
                </a:tc>
                <a:tc>
                  <a:txBody>
                    <a:bodyPr/>
                    <a:lstStyle/>
                    <a:p>
                      <a:endParaRPr lang="en-US" sz="600" dirty="0"/>
                    </a:p>
                  </a:txBody>
                  <a:tcPr marL="0" marR="0" marT="0" marB="0">
                    <a:solidFill>
                      <a:schemeClr val="bg1"/>
                    </a:solidFill>
                  </a:tcPr>
                </a:tc>
                <a:tc>
                  <a:txBody>
                    <a:bodyPr/>
                    <a:lstStyle/>
                    <a:p>
                      <a:endParaRPr lang="en-US" sz="600" dirty="0"/>
                    </a:p>
                  </a:txBody>
                  <a:tcPr marL="0" marR="0" marT="0" marB="0">
                    <a:solidFill>
                      <a:schemeClr val="bg1"/>
                    </a:solidFill>
                  </a:tcPr>
                </a:tc>
                <a:tc>
                  <a:txBody>
                    <a:bodyPr/>
                    <a:lstStyle/>
                    <a:p>
                      <a:endParaRPr lang="en-US" sz="600" dirty="0"/>
                    </a:p>
                  </a:txBody>
                  <a:tcPr marL="0" marR="0" marT="0" marB="0">
                    <a:solidFill>
                      <a:schemeClr val="bg1"/>
                    </a:solidFill>
                  </a:tcPr>
                </a:tc>
                <a:tc>
                  <a:txBody>
                    <a:bodyPr/>
                    <a:lstStyle/>
                    <a:p>
                      <a:endParaRPr lang="en-US" sz="600" dirty="0"/>
                    </a:p>
                  </a:txBody>
                  <a:tcPr marL="0" marR="0" marT="0" marB="0">
                    <a:solidFill>
                      <a:schemeClr val="bg1"/>
                    </a:solidFill>
                  </a:tcPr>
                </a:tc>
              </a:tr>
              <a:tr h="138700">
                <a:tc>
                  <a:txBody>
                    <a:bodyPr/>
                    <a:lstStyle/>
                    <a:p>
                      <a:endParaRPr lang="en-US" sz="600" dirty="0"/>
                    </a:p>
                  </a:txBody>
                  <a:tcPr marL="0" marR="0" marT="0" marB="0">
                    <a:solidFill>
                      <a:schemeClr val="bg1"/>
                    </a:solidFill>
                  </a:tcPr>
                </a:tc>
                <a:tc>
                  <a:txBody>
                    <a:bodyPr/>
                    <a:lstStyle/>
                    <a:p>
                      <a:pPr algn="ctr"/>
                      <a:r>
                        <a:rPr lang="en-US" sz="600" dirty="0" smtClean="0"/>
                        <a:t>23</a:t>
                      </a:r>
                      <a:endParaRPr lang="en-US" sz="600" dirty="0"/>
                    </a:p>
                  </a:txBody>
                  <a:tcPr marL="0" marR="0" marT="0" marB="0" anchor="ctr">
                    <a:solidFill>
                      <a:schemeClr val="bg1"/>
                    </a:solidFill>
                  </a:tcPr>
                </a:tc>
                <a:tc>
                  <a:txBody>
                    <a:bodyPr/>
                    <a:lstStyle/>
                    <a:p>
                      <a:pPr algn="ctr"/>
                      <a:r>
                        <a:rPr lang="en-US" sz="600" dirty="0" smtClean="0"/>
                        <a:t>5</a:t>
                      </a:r>
                      <a:endParaRPr lang="en-US" sz="600" dirty="0"/>
                    </a:p>
                  </a:txBody>
                  <a:tcPr marL="0" marR="0" marT="0" marB="0" anchor="ctr">
                    <a:solidFill>
                      <a:schemeClr val="bg1"/>
                    </a:solidFill>
                  </a:tcPr>
                </a:tc>
                <a:tc>
                  <a:txBody>
                    <a:bodyPr/>
                    <a:lstStyle/>
                    <a:p>
                      <a:pPr algn="ctr"/>
                      <a:r>
                        <a:rPr lang="en-US" sz="600" dirty="0" smtClean="0"/>
                        <a:t>4</a:t>
                      </a:r>
                      <a:endParaRPr lang="en-US" sz="600" dirty="0"/>
                    </a:p>
                  </a:txBody>
                  <a:tcPr marL="0" marR="0" marT="0" marB="0" anchor="ctr">
                    <a:solidFill>
                      <a:schemeClr val="bg1"/>
                    </a:solidFill>
                  </a:tcPr>
                </a:tc>
                <a:tc>
                  <a:txBody>
                    <a:bodyPr/>
                    <a:lstStyle/>
                    <a:p>
                      <a:pPr algn="ctr"/>
                      <a:r>
                        <a:rPr lang="en-US" sz="600" dirty="0" smtClean="0"/>
                        <a:t>3</a:t>
                      </a:r>
                      <a:endParaRPr lang="en-US" sz="600" dirty="0"/>
                    </a:p>
                  </a:txBody>
                  <a:tcPr marL="0" marR="0" marT="0" marB="0" anchor="ctr">
                    <a:solidFill>
                      <a:schemeClr val="bg1"/>
                    </a:solidFill>
                  </a:tcPr>
                </a:tc>
                <a:tc>
                  <a:txBody>
                    <a:bodyPr/>
                    <a:lstStyle/>
                    <a:p>
                      <a:pPr algn="ctr"/>
                      <a:r>
                        <a:rPr lang="en-US" sz="600" dirty="0" smtClean="0"/>
                        <a:t>3</a:t>
                      </a:r>
                      <a:endParaRPr lang="en-US" sz="600" dirty="0"/>
                    </a:p>
                  </a:txBody>
                  <a:tcPr marL="0" marR="0" marT="0" marB="0" anchor="ctr">
                    <a:solidFill>
                      <a:schemeClr val="bg1"/>
                    </a:solidFill>
                  </a:tcPr>
                </a:tc>
                <a:tc>
                  <a:txBody>
                    <a:bodyPr/>
                    <a:lstStyle/>
                    <a:p>
                      <a:pPr algn="ctr"/>
                      <a:r>
                        <a:rPr lang="en-US" sz="600" dirty="0" smtClean="0"/>
                        <a:t>0</a:t>
                      </a:r>
                      <a:endParaRPr lang="en-US" sz="600" dirty="0"/>
                    </a:p>
                  </a:txBody>
                  <a:tcPr marL="0" marR="0" marT="0" marB="0" anchor="ctr">
                    <a:solidFill>
                      <a:schemeClr val="bg1"/>
                    </a:solidFill>
                  </a:tcPr>
                </a:tc>
              </a:tr>
            </a:tbl>
          </a:graphicData>
        </a:graphic>
      </p:graphicFrame>
      <p:grpSp>
        <p:nvGrpSpPr>
          <p:cNvPr id="19" name="Group 18"/>
          <p:cNvGrpSpPr/>
          <p:nvPr/>
        </p:nvGrpSpPr>
        <p:grpSpPr>
          <a:xfrm>
            <a:off x="3739318" y="782726"/>
            <a:ext cx="2618319" cy="1988913"/>
            <a:chOff x="3811742" y="782726"/>
            <a:chExt cx="2618319" cy="1988913"/>
          </a:xfrm>
        </p:grpSpPr>
        <p:graphicFrame>
          <p:nvGraphicFramePr>
            <p:cNvPr id="20" name="Chart 19"/>
            <p:cNvGraphicFramePr/>
            <p:nvPr>
              <p:extLst>
                <p:ext uri="{D42A27DB-BD31-4B8C-83A1-F6EECF244321}">
                  <p14:modId xmlns:p14="http://schemas.microsoft.com/office/powerpoint/2010/main" val="98176482"/>
                </p:ext>
              </p:extLst>
            </p:nvPr>
          </p:nvGraphicFramePr>
          <p:xfrm>
            <a:off x="4001414" y="782726"/>
            <a:ext cx="2428647" cy="1919715"/>
          </p:xfrm>
          <a:graphic>
            <a:graphicData uri="http://schemas.openxmlformats.org/drawingml/2006/chart">
              <c:chart xmlns:c="http://schemas.openxmlformats.org/drawingml/2006/chart" xmlns:r="http://schemas.openxmlformats.org/officeDocument/2006/relationships" r:id="rId3"/>
            </a:graphicData>
          </a:graphic>
        </p:graphicFrame>
        <p:sp>
          <p:nvSpPr>
            <p:cNvPr id="21" name="Freeform 20"/>
            <p:cNvSpPr/>
            <p:nvPr/>
          </p:nvSpPr>
          <p:spPr>
            <a:xfrm>
              <a:off x="4273236" y="929489"/>
              <a:ext cx="1524000" cy="1285592"/>
            </a:xfrm>
            <a:custGeom>
              <a:avLst/>
              <a:gdLst>
                <a:gd name="connsiteX0" fmla="*/ 0 w 1524000"/>
                <a:gd name="connsiteY0" fmla="*/ 0 h 1285592"/>
                <a:gd name="connsiteX1" fmla="*/ 51303 w 1524000"/>
                <a:gd name="connsiteY1" fmla="*/ 0 h 1285592"/>
                <a:gd name="connsiteX2" fmla="*/ 51303 w 1524000"/>
                <a:gd name="connsiteY2" fmla="*/ 78463 h 1285592"/>
                <a:gd name="connsiteX3" fmla="*/ 78463 w 1524000"/>
                <a:gd name="connsiteY3" fmla="*/ 78463 h 1285592"/>
                <a:gd name="connsiteX4" fmla="*/ 78463 w 1524000"/>
                <a:gd name="connsiteY4" fmla="*/ 144856 h 1285592"/>
                <a:gd name="connsiteX5" fmla="*/ 108641 w 1524000"/>
                <a:gd name="connsiteY5" fmla="*/ 144856 h 1285592"/>
                <a:gd name="connsiteX6" fmla="*/ 108641 w 1524000"/>
                <a:gd name="connsiteY6" fmla="*/ 217283 h 1285592"/>
                <a:gd name="connsiteX7" fmla="*/ 114677 w 1524000"/>
                <a:gd name="connsiteY7" fmla="*/ 217283 h 1285592"/>
                <a:gd name="connsiteX8" fmla="*/ 114677 w 1524000"/>
                <a:gd name="connsiteY8" fmla="*/ 283675 h 1285592"/>
                <a:gd name="connsiteX9" fmla="*/ 126748 w 1524000"/>
                <a:gd name="connsiteY9" fmla="*/ 283675 h 1285592"/>
                <a:gd name="connsiteX10" fmla="*/ 126748 w 1524000"/>
                <a:gd name="connsiteY10" fmla="*/ 359121 h 1285592"/>
                <a:gd name="connsiteX11" fmla="*/ 144855 w 1524000"/>
                <a:gd name="connsiteY11" fmla="*/ 359121 h 1285592"/>
                <a:gd name="connsiteX12" fmla="*/ 144855 w 1524000"/>
                <a:gd name="connsiteY12" fmla="*/ 503976 h 1285592"/>
                <a:gd name="connsiteX13" fmla="*/ 150891 w 1524000"/>
                <a:gd name="connsiteY13" fmla="*/ 510012 h 1285592"/>
                <a:gd name="connsiteX14" fmla="*/ 150891 w 1524000"/>
                <a:gd name="connsiteY14" fmla="*/ 576404 h 1285592"/>
                <a:gd name="connsiteX15" fmla="*/ 153909 w 1524000"/>
                <a:gd name="connsiteY15" fmla="*/ 579422 h 1285592"/>
                <a:gd name="connsiteX16" fmla="*/ 153909 w 1524000"/>
                <a:gd name="connsiteY16" fmla="*/ 642796 h 1285592"/>
                <a:gd name="connsiteX17" fmla="*/ 153909 w 1524000"/>
                <a:gd name="connsiteY17" fmla="*/ 642796 h 1285592"/>
                <a:gd name="connsiteX18" fmla="*/ 159945 w 1524000"/>
                <a:gd name="connsiteY18" fmla="*/ 648832 h 1285592"/>
                <a:gd name="connsiteX19" fmla="*/ 159945 w 1524000"/>
                <a:gd name="connsiteY19" fmla="*/ 724277 h 1285592"/>
                <a:gd name="connsiteX20" fmla="*/ 159945 w 1524000"/>
                <a:gd name="connsiteY20" fmla="*/ 724277 h 1285592"/>
                <a:gd name="connsiteX21" fmla="*/ 159945 w 1524000"/>
                <a:gd name="connsiteY21" fmla="*/ 787652 h 1285592"/>
                <a:gd name="connsiteX22" fmla="*/ 172015 w 1524000"/>
                <a:gd name="connsiteY22" fmla="*/ 787652 h 1285592"/>
                <a:gd name="connsiteX23" fmla="*/ 172015 w 1524000"/>
                <a:gd name="connsiteY23" fmla="*/ 998899 h 1285592"/>
                <a:gd name="connsiteX24" fmla="*/ 244443 w 1524000"/>
                <a:gd name="connsiteY24" fmla="*/ 998899 h 1285592"/>
                <a:gd name="connsiteX25" fmla="*/ 244443 w 1524000"/>
                <a:gd name="connsiteY25" fmla="*/ 1071327 h 1285592"/>
                <a:gd name="connsiteX26" fmla="*/ 274621 w 1524000"/>
                <a:gd name="connsiteY26" fmla="*/ 1071327 h 1285592"/>
                <a:gd name="connsiteX27" fmla="*/ 274621 w 1524000"/>
                <a:gd name="connsiteY27" fmla="*/ 1140737 h 1285592"/>
                <a:gd name="connsiteX28" fmla="*/ 513029 w 1524000"/>
                <a:gd name="connsiteY28" fmla="*/ 1140737 h 1285592"/>
                <a:gd name="connsiteX29" fmla="*/ 513029 w 1524000"/>
                <a:gd name="connsiteY29" fmla="*/ 1213164 h 1285592"/>
                <a:gd name="connsiteX30" fmla="*/ 841972 w 1524000"/>
                <a:gd name="connsiteY30" fmla="*/ 1213164 h 1285592"/>
                <a:gd name="connsiteX31" fmla="*/ 841972 w 1524000"/>
                <a:gd name="connsiteY31" fmla="*/ 1285592 h 1285592"/>
                <a:gd name="connsiteX32" fmla="*/ 1524000 w 1524000"/>
                <a:gd name="connsiteY32" fmla="*/ 1285592 h 128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24000" h="1285592">
                  <a:moveTo>
                    <a:pt x="0" y="0"/>
                  </a:moveTo>
                  <a:lnTo>
                    <a:pt x="51303" y="0"/>
                  </a:lnTo>
                  <a:lnTo>
                    <a:pt x="51303" y="78463"/>
                  </a:lnTo>
                  <a:lnTo>
                    <a:pt x="78463" y="78463"/>
                  </a:lnTo>
                  <a:lnTo>
                    <a:pt x="78463" y="144856"/>
                  </a:lnTo>
                  <a:lnTo>
                    <a:pt x="108641" y="144856"/>
                  </a:lnTo>
                  <a:lnTo>
                    <a:pt x="108641" y="217283"/>
                  </a:lnTo>
                  <a:lnTo>
                    <a:pt x="114677" y="217283"/>
                  </a:lnTo>
                  <a:lnTo>
                    <a:pt x="114677" y="283675"/>
                  </a:lnTo>
                  <a:lnTo>
                    <a:pt x="126748" y="283675"/>
                  </a:lnTo>
                  <a:lnTo>
                    <a:pt x="126748" y="359121"/>
                  </a:lnTo>
                  <a:lnTo>
                    <a:pt x="144855" y="359121"/>
                  </a:lnTo>
                  <a:lnTo>
                    <a:pt x="144855" y="503976"/>
                  </a:lnTo>
                  <a:lnTo>
                    <a:pt x="150891" y="510012"/>
                  </a:lnTo>
                  <a:lnTo>
                    <a:pt x="150891" y="576404"/>
                  </a:lnTo>
                  <a:lnTo>
                    <a:pt x="153909" y="579422"/>
                  </a:lnTo>
                  <a:lnTo>
                    <a:pt x="153909" y="642796"/>
                  </a:lnTo>
                  <a:lnTo>
                    <a:pt x="153909" y="642796"/>
                  </a:lnTo>
                  <a:lnTo>
                    <a:pt x="159945" y="648832"/>
                  </a:lnTo>
                  <a:lnTo>
                    <a:pt x="159945" y="724277"/>
                  </a:lnTo>
                  <a:lnTo>
                    <a:pt x="159945" y="724277"/>
                  </a:lnTo>
                  <a:lnTo>
                    <a:pt x="159945" y="787652"/>
                  </a:lnTo>
                  <a:lnTo>
                    <a:pt x="172015" y="787652"/>
                  </a:lnTo>
                  <a:lnTo>
                    <a:pt x="172015" y="998899"/>
                  </a:lnTo>
                  <a:lnTo>
                    <a:pt x="244443" y="998899"/>
                  </a:lnTo>
                  <a:lnTo>
                    <a:pt x="244443" y="1071327"/>
                  </a:lnTo>
                  <a:lnTo>
                    <a:pt x="274621" y="1071327"/>
                  </a:lnTo>
                  <a:lnTo>
                    <a:pt x="274621" y="1140737"/>
                  </a:lnTo>
                  <a:lnTo>
                    <a:pt x="513029" y="1140737"/>
                  </a:lnTo>
                  <a:lnTo>
                    <a:pt x="513029" y="1213164"/>
                  </a:lnTo>
                  <a:lnTo>
                    <a:pt x="841972" y="1213164"/>
                  </a:lnTo>
                  <a:lnTo>
                    <a:pt x="841972" y="1285592"/>
                  </a:lnTo>
                  <a:lnTo>
                    <a:pt x="1524000" y="1285592"/>
                  </a:lnTo>
                </a:path>
              </a:pathLst>
            </a:custGeom>
            <a:noFill/>
            <a:ln w="19050">
              <a:solidFill>
                <a:srgbClr val="1168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rot="16200000">
              <a:off x="3639258" y="1508093"/>
              <a:ext cx="575799" cy="230832"/>
            </a:xfrm>
            <a:prstGeom prst="rect">
              <a:avLst/>
            </a:prstGeom>
          </p:spPr>
          <p:txBody>
            <a:bodyPr wrap="none">
              <a:spAutoFit/>
            </a:bodyPr>
            <a:lstStyle/>
            <a:p>
              <a:r>
                <a:rPr lang="en-US" sz="900" b="1" dirty="0" smtClean="0"/>
                <a:t>PFS, </a:t>
              </a:r>
              <a:r>
                <a:rPr lang="en-US" sz="900" b="1" dirty="0"/>
                <a:t>%</a:t>
              </a:r>
            </a:p>
          </p:txBody>
        </p:sp>
        <p:sp>
          <p:nvSpPr>
            <p:cNvPr id="23" name="Rectangle 22"/>
            <p:cNvSpPr/>
            <p:nvPr/>
          </p:nvSpPr>
          <p:spPr>
            <a:xfrm>
              <a:off x="4932090" y="2540807"/>
              <a:ext cx="691215" cy="230832"/>
            </a:xfrm>
            <a:prstGeom prst="rect">
              <a:avLst/>
            </a:prstGeom>
          </p:spPr>
          <p:txBody>
            <a:bodyPr wrap="none">
              <a:spAutoFit/>
            </a:bodyPr>
            <a:lstStyle/>
            <a:p>
              <a:r>
                <a:rPr lang="en-US" sz="900" b="1" dirty="0"/>
                <a:t>Time, mo</a:t>
              </a:r>
            </a:p>
          </p:txBody>
        </p:sp>
      </p:grpSp>
      <p:grpSp>
        <p:nvGrpSpPr>
          <p:cNvPr id="24" name="Group 23"/>
          <p:cNvGrpSpPr/>
          <p:nvPr/>
        </p:nvGrpSpPr>
        <p:grpSpPr>
          <a:xfrm>
            <a:off x="3739318" y="2823709"/>
            <a:ext cx="2624975" cy="1975001"/>
            <a:chOff x="3811742" y="2823709"/>
            <a:chExt cx="2624975" cy="1975001"/>
          </a:xfrm>
        </p:grpSpPr>
        <p:graphicFrame>
          <p:nvGraphicFramePr>
            <p:cNvPr id="25" name="Chart 24"/>
            <p:cNvGraphicFramePr/>
            <p:nvPr>
              <p:extLst>
                <p:ext uri="{D42A27DB-BD31-4B8C-83A1-F6EECF244321}">
                  <p14:modId xmlns:p14="http://schemas.microsoft.com/office/powerpoint/2010/main" val="1317338511"/>
                </p:ext>
              </p:extLst>
            </p:nvPr>
          </p:nvGraphicFramePr>
          <p:xfrm>
            <a:off x="4008070" y="2823709"/>
            <a:ext cx="2428647" cy="1919715"/>
          </p:xfrm>
          <a:graphic>
            <a:graphicData uri="http://schemas.openxmlformats.org/drawingml/2006/chart">
              <c:chart xmlns:c="http://schemas.openxmlformats.org/drawingml/2006/chart" xmlns:r="http://schemas.openxmlformats.org/officeDocument/2006/relationships" r:id="rId4"/>
            </a:graphicData>
          </a:graphic>
        </p:graphicFrame>
        <p:sp>
          <p:nvSpPr>
            <p:cNvPr id="26" name="Freeform 25"/>
            <p:cNvSpPr/>
            <p:nvPr/>
          </p:nvSpPr>
          <p:spPr>
            <a:xfrm>
              <a:off x="4274360" y="2976403"/>
              <a:ext cx="1586392" cy="718018"/>
            </a:xfrm>
            <a:custGeom>
              <a:avLst/>
              <a:gdLst>
                <a:gd name="connsiteX0" fmla="*/ 0 w 1586392"/>
                <a:gd name="connsiteY0" fmla="*/ 0 h 718018"/>
                <a:gd name="connsiteX1" fmla="*/ 52163 w 1586392"/>
                <a:gd name="connsiteY1" fmla="*/ 0 h 718018"/>
                <a:gd name="connsiteX2" fmla="*/ 52163 w 1586392"/>
                <a:gd name="connsiteY2" fmla="*/ 64437 h 718018"/>
                <a:gd name="connsiteX3" fmla="*/ 101259 w 1586392"/>
                <a:gd name="connsiteY3" fmla="*/ 64437 h 718018"/>
                <a:gd name="connsiteX4" fmla="*/ 101259 w 1586392"/>
                <a:gd name="connsiteY4" fmla="*/ 135012 h 718018"/>
                <a:gd name="connsiteX5" fmla="*/ 98190 w 1586392"/>
                <a:gd name="connsiteY5" fmla="*/ 135012 h 718018"/>
                <a:gd name="connsiteX6" fmla="*/ 98190 w 1586392"/>
                <a:gd name="connsiteY6" fmla="*/ 205586 h 718018"/>
                <a:gd name="connsiteX7" fmla="*/ 156491 w 1586392"/>
                <a:gd name="connsiteY7" fmla="*/ 205586 h 718018"/>
                <a:gd name="connsiteX8" fmla="*/ 156491 w 1586392"/>
                <a:gd name="connsiteY8" fmla="*/ 273092 h 718018"/>
                <a:gd name="connsiteX9" fmla="*/ 168765 w 1586392"/>
                <a:gd name="connsiteY9" fmla="*/ 273092 h 718018"/>
                <a:gd name="connsiteX10" fmla="*/ 168765 w 1586392"/>
                <a:gd name="connsiteY10" fmla="*/ 331393 h 718018"/>
                <a:gd name="connsiteX11" fmla="*/ 319119 w 1586392"/>
                <a:gd name="connsiteY11" fmla="*/ 331393 h 718018"/>
                <a:gd name="connsiteX12" fmla="*/ 319119 w 1586392"/>
                <a:gd name="connsiteY12" fmla="*/ 411173 h 718018"/>
                <a:gd name="connsiteX13" fmla="*/ 401968 w 1586392"/>
                <a:gd name="connsiteY13" fmla="*/ 411173 h 718018"/>
                <a:gd name="connsiteX14" fmla="*/ 401968 w 1586392"/>
                <a:gd name="connsiteY14" fmla="*/ 481747 h 718018"/>
                <a:gd name="connsiteX15" fmla="*/ 616759 w 1586392"/>
                <a:gd name="connsiteY15" fmla="*/ 481747 h 718018"/>
                <a:gd name="connsiteX16" fmla="*/ 616759 w 1586392"/>
                <a:gd name="connsiteY16" fmla="*/ 558459 h 718018"/>
                <a:gd name="connsiteX17" fmla="*/ 690402 w 1586392"/>
                <a:gd name="connsiteY17" fmla="*/ 558459 h 718018"/>
                <a:gd name="connsiteX18" fmla="*/ 690402 w 1586392"/>
                <a:gd name="connsiteY18" fmla="*/ 638239 h 718018"/>
                <a:gd name="connsiteX19" fmla="*/ 819278 w 1586392"/>
                <a:gd name="connsiteY19" fmla="*/ 638239 h 718018"/>
                <a:gd name="connsiteX20" fmla="*/ 819278 w 1586392"/>
                <a:gd name="connsiteY20" fmla="*/ 718018 h 718018"/>
                <a:gd name="connsiteX21" fmla="*/ 1586392 w 1586392"/>
                <a:gd name="connsiteY21" fmla="*/ 718018 h 71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86392" h="718018">
                  <a:moveTo>
                    <a:pt x="0" y="0"/>
                  </a:moveTo>
                  <a:lnTo>
                    <a:pt x="52163" y="0"/>
                  </a:lnTo>
                  <a:lnTo>
                    <a:pt x="52163" y="64437"/>
                  </a:lnTo>
                  <a:lnTo>
                    <a:pt x="101259" y="64437"/>
                  </a:lnTo>
                  <a:lnTo>
                    <a:pt x="101259" y="135012"/>
                  </a:lnTo>
                  <a:lnTo>
                    <a:pt x="98190" y="135012"/>
                  </a:lnTo>
                  <a:lnTo>
                    <a:pt x="98190" y="205586"/>
                  </a:lnTo>
                  <a:lnTo>
                    <a:pt x="156491" y="205586"/>
                  </a:lnTo>
                  <a:lnTo>
                    <a:pt x="156491" y="273092"/>
                  </a:lnTo>
                  <a:lnTo>
                    <a:pt x="168765" y="273092"/>
                  </a:lnTo>
                  <a:lnTo>
                    <a:pt x="168765" y="331393"/>
                  </a:lnTo>
                  <a:lnTo>
                    <a:pt x="319119" y="331393"/>
                  </a:lnTo>
                  <a:lnTo>
                    <a:pt x="319119" y="411173"/>
                  </a:lnTo>
                  <a:lnTo>
                    <a:pt x="401968" y="411173"/>
                  </a:lnTo>
                  <a:lnTo>
                    <a:pt x="401968" y="481747"/>
                  </a:lnTo>
                  <a:lnTo>
                    <a:pt x="616759" y="481747"/>
                  </a:lnTo>
                  <a:lnTo>
                    <a:pt x="616759" y="558459"/>
                  </a:lnTo>
                  <a:lnTo>
                    <a:pt x="690402" y="558459"/>
                  </a:lnTo>
                  <a:lnTo>
                    <a:pt x="690402" y="638239"/>
                  </a:lnTo>
                  <a:lnTo>
                    <a:pt x="819278" y="638239"/>
                  </a:lnTo>
                  <a:lnTo>
                    <a:pt x="819278" y="718018"/>
                  </a:lnTo>
                  <a:lnTo>
                    <a:pt x="1586392" y="718018"/>
                  </a:lnTo>
                </a:path>
              </a:pathLst>
            </a:custGeom>
            <a:noFill/>
            <a:ln>
              <a:solidFill>
                <a:srgbClr val="1168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rot="16200000">
              <a:off x="3668112" y="3490209"/>
              <a:ext cx="518091" cy="230832"/>
            </a:xfrm>
            <a:prstGeom prst="rect">
              <a:avLst/>
            </a:prstGeom>
          </p:spPr>
          <p:txBody>
            <a:bodyPr wrap="none">
              <a:spAutoFit/>
            </a:bodyPr>
            <a:lstStyle/>
            <a:p>
              <a:r>
                <a:rPr lang="en-US" sz="900" b="1" dirty="0" smtClean="0"/>
                <a:t>OS, </a:t>
              </a:r>
              <a:r>
                <a:rPr lang="en-US" sz="900" b="1" dirty="0"/>
                <a:t>%</a:t>
              </a:r>
            </a:p>
          </p:txBody>
        </p:sp>
        <p:sp>
          <p:nvSpPr>
            <p:cNvPr id="28" name="Rectangle 27"/>
            <p:cNvSpPr/>
            <p:nvPr/>
          </p:nvSpPr>
          <p:spPr>
            <a:xfrm>
              <a:off x="4932090" y="4567878"/>
              <a:ext cx="691215" cy="230832"/>
            </a:xfrm>
            <a:prstGeom prst="rect">
              <a:avLst/>
            </a:prstGeom>
          </p:spPr>
          <p:txBody>
            <a:bodyPr wrap="none">
              <a:spAutoFit/>
            </a:bodyPr>
            <a:lstStyle/>
            <a:p>
              <a:r>
                <a:rPr lang="en-US" sz="900" b="1" dirty="0"/>
                <a:t>Time, mo</a:t>
              </a:r>
            </a:p>
          </p:txBody>
        </p:sp>
      </p:grpSp>
    </p:spTree>
    <p:extLst>
      <p:ext uri="{BB962C8B-B14F-4D97-AF65-F5344CB8AC3E}">
        <p14:creationId xmlns:p14="http://schemas.microsoft.com/office/powerpoint/2010/main" val="69773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3"/>
          </p:nvPr>
        </p:nvSpPr>
        <p:spPr/>
        <p:txBody>
          <a:bodyPr/>
          <a:lstStyle/>
          <a:p>
            <a:r>
              <a:rPr lang="en-US" baseline="30000" dirty="0" smtClean="0"/>
              <a:t>a</a:t>
            </a:r>
            <a:r>
              <a:rPr lang="en-US" dirty="0" smtClean="0"/>
              <a:t> By NGS/PCR.</a:t>
            </a:r>
            <a:br>
              <a:rPr lang="en-US" dirty="0" smtClean="0"/>
            </a:br>
            <a:r>
              <a:rPr lang="en-US" dirty="0" smtClean="0"/>
              <a:t>1. Oaknin A et al. SGO 2019. Abstract 33.</a:t>
            </a:r>
            <a:endParaRPr lang="en-US" dirty="0"/>
          </a:p>
        </p:txBody>
      </p:sp>
      <p:sp>
        <p:nvSpPr>
          <p:cNvPr id="3" name="Title 2"/>
          <p:cNvSpPr>
            <a:spLocks noGrp="1"/>
          </p:cNvSpPr>
          <p:nvPr>
            <p:ph type="title"/>
          </p:nvPr>
        </p:nvSpPr>
        <p:spPr/>
        <p:txBody>
          <a:bodyPr/>
          <a:lstStyle/>
          <a:p>
            <a:r>
              <a:rPr lang="en-US" dirty="0" smtClean="0"/>
              <a:t>Phase 1/2 GARNET Trial: </a:t>
            </a:r>
            <a:br>
              <a:rPr lang="en-US" dirty="0" smtClean="0"/>
            </a:br>
            <a:r>
              <a:rPr lang="en-US" dirty="0" smtClean="0"/>
              <a:t>Dostarlimab in Recurrent or Advanced MSI-H/MSS EC</a:t>
            </a:r>
            <a:r>
              <a:rPr lang="en-US" baseline="30000" dirty="0" smtClean="0"/>
              <a:t>1</a:t>
            </a:r>
            <a:endParaRPr lang="en-US" baseline="30000" dirty="0"/>
          </a:p>
        </p:txBody>
      </p:sp>
      <p:sp>
        <p:nvSpPr>
          <p:cNvPr id="10" name="Title 2"/>
          <p:cNvSpPr txBox="1">
            <a:spLocks/>
          </p:cNvSpPr>
          <p:nvPr/>
        </p:nvSpPr>
        <p:spPr>
          <a:xfrm>
            <a:off x="91440" y="26840"/>
            <a:ext cx="8961120" cy="74295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a:lstStyle>
          <a:p>
            <a:endParaRPr lang="en-US" baseline="30000" dirty="0"/>
          </a:p>
        </p:txBody>
      </p:sp>
      <p:graphicFrame>
        <p:nvGraphicFramePr>
          <p:cNvPr id="16" name="Table 15"/>
          <p:cNvGraphicFramePr>
            <a:graphicFrameLocks noGrp="1"/>
          </p:cNvGraphicFramePr>
          <p:nvPr>
            <p:extLst>
              <p:ext uri="{D42A27DB-BD31-4B8C-83A1-F6EECF244321}">
                <p14:modId xmlns:p14="http://schemas.microsoft.com/office/powerpoint/2010/main" val="2278512728"/>
              </p:ext>
            </p:extLst>
          </p:nvPr>
        </p:nvGraphicFramePr>
        <p:xfrm>
          <a:off x="91440" y="2188939"/>
          <a:ext cx="8855034" cy="2264614"/>
        </p:xfrm>
        <a:graphic>
          <a:graphicData uri="http://schemas.openxmlformats.org/drawingml/2006/table">
            <a:tbl>
              <a:tblPr firstRow="1" bandRow="1">
                <a:tableStyleId>{6E25E649-3F16-4E02-A733-19D2CDBF48F0}</a:tableStyleId>
              </a:tblPr>
              <a:tblGrid>
                <a:gridCol w="2537566">
                  <a:extLst>
                    <a:ext uri="{9D8B030D-6E8A-4147-A177-3AD203B41FA5}">
                      <a16:colId xmlns="" xmlns:a16="http://schemas.microsoft.com/office/drawing/2014/main" val="20000"/>
                    </a:ext>
                  </a:extLst>
                </a:gridCol>
                <a:gridCol w="1579367">
                  <a:extLst>
                    <a:ext uri="{9D8B030D-6E8A-4147-A177-3AD203B41FA5}">
                      <a16:colId xmlns="" xmlns:a16="http://schemas.microsoft.com/office/drawing/2014/main" val="20001"/>
                    </a:ext>
                  </a:extLst>
                </a:gridCol>
                <a:gridCol w="1579367">
                  <a:extLst>
                    <a:ext uri="{9D8B030D-6E8A-4147-A177-3AD203B41FA5}">
                      <a16:colId xmlns="" xmlns:a16="http://schemas.microsoft.com/office/drawing/2014/main" val="20002"/>
                    </a:ext>
                  </a:extLst>
                </a:gridCol>
                <a:gridCol w="1579367">
                  <a:extLst>
                    <a:ext uri="{9D8B030D-6E8A-4147-A177-3AD203B41FA5}">
                      <a16:colId xmlns="" xmlns:a16="http://schemas.microsoft.com/office/drawing/2014/main" val="20003"/>
                    </a:ext>
                  </a:extLst>
                </a:gridCol>
                <a:gridCol w="1579367">
                  <a:extLst>
                    <a:ext uri="{9D8B030D-6E8A-4147-A177-3AD203B41FA5}">
                      <a16:colId xmlns="" xmlns:a16="http://schemas.microsoft.com/office/drawing/2014/main" val="20004"/>
                    </a:ext>
                  </a:extLst>
                </a:gridCol>
              </a:tblGrid>
              <a:tr h="251039">
                <a:tc>
                  <a:txBody>
                    <a:bodyPr/>
                    <a:lstStyle/>
                    <a:p>
                      <a:r>
                        <a:rPr lang="en-CA" sz="1400" dirty="0"/>
                        <a:t>Best Overall Response</a:t>
                      </a:r>
                      <a:endParaRPr lang="en-CA" sz="1400" b="1" dirty="0">
                        <a:solidFill>
                          <a:schemeClr val="bg1"/>
                        </a:solidFill>
                      </a:endParaRPr>
                    </a:p>
                  </a:txBody>
                  <a:tcPr marL="36000" marR="36000" marT="36000" marB="36000" anchor="ctr"/>
                </a:tc>
                <a:tc>
                  <a:txBody>
                    <a:bodyPr/>
                    <a:lstStyle/>
                    <a:p>
                      <a:pPr algn="ctr"/>
                      <a:r>
                        <a:rPr lang="en-CA" sz="1400" dirty="0"/>
                        <a:t>MSI-H</a:t>
                      </a:r>
                    </a:p>
                    <a:p>
                      <a:pPr algn="ctr"/>
                      <a:r>
                        <a:rPr lang="en-CA" sz="1400" dirty="0"/>
                        <a:t>(n = 41)</a:t>
                      </a:r>
                      <a:endParaRPr lang="en-CA" sz="1400" b="1" dirty="0">
                        <a:solidFill>
                          <a:schemeClr val="bg1"/>
                        </a:solidFill>
                      </a:endParaRPr>
                    </a:p>
                  </a:txBody>
                  <a:tcPr marL="36000" marR="36000" marT="36000" marB="36000" anchor="ctr"/>
                </a:tc>
                <a:tc>
                  <a:txBody>
                    <a:bodyPr/>
                    <a:lstStyle/>
                    <a:p>
                      <a:pPr algn="ctr"/>
                      <a:r>
                        <a:rPr lang="en-CA" sz="1400" dirty="0"/>
                        <a:t>MSS</a:t>
                      </a:r>
                    </a:p>
                    <a:p>
                      <a:pPr algn="ctr"/>
                      <a:r>
                        <a:rPr lang="en-CA" sz="1400" dirty="0"/>
                        <a:t>(n = 79)</a:t>
                      </a:r>
                      <a:endParaRPr lang="en-CA" sz="1400" b="1" dirty="0">
                        <a:solidFill>
                          <a:schemeClr val="bg1"/>
                        </a:solidFill>
                      </a:endParaRPr>
                    </a:p>
                  </a:txBody>
                  <a:tcPr marL="36000" marR="36000" marT="36000" marB="36000" anchor="ctr"/>
                </a:tc>
                <a:tc>
                  <a:txBody>
                    <a:bodyPr/>
                    <a:lstStyle/>
                    <a:p>
                      <a:pPr algn="ctr"/>
                      <a:r>
                        <a:rPr lang="en-CA" sz="1400" dirty="0"/>
                        <a:t>MSI Status </a:t>
                      </a:r>
                      <a:r>
                        <a:rPr lang="en-CA" sz="1400" dirty="0" smtClean="0"/>
                        <a:t>unknown</a:t>
                      </a:r>
                      <a:endParaRPr lang="en-CA" sz="1400" baseline="30000" dirty="0"/>
                    </a:p>
                    <a:p>
                      <a:pPr algn="ctr"/>
                      <a:r>
                        <a:rPr lang="en-CA" sz="1400" dirty="0"/>
                        <a:t>(n  =</a:t>
                      </a:r>
                      <a:r>
                        <a:rPr lang="en-CA" sz="1400" baseline="0" dirty="0"/>
                        <a:t> 5)</a:t>
                      </a:r>
                      <a:endParaRPr lang="en-CA" sz="1400" b="1" dirty="0">
                        <a:solidFill>
                          <a:schemeClr val="bg1"/>
                        </a:solidFill>
                      </a:endParaRPr>
                    </a:p>
                  </a:txBody>
                  <a:tcPr marL="36000" marR="36000" marT="36000" marB="36000" anchor="ctr"/>
                </a:tc>
                <a:tc>
                  <a:txBody>
                    <a:bodyPr/>
                    <a:lstStyle/>
                    <a:p>
                      <a:pPr algn="ctr"/>
                      <a:r>
                        <a:rPr lang="en-CA" sz="1400" dirty="0"/>
                        <a:t>Total</a:t>
                      </a:r>
                    </a:p>
                    <a:p>
                      <a:pPr algn="ctr"/>
                      <a:r>
                        <a:rPr lang="en-CA" sz="1400" dirty="0"/>
                        <a:t>(N = 125)</a:t>
                      </a:r>
                      <a:endParaRPr lang="en-CA" sz="1400" b="1" dirty="0">
                        <a:solidFill>
                          <a:schemeClr val="bg1"/>
                        </a:solidFill>
                      </a:endParaRPr>
                    </a:p>
                  </a:txBody>
                  <a:tcPr marL="36000" marR="36000" marT="36000" marB="36000" anchor="ctr"/>
                </a:tc>
                <a:extLst>
                  <a:ext uri="{0D108BD9-81ED-4DB2-BD59-A6C34878D82A}">
                    <a16:rowId xmlns="" xmlns:a16="http://schemas.microsoft.com/office/drawing/2014/main" val="10001"/>
                  </a:ext>
                </a:extLst>
              </a:tr>
              <a:tr h="350134">
                <a:tc>
                  <a:txBody>
                    <a:bodyPr/>
                    <a:lstStyle/>
                    <a:p>
                      <a:r>
                        <a:rPr lang="en-CA" sz="1200" dirty="0"/>
                        <a:t>Overall response rate, n (%)</a:t>
                      </a:r>
                      <a:r>
                        <a:rPr lang="en-CA" sz="1200" baseline="0" dirty="0"/>
                        <a:t> </a:t>
                      </a:r>
                      <a:br>
                        <a:rPr lang="en-CA" sz="1200" baseline="0" dirty="0"/>
                      </a:br>
                      <a:r>
                        <a:rPr lang="en-CA" sz="1200" baseline="0" dirty="0"/>
                        <a:t>          </a:t>
                      </a:r>
                      <a:r>
                        <a:rPr lang="en-CA" sz="1200" dirty="0"/>
                        <a:t>[95% CI]</a:t>
                      </a:r>
                    </a:p>
                  </a:txBody>
                  <a:tcPr marL="36000" marR="36000" marT="36000" marB="36000" anchor="ctr"/>
                </a:tc>
                <a:tc>
                  <a:txBody>
                    <a:bodyPr/>
                    <a:lstStyle/>
                    <a:p>
                      <a:pPr algn="ctr"/>
                      <a:r>
                        <a:rPr lang="en-CA" sz="1200" dirty="0"/>
                        <a:t>20 (48.8) </a:t>
                      </a:r>
                      <a:br>
                        <a:rPr lang="en-CA" sz="1200" dirty="0"/>
                      </a:br>
                      <a:r>
                        <a:rPr lang="en-CA" sz="1200" dirty="0"/>
                        <a:t>[</a:t>
                      </a:r>
                      <a:r>
                        <a:rPr lang="en-CA" sz="1200" dirty="0" smtClean="0"/>
                        <a:t>32.9-64.9</a:t>
                      </a:r>
                      <a:r>
                        <a:rPr lang="en-CA" sz="1200" dirty="0"/>
                        <a:t>]</a:t>
                      </a:r>
                    </a:p>
                  </a:txBody>
                  <a:tcPr marL="36000" marR="36000" marT="36000" marB="36000" anchor="ctr"/>
                </a:tc>
                <a:tc>
                  <a:txBody>
                    <a:bodyPr/>
                    <a:lstStyle/>
                    <a:p>
                      <a:pPr algn="ctr"/>
                      <a:r>
                        <a:rPr lang="en-CA" sz="1200" dirty="0"/>
                        <a:t>16 (20.3) </a:t>
                      </a:r>
                      <a:br>
                        <a:rPr lang="en-CA" sz="1200" dirty="0"/>
                      </a:br>
                      <a:r>
                        <a:rPr lang="en-CA" sz="1200" dirty="0"/>
                        <a:t>[</a:t>
                      </a:r>
                      <a:r>
                        <a:rPr lang="en-CA" sz="1200" dirty="0" smtClean="0"/>
                        <a:t>12.0-30.8</a:t>
                      </a:r>
                      <a:r>
                        <a:rPr lang="en-CA" sz="1200" dirty="0"/>
                        <a:t>]</a:t>
                      </a:r>
                    </a:p>
                  </a:txBody>
                  <a:tcPr marL="36000" marR="36000" marT="36000" marB="36000" anchor="ctr"/>
                </a:tc>
                <a:tc>
                  <a:txBody>
                    <a:bodyPr/>
                    <a:lstStyle/>
                    <a:p>
                      <a:pPr algn="ctr"/>
                      <a:r>
                        <a:rPr lang="en-CA" sz="1200" dirty="0"/>
                        <a:t>1 (20.0) </a:t>
                      </a:r>
                      <a:br>
                        <a:rPr lang="en-CA" sz="1200" dirty="0"/>
                      </a:br>
                      <a:r>
                        <a:rPr lang="en-CA" sz="1200" dirty="0"/>
                        <a:t>[</a:t>
                      </a:r>
                      <a:r>
                        <a:rPr lang="en-CA" sz="1200" dirty="0" smtClean="0"/>
                        <a:t>0.5-71.6</a:t>
                      </a:r>
                      <a:r>
                        <a:rPr lang="en-CA" sz="1200" dirty="0"/>
                        <a:t>]</a:t>
                      </a:r>
                    </a:p>
                  </a:txBody>
                  <a:tcPr marL="36000" marR="36000" marT="36000" marB="36000" anchor="ctr"/>
                </a:tc>
                <a:tc>
                  <a:txBody>
                    <a:bodyPr/>
                    <a:lstStyle/>
                    <a:p>
                      <a:pPr algn="ctr"/>
                      <a:r>
                        <a:rPr lang="en-CA" sz="1200" dirty="0"/>
                        <a:t>37 (29.6) </a:t>
                      </a:r>
                      <a:br>
                        <a:rPr lang="en-CA" sz="1200" dirty="0"/>
                      </a:br>
                      <a:r>
                        <a:rPr lang="en-CA" sz="1200" dirty="0"/>
                        <a:t>[</a:t>
                      </a:r>
                      <a:r>
                        <a:rPr lang="en-CA" sz="1200" dirty="0" smtClean="0"/>
                        <a:t>21.8-38.4</a:t>
                      </a:r>
                      <a:r>
                        <a:rPr lang="en-CA" sz="1200" dirty="0"/>
                        <a:t>]</a:t>
                      </a:r>
                    </a:p>
                  </a:txBody>
                  <a:tcPr marL="36000" marR="36000" marT="36000" marB="36000" anchor="ctr"/>
                </a:tc>
                <a:extLst>
                  <a:ext uri="{0D108BD9-81ED-4DB2-BD59-A6C34878D82A}">
                    <a16:rowId xmlns="" xmlns:a16="http://schemas.microsoft.com/office/drawing/2014/main" val="10002"/>
                  </a:ext>
                </a:extLst>
              </a:tr>
              <a:tr h="350134">
                <a:tc>
                  <a:txBody>
                    <a:bodyPr/>
                    <a:lstStyle/>
                    <a:p>
                      <a:r>
                        <a:rPr lang="en-CA" sz="1200" dirty="0"/>
                        <a:t>          Complete</a:t>
                      </a:r>
                      <a:r>
                        <a:rPr lang="en-CA" sz="1200" baseline="0" dirty="0"/>
                        <a:t> response, n (%)</a:t>
                      </a:r>
                      <a:endParaRPr lang="en-CA" sz="1200" dirty="0"/>
                    </a:p>
                  </a:txBody>
                  <a:tcPr marL="36000" marR="36000" marT="36000" marB="36000" anchor="ctr"/>
                </a:tc>
                <a:tc>
                  <a:txBody>
                    <a:bodyPr/>
                    <a:lstStyle/>
                    <a:p>
                      <a:pPr algn="ctr"/>
                      <a:r>
                        <a:rPr lang="en-CA" sz="1200" dirty="0"/>
                        <a:t>2 (4.9)</a:t>
                      </a:r>
                    </a:p>
                  </a:txBody>
                  <a:tcPr marL="36000" marR="36000" marT="36000" marB="36000" anchor="ctr"/>
                </a:tc>
                <a:tc>
                  <a:txBody>
                    <a:bodyPr/>
                    <a:lstStyle/>
                    <a:p>
                      <a:pPr algn="ctr"/>
                      <a:r>
                        <a:rPr lang="en-CA" sz="1200" dirty="0"/>
                        <a:t>4 (5.1)</a:t>
                      </a:r>
                    </a:p>
                  </a:txBody>
                  <a:tcPr marL="36000" marR="36000" marT="36000" marB="36000" anchor="ctr"/>
                </a:tc>
                <a:tc>
                  <a:txBody>
                    <a:bodyPr/>
                    <a:lstStyle/>
                    <a:p>
                      <a:pPr algn="ctr"/>
                      <a:r>
                        <a:rPr lang="en-CA" sz="1200" dirty="0"/>
                        <a:t>0 (0)</a:t>
                      </a:r>
                    </a:p>
                  </a:txBody>
                  <a:tcPr marL="36000" marR="36000" marT="36000" marB="36000" anchor="ctr"/>
                </a:tc>
                <a:tc>
                  <a:txBody>
                    <a:bodyPr/>
                    <a:lstStyle/>
                    <a:p>
                      <a:pPr algn="ctr"/>
                      <a:r>
                        <a:rPr lang="en-CA" sz="1200" dirty="0"/>
                        <a:t>6 (4.8) </a:t>
                      </a:r>
                    </a:p>
                  </a:txBody>
                  <a:tcPr marL="36000" marR="36000" marT="36000" marB="36000" anchor="ctr"/>
                </a:tc>
                <a:extLst>
                  <a:ext uri="{0D108BD9-81ED-4DB2-BD59-A6C34878D82A}">
                    <a16:rowId xmlns="" xmlns:a16="http://schemas.microsoft.com/office/drawing/2014/main" val="10003"/>
                  </a:ext>
                </a:extLst>
              </a:tr>
              <a:tr h="251039">
                <a:tc>
                  <a:txBody>
                    <a:bodyPr/>
                    <a:lstStyle/>
                    <a:p>
                      <a:r>
                        <a:rPr lang="en-CA" sz="1200" dirty="0"/>
                        <a:t>          Partial response,</a:t>
                      </a:r>
                      <a:r>
                        <a:rPr lang="en-CA" sz="1200" baseline="0" dirty="0"/>
                        <a:t> n (%)</a:t>
                      </a:r>
                      <a:endParaRPr lang="en-CA" sz="1200" dirty="0"/>
                    </a:p>
                  </a:txBody>
                  <a:tcPr marL="36000" marR="36000" marT="36000" marB="36000" anchor="ctr"/>
                </a:tc>
                <a:tc>
                  <a:txBody>
                    <a:bodyPr/>
                    <a:lstStyle/>
                    <a:p>
                      <a:pPr algn="ctr"/>
                      <a:r>
                        <a:rPr lang="en-CA" sz="1200" dirty="0" smtClean="0"/>
                        <a:t>18</a:t>
                      </a:r>
                      <a:r>
                        <a:rPr lang="en-CA" sz="1200" baseline="30000" dirty="0" smtClean="0"/>
                        <a:t> </a:t>
                      </a:r>
                      <a:r>
                        <a:rPr lang="en-CA" sz="1200" baseline="0" dirty="0"/>
                        <a:t>(43.9)</a:t>
                      </a:r>
                      <a:endParaRPr lang="en-CA" sz="1200" baseline="30000" dirty="0"/>
                    </a:p>
                  </a:txBody>
                  <a:tcPr marL="36000" marR="36000" marT="36000" marB="36000" anchor="ctr"/>
                </a:tc>
                <a:tc>
                  <a:txBody>
                    <a:bodyPr/>
                    <a:lstStyle/>
                    <a:p>
                      <a:pPr algn="ctr"/>
                      <a:r>
                        <a:rPr lang="en-CA" sz="1200" dirty="0" smtClean="0"/>
                        <a:t>12</a:t>
                      </a:r>
                      <a:r>
                        <a:rPr lang="en-CA" sz="1200" baseline="0" dirty="0" smtClean="0"/>
                        <a:t> </a:t>
                      </a:r>
                      <a:r>
                        <a:rPr lang="en-CA" sz="1200" baseline="0" dirty="0"/>
                        <a:t>(15.2)</a:t>
                      </a:r>
                      <a:endParaRPr lang="en-CA" sz="1200" baseline="30000" dirty="0"/>
                    </a:p>
                  </a:txBody>
                  <a:tcPr marL="36000" marR="36000" marT="36000" marB="36000" anchor="ctr"/>
                </a:tc>
                <a:tc>
                  <a:txBody>
                    <a:bodyPr/>
                    <a:lstStyle/>
                    <a:p>
                      <a:pPr algn="ctr"/>
                      <a:r>
                        <a:rPr lang="en-CA" sz="1200" dirty="0"/>
                        <a:t>1 (20.0)</a:t>
                      </a:r>
                    </a:p>
                  </a:txBody>
                  <a:tcPr marL="36000" marR="36000" marT="36000" marB="36000" anchor="ctr"/>
                </a:tc>
                <a:tc>
                  <a:txBody>
                    <a:bodyPr/>
                    <a:lstStyle/>
                    <a:p>
                      <a:pPr algn="ctr"/>
                      <a:r>
                        <a:rPr lang="en-CA" sz="1200" dirty="0"/>
                        <a:t>31 (24.8)</a:t>
                      </a:r>
                    </a:p>
                  </a:txBody>
                  <a:tcPr marL="36000" marR="36000" marT="36000" marB="36000" anchor="ctr"/>
                </a:tc>
                <a:extLst>
                  <a:ext uri="{0D108BD9-81ED-4DB2-BD59-A6C34878D82A}">
                    <a16:rowId xmlns="" xmlns:a16="http://schemas.microsoft.com/office/drawing/2014/main" val="10004"/>
                  </a:ext>
                </a:extLst>
              </a:tr>
              <a:tr h="2510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a:t>Disease</a:t>
                      </a:r>
                      <a:r>
                        <a:rPr lang="en-CA" sz="1200" baseline="0" dirty="0"/>
                        <a:t> control </a:t>
                      </a:r>
                      <a:r>
                        <a:rPr lang="en-CA" sz="1200" baseline="0" dirty="0" smtClean="0"/>
                        <a:t>rate,</a:t>
                      </a:r>
                      <a:r>
                        <a:rPr lang="en-CA" sz="1200" baseline="30000" dirty="0" smtClean="0"/>
                        <a:t> </a:t>
                      </a:r>
                      <a:r>
                        <a:rPr lang="en-CA" sz="1200" baseline="0" dirty="0"/>
                        <a:t>% [95% CI]</a:t>
                      </a:r>
                      <a:endParaRPr lang="en-CA" sz="1200" baseline="30000" dirty="0"/>
                    </a:p>
                  </a:txBody>
                  <a:tcPr marL="36000" marR="36000" marT="36000" marB="36000" anchor="ctr"/>
                </a:tc>
                <a:tc>
                  <a:txBody>
                    <a:bodyPr/>
                    <a:lstStyle/>
                    <a:p>
                      <a:pPr algn="ctr"/>
                      <a:r>
                        <a:rPr lang="en-CA" sz="1200" dirty="0"/>
                        <a:t>63.4 [</a:t>
                      </a:r>
                      <a:r>
                        <a:rPr lang="en-CA" sz="1200" dirty="0" smtClean="0"/>
                        <a:t>46.9-77.9</a:t>
                      </a:r>
                      <a:r>
                        <a:rPr lang="en-CA" sz="1200" dirty="0"/>
                        <a:t>]</a:t>
                      </a:r>
                    </a:p>
                  </a:txBody>
                  <a:tcPr marL="36000" marR="36000" marT="36000" marB="36000" anchor="ctr"/>
                </a:tc>
                <a:tc>
                  <a:txBody>
                    <a:bodyPr/>
                    <a:lstStyle/>
                    <a:p>
                      <a:pPr algn="ctr"/>
                      <a:r>
                        <a:rPr lang="en-CA" sz="1200" dirty="0"/>
                        <a:t>46.8 [</a:t>
                      </a:r>
                      <a:r>
                        <a:rPr lang="en-CA" sz="1200" dirty="0" smtClean="0"/>
                        <a:t>35.5-58.4</a:t>
                      </a:r>
                      <a:r>
                        <a:rPr lang="en-CA" sz="1200" dirty="0"/>
                        <a:t>]</a:t>
                      </a:r>
                    </a:p>
                  </a:txBody>
                  <a:tcPr marL="36000" marR="36000" marT="36000" marB="36000" anchor="ctr"/>
                </a:tc>
                <a:tc>
                  <a:txBody>
                    <a:bodyPr/>
                    <a:lstStyle/>
                    <a:p>
                      <a:pPr algn="ctr"/>
                      <a:r>
                        <a:rPr lang="en-CA" sz="1200" dirty="0"/>
                        <a:t>60.0 [</a:t>
                      </a:r>
                      <a:r>
                        <a:rPr lang="en-CA" sz="1200" dirty="0" smtClean="0"/>
                        <a:t>14.7-94.7</a:t>
                      </a:r>
                      <a:r>
                        <a:rPr lang="en-CA" sz="1200" dirty="0"/>
                        <a:t>]</a:t>
                      </a:r>
                    </a:p>
                  </a:txBody>
                  <a:tcPr marL="36000" marR="36000" marT="36000" marB="36000" anchor="ctr"/>
                </a:tc>
                <a:tc>
                  <a:txBody>
                    <a:bodyPr/>
                    <a:lstStyle/>
                    <a:p>
                      <a:pPr algn="ctr"/>
                      <a:r>
                        <a:rPr lang="en-CA" sz="1200" dirty="0"/>
                        <a:t>52.8 [</a:t>
                      </a:r>
                      <a:r>
                        <a:rPr lang="en-CA" sz="1200" dirty="0" smtClean="0"/>
                        <a:t>43.7-61.8</a:t>
                      </a:r>
                      <a:r>
                        <a:rPr lang="en-CA" sz="1200" dirty="0"/>
                        <a:t>]</a:t>
                      </a:r>
                    </a:p>
                  </a:txBody>
                  <a:tcPr marL="36000" marR="36000" marT="36000" marB="36000" anchor="ctr"/>
                </a:tc>
                <a:extLst>
                  <a:ext uri="{0D108BD9-81ED-4DB2-BD59-A6C34878D82A}">
                    <a16:rowId xmlns="" xmlns:a16="http://schemas.microsoft.com/office/drawing/2014/main" val="10005"/>
                  </a:ext>
                </a:extLst>
              </a:tr>
              <a:tr h="251039">
                <a:tc>
                  <a:txBody>
                    <a:bodyPr/>
                    <a:lstStyle/>
                    <a:p>
                      <a:r>
                        <a:rPr lang="en-CA" sz="1200" dirty="0"/>
                        <a:t>Response ongoing, %</a:t>
                      </a:r>
                    </a:p>
                  </a:txBody>
                  <a:tcPr marL="36000" marR="36000" marT="36000" marB="36000" anchor="ctr"/>
                </a:tc>
                <a:tc>
                  <a:txBody>
                    <a:bodyPr/>
                    <a:lstStyle/>
                    <a:p>
                      <a:pPr algn="ctr"/>
                      <a:r>
                        <a:rPr lang="en-CA" sz="1200" dirty="0"/>
                        <a:t>85.0</a:t>
                      </a:r>
                    </a:p>
                  </a:txBody>
                  <a:tcPr marL="36000" marR="36000" marT="36000" marB="36000" anchor="ctr"/>
                </a:tc>
                <a:tc>
                  <a:txBody>
                    <a:bodyPr/>
                    <a:lstStyle/>
                    <a:p>
                      <a:pPr algn="ctr"/>
                      <a:r>
                        <a:rPr lang="en-CA" sz="1200" dirty="0"/>
                        <a:t>81.3</a:t>
                      </a:r>
                    </a:p>
                  </a:txBody>
                  <a:tcPr marL="36000" marR="36000" marT="36000" marB="36000" anchor="ctr"/>
                </a:tc>
                <a:tc>
                  <a:txBody>
                    <a:bodyPr/>
                    <a:lstStyle/>
                    <a:p>
                      <a:pPr algn="ctr"/>
                      <a:r>
                        <a:rPr lang="en-CA" sz="1200" dirty="0"/>
                        <a:t>100</a:t>
                      </a:r>
                    </a:p>
                  </a:txBody>
                  <a:tcPr marL="36000" marR="36000" marT="36000" marB="36000" anchor="ctr"/>
                </a:tc>
                <a:tc>
                  <a:txBody>
                    <a:bodyPr/>
                    <a:lstStyle/>
                    <a:p>
                      <a:pPr algn="ctr"/>
                      <a:r>
                        <a:rPr lang="en-CA" sz="1200" dirty="0"/>
                        <a:t>83.8</a:t>
                      </a:r>
                    </a:p>
                  </a:txBody>
                  <a:tcPr marL="36000" marR="36000" marT="36000" marB="36000" anchor="ctr"/>
                </a:tc>
                <a:extLst>
                  <a:ext uri="{0D108BD9-81ED-4DB2-BD59-A6C34878D82A}">
                    <a16:rowId xmlns="" xmlns:a16="http://schemas.microsoft.com/office/drawing/2014/main" val="10006"/>
                  </a:ext>
                </a:extLst>
              </a:tr>
            </a:tbl>
          </a:graphicData>
        </a:graphic>
      </p:graphicFrame>
      <p:sp>
        <p:nvSpPr>
          <p:cNvPr id="23" name="Rectangle 22"/>
          <p:cNvSpPr/>
          <p:nvPr/>
        </p:nvSpPr>
        <p:spPr>
          <a:xfrm>
            <a:off x="100493" y="2911036"/>
            <a:ext cx="8835277" cy="47078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p:nvCxnSpPr>
        <p:spPr>
          <a:xfrm>
            <a:off x="4382167" y="1458371"/>
            <a:ext cx="1737360"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21978" y="1458371"/>
            <a:ext cx="1737360"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10"/>
          <p:cNvSpPr txBox="1">
            <a:spLocks noChangeArrowheads="1"/>
          </p:cNvSpPr>
          <p:nvPr/>
        </p:nvSpPr>
        <p:spPr bwMode="auto">
          <a:xfrm>
            <a:off x="6432213" y="1692792"/>
            <a:ext cx="2286000" cy="340519"/>
          </a:xfrm>
          <a:prstGeom prst="roundRect">
            <a:avLst/>
          </a:prstGeom>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wrap="square">
            <a:spAutoFit/>
          </a:bodyPr>
          <a:lstStyle>
            <a:lvl1pPr>
              <a:spcBef>
                <a:spcPct val="20000"/>
              </a:spcBef>
              <a:buClr>
                <a:srgbClr val="304F4D"/>
              </a:buClr>
              <a:buChar char="•"/>
              <a:defRPr sz="2400">
                <a:solidFill>
                  <a:schemeClr val="tx1"/>
                </a:solidFill>
                <a:latin typeface="Calibri" pitchFamily="34" charset="0"/>
                <a:ea typeface="MS PGothic" pitchFamily="34" charset="-128"/>
              </a:defRPr>
            </a:lvl1pPr>
            <a:lvl2pPr marL="742950" indent="-285750">
              <a:spcBef>
                <a:spcPct val="20000"/>
              </a:spcBef>
              <a:buClr>
                <a:srgbClr val="304F4D"/>
              </a:buClr>
              <a:buChar char="–"/>
              <a:defRPr sz="2400">
                <a:solidFill>
                  <a:schemeClr val="tx1"/>
                </a:solidFill>
                <a:latin typeface="Calibri" pitchFamily="34" charset="0"/>
                <a:ea typeface="MS PGothic" pitchFamily="34" charset="-128"/>
              </a:defRPr>
            </a:lvl2pPr>
            <a:lvl3pPr marL="1143000" indent="-228600">
              <a:spcBef>
                <a:spcPct val="20000"/>
              </a:spcBef>
              <a:buClr>
                <a:srgbClr val="304F4D"/>
              </a:buClr>
              <a:buChar char="•"/>
              <a:defRPr>
                <a:solidFill>
                  <a:schemeClr val="tx1"/>
                </a:solidFill>
                <a:latin typeface="Calibri" pitchFamily="34" charset="0"/>
                <a:ea typeface="MS PGothic" pitchFamily="34" charset="-128"/>
              </a:defRPr>
            </a:lvl3pPr>
            <a:lvl4pPr marL="1600200" indent="-228600">
              <a:spcBef>
                <a:spcPct val="20000"/>
              </a:spcBef>
              <a:buClr>
                <a:srgbClr val="304F4D"/>
              </a:buClr>
              <a:buChar char="–"/>
              <a:defRPr>
                <a:solidFill>
                  <a:schemeClr val="tx1"/>
                </a:solidFill>
                <a:latin typeface="Calibri" pitchFamily="34" charset="0"/>
                <a:ea typeface="MS PGothic" pitchFamily="34" charset="-128"/>
              </a:defRPr>
            </a:lvl4pPr>
            <a:lvl5pPr marL="2057400" indent="-228600">
              <a:spcBef>
                <a:spcPct val="20000"/>
              </a:spcBef>
              <a:buClr>
                <a:srgbClr val="304F4D"/>
              </a:buClr>
              <a:buChar char="»"/>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lr>
                <a:srgbClr val="304F4D"/>
              </a:buClr>
              <a:buChar char="»"/>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lr>
                <a:srgbClr val="304F4D"/>
              </a:buClr>
              <a:buChar char="»"/>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lr>
                <a:srgbClr val="304F4D"/>
              </a:buClr>
              <a:buChar char="»"/>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lr>
                <a:srgbClr val="304F4D"/>
              </a:buClr>
              <a:buChar char="»"/>
              <a:defRPr>
                <a:solidFill>
                  <a:schemeClr val="tx1"/>
                </a:solidFill>
                <a:latin typeface="Calibri" pitchFamily="34" charset="0"/>
                <a:ea typeface="MS PGothic" pitchFamily="34" charset="-128"/>
              </a:defRPr>
            </a:lvl9pPr>
          </a:lstStyle>
          <a:p>
            <a:pPr algn="ctr" eaLnBrk="0" fontAlgn="base" hangingPunct="0">
              <a:spcBef>
                <a:spcPct val="0"/>
              </a:spcBef>
              <a:spcAft>
                <a:spcPct val="0"/>
              </a:spcAft>
              <a:buClrTx/>
              <a:buFontTx/>
              <a:buNone/>
              <a:defRPr/>
            </a:pPr>
            <a:r>
              <a:rPr lang="en-US" altLang="en-US" sz="1400" dirty="0">
                <a:solidFill>
                  <a:srgbClr val="FFFFFF"/>
                </a:solidFill>
                <a:latin typeface="Arial"/>
                <a:ea typeface="ヒラギノ角ゴ Pro W3" charset="-128"/>
              </a:rPr>
              <a:t>A1</a:t>
            </a:r>
            <a:r>
              <a:rPr lang="en-US" altLang="en-US" sz="1400" baseline="30000" dirty="0">
                <a:solidFill>
                  <a:srgbClr val="FFFFFF"/>
                </a:solidFill>
                <a:latin typeface="Arial"/>
                <a:ea typeface="ヒラギノ角ゴ Pro W3" charset="-128"/>
              </a:rPr>
              <a:t>a</a:t>
            </a:r>
            <a:r>
              <a:rPr lang="en-US" altLang="en-US" sz="1400" dirty="0">
                <a:solidFill>
                  <a:srgbClr val="FFFFFF"/>
                </a:solidFill>
                <a:latin typeface="Arial"/>
                <a:ea typeface="ヒラギノ角ゴ Pro W3" charset="-128"/>
              </a:rPr>
              <a:t>: MSI-H/MSS</a:t>
            </a:r>
          </a:p>
        </p:txBody>
      </p:sp>
      <p:sp>
        <p:nvSpPr>
          <p:cNvPr id="26" name="Rounded Rectangle 25"/>
          <p:cNvSpPr/>
          <p:nvPr/>
        </p:nvSpPr>
        <p:spPr>
          <a:xfrm>
            <a:off x="3359830" y="1046891"/>
            <a:ext cx="2286000" cy="548640"/>
          </a:xfrm>
          <a:prstGeom prst="roundRect">
            <a:avLst/>
          </a:prstGeom>
          <a:solidFill>
            <a:schemeClr val="accent1">
              <a:lumMod val="10000"/>
              <a:lumOff val="90000"/>
            </a:schemeClr>
          </a:solidFill>
          <a:ln w="1905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t>Part 2A</a:t>
            </a:r>
          </a:p>
          <a:p>
            <a:pPr algn="ctr"/>
            <a:r>
              <a:rPr lang="en-US" sz="1200" b="1" dirty="0"/>
              <a:t>Fixed-dose safety run-in</a:t>
            </a:r>
          </a:p>
        </p:txBody>
      </p:sp>
      <p:sp>
        <p:nvSpPr>
          <p:cNvPr id="27" name="Rounded Rectangle 26"/>
          <p:cNvSpPr/>
          <p:nvPr/>
        </p:nvSpPr>
        <p:spPr>
          <a:xfrm>
            <a:off x="326901" y="1046891"/>
            <a:ext cx="2286000" cy="548640"/>
          </a:xfrm>
          <a:prstGeom prst="roundRect">
            <a:avLst/>
          </a:prstGeom>
          <a:solidFill>
            <a:schemeClr val="accent1">
              <a:lumMod val="10000"/>
              <a:lumOff val="90000"/>
            </a:schemeClr>
          </a:solidFill>
          <a:ln w="19050">
            <a:solidFill>
              <a:schemeClr val="accent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t>Part 1</a:t>
            </a:r>
            <a:br>
              <a:rPr lang="en-US" sz="1200" b="1" dirty="0"/>
            </a:br>
            <a:r>
              <a:rPr lang="en-US" sz="1200" b="1" dirty="0"/>
              <a:t>Dose finding</a:t>
            </a:r>
          </a:p>
        </p:txBody>
      </p:sp>
      <p:sp>
        <p:nvSpPr>
          <p:cNvPr id="28" name="Rounded Rectangle 27"/>
          <p:cNvSpPr/>
          <p:nvPr/>
        </p:nvSpPr>
        <p:spPr>
          <a:xfrm>
            <a:off x="6392759" y="1046891"/>
            <a:ext cx="2286000" cy="548640"/>
          </a:xfrm>
          <a:prstGeom prst="roundRect">
            <a:avLst/>
          </a:prstGeom>
          <a:solidFill>
            <a:schemeClr val="accent1">
              <a:lumMod val="10000"/>
              <a:lumOff val="90000"/>
            </a:schemeClr>
          </a:solidFill>
          <a:ln w="1905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t>Part 2B</a:t>
            </a:r>
          </a:p>
          <a:p>
            <a:pPr algn="ctr"/>
            <a:r>
              <a:rPr lang="en-US" sz="1200" b="1" dirty="0"/>
              <a:t>Expansion cohorts</a:t>
            </a:r>
          </a:p>
        </p:txBody>
      </p:sp>
      <p:sp>
        <p:nvSpPr>
          <p:cNvPr id="15" name="Rounded Rectangle 14"/>
          <p:cNvSpPr/>
          <p:nvPr/>
        </p:nvSpPr>
        <p:spPr>
          <a:xfrm>
            <a:off x="1444221" y="4540624"/>
            <a:ext cx="6255558" cy="332425"/>
          </a:xfrm>
          <a:prstGeom prst="roundRect">
            <a:avLst/>
          </a:prstGeom>
          <a:solidFill>
            <a:schemeClr val="accent1">
              <a:lumMod val="10000"/>
              <a:lumOff val="9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dirty="0">
                <a:solidFill>
                  <a:schemeClr val="tx1"/>
                </a:solidFill>
              </a:rPr>
              <a:t>The </a:t>
            </a:r>
            <a:r>
              <a:rPr lang="en-US" sz="1400" dirty="0" smtClean="0">
                <a:solidFill>
                  <a:schemeClr val="tx1"/>
                </a:solidFill>
              </a:rPr>
              <a:t>treatment was tolerable </a:t>
            </a:r>
            <a:r>
              <a:rPr lang="en-US" sz="1400" dirty="0">
                <a:solidFill>
                  <a:schemeClr val="tx1"/>
                </a:solidFill>
              </a:rPr>
              <a:t>and the infusion schedule was </a:t>
            </a:r>
            <a:r>
              <a:rPr lang="en-US" sz="1400" dirty="0" smtClean="0">
                <a:solidFill>
                  <a:schemeClr val="tx1"/>
                </a:solidFill>
              </a:rPr>
              <a:t>favorable</a:t>
            </a:r>
            <a:endParaRPr lang="en-US" sz="1400" dirty="0">
              <a:solidFill>
                <a:schemeClr val="tx1"/>
              </a:solidFill>
            </a:endParaRPr>
          </a:p>
        </p:txBody>
      </p:sp>
    </p:spTree>
    <p:extLst>
      <p:ext uri="{BB962C8B-B14F-4D97-AF65-F5344CB8AC3E}">
        <p14:creationId xmlns:p14="http://schemas.microsoft.com/office/powerpoint/2010/main" val="2447736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4" name="Chart 233"/>
          <p:cNvGraphicFramePr/>
          <p:nvPr>
            <p:extLst>
              <p:ext uri="{D42A27DB-BD31-4B8C-83A1-F6EECF244321}">
                <p14:modId xmlns:p14="http://schemas.microsoft.com/office/powerpoint/2010/main" val="3382090402"/>
              </p:ext>
            </p:extLst>
          </p:nvPr>
        </p:nvGraphicFramePr>
        <p:xfrm>
          <a:off x="365760" y="1730964"/>
          <a:ext cx="5805644" cy="2637341"/>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idx="1"/>
          </p:nvPr>
        </p:nvSpPr>
        <p:spPr>
          <a:xfrm>
            <a:off x="628650" y="929018"/>
            <a:ext cx="8423910" cy="3749040"/>
          </a:xfrm>
        </p:spPr>
        <p:txBody>
          <a:bodyPr/>
          <a:lstStyle/>
          <a:p>
            <a:pPr>
              <a:spcAft>
                <a:spcPts val="0"/>
              </a:spcAft>
            </a:pPr>
            <a:r>
              <a:rPr lang="en-US" sz="1400" dirty="0"/>
              <a:t>Patients with progression after prior platinum doublet regimen</a:t>
            </a:r>
          </a:p>
          <a:p>
            <a:pPr>
              <a:spcAft>
                <a:spcPts val="0"/>
              </a:spcAft>
            </a:pPr>
            <a:r>
              <a:rPr lang="en-US" sz="1400" dirty="0"/>
              <a:t>Interim analysis, N = 70</a:t>
            </a:r>
          </a:p>
          <a:p>
            <a:pPr>
              <a:spcAft>
                <a:spcPts val="0"/>
              </a:spcAft>
            </a:pPr>
            <a:r>
              <a:rPr lang="en-US" sz="1400" dirty="0"/>
              <a:t>ORR at 11.2 </a:t>
            </a:r>
            <a:r>
              <a:rPr lang="en-US" sz="1400" dirty="0" smtClean="0"/>
              <a:t>months: </a:t>
            </a:r>
            <a:r>
              <a:rPr lang="en-US" sz="1400" dirty="0"/>
              <a:t>n = </a:t>
            </a:r>
            <a:r>
              <a:rPr lang="en-US" sz="1400" dirty="0" smtClean="0"/>
              <a:t>30 </a:t>
            </a:r>
            <a:r>
              <a:rPr lang="en-US" sz="1400" dirty="0"/>
              <a:t>(</a:t>
            </a:r>
            <a:r>
              <a:rPr lang="en-US" sz="1400" dirty="0" smtClean="0"/>
              <a:t>42%; </a:t>
            </a:r>
            <a:r>
              <a:rPr lang="en-US" sz="1400" dirty="0"/>
              <a:t>95% </a:t>
            </a:r>
            <a:r>
              <a:rPr lang="en-US" sz="1400" dirty="0" smtClean="0"/>
              <a:t>CI, 31-55)</a:t>
            </a:r>
            <a:endParaRPr lang="en-US" sz="1400" dirty="0"/>
          </a:p>
        </p:txBody>
      </p:sp>
      <p:sp>
        <p:nvSpPr>
          <p:cNvPr id="14" name="Footer Placeholder 2"/>
          <p:cNvSpPr>
            <a:spLocks noGrp="1"/>
          </p:cNvSpPr>
          <p:nvPr>
            <p:ph type="ftr" sz="quarter" idx="13"/>
          </p:nvPr>
        </p:nvSpPr>
        <p:spPr/>
        <p:txBody>
          <a:bodyPr/>
          <a:lstStyle/>
          <a:p>
            <a:r>
              <a:rPr lang="en-US" dirty="0">
                <a:solidFill>
                  <a:srgbClr val="000000"/>
                </a:solidFill>
              </a:rPr>
              <a:t>1. Oaknin A </a:t>
            </a:r>
            <a:r>
              <a:rPr lang="en-US" dirty="0" smtClean="0">
                <a:solidFill>
                  <a:srgbClr val="000000"/>
                </a:solidFill>
              </a:rPr>
              <a:t>et </a:t>
            </a:r>
            <a:r>
              <a:rPr lang="en-US" dirty="0">
                <a:solidFill>
                  <a:srgbClr val="000000"/>
                </a:solidFill>
              </a:rPr>
              <a:t>al. SGO </a:t>
            </a:r>
            <a:r>
              <a:rPr lang="en-US" dirty="0" smtClean="0">
                <a:solidFill>
                  <a:srgbClr val="000000"/>
                </a:solidFill>
              </a:rPr>
              <a:t>2020. </a:t>
            </a:r>
            <a:r>
              <a:rPr lang="en-US" dirty="0">
                <a:solidFill>
                  <a:srgbClr val="000000"/>
                </a:solidFill>
              </a:rPr>
              <a:t>Abstract 9. 2. </a:t>
            </a:r>
            <a:r>
              <a:rPr lang="en-US" dirty="0"/>
              <a:t>https://clinicaltrials.gov/ct2/show/NCT02715284</a:t>
            </a:r>
            <a:r>
              <a:rPr lang="en-US" dirty="0" smtClean="0"/>
              <a:t>.</a:t>
            </a:r>
            <a:endParaRPr lang="en-US" dirty="0"/>
          </a:p>
        </p:txBody>
      </p:sp>
      <p:sp>
        <p:nvSpPr>
          <p:cNvPr id="2" name="Title 1">
            <a:extLst>
              <a:ext uri="{FF2B5EF4-FFF2-40B4-BE49-F238E27FC236}">
                <a16:creationId xmlns:a16="http://schemas.microsoft.com/office/drawing/2014/main" xmlns="" id="{B428491D-F93B-40D9-9986-E36F99824788}"/>
              </a:ext>
            </a:extLst>
          </p:cNvPr>
          <p:cNvSpPr>
            <a:spLocks noGrp="1"/>
          </p:cNvSpPr>
          <p:nvPr>
            <p:ph type="title"/>
          </p:nvPr>
        </p:nvSpPr>
        <p:spPr/>
        <p:txBody>
          <a:bodyPr/>
          <a:lstStyle/>
          <a:p>
            <a:r>
              <a:rPr lang="en-US" dirty="0"/>
              <a:t>GARNET: Updated Efficacy Results</a:t>
            </a:r>
            <a:r>
              <a:rPr lang="en-US" baseline="30000" dirty="0"/>
              <a:t>1</a:t>
            </a:r>
            <a:endParaRPr lang="en-US" dirty="0">
              <a:solidFill>
                <a:schemeClr val="tx1"/>
              </a:solidFill>
            </a:endParaRPr>
          </a:p>
        </p:txBody>
      </p:sp>
      <p:grpSp>
        <p:nvGrpSpPr>
          <p:cNvPr id="15" name="Group 14"/>
          <p:cNvGrpSpPr/>
          <p:nvPr/>
        </p:nvGrpSpPr>
        <p:grpSpPr>
          <a:xfrm>
            <a:off x="6200704" y="1395639"/>
            <a:ext cx="2608530" cy="2682829"/>
            <a:chOff x="6200704" y="1626381"/>
            <a:chExt cx="2608530" cy="2682829"/>
          </a:xfrm>
        </p:grpSpPr>
        <p:sp>
          <p:nvSpPr>
            <p:cNvPr id="16" name="Oval 15"/>
            <p:cNvSpPr/>
            <p:nvPr/>
          </p:nvSpPr>
          <p:spPr>
            <a:xfrm>
              <a:off x="6200704" y="1626381"/>
              <a:ext cx="2579331" cy="2579331"/>
            </a:xfrm>
            <a:prstGeom prst="ellipse">
              <a:avLst/>
            </a:pr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8" name="Freeform 17"/>
            <p:cNvSpPr/>
            <p:nvPr/>
          </p:nvSpPr>
          <p:spPr>
            <a:xfrm>
              <a:off x="6424841" y="2616981"/>
              <a:ext cx="2218984" cy="439865"/>
            </a:xfrm>
            <a:custGeom>
              <a:avLst/>
              <a:gdLst>
                <a:gd name="connsiteX0" fmla="*/ 0 w 2149027"/>
                <a:gd name="connsiteY0" fmla="*/ 0 h 439865"/>
                <a:gd name="connsiteX1" fmla="*/ 2149027 w 2149027"/>
                <a:gd name="connsiteY1" fmla="*/ 0 h 439865"/>
                <a:gd name="connsiteX2" fmla="*/ 2149027 w 2149027"/>
                <a:gd name="connsiteY2" fmla="*/ 439865 h 439865"/>
                <a:gd name="connsiteX3" fmla="*/ 0 w 2149027"/>
                <a:gd name="connsiteY3" fmla="*/ 439865 h 439865"/>
                <a:gd name="connsiteX4" fmla="*/ 0 w 2149027"/>
                <a:gd name="connsiteY4" fmla="*/ 0 h 439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027" h="439865">
                  <a:moveTo>
                    <a:pt x="0" y="0"/>
                  </a:moveTo>
                  <a:lnTo>
                    <a:pt x="2149027" y="0"/>
                  </a:lnTo>
                  <a:lnTo>
                    <a:pt x="2149027" y="439865"/>
                  </a:lnTo>
                  <a:lnTo>
                    <a:pt x="0" y="4398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sz="1600" dirty="0">
                  <a:solidFill>
                    <a:schemeClr val="bg1"/>
                  </a:solidFill>
                  <a:effectLst>
                    <a:outerShdw blurRad="38100" dist="38100" dir="2700000" algn="tl">
                      <a:srgbClr val="000000">
                        <a:alpha val="43137"/>
                      </a:srgbClr>
                    </a:outerShdw>
                  </a:effectLst>
                </a:rPr>
                <a:t>Dostarlimab is </a:t>
              </a:r>
              <a:r>
                <a:rPr lang="en-US" sz="1600" dirty="0" smtClean="0">
                  <a:solidFill>
                    <a:schemeClr val="bg1"/>
                  </a:solidFill>
                  <a:effectLst>
                    <a:outerShdw blurRad="38100" dist="38100" dir="2700000" algn="tl">
                      <a:srgbClr val="000000">
                        <a:alpha val="43137"/>
                      </a:srgbClr>
                    </a:outerShdw>
                  </a:effectLst>
                </a:rPr>
                <a:t/>
              </a:r>
              <a:br>
                <a:rPr lang="en-US" sz="1600" dirty="0" smtClean="0">
                  <a:solidFill>
                    <a:schemeClr val="bg1"/>
                  </a:solidFill>
                  <a:effectLst>
                    <a:outerShdw blurRad="38100" dist="38100" dir="2700000" algn="tl">
                      <a:srgbClr val="000000">
                        <a:alpha val="43137"/>
                      </a:srgbClr>
                    </a:outerShdw>
                  </a:effectLst>
                </a:rPr>
              </a:br>
              <a:r>
                <a:rPr lang="en-US" sz="1600" dirty="0" smtClean="0">
                  <a:solidFill>
                    <a:schemeClr val="bg1"/>
                  </a:solidFill>
                  <a:effectLst>
                    <a:outerShdw blurRad="38100" dist="38100" dir="2700000" algn="tl">
                      <a:srgbClr val="000000">
                        <a:alpha val="43137"/>
                      </a:srgbClr>
                    </a:outerShdw>
                  </a:effectLst>
                </a:rPr>
                <a:t>effective </a:t>
              </a:r>
              <a:r>
                <a:rPr lang="en-US" sz="1600" dirty="0">
                  <a:solidFill>
                    <a:schemeClr val="bg1"/>
                  </a:solidFill>
                  <a:effectLst>
                    <a:outerShdw blurRad="38100" dist="38100" dir="2700000" algn="tl">
                      <a:srgbClr val="000000">
                        <a:alpha val="43137"/>
                      </a:srgbClr>
                    </a:outerShdw>
                  </a:effectLst>
                </a:rPr>
                <a:t>in recurrent </a:t>
              </a:r>
              <a:br>
                <a:rPr lang="en-US" sz="1600" dirty="0">
                  <a:solidFill>
                    <a:schemeClr val="bg1"/>
                  </a:solidFill>
                  <a:effectLst>
                    <a:outerShdw blurRad="38100" dist="38100" dir="2700000" algn="tl">
                      <a:srgbClr val="000000">
                        <a:alpha val="43137"/>
                      </a:srgbClr>
                    </a:outerShdw>
                  </a:effectLst>
                </a:rPr>
              </a:br>
              <a:r>
                <a:rPr lang="en-US" sz="1600" dirty="0">
                  <a:solidFill>
                    <a:schemeClr val="bg1"/>
                  </a:solidFill>
                  <a:effectLst>
                    <a:outerShdw blurRad="38100" dist="38100" dir="2700000" algn="tl">
                      <a:srgbClr val="000000">
                        <a:alpha val="43137"/>
                      </a:srgbClr>
                    </a:outerShdw>
                  </a:effectLst>
                </a:rPr>
                <a:t>or advanced MSI-H, </a:t>
              </a:r>
              <a:r>
                <a:rPr lang="en-US" sz="1600" dirty="0" smtClean="0">
                  <a:solidFill>
                    <a:schemeClr val="bg1"/>
                  </a:solidFill>
                  <a:effectLst>
                    <a:outerShdw blurRad="38100" dist="38100" dir="2700000" algn="tl">
                      <a:srgbClr val="000000">
                        <a:alpha val="43137"/>
                      </a:srgbClr>
                    </a:outerShdw>
                  </a:effectLst>
                </a:rPr>
                <a:t>MSS</a:t>
              </a:r>
              <a:r>
                <a:rPr lang="en-US" sz="1600" dirty="0">
                  <a:solidFill>
                    <a:schemeClr val="bg1"/>
                  </a:solidFill>
                  <a:effectLst>
                    <a:outerShdw blurRad="38100" dist="38100" dir="2700000" algn="tl">
                      <a:srgbClr val="000000">
                        <a:alpha val="43137"/>
                      </a:srgbClr>
                    </a:outerShdw>
                  </a:effectLst>
                </a:rPr>
                <a:t>, and dMMR </a:t>
              </a:r>
              <a:br>
                <a:rPr lang="en-US" sz="1600" dirty="0">
                  <a:solidFill>
                    <a:schemeClr val="bg1"/>
                  </a:solidFill>
                  <a:effectLst>
                    <a:outerShdw blurRad="38100" dist="38100" dir="2700000" algn="tl">
                      <a:srgbClr val="000000">
                        <a:alpha val="43137"/>
                      </a:srgbClr>
                    </a:outerShdw>
                  </a:effectLst>
                </a:rPr>
              </a:br>
              <a:r>
                <a:rPr lang="en-US" sz="1600" dirty="0">
                  <a:solidFill>
                    <a:schemeClr val="bg1"/>
                  </a:solidFill>
                  <a:effectLst>
                    <a:outerShdw blurRad="38100" dist="38100" dir="2700000" algn="tl">
                      <a:srgbClr val="000000">
                        <a:alpha val="43137"/>
                      </a:srgbClr>
                    </a:outerShdw>
                  </a:effectLst>
                </a:rPr>
                <a:t>EC progression after platinum doublet regimen</a:t>
              </a:r>
            </a:p>
          </p:txBody>
        </p:sp>
        <p:sp>
          <p:nvSpPr>
            <p:cNvPr id="19" name="Freeform 18"/>
            <p:cNvSpPr/>
            <p:nvPr/>
          </p:nvSpPr>
          <p:spPr>
            <a:xfrm>
              <a:off x="7114768" y="3750253"/>
              <a:ext cx="1694466" cy="558957"/>
            </a:xfrm>
            <a:custGeom>
              <a:avLst/>
              <a:gdLst>
                <a:gd name="connsiteX0" fmla="*/ 0 w 1694466"/>
                <a:gd name="connsiteY0" fmla="*/ 0 h 558957"/>
                <a:gd name="connsiteX1" fmla="*/ 1694466 w 1694466"/>
                <a:gd name="connsiteY1" fmla="*/ 0 h 558957"/>
                <a:gd name="connsiteX2" fmla="*/ 1694466 w 1694466"/>
                <a:gd name="connsiteY2" fmla="*/ 558957 h 558957"/>
                <a:gd name="connsiteX3" fmla="*/ 0 w 1694466"/>
                <a:gd name="connsiteY3" fmla="*/ 558957 h 558957"/>
                <a:gd name="connsiteX4" fmla="*/ 0 w 1694466"/>
                <a:gd name="connsiteY4" fmla="*/ 0 h 55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466" h="558957">
                  <a:moveTo>
                    <a:pt x="0" y="0"/>
                  </a:moveTo>
                  <a:lnTo>
                    <a:pt x="1694466" y="0"/>
                  </a:lnTo>
                  <a:lnTo>
                    <a:pt x="1694466" y="558957"/>
                  </a:lnTo>
                  <a:lnTo>
                    <a:pt x="0" y="558957"/>
                  </a:lnTo>
                  <a:lnTo>
                    <a:pt x="0" y="0"/>
                  </a:lnTo>
                  <a:close/>
                </a:path>
              </a:pathLst>
            </a:custGeom>
            <a:solidFill>
              <a:schemeClr val="bg1">
                <a:lumMod val="85000"/>
              </a:schemeClr>
            </a:solidFill>
            <a:ln w="38100">
              <a:solidFill>
                <a:schemeClr val="accent3"/>
              </a:solid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sz="1600" b="1" kern="1200" dirty="0" smtClean="0">
                  <a:solidFill>
                    <a:schemeClr val="tx1"/>
                  </a:solidFill>
                </a:rPr>
                <a:t>Investigational</a:t>
              </a:r>
              <a:endParaRPr lang="en-US" sz="1600" kern="1200" dirty="0">
                <a:solidFill>
                  <a:schemeClr val="tx1"/>
                </a:solidFill>
              </a:endParaRPr>
            </a:p>
          </p:txBody>
        </p:sp>
      </p:grpSp>
      <p:sp>
        <p:nvSpPr>
          <p:cNvPr id="5" name="TextBox 4"/>
          <p:cNvSpPr txBox="1"/>
          <p:nvPr/>
        </p:nvSpPr>
        <p:spPr>
          <a:xfrm>
            <a:off x="6852137" y="1112164"/>
            <a:ext cx="1398653" cy="369332"/>
          </a:xfrm>
          <a:prstGeom prst="rect">
            <a:avLst/>
          </a:prstGeom>
          <a:noFill/>
        </p:spPr>
        <p:txBody>
          <a:bodyPr wrap="none" rtlCol="0">
            <a:spAutoFit/>
          </a:bodyPr>
          <a:lstStyle/>
          <a:p>
            <a:r>
              <a:rPr lang="en-US" b="1" i="1" dirty="0" smtClean="0"/>
              <a:t>Take Home</a:t>
            </a:r>
            <a:endParaRPr lang="en-US" b="1" i="1" dirty="0"/>
          </a:p>
        </p:txBody>
      </p:sp>
      <p:sp>
        <p:nvSpPr>
          <p:cNvPr id="92" name="Rounded Rectangle 91"/>
          <p:cNvSpPr/>
          <p:nvPr/>
        </p:nvSpPr>
        <p:spPr>
          <a:xfrm>
            <a:off x="180753" y="4372870"/>
            <a:ext cx="8803759" cy="432000"/>
          </a:xfrm>
          <a:prstGeom prst="roundRect">
            <a:avLst/>
          </a:prstGeom>
          <a:solidFill>
            <a:schemeClr val="accent1">
              <a:lumMod val="10000"/>
              <a:lumOff val="9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ongoing phase </a:t>
            </a:r>
            <a:r>
              <a:rPr lang="en-US" sz="1400" dirty="0" smtClean="0">
                <a:solidFill>
                  <a:schemeClr val="tx1"/>
                </a:solidFill>
              </a:rPr>
              <a:t>3 </a:t>
            </a:r>
            <a:r>
              <a:rPr lang="en-US" sz="1400" dirty="0">
                <a:solidFill>
                  <a:schemeClr val="tx1"/>
                </a:solidFill>
              </a:rPr>
              <a:t>RUBY trial is directly comparing carboplatin + paclitaxel with </a:t>
            </a:r>
            <a:br>
              <a:rPr lang="en-US" sz="1400" dirty="0">
                <a:solidFill>
                  <a:schemeClr val="tx1"/>
                </a:solidFill>
              </a:rPr>
            </a:br>
            <a:r>
              <a:rPr lang="en-US" sz="1400" dirty="0">
                <a:solidFill>
                  <a:schemeClr val="tx1"/>
                </a:solidFill>
              </a:rPr>
              <a:t>placebo or dostarlimab in patients with recurrent or primary advanced EC (NCT03981796)</a:t>
            </a:r>
            <a:r>
              <a:rPr lang="en-US" sz="1400" baseline="30000" dirty="0">
                <a:solidFill>
                  <a:schemeClr val="tx1"/>
                </a:solidFill>
              </a:rPr>
              <a:t>2</a:t>
            </a:r>
          </a:p>
        </p:txBody>
      </p:sp>
      <p:sp>
        <p:nvSpPr>
          <p:cNvPr id="134" name="Rectangle 133"/>
          <p:cNvSpPr/>
          <p:nvPr/>
        </p:nvSpPr>
        <p:spPr>
          <a:xfrm>
            <a:off x="892175" y="2165026"/>
            <a:ext cx="54864" cy="895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p:cNvSpPr/>
          <p:nvPr/>
        </p:nvSpPr>
        <p:spPr>
          <a:xfrm>
            <a:off x="965200" y="2292026"/>
            <a:ext cx="54864" cy="768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p:cNvSpPr/>
          <p:nvPr/>
        </p:nvSpPr>
        <p:spPr>
          <a:xfrm>
            <a:off x="1035224" y="2447600"/>
            <a:ext cx="54864" cy="6127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p:cNvSpPr/>
          <p:nvPr/>
        </p:nvSpPr>
        <p:spPr>
          <a:xfrm>
            <a:off x="1115467" y="2456871"/>
            <a:ext cx="54864" cy="6035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p:cNvSpPr/>
          <p:nvPr/>
        </p:nvSpPr>
        <p:spPr>
          <a:xfrm>
            <a:off x="1197027" y="2485701"/>
            <a:ext cx="54864" cy="5746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p:cNvSpPr/>
          <p:nvPr/>
        </p:nvSpPr>
        <p:spPr>
          <a:xfrm>
            <a:off x="1265532" y="2644451"/>
            <a:ext cx="54864" cy="4159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p:cNvSpPr/>
          <p:nvPr/>
        </p:nvSpPr>
        <p:spPr>
          <a:xfrm>
            <a:off x="1344018" y="2660327"/>
            <a:ext cx="54864" cy="4000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p:cNvSpPr/>
          <p:nvPr/>
        </p:nvSpPr>
        <p:spPr>
          <a:xfrm>
            <a:off x="1417782" y="2676201"/>
            <a:ext cx="54864" cy="3841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p:cNvSpPr/>
          <p:nvPr/>
        </p:nvSpPr>
        <p:spPr>
          <a:xfrm>
            <a:off x="1496857" y="2698426"/>
            <a:ext cx="54864" cy="3619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p:cNvSpPr/>
          <p:nvPr/>
        </p:nvSpPr>
        <p:spPr>
          <a:xfrm>
            <a:off x="1572168" y="2698427"/>
            <a:ext cx="54864" cy="3619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p:cNvSpPr/>
          <p:nvPr/>
        </p:nvSpPr>
        <p:spPr>
          <a:xfrm>
            <a:off x="1646879" y="2721167"/>
            <a:ext cx="54864" cy="3392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p:cNvSpPr/>
          <p:nvPr/>
        </p:nvSpPr>
        <p:spPr>
          <a:xfrm>
            <a:off x="1724419" y="2721166"/>
            <a:ext cx="54864" cy="3392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p:cNvSpPr/>
          <p:nvPr/>
        </p:nvSpPr>
        <p:spPr>
          <a:xfrm>
            <a:off x="1795158" y="2731187"/>
            <a:ext cx="54864" cy="329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p:cNvSpPr/>
          <p:nvPr/>
        </p:nvSpPr>
        <p:spPr>
          <a:xfrm>
            <a:off x="1873784" y="2753987"/>
            <a:ext cx="54864" cy="306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p:cNvSpPr/>
          <p:nvPr/>
        </p:nvSpPr>
        <p:spPr>
          <a:xfrm>
            <a:off x="1948486" y="2800026"/>
            <a:ext cx="54864" cy="2603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p:cNvSpPr/>
          <p:nvPr/>
        </p:nvSpPr>
        <p:spPr>
          <a:xfrm>
            <a:off x="2026759" y="2822251"/>
            <a:ext cx="54864" cy="2381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p:cNvSpPr/>
          <p:nvPr/>
        </p:nvSpPr>
        <p:spPr>
          <a:xfrm>
            <a:off x="2102070" y="2852413"/>
            <a:ext cx="54864" cy="2079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p:cNvSpPr/>
          <p:nvPr/>
        </p:nvSpPr>
        <p:spPr>
          <a:xfrm>
            <a:off x="2172809" y="2879401"/>
            <a:ext cx="54864" cy="1800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p:cNvSpPr/>
          <p:nvPr/>
        </p:nvSpPr>
        <p:spPr>
          <a:xfrm>
            <a:off x="2245546" y="2941311"/>
            <a:ext cx="54864" cy="1181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p:cNvSpPr/>
          <p:nvPr/>
        </p:nvSpPr>
        <p:spPr>
          <a:xfrm>
            <a:off x="2325810" y="2969415"/>
            <a:ext cx="54864" cy="90012"/>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p:cNvSpPr/>
          <p:nvPr/>
        </p:nvSpPr>
        <p:spPr>
          <a:xfrm>
            <a:off x="2401688" y="2978081"/>
            <a:ext cx="54864" cy="822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p:cNvSpPr/>
          <p:nvPr/>
        </p:nvSpPr>
        <p:spPr>
          <a:xfrm>
            <a:off x="2478133" y="3013707"/>
            <a:ext cx="54864" cy="457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p:cNvSpPr/>
          <p:nvPr/>
        </p:nvSpPr>
        <p:spPr>
          <a:xfrm>
            <a:off x="2621008" y="3060571"/>
            <a:ext cx="54864" cy="18288"/>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p:cNvSpPr/>
          <p:nvPr/>
        </p:nvSpPr>
        <p:spPr>
          <a:xfrm>
            <a:off x="2699984" y="3060571"/>
            <a:ext cx="54864" cy="36576"/>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p:cNvSpPr/>
          <p:nvPr/>
        </p:nvSpPr>
        <p:spPr>
          <a:xfrm>
            <a:off x="2778561" y="3060570"/>
            <a:ext cx="54864" cy="76005"/>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p:cNvSpPr/>
          <p:nvPr/>
        </p:nvSpPr>
        <p:spPr>
          <a:xfrm>
            <a:off x="2852475" y="3060667"/>
            <a:ext cx="54864" cy="76005"/>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p:cNvSpPr/>
          <p:nvPr/>
        </p:nvSpPr>
        <p:spPr>
          <a:xfrm>
            <a:off x="2926389" y="3060666"/>
            <a:ext cx="54864" cy="8229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160"/>
          <p:cNvSpPr/>
          <p:nvPr/>
        </p:nvSpPr>
        <p:spPr>
          <a:xfrm>
            <a:off x="3006653" y="3060665"/>
            <a:ext cx="54864" cy="1362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p:cNvSpPr/>
          <p:nvPr/>
        </p:nvSpPr>
        <p:spPr>
          <a:xfrm>
            <a:off x="3078337" y="3060664"/>
            <a:ext cx="54864" cy="146304"/>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Rectangle 162"/>
          <p:cNvSpPr/>
          <p:nvPr/>
        </p:nvSpPr>
        <p:spPr>
          <a:xfrm>
            <a:off x="3156117" y="3060664"/>
            <a:ext cx="54864" cy="1838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163"/>
          <p:cNvSpPr/>
          <p:nvPr/>
        </p:nvSpPr>
        <p:spPr>
          <a:xfrm>
            <a:off x="3232382" y="3059427"/>
            <a:ext cx="54864" cy="183862"/>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Rectangle 164"/>
          <p:cNvSpPr/>
          <p:nvPr/>
        </p:nvSpPr>
        <p:spPr>
          <a:xfrm>
            <a:off x="3308560" y="3059426"/>
            <a:ext cx="54864" cy="2104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p:cNvSpPr/>
          <p:nvPr/>
        </p:nvSpPr>
        <p:spPr>
          <a:xfrm>
            <a:off x="3383871" y="3060666"/>
            <a:ext cx="54864" cy="234659"/>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ectangle 166"/>
          <p:cNvSpPr/>
          <p:nvPr/>
        </p:nvSpPr>
        <p:spPr>
          <a:xfrm>
            <a:off x="3454185" y="3059426"/>
            <a:ext cx="54864" cy="258125"/>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167"/>
          <p:cNvSpPr/>
          <p:nvPr/>
        </p:nvSpPr>
        <p:spPr>
          <a:xfrm>
            <a:off x="3536266" y="3059426"/>
            <a:ext cx="54864" cy="3025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Rectangle 168"/>
          <p:cNvSpPr/>
          <p:nvPr/>
        </p:nvSpPr>
        <p:spPr>
          <a:xfrm>
            <a:off x="3612427" y="3060667"/>
            <a:ext cx="54864" cy="326734"/>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169"/>
          <p:cNvSpPr/>
          <p:nvPr/>
        </p:nvSpPr>
        <p:spPr>
          <a:xfrm>
            <a:off x="3684563" y="3059426"/>
            <a:ext cx="54864" cy="338328"/>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170"/>
          <p:cNvSpPr/>
          <p:nvPr/>
        </p:nvSpPr>
        <p:spPr>
          <a:xfrm>
            <a:off x="3760294" y="3060666"/>
            <a:ext cx="54864" cy="399759"/>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171"/>
          <p:cNvSpPr/>
          <p:nvPr/>
        </p:nvSpPr>
        <p:spPr>
          <a:xfrm>
            <a:off x="3832381" y="3059425"/>
            <a:ext cx="54864" cy="411480"/>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Rectangle 172"/>
          <p:cNvSpPr/>
          <p:nvPr/>
        </p:nvSpPr>
        <p:spPr>
          <a:xfrm>
            <a:off x="3909470" y="3059424"/>
            <a:ext cx="54864" cy="451801"/>
          </a:xfrm>
          <a:prstGeom prst="rect">
            <a:avLst/>
          </a:prstGeom>
          <a:solidFill>
            <a:srgbClr val="F3C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Rectangle 173"/>
          <p:cNvSpPr/>
          <p:nvPr/>
        </p:nvSpPr>
        <p:spPr>
          <a:xfrm>
            <a:off x="3987858" y="3060666"/>
            <a:ext cx="54864" cy="457200"/>
          </a:xfrm>
          <a:prstGeom prst="rect">
            <a:avLst/>
          </a:prstGeom>
          <a:solidFill>
            <a:srgbClr val="F3C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Rectangle 174"/>
          <p:cNvSpPr/>
          <p:nvPr/>
        </p:nvSpPr>
        <p:spPr>
          <a:xfrm>
            <a:off x="4062084" y="3060666"/>
            <a:ext cx="54864" cy="457200"/>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p:cNvSpPr/>
          <p:nvPr/>
        </p:nvSpPr>
        <p:spPr>
          <a:xfrm>
            <a:off x="4137511" y="3060665"/>
            <a:ext cx="54864" cy="498185"/>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p:cNvSpPr/>
          <p:nvPr/>
        </p:nvSpPr>
        <p:spPr>
          <a:xfrm>
            <a:off x="4208990" y="3060665"/>
            <a:ext cx="54864" cy="529936"/>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Rectangle 177"/>
          <p:cNvSpPr/>
          <p:nvPr/>
        </p:nvSpPr>
        <p:spPr>
          <a:xfrm>
            <a:off x="4289083" y="3060664"/>
            <a:ext cx="54864" cy="564861"/>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Rectangle 178"/>
          <p:cNvSpPr/>
          <p:nvPr/>
        </p:nvSpPr>
        <p:spPr>
          <a:xfrm>
            <a:off x="4364394" y="3060664"/>
            <a:ext cx="54864" cy="615662"/>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Rectangle 179"/>
          <p:cNvSpPr/>
          <p:nvPr/>
        </p:nvSpPr>
        <p:spPr>
          <a:xfrm>
            <a:off x="4440506" y="3060667"/>
            <a:ext cx="54864" cy="621792"/>
          </a:xfrm>
          <a:prstGeom prst="rect">
            <a:avLst/>
          </a:prstGeom>
          <a:solidFill>
            <a:srgbClr val="D7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Rectangle 180"/>
          <p:cNvSpPr/>
          <p:nvPr/>
        </p:nvSpPr>
        <p:spPr>
          <a:xfrm>
            <a:off x="4515221" y="3060662"/>
            <a:ext cx="54864" cy="667512"/>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Rectangle 181"/>
          <p:cNvSpPr/>
          <p:nvPr/>
        </p:nvSpPr>
        <p:spPr>
          <a:xfrm>
            <a:off x="4590532" y="3060662"/>
            <a:ext cx="54864" cy="676656"/>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Rectangle 182"/>
          <p:cNvSpPr/>
          <p:nvPr/>
        </p:nvSpPr>
        <p:spPr>
          <a:xfrm>
            <a:off x="4664182" y="3061333"/>
            <a:ext cx="54864" cy="719767"/>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Rectangle 183"/>
          <p:cNvSpPr/>
          <p:nvPr/>
        </p:nvSpPr>
        <p:spPr>
          <a:xfrm>
            <a:off x="4742390" y="3061333"/>
            <a:ext cx="54864" cy="719767"/>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184"/>
          <p:cNvSpPr/>
          <p:nvPr/>
        </p:nvSpPr>
        <p:spPr>
          <a:xfrm>
            <a:off x="4815498" y="3061333"/>
            <a:ext cx="54864" cy="764218"/>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Rectangle 185"/>
          <p:cNvSpPr/>
          <p:nvPr/>
        </p:nvSpPr>
        <p:spPr>
          <a:xfrm>
            <a:off x="4891864" y="3061333"/>
            <a:ext cx="54864" cy="777240"/>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ectangle 186"/>
          <p:cNvSpPr/>
          <p:nvPr/>
        </p:nvSpPr>
        <p:spPr>
          <a:xfrm>
            <a:off x="4966999" y="3061476"/>
            <a:ext cx="54864" cy="805349"/>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187"/>
          <p:cNvSpPr/>
          <p:nvPr/>
        </p:nvSpPr>
        <p:spPr>
          <a:xfrm>
            <a:off x="5042466" y="3061476"/>
            <a:ext cx="54864" cy="805349"/>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188"/>
          <p:cNvSpPr/>
          <p:nvPr/>
        </p:nvSpPr>
        <p:spPr>
          <a:xfrm>
            <a:off x="5120375" y="3061476"/>
            <a:ext cx="54864" cy="833925"/>
          </a:xfrm>
          <a:prstGeom prst="rect">
            <a:avLst/>
          </a:prstGeom>
          <a:solidFill>
            <a:srgbClr val="D7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189"/>
          <p:cNvSpPr/>
          <p:nvPr/>
        </p:nvSpPr>
        <p:spPr>
          <a:xfrm>
            <a:off x="5194866" y="3061476"/>
            <a:ext cx="54864" cy="872025"/>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190"/>
          <p:cNvSpPr/>
          <p:nvPr/>
        </p:nvSpPr>
        <p:spPr>
          <a:xfrm>
            <a:off x="5271378" y="3059424"/>
            <a:ext cx="54864" cy="872025"/>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ectangle 191"/>
          <p:cNvSpPr/>
          <p:nvPr/>
        </p:nvSpPr>
        <p:spPr>
          <a:xfrm>
            <a:off x="5345281" y="3061476"/>
            <a:ext cx="54864" cy="935705"/>
          </a:xfrm>
          <a:prstGeom prst="rect">
            <a:avLst/>
          </a:prstGeom>
          <a:solidFill>
            <a:srgbClr val="D7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92"/>
          <p:cNvSpPr/>
          <p:nvPr/>
        </p:nvSpPr>
        <p:spPr>
          <a:xfrm>
            <a:off x="5422983" y="3061476"/>
            <a:ext cx="54864" cy="935705"/>
          </a:xfrm>
          <a:prstGeom prst="rect">
            <a:avLst/>
          </a:prstGeom>
          <a:solidFill>
            <a:srgbClr val="D7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193"/>
          <p:cNvSpPr/>
          <p:nvPr/>
        </p:nvSpPr>
        <p:spPr>
          <a:xfrm>
            <a:off x="5498503" y="3059424"/>
            <a:ext cx="54864" cy="935705"/>
          </a:xfrm>
          <a:prstGeom prst="rect">
            <a:avLst/>
          </a:prstGeom>
          <a:solidFill>
            <a:srgbClr val="D7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194"/>
          <p:cNvSpPr/>
          <p:nvPr/>
        </p:nvSpPr>
        <p:spPr>
          <a:xfrm>
            <a:off x="5575884" y="3059424"/>
            <a:ext cx="54864" cy="935705"/>
          </a:xfrm>
          <a:prstGeom prst="rect">
            <a:avLst/>
          </a:prstGeom>
          <a:solidFill>
            <a:srgbClr val="D7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195"/>
          <p:cNvSpPr/>
          <p:nvPr/>
        </p:nvSpPr>
        <p:spPr>
          <a:xfrm>
            <a:off x="5650344" y="3061476"/>
            <a:ext cx="54864" cy="935705"/>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196"/>
          <p:cNvSpPr/>
          <p:nvPr/>
        </p:nvSpPr>
        <p:spPr>
          <a:xfrm>
            <a:off x="5724871" y="3061476"/>
            <a:ext cx="54864" cy="935705"/>
          </a:xfrm>
          <a:prstGeom prst="rect">
            <a:avLst/>
          </a:prstGeom>
          <a:solidFill>
            <a:srgbClr val="D7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Rectangle 197"/>
          <p:cNvSpPr/>
          <p:nvPr/>
        </p:nvSpPr>
        <p:spPr>
          <a:xfrm>
            <a:off x="5797216" y="3059424"/>
            <a:ext cx="54864" cy="935705"/>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Rectangle 198"/>
          <p:cNvSpPr/>
          <p:nvPr/>
        </p:nvSpPr>
        <p:spPr>
          <a:xfrm>
            <a:off x="5877772" y="3059424"/>
            <a:ext cx="54864" cy="935705"/>
          </a:xfrm>
          <a:prstGeom prst="rect">
            <a:avLst/>
          </a:prstGeom>
          <a:solidFill>
            <a:srgbClr val="D7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Rectangle 199"/>
          <p:cNvSpPr/>
          <p:nvPr/>
        </p:nvSpPr>
        <p:spPr>
          <a:xfrm>
            <a:off x="5951686" y="3059424"/>
            <a:ext cx="54864" cy="935705"/>
          </a:xfrm>
          <a:prstGeom prst="rect">
            <a:avLst/>
          </a:prstGeom>
          <a:solidFill>
            <a:srgbClr val="D7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1" name="Picture 2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3221" y="3104866"/>
            <a:ext cx="105302" cy="83622"/>
          </a:xfrm>
          <a:prstGeom prst="rect">
            <a:avLst/>
          </a:prstGeom>
        </p:spPr>
      </p:pic>
      <p:pic>
        <p:nvPicPr>
          <p:cNvPr id="202" name="Picture 20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9207" y="3262566"/>
            <a:ext cx="105302" cy="83622"/>
          </a:xfrm>
          <a:prstGeom prst="rect">
            <a:avLst/>
          </a:prstGeom>
        </p:spPr>
      </p:pic>
      <p:pic>
        <p:nvPicPr>
          <p:cNvPr id="203" name="Picture 2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5385" y="3301283"/>
            <a:ext cx="105302" cy="83622"/>
          </a:xfrm>
          <a:prstGeom prst="rect">
            <a:avLst/>
          </a:prstGeom>
        </p:spPr>
      </p:pic>
      <p:pic>
        <p:nvPicPr>
          <p:cNvPr id="204" name="Picture 2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6989" y="3337594"/>
            <a:ext cx="105302" cy="83622"/>
          </a:xfrm>
          <a:prstGeom prst="rect">
            <a:avLst/>
          </a:prstGeom>
        </p:spPr>
      </p:pic>
      <p:pic>
        <p:nvPicPr>
          <p:cNvPr id="205" name="Picture 20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4247" y="3445706"/>
            <a:ext cx="105302" cy="83622"/>
          </a:xfrm>
          <a:prstGeom prst="rect">
            <a:avLst/>
          </a:prstGeom>
        </p:spPr>
      </p:pic>
      <p:pic>
        <p:nvPicPr>
          <p:cNvPr id="206" name="Picture 20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2445" y="3505495"/>
            <a:ext cx="105302" cy="83622"/>
          </a:xfrm>
          <a:prstGeom prst="rect">
            <a:avLst/>
          </a:prstGeom>
        </p:spPr>
      </p:pic>
      <p:pic>
        <p:nvPicPr>
          <p:cNvPr id="207" name="Picture 20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7858" y="3550583"/>
            <a:ext cx="105302" cy="83622"/>
          </a:xfrm>
          <a:prstGeom prst="rect">
            <a:avLst/>
          </a:prstGeom>
        </p:spPr>
      </p:pic>
      <p:pic>
        <p:nvPicPr>
          <p:cNvPr id="208" name="Picture 20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2084" y="3550583"/>
            <a:ext cx="105302" cy="83622"/>
          </a:xfrm>
          <a:prstGeom prst="rect">
            <a:avLst/>
          </a:prstGeom>
        </p:spPr>
      </p:pic>
      <p:pic>
        <p:nvPicPr>
          <p:cNvPr id="209" name="Picture 20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7511" y="3594280"/>
            <a:ext cx="105302" cy="83622"/>
          </a:xfrm>
          <a:prstGeom prst="rect">
            <a:avLst/>
          </a:prstGeom>
        </p:spPr>
      </p:pic>
      <p:pic>
        <p:nvPicPr>
          <p:cNvPr id="210" name="Picture 20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5887" y="3625525"/>
            <a:ext cx="105302" cy="83622"/>
          </a:xfrm>
          <a:prstGeom prst="rect">
            <a:avLst/>
          </a:prstGeom>
        </p:spPr>
      </p:pic>
      <p:pic>
        <p:nvPicPr>
          <p:cNvPr id="211" name="Picture 2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4394" y="3710178"/>
            <a:ext cx="105302" cy="83622"/>
          </a:xfrm>
          <a:prstGeom prst="rect">
            <a:avLst/>
          </a:prstGeom>
        </p:spPr>
      </p:pic>
      <p:pic>
        <p:nvPicPr>
          <p:cNvPr id="212" name="Picture 2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0506" y="3724462"/>
            <a:ext cx="105302" cy="83622"/>
          </a:xfrm>
          <a:prstGeom prst="rect">
            <a:avLst/>
          </a:prstGeom>
        </p:spPr>
      </p:pic>
      <p:pic>
        <p:nvPicPr>
          <p:cNvPr id="213" name="Picture 2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3560" y="3774750"/>
            <a:ext cx="105302" cy="83622"/>
          </a:xfrm>
          <a:prstGeom prst="rect">
            <a:avLst/>
          </a:prstGeom>
        </p:spPr>
      </p:pic>
      <p:pic>
        <p:nvPicPr>
          <p:cNvPr id="214" name="Picture 2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0532" y="3783740"/>
            <a:ext cx="105302" cy="83622"/>
          </a:xfrm>
          <a:prstGeom prst="rect">
            <a:avLst/>
          </a:prstGeom>
        </p:spPr>
      </p:pic>
      <p:pic>
        <p:nvPicPr>
          <p:cNvPr id="215" name="Picture 2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4182" y="3816561"/>
            <a:ext cx="105302" cy="83622"/>
          </a:xfrm>
          <a:prstGeom prst="rect">
            <a:avLst/>
          </a:prstGeom>
        </p:spPr>
      </p:pic>
      <p:pic>
        <p:nvPicPr>
          <p:cNvPr id="216" name="Picture 2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8683" y="3825014"/>
            <a:ext cx="105302" cy="83622"/>
          </a:xfrm>
          <a:prstGeom prst="rect">
            <a:avLst/>
          </a:prstGeom>
        </p:spPr>
      </p:pic>
      <p:pic>
        <p:nvPicPr>
          <p:cNvPr id="217" name="Picture 2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3994" y="3858372"/>
            <a:ext cx="105302" cy="83622"/>
          </a:xfrm>
          <a:prstGeom prst="rect">
            <a:avLst/>
          </a:prstGeom>
        </p:spPr>
      </p:pic>
      <p:pic>
        <p:nvPicPr>
          <p:cNvPr id="218" name="Picture 2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4077" y="3868969"/>
            <a:ext cx="105302" cy="83622"/>
          </a:xfrm>
          <a:prstGeom prst="rect">
            <a:avLst/>
          </a:prstGeom>
        </p:spPr>
      </p:pic>
      <p:pic>
        <p:nvPicPr>
          <p:cNvPr id="219" name="Picture 2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6999" y="3900363"/>
            <a:ext cx="105302" cy="83622"/>
          </a:xfrm>
          <a:prstGeom prst="rect">
            <a:avLst/>
          </a:prstGeom>
        </p:spPr>
      </p:pic>
      <p:pic>
        <p:nvPicPr>
          <p:cNvPr id="220" name="Picture 2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2588" y="3938999"/>
            <a:ext cx="105302" cy="83622"/>
          </a:xfrm>
          <a:prstGeom prst="rect">
            <a:avLst/>
          </a:prstGeom>
        </p:spPr>
      </p:pic>
      <p:pic>
        <p:nvPicPr>
          <p:cNvPr id="221" name="Picture 2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3508" y="3961800"/>
            <a:ext cx="105302" cy="83622"/>
          </a:xfrm>
          <a:prstGeom prst="rect">
            <a:avLst/>
          </a:prstGeom>
        </p:spPr>
      </p:pic>
      <p:pic>
        <p:nvPicPr>
          <p:cNvPr id="222" name="Picture 2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7411" y="3979514"/>
            <a:ext cx="105302" cy="83622"/>
          </a:xfrm>
          <a:prstGeom prst="rect">
            <a:avLst/>
          </a:prstGeom>
        </p:spPr>
      </p:pic>
      <p:pic>
        <p:nvPicPr>
          <p:cNvPr id="223" name="Picture 2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5113" y="4037996"/>
            <a:ext cx="105302" cy="83622"/>
          </a:xfrm>
          <a:prstGeom prst="rect">
            <a:avLst/>
          </a:prstGeom>
        </p:spPr>
      </p:pic>
      <p:pic>
        <p:nvPicPr>
          <p:cNvPr id="224" name="Picture 2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8893" y="4038252"/>
            <a:ext cx="105302" cy="83622"/>
          </a:xfrm>
          <a:prstGeom prst="rect">
            <a:avLst/>
          </a:prstGeom>
        </p:spPr>
      </p:pic>
      <p:pic>
        <p:nvPicPr>
          <p:cNvPr id="225" name="Picture 2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8014" y="4038252"/>
            <a:ext cx="105302" cy="83622"/>
          </a:xfrm>
          <a:prstGeom prst="rect">
            <a:avLst/>
          </a:prstGeom>
        </p:spPr>
      </p:pic>
      <p:pic>
        <p:nvPicPr>
          <p:cNvPr id="226" name="Picture 2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871" y="4038764"/>
            <a:ext cx="105302" cy="83622"/>
          </a:xfrm>
          <a:prstGeom prst="rect">
            <a:avLst/>
          </a:prstGeom>
        </p:spPr>
      </p:pic>
      <p:pic>
        <p:nvPicPr>
          <p:cNvPr id="227" name="Picture 2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7216" y="4037996"/>
            <a:ext cx="105302" cy="83622"/>
          </a:xfrm>
          <a:prstGeom prst="rect">
            <a:avLst/>
          </a:prstGeom>
        </p:spPr>
      </p:pic>
      <p:pic>
        <p:nvPicPr>
          <p:cNvPr id="228" name="Picture 2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7772" y="4036153"/>
            <a:ext cx="105302" cy="83622"/>
          </a:xfrm>
          <a:prstGeom prst="rect">
            <a:avLst/>
          </a:prstGeom>
        </p:spPr>
      </p:pic>
      <p:sp>
        <p:nvSpPr>
          <p:cNvPr id="229" name="Rectangle 228"/>
          <p:cNvSpPr/>
          <p:nvPr/>
        </p:nvSpPr>
        <p:spPr>
          <a:xfrm rot="16200000">
            <a:off x="-818684" y="2735411"/>
            <a:ext cx="2368622" cy="400110"/>
          </a:xfrm>
          <a:prstGeom prst="rect">
            <a:avLst/>
          </a:prstGeom>
        </p:spPr>
        <p:txBody>
          <a:bodyPr wrap="square">
            <a:spAutoFit/>
          </a:bodyPr>
          <a:lstStyle/>
          <a:p>
            <a:pPr algn="ctr"/>
            <a:r>
              <a:rPr lang="en-US" sz="1000" b="1" dirty="0"/>
              <a:t>Best Change From Baseline in </a:t>
            </a:r>
            <a:endParaRPr lang="en-US" sz="1000" b="1" dirty="0" smtClean="0"/>
          </a:p>
          <a:p>
            <a:pPr algn="ctr"/>
            <a:r>
              <a:rPr lang="en-US" sz="1000" b="1" dirty="0" smtClean="0"/>
              <a:t>Target </a:t>
            </a:r>
            <a:r>
              <a:rPr lang="en-US" sz="1000" b="1" dirty="0"/>
              <a:t>Lesion </a:t>
            </a:r>
            <a:r>
              <a:rPr lang="en-US" sz="1000" b="1" dirty="0" smtClean="0"/>
              <a:t>Size, </a:t>
            </a:r>
            <a:r>
              <a:rPr lang="en-US" sz="1000" b="1" dirty="0"/>
              <a:t>%</a:t>
            </a:r>
          </a:p>
        </p:txBody>
      </p:sp>
      <p:sp>
        <p:nvSpPr>
          <p:cNvPr id="230" name="Rectangle 229"/>
          <p:cNvSpPr/>
          <p:nvPr/>
        </p:nvSpPr>
        <p:spPr>
          <a:xfrm>
            <a:off x="3158350" y="4082342"/>
            <a:ext cx="681597" cy="246221"/>
          </a:xfrm>
          <a:prstGeom prst="rect">
            <a:avLst/>
          </a:prstGeom>
        </p:spPr>
        <p:txBody>
          <a:bodyPr wrap="none">
            <a:spAutoFit/>
          </a:bodyPr>
          <a:lstStyle/>
          <a:p>
            <a:r>
              <a:rPr lang="en-US" sz="1000" b="1" dirty="0"/>
              <a:t>Patients</a:t>
            </a:r>
          </a:p>
        </p:txBody>
      </p:sp>
      <p:cxnSp>
        <p:nvCxnSpPr>
          <p:cNvPr id="231" name="Straight Connector 230"/>
          <p:cNvCxnSpPr/>
          <p:nvPr/>
        </p:nvCxnSpPr>
        <p:spPr>
          <a:xfrm>
            <a:off x="892175" y="2879401"/>
            <a:ext cx="5167431"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867342" y="3346838"/>
            <a:ext cx="5167431"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4946728" y="2078359"/>
            <a:ext cx="173647" cy="73025"/>
          </a:xfrm>
          <a:prstGeom prst="rect">
            <a:avLst/>
          </a:prstGeom>
          <a:solidFill>
            <a:srgbClr val="D7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Rectangle 235"/>
          <p:cNvSpPr/>
          <p:nvPr/>
        </p:nvSpPr>
        <p:spPr>
          <a:xfrm>
            <a:off x="4946728" y="2196135"/>
            <a:ext cx="173647" cy="73025"/>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Rectangle 236"/>
          <p:cNvSpPr/>
          <p:nvPr/>
        </p:nvSpPr>
        <p:spPr>
          <a:xfrm>
            <a:off x="4946727" y="2318438"/>
            <a:ext cx="173647" cy="73025"/>
          </a:xfrm>
          <a:prstGeom prst="rect">
            <a:avLst/>
          </a:prstGeom>
          <a:solidFill>
            <a:srgbClr val="F3C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Rectangle 237"/>
          <p:cNvSpPr/>
          <p:nvPr/>
        </p:nvSpPr>
        <p:spPr>
          <a:xfrm>
            <a:off x="4946727" y="2436214"/>
            <a:ext cx="173647"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Rectangle 238"/>
          <p:cNvSpPr/>
          <p:nvPr/>
        </p:nvSpPr>
        <p:spPr>
          <a:xfrm>
            <a:off x="4946728" y="2558517"/>
            <a:ext cx="173647" cy="730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0" name="Picture 2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9378" y="2660417"/>
            <a:ext cx="148429" cy="117870"/>
          </a:xfrm>
          <a:prstGeom prst="rect">
            <a:avLst/>
          </a:prstGeom>
        </p:spPr>
      </p:pic>
      <p:sp>
        <p:nvSpPr>
          <p:cNvPr id="241" name="Rectangle 240"/>
          <p:cNvSpPr/>
          <p:nvPr/>
        </p:nvSpPr>
        <p:spPr>
          <a:xfrm>
            <a:off x="4808560" y="1669669"/>
            <a:ext cx="1545616" cy="400110"/>
          </a:xfrm>
          <a:prstGeom prst="rect">
            <a:avLst/>
          </a:prstGeom>
        </p:spPr>
        <p:txBody>
          <a:bodyPr wrap="none">
            <a:spAutoFit/>
          </a:bodyPr>
          <a:lstStyle/>
          <a:p>
            <a:r>
              <a:rPr lang="en-US" sz="1000" b="1" dirty="0"/>
              <a:t>Best overall response </a:t>
            </a:r>
            <a:endParaRPr lang="en-US" sz="1000" b="1" dirty="0" smtClean="0"/>
          </a:p>
          <a:p>
            <a:r>
              <a:rPr lang="en-US" sz="1000" b="1" dirty="0" smtClean="0"/>
              <a:t>by </a:t>
            </a:r>
            <a:r>
              <a:rPr lang="en-US" sz="1000" b="1" dirty="0"/>
              <a:t>RECIST v1.1</a:t>
            </a:r>
          </a:p>
        </p:txBody>
      </p:sp>
      <p:sp>
        <p:nvSpPr>
          <p:cNvPr id="242" name="Rectangle 241"/>
          <p:cNvSpPr/>
          <p:nvPr/>
        </p:nvSpPr>
        <p:spPr>
          <a:xfrm>
            <a:off x="5070357" y="2000706"/>
            <a:ext cx="709378" cy="830997"/>
          </a:xfrm>
          <a:prstGeom prst="rect">
            <a:avLst/>
          </a:prstGeom>
        </p:spPr>
        <p:txBody>
          <a:bodyPr wrap="square">
            <a:spAutoFit/>
          </a:bodyPr>
          <a:lstStyle/>
          <a:p>
            <a:r>
              <a:rPr lang="en-US" sz="800" dirty="0"/>
              <a:t>CR</a:t>
            </a:r>
          </a:p>
          <a:p>
            <a:r>
              <a:rPr lang="en-US" sz="800" dirty="0"/>
              <a:t>PR</a:t>
            </a:r>
          </a:p>
          <a:p>
            <a:r>
              <a:rPr lang="en-US" sz="800" dirty="0"/>
              <a:t>SD</a:t>
            </a:r>
          </a:p>
          <a:p>
            <a:r>
              <a:rPr lang="en-US" sz="800" dirty="0"/>
              <a:t>PD</a:t>
            </a:r>
          </a:p>
          <a:p>
            <a:r>
              <a:rPr lang="en-US" sz="800" dirty="0"/>
              <a:t>NE</a:t>
            </a:r>
          </a:p>
          <a:p>
            <a:r>
              <a:rPr lang="en-US" sz="800" dirty="0"/>
              <a:t>Ongoing</a:t>
            </a:r>
          </a:p>
        </p:txBody>
      </p:sp>
    </p:spTree>
    <p:extLst>
      <p:ext uri="{BB962C8B-B14F-4D97-AF65-F5344CB8AC3E}">
        <p14:creationId xmlns:p14="http://schemas.microsoft.com/office/powerpoint/2010/main" val="341121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Notched Right Arrow 76"/>
          <p:cNvSpPr/>
          <p:nvPr/>
        </p:nvSpPr>
        <p:spPr>
          <a:xfrm>
            <a:off x="5252546" y="4066144"/>
            <a:ext cx="277930" cy="173989"/>
          </a:xfrm>
          <a:prstGeom prst="notched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Notched Right Arrow 70"/>
          <p:cNvSpPr/>
          <p:nvPr/>
        </p:nvSpPr>
        <p:spPr>
          <a:xfrm>
            <a:off x="5020653" y="4066144"/>
            <a:ext cx="277930" cy="173989"/>
          </a:xfrm>
          <a:prstGeom prst="notched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Notched Right Arrow 69"/>
          <p:cNvSpPr/>
          <p:nvPr/>
        </p:nvSpPr>
        <p:spPr>
          <a:xfrm>
            <a:off x="4788760" y="4066144"/>
            <a:ext cx="277930" cy="173989"/>
          </a:xfrm>
          <a:prstGeom prst="notched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 xmlns:a16="http://schemas.microsoft.com/office/drawing/2014/main" id="{01006972-63E2-4499-BEFF-C5D49B99F836}"/>
              </a:ext>
            </a:extLst>
          </p:cNvPr>
          <p:cNvSpPr>
            <a:spLocks noGrp="1"/>
          </p:cNvSpPr>
          <p:nvPr>
            <p:ph type="title"/>
          </p:nvPr>
        </p:nvSpPr>
        <p:spPr/>
        <p:txBody>
          <a:bodyPr/>
          <a:lstStyle/>
          <a:p>
            <a:r>
              <a:rPr lang="en-US" dirty="0"/>
              <a:t>Rationale for </a:t>
            </a:r>
            <a:r>
              <a:rPr lang="en-US" dirty="0" smtClean="0"/>
              <a:t>Combinations</a:t>
            </a:r>
            <a:r>
              <a:rPr lang="en-US" baseline="30000" dirty="0" smtClean="0"/>
              <a:t>1,2</a:t>
            </a:r>
            <a:endParaRPr lang="en-US" baseline="30000" dirty="0"/>
          </a:p>
        </p:txBody>
      </p:sp>
      <p:sp>
        <p:nvSpPr>
          <p:cNvPr id="11" name="Footer Placeholder 4"/>
          <p:cNvSpPr>
            <a:spLocks noGrp="1"/>
          </p:cNvSpPr>
          <p:nvPr>
            <p:ph type="ftr" sz="quarter" idx="13"/>
          </p:nvPr>
        </p:nvSpPr>
        <p:spPr>
          <a:xfrm>
            <a:off x="60960" y="4828225"/>
            <a:ext cx="7772400" cy="242887"/>
          </a:xfrm>
        </p:spPr>
        <p:txBody>
          <a:bodyPr/>
          <a:lstStyle/>
          <a:p>
            <a:r>
              <a:rPr lang="es-ES" dirty="0"/>
              <a:t>1. </a:t>
            </a:r>
            <a:r>
              <a:rPr lang="en-US" dirty="0"/>
              <a:t>Wang D et al. </a:t>
            </a:r>
            <a:r>
              <a:rPr lang="en-US" i="1" dirty="0"/>
              <a:t>J Hematol Onco</a:t>
            </a:r>
            <a:r>
              <a:rPr lang="en-US" dirty="0"/>
              <a:t>l. 2019;12:42. 2. Makker V et al. American Society of Clinical Oncology </a:t>
            </a:r>
            <a:r>
              <a:rPr lang="en-US" dirty="0" smtClean="0"/>
              <a:t>2019</a:t>
            </a:r>
            <a:r>
              <a:rPr lang="en-US" dirty="0"/>
              <a:t> Annual Meeting </a:t>
            </a:r>
            <a:r>
              <a:rPr lang="en-US" dirty="0" smtClean="0"/>
              <a:t>(ASCO 2019). </a:t>
            </a:r>
            <a:r>
              <a:rPr lang="en-US" dirty="0"/>
              <a:t>Abstract TPS5607.</a:t>
            </a:r>
          </a:p>
        </p:txBody>
      </p:sp>
      <p:sp>
        <p:nvSpPr>
          <p:cNvPr id="14" name="Rounded Rectangle 13"/>
          <p:cNvSpPr/>
          <p:nvPr/>
        </p:nvSpPr>
        <p:spPr>
          <a:xfrm>
            <a:off x="263175" y="3050268"/>
            <a:ext cx="4114800" cy="27432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a:t>Relapse and recurrence of tumor</a:t>
            </a:r>
          </a:p>
        </p:txBody>
      </p:sp>
      <p:sp>
        <p:nvSpPr>
          <p:cNvPr id="15" name="Rounded Rectangle 14"/>
          <p:cNvSpPr/>
          <p:nvPr/>
        </p:nvSpPr>
        <p:spPr>
          <a:xfrm>
            <a:off x="263175" y="3421046"/>
            <a:ext cx="4114800" cy="27432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a:t>Lack of accurate prediction indicators</a:t>
            </a:r>
          </a:p>
        </p:txBody>
      </p:sp>
      <p:sp>
        <p:nvSpPr>
          <p:cNvPr id="16" name="Rounded Rectangle 15"/>
          <p:cNvSpPr/>
          <p:nvPr/>
        </p:nvSpPr>
        <p:spPr>
          <a:xfrm>
            <a:off x="263175" y="3791824"/>
            <a:ext cx="4114800" cy="27432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smtClean="0"/>
              <a:t>irAEs</a:t>
            </a:r>
            <a:endParaRPr lang="en-US" sz="1000" b="1" dirty="0"/>
          </a:p>
        </p:txBody>
      </p:sp>
      <p:sp>
        <p:nvSpPr>
          <p:cNvPr id="17" name="Rounded Rectangle 16"/>
          <p:cNvSpPr/>
          <p:nvPr/>
        </p:nvSpPr>
        <p:spPr>
          <a:xfrm>
            <a:off x="263175" y="4162602"/>
            <a:ext cx="4114800" cy="27432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a:t>Different response rates in patients with homologous tumors</a:t>
            </a:r>
          </a:p>
        </p:txBody>
      </p:sp>
      <p:sp>
        <p:nvSpPr>
          <p:cNvPr id="18" name="Rounded Rectangle 17"/>
          <p:cNvSpPr/>
          <p:nvPr/>
        </p:nvSpPr>
        <p:spPr>
          <a:xfrm>
            <a:off x="263175" y="4533381"/>
            <a:ext cx="4114800" cy="27432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a:t>Hyperprogression following checkpoint blockade treatment</a:t>
            </a:r>
          </a:p>
        </p:txBody>
      </p:sp>
      <p:grpSp>
        <p:nvGrpSpPr>
          <p:cNvPr id="92" name="Group 91"/>
          <p:cNvGrpSpPr/>
          <p:nvPr/>
        </p:nvGrpSpPr>
        <p:grpSpPr>
          <a:xfrm>
            <a:off x="4358067" y="959667"/>
            <a:ext cx="4666823" cy="274320"/>
            <a:chOff x="4358067" y="959667"/>
            <a:chExt cx="4666823" cy="274320"/>
          </a:xfrm>
        </p:grpSpPr>
        <p:sp>
          <p:nvSpPr>
            <p:cNvPr id="2" name="Rounded Rectangle 1"/>
            <p:cNvSpPr/>
            <p:nvPr/>
          </p:nvSpPr>
          <p:spPr>
            <a:xfrm>
              <a:off x="4910090" y="959667"/>
              <a:ext cx="4114800" cy="27432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a:t>Promoting the presentation of tumor antigens</a:t>
              </a:r>
            </a:p>
          </p:txBody>
        </p:sp>
        <p:grpSp>
          <p:nvGrpSpPr>
            <p:cNvPr id="53" name="Group 52"/>
            <p:cNvGrpSpPr/>
            <p:nvPr/>
          </p:nvGrpSpPr>
          <p:grpSpPr>
            <a:xfrm>
              <a:off x="4358067" y="959667"/>
              <a:ext cx="274320" cy="274320"/>
              <a:chOff x="4892187" y="959667"/>
              <a:chExt cx="274320" cy="274320"/>
            </a:xfrm>
          </p:grpSpPr>
          <p:sp>
            <p:nvSpPr>
              <p:cNvPr id="22" name="Rounded Rectangle 21"/>
              <p:cNvSpPr/>
              <p:nvPr/>
            </p:nvSpPr>
            <p:spPr>
              <a:xfrm>
                <a:off x="4892187" y="959667"/>
                <a:ext cx="274320" cy="274320"/>
              </a:xfrm>
              <a:prstGeom prst="roundRect">
                <a:avLst/>
              </a:prstGeom>
              <a:solidFill>
                <a:schemeClr val="tx2">
                  <a:lumMod val="10000"/>
                  <a:lumOff val="90000"/>
                </a:schemeClr>
              </a:solidFill>
              <a:ln w="19050">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7" name="Rounded Rectangle 6"/>
              <p:cNvSpPr/>
              <p:nvPr/>
            </p:nvSpPr>
            <p:spPr>
              <a:xfrm>
                <a:off x="4901326" y="978454"/>
                <a:ext cx="64008" cy="64008"/>
              </a:xfrm>
              <a:prstGeom prst="round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9" name="Rounded Rectangle 18"/>
              <p:cNvSpPr/>
              <p:nvPr/>
            </p:nvSpPr>
            <p:spPr>
              <a:xfrm>
                <a:off x="5090987" y="978454"/>
                <a:ext cx="64008" cy="64008"/>
              </a:xfrm>
              <a:prstGeom prst="round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0" name="Rounded Rectangle 19"/>
              <p:cNvSpPr/>
              <p:nvPr/>
            </p:nvSpPr>
            <p:spPr>
              <a:xfrm>
                <a:off x="5090987" y="1158783"/>
                <a:ext cx="64008" cy="64008"/>
              </a:xfrm>
              <a:prstGeom prst="roundRect">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1" name="Rounded Rectangle 20"/>
              <p:cNvSpPr/>
              <p:nvPr/>
            </p:nvSpPr>
            <p:spPr>
              <a:xfrm>
                <a:off x="4901326" y="1158783"/>
                <a:ext cx="64008" cy="64008"/>
              </a:xfrm>
              <a:prstGeom prst="round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grpSp>
      <p:grpSp>
        <p:nvGrpSpPr>
          <p:cNvPr id="46" name="Group 45"/>
          <p:cNvGrpSpPr/>
          <p:nvPr/>
        </p:nvGrpSpPr>
        <p:grpSpPr>
          <a:xfrm>
            <a:off x="5691989" y="4007958"/>
            <a:ext cx="2331806" cy="161583"/>
            <a:chOff x="6221351" y="2931410"/>
            <a:chExt cx="2331806" cy="163160"/>
          </a:xfrm>
        </p:grpSpPr>
        <p:sp>
          <p:nvSpPr>
            <p:cNvPr id="38" name="Rounded Rectangle 37"/>
            <p:cNvSpPr/>
            <p:nvPr/>
          </p:nvSpPr>
          <p:spPr>
            <a:xfrm>
              <a:off x="6221351" y="2954937"/>
              <a:ext cx="91440" cy="9144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2" name="TextBox 41"/>
            <p:cNvSpPr txBox="1"/>
            <p:nvPr/>
          </p:nvSpPr>
          <p:spPr>
            <a:xfrm>
              <a:off x="6485206" y="2931410"/>
              <a:ext cx="2067951" cy="163160"/>
            </a:xfrm>
            <a:prstGeom prst="rect">
              <a:avLst/>
            </a:prstGeom>
            <a:noFill/>
          </p:spPr>
          <p:txBody>
            <a:bodyPr wrap="square" lIns="0" tIns="0" rIns="0" bIns="0" rtlCol="0">
              <a:spAutoFit/>
            </a:bodyPr>
            <a:lstStyle/>
            <a:p>
              <a:r>
                <a:rPr lang="en-US" sz="1050" dirty="0"/>
                <a:t>Combination with chemotherapy</a:t>
              </a:r>
            </a:p>
          </p:txBody>
        </p:sp>
      </p:grpSp>
      <p:grpSp>
        <p:nvGrpSpPr>
          <p:cNvPr id="47" name="Group 46"/>
          <p:cNvGrpSpPr/>
          <p:nvPr/>
        </p:nvGrpSpPr>
        <p:grpSpPr>
          <a:xfrm>
            <a:off x="5691989" y="4167385"/>
            <a:ext cx="2331804" cy="161583"/>
            <a:chOff x="6221351" y="3246198"/>
            <a:chExt cx="2331804" cy="163160"/>
          </a:xfrm>
        </p:grpSpPr>
        <p:sp>
          <p:nvSpPr>
            <p:cNvPr id="39" name="Rounded Rectangle 38"/>
            <p:cNvSpPr/>
            <p:nvPr/>
          </p:nvSpPr>
          <p:spPr>
            <a:xfrm>
              <a:off x="6221351" y="3269733"/>
              <a:ext cx="91440" cy="9144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3" name="TextBox 42"/>
            <p:cNvSpPr txBox="1"/>
            <p:nvPr/>
          </p:nvSpPr>
          <p:spPr>
            <a:xfrm>
              <a:off x="6485204" y="3246198"/>
              <a:ext cx="2067951" cy="163160"/>
            </a:xfrm>
            <a:prstGeom prst="rect">
              <a:avLst/>
            </a:prstGeom>
            <a:noFill/>
          </p:spPr>
          <p:txBody>
            <a:bodyPr wrap="square" lIns="0" tIns="0" rIns="0" bIns="0" rtlCol="0">
              <a:spAutoFit/>
            </a:bodyPr>
            <a:lstStyle/>
            <a:p>
              <a:r>
                <a:rPr lang="en-US" sz="1050" dirty="0"/>
                <a:t>Combination with radiotherapy</a:t>
              </a:r>
            </a:p>
          </p:txBody>
        </p:sp>
      </p:grpSp>
      <p:grpSp>
        <p:nvGrpSpPr>
          <p:cNvPr id="48" name="Group 47"/>
          <p:cNvGrpSpPr/>
          <p:nvPr/>
        </p:nvGrpSpPr>
        <p:grpSpPr>
          <a:xfrm>
            <a:off x="5691989" y="4333866"/>
            <a:ext cx="2331805" cy="161583"/>
            <a:chOff x="6221351" y="3634609"/>
            <a:chExt cx="2331805" cy="163160"/>
          </a:xfrm>
        </p:grpSpPr>
        <p:sp>
          <p:nvSpPr>
            <p:cNvPr id="40" name="Rounded Rectangle 39"/>
            <p:cNvSpPr/>
            <p:nvPr/>
          </p:nvSpPr>
          <p:spPr>
            <a:xfrm>
              <a:off x="6221351" y="3658135"/>
              <a:ext cx="91440" cy="91440"/>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4" name="TextBox 43"/>
            <p:cNvSpPr txBox="1"/>
            <p:nvPr/>
          </p:nvSpPr>
          <p:spPr>
            <a:xfrm>
              <a:off x="6485205" y="3634609"/>
              <a:ext cx="2067951" cy="163160"/>
            </a:xfrm>
            <a:prstGeom prst="rect">
              <a:avLst/>
            </a:prstGeom>
            <a:noFill/>
          </p:spPr>
          <p:txBody>
            <a:bodyPr wrap="square" lIns="0" tIns="0" rIns="0" bIns="0" rtlCol="0">
              <a:spAutoFit/>
            </a:bodyPr>
            <a:lstStyle/>
            <a:p>
              <a:r>
                <a:rPr lang="en-US" sz="1050" dirty="0"/>
                <a:t>Combination with targeted therapy</a:t>
              </a:r>
            </a:p>
          </p:txBody>
        </p:sp>
      </p:grpSp>
      <p:grpSp>
        <p:nvGrpSpPr>
          <p:cNvPr id="49" name="Group 48"/>
          <p:cNvGrpSpPr/>
          <p:nvPr/>
        </p:nvGrpSpPr>
        <p:grpSpPr>
          <a:xfrm>
            <a:off x="5691988" y="4500327"/>
            <a:ext cx="2953405" cy="161583"/>
            <a:chOff x="6221351" y="3810649"/>
            <a:chExt cx="2362286" cy="163160"/>
          </a:xfrm>
        </p:grpSpPr>
        <p:sp>
          <p:nvSpPr>
            <p:cNvPr id="41" name="Rounded Rectangle 40"/>
            <p:cNvSpPr/>
            <p:nvPr/>
          </p:nvSpPr>
          <p:spPr>
            <a:xfrm>
              <a:off x="6221351" y="3834184"/>
              <a:ext cx="73138" cy="9144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5" name="TextBox 44"/>
            <p:cNvSpPr txBox="1"/>
            <p:nvPr/>
          </p:nvSpPr>
          <p:spPr>
            <a:xfrm>
              <a:off x="6432397" y="3810649"/>
              <a:ext cx="2151240" cy="163160"/>
            </a:xfrm>
            <a:prstGeom prst="rect">
              <a:avLst/>
            </a:prstGeom>
            <a:noFill/>
          </p:spPr>
          <p:txBody>
            <a:bodyPr wrap="square" lIns="0" tIns="0" rIns="0" bIns="0" rtlCol="0">
              <a:spAutoFit/>
            </a:bodyPr>
            <a:lstStyle/>
            <a:p>
              <a:r>
                <a:rPr lang="en-US" sz="1050" dirty="0"/>
                <a:t>Combination with other immunotherapy</a:t>
              </a:r>
            </a:p>
          </p:txBody>
        </p:sp>
      </p:grpSp>
      <p:sp>
        <p:nvSpPr>
          <p:cNvPr id="50" name="TextBox 49"/>
          <p:cNvSpPr txBox="1"/>
          <p:nvPr/>
        </p:nvSpPr>
        <p:spPr>
          <a:xfrm>
            <a:off x="5525966" y="3715806"/>
            <a:ext cx="2421985" cy="276999"/>
          </a:xfrm>
          <a:prstGeom prst="rect">
            <a:avLst/>
          </a:prstGeom>
          <a:noFill/>
        </p:spPr>
        <p:txBody>
          <a:bodyPr wrap="square" rtlCol="0">
            <a:spAutoFit/>
          </a:bodyPr>
          <a:lstStyle/>
          <a:p>
            <a:pPr algn="ctr"/>
            <a:r>
              <a:rPr lang="en-US" sz="1200" b="1" dirty="0"/>
              <a:t>Combination approaches</a:t>
            </a:r>
          </a:p>
        </p:txBody>
      </p:sp>
      <p:sp>
        <p:nvSpPr>
          <p:cNvPr id="51" name="TextBox 50"/>
          <p:cNvSpPr txBox="1"/>
          <p:nvPr/>
        </p:nvSpPr>
        <p:spPr>
          <a:xfrm>
            <a:off x="621887" y="1170202"/>
            <a:ext cx="3108960" cy="261610"/>
          </a:xfrm>
          <a:prstGeom prst="rect">
            <a:avLst/>
          </a:prstGeom>
          <a:noFill/>
          <a:ln w="19050">
            <a:solidFill>
              <a:schemeClr val="accent2"/>
            </a:solidFill>
          </a:ln>
        </p:spPr>
        <p:txBody>
          <a:bodyPr wrap="square" rtlCol="0">
            <a:spAutoFit/>
          </a:bodyPr>
          <a:lstStyle/>
          <a:p>
            <a:pPr algn="ctr"/>
            <a:r>
              <a:rPr lang="en-US" sz="1100" b="1" dirty="0"/>
              <a:t>Advantages of combination immunotherapy</a:t>
            </a:r>
          </a:p>
        </p:txBody>
      </p:sp>
      <p:sp>
        <p:nvSpPr>
          <p:cNvPr id="52" name="TextBox 51"/>
          <p:cNvSpPr txBox="1"/>
          <p:nvPr/>
        </p:nvSpPr>
        <p:spPr>
          <a:xfrm>
            <a:off x="621887" y="1905279"/>
            <a:ext cx="3108960" cy="261610"/>
          </a:xfrm>
          <a:prstGeom prst="rect">
            <a:avLst/>
          </a:prstGeom>
          <a:noFill/>
          <a:ln w="19050">
            <a:solidFill>
              <a:schemeClr val="accent2"/>
            </a:solidFill>
          </a:ln>
        </p:spPr>
        <p:txBody>
          <a:bodyPr wrap="square" rtlCol="0">
            <a:spAutoFit/>
          </a:bodyPr>
          <a:lstStyle/>
          <a:p>
            <a:pPr algn="ctr"/>
            <a:r>
              <a:rPr lang="en-US" sz="1100" b="1" dirty="0"/>
              <a:t>Limitations of PD-1/L1 blockade</a:t>
            </a:r>
          </a:p>
        </p:txBody>
      </p:sp>
      <p:grpSp>
        <p:nvGrpSpPr>
          <p:cNvPr id="91" name="Group 90"/>
          <p:cNvGrpSpPr/>
          <p:nvPr/>
        </p:nvGrpSpPr>
        <p:grpSpPr>
          <a:xfrm>
            <a:off x="4358067" y="1331540"/>
            <a:ext cx="4666823" cy="274320"/>
            <a:chOff x="4358067" y="1323401"/>
            <a:chExt cx="4666823" cy="274320"/>
          </a:xfrm>
        </p:grpSpPr>
        <p:sp>
          <p:nvSpPr>
            <p:cNvPr id="10" name="Rounded Rectangle 9"/>
            <p:cNvSpPr/>
            <p:nvPr/>
          </p:nvSpPr>
          <p:spPr>
            <a:xfrm>
              <a:off x="4910090" y="1323401"/>
              <a:ext cx="4114800" cy="27432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a:t>Increasing the infiltration of T cells and the activity of CTLs</a:t>
              </a:r>
            </a:p>
          </p:txBody>
        </p:sp>
        <p:grpSp>
          <p:nvGrpSpPr>
            <p:cNvPr id="54" name="Group 53"/>
            <p:cNvGrpSpPr/>
            <p:nvPr/>
          </p:nvGrpSpPr>
          <p:grpSpPr>
            <a:xfrm>
              <a:off x="4358067" y="1323401"/>
              <a:ext cx="274320" cy="274320"/>
              <a:chOff x="4892187" y="959667"/>
              <a:chExt cx="274320" cy="274320"/>
            </a:xfrm>
          </p:grpSpPr>
          <p:sp>
            <p:nvSpPr>
              <p:cNvPr id="55" name="Rounded Rectangle 54"/>
              <p:cNvSpPr/>
              <p:nvPr/>
            </p:nvSpPr>
            <p:spPr>
              <a:xfrm>
                <a:off x="4892187" y="959667"/>
                <a:ext cx="274320" cy="274320"/>
              </a:xfrm>
              <a:prstGeom prst="roundRect">
                <a:avLst/>
              </a:prstGeom>
              <a:solidFill>
                <a:schemeClr val="tx2">
                  <a:lumMod val="10000"/>
                  <a:lumOff val="90000"/>
                </a:schemeClr>
              </a:solidFill>
              <a:ln w="19050">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6" name="Rounded Rectangle 55"/>
              <p:cNvSpPr/>
              <p:nvPr/>
            </p:nvSpPr>
            <p:spPr>
              <a:xfrm>
                <a:off x="4901326" y="978454"/>
                <a:ext cx="64008" cy="64008"/>
              </a:xfrm>
              <a:prstGeom prst="round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8" name="Rounded Rectangle 57"/>
              <p:cNvSpPr/>
              <p:nvPr/>
            </p:nvSpPr>
            <p:spPr>
              <a:xfrm>
                <a:off x="5090987" y="1158783"/>
                <a:ext cx="64008" cy="64008"/>
              </a:xfrm>
              <a:prstGeom prst="round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grpSp>
      <p:grpSp>
        <p:nvGrpSpPr>
          <p:cNvPr id="90" name="Group 89"/>
          <p:cNvGrpSpPr/>
          <p:nvPr/>
        </p:nvGrpSpPr>
        <p:grpSpPr>
          <a:xfrm>
            <a:off x="4358067" y="1703413"/>
            <a:ext cx="4666823" cy="274320"/>
            <a:chOff x="4358067" y="1698146"/>
            <a:chExt cx="4666823" cy="274320"/>
          </a:xfrm>
        </p:grpSpPr>
        <p:sp>
          <p:nvSpPr>
            <p:cNvPr id="12" name="Rounded Rectangle 11"/>
            <p:cNvSpPr/>
            <p:nvPr/>
          </p:nvSpPr>
          <p:spPr>
            <a:xfrm>
              <a:off x="4910090" y="1698146"/>
              <a:ext cx="4114800" cy="27432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a:t>Enhancing the immunogenicity of tumor cells</a:t>
              </a:r>
            </a:p>
          </p:txBody>
        </p:sp>
        <p:grpSp>
          <p:nvGrpSpPr>
            <p:cNvPr id="60" name="Group 59"/>
            <p:cNvGrpSpPr/>
            <p:nvPr/>
          </p:nvGrpSpPr>
          <p:grpSpPr>
            <a:xfrm>
              <a:off x="4358067" y="1698146"/>
              <a:ext cx="274320" cy="274320"/>
              <a:chOff x="4892187" y="959667"/>
              <a:chExt cx="274320" cy="274320"/>
            </a:xfrm>
          </p:grpSpPr>
          <p:sp>
            <p:nvSpPr>
              <p:cNvPr id="61" name="Rounded Rectangle 60"/>
              <p:cNvSpPr/>
              <p:nvPr/>
            </p:nvSpPr>
            <p:spPr>
              <a:xfrm>
                <a:off x="4892187" y="959667"/>
                <a:ext cx="274320" cy="274320"/>
              </a:xfrm>
              <a:prstGeom prst="roundRect">
                <a:avLst/>
              </a:prstGeom>
              <a:solidFill>
                <a:schemeClr val="tx2">
                  <a:lumMod val="10000"/>
                  <a:lumOff val="90000"/>
                </a:schemeClr>
              </a:solidFill>
              <a:ln w="19050">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62" name="Rounded Rectangle 61"/>
              <p:cNvSpPr/>
              <p:nvPr/>
            </p:nvSpPr>
            <p:spPr>
              <a:xfrm>
                <a:off x="4901326" y="978454"/>
                <a:ext cx="64008" cy="64008"/>
              </a:xfrm>
              <a:prstGeom prst="round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63" name="Rounded Rectangle 62"/>
              <p:cNvSpPr/>
              <p:nvPr/>
            </p:nvSpPr>
            <p:spPr>
              <a:xfrm>
                <a:off x="5090987" y="978454"/>
                <a:ext cx="64008" cy="64008"/>
              </a:xfrm>
              <a:prstGeom prst="round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65" name="Rounded Rectangle 64"/>
              <p:cNvSpPr/>
              <p:nvPr/>
            </p:nvSpPr>
            <p:spPr>
              <a:xfrm>
                <a:off x="4901326" y="1158783"/>
                <a:ext cx="64008" cy="64008"/>
              </a:xfrm>
              <a:prstGeom prst="roundRect">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grpSp>
      <p:grpSp>
        <p:nvGrpSpPr>
          <p:cNvPr id="89" name="Group 88"/>
          <p:cNvGrpSpPr/>
          <p:nvPr/>
        </p:nvGrpSpPr>
        <p:grpSpPr>
          <a:xfrm>
            <a:off x="4358067" y="2075286"/>
            <a:ext cx="4666823" cy="274320"/>
            <a:chOff x="4358067" y="2075286"/>
            <a:chExt cx="4666823" cy="274320"/>
          </a:xfrm>
        </p:grpSpPr>
        <p:sp>
          <p:nvSpPr>
            <p:cNvPr id="13" name="Rounded Rectangle 12"/>
            <p:cNvSpPr/>
            <p:nvPr/>
          </p:nvSpPr>
          <p:spPr>
            <a:xfrm>
              <a:off x="4910090" y="2075286"/>
              <a:ext cx="4114800" cy="27432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b="1" dirty="0"/>
                <a:t>Eliminating or reducing the efficacy of immunosuppressive molecules</a:t>
              </a:r>
            </a:p>
          </p:txBody>
        </p:sp>
        <p:grpSp>
          <p:nvGrpSpPr>
            <p:cNvPr id="66" name="Group 65"/>
            <p:cNvGrpSpPr/>
            <p:nvPr/>
          </p:nvGrpSpPr>
          <p:grpSpPr>
            <a:xfrm>
              <a:off x="4358067" y="2075286"/>
              <a:ext cx="274320" cy="274320"/>
              <a:chOff x="4892187" y="959667"/>
              <a:chExt cx="274320" cy="274320"/>
            </a:xfrm>
          </p:grpSpPr>
          <p:sp>
            <p:nvSpPr>
              <p:cNvPr id="67" name="Rounded Rectangle 66"/>
              <p:cNvSpPr/>
              <p:nvPr/>
            </p:nvSpPr>
            <p:spPr>
              <a:xfrm>
                <a:off x="4892187" y="959667"/>
                <a:ext cx="274320" cy="274320"/>
              </a:xfrm>
              <a:prstGeom prst="roundRect">
                <a:avLst/>
              </a:prstGeom>
              <a:solidFill>
                <a:schemeClr val="tx2">
                  <a:lumMod val="10000"/>
                  <a:lumOff val="90000"/>
                </a:schemeClr>
              </a:solidFill>
              <a:ln w="19050">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68" name="Rounded Rectangle 67"/>
              <p:cNvSpPr/>
              <p:nvPr/>
            </p:nvSpPr>
            <p:spPr>
              <a:xfrm>
                <a:off x="4901326" y="978454"/>
                <a:ext cx="64008" cy="64008"/>
              </a:xfrm>
              <a:prstGeom prst="round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69" name="Rounded Rectangle 68"/>
              <p:cNvSpPr/>
              <p:nvPr/>
            </p:nvSpPr>
            <p:spPr>
              <a:xfrm>
                <a:off x="5090987" y="978454"/>
                <a:ext cx="64008" cy="64008"/>
              </a:xfrm>
              <a:prstGeom prst="roundRect">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grpSp>
      <p:grpSp>
        <p:nvGrpSpPr>
          <p:cNvPr id="75" name="Group 74"/>
          <p:cNvGrpSpPr/>
          <p:nvPr/>
        </p:nvGrpSpPr>
        <p:grpSpPr>
          <a:xfrm>
            <a:off x="248180" y="2482947"/>
            <a:ext cx="8776710" cy="296672"/>
            <a:chOff x="663186" y="2447777"/>
            <a:chExt cx="8776710" cy="296672"/>
          </a:xfrm>
          <a:solidFill>
            <a:schemeClr val="accent1"/>
          </a:solidFill>
        </p:grpSpPr>
        <p:sp>
          <p:nvSpPr>
            <p:cNvPr id="72" name="Rectangle 71"/>
            <p:cNvSpPr/>
            <p:nvPr/>
          </p:nvSpPr>
          <p:spPr>
            <a:xfrm>
              <a:off x="4691580" y="2447777"/>
              <a:ext cx="4748316" cy="98551"/>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a:off x="4691580" y="2451294"/>
              <a:ext cx="91440" cy="27432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nvSpPr>
          <p:spPr>
            <a:xfrm>
              <a:off x="663186" y="2653009"/>
              <a:ext cx="4114800" cy="9144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6" name="Right Arrow 75"/>
          <p:cNvSpPr/>
          <p:nvPr/>
        </p:nvSpPr>
        <p:spPr>
          <a:xfrm>
            <a:off x="3826413" y="1255287"/>
            <a:ext cx="182880" cy="91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ight Arrow 77"/>
          <p:cNvSpPr/>
          <p:nvPr/>
        </p:nvSpPr>
        <p:spPr>
          <a:xfrm rot="5400000">
            <a:off x="2084927" y="2360279"/>
            <a:ext cx="182880" cy="91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Notched Right Arrow 2"/>
          <p:cNvSpPr/>
          <p:nvPr/>
        </p:nvSpPr>
        <p:spPr>
          <a:xfrm>
            <a:off x="4556867" y="4066144"/>
            <a:ext cx="277930" cy="173989"/>
          </a:xfrm>
          <a:prstGeom prst="notched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rot="16200000">
            <a:off x="6155611" y="3095262"/>
            <a:ext cx="973609" cy="173989"/>
            <a:chOff x="4709267" y="4218544"/>
            <a:chExt cx="973609" cy="173989"/>
          </a:xfrm>
        </p:grpSpPr>
        <p:sp>
          <p:nvSpPr>
            <p:cNvPr id="93" name="Notched Right Arrow 92"/>
            <p:cNvSpPr/>
            <p:nvPr/>
          </p:nvSpPr>
          <p:spPr>
            <a:xfrm>
              <a:off x="5404946" y="4218544"/>
              <a:ext cx="277930" cy="173989"/>
            </a:xfrm>
            <a:prstGeom prst="notched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Notched Right Arrow 93"/>
            <p:cNvSpPr/>
            <p:nvPr/>
          </p:nvSpPr>
          <p:spPr>
            <a:xfrm>
              <a:off x="5173053" y="4218544"/>
              <a:ext cx="277930" cy="173989"/>
            </a:xfrm>
            <a:prstGeom prst="notched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Notched Right Arrow 94"/>
            <p:cNvSpPr/>
            <p:nvPr/>
          </p:nvSpPr>
          <p:spPr>
            <a:xfrm>
              <a:off x="4941160" y="4218544"/>
              <a:ext cx="277930" cy="173989"/>
            </a:xfrm>
            <a:prstGeom prst="notched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Notched Right Arrow 95"/>
            <p:cNvSpPr/>
            <p:nvPr/>
          </p:nvSpPr>
          <p:spPr>
            <a:xfrm>
              <a:off x="4709267" y="4218544"/>
              <a:ext cx="277930" cy="173989"/>
            </a:xfrm>
            <a:prstGeom prst="notched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23271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3002974" y="2440931"/>
            <a:ext cx="510639" cy="0"/>
          </a:xfrm>
          <a:prstGeom prst="straightConnector1">
            <a:avLst/>
          </a:prstGeom>
          <a:ln w="19050">
            <a:solidFill>
              <a:srgbClr val="161A2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91440" y="3871244"/>
            <a:ext cx="8961120" cy="806813"/>
          </a:xfrm>
        </p:spPr>
        <p:txBody>
          <a:bodyPr/>
          <a:lstStyle/>
          <a:p>
            <a:pPr marL="228600" indent="-228600">
              <a:spcAft>
                <a:spcPts val="300"/>
              </a:spcAft>
            </a:pPr>
            <a:r>
              <a:rPr lang="en-US" sz="1600" b="1" dirty="0"/>
              <a:t>Primary endpoint: </a:t>
            </a:r>
            <a:r>
              <a:rPr lang="en-US" sz="1600" dirty="0"/>
              <a:t>ORR at week 24</a:t>
            </a:r>
          </a:p>
          <a:p>
            <a:pPr marL="228600" indent="-228600">
              <a:spcAft>
                <a:spcPts val="300"/>
              </a:spcAft>
            </a:pPr>
            <a:r>
              <a:rPr lang="en-US" sz="1600" b="1" dirty="0"/>
              <a:t>Secondary endpoints: </a:t>
            </a:r>
            <a:r>
              <a:rPr lang="en-US" sz="1600" dirty="0"/>
              <a:t>Overall ORR, DOR, PFS, OS, DCR, CBR, DSDR, no. of patients with TEAEs and </a:t>
            </a:r>
            <a:r>
              <a:rPr lang="en-US" sz="1600" dirty="0" smtClean="0"/>
              <a:t>treatment-emergent </a:t>
            </a:r>
            <a:r>
              <a:rPr lang="en-US" sz="1600" dirty="0"/>
              <a:t>SAEs, AUC of lenvatinib, and apparent clearance of lenvatinib</a:t>
            </a:r>
          </a:p>
        </p:txBody>
      </p:sp>
      <p:sp>
        <p:nvSpPr>
          <p:cNvPr id="3" name="Title 2"/>
          <p:cNvSpPr>
            <a:spLocks noGrp="1"/>
          </p:cNvSpPr>
          <p:nvPr>
            <p:ph type="title"/>
          </p:nvPr>
        </p:nvSpPr>
        <p:spPr/>
        <p:txBody>
          <a:bodyPr/>
          <a:lstStyle/>
          <a:p>
            <a:r>
              <a:rPr lang="en-US" dirty="0"/>
              <a:t>KEYNOTE-146: Phase 2 Trial of Lenvatinib Plus Pembrolizumab in Patients With EC</a:t>
            </a:r>
            <a:r>
              <a:rPr lang="en-US" baseline="30000" dirty="0"/>
              <a:t>1-3</a:t>
            </a:r>
          </a:p>
        </p:txBody>
      </p:sp>
      <p:sp>
        <p:nvSpPr>
          <p:cNvPr id="4" name="Footer Placeholder 4"/>
          <p:cNvSpPr>
            <a:spLocks noGrp="1"/>
          </p:cNvSpPr>
          <p:nvPr>
            <p:ph type="ftr" sz="quarter" idx="13"/>
          </p:nvPr>
        </p:nvSpPr>
        <p:spPr>
          <a:xfrm>
            <a:off x="60960" y="4828225"/>
            <a:ext cx="7772400" cy="242887"/>
          </a:xfrm>
        </p:spPr>
        <p:txBody>
          <a:bodyPr/>
          <a:lstStyle/>
          <a:p>
            <a:r>
              <a:rPr lang="en-US" dirty="0"/>
              <a:t>1. https://www.clinicaltrials.gov/ct2/show/NCT02501096. 2. Makker V et al. </a:t>
            </a:r>
            <a:r>
              <a:rPr lang="en-US" i="1" dirty="0"/>
              <a:t>Lancet Oncol</a:t>
            </a:r>
            <a:r>
              <a:rPr lang="en-US" dirty="0"/>
              <a:t>. 2019;20:711-718. </a:t>
            </a:r>
            <a:br>
              <a:rPr lang="en-US" dirty="0"/>
            </a:br>
            <a:r>
              <a:rPr lang="en-US" dirty="0"/>
              <a:t>3. Makker V et al. </a:t>
            </a:r>
            <a:r>
              <a:rPr lang="en-US" i="1" dirty="0"/>
              <a:t>J Clin Oncol.</a:t>
            </a:r>
            <a:r>
              <a:rPr lang="en-US" dirty="0"/>
              <a:t> 2020 Mar 13 [Epub ahead of print].</a:t>
            </a:r>
          </a:p>
        </p:txBody>
      </p:sp>
      <p:sp>
        <p:nvSpPr>
          <p:cNvPr id="5" name="Rounded Rectangle 4"/>
          <p:cNvSpPr/>
          <p:nvPr/>
        </p:nvSpPr>
        <p:spPr>
          <a:xfrm>
            <a:off x="273131" y="1077813"/>
            <a:ext cx="3000276" cy="2743200"/>
          </a:xfrm>
          <a:prstGeom prst="roundRect">
            <a:avLst/>
          </a:prstGeom>
          <a:solidFill>
            <a:schemeClr val="accent1">
              <a:lumMod val="10000"/>
              <a:lumOff val="9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chemeClr val="tx1"/>
                </a:solidFill>
              </a:rPr>
              <a:t>Eligibility Criteria</a:t>
            </a:r>
          </a:p>
          <a:p>
            <a:pPr marL="171450" indent="-171450">
              <a:buFont typeface="Arial" panose="020B0604020202020204" pitchFamily="34" charset="0"/>
              <a:buChar char="•"/>
            </a:pPr>
            <a:r>
              <a:rPr lang="en-CA" sz="1400" dirty="0">
                <a:solidFill>
                  <a:schemeClr val="tx1"/>
                </a:solidFill>
              </a:rPr>
              <a:t>Age ≥18 </a:t>
            </a:r>
            <a:r>
              <a:rPr lang="en-CA" sz="1400" dirty="0" smtClean="0">
                <a:solidFill>
                  <a:schemeClr val="tx1"/>
                </a:solidFill>
              </a:rPr>
              <a:t>years</a:t>
            </a:r>
            <a:endParaRPr lang="en-CA" sz="1400" dirty="0">
              <a:solidFill>
                <a:schemeClr val="tx1"/>
              </a:solidFill>
            </a:endParaRPr>
          </a:p>
          <a:p>
            <a:pPr marL="171450" indent="-171450">
              <a:buFont typeface="Arial" panose="020B0604020202020204" pitchFamily="34" charset="0"/>
              <a:buChar char="•"/>
            </a:pPr>
            <a:r>
              <a:rPr lang="en-CA" sz="1400" dirty="0">
                <a:solidFill>
                  <a:schemeClr val="tx1"/>
                </a:solidFill>
              </a:rPr>
              <a:t>Metastatic EC (unselected for MSI or PD-L1)</a:t>
            </a:r>
          </a:p>
          <a:p>
            <a:pPr marL="171450" indent="-171450">
              <a:buFont typeface="Arial" panose="020B0604020202020204" pitchFamily="34" charset="0"/>
              <a:buChar char="•"/>
            </a:pPr>
            <a:r>
              <a:rPr lang="en-CA" sz="1400" dirty="0">
                <a:solidFill>
                  <a:schemeClr val="tx1"/>
                </a:solidFill>
              </a:rPr>
              <a:t>ECOG PS 0-1</a:t>
            </a:r>
          </a:p>
          <a:p>
            <a:pPr marL="171450" indent="-171450">
              <a:buFont typeface="Arial" panose="020B0604020202020204" pitchFamily="34" charset="0"/>
              <a:buChar char="•"/>
            </a:pPr>
            <a:r>
              <a:rPr lang="en-CA" sz="1400" dirty="0">
                <a:solidFill>
                  <a:schemeClr val="tx1"/>
                </a:solidFill>
              </a:rPr>
              <a:t>≤2 previous systemic therapies</a:t>
            </a:r>
          </a:p>
          <a:p>
            <a:pPr marL="171450" indent="-171450">
              <a:buFont typeface="Arial" panose="020B0604020202020204" pitchFamily="34" charset="0"/>
              <a:buChar char="•"/>
            </a:pPr>
            <a:r>
              <a:rPr lang="en-CA" sz="1400" dirty="0">
                <a:solidFill>
                  <a:schemeClr val="tx1"/>
                </a:solidFill>
              </a:rPr>
              <a:t>Measurable disease according to irRECIST</a:t>
            </a:r>
          </a:p>
          <a:p>
            <a:pPr marL="171450" indent="-171450">
              <a:buFont typeface="Arial" panose="020B0604020202020204" pitchFamily="34" charset="0"/>
              <a:buChar char="•"/>
            </a:pPr>
            <a:r>
              <a:rPr lang="en-CA" sz="1400" dirty="0">
                <a:solidFill>
                  <a:schemeClr val="tx1"/>
                </a:solidFill>
              </a:rPr>
              <a:t>Life expectancy of ≥12 </a:t>
            </a:r>
            <a:r>
              <a:rPr lang="en-CA" sz="1400" dirty="0" smtClean="0">
                <a:solidFill>
                  <a:schemeClr val="tx1"/>
                </a:solidFill>
              </a:rPr>
              <a:t>weeks</a:t>
            </a:r>
            <a:endParaRPr lang="en-CA" sz="1400" dirty="0">
              <a:solidFill>
                <a:schemeClr val="tx1"/>
              </a:solidFill>
            </a:endParaRPr>
          </a:p>
          <a:p>
            <a:pPr algn="ctr"/>
            <a:r>
              <a:rPr lang="en-CA" sz="1400" b="1" dirty="0">
                <a:solidFill>
                  <a:schemeClr val="tx1"/>
                </a:solidFill>
              </a:rPr>
              <a:t>N = 357</a:t>
            </a:r>
          </a:p>
        </p:txBody>
      </p:sp>
      <p:sp>
        <p:nvSpPr>
          <p:cNvPr id="7" name="Rounded Rectangle 6"/>
          <p:cNvSpPr/>
          <p:nvPr/>
        </p:nvSpPr>
        <p:spPr>
          <a:xfrm>
            <a:off x="3559939" y="1898167"/>
            <a:ext cx="2743200" cy="1097280"/>
          </a:xfrm>
          <a:prstGeom prst="round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t>Lenvatinib 20 mg/day orally + pembrolizumab 200 mg IV every 3 weeks</a:t>
            </a:r>
          </a:p>
        </p:txBody>
      </p:sp>
      <p:cxnSp>
        <p:nvCxnSpPr>
          <p:cNvPr id="8" name="Straight Arrow Connector 7"/>
          <p:cNvCxnSpPr>
            <a:stCxn id="7" idx="3"/>
            <a:endCxn id="9" idx="1"/>
          </p:cNvCxnSpPr>
          <p:nvPr/>
        </p:nvCxnSpPr>
        <p:spPr>
          <a:xfrm>
            <a:off x="6303139" y="2446807"/>
            <a:ext cx="285969" cy="0"/>
          </a:xfrm>
          <a:prstGeom prst="straightConnector1">
            <a:avLst/>
          </a:prstGeom>
          <a:ln w="19050">
            <a:solidFill>
              <a:srgbClr val="161A2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6589108" y="1898167"/>
            <a:ext cx="2373917" cy="10972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Until </a:t>
            </a:r>
            <a:r>
              <a:rPr lang="en-CA" sz="1400" dirty="0" smtClean="0">
                <a:solidFill>
                  <a:schemeClr val="tx1"/>
                </a:solidFill>
              </a:rPr>
              <a:t>disease progression, development </a:t>
            </a:r>
            <a:r>
              <a:rPr lang="en-CA" sz="1400" dirty="0">
                <a:solidFill>
                  <a:schemeClr val="tx1"/>
                </a:solidFill>
              </a:rPr>
              <a:t>of unacceptable toxic </a:t>
            </a:r>
            <a:r>
              <a:rPr lang="en-CA" sz="1400" dirty="0" smtClean="0">
                <a:solidFill>
                  <a:schemeClr val="tx1"/>
                </a:solidFill>
              </a:rPr>
              <a:t>effects, </a:t>
            </a:r>
            <a:r>
              <a:rPr lang="en-CA" sz="1400" dirty="0">
                <a:solidFill>
                  <a:schemeClr val="tx1"/>
                </a:solidFill>
              </a:rPr>
              <a:t>or withdrawal </a:t>
            </a:r>
            <a:r>
              <a:rPr lang="en-CA" sz="1400" dirty="0" smtClean="0">
                <a:solidFill>
                  <a:schemeClr val="tx1"/>
                </a:solidFill>
              </a:rPr>
              <a:t/>
            </a:r>
            <a:br>
              <a:rPr lang="en-CA" sz="1400" dirty="0" smtClean="0">
                <a:solidFill>
                  <a:schemeClr val="tx1"/>
                </a:solidFill>
              </a:rPr>
            </a:br>
            <a:r>
              <a:rPr lang="en-CA" sz="1400" dirty="0" smtClean="0">
                <a:solidFill>
                  <a:schemeClr val="tx1"/>
                </a:solidFill>
              </a:rPr>
              <a:t>of </a:t>
            </a:r>
            <a:r>
              <a:rPr lang="en-CA" sz="1400" dirty="0">
                <a:solidFill>
                  <a:schemeClr val="tx1"/>
                </a:solidFill>
              </a:rPr>
              <a:t>consent</a:t>
            </a:r>
          </a:p>
        </p:txBody>
      </p:sp>
    </p:spTree>
    <p:extLst>
      <p:ext uri="{BB962C8B-B14F-4D97-AF65-F5344CB8AC3E}">
        <p14:creationId xmlns:p14="http://schemas.microsoft.com/office/powerpoint/2010/main" val="2860498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608" y="857459"/>
            <a:ext cx="8649951" cy="3749040"/>
          </a:xfrm>
        </p:spPr>
        <p:txBody>
          <a:bodyPr/>
          <a:lstStyle/>
          <a:p>
            <a:pPr>
              <a:spcAft>
                <a:spcPts val="0"/>
              </a:spcAft>
            </a:pPr>
            <a:r>
              <a:rPr lang="en-US" sz="1200" dirty="0"/>
              <a:t>Patients with progression after previous systemic treatment (N = </a:t>
            </a:r>
            <a:r>
              <a:rPr lang="en-US" sz="1200" dirty="0" smtClean="0"/>
              <a:t>108)</a:t>
            </a:r>
            <a:endParaRPr lang="en-US" sz="1200" dirty="0"/>
          </a:p>
          <a:p>
            <a:pPr>
              <a:spcAft>
                <a:spcPts val="0"/>
              </a:spcAft>
            </a:pPr>
            <a:r>
              <a:rPr lang="en-US" sz="1200" dirty="0"/>
              <a:t>ORR at </a:t>
            </a:r>
            <a:r>
              <a:rPr lang="en-US" sz="1200" dirty="0" smtClean="0"/>
              <a:t>week </a:t>
            </a:r>
            <a:r>
              <a:rPr lang="en-US" sz="1200" dirty="0"/>
              <a:t>24 = </a:t>
            </a:r>
            <a:r>
              <a:rPr lang="en-US" sz="1200" dirty="0" smtClean="0"/>
              <a:t>41 (38.0%; 95% CI 28.8-47.8)</a:t>
            </a:r>
            <a:r>
              <a:rPr lang="en-US" sz="1200" baseline="30000" dirty="0" smtClean="0"/>
              <a:t>a</a:t>
            </a:r>
            <a:endParaRPr lang="en-US" sz="1200" strike="sngStrike" baseline="30000" dirty="0"/>
          </a:p>
        </p:txBody>
      </p:sp>
      <p:grpSp>
        <p:nvGrpSpPr>
          <p:cNvPr id="536" name="Group 535"/>
          <p:cNvGrpSpPr/>
          <p:nvPr/>
        </p:nvGrpSpPr>
        <p:grpSpPr>
          <a:xfrm>
            <a:off x="453422" y="1352864"/>
            <a:ext cx="5888441" cy="2401029"/>
            <a:chOff x="453422" y="1424423"/>
            <a:chExt cx="5888441" cy="2401029"/>
          </a:xfrm>
        </p:grpSpPr>
        <p:sp>
          <p:nvSpPr>
            <p:cNvPr id="537" name="Rectangle 536"/>
            <p:cNvSpPr/>
            <p:nvPr/>
          </p:nvSpPr>
          <p:spPr>
            <a:xfrm>
              <a:off x="4768505" y="2525529"/>
              <a:ext cx="59312" cy="123111"/>
            </a:xfrm>
            <a:prstGeom prst="rect">
              <a:avLst/>
            </a:prstGeom>
          </p:spPr>
          <p:txBody>
            <a:bodyPr wrap="none" lIns="0" tIns="0" rIns="0" bIns="0">
              <a:spAutoFit/>
            </a:bodyPr>
            <a:lstStyle/>
            <a:p>
              <a:r>
                <a:rPr lang="en-US" sz="800" dirty="0"/>
                <a:t>+</a:t>
              </a:r>
            </a:p>
          </p:txBody>
        </p:sp>
        <p:grpSp>
          <p:nvGrpSpPr>
            <p:cNvPr id="538" name="Group 537"/>
            <p:cNvGrpSpPr/>
            <p:nvPr/>
          </p:nvGrpSpPr>
          <p:grpSpPr>
            <a:xfrm>
              <a:off x="453422" y="1424423"/>
              <a:ext cx="5888441" cy="2401029"/>
              <a:chOff x="453422" y="1424423"/>
              <a:chExt cx="5888441" cy="2401029"/>
            </a:xfrm>
          </p:grpSpPr>
          <p:grpSp>
            <p:nvGrpSpPr>
              <p:cNvPr id="539" name="Group 538"/>
              <p:cNvGrpSpPr/>
              <p:nvPr/>
            </p:nvGrpSpPr>
            <p:grpSpPr>
              <a:xfrm>
                <a:off x="453422" y="1424423"/>
                <a:ext cx="5888441" cy="2401029"/>
                <a:chOff x="453422" y="1424423"/>
                <a:chExt cx="5888441" cy="2401029"/>
              </a:xfrm>
            </p:grpSpPr>
            <p:grpSp>
              <p:nvGrpSpPr>
                <p:cNvPr id="547" name="Group 546"/>
                <p:cNvGrpSpPr/>
                <p:nvPr/>
              </p:nvGrpSpPr>
              <p:grpSpPr>
                <a:xfrm>
                  <a:off x="2213822" y="1843779"/>
                  <a:ext cx="771359" cy="166527"/>
                  <a:chOff x="2213822" y="1843779"/>
                  <a:chExt cx="771359" cy="166527"/>
                </a:xfrm>
              </p:grpSpPr>
              <p:sp>
                <p:nvSpPr>
                  <p:cNvPr id="713" name="Rectangle 712"/>
                  <p:cNvSpPr/>
                  <p:nvPr/>
                </p:nvSpPr>
                <p:spPr>
                  <a:xfrm>
                    <a:off x="2213822" y="1848723"/>
                    <a:ext cx="78548" cy="161583"/>
                  </a:xfrm>
                  <a:prstGeom prst="rect">
                    <a:avLst/>
                  </a:prstGeom>
                </p:spPr>
                <p:txBody>
                  <a:bodyPr wrap="none" lIns="0" tIns="0" rIns="0" bIns="0">
                    <a:spAutoFit/>
                  </a:bodyPr>
                  <a:lstStyle/>
                  <a:p>
                    <a:r>
                      <a:rPr lang="en-US" sz="1050" dirty="0" smtClean="0"/>
                      <a:t>+</a:t>
                    </a:r>
                    <a:endParaRPr lang="en-US" sz="1050" dirty="0"/>
                  </a:p>
                </p:txBody>
              </p:sp>
              <p:sp>
                <p:nvSpPr>
                  <p:cNvPr id="714" name="Rectangle 713"/>
                  <p:cNvSpPr/>
                  <p:nvPr/>
                </p:nvSpPr>
                <p:spPr>
                  <a:xfrm>
                    <a:off x="2903427" y="1843779"/>
                    <a:ext cx="81754" cy="161583"/>
                  </a:xfrm>
                  <a:prstGeom prst="rect">
                    <a:avLst/>
                  </a:prstGeom>
                </p:spPr>
                <p:txBody>
                  <a:bodyPr wrap="none" lIns="0" tIns="0" rIns="0" bIns="0">
                    <a:spAutoFit/>
                  </a:bodyPr>
                  <a:lstStyle/>
                  <a:p>
                    <a:r>
                      <a:rPr lang="en-US" sz="1050" b="1" dirty="0"/>
                      <a:t>o</a:t>
                    </a:r>
                  </a:p>
                </p:txBody>
              </p:sp>
            </p:grpSp>
            <p:grpSp>
              <p:nvGrpSpPr>
                <p:cNvPr id="548" name="Group 547"/>
                <p:cNvGrpSpPr/>
                <p:nvPr/>
              </p:nvGrpSpPr>
              <p:grpSpPr>
                <a:xfrm>
                  <a:off x="453422" y="1424423"/>
                  <a:ext cx="5888441" cy="2401029"/>
                  <a:chOff x="453422" y="1424423"/>
                  <a:chExt cx="5888441" cy="2401029"/>
                </a:xfrm>
              </p:grpSpPr>
              <p:grpSp>
                <p:nvGrpSpPr>
                  <p:cNvPr id="549" name="Group 548"/>
                  <p:cNvGrpSpPr/>
                  <p:nvPr/>
                </p:nvGrpSpPr>
                <p:grpSpPr>
                  <a:xfrm>
                    <a:off x="453422" y="1424423"/>
                    <a:ext cx="5888441" cy="2401029"/>
                    <a:chOff x="453422" y="1424423"/>
                    <a:chExt cx="5888441" cy="2401029"/>
                  </a:xfrm>
                </p:grpSpPr>
                <p:grpSp>
                  <p:nvGrpSpPr>
                    <p:cNvPr id="592" name="Group 591"/>
                    <p:cNvGrpSpPr/>
                    <p:nvPr/>
                  </p:nvGrpSpPr>
                  <p:grpSpPr>
                    <a:xfrm>
                      <a:off x="1046237" y="2947595"/>
                      <a:ext cx="4910817" cy="472391"/>
                      <a:chOff x="1037230" y="2947595"/>
                      <a:chExt cx="4919817" cy="472391"/>
                    </a:xfrm>
                  </p:grpSpPr>
                  <p:sp>
                    <p:nvSpPr>
                      <p:cNvPr id="710" name="Freeform 709"/>
                      <p:cNvSpPr/>
                      <p:nvPr/>
                    </p:nvSpPr>
                    <p:spPr>
                      <a:xfrm>
                        <a:off x="1038113" y="2947595"/>
                        <a:ext cx="4918934" cy="0"/>
                      </a:xfrm>
                      <a:custGeom>
                        <a:avLst/>
                        <a:gdLst>
                          <a:gd name="connsiteX0" fmla="*/ 4918934 w 4918934"/>
                          <a:gd name="connsiteY0" fmla="*/ 0 h 0"/>
                          <a:gd name="connsiteX1" fmla="*/ 0 w 4918934"/>
                          <a:gd name="connsiteY1" fmla="*/ 0 h 0"/>
                        </a:gdLst>
                        <a:ahLst/>
                        <a:cxnLst>
                          <a:cxn ang="0">
                            <a:pos x="connsiteX0" y="connsiteY0"/>
                          </a:cxn>
                          <a:cxn ang="0">
                            <a:pos x="connsiteX1" y="connsiteY1"/>
                          </a:cxn>
                        </a:cxnLst>
                        <a:rect l="l" t="t" r="r" b="b"/>
                        <a:pathLst>
                          <a:path w="4918934">
                            <a:moveTo>
                              <a:pt x="4918934" y="0"/>
                            </a:moveTo>
                            <a:lnTo>
                              <a:pt x="0" y="0"/>
                            </a:lnTo>
                          </a:path>
                        </a:pathLst>
                      </a:custGeom>
                      <a:ln w="19050">
                        <a:solidFill>
                          <a:srgbClr val="A5A6A4"/>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11" name="Freeform 710"/>
                      <p:cNvSpPr/>
                      <p:nvPr/>
                    </p:nvSpPr>
                    <p:spPr>
                      <a:xfrm>
                        <a:off x="1037230" y="3161842"/>
                        <a:ext cx="4918934" cy="0"/>
                      </a:xfrm>
                      <a:custGeom>
                        <a:avLst/>
                        <a:gdLst>
                          <a:gd name="connsiteX0" fmla="*/ 4918934 w 4918934"/>
                          <a:gd name="connsiteY0" fmla="*/ 0 h 0"/>
                          <a:gd name="connsiteX1" fmla="*/ 0 w 4918934"/>
                          <a:gd name="connsiteY1" fmla="*/ 0 h 0"/>
                        </a:gdLst>
                        <a:ahLst/>
                        <a:cxnLst>
                          <a:cxn ang="0">
                            <a:pos x="connsiteX0" y="connsiteY0"/>
                          </a:cxn>
                          <a:cxn ang="0">
                            <a:pos x="connsiteX1" y="connsiteY1"/>
                          </a:cxn>
                        </a:cxnLst>
                        <a:rect l="l" t="t" r="r" b="b"/>
                        <a:pathLst>
                          <a:path w="4918934">
                            <a:moveTo>
                              <a:pt x="4918934" y="0"/>
                            </a:moveTo>
                            <a:lnTo>
                              <a:pt x="0" y="0"/>
                            </a:lnTo>
                          </a:path>
                        </a:pathLst>
                      </a:custGeom>
                      <a:ln w="19050">
                        <a:solidFill>
                          <a:srgbClr val="A5A6A4"/>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12" name="Freeform 711"/>
                      <p:cNvSpPr/>
                      <p:nvPr/>
                    </p:nvSpPr>
                    <p:spPr>
                      <a:xfrm>
                        <a:off x="1037230" y="3419986"/>
                        <a:ext cx="4918934" cy="0"/>
                      </a:xfrm>
                      <a:custGeom>
                        <a:avLst/>
                        <a:gdLst>
                          <a:gd name="connsiteX0" fmla="*/ 4918934 w 4918934"/>
                          <a:gd name="connsiteY0" fmla="*/ 0 h 0"/>
                          <a:gd name="connsiteX1" fmla="*/ 0 w 4918934"/>
                          <a:gd name="connsiteY1" fmla="*/ 0 h 0"/>
                        </a:gdLst>
                        <a:ahLst/>
                        <a:cxnLst>
                          <a:cxn ang="0">
                            <a:pos x="connsiteX0" y="connsiteY0"/>
                          </a:cxn>
                          <a:cxn ang="0">
                            <a:pos x="connsiteX1" y="connsiteY1"/>
                          </a:cxn>
                        </a:cxnLst>
                        <a:rect l="l" t="t" r="r" b="b"/>
                        <a:pathLst>
                          <a:path w="4918934">
                            <a:moveTo>
                              <a:pt x="4918934" y="0"/>
                            </a:moveTo>
                            <a:lnTo>
                              <a:pt x="0" y="0"/>
                            </a:lnTo>
                          </a:path>
                        </a:pathLst>
                      </a:custGeom>
                      <a:ln w="19050">
                        <a:solidFill>
                          <a:srgbClr val="A5A6A4"/>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593" name="Group 592"/>
                    <p:cNvGrpSpPr/>
                    <p:nvPr/>
                  </p:nvGrpSpPr>
                  <p:grpSpPr>
                    <a:xfrm>
                      <a:off x="453422" y="1424423"/>
                      <a:ext cx="5888441" cy="2401029"/>
                      <a:chOff x="453422" y="1424423"/>
                      <a:chExt cx="5888441" cy="2401029"/>
                    </a:xfrm>
                  </p:grpSpPr>
                  <p:grpSp>
                    <p:nvGrpSpPr>
                      <p:cNvPr id="594" name="Group 593"/>
                      <p:cNvGrpSpPr/>
                      <p:nvPr/>
                    </p:nvGrpSpPr>
                    <p:grpSpPr>
                      <a:xfrm>
                        <a:off x="453422" y="1424423"/>
                        <a:ext cx="5695621" cy="2401029"/>
                        <a:chOff x="453422" y="1424423"/>
                        <a:chExt cx="5695621" cy="2401029"/>
                      </a:xfrm>
                    </p:grpSpPr>
                    <p:grpSp>
                      <p:nvGrpSpPr>
                        <p:cNvPr id="604" name="Group 603"/>
                        <p:cNvGrpSpPr/>
                        <p:nvPr/>
                      </p:nvGrpSpPr>
                      <p:grpSpPr>
                        <a:xfrm>
                          <a:off x="1073381" y="2191501"/>
                          <a:ext cx="4851153" cy="1481541"/>
                          <a:chOff x="1073381" y="2191501"/>
                          <a:chExt cx="4851153" cy="1481541"/>
                        </a:xfrm>
                      </p:grpSpPr>
                      <p:sp>
                        <p:nvSpPr>
                          <p:cNvPr id="626" name="Rectangle 625"/>
                          <p:cNvSpPr/>
                          <p:nvPr/>
                        </p:nvSpPr>
                        <p:spPr>
                          <a:xfrm>
                            <a:off x="4019778" y="2645069"/>
                            <a:ext cx="48172" cy="422647"/>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7" name="Rectangle 626"/>
                          <p:cNvSpPr/>
                          <p:nvPr/>
                        </p:nvSpPr>
                        <p:spPr>
                          <a:xfrm>
                            <a:off x="3964095" y="2645069"/>
                            <a:ext cx="48172" cy="422647"/>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8" name="Rectangle 627"/>
                          <p:cNvSpPr/>
                          <p:nvPr/>
                        </p:nvSpPr>
                        <p:spPr>
                          <a:xfrm>
                            <a:off x="3904889" y="2645069"/>
                            <a:ext cx="48172" cy="422647"/>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9" name="Rectangle 628"/>
                          <p:cNvSpPr/>
                          <p:nvPr/>
                        </p:nvSpPr>
                        <p:spPr>
                          <a:xfrm>
                            <a:off x="3847448" y="2645069"/>
                            <a:ext cx="48172" cy="4087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0" name="Rectangle 629"/>
                          <p:cNvSpPr/>
                          <p:nvPr/>
                        </p:nvSpPr>
                        <p:spPr>
                          <a:xfrm>
                            <a:off x="3787899" y="2645069"/>
                            <a:ext cx="48172" cy="385719"/>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1" name="Rectangle 630"/>
                          <p:cNvSpPr/>
                          <p:nvPr/>
                        </p:nvSpPr>
                        <p:spPr>
                          <a:xfrm>
                            <a:off x="3728686" y="2645069"/>
                            <a:ext cx="48172" cy="376893"/>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2" name="Rectangle 631"/>
                          <p:cNvSpPr/>
                          <p:nvPr/>
                        </p:nvSpPr>
                        <p:spPr>
                          <a:xfrm>
                            <a:off x="3673010" y="2645069"/>
                            <a:ext cx="48172" cy="376893"/>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3" name="Rectangle 632"/>
                          <p:cNvSpPr/>
                          <p:nvPr/>
                        </p:nvSpPr>
                        <p:spPr>
                          <a:xfrm>
                            <a:off x="3615569" y="2645069"/>
                            <a:ext cx="48172" cy="3618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4" name="Rectangle 633"/>
                          <p:cNvSpPr/>
                          <p:nvPr/>
                        </p:nvSpPr>
                        <p:spPr>
                          <a:xfrm>
                            <a:off x="3557786" y="2645069"/>
                            <a:ext cx="48172" cy="3618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5" name="Rectangle 634"/>
                          <p:cNvSpPr/>
                          <p:nvPr/>
                        </p:nvSpPr>
                        <p:spPr>
                          <a:xfrm>
                            <a:off x="3500338" y="2645069"/>
                            <a:ext cx="48172" cy="3307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6" name="Rectangle 635"/>
                          <p:cNvSpPr/>
                          <p:nvPr/>
                        </p:nvSpPr>
                        <p:spPr>
                          <a:xfrm>
                            <a:off x="3441132" y="2645069"/>
                            <a:ext cx="48172" cy="322313"/>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7" name="Rectangle 636"/>
                          <p:cNvSpPr/>
                          <p:nvPr/>
                        </p:nvSpPr>
                        <p:spPr>
                          <a:xfrm>
                            <a:off x="3383691" y="2645069"/>
                            <a:ext cx="48172" cy="309481"/>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8" name="Rectangle 637"/>
                          <p:cNvSpPr/>
                          <p:nvPr/>
                        </p:nvSpPr>
                        <p:spPr>
                          <a:xfrm>
                            <a:off x="3327672" y="2645070"/>
                            <a:ext cx="48172" cy="292926"/>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9" name="Rectangle 638"/>
                          <p:cNvSpPr/>
                          <p:nvPr/>
                        </p:nvSpPr>
                        <p:spPr>
                          <a:xfrm>
                            <a:off x="3268459" y="2645069"/>
                            <a:ext cx="48172" cy="2773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0" name="Rectangle 639"/>
                          <p:cNvSpPr/>
                          <p:nvPr/>
                        </p:nvSpPr>
                        <p:spPr>
                          <a:xfrm>
                            <a:off x="3212783" y="2645070"/>
                            <a:ext cx="48172" cy="2773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1" name="Rectangle 640"/>
                          <p:cNvSpPr/>
                          <p:nvPr/>
                        </p:nvSpPr>
                        <p:spPr>
                          <a:xfrm>
                            <a:off x="3153577" y="2645070"/>
                            <a:ext cx="48172" cy="277304"/>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2" name="Rectangle 641"/>
                          <p:cNvSpPr/>
                          <p:nvPr/>
                        </p:nvSpPr>
                        <p:spPr>
                          <a:xfrm>
                            <a:off x="5876362" y="2645069"/>
                            <a:ext cx="48172" cy="10279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3" name="Rectangle 642"/>
                          <p:cNvSpPr/>
                          <p:nvPr/>
                        </p:nvSpPr>
                        <p:spPr>
                          <a:xfrm>
                            <a:off x="5820679" y="2645069"/>
                            <a:ext cx="48172" cy="10279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4" name="Rectangle 643"/>
                          <p:cNvSpPr/>
                          <p:nvPr/>
                        </p:nvSpPr>
                        <p:spPr>
                          <a:xfrm>
                            <a:off x="5759708" y="2645069"/>
                            <a:ext cx="48172" cy="10279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5" name="Rectangle 644"/>
                          <p:cNvSpPr/>
                          <p:nvPr/>
                        </p:nvSpPr>
                        <p:spPr>
                          <a:xfrm>
                            <a:off x="5702267" y="2645069"/>
                            <a:ext cx="48172" cy="10279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6" name="Rectangle 645"/>
                          <p:cNvSpPr/>
                          <p:nvPr/>
                        </p:nvSpPr>
                        <p:spPr>
                          <a:xfrm>
                            <a:off x="5642718" y="2645069"/>
                            <a:ext cx="48172" cy="10279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7" name="Rectangle 646"/>
                          <p:cNvSpPr/>
                          <p:nvPr/>
                        </p:nvSpPr>
                        <p:spPr>
                          <a:xfrm>
                            <a:off x="5585270" y="2645069"/>
                            <a:ext cx="48172" cy="10279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8" name="Rectangle 647"/>
                          <p:cNvSpPr/>
                          <p:nvPr/>
                        </p:nvSpPr>
                        <p:spPr>
                          <a:xfrm>
                            <a:off x="5529594" y="2645069"/>
                            <a:ext cx="48172" cy="10279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9" name="Rectangle 648"/>
                          <p:cNvSpPr/>
                          <p:nvPr/>
                        </p:nvSpPr>
                        <p:spPr>
                          <a:xfrm>
                            <a:off x="5472153" y="2645069"/>
                            <a:ext cx="48172" cy="1027972"/>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0" name="Rectangle 649"/>
                          <p:cNvSpPr/>
                          <p:nvPr/>
                        </p:nvSpPr>
                        <p:spPr>
                          <a:xfrm>
                            <a:off x="5414370" y="2645069"/>
                            <a:ext cx="48172" cy="988436"/>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1" name="Rectangle 650"/>
                          <p:cNvSpPr/>
                          <p:nvPr/>
                        </p:nvSpPr>
                        <p:spPr>
                          <a:xfrm>
                            <a:off x="5351626" y="2645069"/>
                            <a:ext cx="55683" cy="901066"/>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2" name="Rectangle 651"/>
                          <p:cNvSpPr/>
                          <p:nvPr/>
                        </p:nvSpPr>
                        <p:spPr>
                          <a:xfrm>
                            <a:off x="5295951" y="2645070"/>
                            <a:ext cx="48172" cy="901066"/>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3" name="Rectangle 652"/>
                          <p:cNvSpPr/>
                          <p:nvPr/>
                        </p:nvSpPr>
                        <p:spPr>
                          <a:xfrm>
                            <a:off x="5238510" y="2645069"/>
                            <a:ext cx="48172" cy="846482"/>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4" name="Rectangle 653"/>
                          <p:cNvSpPr/>
                          <p:nvPr/>
                        </p:nvSpPr>
                        <p:spPr>
                          <a:xfrm>
                            <a:off x="5180726" y="2645069"/>
                            <a:ext cx="48172" cy="7714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5" name="Rectangle 654"/>
                          <p:cNvSpPr/>
                          <p:nvPr/>
                        </p:nvSpPr>
                        <p:spPr>
                          <a:xfrm>
                            <a:off x="5121513" y="2645069"/>
                            <a:ext cx="48172" cy="771438"/>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6" name="Rectangle 655"/>
                          <p:cNvSpPr/>
                          <p:nvPr/>
                        </p:nvSpPr>
                        <p:spPr>
                          <a:xfrm>
                            <a:off x="5065837" y="2645069"/>
                            <a:ext cx="48172" cy="7537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7" name="Rectangle 656"/>
                          <p:cNvSpPr/>
                          <p:nvPr/>
                        </p:nvSpPr>
                        <p:spPr>
                          <a:xfrm>
                            <a:off x="5008396" y="2645069"/>
                            <a:ext cx="48172" cy="723778"/>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8" name="Rectangle 657"/>
                          <p:cNvSpPr/>
                          <p:nvPr/>
                        </p:nvSpPr>
                        <p:spPr>
                          <a:xfrm>
                            <a:off x="4949500" y="2645069"/>
                            <a:ext cx="48172" cy="711462"/>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9" name="Rectangle 658"/>
                          <p:cNvSpPr/>
                          <p:nvPr/>
                        </p:nvSpPr>
                        <p:spPr>
                          <a:xfrm>
                            <a:off x="4893817" y="2645069"/>
                            <a:ext cx="48172" cy="691255"/>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0" name="Rectangle 659"/>
                          <p:cNvSpPr/>
                          <p:nvPr/>
                        </p:nvSpPr>
                        <p:spPr>
                          <a:xfrm>
                            <a:off x="4832846" y="2645069"/>
                            <a:ext cx="48172" cy="6615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1" name="Rectangle 660"/>
                          <p:cNvSpPr/>
                          <p:nvPr/>
                        </p:nvSpPr>
                        <p:spPr>
                          <a:xfrm>
                            <a:off x="4775405" y="2645069"/>
                            <a:ext cx="48172" cy="661557"/>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2" name="Rectangle 661"/>
                          <p:cNvSpPr/>
                          <p:nvPr/>
                        </p:nvSpPr>
                        <p:spPr>
                          <a:xfrm>
                            <a:off x="4717621" y="2645069"/>
                            <a:ext cx="48172" cy="6615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3" name="Rectangle 662"/>
                          <p:cNvSpPr/>
                          <p:nvPr/>
                        </p:nvSpPr>
                        <p:spPr>
                          <a:xfrm>
                            <a:off x="4658408" y="2645069"/>
                            <a:ext cx="48172" cy="610795"/>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4" name="Rectangle 663"/>
                          <p:cNvSpPr/>
                          <p:nvPr/>
                        </p:nvSpPr>
                        <p:spPr>
                          <a:xfrm>
                            <a:off x="4602732" y="2645069"/>
                            <a:ext cx="48172" cy="6107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5" name="Rectangle 664"/>
                          <p:cNvSpPr/>
                          <p:nvPr/>
                        </p:nvSpPr>
                        <p:spPr>
                          <a:xfrm>
                            <a:off x="4545291" y="2645069"/>
                            <a:ext cx="48172" cy="585852"/>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6" name="Rectangle 665"/>
                          <p:cNvSpPr/>
                          <p:nvPr/>
                        </p:nvSpPr>
                        <p:spPr>
                          <a:xfrm>
                            <a:off x="4485743" y="2645069"/>
                            <a:ext cx="48172" cy="533915"/>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7" name="Rectangle 666"/>
                          <p:cNvSpPr/>
                          <p:nvPr/>
                        </p:nvSpPr>
                        <p:spPr>
                          <a:xfrm>
                            <a:off x="4430060" y="2645070"/>
                            <a:ext cx="48172" cy="5139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8" name="Rectangle 667"/>
                          <p:cNvSpPr/>
                          <p:nvPr/>
                        </p:nvSpPr>
                        <p:spPr>
                          <a:xfrm>
                            <a:off x="4369089" y="2645069"/>
                            <a:ext cx="48172" cy="5009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9" name="Rectangle 668"/>
                          <p:cNvSpPr/>
                          <p:nvPr/>
                        </p:nvSpPr>
                        <p:spPr>
                          <a:xfrm>
                            <a:off x="4311648" y="2645069"/>
                            <a:ext cx="48172" cy="4942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0" name="Rectangle 669"/>
                          <p:cNvSpPr/>
                          <p:nvPr/>
                        </p:nvSpPr>
                        <p:spPr>
                          <a:xfrm>
                            <a:off x="4252099" y="2641521"/>
                            <a:ext cx="48172" cy="500327"/>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1" name="Rectangle 670"/>
                          <p:cNvSpPr/>
                          <p:nvPr/>
                        </p:nvSpPr>
                        <p:spPr>
                          <a:xfrm>
                            <a:off x="4194651" y="2645069"/>
                            <a:ext cx="48172" cy="4758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2" name="Rectangle 671"/>
                          <p:cNvSpPr/>
                          <p:nvPr/>
                        </p:nvSpPr>
                        <p:spPr>
                          <a:xfrm>
                            <a:off x="4138975" y="2645069"/>
                            <a:ext cx="48172" cy="450534"/>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3" name="Rectangle 672"/>
                          <p:cNvSpPr/>
                          <p:nvPr/>
                        </p:nvSpPr>
                        <p:spPr>
                          <a:xfrm>
                            <a:off x="4081534" y="2645070"/>
                            <a:ext cx="48172" cy="43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4" name="Rectangle 673"/>
                          <p:cNvSpPr/>
                          <p:nvPr/>
                        </p:nvSpPr>
                        <p:spPr>
                          <a:xfrm>
                            <a:off x="3095606" y="2642770"/>
                            <a:ext cx="48172" cy="252764"/>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5" name="Rectangle 674"/>
                          <p:cNvSpPr/>
                          <p:nvPr/>
                        </p:nvSpPr>
                        <p:spPr>
                          <a:xfrm>
                            <a:off x="3038165" y="2642770"/>
                            <a:ext cx="48172" cy="2527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6" name="Rectangle 675"/>
                          <p:cNvSpPr/>
                          <p:nvPr/>
                        </p:nvSpPr>
                        <p:spPr>
                          <a:xfrm>
                            <a:off x="2982146" y="2642770"/>
                            <a:ext cx="48172" cy="240246"/>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7" name="Rectangle 676"/>
                          <p:cNvSpPr/>
                          <p:nvPr/>
                        </p:nvSpPr>
                        <p:spPr>
                          <a:xfrm>
                            <a:off x="2922933" y="2642769"/>
                            <a:ext cx="48172" cy="221672"/>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8" name="Rectangle 677"/>
                          <p:cNvSpPr/>
                          <p:nvPr/>
                        </p:nvSpPr>
                        <p:spPr>
                          <a:xfrm>
                            <a:off x="2867257" y="2642770"/>
                            <a:ext cx="48172" cy="2066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9" name="Rectangle 678"/>
                          <p:cNvSpPr/>
                          <p:nvPr/>
                        </p:nvSpPr>
                        <p:spPr>
                          <a:xfrm>
                            <a:off x="2808051" y="2642770"/>
                            <a:ext cx="48172" cy="206659"/>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0" name="Rectangle 679"/>
                          <p:cNvSpPr/>
                          <p:nvPr/>
                        </p:nvSpPr>
                        <p:spPr>
                          <a:xfrm>
                            <a:off x="2750248" y="2640725"/>
                            <a:ext cx="48172" cy="206659"/>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1" name="Rectangle 680"/>
                          <p:cNvSpPr/>
                          <p:nvPr/>
                        </p:nvSpPr>
                        <p:spPr>
                          <a:xfrm>
                            <a:off x="2691035" y="2640724"/>
                            <a:ext cx="48172" cy="1972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2" name="Rectangle 681"/>
                          <p:cNvSpPr/>
                          <p:nvPr/>
                        </p:nvSpPr>
                        <p:spPr>
                          <a:xfrm>
                            <a:off x="2635359" y="2640725"/>
                            <a:ext cx="48172" cy="197203"/>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3" name="Rectangle 682"/>
                          <p:cNvSpPr/>
                          <p:nvPr/>
                        </p:nvSpPr>
                        <p:spPr>
                          <a:xfrm>
                            <a:off x="2576153" y="2640726"/>
                            <a:ext cx="48172" cy="192790"/>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4" name="Rectangle 683"/>
                          <p:cNvSpPr/>
                          <p:nvPr/>
                        </p:nvSpPr>
                        <p:spPr>
                          <a:xfrm>
                            <a:off x="2517578" y="2639526"/>
                            <a:ext cx="48172" cy="186487"/>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5" name="Rectangle 684"/>
                          <p:cNvSpPr/>
                          <p:nvPr/>
                        </p:nvSpPr>
                        <p:spPr>
                          <a:xfrm>
                            <a:off x="2459775" y="2637481"/>
                            <a:ext cx="48172" cy="188532"/>
                          </a:xfrm>
                          <a:prstGeom prst="rect">
                            <a:avLst/>
                          </a:prstGeom>
                          <a:solidFill>
                            <a:srgbClr val="0C8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6" name="Rectangle 685"/>
                          <p:cNvSpPr/>
                          <p:nvPr/>
                        </p:nvSpPr>
                        <p:spPr>
                          <a:xfrm>
                            <a:off x="2402327" y="2637480"/>
                            <a:ext cx="48172" cy="168745"/>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7" name="Rectangle 686"/>
                          <p:cNvSpPr/>
                          <p:nvPr/>
                        </p:nvSpPr>
                        <p:spPr>
                          <a:xfrm>
                            <a:off x="2344886" y="2637481"/>
                            <a:ext cx="48172" cy="172977"/>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8" name="Rectangle 687"/>
                          <p:cNvSpPr/>
                          <p:nvPr/>
                        </p:nvSpPr>
                        <p:spPr>
                          <a:xfrm>
                            <a:off x="2285680" y="2637482"/>
                            <a:ext cx="48172" cy="172976"/>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9" name="Rectangle 688"/>
                          <p:cNvSpPr/>
                          <p:nvPr/>
                        </p:nvSpPr>
                        <p:spPr>
                          <a:xfrm>
                            <a:off x="2229010" y="2639526"/>
                            <a:ext cx="48172" cy="1520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0" name="Rectangle 689"/>
                          <p:cNvSpPr/>
                          <p:nvPr/>
                        </p:nvSpPr>
                        <p:spPr>
                          <a:xfrm>
                            <a:off x="2171562" y="2639525"/>
                            <a:ext cx="48172" cy="144197"/>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1" name="Rectangle 690"/>
                          <p:cNvSpPr/>
                          <p:nvPr/>
                        </p:nvSpPr>
                        <p:spPr>
                          <a:xfrm>
                            <a:off x="2114121" y="2639527"/>
                            <a:ext cx="48172" cy="144196"/>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2" name="Rectangle 691"/>
                          <p:cNvSpPr/>
                          <p:nvPr/>
                        </p:nvSpPr>
                        <p:spPr>
                          <a:xfrm>
                            <a:off x="2054915" y="2639528"/>
                            <a:ext cx="48172" cy="123366"/>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3" name="Rectangle 692"/>
                          <p:cNvSpPr/>
                          <p:nvPr/>
                        </p:nvSpPr>
                        <p:spPr>
                          <a:xfrm>
                            <a:off x="1997295" y="2638644"/>
                            <a:ext cx="48172" cy="1149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4" name="Rectangle 693"/>
                          <p:cNvSpPr/>
                          <p:nvPr/>
                        </p:nvSpPr>
                        <p:spPr>
                          <a:xfrm>
                            <a:off x="1938082" y="2638643"/>
                            <a:ext cx="48172" cy="832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5" name="Rectangle 694"/>
                          <p:cNvSpPr/>
                          <p:nvPr/>
                        </p:nvSpPr>
                        <p:spPr>
                          <a:xfrm>
                            <a:off x="1882406" y="2638645"/>
                            <a:ext cx="48172" cy="27432"/>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6" name="Rectangle 695"/>
                          <p:cNvSpPr/>
                          <p:nvPr/>
                        </p:nvSpPr>
                        <p:spPr>
                          <a:xfrm>
                            <a:off x="1823200" y="2638646"/>
                            <a:ext cx="48172" cy="27432"/>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7" name="Rectangle 696"/>
                          <p:cNvSpPr/>
                          <p:nvPr/>
                        </p:nvSpPr>
                        <p:spPr>
                          <a:xfrm>
                            <a:off x="1073381" y="2191501"/>
                            <a:ext cx="48172" cy="4460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8" name="Rectangle 697"/>
                          <p:cNvSpPr/>
                          <p:nvPr/>
                        </p:nvSpPr>
                        <p:spPr>
                          <a:xfrm>
                            <a:off x="1593023" y="2590372"/>
                            <a:ext cx="48172" cy="472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9" name="Rectangle 698"/>
                          <p:cNvSpPr/>
                          <p:nvPr/>
                        </p:nvSpPr>
                        <p:spPr>
                          <a:xfrm>
                            <a:off x="1131941" y="2318005"/>
                            <a:ext cx="48172" cy="3195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0" name="Rectangle 699"/>
                          <p:cNvSpPr/>
                          <p:nvPr/>
                        </p:nvSpPr>
                        <p:spPr>
                          <a:xfrm>
                            <a:off x="1187677" y="2382964"/>
                            <a:ext cx="48172" cy="254631"/>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1" name="Rectangle 700"/>
                          <p:cNvSpPr/>
                          <p:nvPr/>
                        </p:nvSpPr>
                        <p:spPr>
                          <a:xfrm>
                            <a:off x="1247117" y="2422793"/>
                            <a:ext cx="48172" cy="2148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2" name="Rectangle 701"/>
                          <p:cNvSpPr/>
                          <p:nvPr/>
                        </p:nvSpPr>
                        <p:spPr>
                          <a:xfrm>
                            <a:off x="1417830" y="2495860"/>
                            <a:ext cx="48172" cy="141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3" name="Rectangle 702"/>
                          <p:cNvSpPr/>
                          <p:nvPr/>
                        </p:nvSpPr>
                        <p:spPr>
                          <a:xfrm>
                            <a:off x="1303379" y="2467406"/>
                            <a:ext cx="48172" cy="170189"/>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4" name="Rectangle 703"/>
                          <p:cNvSpPr/>
                          <p:nvPr/>
                        </p:nvSpPr>
                        <p:spPr>
                          <a:xfrm>
                            <a:off x="1360605" y="2474471"/>
                            <a:ext cx="48172" cy="163124"/>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5" name="Rectangle 704"/>
                          <p:cNvSpPr/>
                          <p:nvPr/>
                        </p:nvSpPr>
                        <p:spPr>
                          <a:xfrm>
                            <a:off x="1474627" y="2551404"/>
                            <a:ext cx="48172" cy="86191"/>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6" name="Rectangle 705"/>
                          <p:cNvSpPr/>
                          <p:nvPr/>
                        </p:nvSpPr>
                        <p:spPr>
                          <a:xfrm>
                            <a:off x="1534761" y="2590372"/>
                            <a:ext cx="48172" cy="47223"/>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7" name="Rectangle 706"/>
                          <p:cNvSpPr/>
                          <p:nvPr/>
                        </p:nvSpPr>
                        <p:spPr>
                          <a:xfrm>
                            <a:off x="1708730" y="2619307"/>
                            <a:ext cx="48172" cy="18288"/>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8" name="Rectangle 707"/>
                          <p:cNvSpPr/>
                          <p:nvPr/>
                        </p:nvSpPr>
                        <p:spPr>
                          <a:xfrm>
                            <a:off x="1649524" y="2619307"/>
                            <a:ext cx="48172" cy="182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9" name="Rectangle 708"/>
                          <p:cNvSpPr/>
                          <p:nvPr/>
                        </p:nvSpPr>
                        <p:spPr>
                          <a:xfrm>
                            <a:off x="1765793" y="2637030"/>
                            <a:ext cx="48172" cy="18288"/>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5" name="Group 604"/>
                        <p:cNvGrpSpPr/>
                        <p:nvPr/>
                      </p:nvGrpSpPr>
                      <p:grpSpPr>
                        <a:xfrm>
                          <a:off x="453422" y="1424423"/>
                          <a:ext cx="5695621" cy="2401029"/>
                          <a:chOff x="294547" y="1273298"/>
                          <a:chExt cx="5695621" cy="2401029"/>
                        </a:xfrm>
                      </p:grpSpPr>
                      <p:grpSp>
                        <p:nvGrpSpPr>
                          <p:cNvPr id="606" name="Group 605"/>
                          <p:cNvGrpSpPr/>
                          <p:nvPr/>
                        </p:nvGrpSpPr>
                        <p:grpSpPr>
                          <a:xfrm>
                            <a:off x="294547" y="1273298"/>
                            <a:ext cx="5695621" cy="2401029"/>
                            <a:chOff x="294547" y="1273298"/>
                            <a:chExt cx="5695621" cy="2401029"/>
                          </a:xfrm>
                        </p:grpSpPr>
                        <p:grpSp>
                          <p:nvGrpSpPr>
                            <p:cNvPr id="612" name="Group 611"/>
                            <p:cNvGrpSpPr/>
                            <p:nvPr/>
                          </p:nvGrpSpPr>
                          <p:grpSpPr>
                            <a:xfrm>
                              <a:off x="294547" y="1313273"/>
                              <a:ext cx="5695621" cy="2361054"/>
                              <a:chOff x="294547" y="1313273"/>
                              <a:chExt cx="5695621" cy="2361054"/>
                            </a:xfrm>
                          </p:grpSpPr>
                          <p:grpSp>
                            <p:nvGrpSpPr>
                              <p:cNvPr id="620" name="Group 619"/>
                              <p:cNvGrpSpPr/>
                              <p:nvPr/>
                            </p:nvGrpSpPr>
                            <p:grpSpPr>
                              <a:xfrm>
                                <a:off x="294547" y="1313273"/>
                                <a:ext cx="5526390" cy="2361054"/>
                                <a:chOff x="294547" y="1313273"/>
                                <a:chExt cx="5526390" cy="2361054"/>
                              </a:xfrm>
                            </p:grpSpPr>
                            <p:sp>
                              <p:nvSpPr>
                                <p:cNvPr id="622" name="TextBox 621"/>
                                <p:cNvSpPr txBox="1"/>
                                <p:nvPr/>
                              </p:nvSpPr>
                              <p:spPr>
                                <a:xfrm rot="16200000">
                                  <a:off x="-498366" y="2345854"/>
                                  <a:ext cx="1862826" cy="276999"/>
                                </a:xfrm>
                                <a:prstGeom prst="rect">
                                  <a:avLst/>
                                </a:prstGeom>
                                <a:noFill/>
                              </p:spPr>
                              <p:txBody>
                                <a:bodyPr wrap="square" lIns="0" tIns="0" rIns="0" bIns="0" rtlCol="0">
                                  <a:spAutoFit/>
                                </a:bodyPr>
                                <a:lstStyle/>
                                <a:p>
                                  <a:pPr algn="ctr"/>
                                  <a:r>
                                    <a:rPr lang="en-US" sz="900" b="1" dirty="0" smtClean="0"/>
                                    <a:t>Change in Sum of Diameters of Target Lesions From Baseline, %</a:t>
                                  </a:r>
                                  <a:r>
                                    <a:rPr lang="en-US" sz="900" b="1" baseline="30000" dirty="0" smtClean="0"/>
                                    <a:t>b</a:t>
                                  </a:r>
                                  <a:endParaRPr lang="en-US" sz="900" b="1" baseline="30000" dirty="0"/>
                                </a:p>
                              </p:txBody>
                            </p:sp>
                            <p:grpSp>
                              <p:nvGrpSpPr>
                                <p:cNvPr id="623" name="Group 622"/>
                                <p:cNvGrpSpPr/>
                                <p:nvPr/>
                              </p:nvGrpSpPr>
                              <p:grpSpPr>
                                <a:xfrm>
                                  <a:off x="428944" y="1313273"/>
                                  <a:ext cx="5391993" cy="2361054"/>
                                  <a:chOff x="428944" y="1313273"/>
                                  <a:chExt cx="5391993" cy="2361054"/>
                                </a:xfrm>
                              </p:grpSpPr>
                              <p:graphicFrame>
                                <p:nvGraphicFramePr>
                                  <p:cNvPr id="624" name="Chart 623"/>
                                  <p:cNvGraphicFramePr/>
                                  <p:nvPr>
                                    <p:extLst>
                                      <p:ext uri="{D42A27DB-BD31-4B8C-83A1-F6EECF244321}">
                                        <p14:modId xmlns:p14="http://schemas.microsoft.com/office/powerpoint/2010/main" val="153313636"/>
                                      </p:ext>
                                    </p:extLst>
                                  </p:nvPr>
                                </p:nvGraphicFramePr>
                                <p:xfrm>
                                  <a:off x="428944" y="1313273"/>
                                  <a:ext cx="571500" cy="2361054"/>
                                </p:xfrm>
                                <a:graphic>
                                  <a:graphicData uri="http://schemas.openxmlformats.org/drawingml/2006/chart">
                                    <c:chart xmlns:c="http://schemas.openxmlformats.org/drawingml/2006/chart" xmlns:r="http://schemas.openxmlformats.org/officeDocument/2006/relationships" r:id="rId3"/>
                                  </a:graphicData>
                                </a:graphic>
                              </p:graphicFrame>
                              <p:sp>
                                <p:nvSpPr>
                                  <p:cNvPr id="625" name="Freeform 624"/>
                                  <p:cNvSpPr/>
                                  <p:nvPr/>
                                </p:nvSpPr>
                                <p:spPr>
                                  <a:xfrm>
                                    <a:off x="880946" y="2495468"/>
                                    <a:ext cx="4939991" cy="0"/>
                                  </a:xfrm>
                                  <a:custGeom>
                                    <a:avLst/>
                                    <a:gdLst>
                                      <a:gd name="connsiteX0" fmla="*/ 4939991 w 4939991"/>
                                      <a:gd name="connsiteY0" fmla="*/ 0 h 0"/>
                                      <a:gd name="connsiteX1" fmla="*/ 0 w 4939991"/>
                                      <a:gd name="connsiteY1" fmla="*/ 0 h 0"/>
                                    </a:gdLst>
                                    <a:ahLst/>
                                    <a:cxnLst>
                                      <a:cxn ang="0">
                                        <a:pos x="connsiteX0" y="connsiteY0"/>
                                      </a:cxn>
                                      <a:cxn ang="0">
                                        <a:pos x="connsiteX1" y="connsiteY1"/>
                                      </a:cxn>
                                    </a:cxnLst>
                                    <a:rect l="l" t="t" r="r" b="b"/>
                                    <a:pathLst>
                                      <a:path w="4939991">
                                        <a:moveTo>
                                          <a:pt x="4939991" y="0"/>
                                        </a:moveTo>
                                        <a:lnTo>
                                          <a:pt x="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sp>
                            <p:nvSpPr>
                              <p:cNvPr id="621" name="Rectangle 620"/>
                              <p:cNvSpPr/>
                              <p:nvPr/>
                            </p:nvSpPr>
                            <p:spPr>
                              <a:xfrm>
                                <a:off x="4157134" y="1637864"/>
                                <a:ext cx="1833034" cy="553998"/>
                              </a:xfrm>
                              <a:prstGeom prst="rect">
                                <a:avLst/>
                              </a:prstGeom>
                              <a:ln>
                                <a:solidFill>
                                  <a:schemeClr val="tx1"/>
                                </a:solidFill>
                              </a:ln>
                            </p:spPr>
                            <p:txBody>
                              <a:bodyPr wrap="square" lIns="0" tIns="0" rIns="0" bIns="0">
                                <a:spAutoFit/>
                              </a:bodyPr>
                              <a:lstStyle/>
                              <a:p>
                                <a:pPr algn="ctr"/>
                                <a:r>
                                  <a:rPr lang="en-US" sz="900" b="1" dirty="0"/>
                                  <a:t>Maximum tumor shrinkage</a:t>
                                </a:r>
                              </a:p>
                              <a:p>
                                <a:pPr algn="ctr"/>
                                <a:r>
                                  <a:rPr lang="en-US" sz="900" dirty="0"/>
                                  <a:t>&gt;0% = 72/84 (85.7%)</a:t>
                                </a:r>
                              </a:p>
                              <a:p>
                                <a:pPr algn="ctr"/>
                                <a:r>
                                  <a:rPr lang="en-US" sz="900" dirty="0"/>
                                  <a:t>≥50% = 26/84 (31.0%)</a:t>
                                </a:r>
                              </a:p>
                              <a:p>
                                <a:pPr algn="ctr"/>
                                <a:r>
                                  <a:rPr lang="en-US" sz="900" dirty="0"/>
                                  <a:t>≥75% = 13/84 (15.5%)</a:t>
                                </a:r>
                              </a:p>
                            </p:txBody>
                          </p:sp>
                        </p:grpSp>
                        <p:grpSp>
                          <p:nvGrpSpPr>
                            <p:cNvPr id="613" name="Group 612"/>
                            <p:cNvGrpSpPr/>
                            <p:nvPr/>
                          </p:nvGrpSpPr>
                          <p:grpSpPr>
                            <a:xfrm>
                              <a:off x="2005573" y="1273298"/>
                              <a:ext cx="3368422" cy="383674"/>
                              <a:chOff x="2005573" y="1273298"/>
                              <a:chExt cx="3368422" cy="383674"/>
                            </a:xfrm>
                          </p:grpSpPr>
                          <p:sp>
                            <p:nvSpPr>
                              <p:cNvPr id="618" name="Rectangle 617"/>
                              <p:cNvSpPr/>
                              <p:nvPr/>
                            </p:nvSpPr>
                            <p:spPr>
                              <a:xfrm>
                                <a:off x="2005573" y="1273298"/>
                                <a:ext cx="993862" cy="123111"/>
                              </a:xfrm>
                              <a:prstGeom prst="rect">
                                <a:avLst/>
                              </a:prstGeom>
                            </p:spPr>
                            <p:txBody>
                              <a:bodyPr wrap="none" lIns="0" tIns="0" rIns="0" bIns="0">
                                <a:spAutoFit/>
                              </a:bodyPr>
                              <a:lstStyle/>
                              <a:p>
                                <a:r>
                                  <a:rPr lang="en-US" sz="800" b="1" dirty="0"/>
                                  <a:t>Histology </a:t>
                                </a:r>
                                <a:r>
                                  <a:rPr lang="en-US" sz="800" b="1" dirty="0" smtClean="0"/>
                                  <a:t>Subtypes</a:t>
                                </a:r>
                                <a:endParaRPr lang="en-US" sz="800" b="1" dirty="0"/>
                              </a:p>
                            </p:txBody>
                          </p:sp>
                          <p:sp>
                            <p:nvSpPr>
                              <p:cNvPr id="619" name="Rectangle 618"/>
                              <p:cNvSpPr/>
                              <p:nvPr/>
                            </p:nvSpPr>
                            <p:spPr>
                              <a:xfrm>
                                <a:off x="2129145" y="1410751"/>
                                <a:ext cx="3244850" cy="246221"/>
                              </a:xfrm>
                              <a:prstGeom prst="rect">
                                <a:avLst/>
                              </a:prstGeom>
                            </p:spPr>
                            <p:txBody>
                              <a:bodyPr wrap="square" lIns="0" tIns="0" rIns="0" bIns="0">
                                <a:spAutoFit/>
                              </a:bodyPr>
                              <a:lstStyle/>
                              <a:p>
                                <a:r>
                                  <a:rPr lang="en-US" sz="800" dirty="0"/>
                                  <a:t>Endometrioid </a:t>
                                </a:r>
                                <a:r>
                                  <a:rPr lang="en-US" sz="800" dirty="0" smtClean="0"/>
                                  <a:t>adenocarcinoma      Clear </a:t>
                                </a:r>
                                <a:r>
                                  <a:rPr lang="en-US" sz="800" dirty="0"/>
                                  <a:t>cell </a:t>
                                </a:r>
                                <a:r>
                                  <a:rPr lang="en-US" sz="800" dirty="0" smtClean="0"/>
                                  <a:t>adenocarcinoma</a:t>
                                </a:r>
                                <a:endParaRPr lang="en-US" sz="800" dirty="0"/>
                              </a:p>
                              <a:p>
                                <a:r>
                                  <a:rPr lang="en-US" sz="800" dirty="0" smtClean="0"/>
                                  <a:t>Serous adenocarcinoma                </a:t>
                                </a:r>
                                <a:r>
                                  <a:rPr lang="en-US" sz="800" dirty="0"/>
                                  <a:t>Other</a:t>
                                </a:r>
                              </a:p>
                            </p:txBody>
                          </p:sp>
                        </p:grpSp>
                        <p:grpSp>
                          <p:nvGrpSpPr>
                            <p:cNvPr id="615" name="Group 614"/>
                            <p:cNvGrpSpPr/>
                            <p:nvPr/>
                          </p:nvGrpSpPr>
                          <p:grpSpPr>
                            <a:xfrm>
                              <a:off x="1056533" y="1712238"/>
                              <a:ext cx="2426850" cy="133187"/>
                              <a:chOff x="1056533" y="1712238"/>
                              <a:chExt cx="2426850" cy="133187"/>
                            </a:xfrm>
                          </p:grpSpPr>
                          <p:sp>
                            <p:nvSpPr>
                              <p:cNvPr id="616" name="Rectangle 615"/>
                              <p:cNvSpPr/>
                              <p:nvPr/>
                            </p:nvSpPr>
                            <p:spPr>
                              <a:xfrm>
                                <a:off x="2140067" y="1722314"/>
                                <a:ext cx="1343316" cy="123111"/>
                              </a:xfrm>
                              <a:prstGeom prst="rect">
                                <a:avLst/>
                              </a:prstGeom>
                            </p:spPr>
                            <p:txBody>
                              <a:bodyPr wrap="none" lIns="0" tIns="0" rIns="0" bIns="0">
                                <a:spAutoFit/>
                              </a:bodyPr>
                              <a:lstStyle/>
                              <a:p>
                                <a:r>
                                  <a:rPr lang="en-US" sz="800" dirty="0"/>
                                  <a:t>Positive       </a:t>
                                </a:r>
                                <a:r>
                                  <a:rPr lang="en-US" sz="800" b="1" dirty="0"/>
                                  <a:t> </a:t>
                                </a:r>
                                <a:r>
                                  <a:rPr lang="en-US" sz="800" b="1" dirty="0" smtClean="0"/>
                                  <a:t>  </a:t>
                                </a:r>
                                <a:r>
                                  <a:rPr lang="en-US" sz="800" dirty="0" smtClean="0"/>
                                  <a:t>  Not Available </a:t>
                                </a:r>
                                <a:endParaRPr lang="en-US" sz="800" dirty="0"/>
                              </a:p>
                            </p:txBody>
                          </p:sp>
                          <p:sp>
                            <p:nvSpPr>
                              <p:cNvPr id="617" name="Rectangle 616"/>
                              <p:cNvSpPr/>
                              <p:nvPr/>
                            </p:nvSpPr>
                            <p:spPr>
                              <a:xfrm>
                                <a:off x="1056533" y="1712238"/>
                                <a:ext cx="969817" cy="123111"/>
                              </a:xfrm>
                              <a:prstGeom prst="rect">
                                <a:avLst/>
                              </a:prstGeom>
                            </p:spPr>
                            <p:txBody>
                              <a:bodyPr wrap="none" lIns="0" tIns="0" rIns="0" bIns="0">
                                <a:spAutoFit/>
                              </a:bodyPr>
                              <a:lstStyle/>
                              <a:p>
                                <a:r>
                                  <a:rPr lang="en-US" sz="800" b="1" dirty="0"/>
                                  <a:t>PD-1/PD-L1 </a:t>
                                </a:r>
                                <a:r>
                                  <a:rPr lang="en-US" sz="800" b="1" dirty="0" smtClean="0"/>
                                  <a:t>Status:</a:t>
                                </a:r>
                                <a:endParaRPr lang="en-US" sz="800" b="1" dirty="0"/>
                              </a:p>
                            </p:txBody>
                          </p:sp>
                        </p:grpSp>
                      </p:grpSp>
                      <p:grpSp>
                        <p:nvGrpSpPr>
                          <p:cNvPr id="607" name="Group 606"/>
                          <p:cNvGrpSpPr/>
                          <p:nvPr/>
                        </p:nvGrpSpPr>
                        <p:grpSpPr>
                          <a:xfrm>
                            <a:off x="2024017" y="1434582"/>
                            <a:ext cx="1632565" cy="196283"/>
                            <a:chOff x="2024017" y="1434582"/>
                            <a:chExt cx="1632565" cy="196283"/>
                          </a:xfrm>
                        </p:grpSpPr>
                        <p:sp>
                          <p:nvSpPr>
                            <p:cNvPr id="608" name="Rectangle 607"/>
                            <p:cNvSpPr/>
                            <p:nvPr/>
                          </p:nvSpPr>
                          <p:spPr>
                            <a:xfrm>
                              <a:off x="2024017" y="1434582"/>
                              <a:ext cx="75499" cy="72312"/>
                            </a:xfrm>
                            <a:prstGeom prst="rect">
                              <a:avLst/>
                            </a:prstGeom>
                            <a:solidFill>
                              <a:srgbClr val="161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9" name="Rectangle 608"/>
                            <p:cNvSpPr/>
                            <p:nvPr/>
                          </p:nvSpPr>
                          <p:spPr>
                            <a:xfrm>
                              <a:off x="2025296" y="1558553"/>
                              <a:ext cx="75499" cy="723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0" name="Rectangle 609"/>
                            <p:cNvSpPr/>
                            <p:nvPr/>
                          </p:nvSpPr>
                          <p:spPr>
                            <a:xfrm>
                              <a:off x="3579804" y="1435968"/>
                              <a:ext cx="75499" cy="723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1" name="Rectangle 610"/>
                            <p:cNvSpPr/>
                            <p:nvPr/>
                          </p:nvSpPr>
                          <p:spPr>
                            <a:xfrm>
                              <a:off x="3581083" y="1557606"/>
                              <a:ext cx="75499" cy="723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595" name="Group 594"/>
                      <p:cNvGrpSpPr/>
                      <p:nvPr/>
                    </p:nvGrpSpPr>
                    <p:grpSpPr>
                      <a:xfrm>
                        <a:off x="5943254" y="2841378"/>
                        <a:ext cx="398609" cy="684605"/>
                        <a:chOff x="5943254" y="2841378"/>
                        <a:chExt cx="398609" cy="684605"/>
                      </a:xfrm>
                    </p:grpSpPr>
                    <p:grpSp>
                      <p:nvGrpSpPr>
                        <p:cNvPr id="596" name="Group 595"/>
                        <p:cNvGrpSpPr/>
                        <p:nvPr/>
                      </p:nvGrpSpPr>
                      <p:grpSpPr>
                        <a:xfrm>
                          <a:off x="5943254" y="2841378"/>
                          <a:ext cx="398609" cy="684605"/>
                          <a:chOff x="5943254" y="2841378"/>
                          <a:chExt cx="398609" cy="684605"/>
                        </a:xfrm>
                      </p:grpSpPr>
                      <p:sp>
                        <p:nvSpPr>
                          <p:cNvPr id="601" name="Rectangle 600"/>
                          <p:cNvSpPr/>
                          <p:nvPr/>
                        </p:nvSpPr>
                        <p:spPr>
                          <a:xfrm>
                            <a:off x="5943254" y="2841378"/>
                            <a:ext cx="391454" cy="215444"/>
                          </a:xfrm>
                          <a:prstGeom prst="rect">
                            <a:avLst/>
                          </a:prstGeom>
                        </p:spPr>
                        <p:txBody>
                          <a:bodyPr wrap="none">
                            <a:spAutoFit/>
                          </a:bodyPr>
                          <a:lstStyle/>
                          <a:p>
                            <a:r>
                              <a:rPr lang="en-US" sz="800" dirty="0" smtClean="0"/>
                              <a:t>30</a:t>
                            </a:r>
                            <a:r>
                              <a:rPr lang="en-US" sz="800" dirty="0"/>
                              <a:t>%</a:t>
                            </a:r>
                          </a:p>
                        </p:txBody>
                      </p:sp>
                      <p:sp>
                        <p:nvSpPr>
                          <p:cNvPr id="602" name="Rectangle 601"/>
                          <p:cNvSpPr/>
                          <p:nvPr/>
                        </p:nvSpPr>
                        <p:spPr>
                          <a:xfrm>
                            <a:off x="5946610" y="3052624"/>
                            <a:ext cx="391454" cy="215444"/>
                          </a:xfrm>
                          <a:prstGeom prst="rect">
                            <a:avLst/>
                          </a:prstGeom>
                        </p:spPr>
                        <p:txBody>
                          <a:bodyPr wrap="none">
                            <a:spAutoFit/>
                          </a:bodyPr>
                          <a:lstStyle/>
                          <a:p>
                            <a:r>
                              <a:rPr lang="en-US" sz="800" dirty="0" smtClean="0"/>
                              <a:t>50</a:t>
                            </a:r>
                            <a:r>
                              <a:rPr lang="en-US" sz="800" dirty="0"/>
                              <a:t>%</a:t>
                            </a:r>
                          </a:p>
                        </p:txBody>
                      </p:sp>
                      <p:sp>
                        <p:nvSpPr>
                          <p:cNvPr id="603" name="Rectangle 602"/>
                          <p:cNvSpPr/>
                          <p:nvPr/>
                        </p:nvSpPr>
                        <p:spPr>
                          <a:xfrm>
                            <a:off x="5950409" y="3310539"/>
                            <a:ext cx="391454" cy="215444"/>
                          </a:xfrm>
                          <a:prstGeom prst="rect">
                            <a:avLst/>
                          </a:prstGeom>
                        </p:spPr>
                        <p:txBody>
                          <a:bodyPr wrap="none">
                            <a:spAutoFit/>
                          </a:bodyPr>
                          <a:lstStyle/>
                          <a:p>
                            <a:r>
                              <a:rPr lang="en-US" sz="800" dirty="0" smtClean="0"/>
                              <a:t>75%</a:t>
                            </a:r>
                            <a:endParaRPr lang="en-US" sz="800" dirty="0"/>
                          </a:p>
                        </p:txBody>
                      </p:sp>
                    </p:grpSp>
                    <p:grpSp>
                      <p:nvGrpSpPr>
                        <p:cNvPr id="597" name="Group 596"/>
                        <p:cNvGrpSpPr/>
                        <p:nvPr/>
                      </p:nvGrpSpPr>
                      <p:grpSpPr>
                        <a:xfrm>
                          <a:off x="5969478" y="2946775"/>
                          <a:ext cx="62686" cy="472053"/>
                          <a:chOff x="5969478" y="2946775"/>
                          <a:chExt cx="62686" cy="472053"/>
                        </a:xfrm>
                      </p:grpSpPr>
                      <p:sp>
                        <p:nvSpPr>
                          <p:cNvPr id="598" name="Freeform 597"/>
                          <p:cNvSpPr/>
                          <p:nvPr/>
                        </p:nvSpPr>
                        <p:spPr>
                          <a:xfrm>
                            <a:off x="5969478" y="2946775"/>
                            <a:ext cx="58660" cy="0"/>
                          </a:xfrm>
                          <a:custGeom>
                            <a:avLst/>
                            <a:gdLst>
                              <a:gd name="connsiteX0" fmla="*/ 0 w 58660"/>
                              <a:gd name="connsiteY0" fmla="*/ 0 h 0"/>
                              <a:gd name="connsiteX1" fmla="*/ 58660 w 58660"/>
                              <a:gd name="connsiteY1" fmla="*/ 0 h 0"/>
                            </a:gdLst>
                            <a:ahLst/>
                            <a:cxnLst>
                              <a:cxn ang="0">
                                <a:pos x="connsiteX0" y="connsiteY0"/>
                              </a:cxn>
                              <a:cxn ang="0">
                                <a:pos x="connsiteX1" y="connsiteY1"/>
                              </a:cxn>
                            </a:cxnLst>
                            <a:rect l="l" t="t" r="r" b="b"/>
                            <a:pathLst>
                              <a:path w="58660">
                                <a:moveTo>
                                  <a:pt x="0" y="0"/>
                                </a:moveTo>
                                <a:lnTo>
                                  <a:pt x="5866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99" name="Freeform 598"/>
                          <p:cNvSpPr/>
                          <p:nvPr/>
                        </p:nvSpPr>
                        <p:spPr>
                          <a:xfrm>
                            <a:off x="5970054" y="3160684"/>
                            <a:ext cx="58660" cy="0"/>
                          </a:xfrm>
                          <a:custGeom>
                            <a:avLst/>
                            <a:gdLst>
                              <a:gd name="connsiteX0" fmla="*/ 0 w 58660"/>
                              <a:gd name="connsiteY0" fmla="*/ 0 h 0"/>
                              <a:gd name="connsiteX1" fmla="*/ 58660 w 58660"/>
                              <a:gd name="connsiteY1" fmla="*/ 0 h 0"/>
                            </a:gdLst>
                            <a:ahLst/>
                            <a:cxnLst>
                              <a:cxn ang="0">
                                <a:pos x="connsiteX0" y="connsiteY0"/>
                              </a:cxn>
                              <a:cxn ang="0">
                                <a:pos x="connsiteX1" y="connsiteY1"/>
                              </a:cxn>
                            </a:cxnLst>
                            <a:rect l="l" t="t" r="r" b="b"/>
                            <a:pathLst>
                              <a:path w="58660">
                                <a:moveTo>
                                  <a:pt x="0" y="0"/>
                                </a:moveTo>
                                <a:lnTo>
                                  <a:pt x="5866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00" name="Freeform 599"/>
                          <p:cNvSpPr/>
                          <p:nvPr/>
                        </p:nvSpPr>
                        <p:spPr>
                          <a:xfrm>
                            <a:off x="5973504" y="3418828"/>
                            <a:ext cx="58660" cy="0"/>
                          </a:xfrm>
                          <a:custGeom>
                            <a:avLst/>
                            <a:gdLst>
                              <a:gd name="connsiteX0" fmla="*/ 0 w 58660"/>
                              <a:gd name="connsiteY0" fmla="*/ 0 h 0"/>
                              <a:gd name="connsiteX1" fmla="*/ 58660 w 58660"/>
                              <a:gd name="connsiteY1" fmla="*/ 0 h 0"/>
                            </a:gdLst>
                            <a:ahLst/>
                            <a:cxnLst>
                              <a:cxn ang="0">
                                <a:pos x="connsiteX0" y="connsiteY0"/>
                              </a:cxn>
                              <a:cxn ang="0">
                                <a:pos x="connsiteX1" y="connsiteY1"/>
                              </a:cxn>
                            </a:cxnLst>
                            <a:rect l="l" t="t" r="r" b="b"/>
                            <a:pathLst>
                              <a:path w="58660">
                                <a:moveTo>
                                  <a:pt x="0" y="0"/>
                                </a:moveTo>
                                <a:lnTo>
                                  <a:pt x="5866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grpSp>
              <p:grpSp>
                <p:nvGrpSpPr>
                  <p:cNvPr id="550" name="Group 549"/>
                  <p:cNvGrpSpPr/>
                  <p:nvPr/>
                </p:nvGrpSpPr>
                <p:grpSpPr>
                  <a:xfrm>
                    <a:off x="1125863" y="2214081"/>
                    <a:ext cx="4746733" cy="437512"/>
                    <a:chOff x="1125863" y="2214081"/>
                    <a:chExt cx="4746733" cy="437512"/>
                  </a:xfrm>
                </p:grpSpPr>
                <p:sp>
                  <p:nvSpPr>
                    <p:cNvPr id="551" name="Rectangle 550"/>
                    <p:cNvSpPr/>
                    <p:nvPr/>
                  </p:nvSpPr>
                  <p:spPr>
                    <a:xfrm>
                      <a:off x="1125863" y="2214081"/>
                      <a:ext cx="59312" cy="123111"/>
                    </a:xfrm>
                    <a:prstGeom prst="rect">
                      <a:avLst/>
                    </a:prstGeom>
                  </p:spPr>
                  <p:txBody>
                    <a:bodyPr wrap="none" lIns="0" tIns="0" rIns="0" bIns="0">
                      <a:spAutoFit/>
                    </a:bodyPr>
                    <a:lstStyle/>
                    <a:p>
                      <a:r>
                        <a:rPr lang="en-US" sz="800" dirty="0" smtClean="0"/>
                        <a:t>+</a:t>
                      </a:r>
                      <a:endParaRPr lang="en-US" sz="800" dirty="0"/>
                    </a:p>
                  </p:txBody>
                </p:sp>
                <p:sp>
                  <p:nvSpPr>
                    <p:cNvPr id="552" name="Rectangle 551"/>
                    <p:cNvSpPr/>
                    <p:nvPr/>
                  </p:nvSpPr>
                  <p:spPr>
                    <a:xfrm>
                      <a:off x="1182501" y="2278601"/>
                      <a:ext cx="59312" cy="123111"/>
                    </a:xfrm>
                    <a:prstGeom prst="rect">
                      <a:avLst/>
                    </a:prstGeom>
                  </p:spPr>
                  <p:txBody>
                    <a:bodyPr wrap="none" lIns="0" tIns="0" rIns="0" bIns="0">
                      <a:spAutoFit/>
                    </a:bodyPr>
                    <a:lstStyle/>
                    <a:p>
                      <a:r>
                        <a:rPr lang="en-US" sz="800" dirty="0" smtClean="0"/>
                        <a:t>+</a:t>
                      </a:r>
                      <a:endParaRPr lang="en-US" sz="800" dirty="0"/>
                    </a:p>
                  </p:txBody>
                </p:sp>
                <p:sp>
                  <p:nvSpPr>
                    <p:cNvPr id="553" name="Rectangle 552"/>
                    <p:cNvSpPr/>
                    <p:nvPr/>
                  </p:nvSpPr>
                  <p:spPr>
                    <a:xfrm>
                      <a:off x="1297945" y="2365599"/>
                      <a:ext cx="59312" cy="123111"/>
                    </a:xfrm>
                    <a:prstGeom prst="rect">
                      <a:avLst/>
                    </a:prstGeom>
                  </p:spPr>
                  <p:txBody>
                    <a:bodyPr wrap="none" lIns="0" tIns="0" rIns="0" bIns="0">
                      <a:spAutoFit/>
                    </a:bodyPr>
                    <a:lstStyle/>
                    <a:p>
                      <a:r>
                        <a:rPr lang="en-US" sz="800" dirty="0" smtClean="0"/>
                        <a:t>+</a:t>
                      </a:r>
                      <a:endParaRPr lang="en-US" sz="800" dirty="0"/>
                    </a:p>
                  </p:txBody>
                </p:sp>
                <p:sp>
                  <p:nvSpPr>
                    <p:cNvPr id="554" name="Rectangle 553"/>
                    <p:cNvSpPr/>
                    <p:nvPr/>
                  </p:nvSpPr>
                  <p:spPr>
                    <a:xfrm>
                      <a:off x="1414770" y="2397933"/>
                      <a:ext cx="59312" cy="123111"/>
                    </a:xfrm>
                    <a:prstGeom prst="rect">
                      <a:avLst/>
                    </a:prstGeom>
                  </p:spPr>
                  <p:txBody>
                    <a:bodyPr wrap="none" lIns="0" tIns="0" rIns="0" bIns="0">
                      <a:spAutoFit/>
                    </a:bodyPr>
                    <a:lstStyle/>
                    <a:p>
                      <a:r>
                        <a:rPr lang="en-US" sz="800" dirty="0" smtClean="0"/>
                        <a:t>+</a:t>
                      </a:r>
                      <a:endParaRPr lang="en-US" sz="800" dirty="0"/>
                    </a:p>
                  </p:txBody>
                </p:sp>
                <p:sp>
                  <p:nvSpPr>
                    <p:cNvPr id="555" name="Rectangle 554"/>
                    <p:cNvSpPr/>
                    <p:nvPr/>
                  </p:nvSpPr>
                  <p:spPr>
                    <a:xfrm>
                      <a:off x="1471199" y="2460899"/>
                      <a:ext cx="59312" cy="123111"/>
                    </a:xfrm>
                    <a:prstGeom prst="rect">
                      <a:avLst/>
                    </a:prstGeom>
                  </p:spPr>
                  <p:txBody>
                    <a:bodyPr wrap="none" lIns="0" tIns="0" rIns="0" bIns="0">
                      <a:spAutoFit/>
                    </a:bodyPr>
                    <a:lstStyle/>
                    <a:p>
                      <a:r>
                        <a:rPr lang="en-US" sz="800" dirty="0" smtClean="0"/>
                        <a:t>+</a:t>
                      </a:r>
                      <a:endParaRPr lang="en-US" sz="800" dirty="0"/>
                    </a:p>
                  </p:txBody>
                </p:sp>
                <p:sp>
                  <p:nvSpPr>
                    <p:cNvPr id="556" name="Rectangle 555"/>
                    <p:cNvSpPr/>
                    <p:nvPr/>
                  </p:nvSpPr>
                  <p:spPr>
                    <a:xfrm>
                      <a:off x="1530068" y="2496797"/>
                      <a:ext cx="59312" cy="123111"/>
                    </a:xfrm>
                    <a:prstGeom prst="rect">
                      <a:avLst/>
                    </a:prstGeom>
                  </p:spPr>
                  <p:txBody>
                    <a:bodyPr wrap="none" lIns="0" tIns="0" rIns="0" bIns="0">
                      <a:spAutoFit/>
                    </a:bodyPr>
                    <a:lstStyle/>
                    <a:p>
                      <a:r>
                        <a:rPr lang="en-US" sz="800" dirty="0" smtClean="0"/>
                        <a:t>+</a:t>
                      </a:r>
                      <a:endParaRPr lang="en-US" sz="800" dirty="0"/>
                    </a:p>
                  </p:txBody>
                </p:sp>
                <p:sp>
                  <p:nvSpPr>
                    <p:cNvPr id="557" name="Rectangle 556"/>
                    <p:cNvSpPr/>
                    <p:nvPr/>
                  </p:nvSpPr>
                  <p:spPr>
                    <a:xfrm>
                      <a:off x="1589278" y="2499841"/>
                      <a:ext cx="59312" cy="123111"/>
                    </a:xfrm>
                    <a:prstGeom prst="rect">
                      <a:avLst/>
                    </a:prstGeom>
                  </p:spPr>
                  <p:txBody>
                    <a:bodyPr wrap="none" lIns="0" tIns="0" rIns="0" bIns="0">
                      <a:spAutoFit/>
                    </a:bodyPr>
                    <a:lstStyle/>
                    <a:p>
                      <a:r>
                        <a:rPr lang="en-US" sz="800" dirty="0" smtClean="0"/>
                        <a:t>+</a:t>
                      </a:r>
                      <a:endParaRPr lang="en-US" sz="800" dirty="0"/>
                    </a:p>
                  </p:txBody>
                </p:sp>
                <p:sp>
                  <p:nvSpPr>
                    <p:cNvPr id="558" name="Rectangle 557"/>
                    <p:cNvSpPr/>
                    <p:nvPr/>
                  </p:nvSpPr>
                  <p:spPr>
                    <a:xfrm>
                      <a:off x="1763458" y="2527430"/>
                      <a:ext cx="59312" cy="123111"/>
                    </a:xfrm>
                    <a:prstGeom prst="rect">
                      <a:avLst/>
                    </a:prstGeom>
                  </p:spPr>
                  <p:txBody>
                    <a:bodyPr wrap="none" lIns="0" tIns="0" rIns="0" bIns="0">
                      <a:spAutoFit/>
                    </a:bodyPr>
                    <a:lstStyle/>
                    <a:p>
                      <a:r>
                        <a:rPr lang="en-US" sz="800" dirty="0" smtClean="0"/>
                        <a:t>+</a:t>
                      </a:r>
                      <a:endParaRPr lang="en-US" sz="800" dirty="0"/>
                    </a:p>
                  </p:txBody>
                </p:sp>
                <p:sp>
                  <p:nvSpPr>
                    <p:cNvPr id="559" name="Rectangle 558"/>
                    <p:cNvSpPr/>
                    <p:nvPr/>
                  </p:nvSpPr>
                  <p:spPr>
                    <a:xfrm>
                      <a:off x="1876420" y="2527468"/>
                      <a:ext cx="59312" cy="123111"/>
                    </a:xfrm>
                    <a:prstGeom prst="rect">
                      <a:avLst/>
                    </a:prstGeom>
                  </p:spPr>
                  <p:txBody>
                    <a:bodyPr wrap="none" lIns="0" tIns="0" rIns="0" bIns="0">
                      <a:spAutoFit/>
                    </a:bodyPr>
                    <a:lstStyle/>
                    <a:p>
                      <a:r>
                        <a:rPr lang="en-US" sz="800" dirty="0" smtClean="0"/>
                        <a:t>+</a:t>
                      </a:r>
                      <a:endParaRPr lang="en-US" sz="800" dirty="0"/>
                    </a:p>
                  </p:txBody>
                </p:sp>
                <p:sp>
                  <p:nvSpPr>
                    <p:cNvPr id="560" name="Rectangle 559"/>
                    <p:cNvSpPr/>
                    <p:nvPr/>
                  </p:nvSpPr>
                  <p:spPr>
                    <a:xfrm>
                      <a:off x="1300163" y="2366481"/>
                      <a:ext cx="59312" cy="123111"/>
                    </a:xfrm>
                    <a:prstGeom prst="rect">
                      <a:avLst/>
                    </a:prstGeom>
                  </p:spPr>
                  <p:txBody>
                    <a:bodyPr wrap="none" lIns="0" tIns="0" rIns="0" bIns="0">
                      <a:spAutoFit/>
                    </a:bodyPr>
                    <a:lstStyle/>
                    <a:p>
                      <a:r>
                        <a:rPr lang="en-US" sz="800" dirty="0" smtClean="0"/>
                        <a:t>+</a:t>
                      </a:r>
                      <a:endParaRPr lang="en-US" sz="800" dirty="0"/>
                    </a:p>
                  </p:txBody>
                </p:sp>
                <p:sp>
                  <p:nvSpPr>
                    <p:cNvPr id="561" name="Rectangle 560"/>
                    <p:cNvSpPr/>
                    <p:nvPr/>
                  </p:nvSpPr>
                  <p:spPr>
                    <a:xfrm>
                      <a:off x="2050338" y="2527264"/>
                      <a:ext cx="59312" cy="123111"/>
                    </a:xfrm>
                    <a:prstGeom prst="rect">
                      <a:avLst/>
                    </a:prstGeom>
                  </p:spPr>
                  <p:txBody>
                    <a:bodyPr wrap="none" lIns="0" tIns="0" rIns="0" bIns="0">
                      <a:spAutoFit/>
                    </a:bodyPr>
                    <a:lstStyle/>
                    <a:p>
                      <a:r>
                        <a:rPr lang="en-US" sz="800" dirty="0" smtClean="0"/>
                        <a:t>+</a:t>
                      </a:r>
                      <a:endParaRPr lang="en-US" sz="800" dirty="0"/>
                    </a:p>
                  </p:txBody>
                </p:sp>
                <p:sp>
                  <p:nvSpPr>
                    <p:cNvPr id="562" name="Rectangle 561"/>
                    <p:cNvSpPr/>
                    <p:nvPr/>
                  </p:nvSpPr>
                  <p:spPr>
                    <a:xfrm>
                      <a:off x="2165992" y="2528369"/>
                      <a:ext cx="59312" cy="123111"/>
                    </a:xfrm>
                    <a:prstGeom prst="rect">
                      <a:avLst/>
                    </a:prstGeom>
                  </p:spPr>
                  <p:txBody>
                    <a:bodyPr wrap="none" lIns="0" tIns="0" rIns="0" bIns="0">
                      <a:spAutoFit/>
                    </a:bodyPr>
                    <a:lstStyle/>
                    <a:p>
                      <a:r>
                        <a:rPr lang="en-US" sz="800" dirty="0" smtClean="0"/>
                        <a:t>+</a:t>
                      </a:r>
                      <a:endParaRPr lang="en-US" sz="800" dirty="0"/>
                    </a:p>
                  </p:txBody>
                </p:sp>
                <p:sp>
                  <p:nvSpPr>
                    <p:cNvPr id="563" name="Rectangle 562"/>
                    <p:cNvSpPr/>
                    <p:nvPr/>
                  </p:nvSpPr>
                  <p:spPr>
                    <a:xfrm>
                      <a:off x="2515016" y="2526901"/>
                      <a:ext cx="59312" cy="123111"/>
                    </a:xfrm>
                    <a:prstGeom prst="rect">
                      <a:avLst/>
                    </a:prstGeom>
                  </p:spPr>
                  <p:txBody>
                    <a:bodyPr wrap="none" lIns="0" tIns="0" rIns="0" bIns="0">
                      <a:spAutoFit/>
                    </a:bodyPr>
                    <a:lstStyle/>
                    <a:p>
                      <a:r>
                        <a:rPr lang="en-US" sz="800" dirty="0" smtClean="0"/>
                        <a:t>+</a:t>
                      </a:r>
                      <a:endParaRPr lang="en-US" sz="800" dirty="0"/>
                    </a:p>
                  </p:txBody>
                </p:sp>
                <p:sp>
                  <p:nvSpPr>
                    <p:cNvPr id="564" name="Rectangle 563"/>
                    <p:cNvSpPr/>
                    <p:nvPr/>
                  </p:nvSpPr>
                  <p:spPr>
                    <a:xfrm>
                      <a:off x="2631723" y="2527327"/>
                      <a:ext cx="59312" cy="123111"/>
                    </a:xfrm>
                    <a:prstGeom prst="rect">
                      <a:avLst/>
                    </a:prstGeom>
                  </p:spPr>
                  <p:txBody>
                    <a:bodyPr wrap="none" lIns="0" tIns="0" rIns="0" bIns="0">
                      <a:spAutoFit/>
                    </a:bodyPr>
                    <a:lstStyle/>
                    <a:p>
                      <a:r>
                        <a:rPr lang="en-US" sz="800" dirty="0" smtClean="0"/>
                        <a:t>+</a:t>
                      </a:r>
                      <a:endParaRPr lang="en-US" sz="800" dirty="0"/>
                    </a:p>
                  </p:txBody>
                </p:sp>
                <p:sp>
                  <p:nvSpPr>
                    <p:cNvPr id="565" name="Rectangle 564"/>
                    <p:cNvSpPr/>
                    <p:nvPr/>
                  </p:nvSpPr>
                  <p:spPr>
                    <a:xfrm>
                      <a:off x="2744678" y="2527554"/>
                      <a:ext cx="59312" cy="123111"/>
                    </a:xfrm>
                    <a:prstGeom prst="rect">
                      <a:avLst/>
                    </a:prstGeom>
                  </p:spPr>
                  <p:txBody>
                    <a:bodyPr wrap="none" lIns="0" tIns="0" rIns="0" bIns="0">
                      <a:spAutoFit/>
                    </a:bodyPr>
                    <a:lstStyle/>
                    <a:p>
                      <a:r>
                        <a:rPr lang="en-US" sz="800" dirty="0" smtClean="0"/>
                        <a:t>+</a:t>
                      </a:r>
                      <a:endParaRPr lang="en-US" sz="800" dirty="0"/>
                    </a:p>
                  </p:txBody>
                </p:sp>
                <p:sp>
                  <p:nvSpPr>
                    <p:cNvPr id="566" name="Rectangle 565"/>
                    <p:cNvSpPr/>
                    <p:nvPr/>
                  </p:nvSpPr>
                  <p:spPr>
                    <a:xfrm>
                      <a:off x="2863512" y="2526111"/>
                      <a:ext cx="59312" cy="123111"/>
                    </a:xfrm>
                    <a:prstGeom prst="rect">
                      <a:avLst/>
                    </a:prstGeom>
                  </p:spPr>
                  <p:txBody>
                    <a:bodyPr wrap="none" lIns="0" tIns="0" rIns="0" bIns="0">
                      <a:spAutoFit/>
                    </a:bodyPr>
                    <a:lstStyle/>
                    <a:p>
                      <a:r>
                        <a:rPr lang="en-US" sz="800" dirty="0" smtClean="0"/>
                        <a:t>+</a:t>
                      </a:r>
                      <a:endParaRPr lang="en-US" sz="800" dirty="0"/>
                    </a:p>
                  </p:txBody>
                </p:sp>
                <p:sp>
                  <p:nvSpPr>
                    <p:cNvPr id="567" name="Rectangle 566"/>
                    <p:cNvSpPr/>
                    <p:nvPr/>
                  </p:nvSpPr>
                  <p:spPr>
                    <a:xfrm>
                      <a:off x="2978853" y="2527686"/>
                      <a:ext cx="59312" cy="123111"/>
                    </a:xfrm>
                    <a:prstGeom prst="rect">
                      <a:avLst/>
                    </a:prstGeom>
                  </p:spPr>
                  <p:txBody>
                    <a:bodyPr wrap="none" lIns="0" tIns="0" rIns="0" bIns="0">
                      <a:spAutoFit/>
                    </a:bodyPr>
                    <a:lstStyle/>
                    <a:p>
                      <a:r>
                        <a:rPr lang="en-US" sz="800" dirty="0" smtClean="0"/>
                        <a:t>+</a:t>
                      </a:r>
                      <a:endParaRPr lang="en-US" sz="800" dirty="0"/>
                    </a:p>
                  </p:txBody>
                </p:sp>
                <p:sp>
                  <p:nvSpPr>
                    <p:cNvPr id="568" name="Rectangle 567"/>
                    <p:cNvSpPr/>
                    <p:nvPr/>
                  </p:nvSpPr>
                  <p:spPr>
                    <a:xfrm>
                      <a:off x="3038165" y="2527356"/>
                      <a:ext cx="59312" cy="123111"/>
                    </a:xfrm>
                    <a:prstGeom prst="rect">
                      <a:avLst/>
                    </a:prstGeom>
                  </p:spPr>
                  <p:txBody>
                    <a:bodyPr wrap="none" lIns="0" tIns="0" rIns="0" bIns="0">
                      <a:spAutoFit/>
                    </a:bodyPr>
                    <a:lstStyle/>
                    <a:p>
                      <a:r>
                        <a:rPr lang="en-US" sz="800" dirty="0" smtClean="0"/>
                        <a:t>+</a:t>
                      </a:r>
                      <a:endParaRPr lang="en-US" sz="800" dirty="0"/>
                    </a:p>
                  </p:txBody>
                </p:sp>
                <p:sp>
                  <p:nvSpPr>
                    <p:cNvPr id="569" name="Rectangle 568"/>
                    <p:cNvSpPr/>
                    <p:nvPr/>
                  </p:nvSpPr>
                  <p:spPr>
                    <a:xfrm>
                      <a:off x="3094265" y="2527435"/>
                      <a:ext cx="59312" cy="123111"/>
                    </a:xfrm>
                    <a:prstGeom prst="rect">
                      <a:avLst/>
                    </a:prstGeom>
                  </p:spPr>
                  <p:txBody>
                    <a:bodyPr wrap="none" lIns="0" tIns="0" rIns="0" bIns="0">
                      <a:spAutoFit/>
                    </a:bodyPr>
                    <a:lstStyle/>
                    <a:p>
                      <a:r>
                        <a:rPr lang="en-US" sz="800" dirty="0" smtClean="0"/>
                        <a:t>+</a:t>
                      </a:r>
                      <a:endParaRPr lang="en-US" sz="800" dirty="0"/>
                    </a:p>
                  </p:txBody>
                </p:sp>
                <p:sp>
                  <p:nvSpPr>
                    <p:cNvPr id="570" name="Rectangle 569"/>
                    <p:cNvSpPr/>
                    <p:nvPr/>
                  </p:nvSpPr>
                  <p:spPr>
                    <a:xfrm>
                      <a:off x="3149832" y="2527686"/>
                      <a:ext cx="59312" cy="123111"/>
                    </a:xfrm>
                    <a:prstGeom prst="rect">
                      <a:avLst/>
                    </a:prstGeom>
                  </p:spPr>
                  <p:txBody>
                    <a:bodyPr wrap="none" lIns="0" tIns="0" rIns="0" bIns="0">
                      <a:spAutoFit/>
                    </a:bodyPr>
                    <a:lstStyle/>
                    <a:p>
                      <a:r>
                        <a:rPr lang="en-US" sz="800" dirty="0" smtClean="0"/>
                        <a:t>+</a:t>
                      </a:r>
                      <a:endParaRPr lang="en-US" sz="800" dirty="0"/>
                    </a:p>
                  </p:txBody>
                </p:sp>
                <p:sp>
                  <p:nvSpPr>
                    <p:cNvPr id="571" name="Rectangle 570"/>
                    <p:cNvSpPr/>
                    <p:nvPr/>
                  </p:nvSpPr>
                  <p:spPr>
                    <a:xfrm>
                      <a:off x="3673010" y="2527759"/>
                      <a:ext cx="59312" cy="123111"/>
                    </a:xfrm>
                    <a:prstGeom prst="rect">
                      <a:avLst/>
                    </a:prstGeom>
                  </p:spPr>
                  <p:txBody>
                    <a:bodyPr wrap="none" lIns="0" tIns="0" rIns="0" bIns="0">
                      <a:spAutoFit/>
                    </a:bodyPr>
                    <a:lstStyle/>
                    <a:p>
                      <a:r>
                        <a:rPr lang="en-US" sz="800" dirty="0" smtClean="0"/>
                        <a:t>+</a:t>
                      </a:r>
                      <a:endParaRPr lang="en-US" sz="800" dirty="0"/>
                    </a:p>
                  </p:txBody>
                </p:sp>
                <p:sp>
                  <p:nvSpPr>
                    <p:cNvPr id="572" name="Rectangle 571"/>
                    <p:cNvSpPr/>
                    <p:nvPr/>
                  </p:nvSpPr>
                  <p:spPr>
                    <a:xfrm>
                      <a:off x="3731379" y="2526541"/>
                      <a:ext cx="59312" cy="123111"/>
                    </a:xfrm>
                    <a:prstGeom prst="rect">
                      <a:avLst/>
                    </a:prstGeom>
                  </p:spPr>
                  <p:txBody>
                    <a:bodyPr wrap="none" lIns="0" tIns="0" rIns="0" bIns="0">
                      <a:spAutoFit/>
                    </a:bodyPr>
                    <a:lstStyle/>
                    <a:p>
                      <a:r>
                        <a:rPr lang="en-US" sz="800" dirty="0" smtClean="0"/>
                        <a:t>+</a:t>
                      </a:r>
                      <a:endParaRPr lang="en-US" sz="800" dirty="0"/>
                    </a:p>
                  </p:txBody>
                </p:sp>
                <p:sp>
                  <p:nvSpPr>
                    <p:cNvPr id="573" name="Rectangle 572"/>
                    <p:cNvSpPr/>
                    <p:nvPr/>
                  </p:nvSpPr>
                  <p:spPr>
                    <a:xfrm>
                      <a:off x="3785007" y="2526542"/>
                      <a:ext cx="59312" cy="123111"/>
                    </a:xfrm>
                    <a:prstGeom prst="rect">
                      <a:avLst/>
                    </a:prstGeom>
                  </p:spPr>
                  <p:txBody>
                    <a:bodyPr wrap="none" lIns="0" tIns="0" rIns="0" bIns="0">
                      <a:spAutoFit/>
                    </a:bodyPr>
                    <a:lstStyle/>
                    <a:p>
                      <a:r>
                        <a:rPr lang="en-US" sz="800" dirty="0" smtClean="0"/>
                        <a:t>+</a:t>
                      </a:r>
                      <a:endParaRPr lang="en-US" sz="800" dirty="0"/>
                    </a:p>
                  </p:txBody>
                </p:sp>
                <p:sp>
                  <p:nvSpPr>
                    <p:cNvPr id="574" name="Rectangle 573"/>
                    <p:cNvSpPr/>
                    <p:nvPr/>
                  </p:nvSpPr>
                  <p:spPr>
                    <a:xfrm>
                      <a:off x="3844319" y="2526542"/>
                      <a:ext cx="59312" cy="123111"/>
                    </a:xfrm>
                    <a:prstGeom prst="rect">
                      <a:avLst/>
                    </a:prstGeom>
                  </p:spPr>
                  <p:txBody>
                    <a:bodyPr wrap="none" lIns="0" tIns="0" rIns="0" bIns="0">
                      <a:spAutoFit/>
                    </a:bodyPr>
                    <a:lstStyle/>
                    <a:p>
                      <a:r>
                        <a:rPr lang="en-US" sz="800" dirty="0" smtClean="0"/>
                        <a:t>+</a:t>
                      </a:r>
                      <a:endParaRPr lang="en-US" sz="800" dirty="0"/>
                    </a:p>
                  </p:txBody>
                </p:sp>
                <p:sp>
                  <p:nvSpPr>
                    <p:cNvPr id="575" name="Rectangle 574"/>
                    <p:cNvSpPr/>
                    <p:nvPr/>
                  </p:nvSpPr>
                  <p:spPr>
                    <a:xfrm>
                      <a:off x="3904794" y="2527468"/>
                      <a:ext cx="59312" cy="123111"/>
                    </a:xfrm>
                    <a:prstGeom prst="rect">
                      <a:avLst/>
                    </a:prstGeom>
                  </p:spPr>
                  <p:txBody>
                    <a:bodyPr wrap="none" lIns="0" tIns="0" rIns="0" bIns="0">
                      <a:spAutoFit/>
                    </a:bodyPr>
                    <a:lstStyle/>
                    <a:p>
                      <a:r>
                        <a:rPr lang="en-US" sz="800" dirty="0" smtClean="0"/>
                        <a:t>+</a:t>
                      </a:r>
                      <a:endParaRPr lang="en-US" sz="800" dirty="0"/>
                    </a:p>
                  </p:txBody>
                </p:sp>
                <p:sp>
                  <p:nvSpPr>
                    <p:cNvPr id="576" name="Rectangle 575"/>
                    <p:cNvSpPr/>
                    <p:nvPr/>
                  </p:nvSpPr>
                  <p:spPr>
                    <a:xfrm>
                      <a:off x="4191763" y="2528482"/>
                      <a:ext cx="59312" cy="123111"/>
                    </a:xfrm>
                    <a:prstGeom prst="rect">
                      <a:avLst/>
                    </a:prstGeom>
                  </p:spPr>
                  <p:txBody>
                    <a:bodyPr wrap="none" lIns="0" tIns="0" rIns="0" bIns="0">
                      <a:spAutoFit/>
                    </a:bodyPr>
                    <a:lstStyle/>
                    <a:p>
                      <a:r>
                        <a:rPr lang="en-US" sz="800" dirty="0" smtClean="0"/>
                        <a:t>+</a:t>
                      </a:r>
                      <a:endParaRPr lang="en-US" sz="800" dirty="0"/>
                    </a:p>
                  </p:txBody>
                </p:sp>
                <p:sp>
                  <p:nvSpPr>
                    <p:cNvPr id="577" name="Rectangle 576"/>
                    <p:cNvSpPr/>
                    <p:nvPr/>
                  </p:nvSpPr>
                  <p:spPr>
                    <a:xfrm>
                      <a:off x="4309777" y="2526495"/>
                      <a:ext cx="59312" cy="123111"/>
                    </a:xfrm>
                    <a:prstGeom prst="rect">
                      <a:avLst/>
                    </a:prstGeom>
                  </p:spPr>
                  <p:txBody>
                    <a:bodyPr wrap="none" lIns="0" tIns="0" rIns="0" bIns="0">
                      <a:spAutoFit/>
                    </a:bodyPr>
                    <a:lstStyle/>
                    <a:p>
                      <a:r>
                        <a:rPr lang="en-US" sz="800" dirty="0" smtClean="0"/>
                        <a:t>+</a:t>
                      </a:r>
                      <a:endParaRPr lang="en-US" sz="800" dirty="0"/>
                    </a:p>
                  </p:txBody>
                </p:sp>
                <p:sp>
                  <p:nvSpPr>
                    <p:cNvPr id="578" name="Rectangle 577"/>
                    <p:cNvSpPr/>
                    <p:nvPr/>
                  </p:nvSpPr>
                  <p:spPr>
                    <a:xfrm>
                      <a:off x="4424490" y="2527468"/>
                      <a:ext cx="59312" cy="123111"/>
                    </a:xfrm>
                    <a:prstGeom prst="rect">
                      <a:avLst/>
                    </a:prstGeom>
                  </p:spPr>
                  <p:txBody>
                    <a:bodyPr wrap="none" lIns="0" tIns="0" rIns="0" bIns="0">
                      <a:spAutoFit/>
                    </a:bodyPr>
                    <a:lstStyle/>
                    <a:p>
                      <a:r>
                        <a:rPr lang="en-US" sz="800" dirty="0" smtClean="0"/>
                        <a:t>+</a:t>
                      </a:r>
                      <a:endParaRPr lang="en-US" sz="800" dirty="0"/>
                    </a:p>
                  </p:txBody>
                </p:sp>
                <p:sp>
                  <p:nvSpPr>
                    <p:cNvPr id="579" name="Rectangle 578"/>
                    <p:cNvSpPr/>
                    <p:nvPr/>
                  </p:nvSpPr>
                  <p:spPr>
                    <a:xfrm>
                      <a:off x="4597162" y="2525643"/>
                      <a:ext cx="59312" cy="123111"/>
                    </a:xfrm>
                    <a:prstGeom prst="rect">
                      <a:avLst/>
                    </a:prstGeom>
                  </p:spPr>
                  <p:txBody>
                    <a:bodyPr wrap="none" lIns="0" tIns="0" rIns="0" bIns="0">
                      <a:spAutoFit/>
                    </a:bodyPr>
                    <a:lstStyle/>
                    <a:p>
                      <a:r>
                        <a:rPr lang="en-US" sz="800" dirty="0" smtClean="0"/>
                        <a:t>+</a:t>
                      </a:r>
                      <a:endParaRPr lang="en-US" sz="800" dirty="0"/>
                    </a:p>
                  </p:txBody>
                </p:sp>
                <p:sp>
                  <p:nvSpPr>
                    <p:cNvPr id="580" name="Rectangle 579"/>
                    <p:cNvSpPr/>
                    <p:nvPr/>
                  </p:nvSpPr>
                  <p:spPr>
                    <a:xfrm>
                      <a:off x="4712443" y="2525643"/>
                      <a:ext cx="59312" cy="123111"/>
                    </a:xfrm>
                    <a:prstGeom prst="rect">
                      <a:avLst/>
                    </a:prstGeom>
                  </p:spPr>
                  <p:txBody>
                    <a:bodyPr wrap="none" lIns="0" tIns="0" rIns="0" bIns="0">
                      <a:spAutoFit/>
                    </a:bodyPr>
                    <a:lstStyle/>
                    <a:p>
                      <a:r>
                        <a:rPr lang="en-US" sz="800" dirty="0" smtClean="0"/>
                        <a:t>+</a:t>
                      </a:r>
                      <a:endParaRPr lang="en-US" sz="800" dirty="0"/>
                    </a:p>
                  </p:txBody>
                </p:sp>
                <p:sp>
                  <p:nvSpPr>
                    <p:cNvPr id="581" name="Rectangle 580"/>
                    <p:cNvSpPr/>
                    <p:nvPr/>
                  </p:nvSpPr>
                  <p:spPr>
                    <a:xfrm>
                      <a:off x="5060422" y="2527345"/>
                      <a:ext cx="59312" cy="123111"/>
                    </a:xfrm>
                    <a:prstGeom prst="rect">
                      <a:avLst/>
                    </a:prstGeom>
                  </p:spPr>
                  <p:txBody>
                    <a:bodyPr wrap="none" lIns="0" tIns="0" rIns="0" bIns="0">
                      <a:spAutoFit/>
                    </a:bodyPr>
                    <a:lstStyle/>
                    <a:p>
                      <a:r>
                        <a:rPr lang="en-US" sz="800" dirty="0" smtClean="0"/>
                        <a:t>+</a:t>
                      </a:r>
                      <a:endParaRPr lang="en-US" sz="800" dirty="0"/>
                    </a:p>
                  </p:txBody>
                </p:sp>
                <p:sp>
                  <p:nvSpPr>
                    <p:cNvPr id="582" name="Rectangle 581"/>
                    <p:cNvSpPr/>
                    <p:nvPr/>
                  </p:nvSpPr>
                  <p:spPr>
                    <a:xfrm>
                      <a:off x="5118791" y="2526127"/>
                      <a:ext cx="59312" cy="123111"/>
                    </a:xfrm>
                    <a:prstGeom prst="rect">
                      <a:avLst/>
                    </a:prstGeom>
                  </p:spPr>
                  <p:txBody>
                    <a:bodyPr wrap="none" lIns="0" tIns="0" rIns="0" bIns="0">
                      <a:spAutoFit/>
                    </a:bodyPr>
                    <a:lstStyle/>
                    <a:p>
                      <a:r>
                        <a:rPr lang="en-US" sz="800" dirty="0" smtClean="0"/>
                        <a:t>+</a:t>
                      </a:r>
                      <a:endParaRPr lang="en-US" sz="800" dirty="0"/>
                    </a:p>
                  </p:txBody>
                </p:sp>
                <p:sp>
                  <p:nvSpPr>
                    <p:cNvPr id="583" name="Rectangle 582"/>
                    <p:cNvSpPr/>
                    <p:nvPr/>
                  </p:nvSpPr>
                  <p:spPr>
                    <a:xfrm>
                      <a:off x="5172419" y="2526128"/>
                      <a:ext cx="59312" cy="123111"/>
                    </a:xfrm>
                    <a:prstGeom prst="rect">
                      <a:avLst/>
                    </a:prstGeom>
                  </p:spPr>
                  <p:txBody>
                    <a:bodyPr wrap="none" lIns="0" tIns="0" rIns="0" bIns="0">
                      <a:spAutoFit/>
                    </a:bodyPr>
                    <a:lstStyle/>
                    <a:p>
                      <a:r>
                        <a:rPr lang="en-US" sz="800" dirty="0" smtClean="0"/>
                        <a:t>+</a:t>
                      </a:r>
                      <a:endParaRPr lang="en-US" sz="800" dirty="0"/>
                    </a:p>
                  </p:txBody>
                </p:sp>
                <p:sp>
                  <p:nvSpPr>
                    <p:cNvPr id="584" name="Rectangle 583"/>
                    <p:cNvSpPr/>
                    <p:nvPr/>
                  </p:nvSpPr>
                  <p:spPr>
                    <a:xfrm>
                      <a:off x="5293781" y="2527853"/>
                      <a:ext cx="59312" cy="123111"/>
                    </a:xfrm>
                    <a:prstGeom prst="rect">
                      <a:avLst/>
                    </a:prstGeom>
                  </p:spPr>
                  <p:txBody>
                    <a:bodyPr wrap="none" lIns="0" tIns="0" rIns="0" bIns="0">
                      <a:spAutoFit/>
                    </a:bodyPr>
                    <a:lstStyle/>
                    <a:p>
                      <a:r>
                        <a:rPr lang="en-US" sz="800" dirty="0" smtClean="0"/>
                        <a:t>+</a:t>
                      </a:r>
                      <a:endParaRPr lang="en-US" sz="800" dirty="0"/>
                    </a:p>
                  </p:txBody>
                </p:sp>
                <p:sp>
                  <p:nvSpPr>
                    <p:cNvPr id="585" name="Rectangle 584"/>
                    <p:cNvSpPr/>
                    <p:nvPr/>
                  </p:nvSpPr>
                  <p:spPr>
                    <a:xfrm>
                      <a:off x="5348781" y="2528404"/>
                      <a:ext cx="59312" cy="123111"/>
                    </a:xfrm>
                    <a:prstGeom prst="rect">
                      <a:avLst/>
                    </a:prstGeom>
                  </p:spPr>
                  <p:txBody>
                    <a:bodyPr wrap="none" lIns="0" tIns="0" rIns="0" bIns="0">
                      <a:spAutoFit/>
                    </a:bodyPr>
                    <a:lstStyle/>
                    <a:p>
                      <a:r>
                        <a:rPr lang="en-US" sz="800" dirty="0" smtClean="0"/>
                        <a:t>+</a:t>
                      </a:r>
                      <a:endParaRPr lang="en-US" sz="800" dirty="0"/>
                    </a:p>
                  </p:txBody>
                </p:sp>
                <p:sp>
                  <p:nvSpPr>
                    <p:cNvPr id="586" name="Rectangle 585"/>
                    <p:cNvSpPr/>
                    <p:nvPr/>
                  </p:nvSpPr>
                  <p:spPr>
                    <a:xfrm>
                      <a:off x="5408887" y="2528465"/>
                      <a:ext cx="59312" cy="123111"/>
                    </a:xfrm>
                    <a:prstGeom prst="rect">
                      <a:avLst/>
                    </a:prstGeom>
                  </p:spPr>
                  <p:txBody>
                    <a:bodyPr wrap="none" lIns="0" tIns="0" rIns="0" bIns="0">
                      <a:spAutoFit/>
                    </a:bodyPr>
                    <a:lstStyle/>
                    <a:p>
                      <a:r>
                        <a:rPr lang="en-US" sz="800" dirty="0" smtClean="0"/>
                        <a:t>+</a:t>
                      </a:r>
                      <a:endParaRPr lang="en-US" sz="800" dirty="0"/>
                    </a:p>
                  </p:txBody>
                </p:sp>
                <p:sp>
                  <p:nvSpPr>
                    <p:cNvPr id="587" name="Rectangle 586"/>
                    <p:cNvSpPr/>
                    <p:nvPr/>
                  </p:nvSpPr>
                  <p:spPr>
                    <a:xfrm>
                      <a:off x="5467256" y="2527247"/>
                      <a:ext cx="59312" cy="123111"/>
                    </a:xfrm>
                    <a:prstGeom prst="rect">
                      <a:avLst/>
                    </a:prstGeom>
                  </p:spPr>
                  <p:txBody>
                    <a:bodyPr wrap="none" lIns="0" tIns="0" rIns="0" bIns="0">
                      <a:spAutoFit/>
                    </a:bodyPr>
                    <a:lstStyle/>
                    <a:p>
                      <a:r>
                        <a:rPr lang="en-US" sz="800" dirty="0" smtClean="0"/>
                        <a:t>+</a:t>
                      </a:r>
                      <a:endParaRPr lang="en-US" sz="800" dirty="0"/>
                    </a:p>
                  </p:txBody>
                </p:sp>
                <p:sp>
                  <p:nvSpPr>
                    <p:cNvPr id="588" name="Rectangle 587"/>
                    <p:cNvSpPr/>
                    <p:nvPr/>
                  </p:nvSpPr>
                  <p:spPr>
                    <a:xfrm>
                      <a:off x="5520884" y="2527248"/>
                      <a:ext cx="59312" cy="123111"/>
                    </a:xfrm>
                    <a:prstGeom prst="rect">
                      <a:avLst/>
                    </a:prstGeom>
                  </p:spPr>
                  <p:txBody>
                    <a:bodyPr wrap="none" lIns="0" tIns="0" rIns="0" bIns="0">
                      <a:spAutoFit/>
                    </a:bodyPr>
                    <a:lstStyle/>
                    <a:p>
                      <a:r>
                        <a:rPr lang="en-US" sz="800" dirty="0" smtClean="0"/>
                        <a:t>+</a:t>
                      </a:r>
                      <a:endParaRPr lang="en-US" sz="800" dirty="0"/>
                    </a:p>
                  </p:txBody>
                </p:sp>
                <p:sp>
                  <p:nvSpPr>
                    <p:cNvPr id="589" name="Rectangle 588"/>
                    <p:cNvSpPr/>
                    <p:nvPr/>
                  </p:nvSpPr>
                  <p:spPr>
                    <a:xfrm>
                      <a:off x="5636771" y="2527248"/>
                      <a:ext cx="59312" cy="123111"/>
                    </a:xfrm>
                    <a:prstGeom prst="rect">
                      <a:avLst/>
                    </a:prstGeom>
                  </p:spPr>
                  <p:txBody>
                    <a:bodyPr wrap="none" lIns="0" tIns="0" rIns="0" bIns="0">
                      <a:spAutoFit/>
                    </a:bodyPr>
                    <a:lstStyle/>
                    <a:p>
                      <a:r>
                        <a:rPr lang="en-US" sz="800" dirty="0" smtClean="0"/>
                        <a:t>+</a:t>
                      </a:r>
                      <a:endParaRPr lang="en-US" sz="800" dirty="0"/>
                    </a:p>
                  </p:txBody>
                </p:sp>
                <p:sp>
                  <p:nvSpPr>
                    <p:cNvPr id="590" name="Rectangle 589"/>
                    <p:cNvSpPr/>
                    <p:nvPr/>
                  </p:nvSpPr>
                  <p:spPr>
                    <a:xfrm>
                      <a:off x="5691771" y="2528174"/>
                      <a:ext cx="59312" cy="123111"/>
                    </a:xfrm>
                    <a:prstGeom prst="rect">
                      <a:avLst/>
                    </a:prstGeom>
                  </p:spPr>
                  <p:txBody>
                    <a:bodyPr wrap="none" lIns="0" tIns="0" rIns="0" bIns="0">
                      <a:spAutoFit/>
                    </a:bodyPr>
                    <a:lstStyle/>
                    <a:p>
                      <a:r>
                        <a:rPr lang="en-US" sz="800" dirty="0" smtClean="0"/>
                        <a:t>+</a:t>
                      </a:r>
                      <a:endParaRPr lang="en-US" sz="800" dirty="0"/>
                    </a:p>
                  </p:txBody>
                </p:sp>
                <p:sp>
                  <p:nvSpPr>
                    <p:cNvPr id="591" name="Rectangle 590"/>
                    <p:cNvSpPr/>
                    <p:nvPr/>
                  </p:nvSpPr>
                  <p:spPr>
                    <a:xfrm>
                      <a:off x="5813284" y="2527818"/>
                      <a:ext cx="59312" cy="123111"/>
                    </a:xfrm>
                    <a:prstGeom prst="rect">
                      <a:avLst/>
                    </a:prstGeom>
                  </p:spPr>
                  <p:txBody>
                    <a:bodyPr wrap="none" lIns="0" tIns="0" rIns="0" bIns="0">
                      <a:spAutoFit/>
                    </a:bodyPr>
                    <a:lstStyle/>
                    <a:p>
                      <a:r>
                        <a:rPr lang="en-US" sz="800" dirty="0" smtClean="0"/>
                        <a:t>+</a:t>
                      </a:r>
                      <a:endParaRPr lang="en-US" sz="800" dirty="0"/>
                    </a:p>
                  </p:txBody>
                </p:sp>
              </p:grpSp>
            </p:grpSp>
          </p:grpSp>
          <p:grpSp>
            <p:nvGrpSpPr>
              <p:cNvPr id="540" name="Group 539"/>
              <p:cNvGrpSpPr/>
              <p:nvPr/>
            </p:nvGrpSpPr>
            <p:grpSpPr>
              <a:xfrm>
                <a:off x="3210869" y="2529455"/>
                <a:ext cx="2599541" cy="110474"/>
                <a:chOff x="3210869" y="2529455"/>
                <a:chExt cx="2599541" cy="110474"/>
              </a:xfrm>
            </p:grpSpPr>
            <p:sp>
              <p:nvSpPr>
                <p:cNvPr id="541" name="Rectangle 540"/>
                <p:cNvSpPr/>
                <p:nvPr/>
              </p:nvSpPr>
              <p:spPr>
                <a:xfrm>
                  <a:off x="3210869" y="2532207"/>
                  <a:ext cx="54502" cy="107722"/>
                </a:xfrm>
                <a:prstGeom prst="rect">
                  <a:avLst/>
                </a:prstGeom>
              </p:spPr>
              <p:txBody>
                <a:bodyPr wrap="none" lIns="0" tIns="0" rIns="0" bIns="0">
                  <a:spAutoFit/>
                </a:bodyPr>
                <a:lstStyle/>
                <a:p>
                  <a:r>
                    <a:rPr lang="en-US" sz="700" b="1" dirty="0"/>
                    <a:t>o</a:t>
                  </a:r>
                </a:p>
              </p:txBody>
            </p:sp>
            <p:sp>
              <p:nvSpPr>
                <p:cNvPr id="542" name="Rectangle 541"/>
                <p:cNvSpPr/>
                <p:nvPr/>
              </p:nvSpPr>
              <p:spPr>
                <a:xfrm>
                  <a:off x="3614874" y="2531073"/>
                  <a:ext cx="54502" cy="107722"/>
                </a:xfrm>
                <a:prstGeom prst="rect">
                  <a:avLst/>
                </a:prstGeom>
              </p:spPr>
              <p:txBody>
                <a:bodyPr wrap="none" lIns="0" tIns="0" rIns="0" bIns="0">
                  <a:spAutoFit/>
                </a:bodyPr>
                <a:lstStyle/>
                <a:p>
                  <a:r>
                    <a:rPr lang="en-US" sz="700" b="1" dirty="0"/>
                    <a:t>o</a:t>
                  </a:r>
                </a:p>
              </p:txBody>
            </p:sp>
            <p:sp>
              <p:nvSpPr>
                <p:cNvPr id="543" name="Rectangle 542"/>
                <p:cNvSpPr/>
                <p:nvPr/>
              </p:nvSpPr>
              <p:spPr>
                <a:xfrm>
                  <a:off x="4829681" y="2530704"/>
                  <a:ext cx="54502" cy="107722"/>
                </a:xfrm>
                <a:prstGeom prst="rect">
                  <a:avLst/>
                </a:prstGeom>
              </p:spPr>
              <p:txBody>
                <a:bodyPr wrap="none" lIns="0" tIns="0" rIns="0" bIns="0">
                  <a:spAutoFit/>
                </a:bodyPr>
                <a:lstStyle/>
                <a:p>
                  <a:r>
                    <a:rPr lang="en-US" sz="700" b="1" dirty="0"/>
                    <a:t>o</a:t>
                  </a:r>
                </a:p>
              </p:txBody>
            </p:sp>
            <p:sp>
              <p:nvSpPr>
                <p:cNvPr id="544" name="Rectangle 543"/>
                <p:cNvSpPr/>
                <p:nvPr/>
              </p:nvSpPr>
              <p:spPr>
                <a:xfrm>
                  <a:off x="4946335" y="2530756"/>
                  <a:ext cx="54502" cy="107722"/>
                </a:xfrm>
                <a:prstGeom prst="rect">
                  <a:avLst/>
                </a:prstGeom>
              </p:spPr>
              <p:txBody>
                <a:bodyPr wrap="none" lIns="0" tIns="0" rIns="0" bIns="0">
                  <a:spAutoFit/>
                </a:bodyPr>
                <a:lstStyle/>
                <a:p>
                  <a:r>
                    <a:rPr lang="en-US" sz="700" b="1" dirty="0"/>
                    <a:t>o</a:t>
                  </a:r>
                </a:p>
              </p:txBody>
            </p:sp>
            <p:sp>
              <p:nvSpPr>
                <p:cNvPr id="545" name="Rectangle 544"/>
                <p:cNvSpPr/>
                <p:nvPr/>
              </p:nvSpPr>
              <p:spPr>
                <a:xfrm>
                  <a:off x="5002562" y="2530346"/>
                  <a:ext cx="54502" cy="107722"/>
                </a:xfrm>
                <a:prstGeom prst="rect">
                  <a:avLst/>
                </a:prstGeom>
              </p:spPr>
              <p:txBody>
                <a:bodyPr wrap="none" lIns="0" tIns="0" rIns="0" bIns="0">
                  <a:spAutoFit/>
                </a:bodyPr>
                <a:lstStyle/>
                <a:p>
                  <a:r>
                    <a:rPr lang="en-US" sz="700" b="1" dirty="0"/>
                    <a:t>o</a:t>
                  </a:r>
                </a:p>
              </p:txBody>
            </p:sp>
            <p:sp>
              <p:nvSpPr>
                <p:cNvPr id="546" name="Rectangle 545"/>
                <p:cNvSpPr/>
                <p:nvPr/>
              </p:nvSpPr>
              <p:spPr>
                <a:xfrm>
                  <a:off x="5755908" y="2529455"/>
                  <a:ext cx="54502" cy="107722"/>
                </a:xfrm>
                <a:prstGeom prst="rect">
                  <a:avLst/>
                </a:prstGeom>
              </p:spPr>
              <p:txBody>
                <a:bodyPr wrap="none" lIns="0" tIns="0" rIns="0" bIns="0">
                  <a:spAutoFit/>
                </a:bodyPr>
                <a:lstStyle/>
                <a:p>
                  <a:r>
                    <a:rPr lang="en-US" sz="700" b="1" dirty="0"/>
                    <a:t>o</a:t>
                  </a:r>
                </a:p>
              </p:txBody>
            </p:sp>
          </p:grpSp>
        </p:grpSp>
      </p:grpSp>
      <p:sp>
        <p:nvSpPr>
          <p:cNvPr id="6" name="Footer Placeholder 6"/>
          <p:cNvSpPr>
            <a:spLocks noGrp="1"/>
          </p:cNvSpPr>
          <p:nvPr>
            <p:ph type="ftr" sz="quarter" idx="13"/>
          </p:nvPr>
        </p:nvSpPr>
        <p:spPr/>
        <p:txBody>
          <a:bodyPr/>
          <a:lstStyle/>
          <a:p>
            <a:r>
              <a:rPr lang="en-US" baseline="30000" dirty="0" smtClean="0"/>
              <a:t>a</a:t>
            </a:r>
            <a:r>
              <a:rPr lang="en-US" dirty="0" smtClean="0"/>
              <a:t> Investigator </a:t>
            </a:r>
            <a:r>
              <a:rPr lang="en-US" dirty="0"/>
              <a:t>Assessment; </a:t>
            </a:r>
            <a:r>
              <a:rPr lang="en-US" dirty="0" smtClean="0"/>
              <a:t>irRECIST. </a:t>
            </a:r>
            <a:r>
              <a:rPr lang="en-US" baseline="30000" dirty="0" smtClean="0"/>
              <a:t>b</a:t>
            </a:r>
            <a:r>
              <a:rPr lang="en-US" dirty="0" smtClean="0"/>
              <a:t> Per </a:t>
            </a:r>
            <a:r>
              <a:rPr lang="en-US" dirty="0"/>
              <a:t>independent imaging review; RECIST </a:t>
            </a:r>
            <a:r>
              <a:rPr lang="en-US" dirty="0" smtClean="0"/>
              <a:t>v1.1.</a:t>
            </a:r>
            <a:endParaRPr lang="en-US" dirty="0"/>
          </a:p>
          <a:p>
            <a:r>
              <a:rPr lang="en-US" dirty="0" smtClean="0"/>
              <a:t>1. Makker </a:t>
            </a:r>
            <a:r>
              <a:rPr lang="en-US" dirty="0"/>
              <a:t>V et al SGO </a:t>
            </a:r>
            <a:r>
              <a:rPr lang="en-US" dirty="0" smtClean="0"/>
              <a:t>2020. Abstract 10. 2. </a:t>
            </a:r>
            <a:r>
              <a:rPr lang="en-US" dirty="0"/>
              <a:t>https://</a:t>
            </a:r>
            <a:r>
              <a:rPr lang="en-US" dirty="0" smtClean="0"/>
              <a:t>www.accessdata.fda.gov/scripts/cder/daf. 3. https</a:t>
            </a:r>
            <a:r>
              <a:rPr lang="en-US" dirty="0"/>
              <a:t>://clinicaltrials.gov/ct2/show/NCT03517449</a:t>
            </a:r>
            <a:r>
              <a:rPr lang="en-US" dirty="0" smtClean="0"/>
              <a:t>.</a:t>
            </a:r>
            <a:endParaRPr lang="en-US" dirty="0"/>
          </a:p>
        </p:txBody>
      </p:sp>
      <p:sp>
        <p:nvSpPr>
          <p:cNvPr id="2" name="Title 1">
            <a:extLst>
              <a:ext uri="{FF2B5EF4-FFF2-40B4-BE49-F238E27FC236}">
                <a16:creationId xmlns:a16="http://schemas.microsoft.com/office/drawing/2014/main" xmlns="" id="{B428491D-F93B-40D9-9986-E36F99824788}"/>
              </a:ext>
            </a:extLst>
          </p:cNvPr>
          <p:cNvSpPr>
            <a:spLocks noGrp="1"/>
          </p:cNvSpPr>
          <p:nvPr>
            <p:ph type="title"/>
          </p:nvPr>
        </p:nvSpPr>
        <p:spPr/>
        <p:txBody>
          <a:bodyPr/>
          <a:lstStyle/>
          <a:p>
            <a:r>
              <a:rPr lang="en-US" dirty="0"/>
              <a:t>KEYNOTE-146: Final Efficacy </a:t>
            </a:r>
            <a:r>
              <a:rPr lang="en-US" dirty="0" smtClean="0"/>
              <a:t>Results</a:t>
            </a:r>
            <a:r>
              <a:rPr lang="en-US" baseline="30000" dirty="0" smtClean="0"/>
              <a:t>1</a:t>
            </a:r>
            <a:r>
              <a:rPr lang="en-US" dirty="0" smtClean="0"/>
              <a:t> </a:t>
            </a:r>
            <a:endParaRPr lang="en-US" dirty="0">
              <a:solidFill>
                <a:schemeClr val="tx1"/>
              </a:solidFill>
            </a:endParaRPr>
          </a:p>
        </p:txBody>
      </p:sp>
      <p:grpSp>
        <p:nvGrpSpPr>
          <p:cNvPr id="15" name="Group 14"/>
          <p:cNvGrpSpPr/>
          <p:nvPr/>
        </p:nvGrpSpPr>
        <p:grpSpPr>
          <a:xfrm>
            <a:off x="6336339" y="1410978"/>
            <a:ext cx="2472895" cy="2495918"/>
            <a:chOff x="6336339" y="1762016"/>
            <a:chExt cx="2472895" cy="2495918"/>
          </a:xfrm>
        </p:grpSpPr>
        <p:sp>
          <p:nvSpPr>
            <p:cNvPr id="16" name="Oval 15"/>
            <p:cNvSpPr/>
            <p:nvPr/>
          </p:nvSpPr>
          <p:spPr>
            <a:xfrm>
              <a:off x="6336339" y="1762016"/>
              <a:ext cx="2443696" cy="2443696"/>
            </a:xfrm>
            <a:prstGeom prst="ellipse">
              <a:avLst/>
            </a:pr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8" name="Freeform 17"/>
            <p:cNvSpPr/>
            <p:nvPr/>
          </p:nvSpPr>
          <p:spPr>
            <a:xfrm>
              <a:off x="6431684" y="2702441"/>
              <a:ext cx="2306148" cy="439865"/>
            </a:xfrm>
            <a:custGeom>
              <a:avLst/>
              <a:gdLst>
                <a:gd name="connsiteX0" fmla="*/ 0 w 2149027"/>
                <a:gd name="connsiteY0" fmla="*/ 0 h 439865"/>
                <a:gd name="connsiteX1" fmla="*/ 2149027 w 2149027"/>
                <a:gd name="connsiteY1" fmla="*/ 0 h 439865"/>
                <a:gd name="connsiteX2" fmla="*/ 2149027 w 2149027"/>
                <a:gd name="connsiteY2" fmla="*/ 439865 h 439865"/>
                <a:gd name="connsiteX3" fmla="*/ 0 w 2149027"/>
                <a:gd name="connsiteY3" fmla="*/ 439865 h 439865"/>
                <a:gd name="connsiteX4" fmla="*/ 0 w 2149027"/>
                <a:gd name="connsiteY4" fmla="*/ 0 h 439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027" h="439865">
                  <a:moveTo>
                    <a:pt x="0" y="0"/>
                  </a:moveTo>
                  <a:lnTo>
                    <a:pt x="2149027" y="0"/>
                  </a:lnTo>
                  <a:lnTo>
                    <a:pt x="2149027" y="439865"/>
                  </a:lnTo>
                  <a:lnTo>
                    <a:pt x="0" y="4398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effectLst>
                    <a:outerShdw blurRad="38100" dist="38100" dir="2700000" algn="tl">
                      <a:srgbClr val="000000">
                        <a:alpha val="43137"/>
                      </a:srgbClr>
                    </a:outerShdw>
                  </a:effectLst>
                </a:rPr>
                <a:t>Pembrolizumab + lenvatinib is effective in patients with advanced EC</a:t>
              </a:r>
              <a:endParaRPr lang="en-US" sz="1800" kern="1200" dirty="0">
                <a:effectLst>
                  <a:outerShdw blurRad="38100" dist="38100" dir="2700000" algn="tl">
                    <a:srgbClr val="000000">
                      <a:alpha val="43137"/>
                    </a:srgbClr>
                  </a:outerShdw>
                </a:effectLst>
              </a:endParaRPr>
            </a:p>
          </p:txBody>
        </p:sp>
        <p:sp>
          <p:nvSpPr>
            <p:cNvPr id="19" name="Freeform 18"/>
            <p:cNvSpPr/>
            <p:nvPr/>
          </p:nvSpPr>
          <p:spPr>
            <a:xfrm>
              <a:off x="7114768" y="3698977"/>
              <a:ext cx="1694466" cy="558957"/>
            </a:xfrm>
            <a:custGeom>
              <a:avLst/>
              <a:gdLst>
                <a:gd name="connsiteX0" fmla="*/ 0 w 1694466"/>
                <a:gd name="connsiteY0" fmla="*/ 0 h 558957"/>
                <a:gd name="connsiteX1" fmla="*/ 1694466 w 1694466"/>
                <a:gd name="connsiteY1" fmla="*/ 0 h 558957"/>
                <a:gd name="connsiteX2" fmla="*/ 1694466 w 1694466"/>
                <a:gd name="connsiteY2" fmla="*/ 558957 h 558957"/>
                <a:gd name="connsiteX3" fmla="*/ 0 w 1694466"/>
                <a:gd name="connsiteY3" fmla="*/ 558957 h 558957"/>
                <a:gd name="connsiteX4" fmla="*/ 0 w 1694466"/>
                <a:gd name="connsiteY4" fmla="*/ 0 h 55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466" h="558957">
                  <a:moveTo>
                    <a:pt x="0" y="0"/>
                  </a:moveTo>
                  <a:lnTo>
                    <a:pt x="1694466" y="0"/>
                  </a:lnTo>
                  <a:lnTo>
                    <a:pt x="1694466" y="558957"/>
                  </a:lnTo>
                  <a:lnTo>
                    <a:pt x="0" y="558957"/>
                  </a:lnTo>
                  <a:lnTo>
                    <a:pt x="0" y="0"/>
                  </a:lnTo>
                  <a:close/>
                </a:path>
              </a:pathLst>
            </a:custGeom>
            <a:solidFill>
              <a:schemeClr val="bg1">
                <a:lumMod val="85000"/>
              </a:schemeClr>
            </a:solidFill>
            <a:ln w="38100">
              <a:solidFill>
                <a:schemeClr val="accent4"/>
              </a:solid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FDA approved </a:t>
              </a:r>
              <a:endParaRPr lang="en-US" sz="1800" kern="1200" dirty="0">
                <a:solidFill>
                  <a:schemeClr val="tx1"/>
                </a:solidFill>
              </a:endParaRPr>
            </a:p>
          </p:txBody>
        </p:sp>
      </p:grpSp>
      <p:sp>
        <p:nvSpPr>
          <p:cNvPr id="5" name="TextBox 4"/>
          <p:cNvSpPr txBox="1"/>
          <p:nvPr/>
        </p:nvSpPr>
        <p:spPr>
          <a:xfrm>
            <a:off x="6852137" y="991868"/>
            <a:ext cx="1398653" cy="369332"/>
          </a:xfrm>
          <a:prstGeom prst="rect">
            <a:avLst/>
          </a:prstGeom>
          <a:noFill/>
        </p:spPr>
        <p:txBody>
          <a:bodyPr wrap="none" rtlCol="0">
            <a:spAutoFit/>
          </a:bodyPr>
          <a:lstStyle/>
          <a:p>
            <a:r>
              <a:rPr lang="en-US" b="1" i="1" dirty="0" smtClean="0"/>
              <a:t>Take Home</a:t>
            </a:r>
            <a:endParaRPr lang="en-US" b="1" i="1" dirty="0"/>
          </a:p>
        </p:txBody>
      </p:sp>
      <p:sp>
        <p:nvSpPr>
          <p:cNvPr id="91" name="Freeform 90"/>
          <p:cNvSpPr/>
          <p:nvPr/>
        </p:nvSpPr>
        <p:spPr>
          <a:xfrm>
            <a:off x="7300120" y="3787860"/>
            <a:ext cx="1694466" cy="364108"/>
          </a:xfrm>
          <a:custGeom>
            <a:avLst/>
            <a:gdLst>
              <a:gd name="connsiteX0" fmla="*/ 0 w 1694466"/>
              <a:gd name="connsiteY0" fmla="*/ 0 h 558957"/>
              <a:gd name="connsiteX1" fmla="*/ 1694466 w 1694466"/>
              <a:gd name="connsiteY1" fmla="*/ 0 h 558957"/>
              <a:gd name="connsiteX2" fmla="*/ 1694466 w 1694466"/>
              <a:gd name="connsiteY2" fmla="*/ 558957 h 558957"/>
              <a:gd name="connsiteX3" fmla="*/ 0 w 1694466"/>
              <a:gd name="connsiteY3" fmla="*/ 558957 h 558957"/>
              <a:gd name="connsiteX4" fmla="*/ 0 w 1694466"/>
              <a:gd name="connsiteY4" fmla="*/ 0 h 55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466" h="558957">
                <a:moveTo>
                  <a:pt x="0" y="0"/>
                </a:moveTo>
                <a:lnTo>
                  <a:pt x="1694466" y="0"/>
                </a:lnTo>
                <a:lnTo>
                  <a:pt x="1694466" y="558957"/>
                </a:lnTo>
                <a:lnTo>
                  <a:pt x="0" y="558957"/>
                </a:lnTo>
                <a:lnTo>
                  <a:pt x="0" y="0"/>
                </a:lnTo>
                <a:close/>
              </a:path>
            </a:pathLst>
          </a:custGeom>
          <a:solidFill>
            <a:schemeClr val="accent4"/>
          </a:solidFill>
          <a:ln w="38100">
            <a:solidFill>
              <a:schemeClr val="accent4"/>
            </a:solid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sz="1600" b="1" kern="1200" dirty="0" smtClean="0">
                <a:solidFill>
                  <a:schemeClr val="bg1"/>
                </a:solidFill>
              </a:rPr>
              <a:t>FDA indication </a:t>
            </a:r>
            <a:endParaRPr lang="en-US" sz="1600" kern="1200" dirty="0">
              <a:solidFill>
                <a:schemeClr val="bg1"/>
              </a:solidFill>
            </a:endParaRPr>
          </a:p>
        </p:txBody>
      </p:sp>
      <p:sp>
        <p:nvSpPr>
          <p:cNvPr id="93" name="Rounded Rectangle 92"/>
          <p:cNvSpPr/>
          <p:nvPr/>
        </p:nvSpPr>
        <p:spPr>
          <a:xfrm>
            <a:off x="234919" y="3764695"/>
            <a:ext cx="6503279" cy="941696"/>
          </a:xfrm>
          <a:prstGeom prst="roundRect">
            <a:avLst/>
          </a:prstGeom>
          <a:solidFill>
            <a:schemeClr val="accent1">
              <a:lumMod val="10000"/>
              <a:lumOff val="9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CA" sz="1200" dirty="0">
                <a:solidFill>
                  <a:schemeClr val="tx1"/>
                </a:solidFill>
              </a:rPr>
              <a:t>In September 2019, the FDA approved lenvatinib + pembrolizumab for the treatment of patients with advanced EC </a:t>
            </a:r>
            <a:r>
              <a:rPr lang="en-US" sz="1200" dirty="0">
                <a:solidFill>
                  <a:schemeClr val="tx1"/>
                </a:solidFill>
              </a:rPr>
              <a:t>that is not MSI-H or dMMR </a:t>
            </a:r>
            <a:r>
              <a:rPr lang="en-CA" sz="1200" dirty="0">
                <a:solidFill>
                  <a:schemeClr val="tx1"/>
                </a:solidFill>
              </a:rPr>
              <a:t>who have disease progression following prior systemic </a:t>
            </a:r>
            <a:r>
              <a:rPr lang="en-CA" sz="1200" dirty="0" smtClean="0">
                <a:solidFill>
                  <a:schemeClr val="tx1"/>
                </a:solidFill>
              </a:rPr>
              <a:t>therapy</a:t>
            </a:r>
            <a:r>
              <a:rPr lang="en-CA" sz="1200" baseline="30000" dirty="0" smtClean="0">
                <a:solidFill>
                  <a:schemeClr val="tx1"/>
                </a:solidFill>
              </a:rPr>
              <a:t>2</a:t>
            </a:r>
            <a:r>
              <a:rPr lang="en-CA" sz="1200" dirty="0" smtClean="0">
                <a:solidFill>
                  <a:schemeClr val="tx1"/>
                </a:solidFill>
              </a:rPr>
              <a:t> </a:t>
            </a:r>
            <a:endParaRPr lang="en-CA" sz="1200" dirty="0">
              <a:solidFill>
                <a:schemeClr val="tx1"/>
              </a:solidFill>
            </a:endParaRPr>
          </a:p>
          <a:p>
            <a:pPr marL="171450" indent="-171450">
              <a:buFont typeface="Arial" panose="020B0604020202020204" pitchFamily="34" charset="0"/>
              <a:buChar char="•"/>
            </a:pPr>
            <a:r>
              <a:rPr lang="en-US" sz="1200" dirty="0">
                <a:solidFill>
                  <a:schemeClr val="tx1"/>
                </a:solidFill>
              </a:rPr>
              <a:t>A randomized phase 3 trial of lenvatinib </a:t>
            </a:r>
            <a:r>
              <a:rPr lang="en-US" sz="1200" dirty="0" smtClean="0">
                <a:solidFill>
                  <a:schemeClr val="tx1"/>
                </a:solidFill>
              </a:rPr>
              <a:t>+ </a:t>
            </a:r>
            <a:r>
              <a:rPr lang="en-US" sz="1200" dirty="0">
                <a:solidFill>
                  <a:schemeClr val="tx1"/>
                </a:solidFill>
              </a:rPr>
              <a:t>pembrolizumab </a:t>
            </a:r>
            <a:r>
              <a:rPr lang="en-US" sz="1200" dirty="0" smtClean="0">
                <a:solidFill>
                  <a:schemeClr val="tx1"/>
                </a:solidFill>
              </a:rPr>
              <a:t>(study </a:t>
            </a:r>
            <a:r>
              <a:rPr lang="en-US" sz="1200" dirty="0">
                <a:solidFill>
                  <a:schemeClr val="tx1"/>
                </a:solidFill>
              </a:rPr>
              <a:t>309/KEYNOTE-775 [NCT03517449]) for patients who have received ≤1 prior therapies is currently </a:t>
            </a:r>
            <a:r>
              <a:rPr lang="en-US" sz="1200" dirty="0" smtClean="0">
                <a:solidFill>
                  <a:schemeClr val="tx1"/>
                </a:solidFill>
              </a:rPr>
              <a:t>enrolling</a:t>
            </a:r>
            <a:r>
              <a:rPr lang="en-US" sz="1200" baseline="30000" dirty="0" smtClean="0">
                <a:solidFill>
                  <a:schemeClr val="tx1"/>
                </a:solidFill>
              </a:rPr>
              <a:t>3</a:t>
            </a:r>
            <a:endParaRPr lang="en-CA" sz="1200" baseline="30000" dirty="0">
              <a:solidFill>
                <a:schemeClr val="tx1"/>
              </a:solidFill>
            </a:endParaRPr>
          </a:p>
        </p:txBody>
      </p:sp>
    </p:spTree>
    <p:extLst>
      <p:ext uri="{BB962C8B-B14F-4D97-AF65-F5344CB8AC3E}">
        <p14:creationId xmlns:p14="http://schemas.microsoft.com/office/powerpoint/2010/main" val="192601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1"/>
                </a:solidFill>
              </a:rPr>
              <a:t>Planning Committee Disclosures</a:t>
            </a:r>
            <a:endParaRPr lang="en-US" dirty="0"/>
          </a:p>
        </p:txBody>
      </p:sp>
      <p:sp>
        <p:nvSpPr>
          <p:cNvPr id="17" name="Content Placeholder 5"/>
          <p:cNvSpPr>
            <a:spLocks noGrp="1"/>
          </p:cNvSpPr>
          <p:nvPr>
            <p:ph sz="half" idx="1"/>
          </p:nvPr>
        </p:nvSpPr>
        <p:spPr>
          <a:xfrm>
            <a:off x="249238" y="951053"/>
            <a:ext cx="8645525" cy="3621024"/>
          </a:xfrm>
          <a:prstGeom prst="roundRect">
            <a:avLst>
              <a:gd name="adj" fmla="val 7576"/>
            </a:avLst>
          </a:prstGeom>
          <a:solidFill>
            <a:schemeClr val="tx2">
              <a:lumMod val="90000"/>
              <a:lumOff val="10000"/>
            </a:schemeClr>
          </a:solidFill>
          <a:ln/>
        </p:spPr>
        <p:style>
          <a:lnRef idx="0">
            <a:schemeClr val="accent2"/>
          </a:lnRef>
          <a:fillRef idx="3">
            <a:schemeClr val="accent2"/>
          </a:fillRef>
          <a:effectRef idx="3">
            <a:schemeClr val="accent2"/>
          </a:effectRef>
          <a:fontRef idx="minor">
            <a:schemeClr val="lt1"/>
          </a:fontRef>
        </p:style>
        <p:txBody>
          <a:bodyPr>
            <a:noAutofit/>
          </a:bodyPr>
          <a:lstStyle/>
          <a:p>
            <a:pPr lvl="0">
              <a:spcAft>
                <a:spcPts val="0"/>
              </a:spcAft>
            </a:pPr>
            <a:r>
              <a:rPr lang="en-US" sz="1400" dirty="0" smtClean="0">
                <a:solidFill>
                  <a:schemeClr val="bg1"/>
                </a:solidFill>
              </a:rPr>
              <a:t>The </a:t>
            </a:r>
            <a:r>
              <a:rPr lang="en-US" sz="1400" dirty="0">
                <a:solidFill>
                  <a:schemeClr val="bg1"/>
                </a:solidFill>
              </a:rPr>
              <a:t>planners from Medical Learning Institute, Inc., the accredited provider, and </a:t>
            </a:r>
            <a:r>
              <a:rPr lang="en-US" sz="1400" dirty="0" smtClean="0">
                <a:solidFill>
                  <a:schemeClr val="bg1"/>
                </a:solidFill>
              </a:rPr>
              <a:t>PVI, PeerView </a:t>
            </a:r>
            <a:r>
              <a:rPr lang="en-US" sz="1400" dirty="0">
                <a:solidFill>
                  <a:schemeClr val="bg1"/>
                </a:solidFill>
              </a:rPr>
              <a:t>Institute for Medical Education, the joint provider, do not have any financial relationships with an ACCME-defined commercial interest related to the content of this </a:t>
            </a:r>
            <a:r>
              <a:rPr lang="en-US" sz="1400" dirty="0" smtClean="0">
                <a:solidFill>
                  <a:schemeClr val="bg1"/>
                </a:solidFill>
              </a:rPr>
              <a:t>accredited </a:t>
            </a:r>
            <a:r>
              <a:rPr lang="en-US" sz="1400" dirty="0">
                <a:solidFill>
                  <a:schemeClr val="bg1"/>
                </a:solidFill>
              </a:rPr>
              <a:t>activity during the past </a:t>
            </a:r>
            <a:r>
              <a:rPr lang="en-US" sz="1400" dirty="0" smtClean="0">
                <a:solidFill>
                  <a:schemeClr val="bg1"/>
                </a:solidFill>
              </a:rPr>
              <a:t>12 </a:t>
            </a:r>
            <a:r>
              <a:rPr lang="en-US" sz="1400" dirty="0">
                <a:solidFill>
                  <a:schemeClr val="bg1"/>
                </a:solidFill>
              </a:rPr>
              <a:t>months unless listed below</a:t>
            </a:r>
            <a:r>
              <a:rPr lang="en-US" sz="1400" dirty="0" smtClean="0">
                <a:solidFill>
                  <a:schemeClr val="bg1"/>
                </a:solidFill>
              </a:rPr>
              <a:t>.</a:t>
            </a:r>
          </a:p>
          <a:p>
            <a:pPr lvl="0">
              <a:spcAft>
                <a:spcPts val="0"/>
              </a:spcAft>
            </a:pPr>
            <a:endParaRPr lang="en-US" sz="1400" b="1" dirty="0">
              <a:solidFill>
                <a:schemeClr val="bg1"/>
              </a:solidFill>
            </a:endParaRPr>
          </a:p>
          <a:p>
            <a:pPr lvl="0">
              <a:spcAft>
                <a:spcPts val="0"/>
              </a:spcAft>
            </a:pPr>
            <a:endParaRPr lang="en-US" sz="1400" b="1" dirty="0">
              <a:solidFill>
                <a:prstClr val="white"/>
              </a:solidFill>
            </a:endParaRPr>
          </a:p>
          <a:p>
            <a:pPr>
              <a:spcAft>
                <a:spcPts val="0"/>
              </a:spcAft>
            </a:pPr>
            <a:endParaRPr lang="en-US" sz="1400" dirty="0"/>
          </a:p>
        </p:txBody>
      </p:sp>
    </p:spTree>
    <p:extLst>
      <p:ext uri="{BB962C8B-B14F-4D97-AF65-F5344CB8AC3E}">
        <p14:creationId xmlns:p14="http://schemas.microsoft.com/office/powerpoint/2010/main" val="1863672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33956" y="929018"/>
            <a:ext cx="8404528" cy="3749040"/>
          </a:xfrm>
        </p:spPr>
        <p:txBody>
          <a:bodyPr/>
          <a:lstStyle/>
          <a:p>
            <a:r>
              <a:rPr lang="en-US" sz="2000" dirty="0" smtClean="0"/>
              <a:t>Traditionally, these patients have limited treatment options, representing a high unmet need</a:t>
            </a:r>
          </a:p>
          <a:p>
            <a:r>
              <a:rPr lang="en-US" sz="2000" dirty="0" smtClean="0"/>
              <a:t>Checkpoint inhibitor monotherapy is promising</a:t>
            </a:r>
          </a:p>
          <a:p>
            <a:pPr lvl="1"/>
            <a:r>
              <a:rPr lang="en-US" sz="2000" dirty="0" smtClean="0"/>
              <a:t>Pembrolizumab is approved for second-line therapy in </a:t>
            </a:r>
            <a:br>
              <a:rPr lang="en-US" sz="2000" dirty="0" smtClean="0"/>
            </a:br>
            <a:r>
              <a:rPr lang="en-US" sz="2000" dirty="0" smtClean="0"/>
              <a:t>MSI-H/dMMR tumors</a:t>
            </a:r>
          </a:p>
          <a:p>
            <a:pPr lvl="1"/>
            <a:r>
              <a:rPr lang="en-US" sz="2000" dirty="0" smtClean="0"/>
              <a:t>Dostarlimab treatment resulted in a robust ORR in patients with recurrent or advanced EC (MSI-H, MSS, dMMR) that had progressed on prior therapy, with durable responses</a:t>
            </a:r>
          </a:p>
          <a:p>
            <a:r>
              <a:rPr lang="en-US" sz="2000" dirty="0" smtClean="0"/>
              <a:t>Pembrolizumab + lenvatinib combination has accelerated FDA approval for second-line therapy in MSS tumors</a:t>
            </a:r>
          </a:p>
        </p:txBody>
      </p:sp>
      <p:sp>
        <p:nvSpPr>
          <p:cNvPr id="2" name="Title 1"/>
          <p:cNvSpPr>
            <a:spLocks noGrp="1"/>
          </p:cNvSpPr>
          <p:nvPr>
            <p:ph type="title"/>
          </p:nvPr>
        </p:nvSpPr>
        <p:spPr/>
        <p:txBody>
          <a:bodyPr/>
          <a:lstStyle/>
          <a:p>
            <a:r>
              <a:rPr lang="en-US" dirty="0" smtClean="0"/>
              <a:t>Summary of New Developments </a:t>
            </a:r>
            <a:br>
              <a:rPr lang="en-US" dirty="0" smtClean="0"/>
            </a:br>
            <a:r>
              <a:rPr lang="en-US" dirty="0" smtClean="0"/>
              <a:t>for Endometrial Cancer Care </a:t>
            </a:r>
            <a:endParaRPr lang="en-US" dirty="0"/>
          </a:p>
        </p:txBody>
      </p:sp>
    </p:spTree>
    <p:extLst>
      <p:ext uri="{BB962C8B-B14F-4D97-AF65-F5344CB8AC3E}">
        <p14:creationId xmlns:p14="http://schemas.microsoft.com/office/powerpoint/2010/main" val="2772083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929018"/>
            <a:ext cx="8423910" cy="3749040"/>
          </a:xfrm>
        </p:spPr>
        <p:txBody>
          <a:bodyPr/>
          <a:lstStyle/>
          <a:p>
            <a:pPr marL="0" indent="0">
              <a:buNone/>
            </a:pPr>
            <a:r>
              <a:rPr lang="en-CA" sz="1800" b="1" dirty="0"/>
              <a:t>Please </a:t>
            </a:r>
            <a:r>
              <a:rPr lang="en-CA" sz="1800" b="1" dirty="0" smtClean="0"/>
              <a:t>re-assess your </a:t>
            </a:r>
            <a:r>
              <a:rPr lang="en-CA" sz="1800" b="1" dirty="0"/>
              <a:t>knowledge of new evidence and ongoing </a:t>
            </a:r>
            <a:r>
              <a:rPr lang="en-CA" sz="1800" b="1" dirty="0" smtClean="0"/>
              <a:t/>
            </a:r>
            <a:br>
              <a:rPr lang="en-CA" sz="1800" b="1" dirty="0" smtClean="0"/>
            </a:br>
            <a:r>
              <a:rPr lang="en-CA" sz="1800" b="1" dirty="0" smtClean="0"/>
              <a:t>studies testing </a:t>
            </a:r>
            <a:r>
              <a:rPr lang="en-CA" sz="1800" b="1" dirty="0"/>
              <a:t>checkpoint </a:t>
            </a:r>
            <a:r>
              <a:rPr lang="en-CA" sz="1800" b="1" dirty="0" smtClean="0"/>
              <a:t>inhibitors and </a:t>
            </a:r>
            <a:r>
              <a:rPr lang="en-CA" sz="1800" b="1" dirty="0"/>
              <a:t>tyrosine kinase </a:t>
            </a:r>
            <a:r>
              <a:rPr lang="en-CA" sz="1800" b="1" dirty="0" smtClean="0"/>
              <a:t>inhibitors </a:t>
            </a:r>
            <a:r>
              <a:rPr lang="en-CA" sz="1800" b="1" dirty="0"/>
              <a:t>in </a:t>
            </a:r>
            <a:r>
              <a:rPr lang="en-CA" sz="1800" b="1" dirty="0" smtClean="0"/>
              <a:t/>
            </a:r>
            <a:br>
              <a:rPr lang="en-CA" sz="1800" b="1" dirty="0" smtClean="0"/>
            </a:br>
            <a:r>
              <a:rPr lang="en-CA" sz="1800" b="1" dirty="0" smtClean="0"/>
              <a:t>patients </a:t>
            </a:r>
            <a:r>
              <a:rPr lang="en-CA" sz="1800" b="1" dirty="0"/>
              <a:t>with advanced </a:t>
            </a:r>
            <a:r>
              <a:rPr lang="en-CA" sz="1800" b="1" dirty="0" smtClean="0"/>
              <a:t>endometrial cancer</a:t>
            </a:r>
            <a:r>
              <a:rPr lang="en-CA" sz="1800" b="1" dirty="0"/>
              <a:t>.</a:t>
            </a:r>
            <a:endParaRPr lang="en-US" sz="1800" dirty="0"/>
          </a:p>
          <a:p>
            <a:pPr marL="0" lvl="0" indent="0">
              <a:buNone/>
            </a:pPr>
            <a:endParaRPr lang="en-US" sz="1800" dirty="0" smtClean="0"/>
          </a:p>
          <a:p>
            <a:pPr marL="342900" lvl="0" indent="-342900">
              <a:buFont typeface="+mj-lt"/>
              <a:buAutoNum type="arabicPeriod"/>
            </a:pPr>
            <a:r>
              <a:rPr lang="en-US" sz="1800" dirty="0" smtClean="0"/>
              <a:t>I’m </a:t>
            </a:r>
            <a:r>
              <a:rPr lang="en-US" sz="1800" dirty="0"/>
              <a:t>not familiar with current evidence/ongoing trials in this </a:t>
            </a:r>
            <a:r>
              <a:rPr lang="en-US" sz="1800" dirty="0" smtClean="0"/>
              <a:t>area</a:t>
            </a:r>
            <a:endParaRPr lang="en-CA" sz="1800" dirty="0" smtClean="0"/>
          </a:p>
          <a:p>
            <a:pPr marL="342900" indent="-342900">
              <a:buFont typeface="+mj-lt"/>
              <a:buAutoNum type="arabicPeriod"/>
            </a:pPr>
            <a:r>
              <a:rPr lang="en-US" sz="1800" dirty="0" smtClean="0"/>
              <a:t>Limited</a:t>
            </a:r>
          </a:p>
          <a:p>
            <a:pPr marL="342900" lvl="0" indent="-342900">
              <a:buFont typeface="+mj-lt"/>
              <a:buAutoNum type="arabicPeriod"/>
            </a:pPr>
            <a:r>
              <a:rPr lang="en-US" sz="1800" dirty="0" smtClean="0"/>
              <a:t>Average</a:t>
            </a:r>
          </a:p>
          <a:p>
            <a:pPr marL="342900" lvl="0" indent="-342900">
              <a:buFont typeface="+mj-lt"/>
              <a:buAutoNum type="arabicPeriod"/>
            </a:pPr>
            <a:r>
              <a:rPr lang="en-US" sz="1800" dirty="0" smtClean="0"/>
              <a:t>Good</a:t>
            </a:r>
          </a:p>
          <a:p>
            <a:pPr marL="342900" indent="-342900">
              <a:buFont typeface="+mj-lt"/>
              <a:buAutoNum type="arabicPeriod"/>
            </a:pPr>
            <a:r>
              <a:rPr lang="en-US" sz="1800" dirty="0" smtClean="0"/>
              <a:t>I’m </a:t>
            </a:r>
            <a:r>
              <a:rPr lang="en-US" sz="1800" dirty="0"/>
              <a:t>confident in my knowledge of the current evidence in ongoing studies testing </a:t>
            </a:r>
            <a:r>
              <a:rPr lang="en-US" sz="1800" dirty="0" smtClean="0"/>
              <a:t>these agents </a:t>
            </a:r>
            <a:r>
              <a:rPr lang="en-US" sz="1800" dirty="0"/>
              <a:t>in endometrial </a:t>
            </a:r>
            <a:r>
              <a:rPr lang="en-US" sz="1800" dirty="0" smtClean="0"/>
              <a:t>cancer</a:t>
            </a:r>
            <a:endParaRPr lang="en-US" sz="1800" dirty="0"/>
          </a:p>
          <a:p>
            <a:pPr marL="342900" lvl="0" indent="-342900">
              <a:buFont typeface="+mj-lt"/>
              <a:buAutoNum type="arabicPeriod"/>
            </a:pPr>
            <a:endParaRPr lang="en-US" sz="1800" dirty="0"/>
          </a:p>
          <a:p>
            <a:pPr marL="342900" indent="-342900">
              <a:buFont typeface="+mj-lt"/>
              <a:buAutoNum type="arabicPeriod"/>
            </a:pPr>
            <a:endParaRPr lang="en-US" sz="1800" dirty="0"/>
          </a:p>
        </p:txBody>
      </p:sp>
      <p:sp>
        <p:nvSpPr>
          <p:cNvPr id="2" name="Title 1"/>
          <p:cNvSpPr>
            <a:spLocks noGrp="1"/>
          </p:cNvSpPr>
          <p:nvPr>
            <p:ph type="title"/>
          </p:nvPr>
        </p:nvSpPr>
        <p:spPr/>
        <p:txBody>
          <a:bodyPr/>
          <a:lstStyle/>
          <a:p>
            <a:r>
              <a:rPr lang="en-US" dirty="0" smtClean="0"/>
              <a:t>Polling Question 1</a:t>
            </a:r>
            <a:endParaRPr lang="en-US" dirty="0"/>
          </a:p>
        </p:txBody>
      </p:sp>
      <p:pic>
        <p:nvPicPr>
          <p:cNvPr id="3" name="Picture 2" descr="question_ma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6334" y="993296"/>
            <a:ext cx="533400" cy="660400"/>
          </a:xfrm>
          <a:prstGeom prst="rect">
            <a:avLst/>
          </a:prstGeom>
        </p:spPr>
      </p:pic>
    </p:spTree>
    <p:extLst>
      <p:ext uri="{BB962C8B-B14F-4D97-AF65-F5344CB8AC3E}">
        <p14:creationId xmlns:p14="http://schemas.microsoft.com/office/powerpoint/2010/main" val="153431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Updates in Cervical Cancer</a:t>
            </a:r>
            <a:r>
              <a:rPr lang="en-US" b="0" dirty="0"/>
              <a:t/>
            </a:r>
            <a:br>
              <a:rPr lang="en-US" b="0" dirty="0"/>
            </a:br>
            <a:r>
              <a:rPr lang="en-US" dirty="0"/>
              <a:t/>
            </a:r>
            <a:br>
              <a:rPr lang="en-US" dirty="0"/>
            </a:br>
            <a:endParaRPr lang="en-US" dirty="0"/>
          </a:p>
        </p:txBody>
      </p:sp>
    </p:spTree>
    <p:extLst>
      <p:ext uri="{BB962C8B-B14F-4D97-AF65-F5344CB8AC3E}">
        <p14:creationId xmlns:p14="http://schemas.microsoft.com/office/powerpoint/2010/main" val="24598261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Cervical Cancer Snapshot: SEER Data</a:t>
            </a:r>
            <a:r>
              <a:rPr lang="en-US" baseline="30000" dirty="0" smtClean="0"/>
              <a:t>1,2</a:t>
            </a:r>
            <a:r>
              <a:rPr lang="en-US" dirty="0" smtClean="0"/>
              <a:t> </a:t>
            </a:r>
            <a:endParaRPr lang="en-US" dirty="0"/>
          </a:p>
        </p:txBody>
      </p:sp>
      <p:sp>
        <p:nvSpPr>
          <p:cNvPr id="3" name="Footer Placeholder 2"/>
          <p:cNvSpPr>
            <a:spLocks noGrp="1"/>
          </p:cNvSpPr>
          <p:nvPr>
            <p:ph type="ftr" sz="quarter" idx="13"/>
          </p:nvPr>
        </p:nvSpPr>
        <p:spPr/>
        <p:txBody>
          <a:bodyPr/>
          <a:lstStyle/>
          <a:p>
            <a:r>
              <a:rPr lang="en-US" dirty="0"/>
              <a:t>1. https://seer.cancer.gov/statfacts/html/cervix.html. 2. https://gis.cdc.gov/Cancer/USCS/DataViz.html</a:t>
            </a:r>
            <a:r>
              <a:rPr lang="en-US" dirty="0" smtClean="0"/>
              <a:t>.</a:t>
            </a:r>
            <a:endParaRPr lang="en-US" dirty="0"/>
          </a:p>
        </p:txBody>
      </p:sp>
      <p:sp>
        <p:nvSpPr>
          <p:cNvPr id="70" name="Rectangle 69"/>
          <p:cNvSpPr/>
          <p:nvPr/>
        </p:nvSpPr>
        <p:spPr>
          <a:xfrm>
            <a:off x="1029166" y="939640"/>
            <a:ext cx="1942840" cy="161583"/>
          </a:xfrm>
          <a:prstGeom prst="rect">
            <a:avLst/>
          </a:prstGeom>
        </p:spPr>
        <p:txBody>
          <a:bodyPr wrap="none" lIns="0" tIns="0" rIns="0" bIns="0">
            <a:spAutoFit/>
          </a:bodyPr>
          <a:lstStyle/>
          <a:p>
            <a:r>
              <a:rPr lang="en-US" sz="1050" b="1" dirty="0"/>
              <a:t>How Common </a:t>
            </a:r>
            <a:r>
              <a:rPr lang="en-US" sz="1050" b="1" dirty="0" smtClean="0"/>
              <a:t>Is </a:t>
            </a:r>
            <a:r>
              <a:rPr lang="en-US" sz="1050" b="1" dirty="0"/>
              <a:t>This Cancer?</a:t>
            </a:r>
          </a:p>
        </p:txBody>
      </p:sp>
      <p:sp>
        <p:nvSpPr>
          <p:cNvPr id="71" name="Rectangle 70"/>
          <p:cNvSpPr/>
          <p:nvPr/>
        </p:nvSpPr>
        <p:spPr>
          <a:xfrm>
            <a:off x="1869542" y="1563076"/>
            <a:ext cx="1807680" cy="276999"/>
          </a:xfrm>
          <a:prstGeom prst="rect">
            <a:avLst/>
          </a:prstGeom>
        </p:spPr>
        <p:txBody>
          <a:bodyPr wrap="square" lIns="0" tIns="0" rIns="0" bIns="0">
            <a:spAutoFit/>
          </a:bodyPr>
          <a:lstStyle/>
          <a:p>
            <a:r>
              <a:rPr lang="en-US" sz="900" dirty="0"/>
              <a:t>Cervical cancer represents 0.8% of </a:t>
            </a:r>
            <a:endParaRPr lang="en-US" sz="900" dirty="0" smtClean="0"/>
          </a:p>
          <a:p>
            <a:r>
              <a:rPr lang="en-US" sz="900" dirty="0" smtClean="0"/>
              <a:t>all </a:t>
            </a:r>
            <a:r>
              <a:rPr lang="en-US" sz="900" dirty="0"/>
              <a:t>new cancer cases in the U.S.</a:t>
            </a:r>
          </a:p>
        </p:txBody>
      </p:sp>
      <p:graphicFrame>
        <p:nvGraphicFramePr>
          <p:cNvPr id="72" name="Chart 71"/>
          <p:cNvGraphicFramePr/>
          <p:nvPr>
            <p:extLst>
              <p:ext uri="{D42A27DB-BD31-4B8C-83A1-F6EECF244321}">
                <p14:modId xmlns:p14="http://schemas.microsoft.com/office/powerpoint/2010/main" val="1582050464"/>
              </p:ext>
            </p:extLst>
          </p:nvPr>
        </p:nvGraphicFramePr>
        <p:xfrm>
          <a:off x="0" y="1034437"/>
          <a:ext cx="2232725" cy="1556951"/>
        </p:xfrm>
        <a:graphic>
          <a:graphicData uri="http://schemas.openxmlformats.org/drawingml/2006/chart">
            <c:chart xmlns:c="http://schemas.openxmlformats.org/drawingml/2006/chart" xmlns:r="http://schemas.openxmlformats.org/officeDocument/2006/relationships" r:id="rId3"/>
          </a:graphicData>
        </a:graphic>
      </p:graphicFrame>
      <p:sp>
        <p:nvSpPr>
          <p:cNvPr id="73" name="Rectangle 72"/>
          <p:cNvSpPr/>
          <p:nvPr/>
        </p:nvSpPr>
        <p:spPr>
          <a:xfrm>
            <a:off x="975624" y="2535008"/>
            <a:ext cx="290144" cy="153888"/>
          </a:xfrm>
          <a:prstGeom prst="rect">
            <a:avLst/>
          </a:prstGeom>
        </p:spPr>
        <p:txBody>
          <a:bodyPr wrap="none" lIns="0" tIns="0" rIns="0" bIns="0">
            <a:spAutoFit/>
          </a:bodyPr>
          <a:lstStyle/>
          <a:p>
            <a:r>
              <a:rPr lang="en-US" sz="1000" dirty="0" smtClean="0"/>
              <a:t>0.8%</a:t>
            </a:r>
            <a:endParaRPr lang="en-US" sz="1000" dirty="0"/>
          </a:p>
        </p:txBody>
      </p:sp>
      <p:sp>
        <p:nvSpPr>
          <p:cNvPr id="87" name="Rectangle 86"/>
          <p:cNvSpPr/>
          <p:nvPr/>
        </p:nvSpPr>
        <p:spPr>
          <a:xfrm>
            <a:off x="1029166" y="2823929"/>
            <a:ext cx="1603003" cy="153888"/>
          </a:xfrm>
          <a:prstGeom prst="rect">
            <a:avLst/>
          </a:prstGeom>
        </p:spPr>
        <p:txBody>
          <a:bodyPr wrap="none" lIns="0" tIns="0" rIns="0" bIns="0">
            <a:spAutoFit/>
          </a:bodyPr>
          <a:lstStyle/>
          <a:p>
            <a:pPr lvl="0"/>
            <a:r>
              <a:rPr lang="en-US" sz="1000" b="1" kern="0" dirty="0">
                <a:solidFill>
                  <a:sysClr val="windowText" lastClr="000000"/>
                </a:solidFill>
              </a:rPr>
              <a:t>Percent of Cases by Stage</a:t>
            </a:r>
          </a:p>
        </p:txBody>
      </p:sp>
      <p:grpSp>
        <p:nvGrpSpPr>
          <p:cNvPr id="88" name="Group 87"/>
          <p:cNvGrpSpPr/>
          <p:nvPr/>
        </p:nvGrpSpPr>
        <p:grpSpPr>
          <a:xfrm>
            <a:off x="46050" y="3037206"/>
            <a:ext cx="2531489" cy="1691342"/>
            <a:chOff x="50018" y="3037206"/>
            <a:chExt cx="2531489" cy="1691342"/>
          </a:xfrm>
        </p:grpSpPr>
        <p:graphicFrame>
          <p:nvGraphicFramePr>
            <p:cNvPr id="89" name="Chart 88"/>
            <p:cNvGraphicFramePr/>
            <p:nvPr>
              <p:extLst>
                <p:ext uri="{D42A27DB-BD31-4B8C-83A1-F6EECF244321}">
                  <p14:modId xmlns:p14="http://schemas.microsoft.com/office/powerpoint/2010/main" val="1445768084"/>
                </p:ext>
              </p:extLst>
            </p:nvPr>
          </p:nvGraphicFramePr>
          <p:xfrm>
            <a:off x="50018" y="3083312"/>
            <a:ext cx="2531489" cy="1645236"/>
          </p:xfrm>
          <a:graphic>
            <a:graphicData uri="http://schemas.openxmlformats.org/drawingml/2006/chart">
              <c:chart xmlns:c="http://schemas.openxmlformats.org/drawingml/2006/chart" xmlns:r="http://schemas.openxmlformats.org/officeDocument/2006/relationships" r:id="rId4"/>
            </a:graphicData>
          </a:graphic>
        </p:graphicFrame>
        <p:grpSp>
          <p:nvGrpSpPr>
            <p:cNvPr id="90" name="Group 89"/>
            <p:cNvGrpSpPr/>
            <p:nvPr/>
          </p:nvGrpSpPr>
          <p:grpSpPr>
            <a:xfrm>
              <a:off x="590634" y="3037206"/>
              <a:ext cx="1648885" cy="1515223"/>
              <a:chOff x="590634" y="3037206"/>
              <a:chExt cx="1648885" cy="1515223"/>
            </a:xfrm>
          </p:grpSpPr>
          <p:sp>
            <p:nvSpPr>
              <p:cNvPr id="91" name="Rectangle 90"/>
              <p:cNvSpPr/>
              <p:nvPr/>
            </p:nvSpPr>
            <p:spPr>
              <a:xfrm>
                <a:off x="1984641" y="3641986"/>
                <a:ext cx="254878" cy="153888"/>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kern="0" dirty="0" smtClean="0">
                    <a:solidFill>
                      <a:sysClr val="windowText" lastClr="000000"/>
                    </a:solidFill>
                  </a:rPr>
                  <a:t>44</a:t>
                </a:r>
                <a:r>
                  <a:rPr kumimoji="0" lang="en-US" sz="1000" b="0" i="0" u="none" strike="noStrike" kern="0" cap="none" spc="0" normalizeH="0" baseline="0" noProof="0" dirty="0" smtClean="0">
                    <a:ln>
                      <a:noFill/>
                    </a:ln>
                    <a:solidFill>
                      <a:sysClr val="windowText" lastClr="000000"/>
                    </a:solidFill>
                    <a:effectLst/>
                    <a:uLnTx/>
                    <a:uFillTx/>
                  </a:rPr>
                  <a:t>%</a:t>
                </a:r>
              </a:p>
            </p:txBody>
          </p:sp>
          <p:sp>
            <p:nvSpPr>
              <p:cNvPr id="92" name="Rectangle 91"/>
              <p:cNvSpPr/>
              <p:nvPr/>
            </p:nvSpPr>
            <p:spPr>
              <a:xfrm>
                <a:off x="601317" y="4398541"/>
                <a:ext cx="254878" cy="153888"/>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kern="0" noProof="0" dirty="0" smtClean="0">
                    <a:solidFill>
                      <a:sysClr val="windowText" lastClr="000000"/>
                    </a:solidFill>
                  </a:rPr>
                  <a:t>36</a:t>
                </a:r>
                <a:r>
                  <a:rPr kumimoji="0" lang="en-US" sz="1000" b="0" i="0" u="none" strike="noStrike" kern="0" cap="none" spc="0" normalizeH="0" baseline="0" noProof="0" dirty="0" smtClean="0">
                    <a:ln>
                      <a:noFill/>
                    </a:ln>
                    <a:solidFill>
                      <a:sysClr val="windowText" lastClr="000000"/>
                    </a:solidFill>
                    <a:effectLst/>
                    <a:uLnTx/>
                    <a:uFillTx/>
                  </a:rPr>
                  <a:t>%</a:t>
                </a:r>
              </a:p>
            </p:txBody>
          </p:sp>
          <p:sp>
            <p:nvSpPr>
              <p:cNvPr id="93" name="Rectangle 92"/>
              <p:cNvSpPr/>
              <p:nvPr/>
            </p:nvSpPr>
            <p:spPr>
              <a:xfrm>
                <a:off x="1064525" y="3037206"/>
                <a:ext cx="184346" cy="153888"/>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kern="0" dirty="0" smtClean="0">
                    <a:solidFill>
                      <a:sysClr val="windowText" lastClr="000000"/>
                    </a:solidFill>
                  </a:rPr>
                  <a:t>4</a:t>
                </a:r>
                <a:r>
                  <a:rPr kumimoji="0" lang="en-US" sz="1000" b="0" i="0" u="none" strike="noStrike" kern="0" cap="none" spc="0" normalizeH="0" baseline="0" noProof="0" dirty="0" smtClean="0">
                    <a:ln>
                      <a:noFill/>
                    </a:ln>
                    <a:solidFill>
                      <a:sysClr val="windowText" lastClr="000000"/>
                    </a:solidFill>
                    <a:effectLst/>
                    <a:uLnTx/>
                    <a:uFillTx/>
                  </a:rPr>
                  <a:t>%</a:t>
                </a:r>
              </a:p>
            </p:txBody>
          </p:sp>
          <p:sp>
            <p:nvSpPr>
              <p:cNvPr id="94" name="Rectangle 93"/>
              <p:cNvSpPr/>
              <p:nvPr/>
            </p:nvSpPr>
            <p:spPr>
              <a:xfrm>
                <a:off x="590634" y="3255694"/>
                <a:ext cx="254878" cy="153888"/>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kern="0" noProof="0" dirty="0" smtClean="0">
                    <a:solidFill>
                      <a:sysClr val="windowText" lastClr="000000"/>
                    </a:solidFill>
                  </a:rPr>
                  <a:t>16</a:t>
                </a:r>
                <a:r>
                  <a:rPr kumimoji="0" lang="en-US" sz="1000" b="0" i="0" u="none" strike="noStrike" kern="0" cap="none" spc="0" normalizeH="0" baseline="0" noProof="0" dirty="0" smtClean="0">
                    <a:ln>
                      <a:noFill/>
                    </a:ln>
                    <a:solidFill>
                      <a:sysClr val="windowText" lastClr="000000"/>
                    </a:solidFill>
                    <a:effectLst/>
                    <a:uLnTx/>
                    <a:uFillTx/>
                  </a:rPr>
                  <a:t>%</a:t>
                </a:r>
              </a:p>
            </p:txBody>
          </p:sp>
        </p:grpSp>
      </p:grpSp>
      <p:grpSp>
        <p:nvGrpSpPr>
          <p:cNvPr id="77" name="Group 76"/>
          <p:cNvGrpSpPr/>
          <p:nvPr/>
        </p:nvGrpSpPr>
        <p:grpSpPr>
          <a:xfrm>
            <a:off x="2570031" y="3158981"/>
            <a:ext cx="1449146" cy="1135515"/>
            <a:chOff x="2570031" y="3158981"/>
            <a:chExt cx="1449146" cy="1135515"/>
          </a:xfrm>
        </p:grpSpPr>
        <p:sp>
          <p:nvSpPr>
            <p:cNvPr id="83" name="Rectangle 82"/>
            <p:cNvSpPr/>
            <p:nvPr/>
          </p:nvSpPr>
          <p:spPr>
            <a:xfrm>
              <a:off x="2573517" y="3158981"/>
              <a:ext cx="1284772" cy="215444"/>
            </a:xfrm>
            <a:prstGeom prst="rect">
              <a:avLst/>
            </a:prstGeom>
          </p:spPr>
          <p:txBody>
            <a:bodyPr wrap="square" lIns="0" tIns="0" rIns="0" bIns="0">
              <a:spAutoFit/>
            </a:bodyPr>
            <a:lstStyle/>
            <a:p>
              <a:r>
                <a:rPr lang="en-US" sz="700" b="1" dirty="0"/>
                <a:t>Localized (44%)</a:t>
              </a:r>
            </a:p>
            <a:p>
              <a:r>
                <a:rPr lang="en-US" sz="700" dirty="0"/>
                <a:t>Confined to primary site</a:t>
              </a:r>
            </a:p>
          </p:txBody>
        </p:sp>
        <p:sp>
          <p:nvSpPr>
            <p:cNvPr id="84" name="Rectangle 83"/>
            <p:cNvSpPr/>
            <p:nvPr/>
          </p:nvSpPr>
          <p:spPr>
            <a:xfrm>
              <a:off x="2573517" y="3468093"/>
              <a:ext cx="1445660" cy="215444"/>
            </a:xfrm>
            <a:prstGeom prst="rect">
              <a:avLst/>
            </a:prstGeom>
          </p:spPr>
          <p:txBody>
            <a:bodyPr wrap="square" lIns="0" tIns="0" rIns="0" bIns="0">
              <a:spAutoFit/>
            </a:bodyPr>
            <a:lstStyle/>
            <a:p>
              <a:pPr lvl="0"/>
              <a:r>
                <a:rPr lang="en-US" sz="700" b="1" dirty="0">
                  <a:solidFill>
                    <a:srgbClr val="000000"/>
                  </a:solidFill>
                </a:rPr>
                <a:t>Regional (36%)</a:t>
              </a:r>
            </a:p>
            <a:p>
              <a:pPr lvl="0"/>
              <a:r>
                <a:rPr lang="en-US" sz="700" dirty="0">
                  <a:solidFill>
                    <a:srgbClr val="000000"/>
                  </a:solidFill>
                </a:rPr>
                <a:t>Spread to regional lymph nodes</a:t>
              </a:r>
            </a:p>
          </p:txBody>
        </p:sp>
        <p:sp>
          <p:nvSpPr>
            <p:cNvPr id="85" name="Rectangle 84"/>
            <p:cNvSpPr/>
            <p:nvPr/>
          </p:nvSpPr>
          <p:spPr>
            <a:xfrm>
              <a:off x="2570031" y="3776064"/>
              <a:ext cx="1291021" cy="215444"/>
            </a:xfrm>
            <a:prstGeom prst="rect">
              <a:avLst/>
            </a:prstGeom>
          </p:spPr>
          <p:txBody>
            <a:bodyPr wrap="square" lIns="0" tIns="0" rIns="0" bIns="0">
              <a:spAutoFit/>
            </a:bodyPr>
            <a:lstStyle/>
            <a:p>
              <a:pPr lvl="0"/>
              <a:r>
                <a:rPr lang="en-US" sz="700" b="1" dirty="0">
                  <a:solidFill>
                    <a:srgbClr val="000000"/>
                  </a:solidFill>
                </a:rPr>
                <a:t>Distant (16%)</a:t>
              </a:r>
            </a:p>
            <a:p>
              <a:pPr lvl="0"/>
              <a:r>
                <a:rPr lang="en-US" sz="700" dirty="0">
                  <a:solidFill>
                    <a:srgbClr val="000000"/>
                  </a:solidFill>
                </a:rPr>
                <a:t>Cancer has metastasized</a:t>
              </a:r>
            </a:p>
          </p:txBody>
        </p:sp>
        <p:sp>
          <p:nvSpPr>
            <p:cNvPr id="86" name="Rectangle 85"/>
            <p:cNvSpPr/>
            <p:nvPr/>
          </p:nvSpPr>
          <p:spPr>
            <a:xfrm>
              <a:off x="2570754" y="4079052"/>
              <a:ext cx="705592" cy="215444"/>
            </a:xfrm>
            <a:prstGeom prst="rect">
              <a:avLst/>
            </a:prstGeom>
          </p:spPr>
          <p:txBody>
            <a:bodyPr wrap="square" lIns="0" tIns="0" rIns="0" bIns="0">
              <a:spAutoFit/>
            </a:bodyPr>
            <a:lstStyle/>
            <a:p>
              <a:pPr lvl="0"/>
              <a:r>
                <a:rPr lang="en-US" sz="700" b="1" dirty="0">
                  <a:solidFill>
                    <a:srgbClr val="000000"/>
                  </a:solidFill>
                </a:rPr>
                <a:t>Unknown (4%)</a:t>
              </a:r>
            </a:p>
            <a:p>
              <a:pPr lvl="0"/>
              <a:r>
                <a:rPr lang="en-US" sz="700" dirty="0">
                  <a:solidFill>
                    <a:srgbClr val="000000"/>
                  </a:solidFill>
                </a:rPr>
                <a:t>Unstaged</a:t>
              </a:r>
            </a:p>
          </p:txBody>
        </p:sp>
      </p:grpSp>
      <p:grpSp>
        <p:nvGrpSpPr>
          <p:cNvPr id="78" name="Group 77"/>
          <p:cNvGrpSpPr/>
          <p:nvPr/>
        </p:nvGrpSpPr>
        <p:grpSpPr>
          <a:xfrm>
            <a:off x="2461540" y="3176836"/>
            <a:ext cx="79341" cy="998791"/>
            <a:chOff x="2461540" y="3176836"/>
            <a:chExt cx="79341" cy="998791"/>
          </a:xfrm>
        </p:grpSpPr>
        <p:sp>
          <p:nvSpPr>
            <p:cNvPr id="79" name="Rectangle 78"/>
            <p:cNvSpPr/>
            <p:nvPr/>
          </p:nvSpPr>
          <p:spPr>
            <a:xfrm>
              <a:off x="2461540" y="3176836"/>
              <a:ext cx="77357" cy="82296"/>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463524" y="3481615"/>
              <a:ext cx="77357" cy="822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463524" y="3792299"/>
              <a:ext cx="77357" cy="82296"/>
            </a:xfrm>
            <a:prstGeom prst="rect">
              <a:avLst/>
            </a:prstGeom>
            <a:solidFill>
              <a:srgbClr val="096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2463524" y="4093331"/>
              <a:ext cx="77357" cy="8229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95" name="Table 94"/>
          <p:cNvGraphicFramePr>
            <a:graphicFrameLocks noGrp="1"/>
          </p:cNvGraphicFramePr>
          <p:nvPr>
            <p:extLst>
              <p:ext uri="{D42A27DB-BD31-4B8C-83A1-F6EECF244321}">
                <p14:modId xmlns:p14="http://schemas.microsoft.com/office/powerpoint/2010/main" val="1837171013"/>
              </p:ext>
            </p:extLst>
          </p:nvPr>
        </p:nvGraphicFramePr>
        <p:xfrm>
          <a:off x="6909131" y="1617394"/>
          <a:ext cx="1821728" cy="1036320"/>
        </p:xfrm>
        <a:graphic>
          <a:graphicData uri="http://schemas.openxmlformats.org/drawingml/2006/table">
            <a:tbl>
              <a:tblPr firstRow="1" bandRow="1">
                <a:tableStyleId>{6E25E649-3F16-4E02-A733-19D2CDBF48F0}</a:tableStyleId>
              </a:tblPr>
              <a:tblGrid>
                <a:gridCol w="1821728"/>
              </a:tblGrid>
              <a:tr h="516347">
                <a:tc>
                  <a:txBody>
                    <a:bodyPr/>
                    <a:lstStyle/>
                    <a:p>
                      <a:pPr algn="ctr"/>
                      <a:r>
                        <a:rPr lang="en-US" sz="1400" b="1" dirty="0" smtClean="0">
                          <a:solidFill>
                            <a:schemeClr val="bg1"/>
                          </a:solidFill>
                        </a:rPr>
                        <a:t>Median Age </a:t>
                      </a:r>
                    </a:p>
                    <a:p>
                      <a:pPr algn="ctr"/>
                      <a:r>
                        <a:rPr lang="en-US" sz="1400" b="1" dirty="0" smtClean="0">
                          <a:solidFill>
                            <a:schemeClr val="bg1"/>
                          </a:solidFill>
                        </a:rPr>
                        <a:t>at Diagnosis</a:t>
                      </a:r>
                    </a:p>
                  </a:txBody>
                  <a:tcPr marL="45720" marR="45720">
                    <a:lnL w="9525" cap="flat" cmpd="sng" algn="ctr">
                      <a:solidFill>
                        <a:srgbClr val="A5A6A4"/>
                      </a:solidFill>
                      <a:prstDash val="solid"/>
                      <a:round/>
                      <a:headEnd type="none" w="med" len="med"/>
                      <a:tailEnd type="none" w="med" len="med"/>
                    </a:lnL>
                    <a:lnR w="9525" cap="flat" cmpd="sng" algn="ctr">
                      <a:solidFill>
                        <a:srgbClr val="A5A6A4"/>
                      </a:solidFill>
                      <a:prstDash val="solid"/>
                      <a:round/>
                      <a:headEnd type="none" w="med" len="med"/>
                      <a:tailEnd type="none" w="med" len="med"/>
                    </a:lnR>
                    <a:lnT w="9525" cap="flat" cmpd="sng" algn="ctr">
                      <a:solidFill>
                        <a:srgbClr val="A5A6A4"/>
                      </a:solidFill>
                      <a:prstDash val="solid"/>
                      <a:round/>
                      <a:headEnd type="none" w="med" len="med"/>
                      <a:tailEnd type="none" w="med" len="med"/>
                    </a:lnT>
                    <a:lnB w="9525" cap="flat" cmpd="sng" algn="ctr">
                      <a:solidFill>
                        <a:srgbClr val="A5A6A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r>
              <a:tr h="506755">
                <a:tc>
                  <a:txBody>
                    <a:bodyPr/>
                    <a:lstStyle/>
                    <a:p>
                      <a:pPr algn="ctr"/>
                      <a:r>
                        <a:rPr lang="en-US" sz="2800" b="1" dirty="0" smtClean="0">
                          <a:solidFill>
                            <a:schemeClr val="accent4"/>
                          </a:solidFill>
                        </a:rPr>
                        <a:t>50</a:t>
                      </a:r>
                    </a:p>
                  </a:txBody>
                  <a:tcPr marL="45720" marR="45720">
                    <a:lnL w="9525" cap="flat" cmpd="sng" algn="ctr">
                      <a:solidFill>
                        <a:srgbClr val="A5A6A4"/>
                      </a:solidFill>
                      <a:prstDash val="solid"/>
                      <a:round/>
                      <a:headEnd type="none" w="med" len="med"/>
                      <a:tailEnd type="none" w="med" len="med"/>
                    </a:lnL>
                    <a:lnR w="9525" cap="flat" cmpd="sng" algn="ctr">
                      <a:solidFill>
                        <a:srgbClr val="A5A6A4"/>
                      </a:solidFill>
                      <a:prstDash val="solid"/>
                      <a:round/>
                      <a:headEnd type="none" w="med" len="med"/>
                      <a:tailEnd type="none" w="med" len="med"/>
                    </a:lnR>
                    <a:lnT w="9525" cap="flat" cmpd="sng" algn="ctr">
                      <a:solidFill>
                        <a:srgbClr val="A5A6A4"/>
                      </a:solidFill>
                      <a:prstDash val="solid"/>
                      <a:round/>
                      <a:headEnd type="none" w="med" len="med"/>
                      <a:tailEnd type="none" w="med" len="med"/>
                    </a:lnT>
                    <a:lnB w="9525" cap="flat" cmpd="sng" algn="ctr">
                      <a:solidFill>
                        <a:srgbClr val="A5A6A4"/>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6" name="Table 95"/>
          <p:cNvGraphicFramePr>
            <a:graphicFrameLocks noGrp="1"/>
          </p:cNvGraphicFramePr>
          <p:nvPr>
            <p:extLst>
              <p:ext uri="{D42A27DB-BD31-4B8C-83A1-F6EECF244321}">
                <p14:modId xmlns:p14="http://schemas.microsoft.com/office/powerpoint/2010/main" val="3331158167"/>
              </p:ext>
            </p:extLst>
          </p:nvPr>
        </p:nvGraphicFramePr>
        <p:xfrm>
          <a:off x="6873345" y="3146155"/>
          <a:ext cx="1910320" cy="1359896"/>
        </p:xfrm>
        <a:graphic>
          <a:graphicData uri="http://schemas.openxmlformats.org/drawingml/2006/table">
            <a:tbl>
              <a:tblPr firstRow="1" bandRow="1">
                <a:tableStyleId>{6E25E649-3F16-4E02-A733-19D2CDBF48F0}</a:tableStyleId>
              </a:tblPr>
              <a:tblGrid>
                <a:gridCol w="1910320"/>
              </a:tblGrid>
              <a:tr h="494993">
                <a:tc>
                  <a:txBody>
                    <a:bodyPr/>
                    <a:lstStyle/>
                    <a:p>
                      <a:pPr algn="ctr"/>
                      <a:r>
                        <a:rPr lang="en-US" sz="1400" b="1" dirty="0" smtClean="0">
                          <a:solidFill>
                            <a:schemeClr val="bg1"/>
                          </a:solidFill>
                        </a:rPr>
                        <a:t>5-Year Relative Surviva</a:t>
                      </a:r>
                      <a:r>
                        <a:rPr lang="en-US" sz="1400" b="0" dirty="0" smtClean="0">
                          <a:solidFill>
                            <a:schemeClr val="bg1"/>
                          </a:solidFill>
                        </a:rPr>
                        <a:t>l</a:t>
                      </a:r>
                    </a:p>
                  </a:txBody>
                  <a:tcPr marL="45720" marR="45720">
                    <a:lnL w="9525" cap="flat" cmpd="sng" algn="ctr">
                      <a:solidFill>
                        <a:srgbClr val="A5A6A4"/>
                      </a:solidFill>
                      <a:prstDash val="solid"/>
                      <a:round/>
                      <a:headEnd type="none" w="med" len="med"/>
                      <a:tailEnd type="none" w="med" len="med"/>
                    </a:lnL>
                    <a:lnR w="9525" cap="flat" cmpd="sng" algn="ctr">
                      <a:solidFill>
                        <a:srgbClr val="A5A6A4"/>
                      </a:solidFill>
                      <a:prstDash val="solid"/>
                      <a:round/>
                      <a:headEnd type="none" w="med" len="med"/>
                      <a:tailEnd type="none" w="med" len="med"/>
                    </a:lnR>
                    <a:lnT w="9525" cap="flat" cmpd="sng" algn="ctr">
                      <a:solidFill>
                        <a:srgbClr val="A5A6A4"/>
                      </a:solidFill>
                      <a:prstDash val="solid"/>
                      <a:round/>
                      <a:headEnd type="none" w="med" len="med"/>
                      <a:tailEnd type="none" w="med" len="med"/>
                    </a:lnT>
                    <a:lnB w="9525" cap="flat" cmpd="sng" algn="ctr">
                      <a:solidFill>
                        <a:srgbClr val="A5A6A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r>
              <a:tr h="495314">
                <a:tc>
                  <a:txBody>
                    <a:bodyPr/>
                    <a:lstStyle/>
                    <a:p>
                      <a:pPr algn="ctr"/>
                      <a:r>
                        <a:rPr lang="en-US" sz="2800" b="1" dirty="0" smtClean="0">
                          <a:solidFill>
                            <a:schemeClr val="accent4"/>
                          </a:solidFill>
                        </a:rPr>
                        <a:t>66.1%</a:t>
                      </a:r>
                    </a:p>
                  </a:txBody>
                  <a:tcPr marL="45720" marR="45720">
                    <a:lnL w="9525" cap="flat" cmpd="sng" algn="ctr">
                      <a:solidFill>
                        <a:srgbClr val="A5A6A4"/>
                      </a:solidFill>
                      <a:prstDash val="solid"/>
                      <a:round/>
                      <a:headEnd type="none" w="med" len="med"/>
                      <a:tailEnd type="none" w="med" len="med"/>
                    </a:lnL>
                    <a:lnR w="9525" cap="flat" cmpd="sng" algn="ctr">
                      <a:solidFill>
                        <a:srgbClr val="A5A6A4"/>
                      </a:solidFill>
                      <a:prstDash val="solid"/>
                      <a:round/>
                      <a:headEnd type="none" w="med" len="med"/>
                      <a:tailEnd type="none" w="med" len="med"/>
                    </a:lnR>
                    <a:lnT w="9525" cap="flat" cmpd="sng" algn="ctr">
                      <a:solidFill>
                        <a:srgbClr val="A5A6A4"/>
                      </a:solidFill>
                      <a:prstDash val="solid"/>
                      <a:round/>
                      <a:headEnd type="none" w="med" len="med"/>
                      <a:tailEnd type="none" w="med" len="med"/>
                    </a:lnT>
                    <a:lnB w="9525" cap="flat" cmpd="sng" algn="ctr">
                      <a:solidFill>
                        <a:srgbClr val="A5A6A4"/>
                      </a:solidFill>
                      <a:prstDash val="solid"/>
                      <a:round/>
                      <a:headEnd type="none" w="med" len="med"/>
                      <a:tailEnd type="none" w="med" len="med"/>
                    </a:lnB>
                    <a:lnTlToBr w="12700" cmpd="sng">
                      <a:noFill/>
                      <a:prstDash val="solid"/>
                    </a:lnTlToBr>
                    <a:lnBlToTr w="12700" cmpd="sng">
                      <a:noFill/>
                      <a:prstDash val="solid"/>
                    </a:lnBlToTr>
                    <a:noFill/>
                  </a:tcPr>
                </a:tc>
              </a:tr>
              <a:tr h="323576">
                <a:tc>
                  <a:txBody>
                    <a:bodyPr/>
                    <a:lstStyle/>
                    <a:p>
                      <a:pPr algn="ctr"/>
                      <a:r>
                        <a:rPr lang="en-US" sz="1200" b="0" dirty="0" smtClean="0">
                          <a:solidFill>
                            <a:schemeClr val="tx1"/>
                          </a:solidFill>
                        </a:rPr>
                        <a:t>2010-2016</a:t>
                      </a:r>
                    </a:p>
                  </a:txBody>
                  <a:tcPr marL="45720" marR="45720">
                    <a:lnL w="9525" cap="flat" cmpd="sng" algn="ctr">
                      <a:solidFill>
                        <a:srgbClr val="A5A6A4"/>
                      </a:solidFill>
                      <a:prstDash val="solid"/>
                      <a:round/>
                      <a:headEnd type="none" w="med" len="med"/>
                      <a:tailEnd type="none" w="med" len="med"/>
                    </a:lnL>
                    <a:lnR w="9525" cap="flat" cmpd="sng" algn="ctr">
                      <a:solidFill>
                        <a:srgbClr val="A5A6A4"/>
                      </a:solidFill>
                      <a:prstDash val="solid"/>
                      <a:round/>
                      <a:headEnd type="none" w="med" len="med"/>
                      <a:tailEnd type="none" w="med" len="med"/>
                    </a:lnR>
                    <a:lnT w="9525" cap="flat" cmpd="sng" algn="ctr">
                      <a:solidFill>
                        <a:srgbClr val="A5A6A4"/>
                      </a:solidFill>
                      <a:prstDash val="solid"/>
                      <a:round/>
                      <a:headEnd type="none" w="med" len="med"/>
                      <a:tailEnd type="none" w="med" len="med"/>
                    </a:lnT>
                    <a:lnB w="9525" cap="flat" cmpd="sng" algn="ctr">
                      <a:solidFill>
                        <a:srgbClr val="A5A6A4"/>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97" name="Group 96"/>
          <p:cNvGrpSpPr/>
          <p:nvPr/>
        </p:nvGrpSpPr>
        <p:grpSpPr>
          <a:xfrm>
            <a:off x="3333074" y="875234"/>
            <a:ext cx="5572878" cy="2001031"/>
            <a:chOff x="3333074" y="875234"/>
            <a:chExt cx="5572878" cy="2001031"/>
          </a:xfrm>
        </p:grpSpPr>
        <p:grpSp>
          <p:nvGrpSpPr>
            <p:cNvPr id="98" name="Group 97"/>
            <p:cNvGrpSpPr/>
            <p:nvPr/>
          </p:nvGrpSpPr>
          <p:grpSpPr>
            <a:xfrm>
              <a:off x="3333074" y="875234"/>
              <a:ext cx="5572878" cy="654317"/>
              <a:chOff x="3333074" y="875234"/>
              <a:chExt cx="5572878" cy="654317"/>
            </a:xfrm>
          </p:grpSpPr>
          <p:sp>
            <p:nvSpPr>
              <p:cNvPr id="112" name="Rectangle 111"/>
              <p:cNvSpPr/>
              <p:nvPr/>
            </p:nvSpPr>
            <p:spPr>
              <a:xfrm>
                <a:off x="6793194" y="1067886"/>
                <a:ext cx="2112758" cy="461665"/>
              </a:xfrm>
              <a:prstGeom prst="rect">
                <a:avLst/>
              </a:prstGeom>
            </p:spPr>
            <p:txBody>
              <a:bodyPr wrap="none" lIns="0" tIns="0" rIns="0" bIns="0">
                <a:spAutoFit/>
              </a:bodyPr>
              <a:lstStyle/>
              <a:p>
                <a:pPr algn="ctr"/>
                <a:r>
                  <a:rPr lang="en-US" sz="1000" b="1" dirty="0"/>
                  <a:t>Cervical cancer is most frequently </a:t>
                </a:r>
                <a:endParaRPr lang="en-US" sz="1000" b="1" dirty="0" smtClean="0"/>
              </a:p>
              <a:p>
                <a:pPr algn="ctr"/>
                <a:r>
                  <a:rPr lang="en-US" sz="1000" b="1" dirty="0" smtClean="0"/>
                  <a:t>diagnosed </a:t>
                </a:r>
                <a:r>
                  <a:rPr lang="en-US" sz="1000" b="1" dirty="0"/>
                  <a:t>among women </a:t>
                </a:r>
                <a:r>
                  <a:rPr lang="en-US" sz="1000" b="1" dirty="0" smtClean="0"/>
                  <a:t/>
                </a:r>
                <a:br>
                  <a:rPr lang="en-US" sz="1000" b="1" dirty="0" smtClean="0"/>
                </a:br>
                <a:r>
                  <a:rPr lang="en-US" sz="1000" b="1" dirty="0" smtClean="0"/>
                  <a:t>aged 35-44</a:t>
                </a:r>
                <a:endParaRPr lang="en-US" sz="1000" b="1" dirty="0"/>
              </a:p>
            </p:txBody>
          </p:sp>
          <p:sp>
            <p:nvSpPr>
              <p:cNvPr id="113" name="Rectangle 112"/>
              <p:cNvSpPr/>
              <p:nvPr/>
            </p:nvSpPr>
            <p:spPr>
              <a:xfrm>
                <a:off x="3333074" y="875234"/>
                <a:ext cx="3436838" cy="161583"/>
              </a:xfrm>
              <a:prstGeom prst="rect">
                <a:avLst/>
              </a:prstGeom>
            </p:spPr>
            <p:txBody>
              <a:bodyPr wrap="none" lIns="0" tIns="0" rIns="0" bIns="0">
                <a:spAutoFit/>
              </a:bodyPr>
              <a:lstStyle/>
              <a:p>
                <a:pPr lvl="0" algn="ctr"/>
                <a:r>
                  <a:rPr lang="en-US" sz="1050" b="1" kern="0" dirty="0">
                    <a:solidFill>
                      <a:sysClr val="windowText" lastClr="000000"/>
                    </a:solidFill>
                    <a:latin typeface="Arial" pitchFamily="34" charset="0"/>
                    <a:cs typeface="Arial" pitchFamily="34" charset="0"/>
                  </a:rPr>
                  <a:t>Percent of New Cases by Age Group: Cervical Cancer</a:t>
                </a:r>
              </a:p>
            </p:txBody>
          </p:sp>
        </p:grpSp>
        <p:grpSp>
          <p:nvGrpSpPr>
            <p:cNvPr id="99" name="Group 98"/>
            <p:cNvGrpSpPr/>
            <p:nvPr/>
          </p:nvGrpSpPr>
          <p:grpSpPr>
            <a:xfrm>
              <a:off x="4074173" y="1322702"/>
              <a:ext cx="2370636" cy="1553563"/>
              <a:chOff x="4074173" y="1322702"/>
              <a:chExt cx="2370636" cy="1553563"/>
            </a:xfrm>
          </p:grpSpPr>
          <p:grpSp>
            <p:nvGrpSpPr>
              <p:cNvPr id="100" name="Group 99"/>
              <p:cNvGrpSpPr/>
              <p:nvPr/>
            </p:nvGrpSpPr>
            <p:grpSpPr>
              <a:xfrm>
                <a:off x="4145458" y="1322702"/>
                <a:ext cx="2299351" cy="1528396"/>
                <a:chOff x="4145458" y="1322702"/>
                <a:chExt cx="2299351" cy="1528396"/>
              </a:xfrm>
            </p:grpSpPr>
            <p:graphicFrame>
              <p:nvGraphicFramePr>
                <p:cNvPr id="103" name="Chart 102"/>
                <p:cNvGraphicFramePr/>
                <p:nvPr>
                  <p:extLst>
                    <p:ext uri="{D42A27DB-BD31-4B8C-83A1-F6EECF244321}">
                      <p14:modId xmlns:p14="http://schemas.microsoft.com/office/powerpoint/2010/main" val="974047606"/>
                    </p:ext>
                  </p:extLst>
                </p:nvPr>
              </p:nvGraphicFramePr>
              <p:xfrm>
                <a:off x="4145458" y="1322702"/>
                <a:ext cx="2299351" cy="1528396"/>
              </p:xfrm>
              <a:graphic>
                <a:graphicData uri="http://schemas.openxmlformats.org/drawingml/2006/chart">
                  <c:chart xmlns:c="http://schemas.openxmlformats.org/drawingml/2006/chart" xmlns:r="http://schemas.openxmlformats.org/officeDocument/2006/relationships" r:id="rId5"/>
                </a:graphicData>
              </a:graphic>
            </p:graphicFrame>
            <p:sp>
              <p:nvSpPr>
                <p:cNvPr id="104" name="Rectangle 103"/>
                <p:cNvSpPr/>
                <p:nvPr/>
              </p:nvSpPr>
              <p:spPr>
                <a:xfrm>
                  <a:off x="4470480" y="2467015"/>
                  <a:ext cx="235642" cy="123111"/>
                </a:xfrm>
                <a:prstGeom prst="rect">
                  <a:avLst/>
                </a:prstGeom>
              </p:spPr>
              <p:txBody>
                <a:bodyPr wrap="none" lIns="0" tIns="0" rIns="0" bIns="0">
                  <a:spAutoFit/>
                </a:bodyPr>
                <a:lstStyle/>
                <a:p>
                  <a:r>
                    <a:rPr lang="en-US" sz="800" dirty="0" smtClean="0">
                      <a:latin typeface="Arial" pitchFamily="34" charset="0"/>
                      <a:cs typeface="Arial" pitchFamily="34" charset="0"/>
                    </a:rPr>
                    <a:t>0.1%</a:t>
                  </a:r>
                  <a:endParaRPr lang="en-US" sz="800" dirty="0">
                    <a:latin typeface="Arial" pitchFamily="34" charset="0"/>
                    <a:cs typeface="Arial" pitchFamily="34" charset="0"/>
                  </a:endParaRPr>
                </a:p>
              </p:txBody>
            </p:sp>
            <p:sp>
              <p:nvSpPr>
                <p:cNvPr id="105" name="Rectangle 104"/>
                <p:cNvSpPr/>
                <p:nvPr/>
              </p:nvSpPr>
              <p:spPr>
                <a:xfrm>
                  <a:off x="4633559" y="2127179"/>
                  <a:ext cx="293350" cy="123111"/>
                </a:xfrm>
                <a:prstGeom prst="rect">
                  <a:avLst/>
                </a:prstGeom>
              </p:spPr>
              <p:txBody>
                <a:bodyPr wrap="none" lIns="0" tIns="0" rIns="0" bIns="0">
                  <a:spAutoFit/>
                </a:bodyPr>
                <a:lstStyle/>
                <a:p>
                  <a:r>
                    <a:rPr lang="en-US" sz="800" dirty="0" smtClean="0">
                      <a:latin typeface="Arial" pitchFamily="34" charset="0"/>
                      <a:cs typeface="Arial" pitchFamily="34" charset="0"/>
                    </a:rPr>
                    <a:t>13.8%</a:t>
                  </a:r>
                  <a:endParaRPr lang="en-US" sz="800" dirty="0">
                    <a:latin typeface="Arial" pitchFamily="34" charset="0"/>
                    <a:cs typeface="Arial" pitchFamily="34" charset="0"/>
                  </a:endParaRPr>
                </a:p>
              </p:txBody>
            </p:sp>
            <p:sp>
              <p:nvSpPr>
                <p:cNvPr id="106" name="Rectangle 105"/>
                <p:cNvSpPr/>
                <p:nvPr/>
              </p:nvSpPr>
              <p:spPr>
                <a:xfrm>
                  <a:off x="4844300" y="1875908"/>
                  <a:ext cx="293350" cy="123111"/>
                </a:xfrm>
                <a:prstGeom prst="rect">
                  <a:avLst/>
                </a:prstGeom>
              </p:spPr>
              <p:txBody>
                <a:bodyPr wrap="none" lIns="0" tIns="0" rIns="0" bIns="0">
                  <a:spAutoFit/>
                </a:bodyPr>
                <a:lstStyle/>
                <a:p>
                  <a:r>
                    <a:rPr lang="en-US" sz="800" dirty="0" smtClean="0">
                      <a:latin typeface="Arial" pitchFamily="34" charset="0"/>
                      <a:cs typeface="Arial" pitchFamily="34" charset="0"/>
                    </a:rPr>
                    <a:t>22.8%</a:t>
                  </a:r>
                  <a:endParaRPr lang="en-US" sz="800" dirty="0">
                    <a:latin typeface="Arial" pitchFamily="34" charset="0"/>
                    <a:cs typeface="Arial" pitchFamily="34" charset="0"/>
                  </a:endParaRPr>
                </a:p>
              </p:txBody>
            </p:sp>
            <p:sp>
              <p:nvSpPr>
                <p:cNvPr id="107" name="Rectangle 106"/>
                <p:cNvSpPr/>
                <p:nvPr/>
              </p:nvSpPr>
              <p:spPr>
                <a:xfrm>
                  <a:off x="6091017" y="2442675"/>
                  <a:ext cx="235642" cy="123111"/>
                </a:xfrm>
                <a:prstGeom prst="rect">
                  <a:avLst/>
                </a:prstGeom>
              </p:spPr>
              <p:txBody>
                <a:bodyPr wrap="none" lIns="0" tIns="0" rIns="0" bIns="0">
                  <a:spAutoFit/>
                </a:bodyPr>
                <a:lstStyle/>
                <a:p>
                  <a:r>
                    <a:rPr lang="en-US" sz="800" dirty="0" smtClean="0">
                      <a:latin typeface="Arial" pitchFamily="34" charset="0"/>
                      <a:cs typeface="Arial" pitchFamily="34" charset="0"/>
                    </a:rPr>
                    <a:t>2.7%</a:t>
                  </a:r>
                  <a:endParaRPr lang="en-US" sz="800" dirty="0">
                    <a:latin typeface="Arial" pitchFamily="34" charset="0"/>
                    <a:cs typeface="Arial" pitchFamily="34" charset="0"/>
                  </a:endParaRPr>
                </a:p>
              </p:txBody>
            </p:sp>
            <p:sp>
              <p:nvSpPr>
                <p:cNvPr id="108" name="Rectangle 107"/>
                <p:cNvSpPr/>
                <p:nvPr/>
              </p:nvSpPr>
              <p:spPr>
                <a:xfrm>
                  <a:off x="5137650" y="1868919"/>
                  <a:ext cx="293350" cy="123111"/>
                </a:xfrm>
                <a:prstGeom prst="rect">
                  <a:avLst/>
                </a:prstGeom>
              </p:spPr>
              <p:txBody>
                <a:bodyPr wrap="none" lIns="0" tIns="0" rIns="0" bIns="0">
                  <a:spAutoFit/>
                </a:bodyPr>
                <a:lstStyle/>
                <a:p>
                  <a:r>
                    <a:rPr lang="en-US" sz="800" dirty="0" smtClean="0">
                      <a:latin typeface="Arial" pitchFamily="34" charset="0"/>
                      <a:cs typeface="Arial" pitchFamily="34" charset="0"/>
                    </a:rPr>
                    <a:t>22.5%</a:t>
                  </a:r>
                  <a:endParaRPr lang="en-US" sz="800" dirty="0">
                    <a:latin typeface="Arial" pitchFamily="34" charset="0"/>
                    <a:cs typeface="Arial" pitchFamily="34" charset="0"/>
                  </a:endParaRPr>
                </a:p>
              </p:txBody>
            </p:sp>
            <p:sp>
              <p:nvSpPr>
                <p:cNvPr id="109" name="Rectangle 108"/>
                <p:cNvSpPr/>
                <p:nvPr/>
              </p:nvSpPr>
              <p:spPr>
                <a:xfrm>
                  <a:off x="5354526" y="1952669"/>
                  <a:ext cx="293350" cy="123111"/>
                </a:xfrm>
                <a:prstGeom prst="rect">
                  <a:avLst/>
                </a:prstGeom>
              </p:spPr>
              <p:txBody>
                <a:bodyPr wrap="none" lIns="0" tIns="0" rIns="0" bIns="0">
                  <a:spAutoFit/>
                </a:bodyPr>
                <a:lstStyle/>
                <a:p>
                  <a:r>
                    <a:rPr lang="en-US" sz="800" dirty="0" smtClean="0">
                      <a:latin typeface="Arial" pitchFamily="34" charset="0"/>
                      <a:cs typeface="Arial" pitchFamily="34" charset="0"/>
                    </a:rPr>
                    <a:t>19.7%</a:t>
                  </a:r>
                  <a:endParaRPr lang="en-US" sz="800" dirty="0">
                    <a:latin typeface="Arial" pitchFamily="34" charset="0"/>
                    <a:cs typeface="Arial" pitchFamily="34" charset="0"/>
                  </a:endParaRPr>
                </a:p>
              </p:txBody>
            </p:sp>
            <p:sp>
              <p:nvSpPr>
                <p:cNvPr id="110" name="Rectangle 109"/>
                <p:cNvSpPr/>
                <p:nvPr/>
              </p:nvSpPr>
              <p:spPr>
                <a:xfrm>
                  <a:off x="5600612" y="2181929"/>
                  <a:ext cx="293350" cy="123111"/>
                </a:xfrm>
                <a:prstGeom prst="rect">
                  <a:avLst/>
                </a:prstGeom>
              </p:spPr>
              <p:txBody>
                <a:bodyPr wrap="none" lIns="0" tIns="0" rIns="0" bIns="0">
                  <a:spAutoFit/>
                </a:bodyPr>
                <a:lstStyle/>
                <a:p>
                  <a:r>
                    <a:rPr lang="en-US" sz="800" dirty="0" smtClean="0">
                      <a:latin typeface="Arial" pitchFamily="34" charset="0"/>
                      <a:cs typeface="Arial" pitchFamily="34" charset="0"/>
                    </a:rPr>
                    <a:t>12.0%</a:t>
                  </a:r>
                  <a:endParaRPr lang="en-US" sz="800" dirty="0">
                    <a:latin typeface="Arial" pitchFamily="34" charset="0"/>
                    <a:cs typeface="Arial" pitchFamily="34" charset="0"/>
                  </a:endParaRPr>
                </a:p>
              </p:txBody>
            </p:sp>
            <p:sp>
              <p:nvSpPr>
                <p:cNvPr id="111" name="Rectangle 110"/>
                <p:cNvSpPr/>
                <p:nvPr/>
              </p:nvSpPr>
              <p:spPr>
                <a:xfrm>
                  <a:off x="5860109" y="2343904"/>
                  <a:ext cx="235642" cy="123111"/>
                </a:xfrm>
                <a:prstGeom prst="rect">
                  <a:avLst/>
                </a:prstGeom>
              </p:spPr>
              <p:txBody>
                <a:bodyPr wrap="none" lIns="0" tIns="0" rIns="0" bIns="0">
                  <a:spAutoFit/>
                </a:bodyPr>
                <a:lstStyle/>
                <a:p>
                  <a:r>
                    <a:rPr lang="en-US" sz="800" dirty="0" smtClean="0">
                      <a:latin typeface="Arial" pitchFamily="34" charset="0"/>
                      <a:cs typeface="Arial" pitchFamily="34" charset="0"/>
                    </a:rPr>
                    <a:t>6.4%</a:t>
                  </a:r>
                  <a:endParaRPr lang="en-US" sz="800" dirty="0">
                    <a:latin typeface="Arial" pitchFamily="34" charset="0"/>
                    <a:cs typeface="Arial" pitchFamily="34" charset="0"/>
                  </a:endParaRPr>
                </a:p>
              </p:txBody>
            </p:sp>
          </p:grpSp>
          <p:sp>
            <p:nvSpPr>
              <p:cNvPr id="101" name="Rectangle 100"/>
              <p:cNvSpPr/>
              <p:nvPr/>
            </p:nvSpPr>
            <p:spPr>
              <a:xfrm>
                <a:off x="5252270" y="2753154"/>
                <a:ext cx="193964" cy="123111"/>
              </a:xfrm>
              <a:prstGeom prst="rect">
                <a:avLst/>
              </a:prstGeom>
            </p:spPr>
            <p:txBody>
              <a:bodyPr wrap="none" lIns="0" tIns="0" rIns="0" bIns="0">
                <a:spAutoFit/>
              </a:bodyPr>
              <a:lstStyle/>
              <a:p>
                <a:r>
                  <a:rPr lang="en-US" sz="800" b="1" dirty="0" smtClean="0">
                    <a:latin typeface="Arial" pitchFamily="34" charset="0"/>
                    <a:cs typeface="Arial" pitchFamily="34" charset="0"/>
                  </a:rPr>
                  <a:t>Age</a:t>
                </a:r>
                <a:endParaRPr lang="en-US" sz="800" b="1" dirty="0">
                  <a:latin typeface="Arial" pitchFamily="34" charset="0"/>
                  <a:cs typeface="Arial" pitchFamily="34" charset="0"/>
                </a:endParaRPr>
              </a:p>
            </p:txBody>
          </p:sp>
          <p:sp>
            <p:nvSpPr>
              <p:cNvPr id="102" name="Rectangle 101"/>
              <p:cNvSpPr/>
              <p:nvPr/>
            </p:nvSpPr>
            <p:spPr>
              <a:xfrm rot="16200000">
                <a:off x="3597120" y="1989214"/>
                <a:ext cx="1077218" cy="123111"/>
              </a:xfrm>
              <a:prstGeom prst="rect">
                <a:avLst/>
              </a:prstGeom>
            </p:spPr>
            <p:txBody>
              <a:bodyPr wrap="none" lIns="0" tIns="0" rIns="0" bIns="0">
                <a:spAutoFit/>
              </a:bodyPr>
              <a:lstStyle/>
              <a:p>
                <a:r>
                  <a:rPr lang="en-US" sz="800" b="1" dirty="0" smtClean="0">
                    <a:latin typeface="Arial" pitchFamily="34" charset="0"/>
                    <a:cs typeface="Arial" pitchFamily="34" charset="0"/>
                  </a:rPr>
                  <a:t>Percent of New Cases</a:t>
                </a:r>
                <a:endParaRPr lang="en-US" sz="800" b="1" dirty="0">
                  <a:latin typeface="Arial" pitchFamily="34" charset="0"/>
                  <a:cs typeface="Arial" pitchFamily="34" charset="0"/>
                </a:endParaRPr>
              </a:p>
            </p:txBody>
          </p:sp>
        </p:grpSp>
      </p:grpSp>
      <p:grpSp>
        <p:nvGrpSpPr>
          <p:cNvPr id="114" name="Group 113"/>
          <p:cNvGrpSpPr/>
          <p:nvPr/>
        </p:nvGrpSpPr>
        <p:grpSpPr>
          <a:xfrm>
            <a:off x="3951062" y="2921983"/>
            <a:ext cx="2796048" cy="1861496"/>
            <a:chOff x="3951062" y="2921983"/>
            <a:chExt cx="2796048" cy="1861496"/>
          </a:xfrm>
        </p:grpSpPr>
        <p:sp>
          <p:nvSpPr>
            <p:cNvPr id="115" name="Rectangle 114"/>
            <p:cNvSpPr/>
            <p:nvPr/>
          </p:nvSpPr>
          <p:spPr>
            <a:xfrm>
              <a:off x="4562172" y="2921983"/>
              <a:ext cx="1444306" cy="153888"/>
            </a:xfrm>
            <a:prstGeom prst="rect">
              <a:avLst/>
            </a:prstGeom>
          </p:spPr>
          <p:txBody>
            <a:bodyPr wrap="none" lIns="0" tIns="0" rIns="0" bIns="0">
              <a:spAutoFit/>
            </a:bodyPr>
            <a:lstStyle/>
            <a:p>
              <a:pPr lvl="0"/>
              <a:r>
                <a:rPr lang="en-US" sz="1000" b="1" kern="0" dirty="0">
                  <a:solidFill>
                    <a:sysClr val="windowText" lastClr="000000"/>
                  </a:solidFill>
                  <a:latin typeface="Arial" pitchFamily="34" charset="0"/>
                  <a:cs typeface="Arial" pitchFamily="34" charset="0"/>
                </a:rPr>
                <a:t>5-Year Relative Survival</a:t>
              </a:r>
            </a:p>
          </p:txBody>
        </p:sp>
        <p:grpSp>
          <p:nvGrpSpPr>
            <p:cNvPr id="116" name="Group 115"/>
            <p:cNvGrpSpPr/>
            <p:nvPr/>
          </p:nvGrpSpPr>
          <p:grpSpPr>
            <a:xfrm>
              <a:off x="3951062" y="3114151"/>
              <a:ext cx="2796048" cy="1669328"/>
              <a:chOff x="3951062" y="3114151"/>
              <a:chExt cx="2796048" cy="1669328"/>
            </a:xfrm>
          </p:grpSpPr>
          <p:graphicFrame>
            <p:nvGraphicFramePr>
              <p:cNvPr id="117" name="Chart 116"/>
              <p:cNvGraphicFramePr/>
              <p:nvPr>
                <p:extLst>
                  <p:ext uri="{D42A27DB-BD31-4B8C-83A1-F6EECF244321}">
                    <p14:modId xmlns:p14="http://schemas.microsoft.com/office/powerpoint/2010/main" val="2734171219"/>
                  </p:ext>
                </p:extLst>
              </p:nvPr>
            </p:nvGraphicFramePr>
            <p:xfrm>
              <a:off x="4004063" y="3114151"/>
              <a:ext cx="2743047" cy="1603066"/>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p:cNvGrpSpPr/>
              <p:nvPr/>
            </p:nvGrpSpPr>
            <p:grpSpPr>
              <a:xfrm>
                <a:off x="3951062" y="3239654"/>
                <a:ext cx="2552354" cy="1543825"/>
                <a:chOff x="3951062" y="3239654"/>
                <a:chExt cx="2552354" cy="1543825"/>
              </a:xfrm>
            </p:grpSpPr>
            <p:sp>
              <p:nvSpPr>
                <p:cNvPr id="119" name="Rectangle 118"/>
                <p:cNvSpPr/>
                <p:nvPr/>
              </p:nvSpPr>
              <p:spPr>
                <a:xfrm>
                  <a:off x="5343910" y="4660368"/>
                  <a:ext cx="280526" cy="123111"/>
                </a:xfrm>
                <a:prstGeom prst="rect">
                  <a:avLst/>
                </a:prstGeom>
              </p:spPr>
              <p:txBody>
                <a:bodyPr wrap="none" lIns="0" tIns="0" rIns="0" bIns="0">
                  <a:spAutoFit/>
                </a:bodyPr>
                <a:lstStyle/>
                <a:p>
                  <a:r>
                    <a:rPr lang="en-US" sz="800" b="1" dirty="0" smtClean="0">
                      <a:latin typeface="Arial" pitchFamily="34" charset="0"/>
                      <a:cs typeface="Arial" pitchFamily="34" charset="0"/>
                    </a:rPr>
                    <a:t>Stage</a:t>
                  </a:r>
                  <a:endParaRPr lang="en-US" sz="800" b="1" dirty="0">
                    <a:latin typeface="Arial" pitchFamily="34" charset="0"/>
                    <a:cs typeface="Arial" pitchFamily="34" charset="0"/>
                  </a:endParaRPr>
                </a:p>
              </p:txBody>
            </p:sp>
            <p:sp>
              <p:nvSpPr>
                <p:cNvPr id="120" name="Rectangle 119"/>
                <p:cNvSpPr/>
                <p:nvPr/>
              </p:nvSpPr>
              <p:spPr>
                <a:xfrm rot="16200000">
                  <a:off x="3579807" y="3816704"/>
                  <a:ext cx="865622" cy="123111"/>
                </a:xfrm>
                <a:prstGeom prst="rect">
                  <a:avLst/>
                </a:prstGeom>
              </p:spPr>
              <p:txBody>
                <a:bodyPr wrap="none" lIns="0" tIns="0" rIns="0" bIns="0">
                  <a:spAutoFit/>
                </a:bodyPr>
                <a:lstStyle/>
                <a:p>
                  <a:r>
                    <a:rPr lang="en-US" sz="800" b="1" dirty="0" smtClean="0">
                      <a:latin typeface="Arial" pitchFamily="34" charset="0"/>
                      <a:cs typeface="Arial" pitchFamily="34" charset="0"/>
                    </a:rPr>
                    <a:t>Percent surviving</a:t>
                  </a:r>
                  <a:endParaRPr lang="en-US" sz="800" b="1" dirty="0">
                    <a:latin typeface="Arial" pitchFamily="34" charset="0"/>
                    <a:cs typeface="Arial" pitchFamily="34" charset="0"/>
                  </a:endParaRPr>
                </a:p>
              </p:txBody>
            </p:sp>
            <p:grpSp>
              <p:nvGrpSpPr>
                <p:cNvPr id="121" name="Group 120"/>
                <p:cNvGrpSpPr/>
                <p:nvPr/>
              </p:nvGrpSpPr>
              <p:grpSpPr>
                <a:xfrm>
                  <a:off x="4493560" y="3239654"/>
                  <a:ext cx="2009856" cy="1037511"/>
                  <a:chOff x="4493560" y="3239654"/>
                  <a:chExt cx="2009856" cy="1037511"/>
                </a:xfrm>
              </p:grpSpPr>
              <p:sp>
                <p:nvSpPr>
                  <p:cNvPr id="122" name="Rectangle 121"/>
                  <p:cNvSpPr/>
                  <p:nvPr/>
                </p:nvSpPr>
                <p:spPr>
                  <a:xfrm>
                    <a:off x="4493560" y="3239654"/>
                    <a:ext cx="293350" cy="123111"/>
                  </a:xfrm>
                  <a:prstGeom prst="rect">
                    <a:avLst/>
                  </a:prstGeom>
                </p:spPr>
                <p:txBody>
                  <a:bodyPr wrap="none" lIns="0" tIns="0" rIns="0" bIns="0">
                    <a:spAutoFit/>
                  </a:bodyPr>
                  <a:lstStyle/>
                  <a:p>
                    <a:r>
                      <a:rPr lang="en-US" sz="800" dirty="0" smtClean="0">
                        <a:latin typeface="Arial" pitchFamily="34" charset="0"/>
                        <a:cs typeface="Arial" pitchFamily="34" charset="0"/>
                      </a:rPr>
                      <a:t>91.8%</a:t>
                    </a:r>
                    <a:endParaRPr lang="en-US" sz="800" dirty="0">
                      <a:latin typeface="Arial" pitchFamily="34" charset="0"/>
                      <a:cs typeface="Arial" pitchFamily="34" charset="0"/>
                    </a:endParaRPr>
                  </a:p>
                </p:txBody>
              </p:sp>
              <p:sp>
                <p:nvSpPr>
                  <p:cNvPr id="123" name="Rectangle 122"/>
                  <p:cNvSpPr/>
                  <p:nvPr/>
                </p:nvSpPr>
                <p:spPr>
                  <a:xfrm>
                    <a:off x="5063566" y="3659019"/>
                    <a:ext cx="293350" cy="123111"/>
                  </a:xfrm>
                  <a:prstGeom prst="rect">
                    <a:avLst/>
                  </a:prstGeom>
                </p:spPr>
                <p:txBody>
                  <a:bodyPr wrap="none" lIns="0" tIns="0" rIns="0" bIns="0">
                    <a:spAutoFit/>
                  </a:bodyPr>
                  <a:lstStyle/>
                  <a:p>
                    <a:r>
                      <a:rPr lang="en-US" sz="800" dirty="0" smtClean="0">
                        <a:latin typeface="Arial" pitchFamily="34" charset="0"/>
                        <a:cs typeface="Arial" pitchFamily="34" charset="0"/>
                      </a:rPr>
                      <a:t>57.6%</a:t>
                    </a:r>
                    <a:endParaRPr lang="en-US" sz="800" dirty="0">
                      <a:latin typeface="Arial" pitchFamily="34" charset="0"/>
                      <a:cs typeface="Arial" pitchFamily="34" charset="0"/>
                    </a:endParaRPr>
                  </a:p>
                </p:txBody>
              </p:sp>
              <p:sp>
                <p:nvSpPr>
                  <p:cNvPr id="124" name="Rectangle 123"/>
                  <p:cNvSpPr/>
                  <p:nvPr/>
                </p:nvSpPr>
                <p:spPr>
                  <a:xfrm>
                    <a:off x="5640570" y="4154054"/>
                    <a:ext cx="293350" cy="123111"/>
                  </a:xfrm>
                  <a:prstGeom prst="rect">
                    <a:avLst/>
                  </a:prstGeom>
                </p:spPr>
                <p:txBody>
                  <a:bodyPr wrap="none" lIns="0" tIns="0" rIns="0" bIns="0">
                    <a:spAutoFit/>
                  </a:bodyPr>
                  <a:lstStyle/>
                  <a:p>
                    <a:r>
                      <a:rPr lang="en-US" sz="800" dirty="0" smtClean="0">
                        <a:latin typeface="Arial" pitchFamily="34" charset="0"/>
                        <a:cs typeface="Arial" pitchFamily="34" charset="0"/>
                      </a:rPr>
                      <a:t>16.8%</a:t>
                    </a:r>
                    <a:endParaRPr lang="en-US" sz="800" dirty="0">
                      <a:latin typeface="Arial" pitchFamily="34" charset="0"/>
                      <a:cs typeface="Arial" pitchFamily="34" charset="0"/>
                    </a:endParaRPr>
                  </a:p>
                </p:txBody>
              </p:sp>
              <p:sp>
                <p:nvSpPr>
                  <p:cNvPr id="125" name="Rectangle 124"/>
                  <p:cNvSpPr/>
                  <p:nvPr/>
                </p:nvSpPr>
                <p:spPr>
                  <a:xfrm>
                    <a:off x="6210066" y="3752143"/>
                    <a:ext cx="293350" cy="123111"/>
                  </a:xfrm>
                  <a:prstGeom prst="rect">
                    <a:avLst/>
                  </a:prstGeom>
                </p:spPr>
                <p:txBody>
                  <a:bodyPr wrap="none" lIns="0" tIns="0" rIns="0" bIns="0">
                    <a:spAutoFit/>
                  </a:bodyPr>
                  <a:lstStyle/>
                  <a:p>
                    <a:r>
                      <a:rPr lang="en-US" sz="800" dirty="0" smtClean="0">
                        <a:latin typeface="Arial" pitchFamily="34" charset="0"/>
                        <a:cs typeface="Arial" pitchFamily="34" charset="0"/>
                      </a:rPr>
                      <a:t>49.7%</a:t>
                    </a:r>
                    <a:endParaRPr lang="en-US" sz="800" dirty="0">
                      <a:latin typeface="Arial" pitchFamily="34" charset="0"/>
                      <a:cs typeface="Arial" pitchFamily="34" charset="0"/>
                    </a:endParaRPr>
                  </a:p>
                </p:txBody>
              </p:sp>
            </p:grpSp>
          </p:grpSp>
        </p:grpSp>
      </p:grpSp>
    </p:spTree>
    <p:extLst>
      <p:ext uri="{BB962C8B-B14F-4D97-AF65-F5344CB8AC3E}">
        <p14:creationId xmlns:p14="http://schemas.microsoft.com/office/powerpoint/2010/main" val="821307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208C60-7A29-FC41-B5FA-7BD8E96C7EE1}"/>
              </a:ext>
            </a:extLst>
          </p:cNvPr>
          <p:cNvSpPr>
            <a:spLocks noGrp="1"/>
          </p:cNvSpPr>
          <p:nvPr>
            <p:ph type="title"/>
          </p:nvPr>
        </p:nvSpPr>
        <p:spPr/>
        <p:txBody>
          <a:bodyPr/>
          <a:lstStyle/>
          <a:p>
            <a:r>
              <a:rPr lang="en-US" dirty="0" smtClean="0"/>
              <a:t>Chemoradiation for Early Stage/Locally Advanced Disease</a:t>
            </a:r>
            <a:r>
              <a:rPr lang="en-US" baseline="30000" dirty="0" smtClean="0"/>
              <a:t>1</a:t>
            </a:r>
            <a:endParaRPr lang="en-US" baseline="30000" dirty="0"/>
          </a:p>
        </p:txBody>
      </p:sp>
      <p:graphicFrame>
        <p:nvGraphicFramePr>
          <p:cNvPr id="19" name="Table 18"/>
          <p:cNvGraphicFramePr>
            <a:graphicFrameLocks noGrp="1"/>
          </p:cNvGraphicFramePr>
          <p:nvPr>
            <p:extLst>
              <p:ext uri="{D42A27DB-BD31-4B8C-83A1-F6EECF244321}">
                <p14:modId xmlns:p14="http://schemas.microsoft.com/office/powerpoint/2010/main" val="2892898715"/>
              </p:ext>
            </p:extLst>
          </p:nvPr>
        </p:nvGraphicFramePr>
        <p:xfrm>
          <a:off x="1698858" y="1311764"/>
          <a:ext cx="5630409" cy="2831172"/>
        </p:xfrm>
        <a:graphic>
          <a:graphicData uri="http://schemas.openxmlformats.org/drawingml/2006/table">
            <a:tbl>
              <a:tblPr firstRow="1" bandRow="1">
                <a:tableStyleId>{5940675A-B579-460E-94D1-54222C63F5DA}</a:tableStyleId>
              </a:tblPr>
              <a:tblGrid>
                <a:gridCol w="5630409">
                  <a:extLst>
                    <a:ext uri="{9D8B030D-6E8A-4147-A177-3AD203B41FA5}">
                      <a16:colId xmlns:a16="http://schemas.microsoft.com/office/drawing/2014/main" xmlns="" val="20000"/>
                    </a:ext>
                  </a:extLst>
                </a:gridCol>
              </a:tblGrid>
              <a:tr h="648496">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Chemoradiation </a:t>
                      </a:r>
                      <a:endParaRPr lang="en-US" altLang="en-US" sz="2400" b="1" dirty="0">
                        <a:solidFill>
                          <a:schemeClr val="bg1"/>
                        </a:solidFill>
                        <a:latin typeface="Arial" panose="020B0604020202020204" pitchFamily="34" charset="0"/>
                        <a:ea typeface="ヒラギノ角ゴ Pro W3" charset="-128"/>
                        <a:cs typeface="Arial" panose="020B0604020202020204" pitchFamily="34" charset="0"/>
                      </a:endParaRPr>
                    </a:p>
                  </a:txBody>
                  <a:tcPr anchor="ctr">
                    <a:solidFill>
                      <a:schemeClr val="accent1"/>
                    </a:solidFill>
                  </a:tcPr>
                </a:tc>
                <a:extLst>
                  <a:ext uri="{0D108BD9-81ED-4DB2-BD59-A6C34878D82A}">
                    <a16:rowId xmlns:a16="http://schemas.microsoft.com/office/drawing/2014/main" xmlns="" val="10000"/>
                  </a:ext>
                </a:extLst>
              </a:tr>
              <a:tr h="2182676">
                <a:tc>
                  <a:txBody>
                    <a:bodyPr/>
                    <a:lstStyle/>
                    <a:p>
                      <a:pPr marL="0" lvl="1" defTabSz="889000" eaLnBrk="0" fontAlgn="base" hangingPunct="0">
                        <a:lnSpc>
                          <a:spcPct val="90000"/>
                        </a:lnSpc>
                        <a:spcBef>
                          <a:spcPct val="0"/>
                        </a:spcBef>
                        <a:spcAft>
                          <a:spcPct val="15000"/>
                        </a:spcAft>
                        <a:defRPr/>
                      </a:pPr>
                      <a:r>
                        <a:rPr lang="en-CA" sz="2000" b="1" dirty="0">
                          <a:solidFill>
                            <a:srgbClr val="000000">
                              <a:hueOff val="0"/>
                              <a:satOff val="0"/>
                              <a:lumOff val="0"/>
                              <a:alphaOff val="0"/>
                            </a:srgbClr>
                          </a:solidFill>
                        </a:rPr>
                        <a:t>Preferred Regimens</a:t>
                      </a:r>
                    </a:p>
                    <a:p>
                      <a:pPr marL="228600" lvl="1" indent="-228600" defTabSz="889000" eaLnBrk="0" fontAlgn="base" hangingPunct="0">
                        <a:lnSpc>
                          <a:spcPct val="90000"/>
                        </a:lnSpc>
                        <a:spcBef>
                          <a:spcPct val="0"/>
                        </a:spcBef>
                        <a:spcAft>
                          <a:spcPct val="15000"/>
                        </a:spcAft>
                        <a:buFontTx/>
                        <a:buChar char="••"/>
                        <a:defRPr/>
                      </a:pPr>
                      <a:r>
                        <a:rPr lang="en-CA" sz="2000" dirty="0">
                          <a:solidFill>
                            <a:srgbClr val="000000">
                              <a:hueOff val="0"/>
                              <a:satOff val="0"/>
                              <a:lumOff val="0"/>
                              <a:alphaOff val="0"/>
                            </a:srgbClr>
                          </a:solidFill>
                        </a:rPr>
                        <a:t>Cisplatin</a:t>
                      </a:r>
                    </a:p>
                    <a:p>
                      <a:pPr marL="228600" lvl="1" indent="-228600" defTabSz="889000" eaLnBrk="0" fontAlgn="base" hangingPunct="0">
                        <a:lnSpc>
                          <a:spcPct val="90000"/>
                        </a:lnSpc>
                        <a:spcBef>
                          <a:spcPct val="0"/>
                        </a:spcBef>
                        <a:spcAft>
                          <a:spcPct val="15000"/>
                        </a:spcAft>
                        <a:buFontTx/>
                        <a:buChar char="••"/>
                        <a:defRPr/>
                      </a:pPr>
                      <a:r>
                        <a:rPr lang="en-CA" sz="2000" dirty="0">
                          <a:solidFill>
                            <a:srgbClr val="000000">
                              <a:hueOff val="0"/>
                              <a:satOff val="0"/>
                              <a:lumOff val="0"/>
                              <a:alphaOff val="0"/>
                            </a:srgbClr>
                          </a:solidFill>
                        </a:rPr>
                        <a:t>Carboplatin if patient is cisplatin intolerant</a:t>
                      </a:r>
                    </a:p>
                    <a:p>
                      <a:pPr marL="0" lvl="1" indent="0" defTabSz="889000" eaLnBrk="0" fontAlgn="base" hangingPunct="0">
                        <a:lnSpc>
                          <a:spcPct val="90000"/>
                        </a:lnSpc>
                        <a:spcBef>
                          <a:spcPct val="0"/>
                        </a:spcBef>
                        <a:spcAft>
                          <a:spcPct val="15000"/>
                        </a:spcAft>
                        <a:buFontTx/>
                        <a:buNone/>
                        <a:defRPr/>
                      </a:pPr>
                      <a:r>
                        <a:rPr lang="en-CA" sz="2000" dirty="0">
                          <a:solidFill>
                            <a:srgbClr val="000000">
                              <a:hueOff val="0"/>
                              <a:satOff val="0"/>
                              <a:lumOff val="0"/>
                              <a:alphaOff val="0"/>
                            </a:srgbClr>
                          </a:solidFill>
                        </a:rPr>
                        <a:t> </a:t>
                      </a:r>
                    </a:p>
                    <a:p>
                      <a:pPr marL="0" lvl="1" defTabSz="889000" eaLnBrk="0" fontAlgn="base" hangingPunct="0">
                        <a:lnSpc>
                          <a:spcPct val="90000"/>
                        </a:lnSpc>
                        <a:spcBef>
                          <a:spcPct val="0"/>
                        </a:spcBef>
                        <a:spcAft>
                          <a:spcPct val="15000"/>
                        </a:spcAft>
                        <a:defRPr/>
                      </a:pPr>
                      <a:r>
                        <a:rPr lang="en-CA" sz="2000" b="1" dirty="0">
                          <a:solidFill>
                            <a:srgbClr val="000000">
                              <a:hueOff val="0"/>
                              <a:satOff val="0"/>
                              <a:lumOff val="0"/>
                              <a:alphaOff val="0"/>
                            </a:srgbClr>
                          </a:solidFill>
                        </a:rPr>
                        <a:t>Other Recommended Regimens</a:t>
                      </a:r>
                    </a:p>
                    <a:p>
                      <a:pPr marL="228600" lvl="1" indent="-228600" defTabSz="889000" eaLnBrk="0" fontAlgn="base" hangingPunct="0">
                        <a:lnSpc>
                          <a:spcPct val="90000"/>
                        </a:lnSpc>
                        <a:spcBef>
                          <a:spcPct val="0"/>
                        </a:spcBef>
                        <a:spcAft>
                          <a:spcPct val="15000"/>
                        </a:spcAft>
                        <a:buFontTx/>
                        <a:buChar char="••"/>
                        <a:defRPr/>
                      </a:pPr>
                      <a:r>
                        <a:rPr lang="en-CA" sz="2000" dirty="0">
                          <a:solidFill>
                            <a:srgbClr val="000000">
                              <a:hueOff val="0"/>
                              <a:satOff val="0"/>
                              <a:lumOff val="0"/>
                              <a:alphaOff val="0"/>
                            </a:srgbClr>
                          </a:solidFill>
                        </a:rPr>
                        <a:t>Cisplatin</a:t>
                      </a:r>
                      <a:r>
                        <a:rPr lang="en-CA" sz="2000" baseline="0" dirty="0">
                          <a:solidFill>
                            <a:srgbClr val="000000">
                              <a:hueOff val="0"/>
                              <a:satOff val="0"/>
                              <a:lumOff val="0"/>
                              <a:alphaOff val="0"/>
                            </a:srgbClr>
                          </a:solidFill>
                        </a:rPr>
                        <a:t> </a:t>
                      </a:r>
                      <a:r>
                        <a:rPr lang="en-CA" sz="2000" dirty="0">
                          <a:solidFill>
                            <a:srgbClr val="000000">
                              <a:hueOff val="0"/>
                              <a:satOff val="0"/>
                              <a:lumOff val="0"/>
                              <a:alphaOff val="0"/>
                            </a:srgbClr>
                          </a:solidFill>
                        </a:rPr>
                        <a:t>+ fluorouracil</a:t>
                      </a:r>
                    </a:p>
                  </a:txBody>
                  <a:tcPr/>
                </a:tc>
                <a:extLst>
                  <a:ext uri="{0D108BD9-81ED-4DB2-BD59-A6C34878D82A}">
                    <a16:rowId xmlns:a16="http://schemas.microsoft.com/office/drawing/2014/main" xmlns="" val="10001"/>
                  </a:ext>
                </a:extLst>
              </a:tr>
            </a:tbl>
          </a:graphicData>
        </a:graphic>
      </p:graphicFrame>
      <p:sp>
        <p:nvSpPr>
          <p:cNvPr id="3" name="Footer Placeholder 2"/>
          <p:cNvSpPr>
            <a:spLocks noGrp="1"/>
          </p:cNvSpPr>
          <p:nvPr>
            <p:ph type="ftr" sz="quarter" idx="13"/>
          </p:nvPr>
        </p:nvSpPr>
        <p:spPr/>
        <p:txBody>
          <a:bodyPr/>
          <a:lstStyle/>
          <a:p>
            <a:r>
              <a:rPr lang="en-CA" altLang="en-US" dirty="0" smtClean="0"/>
              <a:t>1. </a:t>
            </a:r>
            <a:r>
              <a:rPr lang="en-US" dirty="0"/>
              <a:t>NCCN Clinical Practice Guidelines in Oncology: </a:t>
            </a:r>
            <a:r>
              <a:rPr lang="en-US" dirty="0" smtClean="0"/>
              <a:t>Cervical Cancer. </a:t>
            </a:r>
            <a:r>
              <a:rPr lang="en-US" dirty="0"/>
              <a:t>Version 1.2020. </a:t>
            </a:r>
            <a:r>
              <a:rPr lang="en-CA" altLang="en-US" dirty="0" smtClean="0"/>
              <a:t>https://www.nccn.org/professionals/physician_gls/pdf/cervical.pdf.</a:t>
            </a:r>
            <a:endParaRPr lang="en-US" altLang="en-US" dirty="0"/>
          </a:p>
        </p:txBody>
      </p:sp>
    </p:spTree>
    <p:extLst>
      <p:ext uri="{BB962C8B-B14F-4D97-AF65-F5344CB8AC3E}">
        <p14:creationId xmlns:p14="http://schemas.microsoft.com/office/powerpoint/2010/main" val="208828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Chemoradiation + PD-L1 Blockade</a:t>
            </a:r>
            <a:endParaRPr lang="en-US" dirty="0"/>
          </a:p>
        </p:txBody>
      </p:sp>
      <p:sp>
        <p:nvSpPr>
          <p:cNvPr id="7" name="Footer Placeholder 4"/>
          <p:cNvSpPr>
            <a:spLocks noGrp="1"/>
          </p:cNvSpPr>
          <p:nvPr>
            <p:ph type="ftr" sz="quarter" idx="13"/>
          </p:nvPr>
        </p:nvSpPr>
        <p:spPr>
          <a:xfrm>
            <a:off x="60960" y="4828225"/>
            <a:ext cx="7772400" cy="242887"/>
          </a:xfrm>
        </p:spPr>
        <p:txBody>
          <a:bodyPr/>
          <a:lstStyle/>
          <a:p>
            <a:r>
              <a:rPr lang="en-US" dirty="0">
                <a:solidFill>
                  <a:srgbClr val="000000"/>
                </a:solidFill>
              </a:rPr>
              <a:t>1. </a:t>
            </a:r>
            <a:r>
              <a:rPr lang="en-US" dirty="0"/>
              <a:t>Mayadev JS et al. </a:t>
            </a:r>
            <a:r>
              <a:rPr lang="en-US" i="1" dirty="0"/>
              <a:t>JAMA Oncol</a:t>
            </a:r>
            <a:r>
              <a:rPr lang="en-US" dirty="0" smtClean="0"/>
              <a:t>. 2020;6:92-99. </a:t>
            </a:r>
            <a:r>
              <a:rPr lang="en-US" dirty="0" smtClean="0">
                <a:solidFill>
                  <a:srgbClr val="000000"/>
                </a:solidFill>
              </a:rPr>
              <a:t>2. Mayadev J </a:t>
            </a:r>
            <a:r>
              <a:rPr lang="en-US" dirty="0">
                <a:solidFill>
                  <a:srgbClr val="000000"/>
                </a:solidFill>
              </a:rPr>
              <a:t>et al. </a:t>
            </a:r>
            <a:r>
              <a:rPr lang="en-US" i="1" dirty="0" smtClean="0">
                <a:solidFill>
                  <a:srgbClr val="000000"/>
                </a:solidFill>
              </a:rPr>
              <a:t>Int J Gynecol Cancer.</a:t>
            </a:r>
            <a:r>
              <a:rPr lang="en-US" dirty="0" smtClean="0">
                <a:solidFill>
                  <a:srgbClr val="000000"/>
                </a:solidFill>
              </a:rPr>
              <a:t> </a:t>
            </a:r>
            <a:r>
              <a:rPr lang="en-US" dirty="0"/>
              <a:t>2020 May </a:t>
            </a:r>
            <a:r>
              <a:rPr lang="en-US" dirty="0" smtClean="0"/>
              <a:t>23 </a:t>
            </a:r>
            <a:r>
              <a:rPr lang="en-US" dirty="0" smtClean="0">
                <a:solidFill>
                  <a:srgbClr val="000000"/>
                </a:solidFill>
              </a:rPr>
              <a:t>[Epub ahead of print]. </a:t>
            </a:r>
            <a:endParaRPr lang="en-US" dirty="0">
              <a:solidFill>
                <a:srgbClr val="FF0000"/>
              </a:solidFill>
            </a:endParaRPr>
          </a:p>
        </p:txBody>
      </p:sp>
      <p:sp>
        <p:nvSpPr>
          <p:cNvPr id="3" name="Rounded Rectangle 2"/>
          <p:cNvSpPr/>
          <p:nvPr/>
        </p:nvSpPr>
        <p:spPr>
          <a:xfrm>
            <a:off x="6488948" y="3431295"/>
            <a:ext cx="2443785" cy="12550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Phase 3 CALLA</a:t>
            </a:r>
            <a:r>
              <a:rPr lang="en-US" sz="1400" b="1" baseline="30000" dirty="0" smtClean="0"/>
              <a:t>2</a:t>
            </a:r>
            <a:r>
              <a:rPr lang="en-US" sz="1400" b="1" dirty="0" smtClean="0"/>
              <a:t>: </a:t>
            </a:r>
            <a:br>
              <a:rPr lang="en-US" sz="1400" b="1" dirty="0" smtClean="0"/>
            </a:br>
            <a:r>
              <a:rPr lang="en-US" sz="1400" dirty="0" smtClean="0"/>
              <a:t>SOC CCRT vs </a:t>
            </a:r>
            <a:br>
              <a:rPr lang="en-US" sz="1400" dirty="0" smtClean="0"/>
            </a:br>
            <a:r>
              <a:rPr lang="en-US" sz="1400" dirty="0" smtClean="0"/>
              <a:t>durvalumab + SOC CCRT followed by durvalumab monotherapy</a:t>
            </a:r>
            <a:endParaRPr lang="en-US" sz="1400" dirty="0"/>
          </a:p>
        </p:txBody>
      </p:sp>
      <p:sp>
        <p:nvSpPr>
          <p:cNvPr id="5" name="Flowchart: Punched Tape 4"/>
          <p:cNvSpPr/>
          <p:nvPr/>
        </p:nvSpPr>
        <p:spPr>
          <a:xfrm>
            <a:off x="7891333" y="2983090"/>
            <a:ext cx="1111250" cy="507652"/>
          </a:xfrm>
          <a:prstGeom prst="flowChartPunchedTape">
            <a:avLst/>
          </a:prstGeom>
          <a:solidFill>
            <a:srgbClr val="D9D9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dirty="0" smtClean="0">
                <a:solidFill>
                  <a:schemeClr val="tx1"/>
                </a:solidFill>
              </a:rPr>
              <a:t>Ongoing</a:t>
            </a:r>
            <a:endParaRPr lang="en-US" b="1" i="1" dirty="0">
              <a:solidFill>
                <a:schemeClr val="tx1"/>
              </a:solidFill>
            </a:endParaRPr>
          </a:p>
        </p:txBody>
      </p:sp>
      <p:sp>
        <p:nvSpPr>
          <p:cNvPr id="10" name="Rounded Rectangle 9"/>
          <p:cNvSpPr/>
          <p:nvPr/>
        </p:nvSpPr>
        <p:spPr>
          <a:xfrm>
            <a:off x="6488948" y="979391"/>
            <a:ext cx="2443785" cy="17589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Phase </a:t>
            </a:r>
            <a:r>
              <a:rPr lang="en-US" sz="1400" b="1" dirty="0"/>
              <a:t>1 </a:t>
            </a:r>
            <a:r>
              <a:rPr lang="en-US" sz="1400" b="1" dirty="0" smtClean="0"/>
              <a:t>NCT01711515</a:t>
            </a:r>
            <a:r>
              <a:rPr lang="en-US" sz="1400" b="1" baseline="30000" dirty="0" smtClean="0"/>
              <a:t>1</a:t>
            </a:r>
            <a:r>
              <a:rPr lang="en-US" sz="1400" b="1" dirty="0" smtClean="0"/>
              <a:t>: </a:t>
            </a:r>
            <a:br>
              <a:rPr lang="en-US" sz="1400" b="1" dirty="0" smtClean="0"/>
            </a:br>
            <a:r>
              <a:rPr lang="en-US" sz="1400" dirty="0" smtClean="0"/>
              <a:t>SOC CRT followed </a:t>
            </a:r>
            <a:r>
              <a:rPr lang="en-US" sz="1400" dirty="0"/>
              <a:t>by </a:t>
            </a:r>
            <a:r>
              <a:rPr lang="en-US" sz="1400" dirty="0" smtClean="0"/>
              <a:t>ipilimumab</a:t>
            </a:r>
            <a:endParaRPr lang="en-US" sz="1400" b="1" dirty="0"/>
          </a:p>
          <a:p>
            <a:pPr algn="ctr"/>
            <a:endParaRPr lang="en-US" sz="1400" b="1" dirty="0" smtClean="0"/>
          </a:p>
          <a:p>
            <a:pPr algn="ctr"/>
            <a:r>
              <a:rPr lang="en-US" sz="1400" b="1" dirty="0" smtClean="0"/>
              <a:t>Tolerable safety</a:t>
            </a:r>
          </a:p>
          <a:p>
            <a:pPr algn="ctr"/>
            <a:r>
              <a:rPr lang="en-US" sz="1400" b="1" dirty="0" smtClean="0"/>
              <a:t>12-month </a:t>
            </a:r>
            <a:r>
              <a:rPr lang="en-US" sz="1400" b="1" dirty="0"/>
              <a:t>OS: 90%</a:t>
            </a:r>
          </a:p>
          <a:p>
            <a:pPr algn="ctr"/>
            <a:r>
              <a:rPr lang="en-US" sz="1400" b="1" dirty="0"/>
              <a:t>PFS: 81</a:t>
            </a:r>
            <a:r>
              <a:rPr lang="en-US" sz="1400" b="1" dirty="0" smtClean="0"/>
              <a:t>%</a:t>
            </a:r>
            <a:endParaRPr lang="en-US" sz="1400" dirty="0"/>
          </a:p>
        </p:txBody>
      </p:sp>
      <p:pic>
        <p:nvPicPr>
          <p:cNvPr id="56" name="Picture 2" descr="\\s01fpp005\Shares\PVI\PVIFolders\PVI\PVI_Project_Folders\150206026-1-GynOnc Cancers\3.Slide_PA\2.Source\15026026_Formatting_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360" y="1083874"/>
            <a:ext cx="5401206" cy="3553085"/>
          </a:xfrm>
          <a:prstGeom prst="rect">
            <a:avLst/>
          </a:prstGeom>
          <a:noFill/>
          <a:extLst>
            <a:ext uri="{909E8E84-426E-40DD-AFC4-6F175D3DCCD1}">
              <a14:hiddenFill xmlns:a14="http://schemas.microsoft.com/office/drawing/2010/main">
                <a:solidFill>
                  <a:srgbClr val="FFFFFF"/>
                </a:solidFill>
              </a14:hiddenFill>
            </a:ext>
          </a:extLst>
        </p:spPr>
      </p:pic>
      <p:sp>
        <p:nvSpPr>
          <p:cNvPr id="57" name="Right Brace 56"/>
          <p:cNvSpPr/>
          <p:nvPr/>
        </p:nvSpPr>
        <p:spPr>
          <a:xfrm>
            <a:off x="5543495" y="1025829"/>
            <a:ext cx="397565" cy="15982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8" name="TextBox 57"/>
          <p:cNvSpPr txBox="1"/>
          <p:nvPr/>
        </p:nvSpPr>
        <p:spPr>
          <a:xfrm>
            <a:off x="5899978" y="1652969"/>
            <a:ext cx="779228" cy="307777"/>
          </a:xfrm>
          <a:prstGeom prst="rect">
            <a:avLst/>
          </a:prstGeom>
          <a:noFill/>
        </p:spPr>
        <p:txBody>
          <a:bodyPr wrap="square" rtlCol="0">
            <a:spAutoFit/>
          </a:bodyPr>
          <a:lstStyle/>
          <a:p>
            <a:r>
              <a:rPr lang="en-US" sz="1400" dirty="0" smtClean="0"/>
              <a:t>SOC</a:t>
            </a:r>
            <a:endParaRPr lang="en-US" sz="1400" dirty="0"/>
          </a:p>
        </p:txBody>
      </p:sp>
      <p:sp>
        <p:nvSpPr>
          <p:cNvPr id="59" name="TextBox 58"/>
          <p:cNvSpPr txBox="1"/>
          <p:nvPr/>
        </p:nvSpPr>
        <p:spPr>
          <a:xfrm>
            <a:off x="494324" y="1711826"/>
            <a:ext cx="387637" cy="215444"/>
          </a:xfrm>
          <a:prstGeom prst="rect">
            <a:avLst/>
          </a:prstGeom>
          <a:noFill/>
        </p:spPr>
        <p:txBody>
          <a:bodyPr wrap="square" lIns="0" tIns="0" rIns="0" bIns="0" rtlCol="0">
            <a:spAutoFit/>
          </a:bodyPr>
          <a:lstStyle/>
          <a:p>
            <a:r>
              <a:rPr lang="en-US" sz="700" dirty="0" smtClean="0"/>
              <a:t>Fallopian</a:t>
            </a:r>
          </a:p>
          <a:p>
            <a:r>
              <a:rPr lang="en-US" sz="700" dirty="0" smtClean="0"/>
              <a:t>tube</a:t>
            </a:r>
            <a:endParaRPr lang="en-US" sz="700" dirty="0"/>
          </a:p>
        </p:txBody>
      </p:sp>
      <p:sp>
        <p:nvSpPr>
          <p:cNvPr id="60" name="TextBox 59"/>
          <p:cNvSpPr txBox="1"/>
          <p:nvPr/>
        </p:nvSpPr>
        <p:spPr>
          <a:xfrm>
            <a:off x="902608" y="1788057"/>
            <a:ext cx="270125" cy="107722"/>
          </a:xfrm>
          <a:prstGeom prst="rect">
            <a:avLst/>
          </a:prstGeom>
          <a:noFill/>
        </p:spPr>
        <p:txBody>
          <a:bodyPr wrap="square" lIns="0" tIns="0" rIns="0" bIns="0" rtlCol="0">
            <a:spAutoFit/>
          </a:bodyPr>
          <a:lstStyle/>
          <a:p>
            <a:r>
              <a:rPr lang="en-US" sz="700" dirty="0" smtClean="0"/>
              <a:t>Uterus</a:t>
            </a:r>
            <a:endParaRPr lang="en-US" sz="700" dirty="0"/>
          </a:p>
        </p:txBody>
      </p:sp>
      <p:sp>
        <p:nvSpPr>
          <p:cNvPr id="61" name="TextBox 60"/>
          <p:cNvSpPr txBox="1"/>
          <p:nvPr/>
        </p:nvSpPr>
        <p:spPr>
          <a:xfrm>
            <a:off x="386652" y="2113617"/>
            <a:ext cx="270125" cy="107722"/>
          </a:xfrm>
          <a:prstGeom prst="rect">
            <a:avLst/>
          </a:prstGeom>
          <a:noFill/>
        </p:spPr>
        <p:txBody>
          <a:bodyPr wrap="square" lIns="0" tIns="0" rIns="0" bIns="0" rtlCol="0">
            <a:spAutoFit/>
          </a:bodyPr>
          <a:lstStyle/>
          <a:p>
            <a:r>
              <a:rPr lang="en-US" sz="700" dirty="0" smtClean="0"/>
              <a:t>Ovary</a:t>
            </a:r>
            <a:endParaRPr lang="en-US" sz="700" dirty="0"/>
          </a:p>
        </p:txBody>
      </p:sp>
      <p:sp>
        <p:nvSpPr>
          <p:cNvPr id="62" name="TextBox 61"/>
          <p:cNvSpPr txBox="1"/>
          <p:nvPr/>
        </p:nvSpPr>
        <p:spPr>
          <a:xfrm>
            <a:off x="306129" y="2343822"/>
            <a:ext cx="704968" cy="107722"/>
          </a:xfrm>
          <a:prstGeom prst="rect">
            <a:avLst/>
          </a:prstGeom>
          <a:noFill/>
        </p:spPr>
        <p:txBody>
          <a:bodyPr wrap="square" lIns="0" tIns="0" rIns="0" bIns="0" rtlCol="0">
            <a:spAutoFit/>
          </a:bodyPr>
          <a:lstStyle/>
          <a:p>
            <a:r>
              <a:rPr lang="en-US" sz="700" dirty="0" smtClean="0"/>
              <a:t>Cervical tumor</a:t>
            </a:r>
            <a:endParaRPr lang="en-US" sz="700" dirty="0"/>
          </a:p>
        </p:txBody>
      </p:sp>
      <p:sp>
        <p:nvSpPr>
          <p:cNvPr id="63" name="TextBox 62"/>
          <p:cNvSpPr txBox="1"/>
          <p:nvPr/>
        </p:nvSpPr>
        <p:spPr>
          <a:xfrm>
            <a:off x="1407819" y="2295469"/>
            <a:ext cx="535438" cy="107722"/>
          </a:xfrm>
          <a:prstGeom prst="rect">
            <a:avLst/>
          </a:prstGeom>
          <a:noFill/>
        </p:spPr>
        <p:txBody>
          <a:bodyPr wrap="square" lIns="0" tIns="0" rIns="0" bIns="0" rtlCol="0">
            <a:spAutoFit/>
          </a:bodyPr>
          <a:lstStyle/>
          <a:p>
            <a:r>
              <a:rPr lang="en-US" sz="700" dirty="0" smtClean="0"/>
              <a:t>Endometrium</a:t>
            </a:r>
            <a:endParaRPr lang="en-US" sz="700" dirty="0"/>
          </a:p>
        </p:txBody>
      </p:sp>
      <p:sp>
        <p:nvSpPr>
          <p:cNvPr id="64" name="TextBox 63"/>
          <p:cNvSpPr txBox="1"/>
          <p:nvPr/>
        </p:nvSpPr>
        <p:spPr>
          <a:xfrm>
            <a:off x="1210922" y="2471921"/>
            <a:ext cx="296735" cy="107722"/>
          </a:xfrm>
          <a:prstGeom prst="rect">
            <a:avLst/>
          </a:prstGeom>
          <a:noFill/>
        </p:spPr>
        <p:txBody>
          <a:bodyPr wrap="square" lIns="0" tIns="0" rIns="0" bIns="0" rtlCol="0">
            <a:spAutoFit/>
          </a:bodyPr>
          <a:lstStyle/>
          <a:p>
            <a:r>
              <a:rPr lang="en-US" sz="700" dirty="0" smtClean="0"/>
              <a:t>Vagina</a:t>
            </a:r>
            <a:endParaRPr lang="en-US" sz="700" dirty="0"/>
          </a:p>
        </p:txBody>
      </p:sp>
      <p:sp>
        <p:nvSpPr>
          <p:cNvPr id="65" name="TextBox 64"/>
          <p:cNvSpPr txBox="1"/>
          <p:nvPr/>
        </p:nvSpPr>
        <p:spPr>
          <a:xfrm>
            <a:off x="438549" y="2723001"/>
            <a:ext cx="729338" cy="107722"/>
          </a:xfrm>
          <a:prstGeom prst="rect">
            <a:avLst/>
          </a:prstGeom>
          <a:noFill/>
        </p:spPr>
        <p:txBody>
          <a:bodyPr wrap="square" lIns="0" tIns="0" rIns="0" bIns="0" rtlCol="0">
            <a:spAutoFit/>
          </a:bodyPr>
          <a:lstStyle/>
          <a:p>
            <a:r>
              <a:rPr lang="en-US" sz="700" dirty="0" smtClean="0"/>
              <a:t>Chemoradiation</a:t>
            </a:r>
            <a:endParaRPr lang="en-US" sz="700" dirty="0"/>
          </a:p>
        </p:txBody>
      </p:sp>
      <p:sp>
        <p:nvSpPr>
          <p:cNvPr id="66" name="TextBox 65"/>
          <p:cNvSpPr txBox="1"/>
          <p:nvPr/>
        </p:nvSpPr>
        <p:spPr>
          <a:xfrm>
            <a:off x="833836" y="3377891"/>
            <a:ext cx="212269" cy="107722"/>
          </a:xfrm>
          <a:prstGeom prst="rect">
            <a:avLst/>
          </a:prstGeom>
          <a:noFill/>
        </p:spPr>
        <p:txBody>
          <a:bodyPr wrap="square" lIns="0" tIns="0" rIns="0" bIns="0" rtlCol="0">
            <a:spAutoFit/>
          </a:bodyPr>
          <a:lstStyle/>
          <a:p>
            <a:r>
              <a:rPr lang="en-US" sz="700" dirty="0" smtClean="0"/>
              <a:t>PD-1</a:t>
            </a:r>
            <a:endParaRPr lang="en-US" sz="700" dirty="0"/>
          </a:p>
        </p:txBody>
      </p:sp>
      <p:sp>
        <p:nvSpPr>
          <p:cNvPr id="67" name="TextBox 66"/>
          <p:cNvSpPr txBox="1"/>
          <p:nvPr/>
        </p:nvSpPr>
        <p:spPr>
          <a:xfrm>
            <a:off x="440081" y="3554106"/>
            <a:ext cx="493772" cy="107722"/>
          </a:xfrm>
          <a:prstGeom prst="rect">
            <a:avLst/>
          </a:prstGeom>
          <a:noFill/>
        </p:spPr>
        <p:txBody>
          <a:bodyPr wrap="square" lIns="0" tIns="0" rIns="0" bIns="0" rtlCol="0">
            <a:spAutoFit/>
          </a:bodyPr>
          <a:lstStyle/>
          <a:p>
            <a:r>
              <a:rPr lang="en-US" sz="700" dirty="0" smtClean="0"/>
              <a:t>Durvalumab</a:t>
            </a:r>
            <a:endParaRPr lang="en-US" sz="700" dirty="0"/>
          </a:p>
        </p:txBody>
      </p:sp>
      <p:sp>
        <p:nvSpPr>
          <p:cNvPr id="68" name="TextBox 67"/>
          <p:cNvSpPr txBox="1"/>
          <p:nvPr/>
        </p:nvSpPr>
        <p:spPr>
          <a:xfrm>
            <a:off x="571222" y="3787468"/>
            <a:ext cx="340914" cy="107722"/>
          </a:xfrm>
          <a:prstGeom prst="rect">
            <a:avLst/>
          </a:prstGeom>
          <a:noFill/>
        </p:spPr>
        <p:txBody>
          <a:bodyPr wrap="square" lIns="0" tIns="0" rIns="0" bIns="0" rtlCol="0">
            <a:spAutoFit/>
          </a:bodyPr>
          <a:lstStyle/>
          <a:p>
            <a:r>
              <a:rPr lang="en-US" sz="700" dirty="0" smtClean="0"/>
              <a:t>PD-L1</a:t>
            </a:r>
            <a:endParaRPr lang="en-US" sz="700" dirty="0"/>
          </a:p>
        </p:txBody>
      </p:sp>
      <p:sp>
        <p:nvSpPr>
          <p:cNvPr id="69" name="TextBox 68"/>
          <p:cNvSpPr txBox="1"/>
          <p:nvPr/>
        </p:nvSpPr>
        <p:spPr>
          <a:xfrm>
            <a:off x="1212667" y="3363028"/>
            <a:ext cx="260629" cy="215444"/>
          </a:xfrm>
          <a:prstGeom prst="rect">
            <a:avLst/>
          </a:prstGeom>
          <a:noFill/>
        </p:spPr>
        <p:txBody>
          <a:bodyPr wrap="square" lIns="0" tIns="0" rIns="0" bIns="0" rtlCol="0">
            <a:spAutoFit/>
          </a:bodyPr>
          <a:lstStyle/>
          <a:p>
            <a:r>
              <a:rPr lang="en-US" sz="700" dirty="0" smtClean="0"/>
              <a:t>CD8</a:t>
            </a:r>
            <a:r>
              <a:rPr lang="en-US" sz="700" baseline="24000" dirty="0" smtClean="0"/>
              <a:t>+</a:t>
            </a:r>
          </a:p>
          <a:p>
            <a:r>
              <a:rPr lang="en-US" sz="700" dirty="0" smtClean="0"/>
              <a:t>T cell</a:t>
            </a:r>
            <a:endParaRPr lang="en-US" sz="700" baseline="24000" dirty="0"/>
          </a:p>
        </p:txBody>
      </p:sp>
      <p:sp>
        <p:nvSpPr>
          <p:cNvPr id="70" name="TextBox 69"/>
          <p:cNvSpPr txBox="1"/>
          <p:nvPr/>
        </p:nvSpPr>
        <p:spPr>
          <a:xfrm>
            <a:off x="1443090" y="3816158"/>
            <a:ext cx="712063" cy="107722"/>
          </a:xfrm>
          <a:prstGeom prst="rect">
            <a:avLst/>
          </a:prstGeom>
          <a:noFill/>
        </p:spPr>
        <p:txBody>
          <a:bodyPr wrap="square" lIns="0" tIns="0" rIns="0" bIns="0" rtlCol="0">
            <a:spAutoFit/>
          </a:bodyPr>
          <a:lstStyle/>
          <a:p>
            <a:r>
              <a:rPr lang="en-US" sz="700" dirty="0" smtClean="0"/>
              <a:t>T-cell receptor</a:t>
            </a:r>
            <a:endParaRPr lang="en-US" sz="700" dirty="0"/>
          </a:p>
        </p:txBody>
      </p:sp>
      <p:sp>
        <p:nvSpPr>
          <p:cNvPr id="71" name="TextBox 70"/>
          <p:cNvSpPr txBox="1"/>
          <p:nvPr/>
        </p:nvSpPr>
        <p:spPr>
          <a:xfrm>
            <a:off x="1381913" y="4014267"/>
            <a:ext cx="939748" cy="107722"/>
          </a:xfrm>
          <a:prstGeom prst="rect">
            <a:avLst/>
          </a:prstGeom>
          <a:noFill/>
        </p:spPr>
        <p:txBody>
          <a:bodyPr wrap="square" lIns="0" tIns="0" rIns="0" bIns="0" rtlCol="0">
            <a:spAutoFit/>
          </a:bodyPr>
          <a:lstStyle/>
          <a:p>
            <a:r>
              <a:rPr lang="en-US" sz="700" dirty="0" smtClean="0"/>
              <a:t>Tumor cell antigen</a:t>
            </a:r>
            <a:endParaRPr lang="en-US" sz="700" dirty="0"/>
          </a:p>
        </p:txBody>
      </p:sp>
      <p:sp>
        <p:nvSpPr>
          <p:cNvPr id="72" name="TextBox 71"/>
          <p:cNvSpPr txBox="1"/>
          <p:nvPr/>
        </p:nvSpPr>
        <p:spPr>
          <a:xfrm>
            <a:off x="1425622" y="4444478"/>
            <a:ext cx="678662" cy="107722"/>
          </a:xfrm>
          <a:prstGeom prst="rect">
            <a:avLst/>
          </a:prstGeom>
          <a:noFill/>
        </p:spPr>
        <p:txBody>
          <a:bodyPr wrap="square" lIns="0" tIns="0" rIns="0" bIns="0" rtlCol="0">
            <a:spAutoFit/>
          </a:bodyPr>
          <a:lstStyle/>
          <a:p>
            <a:r>
              <a:rPr lang="en-US" sz="700" dirty="0" smtClean="0"/>
              <a:t>Tumor cell death</a:t>
            </a:r>
            <a:endParaRPr lang="en-US" sz="700" dirty="0"/>
          </a:p>
        </p:txBody>
      </p:sp>
      <p:sp>
        <p:nvSpPr>
          <p:cNvPr id="73" name="TextBox 72"/>
          <p:cNvSpPr txBox="1"/>
          <p:nvPr/>
        </p:nvSpPr>
        <p:spPr>
          <a:xfrm>
            <a:off x="392403" y="4632617"/>
            <a:ext cx="1626430" cy="246221"/>
          </a:xfrm>
          <a:prstGeom prst="rect">
            <a:avLst/>
          </a:prstGeom>
          <a:noFill/>
        </p:spPr>
        <p:txBody>
          <a:bodyPr wrap="square" lIns="0" tIns="0" rIns="0" bIns="0" rtlCol="0">
            <a:spAutoFit/>
          </a:bodyPr>
          <a:lstStyle/>
          <a:p>
            <a:pPr algn="ctr"/>
            <a:r>
              <a:rPr lang="en-US" sz="800" dirty="0"/>
              <a:t>PD-L1 blockade disinhibits </a:t>
            </a:r>
            <a:endParaRPr lang="en-US" sz="800" dirty="0" smtClean="0"/>
          </a:p>
          <a:p>
            <a:pPr algn="ctr"/>
            <a:r>
              <a:rPr lang="en-US" sz="800" dirty="0" smtClean="0"/>
              <a:t>chemoradiation </a:t>
            </a:r>
            <a:r>
              <a:rPr lang="en-US" sz="800" dirty="0"/>
              <a:t>immunogenicity</a:t>
            </a:r>
          </a:p>
        </p:txBody>
      </p:sp>
      <p:sp>
        <p:nvSpPr>
          <p:cNvPr id="74" name="TextBox 73"/>
          <p:cNvSpPr txBox="1"/>
          <p:nvPr/>
        </p:nvSpPr>
        <p:spPr>
          <a:xfrm>
            <a:off x="2827959" y="877520"/>
            <a:ext cx="2509182" cy="246221"/>
          </a:xfrm>
          <a:prstGeom prst="rect">
            <a:avLst/>
          </a:prstGeom>
          <a:noFill/>
        </p:spPr>
        <p:txBody>
          <a:bodyPr wrap="square" lIns="0" tIns="0" rIns="0" bIns="0" rtlCol="0">
            <a:spAutoFit/>
          </a:bodyPr>
          <a:lstStyle/>
          <a:p>
            <a:pPr algn="ctr"/>
            <a:r>
              <a:rPr lang="en-US" sz="800" dirty="0"/>
              <a:t>Chemoradiation induces tumor cell death, </a:t>
            </a:r>
            <a:endParaRPr lang="en-US" sz="800" dirty="0" smtClean="0"/>
          </a:p>
          <a:p>
            <a:pPr algn="ctr"/>
            <a:r>
              <a:rPr lang="en-US" sz="800" dirty="0" smtClean="0"/>
              <a:t>activates </a:t>
            </a:r>
            <a:r>
              <a:rPr lang="en-US" sz="800" dirty="0"/>
              <a:t>IC, and promotes tumor cell phagocytosis</a:t>
            </a:r>
          </a:p>
        </p:txBody>
      </p:sp>
      <p:sp>
        <p:nvSpPr>
          <p:cNvPr id="75" name="TextBox 74"/>
          <p:cNvSpPr txBox="1"/>
          <p:nvPr/>
        </p:nvSpPr>
        <p:spPr>
          <a:xfrm>
            <a:off x="3155560" y="1168509"/>
            <a:ext cx="950414" cy="107722"/>
          </a:xfrm>
          <a:prstGeom prst="rect">
            <a:avLst/>
          </a:prstGeom>
          <a:noFill/>
        </p:spPr>
        <p:txBody>
          <a:bodyPr wrap="square" lIns="0" tIns="0" rIns="0" bIns="0" rtlCol="0">
            <a:spAutoFit/>
          </a:bodyPr>
          <a:lstStyle/>
          <a:p>
            <a:r>
              <a:rPr lang="en-US" sz="700" dirty="0" smtClean="0"/>
              <a:t>HPV triggers </a:t>
            </a:r>
            <a:r>
              <a:rPr lang="en-US" sz="700" b="1" dirty="0" smtClean="0"/>
              <a:t>↑ </a:t>
            </a:r>
            <a:r>
              <a:rPr lang="en-US" sz="700" dirty="0" smtClean="0"/>
              <a:t>PD-L1</a:t>
            </a:r>
            <a:endParaRPr lang="en-US" sz="700" b="1" dirty="0"/>
          </a:p>
        </p:txBody>
      </p:sp>
      <p:sp>
        <p:nvSpPr>
          <p:cNvPr id="76" name="TextBox 75"/>
          <p:cNvSpPr txBox="1"/>
          <p:nvPr/>
        </p:nvSpPr>
        <p:spPr>
          <a:xfrm>
            <a:off x="2825987" y="1268597"/>
            <a:ext cx="258839" cy="107722"/>
          </a:xfrm>
          <a:prstGeom prst="rect">
            <a:avLst/>
          </a:prstGeom>
          <a:noFill/>
        </p:spPr>
        <p:txBody>
          <a:bodyPr wrap="square" lIns="0" tIns="0" rIns="0" bIns="0" rtlCol="0">
            <a:spAutoFit/>
          </a:bodyPr>
          <a:lstStyle/>
          <a:p>
            <a:r>
              <a:rPr lang="en-US" sz="700" dirty="0" smtClean="0"/>
              <a:t>PD-L1</a:t>
            </a:r>
            <a:endParaRPr lang="en-US" sz="700" b="1" dirty="0"/>
          </a:p>
        </p:txBody>
      </p:sp>
      <p:sp>
        <p:nvSpPr>
          <p:cNvPr id="77" name="TextBox 76"/>
          <p:cNvSpPr txBox="1"/>
          <p:nvPr/>
        </p:nvSpPr>
        <p:spPr>
          <a:xfrm>
            <a:off x="4127223" y="1249888"/>
            <a:ext cx="752866" cy="107722"/>
          </a:xfrm>
          <a:prstGeom prst="rect">
            <a:avLst/>
          </a:prstGeom>
          <a:noFill/>
        </p:spPr>
        <p:txBody>
          <a:bodyPr wrap="square" lIns="0" tIns="0" rIns="0" bIns="0" rtlCol="0">
            <a:spAutoFit/>
          </a:bodyPr>
          <a:lstStyle/>
          <a:p>
            <a:r>
              <a:rPr lang="en-US" sz="700" dirty="0" smtClean="0"/>
              <a:t>Tumor cell antigen</a:t>
            </a:r>
            <a:endParaRPr lang="en-US" sz="700" b="1" dirty="0"/>
          </a:p>
        </p:txBody>
      </p:sp>
      <p:sp>
        <p:nvSpPr>
          <p:cNvPr id="78" name="TextBox 77"/>
          <p:cNvSpPr txBox="1"/>
          <p:nvPr/>
        </p:nvSpPr>
        <p:spPr>
          <a:xfrm>
            <a:off x="4559758" y="1946497"/>
            <a:ext cx="98473" cy="107722"/>
          </a:xfrm>
          <a:prstGeom prst="rect">
            <a:avLst/>
          </a:prstGeom>
          <a:noFill/>
        </p:spPr>
        <p:txBody>
          <a:bodyPr wrap="square" lIns="0" tIns="0" rIns="0" bIns="0" rtlCol="0">
            <a:spAutoFit/>
          </a:bodyPr>
          <a:lstStyle/>
          <a:p>
            <a:r>
              <a:rPr lang="en-US" sz="700" dirty="0" smtClean="0"/>
              <a:t>IC</a:t>
            </a:r>
            <a:endParaRPr lang="en-US" sz="700" b="1" dirty="0"/>
          </a:p>
        </p:txBody>
      </p:sp>
      <p:sp>
        <p:nvSpPr>
          <p:cNvPr id="79" name="TextBox 78"/>
          <p:cNvSpPr txBox="1"/>
          <p:nvPr/>
        </p:nvSpPr>
        <p:spPr>
          <a:xfrm>
            <a:off x="5140433" y="1478306"/>
            <a:ext cx="423349" cy="430887"/>
          </a:xfrm>
          <a:prstGeom prst="rect">
            <a:avLst/>
          </a:prstGeom>
          <a:noFill/>
        </p:spPr>
        <p:txBody>
          <a:bodyPr wrap="square" lIns="0" tIns="0" rIns="0" bIns="0" rtlCol="0">
            <a:spAutoFit/>
          </a:bodyPr>
          <a:lstStyle/>
          <a:p>
            <a:r>
              <a:rPr lang="en-US" sz="700" dirty="0" smtClean="0"/>
              <a:t>↑ IFN</a:t>
            </a:r>
          </a:p>
          <a:p>
            <a:r>
              <a:rPr lang="en-US" sz="700" dirty="0" smtClean="0"/>
              <a:t>↑ HMGB1</a:t>
            </a:r>
          </a:p>
          <a:p>
            <a:r>
              <a:rPr lang="en-US" sz="700" dirty="0" smtClean="0"/>
              <a:t>↑ ATP</a:t>
            </a:r>
          </a:p>
          <a:p>
            <a:r>
              <a:rPr lang="en-US" sz="700" dirty="0" smtClean="0"/>
              <a:t>↑ CRT</a:t>
            </a:r>
            <a:endParaRPr lang="en-US" sz="700" dirty="0"/>
          </a:p>
        </p:txBody>
      </p:sp>
      <p:sp>
        <p:nvSpPr>
          <p:cNvPr id="80" name="TextBox 79"/>
          <p:cNvSpPr txBox="1"/>
          <p:nvPr/>
        </p:nvSpPr>
        <p:spPr>
          <a:xfrm>
            <a:off x="4917104" y="2116169"/>
            <a:ext cx="563231" cy="107722"/>
          </a:xfrm>
          <a:prstGeom prst="rect">
            <a:avLst/>
          </a:prstGeom>
          <a:noFill/>
        </p:spPr>
        <p:txBody>
          <a:bodyPr wrap="square" lIns="0" tIns="0" rIns="0" bIns="0" rtlCol="0">
            <a:spAutoFit/>
          </a:bodyPr>
          <a:lstStyle/>
          <a:p>
            <a:r>
              <a:rPr lang="en-US" sz="700" dirty="0" smtClean="0"/>
              <a:t>MHC I or II</a:t>
            </a:r>
            <a:endParaRPr lang="en-US" sz="700" dirty="0"/>
          </a:p>
        </p:txBody>
      </p:sp>
      <p:sp>
        <p:nvSpPr>
          <p:cNvPr id="81" name="TextBox 80"/>
          <p:cNvSpPr txBox="1"/>
          <p:nvPr/>
        </p:nvSpPr>
        <p:spPr>
          <a:xfrm>
            <a:off x="2868120" y="2335507"/>
            <a:ext cx="466575" cy="107722"/>
          </a:xfrm>
          <a:prstGeom prst="rect">
            <a:avLst/>
          </a:prstGeom>
          <a:noFill/>
        </p:spPr>
        <p:txBody>
          <a:bodyPr wrap="square" lIns="0" tIns="0" rIns="0" bIns="0" rtlCol="0">
            <a:spAutoFit/>
          </a:bodyPr>
          <a:lstStyle/>
          <a:p>
            <a:r>
              <a:rPr lang="en-US" sz="700" dirty="0" smtClean="0"/>
              <a:t>Tumor cells</a:t>
            </a:r>
            <a:endParaRPr lang="en-US" sz="700" b="1" dirty="0"/>
          </a:p>
        </p:txBody>
      </p:sp>
      <p:sp>
        <p:nvSpPr>
          <p:cNvPr id="82" name="TextBox 81"/>
          <p:cNvSpPr txBox="1"/>
          <p:nvPr/>
        </p:nvSpPr>
        <p:spPr>
          <a:xfrm>
            <a:off x="4485036" y="3382167"/>
            <a:ext cx="212269" cy="107722"/>
          </a:xfrm>
          <a:prstGeom prst="rect">
            <a:avLst/>
          </a:prstGeom>
          <a:noFill/>
        </p:spPr>
        <p:txBody>
          <a:bodyPr wrap="square" lIns="0" tIns="0" rIns="0" bIns="0" rtlCol="0">
            <a:spAutoFit/>
          </a:bodyPr>
          <a:lstStyle/>
          <a:p>
            <a:r>
              <a:rPr lang="en-US" sz="700" dirty="0" smtClean="0"/>
              <a:t>PD-1</a:t>
            </a:r>
            <a:endParaRPr lang="en-US" sz="700" dirty="0"/>
          </a:p>
        </p:txBody>
      </p:sp>
      <p:sp>
        <p:nvSpPr>
          <p:cNvPr id="83" name="TextBox 82"/>
          <p:cNvSpPr txBox="1"/>
          <p:nvPr/>
        </p:nvSpPr>
        <p:spPr>
          <a:xfrm>
            <a:off x="3928219" y="3762297"/>
            <a:ext cx="98473" cy="107722"/>
          </a:xfrm>
          <a:prstGeom prst="rect">
            <a:avLst/>
          </a:prstGeom>
          <a:noFill/>
        </p:spPr>
        <p:txBody>
          <a:bodyPr wrap="square" lIns="0" tIns="0" rIns="0" bIns="0" rtlCol="0">
            <a:spAutoFit/>
          </a:bodyPr>
          <a:lstStyle/>
          <a:p>
            <a:r>
              <a:rPr lang="en-US" sz="700" dirty="0" smtClean="0"/>
              <a:t>IC</a:t>
            </a:r>
            <a:endParaRPr lang="en-US" sz="700" b="1" dirty="0"/>
          </a:p>
        </p:txBody>
      </p:sp>
      <p:sp>
        <p:nvSpPr>
          <p:cNvPr id="84" name="TextBox 83"/>
          <p:cNvSpPr txBox="1"/>
          <p:nvPr/>
        </p:nvSpPr>
        <p:spPr>
          <a:xfrm>
            <a:off x="4227720" y="3951304"/>
            <a:ext cx="563231" cy="107722"/>
          </a:xfrm>
          <a:prstGeom prst="rect">
            <a:avLst/>
          </a:prstGeom>
          <a:noFill/>
        </p:spPr>
        <p:txBody>
          <a:bodyPr wrap="square" lIns="0" tIns="0" rIns="0" bIns="0" rtlCol="0">
            <a:spAutoFit/>
          </a:bodyPr>
          <a:lstStyle/>
          <a:p>
            <a:r>
              <a:rPr lang="en-US" sz="700" dirty="0" smtClean="0"/>
              <a:t>MHC I or II</a:t>
            </a:r>
            <a:endParaRPr lang="en-US" sz="700" dirty="0"/>
          </a:p>
        </p:txBody>
      </p:sp>
      <p:sp>
        <p:nvSpPr>
          <p:cNvPr id="85" name="TextBox 84"/>
          <p:cNvSpPr txBox="1"/>
          <p:nvPr/>
        </p:nvSpPr>
        <p:spPr>
          <a:xfrm>
            <a:off x="4205000" y="3559248"/>
            <a:ext cx="420348" cy="215444"/>
          </a:xfrm>
          <a:prstGeom prst="rect">
            <a:avLst/>
          </a:prstGeom>
          <a:noFill/>
        </p:spPr>
        <p:txBody>
          <a:bodyPr wrap="square" lIns="0" tIns="0" rIns="0" bIns="0" rtlCol="0">
            <a:spAutoFit/>
          </a:bodyPr>
          <a:lstStyle/>
          <a:p>
            <a:pPr algn="ctr"/>
            <a:r>
              <a:rPr lang="en-US" sz="700" dirty="0" smtClean="0"/>
              <a:t>T-cell</a:t>
            </a:r>
          </a:p>
          <a:p>
            <a:pPr algn="ctr"/>
            <a:r>
              <a:rPr lang="en-US" sz="700" dirty="0" smtClean="0"/>
              <a:t>receptor</a:t>
            </a:r>
            <a:endParaRPr lang="en-US" sz="700" dirty="0"/>
          </a:p>
        </p:txBody>
      </p:sp>
      <p:sp>
        <p:nvSpPr>
          <p:cNvPr id="86" name="TextBox 85"/>
          <p:cNvSpPr txBox="1"/>
          <p:nvPr/>
        </p:nvSpPr>
        <p:spPr>
          <a:xfrm>
            <a:off x="4831207" y="3675596"/>
            <a:ext cx="260629" cy="215444"/>
          </a:xfrm>
          <a:prstGeom prst="rect">
            <a:avLst/>
          </a:prstGeom>
          <a:noFill/>
        </p:spPr>
        <p:txBody>
          <a:bodyPr wrap="square" lIns="0" tIns="0" rIns="0" bIns="0" rtlCol="0">
            <a:spAutoFit/>
          </a:bodyPr>
          <a:lstStyle/>
          <a:p>
            <a:r>
              <a:rPr lang="en-US" sz="700" dirty="0" smtClean="0"/>
              <a:t>CD8</a:t>
            </a:r>
            <a:r>
              <a:rPr lang="en-US" sz="700" baseline="24000" dirty="0" smtClean="0"/>
              <a:t>+</a:t>
            </a:r>
          </a:p>
          <a:p>
            <a:r>
              <a:rPr lang="en-US" sz="700" dirty="0" smtClean="0"/>
              <a:t>T cell</a:t>
            </a:r>
            <a:endParaRPr lang="en-US" sz="700" baseline="24000" dirty="0"/>
          </a:p>
        </p:txBody>
      </p:sp>
      <p:sp>
        <p:nvSpPr>
          <p:cNvPr id="87" name="TextBox 86"/>
          <p:cNvSpPr txBox="1"/>
          <p:nvPr/>
        </p:nvSpPr>
        <p:spPr>
          <a:xfrm>
            <a:off x="3763142" y="4636959"/>
            <a:ext cx="1233157" cy="123111"/>
          </a:xfrm>
          <a:prstGeom prst="rect">
            <a:avLst/>
          </a:prstGeom>
          <a:noFill/>
        </p:spPr>
        <p:txBody>
          <a:bodyPr wrap="square" lIns="0" tIns="0" rIns="0" bIns="0" rtlCol="0">
            <a:spAutoFit/>
          </a:bodyPr>
          <a:lstStyle/>
          <a:p>
            <a:r>
              <a:rPr lang="en-US" sz="800" dirty="0" smtClean="0"/>
              <a:t>IC activates CD8</a:t>
            </a:r>
            <a:r>
              <a:rPr lang="en-US" sz="800" baseline="24000" dirty="0" smtClean="0"/>
              <a:t>+</a:t>
            </a:r>
            <a:r>
              <a:rPr lang="en-US" sz="800" dirty="0" smtClean="0"/>
              <a:t> T cell</a:t>
            </a:r>
            <a:endParaRPr lang="en-US" sz="800" baseline="24000" dirty="0"/>
          </a:p>
        </p:txBody>
      </p:sp>
      <p:cxnSp>
        <p:nvCxnSpPr>
          <p:cNvPr id="88" name="Straight Connector 87"/>
          <p:cNvCxnSpPr/>
          <p:nvPr/>
        </p:nvCxnSpPr>
        <p:spPr>
          <a:xfrm flipH="1">
            <a:off x="1205618" y="1305166"/>
            <a:ext cx="1342901" cy="9437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1205618" y="2443229"/>
            <a:ext cx="13560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965638" y="1898064"/>
            <a:ext cx="144064" cy="2719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655604" y="1914427"/>
            <a:ext cx="48942" cy="1146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98870" y="2140920"/>
            <a:ext cx="0" cy="436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655604" y="2179482"/>
            <a:ext cx="1432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939970" y="2364893"/>
            <a:ext cx="144064" cy="412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Freeform 95"/>
          <p:cNvSpPr/>
          <p:nvPr/>
        </p:nvSpPr>
        <p:spPr>
          <a:xfrm>
            <a:off x="1253947" y="2220414"/>
            <a:ext cx="152083" cy="79844"/>
          </a:xfrm>
          <a:custGeom>
            <a:avLst/>
            <a:gdLst>
              <a:gd name="connsiteX0" fmla="*/ 0 w 152083"/>
              <a:gd name="connsiteY0" fmla="*/ 0 h 79844"/>
              <a:gd name="connsiteX1" fmla="*/ 55130 w 152083"/>
              <a:gd name="connsiteY1" fmla="*/ 43724 h 79844"/>
              <a:gd name="connsiteX2" fmla="*/ 152083 w 152083"/>
              <a:gd name="connsiteY2" fmla="*/ 79844 h 79844"/>
            </a:gdLst>
            <a:ahLst/>
            <a:cxnLst>
              <a:cxn ang="0">
                <a:pos x="connsiteX0" y="connsiteY0"/>
              </a:cxn>
              <a:cxn ang="0">
                <a:pos x="connsiteX1" y="connsiteY1"/>
              </a:cxn>
              <a:cxn ang="0">
                <a:pos x="connsiteX2" y="connsiteY2"/>
              </a:cxn>
            </a:cxnLst>
            <a:rect l="l" t="t" r="r" b="b"/>
            <a:pathLst>
              <a:path w="152083" h="79844">
                <a:moveTo>
                  <a:pt x="0" y="0"/>
                </a:moveTo>
                <a:lnTo>
                  <a:pt x="55130" y="43724"/>
                </a:lnTo>
                <a:lnTo>
                  <a:pt x="152083" y="79844"/>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7" name="Straight Connector 96"/>
          <p:cNvCxnSpPr/>
          <p:nvPr/>
        </p:nvCxnSpPr>
        <p:spPr>
          <a:xfrm flipH="1" flipV="1">
            <a:off x="840104" y="3670819"/>
            <a:ext cx="62504" cy="3732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939970" y="3487285"/>
            <a:ext cx="25668" cy="3732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1355332" y="3865898"/>
            <a:ext cx="70290" cy="412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1321128" y="4014268"/>
            <a:ext cx="43709" cy="5386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4324166" y="1357610"/>
            <a:ext cx="48942" cy="7601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4561691" y="3489889"/>
            <a:ext cx="48942" cy="7601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4536470" y="3762297"/>
            <a:ext cx="23288" cy="7281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4227720" y="3888840"/>
            <a:ext cx="62163" cy="728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flipV="1">
            <a:off x="4849007" y="2073101"/>
            <a:ext cx="62163" cy="728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963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rot="5400000">
            <a:off x="2363509" y="2294960"/>
            <a:ext cx="0" cy="640080"/>
          </a:xfrm>
          <a:prstGeom prst="line">
            <a:avLst/>
          </a:prstGeom>
          <a:noFill/>
          <a:ln w="19050" cap="flat" cmpd="sng" algn="ctr">
            <a:solidFill>
              <a:srgbClr val="161A2E">
                <a:shade val="95000"/>
                <a:satMod val="105000"/>
              </a:srgbClr>
            </a:solidFill>
            <a:prstDash val="solid"/>
          </a:ln>
          <a:effectLst/>
        </p:spPr>
      </p:cxnSp>
      <p:sp>
        <p:nvSpPr>
          <p:cNvPr id="2" name="Title 1"/>
          <p:cNvSpPr>
            <a:spLocks noGrp="1"/>
          </p:cNvSpPr>
          <p:nvPr>
            <p:ph type="title"/>
          </p:nvPr>
        </p:nvSpPr>
        <p:spPr>
          <a:xfrm>
            <a:off x="0" y="26840"/>
            <a:ext cx="9144000" cy="742950"/>
          </a:xfrm>
        </p:spPr>
        <p:txBody>
          <a:bodyPr/>
          <a:lstStyle/>
          <a:p>
            <a:r>
              <a:rPr lang="en-US" sz="2000" dirty="0"/>
              <a:t>A Randomized Phase 2 Study of Chemoradiation and Pembrolizumab </a:t>
            </a:r>
            <a:r>
              <a:rPr lang="en-US" sz="2000" dirty="0" smtClean="0"/>
              <a:t/>
            </a:r>
            <a:br>
              <a:rPr lang="en-US" sz="2000" dirty="0" smtClean="0"/>
            </a:br>
            <a:r>
              <a:rPr lang="en-US" sz="2000" dirty="0" smtClean="0"/>
              <a:t>for </a:t>
            </a:r>
            <a:r>
              <a:rPr lang="en-US" sz="2000" dirty="0"/>
              <a:t>Locally Advanced Cervical Cancer: </a:t>
            </a:r>
            <a:r>
              <a:rPr lang="en-US" sz="2000" dirty="0" smtClean="0"/>
              <a:t>Design</a:t>
            </a:r>
            <a:r>
              <a:rPr lang="en-US" sz="2000" baseline="30000" dirty="0" smtClean="0"/>
              <a:t>1,2</a:t>
            </a:r>
            <a:endParaRPr lang="en-US" sz="2000" baseline="30000" dirty="0"/>
          </a:p>
        </p:txBody>
      </p:sp>
      <p:sp>
        <p:nvSpPr>
          <p:cNvPr id="11" name="Rectangle 10"/>
          <p:cNvSpPr/>
          <p:nvPr/>
        </p:nvSpPr>
        <p:spPr>
          <a:xfrm>
            <a:off x="226918" y="4186424"/>
            <a:ext cx="4229521" cy="65697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CA" sz="1400" b="1" dirty="0" smtClean="0">
                <a:solidFill>
                  <a:schemeClr val="tx1"/>
                </a:solidFill>
              </a:rPr>
              <a:t>Primary endpoint: </a:t>
            </a:r>
            <a:r>
              <a:rPr lang="en-CA" sz="1400" dirty="0" smtClean="0">
                <a:solidFill>
                  <a:schemeClr val="tx1"/>
                </a:solidFill>
              </a:rPr>
              <a:t>Safety</a:t>
            </a:r>
            <a:endParaRPr lang="en-CA" sz="1400" dirty="0">
              <a:solidFill>
                <a:schemeClr val="tx1"/>
              </a:solidFill>
            </a:endParaRPr>
          </a:p>
          <a:p>
            <a:pPr marL="171450" indent="-171450">
              <a:buFont typeface="Arial" panose="020B0604020202020204" pitchFamily="34" charset="0"/>
              <a:buChar char="•"/>
            </a:pPr>
            <a:r>
              <a:rPr lang="en-CA" sz="1400" b="1" dirty="0" smtClean="0">
                <a:solidFill>
                  <a:schemeClr val="tx1"/>
                </a:solidFill>
              </a:rPr>
              <a:t>Secondary endpoint: </a:t>
            </a:r>
            <a:r>
              <a:rPr lang="en-US" sz="1400" dirty="0" smtClean="0">
                <a:solidFill>
                  <a:schemeClr val="tx1"/>
                </a:solidFill>
              </a:rPr>
              <a:t>CR</a:t>
            </a:r>
            <a:r>
              <a:rPr lang="en-US" sz="1400" dirty="0">
                <a:solidFill>
                  <a:schemeClr val="tx1"/>
                </a:solidFill>
              </a:rPr>
              <a:t>, PFS, OS</a:t>
            </a:r>
            <a:endParaRPr lang="en-CA" sz="1400" baseline="30000" dirty="0">
              <a:solidFill>
                <a:schemeClr val="tx1"/>
              </a:solidFill>
            </a:endParaRPr>
          </a:p>
        </p:txBody>
      </p:sp>
      <p:sp>
        <p:nvSpPr>
          <p:cNvPr id="13" name="TextBox 12"/>
          <p:cNvSpPr txBox="1"/>
          <p:nvPr/>
        </p:nvSpPr>
        <p:spPr>
          <a:xfrm>
            <a:off x="1968684" y="2306612"/>
            <a:ext cx="905899" cy="307777"/>
          </a:xfrm>
          <a:prstGeom prst="rect">
            <a:avLst/>
          </a:prstGeom>
          <a:noFill/>
        </p:spPr>
        <p:txBody>
          <a:bodyPr wrap="square" rtlCol="0">
            <a:spAutoFit/>
          </a:bodyPr>
          <a:lstStyle/>
          <a:p>
            <a:pPr algn="ctr"/>
            <a:r>
              <a:rPr lang="en-US" sz="1400" dirty="0"/>
              <a:t>1:1</a:t>
            </a:r>
          </a:p>
        </p:txBody>
      </p:sp>
      <p:sp>
        <p:nvSpPr>
          <p:cNvPr id="19" name="Rounded Rectangle 18"/>
          <p:cNvSpPr>
            <a:spLocks noChangeArrowheads="1"/>
          </p:cNvSpPr>
          <p:nvPr/>
        </p:nvSpPr>
        <p:spPr bwMode="auto">
          <a:xfrm>
            <a:off x="2954642" y="1043613"/>
            <a:ext cx="6085990" cy="1595930"/>
          </a:xfrm>
          <a:prstGeom prst="round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spcBef>
                <a:spcPct val="20000"/>
              </a:spcBef>
              <a:buClr>
                <a:srgbClr val="304F4D"/>
              </a:buClr>
              <a:buChar char="•"/>
              <a:defRPr sz="2400">
                <a:solidFill>
                  <a:schemeClr val="tx1"/>
                </a:solidFill>
                <a:latin typeface="Arial" pitchFamily="34" charset="0"/>
                <a:ea typeface="ヒラギノ角ゴ Pro W3" charset="-128"/>
              </a:defRPr>
            </a:lvl1pPr>
            <a:lvl2pPr marL="742950" indent="-285750">
              <a:spcBef>
                <a:spcPct val="20000"/>
              </a:spcBef>
              <a:buClr>
                <a:srgbClr val="304F4D"/>
              </a:buClr>
              <a:buChar char="–"/>
              <a:defRPr sz="2400">
                <a:solidFill>
                  <a:schemeClr val="tx1"/>
                </a:solidFill>
                <a:latin typeface="Arial" pitchFamily="34" charset="0"/>
                <a:ea typeface="ヒラギノ角ゴ Pro W3" charset="-128"/>
              </a:defRPr>
            </a:lvl2pPr>
            <a:lvl3pPr marL="1143000" indent="-228600">
              <a:spcBef>
                <a:spcPct val="20000"/>
              </a:spcBef>
              <a:buClr>
                <a:srgbClr val="304F4D"/>
              </a:buClr>
              <a:buChar char="•"/>
              <a:defRPr>
                <a:solidFill>
                  <a:schemeClr val="tx1"/>
                </a:solidFill>
                <a:latin typeface="Arial" pitchFamily="34" charset="0"/>
                <a:ea typeface="ヒラギノ角ゴ Pro W3" charset="-128"/>
              </a:defRPr>
            </a:lvl3pPr>
            <a:lvl4pPr marL="1600200" indent="-228600">
              <a:spcBef>
                <a:spcPct val="20000"/>
              </a:spcBef>
              <a:buClr>
                <a:srgbClr val="304F4D"/>
              </a:buClr>
              <a:buChar char="–"/>
              <a:defRPr>
                <a:solidFill>
                  <a:schemeClr val="tx1"/>
                </a:solidFill>
                <a:latin typeface="Arial" pitchFamily="34" charset="0"/>
                <a:ea typeface="ヒラギノ角ゴ Pro W3" charset="-128"/>
              </a:defRPr>
            </a:lvl4pPr>
            <a:lvl5pPr marL="2057400" indent="-228600">
              <a:spcBef>
                <a:spcPct val="20000"/>
              </a:spcBef>
              <a:buClr>
                <a:srgbClr val="304F4D"/>
              </a:buClr>
              <a:buChar char="»"/>
              <a:defRPr>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9pPr>
          </a:lstStyle>
          <a:p>
            <a:pPr algn="ctr">
              <a:spcBef>
                <a:spcPts val="300"/>
              </a:spcBef>
              <a:buNone/>
            </a:pPr>
            <a:r>
              <a:rPr lang="en-CA" sz="1400" b="1" dirty="0">
                <a:solidFill>
                  <a:schemeClr val="bg1"/>
                </a:solidFill>
              </a:rPr>
              <a:t>ARM 1: Pembrolizumab After </a:t>
            </a:r>
            <a:r>
              <a:rPr lang="en-CA" sz="1400" b="1" dirty="0" smtClean="0">
                <a:solidFill>
                  <a:schemeClr val="bg1"/>
                </a:solidFill>
              </a:rPr>
              <a:t>CRT</a:t>
            </a:r>
            <a:endParaRPr lang="en-CA" sz="1400" b="1" dirty="0">
              <a:solidFill>
                <a:schemeClr val="bg1"/>
              </a:solidFill>
            </a:endParaRPr>
          </a:p>
          <a:p>
            <a:pPr marL="285750" indent="-285750">
              <a:spcBef>
                <a:spcPts val="300"/>
              </a:spcBef>
              <a:buClr>
                <a:schemeClr val="bg1"/>
              </a:buClr>
            </a:pPr>
            <a:r>
              <a:rPr lang="en-CA" sz="1400" dirty="0" smtClean="0">
                <a:solidFill>
                  <a:schemeClr val="bg1"/>
                </a:solidFill>
                <a:effectLst>
                  <a:outerShdw blurRad="38100" dist="38100" dir="2700000" algn="tl">
                    <a:srgbClr val="000000">
                      <a:alpha val="43137"/>
                    </a:srgbClr>
                  </a:outerShdw>
                </a:effectLst>
              </a:rPr>
              <a:t>Cisplatin 40 </a:t>
            </a:r>
            <a:r>
              <a:rPr lang="en-CA" sz="1400" dirty="0">
                <a:solidFill>
                  <a:schemeClr val="bg1"/>
                </a:solidFill>
                <a:effectLst>
                  <a:outerShdw blurRad="38100" dist="38100" dir="2700000" algn="tl">
                    <a:srgbClr val="000000">
                      <a:alpha val="43137"/>
                    </a:srgbClr>
                  </a:outerShdw>
                </a:effectLst>
              </a:rPr>
              <a:t>mg/m</a:t>
            </a:r>
            <a:r>
              <a:rPr lang="en-CA" sz="1400" baseline="30000" dirty="0">
                <a:solidFill>
                  <a:schemeClr val="bg1"/>
                </a:solidFill>
                <a:effectLst>
                  <a:outerShdw blurRad="38100" dist="38100" dir="2700000" algn="tl">
                    <a:srgbClr val="000000">
                      <a:alpha val="43137"/>
                    </a:srgbClr>
                  </a:outerShdw>
                </a:effectLst>
              </a:rPr>
              <a:t>2</a:t>
            </a:r>
            <a:r>
              <a:rPr lang="en-CA" sz="1400" dirty="0">
                <a:solidFill>
                  <a:schemeClr val="bg1"/>
                </a:solidFill>
                <a:effectLst>
                  <a:outerShdw blurRad="38100" dist="38100" dir="2700000" algn="tl">
                    <a:srgbClr val="000000">
                      <a:alpha val="43137"/>
                    </a:srgbClr>
                  </a:outerShdw>
                </a:effectLst>
              </a:rPr>
              <a:t> weekly for 5-6 weeks</a:t>
            </a:r>
          </a:p>
          <a:p>
            <a:pPr marL="285750" indent="-285750">
              <a:spcBef>
                <a:spcPts val="300"/>
              </a:spcBef>
              <a:buClr>
                <a:schemeClr val="bg1"/>
              </a:buClr>
            </a:pPr>
            <a:r>
              <a:rPr lang="en-CA" sz="1400" dirty="0" smtClean="0">
                <a:solidFill>
                  <a:schemeClr val="bg1"/>
                </a:solidFill>
                <a:effectLst>
                  <a:outerShdw blurRad="38100" dist="38100" dir="2700000" algn="tl">
                    <a:srgbClr val="000000">
                      <a:alpha val="43137"/>
                    </a:srgbClr>
                  </a:outerShdw>
                </a:effectLst>
              </a:rPr>
              <a:t>CCRT: </a:t>
            </a:r>
            <a:r>
              <a:rPr lang="en-CA" sz="1400" dirty="0">
                <a:solidFill>
                  <a:schemeClr val="bg1"/>
                </a:solidFill>
                <a:effectLst>
                  <a:outerShdw blurRad="38100" dist="38100" dir="2700000" algn="tl">
                    <a:srgbClr val="000000">
                      <a:alpha val="43137"/>
                    </a:srgbClr>
                  </a:outerShdw>
                </a:effectLst>
              </a:rPr>
              <a:t>EBRT plus brachytherapy</a:t>
            </a:r>
          </a:p>
          <a:p>
            <a:pPr marL="285750" indent="-285750">
              <a:spcBef>
                <a:spcPts val="300"/>
              </a:spcBef>
              <a:buClr>
                <a:schemeClr val="bg1"/>
              </a:buClr>
            </a:pPr>
            <a:r>
              <a:rPr lang="en-CA" sz="1400" dirty="0">
                <a:solidFill>
                  <a:schemeClr val="bg1"/>
                </a:solidFill>
                <a:effectLst>
                  <a:outerShdw blurRad="38100" dist="38100" dir="2700000" algn="tl">
                    <a:srgbClr val="000000">
                      <a:alpha val="43137"/>
                    </a:srgbClr>
                  </a:outerShdw>
                </a:effectLst>
              </a:rPr>
              <a:t>3 cycles of consolidative pembrolizumab: 200 mg every 21 days beginning week 9 </a:t>
            </a:r>
            <a:r>
              <a:rPr lang="en-CA" sz="1400" dirty="0" smtClean="0">
                <a:solidFill>
                  <a:schemeClr val="bg1"/>
                </a:solidFill>
                <a:effectLst>
                  <a:outerShdw blurRad="38100" dist="38100" dir="2700000" algn="tl">
                    <a:srgbClr val="000000">
                      <a:alpha val="43137"/>
                    </a:srgbClr>
                  </a:outerShdw>
                </a:effectLst>
              </a:rPr>
              <a:t>for </a:t>
            </a:r>
            <a:r>
              <a:rPr lang="en-CA" sz="1400" dirty="0">
                <a:solidFill>
                  <a:schemeClr val="bg1"/>
                </a:solidFill>
                <a:effectLst>
                  <a:outerShdw blurRad="38100" dist="38100" dir="2700000" algn="tl">
                    <a:srgbClr val="000000">
                      <a:alpha val="43137"/>
                    </a:srgbClr>
                  </a:outerShdw>
                </a:effectLst>
              </a:rPr>
              <a:t>3 cycles</a:t>
            </a:r>
          </a:p>
        </p:txBody>
      </p:sp>
      <p:sp>
        <p:nvSpPr>
          <p:cNvPr id="20" name="Rounded Rectangle 20"/>
          <p:cNvSpPr>
            <a:spLocks noChangeArrowheads="1"/>
          </p:cNvSpPr>
          <p:nvPr/>
        </p:nvSpPr>
        <p:spPr bwMode="auto">
          <a:xfrm>
            <a:off x="2954643" y="2749843"/>
            <a:ext cx="6085990" cy="1645920"/>
          </a:xfrm>
          <a:prstGeom prst="roundRect">
            <a:avLst/>
          </a:prstGeom>
          <a:solidFill>
            <a:schemeClr val="accent4"/>
          </a:solidFill>
          <a:ln w="19050">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91438" tIns="45719" rIns="91438" bIns="45719" anchor="ctr"/>
          <a:lstStyle>
            <a:lvl1pPr>
              <a:spcBef>
                <a:spcPct val="20000"/>
              </a:spcBef>
              <a:buClr>
                <a:srgbClr val="304F4D"/>
              </a:buClr>
              <a:buChar char="•"/>
              <a:defRPr sz="2400">
                <a:solidFill>
                  <a:schemeClr val="tx1"/>
                </a:solidFill>
                <a:latin typeface="Arial" pitchFamily="34" charset="0"/>
                <a:ea typeface="ヒラギノ角ゴ Pro W3" charset="-128"/>
              </a:defRPr>
            </a:lvl1pPr>
            <a:lvl2pPr marL="742950" indent="-285750">
              <a:spcBef>
                <a:spcPct val="20000"/>
              </a:spcBef>
              <a:buClr>
                <a:srgbClr val="304F4D"/>
              </a:buClr>
              <a:buChar char="–"/>
              <a:defRPr sz="2400">
                <a:solidFill>
                  <a:schemeClr val="tx1"/>
                </a:solidFill>
                <a:latin typeface="Arial" pitchFamily="34" charset="0"/>
                <a:ea typeface="ヒラギノ角ゴ Pro W3" charset="-128"/>
              </a:defRPr>
            </a:lvl2pPr>
            <a:lvl3pPr marL="1143000" indent="-228600">
              <a:spcBef>
                <a:spcPct val="20000"/>
              </a:spcBef>
              <a:buClr>
                <a:srgbClr val="304F4D"/>
              </a:buClr>
              <a:buChar char="•"/>
              <a:defRPr>
                <a:solidFill>
                  <a:schemeClr val="tx1"/>
                </a:solidFill>
                <a:latin typeface="Arial" pitchFamily="34" charset="0"/>
                <a:ea typeface="ヒラギノ角ゴ Pro W3" charset="-128"/>
              </a:defRPr>
            </a:lvl3pPr>
            <a:lvl4pPr marL="1600200" indent="-228600">
              <a:spcBef>
                <a:spcPct val="20000"/>
              </a:spcBef>
              <a:buClr>
                <a:srgbClr val="304F4D"/>
              </a:buClr>
              <a:buChar char="–"/>
              <a:defRPr>
                <a:solidFill>
                  <a:schemeClr val="tx1"/>
                </a:solidFill>
                <a:latin typeface="Arial" pitchFamily="34" charset="0"/>
                <a:ea typeface="ヒラギノ角ゴ Pro W3" charset="-128"/>
              </a:defRPr>
            </a:lvl4pPr>
            <a:lvl5pPr marL="2057400" indent="-228600">
              <a:spcBef>
                <a:spcPct val="20000"/>
              </a:spcBef>
              <a:buClr>
                <a:srgbClr val="304F4D"/>
              </a:buClr>
              <a:buChar char="»"/>
              <a:defRPr>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9pPr>
          </a:lstStyle>
          <a:p>
            <a:pPr algn="ctr">
              <a:spcBef>
                <a:spcPts val="300"/>
              </a:spcBef>
              <a:buNone/>
            </a:pPr>
            <a:r>
              <a:rPr lang="en-CA" sz="1400" b="1" dirty="0">
                <a:solidFill>
                  <a:schemeClr val="bg1"/>
                </a:solidFill>
              </a:rPr>
              <a:t>ARM 2: Pembrolizumab During </a:t>
            </a:r>
            <a:r>
              <a:rPr lang="en-CA" sz="1400" b="1" dirty="0" smtClean="0">
                <a:solidFill>
                  <a:schemeClr val="bg1"/>
                </a:solidFill>
              </a:rPr>
              <a:t>CRT</a:t>
            </a:r>
            <a:endParaRPr lang="en-CA" sz="1400" b="1" dirty="0">
              <a:solidFill>
                <a:schemeClr val="bg1"/>
              </a:solidFill>
            </a:endParaRPr>
          </a:p>
          <a:p>
            <a:pPr marL="285750" indent="-285750">
              <a:spcBef>
                <a:spcPts val="300"/>
              </a:spcBef>
              <a:buClr>
                <a:schemeClr val="bg1"/>
              </a:buClr>
            </a:pPr>
            <a:r>
              <a:rPr lang="en-CA" sz="1400" dirty="0">
                <a:solidFill>
                  <a:schemeClr val="bg1"/>
                </a:solidFill>
                <a:effectLst>
                  <a:outerShdw blurRad="38100" dist="38100" dir="2700000" algn="tl">
                    <a:srgbClr val="000000">
                      <a:alpha val="43137"/>
                    </a:srgbClr>
                  </a:outerShdw>
                </a:effectLst>
              </a:rPr>
              <a:t>Cisplatin 40 mg/m</a:t>
            </a:r>
            <a:r>
              <a:rPr lang="en-CA" sz="1400" baseline="30000" dirty="0">
                <a:solidFill>
                  <a:schemeClr val="bg1"/>
                </a:solidFill>
                <a:effectLst>
                  <a:outerShdw blurRad="38100" dist="38100" dir="2700000" algn="tl">
                    <a:srgbClr val="000000">
                      <a:alpha val="43137"/>
                    </a:srgbClr>
                  </a:outerShdw>
                </a:effectLst>
              </a:rPr>
              <a:t>2</a:t>
            </a:r>
            <a:r>
              <a:rPr lang="en-CA" sz="1400" dirty="0">
                <a:solidFill>
                  <a:schemeClr val="bg1"/>
                </a:solidFill>
                <a:effectLst>
                  <a:outerShdw blurRad="38100" dist="38100" dir="2700000" algn="tl">
                    <a:srgbClr val="000000">
                      <a:alpha val="43137"/>
                    </a:srgbClr>
                  </a:outerShdw>
                </a:effectLst>
              </a:rPr>
              <a:t> weekly for </a:t>
            </a:r>
            <a:r>
              <a:rPr lang="en-CA" sz="1400" dirty="0" smtClean="0">
                <a:solidFill>
                  <a:schemeClr val="bg1"/>
                </a:solidFill>
                <a:effectLst>
                  <a:outerShdw blurRad="38100" dist="38100" dir="2700000" algn="tl">
                    <a:srgbClr val="000000">
                      <a:alpha val="43137"/>
                    </a:srgbClr>
                  </a:outerShdw>
                </a:effectLst>
              </a:rPr>
              <a:t>5-6 </a:t>
            </a:r>
            <a:r>
              <a:rPr lang="en-CA" sz="1400" dirty="0">
                <a:solidFill>
                  <a:schemeClr val="bg1"/>
                </a:solidFill>
                <a:effectLst>
                  <a:outerShdw blurRad="38100" dist="38100" dir="2700000" algn="tl">
                    <a:srgbClr val="000000">
                      <a:alpha val="43137"/>
                    </a:srgbClr>
                  </a:outerShdw>
                </a:effectLst>
              </a:rPr>
              <a:t>weeks</a:t>
            </a:r>
          </a:p>
          <a:p>
            <a:pPr marL="285750" indent="-285750">
              <a:spcBef>
                <a:spcPts val="300"/>
              </a:spcBef>
              <a:buClr>
                <a:schemeClr val="bg1"/>
              </a:buClr>
            </a:pPr>
            <a:r>
              <a:rPr lang="en-CA" sz="1400" dirty="0">
                <a:solidFill>
                  <a:schemeClr val="bg1"/>
                </a:solidFill>
                <a:effectLst>
                  <a:outerShdw blurRad="38100" dist="38100" dir="2700000" algn="tl">
                    <a:srgbClr val="000000">
                      <a:alpha val="43137"/>
                    </a:srgbClr>
                  </a:outerShdw>
                </a:effectLst>
              </a:rPr>
              <a:t>3 cycles of concurrent pembrolizumab: </a:t>
            </a:r>
            <a:r>
              <a:rPr lang="en-CA" sz="1400" dirty="0" smtClean="0">
                <a:solidFill>
                  <a:schemeClr val="bg1"/>
                </a:solidFill>
                <a:effectLst>
                  <a:outerShdw blurRad="38100" dist="38100" dir="2700000" algn="tl">
                    <a:srgbClr val="000000">
                      <a:alpha val="43137"/>
                    </a:srgbClr>
                  </a:outerShdw>
                </a:effectLst>
              </a:rPr>
              <a:t>200 mg </a:t>
            </a:r>
            <a:r>
              <a:rPr lang="en-CA" sz="1400" dirty="0">
                <a:solidFill>
                  <a:schemeClr val="bg1"/>
                </a:solidFill>
                <a:effectLst>
                  <a:outerShdw blurRad="38100" dist="38100" dir="2700000" algn="tl">
                    <a:srgbClr val="000000">
                      <a:alpha val="43137"/>
                    </a:srgbClr>
                  </a:outerShdw>
                </a:effectLst>
              </a:rPr>
              <a:t>every 21 days beginning day 1 </a:t>
            </a:r>
            <a:r>
              <a:rPr lang="en-CA" sz="1400" dirty="0" smtClean="0">
                <a:solidFill>
                  <a:schemeClr val="bg1"/>
                </a:solidFill>
                <a:effectLst>
                  <a:outerShdw blurRad="38100" dist="38100" dir="2700000" algn="tl">
                    <a:srgbClr val="000000">
                      <a:alpha val="43137"/>
                    </a:srgbClr>
                  </a:outerShdw>
                </a:effectLst>
              </a:rPr>
              <a:t>for </a:t>
            </a:r>
            <a:r>
              <a:rPr lang="en-CA" sz="1400" dirty="0">
                <a:solidFill>
                  <a:schemeClr val="bg1"/>
                </a:solidFill>
                <a:effectLst>
                  <a:outerShdw blurRad="38100" dist="38100" dir="2700000" algn="tl">
                    <a:srgbClr val="000000">
                      <a:alpha val="43137"/>
                    </a:srgbClr>
                  </a:outerShdw>
                </a:effectLst>
              </a:rPr>
              <a:t>3 cycles</a:t>
            </a:r>
          </a:p>
          <a:p>
            <a:pPr marL="285750" indent="-285750">
              <a:spcBef>
                <a:spcPts val="300"/>
              </a:spcBef>
              <a:buClr>
                <a:schemeClr val="bg1"/>
              </a:buClr>
            </a:pPr>
            <a:r>
              <a:rPr lang="en-CA" sz="1400" dirty="0" smtClean="0">
                <a:solidFill>
                  <a:schemeClr val="bg1"/>
                </a:solidFill>
                <a:effectLst>
                  <a:outerShdw blurRad="38100" dist="38100" dir="2700000" algn="tl">
                    <a:srgbClr val="000000">
                      <a:alpha val="43137"/>
                    </a:srgbClr>
                  </a:outerShdw>
                </a:effectLst>
              </a:rPr>
              <a:t>CCRT: </a:t>
            </a:r>
            <a:r>
              <a:rPr lang="en-CA" sz="1400" dirty="0">
                <a:solidFill>
                  <a:schemeClr val="bg1"/>
                </a:solidFill>
                <a:effectLst>
                  <a:outerShdw blurRad="38100" dist="38100" dir="2700000" algn="tl">
                    <a:srgbClr val="000000">
                      <a:alpha val="43137"/>
                    </a:srgbClr>
                  </a:outerShdw>
                </a:effectLst>
              </a:rPr>
              <a:t>EBRT plus brachytherapy </a:t>
            </a:r>
          </a:p>
        </p:txBody>
      </p:sp>
      <p:cxnSp>
        <p:nvCxnSpPr>
          <p:cNvPr id="21" name="Straight Connector 20"/>
          <p:cNvCxnSpPr/>
          <p:nvPr/>
        </p:nvCxnSpPr>
        <p:spPr>
          <a:xfrm>
            <a:off x="2719055" y="1832220"/>
            <a:ext cx="0" cy="1737360"/>
          </a:xfrm>
          <a:prstGeom prst="line">
            <a:avLst/>
          </a:prstGeom>
          <a:noFill/>
          <a:ln w="19050" cap="flat" cmpd="sng" algn="ctr">
            <a:solidFill>
              <a:srgbClr val="161A2E">
                <a:shade val="95000"/>
                <a:satMod val="105000"/>
              </a:srgbClr>
            </a:solidFill>
            <a:prstDash val="solid"/>
          </a:ln>
          <a:effectLst/>
        </p:spPr>
      </p:cxnSp>
      <p:cxnSp>
        <p:nvCxnSpPr>
          <p:cNvPr id="22" name="直線矢印コネクタ 10"/>
          <p:cNvCxnSpPr/>
          <p:nvPr/>
        </p:nvCxnSpPr>
        <p:spPr>
          <a:xfrm flipV="1">
            <a:off x="2718719" y="1840302"/>
            <a:ext cx="180000" cy="0"/>
          </a:xfrm>
          <a:prstGeom prst="straightConnector1">
            <a:avLst/>
          </a:prstGeom>
          <a:noFill/>
          <a:ln w="19050" cap="flat" cmpd="sng" algn="ctr">
            <a:solidFill>
              <a:srgbClr val="161A2E"/>
            </a:solidFill>
            <a:prstDash val="solid"/>
            <a:headEnd type="none" w="med" len="med"/>
            <a:tailEnd type="triangle" w="med" len="med"/>
          </a:ln>
          <a:effectLst/>
        </p:spPr>
      </p:cxnSp>
      <p:cxnSp>
        <p:nvCxnSpPr>
          <p:cNvPr id="23" name="直線矢印コネクタ 10"/>
          <p:cNvCxnSpPr/>
          <p:nvPr/>
        </p:nvCxnSpPr>
        <p:spPr>
          <a:xfrm flipV="1">
            <a:off x="2718719" y="3568384"/>
            <a:ext cx="180000" cy="0"/>
          </a:xfrm>
          <a:prstGeom prst="straightConnector1">
            <a:avLst/>
          </a:prstGeom>
          <a:noFill/>
          <a:ln w="19050" cap="flat" cmpd="sng" algn="ctr">
            <a:solidFill>
              <a:srgbClr val="161A2E"/>
            </a:solidFill>
            <a:prstDash val="solid"/>
            <a:headEnd type="none" w="med" len="med"/>
            <a:tailEnd type="triangle" w="med" len="med"/>
          </a:ln>
          <a:effectLst/>
        </p:spPr>
      </p:cxnSp>
      <p:sp>
        <p:nvSpPr>
          <p:cNvPr id="18" name="Oval 17"/>
          <p:cNvSpPr/>
          <p:nvPr/>
        </p:nvSpPr>
        <p:spPr>
          <a:xfrm>
            <a:off x="2548024" y="2466144"/>
            <a:ext cx="346798" cy="346798"/>
          </a:xfrm>
          <a:prstGeom prst="ellipse">
            <a:avLst/>
          </a:prstGeom>
          <a:solidFill>
            <a:schemeClr val="tx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a:ea typeface="+mn-ea"/>
                <a:cs typeface="+mn-cs"/>
              </a:rPr>
              <a:t>R</a:t>
            </a:r>
          </a:p>
        </p:txBody>
      </p:sp>
      <p:sp>
        <p:nvSpPr>
          <p:cNvPr id="16" name="TextBox 27"/>
          <p:cNvSpPr>
            <a:spLocks noChangeArrowheads="1"/>
          </p:cNvSpPr>
          <p:nvPr/>
        </p:nvSpPr>
        <p:spPr bwMode="auto">
          <a:xfrm>
            <a:off x="290289" y="1167897"/>
            <a:ext cx="1960541" cy="2879002"/>
          </a:xfrm>
          <a:prstGeom prst="roundRect">
            <a:avLst>
              <a:gd name="adj" fmla="val 11982"/>
            </a:avLst>
          </a:prstGeom>
          <a:solidFill>
            <a:schemeClr val="accent1">
              <a:lumMod val="10000"/>
              <a:lumOff val="90000"/>
            </a:schemeClr>
          </a:solidFill>
          <a:ln w="19050">
            <a:headEnd/>
            <a:tailEnd/>
          </a:ln>
        </p:spPr>
        <p:style>
          <a:lnRef idx="2">
            <a:schemeClr val="accent1"/>
          </a:lnRef>
          <a:fillRef idx="1">
            <a:schemeClr val="lt1"/>
          </a:fillRef>
          <a:effectRef idx="0">
            <a:schemeClr val="accent1"/>
          </a:effectRef>
          <a:fontRef idx="minor">
            <a:schemeClr val="dk1"/>
          </a:fontRef>
        </p:style>
        <p:txBody>
          <a:bodyPr lIns="90000" tIns="36000" rIns="90000" bIns="36000" anchor="ctr"/>
          <a:lstStyle>
            <a:lvl1pPr marL="112713" eaLnBrk="0" hangingPunct="0">
              <a:spcBef>
                <a:spcPct val="20000"/>
              </a:spcBef>
              <a:buChar char="•"/>
              <a:defRPr kumimoji="1" sz="2800" b="1">
                <a:solidFill>
                  <a:schemeClr val="tx1"/>
                </a:solidFill>
                <a:latin typeface="Arial" pitchFamily="34" charset="0"/>
                <a:ea typeface="HGP創英角ｺﾞｼｯｸUB" pitchFamily="50" charset="-128"/>
              </a:defRPr>
            </a:lvl1pPr>
            <a:lvl2pPr marL="742950" indent="-285750" eaLnBrk="0" hangingPunct="0">
              <a:lnSpc>
                <a:spcPct val="140000"/>
              </a:lnSpc>
              <a:spcBef>
                <a:spcPct val="20000"/>
              </a:spcBef>
              <a:buChar char="–"/>
              <a:defRPr kumimoji="1" sz="2000" b="1">
                <a:solidFill>
                  <a:schemeClr val="tx1"/>
                </a:solidFill>
                <a:latin typeface="Arial" pitchFamily="34" charset="0"/>
                <a:ea typeface="HGP創英角ｺﾞｼｯｸUB" pitchFamily="50" charset="-128"/>
              </a:defRPr>
            </a:lvl2pPr>
            <a:lvl3pPr marL="1143000" indent="-228600" eaLnBrk="0" hangingPunct="0">
              <a:lnSpc>
                <a:spcPct val="180000"/>
              </a:lnSpc>
              <a:spcBef>
                <a:spcPct val="20000"/>
              </a:spcBef>
              <a:buChar char="•"/>
              <a:defRPr kumimoji="1" sz="1600" b="1">
                <a:solidFill>
                  <a:schemeClr val="tx1"/>
                </a:solidFill>
                <a:latin typeface="Arial" pitchFamily="34" charset="0"/>
                <a:ea typeface="HGP創英角ｺﾞｼｯｸUB" pitchFamily="50" charset="-128"/>
              </a:defRPr>
            </a:lvl3pPr>
            <a:lvl4pPr marL="1600200" indent="-228600" eaLnBrk="0" hangingPunct="0">
              <a:spcBef>
                <a:spcPct val="20000"/>
              </a:spcBef>
              <a:buChar char="–"/>
              <a:defRPr kumimoji="1" sz="20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2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ＭＳ Ｐゴシック" pitchFamily="50" charset="-128"/>
                <a:ea typeface="ＭＳ Ｐゴシック" pitchFamily="50" charset="-128"/>
              </a:defRPr>
            </a:lvl9pPr>
          </a:lstStyle>
          <a:p>
            <a:pPr>
              <a:buNone/>
            </a:pPr>
            <a:r>
              <a:rPr lang="en-CA" sz="1400" dirty="0"/>
              <a:t>Eligibility criteria</a:t>
            </a:r>
          </a:p>
          <a:p>
            <a:pPr marL="182880" indent="-182880"/>
            <a:r>
              <a:rPr lang="en-CA" sz="1400" b="0" dirty="0"/>
              <a:t>Squamous, adenosquamous, adenocarcinoma of the cervix</a:t>
            </a:r>
          </a:p>
          <a:p>
            <a:pPr marL="182880" indent="-182880"/>
            <a:r>
              <a:rPr lang="en-CA" sz="1400" b="0" dirty="0"/>
              <a:t>Stages </a:t>
            </a:r>
            <a:r>
              <a:rPr lang="en-CA" sz="1400" b="0" dirty="0" smtClean="0"/>
              <a:t>IB2-IVA </a:t>
            </a:r>
            <a:r>
              <a:rPr lang="en-CA" sz="1400" b="0" dirty="0"/>
              <a:t>or IB1 with positive nodes (FIGO 2009)</a:t>
            </a:r>
          </a:p>
          <a:p>
            <a:pPr marL="182880" indent="-182880">
              <a:buFont typeface="Arial" panose="020B0604020202020204" pitchFamily="34" charset="0"/>
              <a:buChar char="•"/>
            </a:pPr>
            <a:r>
              <a:rPr lang="en-CA" sz="1400" b="0" dirty="0"/>
              <a:t>ECOG PS of 0-2</a:t>
            </a:r>
          </a:p>
        </p:txBody>
      </p:sp>
      <p:sp>
        <p:nvSpPr>
          <p:cNvPr id="3" name="Footer Placeholder 2"/>
          <p:cNvSpPr>
            <a:spLocks noGrp="1"/>
          </p:cNvSpPr>
          <p:nvPr>
            <p:ph type="ftr" sz="quarter" idx="13"/>
          </p:nvPr>
        </p:nvSpPr>
        <p:spPr/>
        <p:txBody>
          <a:bodyPr/>
          <a:lstStyle/>
          <a:p>
            <a:r>
              <a:rPr lang="en-US" dirty="0" smtClean="0"/>
              <a:t>1. Duska LR et al. SGO 2020. Abstract 17. 2. https://clinicaltrials.gov/ct2/show/NCT04221945.</a:t>
            </a:r>
            <a:endParaRPr lang="en-US" dirty="0"/>
          </a:p>
        </p:txBody>
      </p:sp>
    </p:spTree>
    <p:extLst>
      <p:ext uri="{BB962C8B-B14F-4D97-AF65-F5344CB8AC3E}">
        <p14:creationId xmlns:p14="http://schemas.microsoft.com/office/powerpoint/2010/main" val="863050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4"/>
          <p:cNvSpPr>
            <a:spLocks noGrp="1"/>
          </p:cNvSpPr>
          <p:nvPr>
            <p:ph type="ftr" sz="quarter" idx="13"/>
          </p:nvPr>
        </p:nvSpPr>
        <p:spPr/>
        <p:txBody>
          <a:bodyPr/>
          <a:lstStyle/>
          <a:p>
            <a:r>
              <a:rPr lang="en-US" dirty="0"/>
              <a:t>1. Duska LR et al. SGO 2020. Abstract 17. 2. https://</a:t>
            </a:r>
            <a:r>
              <a:rPr lang="en-US" dirty="0" smtClean="0"/>
              <a:t>clinicaltrials.gov/ct2/show/NCT04221945.</a:t>
            </a:r>
            <a:endParaRPr lang="en-US" dirty="0"/>
          </a:p>
        </p:txBody>
      </p:sp>
      <p:sp>
        <p:nvSpPr>
          <p:cNvPr id="2" name="Title 1"/>
          <p:cNvSpPr>
            <a:spLocks noGrp="1"/>
          </p:cNvSpPr>
          <p:nvPr>
            <p:ph type="title"/>
          </p:nvPr>
        </p:nvSpPr>
        <p:spPr>
          <a:xfrm>
            <a:off x="0" y="26840"/>
            <a:ext cx="9144000" cy="742950"/>
          </a:xfrm>
        </p:spPr>
        <p:txBody>
          <a:bodyPr/>
          <a:lstStyle/>
          <a:p>
            <a:r>
              <a:rPr lang="en-US" sz="2000" dirty="0"/>
              <a:t>A Randomized Phase 2 Study of Chemoradiation and Pembrolizumab for Locally Advanced Cervical Cancer: </a:t>
            </a:r>
            <a:r>
              <a:rPr lang="en-US" sz="2000" dirty="0" smtClean="0"/>
              <a:t>Safety</a:t>
            </a:r>
            <a:r>
              <a:rPr lang="en-US" sz="2000" baseline="30000" dirty="0" smtClean="0"/>
              <a:t>1,2</a:t>
            </a:r>
            <a:endParaRPr lang="en-US" sz="2000" baseline="30000" dirty="0"/>
          </a:p>
        </p:txBody>
      </p:sp>
      <p:sp>
        <p:nvSpPr>
          <p:cNvPr id="27" name="Rounded Rectangle 26"/>
          <p:cNvSpPr>
            <a:spLocks noChangeArrowheads="1"/>
          </p:cNvSpPr>
          <p:nvPr/>
        </p:nvSpPr>
        <p:spPr bwMode="auto">
          <a:xfrm>
            <a:off x="6987978" y="1424614"/>
            <a:ext cx="1957242" cy="2419637"/>
          </a:xfrm>
          <a:prstGeom prst="round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spcBef>
                <a:spcPct val="20000"/>
              </a:spcBef>
              <a:buClr>
                <a:srgbClr val="304F4D"/>
              </a:buClr>
              <a:buChar char="•"/>
              <a:defRPr sz="2400">
                <a:solidFill>
                  <a:schemeClr val="tx1"/>
                </a:solidFill>
                <a:latin typeface="Arial" pitchFamily="34" charset="0"/>
                <a:ea typeface="ヒラギノ角ゴ Pro W3" charset="-128"/>
              </a:defRPr>
            </a:lvl1pPr>
            <a:lvl2pPr marL="742950" indent="-285750">
              <a:spcBef>
                <a:spcPct val="20000"/>
              </a:spcBef>
              <a:buClr>
                <a:srgbClr val="304F4D"/>
              </a:buClr>
              <a:buChar char="–"/>
              <a:defRPr sz="2400">
                <a:solidFill>
                  <a:schemeClr val="tx1"/>
                </a:solidFill>
                <a:latin typeface="Arial" pitchFamily="34" charset="0"/>
                <a:ea typeface="ヒラギノ角ゴ Pro W3" charset="-128"/>
              </a:defRPr>
            </a:lvl2pPr>
            <a:lvl3pPr marL="1143000" indent="-228600">
              <a:spcBef>
                <a:spcPct val="20000"/>
              </a:spcBef>
              <a:buClr>
                <a:srgbClr val="304F4D"/>
              </a:buClr>
              <a:buChar char="•"/>
              <a:defRPr>
                <a:solidFill>
                  <a:schemeClr val="tx1"/>
                </a:solidFill>
                <a:latin typeface="Arial" pitchFamily="34" charset="0"/>
                <a:ea typeface="ヒラギノ角ゴ Pro W3" charset="-128"/>
              </a:defRPr>
            </a:lvl3pPr>
            <a:lvl4pPr marL="1600200" indent="-228600">
              <a:spcBef>
                <a:spcPct val="20000"/>
              </a:spcBef>
              <a:buClr>
                <a:srgbClr val="304F4D"/>
              </a:buClr>
              <a:buChar char="–"/>
              <a:defRPr>
                <a:solidFill>
                  <a:schemeClr val="tx1"/>
                </a:solidFill>
                <a:latin typeface="Arial" pitchFamily="34" charset="0"/>
                <a:ea typeface="ヒラギノ角ゴ Pro W3" charset="-128"/>
              </a:defRPr>
            </a:lvl4pPr>
            <a:lvl5pPr marL="2057400" indent="-228600">
              <a:spcBef>
                <a:spcPct val="20000"/>
              </a:spcBef>
              <a:buClr>
                <a:srgbClr val="304F4D"/>
              </a:buClr>
              <a:buChar char="»"/>
              <a:defRPr>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9pPr>
          </a:lstStyle>
          <a:p>
            <a:pPr>
              <a:spcBef>
                <a:spcPts val="300"/>
              </a:spcBef>
              <a:buNone/>
            </a:pPr>
            <a:r>
              <a:rPr lang="en-CA" sz="1400" b="1" dirty="0">
                <a:solidFill>
                  <a:schemeClr val="bg1"/>
                </a:solidFill>
              </a:rPr>
              <a:t>3 </a:t>
            </a:r>
            <a:r>
              <a:rPr lang="en-CA" sz="1400" b="1" dirty="0" smtClean="0">
                <a:solidFill>
                  <a:schemeClr val="bg1"/>
                </a:solidFill>
              </a:rPr>
              <a:t>dose-limiting toxicity events </a:t>
            </a:r>
            <a:r>
              <a:rPr lang="en-CA" sz="1400" b="1" dirty="0">
                <a:solidFill>
                  <a:schemeClr val="bg1"/>
                </a:solidFill>
              </a:rPr>
              <a:t>in </a:t>
            </a:r>
            <a:r>
              <a:rPr lang="en-CA" sz="1400" b="1" dirty="0" smtClean="0">
                <a:solidFill>
                  <a:schemeClr val="bg1"/>
                </a:solidFill>
              </a:rPr>
              <a:t/>
            </a:r>
            <a:br>
              <a:rPr lang="en-CA" sz="1400" b="1" dirty="0" smtClean="0">
                <a:solidFill>
                  <a:schemeClr val="bg1"/>
                </a:solidFill>
              </a:rPr>
            </a:br>
            <a:r>
              <a:rPr lang="en-CA" sz="1400" b="1" dirty="0" smtClean="0">
                <a:solidFill>
                  <a:schemeClr val="bg1"/>
                </a:solidFill>
              </a:rPr>
              <a:t>2 patients:</a:t>
            </a:r>
            <a:endParaRPr lang="en-CA" sz="1400" dirty="0">
              <a:solidFill>
                <a:schemeClr val="bg1"/>
              </a:solidFill>
              <a:effectLst>
                <a:outerShdw blurRad="38100" dist="38100" dir="2700000" algn="tl">
                  <a:srgbClr val="000000">
                    <a:alpha val="43137"/>
                  </a:srgbClr>
                </a:outerShdw>
              </a:effectLst>
            </a:endParaRPr>
          </a:p>
          <a:p>
            <a:pPr marL="171450" indent="-171450">
              <a:spcBef>
                <a:spcPts val="300"/>
              </a:spcBef>
              <a:buClr>
                <a:schemeClr val="bg1"/>
              </a:buClr>
            </a:pPr>
            <a:r>
              <a:rPr lang="en-CA" sz="1400" dirty="0">
                <a:solidFill>
                  <a:schemeClr val="bg1"/>
                </a:solidFill>
                <a:effectLst>
                  <a:outerShdw blurRad="38100" dist="38100" dir="2700000" algn="tl">
                    <a:srgbClr val="000000">
                      <a:alpha val="43137"/>
                    </a:srgbClr>
                  </a:outerShdw>
                </a:effectLst>
              </a:rPr>
              <a:t>Grade 3 diarrhea</a:t>
            </a:r>
          </a:p>
          <a:p>
            <a:pPr marL="171450" indent="-171450">
              <a:spcBef>
                <a:spcPts val="300"/>
              </a:spcBef>
              <a:buClr>
                <a:schemeClr val="bg1"/>
              </a:buClr>
            </a:pPr>
            <a:r>
              <a:rPr lang="en-CA" sz="1400" dirty="0">
                <a:solidFill>
                  <a:schemeClr val="bg1"/>
                </a:solidFill>
                <a:effectLst>
                  <a:outerShdw blurRad="38100" dist="38100" dir="2700000" algn="tl">
                    <a:srgbClr val="000000">
                      <a:alpha val="43137"/>
                    </a:srgbClr>
                  </a:outerShdw>
                </a:effectLst>
              </a:rPr>
              <a:t>Grade 3 nausea</a:t>
            </a:r>
          </a:p>
          <a:p>
            <a:pPr marL="171450" indent="-171450">
              <a:spcBef>
                <a:spcPts val="300"/>
              </a:spcBef>
              <a:buClr>
                <a:schemeClr val="bg1"/>
              </a:buClr>
            </a:pPr>
            <a:r>
              <a:rPr lang="en-CA" sz="1400" dirty="0">
                <a:solidFill>
                  <a:schemeClr val="bg1"/>
                </a:solidFill>
                <a:effectLst>
                  <a:outerShdw blurRad="38100" dist="38100" dir="2700000" algn="tl">
                    <a:srgbClr val="000000">
                      <a:alpha val="43137"/>
                    </a:srgbClr>
                  </a:outerShdw>
                </a:effectLst>
              </a:rPr>
              <a:t>Grade 3 vomiting</a:t>
            </a:r>
          </a:p>
        </p:txBody>
      </p:sp>
      <p:sp>
        <p:nvSpPr>
          <p:cNvPr id="31" name="Rounded Rectangle 30"/>
          <p:cNvSpPr>
            <a:spLocks noChangeArrowheads="1"/>
          </p:cNvSpPr>
          <p:nvPr/>
        </p:nvSpPr>
        <p:spPr bwMode="auto">
          <a:xfrm>
            <a:off x="2486212" y="1424614"/>
            <a:ext cx="2185617" cy="2419637"/>
          </a:xfrm>
          <a:prstGeom prst="roundRect">
            <a:avLst/>
          </a:prstGeom>
          <a:solidFill>
            <a:srgbClr val="D9D9D9"/>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spcBef>
                <a:spcPct val="20000"/>
              </a:spcBef>
              <a:buClr>
                <a:srgbClr val="304F4D"/>
              </a:buClr>
              <a:buChar char="•"/>
              <a:defRPr sz="2400">
                <a:solidFill>
                  <a:schemeClr val="tx1"/>
                </a:solidFill>
                <a:latin typeface="Arial" pitchFamily="34" charset="0"/>
                <a:ea typeface="ヒラギノ角ゴ Pro W3" charset="-128"/>
              </a:defRPr>
            </a:lvl1pPr>
            <a:lvl2pPr marL="742950" indent="-285750">
              <a:spcBef>
                <a:spcPct val="20000"/>
              </a:spcBef>
              <a:buClr>
                <a:srgbClr val="304F4D"/>
              </a:buClr>
              <a:buChar char="–"/>
              <a:defRPr sz="2400">
                <a:solidFill>
                  <a:schemeClr val="tx1"/>
                </a:solidFill>
                <a:latin typeface="Arial" pitchFamily="34" charset="0"/>
                <a:ea typeface="ヒラギノ角ゴ Pro W3" charset="-128"/>
              </a:defRPr>
            </a:lvl2pPr>
            <a:lvl3pPr marL="1143000" indent="-228600">
              <a:spcBef>
                <a:spcPct val="20000"/>
              </a:spcBef>
              <a:buClr>
                <a:srgbClr val="304F4D"/>
              </a:buClr>
              <a:buChar char="•"/>
              <a:defRPr>
                <a:solidFill>
                  <a:schemeClr val="tx1"/>
                </a:solidFill>
                <a:latin typeface="Arial" pitchFamily="34" charset="0"/>
                <a:ea typeface="ヒラギノ角ゴ Pro W3" charset="-128"/>
              </a:defRPr>
            </a:lvl3pPr>
            <a:lvl4pPr marL="1600200" indent="-228600">
              <a:spcBef>
                <a:spcPct val="20000"/>
              </a:spcBef>
              <a:buClr>
                <a:srgbClr val="304F4D"/>
              </a:buClr>
              <a:buChar char="–"/>
              <a:defRPr>
                <a:solidFill>
                  <a:schemeClr val="tx1"/>
                </a:solidFill>
                <a:latin typeface="Arial" pitchFamily="34" charset="0"/>
                <a:ea typeface="ヒラギノ角ゴ Pro W3" charset="-128"/>
              </a:defRPr>
            </a:lvl4pPr>
            <a:lvl5pPr marL="2057400" indent="-228600">
              <a:spcBef>
                <a:spcPct val="20000"/>
              </a:spcBef>
              <a:buClr>
                <a:srgbClr val="304F4D"/>
              </a:buClr>
              <a:buChar char="»"/>
              <a:defRPr>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9pPr>
          </a:lstStyle>
          <a:p>
            <a:pPr>
              <a:spcBef>
                <a:spcPts val="300"/>
              </a:spcBef>
              <a:buNone/>
            </a:pPr>
            <a:r>
              <a:rPr lang="en-CA" sz="1400" b="1" dirty="0" smtClean="0"/>
              <a:t>Diarrhea </a:t>
            </a:r>
            <a:r>
              <a:rPr lang="en-CA" sz="1400" b="1" dirty="0"/>
              <a:t>(n = 35)</a:t>
            </a:r>
            <a:endParaRPr lang="en-CA" sz="1400" dirty="0"/>
          </a:p>
          <a:p>
            <a:pPr marL="171450" indent="-171450">
              <a:spcBef>
                <a:spcPts val="300"/>
              </a:spcBef>
              <a:buClr>
                <a:schemeClr val="tx1"/>
              </a:buClr>
              <a:buFont typeface="Arial" panose="020B0604020202020204" pitchFamily="34" charset="0"/>
              <a:buChar char="•"/>
            </a:pPr>
            <a:r>
              <a:rPr lang="en-CA" sz="1400" dirty="0"/>
              <a:t>Grade 1 (n = 27)</a:t>
            </a:r>
          </a:p>
          <a:p>
            <a:pPr marL="171450" indent="-171450">
              <a:spcBef>
                <a:spcPts val="300"/>
              </a:spcBef>
              <a:buClr>
                <a:schemeClr val="tx1"/>
              </a:buClr>
              <a:buFont typeface="Arial" panose="020B0604020202020204" pitchFamily="34" charset="0"/>
              <a:buChar char="•"/>
            </a:pPr>
            <a:r>
              <a:rPr lang="en-CA" sz="1400" dirty="0"/>
              <a:t>Grade 2 (n = 6)</a:t>
            </a:r>
          </a:p>
          <a:p>
            <a:pPr marL="171450" indent="-171450">
              <a:spcBef>
                <a:spcPts val="300"/>
              </a:spcBef>
              <a:buClr>
                <a:schemeClr val="tx1"/>
              </a:buClr>
              <a:buFont typeface="Arial" panose="020B0604020202020204" pitchFamily="34" charset="0"/>
              <a:buChar char="•"/>
            </a:pPr>
            <a:r>
              <a:rPr lang="en-CA" sz="1400" dirty="0"/>
              <a:t>Grade 3 (n = 2) </a:t>
            </a:r>
          </a:p>
        </p:txBody>
      </p:sp>
      <p:sp>
        <p:nvSpPr>
          <p:cNvPr id="25" name="Rounded Rectangle 24"/>
          <p:cNvSpPr>
            <a:spLocks noChangeArrowheads="1"/>
          </p:cNvSpPr>
          <p:nvPr/>
        </p:nvSpPr>
        <p:spPr bwMode="auto">
          <a:xfrm>
            <a:off x="170063" y="1424614"/>
            <a:ext cx="2185617" cy="2419637"/>
          </a:xfrm>
          <a:prstGeom prst="roundRect">
            <a:avLst/>
          </a:prstGeom>
          <a:solidFill>
            <a:srgbClr val="D9D9D9"/>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spcBef>
                <a:spcPct val="20000"/>
              </a:spcBef>
              <a:buClr>
                <a:srgbClr val="304F4D"/>
              </a:buClr>
              <a:buChar char="•"/>
              <a:defRPr sz="2400">
                <a:solidFill>
                  <a:schemeClr val="tx1"/>
                </a:solidFill>
                <a:latin typeface="Arial" pitchFamily="34" charset="0"/>
                <a:ea typeface="ヒラギノ角ゴ Pro W3" charset="-128"/>
              </a:defRPr>
            </a:lvl1pPr>
            <a:lvl2pPr marL="742950" indent="-285750">
              <a:spcBef>
                <a:spcPct val="20000"/>
              </a:spcBef>
              <a:buClr>
                <a:srgbClr val="304F4D"/>
              </a:buClr>
              <a:buChar char="–"/>
              <a:defRPr sz="2400">
                <a:solidFill>
                  <a:schemeClr val="tx1"/>
                </a:solidFill>
                <a:latin typeface="Arial" pitchFamily="34" charset="0"/>
                <a:ea typeface="ヒラギノ角ゴ Pro W3" charset="-128"/>
              </a:defRPr>
            </a:lvl2pPr>
            <a:lvl3pPr marL="1143000" indent="-228600">
              <a:spcBef>
                <a:spcPct val="20000"/>
              </a:spcBef>
              <a:buClr>
                <a:srgbClr val="304F4D"/>
              </a:buClr>
              <a:buChar char="•"/>
              <a:defRPr>
                <a:solidFill>
                  <a:schemeClr val="tx1"/>
                </a:solidFill>
                <a:latin typeface="Arial" pitchFamily="34" charset="0"/>
                <a:ea typeface="ヒラギノ角ゴ Pro W3" charset="-128"/>
              </a:defRPr>
            </a:lvl3pPr>
            <a:lvl4pPr marL="1600200" indent="-228600">
              <a:spcBef>
                <a:spcPct val="20000"/>
              </a:spcBef>
              <a:buClr>
                <a:srgbClr val="304F4D"/>
              </a:buClr>
              <a:buChar char="–"/>
              <a:defRPr>
                <a:solidFill>
                  <a:schemeClr val="tx1"/>
                </a:solidFill>
                <a:latin typeface="Arial" pitchFamily="34" charset="0"/>
                <a:ea typeface="ヒラギノ角ゴ Pro W3" charset="-128"/>
              </a:defRPr>
            </a:lvl4pPr>
            <a:lvl5pPr marL="2057400" indent="-228600">
              <a:spcBef>
                <a:spcPct val="20000"/>
              </a:spcBef>
              <a:buClr>
                <a:srgbClr val="304F4D"/>
              </a:buClr>
              <a:buChar char="»"/>
              <a:defRPr>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9pPr>
          </a:lstStyle>
          <a:p>
            <a:pPr>
              <a:spcBef>
                <a:spcPts val="300"/>
              </a:spcBef>
              <a:buNone/>
            </a:pPr>
            <a:r>
              <a:rPr lang="en-CA" sz="1400" b="1" dirty="0" smtClean="0"/>
              <a:t>AE </a:t>
            </a:r>
            <a:r>
              <a:rPr lang="en-CA" sz="1400" b="1" dirty="0"/>
              <a:t>to any treatment:</a:t>
            </a:r>
            <a:endParaRPr lang="en-CA" sz="1400" dirty="0"/>
          </a:p>
          <a:p>
            <a:pPr marL="285750" indent="-285750">
              <a:spcBef>
                <a:spcPts val="300"/>
              </a:spcBef>
            </a:pPr>
            <a:r>
              <a:rPr lang="en-CA" sz="1400" dirty="0"/>
              <a:t>≥1 grade 4 AE </a:t>
            </a:r>
            <a:endParaRPr lang="en-CA" sz="1400" dirty="0" smtClean="0"/>
          </a:p>
          <a:p>
            <a:pPr>
              <a:spcBef>
                <a:spcPts val="300"/>
              </a:spcBef>
              <a:buNone/>
            </a:pPr>
            <a:r>
              <a:rPr lang="en-CA" sz="1400" dirty="0" smtClean="0"/>
              <a:t>     (</a:t>
            </a:r>
            <a:r>
              <a:rPr lang="en-CA" sz="1400" dirty="0"/>
              <a:t>n = 11)</a:t>
            </a:r>
          </a:p>
          <a:p>
            <a:pPr marL="285750" indent="-285750">
              <a:spcBef>
                <a:spcPts val="300"/>
              </a:spcBef>
            </a:pPr>
            <a:r>
              <a:rPr lang="en-CA" sz="1400" dirty="0"/>
              <a:t>≥1 grade 3 AE </a:t>
            </a:r>
            <a:endParaRPr lang="en-CA" sz="1400" dirty="0" smtClean="0"/>
          </a:p>
          <a:p>
            <a:pPr>
              <a:spcBef>
                <a:spcPts val="300"/>
              </a:spcBef>
              <a:buNone/>
            </a:pPr>
            <a:r>
              <a:rPr lang="en-CA" sz="1400" dirty="0" smtClean="0"/>
              <a:t>     (</a:t>
            </a:r>
            <a:r>
              <a:rPr lang="en-CA" sz="1400" dirty="0"/>
              <a:t>n = 12</a:t>
            </a:r>
            <a:r>
              <a:rPr lang="en-CA" sz="1400" dirty="0" smtClean="0"/>
              <a:t>)</a:t>
            </a:r>
            <a:endParaRPr lang="en-CA" sz="1400" dirty="0"/>
          </a:p>
        </p:txBody>
      </p:sp>
      <p:sp>
        <p:nvSpPr>
          <p:cNvPr id="26" name="Rounded Rectangle 25"/>
          <p:cNvSpPr>
            <a:spLocks noChangeArrowheads="1"/>
          </p:cNvSpPr>
          <p:nvPr/>
        </p:nvSpPr>
        <p:spPr bwMode="auto">
          <a:xfrm>
            <a:off x="4802361" y="1424614"/>
            <a:ext cx="1990325" cy="2419637"/>
          </a:xfrm>
          <a:prstGeom prst="roundRect">
            <a:avLst/>
          </a:prstGeom>
          <a:solidFill>
            <a:srgbClr val="D9D9D9"/>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spcBef>
                <a:spcPct val="20000"/>
              </a:spcBef>
              <a:buClr>
                <a:srgbClr val="304F4D"/>
              </a:buClr>
              <a:buChar char="•"/>
              <a:defRPr sz="2400">
                <a:solidFill>
                  <a:schemeClr val="tx1"/>
                </a:solidFill>
                <a:latin typeface="Arial" pitchFamily="34" charset="0"/>
                <a:ea typeface="ヒラギノ角ゴ Pro W3" charset="-128"/>
              </a:defRPr>
            </a:lvl1pPr>
            <a:lvl2pPr marL="742950" indent="-285750">
              <a:spcBef>
                <a:spcPct val="20000"/>
              </a:spcBef>
              <a:buClr>
                <a:srgbClr val="304F4D"/>
              </a:buClr>
              <a:buChar char="–"/>
              <a:defRPr sz="2400">
                <a:solidFill>
                  <a:schemeClr val="tx1"/>
                </a:solidFill>
                <a:latin typeface="Arial" pitchFamily="34" charset="0"/>
                <a:ea typeface="ヒラギノ角ゴ Pro W3" charset="-128"/>
              </a:defRPr>
            </a:lvl2pPr>
            <a:lvl3pPr marL="1143000" indent="-228600">
              <a:spcBef>
                <a:spcPct val="20000"/>
              </a:spcBef>
              <a:buClr>
                <a:srgbClr val="304F4D"/>
              </a:buClr>
              <a:buChar char="•"/>
              <a:defRPr>
                <a:solidFill>
                  <a:schemeClr val="tx1"/>
                </a:solidFill>
                <a:latin typeface="Arial" pitchFamily="34" charset="0"/>
                <a:ea typeface="ヒラギノ角ゴ Pro W3" charset="-128"/>
              </a:defRPr>
            </a:lvl3pPr>
            <a:lvl4pPr marL="1600200" indent="-228600">
              <a:spcBef>
                <a:spcPct val="20000"/>
              </a:spcBef>
              <a:buClr>
                <a:srgbClr val="304F4D"/>
              </a:buClr>
              <a:buChar char="–"/>
              <a:defRPr>
                <a:solidFill>
                  <a:schemeClr val="tx1"/>
                </a:solidFill>
                <a:latin typeface="Arial" pitchFamily="34" charset="0"/>
                <a:ea typeface="ヒラギノ角ゴ Pro W3" charset="-128"/>
              </a:defRPr>
            </a:lvl4pPr>
            <a:lvl5pPr marL="2057400" indent="-228600">
              <a:spcBef>
                <a:spcPct val="20000"/>
              </a:spcBef>
              <a:buClr>
                <a:srgbClr val="304F4D"/>
              </a:buClr>
              <a:buChar char="»"/>
              <a:defRPr>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9pPr>
          </a:lstStyle>
          <a:p>
            <a:pPr>
              <a:spcBef>
                <a:spcPts val="300"/>
              </a:spcBef>
              <a:buClr>
                <a:schemeClr val="bg1"/>
              </a:buClr>
              <a:buNone/>
            </a:pPr>
            <a:r>
              <a:rPr lang="en-CA" sz="1400" b="1" dirty="0" smtClean="0"/>
              <a:t>No pulmonary AEs</a:t>
            </a:r>
          </a:p>
          <a:p>
            <a:pPr>
              <a:spcBef>
                <a:spcPts val="300"/>
              </a:spcBef>
              <a:buClr>
                <a:schemeClr val="bg1"/>
              </a:buClr>
              <a:buNone/>
            </a:pPr>
            <a:endParaRPr lang="en-CA" sz="1400" b="1" dirty="0"/>
          </a:p>
          <a:p>
            <a:pPr>
              <a:spcBef>
                <a:spcPts val="300"/>
              </a:spcBef>
              <a:buClr>
                <a:schemeClr val="bg1"/>
              </a:buClr>
              <a:buNone/>
            </a:pPr>
            <a:r>
              <a:rPr lang="en-CA" sz="1400" b="1" dirty="0"/>
              <a:t>Rash </a:t>
            </a:r>
            <a:endParaRPr lang="en-CA" sz="1400" dirty="0" smtClean="0"/>
          </a:p>
          <a:p>
            <a:pPr>
              <a:spcBef>
                <a:spcPts val="300"/>
              </a:spcBef>
              <a:buClr>
                <a:schemeClr val="bg1"/>
              </a:buClr>
              <a:buNone/>
            </a:pPr>
            <a:r>
              <a:rPr lang="en-CA" sz="1400" dirty="0" smtClean="0"/>
              <a:t>(n = 3, all grade 1)</a:t>
            </a:r>
            <a:endParaRPr lang="en-CA" sz="1400" dirty="0">
              <a:solidFill>
                <a:schemeClr val="bg1"/>
              </a:solidFill>
            </a:endParaRPr>
          </a:p>
        </p:txBody>
      </p:sp>
    </p:spTree>
    <p:extLst>
      <p:ext uri="{BB962C8B-B14F-4D97-AF65-F5344CB8AC3E}">
        <p14:creationId xmlns:p14="http://schemas.microsoft.com/office/powerpoint/2010/main" val="3468789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NCCN Guidelines</a:t>
            </a:r>
            <a:r>
              <a:rPr lang="en-US" dirty="0" smtClean="0"/>
              <a:t>: </a:t>
            </a:r>
            <a:br>
              <a:rPr lang="en-US" dirty="0" smtClean="0"/>
            </a:br>
            <a:r>
              <a:rPr lang="en-US" dirty="0" smtClean="0"/>
              <a:t>Recurrent or Metastatic Cervical Cancer</a:t>
            </a:r>
            <a:r>
              <a:rPr lang="en-US" baseline="30000" dirty="0" smtClean="0"/>
              <a:t>1,2</a:t>
            </a:r>
            <a:endParaRPr lang="en-US" baseline="30000" dirty="0"/>
          </a:p>
        </p:txBody>
      </p:sp>
      <p:graphicFrame>
        <p:nvGraphicFramePr>
          <p:cNvPr id="6" name="Table 5"/>
          <p:cNvGraphicFramePr>
            <a:graphicFrameLocks noGrp="1"/>
          </p:cNvGraphicFramePr>
          <p:nvPr>
            <p:extLst>
              <p:ext uri="{D42A27DB-BD31-4B8C-83A1-F6EECF244321}">
                <p14:modId xmlns:p14="http://schemas.microsoft.com/office/powerpoint/2010/main" val="2224398165"/>
              </p:ext>
            </p:extLst>
          </p:nvPr>
        </p:nvGraphicFramePr>
        <p:xfrm>
          <a:off x="132520" y="874668"/>
          <a:ext cx="8710538" cy="3922657"/>
        </p:xfrm>
        <a:graphic>
          <a:graphicData uri="http://schemas.openxmlformats.org/drawingml/2006/table">
            <a:tbl>
              <a:tblPr>
                <a:effectLst/>
                <a:tableStyleId>{3C2FFA5D-87B4-456A-9821-1D502468CF0F}</a:tableStyleId>
              </a:tblPr>
              <a:tblGrid>
                <a:gridCol w="8710538">
                  <a:extLst>
                    <a:ext uri="{9D8B030D-6E8A-4147-A177-3AD203B41FA5}">
                      <a16:colId xmlns:a16="http://schemas.microsoft.com/office/drawing/2014/main" xmlns="" val="20000"/>
                    </a:ext>
                  </a:extLst>
                </a:gridCol>
              </a:tblGrid>
              <a:tr h="386414">
                <a:tc>
                  <a:txBody>
                    <a:bodyPr/>
                    <a:lstStyle>
                      <a:lvl1pPr defTabSz="457200" eaLnBrk="0" hangingPunct="0">
                        <a:spcBef>
                          <a:spcPct val="20000"/>
                        </a:spcBef>
                        <a:buClr>
                          <a:srgbClr val="304F4D"/>
                        </a:buClr>
                        <a:defRPr sz="2000">
                          <a:solidFill>
                            <a:schemeClr val="tx1"/>
                          </a:solidFill>
                          <a:latin typeface="Calibri" pitchFamily="34" charset="0"/>
                          <a:ea typeface="MS PGothic" pitchFamily="34" charset="-128"/>
                        </a:defRPr>
                      </a:lvl1pPr>
                      <a:lvl2pPr marL="742950" indent="-285750" defTabSz="457200" eaLnBrk="0" hangingPunct="0">
                        <a:spcBef>
                          <a:spcPct val="20000"/>
                        </a:spcBef>
                        <a:buClr>
                          <a:srgbClr val="304F4D"/>
                        </a:buClr>
                        <a:defRPr sz="2000">
                          <a:solidFill>
                            <a:schemeClr val="tx1"/>
                          </a:solidFill>
                          <a:latin typeface="Calibri" pitchFamily="34" charset="0"/>
                          <a:ea typeface="MS PGothic" pitchFamily="34" charset="-128"/>
                        </a:defRPr>
                      </a:lvl2pPr>
                      <a:lvl3pPr marL="1143000" indent="-228600" defTabSz="457200" eaLnBrk="0" hangingPunct="0">
                        <a:spcBef>
                          <a:spcPct val="20000"/>
                        </a:spcBef>
                        <a:buClr>
                          <a:srgbClr val="304F4D"/>
                        </a:buClr>
                        <a:defRPr sz="1600">
                          <a:solidFill>
                            <a:schemeClr val="tx1"/>
                          </a:solidFill>
                          <a:latin typeface="Calibri" pitchFamily="34" charset="0"/>
                          <a:ea typeface="MS PGothic" pitchFamily="34" charset="-128"/>
                        </a:defRPr>
                      </a:lvl3pPr>
                      <a:lvl4pPr marL="1600200" indent="-228600" defTabSz="457200" eaLnBrk="0" hangingPunct="0">
                        <a:spcBef>
                          <a:spcPct val="20000"/>
                        </a:spcBef>
                        <a:buClr>
                          <a:srgbClr val="304F4D"/>
                        </a:buClr>
                        <a:defRPr sz="1600">
                          <a:solidFill>
                            <a:schemeClr val="tx1"/>
                          </a:solidFill>
                          <a:latin typeface="Calibri" pitchFamily="34" charset="0"/>
                          <a:ea typeface="MS PGothic" pitchFamily="34" charset="-128"/>
                        </a:defRPr>
                      </a:lvl4pPr>
                      <a:lvl5pPr marL="2057400" indent="-228600" defTabSz="457200" eaLnBrk="0" hangingPunct="0">
                        <a:spcBef>
                          <a:spcPct val="20000"/>
                        </a:spcBef>
                        <a:buClr>
                          <a:srgbClr val="304F4D"/>
                        </a:buClr>
                        <a:defRPr sz="16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ts val="300"/>
                        </a:spcBef>
                        <a:spcAft>
                          <a:spcPct val="0"/>
                        </a:spcAft>
                        <a:buClrTx/>
                        <a:buSzTx/>
                        <a:buFont typeface="Arial" panose="020B0604020202020204" pitchFamily="34" charset="0"/>
                        <a:buNone/>
                        <a:tabLst/>
                      </a:pPr>
                      <a:r>
                        <a:rPr kumimoji="0" lang="en-US" altLang="en-US" sz="1400" b="1" u="none" strike="noStrike" cap="none" normalizeH="0" baseline="0" dirty="0">
                          <a:ln>
                            <a:noFill/>
                          </a:ln>
                          <a:solidFill>
                            <a:schemeClr val="bg1"/>
                          </a:solidFill>
                          <a:effectLst/>
                          <a:latin typeface="Arial" panose="020B0604020202020204" pitchFamily="34" charset="0"/>
                          <a:cs typeface="Arial" panose="020B0604020202020204" pitchFamily="34" charset="0"/>
                        </a:rPr>
                        <a:t>Systemic Therapy Regimens for Recurrent or Metastatic Cervical Cancer</a:t>
                      </a:r>
                    </a:p>
                  </a:txBody>
                  <a:tcPr marL="91438" marR="91438" marT="34290" marB="34290" anchor="ctr" horzOverflow="overflow">
                    <a:solidFill>
                      <a:schemeClr val="accent1"/>
                    </a:solidFill>
                  </a:tcPr>
                </a:tc>
                <a:extLst>
                  <a:ext uri="{0D108BD9-81ED-4DB2-BD59-A6C34878D82A}">
                    <a16:rowId xmlns:a16="http://schemas.microsoft.com/office/drawing/2014/main" xmlns="" val="10000"/>
                  </a:ext>
                </a:extLst>
              </a:tr>
              <a:tr h="3536243">
                <a:tc>
                  <a:txBody>
                    <a:bodyPr/>
                    <a:lstStyle>
                      <a:lvl1pPr defTabSz="457200" eaLnBrk="0" hangingPunct="0">
                        <a:spcBef>
                          <a:spcPct val="20000"/>
                        </a:spcBef>
                        <a:buClr>
                          <a:srgbClr val="304F4D"/>
                        </a:buClr>
                        <a:defRPr sz="2000">
                          <a:solidFill>
                            <a:schemeClr val="tx1"/>
                          </a:solidFill>
                          <a:latin typeface="Calibri" pitchFamily="34" charset="0"/>
                          <a:ea typeface="MS PGothic" pitchFamily="34" charset="-128"/>
                        </a:defRPr>
                      </a:lvl1pPr>
                      <a:lvl2pPr marL="742950" indent="-285750" defTabSz="457200" eaLnBrk="0" hangingPunct="0">
                        <a:spcBef>
                          <a:spcPct val="20000"/>
                        </a:spcBef>
                        <a:buClr>
                          <a:srgbClr val="304F4D"/>
                        </a:buClr>
                        <a:defRPr sz="2000">
                          <a:solidFill>
                            <a:schemeClr val="tx1"/>
                          </a:solidFill>
                          <a:latin typeface="Calibri" pitchFamily="34" charset="0"/>
                          <a:ea typeface="MS PGothic" pitchFamily="34" charset="-128"/>
                        </a:defRPr>
                      </a:lvl2pPr>
                      <a:lvl3pPr marL="1143000" indent="-228600" defTabSz="457200" eaLnBrk="0" hangingPunct="0">
                        <a:spcBef>
                          <a:spcPct val="20000"/>
                        </a:spcBef>
                        <a:buClr>
                          <a:srgbClr val="304F4D"/>
                        </a:buClr>
                        <a:defRPr sz="1600">
                          <a:solidFill>
                            <a:schemeClr val="tx1"/>
                          </a:solidFill>
                          <a:latin typeface="Calibri" pitchFamily="34" charset="0"/>
                          <a:ea typeface="MS PGothic" pitchFamily="34" charset="-128"/>
                        </a:defRPr>
                      </a:lvl3pPr>
                      <a:lvl4pPr marL="1600200" indent="-228600" defTabSz="457200" eaLnBrk="0" hangingPunct="0">
                        <a:spcBef>
                          <a:spcPct val="20000"/>
                        </a:spcBef>
                        <a:buClr>
                          <a:srgbClr val="304F4D"/>
                        </a:buClr>
                        <a:defRPr sz="1600">
                          <a:solidFill>
                            <a:schemeClr val="tx1"/>
                          </a:solidFill>
                          <a:latin typeface="Calibri" pitchFamily="34" charset="0"/>
                          <a:ea typeface="MS PGothic" pitchFamily="34" charset="-128"/>
                        </a:defRPr>
                      </a:lvl4pPr>
                      <a:lvl5pPr marL="2057400" indent="-228600" defTabSz="457200" eaLnBrk="0" hangingPunct="0">
                        <a:spcBef>
                          <a:spcPct val="20000"/>
                        </a:spcBef>
                        <a:buClr>
                          <a:srgbClr val="304F4D"/>
                        </a:buClr>
                        <a:defRPr sz="16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9pPr>
                    </a:lstStyle>
                    <a:p>
                      <a:pPr marL="0" indent="0">
                        <a:spcBef>
                          <a:spcPts val="300"/>
                        </a:spcBef>
                        <a:buFont typeface="Arial" panose="020B0604020202020204" pitchFamily="34" charset="0"/>
                        <a:buNone/>
                      </a:pP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1438" marR="91438" marT="34290" marB="34290" horzOverflow="overflow">
                    <a:solidFill>
                      <a:schemeClr val="bg1"/>
                    </a:solidFill>
                  </a:tcPr>
                </a:tc>
                <a:extLst>
                  <a:ext uri="{0D108BD9-81ED-4DB2-BD59-A6C34878D82A}">
                    <a16:rowId xmlns:a16="http://schemas.microsoft.com/office/drawing/2014/main" xmlns="" val="10001"/>
                  </a:ext>
                </a:extLst>
              </a:tr>
            </a:tbl>
          </a:graphicData>
        </a:graphic>
      </p:graphicFrame>
      <p:sp>
        <p:nvSpPr>
          <p:cNvPr id="2" name="TextBox 1"/>
          <p:cNvSpPr txBox="1"/>
          <p:nvPr/>
        </p:nvSpPr>
        <p:spPr>
          <a:xfrm>
            <a:off x="235391" y="1416567"/>
            <a:ext cx="8480346" cy="3253454"/>
          </a:xfrm>
          <a:prstGeom prst="rect">
            <a:avLst/>
          </a:prstGeom>
          <a:noFill/>
        </p:spPr>
        <p:txBody>
          <a:bodyPr wrap="square" lIns="0" tIns="0" rIns="0" bIns="0" numCol="2" rtlCol="0">
            <a:noAutofit/>
          </a:bodyPr>
          <a:lstStyle/>
          <a:p>
            <a:r>
              <a:rPr lang="en-US" sz="1400" b="1" i="1" dirty="0" smtClean="0"/>
              <a:t>First-line Combination Therapy</a:t>
            </a:r>
            <a:r>
              <a:rPr lang="en-US" sz="1400" b="1" i="1" dirty="0"/>
              <a:t>: </a:t>
            </a:r>
            <a:br>
              <a:rPr lang="en-US" sz="1400" b="1" i="1" dirty="0"/>
            </a:br>
            <a:r>
              <a:rPr lang="en-US" sz="1400" b="1" i="1" dirty="0"/>
              <a:t>Preferred </a:t>
            </a:r>
            <a:r>
              <a:rPr lang="en-US" sz="1400" b="1" i="1" dirty="0" smtClean="0"/>
              <a:t>Regimens</a:t>
            </a:r>
            <a:endParaRPr lang="en-US" sz="1400" dirty="0"/>
          </a:p>
          <a:p>
            <a:pPr marL="228600" lvl="0" indent="-228600">
              <a:buFont typeface="Arial" panose="020B0604020202020204" pitchFamily="34" charset="0"/>
              <a:buChar char="•"/>
            </a:pPr>
            <a:r>
              <a:rPr lang="en-US" sz="1400" dirty="0"/>
              <a:t>Cisplatin + paclitaxel + bevacizumab (category 1)</a:t>
            </a:r>
          </a:p>
          <a:p>
            <a:pPr marL="228600" lvl="0" indent="-228600">
              <a:buFont typeface="Arial" panose="020B0604020202020204" pitchFamily="34" charset="0"/>
              <a:buChar char="•"/>
            </a:pPr>
            <a:r>
              <a:rPr lang="en-US" sz="1400" dirty="0"/>
              <a:t>Carboplatin + paclitaxel + bevacizumab </a:t>
            </a:r>
          </a:p>
          <a:p>
            <a:endParaRPr lang="en-US" sz="1400" b="1" i="1" dirty="0"/>
          </a:p>
          <a:p>
            <a:r>
              <a:rPr lang="en-US" sz="1400" b="1" i="1" dirty="0"/>
              <a:t>Possible </a:t>
            </a:r>
            <a:r>
              <a:rPr lang="en-US" sz="1400" b="1" i="1" dirty="0" smtClean="0"/>
              <a:t>First-Line Single-Agent Therapy</a:t>
            </a:r>
            <a:r>
              <a:rPr lang="en-US" sz="1400" b="1" i="1" dirty="0"/>
              <a:t>: </a:t>
            </a:r>
            <a:r>
              <a:rPr lang="en-US" sz="1400" b="1" i="1" dirty="0" smtClean="0"/>
              <a:t/>
            </a:r>
            <a:br>
              <a:rPr lang="en-US" sz="1400" b="1" i="1" dirty="0" smtClean="0"/>
            </a:br>
            <a:r>
              <a:rPr lang="en-US" sz="1400" b="1" i="1" dirty="0" smtClean="0"/>
              <a:t>Preferred Regimens</a:t>
            </a:r>
            <a:endParaRPr lang="en-US" sz="1400" dirty="0"/>
          </a:p>
          <a:p>
            <a:pPr marL="228600" lvl="0" indent="-228600">
              <a:buFont typeface="Arial" panose="020B0604020202020204" pitchFamily="34" charset="0"/>
              <a:buChar char="•"/>
            </a:pPr>
            <a:r>
              <a:rPr lang="en-US" sz="1400" dirty="0"/>
              <a:t>Cisplatin</a:t>
            </a:r>
          </a:p>
          <a:p>
            <a:pPr marL="228600" lvl="0" indent="-228600">
              <a:buFont typeface="Arial" panose="020B0604020202020204" pitchFamily="34" charset="0"/>
              <a:buChar char="•"/>
            </a:pPr>
            <a:endParaRPr lang="en-US" sz="1400" dirty="0"/>
          </a:p>
          <a:p>
            <a:r>
              <a:rPr lang="en-US" sz="1400" b="1" i="1" dirty="0" smtClean="0"/>
              <a:t>Second-Line Therapy</a:t>
            </a:r>
            <a:r>
              <a:rPr lang="en-US" sz="1400" b="1" i="1" dirty="0"/>
              <a:t>: </a:t>
            </a:r>
            <a:br>
              <a:rPr lang="en-US" sz="1400" b="1" i="1" dirty="0"/>
            </a:br>
            <a:r>
              <a:rPr lang="en-US" sz="1400" b="1" i="1" dirty="0" smtClean="0"/>
              <a:t>Preferred Regimens</a:t>
            </a:r>
            <a:endParaRPr lang="en-US" sz="1400" dirty="0"/>
          </a:p>
          <a:p>
            <a:pPr marL="228600" indent="-228600">
              <a:buFont typeface="Arial" panose="020B0604020202020204" pitchFamily="34" charset="0"/>
              <a:buChar char="•"/>
            </a:pPr>
            <a:r>
              <a:rPr lang="en-US" sz="1400" dirty="0"/>
              <a:t>Pembrolizumab for </a:t>
            </a:r>
            <a:r>
              <a:rPr lang="en-US" sz="1400" dirty="0" smtClean="0"/>
              <a:t>PD-L1</a:t>
            </a:r>
            <a:r>
              <a:rPr lang="en-US" sz="1400" dirty="0"/>
              <a:t>+ </a:t>
            </a:r>
            <a:r>
              <a:rPr lang="en-US" sz="1400" dirty="0" smtClean="0"/>
              <a:t/>
            </a:r>
            <a:br>
              <a:rPr lang="en-US" sz="1400" dirty="0" smtClean="0"/>
            </a:br>
            <a:r>
              <a:rPr lang="en-US" sz="1400" dirty="0" smtClean="0"/>
              <a:t>or MSI-H/dMMR </a:t>
            </a:r>
            <a:r>
              <a:rPr lang="en-US" sz="1400" dirty="0"/>
              <a:t>tumors</a:t>
            </a:r>
          </a:p>
          <a:p>
            <a:pPr marL="228600" indent="-228600">
              <a:buFont typeface="Arial" panose="020B0604020202020204" pitchFamily="34" charset="0"/>
              <a:buChar char="•"/>
            </a:pPr>
            <a:endParaRPr lang="en-US" sz="1400" dirty="0"/>
          </a:p>
        </p:txBody>
      </p:sp>
      <p:sp>
        <p:nvSpPr>
          <p:cNvPr id="7" name="Rounded Rectangle 6"/>
          <p:cNvSpPr/>
          <p:nvPr/>
        </p:nvSpPr>
        <p:spPr>
          <a:xfrm>
            <a:off x="4493642" y="3644002"/>
            <a:ext cx="4201611" cy="901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lang="en-US" sz="1400" dirty="0"/>
              <a:t>Consider MMR/MSI, or PD-L1, and/or </a:t>
            </a:r>
            <a:r>
              <a:rPr lang="en-US" sz="1400" i="1" dirty="0"/>
              <a:t>NRTK</a:t>
            </a:r>
            <a:r>
              <a:rPr lang="en-US" sz="1400" dirty="0"/>
              <a:t> gene fusion testing for patients with recurrent, progressive, or metastatic disease</a:t>
            </a:r>
          </a:p>
        </p:txBody>
      </p:sp>
      <p:sp>
        <p:nvSpPr>
          <p:cNvPr id="10" name="Footer Placeholder 4"/>
          <p:cNvSpPr>
            <a:spLocks noGrp="1"/>
          </p:cNvSpPr>
          <p:nvPr>
            <p:ph type="ftr" sz="quarter" idx="13"/>
          </p:nvPr>
        </p:nvSpPr>
        <p:spPr>
          <a:xfrm>
            <a:off x="60960" y="4828225"/>
            <a:ext cx="7772400" cy="242887"/>
          </a:xfrm>
        </p:spPr>
        <p:txBody>
          <a:bodyPr/>
          <a:lstStyle/>
          <a:p>
            <a:r>
              <a:rPr lang="en-CA" altLang="en-US" dirty="0"/>
              <a:t>1. https://www.nccn.org/professionals/physician_gls/pdf/cervical.pdf. </a:t>
            </a:r>
            <a:r>
              <a:rPr lang="en-CA" altLang="en-US" dirty="0" smtClean="0"/>
              <a:t>2. Tewari KS et al. </a:t>
            </a:r>
            <a:r>
              <a:rPr lang="en-CA" altLang="en-US" i="1" dirty="0" smtClean="0"/>
              <a:t>Lancet.</a:t>
            </a:r>
            <a:r>
              <a:rPr lang="en-CA" altLang="en-US" dirty="0" smtClean="0"/>
              <a:t> 2017;390:1654-1663.</a:t>
            </a:r>
            <a:endParaRPr lang="en-US" altLang="en-US" dirty="0"/>
          </a:p>
        </p:txBody>
      </p:sp>
      <p:pic>
        <p:nvPicPr>
          <p:cNvPr id="8" name="Picture 3"/>
          <p:cNvPicPr>
            <a:picLocks noChangeAspect="1" noChangeArrowheads="1"/>
          </p:cNvPicPr>
          <p:nvPr/>
        </p:nvPicPr>
        <p:blipFill rotWithShape="1">
          <a:blip r:embed="rId3">
            <a:clrChange>
              <a:clrFrom>
                <a:srgbClr val="FFFCF0"/>
              </a:clrFrom>
              <a:clrTo>
                <a:srgbClr val="FFFCF0">
                  <a:alpha val="0"/>
                </a:srgbClr>
              </a:clrTo>
            </a:clrChange>
            <a:extLst>
              <a:ext uri="{28A0092B-C50C-407E-A947-70E740481C1C}">
                <a14:useLocalDpi xmlns:a14="http://schemas.microsoft.com/office/drawing/2010/main" val="0"/>
              </a:ext>
            </a:extLst>
          </a:blip>
          <a:srcRect l="2847"/>
          <a:stretch/>
        </p:blipFill>
        <p:spPr bwMode="auto">
          <a:xfrm>
            <a:off x="4648656" y="1403478"/>
            <a:ext cx="4009066" cy="21138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97952" y="1596464"/>
            <a:ext cx="176549" cy="123111"/>
          </a:xfrm>
          <a:prstGeom prst="rect">
            <a:avLst/>
          </a:prstGeom>
          <a:solidFill>
            <a:schemeClr val="bg1"/>
          </a:solidFill>
        </p:spPr>
        <p:txBody>
          <a:bodyPr wrap="square" lIns="0" tIns="0" rIns="0" bIns="0" rtlCol="0">
            <a:spAutoFit/>
          </a:bodyPr>
          <a:lstStyle/>
          <a:p>
            <a:pPr algn="r"/>
            <a:r>
              <a:rPr lang="en-US" sz="800" dirty="0" smtClean="0"/>
              <a:t>1</a:t>
            </a:r>
            <a:endParaRPr lang="en-US" sz="800" dirty="0"/>
          </a:p>
        </p:txBody>
      </p:sp>
      <p:sp>
        <p:nvSpPr>
          <p:cNvPr id="9" name="TextBox 8"/>
          <p:cNvSpPr txBox="1"/>
          <p:nvPr/>
        </p:nvSpPr>
        <p:spPr>
          <a:xfrm>
            <a:off x="4797952" y="1911976"/>
            <a:ext cx="176549" cy="123111"/>
          </a:xfrm>
          <a:prstGeom prst="rect">
            <a:avLst/>
          </a:prstGeom>
          <a:solidFill>
            <a:schemeClr val="bg1"/>
          </a:solidFill>
        </p:spPr>
        <p:txBody>
          <a:bodyPr wrap="square" lIns="0" tIns="0" rIns="0" bIns="0" rtlCol="0">
            <a:spAutoFit/>
          </a:bodyPr>
          <a:lstStyle/>
          <a:p>
            <a:pPr algn="r"/>
            <a:r>
              <a:rPr lang="en-US" sz="800" dirty="0" smtClean="0"/>
              <a:t>0.8</a:t>
            </a:r>
            <a:endParaRPr lang="en-US" sz="800" dirty="0"/>
          </a:p>
        </p:txBody>
      </p:sp>
      <p:sp>
        <p:nvSpPr>
          <p:cNvPr id="11" name="TextBox 10"/>
          <p:cNvSpPr txBox="1"/>
          <p:nvPr/>
        </p:nvSpPr>
        <p:spPr>
          <a:xfrm>
            <a:off x="4797952" y="2257965"/>
            <a:ext cx="176549" cy="123111"/>
          </a:xfrm>
          <a:prstGeom prst="rect">
            <a:avLst/>
          </a:prstGeom>
          <a:solidFill>
            <a:schemeClr val="bg1"/>
          </a:solidFill>
        </p:spPr>
        <p:txBody>
          <a:bodyPr wrap="square" lIns="0" tIns="0" rIns="0" bIns="0" rtlCol="0">
            <a:spAutoFit/>
          </a:bodyPr>
          <a:lstStyle/>
          <a:p>
            <a:pPr algn="r"/>
            <a:r>
              <a:rPr lang="en-US" sz="800" dirty="0" smtClean="0"/>
              <a:t>0.6</a:t>
            </a:r>
            <a:endParaRPr lang="en-US" sz="800" dirty="0"/>
          </a:p>
        </p:txBody>
      </p:sp>
      <p:sp>
        <p:nvSpPr>
          <p:cNvPr id="12" name="TextBox 11"/>
          <p:cNvSpPr txBox="1"/>
          <p:nvPr/>
        </p:nvSpPr>
        <p:spPr>
          <a:xfrm>
            <a:off x="4797952" y="2540405"/>
            <a:ext cx="176549" cy="123111"/>
          </a:xfrm>
          <a:prstGeom prst="rect">
            <a:avLst/>
          </a:prstGeom>
          <a:solidFill>
            <a:schemeClr val="bg1"/>
          </a:solidFill>
        </p:spPr>
        <p:txBody>
          <a:bodyPr wrap="square" lIns="0" tIns="0" rIns="0" bIns="0" rtlCol="0">
            <a:spAutoFit/>
          </a:bodyPr>
          <a:lstStyle/>
          <a:p>
            <a:pPr algn="r"/>
            <a:r>
              <a:rPr lang="en-US" sz="800" dirty="0" smtClean="0"/>
              <a:t>0.4</a:t>
            </a:r>
            <a:endParaRPr lang="en-US" sz="800" dirty="0"/>
          </a:p>
        </p:txBody>
      </p:sp>
      <p:sp>
        <p:nvSpPr>
          <p:cNvPr id="13" name="TextBox 12"/>
          <p:cNvSpPr txBox="1"/>
          <p:nvPr/>
        </p:nvSpPr>
        <p:spPr>
          <a:xfrm>
            <a:off x="4797952" y="2843183"/>
            <a:ext cx="176549" cy="123111"/>
          </a:xfrm>
          <a:prstGeom prst="rect">
            <a:avLst/>
          </a:prstGeom>
          <a:solidFill>
            <a:schemeClr val="bg1"/>
          </a:solidFill>
        </p:spPr>
        <p:txBody>
          <a:bodyPr wrap="square" lIns="0" tIns="0" rIns="0" bIns="0" rtlCol="0">
            <a:spAutoFit/>
          </a:bodyPr>
          <a:lstStyle/>
          <a:p>
            <a:pPr algn="r"/>
            <a:r>
              <a:rPr lang="en-US" sz="800" dirty="0" smtClean="0"/>
              <a:t>0.2</a:t>
            </a:r>
            <a:endParaRPr lang="en-US" sz="800" dirty="0"/>
          </a:p>
        </p:txBody>
      </p:sp>
      <p:sp>
        <p:nvSpPr>
          <p:cNvPr id="14" name="TextBox 13"/>
          <p:cNvSpPr txBox="1"/>
          <p:nvPr/>
        </p:nvSpPr>
        <p:spPr>
          <a:xfrm>
            <a:off x="4797952" y="3144812"/>
            <a:ext cx="176549" cy="123111"/>
          </a:xfrm>
          <a:prstGeom prst="rect">
            <a:avLst/>
          </a:prstGeom>
          <a:solidFill>
            <a:schemeClr val="bg1"/>
          </a:solidFill>
        </p:spPr>
        <p:txBody>
          <a:bodyPr wrap="square" lIns="0" tIns="0" rIns="0" bIns="0" rtlCol="0">
            <a:spAutoFit/>
          </a:bodyPr>
          <a:lstStyle/>
          <a:p>
            <a:pPr algn="r"/>
            <a:r>
              <a:rPr lang="en-US" sz="800" dirty="0" smtClean="0"/>
              <a:t>0</a:t>
            </a:r>
            <a:endParaRPr lang="en-US" sz="800" dirty="0"/>
          </a:p>
        </p:txBody>
      </p:sp>
      <p:sp>
        <p:nvSpPr>
          <p:cNvPr id="15" name="TextBox 14"/>
          <p:cNvSpPr txBox="1"/>
          <p:nvPr/>
        </p:nvSpPr>
        <p:spPr>
          <a:xfrm>
            <a:off x="4981563" y="3284494"/>
            <a:ext cx="88275" cy="123111"/>
          </a:xfrm>
          <a:prstGeom prst="rect">
            <a:avLst/>
          </a:prstGeom>
          <a:solidFill>
            <a:schemeClr val="bg1"/>
          </a:solidFill>
        </p:spPr>
        <p:txBody>
          <a:bodyPr wrap="square" lIns="0" tIns="0" rIns="0" bIns="0" rtlCol="0">
            <a:spAutoFit/>
          </a:bodyPr>
          <a:lstStyle/>
          <a:p>
            <a:pPr algn="r"/>
            <a:r>
              <a:rPr lang="en-US" sz="800" dirty="0" smtClean="0"/>
              <a:t>0</a:t>
            </a:r>
            <a:endParaRPr lang="en-US" sz="800" dirty="0"/>
          </a:p>
        </p:txBody>
      </p:sp>
      <p:sp>
        <p:nvSpPr>
          <p:cNvPr id="16" name="TextBox 15"/>
          <p:cNvSpPr txBox="1"/>
          <p:nvPr/>
        </p:nvSpPr>
        <p:spPr>
          <a:xfrm>
            <a:off x="5488077" y="3284494"/>
            <a:ext cx="126485" cy="123111"/>
          </a:xfrm>
          <a:prstGeom prst="rect">
            <a:avLst/>
          </a:prstGeom>
          <a:solidFill>
            <a:schemeClr val="bg1"/>
          </a:solidFill>
        </p:spPr>
        <p:txBody>
          <a:bodyPr wrap="square" lIns="0" tIns="0" rIns="0" bIns="0" rtlCol="0">
            <a:spAutoFit/>
          </a:bodyPr>
          <a:lstStyle/>
          <a:p>
            <a:pPr algn="r"/>
            <a:r>
              <a:rPr lang="en-US" sz="800" dirty="0" smtClean="0"/>
              <a:t>12</a:t>
            </a:r>
            <a:endParaRPr lang="en-US" sz="800" dirty="0"/>
          </a:p>
        </p:txBody>
      </p:sp>
      <p:sp>
        <p:nvSpPr>
          <p:cNvPr id="17" name="TextBox 16"/>
          <p:cNvSpPr txBox="1"/>
          <p:nvPr/>
        </p:nvSpPr>
        <p:spPr>
          <a:xfrm>
            <a:off x="6009491" y="3284494"/>
            <a:ext cx="126485" cy="123111"/>
          </a:xfrm>
          <a:prstGeom prst="rect">
            <a:avLst/>
          </a:prstGeom>
          <a:solidFill>
            <a:schemeClr val="bg1"/>
          </a:solidFill>
        </p:spPr>
        <p:txBody>
          <a:bodyPr wrap="square" lIns="0" tIns="0" rIns="0" bIns="0" rtlCol="0">
            <a:spAutoFit/>
          </a:bodyPr>
          <a:lstStyle/>
          <a:p>
            <a:pPr algn="r"/>
            <a:r>
              <a:rPr lang="en-US" sz="800" dirty="0" smtClean="0"/>
              <a:t>24</a:t>
            </a:r>
            <a:endParaRPr lang="en-US" sz="800" dirty="0"/>
          </a:p>
        </p:txBody>
      </p:sp>
      <p:sp>
        <p:nvSpPr>
          <p:cNvPr id="18" name="TextBox 17"/>
          <p:cNvSpPr txBox="1"/>
          <p:nvPr/>
        </p:nvSpPr>
        <p:spPr>
          <a:xfrm>
            <a:off x="6520931" y="3284494"/>
            <a:ext cx="126485" cy="123111"/>
          </a:xfrm>
          <a:prstGeom prst="rect">
            <a:avLst/>
          </a:prstGeom>
          <a:solidFill>
            <a:schemeClr val="bg1"/>
          </a:solidFill>
        </p:spPr>
        <p:txBody>
          <a:bodyPr wrap="square" lIns="0" tIns="0" rIns="0" bIns="0" rtlCol="0">
            <a:spAutoFit/>
          </a:bodyPr>
          <a:lstStyle/>
          <a:p>
            <a:pPr algn="r"/>
            <a:r>
              <a:rPr lang="en-US" sz="800" dirty="0" smtClean="0"/>
              <a:t>36</a:t>
            </a:r>
            <a:endParaRPr lang="en-US" sz="800" dirty="0"/>
          </a:p>
        </p:txBody>
      </p:sp>
      <p:sp>
        <p:nvSpPr>
          <p:cNvPr id="19" name="TextBox 18"/>
          <p:cNvSpPr txBox="1"/>
          <p:nvPr/>
        </p:nvSpPr>
        <p:spPr>
          <a:xfrm>
            <a:off x="7037080" y="3284494"/>
            <a:ext cx="126485" cy="123111"/>
          </a:xfrm>
          <a:prstGeom prst="rect">
            <a:avLst/>
          </a:prstGeom>
          <a:solidFill>
            <a:schemeClr val="bg1"/>
          </a:solidFill>
        </p:spPr>
        <p:txBody>
          <a:bodyPr wrap="square" lIns="0" tIns="0" rIns="0" bIns="0" rtlCol="0">
            <a:spAutoFit/>
          </a:bodyPr>
          <a:lstStyle/>
          <a:p>
            <a:pPr algn="r"/>
            <a:r>
              <a:rPr lang="en-US" sz="800" dirty="0" smtClean="0"/>
              <a:t>48</a:t>
            </a:r>
            <a:endParaRPr lang="en-US" sz="800" dirty="0"/>
          </a:p>
        </p:txBody>
      </p:sp>
      <p:sp>
        <p:nvSpPr>
          <p:cNvPr id="20" name="TextBox 19"/>
          <p:cNvSpPr txBox="1"/>
          <p:nvPr/>
        </p:nvSpPr>
        <p:spPr>
          <a:xfrm>
            <a:off x="7557410" y="3284494"/>
            <a:ext cx="126485" cy="123111"/>
          </a:xfrm>
          <a:prstGeom prst="rect">
            <a:avLst/>
          </a:prstGeom>
          <a:solidFill>
            <a:schemeClr val="bg1"/>
          </a:solidFill>
        </p:spPr>
        <p:txBody>
          <a:bodyPr wrap="square" lIns="0" tIns="0" rIns="0" bIns="0" rtlCol="0">
            <a:spAutoFit/>
          </a:bodyPr>
          <a:lstStyle/>
          <a:p>
            <a:pPr algn="r"/>
            <a:r>
              <a:rPr lang="en-US" sz="800" dirty="0" smtClean="0"/>
              <a:t>60</a:t>
            </a:r>
            <a:endParaRPr lang="en-US" sz="800" dirty="0"/>
          </a:p>
        </p:txBody>
      </p:sp>
      <p:sp>
        <p:nvSpPr>
          <p:cNvPr id="5" name="TextBox 4"/>
          <p:cNvSpPr txBox="1"/>
          <p:nvPr/>
        </p:nvSpPr>
        <p:spPr>
          <a:xfrm>
            <a:off x="4648656" y="1984884"/>
            <a:ext cx="123111" cy="1022716"/>
          </a:xfrm>
          <a:prstGeom prst="rect">
            <a:avLst/>
          </a:prstGeom>
          <a:solidFill>
            <a:schemeClr val="bg1"/>
          </a:solidFill>
        </p:spPr>
        <p:txBody>
          <a:bodyPr vert="vert270" wrap="none" lIns="0" tIns="0" rIns="0" bIns="0" rtlCol="0">
            <a:spAutoFit/>
          </a:bodyPr>
          <a:lstStyle/>
          <a:p>
            <a:pPr algn="ctr"/>
            <a:r>
              <a:rPr lang="en-US" sz="800" b="1" dirty="0" smtClean="0"/>
              <a:t>Proportion Surviving</a:t>
            </a:r>
            <a:endParaRPr lang="en-US" sz="800" b="1" dirty="0"/>
          </a:p>
        </p:txBody>
      </p:sp>
      <p:sp>
        <p:nvSpPr>
          <p:cNvPr id="21" name="TextBox 20"/>
          <p:cNvSpPr txBox="1"/>
          <p:nvPr/>
        </p:nvSpPr>
        <p:spPr>
          <a:xfrm>
            <a:off x="5976554" y="3397370"/>
            <a:ext cx="973062" cy="146304"/>
          </a:xfrm>
          <a:prstGeom prst="rect">
            <a:avLst/>
          </a:prstGeom>
          <a:solidFill>
            <a:schemeClr val="bg1"/>
          </a:solidFill>
        </p:spPr>
        <p:txBody>
          <a:bodyPr wrap="square" lIns="0" tIns="0" rIns="0" bIns="0" rtlCol="0" anchor="b" anchorCtr="0">
            <a:spAutoFit/>
          </a:bodyPr>
          <a:lstStyle/>
          <a:p>
            <a:pPr algn="ctr"/>
            <a:r>
              <a:rPr lang="en-US" sz="800" b="1" dirty="0" smtClean="0"/>
              <a:t>Months on Study</a:t>
            </a:r>
            <a:endParaRPr lang="en-US" sz="800" b="1" dirty="0"/>
          </a:p>
        </p:txBody>
      </p:sp>
      <p:sp>
        <p:nvSpPr>
          <p:cNvPr id="22" name="Rectangle 21"/>
          <p:cNvSpPr/>
          <p:nvPr/>
        </p:nvSpPr>
        <p:spPr>
          <a:xfrm>
            <a:off x="7557410" y="2491032"/>
            <a:ext cx="1034885" cy="684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7373641" y="2323496"/>
            <a:ext cx="620507" cy="107722"/>
          </a:xfrm>
          <a:prstGeom prst="rect">
            <a:avLst/>
          </a:prstGeom>
          <a:solidFill>
            <a:schemeClr val="bg1"/>
          </a:solidFill>
        </p:spPr>
        <p:txBody>
          <a:bodyPr wrap="square" lIns="0" tIns="0" rIns="0" bIns="0" rtlCol="0">
            <a:spAutoFit/>
          </a:bodyPr>
          <a:lstStyle/>
          <a:p>
            <a:pPr algn="ctr"/>
            <a:r>
              <a:rPr lang="en-US" sz="700" i="1" dirty="0" smtClean="0"/>
              <a:t>P</a:t>
            </a:r>
            <a:r>
              <a:rPr lang="en-US" sz="700" dirty="0" smtClean="0"/>
              <a:t> = .04</a:t>
            </a:r>
            <a:endParaRPr lang="en-US" sz="700" dirty="0"/>
          </a:p>
        </p:txBody>
      </p:sp>
    </p:spTree>
    <p:extLst>
      <p:ext uri="{BB962C8B-B14F-4D97-AF65-F5344CB8AC3E}">
        <p14:creationId xmlns:p14="http://schemas.microsoft.com/office/powerpoint/2010/main" val="289957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929018"/>
            <a:ext cx="8423910" cy="3749040"/>
          </a:xfrm>
        </p:spPr>
        <p:txBody>
          <a:bodyPr/>
          <a:lstStyle/>
          <a:p>
            <a:r>
              <a:rPr lang="en-US" sz="2000" dirty="0"/>
              <a:t>Pembrolizumab</a:t>
            </a:r>
            <a:r>
              <a:rPr lang="en-US" sz="2000" baseline="30000" dirty="0"/>
              <a:t>1</a:t>
            </a:r>
            <a:r>
              <a:rPr lang="en-US" sz="2000" dirty="0"/>
              <a:t> </a:t>
            </a:r>
          </a:p>
          <a:p>
            <a:pPr lvl="1"/>
            <a:r>
              <a:rPr lang="en-US" sz="2000" dirty="0"/>
              <a:t>Keynote-028 </a:t>
            </a:r>
            <a:r>
              <a:rPr lang="en-US" sz="2000" dirty="0" smtClean="0"/>
              <a:t>trial was performed in multiple tumor types</a:t>
            </a:r>
            <a:endParaRPr lang="en-US" sz="2000" dirty="0"/>
          </a:p>
          <a:p>
            <a:pPr lvl="1"/>
            <a:r>
              <a:rPr lang="en-US" sz="2000" dirty="0" smtClean="0"/>
              <a:t>FDA approved in recurrent or metastatic disease </a:t>
            </a:r>
          </a:p>
          <a:p>
            <a:pPr lvl="1"/>
            <a:r>
              <a:rPr lang="en-US" sz="2000" dirty="0" smtClean="0"/>
              <a:t>Investigational in locally advanced disease</a:t>
            </a:r>
            <a:endParaRPr lang="en-US" sz="2000" dirty="0"/>
          </a:p>
          <a:p>
            <a:r>
              <a:rPr lang="en-US" sz="2000" dirty="0" smtClean="0"/>
              <a:t>Nivolumab + ipilimumab</a:t>
            </a:r>
            <a:r>
              <a:rPr lang="en-US" sz="2000" baseline="30000" dirty="0" smtClean="0"/>
              <a:t>2</a:t>
            </a:r>
            <a:endParaRPr lang="en-US" sz="2000" baseline="30000" dirty="0"/>
          </a:p>
          <a:p>
            <a:pPr lvl="1"/>
            <a:r>
              <a:rPr lang="en-US" sz="2000" dirty="0" smtClean="0"/>
              <a:t>CheckMate -358 trial</a:t>
            </a:r>
          </a:p>
          <a:p>
            <a:r>
              <a:rPr lang="en-US" sz="2000" dirty="0" smtClean="0"/>
              <a:t>Ongoing investigations</a:t>
            </a:r>
            <a:r>
              <a:rPr lang="en-US" sz="2000" baseline="30000" dirty="0" smtClean="0"/>
              <a:t>3</a:t>
            </a:r>
            <a:endParaRPr lang="en-US" sz="2000" baseline="30000" dirty="0"/>
          </a:p>
        </p:txBody>
      </p:sp>
      <p:sp>
        <p:nvSpPr>
          <p:cNvPr id="4" name="Footer Placeholder 4"/>
          <p:cNvSpPr>
            <a:spLocks noGrp="1"/>
          </p:cNvSpPr>
          <p:nvPr>
            <p:ph type="ftr" sz="quarter" idx="13"/>
          </p:nvPr>
        </p:nvSpPr>
        <p:spPr/>
        <p:txBody>
          <a:bodyPr/>
          <a:lstStyle/>
          <a:p>
            <a:r>
              <a:rPr lang="en-US" dirty="0">
                <a:solidFill>
                  <a:srgbClr val="000000"/>
                </a:solidFill>
              </a:rPr>
              <a:t>1. Ott PA et al. </a:t>
            </a:r>
            <a:r>
              <a:rPr lang="en-US" i="1" dirty="0">
                <a:solidFill>
                  <a:srgbClr val="000000"/>
                </a:solidFill>
              </a:rPr>
              <a:t>J Clin Oncol.</a:t>
            </a:r>
            <a:r>
              <a:rPr lang="en-US" dirty="0">
                <a:solidFill>
                  <a:srgbClr val="000000"/>
                </a:solidFill>
              </a:rPr>
              <a:t> 2017;35:2535-2541. 2. Oaknin A et al. SGO </a:t>
            </a:r>
            <a:r>
              <a:rPr lang="en-US" dirty="0" smtClean="0">
                <a:solidFill>
                  <a:srgbClr val="000000"/>
                </a:solidFill>
              </a:rPr>
              <a:t>2019. </a:t>
            </a:r>
            <a:r>
              <a:rPr lang="en-US" dirty="0">
                <a:solidFill>
                  <a:srgbClr val="000000"/>
                </a:solidFill>
              </a:rPr>
              <a:t>Abstract </a:t>
            </a:r>
            <a:r>
              <a:rPr lang="en-US" dirty="0" smtClean="0">
                <a:solidFill>
                  <a:srgbClr val="000000"/>
                </a:solidFill>
              </a:rPr>
              <a:t>33. 3. </a:t>
            </a:r>
            <a:r>
              <a:rPr lang="en-US" dirty="0"/>
              <a:t>https://clinicaltrials.gov</a:t>
            </a:r>
            <a:r>
              <a:rPr lang="en-US" dirty="0" smtClean="0"/>
              <a:t>.</a:t>
            </a:r>
            <a:endParaRPr lang="en-US" dirty="0"/>
          </a:p>
        </p:txBody>
      </p:sp>
      <p:sp>
        <p:nvSpPr>
          <p:cNvPr id="3" name="Title 2"/>
          <p:cNvSpPr>
            <a:spLocks noGrp="1"/>
          </p:cNvSpPr>
          <p:nvPr>
            <p:ph type="title"/>
          </p:nvPr>
        </p:nvSpPr>
        <p:spPr/>
        <p:txBody>
          <a:bodyPr/>
          <a:lstStyle/>
          <a:p>
            <a:r>
              <a:rPr lang="en-US" dirty="0" smtClean="0"/>
              <a:t>Checkpoint Inhibitors </a:t>
            </a:r>
            <a:r>
              <a:rPr lang="en-US" dirty="0"/>
              <a:t>in </a:t>
            </a:r>
            <a:r>
              <a:rPr lang="en-US" dirty="0" smtClean="0"/>
              <a:t>Cervical Cancer</a:t>
            </a:r>
            <a:endParaRPr lang="en-US" baseline="30000" dirty="0"/>
          </a:p>
        </p:txBody>
      </p:sp>
    </p:spTree>
    <p:extLst>
      <p:ext uri="{BB962C8B-B14F-4D97-AF65-F5344CB8AC3E}">
        <p14:creationId xmlns:p14="http://schemas.microsoft.com/office/powerpoint/2010/main" val="3930109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5"/>
          <p:cNvSpPr>
            <a:spLocks noGrp="1"/>
          </p:cNvSpPr>
          <p:nvPr>
            <p:ph sz="half" idx="1"/>
          </p:nvPr>
        </p:nvSpPr>
        <p:spPr>
          <a:xfrm>
            <a:off x="249238" y="366664"/>
            <a:ext cx="8645525" cy="4389120"/>
          </a:xfrm>
          <a:prstGeom prst="roundRect">
            <a:avLst>
              <a:gd name="adj" fmla="val 7576"/>
            </a:avLst>
          </a:prstGeom>
          <a:solidFill>
            <a:schemeClr val="tx2">
              <a:lumMod val="90000"/>
              <a:lumOff val="10000"/>
            </a:schemeClr>
          </a:solidFill>
          <a:ln/>
        </p:spPr>
        <p:style>
          <a:lnRef idx="0">
            <a:schemeClr val="accent2"/>
          </a:lnRef>
          <a:fillRef idx="3">
            <a:schemeClr val="accent2"/>
          </a:fillRef>
          <a:effectRef idx="3">
            <a:schemeClr val="accent2"/>
          </a:effectRef>
          <a:fontRef idx="minor">
            <a:schemeClr val="lt1"/>
          </a:fontRef>
        </p:style>
        <p:txBody>
          <a:bodyPr>
            <a:noAutofit/>
          </a:bodyPr>
          <a:lstStyle/>
          <a:p>
            <a:pPr>
              <a:spcAft>
                <a:spcPts val="300"/>
              </a:spcAft>
            </a:pPr>
            <a:r>
              <a:rPr lang="en-US" sz="1600" b="1" dirty="0" smtClean="0"/>
              <a:t>Disclosure </a:t>
            </a:r>
            <a:r>
              <a:rPr lang="en-US" sz="1600" b="1" dirty="0"/>
              <a:t>of Unlabeled Use </a:t>
            </a:r>
          </a:p>
          <a:p>
            <a:pPr>
              <a:spcAft>
                <a:spcPts val="300"/>
              </a:spcAft>
            </a:pPr>
            <a:r>
              <a:rPr lang="en-US" sz="1600" dirty="0"/>
              <a:t>This educational activity may contain discussions of published and/or investigational uses of agents that are not indicated by the FDA. The planners of this activity do not recommend the use of any agent outside of the labeled indications. The opinions expressed in the educational activity are those of the faculty and do not necessarily represent the views of the planners. Please refer to the official prescribing information for each product for discussion of approved indications, contraindications, and warnings.</a:t>
            </a:r>
          </a:p>
          <a:p>
            <a:pPr>
              <a:spcAft>
                <a:spcPts val="300"/>
              </a:spcAft>
            </a:pPr>
            <a:r>
              <a:rPr lang="en-US" sz="1600" b="1" dirty="0"/>
              <a:t> </a:t>
            </a:r>
          </a:p>
          <a:p>
            <a:pPr>
              <a:spcAft>
                <a:spcPts val="0"/>
              </a:spcAft>
            </a:pPr>
            <a:r>
              <a:rPr lang="en-US" sz="1600" b="1" dirty="0"/>
              <a:t>Disclaimer </a:t>
            </a:r>
          </a:p>
          <a:p>
            <a:pPr>
              <a:spcAft>
                <a:spcPts val="0"/>
              </a:spcAft>
            </a:pPr>
            <a:r>
              <a:rPr lang="en-US" sz="1600" dirty="0"/>
              <a:t>Participants have an implied responsibility to use the newly acquired information to enhance patient outcomes and their own professional development. The information presented in this activity is </a:t>
            </a:r>
            <a:r>
              <a:rPr lang="en-US" sz="1600" dirty="0" smtClean="0"/>
              <a:t>not </a:t>
            </a:r>
            <a:r>
              <a:rPr lang="en-US" sz="1600" dirty="0"/>
              <a:t>meant to serve as a guideline for patient management. Any procedures, medications, or other </a:t>
            </a:r>
            <a:r>
              <a:rPr lang="en-US" sz="1600" dirty="0" smtClean="0"/>
              <a:t>courses </a:t>
            </a:r>
            <a:r>
              <a:rPr lang="en-US" sz="1600" dirty="0"/>
              <a:t>of diagnosis or treatment discussed or suggested in this activity should not be used by </a:t>
            </a:r>
            <a:r>
              <a:rPr lang="en-US" sz="1600" dirty="0" smtClean="0"/>
              <a:t>clinicians </a:t>
            </a:r>
            <a:r>
              <a:rPr lang="en-US" sz="1600" dirty="0"/>
              <a:t>without evaluation of their patient's conditions and possible contraindications and/or </a:t>
            </a:r>
            <a:r>
              <a:rPr lang="en-US" sz="1600" dirty="0" smtClean="0"/>
              <a:t>dangers </a:t>
            </a:r>
            <a:r>
              <a:rPr lang="en-US" sz="1600" dirty="0"/>
              <a:t>in use, review of any applicable manufacturer's product information, and comparison with recommendations of other authorities.</a:t>
            </a:r>
          </a:p>
          <a:p>
            <a:pPr>
              <a:spcAft>
                <a:spcPts val="0"/>
              </a:spcAft>
            </a:pPr>
            <a:endParaRPr lang="en-US" sz="1600" dirty="0"/>
          </a:p>
        </p:txBody>
      </p:sp>
    </p:spTree>
    <p:extLst>
      <p:ext uri="{BB962C8B-B14F-4D97-AF65-F5344CB8AC3E}">
        <p14:creationId xmlns:p14="http://schemas.microsoft.com/office/powerpoint/2010/main" val="2797063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2930691" y="2359413"/>
            <a:ext cx="510639" cy="248"/>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Footer Placeholder 14"/>
          <p:cNvSpPr>
            <a:spLocks noGrp="1"/>
          </p:cNvSpPr>
          <p:nvPr>
            <p:ph type="ftr" sz="quarter" idx="13"/>
          </p:nvPr>
        </p:nvSpPr>
        <p:spPr/>
        <p:txBody>
          <a:bodyPr/>
          <a:lstStyle/>
          <a:p>
            <a:r>
              <a:rPr lang="en-US" baseline="30000" dirty="0"/>
              <a:t>a</a:t>
            </a:r>
            <a:r>
              <a:rPr lang="en-US" dirty="0"/>
              <a:t> PD-L1 </a:t>
            </a:r>
            <a:r>
              <a:rPr lang="en-US" dirty="0" smtClean="0"/>
              <a:t>(CPS </a:t>
            </a:r>
            <a:r>
              <a:rPr lang="en-US" dirty="0"/>
              <a:t>≥</a:t>
            </a:r>
            <a:r>
              <a:rPr lang="en-US" dirty="0" smtClean="0"/>
              <a:t>1) </a:t>
            </a:r>
            <a:r>
              <a:rPr lang="en-US" dirty="0"/>
              <a:t>as determined by an FDA-approved test.</a:t>
            </a:r>
          </a:p>
          <a:p>
            <a:r>
              <a:rPr lang="fr-FR" dirty="0"/>
              <a:t>1. Chung HC et al</a:t>
            </a:r>
            <a:r>
              <a:rPr lang="fr-FR" i="1" dirty="0"/>
              <a:t>. J Clin Oncol.</a:t>
            </a:r>
            <a:r>
              <a:rPr lang="fr-FR" dirty="0"/>
              <a:t> 2019;37:1470‐1478. 2. https://clinicaltrials.gov/ct2/show/NCT02628067.</a:t>
            </a:r>
            <a:endParaRPr lang="en-US" dirty="0"/>
          </a:p>
        </p:txBody>
      </p:sp>
      <p:sp>
        <p:nvSpPr>
          <p:cNvPr id="3" name="Title 2"/>
          <p:cNvSpPr>
            <a:spLocks noGrp="1"/>
          </p:cNvSpPr>
          <p:nvPr>
            <p:ph type="title"/>
          </p:nvPr>
        </p:nvSpPr>
        <p:spPr/>
        <p:txBody>
          <a:bodyPr/>
          <a:lstStyle/>
          <a:p>
            <a:r>
              <a:rPr lang="en-US" dirty="0"/>
              <a:t>KEYNOTE-158: Phase 2 Trial of Pembrolizumab in Previously Treated Advanced Cervical Cancer</a:t>
            </a:r>
            <a:r>
              <a:rPr lang="en-US" baseline="30000" dirty="0"/>
              <a:t>1,2</a:t>
            </a:r>
          </a:p>
        </p:txBody>
      </p:sp>
      <p:sp>
        <p:nvSpPr>
          <p:cNvPr id="4" name="Rounded Rectangle 3"/>
          <p:cNvSpPr/>
          <p:nvPr/>
        </p:nvSpPr>
        <p:spPr>
          <a:xfrm>
            <a:off x="273131" y="899102"/>
            <a:ext cx="2743200" cy="2920621"/>
          </a:xfrm>
          <a:prstGeom prst="roundRect">
            <a:avLst/>
          </a:prstGeom>
          <a:solidFill>
            <a:schemeClr val="accent1">
              <a:lumMod val="10000"/>
              <a:lumOff val="9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chemeClr val="tx1"/>
                </a:solidFill>
              </a:rPr>
              <a:t>Eligibility Criteria</a:t>
            </a:r>
          </a:p>
          <a:p>
            <a:pPr marL="171450" indent="-171450">
              <a:buFont typeface="Arial" panose="020B0604020202020204" pitchFamily="34" charset="0"/>
              <a:buChar char="•"/>
            </a:pPr>
            <a:r>
              <a:rPr lang="en-CA" sz="1400" dirty="0">
                <a:solidFill>
                  <a:schemeClr val="tx1"/>
                </a:solidFill>
              </a:rPr>
              <a:t>Histologically/cytologically documented advanced cervical </a:t>
            </a:r>
            <a:r>
              <a:rPr lang="en-CA" sz="1400" dirty="0" smtClean="0">
                <a:solidFill>
                  <a:schemeClr val="tx1"/>
                </a:solidFill>
              </a:rPr>
              <a:t>SCC</a:t>
            </a:r>
          </a:p>
          <a:p>
            <a:pPr marL="171450" indent="-171450">
              <a:buFont typeface="Arial" panose="020B0604020202020204" pitchFamily="34" charset="0"/>
              <a:buChar char="•"/>
            </a:pPr>
            <a:r>
              <a:rPr lang="en-CA" sz="1400" dirty="0" smtClean="0">
                <a:solidFill>
                  <a:schemeClr val="tx1"/>
                </a:solidFill>
              </a:rPr>
              <a:t>ECOG PS 0-1</a:t>
            </a:r>
          </a:p>
          <a:p>
            <a:pPr marL="171450" indent="-171450">
              <a:buFont typeface="Arial" panose="020B0604020202020204" pitchFamily="34" charset="0"/>
              <a:buChar char="•"/>
            </a:pPr>
            <a:r>
              <a:rPr lang="en-CA" sz="1400" dirty="0" smtClean="0">
                <a:solidFill>
                  <a:schemeClr val="tx1"/>
                </a:solidFill>
              </a:rPr>
              <a:t>Progression on/</a:t>
            </a:r>
            <a:r>
              <a:rPr lang="en-CA" sz="1400" dirty="0">
                <a:solidFill>
                  <a:schemeClr val="tx1"/>
                </a:solidFill>
              </a:rPr>
              <a:t/>
            </a:r>
            <a:br>
              <a:rPr lang="en-CA" sz="1400" dirty="0">
                <a:solidFill>
                  <a:schemeClr val="tx1"/>
                </a:solidFill>
              </a:rPr>
            </a:br>
            <a:r>
              <a:rPr lang="en-CA" sz="1400" dirty="0">
                <a:solidFill>
                  <a:schemeClr val="tx1"/>
                </a:solidFill>
              </a:rPr>
              <a:t>intolerance to prior therapies</a:t>
            </a:r>
          </a:p>
          <a:p>
            <a:pPr marL="171450" indent="-171450">
              <a:buFont typeface="Arial" panose="020B0604020202020204" pitchFamily="34" charset="0"/>
              <a:buChar char="•"/>
            </a:pPr>
            <a:r>
              <a:rPr lang="en-CA" sz="1400" dirty="0">
                <a:solidFill>
                  <a:schemeClr val="tx1"/>
                </a:solidFill>
              </a:rPr>
              <a:t>Radiologically measurable disease </a:t>
            </a:r>
          </a:p>
          <a:p>
            <a:pPr marL="171450" indent="-171450">
              <a:buFont typeface="Arial" panose="020B0604020202020204" pitchFamily="34" charset="0"/>
              <a:buChar char="•"/>
            </a:pPr>
            <a:r>
              <a:rPr lang="en-CA" sz="1400" dirty="0">
                <a:solidFill>
                  <a:schemeClr val="tx1"/>
                </a:solidFill>
              </a:rPr>
              <a:t>Life expectancy of </a:t>
            </a:r>
            <a:r>
              <a:rPr lang="en-CA" sz="1400" dirty="0" smtClean="0">
                <a:solidFill>
                  <a:schemeClr val="tx1"/>
                </a:solidFill>
              </a:rPr>
              <a:t/>
            </a:r>
            <a:br>
              <a:rPr lang="en-CA" sz="1400" dirty="0" smtClean="0">
                <a:solidFill>
                  <a:schemeClr val="tx1"/>
                </a:solidFill>
              </a:rPr>
            </a:br>
            <a:r>
              <a:rPr lang="en-CA" sz="1400" dirty="0" smtClean="0">
                <a:solidFill>
                  <a:schemeClr val="tx1"/>
                </a:solidFill>
              </a:rPr>
              <a:t>≥</a:t>
            </a:r>
            <a:r>
              <a:rPr lang="en-CA" sz="1400" dirty="0">
                <a:solidFill>
                  <a:schemeClr val="tx1"/>
                </a:solidFill>
              </a:rPr>
              <a:t>3 </a:t>
            </a:r>
            <a:r>
              <a:rPr lang="en-CA" sz="1400" dirty="0" smtClean="0">
                <a:solidFill>
                  <a:schemeClr val="tx1"/>
                </a:solidFill>
              </a:rPr>
              <a:t>months</a:t>
            </a:r>
            <a:endParaRPr lang="en-CA" sz="1400" dirty="0">
              <a:solidFill>
                <a:schemeClr val="tx1"/>
              </a:solidFill>
            </a:endParaRPr>
          </a:p>
          <a:p>
            <a:pPr algn="ctr"/>
            <a:r>
              <a:rPr lang="en-CA" sz="1400" b="1" dirty="0">
                <a:solidFill>
                  <a:schemeClr val="tx1"/>
                </a:solidFill>
              </a:rPr>
              <a:t>N = 98</a:t>
            </a:r>
          </a:p>
        </p:txBody>
      </p:sp>
      <p:sp>
        <p:nvSpPr>
          <p:cNvPr id="6" name="Rounded Rectangle 5"/>
          <p:cNvSpPr/>
          <p:nvPr/>
        </p:nvSpPr>
        <p:spPr>
          <a:xfrm>
            <a:off x="3465192" y="1777387"/>
            <a:ext cx="2743200" cy="1164547"/>
          </a:xfrm>
          <a:prstGeom prst="round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t>Pembrolizumab 200 mg </a:t>
            </a:r>
            <a:br>
              <a:rPr lang="en-CA" sz="1400" b="1" dirty="0"/>
            </a:br>
            <a:r>
              <a:rPr lang="en-CA" sz="1400" b="1" dirty="0"/>
              <a:t>every 3 </a:t>
            </a:r>
            <a:r>
              <a:rPr lang="en-CA" sz="1400" b="1" dirty="0" smtClean="0"/>
              <a:t>weeks</a:t>
            </a:r>
            <a:endParaRPr lang="en-CA" sz="1400" b="1" dirty="0"/>
          </a:p>
        </p:txBody>
      </p:sp>
      <p:cxnSp>
        <p:nvCxnSpPr>
          <p:cNvPr id="7" name="Straight Arrow Connector 6"/>
          <p:cNvCxnSpPr/>
          <p:nvPr/>
        </p:nvCxnSpPr>
        <p:spPr>
          <a:xfrm>
            <a:off x="6012978" y="2335985"/>
            <a:ext cx="510639" cy="0"/>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6550197" y="1777387"/>
            <a:ext cx="2327563" cy="1180525"/>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For 2 </a:t>
            </a:r>
            <a:r>
              <a:rPr lang="en-CA" sz="1400" dirty="0" smtClean="0">
                <a:solidFill>
                  <a:schemeClr val="tx1"/>
                </a:solidFill>
              </a:rPr>
              <a:t>years </a:t>
            </a:r>
            <a:r>
              <a:rPr lang="en-CA" sz="1400" dirty="0">
                <a:solidFill>
                  <a:schemeClr val="tx1"/>
                </a:solidFill>
              </a:rPr>
              <a:t>or until disease progression, intolerable toxicity, or physician or patient decision</a:t>
            </a:r>
          </a:p>
        </p:txBody>
      </p:sp>
      <p:sp>
        <p:nvSpPr>
          <p:cNvPr id="9" name="Rectangle 8"/>
          <p:cNvSpPr/>
          <p:nvPr/>
        </p:nvSpPr>
        <p:spPr>
          <a:xfrm>
            <a:off x="166253" y="3958448"/>
            <a:ext cx="3542148" cy="522514"/>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chemeClr val="tx1"/>
                </a:solidFill>
              </a:rPr>
              <a:t>Primary endpoint: </a:t>
            </a:r>
            <a:r>
              <a:rPr lang="en-CA" sz="1400" dirty="0" smtClean="0">
                <a:solidFill>
                  <a:schemeClr val="tx1"/>
                </a:solidFill>
              </a:rPr>
              <a:t>ORR assessed </a:t>
            </a:r>
            <a:br>
              <a:rPr lang="en-CA" sz="1400" dirty="0" smtClean="0">
                <a:solidFill>
                  <a:schemeClr val="tx1"/>
                </a:solidFill>
              </a:rPr>
            </a:br>
            <a:r>
              <a:rPr lang="en-CA" sz="1400" dirty="0" smtClean="0">
                <a:solidFill>
                  <a:schemeClr val="tx1"/>
                </a:solidFill>
              </a:rPr>
              <a:t>by </a:t>
            </a:r>
            <a:r>
              <a:rPr lang="en-CA" sz="1400" dirty="0">
                <a:solidFill>
                  <a:schemeClr val="tx1"/>
                </a:solidFill>
              </a:rPr>
              <a:t>RECIST v1.1</a:t>
            </a:r>
          </a:p>
          <a:p>
            <a:r>
              <a:rPr lang="en-CA" sz="1400" b="1" dirty="0" smtClean="0">
                <a:solidFill>
                  <a:schemeClr val="tx1"/>
                </a:solidFill>
              </a:rPr>
              <a:t>Secondary endpoint: </a:t>
            </a:r>
            <a:r>
              <a:rPr lang="en-CA" sz="1400" dirty="0">
                <a:solidFill>
                  <a:schemeClr val="tx1"/>
                </a:solidFill>
              </a:rPr>
              <a:t>Safety</a:t>
            </a:r>
          </a:p>
        </p:txBody>
      </p:sp>
      <p:sp>
        <p:nvSpPr>
          <p:cNvPr id="14" name="Rectangle 13"/>
          <p:cNvSpPr/>
          <p:nvPr/>
        </p:nvSpPr>
        <p:spPr>
          <a:xfrm>
            <a:off x="3095626" y="3112882"/>
            <a:ext cx="3333800" cy="464024"/>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solidFill>
                  <a:schemeClr val="tx1"/>
                </a:solidFill>
              </a:rPr>
              <a:t>Tumor </a:t>
            </a:r>
            <a:r>
              <a:rPr lang="en-US" sz="1400" b="1" dirty="0">
                <a:solidFill>
                  <a:schemeClr val="tx1"/>
                </a:solidFill>
              </a:rPr>
              <a:t>imaging was performed every 9 </a:t>
            </a:r>
            <a:r>
              <a:rPr lang="en-US" sz="1400" b="1" dirty="0" smtClean="0">
                <a:solidFill>
                  <a:schemeClr val="tx1"/>
                </a:solidFill>
              </a:rPr>
              <a:t>weeks </a:t>
            </a:r>
            <a:r>
              <a:rPr lang="en-US" sz="1400" b="1" dirty="0">
                <a:solidFill>
                  <a:schemeClr val="tx1"/>
                </a:solidFill>
              </a:rPr>
              <a:t>for the first 12 </a:t>
            </a:r>
            <a:r>
              <a:rPr lang="en-US" sz="1400" b="1" dirty="0" smtClean="0">
                <a:solidFill>
                  <a:schemeClr val="tx1"/>
                </a:solidFill>
              </a:rPr>
              <a:t>months </a:t>
            </a:r>
            <a:r>
              <a:rPr lang="en-US" sz="1400" b="1" dirty="0">
                <a:solidFill>
                  <a:schemeClr val="tx1"/>
                </a:solidFill>
              </a:rPr>
              <a:t>and every 12 </a:t>
            </a:r>
            <a:r>
              <a:rPr lang="en-US" sz="1400" b="1" dirty="0" smtClean="0">
                <a:solidFill>
                  <a:schemeClr val="tx1"/>
                </a:solidFill>
              </a:rPr>
              <a:t>weeks </a:t>
            </a:r>
            <a:r>
              <a:rPr lang="en-US" sz="1400" b="1" dirty="0">
                <a:solidFill>
                  <a:schemeClr val="tx1"/>
                </a:solidFill>
              </a:rPr>
              <a:t>thereafter</a:t>
            </a:r>
            <a:endParaRPr lang="en-CA" sz="1400" b="1" dirty="0">
              <a:solidFill>
                <a:schemeClr val="tx1"/>
              </a:solidFill>
            </a:endParaRPr>
          </a:p>
        </p:txBody>
      </p:sp>
      <p:sp>
        <p:nvSpPr>
          <p:cNvPr id="27" name="Rounded Rectangle 26"/>
          <p:cNvSpPr/>
          <p:nvPr/>
        </p:nvSpPr>
        <p:spPr>
          <a:xfrm>
            <a:off x="3685627" y="3958448"/>
            <a:ext cx="5327649" cy="748845"/>
          </a:xfrm>
          <a:prstGeom prst="round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effectLst>
                  <a:outerShdw blurRad="38100" dist="38100" dir="2700000" algn="tl">
                    <a:srgbClr val="000000">
                      <a:alpha val="43137"/>
                    </a:srgbClr>
                  </a:outerShdw>
                </a:effectLst>
              </a:rPr>
              <a:t>2018: FDA granted accelerated approval of pembrolizumab for patients with advanced PD-L1+</a:t>
            </a:r>
            <a:r>
              <a:rPr lang="en-US" sz="1400" baseline="30000" dirty="0">
                <a:effectLst>
                  <a:outerShdw blurRad="38100" dist="38100" dir="2700000" algn="tl">
                    <a:srgbClr val="000000">
                      <a:alpha val="43137"/>
                    </a:srgbClr>
                  </a:outerShdw>
                </a:effectLst>
              </a:rPr>
              <a:t>a</a:t>
            </a:r>
            <a:r>
              <a:rPr lang="en-US" sz="1400" dirty="0">
                <a:effectLst>
                  <a:outerShdw blurRad="38100" dist="38100" dir="2700000" algn="tl">
                    <a:srgbClr val="000000">
                      <a:alpha val="43137"/>
                    </a:srgbClr>
                  </a:outerShdw>
                </a:effectLst>
              </a:rPr>
              <a:t> cervical cancer who experienced progression during or after chemotherapy </a:t>
            </a:r>
          </a:p>
        </p:txBody>
      </p:sp>
    </p:spTree>
    <p:extLst>
      <p:ext uri="{BB962C8B-B14F-4D97-AF65-F5344CB8AC3E}">
        <p14:creationId xmlns:p14="http://schemas.microsoft.com/office/powerpoint/2010/main" val="1354297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28491D-F93B-40D9-9986-E36F99824788}"/>
              </a:ext>
            </a:extLst>
          </p:cNvPr>
          <p:cNvSpPr>
            <a:spLocks noGrp="1"/>
          </p:cNvSpPr>
          <p:nvPr>
            <p:ph type="title"/>
          </p:nvPr>
        </p:nvSpPr>
        <p:spPr/>
        <p:txBody>
          <a:bodyPr/>
          <a:lstStyle/>
          <a:p>
            <a:r>
              <a:rPr lang="en-US" dirty="0"/>
              <a:t>KEYNOTE-158: Efficacy </a:t>
            </a:r>
            <a:r>
              <a:rPr lang="en-US" dirty="0" smtClean="0"/>
              <a:t>Results</a:t>
            </a:r>
            <a:r>
              <a:rPr lang="en-US" baseline="30000" dirty="0" smtClean="0"/>
              <a:t>1,a</a:t>
            </a:r>
            <a:endParaRPr lang="en-US" dirty="0">
              <a:solidFill>
                <a:schemeClr val="tx1"/>
              </a:solidFill>
            </a:endParaRPr>
          </a:p>
        </p:txBody>
      </p:sp>
      <p:sp>
        <p:nvSpPr>
          <p:cNvPr id="6" name="Footer Placeholder 6"/>
          <p:cNvSpPr>
            <a:spLocks noGrp="1"/>
          </p:cNvSpPr>
          <p:nvPr>
            <p:ph type="ftr" sz="quarter" idx="13"/>
          </p:nvPr>
        </p:nvSpPr>
        <p:spPr/>
        <p:txBody>
          <a:bodyPr/>
          <a:lstStyle/>
          <a:p>
            <a:r>
              <a:rPr lang="en-US" baseline="30000" dirty="0"/>
              <a:t>a </a:t>
            </a:r>
            <a:r>
              <a:rPr lang="en-US" dirty="0" smtClean="0"/>
              <a:t>Assessed </a:t>
            </a:r>
            <a:r>
              <a:rPr lang="en-US" dirty="0"/>
              <a:t>by RECIST v1.1 per independent central </a:t>
            </a:r>
            <a:r>
              <a:rPr lang="en-US" dirty="0" smtClean="0"/>
              <a:t>review. </a:t>
            </a:r>
            <a:r>
              <a:rPr lang="en-US" baseline="30000" dirty="0" smtClean="0"/>
              <a:t>b </a:t>
            </a:r>
            <a:r>
              <a:rPr lang="en-US" dirty="0"/>
              <a:t>3 CR and 9 PR; all were in </a:t>
            </a:r>
            <a:r>
              <a:rPr lang="en-US" dirty="0" smtClean="0"/>
              <a:t>patients with </a:t>
            </a:r>
            <a:r>
              <a:rPr lang="en-US" dirty="0"/>
              <a:t>PD-L1–positive </a:t>
            </a:r>
            <a:r>
              <a:rPr lang="en-US" dirty="0" smtClean="0"/>
              <a:t>disease.</a:t>
            </a:r>
            <a:endParaRPr lang="en-US" dirty="0"/>
          </a:p>
          <a:p>
            <a:r>
              <a:rPr lang="en-US" dirty="0"/>
              <a:t>1. Chung HC et al. </a:t>
            </a:r>
            <a:r>
              <a:rPr lang="en-US" i="1" dirty="0"/>
              <a:t>J Clin Oncol.</a:t>
            </a:r>
            <a:r>
              <a:rPr lang="en-US" dirty="0"/>
              <a:t> 2019;37:1470‐1478.</a:t>
            </a:r>
          </a:p>
        </p:txBody>
      </p:sp>
      <p:sp>
        <p:nvSpPr>
          <p:cNvPr id="12" name="TextBox 11"/>
          <p:cNvSpPr txBox="1"/>
          <p:nvPr/>
        </p:nvSpPr>
        <p:spPr>
          <a:xfrm>
            <a:off x="110129" y="855078"/>
            <a:ext cx="5965095" cy="830997"/>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t>Patients with previously treated advanced cervical cancer</a:t>
            </a:r>
            <a:endParaRPr lang="en-US" sz="1600" dirty="0"/>
          </a:p>
          <a:p>
            <a:pPr marL="285750" indent="-285750">
              <a:buFont typeface="Arial" panose="020B0604020202020204" pitchFamily="34" charset="0"/>
              <a:buChar char="•"/>
            </a:pPr>
            <a:r>
              <a:rPr lang="en-US" sz="1600" dirty="0"/>
              <a:t>N = </a:t>
            </a:r>
            <a:r>
              <a:rPr lang="en-US" sz="1600" dirty="0" smtClean="0"/>
              <a:t>98</a:t>
            </a:r>
            <a:r>
              <a:rPr lang="en-US" sz="1600" dirty="0"/>
              <a:t>,</a:t>
            </a:r>
            <a:r>
              <a:rPr lang="en-US" sz="1600" dirty="0" smtClean="0"/>
              <a:t> single-arm study</a:t>
            </a:r>
          </a:p>
          <a:p>
            <a:pPr marL="285750" indent="-285750">
              <a:buFont typeface="Arial" panose="020B0604020202020204" pitchFamily="34" charset="0"/>
              <a:buChar char="•"/>
            </a:pPr>
            <a:r>
              <a:rPr lang="en-US" sz="1600" dirty="0" smtClean="0"/>
              <a:t>ORR at 10.2 months: n = 12 (12.2%; 95% CI, 6.5%-20.4%)</a:t>
            </a:r>
            <a:r>
              <a:rPr lang="en-US" sz="1600" baseline="30000" dirty="0" smtClean="0"/>
              <a:t>b</a:t>
            </a:r>
            <a:endParaRPr lang="en-US" sz="1600" baseline="30000" dirty="0"/>
          </a:p>
        </p:txBody>
      </p:sp>
      <p:grpSp>
        <p:nvGrpSpPr>
          <p:cNvPr id="15" name="Group 14"/>
          <p:cNvGrpSpPr/>
          <p:nvPr/>
        </p:nvGrpSpPr>
        <p:grpSpPr>
          <a:xfrm>
            <a:off x="6336339" y="1762016"/>
            <a:ext cx="2472895" cy="2495918"/>
            <a:chOff x="6336339" y="1762016"/>
            <a:chExt cx="2472895" cy="2495918"/>
          </a:xfrm>
        </p:grpSpPr>
        <p:sp>
          <p:nvSpPr>
            <p:cNvPr id="16" name="Oval 15"/>
            <p:cNvSpPr/>
            <p:nvPr/>
          </p:nvSpPr>
          <p:spPr>
            <a:xfrm>
              <a:off x="6336339" y="1762016"/>
              <a:ext cx="2443696" cy="2443696"/>
            </a:xfrm>
            <a:prstGeom prst="ellipse">
              <a:avLst/>
            </a:pr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8" name="Freeform 17"/>
            <p:cNvSpPr/>
            <p:nvPr/>
          </p:nvSpPr>
          <p:spPr>
            <a:xfrm>
              <a:off x="6427496" y="2702441"/>
              <a:ext cx="2310335" cy="439865"/>
            </a:xfrm>
            <a:custGeom>
              <a:avLst/>
              <a:gdLst>
                <a:gd name="connsiteX0" fmla="*/ 0 w 2149027"/>
                <a:gd name="connsiteY0" fmla="*/ 0 h 439865"/>
                <a:gd name="connsiteX1" fmla="*/ 2149027 w 2149027"/>
                <a:gd name="connsiteY1" fmla="*/ 0 h 439865"/>
                <a:gd name="connsiteX2" fmla="*/ 2149027 w 2149027"/>
                <a:gd name="connsiteY2" fmla="*/ 439865 h 439865"/>
                <a:gd name="connsiteX3" fmla="*/ 0 w 2149027"/>
                <a:gd name="connsiteY3" fmla="*/ 439865 h 439865"/>
                <a:gd name="connsiteX4" fmla="*/ 0 w 2149027"/>
                <a:gd name="connsiteY4" fmla="*/ 0 h 439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027" h="439865">
                  <a:moveTo>
                    <a:pt x="0" y="0"/>
                  </a:moveTo>
                  <a:lnTo>
                    <a:pt x="2149027" y="0"/>
                  </a:lnTo>
                  <a:lnTo>
                    <a:pt x="2149027" y="439865"/>
                  </a:lnTo>
                  <a:lnTo>
                    <a:pt x="0" y="4398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effectLst>
                    <a:outerShdw blurRad="38100" dist="38100" dir="2700000" algn="tl">
                      <a:srgbClr val="000000">
                        <a:alpha val="43137"/>
                      </a:srgbClr>
                    </a:outerShdw>
                  </a:effectLst>
                </a:rPr>
                <a:t>Pembrolizumab is effective in patients with PD-L1–positive advanced cervical cancer</a:t>
              </a:r>
              <a:endParaRPr lang="en-US" sz="1800" kern="1200" dirty="0">
                <a:effectLst>
                  <a:outerShdw blurRad="38100" dist="38100" dir="2700000" algn="tl">
                    <a:srgbClr val="000000">
                      <a:alpha val="43137"/>
                    </a:srgbClr>
                  </a:outerShdw>
                </a:effectLst>
              </a:endParaRPr>
            </a:p>
          </p:txBody>
        </p:sp>
        <p:sp>
          <p:nvSpPr>
            <p:cNvPr id="19" name="Freeform 18"/>
            <p:cNvSpPr/>
            <p:nvPr/>
          </p:nvSpPr>
          <p:spPr>
            <a:xfrm>
              <a:off x="7114768" y="3698977"/>
              <a:ext cx="1694466" cy="558957"/>
            </a:xfrm>
            <a:custGeom>
              <a:avLst/>
              <a:gdLst>
                <a:gd name="connsiteX0" fmla="*/ 0 w 1694466"/>
                <a:gd name="connsiteY0" fmla="*/ 0 h 558957"/>
                <a:gd name="connsiteX1" fmla="*/ 1694466 w 1694466"/>
                <a:gd name="connsiteY1" fmla="*/ 0 h 558957"/>
                <a:gd name="connsiteX2" fmla="*/ 1694466 w 1694466"/>
                <a:gd name="connsiteY2" fmla="*/ 558957 h 558957"/>
                <a:gd name="connsiteX3" fmla="*/ 0 w 1694466"/>
                <a:gd name="connsiteY3" fmla="*/ 558957 h 558957"/>
                <a:gd name="connsiteX4" fmla="*/ 0 w 1694466"/>
                <a:gd name="connsiteY4" fmla="*/ 0 h 55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466" h="558957">
                  <a:moveTo>
                    <a:pt x="0" y="0"/>
                  </a:moveTo>
                  <a:lnTo>
                    <a:pt x="1694466" y="0"/>
                  </a:lnTo>
                  <a:lnTo>
                    <a:pt x="1694466" y="558957"/>
                  </a:lnTo>
                  <a:lnTo>
                    <a:pt x="0" y="558957"/>
                  </a:lnTo>
                  <a:lnTo>
                    <a:pt x="0" y="0"/>
                  </a:lnTo>
                  <a:close/>
                </a:path>
              </a:pathLst>
            </a:custGeom>
            <a:solidFill>
              <a:schemeClr val="bg1">
                <a:lumMod val="85000"/>
              </a:schemeClr>
            </a:solidFill>
            <a:ln w="38100">
              <a:solidFill>
                <a:schemeClr val="accent4"/>
              </a:solid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FDA approved </a:t>
              </a:r>
              <a:endParaRPr lang="en-US" sz="1800" kern="1200" dirty="0">
                <a:solidFill>
                  <a:schemeClr val="tx1"/>
                </a:solidFill>
              </a:endParaRPr>
            </a:p>
          </p:txBody>
        </p:sp>
      </p:grpSp>
      <p:sp>
        <p:nvSpPr>
          <p:cNvPr id="5" name="TextBox 4"/>
          <p:cNvSpPr txBox="1"/>
          <p:nvPr/>
        </p:nvSpPr>
        <p:spPr>
          <a:xfrm>
            <a:off x="6852137" y="1342906"/>
            <a:ext cx="1398653" cy="369332"/>
          </a:xfrm>
          <a:prstGeom prst="rect">
            <a:avLst/>
          </a:prstGeom>
          <a:noFill/>
        </p:spPr>
        <p:txBody>
          <a:bodyPr wrap="none" rtlCol="0">
            <a:spAutoFit/>
          </a:bodyPr>
          <a:lstStyle/>
          <a:p>
            <a:r>
              <a:rPr lang="en-US" b="1" i="1" dirty="0" smtClean="0"/>
              <a:t>Take Home</a:t>
            </a:r>
            <a:endParaRPr lang="en-US" b="1" i="1" dirty="0"/>
          </a:p>
        </p:txBody>
      </p:sp>
      <p:sp>
        <p:nvSpPr>
          <p:cNvPr id="91" name="Freeform 90"/>
          <p:cNvSpPr/>
          <p:nvPr/>
        </p:nvSpPr>
        <p:spPr>
          <a:xfrm>
            <a:off x="7300120" y="4138898"/>
            <a:ext cx="1694466" cy="364108"/>
          </a:xfrm>
          <a:custGeom>
            <a:avLst/>
            <a:gdLst>
              <a:gd name="connsiteX0" fmla="*/ 0 w 1694466"/>
              <a:gd name="connsiteY0" fmla="*/ 0 h 558957"/>
              <a:gd name="connsiteX1" fmla="*/ 1694466 w 1694466"/>
              <a:gd name="connsiteY1" fmla="*/ 0 h 558957"/>
              <a:gd name="connsiteX2" fmla="*/ 1694466 w 1694466"/>
              <a:gd name="connsiteY2" fmla="*/ 558957 h 558957"/>
              <a:gd name="connsiteX3" fmla="*/ 0 w 1694466"/>
              <a:gd name="connsiteY3" fmla="*/ 558957 h 558957"/>
              <a:gd name="connsiteX4" fmla="*/ 0 w 1694466"/>
              <a:gd name="connsiteY4" fmla="*/ 0 h 55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466" h="558957">
                <a:moveTo>
                  <a:pt x="0" y="0"/>
                </a:moveTo>
                <a:lnTo>
                  <a:pt x="1694466" y="0"/>
                </a:lnTo>
                <a:lnTo>
                  <a:pt x="1694466" y="558957"/>
                </a:lnTo>
                <a:lnTo>
                  <a:pt x="0" y="558957"/>
                </a:lnTo>
                <a:lnTo>
                  <a:pt x="0" y="0"/>
                </a:lnTo>
                <a:close/>
              </a:path>
            </a:pathLst>
          </a:custGeom>
          <a:solidFill>
            <a:schemeClr val="accent4"/>
          </a:solidFill>
          <a:ln w="38100">
            <a:solidFill>
              <a:schemeClr val="accent4"/>
            </a:solid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sz="1600" b="1" kern="1200" dirty="0" smtClean="0">
                <a:solidFill>
                  <a:schemeClr val="bg1"/>
                </a:solidFill>
              </a:rPr>
              <a:t>FDA indication </a:t>
            </a:r>
            <a:endParaRPr lang="en-US" sz="1600" kern="1200" dirty="0">
              <a:solidFill>
                <a:schemeClr val="bg1"/>
              </a:solidFill>
            </a:endParaRPr>
          </a:p>
        </p:txBody>
      </p:sp>
      <p:sp>
        <p:nvSpPr>
          <p:cNvPr id="4" name="TextBox 3"/>
          <p:cNvSpPr txBox="1"/>
          <p:nvPr/>
        </p:nvSpPr>
        <p:spPr>
          <a:xfrm rot="16200000">
            <a:off x="-8397549" y="2311540"/>
            <a:ext cx="2430162" cy="430887"/>
          </a:xfrm>
          <a:prstGeom prst="rect">
            <a:avLst/>
          </a:prstGeom>
          <a:solidFill>
            <a:schemeClr val="bg1"/>
          </a:solidFill>
        </p:spPr>
        <p:txBody>
          <a:bodyPr wrap="square" rtlCol="0">
            <a:spAutoFit/>
          </a:bodyPr>
          <a:lstStyle/>
          <a:p>
            <a:pPr algn="ctr"/>
            <a:r>
              <a:rPr lang="en-US" sz="1100" b="1" dirty="0" smtClean="0"/>
              <a:t>Best Change From Baseline in Target Lesion Size, %</a:t>
            </a:r>
            <a:endParaRPr lang="en-US" sz="1100" b="1" dirty="0"/>
          </a:p>
        </p:txBody>
      </p:sp>
      <p:grpSp>
        <p:nvGrpSpPr>
          <p:cNvPr id="114" name="Group 113"/>
          <p:cNvGrpSpPr/>
          <p:nvPr/>
        </p:nvGrpSpPr>
        <p:grpSpPr>
          <a:xfrm>
            <a:off x="1063690" y="1922105"/>
            <a:ext cx="4509205" cy="2501975"/>
            <a:chOff x="1063690" y="1922105"/>
            <a:chExt cx="4509205" cy="2501975"/>
          </a:xfrm>
        </p:grpSpPr>
        <p:cxnSp>
          <p:nvCxnSpPr>
            <p:cNvPr id="115" name="Straight Connector 114"/>
            <p:cNvCxnSpPr/>
            <p:nvPr/>
          </p:nvCxnSpPr>
          <p:spPr>
            <a:xfrm>
              <a:off x="1063690" y="1922106"/>
              <a:ext cx="0" cy="1244052"/>
            </a:xfrm>
            <a:prstGeom prst="line">
              <a:avLst/>
            </a:prstGeom>
            <a:ln w="603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1125450" y="1922106"/>
              <a:ext cx="0" cy="1244052"/>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1152553" y="1922105"/>
              <a:ext cx="0" cy="1244052"/>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214489" y="2003416"/>
              <a:ext cx="0" cy="1162742"/>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270741" y="2102499"/>
              <a:ext cx="0" cy="1063659"/>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319172" y="2102499"/>
              <a:ext cx="0" cy="1063659"/>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1372933" y="2138043"/>
              <a:ext cx="0" cy="1028115"/>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426695" y="2242458"/>
              <a:ext cx="0" cy="923700"/>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485789" y="2269562"/>
              <a:ext cx="0" cy="896596"/>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539551" y="2463189"/>
              <a:ext cx="0" cy="702969"/>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590647" y="2463713"/>
              <a:ext cx="0" cy="702445"/>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649741" y="2638770"/>
              <a:ext cx="0" cy="527388"/>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687508" y="2638770"/>
              <a:ext cx="0" cy="527388"/>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861234" y="2697109"/>
              <a:ext cx="0" cy="469049"/>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746602" y="2650109"/>
              <a:ext cx="0" cy="516049"/>
            </a:xfrm>
            <a:prstGeom prst="line">
              <a:avLst/>
            </a:prstGeom>
            <a:ln w="603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805696" y="2684967"/>
              <a:ext cx="0" cy="481191"/>
            </a:xfrm>
            <a:prstGeom prst="line">
              <a:avLst/>
            </a:prstGeom>
            <a:ln w="603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906999" y="2723860"/>
              <a:ext cx="0" cy="442298"/>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966094" y="2735818"/>
              <a:ext cx="0" cy="438912"/>
            </a:xfrm>
            <a:prstGeom prst="line">
              <a:avLst/>
            </a:prstGeom>
            <a:ln w="603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2014525" y="2758030"/>
              <a:ext cx="0" cy="408128"/>
            </a:xfrm>
            <a:prstGeom prst="line">
              <a:avLst/>
            </a:prstGeom>
            <a:ln w="603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070953" y="2880328"/>
              <a:ext cx="0" cy="294402"/>
            </a:xfrm>
            <a:prstGeom prst="line">
              <a:avLst/>
            </a:prstGeom>
            <a:ln w="603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131378" y="2880328"/>
              <a:ext cx="0" cy="294402"/>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2166479" y="2880328"/>
              <a:ext cx="0" cy="298066"/>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222907" y="2891162"/>
              <a:ext cx="0" cy="289898"/>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2284667" y="2902464"/>
              <a:ext cx="0" cy="278596"/>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2333097" y="2908133"/>
              <a:ext cx="0" cy="270261"/>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388639" y="2925562"/>
              <a:ext cx="0" cy="252832"/>
            </a:xfrm>
            <a:prstGeom prst="line">
              <a:avLst/>
            </a:prstGeom>
            <a:ln w="603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2450841" y="2950670"/>
              <a:ext cx="0" cy="230390"/>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2501937" y="2961874"/>
              <a:ext cx="0" cy="212856"/>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553033" y="2962094"/>
              <a:ext cx="0" cy="218966"/>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609461" y="2978532"/>
              <a:ext cx="0" cy="202528"/>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2663224" y="2978532"/>
              <a:ext cx="0" cy="202528"/>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2703657" y="2998110"/>
              <a:ext cx="0" cy="182950"/>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2759642" y="3019531"/>
              <a:ext cx="0" cy="161529"/>
            </a:xfrm>
            <a:prstGeom prst="line">
              <a:avLst/>
            </a:prstGeom>
            <a:ln w="603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2818734" y="3024863"/>
              <a:ext cx="0" cy="156197"/>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2864499" y="3024863"/>
              <a:ext cx="0" cy="156197"/>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2920926" y="3036430"/>
              <a:ext cx="0" cy="144630"/>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2977355" y="3047389"/>
              <a:ext cx="0" cy="133671"/>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3031118" y="3084253"/>
              <a:ext cx="0" cy="96807"/>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090010" y="3105627"/>
              <a:ext cx="0" cy="75433"/>
            </a:xfrm>
            <a:prstGeom prst="line">
              <a:avLst/>
            </a:prstGeom>
            <a:ln w="603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3146568" y="3108745"/>
              <a:ext cx="0" cy="72315"/>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3194998" y="3143343"/>
              <a:ext cx="0" cy="37717"/>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3238097" y="3176821"/>
              <a:ext cx="0" cy="18288"/>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3294080" y="3177770"/>
              <a:ext cx="0" cy="27432"/>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3353174" y="3178394"/>
              <a:ext cx="0" cy="27432"/>
            </a:xfrm>
            <a:prstGeom prst="line">
              <a:avLst/>
            </a:prstGeom>
            <a:ln w="603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3409602" y="3176821"/>
              <a:ext cx="0" cy="27432"/>
            </a:xfrm>
            <a:prstGeom prst="line">
              <a:avLst/>
            </a:prstGeom>
            <a:ln w="603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3459810" y="3177396"/>
              <a:ext cx="0" cy="36576"/>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3516997" y="3174730"/>
              <a:ext cx="0" cy="75433"/>
            </a:xfrm>
            <a:prstGeom prst="line">
              <a:avLst/>
            </a:prstGeom>
            <a:ln w="603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3571333" y="3174729"/>
              <a:ext cx="0" cy="109728"/>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3625096" y="3174730"/>
              <a:ext cx="0" cy="128201"/>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681523" y="3174730"/>
              <a:ext cx="0" cy="143490"/>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3732619" y="3181060"/>
              <a:ext cx="0" cy="132921"/>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3778384" y="3177770"/>
              <a:ext cx="0" cy="170788"/>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3832017" y="3181060"/>
              <a:ext cx="0" cy="180208"/>
            </a:xfrm>
            <a:prstGeom prst="line">
              <a:avLst/>
            </a:prstGeom>
            <a:ln w="603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3890795" y="3174730"/>
              <a:ext cx="0" cy="184358"/>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3949889" y="3174730"/>
              <a:ext cx="0" cy="183169"/>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3992988" y="3181060"/>
              <a:ext cx="0" cy="224882"/>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049416" y="3174730"/>
              <a:ext cx="0" cy="298989"/>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4105844" y="3181060"/>
              <a:ext cx="0" cy="298989"/>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4159606" y="3177770"/>
              <a:ext cx="0" cy="326421"/>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4216034" y="3181060"/>
              <a:ext cx="0" cy="323131"/>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4272462" y="3177770"/>
              <a:ext cx="0" cy="359333"/>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4334222" y="3181060"/>
              <a:ext cx="0" cy="356291"/>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4390650" y="3181060"/>
              <a:ext cx="0" cy="372032"/>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4428417" y="3181060"/>
              <a:ext cx="0" cy="395349"/>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4490177" y="3181060"/>
              <a:ext cx="0" cy="395349"/>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4535941" y="3185965"/>
              <a:ext cx="0" cy="423356"/>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4581705" y="3181060"/>
              <a:ext cx="0" cy="453119"/>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4632802" y="3181060"/>
              <a:ext cx="0" cy="452710"/>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4691007" y="3181060"/>
              <a:ext cx="0" cy="469954"/>
            </a:xfrm>
            <a:prstGeom prst="line">
              <a:avLst/>
            </a:prstGeom>
            <a:ln w="603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4753210" y="3174730"/>
              <a:ext cx="0" cy="530832"/>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4806973" y="3181060"/>
              <a:ext cx="0" cy="585631"/>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4850072" y="3181060"/>
              <a:ext cx="0" cy="614275"/>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4898502" y="3181060"/>
              <a:ext cx="0" cy="650384"/>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4952264" y="3181060"/>
              <a:ext cx="0" cy="679474"/>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011357" y="3181060"/>
              <a:ext cx="0" cy="739910"/>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5065120" y="3181060"/>
              <a:ext cx="0" cy="782871"/>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5116216" y="3177770"/>
              <a:ext cx="0" cy="804635"/>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5175310" y="3181060"/>
              <a:ext cx="0" cy="846371"/>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5231738" y="3177770"/>
              <a:ext cx="0" cy="907646"/>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5285500" y="3181060"/>
              <a:ext cx="0" cy="925368"/>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5336596" y="3181060"/>
              <a:ext cx="0" cy="1087954"/>
            </a:xfrm>
            <a:prstGeom prst="line">
              <a:avLst/>
            </a:prstGeom>
            <a:ln w="603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5409016" y="3177770"/>
              <a:ext cx="0" cy="1246310"/>
            </a:xfrm>
            <a:prstGeom prst="line">
              <a:avLst/>
            </a:prstGeom>
            <a:ln w="1174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5527130" y="3177512"/>
              <a:ext cx="0" cy="1246310"/>
            </a:xfrm>
            <a:prstGeom prst="line">
              <a:avLst/>
            </a:prstGeom>
            <a:ln w="1174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5572895" y="3177396"/>
              <a:ext cx="0" cy="1246310"/>
            </a:xfrm>
            <a:prstGeom prst="line">
              <a:avLst/>
            </a:prstGeom>
            <a:ln w="1174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99" name="Straight Connector 198"/>
          <p:cNvCxnSpPr/>
          <p:nvPr/>
        </p:nvCxnSpPr>
        <p:spPr>
          <a:xfrm>
            <a:off x="1008043" y="2916865"/>
            <a:ext cx="467666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1008042" y="3554008"/>
            <a:ext cx="47406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rot="16200000">
            <a:off x="-874119" y="2935325"/>
            <a:ext cx="2430162" cy="461665"/>
          </a:xfrm>
          <a:prstGeom prst="rect">
            <a:avLst/>
          </a:prstGeom>
          <a:solidFill>
            <a:schemeClr val="bg1"/>
          </a:solidFill>
        </p:spPr>
        <p:txBody>
          <a:bodyPr wrap="square" rtlCol="0">
            <a:spAutoFit/>
          </a:bodyPr>
          <a:lstStyle/>
          <a:p>
            <a:pPr algn="ctr"/>
            <a:r>
              <a:rPr lang="en-US" sz="1200" b="1" dirty="0" smtClean="0"/>
              <a:t>Best Change From Baseline in Target Lesion Size, %</a:t>
            </a:r>
            <a:endParaRPr lang="en-US" sz="1200" b="1" dirty="0"/>
          </a:p>
        </p:txBody>
      </p:sp>
      <p:cxnSp>
        <p:nvCxnSpPr>
          <p:cNvPr id="202" name="Straight Connector 201"/>
          <p:cNvCxnSpPr/>
          <p:nvPr/>
        </p:nvCxnSpPr>
        <p:spPr>
          <a:xfrm>
            <a:off x="4535941" y="1941874"/>
            <a:ext cx="0" cy="91948"/>
          </a:xfrm>
          <a:prstGeom prst="line">
            <a:avLst/>
          </a:prstGeom>
          <a:ln w="1174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4535941" y="2122636"/>
            <a:ext cx="0" cy="91948"/>
          </a:xfrm>
          <a:prstGeom prst="line">
            <a:avLst/>
          </a:prstGeom>
          <a:ln w="1174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4535941" y="2305447"/>
            <a:ext cx="0" cy="91948"/>
          </a:xfrm>
          <a:prstGeom prst="line">
            <a:avLst/>
          </a:prstGeom>
          <a:ln w="1174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05" name="Rectangle 204"/>
          <p:cNvSpPr/>
          <p:nvPr/>
        </p:nvSpPr>
        <p:spPr>
          <a:xfrm>
            <a:off x="4640178" y="1907210"/>
            <a:ext cx="1044525" cy="538609"/>
          </a:xfrm>
          <a:prstGeom prst="rect">
            <a:avLst/>
          </a:prstGeom>
        </p:spPr>
        <p:txBody>
          <a:bodyPr wrap="square" lIns="0" tIns="0" rIns="0" bIns="0">
            <a:spAutoFit/>
          </a:bodyPr>
          <a:lstStyle/>
          <a:p>
            <a:pPr>
              <a:spcAft>
                <a:spcPts val="300"/>
              </a:spcAft>
            </a:pPr>
            <a:r>
              <a:rPr lang="en-US" sz="1000" dirty="0"/>
              <a:t>PD-L1 positive </a:t>
            </a:r>
          </a:p>
          <a:p>
            <a:pPr>
              <a:spcAft>
                <a:spcPts val="300"/>
              </a:spcAft>
            </a:pPr>
            <a:r>
              <a:rPr lang="en-US" sz="1000" dirty="0"/>
              <a:t>PD-L1 negative </a:t>
            </a:r>
          </a:p>
          <a:p>
            <a:pPr>
              <a:spcAft>
                <a:spcPts val="300"/>
              </a:spcAft>
            </a:pPr>
            <a:r>
              <a:rPr lang="en-US" sz="1000" dirty="0"/>
              <a:t>PD-L1 unknown </a:t>
            </a:r>
          </a:p>
        </p:txBody>
      </p:sp>
      <p:sp>
        <p:nvSpPr>
          <p:cNvPr id="206" name="Rectangle 205"/>
          <p:cNvSpPr/>
          <p:nvPr/>
        </p:nvSpPr>
        <p:spPr>
          <a:xfrm>
            <a:off x="5748699" y="2854689"/>
            <a:ext cx="363777" cy="153888"/>
          </a:xfrm>
          <a:prstGeom prst="rect">
            <a:avLst/>
          </a:prstGeom>
        </p:spPr>
        <p:txBody>
          <a:bodyPr wrap="square" lIns="0" tIns="0" rIns="0" bIns="0">
            <a:spAutoFit/>
          </a:bodyPr>
          <a:lstStyle/>
          <a:p>
            <a:pPr>
              <a:spcAft>
                <a:spcPts val="300"/>
              </a:spcAft>
            </a:pPr>
            <a:r>
              <a:rPr lang="en-US" sz="1000" dirty="0" smtClean="0"/>
              <a:t>+20%</a:t>
            </a:r>
            <a:endParaRPr lang="en-US" sz="1000" dirty="0"/>
          </a:p>
        </p:txBody>
      </p:sp>
      <p:sp>
        <p:nvSpPr>
          <p:cNvPr id="207" name="Rectangle 206"/>
          <p:cNvSpPr/>
          <p:nvPr/>
        </p:nvSpPr>
        <p:spPr>
          <a:xfrm>
            <a:off x="5793659" y="3474783"/>
            <a:ext cx="273855" cy="153888"/>
          </a:xfrm>
          <a:prstGeom prst="rect">
            <a:avLst/>
          </a:prstGeom>
        </p:spPr>
        <p:txBody>
          <a:bodyPr wrap="square" lIns="0" tIns="0" rIns="0" bIns="0">
            <a:spAutoFit/>
          </a:bodyPr>
          <a:lstStyle/>
          <a:p>
            <a:pPr>
              <a:spcAft>
                <a:spcPts val="300"/>
              </a:spcAft>
            </a:pPr>
            <a:r>
              <a:rPr lang="en-US" sz="1000" dirty="0" smtClean="0"/>
              <a:t>30%</a:t>
            </a:r>
            <a:endParaRPr lang="en-US" sz="1000" dirty="0"/>
          </a:p>
        </p:txBody>
      </p:sp>
      <p:graphicFrame>
        <p:nvGraphicFramePr>
          <p:cNvPr id="208" name="Chart 207"/>
          <p:cNvGraphicFramePr/>
          <p:nvPr>
            <p:extLst>
              <p:ext uri="{D42A27DB-BD31-4B8C-83A1-F6EECF244321}">
                <p14:modId xmlns:p14="http://schemas.microsoft.com/office/powerpoint/2010/main" val="2110199263"/>
              </p:ext>
            </p:extLst>
          </p:nvPr>
        </p:nvGraphicFramePr>
        <p:xfrm>
          <a:off x="571795" y="1762016"/>
          <a:ext cx="5636210" cy="28417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717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5"/>
          <p:cNvSpPr>
            <a:spLocks noGrp="1"/>
          </p:cNvSpPr>
          <p:nvPr>
            <p:ph type="ftr" sz="quarter" idx="13"/>
          </p:nvPr>
        </p:nvSpPr>
        <p:spPr/>
        <p:txBody>
          <a:bodyPr/>
          <a:lstStyle/>
          <a:p>
            <a:r>
              <a:rPr lang="en-US" dirty="0"/>
              <a:t>1. Naumann RW et al. </a:t>
            </a:r>
            <a:r>
              <a:rPr lang="en-US" i="1" dirty="0"/>
              <a:t>J Clin Oncol</a:t>
            </a:r>
            <a:r>
              <a:rPr lang="en-US" dirty="0"/>
              <a:t>. 2019;37:2825-2834. 2. https://</a:t>
            </a:r>
            <a:r>
              <a:rPr lang="en-US" dirty="0" smtClean="0"/>
              <a:t>clinicaltrials.gov/ct2/show/NCT02488759</a:t>
            </a:r>
            <a:r>
              <a:rPr lang="en-US" dirty="0"/>
              <a:t>.</a:t>
            </a:r>
            <a:r>
              <a:rPr lang="en-US" dirty="0" smtClean="0"/>
              <a:t> </a:t>
            </a:r>
            <a:br>
              <a:rPr lang="en-US" dirty="0" smtClean="0"/>
            </a:br>
            <a:r>
              <a:rPr lang="en-US" dirty="0" smtClean="0"/>
              <a:t>3. Naumann RW et al. </a:t>
            </a:r>
            <a:r>
              <a:rPr lang="en-US" i="1" dirty="0" smtClean="0"/>
              <a:t>Ann Oncol</a:t>
            </a:r>
            <a:r>
              <a:rPr lang="en-US" dirty="0" smtClean="0"/>
              <a:t>. 2019;30(suppl 5):v898-v899.</a:t>
            </a:r>
            <a:endParaRPr lang="en-US" dirty="0"/>
          </a:p>
        </p:txBody>
      </p:sp>
      <p:sp>
        <p:nvSpPr>
          <p:cNvPr id="3" name="Title 2"/>
          <p:cNvSpPr>
            <a:spLocks noGrp="1"/>
          </p:cNvSpPr>
          <p:nvPr>
            <p:ph type="title"/>
          </p:nvPr>
        </p:nvSpPr>
        <p:spPr/>
        <p:txBody>
          <a:bodyPr/>
          <a:lstStyle/>
          <a:p>
            <a:r>
              <a:rPr lang="en-US" sz="2400" dirty="0" smtClean="0"/>
              <a:t>Phase 1/2 CheckMate -358</a:t>
            </a:r>
            <a:r>
              <a:rPr lang="en-US" sz="2400" dirty="0"/>
              <a:t>: Nivolumab + Ipilimumab in Metastatic Cervical </a:t>
            </a:r>
            <a:r>
              <a:rPr lang="en-US" sz="2400" dirty="0" smtClean="0"/>
              <a:t>Cancer</a:t>
            </a:r>
            <a:r>
              <a:rPr lang="en-US" sz="2400" baseline="30000" dirty="0" smtClean="0"/>
              <a:t>1-3</a:t>
            </a:r>
            <a:endParaRPr lang="en-US" sz="2400" baseline="30000" dirty="0"/>
          </a:p>
        </p:txBody>
      </p:sp>
      <p:sp>
        <p:nvSpPr>
          <p:cNvPr id="10" name="Rectangle 9"/>
          <p:cNvSpPr/>
          <p:nvPr/>
        </p:nvSpPr>
        <p:spPr>
          <a:xfrm>
            <a:off x="166252" y="4096988"/>
            <a:ext cx="8550235" cy="522514"/>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500" b="1" dirty="0" smtClean="0">
                <a:solidFill>
                  <a:schemeClr val="tx1"/>
                </a:solidFill>
              </a:rPr>
              <a:t>Primary endpoints: </a:t>
            </a:r>
            <a:r>
              <a:rPr lang="en-CA" sz="1500" dirty="0" smtClean="0">
                <a:solidFill>
                  <a:schemeClr val="tx1"/>
                </a:solidFill>
              </a:rPr>
              <a:t>incidence of TRAEs and treatment-related SAEs, ORR, rate of surgery delay</a:t>
            </a:r>
          </a:p>
          <a:p>
            <a:r>
              <a:rPr lang="en-CA" sz="1500" b="1" dirty="0" smtClean="0">
                <a:solidFill>
                  <a:schemeClr val="tx1"/>
                </a:solidFill>
              </a:rPr>
              <a:t>Secondary endpoints: </a:t>
            </a:r>
            <a:r>
              <a:rPr lang="en-CA" sz="1500" dirty="0">
                <a:solidFill>
                  <a:schemeClr val="tx1"/>
                </a:solidFill>
              </a:rPr>
              <a:t>PFS, OS, DOR</a:t>
            </a:r>
          </a:p>
        </p:txBody>
      </p:sp>
      <p:grpSp>
        <p:nvGrpSpPr>
          <p:cNvPr id="15" name="Group 14"/>
          <p:cNvGrpSpPr/>
          <p:nvPr/>
        </p:nvGrpSpPr>
        <p:grpSpPr>
          <a:xfrm>
            <a:off x="717341" y="1048309"/>
            <a:ext cx="7769138" cy="2698769"/>
            <a:chOff x="717341" y="1560453"/>
            <a:chExt cx="7769138" cy="2698769"/>
          </a:xfrm>
        </p:grpSpPr>
        <p:sp>
          <p:nvSpPr>
            <p:cNvPr id="17" name="TextBox 16"/>
            <p:cNvSpPr txBox="1"/>
            <p:nvPr/>
          </p:nvSpPr>
          <p:spPr>
            <a:xfrm>
              <a:off x="4149917" y="2558906"/>
              <a:ext cx="905899" cy="338554"/>
            </a:xfrm>
            <a:prstGeom prst="rect">
              <a:avLst/>
            </a:prstGeom>
            <a:noFill/>
          </p:spPr>
          <p:txBody>
            <a:bodyPr wrap="square" rtlCol="0">
              <a:spAutoFit/>
            </a:bodyPr>
            <a:lstStyle/>
            <a:p>
              <a:pPr algn="ctr"/>
              <a:r>
                <a:rPr lang="en-US" sz="1600" dirty="0"/>
                <a:t>1:1</a:t>
              </a:r>
            </a:p>
          </p:txBody>
        </p:sp>
        <p:grpSp>
          <p:nvGrpSpPr>
            <p:cNvPr id="20" name="Group 19"/>
            <p:cNvGrpSpPr/>
            <p:nvPr/>
          </p:nvGrpSpPr>
          <p:grpSpPr>
            <a:xfrm>
              <a:off x="4928088" y="1662036"/>
              <a:ext cx="3558391" cy="2597186"/>
              <a:chOff x="4803952" y="1442814"/>
              <a:chExt cx="3558391" cy="2597186"/>
            </a:xfrm>
          </p:grpSpPr>
          <p:sp>
            <p:nvSpPr>
              <p:cNvPr id="28" name="Rounded Rectangle 27"/>
              <p:cNvSpPr>
                <a:spLocks noChangeArrowheads="1"/>
              </p:cNvSpPr>
              <p:nvPr/>
            </p:nvSpPr>
            <p:spPr bwMode="auto">
              <a:xfrm>
                <a:off x="5039875" y="1442814"/>
                <a:ext cx="3322468" cy="731520"/>
              </a:xfrm>
              <a:prstGeom prst="round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spcBef>
                    <a:spcPct val="20000"/>
                  </a:spcBef>
                  <a:buClr>
                    <a:srgbClr val="304F4D"/>
                  </a:buClr>
                  <a:buChar char="•"/>
                  <a:defRPr sz="2400">
                    <a:solidFill>
                      <a:schemeClr val="tx1"/>
                    </a:solidFill>
                    <a:latin typeface="Arial" pitchFamily="34" charset="0"/>
                    <a:ea typeface="ヒラギノ角ゴ Pro W3" charset="-128"/>
                  </a:defRPr>
                </a:lvl1pPr>
                <a:lvl2pPr marL="742950" indent="-285750">
                  <a:spcBef>
                    <a:spcPct val="20000"/>
                  </a:spcBef>
                  <a:buClr>
                    <a:srgbClr val="304F4D"/>
                  </a:buClr>
                  <a:buChar char="–"/>
                  <a:defRPr sz="2400">
                    <a:solidFill>
                      <a:schemeClr val="tx1"/>
                    </a:solidFill>
                    <a:latin typeface="Arial" pitchFamily="34" charset="0"/>
                    <a:ea typeface="ヒラギノ角ゴ Pro W3" charset="-128"/>
                  </a:defRPr>
                </a:lvl2pPr>
                <a:lvl3pPr marL="1143000" indent="-228600">
                  <a:spcBef>
                    <a:spcPct val="20000"/>
                  </a:spcBef>
                  <a:buClr>
                    <a:srgbClr val="304F4D"/>
                  </a:buClr>
                  <a:buChar char="•"/>
                  <a:defRPr>
                    <a:solidFill>
                      <a:schemeClr val="tx1"/>
                    </a:solidFill>
                    <a:latin typeface="Arial" pitchFamily="34" charset="0"/>
                    <a:ea typeface="ヒラギノ角ゴ Pro W3" charset="-128"/>
                  </a:defRPr>
                </a:lvl3pPr>
                <a:lvl4pPr marL="1600200" indent="-228600">
                  <a:spcBef>
                    <a:spcPct val="20000"/>
                  </a:spcBef>
                  <a:buClr>
                    <a:srgbClr val="304F4D"/>
                  </a:buClr>
                  <a:buChar char="–"/>
                  <a:defRPr>
                    <a:solidFill>
                      <a:schemeClr val="tx1"/>
                    </a:solidFill>
                    <a:latin typeface="Arial" pitchFamily="34" charset="0"/>
                    <a:ea typeface="ヒラギノ角ゴ Pro W3" charset="-128"/>
                  </a:defRPr>
                </a:lvl4pPr>
                <a:lvl5pPr marL="2057400" indent="-228600">
                  <a:spcBef>
                    <a:spcPct val="20000"/>
                  </a:spcBef>
                  <a:buClr>
                    <a:srgbClr val="304F4D"/>
                  </a:buClr>
                  <a:buChar char="»"/>
                  <a:defRPr>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9pPr>
              </a:lstStyle>
              <a:p>
                <a:pPr algn="ctr">
                  <a:buNone/>
                </a:pPr>
                <a:r>
                  <a:rPr lang="en-CA" sz="1500" b="1" dirty="0">
                    <a:solidFill>
                      <a:schemeClr val="bg1"/>
                    </a:solidFill>
                  </a:rPr>
                  <a:t>Nivolumab 3 mg/kg every </a:t>
                </a:r>
                <a:br>
                  <a:rPr lang="en-CA" sz="1500" b="1" dirty="0">
                    <a:solidFill>
                      <a:schemeClr val="bg1"/>
                    </a:solidFill>
                  </a:rPr>
                </a:br>
                <a:r>
                  <a:rPr lang="en-CA" sz="1500" b="1" dirty="0">
                    <a:solidFill>
                      <a:schemeClr val="bg1"/>
                    </a:solidFill>
                  </a:rPr>
                  <a:t>2 </a:t>
                </a:r>
                <a:r>
                  <a:rPr lang="en-CA" sz="1500" b="1" dirty="0" smtClean="0">
                    <a:solidFill>
                      <a:schemeClr val="bg1"/>
                    </a:solidFill>
                  </a:rPr>
                  <a:t>weeks </a:t>
                </a:r>
                <a:r>
                  <a:rPr lang="en-CA" sz="1500" b="1" dirty="0">
                    <a:solidFill>
                      <a:schemeClr val="bg1"/>
                    </a:solidFill>
                  </a:rPr>
                  <a:t>+ ipilimumab 1 mg/kg every 6 </a:t>
                </a:r>
                <a:r>
                  <a:rPr lang="en-CA" sz="1500" b="1" dirty="0" smtClean="0">
                    <a:solidFill>
                      <a:schemeClr val="bg1"/>
                    </a:solidFill>
                  </a:rPr>
                  <a:t>weeks</a:t>
                </a:r>
                <a:endParaRPr lang="en-CA" sz="1500" b="1" dirty="0">
                  <a:solidFill>
                    <a:schemeClr val="bg1"/>
                  </a:solidFill>
                </a:endParaRPr>
              </a:p>
            </p:txBody>
          </p:sp>
          <p:sp>
            <p:nvSpPr>
              <p:cNvPr id="29" name="Rounded Rectangle 20"/>
              <p:cNvSpPr>
                <a:spLocks noChangeArrowheads="1"/>
              </p:cNvSpPr>
              <p:nvPr/>
            </p:nvSpPr>
            <p:spPr bwMode="auto">
              <a:xfrm>
                <a:off x="5039876" y="3034160"/>
                <a:ext cx="3322467" cy="1005840"/>
              </a:xfrm>
              <a:prstGeom prst="roundRect">
                <a:avLst/>
              </a:prstGeom>
              <a:solidFill>
                <a:schemeClr val="accent2"/>
              </a:solidFill>
              <a:ln w="19050">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lIns="91438" tIns="45719" rIns="91438" bIns="45719" anchor="ctr"/>
              <a:lstStyle>
                <a:lvl1pPr>
                  <a:spcBef>
                    <a:spcPct val="20000"/>
                  </a:spcBef>
                  <a:buClr>
                    <a:srgbClr val="304F4D"/>
                  </a:buClr>
                  <a:buChar char="•"/>
                  <a:defRPr sz="2400">
                    <a:solidFill>
                      <a:schemeClr val="tx1"/>
                    </a:solidFill>
                    <a:latin typeface="Arial" pitchFamily="34" charset="0"/>
                    <a:ea typeface="ヒラギノ角ゴ Pro W3" charset="-128"/>
                  </a:defRPr>
                </a:lvl1pPr>
                <a:lvl2pPr marL="742950" indent="-285750">
                  <a:spcBef>
                    <a:spcPct val="20000"/>
                  </a:spcBef>
                  <a:buClr>
                    <a:srgbClr val="304F4D"/>
                  </a:buClr>
                  <a:buChar char="–"/>
                  <a:defRPr sz="2400">
                    <a:solidFill>
                      <a:schemeClr val="tx1"/>
                    </a:solidFill>
                    <a:latin typeface="Arial" pitchFamily="34" charset="0"/>
                    <a:ea typeface="ヒラギノ角ゴ Pro W3" charset="-128"/>
                  </a:defRPr>
                </a:lvl2pPr>
                <a:lvl3pPr marL="1143000" indent="-228600">
                  <a:spcBef>
                    <a:spcPct val="20000"/>
                  </a:spcBef>
                  <a:buClr>
                    <a:srgbClr val="304F4D"/>
                  </a:buClr>
                  <a:buChar char="•"/>
                  <a:defRPr>
                    <a:solidFill>
                      <a:schemeClr val="tx1"/>
                    </a:solidFill>
                    <a:latin typeface="Arial" pitchFamily="34" charset="0"/>
                    <a:ea typeface="ヒラギノ角ゴ Pro W3" charset="-128"/>
                  </a:defRPr>
                </a:lvl3pPr>
                <a:lvl4pPr marL="1600200" indent="-228600">
                  <a:spcBef>
                    <a:spcPct val="20000"/>
                  </a:spcBef>
                  <a:buClr>
                    <a:srgbClr val="304F4D"/>
                  </a:buClr>
                  <a:buChar char="–"/>
                  <a:defRPr>
                    <a:solidFill>
                      <a:schemeClr val="tx1"/>
                    </a:solidFill>
                    <a:latin typeface="Arial" pitchFamily="34" charset="0"/>
                    <a:ea typeface="ヒラギノ角ゴ Pro W3" charset="-128"/>
                  </a:defRPr>
                </a:lvl4pPr>
                <a:lvl5pPr marL="2057400" indent="-228600">
                  <a:spcBef>
                    <a:spcPct val="20000"/>
                  </a:spcBef>
                  <a:buClr>
                    <a:srgbClr val="304F4D"/>
                  </a:buClr>
                  <a:buChar char="»"/>
                  <a:defRPr>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9pPr>
              </a:lstStyle>
              <a:p>
                <a:pPr algn="ctr">
                  <a:buNone/>
                </a:pPr>
                <a:r>
                  <a:rPr lang="en-CA" sz="1500" b="1" dirty="0">
                    <a:solidFill>
                      <a:schemeClr val="bg1"/>
                    </a:solidFill>
                  </a:rPr>
                  <a:t>Nivolumab 1 mg/kg + ipilimumab 3 mg/kg every 3 </a:t>
                </a:r>
                <a:r>
                  <a:rPr lang="en-CA" sz="1500" b="1" dirty="0" smtClean="0">
                    <a:solidFill>
                      <a:schemeClr val="bg1"/>
                    </a:solidFill>
                  </a:rPr>
                  <a:t>weeks </a:t>
                </a:r>
                <a:r>
                  <a:rPr lang="en-CA" sz="1500" b="1" dirty="0">
                    <a:solidFill>
                      <a:schemeClr val="bg1"/>
                    </a:solidFill>
                  </a:rPr>
                  <a:t>for 4 doses followed by nivolumab 240 mg every 2 </a:t>
                </a:r>
                <a:r>
                  <a:rPr lang="en-CA" sz="1500" b="1" dirty="0" smtClean="0">
                    <a:solidFill>
                      <a:schemeClr val="bg1"/>
                    </a:solidFill>
                  </a:rPr>
                  <a:t>weeks</a:t>
                </a:r>
                <a:endParaRPr lang="en-CA" sz="1500" b="1" dirty="0">
                  <a:solidFill>
                    <a:schemeClr val="bg1"/>
                  </a:solidFill>
                </a:endParaRPr>
              </a:p>
            </p:txBody>
          </p:sp>
          <p:cxnSp>
            <p:nvCxnSpPr>
              <p:cNvPr id="30" name="Straight Connector 29"/>
              <p:cNvCxnSpPr/>
              <p:nvPr/>
            </p:nvCxnSpPr>
            <p:spPr>
              <a:xfrm>
                <a:off x="4804288" y="1800492"/>
                <a:ext cx="0" cy="1737360"/>
              </a:xfrm>
              <a:prstGeom prst="line">
                <a:avLst/>
              </a:prstGeom>
              <a:noFill/>
              <a:ln w="19050" cap="flat" cmpd="sng" algn="ctr">
                <a:solidFill>
                  <a:srgbClr val="161A2E">
                    <a:shade val="95000"/>
                    <a:satMod val="105000"/>
                  </a:srgbClr>
                </a:solidFill>
                <a:prstDash val="solid"/>
              </a:ln>
              <a:effectLst/>
            </p:spPr>
          </p:cxnSp>
          <p:cxnSp>
            <p:nvCxnSpPr>
              <p:cNvPr id="31" name="直線矢印コネクタ 10"/>
              <p:cNvCxnSpPr/>
              <p:nvPr/>
            </p:nvCxnSpPr>
            <p:spPr>
              <a:xfrm flipV="1">
                <a:off x="4803952" y="1808574"/>
                <a:ext cx="180000" cy="0"/>
              </a:xfrm>
              <a:prstGeom prst="straightConnector1">
                <a:avLst/>
              </a:prstGeom>
              <a:noFill/>
              <a:ln w="19050" cap="flat" cmpd="sng" algn="ctr">
                <a:solidFill>
                  <a:srgbClr val="161A2E"/>
                </a:solidFill>
                <a:prstDash val="solid"/>
                <a:headEnd type="none" w="med" len="med"/>
                <a:tailEnd type="triangle" w="med" len="med"/>
              </a:ln>
              <a:effectLst/>
            </p:spPr>
          </p:cxnSp>
          <p:cxnSp>
            <p:nvCxnSpPr>
              <p:cNvPr id="32" name="直線矢印コネクタ 10"/>
              <p:cNvCxnSpPr/>
              <p:nvPr/>
            </p:nvCxnSpPr>
            <p:spPr>
              <a:xfrm flipV="1">
                <a:off x="4803952" y="3536656"/>
                <a:ext cx="180000" cy="0"/>
              </a:xfrm>
              <a:prstGeom prst="straightConnector1">
                <a:avLst/>
              </a:prstGeom>
              <a:noFill/>
              <a:ln w="19050" cap="flat" cmpd="sng" algn="ctr">
                <a:solidFill>
                  <a:srgbClr val="161A2E"/>
                </a:solidFill>
                <a:prstDash val="solid"/>
                <a:headEnd type="none" w="med" len="med"/>
                <a:tailEnd type="triangle" w="med" len="med"/>
              </a:ln>
              <a:effectLst/>
            </p:spPr>
          </p:cxnSp>
        </p:grpSp>
        <p:grpSp>
          <p:nvGrpSpPr>
            <p:cNvPr id="23" name="Group 22"/>
            <p:cNvGrpSpPr/>
            <p:nvPr/>
          </p:nvGrpSpPr>
          <p:grpSpPr>
            <a:xfrm>
              <a:off x="4371278" y="2718438"/>
              <a:ext cx="732913" cy="346798"/>
              <a:chOff x="4247142" y="2924517"/>
              <a:chExt cx="732913" cy="346798"/>
            </a:xfrm>
          </p:grpSpPr>
          <p:cxnSp>
            <p:nvCxnSpPr>
              <p:cNvPr id="26" name="直線矢印コネクタ 10"/>
              <p:cNvCxnSpPr>
                <a:stCxn id="24" idx="3"/>
              </p:cNvCxnSpPr>
              <p:nvPr/>
            </p:nvCxnSpPr>
            <p:spPr>
              <a:xfrm>
                <a:off x="4247142" y="3092412"/>
                <a:ext cx="556810" cy="0"/>
              </a:xfrm>
              <a:prstGeom prst="straightConnector1">
                <a:avLst/>
              </a:prstGeom>
              <a:noFill/>
              <a:ln w="19050" cap="flat" cmpd="sng" algn="ctr">
                <a:solidFill>
                  <a:srgbClr val="161A2E"/>
                </a:solidFill>
                <a:prstDash val="solid"/>
                <a:headEnd type="none" w="med" len="med"/>
                <a:tailEnd type="none" w="med" len="med"/>
              </a:ln>
              <a:effectLst/>
            </p:spPr>
          </p:cxnSp>
          <p:sp>
            <p:nvSpPr>
              <p:cNvPr id="27" name="Oval 26"/>
              <p:cNvSpPr/>
              <p:nvPr/>
            </p:nvSpPr>
            <p:spPr>
              <a:xfrm>
                <a:off x="4633257" y="2924517"/>
                <a:ext cx="346798" cy="346798"/>
              </a:xfrm>
              <a:prstGeom prst="ellipse">
                <a:avLst/>
              </a:prstGeom>
              <a:solidFill>
                <a:schemeClr val="tx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a:ea typeface="+mn-ea"/>
                    <a:cs typeface="+mn-cs"/>
                  </a:rPr>
                  <a:t>R</a:t>
                </a:r>
              </a:p>
            </p:txBody>
          </p:sp>
        </p:grpSp>
        <p:sp>
          <p:nvSpPr>
            <p:cNvPr id="24" name="TextBox 27"/>
            <p:cNvSpPr>
              <a:spLocks noChangeArrowheads="1"/>
            </p:cNvSpPr>
            <p:nvPr/>
          </p:nvSpPr>
          <p:spPr bwMode="auto">
            <a:xfrm>
              <a:off x="717341" y="1560453"/>
              <a:ext cx="3653937" cy="2651760"/>
            </a:xfrm>
            <a:prstGeom prst="roundRect">
              <a:avLst>
                <a:gd name="adj" fmla="val 11982"/>
              </a:avLst>
            </a:prstGeom>
            <a:solidFill>
              <a:schemeClr val="accent1">
                <a:lumMod val="10000"/>
                <a:lumOff val="90000"/>
              </a:schemeClr>
            </a:solidFill>
            <a:ln w="19050">
              <a:headEnd/>
              <a:tailEnd/>
            </a:ln>
          </p:spPr>
          <p:style>
            <a:lnRef idx="2">
              <a:schemeClr val="accent1"/>
            </a:lnRef>
            <a:fillRef idx="1">
              <a:schemeClr val="lt1"/>
            </a:fillRef>
            <a:effectRef idx="0">
              <a:schemeClr val="accent1"/>
            </a:effectRef>
            <a:fontRef idx="minor">
              <a:schemeClr val="dk1"/>
            </a:fontRef>
          </p:style>
          <p:txBody>
            <a:bodyPr lIns="90000" tIns="36000" rIns="90000" bIns="36000" anchor="ctr"/>
            <a:lstStyle>
              <a:lvl1pPr marL="112713" eaLnBrk="0" hangingPunct="0">
                <a:spcBef>
                  <a:spcPct val="20000"/>
                </a:spcBef>
                <a:buChar char="•"/>
                <a:defRPr kumimoji="1" sz="2800" b="1">
                  <a:solidFill>
                    <a:schemeClr val="tx1"/>
                  </a:solidFill>
                  <a:latin typeface="Arial" pitchFamily="34" charset="0"/>
                  <a:ea typeface="HGP創英角ｺﾞｼｯｸUB" pitchFamily="50" charset="-128"/>
                </a:defRPr>
              </a:lvl1pPr>
              <a:lvl2pPr marL="742950" indent="-285750" eaLnBrk="0" hangingPunct="0">
                <a:lnSpc>
                  <a:spcPct val="140000"/>
                </a:lnSpc>
                <a:spcBef>
                  <a:spcPct val="20000"/>
                </a:spcBef>
                <a:buChar char="–"/>
                <a:defRPr kumimoji="1" sz="2000" b="1">
                  <a:solidFill>
                    <a:schemeClr val="tx1"/>
                  </a:solidFill>
                  <a:latin typeface="Arial" pitchFamily="34" charset="0"/>
                  <a:ea typeface="HGP創英角ｺﾞｼｯｸUB" pitchFamily="50" charset="-128"/>
                </a:defRPr>
              </a:lvl2pPr>
              <a:lvl3pPr marL="1143000" indent="-228600" eaLnBrk="0" hangingPunct="0">
                <a:lnSpc>
                  <a:spcPct val="180000"/>
                </a:lnSpc>
                <a:spcBef>
                  <a:spcPct val="20000"/>
                </a:spcBef>
                <a:buChar char="•"/>
                <a:defRPr kumimoji="1" sz="1600" b="1">
                  <a:solidFill>
                    <a:schemeClr val="tx1"/>
                  </a:solidFill>
                  <a:latin typeface="Arial" pitchFamily="34" charset="0"/>
                  <a:ea typeface="HGP創英角ｺﾞｼｯｸUB" pitchFamily="50" charset="-128"/>
                </a:defRPr>
              </a:lvl3pPr>
              <a:lvl4pPr marL="1600200" indent="-228600" eaLnBrk="0" hangingPunct="0">
                <a:spcBef>
                  <a:spcPct val="20000"/>
                </a:spcBef>
                <a:buChar char="–"/>
                <a:defRPr kumimoji="1" sz="20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2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ＭＳ Ｐゴシック" pitchFamily="50" charset="-128"/>
                  <a:ea typeface="ＭＳ Ｐゴシック" pitchFamily="50" charset="-128"/>
                </a:defRPr>
              </a:lvl9pPr>
            </a:lstStyle>
            <a:p>
              <a:pPr>
                <a:buNone/>
              </a:pPr>
              <a:r>
                <a:rPr lang="en-CA" sz="1500" dirty="0"/>
                <a:t>Eligibility criteria</a:t>
              </a:r>
            </a:p>
            <a:p>
              <a:pPr marL="171450" indent="-171450">
                <a:buFont typeface="Arial" panose="020B0604020202020204" pitchFamily="34" charset="0"/>
                <a:buChar char="•"/>
              </a:pPr>
              <a:r>
                <a:rPr lang="en-CA" sz="1500" b="0" dirty="0"/>
                <a:t>Age ≥18 </a:t>
              </a:r>
              <a:r>
                <a:rPr lang="en-CA" sz="1500" b="0" dirty="0" smtClean="0"/>
                <a:t>years</a:t>
              </a:r>
              <a:endParaRPr lang="en-CA" sz="1500" b="0" dirty="0"/>
            </a:p>
            <a:p>
              <a:pPr marL="171450" indent="-171450">
                <a:buFont typeface="Arial" panose="020B0604020202020204" pitchFamily="34" charset="0"/>
                <a:buChar char="•"/>
              </a:pPr>
              <a:r>
                <a:rPr lang="en-CA" sz="1500" b="0" dirty="0"/>
                <a:t>Histopathologic confirmation of cervical </a:t>
              </a:r>
              <a:r>
                <a:rPr lang="en-CA" sz="1500" b="0" dirty="0" smtClean="0"/>
                <a:t>SCC</a:t>
              </a:r>
              <a:endParaRPr lang="en-CA" sz="1500" b="0" dirty="0"/>
            </a:p>
            <a:p>
              <a:pPr marL="171450" indent="-171450">
                <a:buFont typeface="Arial" panose="020B0604020202020204" pitchFamily="34" charset="0"/>
                <a:buChar char="•"/>
              </a:pPr>
              <a:r>
                <a:rPr lang="en-CA" sz="1500" b="0" dirty="0"/>
                <a:t>≤2 prior systemic </a:t>
              </a:r>
              <a:r>
                <a:rPr lang="en-CA" sz="1500" b="0" dirty="0" smtClean="0"/>
                <a:t>treatments </a:t>
              </a:r>
              <a:r>
                <a:rPr lang="en-CA" sz="1500" b="0" dirty="0"/>
                <a:t>for advanced disease</a:t>
              </a:r>
            </a:p>
            <a:p>
              <a:pPr marL="171450" indent="-171450">
                <a:buFont typeface="Arial" panose="020B0604020202020204" pitchFamily="34" charset="0"/>
                <a:buChar char="•"/>
              </a:pPr>
              <a:r>
                <a:rPr lang="en-CA" sz="1500" b="0" dirty="0"/>
                <a:t>ECOG PS 0-1</a:t>
              </a:r>
            </a:p>
            <a:p>
              <a:pPr marL="171450" indent="-171450">
                <a:buFont typeface="Arial" panose="020B0604020202020204" pitchFamily="34" charset="0"/>
                <a:buChar char="•"/>
              </a:pPr>
              <a:r>
                <a:rPr lang="en-CA" sz="1500" b="0" dirty="0"/>
                <a:t>Measurable disease by CT or MRI </a:t>
              </a:r>
            </a:p>
            <a:p>
              <a:pPr algn="ctr">
                <a:buNone/>
              </a:pPr>
              <a:r>
                <a:rPr lang="en-CA" sz="1500" dirty="0"/>
                <a:t>N = 91</a:t>
              </a:r>
            </a:p>
          </p:txBody>
        </p:sp>
      </p:grpSp>
    </p:spTree>
    <p:extLst>
      <p:ext uri="{BB962C8B-B14F-4D97-AF65-F5344CB8AC3E}">
        <p14:creationId xmlns:p14="http://schemas.microsoft.com/office/powerpoint/2010/main" val="29373744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28491D-F93B-40D9-9986-E36F99824788}"/>
              </a:ext>
            </a:extLst>
          </p:cNvPr>
          <p:cNvSpPr>
            <a:spLocks noGrp="1"/>
          </p:cNvSpPr>
          <p:nvPr>
            <p:ph type="title"/>
          </p:nvPr>
        </p:nvSpPr>
        <p:spPr/>
        <p:txBody>
          <a:bodyPr/>
          <a:lstStyle/>
          <a:p>
            <a:r>
              <a:rPr lang="en-US" dirty="0" smtClean="0"/>
              <a:t>CheckMate -</a:t>
            </a:r>
            <a:r>
              <a:rPr lang="en-US" dirty="0"/>
              <a:t>358: </a:t>
            </a:r>
            <a:r>
              <a:rPr lang="en-US" dirty="0" smtClean="0"/>
              <a:t>Combination Therapy Efficacy </a:t>
            </a:r>
            <a:r>
              <a:rPr lang="en-US" dirty="0"/>
              <a:t>Results</a:t>
            </a:r>
            <a:r>
              <a:rPr lang="en-US" baseline="30000" dirty="0"/>
              <a:t>1</a:t>
            </a:r>
            <a:endParaRPr lang="en-US" dirty="0">
              <a:solidFill>
                <a:schemeClr val="tx1"/>
              </a:solidFill>
            </a:endParaRPr>
          </a:p>
        </p:txBody>
      </p:sp>
      <p:sp>
        <p:nvSpPr>
          <p:cNvPr id="6" name="Footer Placeholder 6"/>
          <p:cNvSpPr>
            <a:spLocks noGrp="1"/>
          </p:cNvSpPr>
          <p:nvPr>
            <p:ph type="ftr" sz="quarter" idx="13"/>
          </p:nvPr>
        </p:nvSpPr>
        <p:spPr/>
        <p:txBody>
          <a:bodyPr/>
          <a:lstStyle/>
          <a:p>
            <a:r>
              <a:rPr lang="en-US" dirty="0"/>
              <a:t>1. Naumann RW et al. </a:t>
            </a:r>
            <a:r>
              <a:rPr lang="en-US" i="1" dirty="0"/>
              <a:t>Ann Oncol</a:t>
            </a:r>
            <a:r>
              <a:rPr lang="en-US" dirty="0"/>
              <a:t>. </a:t>
            </a:r>
            <a:r>
              <a:rPr lang="en-US" dirty="0" smtClean="0"/>
              <a:t>2019;30(suppl </a:t>
            </a:r>
            <a:r>
              <a:rPr lang="en-US" dirty="0"/>
              <a:t>5):v898-v899</a:t>
            </a:r>
            <a:r>
              <a:rPr lang="en-US" dirty="0" smtClean="0"/>
              <a:t>.</a:t>
            </a:r>
            <a:endParaRPr lang="en-US" dirty="0">
              <a:solidFill>
                <a:srgbClr val="000000"/>
              </a:solidFill>
            </a:endParaRPr>
          </a:p>
        </p:txBody>
      </p:sp>
      <p:sp>
        <p:nvSpPr>
          <p:cNvPr id="12" name="TextBox 11"/>
          <p:cNvSpPr txBox="1"/>
          <p:nvPr/>
        </p:nvSpPr>
        <p:spPr>
          <a:xfrm>
            <a:off x="110130" y="1127463"/>
            <a:ext cx="6330428"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Patients with recurrent/metastatic cervical cancer</a:t>
            </a:r>
            <a:endParaRPr lang="en-US" sz="1600" dirty="0"/>
          </a:p>
          <a:p>
            <a:pPr marL="285750" indent="-285750">
              <a:buFont typeface="Arial" panose="020B0604020202020204" pitchFamily="34" charset="0"/>
              <a:buChar char="•"/>
            </a:pPr>
            <a:r>
              <a:rPr lang="en-US" sz="1600" dirty="0"/>
              <a:t>N = </a:t>
            </a:r>
            <a:r>
              <a:rPr lang="en-US" sz="1600" dirty="0" smtClean="0"/>
              <a:t>91; randomized 1:1</a:t>
            </a:r>
          </a:p>
        </p:txBody>
      </p:sp>
      <p:grpSp>
        <p:nvGrpSpPr>
          <p:cNvPr id="15" name="Group 14"/>
          <p:cNvGrpSpPr/>
          <p:nvPr/>
        </p:nvGrpSpPr>
        <p:grpSpPr>
          <a:xfrm>
            <a:off x="6336339" y="1762016"/>
            <a:ext cx="2443696" cy="2443696"/>
            <a:chOff x="6336339" y="1762016"/>
            <a:chExt cx="2443696" cy="2443696"/>
          </a:xfrm>
        </p:grpSpPr>
        <p:sp>
          <p:nvSpPr>
            <p:cNvPr id="16" name="Oval 15"/>
            <p:cNvSpPr/>
            <p:nvPr/>
          </p:nvSpPr>
          <p:spPr>
            <a:xfrm>
              <a:off x="6336339" y="1762016"/>
              <a:ext cx="2443696" cy="2443696"/>
            </a:xfrm>
            <a:prstGeom prst="ellipse">
              <a:avLst/>
            </a:pr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8" name="Freeform 17"/>
            <p:cNvSpPr/>
            <p:nvPr/>
          </p:nvSpPr>
          <p:spPr>
            <a:xfrm>
              <a:off x="6440558" y="2702441"/>
              <a:ext cx="2237929" cy="439865"/>
            </a:xfrm>
            <a:custGeom>
              <a:avLst/>
              <a:gdLst>
                <a:gd name="connsiteX0" fmla="*/ 0 w 2149027"/>
                <a:gd name="connsiteY0" fmla="*/ 0 h 439865"/>
                <a:gd name="connsiteX1" fmla="*/ 2149027 w 2149027"/>
                <a:gd name="connsiteY1" fmla="*/ 0 h 439865"/>
                <a:gd name="connsiteX2" fmla="*/ 2149027 w 2149027"/>
                <a:gd name="connsiteY2" fmla="*/ 439865 h 439865"/>
                <a:gd name="connsiteX3" fmla="*/ 0 w 2149027"/>
                <a:gd name="connsiteY3" fmla="*/ 439865 h 439865"/>
                <a:gd name="connsiteX4" fmla="*/ 0 w 2149027"/>
                <a:gd name="connsiteY4" fmla="*/ 0 h 439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027" h="439865">
                  <a:moveTo>
                    <a:pt x="0" y="0"/>
                  </a:moveTo>
                  <a:lnTo>
                    <a:pt x="2149027" y="0"/>
                  </a:lnTo>
                  <a:lnTo>
                    <a:pt x="2149027" y="439865"/>
                  </a:lnTo>
                  <a:lnTo>
                    <a:pt x="0" y="4398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sz="1600" kern="1200" dirty="0" smtClean="0">
                  <a:solidFill>
                    <a:schemeClr val="bg1"/>
                  </a:solidFill>
                  <a:effectLst>
                    <a:outerShdw blurRad="38100" dist="38100" dir="2700000" algn="tl">
                      <a:srgbClr val="000000">
                        <a:alpha val="43137"/>
                      </a:srgbClr>
                    </a:outerShdw>
                  </a:effectLst>
                </a:rPr>
                <a:t>Combination therapy with nivolumab and ipilimumab was effective in patients with advanced cervical cancer</a:t>
              </a:r>
              <a:endParaRPr lang="en-US" sz="1600" kern="1200" dirty="0">
                <a:effectLst>
                  <a:outerShdw blurRad="38100" dist="38100" dir="2700000" algn="tl">
                    <a:srgbClr val="000000">
                      <a:alpha val="43137"/>
                    </a:srgbClr>
                  </a:outerShdw>
                </a:effectLst>
              </a:endParaRPr>
            </a:p>
          </p:txBody>
        </p:sp>
      </p:grpSp>
      <p:sp>
        <p:nvSpPr>
          <p:cNvPr id="5" name="TextBox 4"/>
          <p:cNvSpPr txBox="1"/>
          <p:nvPr/>
        </p:nvSpPr>
        <p:spPr>
          <a:xfrm>
            <a:off x="6852137" y="1342906"/>
            <a:ext cx="1398653" cy="369332"/>
          </a:xfrm>
          <a:prstGeom prst="rect">
            <a:avLst/>
          </a:prstGeom>
          <a:noFill/>
        </p:spPr>
        <p:txBody>
          <a:bodyPr wrap="none" rtlCol="0">
            <a:spAutoFit/>
          </a:bodyPr>
          <a:lstStyle/>
          <a:p>
            <a:r>
              <a:rPr lang="en-US" b="1" i="1" dirty="0" smtClean="0"/>
              <a:t>Take Home</a:t>
            </a:r>
            <a:endParaRPr lang="en-US" b="1" i="1" dirty="0"/>
          </a:p>
        </p:txBody>
      </p:sp>
      <p:graphicFrame>
        <p:nvGraphicFramePr>
          <p:cNvPr id="89" name="Table 88"/>
          <p:cNvGraphicFramePr>
            <a:graphicFrameLocks noGrp="1"/>
          </p:cNvGraphicFramePr>
          <p:nvPr>
            <p:extLst>
              <p:ext uri="{D42A27DB-BD31-4B8C-83A1-F6EECF244321}">
                <p14:modId xmlns:p14="http://schemas.microsoft.com/office/powerpoint/2010/main" val="2257337620"/>
              </p:ext>
            </p:extLst>
          </p:nvPr>
        </p:nvGraphicFramePr>
        <p:xfrm>
          <a:off x="248617" y="1840864"/>
          <a:ext cx="5676563" cy="2072640"/>
        </p:xfrm>
        <a:graphic>
          <a:graphicData uri="http://schemas.openxmlformats.org/drawingml/2006/table">
            <a:tbl>
              <a:tblPr firstRow="1" bandRow="1">
                <a:tableStyleId>{6E25E649-3F16-4E02-A733-19D2CDBF48F0}</a:tableStyleId>
              </a:tblPr>
              <a:tblGrid>
                <a:gridCol w="976083">
                  <a:extLst>
                    <a:ext uri="{9D8B030D-6E8A-4147-A177-3AD203B41FA5}">
                      <a16:colId xmlns:a16="http://schemas.microsoft.com/office/drawing/2014/main" xmlns="" val="20000"/>
                    </a:ext>
                  </a:extLst>
                </a:gridCol>
                <a:gridCol w="1283972">
                  <a:extLst>
                    <a:ext uri="{9D8B030D-6E8A-4147-A177-3AD203B41FA5}">
                      <a16:colId xmlns:a16="http://schemas.microsoft.com/office/drawing/2014/main" xmlns="" val="20001"/>
                    </a:ext>
                  </a:extLst>
                </a:gridCol>
                <a:gridCol w="1081529">
                  <a:extLst>
                    <a:ext uri="{9D8B030D-6E8A-4147-A177-3AD203B41FA5}">
                      <a16:colId xmlns:a16="http://schemas.microsoft.com/office/drawing/2014/main" xmlns="" val="20002"/>
                    </a:ext>
                  </a:extLst>
                </a:gridCol>
                <a:gridCol w="1196143">
                  <a:extLst>
                    <a:ext uri="{9D8B030D-6E8A-4147-A177-3AD203B41FA5}">
                      <a16:colId xmlns:a16="http://schemas.microsoft.com/office/drawing/2014/main" xmlns="" val="20003"/>
                    </a:ext>
                  </a:extLst>
                </a:gridCol>
                <a:gridCol w="1138836">
                  <a:extLst>
                    <a:ext uri="{9D8B030D-6E8A-4147-A177-3AD203B41FA5}">
                      <a16:colId xmlns:a16="http://schemas.microsoft.com/office/drawing/2014/main" xmlns="" val="20004"/>
                    </a:ext>
                  </a:extLst>
                </a:gridCol>
              </a:tblGrid>
              <a:tr h="0">
                <a:tc>
                  <a:txBody>
                    <a:bodyPr/>
                    <a:lstStyle/>
                    <a:p>
                      <a:endParaRPr lang="en-US" sz="1400"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gridSpan="2">
                  <a:txBody>
                    <a:bodyPr/>
                    <a:lstStyle/>
                    <a:p>
                      <a:pPr algn="ctr"/>
                      <a:r>
                        <a:rPr lang="en-US" sz="1400" b="1" dirty="0">
                          <a:solidFill>
                            <a:schemeClr val="bg1"/>
                          </a:solidFill>
                        </a:rPr>
                        <a:t>Nivolumab (3 mg/kg) + </a:t>
                      </a:r>
                      <a:br>
                        <a:rPr lang="en-US" sz="1400" b="1" dirty="0">
                          <a:solidFill>
                            <a:schemeClr val="bg1"/>
                          </a:solidFill>
                        </a:rPr>
                      </a:br>
                      <a:r>
                        <a:rPr lang="en-US" sz="1400" b="1" dirty="0">
                          <a:solidFill>
                            <a:schemeClr val="bg1"/>
                          </a:solidFill>
                        </a:rPr>
                        <a:t>Ipilimumab (1 mg/kg)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hMerge="1">
                  <a:txBody>
                    <a:bodyPr/>
                    <a:lstStyle/>
                    <a:p>
                      <a:endParaRPr lang="en-US" sz="1200"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Nivolumab (1 mg/kg) + </a:t>
                      </a:r>
                      <a:br>
                        <a:rPr lang="en-US" sz="1400" b="1" dirty="0">
                          <a:solidFill>
                            <a:schemeClr val="bg1"/>
                          </a:solidFill>
                        </a:rPr>
                      </a:br>
                      <a:r>
                        <a:rPr lang="en-US" sz="1400" b="1" dirty="0">
                          <a:solidFill>
                            <a:schemeClr val="bg1"/>
                          </a:solidFill>
                        </a:rPr>
                        <a:t>Ipilimumab (3 mg/kg)</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hMerge="1">
                  <a:txBody>
                    <a:bodyPr/>
                    <a:lstStyle/>
                    <a:p>
                      <a:endParaRPr lang="en-US" sz="1200" dirty="0"/>
                    </a:p>
                  </a:txBody>
                  <a:tcP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xmlns="" val="10001"/>
                  </a:ext>
                </a:extLst>
              </a:tr>
              <a:tr h="495189">
                <a:tc>
                  <a:txBody>
                    <a:bodyPr/>
                    <a:lstStyle/>
                    <a:p>
                      <a:endParaRPr lang="en-US" sz="1400" b="1" dirty="0"/>
                    </a:p>
                  </a:txBody>
                  <a:tcPr/>
                </a:tc>
                <a:tc>
                  <a:txBody>
                    <a:bodyPr/>
                    <a:lstStyle/>
                    <a:p>
                      <a:pPr algn="ctr"/>
                      <a:r>
                        <a:rPr lang="en-US" sz="1400" b="1" dirty="0"/>
                        <a:t>No Prior Treatment</a:t>
                      </a:r>
                    </a:p>
                  </a:txBody>
                  <a:tcPr/>
                </a:tc>
                <a:tc>
                  <a:txBody>
                    <a:bodyPr/>
                    <a:lstStyle/>
                    <a:p>
                      <a:pPr algn="ctr"/>
                      <a:r>
                        <a:rPr lang="en-US" sz="1400" b="1" dirty="0"/>
                        <a:t>Prior Treatment</a:t>
                      </a:r>
                    </a:p>
                  </a:txBody>
                  <a:tcPr/>
                </a:tc>
                <a:tc>
                  <a:txBody>
                    <a:bodyPr/>
                    <a:lstStyle/>
                    <a:p>
                      <a:pPr algn="ctr"/>
                      <a:r>
                        <a:rPr lang="en-US" sz="1400" b="1" dirty="0"/>
                        <a:t>No Prior Treatment</a:t>
                      </a:r>
                    </a:p>
                  </a:txBody>
                  <a:tcPr/>
                </a:tc>
                <a:tc>
                  <a:txBody>
                    <a:bodyPr/>
                    <a:lstStyle/>
                    <a:p>
                      <a:pPr algn="ctr"/>
                      <a:r>
                        <a:rPr lang="en-US" sz="1400" b="1" dirty="0"/>
                        <a:t>Prior Treatment</a:t>
                      </a:r>
                    </a:p>
                  </a:txBody>
                  <a:tcPr/>
                </a:tc>
                <a:extLst>
                  <a:ext uri="{0D108BD9-81ED-4DB2-BD59-A6C34878D82A}">
                    <a16:rowId xmlns:a16="http://schemas.microsoft.com/office/drawing/2014/main" xmlns="" val="10002"/>
                  </a:ext>
                </a:extLst>
              </a:tr>
              <a:tr h="354400">
                <a:tc>
                  <a:txBody>
                    <a:bodyPr/>
                    <a:lstStyle/>
                    <a:p>
                      <a:r>
                        <a:rPr lang="en-US" sz="1400" dirty="0" smtClean="0"/>
                        <a:t>ORR at 12 mo, %</a:t>
                      </a:r>
                      <a:endParaRPr lang="en-US" sz="1400" dirty="0"/>
                    </a:p>
                  </a:txBody>
                  <a:tcPr/>
                </a:tc>
                <a:tc>
                  <a:txBody>
                    <a:bodyPr/>
                    <a:lstStyle/>
                    <a:p>
                      <a:pPr algn="ctr"/>
                      <a:r>
                        <a:rPr lang="en-US" sz="1400" dirty="0" smtClean="0"/>
                        <a:t>31.6</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23.1</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45.8</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36.4</a:t>
                      </a:r>
                      <a:endParaRPr lang="en-US" sz="1400" dirty="0"/>
                    </a:p>
                  </a:txBody>
                  <a:tcPr/>
                </a:tc>
                <a:extLst>
                  <a:ext uri="{0D108BD9-81ED-4DB2-BD59-A6C34878D82A}">
                    <a16:rowId xmlns:a16="http://schemas.microsoft.com/office/drawing/2014/main" xmlns="" val="10003"/>
                  </a:ext>
                </a:extLst>
              </a:tr>
              <a:tr h="354400">
                <a:tc>
                  <a:txBody>
                    <a:bodyPr/>
                    <a:lstStyle/>
                    <a:p>
                      <a:r>
                        <a:rPr lang="en-US" sz="1400" dirty="0"/>
                        <a:t>Median </a:t>
                      </a:r>
                      <a:r>
                        <a:rPr lang="en-US" sz="1400" dirty="0" smtClean="0"/>
                        <a:t>PFS, mo</a:t>
                      </a:r>
                      <a:endParaRPr lang="en-US" sz="1400" dirty="0"/>
                    </a:p>
                  </a:txBody>
                  <a:tcPr/>
                </a:tc>
                <a:tc>
                  <a:txBody>
                    <a:bodyPr/>
                    <a:lstStyle/>
                    <a:p>
                      <a:pPr algn="ctr"/>
                      <a:r>
                        <a:rPr lang="en-US" sz="1400" dirty="0" smtClean="0"/>
                        <a:t>13.8</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3.6</a:t>
                      </a:r>
                      <a:endParaRPr lang="en-US" sz="1400" dirty="0"/>
                    </a:p>
                  </a:txBody>
                  <a:tcPr/>
                </a:tc>
                <a:tc>
                  <a:txBody>
                    <a:bodyPr/>
                    <a:lstStyle/>
                    <a:p>
                      <a:pPr algn="ctr"/>
                      <a:r>
                        <a:rPr lang="en-US" sz="1400" dirty="0" smtClean="0"/>
                        <a:t>8.5</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5.8</a:t>
                      </a:r>
                      <a:endParaRPr lang="en-US" sz="1400" dirty="0"/>
                    </a:p>
                  </a:txBody>
                  <a:tcPr/>
                </a:tc>
              </a:tr>
            </a:tbl>
          </a:graphicData>
        </a:graphic>
      </p:graphicFrame>
      <p:sp>
        <p:nvSpPr>
          <p:cNvPr id="17" name="Freeform 16"/>
          <p:cNvSpPr/>
          <p:nvPr/>
        </p:nvSpPr>
        <p:spPr>
          <a:xfrm>
            <a:off x="7114768" y="3698977"/>
            <a:ext cx="1694466" cy="558957"/>
          </a:xfrm>
          <a:custGeom>
            <a:avLst/>
            <a:gdLst>
              <a:gd name="connsiteX0" fmla="*/ 0 w 1694466"/>
              <a:gd name="connsiteY0" fmla="*/ 0 h 558957"/>
              <a:gd name="connsiteX1" fmla="*/ 1694466 w 1694466"/>
              <a:gd name="connsiteY1" fmla="*/ 0 h 558957"/>
              <a:gd name="connsiteX2" fmla="*/ 1694466 w 1694466"/>
              <a:gd name="connsiteY2" fmla="*/ 558957 h 558957"/>
              <a:gd name="connsiteX3" fmla="*/ 0 w 1694466"/>
              <a:gd name="connsiteY3" fmla="*/ 558957 h 558957"/>
              <a:gd name="connsiteX4" fmla="*/ 0 w 1694466"/>
              <a:gd name="connsiteY4" fmla="*/ 0 h 55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466" h="558957">
                <a:moveTo>
                  <a:pt x="0" y="0"/>
                </a:moveTo>
                <a:lnTo>
                  <a:pt x="1694466" y="0"/>
                </a:lnTo>
                <a:lnTo>
                  <a:pt x="1694466" y="558957"/>
                </a:lnTo>
                <a:lnTo>
                  <a:pt x="0" y="558957"/>
                </a:lnTo>
                <a:lnTo>
                  <a:pt x="0" y="0"/>
                </a:lnTo>
                <a:close/>
              </a:path>
            </a:pathLst>
          </a:custGeom>
          <a:solidFill>
            <a:schemeClr val="bg1">
              <a:lumMod val="85000"/>
            </a:schemeClr>
          </a:solidFill>
          <a:ln w="38100">
            <a:solidFill>
              <a:schemeClr val="accent3"/>
            </a:solid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sz="1600" b="1" kern="1200" dirty="0" smtClean="0">
                <a:solidFill>
                  <a:schemeClr val="tx1"/>
                </a:solidFill>
              </a:rPr>
              <a:t>Investigational</a:t>
            </a:r>
            <a:endParaRPr lang="en-US" sz="1600" kern="1200" dirty="0">
              <a:solidFill>
                <a:schemeClr val="tx1"/>
              </a:solidFill>
            </a:endParaRPr>
          </a:p>
        </p:txBody>
      </p:sp>
    </p:spTree>
    <p:extLst>
      <p:ext uri="{BB962C8B-B14F-4D97-AF65-F5344CB8AC3E}">
        <p14:creationId xmlns:p14="http://schemas.microsoft.com/office/powerpoint/2010/main" val="115761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Emerging Therapies: </a:t>
            </a:r>
            <a:r>
              <a:rPr lang="en-US" dirty="0" smtClean="0"/>
              <a:t>Antibody-Drug Conjugates</a:t>
            </a:r>
            <a:r>
              <a:rPr lang="en-US" baseline="30000" dirty="0" smtClean="0"/>
              <a:t>1</a:t>
            </a:r>
            <a:endParaRPr lang="en-US" baseline="30000" dirty="0"/>
          </a:p>
        </p:txBody>
      </p:sp>
      <p:grpSp>
        <p:nvGrpSpPr>
          <p:cNvPr id="3" name="Group 2"/>
          <p:cNvGrpSpPr/>
          <p:nvPr/>
        </p:nvGrpSpPr>
        <p:grpSpPr>
          <a:xfrm>
            <a:off x="189913" y="1012895"/>
            <a:ext cx="5895700" cy="3064550"/>
            <a:chOff x="793488" y="1001013"/>
            <a:chExt cx="7557025" cy="3734666"/>
          </a:xfrm>
        </p:grpSpPr>
        <p:pic>
          <p:nvPicPr>
            <p:cNvPr id="30" name="Picture 29" descr="150205465_02-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88" y="1001013"/>
              <a:ext cx="7557025" cy="3734666"/>
            </a:xfrm>
            <a:prstGeom prst="rect">
              <a:avLst/>
            </a:prstGeom>
          </p:spPr>
        </p:pic>
        <p:pic>
          <p:nvPicPr>
            <p:cNvPr id="31" name="Picture 30" descr="150205465_02-2.png"/>
            <p:cNvPicPr>
              <a:picLocks noChangeAspect="1"/>
            </p:cNvPicPr>
            <p:nvPr/>
          </p:nvPicPr>
          <p:blipFill rotWithShape="1">
            <a:blip r:embed="rId4" cstate="print">
              <a:extLst>
                <a:ext uri="{28A0092B-C50C-407E-A947-70E740481C1C}">
                  <a14:useLocalDpi xmlns:a14="http://schemas.microsoft.com/office/drawing/2010/main" val="0"/>
                </a:ext>
              </a:extLst>
            </a:blip>
            <a:srcRect t="27077" r="74403" b="47060"/>
            <a:stretch/>
          </p:blipFill>
          <p:spPr>
            <a:xfrm>
              <a:off x="793489" y="2012236"/>
              <a:ext cx="1934396" cy="965874"/>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4057" y="2532455"/>
              <a:ext cx="2566894" cy="997530"/>
            </a:xfrm>
            <a:prstGeom prst="rect">
              <a:avLst/>
            </a:prstGeom>
          </p:spPr>
        </p:pic>
        <p:pic>
          <p:nvPicPr>
            <p:cNvPr id="33" name="Picture 32" descr="150205465_02-4.png"/>
            <p:cNvPicPr>
              <a:picLocks noChangeAspect="1"/>
            </p:cNvPicPr>
            <p:nvPr/>
          </p:nvPicPr>
          <p:blipFill rotWithShape="1">
            <a:blip r:embed="rId6" cstate="print">
              <a:extLst>
                <a:ext uri="{28A0092B-C50C-407E-A947-70E740481C1C}">
                  <a14:useLocalDpi xmlns:a14="http://schemas.microsoft.com/office/drawing/2010/main" val="0"/>
                </a:ext>
              </a:extLst>
            </a:blip>
            <a:srcRect l="24059" t="28035" r="41738" b="22396"/>
            <a:stretch/>
          </p:blipFill>
          <p:spPr>
            <a:xfrm>
              <a:off x="2611613" y="2048010"/>
              <a:ext cx="2584782" cy="1851258"/>
            </a:xfrm>
            <a:prstGeom prst="rect">
              <a:avLst/>
            </a:prstGeom>
          </p:spPr>
        </p:pic>
        <p:pic>
          <p:nvPicPr>
            <p:cNvPr id="34" name="Picture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9481" y="2125174"/>
              <a:ext cx="2547756" cy="1046706"/>
            </a:xfrm>
            <a:prstGeom prst="rect">
              <a:avLst/>
            </a:prstGeom>
          </p:spPr>
        </p:pic>
        <p:pic>
          <p:nvPicPr>
            <p:cNvPr id="35" name="Picture 34" descr="150205465_02-6.png"/>
            <p:cNvPicPr>
              <a:picLocks noChangeAspect="1"/>
            </p:cNvPicPr>
            <p:nvPr/>
          </p:nvPicPr>
          <p:blipFill rotWithShape="1">
            <a:blip r:embed="rId8" cstate="print">
              <a:extLst>
                <a:ext uri="{28A0092B-C50C-407E-A947-70E740481C1C}">
                  <a14:useLocalDpi xmlns:a14="http://schemas.microsoft.com/office/drawing/2010/main" val="0"/>
                </a:ext>
              </a:extLst>
            </a:blip>
            <a:srcRect l="70215" t="40966" r="1"/>
            <a:stretch/>
          </p:blipFill>
          <p:spPr>
            <a:xfrm>
              <a:off x="6099727" y="2530945"/>
              <a:ext cx="2250786" cy="2204733"/>
            </a:xfrm>
            <a:prstGeom prst="rect">
              <a:avLst/>
            </a:prstGeom>
          </p:spPr>
        </p:pic>
      </p:grpSp>
      <p:sp>
        <p:nvSpPr>
          <p:cNvPr id="15" name="Footer Placeholder 14"/>
          <p:cNvSpPr>
            <a:spLocks noGrp="1"/>
          </p:cNvSpPr>
          <p:nvPr>
            <p:ph type="ftr" sz="quarter" idx="13"/>
          </p:nvPr>
        </p:nvSpPr>
        <p:spPr>
          <a:xfrm>
            <a:off x="60960" y="4828225"/>
            <a:ext cx="7772400" cy="242887"/>
          </a:xfrm>
        </p:spPr>
        <p:txBody>
          <a:bodyPr/>
          <a:lstStyle/>
          <a:p>
            <a:r>
              <a:rPr lang="en-US" dirty="0" smtClean="0"/>
              <a:t>1. Lee EK, Liu JF. </a:t>
            </a:r>
            <a:r>
              <a:rPr lang="en-US" i="1" dirty="0" smtClean="0"/>
              <a:t>Gynecol Oncol</a:t>
            </a:r>
            <a:r>
              <a:rPr lang="en-US" dirty="0" smtClean="0"/>
              <a:t>. 2019:153:694-702.</a:t>
            </a:r>
            <a:endParaRPr lang="en-US" dirty="0">
              <a:solidFill>
                <a:srgbClr val="000000"/>
              </a:solidFill>
            </a:endParaRPr>
          </a:p>
        </p:txBody>
      </p:sp>
      <p:sp>
        <p:nvSpPr>
          <p:cNvPr id="27" name="Rounded Rectangle 26"/>
          <p:cNvSpPr/>
          <p:nvPr/>
        </p:nvSpPr>
        <p:spPr>
          <a:xfrm>
            <a:off x="6210886" y="976766"/>
            <a:ext cx="2567355" cy="3708513"/>
          </a:xfrm>
          <a:prstGeom prst="roundRect">
            <a:avLst/>
          </a:prstGeom>
          <a:solidFill>
            <a:schemeClr val="accent1">
              <a:lumMod val="10000"/>
              <a:lumOff val="9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3" indent="-112713">
              <a:buFont typeface="Arial" panose="020B0604020202020204" pitchFamily="34" charset="0"/>
              <a:buChar char="•"/>
            </a:pPr>
            <a:r>
              <a:rPr lang="en-US" sz="1400" dirty="0">
                <a:solidFill>
                  <a:schemeClr val="tx1"/>
                </a:solidFill>
              </a:rPr>
              <a:t>ADCs are a rapidly growing class of oncologic agents that can </a:t>
            </a:r>
            <a:r>
              <a:rPr lang="en-US" sz="1400" dirty="0" smtClean="0">
                <a:solidFill>
                  <a:schemeClr val="tx1"/>
                </a:solidFill>
              </a:rPr>
              <a:t>confer </a:t>
            </a:r>
            <a:r>
              <a:rPr lang="en-US" sz="1400" dirty="0">
                <a:solidFill>
                  <a:schemeClr val="tx1"/>
                </a:solidFill>
              </a:rPr>
              <a:t>tumor-specific </a:t>
            </a:r>
            <a:r>
              <a:rPr lang="en-US" sz="1400" dirty="0" smtClean="0">
                <a:solidFill>
                  <a:schemeClr val="tx1"/>
                </a:solidFill>
              </a:rPr>
              <a:t>delivery of </a:t>
            </a:r>
            <a:r>
              <a:rPr lang="en-US" sz="1400" dirty="0">
                <a:solidFill>
                  <a:schemeClr val="tx1"/>
                </a:solidFill>
              </a:rPr>
              <a:t>a cytotoxic </a:t>
            </a:r>
            <a:r>
              <a:rPr lang="en-US" sz="1400" dirty="0" smtClean="0">
                <a:solidFill>
                  <a:schemeClr val="tx1"/>
                </a:solidFill>
              </a:rPr>
              <a:t>agent</a:t>
            </a:r>
          </a:p>
          <a:p>
            <a:pPr marL="112713" indent="-112713">
              <a:buFont typeface="Arial" panose="020B0604020202020204" pitchFamily="34" charset="0"/>
              <a:buChar char="•"/>
            </a:pPr>
            <a:r>
              <a:rPr lang="en-US" sz="1400" dirty="0">
                <a:solidFill>
                  <a:schemeClr val="tx1"/>
                </a:solidFill>
              </a:rPr>
              <a:t>ADCs have been FDA approved in a variety of </a:t>
            </a:r>
            <a:r>
              <a:rPr lang="en-US" sz="1400" dirty="0" smtClean="0">
                <a:solidFill>
                  <a:schemeClr val="tx1"/>
                </a:solidFill>
              </a:rPr>
              <a:t>malignancies </a:t>
            </a:r>
            <a:r>
              <a:rPr lang="en-US" sz="1400" dirty="0">
                <a:solidFill>
                  <a:schemeClr val="tx1"/>
                </a:solidFill>
              </a:rPr>
              <a:t>and are a growing area of </a:t>
            </a:r>
            <a:r>
              <a:rPr lang="en-US" sz="1400" dirty="0" smtClean="0">
                <a:solidFill>
                  <a:schemeClr val="tx1"/>
                </a:solidFill>
              </a:rPr>
              <a:t>study in </a:t>
            </a:r>
            <a:r>
              <a:rPr lang="en-US" sz="1400" dirty="0">
                <a:solidFill>
                  <a:schemeClr val="tx1"/>
                </a:solidFill>
              </a:rPr>
              <a:t>gynecologic </a:t>
            </a:r>
            <a:r>
              <a:rPr lang="en-US" sz="1400" dirty="0" smtClean="0">
                <a:solidFill>
                  <a:schemeClr val="tx1"/>
                </a:solidFill>
              </a:rPr>
              <a:t>cancers with targets including mesothelin,</a:t>
            </a:r>
            <a:r>
              <a:rPr lang="en-US" sz="1400" dirty="0">
                <a:solidFill>
                  <a:schemeClr val="tx1"/>
                </a:solidFill>
              </a:rPr>
              <a:t> </a:t>
            </a:r>
            <a:r>
              <a:rPr lang="en-US" sz="1400" dirty="0" smtClean="0">
                <a:solidFill>
                  <a:schemeClr val="tx1"/>
                </a:solidFill>
              </a:rPr>
              <a:t>MUC16, NaPi2B, TROP2, and </a:t>
            </a:r>
            <a:br>
              <a:rPr lang="en-US" sz="1400" dirty="0" smtClean="0">
                <a:solidFill>
                  <a:schemeClr val="tx1"/>
                </a:solidFill>
              </a:rPr>
            </a:br>
            <a:r>
              <a:rPr lang="en-US" sz="1400" dirty="0" smtClean="0">
                <a:solidFill>
                  <a:schemeClr val="tx1"/>
                </a:solidFill>
              </a:rPr>
              <a:t>tissue factor</a:t>
            </a:r>
          </a:p>
        </p:txBody>
      </p:sp>
    </p:spTree>
    <p:extLst>
      <p:ext uri="{BB962C8B-B14F-4D97-AF65-F5344CB8AC3E}">
        <p14:creationId xmlns:p14="http://schemas.microsoft.com/office/powerpoint/2010/main" val="2634286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Emerging Therapies: Antibody-Drug Conjugates</a:t>
            </a:r>
            <a:endParaRPr lang="en-US" baseline="30000" dirty="0"/>
          </a:p>
        </p:txBody>
      </p:sp>
      <p:sp>
        <p:nvSpPr>
          <p:cNvPr id="6" name="Rounded Rectangle 5"/>
          <p:cNvSpPr/>
          <p:nvPr/>
        </p:nvSpPr>
        <p:spPr>
          <a:xfrm>
            <a:off x="426716" y="1709700"/>
            <a:ext cx="4270181" cy="1060914"/>
          </a:xfrm>
          <a:prstGeom prst="round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b="1" dirty="0">
                <a:solidFill>
                  <a:schemeClr val="bg1"/>
                </a:solidFill>
              </a:rPr>
              <a:t>Phase 1/2 </a:t>
            </a:r>
            <a:r>
              <a:rPr lang="en-CA" sz="1600" b="1" dirty="0" smtClean="0">
                <a:solidFill>
                  <a:schemeClr val="bg1"/>
                </a:solidFill>
              </a:rPr>
              <a:t>innovaTV 201 </a:t>
            </a:r>
            <a:r>
              <a:rPr lang="en-CA" sz="1400" dirty="0">
                <a:solidFill>
                  <a:schemeClr val="bg1"/>
                </a:solidFill>
                <a:effectLst>
                  <a:outerShdw blurRad="38100" dist="38100" dir="2700000" algn="tl">
                    <a:srgbClr val="000000">
                      <a:alpha val="43137"/>
                    </a:srgbClr>
                  </a:outerShdw>
                </a:effectLst>
              </a:rPr>
              <a:t>(</a:t>
            </a:r>
            <a:r>
              <a:rPr lang="en-CA" sz="1400" dirty="0" smtClean="0">
                <a:solidFill>
                  <a:schemeClr val="bg1"/>
                </a:solidFill>
                <a:effectLst>
                  <a:outerShdw blurRad="38100" dist="38100" dir="2700000" algn="tl">
                    <a:srgbClr val="000000">
                      <a:alpha val="43137"/>
                    </a:srgbClr>
                  </a:outerShdw>
                </a:effectLst>
              </a:rPr>
              <a:t>NCT02001623)</a:t>
            </a:r>
            <a:r>
              <a:rPr lang="en-CA" sz="1400" baseline="30000" dirty="0" smtClean="0">
                <a:solidFill>
                  <a:schemeClr val="bg1"/>
                </a:solidFill>
                <a:effectLst>
                  <a:outerShdw blurRad="38100" dist="38100" dir="2700000" algn="tl">
                    <a:srgbClr val="000000">
                      <a:alpha val="43137"/>
                    </a:srgbClr>
                  </a:outerShdw>
                </a:effectLst>
              </a:rPr>
              <a:t>1</a:t>
            </a:r>
            <a:endParaRPr lang="en-CA" sz="1400" baseline="30000" dirty="0">
              <a:solidFill>
                <a:schemeClr val="bg1"/>
              </a:solidFill>
              <a:effectLst>
                <a:outerShdw blurRad="38100" dist="38100" dir="2700000" algn="tl">
                  <a:srgbClr val="000000">
                    <a:alpha val="43137"/>
                  </a:srgbClr>
                </a:outerShdw>
              </a:effectLst>
            </a:endParaRPr>
          </a:p>
          <a:p>
            <a:pPr marL="231775" lvl="1" indent="-231775">
              <a:buFont typeface="Arial" panose="020B0604020202020204" pitchFamily="34" charset="0"/>
              <a:buChar char="•"/>
            </a:pPr>
            <a:r>
              <a:rPr lang="en-US" sz="1400" dirty="0">
                <a:solidFill>
                  <a:schemeClr val="bg1"/>
                </a:solidFill>
                <a:effectLst>
                  <a:outerShdw blurRad="38100" dist="38100" dir="2700000" algn="tl">
                    <a:srgbClr val="000000">
                      <a:alpha val="43137"/>
                    </a:srgbClr>
                  </a:outerShdw>
                </a:effectLst>
              </a:rPr>
              <a:t>ORR: 22% </a:t>
            </a:r>
          </a:p>
          <a:p>
            <a:pPr marL="231775" lvl="1" indent="-231775">
              <a:buFont typeface="Arial" panose="020B0604020202020204" pitchFamily="34" charset="0"/>
              <a:buChar char="•"/>
            </a:pPr>
            <a:r>
              <a:rPr lang="en-US" sz="1400" dirty="0" smtClean="0">
                <a:solidFill>
                  <a:schemeClr val="bg1"/>
                </a:solidFill>
                <a:effectLst>
                  <a:outerShdw blurRad="38100" dist="38100" dir="2700000" algn="tl">
                    <a:srgbClr val="000000">
                      <a:alpha val="43137"/>
                    </a:srgbClr>
                  </a:outerShdw>
                </a:effectLst>
              </a:rPr>
              <a:t>Median DOR</a:t>
            </a:r>
            <a:r>
              <a:rPr lang="en-US" sz="1400" dirty="0">
                <a:solidFill>
                  <a:schemeClr val="bg1"/>
                </a:solidFill>
                <a:effectLst>
                  <a:outerShdw blurRad="38100" dist="38100" dir="2700000" algn="tl">
                    <a:srgbClr val="000000">
                      <a:alpha val="43137"/>
                    </a:srgbClr>
                  </a:outerShdw>
                </a:effectLst>
              </a:rPr>
              <a:t>: 6.0 months </a:t>
            </a:r>
          </a:p>
          <a:p>
            <a:pPr marL="231775" lvl="1" indent="-231775">
              <a:buFont typeface="Arial" panose="020B0604020202020204" pitchFamily="34" charset="0"/>
              <a:buChar char="•"/>
            </a:pPr>
            <a:r>
              <a:rPr lang="en-US" sz="1400" dirty="0">
                <a:solidFill>
                  <a:schemeClr val="bg1"/>
                </a:solidFill>
                <a:effectLst>
                  <a:outerShdw blurRad="38100" dist="38100" dir="2700000" algn="tl">
                    <a:srgbClr val="000000">
                      <a:alpha val="43137"/>
                    </a:srgbClr>
                  </a:outerShdw>
                </a:effectLst>
              </a:rPr>
              <a:t>6-month PFS: 40</a:t>
            </a:r>
            <a:r>
              <a:rPr lang="en-US" sz="1400" dirty="0" smtClean="0">
                <a:solidFill>
                  <a:schemeClr val="bg1"/>
                </a:solidFill>
                <a:effectLst>
                  <a:outerShdw blurRad="38100" dist="38100" dir="2700000" algn="tl">
                    <a:srgbClr val="000000">
                      <a:alpha val="43137"/>
                    </a:srgbClr>
                  </a:outerShdw>
                </a:effectLst>
              </a:rPr>
              <a:t>%</a:t>
            </a:r>
            <a:endParaRPr lang="en-US" sz="1400"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86" y="2860992"/>
            <a:ext cx="4687436" cy="2072469"/>
          </a:xfrm>
          <a:prstGeom prst="rect">
            <a:avLst/>
          </a:prstGeom>
          <a:noFill/>
          <a:ln>
            <a:noFill/>
          </a:ln>
        </p:spPr>
      </p:pic>
      <p:sp>
        <p:nvSpPr>
          <p:cNvPr id="8" name="Rounded Rectangle 7"/>
          <p:cNvSpPr/>
          <p:nvPr/>
        </p:nvSpPr>
        <p:spPr>
          <a:xfrm>
            <a:off x="5141426" y="1709700"/>
            <a:ext cx="3463482" cy="1963225"/>
          </a:xfrm>
          <a:prstGeom prst="round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b="1" dirty="0" smtClean="0">
                <a:solidFill>
                  <a:schemeClr val="bg1"/>
                </a:solidFill>
              </a:rPr>
              <a:t>Phase </a:t>
            </a:r>
            <a:r>
              <a:rPr lang="en-CA" sz="1600" b="1" dirty="0">
                <a:solidFill>
                  <a:schemeClr val="bg1"/>
                </a:solidFill>
              </a:rPr>
              <a:t>2 </a:t>
            </a:r>
            <a:r>
              <a:rPr lang="en-CA" sz="1600" b="1" dirty="0" smtClean="0">
                <a:solidFill>
                  <a:schemeClr val="bg1"/>
                </a:solidFill>
              </a:rPr>
              <a:t>innovaTV 204 </a:t>
            </a:r>
            <a:r>
              <a:rPr lang="en-CA" sz="1400" dirty="0">
                <a:solidFill>
                  <a:schemeClr val="bg1"/>
                </a:solidFill>
                <a:effectLst>
                  <a:outerShdw blurRad="38100" dist="38100" dir="2700000" algn="tl">
                    <a:srgbClr val="000000">
                      <a:alpha val="43137"/>
                    </a:srgbClr>
                  </a:outerShdw>
                </a:effectLst>
              </a:rPr>
              <a:t>(</a:t>
            </a:r>
            <a:r>
              <a:rPr lang="en-US" sz="1400" dirty="0" smtClean="0">
                <a:solidFill>
                  <a:schemeClr val="bg1"/>
                </a:solidFill>
                <a:effectLst>
                  <a:outerShdw blurRad="38100" dist="38100" dir="2700000" algn="tl">
                    <a:srgbClr val="000000">
                      <a:alpha val="43137"/>
                    </a:srgbClr>
                  </a:outerShdw>
                </a:effectLst>
              </a:rPr>
              <a:t>NCT03438396)</a:t>
            </a:r>
            <a:r>
              <a:rPr lang="en-US" sz="1400" baseline="30000" dirty="0" smtClean="0">
                <a:solidFill>
                  <a:schemeClr val="bg1"/>
                </a:solidFill>
                <a:effectLst>
                  <a:outerShdw blurRad="38100" dist="38100" dir="2700000" algn="tl">
                    <a:srgbClr val="000000">
                      <a:alpha val="43137"/>
                    </a:srgbClr>
                  </a:outerShdw>
                </a:effectLst>
              </a:rPr>
              <a:t>2</a:t>
            </a:r>
            <a:endParaRPr lang="en-US" sz="1400" baseline="30000" dirty="0">
              <a:solidFill>
                <a:schemeClr val="bg1"/>
              </a:solidFill>
              <a:effectLst>
                <a:outerShdw blurRad="38100" dist="38100" dir="2700000" algn="tl">
                  <a:srgbClr val="000000">
                    <a:alpha val="43137"/>
                  </a:srgbClr>
                </a:outerShdw>
              </a:effectLst>
            </a:endParaRPr>
          </a:p>
          <a:p>
            <a:pPr marL="231775" lvl="1" indent="-231775">
              <a:buFont typeface="Arial" panose="020B0604020202020204" pitchFamily="34" charset="0"/>
              <a:buChar char="•"/>
            </a:pPr>
            <a:r>
              <a:rPr lang="en-US" sz="1400" dirty="0">
                <a:solidFill>
                  <a:schemeClr val="bg1"/>
                </a:solidFill>
                <a:effectLst>
                  <a:outerShdw blurRad="38100" dist="38100" dir="2700000" algn="tl">
                    <a:srgbClr val="000000">
                      <a:alpha val="43137"/>
                    </a:srgbClr>
                  </a:outerShdw>
                </a:effectLst>
              </a:rPr>
              <a:t>ORR: 24% </a:t>
            </a:r>
          </a:p>
          <a:p>
            <a:pPr marL="231775" lvl="1" indent="-231775">
              <a:buFont typeface="Arial" panose="020B0604020202020204" pitchFamily="34" charset="0"/>
              <a:buChar char="•"/>
            </a:pPr>
            <a:r>
              <a:rPr lang="en-US" sz="1400" dirty="0">
                <a:solidFill>
                  <a:schemeClr val="bg1"/>
                </a:solidFill>
                <a:effectLst>
                  <a:outerShdw blurRad="38100" dist="38100" dir="2700000" algn="tl">
                    <a:srgbClr val="000000">
                      <a:alpha val="43137"/>
                    </a:srgbClr>
                  </a:outerShdw>
                </a:effectLst>
              </a:rPr>
              <a:t>Median DOR: 8.3 months </a:t>
            </a:r>
            <a:endParaRPr lang="en-US" sz="1400" dirty="0" smtClean="0">
              <a:solidFill>
                <a:schemeClr val="bg1"/>
              </a:solidFill>
              <a:effectLst>
                <a:outerShdw blurRad="38100" dist="38100" dir="2700000" algn="tl">
                  <a:srgbClr val="000000">
                    <a:alpha val="43137"/>
                  </a:srgbClr>
                </a:outerShdw>
              </a:effectLst>
            </a:endParaRPr>
          </a:p>
          <a:p>
            <a:pPr marL="231775" lvl="1" indent="-231775">
              <a:buFont typeface="Arial" panose="020B0604020202020204" pitchFamily="34" charset="0"/>
              <a:buChar char="•"/>
            </a:pPr>
            <a:endParaRPr lang="en-US" sz="1400" dirty="0">
              <a:solidFill>
                <a:schemeClr val="bg1"/>
              </a:solidFill>
            </a:endParaRPr>
          </a:p>
          <a:p>
            <a:r>
              <a:rPr lang="en-CA" sz="1600" b="1" dirty="0">
                <a:solidFill>
                  <a:schemeClr val="bg1"/>
                </a:solidFill>
              </a:rPr>
              <a:t>Phase 1/2 </a:t>
            </a:r>
            <a:r>
              <a:rPr lang="en-CA" sz="1600" b="1" dirty="0" smtClean="0">
                <a:solidFill>
                  <a:schemeClr val="bg1"/>
                </a:solidFill>
              </a:rPr>
              <a:t>innovaTV 205</a:t>
            </a:r>
            <a:r>
              <a:rPr lang="en-US" sz="1600" b="1" dirty="0" smtClean="0">
                <a:solidFill>
                  <a:schemeClr val="bg1"/>
                </a:solidFill>
              </a:rPr>
              <a:t> </a:t>
            </a:r>
            <a:r>
              <a:rPr lang="en-US" sz="1400" dirty="0">
                <a:solidFill>
                  <a:schemeClr val="bg1"/>
                </a:solidFill>
                <a:effectLst>
                  <a:outerShdw blurRad="38100" dist="38100" dir="2700000" algn="tl">
                    <a:srgbClr val="000000">
                      <a:alpha val="43137"/>
                    </a:srgbClr>
                  </a:outerShdw>
                </a:effectLst>
              </a:rPr>
              <a:t>(</a:t>
            </a:r>
            <a:r>
              <a:rPr lang="en-US" sz="1400" dirty="0" smtClean="0">
                <a:solidFill>
                  <a:schemeClr val="bg1"/>
                </a:solidFill>
                <a:effectLst>
                  <a:outerShdw blurRad="38100" dist="38100" dir="2700000" algn="tl">
                    <a:srgbClr val="000000">
                      <a:alpha val="43137"/>
                    </a:srgbClr>
                  </a:outerShdw>
                </a:effectLst>
              </a:rPr>
              <a:t>NCT03786081)</a:t>
            </a:r>
            <a:r>
              <a:rPr lang="en-US" sz="1400" baseline="30000" dirty="0" smtClean="0">
                <a:solidFill>
                  <a:schemeClr val="bg1"/>
                </a:solidFill>
                <a:effectLst>
                  <a:outerShdw blurRad="38100" dist="38100" dir="2700000" algn="tl">
                    <a:srgbClr val="000000">
                      <a:alpha val="43137"/>
                    </a:srgbClr>
                  </a:outerShdw>
                </a:effectLst>
              </a:rPr>
              <a:t>3</a:t>
            </a:r>
            <a:endParaRPr lang="en-US" sz="1400" baseline="30000" dirty="0">
              <a:solidFill>
                <a:schemeClr val="bg1"/>
              </a:solidFill>
              <a:effectLst>
                <a:outerShdw blurRad="38100" dist="38100" dir="2700000" algn="tl">
                  <a:srgbClr val="000000">
                    <a:alpha val="43137"/>
                  </a:srgbClr>
                </a:outerShdw>
              </a:effectLst>
            </a:endParaRPr>
          </a:p>
          <a:p>
            <a:pPr marL="231775" lvl="1" indent="-231775">
              <a:buFont typeface="Arial" panose="020B0604020202020204" pitchFamily="34" charset="0"/>
              <a:buChar char="•"/>
            </a:pPr>
            <a:r>
              <a:rPr lang="en-US" sz="1400" dirty="0">
                <a:solidFill>
                  <a:schemeClr val="bg1"/>
                </a:solidFill>
                <a:effectLst>
                  <a:outerShdw blurRad="38100" dist="38100" dir="2700000" algn="tl">
                    <a:srgbClr val="000000">
                      <a:alpha val="43137"/>
                    </a:srgbClr>
                  </a:outerShdw>
                </a:effectLst>
              </a:rPr>
              <a:t>In combination </a:t>
            </a:r>
            <a:r>
              <a:rPr lang="en-US" sz="1400" dirty="0" smtClean="0">
                <a:solidFill>
                  <a:schemeClr val="bg1"/>
                </a:solidFill>
                <a:effectLst>
                  <a:outerShdw blurRad="38100" dist="38100" dir="2700000" algn="tl">
                    <a:srgbClr val="000000">
                      <a:alpha val="43137"/>
                    </a:srgbClr>
                  </a:outerShdw>
                </a:effectLst>
              </a:rPr>
              <a:t>with pembrolizumab</a:t>
            </a:r>
            <a:endParaRPr lang="en-CA" sz="1400" b="1" dirty="0">
              <a:effectLst>
                <a:outerShdw blurRad="38100" dist="38100" dir="2700000" algn="tl">
                  <a:srgbClr val="000000">
                    <a:alpha val="43137"/>
                  </a:srgbClr>
                </a:outerShdw>
              </a:effectLst>
            </a:endParaRPr>
          </a:p>
        </p:txBody>
      </p:sp>
      <p:sp>
        <p:nvSpPr>
          <p:cNvPr id="9" name="Rounded Rectangle 8"/>
          <p:cNvSpPr/>
          <p:nvPr/>
        </p:nvSpPr>
        <p:spPr>
          <a:xfrm>
            <a:off x="407326" y="942516"/>
            <a:ext cx="8166932" cy="577850"/>
          </a:xfrm>
          <a:prstGeom prst="roundRect">
            <a:avLst/>
          </a:prstGeom>
          <a:solidFill>
            <a:schemeClr val="accent1">
              <a:lumMod val="10000"/>
              <a:lumOff val="9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tx1"/>
                </a:solidFill>
              </a:rPr>
              <a:t>Tisotumab vedotin </a:t>
            </a:r>
            <a:r>
              <a:rPr lang="en-CA" sz="1600" dirty="0" smtClean="0">
                <a:solidFill>
                  <a:schemeClr val="tx1"/>
                </a:solidFill>
              </a:rPr>
              <a:t>is an ADC that targets </a:t>
            </a:r>
            <a:r>
              <a:rPr lang="en-CA" sz="1600" dirty="0">
                <a:solidFill>
                  <a:schemeClr val="tx1"/>
                </a:solidFill>
              </a:rPr>
              <a:t>tissue factor, a protein </a:t>
            </a:r>
            <a:r>
              <a:rPr lang="en-US" sz="1600" dirty="0">
                <a:solidFill>
                  <a:schemeClr val="tx1"/>
                </a:solidFill>
              </a:rPr>
              <a:t>often highly </a:t>
            </a:r>
            <a:br>
              <a:rPr lang="en-US" sz="1600" dirty="0">
                <a:solidFill>
                  <a:schemeClr val="tx1"/>
                </a:solidFill>
              </a:rPr>
            </a:br>
            <a:r>
              <a:rPr lang="en-US" sz="1600" dirty="0">
                <a:solidFill>
                  <a:schemeClr val="tx1"/>
                </a:solidFill>
              </a:rPr>
              <a:t>expressed in cervical cancer and associated with poor prognosis</a:t>
            </a:r>
            <a:endParaRPr lang="en-CA" sz="1600" dirty="0">
              <a:solidFill>
                <a:schemeClr val="tx1"/>
              </a:solidFill>
            </a:endParaRPr>
          </a:p>
        </p:txBody>
      </p:sp>
      <p:sp>
        <p:nvSpPr>
          <p:cNvPr id="10" name="Footer Placeholder 14"/>
          <p:cNvSpPr>
            <a:spLocks noGrp="1"/>
          </p:cNvSpPr>
          <p:nvPr>
            <p:ph type="ftr" sz="quarter" idx="13"/>
          </p:nvPr>
        </p:nvSpPr>
        <p:spPr>
          <a:xfrm>
            <a:off x="60960" y="4828225"/>
            <a:ext cx="7772400" cy="242887"/>
          </a:xfrm>
        </p:spPr>
        <p:txBody>
          <a:bodyPr/>
          <a:lstStyle/>
          <a:p>
            <a:r>
              <a:rPr lang="en-US" dirty="0"/>
              <a:t>1. Hong DS et al</a:t>
            </a:r>
            <a:r>
              <a:rPr lang="en-US" i="1" dirty="0"/>
              <a:t>.</a:t>
            </a:r>
            <a:r>
              <a:rPr lang="en-US" dirty="0"/>
              <a:t> </a:t>
            </a:r>
            <a:r>
              <a:rPr lang="en-US" i="1" dirty="0"/>
              <a:t>Clin Cancer Res.</a:t>
            </a:r>
            <a:r>
              <a:rPr lang="en-US" dirty="0"/>
              <a:t> 2020;26:1220-1228. 2. https://</a:t>
            </a:r>
            <a:r>
              <a:rPr lang="en-US" dirty="0" smtClean="0"/>
              <a:t>www.firstwordpharma.com/node/1736552?tsid=17. 3</a:t>
            </a:r>
            <a:r>
              <a:rPr lang="en-US" dirty="0"/>
              <a:t>. https://clinicaltrials.gov/ct2/show/NCT03786081.</a:t>
            </a:r>
            <a:endParaRPr lang="en-US" dirty="0">
              <a:solidFill>
                <a:srgbClr val="000000"/>
              </a:solidFill>
            </a:endParaRPr>
          </a:p>
        </p:txBody>
      </p:sp>
    </p:spTree>
    <p:extLst>
      <p:ext uri="{BB962C8B-B14F-4D97-AF65-F5344CB8AC3E}">
        <p14:creationId xmlns:p14="http://schemas.microsoft.com/office/powerpoint/2010/main" val="13245345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05832880"/>
              </p:ext>
            </p:extLst>
          </p:nvPr>
        </p:nvGraphicFramePr>
        <p:xfrm>
          <a:off x="89095" y="1497364"/>
          <a:ext cx="4904936" cy="3095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91440" y="26840"/>
            <a:ext cx="8961120" cy="742950"/>
          </a:xfrm>
        </p:spPr>
        <p:txBody>
          <a:bodyPr/>
          <a:lstStyle/>
          <a:p>
            <a:r>
              <a:rPr lang="en-US" dirty="0"/>
              <a:t>Emerging Therapies: Adoptive Cell </a:t>
            </a:r>
            <a:r>
              <a:rPr lang="en-US" dirty="0" smtClean="0"/>
              <a:t>Therapy</a:t>
            </a:r>
            <a:r>
              <a:rPr lang="en-US" baseline="30000" dirty="0" smtClean="0"/>
              <a:t>1,2</a:t>
            </a:r>
            <a:endParaRPr lang="en-US" baseline="30000" dirty="0"/>
          </a:p>
        </p:txBody>
      </p:sp>
      <p:sp>
        <p:nvSpPr>
          <p:cNvPr id="5" name="Footer Placeholder 14"/>
          <p:cNvSpPr>
            <a:spLocks noGrp="1"/>
          </p:cNvSpPr>
          <p:nvPr>
            <p:ph type="ftr" sz="quarter" idx="13"/>
          </p:nvPr>
        </p:nvSpPr>
        <p:spPr>
          <a:xfrm>
            <a:off x="60960" y="4828225"/>
            <a:ext cx="7772400" cy="242887"/>
          </a:xfrm>
        </p:spPr>
        <p:txBody>
          <a:bodyPr/>
          <a:lstStyle/>
          <a:p>
            <a:r>
              <a:rPr lang="en-US" baseline="30000" dirty="0"/>
              <a:t>a</a:t>
            </a:r>
            <a:r>
              <a:rPr lang="en-US" dirty="0"/>
              <a:t> </a:t>
            </a:r>
            <a:r>
              <a:rPr lang="en-US" baseline="30000" dirty="0"/>
              <a:t> </a:t>
            </a:r>
            <a:r>
              <a:rPr lang="en-US" dirty="0"/>
              <a:t>Median follow-up: 7.4 months.</a:t>
            </a:r>
          </a:p>
          <a:p>
            <a:r>
              <a:rPr lang="en-US" dirty="0"/>
              <a:t>1. Jazaeri AA et al. </a:t>
            </a:r>
            <a:r>
              <a:rPr lang="en-US" i="1" dirty="0"/>
              <a:t>J Clin Oncol.</a:t>
            </a:r>
            <a:r>
              <a:rPr lang="en-US" dirty="0"/>
              <a:t> 2019;37:2538. 2. https://</a:t>
            </a:r>
            <a:r>
              <a:rPr lang="en-US" dirty="0" smtClean="0"/>
              <a:t>clinicaltrials.gov/ct2/show/NCT03108495.</a:t>
            </a:r>
            <a:endParaRPr lang="en-US"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470729"/>
              </p:ext>
            </p:extLst>
          </p:nvPr>
        </p:nvGraphicFramePr>
        <p:xfrm>
          <a:off x="5226148" y="1079849"/>
          <a:ext cx="3786242" cy="2902383"/>
        </p:xfrm>
        <a:graphic>
          <a:graphicData uri="http://schemas.openxmlformats.org/drawingml/2006/table">
            <a:tbl>
              <a:tblPr firstRow="1" bandRow="1">
                <a:tableStyleId>{6E25E649-3F16-4E02-A733-19D2CDBF48F0}</a:tableStyleId>
              </a:tblPr>
              <a:tblGrid>
                <a:gridCol w="1893121">
                  <a:extLst>
                    <a:ext uri="{9D8B030D-6E8A-4147-A177-3AD203B41FA5}">
                      <a16:colId xmlns:a16="http://schemas.microsoft.com/office/drawing/2014/main" xmlns="" val="20000"/>
                    </a:ext>
                  </a:extLst>
                </a:gridCol>
                <a:gridCol w="1893121">
                  <a:extLst>
                    <a:ext uri="{9D8B030D-6E8A-4147-A177-3AD203B41FA5}">
                      <a16:colId xmlns:a16="http://schemas.microsoft.com/office/drawing/2014/main" xmlns="" val="20001"/>
                    </a:ext>
                  </a:extLst>
                </a:gridCol>
              </a:tblGrid>
              <a:tr h="322487">
                <a:tc>
                  <a:txBody>
                    <a:bodyPr/>
                    <a:lstStyle/>
                    <a:p>
                      <a:endParaRPr lang="en-US" sz="1400"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dirty="0"/>
                        <a:t>LN-145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322487">
                <a:tc>
                  <a:txBody>
                    <a:bodyPr/>
                    <a:lstStyle/>
                    <a:p>
                      <a:r>
                        <a:rPr lang="en-US" sz="1400" dirty="0"/>
                        <a:t>N</a:t>
                      </a:r>
                    </a:p>
                  </a:txBody>
                  <a:tcPr>
                    <a:lnT w="28575" cap="flat" cmpd="sng" algn="ctr">
                      <a:solidFill>
                        <a:schemeClr val="tx1"/>
                      </a:solidFill>
                      <a:prstDash val="solid"/>
                      <a:round/>
                      <a:headEnd type="none" w="med" len="med"/>
                      <a:tailEnd type="none" w="med" len="med"/>
                    </a:lnT>
                  </a:tcPr>
                </a:tc>
                <a:tc>
                  <a:txBody>
                    <a:bodyPr/>
                    <a:lstStyle/>
                    <a:p>
                      <a:pPr algn="ctr"/>
                      <a:r>
                        <a:rPr lang="en-US" sz="1400" dirty="0"/>
                        <a:t>27</a:t>
                      </a:r>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22487">
                <a:tc>
                  <a:txBody>
                    <a:bodyPr/>
                    <a:lstStyle/>
                    <a:p>
                      <a:r>
                        <a:rPr lang="en-US" sz="1400" dirty="0"/>
                        <a:t>ORR, n (%)</a:t>
                      </a:r>
                    </a:p>
                  </a:txBody>
                  <a:tcPr/>
                </a:tc>
                <a:tc>
                  <a:txBody>
                    <a:bodyPr/>
                    <a:lstStyle/>
                    <a:p>
                      <a:pPr algn="ctr"/>
                      <a:r>
                        <a:rPr lang="en-US" sz="1400" dirty="0"/>
                        <a:t>12 (44.4)</a:t>
                      </a:r>
                    </a:p>
                  </a:txBody>
                  <a:tcPr/>
                </a:tc>
                <a:extLst>
                  <a:ext uri="{0D108BD9-81ED-4DB2-BD59-A6C34878D82A}">
                    <a16:rowId xmlns:a16="http://schemas.microsoft.com/office/drawing/2014/main" xmlns="" val="10003"/>
                  </a:ext>
                </a:extLst>
              </a:tr>
              <a:tr h="322487">
                <a:tc>
                  <a:txBody>
                    <a:bodyPr/>
                    <a:lstStyle/>
                    <a:p>
                      <a:pPr marL="231775" indent="0"/>
                      <a:r>
                        <a:rPr lang="en-US" sz="1400" dirty="0"/>
                        <a:t>CR, n (%)</a:t>
                      </a:r>
                    </a:p>
                  </a:txBody>
                  <a:tcPr/>
                </a:tc>
                <a:tc>
                  <a:txBody>
                    <a:bodyPr/>
                    <a:lstStyle/>
                    <a:p>
                      <a:pPr algn="ctr"/>
                      <a:r>
                        <a:rPr lang="en-US" sz="1400" dirty="0"/>
                        <a:t>3 (11.1)</a:t>
                      </a:r>
                    </a:p>
                  </a:txBody>
                  <a:tcPr/>
                </a:tc>
                <a:extLst>
                  <a:ext uri="{0D108BD9-81ED-4DB2-BD59-A6C34878D82A}">
                    <a16:rowId xmlns:a16="http://schemas.microsoft.com/office/drawing/2014/main" xmlns="" val="10004"/>
                  </a:ext>
                </a:extLst>
              </a:tr>
              <a:tr h="322487">
                <a:tc>
                  <a:txBody>
                    <a:bodyPr/>
                    <a:lstStyle/>
                    <a:p>
                      <a:pPr marL="231775" indent="0"/>
                      <a:r>
                        <a:rPr lang="en-US" sz="1400" dirty="0"/>
                        <a:t>PR, n (%)</a:t>
                      </a:r>
                    </a:p>
                  </a:txBody>
                  <a:tcPr/>
                </a:tc>
                <a:tc>
                  <a:txBody>
                    <a:bodyPr/>
                    <a:lstStyle/>
                    <a:p>
                      <a:pPr algn="ctr"/>
                      <a:r>
                        <a:rPr lang="en-US" sz="1400" dirty="0"/>
                        <a:t>9 (33.3)</a:t>
                      </a:r>
                    </a:p>
                  </a:txBody>
                  <a:tcPr/>
                </a:tc>
                <a:extLst>
                  <a:ext uri="{0D108BD9-81ED-4DB2-BD59-A6C34878D82A}">
                    <a16:rowId xmlns:a16="http://schemas.microsoft.com/office/drawing/2014/main" xmlns="" val="10005"/>
                  </a:ext>
                </a:extLst>
              </a:tr>
              <a:tr h="322487">
                <a:tc>
                  <a:txBody>
                    <a:bodyPr/>
                    <a:lstStyle/>
                    <a:p>
                      <a:r>
                        <a:rPr lang="en-US" sz="1400" dirty="0"/>
                        <a:t>SD, n (%)</a:t>
                      </a:r>
                    </a:p>
                  </a:txBody>
                  <a:tcPr/>
                </a:tc>
                <a:tc>
                  <a:txBody>
                    <a:bodyPr/>
                    <a:lstStyle/>
                    <a:p>
                      <a:pPr algn="ctr"/>
                      <a:r>
                        <a:rPr lang="en-US" sz="1400" dirty="0"/>
                        <a:t>11 (40.7)</a:t>
                      </a:r>
                    </a:p>
                  </a:txBody>
                  <a:tcPr/>
                </a:tc>
                <a:extLst>
                  <a:ext uri="{0D108BD9-81ED-4DB2-BD59-A6C34878D82A}">
                    <a16:rowId xmlns:a16="http://schemas.microsoft.com/office/drawing/2014/main" xmlns="" val="10006"/>
                  </a:ext>
                </a:extLst>
              </a:tr>
              <a:tr h="322487">
                <a:tc>
                  <a:txBody>
                    <a:bodyPr/>
                    <a:lstStyle/>
                    <a:p>
                      <a:r>
                        <a:rPr lang="en-US" sz="1400" dirty="0"/>
                        <a:t>DCR, %</a:t>
                      </a:r>
                    </a:p>
                  </a:txBody>
                  <a:tcPr/>
                </a:tc>
                <a:tc>
                  <a:txBody>
                    <a:bodyPr/>
                    <a:lstStyle/>
                    <a:p>
                      <a:pPr algn="ctr"/>
                      <a:r>
                        <a:rPr lang="en-US" sz="1400" dirty="0"/>
                        <a:t>85.2</a:t>
                      </a:r>
                    </a:p>
                  </a:txBody>
                  <a:tcPr/>
                </a:tc>
                <a:extLst>
                  <a:ext uri="{0D108BD9-81ED-4DB2-BD59-A6C34878D82A}">
                    <a16:rowId xmlns:a16="http://schemas.microsoft.com/office/drawing/2014/main" xmlns="" val="10007"/>
                  </a:ext>
                </a:extLst>
              </a:tr>
              <a:tr h="322487">
                <a:tc>
                  <a:txBody>
                    <a:bodyPr/>
                    <a:lstStyle/>
                    <a:p>
                      <a:r>
                        <a:rPr lang="en-US" sz="1400" dirty="0"/>
                        <a:t>Median</a:t>
                      </a:r>
                      <a:r>
                        <a:rPr lang="en-US" sz="1400" baseline="0" dirty="0"/>
                        <a:t> </a:t>
                      </a:r>
                      <a:r>
                        <a:rPr lang="en-US" sz="1400" baseline="0" dirty="0" smtClean="0"/>
                        <a:t>DOR,</a:t>
                      </a:r>
                      <a:r>
                        <a:rPr lang="en-US" sz="1400" baseline="30000" dirty="0" smtClean="0"/>
                        <a:t>a</a:t>
                      </a:r>
                      <a:r>
                        <a:rPr lang="en-US" sz="1400" baseline="0" dirty="0" smtClean="0"/>
                        <a:t> </a:t>
                      </a:r>
                      <a:r>
                        <a:rPr lang="en-US" sz="1400" baseline="0" dirty="0"/>
                        <a:t>mo</a:t>
                      </a:r>
                      <a:endParaRPr lang="en-US" sz="1400" dirty="0"/>
                    </a:p>
                  </a:txBody>
                  <a:tcPr/>
                </a:tc>
                <a:tc>
                  <a:txBody>
                    <a:bodyPr/>
                    <a:lstStyle/>
                    <a:p>
                      <a:pPr algn="ctr"/>
                      <a:r>
                        <a:rPr lang="en-US" sz="1400" dirty="0"/>
                        <a:t>NR</a:t>
                      </a:r>
                    </a:p>
                  </a:txBody>
                  <a:tcPr/>
                </a:tc>
                <a:extLst>
                  <a:ext uri="{0D108BD9-81ED-4DB2-BD59-A6C34878D82A}">
                    <a16:rowId xmlns:a16="http://schemas.microsoft.com/office/drawing/2014/main" xmlns="" val="10008"/>
                  </a:ext>
                </a:extLst>
              </a:tr>
              <a:tr h="322487">
                <a:tc>
                  <a:txBody>
                    <a:bodyPr/>
                    <a:lstStyle/>
                    <a:p>
                      <a:r>
                        <a:rPr lang="en-US" sz="1400" dirty="0"/>
                        <a:t>Median PFS, mo</a:t>
                      </a:r>
                    </a:p>
                  </a:txBody>
                  <a:tcPr/>
                </a:tc>
                <a:tc>
                  <a:txBody>
                    <a:bodyPr/>
                    <a:lstStyle/>
                    <a:p>
                      <a:pPr algn="ctr"/>
                      <a:r>
                        <a:rPr lang="en-US" sz="1400" dirty="0"/>
                        <a:t>NR</a:t>
                      </a:r>
                    </a:p>
                  </a:txBody>
                  <a:tcPr/>
                </a:tc>
                <a:extLst>
                  <a:ext uri="{0D108BD9-81ED-4DB2-BD59-A6C34878D82A}">
                    <a16:rowId xmlns:a16="http://schemas.microsoft.com/office/drawing/2014/main" xmlns="" val="10009"/>
                  </a:ext>
                </a:extLst>
              </a:tr>
            </a:tbl>
          </a:graphicData>
        </a:graphic>
      </p:graphicFrame>
      <p:sp>
        <p:nvSpPr>
          <p:cNvPr id="8" name="Rounded Rectangle 7"/>
          <p:cNvSpPr>
            <a:spLocks noChangeArrowheads="1"/>
          </p:cNvSpPr>
          <p:nvPr/>
        </p:nvSpPr>
        <p:spPr bwMode="auto">
          <a:xfrm>
            <a:off x="804203" y="1069144"/>
            <a:ext cx="3474720" cy="1300515"/>
          </a:xfrm>
          <a:prstGeom prst="round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spcBef>
                <a:spcPct val="20000"/>
              </a:spcBef>
              <a:buClr>
                <a:srgbClr val="304F4D"/>
              </a:buClr>
              <a:buChar char="•"/>
              <a:defRPr sz="2400">
                <a:solidFill>
                  <a:schemeClr val="tx1"/>
                </a:solidFill>
                <a:latin typeface="Arial" pitchFamily="34" charset="0"/>
                <a:ea typeface="ヒラギノ角ゴ Pro W3" charset="-128"/>
              </a:defRPr>
            </a:lvl1pPr>
            <a:lvl2pPr marL="742950" indent="-285750">
              <a:spcBef>
                <a:spcPct val="20000"/>
              </a:spcBef>
              <a:buClr>
                <a:srgbClr val="304F4D"/>
              </a:buClr>
              <a:buChar char="–"/>
              <a:defRPr sz="2400">
                <a:solidFill>
                  <a:schemeClr val="tx1"/>
                </a:solidFill>
                <a:latin typeface="Arial" pitchFamily="34" charset="0"/>
                <a:ea typeface="ヒラギノ角ゴ Pro W3" charset="-128"/>
              </a:defRPr>
            </a:lvl2pPr>
            <a:lvl3pPr marL="1143000" indent="-228600">
              <a:spcBef>
                <a:spcPct val="20000"/>
              </a:spcBef>
              <a:buClr>
                <a:srgbClr val="304F4D"/>
              </a:buClr>
              <a:buChar char="•"/>
              <a:defRPr>
                <a:solidFill>
                  <a:schemeClr val="tx1"/>
                </a:solidFill>
                <a:latin typeface="Arial" pitchFamily="34" charset="0"/>
                <a:ea typeface="ヒラギノ角ゴ Pro W3" charset="-128"/>
              </a:defRPr>
            </a:lvl3pPr>
            <a:lvl4pPr marL="1600200" indent="-228600">
              <a:spcBef>
                <a:spcPct val="20000"/>
              </a:spcBef>
              <a:buClr>
                <a:srgbClr val="304F4D"/>
              </a:buClr>
              <a:buChar char="–"/>
              <a:defRPr>
                <a:solidFill>
                  <a:schemeClr val="tx1"/>
                </a:solidFill>
                <a:latin typeface="Arial" pitchFamily="34" charset="0"/>
                <a:ea typeface="ヒラギノ角ゴ Pro W3" charset="-128"/>
              </a:defRPr>
            </a:lvl4pPr>
            <a:lvl5pPr marL="2057400" indent="-228600">
              <a:spcBef>
                <a:spcPct val="20000"/>
              </a:spcBef>
              <a:buClr>
                <a:srgbClr val="304F4D"/>
              </a:buClr>
              <a:buChar char="»"/>
              <a:defRPr>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9pPr>
          </a:lstStyle>
          <a:p>
            <a:pPr algn="ctr">
              <a:spcBef>
                <a:spcPts val="300"/>
              </a:spcBef>
              <a:buNone/>
            </a:pPr>
            <a:r>
              <a:rPr lang="en-CA" sz="1600" b="1" dirty="0">
                <a:solidFill>
                  <a:schemeClr val="bg1"/>
                </a:solidFill>
              </a:rPr>
              <a:t>Phase 2: innovaTIL-04</a:t>
            </a:r>
          </a:p>
          <a:p>
            <a:pPr algn="ctr">
              <a:spcBef>
                <a:spcPts val="300"/>
              </a:spcBef>
              <a:buClr>
                <a:schemeClr val="bg1"/>
              </a:buClr>
              <a:buNone/>
            </a:pPr>
            <a:r>
              <a:rPr lang="en-CA" sz="1400" b="1" dirty="0">
                <a:solidFill>
                  <a:schemeClr val="bg1"/>
                </a:solidFill>
              </a:rPr>
              <a:t>Adoptive cell transfer with autologous infiltrating lymphocytes (LN-145)</a:t>
            </a:r>
          </a:p>
        </p:txBody>
      </p:sp>
      <p:sp>
        <p:nvSpPr>
          <p:cNvPr id="9" name="Rectangle 8"/>
          <p:cNvSpPr/>
          <p:nvPr/>
        </p:nvSpPr>
        <p:spPr>
          <a:xfrm>
            <a:off x="166252" y="3958448"/>
            <a:ext cx="4455623" cy="522514"/>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chemeClr val="tx1"/>
                </a:solidFill>
              </a:rPr>
              <a:t>Primary endpoint: </a:t>
            </a:r>
            <a:r>
              <a:rPr lang="en-CA" sz="1400" dirty="0">
                <a:solidFill>
                  <a:schemeClr val="tx1"/>
                </a:solidFill>
              </a:rPr>
              <a:t>ORR assessed by RECIST v1.1</a:t>
            </a:r>
          </a:p>
          <a:p>
            <a:r>
              <a:rPr lang="en-CA" sz="1400" b="1" dirty="0">
                <a:solidFill>
                  <a:schemeClr val="tx1"/>
                </a:solidFill>
              </a:rPr>
              <a:t>Secondary </a:t>
            </a:r>
            <a:r>
              <a:rPr lang="en-CA" sz="1400" b="1" dirty="0" smtClean="0">
                <a:solidFill>
                  <a:schemeClr val="tx1"/>
                </a:solidFill>
              </a:rPr>
              <a:t>endpoints: </a:t>
            </a:r>
            <a:r>
              <a:rPr lang="en-CA" sz="1400" dirty="0">
                <a:solidFill>
                  <a:schemeClr val="tx1"/>
                </a:solidFill>
              </a:rPr>
              <a:t>DOR, DCR, </a:t>
            </a:r>
            <a:r>
              <a:rPr lang="en-CA" sz="1400" dirty="0" smtClean="0">
                <a:solidFill>
                  <a:schemeClr val="tx1"/>
                </a:solidFill>
              </a:rPr>
              <a:t>and safety</a:t>
            </a:r>
            <a:endParaRPr lang="en-CA" sz="1400" dirty="0">
              <a:solidFill>
                <a:schemeClr val="tx1"/>
              </a:solidFill>
            </a:endParaRPr>
          </a:p>
        </p:txBody>
      </p:sp>
    </p:spTree>
    <p:extLst>
      <p:ext uri="{BB962C8B-B14F-4D97-AF65-F5344CB8AC3E}">
        <p14:creationId xmlns:p14="http://schemas.microsoft.com/office/powerpoint/2010/main" val="316982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929018"/>
            <a:ext cx="8423910" cy="3749040"/>
          </a:xfrm>
        </p:spPr>
        <p:txBody>
          <a:bodyPr/>
          <a:lstStyle/>
          <a:p>
            <a:r>
              <a:rPr lang="en-US" dirty="0"/>
              <a:t>Single-agent immunotherapy is approved for advanced cervical cancer care in the </a:t>
            </a:r>
            <a:r>
              <a:rPr lang="en-US" dirty="0" smtClean="0"/>
              <a:t>second-line setting</a:t>
            </a:r>
            <a:endParaRPr lang="en-US" dirty="0"/>
          </a:p>
          <a:p>
            <a:r>
              <a:rPr lang="en-US" dirty="0"/>
              <a:t>Immunotherapy combination approaches are showing promise</a:t>
            </a:r>
          </a:p>
          <a:p>
            <a:r>
              <a:rPr lang="en-US" dirty="0"/>
              <a:t>Additional emerging therapies are on the horizon</a:t>
            </a:r>
          </a:p>
          <a:p>
            <a:pPr lvl="1"/>
            <a:r>
              <a:rPr lang="en-US" dirty="0" smtClean="0"/>
              <a:t>Antibody-drug conjugates</a:t>
            </a:r>
          </a:p>
          <a:p>
            <a:pPr lvl="1"/>
            <a:r>
              <a:rPr lang="en-US" dirty="0" smtClean="0"/>
              <a:t>Adoptive cell transfer</a:t>
            </a:r>
          </a:p>
          <a:p>
            <a:pPr lvl="1"/>
            <a:r>
              <a:rPr lang="en-US" dirty="0" smtClean="0"/>
              <a:t>Vaccines</a:t>
            </a:r>
          </a:p>
        </p:txBody>
      </p:sp>
      <p:sp>
        <p:nvSpPr>
          <p:cNvPr id="2" name="Title 1"/>
          <p:cNvSpPr>
            <a:spLocks noGrp="1"/>
          </p:cNvSpPr>
          <p:nvPr>
            <p:ph type="title"/>
          </p:nvPr>
        </p:nvSpPr>
        <p:spPr/>
        <p:txBody>
          <a:bodyPr/>
          <a:lstStyle/>
          <a:p>
            <a:r>
              <a:rPr lang="en-US" dirty="0"/>
              <a:t>Summary of New Developments </a:t>
            </a:r>
            <a:br>
              <a:rPr lang="en-US" dirty="0"/>
            </a:br>
            <a:r>
              <a:rPr lang="en-US" dirty="0"/>
              <a:t>for </a:t>
            </a:r>
            <a:r>
              <a:rPr lang="en-US" dirty="0" smtClean="0"/>
              <a:t>Cervical </a:t>
            </a:r>
            <a:r>
              <a:rPr lang="en-US" dirty="0"/>
              <a:t>Cancer Care </a:t>
            </a:r>
          </a:p>
        </p:txBody>
      </p:sp>
    </p:spTree>
    <p:extLst>
      <p:ext uri="{BB962C8B-B14F-4D97-AF65-F5344CB8AC3E}">
        <p14:creationId xmlns:p14="http://schemas.microsoft.com/office/powerpoint/2010/main" val="3459235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929018"/>
            <a:ext cx="8423910" cy="3749040"/>
          </a:xfrm>
        </p:spPr>
        <p:txBody>
          <a:bodyPr/>
          <a:lstStyle/>
          <a:p>
            <a:pPr marL="0" indent="0">
              <a:buNone/>
            </a:pPr>
            <a:r>
              <a:rPr lang="en-CA" sz="1800" b="1" dirty="0"/>
              <a:t>Please </a:t>
            </a:r>
            <a:r>
              <a:rPr lang="en-CA" sz="1800" b="1" dirty="0" smtClean="0"/>
              <a:t>re-assess your </a:t>
            </a:r>
            <a:r>
              <a:rPr lang="en-CA" sz="1800" b="1" dirty="0"/>
              <a:t>knowledge of new evidence and ongoing </a:t>
            </a:r>
            <a:r>
              <a:rPr lang="en-CA" sz="1800" b="1" dirty="0" smtClean="0"/>
              <a:t/>
            </a:r>
            <a:br>
              <a:rPr lang="en-CA" sz="1800" b="1" dirty="0" smtClean="0"/>
            </a:br>
            <a:r>
              <a:rPr lang="en-CA" sz="1800" b="1" dirty="0" smtClean="0"/>
              <a:t>studies testing </a:t>
            </a:r>
            <a:r>
              <a:rPr lang="en-CA" sz="1800" b="1" dirty="0"/>
              <a:t>checkpoint </a:t>
            </a:r>
            <a:r>
              <a:rPr lang="en-CA" sz="1800" b="1" dirty="0" smtClean="0"/>
              <a:t>inhibitors </a:t>
            </a:r>
            <a:r>
              <a:rPr lang="en-CA" sz="1800" b="1" dirty="0"/>
              <a:t>and </a:t>
            </a:r>
            <a:r>
              <a:rPr lang="en-CA" sz="1800" b="1" dirty="0" smtClean="0"/>
              <a:t>emerging </a:t>
            </a:r>
            <a:r>
              <a:rPr lang="en-CA" sz="1800" b="1" dirty="0"/>
              <a:t>agents </a:t>
            </a:r>
            <a:r>
              <a:rPr lang="en-CA" sz="1800" b="1" dirty="0" smtClean="0"/>
              <a:t/>
            </a:r>
            <a:br>
              <a:rPr lang="en-CA" sz="1800" b="1" dirty="0" smtClean="0"/>
            </a:br>
            <a:r>
              <a:rPr lang="en-CA" sz="1800" b="1" dirty="0" smtClean="0"/>
              <a:t>(eg, </a:t>
            </a:r>
            <a:r>
              <a:rPr lang="en-CA" sz="1800" b="1" dirty="0"/>
              <a:t>ADCs) in </a:t>
            </a:r>
            <a:r>
              <a:rPr lang="en-CA" sz="1800" b="1" dirty="0" smtClean="0"/>
              <a:t>patients </a:t>
            </a:r>
            <a:r>
              <a:rPr lang="en-CA" sz="1800" b="1" dirty="0"/>
              <a:t>with advanced </a:t>
            </a:r>
            <a:r>
              <a:rPr lang="en-CA" sz="1800" b="1" dirty="0" smtClean="0"/>
              <a:t>cervical </a:t>
            </a:r>
            <a:r>
              <a:rPr lang="en-CA" sz="1800" b="1" dirty="0"/>
              <a:t>cancer.</a:t>
            </a:r>
            <a:endParaRPr lang="en-US" sz="1800" dirty="0"/>
          </a:p>
          <a:p>
            <a:pPr marL="0" lvl="0" indent="0">
              <a:buNone/>
            </a:pPr>
            <a:endParaRPr lang="en-US" sz="1800" dirty="0" smtClean="0"/>
          </a:p>
          <a:p>
            <a:pPr marL="342900" lvl="0" indent="-342900">
              <a:buFont typeface="+mj-lt"/>
              <a:buAutoNum type="arabicPeriod"/>
            </a:pPr>
            <a:r>
              <a:rPr lang="en-US" sz="1800" dirty="0" smtClean="0"/>
              <a:t>I’m </a:t>
            </a:r>
            <a:r>
              <a:rPr lang="en-US" sz="1800" dirty="0"/>
              <a:t>not familiar with current evidence/ongoing trials in this </a:t>
            </a:r>
            <a:r>
              <a:rPr lang="en-US" sz="1800" dirty="0" smtClean="0"/>
              <a:t>area</a:t>
            </a:r>
            <a:endParaRPr lang="en-CA" sz="1800" dirty="0" smtClean="0"/>
          </a:p>
          <a:p>
            <a:pPr marL="342900" indent="-342900">
              <a:buFont typeface="+mj-lt"/>
              <a:buAutoNum type="arabicPeriod"/>
            </a:pPr>
            <a:r>
              <a:rPr lang="en-US" sz="1800" dirty="0" smtClean="0"/>
              <a:t>Limited</a:t>
            </a:r>
          </a:p>
          <a:p>
            <a:pPr marL="342900" lvl="0" indent="-342900">
              <a:buFont typeface="+mj-lt"/>
              <a:buAutoNum type="arabicPeriod"/>
            </a:pPr>
            <a:r>
              <a:rPr lang="en-US" sz="1800" dirty="0" smtClean="0"/>
              <a:t>Average</a:t>
            </a:r>
          </a:p>
          <a:p>
            <a:pPr marL="342900" lvl="0" indent="-342900">
              <a:buFont typeface="+mj-lt"/>
              <a:buAutoNum type="arabicPeriod"/>
            </a:pPr>
            <a:r>
              <a:rPr lang="en-US" sz="1800" dirty="0" smtClean="0"/>
              <a:t>Good</a:t>
            </a:r>
          </a:p>
          <a:p>
            <a:pPr marL="342900" indent="-342900">
              <a:buFont typeface="+mj-lt"/>
              <a:buAutoNum type="arabicPeriod"/>
            </a:pPr>
            <a:r>
              <a:rPr lang="en-US" sz="1800" dirty="0" smtClean="0"/>
              <a:t>I’m </a:t>
            </a:r>
            <a:r>
              <a:rPr lang="en-US" sz="1800" dirty="0"/>
              <a:t>confident in my knowledge of the current evidence in ongoing studies testing </a:t>
            </a:r>
            <a:r>
              <a:rPr lang="en-US" sz="1800" dirty="0" smtClean="0"/>
              <a:t>these agents </a:t>
            </a:r>
            <a:r>
              <a:rPr lang="en-US" sz="1800" dirty="0"/>
              <a:t>in </a:t>
            </a:r>
            <a:r>
              <a:rPr lang="en-US" sz="1800" dirty="0" smtClean="0"/>
              <a:t>advanced cervical cancer</a:t>
            </a:r>
            <a:endParaRPr lang="en-US" sz="1800" dirty="0"/>
          </a:p>
          <a:p>
            <a:pPr marL="342900" lvl="0" indent="-342900">
              <a:buFont typeface="+mj-lt"/>
              <a:buAutoNum type="arabicPeriod"/>
            </a:pPr>
            <a:endParaRPr lang="en-US" sz="1800" dirty="0"/>
          </a:p>
          <a:p>
            <a:pPr marL="342900" indent="-342900">
              <a:buFont typeface="+mj-lt"/>
              <a:buAutoNum type="arabicPeriod"/>
            </a:pPr>
            <a:endParaRPr lang="en-US" sz="1800" dirty="0"/>
          </a:p>
        </p:txBody>
      </p:sp>
      <p:sp>
        <p:nvSpPr>
          <p:cNvPr id="2" name="Title 1"/>
          <p:cNvSpPr>
            <a:spLocks noGrp="1"/>
          </p:cNvSpPr>
          <p:nvPr>
            <p:ph type="title"/>
          </p:nvPr>
        </p:nvSpPr>
        <p:spPr/>
        <p:txBody>
          <a:bodyPr/>
          <a:lstStyle/>
          <a:p>
            <a:r>
              <a:rPr lang="en-US" dirty="0" smtClean="0"/>
              <a:t>Polling Question 2</a:t>
            </a:r>
            <a:endParaRPr lang="en-US" dirty="0"/>
          </a:p>
        </p:txBody>
      </p:sp>
      <p:pic>
        <p:nvPicPr>
          <p:cNvPr id="3" name="Picture 2" descr="question_ma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6334" y="993296"/>
            <a:ext cx="533400" cy="660400"/>
          </a:xfrm>
          <a:prstGeom prst="rect">
            <a:avLst/>
          </a:prstGeom>
        </p:spPr>
      </p:pic>
    </p:spTree>
    <p:extLst>
      <p:ext uri="{BB962C8B-B14F-4D97-AF65-F5344CB8AC3E}">
        <p14:creationId xmlns:p14="http://schemas.microsoft.com/office/powerpoint/2010/main" val="1238987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082278"/>
            <a:ext cx="3957194" cy="3623072"/>
          </a:xfrm>
        </p:spPr>
        <p:txBody>
          <a:bodyPr/>
          <a:lstStyle/>
          <a:p>
            <a:r>
              <a:rPr lang="en-US" sz="1600" dirty="0" smtClean="0">
                <a:latin typeface="+mn-lt"/>
              </a:rPr>
              <a:t>Patients with many types of gynecological cancers, including those with newly diagnosed, advanced, or resectable disease, can benefit from clinical trial enrollment</a:t>
            </a:r>
            <a:r>
              <a:rPr lang="en-US" sz="1600" baseline="30000" dirty="0" smtClean="0">
                <a:latin typeface="+mn-lt"/>
              </a:rPr>
              <a:t>1,2</a:t>
            </a:r>
          </a:p>
          <a:p>
            <a:r>
              <a:rPr lang="en-US" sz="1600" dirty="0" smtClean="0">
                <a:latin typeface="+mn-lt"/>
              </a:rPr>
              <a:t>Cultivate an institutional culture to offer clinical trials to all patients</a:t>
            </a:r>
            <a:r>
              <a:rPr lang="en-US" sz="1600" baseline="30000" dirty="0" smtClean="0">
                <a:latin typeface="+mn-lt"/>
              </a:rPr>
              <a:t>1</a:t>
            </a:r>
          </a:p>
          <a:p>
            <a:r>
              <a:rPr lang="en-US" sz="1600" dirty="0" smtClean="0">
                <a:latin typeface="+mn-lt"/>
              </a:rPr>
              <a:t>Share resources that can help </a:t>
            </a:r>
            <a:br>
              <a:rPr lang="en-US" sz="1600" dirty="0" smtClean="0">
                <a:latin typeface="+mn-lt"/>
              </a:rPr>
            </a:br>
            <a:r>
              <a:rPr lang="en-US" sz="1600" dirty="0" smtClean="0">
                <a:latin typeface="+mn-lt"/>
              </a:rPr>
              <a:t>with patient education</a:t>
            </a:r>
            <a:r>
              <a:rPr lang="en-US" sz="1600" baseline="30000" dirty="0" smtClean="0">
                <a:latin typeface="+mn-lt"/>
              </a:rPr>
              <a:t>2</a:t>
            </a:r>
          </a:p>
        </p:txBody>
      </p:sp>
      <p:sp>
        <p:nvSpPr>
          <p:cNvPr id="2" name="Title 1"/>
          <p:cNvSpPr>
            <a:spLocks noGrp="1"/>
          </p:cNvSpPr>
          <p:nvPr>
            <p:ph type="title"/>
          </p:nvPr>
        </p:nvSpPr>
        <p:spPr/>
        <p:txBody>
          <a:bodyPr/>
          <a:lstStyle/>
          <a:p>
            <a:r>
              <a:rPr lang="en-US" dirty="0" smtClean="0"/>
              <a:t>Are Clinical Trials Right for Your Patients?</a:t>
            </a:r>
            <a:endParaRPr lang="en-US" dirty="0"/>
          </a:p>
        </p:txBody>
      </p:sp>
      <p:sp>
        <p:nvSpPr>
          <p:cNvPr id="23" name="Footer Placeholder 22"/>
          <p:cNvSpPr>
            <a:spLocks noGrp="1"/>
          </p:cNvSpPr>
          <p:nvPr>
            <p:ph type="ftr" sz="quarter" idx="13"/>
          </p:nvPr>
        </p:nvSpPr>
        <p:spPr/>
        <p:txBody>
          <a:bodyPr/>
          <a:lstStyle/>
          <a:p>
            <a:r>
              <a:rPr lang="en-US" dirty="0" smtClean="0">
                <a:solidFill>
                  <a:srgbClr val="000000"/>
                </a:solidFill>
              </a:rPr>
              <a:t>1. Greenwade MM et al. </a:t>
            </a:r>
            <a:r>
              <a:rPr lang="en-US" i="1" dirty="0" smtClean="0">
                <a:solidFill>
                  <a:srgbClr val="000000"/>
                </a:solidFill>
              </a:rPr>
              <a:t>Gynecol Oncol</a:t>
            </a:r>
            <a:r>
              <a:rPr lang="en-US" dirty="0" smtClean="0">
                <a:solidFill>
                  <a:srgbClr val="000000"/>
                </a:solidFill>
              </a:rPr>
              <a:t>. 2017;146:465-469</a:t>
            </a:r>
            <a:r>
              <a:rPr lang="en-US" dirty="0"/>
              <a:t>.</a:t>
            </a:r>
            <a:r>
              <a:rPr lang="en-US" dirty="0" smtClean="0"/>
              <a:t> 2. Mathews C et al. </a:t>
            </a:r>
            <a:r>
              <a:rPr lang="en-US" i="1" dirty="0" smtClean="0"/>
              <a:t>Gynecol Oncol</a:t>
            </a:r>
            <a:r>
              <a:rPr lang="en-US" dirty="0" smtClean="0"/>
              <a:t>. 2009;112:161-165. 3.</a:t>
            </a:r>
            <a:r>
              <a:rPr lang="en-US" dirty="0"/>
              <a:t> https://</a:t>
            </a:r>
            <a:r>
              <a:rPr lang="en-US" dirty="0" smtClean="0"/>
              <a:t>www.foundationforwomenscancer.org.</a:t>
            </a:r>
            <a:endParaRPr lang="en-US" dirty="0"/>
          </a:p>
          <a:p>
            <a:r>
              <a:rPr lang="en-US" dirty="0" smtClean="0"/>
              <a:t>4. https</a:t>
            </a:r>
            <a:r>
              <a:rPr lang="en-US" dirty="0"/>
              <a:t>://</a:t>
            </a:r>
            <a:r>
              <a:rPr lang="en-US" dirty="0" smtClean="0"/>
              <a:t>www.clearityfoundation.org.</a:t>
            </a:r>
            <a:endParaRPr lang="en-US" dirty="0">
              <a:solidFill>
                <a:srgbClr val="000000"/>
              </a:solidFill>
            </a:endParaRPr>
          </a:p>
        </p:txBody>
      </p:sp>
      <p:grpSp>
        <p:nvGrpSpPr>
          <p:cNvPr id="13" name="Group 12"/>
          <p:cNvGrpSpPr/>
          <p:nvPr/>
        </p:nvGrpSpPr>
        <p:grpSpPr>
          <a:xfrm>
            <a:off x="4264182" y="992505"/>
            <a:ext cx="4689695" cy="3769622"/>
            <a:chOff x="1524000" y="2069703"/>
            <a:chExt cx="6096000" cy="3857735"/>
          </a:xfrm>
        </p:grpSpPr>
        <p:sp>
          <p:nvSpPr>
            <p:cNvPr id="14" name="Freeform 13"/>
            <p:cNvSpPr/>
            <p:nvPr/>
          </p:nvSpPr>
          <p:spPr>
            <a:xfrm>
              <a:off x="1524000" y="3598937"/>
              <a:ext cx="6096000" cy="522129"/>
            </a:xfrm>
            <a:custGeom>
              <a:avLst/>
              <a:gdLst>
                <a:gd name="connsiteX0" fmla="*/ 0 w 6096000"/>
                <a:gd name="connsiteY0" fmla="*/ 0 h 1004093"/>
                <a:gd name="connsiteX1" fmla="*/ 6096000 w 6096000"/>
                <a:gd name="connsiteY1" fmla="*/ 0 h 1004093"/>
                <a:gd name="connsiteX2" fmla="*/ 6096000 w 6096000"/>
                <a:gd name="connsiteY2" fmla="*/ 1004093 h 1004093"/>
                <a:gd name="connsiteX3" fmla="*/ 0 w 6096000"/>
                <a:gd name="connsiteY3" fmla="*/ 1004093 h 1004093"/>
                <a:gd name="connsiteX4" fmla="*/ 0 w 6096000"/>
                <a:gd name="connsiteY4" fmla="*/ 0 h 1004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004093">
                  <a:moveTo>
                    <a:pt x="0" y="0"/>
                  </a:moveTo>
                  <a:lnTo>
                    <a:pt x="6096000" y="0"/>
                  </a:lnTo>
                  <a:lnTo>
                    <a:pt x="6096000" y="1004093"/>
                  </a:lnTo>
                  <a:lnTo>
                    <a:pt x="0" y="1004093"/>
                  </a:lnTo>
                  <a:lnTo>
                    <a:pt x="0" y="0"/>
                  </a:lnTo>
                  <a:close/>
                </a:path>
              </a:pathLst>
            </a:custGeom>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128" tIns="135128" rIns="135128" bIns="597011" numCol="1" spcCol="1270" anchor="t" anchorCtr="0">
              <a:noAutofit/>
            </a:bodyPr>
            <a:lstStyle/>
            <a:p>
              <a:pPr lvl="0" algn="ctr" defTabSz="844550">
                <a:lnSpc>
                  <a:spcPct val="90000"/>
                </a:lnSpc>
                <a:spcBef>
                  <a:spcPct val="0"/>
                </a:spcBef>
                <a:spcAft>
                  <a:spcPct val="35000"/>
                </a:spcAft>
              </a:pPr>
              <a:endParaRPr lang="en-US" sz="1400" kern="1200" dirty="0"/>
            </a:p>
          </p:txBody>
        </p:sp>
        <p:sp>
          <p:nvSpPr>
            <p:cNvPr id="16" name="Freeform 15"/>
            <p:cNvSpPr/>
            <p:nvPr/>
          </p:nvSpPr>
          <p:spPr>
            <a:xfrm>
              <a:off x="1524000" y="4148859"/>
              <a:ext cx="6096000" cy="1778579"/>
            </a:xfrm>
            <a:custGeom>
              <a:avLst/>
              <a:gdLst>
                <a:gd name="connsiteX0" fmla="*/ 0 w 3047999"/>
                <a:gd name="connsiteY0" fmla="*/ 0 h 461883"/>
                <a:gd name="connsiteX1" fmla="*/ 3047999 w 3047999"/>
                <a:gd name="connsiteY1" fmla="*/ 0 h 461883"/>
                <a:gd name="connsiteX2" fmla="*/ 3047999 w 3047999"/>
                <a:gd name="connsiteY2" fmla="*/ 461883 h 461883"/>
                <a:gd name="connsiteX3" fmla="*/ 0 w 3047999"/>
                <a:gd name="connsiteY3" fmla="*/ 461883 h 461883"/>
                <a:gd name="connsiteX4" fmla="*/ 0 w 3047999"/>
                <a:gd name="connsiteY4" fmla="*/ 0 h 461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99" h="461883">
                  <a:moveTo>
                    <a:pt x="0" y="0"/>
                  </a:moveTo>
                  <a:lnTo>
                    <a:pt x="3047999" y="0"/>
                  </a:lnTo>
                  <a:lnTo>
                    <a:pt x="3047999" y="461883"/>
                  </a:lnTo>
                  <a:lnTo>
                    <a:pt x="0" y="461883"/>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6248" tIns="36830" rIns="206248" bIns="36830" numCol="1" spcCol="1270" anchor="ctr" anchorCtr="0">
              <a:noAutofit/>
            </a:bodyPr>
            <a:lstStyle/>
            <a:p>
              <a:pPr lvl="0" algn="ctr" defTabSz="1289050">
                <a:lnSpc>
                  <a:spcPct val="90000"/>
                </a:lnSpc>
                <a:spcBef>
                  <a:spcPct val="0"/>
                </a:spcBef>
                <a:spcAft>
                  <a:spcPct val="35000"/>
                </a:spcAft>
              </a:pPr>
              <a:r>
                <a:rPr lang="en-US" sz="1400" b="1" dirty="0" smtClean="0"/>
                <a:t/>
              </a:r>
              <a:br>
                <a:rPr lang="en-US" sz="1400" b="1" dirty="0" smtClean="0"/>
              </a:br>
              <a:r>
                <a:rPr lang="en-US" sz="1400" b="1" dirty="0" smtClean="0"/>
                <a:t>A. </a:t>
              </a:r>
              <a:r>
                <a:rPr lang="en-US" sz="1400" dirty="0" smtClean="0"/>
                <a:t>A </a:t>
              </a:r>
              <a:r>
                <a:rPr lang="en-US" sz="1400" dirty="0"/>
                <a:t>clinical trial can be a very good option for </a:t>
              </a:r>
              <a:r>
                <a:rPr lang="en-US" sz="1400" dirty="0" smtClean="0"/>
                <a:t>treatment if </a:t>
              </a:r>
              <a:r>
                <a:rPr lang="en-US" sz="1400" dirty="0"/>
                <a:t>you </a:t>
              </a:r>
              <a:r>
                <a:rPr lang="en-US" sz="1400" dirty="0" smtClean="0"/>
                <a:t>have cancer</a:t>
              </a:r>
              <a:r>
                <a:rPr lang="en-US" sz="1400" dirty="0"/>
                <a:t>. </a:t>
              </a:r>
              <a:endParaRPr lang="en-US" sz="1400" dirty="0" smtClean="0"/>
            </a:p>
            <a:p>
              <a:pPr lvl="0" algn="ctr" defTabSz="1289050">
                <a:lnSpc>
                  <a:spcPct val="90000"/>
                </a:lnSpc>
                <a:spcBef>
                  <a:spcPct val="0"/>
                </a:spcBef>
                <a:spcAft>
                  <a:spcPct val="35000"/>
                </a:spcAft>
              </a:pPr>
              <a:r>
                <a:rPr lang="en-US" sz="1400" dirty="0" smtClean="0"/>
                <a:t>The </a:t>
              </a:r>
              <a:r>
                <a:rPr lang="en-US" sz="1400" dirty="0"/>
                <a:t>most obvious reason for considering a clinical trial is </a:t>
              </a:r>
              <a:r>
                <a:rPr lang="en-US" sz="1400" dirty="0" smtClean="0"/>
                <a:t>to </a:t>
              </a:r>
              <a:r>
                <a:rPr lang="en-US" sz="1400" dirty="0"/>
                <a:t>find a treatment that will be best for you. </a:t>
              </a:r>
              <a:endParaRPr lang="en-US" sz="1400" dirty="0" smtClean="0"/>
            </a:p>
            <a:p>
              <a:pPr lvl="0" algn="ctr" defTabSz="1289050">
                <a:lnSpc>
                  <a:spcPct val="90000"/>
                </a:lnSpc>
                <a:spcBef>
                  <a:spcPct val="0"/>
                </a:spcBef>
                <a:spcAft>
                  <a:spcPct val="35000"/>
                </a:spcAft>
              </a:pPr>
              <a:r>
                <a:rPr lang="en-US" sz="1400" dirty="0" smtClean="0"/>
                <a:t>Many </a:t>
              </a:r>
              <a:r>
                <a:rPr lang="en-US" sz="1400" dirty="0"/>
                <a:t>patients join a trial hoping that the treatment they can get on a trial is better than the </a:t>
              </a:r>
              <a:r>
                <a:rPr lang="en-US" sz="1400" dirty="0" smtClean="0"/>
                <a:t>current standard of care.</a:t>
              </a:r>
              <a:endParaRPr lang="en-US" sz="1400" dirty="0"/>
            </a:p>
          </p:txBody>
        </p:sp>
        <p:sp>
          <p:nvSpPr>
            <p:cNvPr id="17" name="Freeform 16"/>
            <p:cNvSpPr/>
            <p:nvPr/>
          </p:nvSpPr>
          <p:spPr>
            <a:xfrm>
              <a:off x="1524000" y="2069703"/>
              <a:ext cx="6096000" cy="1544297"/>
            </a:xfrm>
            <a:custGeom>
              <a:avLst/>
              <a:gdLst>
                <a:gd name="connsiteX0" fmla="*/ 0 w 6096000"/>
                <a:gd name="connsiteY0" fmla="*/ 540859 h 1544296"/>
                <a:gd name="connsiteX1" fmla="*/ 2854963 w 6096000"/>
                <a:gd name="connsiteY1" fmla="*/ 540859 h 1544296"/>
                <a:gd name="connsiteX2" fmla="*/ 2854963 w 6096000"/>
                <a:gd name="connsiteY2" fmla="*/ 386074 h 1544296"/>
                <a:gd name="connsiteX3" fmla="*/ 2661926 w 6096000"/>
                <a:gd name="connsiteY3" fmla="*/ 386074 h 1544296"/>
                <a:gd name="connsiteX4" fmla="*/ 3048000 w 6096000"/>
                <a:gd name="connsiteY4" fmla="*/ 0 h 1544296"/>
                <a:gd name="connsiteX5" fmla="*/ 3434074 w 6096000"/>
                <a:gd name="connsiteY5" fmla="*/ 386074 h 1544296"/>
                <a:gd name="connsiteX6" fmla="*/ 3241037 w 6096000"/>
                <a:gd name="connsiteY6" fmla="*/ 386074 h 1544296"/>
                <a:gd name="connsiteX7" fmla="*/ 3241037 w 6096000"/>
                <a:gd name="connsiteY7" fmla="*/ 540859 h 1544296"/>
                <a:gd name="connsiteX8" fmla="*/ 6096000 w 6096000"/>
                <a:gd name="connsiteY8" fmla="*/ 540859 h 1544296"/>
                <a:gd name="connsiteX9" fmla="*/ 6096000 w 6096000"/>
                <a:gd name="connsiteY9" fmla="*/ 1544296 h 1544296"/>
                <a:gd name="connsiteX10" fmla="*/ 0 w 6096000"/>
                <a:gd name="connsiteY10" fmla="*/ 1544296 h 1544296"/>
                <a:gd name="connsiteX11" fmla="*/ 0 w 6096000"/>
                <a:gd name="connsiteY11" fmla="*/ 540859 h 154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0" h="1544296">
                  <a:moveTo>
                    <a:pt x="6096000" y="1003437"/>
                  </a:moveTo>
                  <a:lnTo>
                    <a:pt x="3241037" y="1003437"/>
                  </a:lnTo>
                  <a:lnTo>
                    <a:pt x="3241037" y="1158222"/>
                  </a:lnTo>
                  <a:lnTo>
                    <a:pt x="3434074" y="1158222"/>
                  </a:lnTo>
                  <a:lnTo>
                    <a:pt x="3048000" y="1544295"/>
                  </a:lnTo>
                  <a:lnTo>
                    <a:pt x="2661926" y="1158222"/>
                  </a:lnTo>
                  <a:lnTo>
                    <a:pt x="2854963" y="1158222"/>
                  </a:lnTo>
                  <a:lnTo>
                    <a:pt x="2854963" y="1003437"/>
                  </a:lnTo>
                  <a:lnTo>
                    <a:pt x="0" y="1003437"/>
                  </a:lnTo>
                  <a:lnTo>
                    <a:pt x="0" y="1"/>
                  </a:lnTo>
                  <a:lnTo>
                    <a:pt x="6096000" y="1"/>
                  </a:lnTo>
                  <a:lnTo>
                    <a:pt x="6096000" y="10034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6031" tIns="256032" rIns="256032" bIns="796891" numCol="1" spcCol="1270" anchor="ctr" anchorCtr="0">
              <a:noAutofit/>
            </a:bodyPr>
            <a:lstStyle/>
            <a:p>
              <a:pPr lvl="0" algn="ctr" defTabSz="1600200">
                <a:lnSpc>
                  <a:spcPct val="90000"/>
                </a:lnSpc>
                <a:spcBef>
                  <a:spcPct val="0"/>
                </a:spcBef>
                <a:spcAft>
                  <a:spcPct val="35000"/>
                </a:spcAft>
              </a:pPr>
              <a:r>
                <a:rPr lang="en-US" sz="1400" b="1" i="1" kern="1200" dirty="0" smtClean="0"/>
                <a:t>Many patient organizations provide resources for fielding questions on clinical trial enrollment, from the basics to more complex issues</a:t>
              </a:r>
              <a:r>
                <a:rPr lang="en-US" sz="1400" b="1" i="1" kern="1200" baseline="30000" dirty="0" smtClean="0"/>
                <a:t>3,4</a:t>
              </a:r>
              <a:endParaRPr lang="en-US" sz="1400" b="1" i="1" kern="1200" dirty="0"/>
            </a:p>
          </p:txBody>
        </p:sp>
      </p:grpSp>
      <p:sp>
        <p:nvSpPr>
          <p:cNvPr id="21" name="TextBox 20"/>
          <p:cNvSpPr txBox="1"/>
          <p:nvPr/>
        </p:nvSpPr>
        <p:spPr>
          <a:xfrm>
            <a:off x="4957748" y="2602988"/>
            <a:ext cx="3322622" cy="307777"/>
          </a:xfrm>
          <a:prstGeom prst="rect">
            <a:avLst/>
          </a:prstGeom>
          <a:noFill/>
        </p:spPr>
        <p:txBody>
          <a:bodyPr wrap="square" rtlCol="0">
            <a:spAutoFit/>
          </a:bodyPr>
          <a:lstStyle/>
          <a:p>
            <a:pPr lvl="0" algn="ctr"/>
            <a:r>
              <a:rPr lang="en-US" sz="1400" b="1" dirty="0">
                <a:solidFill>
                  <a:schemeClr val="bg1"/>
                </a:solidFill>
              </a:rPr>
              <a:t>Q. Is a clinical trial right for me</a:t>
            </a:r>
            <a:r>
              <a:rPr lang="en-US" sz="1400" b="1" dirty="0" smtClean="0">
                <a:solidFill>
                  <a:schemeClr val="bg1"/>
                </a:solidFill>
              </a:rPr>
              <a:t>?</a:t>
            </a:r>
            <a:endParaRPr lang="en-US" sz="1400" b="1" dirty="0">
              <a:solidFill>
                <a:schemeClr val="bg1"/>
              </a:solidFill>
            </a:endParaRPr>
          </a:p>
        </p:txBody>
      </p:sp>
      <p:sp>
        <p:nvSpPr>
          <p:cNvPr id="22" name="Rounded Rectangle 21"/>
          <p:cNvSpPr/>
          <p:nvPr/>
        </p:nvSpPr>
        <p:spPr>
          <a:xfrm>
            <a:off x="233338" y="3623445"/>
            <a:ext cx="3960811" cy="903213"/>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https</a:t>
            </a:r>
            <a:r>
              <a:rPr lang="en-US" sz="1200" dirty="0">
                <a:solidFill>
                  <a:schemeClr val="tx1"/>
                </a:solidFill>
              </a:rPr>
              <a:t>://www.foundationforwomenscancer.org</a:t>
            </a:r>
            <a:r>
              <a:rPr lang="en-US" sz="1200" dirty="0" smtClean="0">
                <a:solidFill>
                  <a:schemeClr val="tx1"/>
                </a:solidFill>
              </a:rPr>
              <a:t>/</a:t>
            </a:r>
          </a:p>
          <a:p>
            <a:pPr algn="ctr"/>
            <a:r>
              <a:rPr lang="en-US" sz="1200" dirty="0">
                <a:solidFill>
                  <a:schemeClr val="tx1"/>
                </a:solidFill>
              </a:rPr>
              <a:t>h</a:t>
            </a:r>
            <a:r>
              <a:rPr lang="en-US" sz="1200" dirty="0" smtClean="0">
                <a:solidFill>
                  <a:schemeClr val="tx1"/>
                </a:solidFill>
              </a:rPr>
              <a:t>ttps</a:t>
            </a:r>
            <a:r>
              <a:rPr lang="en-US" sz="1200" dirty="0">
                <a:solidFill>
                  <a:schemeClr val="tx1"/>
                </a:solidFill>
              </a:rPr>
              <a:t>://</a:t>
            </a:r>
            <a:r>
              <a:rPr lang="en-US" sz="1200" dirty="0" smtClean="0">
                <a:solidFill>
                  <a:schemeClr val="tx1"/>
                </a:solidFill>
              </a:rPr>
              <a:t>www.sgo.org/patient-resources/cervical-cancer/</a:t>
            </a:r>
            <a:endParaRPr lang="en-US" sz="1200" dirty="0">
              <a:solidFill>
                <a:schemeClr val="tx1"/>
              </a:solidFill>
            </a:endParaRPr>
          </a:p>
          <a:p>
            <a:pPr algn="ctr"/>
            <a:r>
              <a:rPr lang="en-US" sz="1200" dirty="0">
                <a:solidFill>
                  <a:schemeClr val="tx1"/>
                </a:solidFill>
              </a:rPr>
              <a:t>h</a:t>
            </a:r>
            <a:r>
              <a:rPr lang="en-US" sz="1200" dirty="0" smtClean="0">
                <a:solidFill>
                  <a:schemeClr val="tx1"/>
                </a:solidFill>
              </a:rPr>
              <a:t>ttps</a:t>
            </a:r>
            <a:r>
              <a:rPr lang="en-US" sz="1200" dirty="0">
                <a:solidFill>
                  <a:schemeClr val="tx1"/>
                </a:solidFill>
              </a:rPr>
              <a:t>://www.sgo.org/patient-resources/uterine-cancer</a:t>
            </a:r>
            <a:r>
              <a:rPr lang="en-US" sz="1200" dirty="0" smtClean="0">
                <a:solidFill>
                  <a:schemeClr val="tx1"/>
                </a:solidFill>
              </a:rPr>
              <a:t>/</a:t>
            </a:r>
          </a:p>
          <a:p>
            <a:pPr algn="ctr"/>
            <a:r>
              <a:rPr lang="en-US" sz="1200" dirty="0">
                <a:solidFill>
                  <a:schemeClr val="tx1"/>
                </a:solidFill>
              </a:rPr>
              <a:t>h</a:t>
            </a:r>
            <a:r>
              <a:rPr lang="en-US" sz="1200" dirty="0" smtClean="0">
                <a:solidFill>
                  <a:schemeClr val="tx1"/>
                </a:solidFill>
              </a:rPr>
              <a:t>ttp</a:t>
            </a:r>
            <a:r>
              <a:rPr lang="en-US" sz="1200" dirty="0">
                <a:solidFill>
                  <a:schemeClr val="tx1"/>
                </a:solidFill>
              </a:rPr>
              <a:t>://cervivor.org</a:t>
            </a:r>
            <a:r>
              <a:rPr lang="en-US" sz="1200" dirty="0" smtClean="0">
                <a:solidFill>
                  <a:schemeClr val="tx1"/>
                </a:solidFill>
              </a:rPr>
              <a:t>/</a:t>
            </a:r>
          </a:p>
        </p:txBody>
      </p:sp>
      <p:sp>
        <p:nvSpPr>
          <p:cNvPr id="24" name="TextBox 23"/>
          <p:cNvSpPr txBox="1"/>
          <p:nvPr/>
        </p:nvSpPr>
        <p:spPr>
          <a:xfrm>
            <a:off x="4581053" y="2118511"/>
            <a:ext cx="1620571" cy="276999"/>
          </a:xfrm>
          <a:prstGeom prst="rect">
            <a:avLst/>
          </a:prstGeom>
          <a:noFill/>
        </p:spPr>
        <p:txBody>
          <a:bodyPr wrap="square" rtlCol="0">
            <a:spAutoFit/>
          </a:bodyPr>
          <a:lstStyle/>
          <a:p>
            <a:pPr algn="r"/>
            <a:r>
              <a:rPr lang="en-US" sz="1200" i="1" dirty="0" smtClean="0"/>
              <a:t>Sample Q&amp;A</a:t>
            </a:r>
            <a:endParaRPr lang="en-US" sz="1200" i="1" dirty="0"/>
          </a:p>
        </p:txBody>
      </p:sp>
    </p:spTree>
    <p:extLst>
      <p:ext uri="{BB962C8B-B14F-4D97-AF65-F5344CB8AC3E}">
        <p14:creationId xmlns:p14="http://schemas.microsoft.com/office/powerpoint/2010/main" val="3925662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CA" dirty="0" smtClean="0">
                <a:solidFill>
                  <a:schemeClr val="bg1"/>
                </a:solidFill>
              </a:rPr>
              <a:t>Housekeeping Notes</a:t>
            </a:r>
            <a:endParaRPr lang="en-US" dirty="0">
              <a:solidFill>
                <a:schemeClr val="bg1"/>
              </a:solidFill>
            </a:endParaRPr>
          </a:p>
        </p:txBody>
      </p:sp>
      <p:sp>
        <p:nvSpPr>
          <p:cNvPr id="10" name="Content Placeholder 5"/>
          <p:cNvSpPr>
            <a:spLocks noGrp="1"/>
          </p:cNvSpPr>
          <p:nvPr>
            <p:ph sz="half" idx="1"/>
          </p:nvPr>
        </p:nvSpPr>
        <p:spPr>
          <a:xfrm>
            <a:off x="249238" y="953196"/>
            <a:ext cx="8645525" cy="3621024"/>
          </a:xfrm>
          <a:prstGeom prst="roundRect">
            <a:avLst>
              <a:gd name="adj" fmla="val 7576"/>
            </a:avLst>
          </a:prstGeom>
          <a:solidFill>
            <a:schemeClr val="tx2">
              <a:lumMod val="90000"/>
              <a:lumOff val="10000"/>
            </a:schemeClr>
          </a:solidFill>
          <a:ln/>
        </p:spPr>
        <p:style>
          <a:lnRef idx="0">
            <a:schemeClr val="accent2"/>
          </a:lnRef>
          <a:fillRef idx="3">
            <a:schemeClr val="accent2"/>
          </a:fillRef>
          <a:effectRef idx="3">
            <a:schemeClr val="accent2"/>
          </a:effectRef>
          <a:fontRef idx="minor">
            <a:schemeClr val="lt1"/>
          </a:fontRef>
        </p:style>
        <p:txBody>
          <a:bodyPr>
            <a:noAutofit/>
          </a:bodyPr>
          <a:lstStyle/>
          <a:p>
            <a:pPr algn="just">
              <a:spcAft>
                <a:spcPts val="0"/>
              </a:spcAft>
            </a:pPr>
            <a:r>
              <a:rPr lang="en-US" sz="1400" dirty="0">
                <a:solidFill>
                  <a:schemeClr val="bg1"/>
                </a:solidFill>
              </a:rPr>
              <a:t>Thank you for taking time out of your busy schedules to attend this virtual </a:t>
            </a:r>
            <a:r>
              <a:rPr lang="en-US" sz="1400" dirty="0" smtClean="0">
                <a:solidFill>
                  <a:schemeClr val="bg1"/>
                </a:solidFill>
              </a:rPr>
              <a:t>CNE </a:t>
            </a:r>
            <a:r>
              <a:rPr lang="en-US" sz="1400" dirty="0">
                <a:solidFill>
                  <a:schemeClr val="bg1"/>
                </a:solidFill>
              </a:rPr>
              <a:t>activity, jointly provided by Medical Learning Institute, Inc. and PVI, PeerView Institute for Medical Education.</a:t>
            </a:r>
          </a:p>
          <a:p>
            <a:pPr algn="just">
              <a:spcAft>
                <a:spcPts val="0"/>
              </a:spcAft>
            </a:pPr>
            <a:endParaRPr lang="en-US" sz="1400" dirty="0">
              <a:solidFill>
                <a:schemeClr val="bg1"/>
              </a:solidFill>
            </a:endParaRPr>
          </a:p>
          <a:p>
            <a:pPr algn="just">
              <a:spcAft>
                <a:spcPts val="0"/>
              </a:spcAft>
            </a:pPr>
            <a:r>
              <a:rPr lang="en-US" sz="1400" dirty="0" smtClean="0">
                <a:solidFill>
                  <a:schemeClr val="bg1"/>
                </a:solidFill>
              </a:rPr>
              <a:t>We </a:t>
            </a:r>
            <a:r>
              <a:rPr lang="en-US" sz="1400" dirty="0">
                <a:solidFill>
                  <a:schemeClr val="bg1"/>
                </a:solidFill>
              </a:rPr>
              <a:t>would like to thank GlaxoSmithKline, Merck &amp; Co., Inc., and Seattle </a:t>
            </a:r>
            <a:r>
              <a:rPr lang="en-US" sz="1400" dirty="0" smtClean="0">
                <a:solidFill>
                  <a:schemeClr val="bg1"/>
                </a:solidFill>
              </a:rPr>
              <a:t>Genetics for </a:t>
            </a:r>
            <a:r>
              <a:rPr lang="en-US" sz="1400" dirty="0">
                <a:solidFill>
                  <a:schemeClr val="bg1"/>
                </a:solidFill>
              </a:rPr>
              <a:t>making this event possible through the provision of </a:t>
            </a:r>
            <a:r>
              <a:rPr lang="en-US" sz="1400" dirty="0" smtClean="0">
                <a:solidFill>
                  <a:schemeClr val="bg1"/>
                </a:solidFill>
              </a:rPr>
              <a:t>educational grants </a:t>
            </a:r>
            <a:r>
              <a:rPr lang="en-US" sz="1400" dirty="0">
                <a:solidFill>
                  <a:schemeClr val="bg1"/>
                </a:solidFill>
              </a:rPr>
              <a:t>supporting this activity.</a:t>
            </a:r>
          </a:p>
          <a:p>
            <a:pPr algn="just">
              <a:spcAft>
                <a:spcPts val="0"/>
              </a:spcAft>
            </a:pPr>
            <a:endParaRPr lang="en-US" sz="1400" dirty="0">
              <a:solidFill>
                <a:schemeClr val="bg1"/>
              </a:solidFill>
            </a:endParaRPr>
          </a:p>
          <a:p>
            <a:pPr algn="just">
              <a:spcAft>
                <a:spcPts val="0"/>
              </a:spcAft>
            </a:pPr>
            <a:r>
              <a:rPr lang="en-US" sz="1400" dirty="0">
                <a:solidFill>
                  <a:schemeClr val="bg1"/>
                </a:solidFill>
              </a:rPr>
              <a:t>You should have received a link to an online post-test and program </a:t>
            </a:r>
            <a:r>
              <a:rPr lang="en-US" sz="1400" dirty="0" smtClean="0">
                <a:solidFill>
                  <a:schemeClr val="bg1"/>
                </a:solidFill>
              </a:rPr>
              <a:t>evaluation. In </a:t>
            </a:r>
            <a:r>
              <a:rPr lang="en-US" sz="1400" dirty="0">
                <a:solidFill>
                  <a:schemeClr val="bg1"/>
                </a:solidFill>
              </a:rPr>
              <a:t>order to receive </a:t>
            </a:r>
            <a:r>
              <a:rPr lang="en-US" sz="1400" dirty="0" smtClean="0">
                <a:solidFill>
                  <a:schemeClr val="bg1"/>
                </a:solidFill>
              </a:rPr>
              <a:t>CNE credit </a:t>
            </a:r>
            <a:r>
              <a:rPr lang="en-US" sz="1400" dirty="0">
                <a:solidFill>
                  <a:schemeClr val="bg1"/>
                </a:solidFill>
              </a:rPr>
              <a:t>you must complete the online post-test and evaluation at the conclusion of the meeting</a:t>
            </a:r>
            <a:r>
              <a:rPr lang="en-US" sz="1400" dirty="0" smtClean="0">
                <a:solidFill>
                  <a:schemeClr val="bg1"/>
                </a:solidFill>
              </a:rPr>
              <a:t>.</a:t>
            </a:r>
          </a:p>
          <a:p>
            <a:pPr algn="just">
              <a:spcAft>
                <a:spcPts val="0"/>
              </a:spcAft>
            </a:pPr>
            <a:endParaRPr lang="en-US" sz="1400" dirty="0">
              <a:solidFill>
                <a:schemeClr val="bg1"/>
              </a:solidFill>
            </a:endParaRPr>
          </a:p>
          <a:p>
            <a:pPr algn="just">
              <a:spcAft>
                <a:spcPts val="0"/>
              </a:spcAft>
            </a:pPr>
            <a:r>
              <a:rPr lang="en-US" sz="1400" dirty="0" smtClean="0">
                <a:solidFill>
                  <a:schemeClr val="bg1"/>
                </a:solidFill>
              </a:rPr>
              <a:t>Post-test and </a:t>
            </a:r>
            <a:r>
              <a:rPr lang="en-US" sz="1400" dirty="0" smtClean="0">
                <a:solidFill>
                  <a:schemeClr val="bg1"/>
                </a:solidFill>
              </a:rPr>
              <a:t>Evaluation: </a:t>
            </a:r>
            <a:r>
              <a:rPr lang="en-US" sz="1600" b="1" dirty="0" smtClean="0">
                <a:solidFill>
                  <a:schemeClr val="bg1"/>
                </a:solidFill>
              </a:rPr>
              <a:t>PeerView.com/</a:t>
            </a:r>
            <a:r>
              <a:rPr lang="en-US" sz="1600" b="1" dirty="0" err="1" smtClean="0">
                <a:solidFill>
                  <a:schemeClr val="bg1"/>
                </a:solidFill>
              </a:rPr>
              <a:t>GynOnc</a:t>
            </a:r>
            <a:r>
              <a:rPr lang="en-US" sz="1600" b="1" dirty="0" smtClean="0">
                <a:solidFill>
                  <a:schemeClr val="bg1"/>
                </a:solidFill>
              </a:rPr>
              <a:t>-Survey-FDM</a:t>
            </a:r>
            <a:endParaRPr lang="en-US" sz="1600" b="1" dirty="0">
              <a:solidFill>
                <a:schemeClr val="bg1"/>
              </a:solidFill>
            </a:endParaRPr>
          </a:p>
          <a:p>
            <a:pPr algn="just">
              <a:spcAft>
                <a:spcPts val="0"/>
              </a:spcAft>
            </a:pPr>
            <a:r>
              <a:rPr lang="en-US" sz="1400" dirty="0">
                <a:solidFill>
                  <a:schemeClr val="bg1"/>
                </a:solidFill>
              </a:rPr>
              <a:t>  </a:t>
            </a:r>
          </a:p>
          <a:p>
            <a:pPr algn="just">
              <a:spcAft>
                <a:spcPts val="0"/>
              </a:spcAft>
            </a:pPr>
            <a:r>
              <a:rPr lang="en-US" sz="1400" dirty="0">
                <a:solidFill>
                  <a:schemeClr val="bg1"/>
                </a:solidFill>
              </a:rPr>
              <a:t>Your evaluation of the program is very important in helping us to better meet your current and future medical education needs. We welcome your opinions and comments.</a:t>
            </a:r>
          </a:p>
          <a:p>
            <a:pPr algn="just">
              <a:spcAft>
                <a:spcPts val="0"/>
              </a:spcAft>
            </a:pPr>
            <a:endParaRPr lang="en-US" sz="1400" dirty="0">
              <a:solidFill>
                <a:schemeClr val="bg1"/>
              </a:solidFill>
            </a:endParaRPr>
          </a:p>
          <a:p>
            <a:pPr algn="just">
              <a:spcAft>
                <a:spcPts val="0"/>
              </a:spcAft>
            </a:pPr>
            <a:r>
              <a:rPr lang="en-US" sz="1400" dirty="0">
                <a:solidFill>
                  <a:schemeClr val="bg1"/>
                </a:solidFill>
              </a:rPr>
              <a:t>Please feel free to submit questions by entering them in the chat box.</a:t>
            </a:r>
          </a:p>
        </p:txBody>
      </p:sp>
    </p:spTree>
    <p:extLst>
      <p:ext uri="{BB962C8B-B14F-4D97-AF65-F5344CB8AC3E}">
        <p14:creationId xmlns:p14="http://schemas.microsoft.com/office/powerpoint/2010/main" val="31941487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3"/>
          </p:nvPr>
        </p:nvSpPr>
        <p:spPr>
          <a:xfrm>
            <a:off x="60960" y="4866970"/>
            <a:ext cx="7772400" cy="242887"/>
          </a:xfrm>
        </p:spPr>
        <p:txBody>
          <a:bodyPr/>
          <a:lstStyle/>
          <a:p>
            <a:r>
              <a:rPr lang="en-US" dirty="0" smtClean="0"/>
              <a:t>1</a:t>
            </a:r>
            <a:r>
              <a:rPr lang="en-US" dirty="0"/>
              <a:t>. https://clinicaltrials.gov.</a:t>
            </a:r>
          </a:p>
        </p:txBody>
      </p:sp>
      <p:sp>
        <p:nvSpPr>
          <p:cNvPr id="3" name="Title 2"/>
          <p:cNvSpPr>
            <a:spLocks noGrp="1"/>
          </p:cNvSpPr>
          <p:nvPr>
            <p:ph type="title"/>
          </p:nvPr>
        </p:nvSpPr>
        <p:spPr/>
        <p:txBody>
          <a:bodyPr/>
          <a:lstStyle/>
          <a:p>
            <a:r>
              <a:rPr lang="en-US" dirty="0"/>
              <a:t>Select Ongoing </a:t>
            </a:r>
            <a:r>
              <a:rPr lang="en-US" dirty="0" smtClean="0"/>
              <a:t>Trials in Advanced Endometrial Cancer</a:t>
            </a:r>
            <a:r>
              <a:rPr lang="en-US" baseline="30000" dirty="0" smtClean="0"/>
              <a:t>1</a:t>
            </a:r>
            <a:endParaRPr lang="en-US" baseline="30000" dirty="0"/>
          </a:p>
        </p:txBody>
      </p:sp>
      <p:graphicFrame>
        <p:nvGraphicFramePr>
          <p:cNvPr id="4" name="Table 3"/>
          <p:cNvGraphicFramePr>
            <a:graphicFrameLocks noGrp="1"/>
          </p:cNvGraphicFramePr>
          <p:nvPr>
            <p:extLst>
              <p:ext uri="{D42A27DB-BD31-4B8C-83A1-F6EECF244321}">
                <p14:modId xmlns:p14="http://schemas.microsoft.com/office/powerpoint/2010/main" val="1511814746"/>
              </p:ext>
            </p:extLst>
          </p:nvPr>
        </p:nvGraphicFramePr>
        <p:xfrm>
          <a:off x="332573" y="919519"/>
          <a:ext cx="8478854" cy="3803293"/>
        </p:xfrm>
        <a:graphic>
          <a:graphicData uri="http://schemas.openxmlformats.org/drawingml/2006/table">
            <a:tbl>
              <a:tblPr firstRow="1" bandRow="1">
                <a:tableStyleId>{6E25E649-3F16-4E02-A733-19D2CDBF48F0}</a:tableStyleId>
              </a:tblPr>
              <a:tblGrid>
                <a:gridCol w="1996848">
                  <a:extLst>
                    <a:ext uri="{9D8B030D-6E8A-4147-A177-3AD203B41FA5}">
                      <a16:colId xmlns="" xmlns:a16="http://schemas.microsoft.com/office/drawing/2014/main" val="20000"/>
                    </a:ext>
                  </a:extLst>
                </a:gridCol>
                <a:gridCol w="924617"/>
                <a:gridCol w="832666">
                  <a:extLst>
                    <a:ext uri="{9D8B030D-6E8A-4147-A177-3AD203B41FA5}">
                      <a16:colId xmlns="" xmlns:a16="http://schemas.microsoft.com/office/drawing/2014/main" val="20001"/>
                    </a:ext>
                  </a:extLst>
                </a:gridCol>
                <a:gridCol w="3311581">
                  <a:extLst>
                    <a:ext uri="{9D8B030D-6E8A-4147-A177-3AD203B41FA5}">
                      <a16:colId xmlns="" xmlns:a16="http://schemas.microsoft.com/office/drawing/2014/main" val="20002"/>
                    </a:ext>
                  </a:extLst>
                </a:gridCol>
                <a:gridCol w="1413142">
                  <a:extLst>
                    <a:ext uri="{9D8B030D-6E8A-4147-A177-3AD203B41FA5}">
                      <a16:colId xmlns="" xmlns:a16="http://schemas.microsoft.com/office/drawing/2014/main" val="20004"/>
                    </a:ext>
                  </a:extLst>
                </a:gridCol>
              </a:tblGrid>
              <a:tr h="292561">
                <a:tc>
                  <a:txBody>
                    <a:bodyPr/>
                    <a:lstStyle/>
                    <a:p>
                      <a:r>
                        <a:rPr lang="en-CA" sz="1300" dirty="0" smtClean="0"/>
                        <a:t>Trial</a:t>
                      </a:r>
                      <a:endParaRPr lang="en-CA" sz="1300" dirty="0"/>
                    </a:p>
                  </a:txBody>
                  <a:tcPr marT="0" marB="0" anchor="ctr"/>
                </a:tc>
                <a:tc>
                  <a:txBody>
                    <a:bodyPr/>
                    <a:lstStyle/>
                    <a:p>
                      <a:pPr algn="ctr"/>
                      <a:r>
                        <a:rPr lang="en-CA" sz="1300" dirty="0" smtClean="0"/>
                        <a:t>Class</a:t>
                      </a:r>
                      <a:endParaRPr lang="en-CA" sz="1300" dirty="0"/>
                    </a:p>
                  </a:txBody>
                  <a:tcPr marT="0" marB="0" anchor="ctr"/>
                </a:tc>
                <a:tc>
                  <a:txBody>
                    <a:bodyPr/>
                    <a:lstStyle/>
                    <a:p>
                      <a:pPr algn="ctr"/>
                      <a:r>
                        <a:rPr lang="en-CA" sz="1300" dirty="0"/>
                        <a:t>Setting</a:t>
                      </a:r>
                    </a:p>
                  </a:txBody>
                  <a:tcPr marT="0" marB="0" anchor="ctr"/>
                </a:tc>
                <a:tc>
                  <a:txBody>
                    <a:bodyPr/>
                    <a:lstStyle/>
                    <a:p>
                      <a:pPr algn="ctr"/>
                      <a:r>
                        <a:rPr lang="en-CA" sz="1300" dirty="0"/>
                        <a:t>Treatment </a:t>
                      </a:r>
                      <a:r>
                        <a:rPr lang="en-CA" sz="1300" dirty="0" smtClean="0"/>
                        <a:t>Arms</a:t>
                      </a:r>
                      <a:endParaRPr lang="en-CA" sz="1300" dirty="0"/>
                    </a:p>
                  </a:txBody>
                  <a:tcPr marT="0" marB="0" anchor="ctr"/>
                </a:tc>
                <a:tc>
                  <a:txBody>
                    <a:bodyPr/>
                    <a:lstStyle/>
                    <a:p>
                      <a:pPr algn="ctr"/>
                      <a:r>
                        <a:rPr lang="en-CA" sz="1300" dirty="0"/>
                        <a:t>NCT Number</a:t>
                      </a:r>
                    </a:p>
                  </a:txBody>
                  <a:tcPr marT="0" marB="0" anchor="ctr"/>
                </a:tc>
                <a:extLst>
                  <a:ext uri="{0D108BD9-81ED-4DB2-BD59-A6C34878D82A}">
                    <a16:rowId xmlns="" xmlns:a16="http://schemas.microsoft.com/office/drawing/2014/main" val="10000"/>
                  </a:ext>
                </a:extLst>
              </a:tr>
              <a:tr h="585122">
                <a:tc>
                  <a:txBody>
                    <a:bodyPr/>
                    <a:lstStyle/>
                    <a:p>
                      <a:r>
                        <a:rPr lang="en-CA" sz="1300" dirty="0" smtClean="0"/>
                        <a:t>Phase 3 RUBY</a:t>
                      </a:r>
                      <a:endParaRPr lang="en-CA" sz="1300" b="0" dirty="0"/>
                    </a:p>
                  </a:txBody>
                  <a:tcPr marT="0" marB="0" anchor="ctr"/>
                </a:tc>
                <a:tc>
                  <a:txBody>
                    <a:bodyPr/>
                    <a:lstStyle/>
                    <a:p>
                      <a:pPr algn="ctr"/>
                      <a:r>
                        <a:rPr lang="en-CA" sz="1300" b="0" dirty="0" smtClean="0"/>
                        <a:t>IO</a:t>
                      </a:r>
                      <a:r>
                        <a:rPr lang="en-CA" sz="1300" b="0" baseline="0" dirty="0" smtClean="0"/>
                        <a:t> + chemo</a:t>
                      </a:r>
                      <a:endParaRPr lang="en-CA" sz="1300" b="0" dirty="0"/>
                    </a:p>
                  </a:txBody>
                  <a:tcPr marT="0" marB="0" anchor="ctr"/>
                </a:tc>
                <a:tc>
                  <a:txBody>
                    <a:bodyPr/>
                    <a:lstStyle/>
                    <a:p>
                      <a:pPr algn="ctr"/>
                      <a:r>
                        <a:rPr lang="en-CA" sz="1300" dirty="0"/>
                        <a:t>1L</a:t>
                      </a:r>
                      <a:endParaRPr lang="en-CA" sz="1300" b="0" dirty="0"/>
                    </a:p>
                  </a:txBody>
                  <a:tcPr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kern="1200" dirty="0">
                          <a:effectLst/>
                        </a:rPr>
                        <a:t>Dostarlimab + carboplatin-paclitaxel vs </a:t>
                      </a:r>
                      <a:endParaRPr lang="en-US" sz="1300" kern="12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300" kern="1200" dirty="0" smtClean="0">
                          <a:effectLst/>
                        </a:rPr>
                        <a:t>placebo </a:t>
                      </a:r>
                      <a:r>
                        <a:rPr lang="en-US" sz="1300" kern="1200" dirty="0">
                          <a:effectLst/>
                        </a:rPr>
                        <a:t>+ carboplatin-paclitaxel</a:t>
                      </a:r>
                      <a:endParaRPr lang="en-US" sz="1300" b="0" i="0" kern="1200" dirty="0">
                        <a:solidFill>
                          <a:schemeClr val="dk1"/>
                        </a:solidFill>
                        <a:effectLst/>
                        <a:latin typeface="+mn-lt"/>
                        <a:ea typeface="+mn-ea"/>
                        <a:cs typeface="+mn-cs"/>
                      </a:endParaRPr>
                    </a:p>
                  </a:txBody>
                  <a:tcPr marT="0" marB="0" anchor="ctr"/>
                </a:tc>
                <a:tc>
                  <a:txBody>
                    <a:bodyPr/>
                    <a:lstStyle/>
                    <a:p>
                      <a:pPr algn="ctr"/>
                      <a:r>
                        <a:rPr lang="en-US" sz="1300" kern="1200" dirty="0" smtClean="0">
                          <a:effectLst/>
                        </a:rPr>
                        <a:t>NCT03981796</a:t>
                      </a:r>
                      <a:endParaRPr lang="en-CA" sz="1300" b="0" dirty="0"/>
                    </a:p>
                  </a:txBody>
                  <a:tcPr marT="0" marB="0" anchor="ctr"/>
                </a:tc>
                <a:extLst>
                  <a:ext uri="{0D108BD9-81ED-4DB2-BD59-A6C34878D82A}">
                    <a16:rowId xmlns="" xmlns:a16="http://schemas.microsoft.com/office/drawing/2014/main" val="10002"/>
                  </a:ext>
                </a:extLst>
              </a:tr>
              <a:tr h="5851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300" dirty="0" smtClean="0"/>
                        <a:t>Phase 3 AtTEnd</a:t>
                      </a:r>
                      <a:endParaRPr lang="en-US" sz="1300" kern="1200" dirty="0">
                        <a:effectLst/>
                      </a:endParaRPr>
                    </a:p>
                  </a:txBody>
                  <a:tcPr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300" b="0" dirty="0" smtClean="0"/>
                        <a:t>IO</a:t>
                      </a:r>
                      <a:r>
                        <a:rPr lang="en-CA" sz="1300" b="0" baseline="0" dirty="0" smtClean="0"/>
                        <a:t> + chemo</a:t>
                      </a:r>
                      <a:endParaRPr lang="en-CA" sz="1300" b="0" dirty="0" smtClean="0"/>
                    </a:p>
                  </a:txBody>
                  <a:tcPr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300" dirty="0" smtClean="0"/>
                        <a:t>1L</a:t>
                      </a:r>
                      <a:endParaRPr lang="en-CA" sz="1300" dirty="0"/>
                    </a:p>
                  </a:txBody>
                  <a:tcPr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300" baseline="0" dirty="0"/>
                        <a:t>Atezolizumab + </a:t>
                      </a:r>
                      <a:r>
                        <a:rPr lang="en-US" sz="1300" kern="1200" dirty="0">
                          <a:effectLst/>
                        </a:rPr>
                        <a:t>carboplatin-paclitaxel vs </a:t>
                      </a:r>
                      <a:endParaRPr lang="en-US" sz="1300" kern="12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300" kern="1200" dirty="0" smtClean="0">
                          <a:effectLst/>
                        </a:rPr>
                        <a:t>placebo </a:t>
                      </a:r>
                      <a:r>
                        <a:rPr lang="en-US" sz="1300" kern="1200" dirty="0">
                          <a:effectLst/>
                        </a:rPr>
                        <a:t>+ </a:t>
                      </a:r>
                      <a:r>
                        <a:rPr lang="en-US" sz="1300" kern="1200" dirty="0" smtClean="0">
                          <a:effectLst/>
                        </a:rPr>
                        <a:t>carboplatin-paclitaxel</a:t>
                      </a:r>
                      <a:endParaRPr lang="en-US" sz="1300" b="0" i="0" kern="1200" dirty="0">
                        <a:solidFill>
                          <a:schemeClr val="dk1"/>
                        </a:solidFill>
                        <a:effectLst/>
                        <a:latin typeface="+mn-lt"/>
                        <a:ea typeface="+mn-ea"/>
                        <a:cs typeface="+mn-cs"/>
                      </a:endParaRPr>
                    </a:p>
                  </a:txBody>
                  <a:tcPr marT="0" marB="0" anchor="ctr"/>
                </a:tc>
                <a:tc>
                  <a:txBody>
                    <a:bodyPr/>
                    <a:lstStyle/>
                    <a:p>
                      <a:pPr algn="ctr"/>
                      <a:r>
                        <a:rPr lang="en-US" sz="1300" kern="1200" dirty="0">
                          <a:effectLst/>
                        </a:rPr>
                        <a:t>NCT03603184</a:t>
                      </a:r>
                      <a:endParaRPr lang="en-CA" sz="1300" b="0" dirty="0"/>
                    </a:p>
                  </a:txBody>
                  <a:tcPr marT="0" marB="0" anchor="ctr"/>
                </a:tc>
                <a:extLst>
                  <a:ext uri="{0D108BD9-81ED-4DB2-BD59-A6C34878D82A}">
                    <a16:rowId xmlns="" xmlns:a16="http://schemas.microsoft.com/office/drawing/2014/main" val="10004"/>
                  </a:ext>
                </a:extLst>
              </a:tr>
              <a:tr h="877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Phase 3 DUO-E</a:t>
                      </a:r>
                      <a:endParaRPr lang="en-US" sz="1300" b="0" dirty="0"/>
                    </a:p>
                  </a:txBody>
                  <a:tcPr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300" b="0" dirty="0" smtClean="0"/>
                        <a:t>IO</a:t>
                      </a:r>
                      <a:r>
                        <a:rPr lang="en-CA" sz="1300" b="0" baseline="0" dirty="0" smtClean="0"/>
                        <a:t> + chemo </a:t>
                      </a:r>
                      <a:br>
                        <a:rPr lang="en-CA" sz="1300" b="0" baseline="0" dirty="0" smtClean="0"/>
                      </a:br>
                      <a:r>
                        <a:rPr lang="en-US" sz="1300" kern="1200" dirty="0" smtClean="0">
                          <a:effectLst/>
                        </a:rPr>
                        <a:t>(± PARPi)</a:t>
                      </a:r>
                      <a:endParaRPr lang="en-CA" sz="1300" b="0" dirty="0" smtClean="0"/>
                    </a:p>
                  </a:txBody>
                  <a:tcPr marT="0" marB="0" anchor="ctr"/>
                </a:tc>
                <a:tc>
                  <a:txBody>
                    <a:bodyPr/>
                    <a:lstStyle/>
                    <a:p>
                      <a:pPr algn="ctr"/>
                      <a:r>
                        <a:rPr lang="en-CA" sz="1300" dirty="0"/>
                        <a:t>1L</a:t>
                      </a:r>
                      <a:endParaRPr lang="en-CA" sz="1300" b="0" dirty="0"/>
                    </a:p>
                  </a:txBody>
                  <a:tcPr marT="0" marB="0" anchor="ctr"/>
                </a:tc>
                <a:tc>
                  <a:txBody>
                    <a:bodyPr/>
                    <a:lstStyle/>
                    <a:p>
                      <a:pPr algn="ctr"/>
                      <a:r>
                        <a:rPr lang="en-US" sz="1300" kern="1200" dirty="0">
                          <a:effectLst/>
                        </a:rPr>
                        <a:t>Durvalumab</a:t>
                      </a:r>
                      <a:r>
                        <a:rPr lang="en-US" sz="1300" kern="1200" baseline="0" dirty="0">
                          <a:effectLst/>
                        </a:rPr>
                        <a:t> + </a:t>
                      </a:r>
                      <a:r>
                        <a:rPr lang="en-US" sz="1300" kern="1200" baseline="0" dirty="0" smtClean="0">
                          <a:effectLst/>
                        </a:rPr>
                        <a:t>c</a:t>
                      </a:r>
                      <a:r>
                        <a:rPr lang="en-US" sz="1300" kern="1200" dirty="0" smtClean="0">
                          <a:effectLst/>
                        </a:rPr>
                        <a:t>arboplatin-paclitaxel,</a:t>
                      </a:r>
                      <a:r>
                        <a:rPr lang="en-US" sz="1300" kern="1200" baseline="0" dirty="0" smtClean="0">
                          <a:effectLst/>
                        </a:rPr>
                        <a:t> </a:t>
                      </a:r>
                      <a:r>
                        <a:rPr lang="en-US" sz="1300" kern="1200" dirty="0" smtClean="0">
                          <a:effectLst/>
                        </a:rPr>
                        <a:t>followed </a:t>
                      </a:r>
                      <a:r>
                        <a:rPr lang="en-US" sz="1300" kern="1200" dirty="0">
                          <a:effectLst/>
                        </a:rPr>
                        <a:t>by durvalumab</a:t>
                      </a:r>
                      <a:r>
                        <a:rPr lang="en-US" sz="1300" kern="1200" baseline="0" dirty="0">
                          <a:effectLst/>
                        </a:rPr>
                        <a:t> </a:t>
                      </a:r>
                      <a:r>
                        <a:rPr lang="en-US" sz="1300" kern="1200" dirty="0" smtClean="0">
                          <a:effectLst/>
                        </a:rPr>
                        <a:t>maintenance</a:t>
                      </a:r>
                      <a:br>
                        <a:rPr lang="en-US" sz="1300" kern="1200" dirty="0" smtClean="0">
                          <a:effectLst/>
                        </a:rPr>
                      </a:br>
                      <a:r>
                        <a:rPr lang="en-US" sz="1300" kern="1200" dirty="0" smtClean="0">
                          <a:effectLst/>
                        </a:rPr>
                        <a:t>(± olaparib) </a:t>
                      </a:r>
                      <a:endParaRPr lang="en-CA" sz="1300" b="0" dirty="0"/>
                    </a:p>
                  </a:txBody>
                  <a:tcPr marT="0" marB="0" anchor="ctr"/>
                </a:tc>
                <a:tc>
                  <a:txBody>
                    <a:bodyPr/>
                    <a:lstStyle/>
                    <a:p>
                      <a:pPr algn="ctr"/>
                      <a:r>
                        <a:rPr lang="en-US" sz="1300" kern="1200" dirty="0">
                          <a:effectLst/>
                        </a:rPr>
                        <a:t>NCT04269200</a:t>
                      </a:r>
                      <a:endParaRPr lang="en-CA" sz="1300" b="0" dirty="0"/>
                    </a:p>
                  </a:txBody>
                  <a:tcPr marT="0" marB="0" anchor="ctr"/>
                </a:tc>
                <a:extLst>
                  <a:ext uri="{0D108BD9-81ED-4DB2-BD59-A6C34878D82A}">
                    <a16:rowId xmlns="" xmlns:a16="http://schemas.microsoft.com/office/drawing/2014/main" val="10006"/>
                  </a:ext>
                </a:extLst>
              </a:tr>
              <a:tr h="585122">
                <a:tc>
                  <a:txBody>
                    <a:bodyPr/>
                    <a:lstStyle/>
                    <a:p>
                      <a:r>
                        <a:rPr lang="en-US" sz="1300" kern="1200" dirty="0" smtClean="0">
                          <a:effectLst/>
                        </a:rPr>
                        <a:t>Phase 3 LEAP-001</a:t>
                      </a:r>
                      <a:endParaRPr lang="en-US" sz="1300" b="0" i="0" kern="1200" dirty="0">
                        <a:solidFill>
                          <a:schemeClr val="dk1"/>
                        </a:solidFill>
                        <a:effectLst/>
                        <a:latin typeface="+mn-lt"/>
                        <a:ea typeface="+mn-ea"/>
                        <a:cs typeface="+mn-cs"/>
                      </a:endParaRPr>
                    </a:p>
                  </a:txBody>
                  <a:tcPr marT="0" marB="0" anchor="ctr"/>
                </a:tc>
                <a:tc>
                  <a:txBody>
                    <a:bodyPr/>
                    <a:lstStyle/>
                    <a:p>
                      <a:pPr algn="ctr"/>
                      <a:r>
                        <a:rPr lang="en-CA" sz="1300" b="0" dirty="0" smtClean="0"/>
                        <a:t>TKI + IO</a:t>
                      </a:r>
                      <a:endParaRPr lang="en-CA" sz="1300" b="0" dirty="0"/>
                    </a:p>
                  </a:txBody>
                  <a:tcPr marT="0" marB="0" anchor="ctr"/>
                </a:tc>
                <a:tc>
                  <a:txBody>
                    <a:bodyPr/>
                    <a:lstStyle/>
                    <a:p>
                      <a:pPr algn="ctr"/>
                      <a:r>
                        <a:rPr lang="en-CA" sz="1300" dirty="0"/>
                        <a:t>1L</a:t>
                      </a:r>
                      <a:endParaRPr lang="en-CA" sz="1300" b="0" dirty="0"/>
                    </a:p>
                  </a:txBody>
                  <a:tcPr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kern="1200" dirty="0">
                          <a:effectLst/>
                        </a:rPr>
                        <a:t>Lenvatinib + </a:t>
                      </a:r>
                      <a:r>
                        <a:rPr lang="en-US" sz="1300" kern="1200" dirty="0" smtClean="0">
                          <a:effectLst/>
                        </a:rPr>
                        <a:t>pembrolizumab vs </a:t>
                      </a:r>
                      <a:br>
                        <a:rPr lang="en-US" sz="1300" kern="1200" dirty="0" smtClean="0">
                          <a:effectLst/>
                        </a:rPr>
                      </a:br>
                      <a:r>
                        <a:rPr lang="en-US" sz="1300" kern="1200" dirty="0" smtClean="0">
                          <a:effectLst/>
                        </a:rPr>
                        <a:t>carboplatin-paclitaxel </a:t>
                      </a:r>
                      <a:endParaRPr lang="en-CA" sz="1300" b="0" baseline="0" dirty="0"/>
                    </a:p>
                  </a:txBody>
                  <a:tcPr marT="0" marB="0" anchor="ctr"/>
                </a:tc>
                <a:tc>
                  <a:txBody>
                    <a:bodyPr/>
                    <a:lstStyle/>
                    <a:p>
                      <a:pPr algn="ctr"/>
                      <a:r>
                        <a:rPr lang="en-US" sz="1300" kern="1200" dirty="0">
                          <a:effectLst/>
                        </a:rPr>
                        <a:t>NCT03884101</a:t>
                      </a:r>
                      <a:endParaRPr lang="en-CA" sz="1300" b="0" dirty="0"/>
                    </a:p>
                  </a:txBody>
                  <a:tcPr marT="0" marB="0" anchor="ctr"/>
                </a:tc>
                <a:extLst>
                  <a:ext uri="{0D108BD9-81ED-4DB2-BD59-A6C34878D82A}">
                    <a16:rowId xmlns="" xmlns:a16="http://schemas.microsoft.com/office/drawing/2014/main" val="10007"/>
                  </a:ext>
                </a:extLst>
              </a:tr>
              <a:tr h="585122">
                <a:tc>
                  <a:txBody>
                    <a:bodyPr/>
                    <a:lstStyle/>
                    <a:p>
                      <a:pPr algn="l"/>
                      <a:r>
                        <a:rPr lang="en-CA" sz="1300" dirty="0" smtClean="0"/>
                        <a:t>Phase 3 KEYNOTE-775</a:t>
                      </a:r>
                      <a:endParaRPr lang="en-CA" sz="1300" b="0" dirty="0"/>
                    </a:p>
                  </a:txBody>
                  <a:tcPr marT="0" marB="0" anchor="ctr"/>
                </a:tc>
                <a:tc>
                  <a:txBody>
                    <a:bodyPr/>
                    <a:lstStyle/>
                    <a:p>
                      <a:pPr algn="ctr"/>
                      <a:r>
                        <a:rPr lang="en-CA" sz="1300" b="0" dirty="0" smtClean="0"/>
                        <a:t>TKI + IO</a:t>
                      </a:r>
                      <a:endParaRPr lang="en-CA" sz="1300" b="0" dirty="0"/>
                    </a:p>
                  </a:txBody>
                  <a:tcPr marT="0" marB="0" anchor="ctr"/>
                </a:tc>
                <a:tc>
                  <a:txBody>
                    <a:bodyPr/>
                    <a:lstStyle/>
                    <a:p>
                      <a:pPr algn="ctr"/>
                      <a:r>
                        <a:rPr lang="en-CA" sz="1300" dirty="0"/>
                        <a:t>2L</a:t>
                      </a:r>
                      <a:endParaRPr lang="en-CA" sz="1300" b="0" dirty="0"/>
                    </a:p>
                  </a:txBody>
                  <a:tcPr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kern="1200" dirty="0">
                          <a:effectLst/>
                        </a:rPr>
                        <a:t>Lenvatinib + pembrolizumab vs </a:t>
                      </a:r>
                      <a:br>
                        <a:rPr lang="en-US" sz="1300" kern="1200" dirty="0">
                          <a:effectLst/>
                        </a:rPr>
                      </a:br>
                      <a:r>
                        <a:rPr lang="en-US" sz="1300" kern="1200" dirty="0">
                          <a:effectLst/>
                        </a:rPr>
                        <a:t>physician's choice chemo</a:t>
                      </a:r>
                      <a:endParaRPr lang="en-US" sz="1300" b="0" i="0" kern="1200" dirty="0">
                        <a:solidFill>
                          <a:schemeClr val="dk1"/>
                        </a:solidFill>
                        <a:effectLst/>
                        <a:latin typeface="+mn-lt"/>
                        <a:ea typeface="+mn-ea"/>
                        <a:cs typeface="+mn-cs"/>
                      </a:endParaRPr>
                    </a:p>
                  </a:txBody>
                  <a:tcPr marT="0" marB="0" anchor="ctr"/>
                </a:tc>
                <a:tc>
                  <a:txBody>
                    <a:bodyPr/>
                    <a:lstStyle/>
                    <a:p>
                      <a:pPr algn="ctr"/>
                      <a:r>
                        <a:rPr lang="en-US" sz="1300" kern="1200" dirty="0">
                          <a:effectLst/>
                        </a:rPr>
                        <a:t>NCT03517449</a:t>
                      </a:r>
                      <a:endParaRPr lang="en-CA" sz="1300" b="0" dirty="0"/>
                    </a:p>
                  </a:txBody>
                  <a:tcPr marT="0" marB="0" anchor="ctr"/>
                </a:tc>
                <a:extLst>
                  <a:ext uri="{0D108BD9-81ED-4DB2-BD59-A6C34878D82A}">
                    <a16:rowId xmlns="" xmlns:a16="http://schemas.microsoft.com/office/drawing/2014/main" val="10005"/>
                  </a:ext>
                </a:extLst>
              </a:tr>
              <a:tr h="292561">
                <a:tc>
                  <a:txBody>
                    <a:bodyPr/>
                    <a:lstStyle/>
                    <a:p>
                      <a:pPr algn="l"/>
                      <a:r>
                        <a:rPr lang="en-CA" sz="1300" b="0" dirty="0" smtClean="0"/>
                        <a:t>Phase 2</a:t>
                      </a:r>
                      <a:endParaRPr lang="en-CA" sz="1300" b="0" dirty="0"/>
                    </a:p>
                  </a:txBody>
                  <a:tcPr marT="0" marB="0" anchor="ctr"/>
                </a:tc>
                <a:tc>
                  <a:txBody>
                    <a:bodyPr/>
                    <a:lstStyle/>
                    <a:p>
                      <a:pPr algn="ctr"/>
                      <a:r>
                        <a:rPr lang="en-CA" sz="1300" b="0" dirty="0" smtClean="0"/>
                        <a:t>ADC</a:t>
                      </a:r>
                      <a:endParaRPr lang="en-CA" sz="1300" b="0" dirty="0"/>
                    </a:p>
                  </a:txBody>
                  <a:tcPr marT="0" marB="0" anchor="ctr"/>
                </a:tc>
                <a:tc>
                  <a:txBody>
                    <a:bodyPr/>
                    <a:lstStyle/>
                    <a:p>
                      <a:pPr algn="ctr"/>
                      <a:r>
                        <a:rPr lang="en-US" sz="1300" b="0" dirty="0" smtClean="0"/>
                        <a:t>2L </a:t>
                      </a:r>
                      <a:endParaRPr lang="en-CA" sz="1300" b="0" dirty="0"/>
                    </a:p>
                  </a:txBody>
                  <a:tcPr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i="0" kern="1200" dirty="0" smtClean="0">
                          <a:solidFill>
                            <a:schemeClr val="dk1"/>
                          </a:solidFill>
                          <a:effectLst/>
                          <a:latin typeface="+mn-lt"/>
                          <a:ea typeface="+mn-ea"/>
                          <a:cs typeface="+mn-cs"/>
                        </a:rPr>
                        <a:t>SYD985</a:t>
                      </a:r>
                      <a:r>
                        <a:rPr lang="en-US" sz="1300" b="0" i="0" kern="1200" baseline="0" dirty="0" smtClean="0">
                          <a:solidFill>
                            <a:schemeClr val="dk1"/>
                          </a:solidFill>
                          <a:effectLst/>
                          <a:latin typeface="+mn-lt"/>
                          <a:ea typeface="+mn-ea"/>
                          <a:cs typeface="+mn-cs"/>
                        </a:rPr>
                        <a:t> </a:t>
                      </a:r>
                      <a:r>
                        <a:rPr lang="en-US" sz="1300" b="0" i="0" kern="1200" dirty="0" smtClean="0">
                          <a:solidFill>
                            <a:schemeClr val="dk1"/>
                          </a:solidFill>
                          <a:effectLst/>
                          <a:latin typeface="+mn-lt"/>
                          <a:ea typeface="+mn-ea"/>
                          <a:cs typeface="+mn-cs"/>
                        </a:rPr>
                        <a:t>single-arm study (in HER2+ EC)</a:t>
                      </a:r>
                      <a:endParaRPr lang="en-US" sz="1300" b="0" i="0" kern="1200" dirty="0">
                        <a:solidFill>
                          <a:schemeClr val="dk1"/>
                        </a:solidFill>
                        <a:effectLst/>
                        <a:latin typeface="+mn-lt"/>
                        <a:ea typeface="+mn-ea"/>
                        <a:cs typeface="+mn-cs"/>
                      </a:endParaRPr>
                    </a:p>
                  </a:txBody>
                  <a:tcPr marT="0" marB="0" anchor="ctr"/>
                </a:tc>
                <a:tc>
                  <a:txBody>
                    <a:bodyPr/>
                    <a:lstStyle/>
                    <a:p>
                      <a:pPr algn="ctr"/>
                      <a:r>
                        <a:rPr lang="en-CA" sz="1300" b="0" dirty="0" smtClean="0"/>
                        <a:t>NCT04205630</a:t>
                      </a:r>
                      <a:endParaRPr lang="en-CA" sz="1300" b="0" dirty="0"/>
                    </a:p>
                  </a:txBody>
                  <a:tcPr marT="0" marB="0" anchor="ctr"/>
                </a:tc>
              </a:tr>
            </a:tbl>
          </a:graphicData>
        </a:graphic>
      </p:graphicFrame>
    </p:spTree>
    <p:extLst>
      <p:ext uri="{BB962C8B-B14F-4D97-AF65-F5344CB8AC3E}">
        <p14:creationId xmlns:p14="http://schemas.microsoft.com/office/powerpoint/2010/main" val="37390615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3"/>
          </p:nvPr>
        </p:nvSpPr>
        <p:spPr>
          <a:xfrm>
            <a:off x="60960" y="4866970"/>
            <a:ext cx="7772400" cy="242887"/>
          </a:xfrm>
        </p:spPr>
        <p:txBody>
          <a:bodyPr/>
          <a:lstStyle/>
          <a:p>
            <a:r>
              <a:rPr lang="en-US" dirty="0" smtClean="0"/>
              <a:t>1</a:t>
            </a:r>
            <a:r>
              <a:rPr lang="en-US" dirty="0"/>
              <a:t>. https://clinicaltrials.gov.</a:t>
            </a:r>
          </a:p>
        </p:txBody>
      </p:sp>
      <p:sp>
        <p:nvSpPr>
          <p:cNvPr id="3" name="Title 2"/>
          <p:cNvSpPr>
            <a:spLocks noGrp="1"/>
          </p:cNvSpPr>
          <p:nvPr>
            <p:ph type="title"/>
          </p:nvPr>
        </p:nvSpPr>
        <p:spPr/>
        <p:txBody>
          <a:bodyPr/>
          <a:lstStyle/>
          <a:p>
            <a:r>
              <a:rPr lang="en-US" dirty="0"/>
              <a:t>Select Ongoing </a:t>
            </a:r>
            <a:r>
              <a:rPr lang="en-US" dirty="0" smtClean="0"/>
              <a:t>Trials in Advanced Cervical Cancer</a:t>
            </a:r>
            <a:r>
              <a:rPr lang="en-US" baseline="30000" dirty="0" smtClean="0"/>
              <a:t>1</a:t>
            </a:r>
            <a:endParaRPr lang="en-US" baseline="30000" dirty="0"/>
          </a:p>
        </p:txBody>
      </p:sp>
      <p:graphicFrame>
        <p:nvGraphicFramePr>
          <p:cNvPr id="8" name="Table 7"/>
          <p:cNvGraphicFramePr>
            <a:graphicFrameLocks noGrp="1"/>
          </p:cNvGraphicFramePr>
          <p:nvPr>
            <p:extLst>
              <p:ext uri="{D42A27DB-BD31-4B8C-83A1-F6EECF244321}">
                <p14:modId xmlns:p14="http://schemas.microsoft.com/office/powerpoint/2010/main" val="2616668260"/>
              </p:ext>
            </p:extLst>
          </p:nvPr>
        </p:nvGraphicFramePr>
        <p:xfrm>
          <a:off x="234984" y="865066"/>
          <a:ext cx="8735330" cy="3857748"/>
        </p:xfrm>
        <a:graphic>
          <a:graphicData uri="http://schemas.openxmlformats.org/drawingml/2006/table">
            <a:tbl>
              <a:tblPr firstRow="1" bandRow="1">
                <a:tableStyleId>{EB9631B5-78F2-41C9-869B-9F39066F8104}</a:tableStyleId>
              </a:tblPr>
              <a:tblGrid>
                <a:gridCol w="2012703">
                  <a:extLst>
                    <a:ext uri="{9D8B030D-6E8A-4147-A177-3AD203B41FA5}">
                      <a16:colId xmlns:a16="http://schemas.microsoft.com/office/drawing/2014/main" xmlns="" val="20000"/>
                    </a:ext>
                  </a:extLst>
                </a:gridCol>
                <a:gridCol w="1302637"/>
                <a:gridCol w="950159">
                  <a:extLst>
                    <a:ext uri="{9D8B030D-6E8A-4147-A177-3AD203B41FA5}">
                      <a16:colId xmlns:a16="http://schemas.microsoft.com/office/drawing/2014/main" xmlns="" val="20001"/>
                    </a:ext>
                  </a:extLst>
                </a:gridCol>
                <a:gridCol w="3013943">
                  <a:extLst>
                    <a:ext uri="{9D8B030D-6E8A-4147-A177-3AD203B41FA5}">
                      <a16:colId xmlns:a16="http://schemas.microsoft.com/office/drawing/2014/main" xmlns="" val="20002"/>
                    </a:ext>
                  </a:extLst>
                </a:gridCol>
                <a:gridCol w="1455888">
                  <a:extLst>
                    <a:ext uri="{9D8B030D-6E8A-4147-A177-3AD203B41FA5}">
                      <a16:colId xmlns:a16="http://schemas.microsoft.com/office/drawing/2014/main" xmlns="" val="20004"/>
                    </a:ext>
                  </a:extLst>
                </a:gridCol>
              </a:tblGrid>
              <a:tr h="501662">
                <a:tc>
                  <a:txBody>
                    <a:bodyPr/>
                    <a:lstStyle/>
                    <a:p>
                      <a:r>
                        <a:rPr lang="en-CA" sz="1300" dirty="0"/>
                        <a:t>Trial</a:t>
                      </a:r>
                      <a:r>
                        <a:rPr lang="en-CA" sz="1300" baseline="0" dirty="0"/>
                        <a:t> Name</a:t>
                      </a:r>
                      <a:endParaRPr lang="en-CA" sz="1300" dirty="0"/>
                    </a:p>
                  </a:txBody>
                  <a:tcPr marT="0" marB="0" anchor="ctr"/>
                </a:tc>
                <a:tc>
                  <a:txBody>
                    <a:bodyPr/>
                    <a:lstStyle/>
                    <a:p>
                      <a:pPr algn="ctr"/>
                      <a:r>
                        <a:rPr lang="en-CA" sz="1300" dirty="0" smtClean="0"/>
                        <a:t>Class</a:t>
                      </a:r>
                      <a:endParaRPr lang="en-CA" sz="1300" dirty="0"/>
                    </a:p>
                  </a:txBody>
                  <a:tcPr marT="0" marB="0" anchor="ctr"/>
                </a:tc>
                <a:tc>
                  <a:txBody>
                    <a:bodyPr/>
                    <a:lstStyle/>
                    <a:p>
                      <a:pPr algn="ctr"/>
                      <a:r>
                        <a:rPr lang="en-CA" sz="1300" dirty="0"/>
                        <a:t>Setting</a:t>
                      </a:r>
                    </a:p>
                  </a:txBody>
                  <a:tcPr marT="0" marB="0" anchor="ctr"/>
                </a:tc>
                <a:tc>
                  <a:txBody>
                    <a:bodyPr/>
                    <a:lstStyle/>
                    <a:p>
                      <a:pPr algn="ctr"/>
                      <a:r>
                        <a:rPr lang="en-CA" sz="1300" dirty="0"/>
                        <a:t>Treatment </a:t>
                      </a:r>
                      <a:r>
                        <a:rPr lang="en-CA" sz="1300" dirty="0" smtClean="0"/>
                        <a:t>Arms</a:t>
                      </a:r>
                      <a:endParaRPr lang="en-CA" sz="1300" dirty="0"/>
                    </a:p>
                  </a:txBody>
                  <a:tcPr marT="0" marB="0" anchor="ctr"/>
                </a:tc>
                <a:tc>
                  <a:txBody>
                    <a:bodyPr/>
                    <a:lstStyle/>
                    <a:p>
                      <a:pPr algn="ctr"/>
                      <a:r>
                        <a:rPr lang="en-CA" sz="1300" dirty="0"/>
                        <a:t>NCT Number</a:t>
                      </a:r>
                    </a:p>
                  </a:txBody>
                  <a:tcPr marT="0" marB="0" anchor="ctr"/>
                </a:tc>
                <a:extLst>
                  <a:ext uri="{0D108BD9-81ED-4DB2-BD59-A6C34878D82A}">
                    <a16:rowId xmlns:a16="http://schemas.microsoft.com/office/drawing/2014/main" xmlns="" val="10000"/>
                  </a:ext>
                </a:extLst>
              </a:tr>
              <a:tr h="406449">
                <a:tc>
                  <a:txBody>
                    <a:bodyPr/>
                    <a:lstStyle/>
                    <a:p>
                      <a:r>
                        <a:rPr lang="en-CA" sz="1300" dirty="0" smtClean="0">
                          <a:solidFill>
                            <a:schemeClr val="tx1"/>
                          </a:solidFill>
                        </a:rPr>
                        <a:t>Phase 3 KEYNOTE</a:t>
                      </a:r>
                      <a:r>
                        <a:rPr lang="en-CA" sz="1300" baseline="0" dirty="0" smtClean="0">
                          <a:solidFill>
                            <a:schemeClr val="tx1"/>
                          </a:solidFill>
                        </a:rPr>
                        <a:t>-826 </a:t>
                      </a:r>
                      <a:endParaRPr lang="en-CA" sz="1300" dirty="0">
                        <a:solidFill>
                          <a:schemeClr val="tx1"/>
                        </a:solidFill>
                      </a:endParaRPr>
                    </a:p>
                  </a:txBody>
                  <a:tcPr marT="0" marB="0" anchor="ctr"/>
                </a:tc>
                <a:tc>
                  <a:txBody>
                    <a:bodyPr/>
                    <a:lstStyle/>
                    <a:p>
                      <a:pPr algn="ctr"/>
                      <a:r>
                        <a:rPr lang="en-CA" sz="1300" dirty="0" smtClean="0">
                          <a:solidFill>
                            <a:schemeClr val="tx1"/>
                          </a:solidFill>
                        </a:rPr>
                        <a:t>IO + chemo</a:t>
                      </a:r>
                      <a:endParaRPr lang="en-CA" sz="1300" dirty="0">
                        <a:solidFill>
                          <a:schemeClr val="tx1"/>
                        </a:solidFill>
                      </a:endParaRPr>
                    </a:p>
                  </a:txBody>
                  <a:tcPr marT="0" marB="0" anchor="ctr"/>
                </a:tc>
                <a:tc>
                  <a:txBody>
                    <a:bodyPr/>
                    <a:lstStyle/>
                    <a:p>
                      <a:pPr algn="ctr"/>
                      <a:r>
                        <a:rPr lang="en-CA" sz="1300" dirty="0" smtClean="0">
                          <a:solidFill>
                            <a:schemeClr val="tx1"/>
                          </a:solidFill>
                        </a:rPr>
                        <a:t>1L</a:t>
                      </a:r>
                      <a:endParaRPr lang="en-CA" sz="1300" dirty="0">
                        <a:solidFill>
                          <a:schemeClr val="tx1"/>
                        </a:solidFill>
                      </a:endParaRPr>
                    </a:p>
                  </a:txBody>
                  <a:tcPr marT="0" marB="0" anchor="ctr"/>
                </a:tc>
                <a:tc>
                  <a:txBody>
                    <a:bodyPr/>
                    <a:lstStyle/>
                    <a:p>
                      <a:pPr algn="ctr"/>
                      <a:r>
                        <a:rPr lang="en-CA" sz="1300" dirty="0">
                          <a:solidFill>
                            <a:schemeClr val="tx1"/>
                          </a:solidFill>
                        </a:rPr>
                        <a:t>Pembrolizumab</a:t>
                      </a:r>
                      <a:r>
                        <a:rPr lang="en-CA" sz="1300" baseline="0" dirty="0">
                          <a:solidFill>
                            <a:schemeClr val="tx1"/>
                          </a:solidFill>
                        </a:rPr>
                        <a:t> + </a:t>
                      </a:r>
                      <a:r>
                        <a:rPr lang="en-CA" sz="1300" baseline="0" dirty="0" smtClean="0">
                          <a:solidFill>
                            <a:schemeClr val="tx1"/>
                          </a:solidFill>
                        </a:rPr>
                        <a:t>chemo </a:t>
                      </a:r>
                      <a:r>
                        <a:rPr lang="en-CA" sz="1300" baseline="0" dirty="0">
                          <a:solidFill>
                            <a:schemeClr val="tx1"/>
                          </a:solidFill>
                        </a:rPr>
                        <a:t>vs </a:t>
                      </a:r>
                      <a:endParaRPr lang="en-CA" sz="1300" baseline="0" dirty="0" smtClean="0">
                        <a:solidFill>
                          <a:schemeClr val="tx1"/>
                        </a:solidFill>
                      </a:endParaRPr>
                    </a:p>
                    <a:p>
                      <a:pPr algn="ctr"/>
                      <a:r>
                        <a:rPr lang="en-CA" sz="1300" baseline="0" dirty="0" smtClean="0">
                          <a:solidFill>
                            <a:schemeClr val="tx1"/>
                          </a:solidFill>
                        </a:rPr>
                        <a:t>placebo + chemo</a:t>
                      </a:r>
                      <a:endParaRPr lang="en-CA" sz="1300" dirty="0">
                        <a:solidFill>
                          <a:schemeClr val="tx1"/>
                        </a:solidFill>
                      </a:endParaRPr>
                    </a:p>
                  </a:txBody>
                  <a:tcPr marT="0" marB="0" anchor="ctr"/>
                </a:tc>
                <a:tc>
                  <a:txBody>
                    <a:bodyPr/>
                    <a:lstStyle/>
                    <a:p>
                      <a:pPr algn="ctr"/>
                      <a:r>
                        <a:rPr lang="en-CA" sz="1300" dirty="0">
                          <a:solidFill>
                            <a:schemeClr val="tx1"/>
                          </a:solidFill>
                        </a:rPr>
                        <a:t>NCT03635567</a:t>
                      </a:r>
                    </a:p>
                  </a:txBody>
                  <a:tcPr marT="0" marB="0" anchor="ctr"/>
                </a:tc>
                <a:extLst>
                  <a:ext uri="{0D108BD9-81ED-4DB2-BD59-A6C34878D82A}">
                    <a16:rowId xmlns:a16="http://schemas.microsoft.com/office/drawing/2014/main" xmlns="" val="10001"/>
                  </a:ext>
                </a:extLst>
              </a:tr>
              <a:tr h="406449">
                <a:tc>
                  <a:txBody>
                    <a:bodyPr/>
                    <a:lstStyle/>
                    <a:p>
                      <a:r>
                        <a:rPr lang="en-CA" sz="1300" dirty="0" smtClean="0">
                          <a:solidFill>
                            <a:schemeClr val="tx1"/>
                          </a:solidFill>
                        </a:rPr>
                        <a:t>Phase 3 EMPOWER-Cervical </a:t>
                      </a:r>
                      <a:r>
                        <a:rPr lang="en-CA" sz="1300" dirty="0">
                          <a:solidFill>
                            <a:schemeClr val="tx1"/>
                          </a:solidFill>
                        </a:rPr>
                        <a:t>1</a:t>
                      </a:r>
                      <a:r>
                        <a:rPr lang="en-CA" sz="1300" baseline="0" dirty="0">
                          <a:solidFill>
                            <a:schemeClr val="tx1"/>
                          </a:solidFill>
                        </a:rPr>
                        <a:t> </a:t>
                      </a:r>
                      <a:endParaRPr lang="en-CA" sz="1300" dirty="0">
                        <a:solidFill>
                          <a:schemeClr val="tx1"/>
                        </a:solidFill>
                      </a:endParaRPr>
                    </a:p>
                  </a:txBody>
                  <a:tcPr marT="0" marB="0" anchor="ctr"/>
                </a:tc>
                <a:tc>
                  <a:txBody>
                    <a:bodyPr/>
                    <a:lstStyle/>
                    <a:p>
                      <a:pPr algn="ctr"/>
                      <a:r>
                        <a:rPr lang="en-CA" sz="1300" dirty="0" smtClean="0">
                          <a:solidFill>
                            <a:schemeClr val="tx1"/>
                          </a:solidFill>
                        </a:rPr>
                        <a:t>IO</a:t>
                      </a:r>
                      <a:endParaRPr lang="en-CA" sz="1300" dirty="0">
                        <a:solidFill>
                          <a:schemeClr val="tx1"/>
                        </a:solidFill>
                      </a:endParaRPr>
                    </a:p>
                  </a:txBody>
                  <a:tcPr marT="0" marB="0" anchor="ctr"/>
                </a:tc>
                <a:tc>
                  <a:txBody>
                    <a:bodyPr/>
                    <a:lstStyle/>
                    <a:p>
                      <a:pPr algn="ctr"/>
                      <a:r>
                        <a:rPr lang="en-CA" sz="1300" dirty="0" smtClean="0">
                          <a:solidFill>
                            <a:schemeClr val="tx1"/>
                          </a:solidFill>
                        </a:rPr>
                        <a:t>2L</a:t>
                      </a:r>
                      <a:endParaRPr lang="en-CA" sz="1300" dirty="0">
                        <a:solidFill>
                          <a:schemeClr val="tx1"/>
                        </a:solidFill>
                      </a:endParaRPr>
                    </a:p>
                  </a:txBody>
                  <a:tcPr marT="0" marB="0" anchor="ctr"/>
                </a:tc>
                <a:tc>
                  <a:txBody>
                    <a:bodyPr/>
                    <a:lstStyle/>
                    <a:p>
                      <a:pPr algn="ctr"/>
                      <a:r>
                        <a:rPr lang="en-CA" sz="1300" dirty="0">
                          <a:solidFill>
                            <a:schemeClr val="tx1"/>
                          </a:solidFill>
                        </a:rPr>
                        <a:t>Cemiplimab vs</a:t>
                      </a:r>
                      <a:r>
                        <a:rPr lang="en-CA" sz="1300" baseline="0" dirty="0">
                          <a:solidFill>
                            <a:schemeClr val="tx1"/>
                          </a:solidFill>
                        </a:rPr>
                        <a:t> </a:t>
                      </a:r>
                      <a:endParaRPr lang="en-CA" sz="1300" baseline="0" dirty="0" smtClean="0">
                        <a:solidFill>
                          <a:schemeClr val="tx1"/>
                        </a:solidFill>
                      </a:endParaRPr>
                    </a:p>
                    <a:p>
                      <a:pPr algn="ctr"/>
                      <a:r>
                        <a:rPr lang="en-CA" sz="1300" baseline="0" dirty="0" smtClean="0">
                          <a:solidFill>
                            <a:schemeClr val="tx1"/>
                          </a:solidFill>
                        </a:rPr>
                        <a:t>investigator’s choice chemo</a:t>
                      </a:r>
                      <a:endParaRPr lang="en-CA" sz="1300" dirty="0">
                        <a:solidFill>
                          <a:schemeClr val="tx1"/>
                        </a:solidFill>
                      </a:endParaRPr>
                    </a:p>
                  </a:txBody>
                  <a:tcPr marT="0" marB="0" anchor="ctr"/>
                </a:tc>
                <a:tc>
                  <a:txBody>
                    <a:bodyPr/>
                    <a:lstStyle/>
                    <a:p>
                      <a:pPr algn="ctr"/>
                      <a:r>
                        <a:rPr lang="en-CA" sz="1300" dirty="0">
                          <a:solidFill>
                            <a:schemeClr val="tx1"/>
                          </a:solidFill>
                        </a:rPr>
                        <a:t>NCT03257267</a:t>
                      </a:r>
                    </a:p>
                  </a:txBody>
                  <a:tcPr marT="0" marB="0" anchor="ctr"/>
                </a:tc>
                <a:extLst>
                  <a:ext uri="{0D108BD9-81ED-4DB2-BD59-A6C34878D82A}">
                    <a16:rowId xmlns:a16="http://schemas.microsoft.com/office/drawing/2014/main" xmlns="" val="10002"/>
                  </a:ext>
                </a:extLst>
              </a:tr>
              <a:tr h="505124">
                <a:tc>
                  <a:txBody>
                    <a:bodyPr/>
                    <a:lstStyle/>
                    <a:p>
                      <a:r>
                        <a:rPr lang="en-CA" sz="1300" dirty="0" smtClean="0">
                          <a:solidFill>
                            <a:schemeClr val="tx1"/>
                          </a:solidFill>
                        </a:rPr>
                        <a:t>Phase 3 CALLA</a:t>
                      </a:r>
                      <a:endParaRPr lang="en-CA" sz="1300" dirty="0">
                        <a:solidFill>
                          <a:schemeClr val="tx1"/>
                        </a:solidFill>
                      </a:endParaRPr>
                    </a:p>
                  </a:txBody>
                  <a:tcPr marT="0" marB="0" anchor="ctr"/>
                </a:tc>
                <a:tc>
                  <a:txBody>
                    <a:bodyPr/>
                    <a:lstStyle/>
                    <a:p>
                      <a:pPr algn="ctr"/>
                      <a:r>
                        <a:rPr lang="en-CA" sz="1300" dirty="0" smtClean="0">
                          <a:solidFill>
                            <a:schemeClr val="tx1"/>
                          </a:solidFill>
                        </a:rPr>
                        <a:t>IO + RT</a:t>
                      </a:r>
                      <a:endParaRPr lang="en-CA" sz="1300" dirty="0">
                        <a:solidFill>
                          <a:schemeClr val="tx1"/>
                        </a:solidFill>
                      </a:endParaRPr>
                    </a:p>
                  </a:txBody>
                  <a:tcPr marT="0" marB="0" anchor="ctr"/>
                </a:tc>
                <a:tc>
                  <a:txBody>
                    <a:bodyPr/>
                    <a:lstStyle/>
                    <a:p>
                      <a:pPr algn="ctr"/>
                      <a:r>
                        <a:rPr lang="en-CA" sz="1300" dirty="0">
                          <a:solidFill>
                            <a:schemeClr val="tx1"/>
                          </a:solidFill>
                        </a:rPr>
                        <a:t>Locally advanced</a:t>
                      </a:r>
                    </a:p>
                  </a:txBody>
                  <a:tcPr marT="0" marB="0" anchor="ctr"/>
                </a:tc>
                <a:tc>
                  <a:txBody>
                    <a:bodyPr/>
                    <a:lstStyle/>
                    <a:p>
                      <a:pPr algn="ctr"/>
                      <a:r>
                        <a:rPr lang="en-CA" sz="1300" dirty="0">
                          <a:solidFill>
                            <a:schemeClr val="tx1"/>
                          </a:solidFill>
                        </a:rPr>
                        <a:t>Durvalumab + </a:t>
                      </a:r>
                      <a:r>
                        <a:rPr lang="en-CA" sz="1300" dirty="0" smtClean="0">
                          <a:solidFill>
                            <a:schemeClr val="tx1"/>
                          </a:solidFill>
                        </a:rPr>
                        <a:t>SOC </a:t>
                      </a:r>
                      <a:r>
                        <a:rPr lang="en-CA" sz="1300" dirty="0">
                          <a:solidFill>
                            <a:schemeClr val="tx1"/>
                          </a:solidFill>
                        </a:rPr>
                        <a:t>CCRT vs </a:t>
                      </a:r>
                      <a:endParaRPr lang="en-CA" sz="1300" dirty="0" smtClean="0">
                        <a:solidFill>
                          <a:schemeClr val="tx1"/>
                        </a:solidFill>
                      </a:endParaRPr>
                    </a:p>
                    <a:p>
                      <a:pPr algn="ctr"/>
                      <a:r>
                        <a:rPr lang="en-CA" sz="1300" dirty="0" smtClean="0">
                          <a:solidFill>
                            <a:schemeClr val="tx1"/>
                          </a:solidFill>
                        </a:rPr>
                        <a:t>placebo </a:t>
                      </a:r>
                      <a:r>
                        <a:rPr lang="en-CA" sz="1300" dirty="0">
                          <a:solidFill>
                            <a:schemeClr val="tx1"/>
                          </a:solidFill>
                        </a:rPr>
                        <a:t>+ </a:t>
                      </a:r>
                      <a:r>
                        <a:rPr lang="en-CA" sz="1300" dirty="0" smtClean="0">
                          <a:solidFill>
                            <a:schemeClr val="tx1"/>
                          </a:solidFill>
                        </a:rPr>
                        <a:t>SOC </a:t>
                      </a:r>
                      <a:r>
                        <a:rPr lang="en-CA" sz="1300" dirty="0">
                          <a:solidFill>
                            <a:schemeClr val="tx1"/>
                          </a:solidFill>
                        </a:rPr>
                        <a:t>CCRT</a:t>
                      </a:r>
                    </a:p>
                  </a:txBody>
                  <a:tcPr marT="0" marB="0" anchor="ctr"/>
                </a:tc>
                <a:tc>
                  <a:txBody>
                    <a:bodyPr/>
                    <a:lstStyle/>
                    <a:p>
                      <a:pPr algn="ctr"/>
                      <a:r>
                        <a:rPr lang="en-CA" sz="1300" dirty="0">
                          <a:solidFill>
                            <a:schemeClr val="tx1"/>
                          </a:solidFill>
                        </a:rPr>
                        <a:t>NCT03830866</a:t>
                      </a:r>
                    </a:p>
                  </a:txBody>
                  <a:tcPr marT="0" marB="0" anchor="ctr"/>
                </a:tc>
                <a:extLst>
                  <a:ext uri="{0D108BD9-81ED-4DB2-BD59-A6C34878D82A}">
                    <a16:rowId xmlns:a16="http://schemas.microsoft.com/office/drawing/2014/main" xmlns="" val="10003"/>
                  </a:ext>
                </a:extLst>
              </a:tr>
              <a:tr h="505124">
                <a:tc>
                  <a:txBody>
                    <a:bodyPr/>
                    <a:lstStyle/>
                    <a:p>
                      <a:r>
                        <a:rPr lang="en-CA" sz="1300" dirty="0" smtClean="0">
                          <a:solidFill>
                            <a:schemeClr val="tx1"/>
                          </a:solidFill>
                        </a:rPr>
                        <a:t>Phase 3 KEYNOTE</a:t>
                      </a:r>
                      <a:r>
                        <a:rPr lang="en-CA" sz="1300" baseline="0" dirty="0" smtClean="0">
                          <a:solidFill>
                            <a:schemeClr val="tx1"/>
                          </a:solidFill>
                        </a:rPr>
                        <a:t>-A18</a:t>
                      </a:r>
                      <a:endParaRPr lang="en-CA" sz="1300" dirty="0" smtClean="0">
                        <a:solidFill>
                          <a:schemeClr val="tx1"/>
                        </a:solidFill>
                      </a:endParaRPr>
                    </a:p>
                  </a:txBody>
                  <a:tcPr marT="0" marB="0" anchor="ctr"/>
                </a:tc>
                <a:tc>
                  <a:txBody>
                    <a:bodyPr/>
                    <a:lstStyle/>
                    <a:p>
                      <a:pPr algn="ctr"/>
                      <a:r>
                        <a:rPr lang="en-CA" sz="1300" dirty="0" smtClean="0">
                          <a:solidFill>
                            <a:schemeClr val="tx1"/>
                          </a:solidFill>
                        </a:rPr>
                        <a:t>IO + RT</a:t>
                      </a:r>
                      <a:endParaRPr lang="en-CA" sz="1300" dirty="0">
                        <a:solidFill>
                          <a:schemeClr val="tx1"/>
                        </a:solidFill>
                      </a:endParaRPr>
                    </a:p>
                  </a:txBody>
                  <a:tcPr marT="0" marB="0" anchor="ctr"/>
                </a:tc>
                <a:tc>
                  <a:txBody>
                    <a:bodyPr/>
                    <a:lstStyle/>
                    <a:p>
                      <a:pPr algn="ctr"/>
                      <a:r>
                        <a:rPr lang="en-CA" sz="1300" dirty="0">
                          <a:solidFill>
                            <a:schemeClr val="tx1"/>
                          </a:solidFill>
                        </a:rPr>
                        <a:t>Locally</a:t>
                      </a:r>
                      <a:r>
                        <a:rPr lang="en-CA" sz="1300" baseline="0" dirty="0">
                          <a:solidFill>
                            <a:schemeClr val="tx1"/>
                          </a:solidFill>
                        </a:rPr>
                        <a:t> advanced</a:t>
                      </a:r>
                      <a:endParaRPr lang="en-CA" sz="1300" dirty="0">
                        <a:solidFill>
                          <a:schemeClr val="tx1"/>
                        </a:solidFill>
                      </a:endParaRPr>
                    </a:p>
                  </a:txBody>
                  <a:tcPr marT="0" marB="0" anchor="ctr"/>
                </a:tc>
                <a:tc>
                  <a:txBody>
                    <a:bodyPr/>
                    <a:lstStyle/>
                    <a:p>
                      <a:pPr algn="ctr"/>
                      <a:r>
                        <a:rPr lang="en-CA" sz="1300" dirty="0">
                          <a:solidFill>
                            <a:schemeClr val="tx1"/>
                          </a:solidFill>
                        </a:rPr>
                        <a:t>Pembrolizumab</a:t>
                      </a:r>
                      <a:r>
                        <a:rPr lang="en-CA" sz="1300" baseline="0" dirty="0">
                          <a:solidFill>
                            <a:schemeClr val="tx1"/>
                          </a:solidFill>
                        </a:rPr>
                        <a:t> + CRT vs </a:t>
                      </a:r>
                      <a:br>
                        <a:rPr lang="en-CA" sz="1300" baseline="0" dirty="0">
                          <a:solidFill>
                            <a:schemeClr val="tx1"/>
                          </a:solidFill>
                        </a:rPr>
                      </a:br>
                      <a:r>
                        <a:rPr lang="en-CA" sz="1300" baseline="0" dirty="0">
                          <a:solidFill>
                            <a:schemeClr val="tx1"/>
                          </a:solidFill>
                        </a:rPr>
                        <a:t>placebo + CRT</a:t>
                      </a:r>
                    </a:p>
                  </a:txBody>
                  <a:tcPr marT="0" marB="0" anchor="ctr"/>
                </a:tc>
                <a:tc>
                  <a:txBody>
                    <a:bodyPr/>
                    <a:lstStyle/>
                    <a:p>
                      <a:pPr algn="ctr"/>
                      <a:r>
                        <a:rPr lang="en-CA" sz="1300" dirty="0">
                          <a:solidFill>
                            <a:schemeClr val="tx1"/>
                          </a:solidFill>
                        </a:rPr>
                        <a:t>NCT04221945</a:t>
                      </a:r>
                    </a:p>
                  </a:txBody>
                  <a:tcPr marT="0" marB="0" anchor="ctr"/>
                </a:tc>
                <a:extLst>
                  <a:ext uri="{0D108BD9-81ED-4DB2-BD59-A6C34878D82A}">
                    <a16:rowId xmlns:a16="http://schemas.microsoft.com/office/drawing/2014/main" xmlns="" val="10004"/>
                  </a:ext>
                </a:extLst>
              </a:tr>
              <a:tr h="406449">
                <a:tc>
                  <a:txBody>
                    <a:bodyPr/>
                    <a:lstStyle/>
                    <a:p>
                      <a:r>
                        <a:rPr lang="en-CA" sz="1300" dirty="0" smtClean="0">
                          <a:solidFill>
                            <a:schemeClr val="tx1"/>
                          </a:solidFill>
                        </a:rPr>
                        <a:t>Phase 3 BEAT</a:t>
                      </a:r>
                      <a:endParaRPr lang="en-CA" sz="1300" dirty="0">
                        <a:solidFill>
                          <a:schemeClr val="tx1"/>
                        </a:solidFill>
                      </a:endParaRPr>
                    </a:p>
                  </a:txBody>
                  <a:tcPr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300" dirty="0" smtClean="0">
                          <a:solidFill>
                            <a:schemeClr val="tx1"/>
                          </a:solidFill>
                        </a:rPr>
                        <a:t>Chemo</a:t>
                      </a:r>
                      <a:r>
                        <a:rPr lang="en-CA" sz="1300" baseline="0" dirty="0" smtClean="0">
                          <a:solidFill>
                            <a:schemeClr val="tx1"/>
                          </a:solidFill>
                        </a:rPr>
                        <a:t> + TKI ± IO</a:t>
                      </a:r>
                      <a:endParaRPr lang="en-CA" sz="1300" dirty="0">
                        <a:solidFill>
                          <a:schemeClr val="tx1"/>
                        </a:solidFill>
                      </a:endParaRPr>
                    </a:p>
                  </a:txBody>
                  <a:tcPr marT="0" marB="0" anchor="ctr"/>
                </a:tc>
                <a:tc>
                  <a:txBody>
                    <a:bodyPr/>
                    <a:lstStyle/>
                    <a:p>
                      <a:pPr algn="ctr"/>
                      <a:r>
                        <a:rPr lang="en-CA" sz="1300" dirty="0" smtClean="0">
                          <a:solidFill>
                            <a:schemeClr val="tx1"/>
                          </a:solidFill>
                        </a:rPr>
                        <a:t>1L</a:t>
                      </a:r>
                      <a:endParaRPr lang="en-CA" sz="1300" dirty="0">
                        <a:solidFill>
                          <a:schemeClr val="tx1"/>
                        </a:solidFill>
                      </a:endParaRPr>
                    </a:p>
                  </a:txBody>
                  <a:tcPr marT="0" marB="0" anchor="ctr"/>
                </a:tc>
                <a:tc>
                  <a:txBody>
                    <a:bodyPr/>
                    <a:lstStyle/>
                    <a:p>
                      <a:pPr algn="ctr"/>
                      <a:r>
                        <a:rPr lang="en-CA" sz="1300" baseline="0" dirty="0" smtClean="0">
                          <a:solidFill>
                            <a:schemeClr val="tx1"/>
                          </a:solidFill>
                        </a:rPr>
                        <a:t>Cisplatin-paclitaxel </a:t>
                      </a:r>
                      <a:r>
                        <a:rPr lang="en-CA" sz="1300" baseline="0" dirty="0">
                          <a:solidFill>
                            <a:schemeClr val="tx1"/>
                          </a:solidFill>
                        </a:rPr>
                        <a:t>+ bevacizumab ± atezolizumab</a:t>
                      </a:r>
                    </a:p>
                  </a:txBody>
                  <a:tcPr marT="0" marB="0" anchor="ctr"/>
                </a:tc>
                <a:tc>
                  <a:txBody>
                    <a:bodyPr/>
                    <a:lstStyle/>
                    <a:p>
                      <a:pPr algn="ctr"/>
                      <a:r>
                        <a:rPr lang="en-US" sz="1300" dirty="0" smtClean="0">
                          <a:solidFill>
                            <a:schemeClr val="tx1"/>
                          </a:solidFill>
                        </a:rPr>
                        <a:t>NCT03556839</a:t>
                      </a:r>
                    </a:p>
                  </a:txBody>
                  <a:tcPr marT="0" marB="0" anchor="ctr"/>
                </a:tc>
                <a:extLst>
                  <a:ext uri="{0D108BD9-81ED-4DB2-BD59-A6C34878D82A}">
                    <a16:rowId xmlns:a16="http://schemas.microsoft.com/office/drawing/2014/main" xmlns="" val="10005"/>
                  </a:ext>
                </a:extLst>
              </a:tr>
              <a:tr h="360021">
                <a:tc>
                  <a:txBody>
                    <a:bodyPr/>
                    <a:lstStyle/>
                    <a:p>
                      <a:r>
                        <a:rPr lang="en-CA" sz="1300" dirty="0" smtClean="0">
                          <a:solidFill>
                            <a:schemeClr val="tx1"/>
                          </a:solidFill>
                        </a:rPr>
                        <a:t>Phase 2 STAR</a:t>
                      </a:r>
                      <a:endParaRPr lang="en-CA" sz="1300" baseline="30000" dirty="0">
                        <a:solidFill>
                          <a:schemeClr val="tx1"/>
                        </a:solidFill>
                      </a:endParaRPr>
                    </a:p>
                  </a:txBody>
                  <a:tcPr marT="0" marB="0" anchor="ctr"/>
                </a:tc>
                <a:tc>
                  <a:txBody>
                    <a:bodyPr/>
                    <a:lstStyle/>
                    <a:p>
                      <a:pPr algn="ctr"/>
                      <a:r>
                        <a:rPr lang="en-CA" sz="1300" dirty="0" smtClean="0">
                          <a:solidFill>
                            <a:schemeClr val="tx1"/>
                          </a:solidFill>
                        </a:rPr>
                        <a:t>PARPi + IO</a:t>
                      </a:r>
                      <a:endParaRPr lang="en-CA" sz="1300" dirty="0">
                        <a:solidFill>
                          <a:schemeClr val="tx1"/>
                        </a:solidFill>
                      </a:endParaRPr>
                    </a:p>
                  </a:txBody>
                  <a:tcPr marT="0" marB="0" anchor="ctr"/>
                </a:tc>
                <a:tc>
                  <a:txBody>
                    <a:bodyPr/>
                    <a:lstStyle/>
                    <a:p>
                      <a:pPr algn="ctr"/>
                      <a:r>
                        <a:rPr lang="en-CA" sz="1300" dirty="0" smtClean="0">
                          <a:solidFill>
                            <a:schemeClr val="tx1"/>
                          </a:solidFill>
                        </a:rPr>
                        <a:t>2L</a:t>
                      </a:r>
                      <a:endParaRPr lang="en-CA" sz="1300" dirty="0">
                        <a:solidFill>
                          <a:schemeClr val="tx1"/>
                        </a:solidFill>
                      </a:endParaRPr>
                    </a:p>
                  </a:txBody>
                  <a:tcPr marT="0" marB="0" anchor="ctr"/>
                </a:tc>
                <a:tc>
                  <a:txBody>
                    <a:bodyPr/>
                    <a:lstStyle/>
                    <a:p>
                      <a:pPr algn="ctr"/>
                      <a:r>
                        <a:rPr lang="en-CA" sz="1300" baseline="0" dirty="0" smtClean="0">
                          <a:solidFill>
                            <a:schemeClr val="tx1"/>
                          </a:solidFill>
                        </a:rPr>
                        <a:t>Niraparib + dostarlimab</a:t>
                      </a:r>
                      <a:endParaRPr lang="en-CA" sz="1300" baseline="0" dirty="0">
                        <a:solidFill>
                          <a:schemeClr val="tx1"/>
                        </a:solidFill>
                      </a:endParaRPr>
                    </a:p>
                  </a:txBody>
                  <a:tcPr marT="0" marB="0" anchor="ctr"/>
                </a:tc>
                <a:tc>
                  <a:txBody>
                    <a:bodyPr/>
                    <a:lstStyle/>
                    <a:p>
                      <a:pPr algn="ctr"/>
                      <a:r>
                        <a:rPr lang="en-US" sz="1300" dirty="0" smtClean="0">
                          <a:solidFill>
                            <a:schemeClr val="tx1"/>
                          </a:solidFill>
                        </a:rPr>
                        <a:t>NCT04068753</a:t>
                      </a:r>
                    </a:p>
                  </a:txBody>
                  <a:tcPr marT="0" marB="0" anchor="ctr"/>
                </a:tc>
              </a:tr>
              <a:tr h="360021">
                <a:tc>
                  <a:txBody>
                    <a:bodyPr/>
                    <a:lstStyle/>
                    <a:p>
                      <a:r>
                        <a:rPr lang="en-CA" sz="1300" baseline="0" dirty="0" smtClean="0">
                          <a:solidFill>
                            <a:schemeClr val="tx1"/>
                          </a:solidFill>
                        </a:rPr>
                        <a:t>Phase 2 innovaTV 204</a:t>
                      </a:r>
                      <a:endParaRPr lang="en-CA" sz="1300" baseline="0" dirty="0">
                        <a:solidFill>
                          <a:schemeClr val="tx1"/>
                        </a:solidFill>
                      </a:endParaRPr>
                    </a:p>
                  </a:txBody>
                  <a:tcPr marT="0" marB="0" anchor="ctr"/>
                </a:tc>
                <a:tc>
                  <a:txBody>
                    <a:bodyPr/>
                    <a:lstStyle/>
                    <a:p>
                      <a:pPr algn="ctr"/>
                      <a:r>
                        <a:rPr lang="en-CA" sz="1300" dirty="0" smtClean="0">
                          <a:solidFill>
                            <a:schemeClr val="tx1"/>
                          </a:solidFill>
                        </a:rPr>
                        <a:t>ADC</a:t>
                      </a:r>
                      <a:endParaRPr lang="en-CA" sz="1300" dirty="0">
                        <a:solidFill>
                          <a:schemeClr val="tx1"/>
                        </a:solidFill>
                      </a:endParaRPr>
                    </a:p>
                  </a:txBody>
                  <a:tcPr marT="0" marB="0" anchor="ctr"/>
                </a:tc>
                <a:tc>
                  <a:txBody>
                    <a:bodyPr/>
                    <a:lstStyle/>
                    <a:p>
                      <a:pPr algn="ctr"/>
                      <a:r>
                        <a:rPr lang="en-CA" sz="1300" dirty="0" smtClean="0">
                          <a:solidFill>
                            <a:schemeClr val="tx1"/>
                          </a:solidFill>
                        </a:rPr>
                        <a:t>2L</a:t>
                      </a:r>
                      <a:endParaRPr lang="en-CA" sz="1300" dirty="0">
                        <a:solidFill>
                          <a:schemeClr val="tx1"/>
                        </a:solidFill>
                      </a:endParaRPr>
                    </a:p>
                  </a:txBody>
                  <a:tcPr marT="0" marB="0" anchor="ctr"/>
                </a:tc>
                <a:tc>
                  <a:txBody>
                    <a:bodyPr/>
                    <a:lstStyle/>
                    <a:p>
                      <a:pPr algn="ctr"/>
                      <a:r>
                        <a:rPr lang="en-CA" sz="1300" baseline="0" dirty="0" smtClean="0">
                          <a:solidFill>
                            <a:schemeClr val="tx1"/>
                          </a:solidFill>
                        </a:rPr>
                        <a:t>Tisotumab vedotin </a:t>
                      </a:r>
                      <a:endParaRPr lang="en-CA" sz="1300" baseline="0" dirty="0">
                        <a:solidFill>
                          <a:schemeClr val="tx1"/>
                        </a:solidFill>
                      </a:endParaRPr>
                    </a:p>
                  </a:txBody>
                  <a:tcPr marT="0" marB="0" anchor="ctr"/>
                </a:tc>
                <a:tc>
                  <a:txBody>
                    <a:bodyPr/>
                    <a:lstStyle/>
                    <a:p>
                      <a:pPr algn="ctr"/>
                      <a:r>
                        <a:rPr lang="en-US" sz="1300" dirty="0" smtClean="0">
                          <a:solidFill>
                            <a:schemeClr val="tx1"/>
                          </a:solidFill>
                        </a:rPr>
                        <a:t>NCT03438396</a:t>
                      </a:r>
                    </a:p>
                  </a:txBody>
                  <a:tcPr marT="0" marB="0" anchor="ctr"/>
                </a:tc>
              </a:tr>
              <a:tr h="406449">
                <a:tc>
                  <a:txBody>
                    <a:bodyPr/>
                    <a:lstStyle/>
                    <a:p>
                      <a:r>
                        <a:rPr lang="en-CA" sz="1300" baseline="0" dirty="0" smtClean="0">
                          <a:solidFill>
                            <a:schemeClr val="tx1"/>
                          </a:solidFill>
                        </a:rPr>
                        <a:t>Phase 1/2 innovaTV 205</a:t>
                      </a:r>
                      <a:endParaRPr lang="en-CA" sz="1300" baseline="0" dirty="0">
                        <a:solidFill>
                          <a:schemeClr val="tx1"/>
                        </a:solidFill>
                      </a:endParaRPr>
                    </a:p>
                  </a:txBody>
                  <a:tcPr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300" dirty="0" smtClean="0">
                          <a:solidFill>
                            <a:schemeClr val="tx1"/>
                          </a:solidFill>
                        </a:rPr>
                        <a:t>ADC + TKI/IO/chemo</a:t>
                      </a:r>
                    </a:p>
                  </a:txBody>
                  <a:tcPr marT="0" marB="0" anchor="ctr"/>
                </a:tc>
                <a:tc>
                  <a:txBody>
                    <a:bodyPr/>
                    <a:lstStyle/>
                    <a:p>
                      <a:pPr algn="ctr"/>
                      <a:r>
                        <a:rPr lang="en-CA" sz="1300" dirty="0" smtClean="0">
                          <a:solidFill>
                            <a:schemeClr val="tx1"/>
                          </a:solidFill>
                        </a:rPr>
                        <a:t>1L/2L</a:t>
                      </a:r>
                      <a:endParaRPr lang="en-CA" sz="1300" dirty="0">
                        <a:solidFill>
                          <a:schemeClr val="tx1"/>
                        </a:solidFill>
                      </a:endParaRPr>
                    </a:p>
                  </a:txBody>
                  <a:tcPr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300" baseline="0" dirty="0" smtClean="0">
                          <a:solidFill>
                            <a:schemeClr val="tx1"/>
                          </a:solidFill>
                        </a:rPr>
                        <a:t>Tisotumab vedotin ± bevacizumab/pembrolizumab/chemo</a:t>
                      </a:r>
                      <a:endParaRPr lang="en-CA" sz="1300" baseline="0" dirty="0">
                        <a:solidFill>
                          <a:schemeClr val="tx1"/>
                        </a:solidFill>
                      </a:endParaRPr>
                    </a:p>
                  </a:txBody>
                  <a:tcPr marT="0" marB="0" anchor="ctr"/>
                </a:tc>
                <a:tc>
                  <a:txBody>
                    <a:bodyPr/>
                    <a:lstStyle/>
                    <a:p>
                      <a:pPr algn="ctr"/>
                      <a:r>
                        <a:rPr lang="en-US" sz="1300" dirty="0" smtClean="0">
                          <a:solidFill>
                            <a:schemeClr val="tx1"/>
                          </a:solidFill>
                        </a:rPr>
                        <a:t>NCT03786081</a:t>
                      </a:r>
                    </a:p>
                  </a:txBody>
                  <a:tcPr marT="0" marB="0" anchor="ctr"/>
                </a:tc>
              </a:tr>
            </a:tbl>
          </a:graphicData>
        </a:graphic>
      </p:graphicFrame>
    </p:spTree>
    <p:extLst>
      <p:ext uri="{BB962C8B-B14F-4D97-AF65-F5344CB8AC3E}">
        <p14:creationId xmlns:p14="http://schemas.microsoft.com/office/powerpoint/2010/main" val="10481767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037" y="609600"/>
            <a:ext cx="7025926" cy="3790950"/>
          </a:xfrm>
        </p:spPr>
        <p:txBody>
          <a:bodyPr/>
          <a:lstStyle/>
          <a:p>
            <a:r>
              <a:rPr lang="en-US" dirty="0"/>
              <a:t>The Nurse’s Role in Gynecological Cancer Care</a:t>
            </a:r>
          </a:p>
        </p:txBody>
      </p:sp>
    </p:spTree>
    <p:extLst>
      <p:ext uri="{BB962C8B-B14F-4D97-AF65-F5344CB8AC3E}">
        <p14:creationId xmlns:p14="http://schemas.microsoft.com/office/powerpoint/2010/main" val="38689366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Oncology Nurse’s Role in Gynecological Cancer Care</a:t>
            </a:r>
            <a:endParaRPr lang="en-US" dirty="0"/>
          </a:p>
        </p:txBody>
      </p:sp>
      <p:grpSp>
        <p:nvGrpSpPr>
          <p:cNvPr id="21" name="Group 20"/>
          <p:cNvGrpSpPr/>
          <p:nvPr/>
        </p:nvGrpSpPr>
        <p:grpSpPr>
          <a:xfrm>
            <a:off x="1063033" y="1168332"/>
            <a:ext cx="7017935" cy="3406795"/>
            <a:chOff x="1704419" y="1196577"/>
            <a:chExt cx="7017935" cy="3406795"/>
          </a:xfrm>
        </p:grpSpPr>
        <p:sp>
          <p:nvSpPr>
            <p:cNvPr id="23" name="Freeform 22"/>
            <p:cNvSpPr/>
            <p:nvPr/>
          </p:nvSpPr>
          <p:spPr>
            <a:xfrm rot="18745251">
              <a:off x="4197622" y="2120729"/>
              <a:ext cx="979745" cy="0"/>
            </a:xfrm>
            <a:custGeom>
              <a:avLst/>
              <a:gdLst/>
              <a:ahLst/>
              <a:cxnLst/>
              <a:rect l="0" t="0" r="0" b="0"/>
              <a:pathLst>
                <a:path>
                  <a:moveTo>
                    <a:pt x="0" y="0"/>
                  </a:moveTo>
                  <a:lnTo>
                    <a:pt x="979745"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Straight Connector 23"/>
            <p:cNvSpPr/>
            <p:nvPr/>
          </p:nvSpPr>
          <p:spPr>
            <a:xfrm>
              <a:off x="5017948" y="1759100"/>
              <a:ext cx="321476"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5" name="Freeform 24"/>
            <p:cNvSpPr/>
            <p:nvPr/>
          </p:nvSpPr>
          <p:spPr>
            <a:xfrm>
              <a:off x="5365884" y="1370137"/>
              <a:ext cx="3356470" cy="812649"/>
            </a:xfrm>
            <a:custGeom>
              <a:avLst/>
              <a:gdLst>
                <a:gd name="connsiteX0" fmla="*/ 0 w 2279561"/>
                <a:gd name="connsiteY0" fmla="*/ 0 h 812649"/>
                <a:gd name="connsiteX1" fmla="*/ 2279561 w 2279561"/>
                <a:gd name="connsiteY1" fmla="*/ 0 h 812649"/>
                <a:gd name="connsiteX2" fmla="*/ 2279561 w 2279561"/>
                <a:gd name="connsiteY2" fmla="*/ 812649 h 812649"/>
                <a:gd name="connsiteX3" fmla="*/ 0 w 2279561"/>
                <a:gd name="connsiteY3" fmla="*/ 812649 h 812649"/>
                <a:gd name="connsiteX4" fmla="*/ 0 w 2279561"/>
                <a:gd name="connsiteY4" fmla="*/ 0 h 8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9561" h="812649">
                  <a:moveTo>
                    <a:pt x="0" y="0"/>
                  </a:moveTo>
                  <a:lnTo>
                    <a:pt x="2279561" y="0"/>
                  </a:lnTo>
                  <a:lnTo>
                    <a:pt x="2279561" y="812649"/>
                  </a:lnTo>
                  <a:lnTo>
                    <a:pt x="0" y="812649"/>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CA" i="1" kern="1200" dirty="0" smtClean="0"/>
                <a:t>Understanding of the MOA of newer agents</a:t>
              </a:r>
            </a:p>
          </p:txBody>
        </p:sp>
        <p:sp>
          <p:nvSpPr>
            <p:cNvPr id="26" name="Freeform 25"/>
            <p:cNvSpPr/>
            <p:nvPr/>
          </p:nvSpPr>
          <p:spPr>
            <a:xfrm>
              <a:off x="4357041" y="2571749"/>
              <a:ext cx="660907" cy="0"/>
            </a:xfrm>
            <a:custGeom>
              <a:avLst/>
              <a:gdLst/>
              <a:ahLst/>
              <a:cxnLst/>
              <a:rect l="0" t="0" r="0" b="0"/>
              <a:pathLst>
                <a:path>
                  <a:moveTo>
                    <a:pt x="0" y="0"/>
                  </a:moveTo>
                  <a:lnTo>
                    <a:pt x="660907"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Straight Connector 26"/>
            <p:cNvSpPr/>
            <p:nvPr/>
          </p:nvSpPr>
          <p:spPr>
            <a:xfrm>
              <a:off x="5017948" y="2571749"/>
              <a:ext cx="321476"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8" name="Freeform 27"/>
            <p:cNvSpPr/>
            <p:nvPr/>
          </p:nvSpPr>
          <p:spPr>
            <a:xfrm>
              <a:off x="5195284" y="2182786"/>
              <a:ext cx="3356470" cy="812649"/>
            </a:xfrm>
            <a:custGeom>
              <a:avLst/>
              <a:gdLst>
                <a:gd name="connsiteX0" fmla="*/ 0 w 2279561"/>
                <a:gd name="connsiteY0" fmla="*/ 0 h 812649"/>
                <a:gd name="connsiteX1" fmla="*/ 2279561 w 2279561"/>
                <a:gd name="connsiteY1" fmla="*/ 0 h 812649"/>
                <a:gd name="connsiteX2" fmla="*/ 2279561 w 2279561"/>
                <a:gd name="connsiteY2" fmla="*/ 812649 h 812649"/>
                <a:gd name="connsiteX3" fmla="*/ 0 w 2279561"/>
                <a:gd name="connsiteY3" fmla="*/ 812649 h 812649"/>
                <a:gd name="connsiteX4" fmla="*/ 0 w 2279561"/>
                <a:gd name="connsiteY4" fmla="*/ 0 h 8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9561" h="812649">
                  <a:moveTo>
                    <a:pt x="0" y="0"/>
                  </a:moveTo>
                  <a:lnTo>
                    <a:pt x="2279561" y="0"/>
                  </a:lnTo>
                  <a:lnTo>
                    <a:pt x="2279561" y="812649"/>
                  </a:lnTo>
                  <a:lnTo>
                    <a:pt x="0" y="812649"/>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CA" i="1" kern="1200" dirty="0" smtClean="0"/>
                <a:t>Support for patients receiving TKIs or immunotherapy</a:t>
              </a:r>
            </a:p>
          </p:txBody>
        </p:sp>
        <p:sp>
          <p:nvSpPr>
            <p:cNvPr id="29" name="Freeform 28"/>
            <p:cNvSpPr/>
            <p:nvPr/>
          </p:nvSpPr>
          <p:spPr>
            <a:xfrm rot="2854749">
              <a:off x="4197622" y="3022770"/>
              <a:ext cx="979745" cy="0"/>
            </a:xfrm>
            <a:custGeom>
              <a:avLst/>
              <a:gdLst/>
              <a:ahLst/>
              <a:cxnLst/>
              <a:rect l="0" t="0" r="0" b="0"/>
              <a:pathLst>
                <a:path>
                  <a:moveTo>
                    <a:pt x="0" y="0"/>
                  </a:moveTo>
                  <a:lnTo>
                    <a:pt x="979745"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Straight Connector 29"/>
            <p:cNvSpPr/>
            <p:nvPr/>
          </p:nvSpPr>
          <p:spPr>
            <a:xfrm>
              <a:off x="5017948" y="3384399"/>
              <a:ext cx="321476"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1" name="Freeform 30"/>
            <p:cNvSpPr/>
            <p:nvPr/>
          </p:nvSpPr>
          <p:spPr>
            <a:xfrm>
              <a:off x="5365884" y="2995435"/>
              <a:ext cx="3356470" cy="812649"/>
            </a:xfrm>
            <a:custGeom>
              <a:avLst/>
              <a:gdLst>
                <a:gd name="connsiteX0" fmla="*/ 0 w 2279561"/>
                <a:gd name="connsiteY0" fmla="*/ 0 h 812649"/>
                <a:gd name="connsiteX1" fmla="*/ 2279561 w 2279561"/>
                <a:gd name="connsiteY1" fmla="*/ 0 h 812649"/>
                <a:gd name="connsiteX2" fmla="*/ 2279561 w 2279561"/>
                <a:gd name="connsiteY2" fmla="*/ 812649 h 812649"/>
                <a:gd name="connsiteX3" fmla="*/ 0 w 2279561"/>
                <a:gd name="connsiteY3" fmla="*/ 812649 h 812649"/>
                <a:gd name="connsiteX4" fmla="*/ 0 w 2279561"/>
                <a:gd name="connsiteY4" fmla="*/ 0 h 8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9561" h="812649">
                  <a:moveTo>
                    <a:pt x="0" y="0"/>
                  </a:moveTo>
                  <a:lnTo>
                    <a:pt x="2279561" y="0"/>
                  </a:lnTo>
                  <a:lnTo>
                    <a:pt x="2279561" y="812649"/>
                  </a:lnTo>
                  <a:lnTo>
                    <a:pt x="0" y="812649"/>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CA" i="1" kern="1200" dirty="0" smtClean="0"/>
                <a:t>Vigilance and education on TKI- and immune-related AEs</a:t>
              </a:r>
            </a:p>
          </p:txBody>
        </p:sp>
        <p:sp>
          <p:nvSpPr>
            <p:cNvPr id="32" name="Freeform 31"/>
            <p:cNvSpPr/>
            <p:nvPr/>
          </p:nvSpPr>
          <p:spPr>
            <a:xfrm>
              <a:off x="5339425" y="3790723"/>
              <a:ext cx="2279561" cy="812649"/>
            </a:xfrm>
            <a:custGeom>
              <a:avLst/>
              <a:gdLst>
                <a:gd name="connsiteX0" fmla="*/ 0 w 2279561"/>
                <a:gd name="connsiteY0" fmla="*/ 0 h 812649"/>
                <a:gd name="connsiteX1" fmla="*/ 2279561 w 2279561"/>
                <a:gd name="connsiteY1" fmla="*/ 0 h 812649"/>
                <a:gd name="connsiteX2" fmla="*/ 2279561 w 2279561"/>
                <a:gd name="connsiteY2" fmla="*/ 812649 h 812649"/>
                <a:gd name="connsiteX3" fmla="*/ 0 w 2279561"/>
                <a:gd name="connsiteY3" fmla="*/ 812649 h 812649"/>
                <a:gd name="connsiteX4" fmla="*/ 0 w 2279561"/>
                <a:gd name="connsiteY4" fmla="*/ 0 h 8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9561" h="812649">
                  <a:moveTo>
                    <a:pt x="0" y="0"/>
                  </a:moveTo>
                  <a:lnTo>
                    <a:pt x="2279561" y="0"/>
                  </a:lnTo>
                  <a:lnTo>
                    <a:pt x="2279561" y="812649"/>
                  </a:lnTo>
                  <a:lnTo>
                    <a:pt x="0" y="812649"/>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US" sz="1400" kern="1200" dirty="0"/>
            </a:p>
          </p:txBody>
        </p:sp>
        <p:sp>
          <p:nvSpPr>
            <p:cNvPr id="33" name="Freeform 32"/>
            <p:cNvSpPr/>
            <p:nvPr/>
          </p:nvSpPr>
          <p:spPr>
            <a:xfrm>
              <a:off x="1704419" y="1196577"/>
              <a:ext cx="2750343" cy="2750343"/>
            </a:xfrm>
            <a:custGeom>
              <a:avLst/>
              <a:gdLst>
                <a:gd name="connsiteX0" fmla="*/ 0 w 2750343"/>
                <a:gd name="connsiteY0" fmla="*/ 1375172 h 2750343"/>
                <a:gd name="connsiteX1" fmla="*/ 1375172 w 2750343"/>
                <a:gd name="connsiteY1" fmla="*/ 0 h 2750343"/>
                <a:gd name="connsiteX2" fmla="*/ 2750344 w 2750343"/>
                <a:gd name="connsiteY2" fmla="*/ 1375172 h 2750343"/>
                <a:gd name="connsiteX3" fmla="*/ 1375172 w 2750343"/>
                <a:gd name="connsiteY3" fmla="*/ 2750344 h 2750343"/>
                <a:gd name="connsiteX4" fmla="*/ 0 w 2750343"/>
                <a:gd name="connsiteY4" fmla="*/ 1375172 h 2750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0343" h="2750343">
                  <a:moveTo>
                    <a:pt x="0" y="1375172"/>
                  </a:moveTo>
                  <a:cubicBezTo>
                    <a:pt x="0" y="615685"/>
                    <a:pt x="615685" y="0"/>
                    <a:pt x="1375172" y="0"/>
                  </a:cubicBezTo>
                  <a:cubicBezTo>
                    <a:pt x="2134659" y="0"/>
                    <a:pt x="2750344" y="615685"/>
                    <a:pt x="2750344" y="1375172"/>
                  </a:cubicBezTo>
                  <a:cubicBezTo>
                    <a:pt x="2750344" y="2134659"/>
                    <a:pt x="2134659" y="2750344"/>
                    <a:pt x="1375172" y="2750344"/>
                  </a:cubicBezTo>
                  <a:cubicBezTo>
                    <a:pt x="615685" y="2750344"/>
                    <a:pt x="0" y="2134659"/>
                    <a:pt x="0" y="1375172"/>
                  </a:cubicBezTo>
                  <a:close/>
                </a:path>
              </a:pathLst>
            </a:custGeom>
            <a:solidFill>
              <a:schemeClr val="accent1"/>
            </a:solidFill>
            <a:ln w="19050">
              <a:solidFill>
                <a:schemeClr val="tx1"/>
              </a:solidFill>
            </a:ln>
            <a:effectLst>
              <a:outerShdw blurRad="76200" dir="18900000" sy="23000" kx="-12000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2778" tIns="402778" rIns="402778" bIns="402778" numCol="1" spcCol="1270" anchor="ctr" anchorCtr="0">
              <a:noAutofit/>
            </a:bodyPr>
            <a:lstStyle/>
            <a:p>
              <a:pPr lvl="0" algn="ctr" defTabSz="1377950">
                <a:lnSpc>
                  <a:spcPct val="90000"/>
                </a:lnSpc>
                <a:spcBef>
                  <a:spcPct val="0"/>
                </a:spcBef>
                <a:spcAft>
                  <a:spcPct val="35000"/>
                </a:spcAft>
              </a:pPr>
              <a:r>
                <a:rPr lang="en-CA" sz="2400" b="1" kern="1200" dirty="0" smtClean="0"/>
                <a:t>What nurses can bring to the table</a:t>
              </a:r>
              <a:endParaRPr lang="en-US" sz="2400" b="1" kern="1200" dirty="0"/>
            </a:p>
          </p:txBody>
        </p:sp>
      </p:grpSp>
    </p:spTree>
    <p:extLst>
      <p:ext uri="{BB962C8B-B14F-4D97-AF65-F5344CB8AC3E}">
        <p14:creationId xmlns:p14="http://schemas.microsoft.com/office/powerpoint/2010/main" val="159448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Content Placeholder 4"/>
          <p:cNvSpPr>
            <a:spLocks noGrp="1"/>
          </p:cNvSpPr>
          <p:nvPr>
            <p:ph idx="1"/>
          </p:nvPr>
        </p:nvSpPr>
        <p:spPr>
          <a:xfrm>
            <a:off x="250464" y="929018"/>
            <a:ext cx="6516943" cy="3749040"/>
          </a:xfrm>
        </p:spPr>
        <p:txBody>
          <a:bodyPr/>
          <a:lstStyle/>
          <a:p>
            <a:r>
              <a:rPr lang="en-US" altLang="en-US" sz="1800" b="1" dirty="0" smtClean="0"/>
              <a:t>Educate patients and family caregivers</a:t>
            </a:r>
          </a:p>
          <a:p>
            <a:pPr lvl="1"/>
            <a:r>
              <a:rPr lang="en-US" altLang="en-US" sz="1800" dirty="0" smtClean="0"/>
              <a:t>Share timely and up-to-date information about immunotherapies, their MOA, and possible irAEs prior to initiating therapy and throughout treatment and survivorship </a:t>
            </a:r>
          </a:p>
          <a:p>
            <a:r>
              <a:rPr lang="en-US" altLang="en-US" sz="1800" b="1" dirty="0" smtClean="0"/>
              <a:t>Emphasize</a:t>
            </a:r>
          </a:p>
          <a:p>
            <a:pPr lvl="1"/>
            <a:r>
              <a:rPr lang="en-US" altLang="en-US" sz="1800" dirty="0" smtClean="0"/>
              <a:t>Immunotherapy works differently than traditional chemotherapy</a:t>
            </a:r>
          </a:p>
          <a:p>
            <a:pPr lvl="1"/>
            <a:r>
              <a:rPr lang="en-US" altLang="en-US" sz="1800" dirty="0" smtClean="0"/>
              <a:t>Immunotherapy is associated with unique responses </a:t>
            </a:r>
            <a:br>
              <a:rPr lang="en-US" altLang="en-US" sz="1800" dirty="0" smtClean="0"/>
            </a:br>
            <a:r>
              <a:rPr lang="en-US" altLang="en-US" sz="1800" dirty="0" smtClean="0"/>
              <a:t>and irAEs</a:t>
            </a:r>
          </a:p>
          <a:p>
            <a:r>
              <a:rPr lang="en-US" altLang="en-US" sz="1800" b="1" dirty="0" smtClean="0"/>
              <a:t>Consistently assess and document each encounter </a:t>
            </a:r>
            <a:br>
              <a:rPr lang="en-US" altLang="en-US" sz="1800" b="1" dirty="0" smtClean="0"/>
            </a:br>
            <a:r>
              <a:rPr lang="en-US" altLang="en-US" sz="1800" b="1" dirty="0" smtClean="0"/>
              <a:t>with your patient</a:t>
            </a:r>
            <a:endParaRPr lang="en-US" altLang="en-US" sz="1800" b="1" dirty="0"/>
          </a:p>
        </p:txBody>
      </p:sp>
      <p:sp>
        <p:nvSpPr>
          <p:cNvPr id="3" name="Footer Placeholder 2"/>
          <p:cNvSpPr>
            <a:spLocks noGrp="1"/>
          </p:cNvSpPr>
          <p:nvPr>
            <p:ph type="ftr" sz="quarter" idx="13"/>
          </p:nvPr>
        </p:nvSpPr>
        <p:spPr/>
        <p:txBody>
          <a:bodyPr/>
          <a:lstStyle/>
          <a:p>
            <a:r>
              <a:rPr lang="it-IT" dirty="0" smtClean="0"/>
              <a:t>1. Brahmer JR et al. </a:t>
            </a:r>
            <a:r>
              <a:rPr lang="it-IT" i="1" dirty="0" smtClean="0"/>
              <a:t>J Clin Oncol</a:t>
            </a:r>
            <a:r>
              <a:rPr lang="it-IT" dirty="0" smtClean="0"/>
              <a:t>. 2018;36:1714-1768.</a:t>
            </a:r>
            <a:endParaRPr lang="en-US" dirty="0" smtClean="0"/>
          </a:p>
        </p:txBody>
      </p:sp>
      <p:sp>
        <p:nvSpPr>
          <p:cNvPr id="2" name="Title 1">
            <a:extLst>
              <a:ext uri="{FF2B5EF4-FFF2-40B4-BE49-F238E27FC236}"/>
            </a:extLst>
          </p:cNvPr>
          <p:cNvSpPr>
            <a:spLocks noGrp="1"/>
          </p:cNvSpPr>
          <p:nvPr>
            <p:ph type="title"/>
          </p:nvPr>
        </p:nvSpPr>
        <p:spPr/>
        <p:txBody>
          <a:bodyPr/>
          <a:lstStyle/>
          <a:p>
            <a:r>
              <a:rPr lang="en-US" dirty="0" smtClean="0"/>
              <a:t>Patient and Professional Communication</a:t>
            </a:r>
            <a:r>
              <a:rPr lang="en-US" baseline="30000" dirty="0" smtClean="0"/>
              <a:t>1</a:t>
            </a:r>
            <a:endParaRPr lang="en-US" baseline="30000" dirty="0"/>
          </a:p>
        </p:txBody>
      </p:sp>
      <p:sp>
        <p:nvSpPr>
          <p:cNvPr id="62468" name="TextBox 5"/>
          <p:cNvSpPr txBox="1">
            <a:spLocks noChangeArrowheads="1"/>
          </p:cNvSpPr>
          <p:nvPr/>
        </p:nvSpPr>
        <p:spPr bwMode="auto">
          <a:xfrm>
            <a:off x="5071802" y="957263"/>
            <a:ext cx="3615236"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3" tIns="34276" rIns="68553" bIns="34276">
            <a:spAutoFit/>
          </a:bodyPr>
          <a:lstStyle>
            <a:lvl1pPr>
              <a:spcBef>
                <a:spcPct val="20000"/>
              </a:spcBef>
              <a:buFont typeface="Courier New" pitchFamily="49" charset="0"/>
              <a:buChar char="o"/>
              <a:defRPr sz="3200">
                <a:solidFill>
                  <a:schemeClr val="bg1"/>
                </a:solidFill>
                <a:latin typeface="Arial" pitchFamily="34" charset="0"/>
                <a:ea typeface="ＭＳ Ｐゴシック" pitchFamily="34" charset="-128"/>
                <a:cs typeface="Arial" pitchFamily="34" charset="0"/>
              </a:defRPr>
            </a:lvl1pPr>
            <a:lvl2pPr marL="742950" indent="-285750">
              <a:spcBef>
                <a:spcPct val="20000"/>
              </a:spcBef>
              <a:buFont typeface="Arial" pitchFamily="34" charset="0"/>
              <a:buChar char="–"/>
              <a:defRPr sz="2800">
                <a:solidFill>
                  <a:schemeClr val="bg1"/>
                </a:solidFill>
                <a:latin typeface="Arial" pitchFamily="34" charset="0"/>
                <a:ea typeface="ＭＳ Ｐゴシック" pitchFamily="34" charset="-128"/>
                <a:cs typeface="Arial" pitchFamily="34" charset="0"/>
              </a:defRPr>
            </a:lvl2pPr>
            <a:lvl3pPr marL="1143000" indent="-228600">
              <a:spcBef>
                <a:spcPct val="20000"/>
              </a:spcBef>
              <a:buFont typeface="Arial" pitchFamily="34" charset="0"/>
              <a:buChar char="•"/>
              <a:defRPr sz="2400">
                <a:solidFill>
                  <a:schemeClr val="bg1"/>
                </a:solidFill>
                <a:latin typeface="Arial" pitchFamily="34" charset="0"/>
                <a:ea typeface="ＭＳ Ｐゴシック" pitchFamily="34" charset="-128"/>
                <a:cs typeface="Arial" pitchFamily="34" charset="0"/>
              </a:defRPr>
            </a:lvl3pPr>
            <a:lvl4pPr marL="1600200" indent="-228600">
              <a:spcBef>
                <a:spcPct val="20000"/>
              </a:spcBef>
              <a:buFont typeface="Arial" pitchFamily="34" charset="0"/>
              <a:buChar char="–"/>
              <a:defRPr sz="2000">
                <a:solidFill>
                  <a:schemeClr val="bg1"/>
                </a:solidFill>
                <a:latin typeface="Arial" pitchFamily="34" charset="0"/>
                <a:ea typeface="ＭＳ Ｐゴシック" pitchFamily="34" charset="-128"/>
                <a:cs typeface="Arial" pitchFamily="34" charset="0"/>
              </a:defRPr>
            </a:lvl4pPr>
            <a:lvl5pPr marL="2057400" indent="-228600">
              <a:spcBef>
                <a:spcPct val="20000"/>
              </a:spcBef>
              <a:buFont typeface="Arial" pitchFamily="34" charset="0"/>
              <a:buChar char="»"/>
              <a:defRPr sz="2000">
                <a:solidFill>
                  <a:schemeClr val="bg1"/>
                </a:solidFill>
                <a:latin typeface="Arial" pitchFamily="34" charset="0"/>
                <a:ea typeface="ＭＳ Ｐゴシック" pitchFamily="34" charset="-128"/>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bg1"/>
                </a:solidFill>
                <a:latin typeface="Arial" pitchFamily="34" charset="0"/>
                <a:ea typeface="ＭＳ Ｐゴシック" pitchFamily="34" charset="-128"/>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bg1"/>
                </a:solidFill>
                <a:latin typeface="Arial" pitchFamily="34" charset="0"/>
                <a:ea typeface="ＭＳ Ｐゴシック" pitchFamily="34" charset="-128"/>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bg1"/>
                </a:solidFill>
                <a:latin typeface="Arial" pitchFamily="34" charset="0"/>
                <a:ea typeface="ＭＳ Ｐゴシック" pitchFamily="34" charset="-128"/>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bg1"/>
                </a:solidFill>
                <a:latin typeface="Arial" pitchFamily="34" charset="0"/>
                <a:ea typeface="ＭＳ Ｐゴシック" pitchFamily="34" charset="-128"/>
                <a:cs typeface="Arial" pitchFamily="34" charset="0"/>
              </a:defRPr>
            </a:lvl9pPr>
          </a:lstStyle>
          <a:p>
            <a:pPr algn="ctr">
              <a:spcBef>
                <a:spcPct val="0"/>
              </a:spcBef>
              <a:buFontTx/>
              <a:buNone/>
            </a:pPr>
            <a:r>
              <a:rPr lang="en-US" altLang="en-US" sz="1300" b="1" dirty="0"/>
              <a:t>ONS Immunotherapy Wallet Card Example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8383" y="2027975"/>
            <a:ext cx="2167363" cy="2167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65898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Spectrum of AEs With TKI Therapy</a:t>
            </a:r>
            <a:endParaRPr lang="en-US" dirty="0"/>
          </a:p>
        </p:txBody>
      </p:sp>
      <p:grpSp>
        <p:nvGrpSpPr>
          <p:cNvPr id="5" name="Group 4"/>
          <p:cNvGrpSpPr/>
          <p:nvPr/>
        </p:nvGrpSpPr>
        <p:grpSpPr>
          <a:xfrm>
            <a:off x="4587454" y="1085539"/>
            <a:ext cx="3656707" cy="2611497"/>
            <a:chOff x="2743646" y="540536"/>
            <a:chExt cx="3656707" cy="2611497"/>
          </a:xfrm>
        </p:grpSpPr>
        <p:sp>
          <p:nvSpPr>
            <p:cNvPr id="6" name="Freeform 5"/>
            <p:cNvSpPr/>
            <p:nvPr/>
          </p:nvSpPr>
          <p:spPr>
            <a:xfrm>
              <a:off x="4484935" y="1535683"/>
              <a:ext cx="957708" cy="455782"/>
            </a:xfrm>
            <a:custGeom>
              <a:avLst/>
              <a:gdLst/>
              <a:ahLst/>
              <a:cxnLst/>
              <a:rect l="0" t="0" r="0" b="0"/>
              <a:pathLst>
                <a:path>
                  <a:moveTo>
                    <a:pt x="0" y="0"/>
                  </a:moveTo>
                  <a:lnTo>
                    <a:pt x="0" y="310602"/>
                  </a:lnTo>
                  <a:lnTo>
                    <a:pt x="957708" y="310602"/>
                  </a:lnTo>
                  <a:lnTo>
                    <a:pt x="957708" y="455782"/>
                  </a:lnTo>
                </a:path>
              </a:pathLst>
            </a:custGeom>
            <a:noFill/>
            <a:ln w="1905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3527226" y="1535683"/>
              <a:ext cx="957708" cy="455782"/>
            </a:xfrm>
            <a:custGeom>
              <a:avLst/>
              <a:gdLst/>
              <a:ahLst/>
              <a:cxnLst/>
              <a:rect l="0" t="0" r="0" b="0"/>
              <a:pathLst>
                <a:path>
                  <a:moveTo>
                    <a:pt x="957708" y="0"/>
                  </a:moveTo>
                  <a:lnTo>
                    <a:pt x="957708" y="310602"/>
                  </a:lnTo>
                  <a:lnTo>
                    <a:pt x="0" y="310602"/>
                  </a:lnTo>
                  <a:lnTo>
                    <a:pt x="0" y="455782"/>
                  </a:lnTo>
                </a:path>
              </a:pathLst>
            </a:custGeom>
            <a:noFill/>
            <a:ln w="1905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Rounded Rectangle 8"/>
            <p:cNvSpPr/>
            <p:nvPr/>
          </p:nvSpPr>
          <p:spPr>
            <a:xfrm>
              <a:off x="3701355" y="540536"/>
              <a:ext cx="1567160" cy="995146"/>
            </a:xfrm>
            <a:prstGeom prst="roundRect">
              <a:avLst>
                <a:gd name="adj" fmla="val 10000"/>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9"/>
            <p:cNvSpPr/>
            <p:nvPr/>
          </p:nvSpPr>
          <p:spPr>
            <a:xfrm>
              <a:off x="3875484" y="705958"/>
              <a:ext cx="1567160" cy="995146"/>
            </a:xfrm>
            <a:custGeom>
              <a:avLst/>
              <a:gdLst>
                <a:gd name="connsiteX0" fmla="*/ 0 w 1567160"/>
                <a:gd name="connsiteY0" fmla="*/ 99515 h 995146"/>
                <a:gd name="connsiteX1" fmla="*/ 99515 w 1567160"/>
                <a:gd name="connsiteY1" fmla="*/ 0 h 995146"/>
                <a:gd name="connsiteX2" fmla="*/ 1467645 w 1567160"/>
                <a:gd name="connsiteY2" fmla="*/ 0 h 995146"/>
                <a:gd name="connsiteX3" fmla="*/ 1567160 w 1567160"/>
                <a:gd name="connsiteY3" fmla="*/ 99515 h 995146"/>
                <a:gd name="connsiteX4" fmla="*/ 1567160 w 1567160"/>
                <a:gd name="connsiteY4" fmla="*/ 895631 h 995146"/>
                <a:gd name="connsiteX5" fmla="*/ 1467645 w 1567160"/>
                <a:gd name="connsiteY5" fmla="*/ 995146 h 995146"/>
                <a:gd name="connsiteX6" fmla="*/ 99515 w 1567160"/>
                <a:gd name="connsiteY6" fmla="*/ 995146 h 995146"/>
                <a:gd name="connsiteX7" fmla="*/ 0 w 1567160"/>
                <a:gd name="connsiteY7" fmla="*/ 895631 h 995146"/>
                <a:gd name="connsiteX8" fmla="*/ 0 w 1567160"/>
                <a:gd name="connsiteY8" fmla="*/ 99515 h 99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160" h="995146">
                  <a:moveTo>
                    <a:pt x="0" y="99515"/>
                  </a:moveTo>
                  <a:cubicBezTo>
                    <a:pt x="0" y="44554"/>
                    <a:pt x="44554" y="0"/>
                    <a:pt x="99515" y="0"/>
                  </a:cubicBezTo>
                  <a:lnTo>
                    <a:pt x="1467645" y="0"/>
                  </a:lnTo>
                  <a:cubicBezTo>
                    <a:pt x="1522606" y="0"/>
                    <a:pt x="1567160" y="44554"/>
                    <a:pt x="1567160" y="99515"/>
                  </a:cubicBezTo>
                  <a:lnTo>
                    <a:pt x="1567160" y="895631"/>
                  </a:lnTo>
                  <a:cubicBezTo>
                    <a:pt x="1567160" y="950592"/>
                    <a:pt x="1522606" y="995146"/>
                    <a:pt x="1467645" y="995146"/>
                  </a:cubicBezTo>
                  <a:lnTo>
                    <a:pt x="99515" y="995146"/>
                  </a:lnTo>
                  <a:cubicBezTo>
                    <a:pt x="44554" y="995146"/>
                    <a:pt x="0" y="950592"/>
                    <a:pt x="0" y="895631"/>
                  </a:cubicBezTo>
                  <a:lnTo>
                    <a:pt x="0" y="99515"/>
                  </a:lnTo>
                  <a:close/>
                </a:path>
              </a:pathLst>
            </a:custGeom>
            <a:ln w="19050"/>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737" tIns="177737" rIns="177737" bIns="177737" numCol="1" spcCol="1270" anchor="ctr" anchorCtr="0">
              <a:noAutofit/>
            </a:bodyPr>
            <a:lstStyle/>
            <a:p>
              <a:pPr lvl="0" algn="ctr" defTabSz="1733550">
                <a:lnSpc>
                  <a:spcPct val="90000"/>
                </a:lnSpc>
                <a:spcBef>
                  <a:spcPct val="0"/>
                </a:spcBef>
                <a:spcAft>
                  <a:spcPct val="35000"/>
                </a:spcAft>
              </a:pPr>
              <a:r>
                <a:rPr lang="en-US" b="1" kern="1200" dirty="0" smtClean="0"/>
                <a:t>GI events (diarrhea)</a:t>
              </a:r>
              <a:endParaRPr lang="en-US" b="1" kern="1200" dirty="0"/>
            </a:p>
          </p:txBody>
        </p:sp>
        <p:sp>
          <p:nvSpPr>
            <p:cNvPr id="11" name="Rounded Rectangle 10"/>
            <p:cNvSpPr/>
            <p:nvPr/>
          </p:nvSpPr>
          <p:spPr>
            <a:xfrm>
              <a:off x="2743646" y="1991465"/>
              <a:ext cx="1567160" cy="995146"/>
            </a:xfrm>
            <a:prstGeom prst="roundRect">
              <a:avLst>
                <a:gd name="adj" fmla="val 10000"/>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1"/>
            <p:cNvSpPr/>
            <p:nvPr/>
          </p:nvSpPr>
          <p:spPr>
            <a:xfrm>
              <a:off x="2917775" y="2156887"/>
              <a:ext cx="1567160" cy="995146"/>
            </a:xfrm>
            <a:custGeom>
              <a:avLst/>
              <a:gdLst>
                <a:gd name="connsiteX0" fmla="*/ 0 w 1567160"/>
                <a:gd name="connsiteY0" fmla="*/ 99515 h 995146"/>
                <a:gd name="connsiteX1" fmla="*/ 99515 w 1567160"/>
                <a:gd name="connsiteY1" fmla="*/ 0 h 995146"/>
                <a:gd name="connsiteX2" fmla="*/ 1467645 w 1567160"/>
                <a:gd name="connsiteY2" fmla="*/ 0 h 995146"/>
                <a:gd name="connsiteX3" fmla="*/ 1567160 w 1567160"/>
                <a:gd name="connsiteY3" fmla="*/ 99515 h 995146"/>
                <a:gd name="connsiteX4" fmla="*/ 1567160 w 1567160"/>
                <a:gd name="connsiteY4" fmla="*/ 895631 h 995146"/>
                <a:gd name="connsiteX5" fmla="*/ 1467645 w 1567160"/>
                <a:gd name="connsiteY5" fmla="*/ 995146 h 995146"/>
                <a:gd name="connsiteX6" fmla="*/ 99515 w 1567160"/>
                <a:gd name="connsiteY6" fmla="*/ 995146 h 995146"/>
                <a:gd name="connsiteX7" fmla="*/ 0 w 1567160"/>
                <a:gd name="connsiteY7" fmla="*/ 895631 h 995146"/>
                <a:gd name="connsiteX8" fmla="*/ 0 w 1567160"/>
                <a:gd name="connsiteY8" fmla="*/ 99515 h 99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160" h="995146">
                  <a:moveTo>
                    <a:pt x="0" y="99515"/>
                  </a:moveTo>
                  <a:cubicBezTo>
                    <a:pt x="0" y="44554"/>
                    <a:pt x="44554" y="0"/>
                    <a:pt x="99515" y="0"/>
                  </a:cubicBezTo>
                  <a:lnTo>
                    <a:pt x="1467645" y="0"/>
                  </a:lnTo>
                  <a:cubicBezTo>
                    <a:pt x="1522606" y="0"/>
                    <a:pt x="1567160" y="44554"/>
                    <a:pt x="1567160" y="99515"/>
                  </a:cubicBezTo>
                  <a:lnTo>
                    <a:pt x="1567160" y="895631"/>
                  </a:lnTo>
                  <a:cubicBezTo>
                    <a:pt x="1567160" y="950592"/>
                    <a:pt x="1522606" y="995146"/>
                    <a:pt x="1467645" y="995146"/>
                  </a:cubicBezTo>
                  <a:lnTo>
                    <a:pt x="99515" y="995146"/>
                  </a:lnTo>
                  <a:cubicBezTo>
                    <a:pt x="44554" y="995146"/>
                    <a:pt x="0" y="950592"/>
                    <a:pt x="0" y="895631"/>
                  </a:cubicBezTo>
                  <a:lnTo>
                    <a:pt x="0" y="99515"/>
                  </a:lnTo>
                  <a:close/>
                </a:path>
              </a:pathLst>
            </a:custGeom>
            <a:ln w="19050"/>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737" tIns="177737" rIns="177737" bIns="177737" numCol="1" spcCol="1270" anchor="ctr" anchorCtr="0">
              <a:noAutofit/>
            </a:bodyPr>
            <a:lstStyle/>
            <a:p>
              <a:pPr lvl="0" algn="ctr" defTabSz="1733550">
                <a:lnSpc>
                  <a:spcPct val="90000"/>
                </a:lnSpc>
                <a:spcBef>
                  <a:spcPct val="0"/>
                </a:spcBef>
                <a:spcAft>
                  <a:spcPct val="35000"/>
                </a:spcAft>
              </a:pPr>
              <a:r>
                <a:rPr lang="en-US" b="1" kern="1200" dirty="0" smtClean="0"/>
                <a:t>Fatigue</a:t>
              </a:r>
              <a:endParaRPr lang="en-US" b="1" kern="1200" dirty="0"/>
            </a:p>
          </p:txBody>
        </p:sp>
        <p:sp>
          <p:nvSpPr>
            <p:cNvPr id="15" name="Rounded Rectangle 14"/>
            <p:cNvSpPr/>
            <p:nvPr/>
          </p:nvSpPr>
          <p:spPr>
            <a:xfrm>
              <a:off x="4659064" y="1991465"/>
              <a:ext cx="1567160" cy="995146"/>
            </a:xfrm>
            <a:prstGeom prst="roundRect">
              <a:avLst>
                <a:gd name="adj" fmla="val 10000"/>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15"/>
            <p:cNvSpPr/>
            <p:nvPr/>
          </p:nvSpPr>
          <p:spPr>
            <a:xfrm>
              <a:off x="4833193" y="2156887"/>
              <a:ext cx="1567160" cy="995146"/>
            </a:xfrm>
            <a:custGeom>
              <a:avLst/>
              <a:gdLst>
                <a:gd name="connsiteX0" fmla="*/ 0 w 1567160"/>
                <a:gd name="connsiteY0" fmla="*/ 99515 h 995146"/>
                <a:gd name="connsiteX1" fmla="*/ 99515 w 1567160"/>
                <a:gd name="connsiteY1" fmla="*/ 0 h 995146"/>
                <a:gd name="connsiteX2" fmla="*/ 1467645 w 1567160"/>
                <a:gd name="connsiteY2" fmla="*/ 0 h 995146"/>
                <a:gd name="connsiteX3" fmla="*/ 1567160 w 1567160"/>
                <a:gd name="connsiteY3" fmla="*/ 99515 h 995146"/>
                <a:gd name="connsiteX4" fmla="*/ 1567160 w 1567160"/>
                <a:gd name="connsiteY4" fmla="*/ 895631 h 995146"/>
                <a:gd name="connsiteX5" fmla="*/ 1467645 w 1567160"/>
                <a:gd name="connsiteY5" fmla="*/ 995146 h 995146"/>
                <a:gd name="connsiteX6" fmla="*/ 99515 w 1567160"/>
                <a:gd name="connsiteY6" fmla="*/ 995146 h 995146"/>
                <a:gd name="connsiteX7" fmla="*/ 0 w 1567160"/>
                <a:gd name="connsiteY7" fmla="*/ 895631 h 995146"/>
                <a:gd name="connsiteX8" fmla="*/ 0 w 1567160"/>
                <a:gd name="connsiteY8" fmla="*/ 99515 h 99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160" h="995146">
                  <a:moveTo>
                    <a:pt x="0" y="99515"/>
                  </a:moveTo>
                  <a:cubicBezTo>
                    <a:pt x="0" y="44554"/>
                    <a:pt x="44554" y="0"/>
                    <a:pt x="99515" y="0"/>
                  </a:cubicBezTo>
                  <a:lnTo>
                    <a:pt x="1467645" y="0"/>
                  </a:lnTo>
                  <a:cubicBezTo>
                    <a:pt x="1522606" y="0"/>
                    <a:pt x="1567160" y="44554"/>
                    <a:pt x="1567160" y="99515"/>
                  </a:cubicBezTo>
                  <a:lnTo>
                    <a:pt x="1567160" y="895631"/>
                  </a:lnTo>
                  <a:cubicBezTo>
                    <a:pt x="1567160" y="950592"/>
                    <a:pt x="1522606" y="995146"/>
                    <a:pt x="1467645" y="995146"/>
                  </a:cubicBezTo>
                  <a:lnTo>
                    <a:pt x="99515" y="995146"/>
                  </a:lnTo>
                  <a:cubicBezTo>
                    <a:pt x="44554" y="995146"/>
                    <a:pt x="0" y="950592"/>
                    <a:pt x="0" y="895631"/>
                  </a:cubicBezTo>
                  <a:lnTo>
                    <a:pt x="0" y="99515"/>
                  </a:lnTo>
                  <a:close/>
                </a:path>
              </a:pathLst>
            </a:custGeom>
            <a:ln w="19050"/>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0597" tIns="200597" rIns="200597" bIns="200597" numCol="1" spcCol="1270" anchor="ctr" anchorCtr="0">
              <a:noAutofit/>
            </a:bodyPr>
            <a:lstStyle/>
            <a:p>
              <a:pPr lvl="0" algn="ctr" defTabSz="2000250">
                <a:lnSpc>
                  <a:spcPct val="90000"/>
                </a:lnSpc>
                <a:spcBef>
                  <a:spcPct val="0"/>
                </a:spcBef>
                <a:spcAft>
                  <a:spcPct val="35000"/>
                </a:spcAft>
              </a:pPr>
              <a:r>
                <a:rPr lang="en-US" b="1" dirty="0" smtClean="0"/>
                <a:t>HFSR</a:t>
              </a:r>
              <a:endParaRPr lang="en-US" b="1" kern="1200" dirty="0"/>
            </a:p>
          </p:txBody>
        </p:sp>
      </p:grpSp>
      <p:sp>
        <p:nvSpPr>
          <p:cNvPr id="17" name="Rounded Rectangle 16"/>
          <p:cNvSpPr/>
          <p:nvPr/>
        </p:nvSpPr>
        <p:spPr>
          <a:xfrm>
            <a:off x="669107" y="1786755"/>
            <a:ext cx="3603279" cy="1910281"/>
          </a:xfrm>
          <a:prstGeom prst="roundRect">
            <a:avLst/>
          </a:prstGeom>
          <a:solidFill>
            <a:schemeClr val="accent1">
              <a:lumMod val="10000"/>
              <a:lumOff val="9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Watch for “classic” events associated with TKI therapy … and remind your patients what to expect </a:t>
            </a:r>
            <a:endParaRPr lang="en-US" dirty="0">
              <a:solidFill>
                <a:schemeClr val="tx1"/>
              </a:solidFill>
            </a:endParaRPr>
          </a:p>
        </p:txBody>
      </p:sp>
      <p:sp>
        <p:nvSpPr>
          <p:cNvPr id="13" name="Rounded Rectangle 12"/>
          <p:cNvSpPr/>
          <p:nvPr/>
        </p:nvSpPr>
        <p:spPr>
          <a:xfrm>
            <a:off x="4587453" y="3821139"/>
            <a:ext cx="3656707" cy="615394"/>
          </a:xfrm>
          <a:prstGeom prst="roundRect">
            <a:avLst/>
          </a:prstGeom>
          <a:ln w="19050"/>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737" tIns="177737" rIns="177737" bIns="177737" numCol="1" spcCol="1270" anchor="ctr" anchorCtr="0">
            <a:noAutofit/>
          </a:bodyPr>
          <a:lstStyle/>
          <a:p>
            <a:pPr lvl="0" algn="ctr" defTabSz="1733550">
              <a:lnSpc>
                <a:spcPct val="90000"/>
              </a:lnSpc>
              <a:spcBef>
                <a:spcPct val="0"/>
              </a:spcBef>
              <a:spcAft>
                <a:spcPct val="35000"/>
              </a:spcAft>
            </a:pPr>
            <a:r>
              <a:rPr lang="en-US" b="1" kern="1200" dirty="0" smtClean="0"/>
              <a:t>Hypertension</a:t>
            </a:r>
            <a:endParaRPr lang="en-US" b="1" kern="1200" dirty="0"/>
          </a:p>
        </p:txBody>
      </p:sp>
    </p:spTree>
    <p:extLst>
      <p:ext uri="{BB962C8B-B14F-4D97-AF65-F5344CB8AC3E}">
        <p14:creationId xmlns:p14="http://schemas.microsoft.com/office/powerpoint/2010/main" val="15121898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8650" y="929018"/>
            <a:ext cx="8423910" cy="3749040"/>
          </a:xfrm>
        </p:spPr>
        <p:txBody>
          <a:bodyPr/>
          <a:lstStyle/>
          <a:p>
            <a:r>
              <a:rPr lang="en-US" dirty="0" smtClean="0"/>
              <a:t>Unlike TKIs, checkpoint inhibitors are intravenously administered using an every 2- to 4-week schedule</a:t>
            </a:r>
          </a:p>
          <a:p>
            <a:pPr lvl="1"/>
            <a:r>
              <a:rPr lang="en-US" dirty="0" smtClean="0"/>
              <a:t>Use of calendars can be helpful to convey a complex schedule</a:t>
            </a:r>
          </a:p>
          <a:p>
            <a:r>
              <a:rPr lang="en-US" dirty="0" smtClean="0"/>
              <a:t>Checkpoint inhibitors are associated with a unique spectrum of AEs that are likely related to immune stimulation</a:t>
            </a:r>
            <a:endParaRPr lang="en-US" dirty="0"/>
          </a:p>
        </p:txBody>
      </p:sp>
      <p:sp>
        <p:nvSpPr>
          <p:cNvPr id="4" name="Title 3"/>
          <p:cNvSpPr>
            <a:spLocks noGrp="1"/>
          </p:cNvSpPr>
          <p:nvPr>
            <p:ph type="title"/>
          </p:nvPr>
        </p:nvSpPr>
        <p:spPr/>
        <p:txBody>
          <a:bodyPr/>
          <a:lstStyle/>
          <a:p>
            <a:r>
              <a:rPr lang="en-US" sz="2400" dirty="0" smtClean="0"/>
              <a:t>Differences to Note Between </a:t>
            </a:r>
            <a:br>
              <a:rPr lang="en-US" sz="2400" dirty="0" smtClean="0"/>
            </a:br>
            <a:r>
              <a:rPr lang="en-US" sz="2400" dirty="0" smtClean="0"/>
              <a:t>Checkpoint Inhibitors and TKIs</a:t>
            </a:r>
            <a:endParaRPr lang="en-US" sz="2400" dirty="0"/>
          </a:p>
        </p:txBody>
      </p:sp>
    </p:spTree>
    <p:extLst>
      <p:ext uri="{BB962C8B-B14F-4D97-AF65-F5344CB8AC3E}">
        <p14:creationId xmlns:p14="http://schemas.microsoft.com/office/powerpoint/2010/main" val="6249811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Spectrum of </a:t>
            </a:r>
            <a:r>
              <a:rPr lang="en-US" dirty="0"/>
              <a:t>Immune-Related </a:t>
            </a:r>
            <a:r>
              <a:rPr lang="en-US" dirty="0" smtClean="0"/>
              <a:t>AEs</a:t>
            </a:r>
            <a:r>
              <a:rPr lang="en-US" baseline="30000" dirty="0" smtClean="0"/>
              <a:t>1,2</a:t>
            </a:r>
            <a:endParaRPr lang="en-US" dirty="0"/>
          </a:p>
        </p:txBody>
      </p:sp>
      <p:sp>
        <p:nvSpPr>
          <p:cNvPr id="5" name="Footer Placeholder 4"/>
          <p:cNvSpPr>
            <a:spLocks noGrp="1"/>
          </p:cNvSpPr>
          <p:nvPr>
            <p:ph type="ftr" sz="quarter" idx="13"/>
          </p:nvPr>
        </p:nvSpPr>
        <p:spPr/>
        <p:txBody>
          <a:bodyPr/>
          <a:lstStyle/>
          <a:p>
            <a:r>
              <a:rPr lang="da-DK" dirty="0" smtClean="0">
                <a:solidFill>
                  <a:srgbClr val="000000"/>
                </a:solidFill>
              </a:rPr>
              <a:t>1.  Postow MA et al. </a:t>
            </a:r>
            <a:r>
              <a:rPr lang="da-DK" i="1" dirty="0" smtClean="0">
                <a:solidFill>
                  <a:srgbClr val="000000"/>
                </a:solidFill>
              </a:rPr>
              <a:t>N Engl J Med</a:t>
            </a:r>
            <a:r>
              <a:rPr lang="da-DK" dirty="0" smtClean="0">
                <a:solidFill>
                  <a:srgbClr val="000000"/>
                </a:solidFill>
              </a:rPr>
              <a:t>. 2018;378:158-168. 2. Brahmer JR et al. </a:t>
            </a:r>
            <a:r>
              <a:rPr lang="da-DK" i="1" dirty="0" smtClean="0">
                <a:solidFill>
                  <a:srgbClr val="000000"/>
                </a:solidFill>
              </a:rPr>
              <a:t>J Clin Oncol</a:t>
            </a:r>
            <a:r>
              <a:rPr lang="da-DK" dirty="0" smtClean="0">
                <a:solidFill>
                  <a:srgbClr val="000000"/>
                </a:solidFill>
              </a:rPr>
              <a:t>. 2018;36:1714-1768.</a:t>
            </a:r>
            <a:endParaRPr lang="en-US" dirty="0">
              <a:solidFill>
                <a:srgbClr val="000000"/>
              </a:solidFill>
            </a:endParaRPr>
          </a:p>
        </p:txBody>
      </p:sp>
      <p:sp>
        <p:nvSpPr>
          <p:cNvPr id="4" name="Content Placeholder 3"/>
          <p:cNvSpPr>
            <a:spLocks noGrp="1"/>
          </p:cNvSpPr>
          <p:nvPr>
            <p:ph idx="4294967295"/>
          </p:nvPr>
        </p:nvSpPr>
        <p:spPr>
          <a:xfrm>
            <a:off x="269874" y="992188"/>
            <a:ext cx="8391525" cy="1098550"/>
          </a:xfrm>
          <a:noFill/>
        </p:spPr>
        <p:txBody>
          <a:bodyPr>
            <a:noAutofit/>
          </a:bodyPr>
          <a:lstStyle/>
          <a:p>
            <a:pPr marL="342900" indent="-342900">
              <a:buFont typeface="+mj-lt"/>
              <a:buAutoNum type="arabicPeriod"/>
            </a:pPr>
            <a:r>
              <a:rPr lang="en-US" sz="1400" b="1" dirty="0"/>
              <a:t>“Taking the brakes off” of the immune system can help the body fight cancer, but it can also lead to toxicity from a </a:t>
            </a:r>
            <a:r>
              <a:rPr lang="en-US" sz="1400" b="1" dirty="0" smtClean="0"/>
              <a:t>supercharged </a:t>
            </a:r>
            <a:r>
              <a:rPr lang="en-US" sz="1400" b="1" dirty="0"/>
              <a:t>immune </a:t>
            </a:r>
            <a:r>
              <a:rPr lang="en-US" sz="1400" b="1" dirty="0" smtClean="0"/>
              <a:t>system</a:t>
            </a:r>
            <a:endParaRPr lang="en-US" sz="1400" b="1" dirty="0"/>
          </a:p>
          <a:p>
            <a:pPr marL="342900" indent="-342900">
              <a:buFont typeface="+mj-lt"/>
              <a:buAutoNum type="arabicPeriod"/>
            </a:pPr>
            <a:r>
              <a:rPr lang="en-US" sz="1400" b="1" dirty="0" smtClean="0"/>
              <a:t>Any </a:t>
            </a:r>
            <a:r>
              <a:rPr lang="en-US" sz="1400" b="1" dirty="0"/>
              <a:t>organ system can be </a:t>
            </a:r>
            <a:r>
              <a:rPr lang="en-US" sz="1400" b="1" dirty="0" smtClean="0"/>
              <a:t>affected</a:t>
            </a:r>
            <a:endParaRPr lang="en-US" sz="1400" dirty="0"/>
          </a:p>
        </p:txBody>
      </p:sp>
      <p:grpSp>
        <p:nvGrpSpPr>
          <p:cNvPr id="7" name="Group 6"/>
          <p:cNvGrpSpPr/>
          <p:nvPr/>
        </p:nvGrpSpPr>
        <p:grpSpPr>
          <a:xfrm>
            <a:off x="4255008" y="1602945"/>
            <a:ext cx="4633405" cy="3170223"/>
            <a:chOff x="4255008" y="1602945"/>
            <a:chExt cx="4633405" cy="3170223"/>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95" r="10200"/>
            <a:stretch/>
          </p:blipFill>
          <p:spPr bwMode="auto">
            <a:xfrm>
              <a:off x="4255008" y="1602945"/>
              <a:ext cx="4633405" cy="3170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521942" y="4265375"/>
              <a:ext cx="547305" cy="301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255008" y="4209380"/>
              <a:ext cx="991225" cy="369332"/>
            </a:xfrm>
            <a:prstGeom prst="rect">
              <a:avLst/>
            </a:prstGeom>
            <a:noFill/>
          </p:spPr>
          <p:txBody>
            <a:bodyPr wrap="square" rtlCol="0">
              <a:spAutoFit/>
            </a:bodyPr>
            <a:lstStyle/>
            <a:p>
              <a:pPr>
                <a:lnSpc>
                  <a:spcPct val="90000"/>
                </a:lnSpc>
              </a:pPr>
              <a:r>
                <a:rPr lang="en-US" sz="1000" dirty="0" smtClean="0">
                  <a:latin typeface="+mj-lt"/>
                  <a:cs typeface="Calibri" panose="020F0502020204030204" pitchFamily="34" charset="0"/>
                </a:rPr>
                <a:t>Arthralgia,</a:t>
              </a:r>
            </a:p>
            <a:p>
              <a:pPr>
                <a:lnSpc>
                  <a:spcPct val="90000"/>
                </a:lnSpc>
              </a:pPr>
              <a:r>
                <a:rPr lang="en-US" sz="1000" dirty="0" smtClean="0">
                  <a:latin typeface="+mj-lt"/>
                  <a:cs typeface="Calibri" panose="020F0502020204030204" pitchFamily="34" charset="0"/>
                </a:rPr>
                <a:t>myositis</a:t>
              </a:r>
              <a:endParaRPr lang="en-US" sz="1000" dirty="0">
                <a:latin typeface="+mj-lt"/>
                <a:cs typeface="Calibri" panose="020F0502020204030204" pitchFamily="34" charset="0"/>
              </a:endParaRPr>
            </a:p>
          </p:txBody>
        </p:sp>
      </p:grpSp>
      <p:sp>
        <p:nvSpPr>
          <p:cNvPr id="2" name="Rectangle 1"/>
          <p:cNvSpPr/>
          <p:nvPr/>
        </p:nvSpPr>
        <p:spPr>
          <a:xfrm>
            <a:off x="4220596" y="1683191"/>
            <a:ext cx="1957587" cy="246221"/>
          </a:xfrm>
          <a:prstGeom prst="rect">
            <a:avLst/>
          </a:prstGeom>
          <a:solidFill>
            <a:schemeClr val="bg1"/>
          </a:solidFill>
        </p:spPr>
        <p:txBody>
          <a:bodyPr wrap="none">
            <a:spAutoFit/>
          </a:bodyPr>
          <a:lstStyle/>
          <a:p>
            <a:r>
              <a:rPr lang="en-US" sz="1000" dirty="0" smtClean="0"/>
              <a:t>Encephalitis, aseptic meningitis</a:t>
            </a:r>
            <a:endParaRPr lang="en-US" sz="1000" dirty="0"/>
          </a:p>
        </p:txBody>
      </p:sp>
      <p:sp>
        <p:nvSpPr>
          <p:cNvPr id="12" name="Rectangle 11"/>
          <p:cNvSpPr/>
          <p:nvPr/>
        </p:nvSpPr>
        <p:spPr>
          <a:xfrm>
            <a:off x="7135595" y="1722839"/>
            <a:ext cx="909223" cy="246221"/>
          </a:xfrm>
          <a:prstGeom prst="rect">
            <a:avLst/>
          </a:prstGeom>
          <a:solidFill>
            <a:schemeClr val="bg1"/>
          </a:solidFill>
        </p:spPr>
        <p:txBody>
          <a:bodyPr wrap="none">
            <a:spAutoFit/>
          </a:bodyPr>
          <a:lstStyle/>
          <a:p>
            <a:r>
              <a:rPr lang="en-US" sz="1000" dirty="0" smtClean="0"/>
              <a:t>Hypophysitis</a:t>
            </a:r>
            <a:endParaRPr lang="en-US" sz="1000" dirty="0"/>
          </a:p>
        </p:txBody>
      </p:sp>
      <p:sp>
        <p:nvSpPr>
          <p:cNvPr id="13" name="Rectangle 12"/>
          <p:cNvSpPr/>
          <p:nvPr/>
        </p:nvSpPr>
        <p:spPr>
          <a:xfrm>
            <a:off x="7152221" y="2090738"/>
            <a:ext cx="569387" cy="246221"/>
          </a:xfrm>
          <a:prstGeom prst="rect">
            <a:avLst/>
          </a:prstGeom>
          <a:solidFill>
            <a:schemeClr val="bg1"/>
          </a:solidFill>
        </p:spPr>
        <p:txBody>
          <a:bodyPr wrap="none">
            <a:spAutoFit/>
          </a:bodyPr>
          <a:lstStyle/>
          <a:p>
            <a:r>
              <a:rPr lang="en-US" sz="1000" dirty="0" smtClean="0"/>
              <a:t>Uveitis</a:t>
            </a:r>
            <a:endParaRPr lang="en-US" sz="1000" dirty="0"/>
          </a:p>
        </p:txBody>
      </p:sp>
      <p:sp>
        <p:nvSpPr>
          <p:cNvPr id="14" name="Rectangle 13"/>
          <p:cNvSpPr/>
          <p:nvPr/>
        </p:nvSpPr>
        <p:spPr>
          <a:xfrm>
            <a:off x="7135595" y="2422022"/>
            <a:ext cx="1378904" cy="246221"/>
          </a:xfrm>
          <a:prstGeom prst="rect">
            <a:avLst/>
          </a:prstGeom>
          <a:solidFill>
            <a:schemeClr val="bg1"/>
          </a:solidFill>
        </p:spPr>
        <p:txBody>
          <a:bodyPr wrap="none">
            <a:spAutoFit/>
          </a:bodyPr>
          <a:lstStyle/>
          <a:p>
            <a:r>
              <a:rPr lang="en-US" sz="1000" dirty="0" smtClean="0"/>
              <a:t>Dry mouth, mucositis</a:t>
            </a:r>
            <a:endParaRPr lang="en-US" sz="1000" dirty="0"/>
          </a:p>
        </p:txBody>
      </p:sp>
      <p:sp>
        <p:nvSpPr>
          <p:cNvPr id="15" name="Rectangle 14"/>
          <p:cNvSpPr/>
          <p:nvPr/>
        </p:nvSpPr>
        <p:spPr>
          <a:xfrm>
            <a:off x="7379434" y="2757301"/>
            <a:ext cx="909223" cy="246221"/>
          </a:xfrm>
          <a:prstGeom prst="rect">
            <a:avLst/>
          </a:prstGeom>
          <a:solidFill>
            <a:schemeClr val="bg1"/>
          </a:solidFill>
        </p:spPr>
        <p:txBody>
          <a:bodyPr wrap="none">
            <a:spAutoFit/>
          </a:bodyPr>
          <a:lstStyle/>
          <a:p>
            <a:r>
              <a:rPr lang="en-US" sz="1000" dirty="0" smtClean="0"/>
              <a:t>Rash, vitiligo</a:t>
            </a:r>
            <a:endParaRPr lang="en-US" sz="1000" dirty="0"/>
          </a:p>
        </p:txBody>
      </p:sp>
      <p:sp>
        <p:nvSpPr>
          <p:cNvPr id="16" name="Rectangle 15"/>
          <p:cNvSpPr/>
          <p:nvPr/>
        </p:nvSpPr>
        <p:spPr>
          <a:xfrm>
            <a:off x="7590206" y="3246360"/>
            <a:ext cx="832279" cy="246221"/>
          </a:xfrm>
          <a:prstGeom prst="rect">
            <a:avLst/>
          </a:prstGeom>
          <a:solidFill>
            <a:schemeClr val="bg1"/>
          </a:solidFill>
        </p:spPr>
        <p:txBody>
          <a:bodyPr wrap="none">
            <a:spAutoFit/>
          </a:bodyPr>
          <a:lstStyle/>
          <a:p>
            <a:r>
              <a:rPr lang="en-US" sz="1000" dirty="0" smtClean="0"/>
              <a:t>Myocarditis</a:t>
            </a:r>
            <a:endParaRPr lang="en-US" sz="1000" dirty="0"/>
          </a:p>
        </p:txBody>
      </p:sp>
      <p:sp>
        <p:nvSpPr>
          <p:cNvPr id="17" name="Rectangle 16"/>
          <p:cNvSpPr/>
          <p:nvPr/>
        </p:nvSpPr>
        <p:spPr>
          <a:xfrm>
            <a:off x="7721011" y="3639455"/>
            <a:ext cx="1402948" cy="400110"/>
          </a:xfrm>
          <a:prstGeom prst="rect">
            <a:avLst/>
          </a:prstGeom>
          <a:solidFill>
            <a:schemeClr val="bg1"/>
          </a:solidFill>
        </p:spPr>
        <p:txBody>
          <a:bodyPr wrap="none">
            <a:spAutoFit/>
          </a:bodyPr>
          <a:lstStyle/>
          <a:p>
            <a:r>
              <a:rPr lang="en-US" sz="1000" dirty="0" smtClean="0"/>
              <a:t>Pancreatitis, </a:t>
            </a:r>
            <a:br>
              <a:rPr lang="en-US" sz="1000" dirty="0" smtClean="0"/>
            </a:br>
            <a:r>
              <a:rPr lang="en-US" sz="1000" dirty="0" smtClean="0"/>
              <a:t>autoimmune diabetes</a:t>
            </a:r>
            <a:endParaRPr lang="en-US" sz="1000" dirty="0"/>
          </a:p>
        </p:txBody>
      </p:sp>
      <p:sp>
        <p:nvSpPr>
          <p:cNvPr id="18" name="Rectangle 17"/>
          <p:cNvSpPr/>
          <p:nvPr/>
        </p:nvSpPr>
        <p:spPr>
          <a:xfrm>
            <a:off x="7926631" y="4099053"/>
            <a:ext cx="534121" cy="246221"/>
          </a:xfrm>
          <a:prstGeom prst="rect">
            <a:avLst/>
          </a:prstGeom>
          <a:solidFill>
            <a:schemeClr val="bg1"/>
          </a:solidFill>
        </p:spPr>
        <p:txBody>
          <a:bodyPr wrap="none">
            <a:spAutoFit/>
          </a:bodyPr>
          <a:lstStyle/>
          <a:p>
            <a:r>
              <a:rPr lang="en-US" sz="1000" dirty="0" smtClean="0"/>
              <a:t>Colitis</a:t>
            </a:r>
            <a:endParaRPr lang="en-US" sz="1000" dirty="0"/>
          </a:p>
        </p:txBody>
      </p:sp>
      <p:sp>
        <p:nvSpPr>
          <p:cNvPr id="19" name="Rectangle 18"/>
          <p:cNvSpPr/>
          <p:nvPr/>
        </p:nvSpPr>
        <p:spPr>
          <a:xfrm>
            <a:off x="7888364" y="4438014"/>
            <a:ext cx="646331" cy="246221"/>
          </a:xfrm>
          <a:prstGeom prst="rect">
            <a:avLst/>
          </a:prstGeom>
          <a:solidFill>
            <a:schemeClr val="bg1"/>
          </a:solidFill>
        </p:spPr>
        <p:txBody>
          <a:bodyPr wrap="none">
            <a:spAutoFit/>
          </a:bodyPr>
          <a:lstStyle/>
          <a:p>
            <a:r>
              <a:rPr lang="en-US" sz="1000" dirty="0" smtClean="0"/>
              <a:t>Enteritis</a:t>
            </a:r>
            <a:endParaRPr lang="en-US" sz="1000" dirty="0"/>
          </a:p>
        </p:txBody>
      </p:sp>
      <p:sp>
        <p:nvSpPr>
          <p:cNvPr id="20" name="Rectangle 19"/>
          <p:cNvSpPr/>
          <p:nvPr/>
        </p:nvSpPr>
        <p:spPr>
          <a:xfrm>
            <a:off x="4263414" y="2113081"/>
            <a:ext cx="1768433" cy="400110"/>
          </a:xfrm>
          <a:prstGeom prst="rect">
            <a:avLst/>
          </a:prstGeom>
          <a:solidFill>
            <a:schemeClr val="bg1"/>
          </a:solidFill>
        </p:spPr>
        <p:txBody>
          <a:bodyPr wrap="none">
            <a:spAutoFit/>
          </a:bodyPr>
          <a:lstStyle/>
          <a:p>
            <a:r>
              <a:rPr lang="en-US" sz="1000" dirty="0" smtClean="0"/>
              <a:t>Thyroiditis, hypothyroidism, </a:t>
            </a:r>
            <a:br>
              <a:rPr lang="en-US" sz="1000" dirty="0" smtClean="0"/>
            </a:br>
            <a:r>
              <a:rPr lang="en-US" sz="1000" dirty="0" smtClean="0"/>
              <a:t>hyperthyroidism</a:t>
            </a:r>
            <a:endParaRPr lang="en-US" sz="1000" dirty="0"/>
          </a:p>
        </p:txBody>
      </p:sp>
      <p:sp>
        <p:nvSpPr>
          <p:cNvPr id="21" name="Rectangle 20"/>
          <p:cNvSpPr/>
          <p:nvPr/>
        </p:nvSpPr>
        <p:spPr>
          <a:xfrm>
            <a:off x="4908276" y="2617564"/>
            <a:ext cx="886781" cy="246221"/>
          </a:xfrm>
          <a:prstGeom prst="rect">
            <a:avLst/>
          </a:prstGeom>
          <a:solidFill>
            <a:schemeClr val="bg1"/>
          </a:solidFill>
        </p:spPr>
        <p:txBody>
          <a:bodyPr wrap="none">
            <a:spAutoFit/>
          </a:bodyPr>
          <a:lstStyle/>
          <a:p>
            <a:r>
              <a:rPr lang="en-US" sz="1000" dirty="0" smtClean="0"/>
              <a:t>Pneumonitis</a:t>
            </a:r>
            <a:endParaRPr lang="en-US" sz="1000" dirty="0"/>
          </a:p>
        </p:txBody>
      </p:sp>
      <p:sp>
        <p:nvSpPr>
          <p:cNvPr id="23" name="Rectangle 22"/>
          <p:cNvSpPr/>
          <p:nvPr/>
        </p:nvSpPr>
        <p:spPr>
          <a:xfrm>
            <a:off x="4748206" y="3327910"/>
            <a:ext cx="681597" cy="246221"/>
          </a:xfrm>
          <a:prstGeom prst="rect">
            <a:avLst/>
          </a:prstGeom>
          <a:solidFill>
            <a:schemeClr val="bg1"/>
          </a:solidFill>
        </p:spPr>
        <p:txBody>
          <a:bodyPr wrap="none">
            <a:spAutoFit/>
          </a:bodyPr>
          <a:lstStyle/>
          <a:p>
            <a:r>
              <a:rPr lang="en-US" sz="1000" dirty="0" smtClean="0"/>
              <a:t>Hepatitis</a:t>
            </a:r>
            <a:endParaRPr lang="en-US" sz="1000" dirty="0"/>
          </a:p>
        </p:txBody>
      </p:sp>
      <p:sp>
        <p:nvSpPr>
          <p:cNvPr id="24" name="Rectangle 23"/>
          <p:cNvSpPr/>
          <p:nvPr/>
        </p:nvSpPr>
        <p:spPr>
          <a:xfrm>
            <a:off x="4070777" y="3568829"/>
            <a:ext cx="1354858" cy="246221"/>
          </a:xfrm>
          <a:prstGeom prst="rect">
            <a:avLst/>
          </a:prstGeom>
          <a:solidFill>
            <a:schemeClr val="bg1"/>
          </a:solidFill>
        </p:spPr>
        <p:txBody>
          <a:bodyPr wrap="none">
            <a:spAutoFit/>
          </a:bodyPr>
          <a:lstStyle/>
          <a:p>
            <a:r>
              <a:rPr lang="en-US" sz="1000" dirty="0" smtClean="0"/>
              <a:t>Adrenal insufficiency</a:t>
            </a:r>
          </a:p>
        </p:txBody>
      </p:sp>
      <p:sp>
        <p:nvSpPr>
          <p:cNvPr id="25" name="Rectangle 24"/>
          <p:cNvSpPr/>
          <p:nvPr/>
        </p:nvSpPr>
        <p:spPr>
          <a:xfrm>
            <a:off x="4629132" y="3831398"/>
            <a:ext cx="689612" cy="246221"/>
          </a:xfrm>
          <a:prstGeom prst="rect">
            <a:avLst/>
          </a:prstGeom>
          <a:solidFill>
            <a:schemeClr val="bg1"/>
          </a:solidFill>
        </p:spPr>
        <p:txBody>
          <a:bodyPr wrap="none">
            <a:spAutoFit/>
          </a:bodyPr>
          <a:lstStyle/>
          <a:p>
            <a:r>
              <a:rPr lang="en-US" sz="1000" dirty="0" smtClean="0"/>
              <a:t>Nephritis</a:t>
            </a:r>
          </a:p>
        </p:txBody>
      </p:sp>
      <p:sp>
        <p:nvSpPr>
          <p:cNvPr id="26" name="Rectangle 25"/>
          <p:cNvSpPr/>
          <p:nvPr/>
        </p:nvSpPr>
        <p:spPr>
          <a:xfrm>
            <a:off x="4433155" y="4021755"/>
            <a:ext cx="724878" cy="246221"/>
          </a:xfrm>
          <a:prstGeom prst="rect">
            <a:avLst/>
          </a:prstGeom>
          <a:solidFill>
            <a:schemeClr val="bg1"/>
          </a:solidFill>
        </p:spPr>
        <p:txBody>
          <a:bodyPr wrap="none">
            <a:spAutoFit/>
          </a:bodyPr>
          <a:lstStyle/>
          <a:p>
            <a:r>
              <a:rPr lang="en-US" sz="1000" dirty="0" smtClean="0"/>
              <a:t>Vasculitis</a:t>
            </a:r>
          </a:p>
        </p:txBody>
      </p:sp>
      <p:sp>
        <p:nvSpPr>
          <p:cNvPr id="27" name="Rectangle 26"/>
          <p:cNvSpPr/>
          <p:nvPr/>
        </p:nvSpPr>
        <p:spPr>
          <a:xfrm>
            <a:off x="4138057" y="4574046"/>
            <a:ext cx="843501" cy="246221"/>
          </a:xfrm>
          <a:prstGeom prst="rect">
            <a:avLst/>
          </a:prstGeom>
          <a:solidFill>
            <a:schemeClr val="bg1"/>
          </a:solidFill>
        </p:spPr>
        <p:txBody>
          <a:bodyPr wrap="none">
            <a:spAutoFit/>
          </a:bodyPr>
          <a:lstStyle/>
          <a:p>
            <a:r>
              <a:rPr lang="en-US" sz="1000" dirty="0" smtClean="0"/>
              <a:t>Neuropathy</a:t>
            </a:r>
          </a:p>
        </p:txBody>
      </p:sp>
      <p:sp>
        <p:nvSpPr>
          <p:cNvPr id="8" name="Rounded Rectangle 7"/>
          <p:cNvSpPr/>
          <p:nvPr/>
        </p:nvSpPr>
        <p:spPr>
          <a:xfrm>
            <a:off x="316081" y="2029824"/>
            <a:ext cx="3754696" cy="2115041"/>
          </a:xfrm>
          <a:prstGeom prst="roundRect">
            <a:avLst/>
          </a:prstGeom>
          <a:solidFill>
            <a:schemeClr val="accent1">
              <a:lumMod val="10000"/>
              <a:lumOff val="9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More commonly occurring irAEs are </a:t>
            </a:r>
          </a:p>
          <a:p>
            <a:pPr marL="285750" indent="-285750">
              <a:buFont typeface="Arial" panose="020B0604020202020204" pitchFamily="34" charset="0"/>
              <a:buChar char="•"/>
            </a:pPr>
            <a:r>
              <a:rPr lang="en-US" sz="1400" dirty="0" smtClean="0">
                <a:solidFill>
                  <a:schemeClr val="tx1"/>
                </a:solidFill>
              </a:rPr>
              <a:t>Dermatologic </a:t>
            </a:r>
            <a:r>
              <a:rPr lang="en-US" sz="1400" dirty="0">
                <a:solidFill>
                  <a:schemeClr val="tx1"/>
                </a:solidFill>
              </a:rPr>
              <a:t>(rash, pruritus, blisters, ulcers, </a:t>
            </a:r>
            <a:r>
              <a:rPr lang="en-US" sz="1400" dirty="0" smtClean="0">
                <a:solidFill>
                  <a:schemeClr val="tx1"/>
                </a:solidFill>
              </a:rPr>
              <a:t>and vitiligo</a:t>
            </a:r>
            <a:r>
              <a:rPr lang="en-US" sz="1400" dirty="0">
                <a:solidFill>
                  <a:schemeClr val="tx1"/>
                </a:solidFill>
              </a:rPr>
              <a:t>)</a:t>
            </a:r>
          </a:p>
          <a:p>
            <a:pPr marL="285750" indent="-285750">
              <a:buFont typeface="Arial" panose="020B0604020202020204" pitchFamily="34" charset="0"/>
              <a:buChar char="•"/>
            </a:pPr>
            <a:r>
              <a:rPr lang="en-US" sz="1400" dirty="0">
                <a:solidFill>
                  <a:schemeClr val="tx1"/>
                </a:solidFill>
              </a:rPr>
              <a:t>GI (</a:t>
            </a:r>
            <a:r>
              <a:rPr lang="en-US" sz="1400" dirty="0" smtClean="0">
                <a:solidFill>
                  <a:schemeClr val="tx1"/>
                </a:solidFill>
              </a:rPr>
              <a:t>diarrhea, </a:t>
            </a:r>
            <a:r>
              <a:rPr lang="en-US" sz="1400" dirty="0">
                <a:solidFill>
                  <a:schemeClr val="tx1"/>
                </a:solidFill>
              </a:rPr>
              <a:t>enterocolitis, transaminitis, hepatitis, </a:t>
            </a:r>
            <a:r>
              <a:rPr lang="en-US" sz="1400" dirty="0" smtClean="0">
                <a:solidFill>
                  <a:schemeClr val="tx1"/>
                </a:solidFill>
              </a:rPr>
              <a:t>and pancreatitis</a:t>
            </a:r>
            <a:r>
              <a:rPr lang="en-US" sz="1400" dirty="0">
                <a:solidFill>
                  <a:schemeClr val="tx1"/>
                </a:solidFill>
              </a:rPr>
              <a:t>)</a:t>
            </a:r>
          </a:p>
          <a:p>
            <a:pPr marL="285750" indent="-285750">
              <a:buFont typeface="Arial" panose="020B0604020202020204" pitchFamily="34" charset="0"/>
              <a:buChar char="•"/>
            </a:pPr>
            <a:r>
              <a:rPr lang="en-US" sz="1400" dirty="0">
                <a:solidFill>
                  <a:schemeClr val="tx1"/>
                </a:solidFill>
              </a:rPr>
              <a:t>Endocrine (thyroiditis, hypophysitis, </a:t>
            </a:r>
            <a:r>
              <a:rPr lang="en-US" sz="1400" dirty="0" smtClean="0">
                <a:solidFill>
                  <a:schemeClr val="tx1"/>
                </a:solidFill>
              </a:rPr>
              <a:t>diabetes, and adrenal </a:t>
            </a:r>
            <a:r>
              <a:rPr lang="en-US" sz="1400" dirty="0">
                <a:solidFill>
                  <a:schemeClr val="tx1"/>
                </a:solidFill>
              </a:rPr>
              <a:t>insufficiency) </a:t>
            </a:r>
            <a:endParaRPr lang="en-US" sz="1400" dirty="0" smtClean="0">
              <a:solidFill>
                <a:schemeClr val="tx1"/>
              </a:solidFill>
            </a:endParaRPr>
          </a:p>
          <a:p>
            <a:pPr marL="285750" indent="-285750">
              <a:buFont typeface="Arial" panose="020B0604020202020204" pitchFamily="34" charset="0"/>
              <a:buChar char="•"/>
            </a:pPr>
            <a:r>
              <a:rPr lang="en-US" sz="1400" dirty="0" smtClean="0">
                <a:solidFill>
                  <a:schemeClr val="tx1"/>
                </a:solidFill>
              </a:rPr>
              <a:t>Pulmonary </a:t>
            </a:r>
            <a:r>
              <a:rPr lang="en-US" sz="1400" dirty="0">
                <a:solidFill>
                  <a:schemeClr val="tx1"/>
                </a:solidFill>
              </a:rPr>
              <a:t>(pneumonitis</a:t>
            </a:r>
            <a:r>
              <a:rPr lang="en-US" sz="1400" dirty="0" smtClean="0">
                <a:solidFill>
                  <a:schemeClr val="tx1"/>
                </a:solidFill>
              </a:rPr>
              <a:t>)</a:t>
            </a:r>
            <a:endParaRPr lang="en-US" sz="1400" dirty="0">
              <a:solidFill>
                <a:schemeClr val="tx1"/>
              </a:solidFill>
            </a:endParaRPr>
          </a:p>
        </p:txBody>
      </p:sp>
      <p:sp>
        <p:nvSpPr>
          <p:cNvPr id="6" name="Rectangle 5"/>
          <p:cNvSpPr/>
          <p:nvPr/>
        </p:nvSpPr>
        <p:spPr>
          <a:xfrm>
            <a:off x="4292813" y="3003522"/>
            <a:ext cx="1058853" cy="314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4340376" y="2946192"/>
            <a:ext cx="1311578" cy="400110"/>
          </a:xfrm>
          <a:prstGeom prst="rect">
            <a:avLst/>
          </a:prstGeom>
          <a:noFill/>
        </p:spPr>
        <p:txBody>
          <a:bodyPr wrap="none">
            <a:spAutoFit/>
          </a:bodyPr>
          <a:lstStyle/>
          <a:p>
            <a:r>
              <a:rPr lang="en-US" sz="1000" dirty="0" smtClean="0"/>
              <a:t>Thrombocytopenia, </a:t>
            </a:r>
            <a:br>
              <a:rPr lang="en-US" sz="1000" dirty="0" smtClean="0"/>
            </a:br>
            <a:r>
              <a:rPr lang="en-US" sz="1000" dirty="0" smtClean="0"/>
              <a:t>anemia</a:t>
            </a:r>
            <a:endParaRPr lang="en-US" sz="1000" dirty="0"/>
          </a:p>
        </p:txBody>
      </p:sp>
    </p:spTree>
    <p:extLst>
      <p:ext uri="{BB962C8B-B14F-4D97-AF65-F5344CB8AC3E}">
        <p14:creationId xmlns:p14="http://schemas.microsoft.com/office/powerpoint/2010/main" val="28339061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Immunotherapy + TKI Combination Toxicities</a:t>
            </a:r>
            <a:endParaRPr lang="en-US" sz="2400" dirty="0"/>
          </a:p>
        </p:txBody>
      </p:sp>
      <p:grpSp>
        <p:nvGrpSpPr>
          <p:cNvPr id="18" name="Group 17"/>
          <p:cNvGrpSpPr/>
          <p:nvPr/>
        </p:nvGrpSpPr>
        <p:grpSpPr>
          <a:xfrm>
            <a:off x="1785667" y="955732"/>
            <a:ext cx="5572666" cy="589107"/>
            <a:chOff x="1429563" y="955732"/>
            <a:chExt cx="5572666" cy="589107"/>
          </a:xfrm>
        </p:grpSpPr>
        <p:sp>
          <p:nvSpPr>
            <p:cNvPr id="6" name="Rectangle 5"/>
            <p:cNvSpPr/>
            <p:nvPr/>
          </p:nvSpPr>
          <p:spPr>
            <a:xfrm>
              <a:off x="2040814" y="957898"/>
              <a:ext cx="4961415" cy="584775"/>
            </a:xfrm>
            <a:prstGeom prst="rect">
              <a:avLst/>
            </a:prstGeom>
          </p:spPr>
          <p:txBody>
            <a:bodyPr wrap="square">
              <a:spAutoFit/>
            </a:bodyPr>
            <a:lstStyle/>
            <a:p>
              <a:r>
                <a:rPr lang="en-US" sz="1600" dirty="0"/>
                <a:t>Be aware of overlapping toxicities that can occur with </a:t>
              </a:r>
              <a:r>
                <a:rPr lang="en-US" sz="1600" dirty="0" smtClean="0"/>
                <a:t>immunotherapy </a:t>
              </a:r>
              <a:r>
                <a:rPr lang="en-US" sz="1600" dirty="0"/>
                <a:t>+ TKI combination </a:t>
              </a:r>
              <a:r>
                <a:rPr lang="en-US" sz="1600" dirty="0" smtClean="0"/>
                <a:t>therapy</a:t>
              </a:r>
              <a:endParaRPr lang="en-US" sz="1400" dirty="0">
                <a:hlinkClick r:id="rId3"/>
              </a:endParaRPr>
            </a:p>
          </p:txBody>
        </p:sp>
        <p:sp>
          <p:nvSpPr>
            <p:cNvPr id="22" name="Oval 21"/>
            <p:cNvSpPr/>
            <p:nvPr/>
          </p:nvSpPr>
          <p:spPr>
            <a:xfrm>
              <a:off x="1429563" y="955732"/>
              <a:ext cx="607056" cy="5891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Calibri" panose="020F0502020204030204" pitchFamily="34" charset="0"/>
                  <a:cs typeface="Calibri" panose="020F0502020204030204" pitchFamily="34" charset="0"/>
                </a:rPr>
                <a:t>!</a:t>
              </a:r>
              <a:endParaRPr lang="en-US" sz="3200" b="1" dirty="0">
                <a:latin typeface="Calibri" panose="020F0502020204030204" pitchFamily="34" charset="0"/>
                <a:cs typeface="Calibri" panose="020F0502020204030204" pitchFamily="34" charset="0"/>
              </a:endParaRPr>
            </a:p>
          </p:txBody>
        </p:sp>
      </p:grpSp>
      <p:grpSp>
        <p:nvGrpSpPr>
          <p:cNvPr id="39" name="Group 38"/>
          <p:cNvGrpSpPr/>
          <p:nvPr/>
        </p:nvGrpSpPr>
        <p:grpSpPr>
          <a:xfrm>
            <a:off x="2035996" y="1546598"/>
            <a:ext cx="5072009" cy="2667955"/>
            <a:chOff x="2062859" y="1585831"/>
            <a:chExt cx="5693496" cy="3031035"/>
          </a:xfrm>
        </p:grpSpPr>
        <p:sp>
          <p:nvSpPr>
            <p:cNvPr id="38" name="Freeform 37"/>
            <p:cNvSpPr/>
            <p:nvPr/>
          </p:nvSpPr>
          <p:spPr>
            <a:xfrm>
              <a:off x="4109761" y="1852763"/>
              <a:ext cx="1598242" cy="2501953"/>
            </a:xfrm>
            <a:custGeom>
              <a:avLst/>
              <a:gdLst>
                <a:gd name="connsiteX0" fmla="*/ 305590 w 630131"/>
                <a:gd name="connsiteY0" fmla="*/ 0 h 1182087"/>
                <a:gd name="connsiteX1" fmla="*/ 203726 w 630131"/>
                <a:gd name="connsiteY1" fmla="*/ 101864 h 1182087"/>
                <a:gd name="connsiteX2" fmla="*/ 99494 w 630131"/>
                <a:gd name="connsiteY2" fmla="*/ 206096 h 1182087"/>
                <a:gd name="connsiteX3" fmla="*/ 9476 w 630131"/>
                <a:gd name="connsiteY3" fmla="*/ 442987 h 1182087"/>
                <a:gd name="connsiteX4" fmla="*/ 0 w 630131"/>
                <a:gd name="connsiteY4" fmla="*/ 653820 h 1182087"/>
                <a:gd name="connsiteX5" fmla="*/ 26058 w 630131"/>
                <a:gd name="connsiteY5" fmla="*/ 810168 h 1182087"/>
                <a:gd name="connsiteX6" fmla="*/ 97125 w 630131"/>
                <a:gd name="connsiteY6" fmla="*/ 945196 h 1182087"/>
                <a:gd name="connsiteX7" fmla="*/ 229784 w 630131"/>
                <a:gd name="connsiteY7" fmla="*/ 1118127 h 1182087"/>
                <a:gd name="connsiteX8" fmla="*/ 305590 w 630131"/>
                <a:gd name="connsiteY8" fmla="*/ 1182087 h 1182087"/>
                <a:gd name="connsiteX9" fmla="*/ 322172 w 630131"/>
                <a:gd name="connsiteY9" fmla="*/ 1177350 h 1182087"/>
                <a:gd name="connsiteX10" fmla="*/ 504578 w 630131"/>
                <a:gd name="connsiteY10" fmla="*/ 985468 h 1182087"/>
                <a:gd name="connsiteX11" fmla="*/ 599335 w 630131"/>
                <a:gd name="connsiteY11" fmla="*/ 739101 h 1182087"/>
                <a:gd name="connsiteX12" fmla="*/ 630131 w 630131"/>
                <a:gd name="connsiteY12" fmla="*/ 525899 h 1182087"/>
                <a:gd name="connsiteX13" fmla="*/ 604073 w 630131"/>
                <a:gd name="connsiteY13" fmla="*/ 379026 h 1182087"/>
                <a:gd name="connsiteX14" fmla="*/ 542481 w 630131"/>
                <a:gd name="connsiteY14" fmla="*/ 236892 h 1182087"/>
                <a:gd name="connsiteX15" fmla="*/ 447724 w 630131"/>
                <a:gd name="connsiteY15" fmla="*/ 92388 h 1182087"/>
                <a:gd name="connsiteX16" fmla="*/ 305590 w 630131"/>
                <a:gd name="connsiteY16" fmla="*/ 0 h 1182087"/>
                <a:gd name="connsiteX0" fmla="*/ 305590 w 630131"/>
                <a:gd name="connsiteY0" fmla="*/ 0 h 1182087"/>
                <a:gd name="connsiteX1" fmla="*/ 188021 w 630131"/>
                <a:gd name="connsiteY1" fmla="*/ 80923 h 1182087"/>
                <a:gd name="connsiteX2" fmla="*/ 99494 w 630131"/>
                <a:gd name="connsiteY2" fmla="*/ 206096 h 1182087"/>
                <a:gd name="connsiteX3" fmla="*/ 9476 w 630131"/>
                <a:gd name="connsiteY3" fmla="*/ 442987 h 1182087"/>
                <a:gd name="connsiteX4" fmla="*/ 0 w 630131"/>
                <a:gd name="connsiteY4" fmla="*/ 653820 h 1182087"/>
                <a:gd name="connsiteX5" fmla="*/ 26058 w 630131"/>
                <a:gd name="connsiteY5" fmla="*/ 810168 h 1182087"/>
                <a:gd name="connsiteX6" fmla="*/ 97125 w 630131"/>
                <a:gd name="connsiteY6" fmla="*/ 945196 h 1182087"/>
                <a:gd name="connsiteX7" fmla="*/ 229784 w 630131"/>
                <a:gd name="connsiteY7" fmla="*/ 1118127 h 1182087"/>
                <a:gd name="connsiteX8" fmla="*/ 305590 w 630131"/>
                <a:gd name="connsiteY8" fmla="*/ 1182087 h 1182087"/>
                <a:gd name="connsiteX9" fmla="*/ 322172 w 630131"/>
                <a:gd name="connsiteY9" fmla="*/ 1177350 h 1182087"/>
                <a:gd name="connsiteX10" fmla="*/ 504578 w 630131"/>
                <a:gd name="connsiteY10" fmla="*/ 985468 h 1182087"/>
                <a:gd name="connsiteX11" fmla="*/ 599335 w 630131"/>
                <a:gd name="connsiteY11" fmla="*/ 739101 h 1182087"/>
                <a:gd name="connsiteX12" fmla="*/ 630131 w 630131"/>
                <a:gd name="connsiteY12" fmla="*/ 525899 h 1182087"/>
                <a:gd name="connsiteX13" fmla="*/ 604073 w 630131"/>
                <a:gd name="connsiteY13" fmla="*/ 379026 h 1182087"/>
                <a:gd name="connsiteX14" fmla="*/ 542481 w 630131"/>
                <a:gd name="connsiteY14" fmla="*/ 236892 h 1182087"/>
                <a:gd name="connsiteX15" fmla="*/ 447724 w 630131"/>
                <a:gd name="connsiteY15" fmla="*/ 92388 h 1182087"/>
                <a:gd name="connsiteX16" fmla="*/ 305590 w 630131"/>
                <a:gd name="connsiteY16" fmla="*/ 0 h 1182087"/>
                <a:gd name="connsiteX0" fmla="*/ 305590 w 630131"/>
                <a:gd name="connsiteY0" fmla="*/ 0 h 1182087"/>
                <a:gd name="connsiteX1" fmla="*/ 188021 w 630131"/>
                <a:gd name="connsiteY1" fmla="*/ 80923 h 1182087"/>
                <a:gd name="connsiteX2" fmla="*/ 99494 w 630131"/>
                <a:gd name="connsiteY2" fmla="*/ 206096 h 1182087"/>
                <a:gd name="connsiteX3" fmla="*/ 9476 w 630131"/>
                <a:gd name="connsiteY3" fmla="*/ 442987 h 1182087"/>
                <a:gd name="connsiteX4" fmla="*/ 0 w 630131"/>
                <a:gd name="connsiteY4" fmla="*/ 653820 h 1182087"/>
                <a:gd name="connsiteX5" fmla="*/ 26058 w 630131"/>
                <a:gd name="connsiteY5" fmla="*/ 810168 h 1182087"/>
                <a:gd name="connsiteX6" fmla="*/ 97125 w 630131"/>
                <a:gd name="connsiteY6" fmla="*/ 945196 h 1182087"/>
                <a:gd name="connsiteX7" fmla="*/ 177063 w 630131"/>
                <a:gd name="connsiteY7" fmla="*/ 1065613 h 1182087"/>
                <a:gd name="connsiteX8" fmla="*/ 229784 w 630131"/>
                <a:gd name="connsiteY8" fmla="*/ 1118127 h 1182087"/>
                <a:gd name="connsiteX9" fmla="*/ 305590 w 630131"/>
                <a:gd name="connsiteY9" fmla="*/ 1182087 h 1182087"/>
                <a:gd name="connsiteX10" fmla="*/ 322172 w 630131"/>
                <a:gd name="connsiteY10" fmla="*/ 1177350 h 1182087"/>
                <a:gd name="connsiteX11" fmla="*/ 504578 w 630131"/>
                <a:gd name="connsiteY11" fmla="*/ 985468 h 1182087"/>
                <a:gd name="connsiteX12" fmla="*/ 599335 w 630131"/>
                <a:gd name="connsiteY12" fmla="*/ 739101 h 1182087"/>
                <a:gd name="connsiteX13" fmla="*/ 630131 w 630131"/>
                <a:gd name="connsiteY13" fmla="*/ 525899 h 1182087"/>
                <a:gd name="connsiteX14" fmla="*/ 604073 w 630131"/>
                <a:gd name="connsiteY14" fmla="*/ 379026 h 1182087"/>
                <a:gd name="connsiteX15" fmla="*/ 542481 w 630131"/>
                <a:gd name="connsiteY15" fmla="*/ 236892 h 1182087"/>
                <a:gd name="connsiteX16" fmla="*/ 447724 w 630131"/>
                <a:gd name="connsiteY16" fmla="*/ 92388 h 1182087"/>
                <a:gd name="connsiteX17" fmla="*/ 305590 w 630131"/>
                <a:gd name="connsiteY17" fmla="*/ 0 h 1182087"/>
                <a:gd name="connsiteX0" fmla="*/ 305590 w 630131"/>
                <a:gd name="connsiteY0" fmla="*/ 0 h 1182087"/>
                <a:gd name="connsiteX1" fmla="*/ 188021 w 630131"/>
                <a:gd name="connsiteY1" fmla="*/ 80923 h 1182087"/>
                <a:gd name="connsiteX2" fmla="*/ 99494 w 630131"/>
                <a:gd name="connsiteY2" fmla="*/ 206096 h 1182087"/>
                <a:gd name="connsiteX3" fmla="*/ 9476 w 630131"/>
                <a:gd name="connsiteY3" fmla="*/ 442987 h 1182087"/>
                <a:gd name="connsiteX4" fmla="*/ 0 w 630131"/>
                <a:gd name="connsiteY4" fmla="*/ 653820 h 1182087"/>
                <a:gd name="connsiteX5" fmla="*/ 26058 w 630131"/>
                <a:gd name="connsiteY5" fmla="*/ 810168 h 1182087"/>
                <a:gd name="connsiteX6" fmla="*/ 97125 w 630131"/>
                <a:gd name="connsiteY6" fmla="*/ 945196 h 1182087"/>
                <a:gd name="connsiteX7" fmla="*/ 177063 w 630131"/>
                <a:gd name="connsiteY7" fmla="*/ 1065613 h 1182087"/>
                <a:gd name="connsiteX8" fmla="*/ 229784 w 630131"/>
                <a:gd name="connsiteY8" fmla="*/ 1118127 h 1182087"/>
                <a:gd name="connsiteX9" fmla="*/ 305590 w 630131"/>
                <a:gd name="connsiteY9" fmla="*/ 1182087 h 1182087"/>
                <a:gd name="connsiteX10" fmla="*/ 322172 w 630131"/>
                <a:gd name="connsiteY10" fmla="*/ 1177350 h 1182087"/>
                <a:gd name="connsiteX11" fmla="*/ 504578 w 630131"/>
                <a:gd name="connsiteY11" fmla="*/ 985468 h 1182087"/>
                <a:gd name="connsiteX12" fmla="*/ 599335 w 630131"/>
                <a:gd name="connsiteY12" fmla="*/ 739101 h 1182087"/>
                <a:gd name="connsiteX13" fmla="*/ 630131 w 630131"/>
                <a:gd name="connsiteY13" fmla="*/ 525899 h 1182087"/>
                <a:gd name="connsiteX14" fmla="*/ 542481 w 630131"/>
                <a:gd name="connsiteY14" fmla="*/ 236892 h 1182087"/>
                <a:gd name="connsiteX15" fmla="*/ 447724 w 630131"/>
                <a:gd name="connsiteY15" fmla="*/ 92388 h 1182087"/>
                <a:gd name="connsiteX16" fmla="*/ 305590 w 630131"/>
                <a:gd name="connsiteY16" fmla="*/ 0 h 1182087"/>
                <a:gd name="connsiteX0" fmla="*/ 305590 w 616405"/>
                <a:gd name="connsiteY0" fmla="*/ 0 h 1182087"/>
                <a:gd name="connsiteX1" fmla="*/ 188021 w 616405"/>
                <a:gd name="connsiteY1" fmla="*/ 80923 h 1182087"/>
                <a:gd name="connsiteX2" fmla="*/ 99494 w 616405"/>
                <a:gd name="connsiteY2" fmla="*/ 206096 h 1182087"/>
                <a:gd name="connsiteX3" fmla="*/ 9476 w 616405"/>
                <a:gd name="connsiteY3" fmla="*/ 442987 h 1182087"/>
                <a:gd name="connsiteX4" fmla="*/ 0 w 616405"/>
                <a:gd name="connsiteY4" fmla="*/ 653820 h 1182087"/>
                <a:gd name="connsiteX5" fmla="*/ 26058 w 616405"/>
                <a:gd name="connsiteY5" fmla="*/ 810168 h 1182087"/>
                <a:gd name="connsiteX6" fmla="*/ 97125 w 616405"/>
                <a:gd name="connsiteY6" fmla="*/ 945196 h 1182087"/>
                <a:gd name="connsiteX7" fmla="*/ 177063 w 616405"/>
                <a:gd name="connsiteY7" fmla="*/ 1065613 h 1182087"/>
                <a:gd name="connsiteX8" fmla="*/ 229784 w 616405"/>
                <a:gd name="connsiteY8" fmla="*/ 1118127 h 1182087"/>
                <a:gd name="connsiteX9" fmla="*/ 305590 w 616405"/>
                <a:gd name="connsiteY9" fmla="*/ 1182087 h 1182087"/>
                <a:gd name="connsiteX10" fmla="*/ 322172 w 616405"/>
                <a:gd name="connsiteY10" fmla="*/ 1177350 h 1182087"/>
                <a:gd name="connsiteX11" fmla="*/ 504578 w 616405"/>
                <a:gd name="connsiteY11" fmla="*/ 985468 h 1182087"/>
                <a:gd name="connsiteX12" fmla="*/ 599335 w 616405"/>
                <a:gd name="connsiteY12" fmla="*/ 739101 h 1182087"/>
                <a:gd name="connsiteX13" fmla="*/ 616405 w 616405"/>
                <a:gd name="connsiteY13" fmla="*/ 524312 h 1182087"/>
                <a:gd name="connsiteX14" fmla="*/ 542481 w 616405"/>
                <a:gd name="connsiteY14" fmla="*/ 236892 h 1182087"/>
                <a:gd name="connsiteX15" fmla="*/ 447724 w 616405"/>
                <a:gd name="connsiteY15" fmla="*/ 92388 h 1182087"/>
                <a:gd name="connsiteX16" fmla="*/ 305590 w 616405"/>
                <a:gd name="connsiteY16" fmla="*/ 0 h 1182087"/>
                <a:gd name="connsiteX0" fmla="*/ 305590 w 616405"/>
                <a:gd name="connsiteY0" fmla="*/ 14181 h 1196268"/>
                <a:gd name="connsiteX1" fmla="*/ 188021 w 616405"/>
                <a:gd name="connsiteY1" fmla="*/ 95104 h 1196268"/>
                <a:gd name="connsiteX2" fmla="*/ 99494 w 616405"/>
                <a:gd name="connsiteY2" fmla="*/ 220277 h 1196268"/>
                <a:gd name="connsiteX3" fmla="*/ 9476 w 616405"/>
                <a:gd name="connsiteY3" fmla="*/ 457168 h 1196268"/>
                <a:gd name="connsiteX4" fmla="*/ 0 w 616405"/>
                <a:gd name="connsiteY4" fmla="*/ 668001 h 1196268"/>
                <a:gd name="connsiteX5" fmla="*/ 26058 w 616405"/>
                <a:gd name="connsiteY5" fmla="*/ 824349 h 1196268"/>
                <a:gd name="connsiteX6" fmla="*/ 97125 w 616405"/>
                <a:gd name="connsiteY6" fmla="*/ 959377 h 1196268"/>
                <a:gd name="connsiteX7" fmla="*/ 177063 w 616405"/>
                <a:gd name="connsiteY7" fmla="*/ 1079794 h 1196268"/>
                <a:gd name="connsiteX8" fmla="*/ 229784 w 616405"/>
                <a:gd name="connsiteY8" fmla="*/ 1132308 h 1196268"/>
                <a:gd name="connsiteX9" fmla="*/ 305590 w 616405"/>
                <a:gd name="connsiteY9" fmla="*/ 1196268 h 1196268"/>
                <a:gd name="connsiteX10" fmla="*/ 322172 w 616405"/>
                <a:gd name="connsiteY10" fmla="*/ 1191531 h 1196268"/>
                <a:gd name="connsiteX11" fmla="*/ 504578 w 616405"/>
                <a:gd name="connsiteY11" fmla="*/ 999649 h 1196268"/>
                <a:gd name="connsiteX12" fmla="*/ 599335 w 616405"/>
                <a:gd name="connsiteY12" fmla="*/ 753282 h 1196268"/>
                <a:gd name="connsiteX13" fmla="*/ 616405 w 616405"/>
                <a:gd name="connsiteY13" fmla="*/ 538493 h 1196268"/>
                <a:gd name="connsiteX14" fmla="*/ 542481 w 616405"/>
                <a:gd name="connsiteY14" fmla="*/ 251073 h 1196268"/>
                <a:gd name="connsiteX15" fmla="*/ 447724 w 616405"/>
                <a:gd name="connsiteY15" fmla="*/ 106569 h 1196268"/>
                <a:gd name="connsiteX16" fmla="*/ 305282 w 616405"/>
                <a:gd name="connsiteY16" fmla="*/ 0 h 1196268"/>
                <a:gd name="connsiteX17" fmla="*/ 305590 w 616405"/>
                <a:gd name="connsiteY17" fmla="*/ 14181 h 1196268"/>
                <a:gd name="connsiteX0" fmla="*/ 291863 w 616405"/>
                <a:gd name="connsiteY0" fmla="*/ 14181 h 1196268"/>
                <a:gd name="connsiteX1" fmla="*/ 188021 w 616405"/>
                <a:gd name="connsiteY1" fmla="*/ 95104 h 1196268"/>
                <a:gd name="connsiteX2" fmla="*/ 99494 w 616405"/>
                <a:gd name="connsiteY2" fmla="*/ 220277 h 1196268"/>
                <a:gd name="connsiteX3" fmla="*/ 9476 w 616405"/>
                <a:gd name="connsiteY3" fmla="*/ 457168 h 1196268"/>
                <a:gd name="connsiteX4" fmla="*/ 0 w 616405"/>
                <a:gd name="connsiteY4" fmla="*/ 668001 h 1196268"/>
                <a:gd name="connsiteX5" fmla="*/ 26058 w 616405"/>
                <a:gd name="connsiteY5" fmla="*/ 824349 h 1196268"/>
                <a:gd name="connsiteX6" fmla="*/ 97125 w 616405"/>
                <a:gd name="connsiteY6" fmla="*/ 959377 h 1196268"/>
                <a:gd name="connsiteX7" fmla="*/ 177063 w 616405"/>
                <a:gd name="connsiteY7" fmla="*/ 1079794 h 1196268"/>
                <a:gd name="connsiteX8" fmla="*/ 229784 w 616405"/>
                <a:gd name="connsiteY8" fmla="*/ 1132308 h 1196268"/>
                <a:gd name="connsiteX9" fmla="*/ 305590 w 616405"/>
                <a:gd name="connsiteY9" fmla="*/ 1196268 h 1196268"/>
                <a:gd name="connsiteX10" fmla="*/ 322172 w 616405"/>
                <a:gd name="connsiteY10" fmla="*/ 1191531 h 1196268"/>
                <a:gd name="connsiteX11" fmla="*/ 504578 w 616405"/>
                <a:gd name="connsiteY11" fmla="*/ 999649 h 1196268"/>
                <a:gd name="connsiteX12" fmla="*/ 599335 w 616405"/>
                <a:gd name="connsiteY12" fmla="*/ 753282 h 1196268"/>
                <a:gd name="connsiteX13" fmla="*/ 616405 w 616405"/>
                <a:gd name="connsiteY13" fmla="*/ 538493 h 1196268"/>
                <a:gd name="connsiteX14" fmla="*/ 542481 w 616405"/>
                <a:gd name="connsiteY14" fmla="*/ 251073 h 1196268"/>
                <a:gd name="connsiteX15" fmla="*/ 447724 w 616405"/>
                <a:gd name="connsiteY15" fmla="*/ 106569 h 1196268"/>
                <a:gd name="connsiteX16" fmla="*/ 305282 w 616405"/>
                <a:gd name="connsiteY16" fmla="*/ 0 h 1196268"/>
                <a:gd name="connsiteX17" fmla="*/ 291863 w 616405"/>
                <a:gd name="connsiteY17" fmla="*/ 14181 h 1196268"/>
                <a:gd name="connsiteX0" fmla="*/ 291863 w 616405"/>
                <a:gd name="connsiteY0" fmla="*/ 14181 h 1196268"/>
                <a:gd name="connsiteX1" fmla="*/ 188021 w 616405"/>
                <a:gd name="connsiteY1" fmla="*/ 95104 h 1196268"/>
                <a:gd name="connsiteX2" fmla="*/ 99494 w 616405"/>
                <a:gd name="connsiteY2" fmla="*/ 220277 h 1196268"/>
                <a:gd name="connsiteX3" fmla="*/ 9476 w 616405"/>
                <a:gd name="connsiteY3" fmla="*/ 457168 h 1196268"/>
                <a:gd name="connsiteX4" fmla="*/ 0 w 616405"/>
                <a:gd name="connsiteY4" fmla="*/ 668001 h 1196268"/>
                <a:gd name="connsiteX5" fmla="*/ 26058 w 616405"/>
                <a:gd name="connsiteY5" fmla="*/ 824349 h 1196268"/>
                <a:gd name="connsiteX6" fmla="*/ 97125 w 616405"/>
                <a:gd name="connsiteY6" fmla="*/ 959377 h 1196268"/>
                <a:gd name="connsiteX7" fmla="*/ 177063 w 616405"/>
                <a:gd name="connsiteY7" fmla="*/ 1079794 h 1196268"/>
                <a:gd name="connsiteX8" fmla="*/ 229784 w 616405"/>
                <a:gd name="connsiteY8" fmla="*/ 1132308 h 1196268"/>
                <a:gd name="connsiteX9" fmla="*/ 305590 w 616405"/>
                <a:gd name="connsiteY9" fmla="*/ 1196268 h 1196268"/>
                <a:gd name="connsiteX10" fmla="*/ 322172 w 616405"/>
                <a:gd name="connsiteY10" fmla="*/ 1191531 h 1196268"/>
                <a:gd name="connsiteX11" fmla="*/ 504578 w 616405"/>
                <a:gd name="connsiteY11" fmla="*/ 999649 h 1196268"/>
                <a:gd name="connsiteX12" fmla="*/ 599335 w 616405"/>
                <a:gd name="connsiteY12" fmla="*/ 753282 h 1196268"/>
                <a:gd name="connsiteX13" fmla="*/ 616405 w 616405"/>
                <a:gd name="connsiteY13" fmla="*/ 538493 h 1196268"/>
                <a:gd name="connsiteX14" fmla="*/ 542481 w 616405"/>
                <a:gd name="connsiteY14" fmla="*/ 251073 h 1196268"/>
                <a:gd name="connsiteX15" fmla="*/ 444069 w 616405"/>
                <a:gd name="connsiteY15" fmla="*/ 122509 h 1196268"/>
                <a:gd name="connsiteX16" fmla="*/ 305282 w 616405"/>
                <a:gd name="connsiteY16" fmla="*/ 0 h 1196268"/>
                <a:gd name="connsiteX17" fmla="*/ 291863 w 616405"/>
                <a:gd name="connsiteY17" fmla="*/ 14181 h 1196268"/>
                <a:gd name="connsiteX0" fmla="*/ 291863 w 616405"/>
                <a:gd name="connsiteY0" fmla="*/ 14181 h 1196268"/>
                <a:gd name="connsiteX1" fmla="*/ 188021 w 616405"/>
                <a:gd name="connsiteY1" fmla="*/ 95104 h 1196268"/>
                <a:gd name="connsiteX2" fmla="*/ 99494 w 616405"/>
                <a:gd name="connsiteY2" fmla="*/ 220277 h 1196268"/>
                <a:gd name="connsiteX3" fmla="*/ 9476 w 616405"/>
                <a:gd name="connsiteY3" fmla="*/ 457168 h 1196268"/>
                <a:gd name="connsiteX4" fmla="*/ 0 w 616405"/>
                <a:gd name="connsiteY4" fmla="*/ 668001 h 1196268"/>
                <a:gd name="connsiteX5" fmla="*/ 26058 w 616405"/>
                <a:gd name="connsiteY5" fmla="*/ 824349 h 1196268"/>
                <a:gd name="connsiteX6" fmla="*/ 97125 w 616405"/>
                <a:gd name="connsiteY6" fmla="*/ 959377 h 1196268"/>
                <a:gd name="connsiteX7" fmla="*/ 177063 w 616405"/>
                <a:gd name="connsiteY7" fmla="*/ 1079794 h 1196268"/>
                <a:gd name="connsiteX8" fmla="*/ 229784 w 616405"/>
                <a:gd name="connsiteY8" fmla="*/ 1132308 h 1196268"/>
                <a:gd name="connsiteX9" fmla="*/ 305590 w 616405"/>
                <a:gd name="connsiteY9" fmla="*/ 1196268 h 1196268"/>
                <a:gd name="connsiteX10" fmla="*/ 322172 w 616405"/>
                <a:gd name="connsiteY10" fmla="*/ 1191531 h 1196268"/>
                <a:gd name="connsiteX11" fmla="*/ 504578 w 616405"/>
                <a:gd name="connsiteY11" fmla="*/ 999649 h 1196268"/>
                <a:gd name="connsiteX12" fmla="*/ 599335 w 616405"/>
                <a:gd name="connsiteY12" fmla="*/ 753282 h 1196268"/>
                <a:gd name="connsiteX13" fmla="*/ 616405 w 616405"/>
                <a:gd name="connsiteY13" fmla="*/ 538493 h 1196268"/>
                <a:gd name="connsiteX14" fmla="*/ 534258 w 616405"/>
                <a:gd name="connsiteY14" fmla="*/ 265874 h 1196268"/>
                <a:gd name="connsiteX15" fmla="*/ 444069 w 616405"/>
                <a:gd name="connsiteY15" fmla="*/ 122509 h 1196268"/>
                <a:gd name="connsiteX16" fmla="*/ 305282 w 616405"/>
                <a:gd name="connsiteY16" fmla="*/ 0 h 1196268"/>
                <a:gd name="connsiteX17" fmla="*/ 291863 w 616405"/>
                <a:gd name="connsiteY17" fmla="*/ 14181 h 1196268"/>
                <a:gd name="connsiteX0" fmla="*/ 291863 w 616405"/>
                <a:gd name="connsiteY0" fmla="*/ 14181 h 1196268"/>
                <a:gd name="connsiteX1" fmla="*/ 188021 w 616405"/>
                <a:gd name="connsiteY1" fmla="*/ 95104 h 1196268"/>
                <a:gd name="connsiteX2" fmla="*/ 99494 w 616405"/>
                <a:gd name="connsiteY2" fmla="*/ 220277 h 1196268"/>
                <a:gd name="connsiteX3" fmla="*/ 9476 w 616405"/>
                <a:gd name="connsiteY3" fmla="*/ 457168 h 1196268"/>
                <a:gd name="connsiteX4" fmla="*/ 0 w 616405"/>
                <a:gd name="connsiteY4" fmla="*/ 668001 h 1196268"/>
                <a:gd name="connsiteX5" fmla="*/ 26058 w 616405"/>
                <a:gd name="connsiteY5" fmla="*/ 824349 h 1196268"/>
                <a:gd name="connsiteX6" fmla="*/ 97125 w 616405"/>
                <a:gd name="connsiteY6" fmla="*/ 959377 h 1196268"/>
                <a:gd name="connsiteX7" fmla="*/ 177063 w 616405"/>
                <a:gd name="connsiteY7" fmla="*/ 1079794 h 1196268"/>
                <a:gd name="connsiteX8" fmla="*/ 229784 w 616405"/>
                <a:gd name="connsiteY8" fmla="*/ 1132308 h 1196268"/>
                <a:gd name="connsiteX9" fmla="*/ 305590 w 616405"/>
                <a:gd name="connsiteY9" fmla="*/ 1196268 h 1196268"/>
                <a:gd name="connsiteX10" fmla="*/ 322172 w 616405"/>
                <a:gd name="connsiteY10" fmla="*/ 1191531 h 1196268"/>
                <a:gd name="connsiteX11" fmla="*/ 504578 w 616405"/>
                <a:gd name="connsiteY11" fmla="*/ 999649 h 1196268"/>
                <a:gd name="connsiteX12" fmla="*/ 599335 w 616405"/>
                <a:gd name="connsiteY12" fmla="*/ 753282 h 1196268"/>
                <a:gd name="connsiteX13" fmla="*/ 616405 w 616405"/>
                <a:gd name="connsiteY13" fmla="*/ 538493 h 1196268"/>
                <a:gd name="connsiteX14" fmla="*/ 534258 w 616405"/>
                <a:gd name="connsiteY14" fmla="*/ 265874 h 1196268"/>
                <a:gd name="connsiteX15" fmla="*/ 444069 w 616405"/>
                <a:gd name="connsiteY15" fmla="*/ 122509 h 1196268"/>
                <a:gd name="connsiteX16" fmla="*/ 305282 w 616405"/>
                <a:gd name="connsiteY16" fmla="*/ 0 h 1196268"/>
                <a:gd name="connsiteX17" fmla="*/ 291863 w 616405"/>
                <a:gd name="connsiteY17" fmla="*/ 14181 h 1196268"/>
                <a:gd name="connsiteX0" fmla="*/ 291863 w 616405"/>
                <a:gd name="connsiteY0" fmla="*/ 14181 h 1196268"/>
                <a:gd name="connsiteX1" fmla="*/ 188021 w 616405"/>
                <a:gd name="connsiteY1" fmla="*/ 95104 h 1196268"/>
                <a:gd name="connsiteX2" fmla="*/ 99494 w 616405"/>
                <a:gd name="connsiteY2" fmla="*/ 220277 h 1196268"/>
                <a:gd name="connsiteX3" fmla="*/ 9476 w 616405"/>
                <a:gd name="connsiteY3" fmla="*/ 457168 h 1196268"/>
                <a:gd name="connsiteX4" fmla="*/ 0 w 616405"/>
                <a:gd name="connsiteY4" fmla="*/ 668001 h 1196268"/>
                <a:gd name="connsiteX5" fmla="*/ 26058 w 616405"/>
                <a:gd name="connsiteY5" fmla="*/ 824349 h 1196268"/>
                <a:gd name="connsiteX6" fmla="*/ 97125 w 616405"/>
                <a:gd name="connsiteY6" fmla="*/ 959377 h 1196268"/>
                <a:gd name="connsiteX7" fmla="*/ 177063 w 616405"/>
                <a:gd name="connsiteY7" fmla="*/ 1079794 h 1196268"/>
                <a:gd name="connsiteX8" fmla="*/ 229784 w 616405"/>
                <a:gd name="connsiteY8" fmla="*/ 1132308 h 1196268"/>
                <a:gd name="connsiteX9" fmla="*/ 305590 w 616405"/>
                <a:gd name="connsiteY9" fmla="*/ 1196268 h 1196268"/>
                <a:gd name="connsiteX10" fmla="*/ 322172 w 616405"/>
                <a:gd name="connsiteY10" fmla="*/ 1191531 h 1196268"/>
                <a:gd name="connsiteX11" fmla="*/ 504578 w 616405"/>
                <a:gd name="connsiteY11" fmla="*/ 999649 h 1196268"/>
                <a:gd name="connsiteX12" fmla="*/ 599335 w 616405"/>
                <a:gd name="connsiteY12" fmla="*/ 753282 h 1196268"/>
                <a:gd name="connsiteX13" fmla="*/ 616405 w 616405"/>
                <a:gd name="connsiteY13" fmla="*/ 538493 h 1196268"/>
                <a:gd name="connsiteX14" fmla="*/ 534258 w 616405"/>
                <a:gd name="connsiteY14" fmla="*/ 265874 h 1196268"/>
                <a:gd name="connsiteX15" fmla="*/ 444069 w 616405"/>
                <a:gd name="connsiteY15" fmla="*/ 122509 h 1196268"/>
                <a:gd name="connsiteX16" fmla="*/ 305282 w 616405"/>
                <a:gd name="connsiteY16" fmla="*/ 0 h 1196268"/>
                <a:gd name="connsiteX17" fmla="*/ 291863 w 616405"/>
                <a:gd name="connsiteY17" fmla="*/ 14181 h 1196268"/>
                <a:gd name="connsiteX0" fmla="*/ 291863 w 618233"/>
                <a:gd name="connsiteY0" fmla="*/ 14181 h 1196268"/>
                <a:gd name="connsiteX1" fmla="*/ 188021 w 618233"/>
                <a:gd name="connsiteY1" fmla="*/ 95104 h 1196268"/>
                <a:gd name="connsiteX2" fmla="*/ 99494 w 618233"/>
                <a:gd name="connsiteY2" fmla="*/ 220277 h 1196268"/>
                <a:gd name="connsiteX3" fmla="*/ 9476 w 618233"/>
                <a:gd name="connsiteY3" fmla="*/ 457168 h 1196268"/>
                <a:gd name="connsiteX4" fmla="*/ 0 w 618233"/>
                <a:gd name="connsiteY4" fmla="*/ 668001 h 1196268"/>
                <a:gd name="connsiteX5" fmla="*/ 26058 w 618233"/>
                <a:gd name="connsiteY5" fmla="*/ 824349 h 1196268"/>
                <a:gd name="connsiteX6" fmla="*/ 97125 w 618233"/>
                <a:gd name="connsiteY6" fmla="*/ 959377 h 1196268"/>
                <a:gd name="connsiteX7" fmla="*/ 177063 w 618233"/>
                <a:gd name="connsiteY7" fmla="*/ 1079794 h 1196268"/>
                <a:gd name="connsiteX8" fmla="*/ 229784 w 618233"/>
                <a:gd name="connsiteY8" fmla="*/ 1132308 h 1196268"/>
                <a:gd name="connsiteX9" fmla="*/ 305590 w 618233"/>
                <a:gd name="connsiteY9" fmla="*/ 1196268 h 1196268"/>
                <a:gd name="connsiteX10" fmla="*/ 322172 w 618233"/>
                <a:gd name="connsiteY10" fmla="*/ 1191531 h 1196268"/>
                <a:gd name="connsiteX11" fmla="*/ 504578 w 618233"/>
                <a:gd name="connsiteY11" fmla="*/ 999649 h 1196268"/>
                <a:gd name="connsiteX12" fmla="*/ 599335 w 618233"/>
                <a:gd name="connsiteY12" fmla="*/ 753282 h 1196268"/>
                <a:gd name="connsiteX13" fmla="*/ 618233 w 618233"/>
                <a:gd name="connsiteY13" fmla="*/ 528246 h 1196268"/>
                <a:gd name="connsiteX14" fmla="*/ 534258 w 618233"/>
                <a:gd name="connsiteY14" fmla="*/ 265874 h 1196268"/>
                <a:gd name="connsiteX15" fmla="*/ 444069 w 618233"/>
                <a:gd name="connsiteY15" fmla="*/ 122509 h 1196268"/>
                <a:gd name="connsiteX16" fmla="*/ 305282 w 618233"/>
                <a:gd name="connsiteY16" fmla="*/ 0 h 1196268"/>
                <a:gd name="connsiteX17" fmla="*/ 291863 w 618233"/>
                <a:gd name="connsiteY17" fmla="*/ 14181 h 1196268"/>
                <a:gd name="connsiteX0" fmla="*/ 291863 w 618233"/>
                <a:gd name="connsiteY0" fmla="*/ 14181 h 1196268"/>
                <a:gd name="connsiteX1" fmla="*/ 188021 w 618233"/>
                <a:gd name="connsiteY1" fmla="*/ 95104 h 1196268"/>
                <a:gd name="connsiteX2" fmla="*/ 99494 w 618233"/>
                <a:gd name="connsiteY2" fmla="*/ 220277 h 1196268"/>
                <a:gd name="connsiteX3" fmla="*/ 9476 w 618233"/>
                <a:gd name="connsiteY3" fmla="*/ 457168 h 1196268"/>
                <a:gd name="connsiteX4" fmla="*/ 0 w 618233"/>
                <a:gd name="connsiteY4" fmla="*/ 668001 h 1196268"/>
                <a:gd name="connsiteX5" fmla="*/ 26058 w 618233"/>
                <a:gd name="connsiteY5" fmla="*/ 824349 h 1196268"/>
                <a:gd name="connsiteX6" fmla="*/ 97125 w 618233"/>
                <a:gd name="connsiteY6" fmla="*/ 959377 h 1196268"/>
                <a:gd name="connsiteX7" fmla="*/ 177063 w 618233"/>
                <a:gd name="connsiteY7" fmla="*/ 1079794 h 1196268"/>
                <a:gd name="connsiteX8" fmla="*/ 229784 w 618233"/>
                <a:gd name="connsiteY8" fmla="*/ 1132308 h 1196268"/>
                <a:gd name="connsiteX9" fmla="*/ 305590 w 618233"/>
                <a:gd name="connsiteY9" fmla="*/ 1196268 h 1196268"/>
                <a:gd name="connsiteX10" fmla="*/ 322172 w 618233"/>
                <a:gd name="connsiteY10" fmla="*/ 1191531 h 1196268"/>
                <a:gd name="connsiteX11" fmla="*/ 499096 w 618233"/>
                <a:gd name="connsiteY11" fmla="*/ 993956 h 1196268"/>
                <a:gd name="connsiteX12" fmla="*/ 599335 w 618233"/>
                <a:gd name="connsiteY12" fmla="*/ 753282 h 1196268"/>
                <a:gd name="connsiteX13" fmla="*/ 618233 w 618233"/>
                <a:gd name="connsiteY13" fmla="*/ 528246 h 1196268"/>
                <a:gd name="connsiteX14" fmla="*/ 534258 w 618233"/>
                <a:gd name="connsiteY14" fmla="*/ 265874 h 1196268"/>
                <a:gd name="connsiteX15" fmla="*/ 444069 w 618233"/>
                <a:gd name="connsiteY15" fmla="*/ 122509 h 1196268"/>
                <a:gd name="connsiteX16" fmla="*/ 305282 w 618233"/>
                <a:gd name="connsiteY16" fmla="*/ 0 h 1196268"/>
                <a:gd name="connsiteX17" fmla="*/ 291863 w 618233"/>
                <a:gd name="connsiteY17" fmla="*/ 14181 h 1196268"/>
                <a:gd name="connsiteX0" fmla="*/ 291863 w 618233"/>
                <a:gd name="connsiteY0" fmla="*/ 14181 h 1196268"/>
                <a:gd name="connsiteX1" fmla="*/ 188021 w 618233"/>
                <a:gd name="connsiteY1" fmla="*/ 95104 h 1196268"/>
                <a:gd name="connsiteX2" fmla="*/ 99494 w 618233"/>
                <a:gd name="connsiteY2" fmla="*/ 220277 h 1196268"/>
                <a:gd name="connsiteX3" fmla="*/ 9476 w 618233"/>
                <a:gd name="connsiteY3" fmla="*/ 457168 h 1196268"/>
                <a:gd name="connsiteX4" fmla="*/ 0 w 618233"/>
                <a:gd name="connsiteY4" fmla="*/ 668001 h 1196268"/>
                <a:gd name="connsiteX5" fmla="*/ 26058 w 618233"/>
                <a:gd name="connsiteY5" fmla="*/ 824349 h 1196268"/>
                <a:gd name="connsiteX6" fmla="*/ 97125 w 618233"/>
                <a:gd name="connsiteY6" fmla="*/ 959377 h 1196268"/>
                <a:gd name="connsiteX7" fmla="*/ 177063 w 618233"/>
                <a:gd name="connsiteY7" fmla="*/ 1079794 h 1196268"/>
                <a:gd name="connsiteX8" fmla="*/ 229784 w 618233"/>
                <a:gd name="connsiteY8" fmla="*/ 1132308 h 1196268"/>
                <a:gd name="connsiteX9" fmla="*/ 305590 w 618233"/>
                <a:gd name="connsiteY9" fmla="*/ 1196268 h 1196268"/>
                <a:gd name="connsiteX10" fmla="*/ 322172 w 618233"/>
                <a:gd name="connsiteY10" fmla="*/ 1191531 h 1196268"/>
                <a:gd name="connsiteX11" fmla="*/ 499096 w 618233"/>
                <a:gd name="connsiteY11" fmla="*/ 993956 h 1196268"/>
                <a:gd name="connsiteX12" fmla="*/ 599335 w 618233"/>
                <a:gd name="connsiteY12" fmla="*/ 753282 h 1196268"/>
                <a:gd name="connsiteX13" fmla="*/ 618233 w 618233"/>
                <a:gd name="connsiteY13" fmla="*/ 528246 h 1196268"/>
                <a:gd name="connsiteX14" fmla="*/ 534258 w 618233"/>
                <a:gd name="connsiteY14" fmla="*/ 265874 h 1196268"/>
                <a:gd name="connsiteX15" fmla="*/ 444069 w 618233"/>
                <a:gd name="connsiteY15" fmla="*/ 122509 h 1196268"/>
                <a:gd name="connsiteX16" fmla="*/ 305282 w 618233"/>
                <a:gd name="connsiteY16" fmla="*/ 0 h 1196268"/>
                <a:gd name="connsiteX17" fmla="*/ 291863 w 618233"/>
                <a:gd name="connsiteY17" fmla="*/ 14181 h 1196268"/>
                <a:gd name="connsiteX0" fmla="*/ 291863 w 618233"/>
                <a:gd name="connsiteY0" fmla="*/ 14181 h 1196268"/>
                <a:gd name="connsiteX1" fmla="*/ 188021 w 618233"/>
                <a:gd name="connsiteY1" fmla="*/ 95104 h 1196268"/>
                <a:gd name="connsiteX2" fmla="*/ 99494 w 618233"/>
                <a:gd name="connsiteY2" fmla="*/ 220277 h 1196268"/>
                <a:gd name="connsiteX3" fmla="*/ 9476 w 618233"/>
                <a:gd name="connsiteY3" fmla="*/ 457168 h 1196268"/>
                <a:gd name="connsiteX4" fmla="*/ 0 w 618233"/>
                <a:gd name="connsiteY4" fmla="*/ 668001 h 1196268"/>
                <a:gd name="connsiteX5" fmla="*/ 26058 w 618233"/>
                <a:gd name="connsiteY5" fmla="*/ 824349 h 1196268"/>
                <a:gd name="connsiteX6" fmla="*/ 97125 w 618233"/>
                <a:gd name="connsiteY6" fmla="*/ 959377 h 1196268"/>
                <a:gd name="connsiteX7" fmla="*/ 177063 w 618233"/>
                <a:gd name="connsiteY7" fmla="*/ 1079794 h 1196268"/>
                <a:gd name="connsiteX8" fmla="*/ 229784 w 618233"/>
                <a:gd name="connsiteY8" fmla="*/ 1132308 h 1196268"/>
                <a:gd name="connsiteX9" fmla="*/ 305590 w 618233"/>
                <a:gd name="connsiteY9" fmla="*/ 1196268 h 1196268"/>
                <a:gd name="connsiteX10" fmla="*/ 322172 w 618233"/>
                <a:gd name="connsiteY10" fmla="*/ 1191531 h 1196268"/>
                <a:gd name="connsiteX11" fmla="*/ 499096 w 618233"/>
                <a:gd name="connsiteY11" fmla="*/ 993956 h 1196268"/>
                <a:gd name="connsiteX12" fmla="*/ 598422 w 618233"/>
                <a:gd name="connsiteY12" fmla="*/ 766945 h 1196268"/>
                <a:gd name="connsiteX13" fmla="*/ 618233 w 618233"/>
                <a:gd name="connsiteY13" fmla="*/ 528246 h 1196268"/>
                <a:gd name="connsiteX14" fmla="*/ 534258 w 618233"/>
                <a:gd name="connsiteY14" fmla="*/ 265874 h 1196268"/>
                <a:gd name="connsiteX15" fmla="*/ 444069 w 618233"/>
                <a:gd name="connsiteY15" fmla="*/ 122509 h 1196268"/>
                <a:gd name="connsiteX16" fmla="*/ 305282 w 618233"/>
                <a:gd name="connsiteY16" fmla="*/ 0 h 1196268"/>
                <a:gd name="connsiteX17" fmla="*/ 291863 w 618233"/>
                <a:gd name="connsiteY17" fmla="*/ 14181 h 1196268"/>
                <a:gd name="connsiteX0" fmla="*/ 291863 w 618233"/>
                <a:gd name="connsiteY0" fmla="*/ 14181 h 1196268"/>
                <a:gd name="connsiteX1" fmla="*/ 188021 w 618233"/>
                <a:gd name="connsiteY1" fmla="*/ 95104 h 1196268"/>
                <a:gd name="connsiteX2" fmla="*/ 99494 w 618233"/>
                <a:gd name="connsiteY2" fmla="*/ 220277 h 1196268"/>
                <a:gd name="connsiteX3" fmla="*/ 9476 w 618233"/>
                <a:gd name="connsiteY3" fmla="*/ 457168 h 1196268"/>
                <a:gd name="connsiteX4" fmla="*/ 0 w 618233"/>
                <a:gd name="connsiteY4" fmla="*/ 668001 h 1196268"/>
                <a:gd name="connsiteX5" fmla="*/ 26058 w 618233"/>
                <a:gd name="connsiteY5" fmla="*/ 824349 h 1196268"/>
                <a:gd name="connsiteX6" fmla="*/ 97125 w 618233"/>
                <a:gd name="connsiteY6" fmla="*/ 959377 h 1196268"/>
                <a:gd name="connsiteX7" fmla="*/ 177063 w 618233"/>
                <a:gd name="connsiteY7" fmla="*/ 1079794 h 1196268"/>
                <a:gd name="connsiteX8" fmla="*/ 229784 w 618233"/>
                <a:gd name="connsiteY8" fmla="*/ 1132308 h 1196268"/>
                <a:gd name="connsiteX9" fmla="*/ 305590 w 618233"/>
                <a:gd name="connsiteY9" fmla="*/ 1196268 h 1196268"/>
                <a:gd name="connsiteX10" fmla="*/ 322172 w 618233"/>
                <a:gd name="connsiteY10" fmla="*/ 1191531 h 1196268"/>
                <a:gd name="connsiteX11" fmla="*/ 505492 w 618233"/>
                <a:gd name="connsiteY11" fmla="*/ 1006480 h 1196268"/>
                <a:gd name="connsiteX12" fmla="*/ 598422 w 618233"/>
                <a:gd name="connsiteY12" fmla="*/ 766945 h 1196268"/>
                <a:gd name="connsiteX13" fmla="*/ 618233 w 618233"/>
                <a:gd name="connsiteY13" fmla="*/ 528246 h 1196268"/>
                <a:gd name="connsiteX14" fmla="*/ 534258 w 618233"/>
                <a:gd name="connsiteY14" fmla="*/ 265874 h 1196268"/>
                <a:gd name="connsiteX15" fmla="*/ 444069 w 618233"/>
                <a:gd name="connsiteY15" fmla="*/ 122509 h 1196268"/>
                <a:gd name="connsiteX16" fmla="*/ 305282 w 618233"/>
                <a:gd name="connsiteY16" fmla="*/ 0 h 1196268"/>
                <a:gd name="connsiteX17" fmla="*/ 291863 w 618233"/>
                <a:gd name="connsiteY17" fmla="*/ 14181 h 1196268"/>
                <a:gd name="connsiteX0" fmla="*/ 291863 w 618233"/>
                <a:gd name="connsiteY0" fmla="*/ 14181 h 1196268"/>
                <a:gd name="connsiteX1" fmla="*/ 188021 w 618233"/>
                <a:gd name="connsiteY1" fmla="*/ 95104 h 1196268"/>
                <a:gd name="connsiteX2" fmla="*/ 99494 w 618233"/>
                <a:gd name="connsiteY2" fmla="*/ 220277 h 1196268"/>
                <a:gd name="connsiteX3" fmla="*/ 9476 w 618233"/>
                <a:gd name="connsiteY3" fmla="*/ 457168 h 1196268"/>
                <a:gd name="connsiteX4" fmla="*/ 0 w 618233"/>
                <a:gd name="connsiteY4" fmla="*/ 668001 h 1196268"/>
                <a:gd name="connsiteX5" fmla="*/ 26058 w 618233"/>
                <a:gd name="connsiteY5" fmla="*/ 824349 h 1196268"/>
                <a:gd name="connsiteX6" fmla="*/ 97125 w 618233"/>
                <a:gd name="connsiteY6" fmla="*/ 959377 h 1196268"/>
                <a:gd name="connsiteX7" fmla="*/ 177063 w 618233"/>
                <a:gd name="connsiteY7" fmla="*/ 1079794 h 1196268"/>
                <a:gd name="connsiteX8" fmla="*/ 229784 w 618233"/>
                <a:gd name="connsiteY8" fmla="*/ 1132308 h 1196268"/>
                <a:gd name="connsiteX9" fmla="*/ 305590 w 618233"/>
                <a:gd name="connsiteY9" fmla="*/ 1196268 h 1196268"/>
                <a:gd name="connsiteX10" fmla="*/ 322172 w 618233"/>
                <a:gd name="connsiteY10" fmla="*/ 1191531 h 1196268"/>
                <a:gd name="connsiteX11" fmla="*/ 505492 w 618233"/>
                <a:gd name="connsiteY11" fmla="*/ 1006480 h 1196268"/>
                <a:gd name="connsiteX12" fmla="*/ 598422 w 618233"/>
                <a:gd name="connsiteY12" fmla="*/ 766945 h 1196268"/>
                <a:gd name="connsiteX13" fmla="*/ 618233 w 618233"/>
                <a:gd name="connsiteY13" fmla="*/ 528246 h 1196268"/>
                <a:gd name="connsiteX14" fmla="*/ 534258 w 618233"/>
                <a:gd name="connsiteY14" fmla="*/ 265874 h 1196268"/>
                <a:gd name="connsiteX15" fmla="*/ 444069 w 618233"/>
                <a:gd name="connsiteY15" fmla="*/ 122509 h 1196268"/>
                <a:gd name="connsiteX16" fmla="*/ 305282 w 618233"/>
                <a:gd name="connsiteY16" fmla="*/ 0 h 1196268"/>
                <a:gd name="connsiteX17" fmla="*/ 291863 w 618233"/>
                <a:gd name="connsiteY17" fmla="*/ 14181 h 1196268"/>
                <a:gd name="connsiteX0" fmla="*/ 291863 w 618233"/>
                <a:gd name="connsiteY0" fmla="*/ 14181 h 1196268"/>
                <a:gd name="connsiteX1" fmla="*/ 188021 w 618233"/>
                <a:gd name="connsiteY1" fmla="*/ 95104 h 1196268"/>
                <a:gd name="connsiteX2" fmla="*/ 99494 w 618233"/>
                <a:gd name="connsiteY2" fmla="*/ 220277 h 1196268"/>
                <a:gd name="connsiteX3" fmla="*/ 9476 w 618233"/>
                <a:gd name="connsiteY3" fmla="*/ 457168 h 1196268"/>
                <a:gd name="connsiteX4" fmla="*/ 0 w 618233"/>
                <a:gd name="connsiteY4" fmla="*/ 668001 h 1196268"/>
                <a:gd name="connsiteX5" fmla="*/ 26058 w 618233"/>
                <a:gd name="connsiteY5" fmla="*/ 824349 h 1196268"/>
                <a:gd name="connsiteX6" fmla="*/ 97125 w 618233"/>
                <a:gd name="connsiteY6" fmla="*/ 959377 h 1196268"/>
                <a:gd name="connsiteX7" fmla="*/ 177063 w 618233"/>
                <a:gd name="connsiteY7" fmla="*/ 1079794 h 1196268"/>
                <a:gd name="connsiteX8" fmla="*/ 229784 w 618233"/>
                <a:gd name="connsiteY8" fmla="*/ 1132308 h 1196268"/>
                <a:gd name="connsiteX9" fmla="*/ 305590 w 618233"/>
                <a:gd name="connsiteY9" fmla="*/ 1196268 h 1196268"/>
                <a:gd name="connsiteX10" fmla="*/ 322172 w 618233"/>
                <a:gd name="connsiteY10" fmla="*/ 1191531 h 1196268"/>
                <a:gd name="connsiteX11" fmla="*/ 499096 w 618233"/>
                <a:gd name="connsiteY11" fmla="*/ 999649 h 1196268"/>
                <a:gd name="connsiteX12" fmla="*/ 598422 w 618233"/>
                <a:gd name="connsiteY12" fmla="*/ 766945 h 1196268"/>
                <a:gd name="connsiteX13" fmla="*/ 618233 w 618233"/>
                <a:gd name="connsiteY13" fmla="*/ 528246 h 1196268"/>
                <a:gd name="connsiteX14" fmla="*/ 534258 w 618233"/>
                <a:gd name="connsiteY14" fmla="*/ 265874 h 1196268"/>
                <a:gd name="connsiteX15" fmla="*/ 444069 w 618233"/>
                <a:gd name="connsiteY15" fmla="*/ 122509 h 1196268"/>
                <a:gd name="connsiteX16" fmla="*/ 305282 w 618233"/>
                <a:gd name="connsiteY16" fmla="*/ 0 h 1196268"/>
                <a:gd name="connsiteX17" fmla="*/ 291863 w 618233"/>
                <a:gd name="connsiteY17" fmla="*/ 14181 h 1196268"/>
                <a:gd name="connsiteX0" fmla="*/ 291863 w 618233"/>
                <a:gd name="connsiteY0" fmla="*/ 14181 h 1196268"/>
                <a:gd name="connsiteX1" fmla="*/ 188021 w 618233"/>
                <a:gd name="connsiteY1" fmla="*/ 95104 h 1196268"/>
                <a:gd name="connsiteX2" fmla="*/ 99494 w 618233"/>
                <a:gd name="connsiteY2" fmla="*/ 220277 h 1196268"/>
                <a:gd name="connsiteX3" fmla="*/ 9476 w 618233"/>
                <a:gd name="connsiteY3" fmla="*/ 457168 h 1196268"/>
                <a:gd name="connsiteX4" fmla="*/ 0 w 618233"/>
                <a:gd name="connsiteY4" fmla="*/ 668001 h 1196268"/>
                <a:gd name="connsiteX5" fmla="*/ 26058 w 618233"/>
                <a:gd name="connsiteY5" fmla="*/ 824349 h 1196268"/>
                <a:gd name="connsiteX6" fmla="*/ 97125 w 618233"/>
                <a:gd name="connsiteY6" fmla="*/ 959377 h 1196268"/>
                <a:gd name="connsiteX7" fmla="*/ 177063 w 618233"/>
                <a:gd name="connsiteY7" fmla="*/ 1079794 h 1196268"/>
                <a:gd name="connsiteX8" fmla="*/ 229784 w 618233"/>
                <a:gd name="connsiteY8" fmla="*/ 1132308 h 1196268"/>
                <a:gd name="connsiteX9" fmla="*/ 305590 w 618233"/>
                <a:gd name="connsiteY9" fmla="*/ 1196268 h 1196268"/>
                <a:gd name="connsiteX10" fmla="*/ 322172 w 618233"/>
                <a:gd name="connsiteY10" fmla="*/ 1191531 h 1196268"/>
                <a:gd name="connsiteX11" fmla="*/ 499096 w 618233"/>
                <a:gd name="connsiteY11" fmla="*/ 999649 h 1196268"/>
                <a:gd name="connsiteX12" fmla="*/ 598422 w 618233"/>
                <a:gd name="connsiteY12" fmla="*/ 766945 h 1196268"/>
                <a:gd name="connsiteX13" fmla="*/ 618233 w 618233"/>
                <a:gd name="connsiteY13" fmla="*/ 528246 h 1196268"/>
                <a:gd name="connsiteX14" fmla="*/ 534258 w 618233"/>
                <a:gd name="connsiteY14" fmla="*/ 265874 h 1196268"/>
                <a:gd name="connsiteX15" fmla="*/ 444069 w 618233"/>
                <a:gd name="connsiteY15" fmla="*/ 122509 h 1196268"/>
                <a:gd name="connsiteX16" fmla="*/ 305282 w 618233"/>
                <a:gd name="connsiteY16" fmla="*/ 0 h 1196268"/>
                <a:gd name="connsiteX17" fmla="*/ 291863 w 618233"/>
                <a:gd name="connsiteY17" fmla="*/ 14181 h 1196268"/>
                <a:gd name="connsiteX0" fmla="*/ 291863 w 618233"/>
                <a:gd name="connsiteY0" fmla="*/ 14181 h 1196268"/>
                <a:gd name="connsiteX1" fmla="*/ 188021 w 618233"/>
                <a:gd name="connsiteY1" fmla="*/ 95104 h 1196268"/>
                <a:gd name="connsiteX2" fmla="*/ 99494 w 618233"/>
                <a:gd name="connsiteY2" fmla="*/ 220277 h 1196268"/>
                <a:gd name="connsiteX3" fmla="*/ 9476 w 618233"/>
                <a:gd name="connsiteY3" fmla="*/ 457168 h 1196268"/>
                <a:gd name="connsiteX4" fmla="*/ 0 w 618233"/>
                <a:gd name="connsiteY4" fmla="*/ 668001 h 1196268"/>
                <a:gd name="connsiteX5" fmla="*/ 26058 w 618233"/>
                <a:gd name="connsiteY5" fmla="*/ 824349 h 1196268"/>
                <a:gd name="connsiteX6" fmla="*/ 97125 w 618233"/>
                <a:gd name="connsiteY6" fmla="*/ 959377 h 1196268"/>
                <a:gd name="connsiteX7" fmla="*/ 177063 w 618233"/>
                <a:gd name="connsiteY7" fmla="*/ 1079794 h 1196268"/>
                <a:gd name="connsiteX8" fmla="*/ 229784 w 618233"/>
                <a:gd name="connsiteY8" fmla="*/ 1132308 h 1196268"/>
                <a:gd name="connsiteX9" fmla="*/ 305590 w 618233"/>
                <a:gd name="connsiteY9" fmla="*/ 1196268 h 1196268"/>
                <a:gd name="connsiteX10" fmla="*/ 322172 w 618233"/>
                <a:gd name="connsiteY10" fmla="*/ 1191531 h 1196268"/>
                <a:gd name="connsiteX11" fmla="*/ 499096 w 618233"/>
                <a:gd name="connsiteY11" fmla="*/ 999649 h 1196268"/>
                <a:gd name="connsiteX12" fmla="*/ 598422 w 618233"/>
                <a:gd name="connsiteY12" fmla="*/ 766945 h 1196268"/>
                <a:gd name="connsiteX13" fmla="*/ 618233 w 618233"/>
                <a:gd name="connsiteY13" fmla="*/ 528246 h 1196268"/>
                <a:gd name="connsiteX14" fmla="*/ 534258 w 618233"/>
                <a:gd name="connsiteY14" fmla="*/ 265874 h 1196268"/>
                <a:gd name="connsiteX15" fmla="*/ 444069 w 618233"/>
                <a:gd name="connsiteY15" fmla="*/ 122509 h 1196268"/>
                <a:gd name="connsiteX16" fmla="*/ 305282 w 618233"/>
                <a:gd name="connsiteY16" fmla="*/ 0 h 1196268"/>
                <a:gd name="connsiteX17" fmla="*/ 291863 w 618233"/>
                <a:gd name="connsiteY17" fmla="*/ 14181 h 1196268"/>
                <a:gd name="connsiteX0" fmla="*/ 291863 w 618233"/>
                <a:gd name="connsiteY0" fmla="*/ 14181 h 1196268"/>
                <a:gd name="connsiteX1" fmla="*/ 188021 w 618233"/>
                <a:gd name="connsiteY1" fmla="*/ 95104 h 1196268"/>
                <a:gd name="connsiteX2" fmla="*/ 99494 w 618233"/>
                <a:gd name="connsiteY2" fmla="*/ 220277 h 1196268"/>
                <a:gd name="connsiteX3" fmla="*/ 9476 w 618233"/>
                <a:gd name="connsiteY3" fmla="*/ 457168 h 1196268"/>
                <a:gd name="connsiteX4" fmla="*/ 0 w 618233"/>
                <a:gd name="connsiteY4" fmla="*/ 668001 h 1196268"/>
                <a:gd name="connsiteX5" fmla="*/ 26058 w 618233"/>
                <a:gd name="connsiteY5" fmla="*/ 824349 h 1196268"/>
                <a:gd name="connsiteX6" fmla="*/ 97125 w 618233"/>
                <a:gd name="connsiteY6" fmla="*/ 959377 h 1196268"/>
                <a:gd name="connsiteX7" fmla="*/ 177063 w 618233"/>
                <a:gd name="connsiteY7" fmla="*/ 1079794 h 1196268"/>
                <a:gd name="connsiteX8" fmla="*/ 229784 w 618233"/>
                <a:gd name="connsiteY8" fmla="*/ 1132308 h 1196268"/>
                <a:gd name="connsiteX9" fmla="*/ 305590 w 618233"/>
                <a:gd name="connsiteY9" fmla="*/ 1196268 h 1196268"/>
                <a:gd name="connsiteX10" fmla="*/ 322172 w 618233"/>
                <a:gd name="connsiteY10" fmla="*/ 1191531 h 1196268"/>
                <a:gd name="connsiteX11" fmla="*/ 499096 w 618233"/>
                <a:gd name="connsiteY11" fmla="*/ 999649 h 1196268"/>
                <a:gd name="connsiteX12" fmla="*/ 598422 w 618233"/>
                <a:gd name="connsiteY12" fmla="*/ 766945 h 1196268"/>
                <a:gd name="connsiteX13" fmla="*/ 618233 w 618233"/>
                <a:gd name="connsiteY13" fmla="*/ 528246 h 1196268"/>
                <a:gd name="connsiteX14" fmla="*/ 534258 w 618233"/>
                <a:gd name="connsiteY14" fmla="*/ 265874 h 1196268"/>
                <a:gd name="connsiteX15" fmla="*/ 444069 w 618233"/>
                <a:gd name="connsiteY15" fmla="*/ 122509 h 1196268"/>
                <a:gd name="connsiteX16" fmla="*/ 305282 w 618233"/>
                <a:gd name="connsiteY16" fmla="*/ 0 h 1196268"/>
                <a:gd name="connsiteX17" fmla="*/ 291863 w 618233"/>
                <a:gd name="connsiteY17" fmla="*/ 14181 h 1196268"/>
                <a:gd name="connsiteX0" fmla="*/ 291863 w 618233"/>
                <a:gd name="connsiteY0" fmla="*/ 14181 h 1196268"/>
                <a:gd name="connsiteX1" fmla="*/ 188021 w 618233"/>
                <a:gd name="connsiteY1" fmla="*/ 95104 h 1196268"/>
                <a:gd name="connsiteX2" fmla="*/ 99494 w 618233"/>
                <a:gd name="connsiteY2" fmla="*/ 220277 h 1196268"/>
                <a:gd name="connsiteX3" fmla="*/ 9476 w 618233"/>
                <a:gd name="connsiteY3" fmla="*/ 457168 h 1196268"/>
                <a:gd name="connsiteX4" fmla="*/ 0 w 618233"/>
                <a:gd name="connsiteY4" fmla="*/ 668001 h 1196268"/>
                <a:gd name="connsiteX5" fmla="*/ 35195 w 618233"/>
                <a:gd name="connsiteY5" fmla="*/ 823210 h 1196268"/>
                <a:gd name="connsiteX6" fmla="*/ 97125 w 618233"/>
                <a:gd name="connsiteY6" fmla="*/ 959377 h 1196268"/>
                <a:gd name="connsiteX7" fmla="*/ 177063 w 618233"/>
                <a:gd name="connsiteY7" fmla="*/ 1079794 h 1196268"/>
                <a:gd name="connsiteX8" fmla="*/ 229784 w 618233"/>
                <a:gd name="connsiteY8" fmla="*/ 1132308 h 1196268"/>
                <a:gd name="connsiteX9" fmla="*/ 305590 w 618233"/>
                <a:gd name="connsiteY9" fmla="*/ 1196268 h 1196268"/>
                <a:gd name="connsiteX10" fmla="*/ 322172 w 618233"/>
                <a:gd name="connsiteY10" fmla="*/ 1191531 h 1196268"/>
                <a:gd name="connsiteX11" fmla="*/ 499096 w 618233"/>
                <a:gd name="connsiteY11" fmla="*/ 999649 h 1196268"/>
                <a:gd name="connsiteX12" fmla="*/ 598422 w 618233"/>
                <a:gd name="connsiteY12" fmla="*/ 766945 h 1196268"/>
                <a:gd name="connsiteX13" fmla="*/ 618233 w 618233"/>
                <a:gd name="connsiteY13" fmla="*/ 528246 h 1196268"/>
                <a:gd name="connsiteX14" fmla="*/ 534258 w 618233"/>
                <a:gd name="connsiteY14" fmla="*/ 265874 h 1196268"/>
                <a:gd name="connsiteX15" fmla="*/ 444069 w 618233"/>
                <a:gd name="connsiteY15" fmla="*/ 122509 h 1196268"/>
                <a:gd name="connsiteX16" fmla="*/ 305282 w 618233"/>
                <a:gd name="connsiteY16" fmla="*/ 0 h 1196268"/>
                <a:gd name="connsiteX17" fmla="*/ 291863 w 618233"/>
                <a:gd name="connsiteY17" fmla="*/ 14181 h 1196268"/>
                <a:gd name="connsiteX0" fmla="*/ 291863 w 618233"/>
                <a:gd name="connsiteY0" fmla="*/ 14181 h 1196268"/>
                <a:gd name="connsiteX1" fmla="*/ 188021 w 618233"/>
                <a:gd name="connsiteY1" fmla="*/ 95104 h 1196268"/>
                <a:gd name="connsiteX2" fmla="*/ 99494 w 618233"/>
                <a:gd name="connsiteY2" fmla="*/ 220277 h 1196268"/>
                <a:gd name="connsiteX3" fmla="*/ 9476 w 618233"/>
                <a:gd name="connsiteY3" fmla="*/ 457168 h 1196268"/>
                <a:gd name="connsiteX4" fmla="*/ 0 w 618233"/>
                <a:gd name="connsiteY4" fmla="*/ 668001 h 1196268"/>
                <a:gd name="connsiteX5" fmla="*/ 35195 w 618233"/>
                <a:gd name="connsiteY5" fmla="*/ 823210 h 1196268"/>
                <a:gd name="connsiteX6" fmla="*/ 97125 w 618233"/>
                <a:gd name="connsiteY6" fmla="*/ 959377 h 1196268"/>
                <a:gd name="connsiteX7" fmla="*/ 177063 w 618233"/>
                <a:gd name="connsiteY7" fmla="*/ 1079794 h 1196268"/>
                <a:gd name="connsiteX8" fmla="*/ 229784 w 618233"/>
                <a:gd name="connsiteY8" fmla="*/ 1132308 h 1196268"/>
                <a:gd name="connsiteX9" fmla="*/ 305590 w 618233"/>
                <a:gd name="connsiteY9" fmla="*/ 1196268 h 1196268"/>
                <a:gd name="connsiteX10" fmla="*/ 322172 w 618233"/>
                <a:gd name="connsiteY10" fmla="*/ 1191531 h 1196268"/>
                <a:gd name="connsiteX11" fmla="*/ 499096 w 618233"/>
                <a:gd name="connsiteY11" fmla="*/ 999649 h 1196268"/>
                <a:gd name="connsiteX12" fmla="*/ 598422 w 618233"/>
                <a:gd name="connsiteY12" fmla="*/ 766945 h 1196268"/>
                <a:gd name="connsiteX13" fmla="*/ 618233 w 618233"/>
                <a:gd name="connsiteY13" fmla="*/ 528246 h 1196268"/>
                <a:gd name="connsiteX14" fmla="*/ 534258 w 618233"/>
                <a:gd name="connsiteY14" fmla="*/ 265874 h 1196268"/>
                <a:gd name="connsiteX15" fmla="*/ 444069 w 618233"/>
                <a:gd name="connsiteY15" fmla="*/ 122509 h 1196268"/>
                <a:gd name="connsiteX16" fmla="*/ 305282 w 618233"/>
                <a:gd name="connsiteY16" fmla="*/ 0 h 1196268"/>
                <a:gd name="connsiteX17" fmla="*/ 291863 w 618233"/>
                <a:gd name="connsiteY17" fmla="*/ 14181 h 1196268"/>
                <a:gd name="connsiteX0" fmla="*/ 291863 w 618233"/>
                <a:gd name="connsiteY0" fmla="*/ 14181 h 1196268"/>
                <a:gd name="connsiteX1" fmla="*/ 188021 w 618233"/>
                <a:gd name="connsiteY1" fmla="*/ 95104 h 1196268"/>
                <a:gd name="connsiteX2" fmla="*/ 99494 w 618233"/>
                <a:gd name="connsiteY2" fmla="*/ 220277 h 1196268"/>
                <a:gd name="connsiteX3" fmla="*/ 9476 w 618233"/>
                <a:gd name="connsiteY3" fmla="*/ 457168 h 1196268"/>
                <a:gd name="connsiteX4" fmla="*/ 0 w 618233"/>
                <a:gd name="connsiteY4" fmla="*/ 668001 h 1196268"/>
                <a:gd name="connsiteX5" fmla="*/ 35195 w 618233"/>
                <a:gd name="connsiteY5" fmla="*/ 823210 h 1196268"/>
                <a:gd name="connsiteX6" fmla="*/ 97125 w 618233"/>
                <a:gd name="connsiteY6" fmla="*/ 959377 h 1196268"/>
                <a:gd name="connsiteX7" fmla="*/ 177063 w 618233"/>
                <a:gd name="connsiteY7" fmla="*/ 1079794 h 1196268"/>
                <a:gd name="connsiteX8" fmla="*/ 229784 w 618233"/>
                <a:gd name="connsiteY8" fmla="*/ 1132308 h 1196268"/>
                <a:gd name="connsiteX9" fmla="*/ 305590 w 618233"/>
                <a:gd name="connsiteY9" fmla="*/ 1196268 h 1196268"/>
                <a:gd name="connsiteX10" fmla="*/ 322172 w 618233"/>
                <a:gd name="connsiteY10" fmla="*/ 1191531 h 1196268"/>
                <a:gd name="connsiteX11" fmla="*/ 499096 w 618233"/>
                <a:gd name="connsiteY11" fmla="*/ 999649 h 1196268"/>
                <a:gd name="connsiteX12" fmla="*/ 598422 w 618233"/>
                <a:gd name="connsiteY12" fmla="*/ 766945 h 1196268"/>
                <a:gd name="connsiteX13" fmla="*/ 618233 w 618233"/>
                <a:gd name="connsiteY13" fmla="*/ 528246 h 1196268"/>
                <a:gd name="connsiteX14" fmla="*/ 534258 w 618233"/>
                <a:gd name="connsiteY14" fmla="*/ 265874 h 1196268"/>
                <a:gd name="connsiteX15" fmla="*/ 444069 w 618233"/>
                <a:gd name="connsiteY15" fmla="*/ 122509 h 1196268"/>
                <a:gd name="connsiteX16" fmla="*/ 305282 w 618233"/>
                <a:gd name="connsiteY16" fmla="*/ 0 h 1196268"/>
                <a:gd name="connsiteX17" fmla="*/ 291863 w 618233"/>
                <a:gd name="connsiteY17" fmla="*/ 14181 h 1196268"/>
                <a:gd name="connsiteX0" fmla="*/ 290036 w 618233"/>
                <a:gd name="connsiteY0" fmla="*/ 10766 h 1196268"/>
                <a:gd name="connsiteX1" fmla="*/ 188021 w 618233"/>
                <a:gd name="connsiteY1" fmla="*/ 95104 h 1196268"/>
                <a:gd name="connsiteX2" fmla="*/ 99494 w 618233"/>
                <a:gd name="connsiteY2" fmla="*/ 220277 h 1196268"/>
                <a:gd name="connsiteX3" fmla="*/ 9476 w 618233"/>
                <a:gd name="connsiteY3" fmla="*/ 457168 h 1196268"/>
                <a:gd name="connsiteX4" fmla="*/ 0 w 618233"/>
                <a:gd name="connsiteY4" fmla="*/ 668001 h 1196268"/>
                <a:gd name="connsiteX5" fmla="*/ 35195 w 618233"/>
                <a:gd name="connsiteY5" fmla="*/ 823210 h 1196268"/>
                <a:gd name="connsiteX6" fmla="*/ 97125 w 618233"/>
                <a:gd name="connsiteY6" fmla="*/ 959377 h 1196268"/>
                <a:gd name="connsiteX7" fmla="*/ 177063 w 618233"/>
                <a:gd name="connsiteY7" fmla="*/ 1079794 h 1196268"/>
                <a:gd name="connsiteX8" fmla="*/ 229784 w 618233"/>
                <a:gd name="connsiteY8" fmla="*/ 1132308 h 1196268"/>
                <a:gd name="connsiteX9" fmla="*/ 305590 w 618233"/>
                <a:gd name="connsiteY9" fmla="*/ 1196268 h 1196268"/>
                <a:gd name="connsiteX10" fmla="*/ 322172 w 618233"/>
                <a:gd name="connsiteY10" fmla="*/ 1191531 h 1196268"/>
                <a:gd name="connsiteX11" fmla="*/ 499096 w 618233"/>
                <a:gd name="connsiteY11" fmla="*/ 999649 h 1196268"/>
                <a:gd name="connsiteX12" fmla="*/ 598422 w 618233"/>
                <a:gd name="connsiteY12" fmla="*/ 766945 h 1196268"/>
                <a:gd name="connsiteX13" fmla="*/ 618233 w 618233"/>
                <a:gd name="connsiteY13" fmla="*/ 528246 h 1196268"/>
                <a:gd name="connsiteX14" fmla="*/ 534258 w 618233"/>
                <a:gd name="connsiteY14" fmla="*/ 265874 h 1196268"/>
                <a:gd name="connsiteX15" fmla="*/ 444069 w 618233"/>
                <a:gd name="connsiteY15" fmla="*/ 122509 h 1196268"/>
                <a:gd name="connsiteX16" fmla="*/ 305282 w 618233"/>
                <a:gd name="connsiteY16" fmla="*/ 0 h 1196268"/>
                <a:gd name="connsiteX17" fmla="*/ 290036 w 618233"/>
                <a:gd name="connsiteY17" fmla="*/ 10766 h 1196268"/>
                <a:gd name="connsiteX0" fmla="*/ 290036 w 618233"/>
                <a:gd name="connsiteY0" fmla="*/ 10766 h 1196268"/>
                <a:gd name="connsiteX1" fmla="*/ 188021 w 618233"/>
                <a:gd name="connsiteY1" fmla="*/ 95104 h 1196268"/>
                <a:gd name="connsiteX2" fmla="*/ 99494 w 618233"/>
                <a:gd name="connsiteY2" fmla="*/ 220277 h 1196268"/>
                <a:gd name="connsiteX3" fmla="*/ 9476 w 618233"/>
                <a:gd name="connsiteY3" fmla="*/ 457168 h 1196268"/>
                <a:gd name="connsiteX4" fmla="*/ 0 w 618233"/>
                <a:gd name="connsiteY4" fmla="*/ 668001 h 1196268"/>
                <a:gd name="connsiteX5" fmla="*/ 35195 w 618233"/>
                <a:gd name="connsiteY5" fmla="*/ 823210 h 1196268"/>
                <a:gd name="connsiteX6" fmla="*/ 97125 w 618233"/>
                <a:gd name="connsiteY6" fmla="*/ 959377 h 1196268"/>
                <a:gd name="connsiteX7" fmla="*/ 177063 w 618233"/>
                <a:gd name="connsiteY7" fmla="*/ 1079794 h 1196268"/>
                <a:gd name="connsiteX8" fmla="*/ 229784 w 618233"/>
                <a:gd name="connsiteY8" fmla="*/ 1132308 h 1196268"/>
                <a:gd name="connsiteX9" fmla="*/ 305590 w 618233"/>
                <a:gd name="connsiteY9" fmla="*/ 1196268 h 1196268"/>
                <a:gd name="connsiteX10" fmla="*/ 322172 w 618233"/>
                <a:gd name="connsiteY10" fmla="*/ 1191531 h 1196268"/>
                <a:gd name="connsiteX11" fmla="*/ 499096 w 618233"/>
                <a:gd name="connsiteY11" fmla="*/ 999649 h 1196268"/>
                <a:gd name="connsiteX12" fmla="*/ 598422 w 618233"/>
                <a:gd name="connsiteY12" fmla="*/ 766945 h 1196268"/>
                <a:gd name="connsiteX13" fmla="*/ 618233 w 618233"/>
                <a:gd name="connsiteY13" fmla="*/ 528246 h 1196268"/>
                <a:gd name="connsiteX14" fmla="*/ 534258 w 618233"/>
                <a:gd name="connsiteY14" fmla="*/ 265874 h 1196268"/>
                <a:gd name="connsiteX15" fmla="*/ 444069 w 618233"/>
                <a:gd name="connsiteY15" fmla="*/ 122509 h 1196268"/>
                <a:gd name="connsiteX16" fmla="*/ 305282 w 618233"/>
                <a:gd name="connsiteY16" fmla="*/ 0 h 1196268"/>
                <a:gd name="connsiteX17" fmla="*/ 290036 w 618233"/>
                <a:gd name="connsiteY17" fmla="*/ 10766 h 1196268"/>
                <a:gd name="connsiteX0" fmla="*/ 290036 w 612142"/>
                <a:gd name="connsiteY0" fmla="*/ 10766 h 1196268"/>
                <a:gd name="connsiteX1" fmla="*/ 188021 w 612142"/>
                <a:gd name="connsiteY1" fmla="*/ 95104 h 1196268"/>
                <a:gd name="connsiteX2" fmla="*/ 99494 w 612142"/>
                <a:gd name="connsiteY2" fmla="*/ 220277 h 1196268"/>
                <a:gd name="connsiteX3" fmla="*/ 9476 w 612142"/>
                <a:gd name="connsiteY3" fmla="*/ 457168 h 1196268"/>
                <a:gd name="connsiteX4" fmla="*/ 0 w 612142"/>
                <a:gd name="connsiteY4" fmla="*/ 668001 h 1196268"/>
                <a:gd name="connsiteX5" fmla="*/ 35195 w 612142"/>
                <a:gd name="connsiteY5" fmla="*/ 823210 h 1196268"/>
                <a:gd name="connsiteX6" fmla="*/ 97125 w 612142"/>
                <a:gd name="connsiteY6" fmla="*/ 959377 h 1196268"/>
                <a:gd name="connsiteX7" fmla="*/ 177063 w 612142"/>
                <a:gd name="connsiteY7" fmla="*/ 1079794 h 1196268"/>
                <a:gd name="connsiteX8" fmla="*/ 229784 w 612142"/>
                <a:gd name="connsiteY8" fmla="*/ 1132308 h 1196268"/>
                <a:gd name="connsiteX9" fmla="*/ 305590 w 612142"/>
                <a:gd name="connsiteY9" fmla="*/ 1196268 h 1196268"/>
                <a:gd name="connsiteX10" fmla="*/ 322172 w 612142"/>
                <a:gd name="connsiteY10" fmla="*/ 1191531 h 1196268"/>
                <a:gd name="connsiteX11" fmla="*/ 499096 w 612142"/>
                <a:gd name="connsiteY11" fmla="*/ 999649 h 1196268"/>
                <a:gd name="connsiteX12" fmla="*/ 598422 w 612142"/>
                <a:gd name="connsiteY12" fmla="*/ 766945 h 1196268"/>
                <a:gd name="connsiteX13" fmla="*/ 612142 w 612142"/>
                <a:gd name="connsiteY13" fmla="*/ 526728 h 1196268"/>
                <a:gd name="connsiteX14" fmla="*/ 534258 w 612142"/>
                <a:gd name="connsiteY14" fmla="*/ 265874 h 1196268"/>
                <a:gd name="connsiteX15" fmla="*/ 444069 w 612142"/>
                <a:gd name="connsiteY15" fmla="*/ 122509 h 1196268"/>
                <a:gd name="connsiteX16" fmla="*/ 305282 w 612142"/>
                <a:gd name="connsiteY16" fmla="*/ 0 h 1196268"/>
                <a:gd name="connsiteX17" fmla="*/ 290036 w 612142"/>
                <a:gd name="connsiteY17" fmla="*/ 10766 h 1196268"/>
                <a:gd name="connsiteX0" fmla="*/ 290036 w 612142"/>
                <a:gd name="connsiteY0" fmla="*/ 10766 h 1196268"/>
                <a:gd name="connsiteX1" fmla="*/ 188021 w 612142"/>
                <a:gd name="connsiteY1" fmla="*/ 95104 h 1196268"/>
                <a:gd name="connsiteX2" fmla="*/ 99494 w 612142"/>
                <a:gd name="connsiteY2" fmla="*/ 220277 h 1196268"/>
                <a:gd name="connsiteX3" fmla="*/ 9476 w 612142"/>
                <a:gd name="connsiteY3" fmla="*/ 457168 h 1196268"/>
                <a:gd name="connsiteX4" fmla="*/ 0 w 612142"/>
                <a:gd name="connsiteY4" fmla="*/ 668001 h 1196268"/>
                <a:gd name="connsiteX5" fmla="*/ 35195 w 612142"/>
                <a:gd name="connsiteY5" fmla="*/ 823210 h 1196268"/>
                <a:gd name="connsiteX6" fmla="*/ 97125 w 612142"/>
                <a:gd name="connsiteY6" fmla="*/ 959377 h 1196268"/>
                <a:gd name="connsiteX7" fmla="*/ 177063 w 612142"/>
                <a:gd name="connsiteY7" fmla="*/ 1079794 h 1196268"/>
                <a:gd name="connsiteX8" fmla="*/ 229784 w 612142"/>
                <a:gd name="connsiteY8" fmla="*/ 1132308 h 1196268"/>
                <a:gd name="connsiteX9" fmla="*/ 305590 w 612142"/>
                <a:gd name="connsiteY9" fmla="*/ 1196268 h 1196268"/>
                <a:gd name="connsiteX10" fmla="*/ 322172 w 612142"/>
                <a:gd name="connsiteY10" fmla="*/ 1191531 h 1196268"/>
                <a:gd name="connsiteX11" fmla="*/ 499096 w 612142"/>
                <a:gd name="connsiteY11" fmla="*/ 999649 h 1196268"/>
                <a:gd name="connsiteX12" fmla="*/ 598422 w 612142"/>
                <a:gd name="connsiteY12" fmla="*/ 766945 h 1196268"/>
                <a:gd name="connsiteX13" fmla="*/ 612142 w 612142"/>
                <a:gd name="connsiteY13" fmla="*/ 526728 h 1196268"/>
                <a:gd name="connsiteX14" fmla="*/ 534258 w 612142"/>
                <a:gd name="connsiteY14" fmla="*/ 265874 h 1196268"/>
                <a:gd name="connsiteX15" fmla="*/ 444069 w 612142"/>
                <a:gd name="connsiteY15" fmla="*/ 122509 h 1196268"/>
                <a:gd name="connsiteX16" fmla="*/ 305282 w 612142"/>
                <a:gd name="connsiteY16" fmla="*/ 0 h 1196268"/>
                <a:gd name="connsiteX17" fmla="*/ 290036 w 612142"/>
                <a:gd name="connsiteY17" fmla="*/ 10766 h 1196268"/>
                <a:gd name="connsiteX0" fmla="*/ 290036 w 613252"/>
                <a:gd name="connsiteY0" fmla="*/ 10766 h 1196268"/>
                <a:gd name="connsiteX1" fmla="*/ 188021 w 613252"/>
                <a:gd name="connsiteY1" fmla="*/ 95104 h 1196268"/>
                <a:gd name="connsiteX2" fmla="*/ 99494 w 613252"/>
                <a:gd name="connsiteY2" fmla="*/ 220277 h 1196268"/>
                <a:gd name="connsiteX3" fmla="*/ 9476 w 613252"/>
                <a:gd name="connsiteY3" fmla="*/ 457168 h 1196268"/>
                <a:gd name="connsiteX4" fmla="*/ 0 w 613252"/>
                <a:gd name="connsiteY4" fmla="*/ 668001 h 1196268"/>
                <a:gd name="connsiteX5" fmla="*/ 35195 w 613252"/>
                <a:gd name="connsiteY5" fmla="*/ 823210 h 1196268"/>
                <a:gd name="connsiteX6" fmla="*/ 97125 w 613252"/>
                <a:gd name="connsiteY6" fmla="*/ 959377 h 1196268"/>
                <a:gd name="connsiteX7" fmla="*/ 177063 w 613252"/>
                <a:gd name="connsiteY7" fmla="*/ 1079794 h 1196268"/>
                <a:gd name="connsiteX8" fmla="*/ 229784 w 613252"/>
                <a:gd name="connsiteY8" fmla="*/ 1132308 h 1196268"/>
                <a:gd name="connsiteX9" fmla="*/ 305590 w 613252"/>
                <a:gd name="connsiteY9" fmla="*/ 1196268 h 1196268"/>
                <a:gd name="connsiteX10" fmla="*/ 322172 w 613252"/>
                <a:gd name="connsiteY10" fmla="*/ 1191531 h 1196268"/>
                <a:gd name="connsiteX11" fmla="*/ 499096 w 613252"/>
                <a:gd name="connsiteY11" fmla="*/ 999649 h 1196268"/>
                <a:gd name="connsiteX12" fmla="*/ 598422 w 613252"/>
                <a:gd name="connsiteY12" fmla="*/ 766945 h 1196268"/>
                <a:gd name="connsiteX13" fmla="*/ 612142 w 613252"/>
                <a:gd name="connsiteY13" fmla="*/ 526728 h 1196268"/>
                <a:gd name="connsiteX14" fmla="*/ 534258 w 613252"/>
                <a:gd name="connsiteY14" fmla="*/ 265874 h 1196268"/>
                <a:gd name="connsiteX15" fmla="*/ 444069 w 613252"/>
                <a:gd name="connsiteY15" fmla="*/ 122509 h 1196268"/>
                <a:gd name="connsiteX16" fmla="*/ 305282 w 613252"/>
                <a:gd name="connsiteY16" fmla="*/ 0 h 1196268"/>
                <a:gd name="connsiteX17" fmla="*/ 290036 w 613252"/>
                <a:gd name="connsiteY17" fmla="*/ 10766 h 119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252" h="1196268">
                  <a:moveTo>
                    <a:pt x="290036" y="10766"/>
                  </a:moveTo>
                  <a:lnTo>
                    <a:pt x="188021" y="95104"/>
                  </a:lnTo>
                  <a:lnTo>
                    <a:pt x="99494" y="220277"/>
                  </a:lnTo>
                  <a:cubicBezTo>
                    <a:pt x="59437" y="290132"/>
                    <a:pt x="34000" y="374789"/>
                    <a:pt x="9476" y="457168"/>
                  </a:cubicBezTo>
                  <a:lnTo>
                    <a:pt x="0" y="668001"/>
                  </a:lnTo>
                  <a:lnTo>
                    <a:pt x="35195" y="823210"/>
                  </a:lnTo>
                  <a:lnTo>
                    <a:pt x="97125" y="959377"/>
                  </a:lnTo>
                  <a:cubicBezTo>
                    <a:pt x="127843" y="999516"/>
                    <a:pt x="146345" y="1039655"/>
                    <a:pt x="177063" y="1079794"/>
                  </a:cubicBezTo>
                  <a:lnTo>
                    <a:pt x="229784" y="1132308"/>
                  </a:lnTo>
                  <a:lnTo>
                    <a:pt x="305590" y="1196268"/>
                  </a:lnTo>
                  <a:lnTo>
                    <a:pt x="322172" y="1191531"/>
                  </a:lnTo>
                  <a:cubicBezTo>
                    <a:pt x="381147" y="1127570"/>
                    <a:pt x="450172" y="1076135"/>
                    <a:pt x="499096" y="999649"/>
                  </a:cubicBezTo>
                  <a:cubicBezTo>
                    <a:pt x="549869" y="914870"/>
                    <a:pt x="565009" y="847170"/>
                    <a:pt x="598422" y="766945"/>
                  </a:cubicBezTo>
                  <a:cubicBezTo>
                    <a:pt x="602995" y="686873"/>
                    <a:pt x="617315" y="614390"/>
                    <a:pt x="612142" y="526728"/>
                  </a:cubicBezTo>
                  <a:cubicBezTo>
                    <a:pt x="595724" y="431301"/>
                    <a:pt x="580828" y="356747"/>
                    <a:pt x="534258" y="265874"/>
                  </a:cubicBezTo>
                  <a:cubicBezTo>
                    <a:pt x="502672" y="217706"/>
                    <a:pt x="475655" y="170677"/>
                    <a:pt x="444069" y="122509"/>
                  </a:cubicBezTo>
                  <a:cubicBezTo>
                    <a:pt x="397097" y="93336"/>
                    <a:pt x="352254" y="29173"/>
                    <a:pt x="305282" y="0"/>
                  </a:cubicBezTo>
                  <a:cubicBezTo>
                    <a:pt x="305385" y="4727"/>
                    <a:pt x="289933" y="6039"/>
                    <a:pt x="290036" y="10766"/>
                  </a:cubicBezTo>
                  <a:close/>
                </a:path>
              </a:pathLst>
            </a:custGeom>
            <a:solidFill>
              <a:srgbClr val="FF9900">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p:cNvGrpSpPr/>
            <p:nvPr/>
          </p:nvGrpSpPr>
          <p:grpSpPr>
            <a:xfrm>
              <a:off x="2062859" y="1585831"/>
              <a:ext cx="5693496" cy="3031035"/>
              <a:chOff x="2062859" y="1585831"/>
              <a:chExt cx="5693496" cy="3031035"/>
            </a:xfrm>
          </p:grpSpPr>
          <p:sp>
            <p:nvSpPr>
              <p:cNvPr id="5" name="Oval 4"/>
              <p:cNvSpPr/>
              <p:nvPr/>
            </p:nvSpPr>
            <p:spPr>
              <a:xfrm>
                <a:off x="2062859" y="1600575"/>
                <a:ext cx="3647010" cy="3016291"/>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4109345" y="1585831"/>
                <a:ext cx="3647010" cy="301629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2430217" y="2046392"/>
                <a:ext cx="1957729" cy="1354217"/>
              </a:xfrm>
              <a:prstGeom prst="rect">
                <a:avLst/>
              </a:prstGeom>
            </p:spPr>
            <p:txBody>
              <a:bodyPr wrap="square">
                <a:spAutoFit/>
              </a:bodyPr>
              <a:lstStyle/>
              <a:p>
                <a:pPr algn="ctr"/>
                <a:r>
                  <a:rPr lang="en-US" sz="1600" b="1" dirty="0" smtClean="0">
                    <a:solidFill>
                      <a:schemeClr val="accent1"/>
                    </a:solidFill>
                  </a:rPr>
                  <a:t>Immunotherapy</a:t>
                </a:r>
                <a:endParaRPr lang="en-US" sz="1600" b="1" dirty="0">
                  <a:solidFill>
                    <a:schemeClr val="accent1"/>
                  </a:solidFill>
                </a:endParaRPr>
              </a:p>
              <a:p>
                <a:pPr algn="ctr"/>
                <a:r>
                  <a:rPr lang="en-US" sz="1600" dirty="0" smtClean="0"/>
                  <a:t>Pruritus</a:t>
                </a:r>
              </a:p>
              <a:p>
                <a:pPr algn="ctr"/>
                <a:r>
                  <a:rPr lang="en-US" sz="1600" dirty="0" smtClean="0"/>
                  <a:t>Pneumonitis</a:t>
                </a:r>
              </a:p>
              <a:p>
                <a:pPr algn="ctr"/>
                <a:r>
                  <a:rPr lang="en-US" sz="1600" dirty="0" smtClean="0"/>
                  <a:t>Myocarditis</a:t>
                </a:r>
              </a:p>
              <a:p>
                <a:pPr algn="ctr"/>
                <a:r>
                  <a:rPr lang="en-US" sz="1600" dirty="0" smtClean="0"/>
                  <a:t>Adrenal crisis</a:t>
                </a:r>
              </a:p>
            </p:txBody>
          </p:sp>
          <p:sp>
            <p:nvSpPr>
              <p:cNvPr id="24" name="Rectangle 23"/>
              <p:cNvSpPr/>
              <p:nvPr/>
            </p:nvSpPr>
            <p:spPr>
              <a:xfrm>
                <a:off x="2485462" y="3985385"/>
                <a:ext cx="1957729" cy="338554"/>
              </a:xfrm>
              <a:prstGeom prst="rect">
                <a:avLst/>
              </a:prstGeom>
            </p:spPr>
            <p:txBody>
              <a:bodyPr wrap="square">
                <a:spAutoFit/>
              </a:bodyPr>
              <a:lstStyle/>
              <a:p>
                <a:pPr algn="ctr"/>
                <a:r>
                  <a:rPr lang="en-US" sz="1600" dirty="0" smtClean="0"/>
                  <a:t>Encephalitis</a:t>
                </a:r>
              </a:p>
            </p:txBody>
          </p:sp>
          <p:sp>
            <p:nvSpPr>
              <p:cNvPr id="25" name="Rectangle 24"/>
              <p:cNvSpPr/>
              <p:nvPr/>
            </p:nvSpPr>
            <p:spPr>
              <a:xfrm>
                <a:off x="5571174" y="2046392"/>
                <a:ext cx="1957728" cy="2063004"/>
              </a:xfrm>
              <a:prstGeom prst="rect">
                <a:avLst/>
              </a:prstGeom>
            </p:spPr>
            <p:txBody>
              <a:bodyPr wrap="square">
                <a:spAutoFit/>
              </a:bodyPr>
              <a:lstStyle/>
              <a:p>
                <a:pPr algn="ctr"/>
                <a:r>
                  <a:rPr lang="en-US" sz="1600" b="1" dirty="0" smtClean="0">
                    <a:solidFill>
                      <a:srgbClr val="C00000"/>
                    </a:solidFill>
                  </a:rPr>
                  <a:t>VEGF TKI</a:t>
                </a:r>
              </a:p>
              <a:p>
                <a:pPr algn="ctr"/>
                <a:r>
                  <a:rPr lang="en-US" sz="1600" dirty="0" smtClean="0"/>
                  <a:t>Hypertension</a:t>
                </a:r>
              </a:p>
              <a:p>
                <a:pPr algn="ctr"/>
                <a:r>
                  <a:rPr lang="en-US" sz="1600" dirty="0" smtClean="0"/>
                  <a:t>Taste changes</a:t>
                </a:r>
              </a:p>
              <a:p>
                <a:pPr algn="ctr"/>
                <a:r>
                  <a:rPr lang="en-US" sz="1600" dirty="0" smtClean="0"/>
                  <a:t>Stomatitis</a:t>
                </a:r>
              </a:p>
              <a:p>
                <a:pPr algn="ctr"/>
                <a:r>
                  <a:rPr lang="en-US" sz="1600" dirty="0" smtClean="0"/>
                  <a:t>Dyspepsia</a:t>
                </a:r>
              </a:p>
              <a:p>
                <a:pPr algn="ctr"/>
                <a:r>
                  <a:rPr lang="en-US" sz="1600" dirty="0" smtClean="0"/>
                  <a:t>Cytopenias</a:t>
                </a:r>
              </a:p>
              <a:p>
                <a:pPr algn="ctr"/>
                <a:r>
                  <a:rPr lang="en-US" sz="1600" dirty="0" smtClean="0"/>
                  <a:t>HFSR</a:t>
                </a:r>
              </a:p>
            </p:txBody>
          </p:sp>
          <p:sp>
            <p:nvSpPr>
              <p:cNvPr id="26" name="Rectangle 25"/>
              <p:cNvSpPr/>
              <p:nvPr/>
            </p:nvSpPr>
            <p:spPr>
              <a:xfrm>
                <a:off x="4987203" y="3985385"/>
                <a:ext cx="1957729" cy="338554"/>
              </a:xfrm>
              <a:prstGeom prst="rect">
                <a:avLst/>
              </a:prstGeom>
            </p:spPr>
            <p:txBody>
              <a:bodyPr wrap="square">
                <a:spAutoFit/>
              </a:bodyPr>
              <a:lstStyle/>
              <a:p>
                <a:pPr algn="ctr"/>
                <a:r>
                  <a:rPr lang="en-US" sz="1600" dirty="0" smtClean="0"/>
                  <a:t>PRES</a:t>
                </a:r>
              </a:p>
            </p:txBody>
          </p:sp>
          <p:sp>
            <p:nvSpPr>
              <p:cNvPr id="27" name="Rectangle 26"/>
              <p:cNvSpPr/>
              <p:nvPr/>
            </p:nvSpPr>
            <p:spPr>
              <a:xfrm>
                <a:off x="3918845" y="2308595"/>
                <a:ext cx="1957729" cy="1354217"/>
              </a:xfrm>
              <a:prstGeom prst="rect">
                <a:avLst/>
              </a:prstGeom>
            </p:spPr>
            <p:txBody>
              <a:bodyPr wrap="square">
                <a:spAutoFit/>
              </a:bodyPr>
              <a:lstStyle/>
              <a:p>
                <a:pPr algn="ctr"/>
                <a:r>
                  <a:rPr lang="en-US" sz="1600" dirty="0" smtClean="0"/>
                  <a:t>Rash</a:t>
                </a:r>
              </a:p>
              <a:p>
                <a:pPr algn="ctr"/>
                <a:r>
                  <a:rPr lang="en-US" sz="1600" dirty="0" smtClean="0"/>
                  <a:t>Diarrhea</a:t>
                </a:r>
              </a:p>
              <a:p>
                <a:pPr algn="ctr"/>
                <a:r>
                  <a:rPr lang="en-US" sz="1600" dirty="0" smtClean="0"/>
                  <a:t>Hepatitis</a:t>
                </a:r>
              </a:p>
              <a:p>
                <a:pPr algn="ctr"/>
                <a:r>
                  <a:rPr lang="en-US" sz="1600" dirty="0" smtClean="0"/>
                  <a:t>Hypothyroid</a:t>
                </a:r>
              </a:p>
              <a:p>
                <a:pPr algn="ctr"/>
                <a:r>
                  <a:rPr lang="en-US" sz="1600" dirty="0" smtClean="0"/>
                  <a:t>AMS</a:t>
                </a:r>
              </a:p>
            </p:txBody>
          </p:sp>
          <p:cxnSp>
            <p:nvCxnSpPr>
              <p:cNvPr id="30" name="Straight Arrow Connector 29"/>
              <p:cNvCxnSpPr/>
              <p:nvPr/>
            </p:nvCxnSpPr>
            <p:spPr>
              <a:xfrm flipH="1">
                <a:off x="4109345" y="3690108"/>
                <a:ext cx="510617" cy="400727"/>
              </a:xfrm>
              <a:prstGeom prst="straightConnector1">
                <a:avLst/>
              </a:prstGeom>
              <a:ln w="19050">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191116" y="3678941"/>
                <a:ext cx="480595" cy="349836"/>
              </a:xfrm>
              <a:prstGeom prst="straightConnector1">
                <a:avLst/>
              </a:prstGeom>
              <a:ln w="19050">
                <a:solidFill>
                  <a:schemeClr val="accent3">
                    <a:lumMod val="75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grpSp>
      <p:sp>
        <p:nvSpPr>
          <p:cNvPr id="2" name="Hexagon 1"/>
          <p:cNvSpPr/>
          <p:nvPr/>
        </p:nvSpPr>
        <p:spPr>
          <a:xfrm>
            <a:off x="3398296" y="3922907"/>
            <a:ext cx="2366019" cy="1359794"/>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Stop the </a:t>
            </a:r>
            <a:r>
              <a:rPr lang="en-US" sz="1600" b="1" dirty="0" smtClean="0">
                <a:solidFill>
                  <a:srgbClr val="C00000"/>
                </a:solidFill>
              </a:rPr>
              <a:t/>
            </a:r>
            <a:br>
              <a:rPr lang="en-US" sz="1600" b="1" dirty="0" smtClean="0">
                <a:solidFill>
                  <a:srgbClr val="C00000"/>
                </a:solidFill>
              </a:rPr>
            </a:br>
            <a:r>
              <a:rPr lang="en-US" sz="1600" b="1" dirty="0" smtClean="0">
                <a:solidFill>
                  <a:srgbClr val="C00000"/>
                </a:solidFill>
              </a:rPr>
              <a:t>VEGF TKI</a:t>
            </a:r>
            <a:endParaRPr lang="en-CA" sz="1600" b="1" dirty="0">
              <a:solidFill>
                <a:srgbClr val="C00000"/>
              </a:solidFill>
            </a:endParaRPr>
          </a:p>
        </p:txBody>
      </p:sp>
      <p:sp>
        <p:nvSpPr>
          <p:cNvPr id="28" name="Down Arrow 27"/>
          <p:cNvSpPr/>
          <p:nvPr/>
        </p:nvSpPr>
        <p:spPr>
          <a:xfrm>
            <a:off x="4344213" y="3711106"/>
            <a:ext cx="478568" cy="62628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94265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Immunotherapy Side Effect Management Toolbox</a:t>
            </a:r>
            <a:endParaRPr lang="en-US" dirty="0"/>
          </a:p>
        </p:txBody>
      </p:sp>
      <p:grpSp>
        <p:nvGrpSpPr>
          <p:cNvPr id="42" name="Group 41"/>
          <p:cNvGrpSpPr/>
          <p:nvPr/>
        </p:nvGrpSpPr>
        <p:grpSpPr>
          <a:xfrm>
            <a:off x="945686" y="1082514"/>
            <a:ext cx="7252628" cy="3595545"/>
            <a:chOff x="928602" y="1082514"/>
            <a:chExt cx="7252628" cy="3595545"/>
          </a:xfrm>
        </p:grpSpPr>
        <p:sp>
          <p:nvSpPr>
            <p:cNvPr id="21" name="Rounded Rectangle 20"/>
            <p:cNvSpPr/>
            <p:nvPr/>
          </p:nvSpPr>
          <p:spPr>
            <a:xfrm>
              <a:off x="928602" y="2019865"/>
              <a:ext cx="2189260" cy="792629"/>
            </a:xfrm>
            <a:prstGeom prst="roundRect">
              <a:avLst/>
            </a:prstGeom>
            <a:solidFill>
              <a:schemeClr val="accent1">
                <a:lumMod val="10000"/>
                <a:lumOff val="90000"/>
              </a:schemeClr>
            </a:solidFill>
            <a:ln w="19050">
              <a:solidFill>
                <a:schemeClr val="accent1"/>
              </a:solid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CA" kern="1200" dirty="0" smtClean="0">
                  <a:solidFill>
                    <a:schemeClr val="accent1"/>
                  </a:solidFill>
                </a:rPr>
                <a:t>Grading of side effects sheet</a:t>
              </a:r>
            </a:p>
          </p:txBody>
        </p:sp>
        <p:sp>
          <p:nvSpPr>
            <p:cNvPr id="24" name="Rounded Rectangle 23"/>
            <p:cNvSpPr/>
            <p:nvPr/>
          </p:nvSpPr>
          <p:spPr>
            <a:xfrm>
              <a:off x="2382739" y="1108575"/>
              <a:ext cx="2189260" cy="792629"/>
            </a:xfrm>
            <a:prstGeom prst="roundRect">
              <a:avLst/>
            </a:prstGeom>
            <a:solidFill>
              <a:schemeClr val="accent1">
                <a:lumMod val="10000"/>
                <a:lumOff val="90000"/>
              </a:schemeClr>
            </a:solidFill>
            <a:ln w="19050">
              <a:solidFill>
                <a:schemeClr val="accent1"/>
              </a:solid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CA" kern="1200" dirty="0" smtClean="0">
                  <a:solidFill>
                    <a:schemeClr val="accent1"/>
                  </a:solidFill>
                </a:rPr>
                <a:t>Anti-diarrhea medications and probiotics </a:t>
              </a:r>
            </a:p>
          </p:txBody>
        </p:sp>
        <p:sp>
          <p:nvSpPr>
            <p:cNvPr id="27" name="Rounded Rectangle 26"/>
            <p:cNvSpPr/>
            <p:nvPr/>
          </p:nvSpPr>
          <p:spPr>
            <a:xfrm>
              <a:off x="5991970" y="2019865"/>
              <a:ext cx="2189260" cy="792629"/>
            </a:xfrm>
            <a:prstGeom prst="roundRect">
              <a:avLst/>
            </a:prstGeom>
            <a:solidFill>
              <a:schemeClr val="accent1">
                <a:lumMod val="10000"/>
                <a:lumOff val="90000"/>
              </a:schemeClr>
            </a:solidFill>
            <a:ln w="19050">
              <a:solidFill>
                <a:schemeClr val="accent1"/>
              </a:solid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CA" kern="1200" dirty="0" smtClean="0">
                  <a:solidFill>
                    <a:schemeClr val="accent1"/>
                  </a:solidFill>
                </a:rPr>
                <a:t>Permission to call </a:t>
              </a:r>
            </a:p>
          </p:txBody>
        </p:sp>
        <p:sp>
          <p:nvSpPr>
            <p:cNvPr id="28" name="Freeform 27"/>
            <p:cNvSpPr/>
            <p:nvPr/>
          </p:nvSpPr>
          <p:spPr>
            <a:xfrm>
              <a:off x="4698039" y="3762478"/>
              <a:ext cx="2279561" cy="812649"/>
            </a:xfrm>
            <a:custGeom>
              <a:avLst/>
              <a:gdLst>
                <a:gd name="connsiteX0" fmla="*/ 0 w 2279561"/>
                <a:gd name="connsiteY0" fmla="*/ 0 h 812649"/>
                <a:gd name="connsiteX1" fmla="*/ 2279561 w 2279561"/>
                <a:gd name="connsiteY1" fmla="*/ 0 h 812649"/>
                <a:gd name="connsiteX2" fmla="*/ 2279561 w 2279561"/>
                <a:gd name="connsiteY2" fmla="*/ 812649 h 812649"/>
                <a:gd name="connsiteX3" fmla="*/ 0 w 2279561"/>
                <a:gd name="connsiteY3" fmla="*/ 812649 h 812649"/>
                <a:gd name="connsiteX4" fmla="*/ 0 w 2279561"/>
                <a:gd name="connsiteY4" fmla="*/ 0 h 8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9561" h="812649">
                  <a:moveTo>
                    <a:pt x="0" y="0"/>
                  </a:moveTo>
                  <a:lnTo>
                    <a:pt x="2279561" y="0"/>
                  </a:lnTo>
                  <a:lnTo>
                    <a:pt x="2279561" y="812649"/>
                  </a:lnTo>
                  <a:lnTo>
                    <a:pt x="0" y="812649"/>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US" sz="1400" kern="1200" dirty="0"/>
            </a:p>
          </p:txBody>
        </p:sp>
        <p:sp>
          <p:nvSpPr>
            <p:cNvPr id="29" name="Rounded Rectangle 28"/>
            <p:cNvSpPr/>
            <p:nvPr/>
          </p:nvSpPr>
          <p:spPr>
            <a:xfrm>
              <a:off x="1534816" y="3238501"/>
              <a:ext cx="6074367" cy="1439558"/>
            </a:xfrm>
            <a:prstGeom prst="roundRect">
              <a:avLst/>
            </a:prstGeom>
            <a:solidFill>
              <a:schemeClr val="accent1"/>
            </a:solidFill>
            <a:ln w="19050">
              <a:solidFill>
                <a:schemeClr val="tx1"/>
              </a:solidFill>
            </a:ln>
            <a:effectLst>
              <a:outerShdw blurRad="76200" dir="18900000" sy="23000" kx="-12000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2778" tIns="402778" rIns="402778" bIns="402778" numCol="1" spcCol="1270" anchor="ctr" anchorCtr="0">
              <a:noAutofit/>
            </a:bodyPr>
            <a:lstStyle/>
            <a:p>
              <a:pPr lvl="0" algn="ctr" defTabSz="1377950">
                <a:lnSpc>
                  <a:spcPct val="90000"/>
                </a:lnSpc>
                <a:spcBef>
                  <a:spcPct val="0"/>
                </a:spcBef>
                <a:spcAft>
                  <a:spcPct val="35000"/>
                </a:spcAft>
              </a:pPr>
              <a:r>
                <a:rPr lang="en-US" sz="2400" b="1" kern="1200" dirty="0" smtClean="0"/>
                <a:t>Immunotherapy Toolbox</a:t>
              </a:r>
              <a:endParaRPr lang="en-US" sz="2400" b="1" kern="1200" dirty="0"/>
            </a:p>
          </p:txBody>
        </p:sp>
        <p:sp>
          <p:nvSpPr>
            <p:cNvPr id="2" name="Rounded Rectangle 1"/>
            <p:cNvSpPr/>
            <p:nvPr/>
          </p:nvSpPr>
          <p:spPr>
            <a:xfrm>
              <a:off x="1270000" y="3136900"/>
              <a:ext cx="6553200" cy="330200"/>
            </a:xfrm>
            <a:prstGeom prst="roundRect">
              <a:avLst/>
            </a:prstGeom>
            <a:solidFill>
              <a:srgbClr val="BFBFB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p:cNvSpPr/>
            <p:nvPr/>
          </p:nvSpPr>
          <p:spPr>
            <a:xfrm>
              <a:off x="2895600" y="3086101"/>
              <a:ext cx="317500" cy="489427"/>
            </a:xfrm>
            <a:prstGeom prst="roundRect">
              <a:avLst/>
            </a:prstGeom>
            <a:solidFill>
              <a:srgbClr val="D9D9D9"/>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a:off x="5767116" y="3086101"/>
              <a:ext cx="317500" cy="489427"/>
            </a:xfrm>
            <a:prstGeom prst="roundRect">
              <a:avLst/>
            </a:prstGeom>
            <a:solidFill>
              <a:srgbClr val="D9D9D9"/>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p:cNvSpPr/>
            <p:nvPr/>
          </p:nvSpPr>
          <p:spPr>
            <a:xfrm>
              <a:off x="4831236" y="1082514"/>
              <a:ext cx="2189260" cy="792629"/>
            </a:xfrm>
            <a:prstGeom prst="roundRect">
              <a:avLst/>
            </a:prstGeom>
            <a:solidFill>
              <a:schemeClr val="accent1">
                <a:lumMod val="10000"/>
                <a:lumOff val="90000"/>
              </a:schemeClr>
            </a:solidFill>
            <a:ln w="19050">
              <a:solidFill>
                <a:schemeClr val="accent1"/>
              </a:solid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CA" dirty="0" smtClean="0">
                  <a:solidFill>
                    <a:schemeClr val="accent1"/>
                  </a:solidFill>
                </a:rPr>
                <a:t>Anti-nausea medications</a:t>
              </a:r>
              <a:endParaRPr lang="en-CA" kern="1200" dirty="0" smtClean="0">
                <a:solidFill>
                  <a:schemeClr val="accent1"/>
                </a:solidFill>
              </a:endParaRPr>
            </a:p>
          </p:txBody>
        </p:sp>
        <p:cxnSp>
          <p:nvCxnSpPr>
            <p:cNvPr id="34" name="Straight Connector 33"/>
            <p:cNvCxnSpPr/>
            <p:nvPr/>
          </p:nvCxnSpPr>
          <p:spPr>
            <a:xfrm>
              <a:off x="2219960" y="2826282"/>
              <a:ext cx="342900" cy="2953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862684" y="1952003"/>
              <a:ext cx="288597" cy="113409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195646" y="1919373"/>
              <a:ext cx="265422" cy="117876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6375488" y="2830806"/>
              <a:ext cx="342900" cy="295378"/>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38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Pre-Test Polling Questions</a:t>
            </a:r>
            <a:endParaRPr lang="en-US" dirty="0"/>
          </a:p>
        </p:txBody>
      </p:sp>
    </p:spTree>
    <p:extLst>
      <p:ext uri="{BB962C8B-B14F-4D97-AF65-F5344CB8AC3E}">
        <p14:creationId xmlns:p14="http://schemas.microsoft.com/office/powerpoint/2010/main" val="989696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Managing Diarrhea Related to TKIs</a:t>
            </a:r>
            <a:r>
              <a:rPr lang="en-US" baseline="30000" dirty="0" smtClean="0"/>
              <a:t>1-4</a:t>
            </a:r>
            <a:endParaRPr lang="en-US" dirty="0"/>
          </a:p>
        </p:txBody>
      </p:sp>
      <p:sp>
        <p:nvSpPr>
          <p:cNvPr id="11" name="Rounded Rectangular Callout 10"/>
          <p:cNvSpPr/>
          <p:nvPr/>
        </p:nvSpPr>
        <p:spPr>
          <a:xfrm>
            <a:off x="5866646" y="1539089"/>
            <a:ext cx="2969536" cy="1231271"/>
          </a:xfrm>
          <a:prstGeom prst="wedgeRoundRectCallout">
            <a:avLst>
              <a:gd name="adj1" fmla="val -94920"/>
              <a:gd name="adj2" fmla="val -550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Remind your patients to notify the medical </a:t>
            </a:r>
            <a:r>
              <a:rPr lang="en-US" dirty="0">
                <a:effectLst>
                  <a:outerShdw blurRad="38100" dist="38100" dir="2700000" algn="tl">
                    <a:srgbClr val="000000">
                      <a:alpha val="43137"/>
                    </a:srgbClr>
                  </a:outerShdw>
                </a:effectLst>
              </a:rPr>
              <a:t>team of diarrhea or abdominal </a:t>
            </a:r>
            <a:r>
              <a:rPr lang="en-US" dirty="0" smtClean="0">
                <a:effectLst>
                  <a:outerShdw blurRad="38100" dist="38100" dir="2700000" algn="tl">
                    <a:srgbClr val="000000">
                      <a:alpha val="43137"/>
                    </a:srgbClr>
                  </a:outerShdw>
                </a:effectLst>
              </a:rPr>
              <a:t>distress</a:t>
            </a:r>
            <a:endParaRPr lang="en-US" dirty="0">
              <a:effectLst>
                <a:outerShdw blurRad="38100" dist="38100" dir="2700000" algn="tl">
                  <a:srgbClr val="000000">
                    <a:alpha val="43137"/>
                  </a:srgbClr>
                </a:outerShdw>
              </a:effectLst>
            </a:endParaRP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9976" y="2842788"/>
            <a:ext cx="1658576" cy="1658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3"/>
          </p:nvPr>
        </p:nvSpPr>
        <p:spPr/>
        <p:txBody>
          <a:bodyPr/>
          <a:lstStyle/>
          <a:p>
            <a:r>
              <a:rPr lang="en-US" dirty="0" smtClean="0">
                <a:solidFill>
                  <a:srgbClr val="000000"/>
                </a:solidFill>
              </a:rPr>
              <a:t>1. Lacouture ME et al. </a:t>
            </a:r>
            <a:r>
              <a:rPr lang="en-US" i="1" dirty="0" smtClean="0">
                <a:solidFill>
                  <a:srgbClr val="000000"/>
                </a:solidFill>
              </a:rPr>
              <a:t>Oncologist.</a:t>
            </a:r>
            <a:r>
              <a:rPr lang="en-US" dirty="0" smtClean="0">
                <a:solidFill>
                  <a:srgbClr val="000000"/>
                </a:solidFill>
              </a:rPr>
              <a:t> 2008;13:1001-1011. 2. McLellan B et al. </a:t>
            </a:r>
            <a:r>
              <a:rPr lang="en-US" i="1" dirty="0" smtClean="0">
                <a:solidFill>
                  <a:srgbClr val="000000"/>
                </a:solidFill>
              </a:rPr>
              <a:t>Ann Oncol</a:t>
            </a:r>
            <a:r>
              <a:rPr lang="en-US" dirty="0" smtClean="0">
                <a:solidFill>
                  <a:srgbClr val="000000"/>
                </a:solidFill>
              </a:rPr>
              <a:t>. 2015;26:2017-2026. 3. Brose MS et al. </a:t>
            </a:r>
            <a:r>
              <a:rPr lang="en-US" i="1" dirty="0" smtClean="0">
                <a:solidFill>
                  <a:srgbClr val="000000"/>
                </a:solidFill>
              </a:rPr>
              <a:t>Semin Oncol</a:t>
            </a:r>
            <a:r>
              <a:rPr lang="en-US" dirty="0" smtClean="0">
                <a:solidFill>
                  <a:srgbClr val="000000"/>
                </a:solidFill>
              </a:rPr>
              <a:t>. 2014;41(suppl 2):1-16. </a:t>
            </a:r>
            <a:br>
              <a:rPr lang="en-US" dirty="0" smtClean="0">
                <a:solidFill>
                  <a:srgbClr val="000000"/>
                </a:solidFill>
              </a:rPr>
            </a:br>
            <a:r>
              <a:rPr lang="en-US" dirty="0" smtClean="0">
                <a:solidFill>
                  <a:srgbClr val="000000"/>
                </a:solidFill>
              </a:rPr>
              <a:t>4. Walko CM et al. </a:t>
            </a:r>
            <a:r>
              <a:rPr lang="en-US" i="1" dirty="0" smtClean="0">
                <a:solidFill>
                  <a:srgbClr val="000000"/>
                </a:solidFill>
              </a:rPr>
              <a:t>Semin Oncol</a:t>
            </a:r>
            <a:r>
              <a:rPr lang="en-US" dirty="0" smtClean="0">
                <a:solidFill>
                  <a:srgbClr val="000000"/>
                </a:solidFill>
              </a:rPr>
              <a:t>. 2014;41(suppl 2):17-28.</a:t>
            </a:r>
          </a:p>
        </p:txBody>
      </p:sp>
      <p:sp>
        <p:nvSpPr>
          <p:cNvPr id="7" name="Content Placeholder 8"/>
          <p:cNvSpPr txBox="1">
            <a:spLocks/>
          </p:cNvSpPr>
          <p:nvPr/>
        </p:nvSpPr>
        <p:spPr>
          <a:xfrm>
            <a:off x="269874" y="1050925"/>
            <a:ext cx="4406755" cy="3092450"/>
          </a:xfrm>
          <a:prstGeom prst="rect">
            <a:avLst/>
          </a:prstGeom>
        </p:spPr>
        <p:txBody>
          <a:bodyPr vert="horz" lIns="91440" tIns="45720" rIns="91440" bIns="45720" rtlCol="0">
            <a:noAutofit/>
          </a:bodyPr>
          <a:lstStyle>
            <a:lvl1pPr marL="0" indent="0" algn="l" defTabSz="914400" rtl="0" eaLnBrk="1" latinLnBrk="0" hangingPunct="1">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marR="0" indent="-342900" algn="l" defTabSz="914400" rtl="0" eaLnBrk="1" fontAlgn="auto" latinLnBrk="0" hangingPunct="1">
              <a:lnSpc>
                <a:spcPct val="100000"/>
              </a:lnSpc>
              <a:spcBef>
                <a:spcPts val="0"/>
              </a:spcBef>
              <a:spcAft>
                <a:spcPts val="600"/>
              </a:spcAft>
              <a:buClrTx/>
              <a:buSzPct val="70000"/>
              <a:buFont typeface="Wingdings 2" panose="05020102010507070707" pitchFamily="18"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dirty="0" smtClean="0"/>
              <a:t>Monitor bowel habits and report any increase in activity above normal</a:t>
            </a:r>
          </a:p>
          <a:p>
            <a:pPr marL="457200" indent="-457200">
              <a:buFont typeface="+mj-lt"/>
              <a:buAutoNum type="arabicPeriod"/>
            </a:pPr>
            <a:r>
              <a:rPr lang="en-US" dirty="0" smtClean="0"/>
              <a:t>Avoid spicy or fatty foods; plain, simple foods are best; avoid </a:t>
            </a:r>
            <a:br>
              <a:rPr lang="en-US" dirty="0" smtClean="0"/>
            </a:br>
            <a:r>
              <a:rPr lang="en-US" dirty="0" smtClean="0"/>
              <a:t>fruit and caffeine</a:t>
            </a:r>
          </a:p>
          <a:p>
            <a:pPr marL="457200" indent="-457200">
              <a:buFont typeface="+mj-lt"/>
              <a:buAutoNum type="arabicPeriod"/>
            </a:pPr>
            <a:r>
              <a:rPr lang="en-US" dirty="0" smtClean="0"/>
              <a:t>Maintain adequate fluid intake </a:t>
            </a:r>
            <a:br>
              <a:rPr lang="en-US" dirty="0" smtClean="0"/>
            </a:br>
            <a:r>
              <a:rPr lang="en-US" dirty="0" smtClean="0"/>
              <a:t>to avoid dehydration</a:t>
            </a:r>
          </a:p>
          <a:p>
            <a:pPr marL="457200" indent="-457200">
              <a:buFont typeface="+mj-lt"/>
              <a:buAutoNum type="arabicPeriod"/>
            </a:pPr>
            <a:r>
              <a:rPr lang="en-US" dirty="0" smtClean="0"/>
              <a:t>Monitor/manage electrolytes</a:t>
            </a:r>
          </a:p>
          <a:p>
            <a:pPr marL="457200" indent="-457200">
              <a:buFont typeface="+mj-lt"/>
              <a:buAutoNum type="arabicPeriod"/>
            </a:pPr>
            <a:r>
              <a:rPr lang="en-US" b="1" dirty="0" smtClean="0"/>
              <a:t>Medical management: </a:t>
            </a:r>
            <a:r>
              <a:rPr lang="en-US" dirty="0" smtClean="0"/>
              <a:t>Loperamide is usually effective; if ineffective, consider diphenoxylate/atropine</a:t>
            </a:r>
            <a:endParaRPr lang="en-US" dirty="0"/>
          </a:p>
        </p:txBody>
      </p:sp>
    </p:spTree>
    <p:extLst>
      <p:ext uri="{BB962C8B-B14F-4D97-AF65-F5344CB8AC3E}">
        <p14:creationId xmlns:p14="http://schemas.microsoft.com/office/powerpoint/2010/main" val="40405655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Managing Fatigue Related to TKIs</a:t>
            </a:r>
            <a:r>
              <a:rPr lang="en-US" baseline="30000" dirty="0" smtClean="0"/>
              <a:t>1-4</a:t>
            </a:r>
            <a:endParaRPr lang="en-US" dirty="0"/>
          </a:p>
        </p:txBody>
      </p:sp>
      <p:sp>
        <p:nvSpPr>
          <p:cNvPr id="9" name="Content Placeholder 8"/>
          <p:cNvSpPr>
            <a:spLocks noGrp="1"/>
          </p:cNvSpPr>
          <p:nvPr>
            <p:ph idx="4294967295"/>
          </p:nvPr>
        </p:nvSpPr>
        <p:spPr>
          <a:xfrm>
            <a:off x="269874" y="1050925"/>
            <a:ext cx="4316564" cy="3092450"/>
          </a:xfrm>
          <a:prstGeom prst="rect">
            <a:avLst/>
          </a:prstGeom>
        </p:spPr>
        <p:txBody>
          <a:bodyPr/>
          <a:lstStyle/>
          <a:p>
            <a:pPr marL="0" indent="0">
              <a:buNone/>
            </a:pPr>
            <a:r>
              <a:rPr lang="en-US" sz="1800" b="1" dirty="0" smtClean="0"/>
              <a:t>Recommend that patients:</a:t>
            </a:r>
          </a:p>
          <a:p>
            <a:pPr marL="457200" indent="-457200">
              <a:buFont typeface="+mj-lt"/>
              <a:buAutoNum type="arabicPeriod"/>
            </a:pPr>
            <a:r>
              <a:rPr lang="en-US" sz="1800" dirty="0" smtClean="0"/>
              <a:t>Stay </a:t>
            </a:r>
            <a:r>
              <a:rPr lang="en-US" sz="1800" dirty="0"/>
              <a:t>as active as </a:t>
            </a:r>
            <a:r>
              <a:rPr lang="en-US" sz="1800" dirty="0" smtClean="0"/>
              <a:t>possible, </a:t>
            </a:r>
            <a:br>
              <a:rPr lang="en-US" sz="1800" dirty="0" smtClean="0"/>
            </a:br>
            <a:r>
              <a:rPr lang="en-US" sz="1800" dirty="0" smtClean="0"/>
              <a:t>which can help </a:t>
            </a:r>
            <a:r>
              <a:rPr lang="en-US" sz="1800" dirty="0"/>
              <a:t>regulate </a:t>
            </a:r>
            <a:r>
              <a:rPr lang="en-US" sz="1800" dirty="0" smtClean="0"/>
              <a:t>sleep</a:t>
            </a:r>
          </a:p>
          <a:p>
            <a:pPr marL="457200" indent="-457200">
              <a:buFont typeface="+mj-lt"/>
              <a:buAutoNum type="arabicPeriod"/>
            </a:pPr>
            <a:r>
              <a:rPr lang="en-US" sz="1800" dirty="0" smtClean="0"/>
              <a:t>Maintain </a:t>
            </a:r>
            <a:r>
              <a:rPr lang="en-US" sz="1800" dirty="0"/>
              <a:t>a normal work and </a:t>
            </a:r>
            <a:r>
              <a:rPr lang="en-US" sz="1800" dirty="0" smtClean="0"/>
              <a:t/>
            </a:r>
            <a:br>
              <a:rPr lang="en-US" sz="1800" dirty="0" smtClean="0"/>
            </a:br>
            <a:r>
              <a:rPr lang="en-US" sz="1800" dirty="0" smtClean="0"/>
              <a:t>social schedule</a:t>
            </a:r>
          </a:p>
          <a:p>
            <a:pPr marL="457200" indent="-457200">
              <a:buFont typeface="+mj-lt"/>
              <a:buAutoNum type="arabicPeriod"/>
            </a:pPr>
            <a:r>
              <a:rPr lang="en-US" sz="1800" dirty="0" smtClean="0"/>
              <a:t>Take </a:t>
            </a:r>
            <a:r>
              <a:rPr lang="en-US" sz="1800" dirty="0"/>
              <a:t>breaks as needed </a:t>
            </a:r>
          </a:p>
          <a:p>
            <a:pPr marL="457200" indent="-457200">
              <a:buFont typeface="+mj-lt"/>
              <a:buAutoNum type="arabicPeriod"/>
            </a:pPr>
            <a:r>
              <a:rPr lang="en-US" sz="1800" dirty="0" smtClean="0"/>
              <a:t>Tell the medical </a:t>
            </a:r>
            <a:r>
              <a:rPr lang="en-US" sz="1800" dirty="0"/>
              <a:t>team if activity </a:t>
            </a:r>
            <a:r>
              <a:rPr lang="en-US" sz="1800" dirty="0" smtClean="0"/>
              <a:t/>
            </a:r>
            <a:br>
              <a:rPr lang="en-US" sz="1800" dirty="0" smtClean="0"/>
            </a:br>
            <a:r>
              <a:rPr lang="en-US" sz="1800" dirty="0" smtClean="0"/>
              <a:t>is </a:t>
            </a:r>
            <a:r>
              <a:rPr lang="en-US" sz="1800" dirty="0"/>
              <a:t>intolerable or fatigue </a:t>
            </a:r>
            <a:r>
              <a:rPr lang="en-US" sz="1800" dirty="0" smtClean="0"/>
              <a:t>worsens</a:t>
            </a:r>
          </a:p>
          <a:p>
            <a:pPr marL="457200" indent="-457200">
              <a:buFont typeface="+mj-lt"/>
              <a:buAutoNum type="arabicPeriod"/>
            </a:pPr>
            <a:r>
              <a:rPr lang="en-US" sz="1800" b="1" dirty="0" smtClean="0"/>
              <a:t>Medical management: </a:t>
            </a:r>
            <a:br>
              <a:rPr lang="en-US" sz="1800" b="1" dirty="0" smtClean="0"/>
            </a:br>
            <a:r>
              <a:rPr lang="en-US" sz="1800" dirty="0" smtClean="0"/>
              <a:t>Consider methylphenidate</a:t>
            </a:r>
            <a:endParaRPr lang="en-US" sz="1800" dirty="0"/>
          </a:p>
        </p:txBody>
      </p:sp>
      <p:sp>
        <p:nvSpPr>
          <p:cNvPr id="11" name="Rounded Rectangular Callout 10"/>
          <p:cNvSpPr/>
          <p:nvPr/>
        </p:nvSpPr>
        <p:spPr>
          <a:xfrm>
            <a:off x="5866646" y="1539089"/>
            <a:ext cx="2969536" cy="1231271"/>
          </a:xfrm>
          <a:prstGeom prst="wedgeRoundRectCallout">
            <a:avLst>
              <a:gd name="adj1" fmla="val -94920"/>
              <a:gd name="adj2" fmla="val -550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Counsel your patients on these key principles for combating fatigue</a:t>
            </a:r>
            <a:endParaRPr lang="en-US" dirty="0">
              <a:effectLst>
                <a:outerShdw blurRad="38100" dist="38100" dir="2700000" algn="tl">
                  <a:srgbClr val="000000">
                    <a:alpha val="43137"/>
                  </a:srgbClr>
                </a:outerShdw>
              </a:effectLst>
            </a:endParaRPr>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9976" y="2842788"/>
            <a:ext cx="1658576" cy="1658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3"/>
          </p:nvPr>
        </p:nvSpPr>
        <p:spPr>
          <a:xfrm>
            <a:off x="60960" y="4828225"/>
            <a:ext cx="7695227" cy="242887"/>
          </a:xfrm>
        </p:spPr>
        <p:txBody>
          <a:bodyPr/>
          <a:lstStyle/>
          <a:p>
            <a:r>
              <a:rPr lang="en-US" dirty="0">
                <a:solidFill>
                  <a:srgbClr val="000000"/>
                </a:solidFill>
              </a:rPr>
              <a:t>1. Lacouture ME et al. </a:t>
            </a:r>
            <a:r>
              <a:rPr lang="en-US" i="1" dirty="0">
                <a:solidFill>
                  <a:srgbClr val="000000"/>
                </a:solidFill>
              </a:rPr>
              <a:t>Oncologist.</a:t>
            </a:r>
            <a:r>
              <a:rPr lang="en-US" dirty="0">
                <a:solidFill>
                  <a:srgbClr val="000000"/>
                </a:solidFill>
              </a:rPr>
              <a:t> 2008;13:1001-1011. 2. McLellan B et al. </a:t>
            </a:r>
            <a:r>
              <a:rPr lang="en-US" i="1" dirty="0">
                <a:solidFill>
                  <a:srgbClr val="000000"/>
                </a:solidFill>
              </a:rPr>
              <a:t>Ann Oncol</a:t>
            </a:r>
            <a:r>
              <a:rPr lang="en-US" dirty="0">
                <a:solidFill>
                  <a:srgbClr val="000000"/>
                </a:solidFill>
              </a:rPr>
              <a:t>. 2015;26:2017-2026. 3. Brose MS et al. </a:t>
            </a:r>
            <a:r>
              <a:rPr lang="en-US" i="1" dirty="0">
                <a:solidFill>
                  <a:srgbClr val="000000"/>
                </a:solidFill>
              </a:rPr>
              <a:t>Semin Oncol</a:t>
            </a:r>
            <a:r>
              <a:rPr lang="en-US" dirty="0">
                <a:solidFill>
                  <a:srgbClr val="000000"/>
                </a:solidFill>
              </a:rPr>
              <a:t>. 2014;41(suppl 2):s1-s16. 4. Walko CM et al. </a:t>
            </a:r>
            <a:r>
              <a:rPr lang="en-US" i="1" dirty="0">
                <a:solidFill>
                  <a:srgbClr val="000000"/>
                </a:solidFill>
              </a:rPr>
              <a:t>Semin Oncol</a:t>
            </a:r>
            <a:r>
              <a:rPr lang="en-US" dirty="0">
                <a:solidFill>
                  <a:srgbClr val="000000"/>
                </a:solidFill>
              </a:rPr>
              <a:t>. 2014;41(suppl 2):</a:t>
            </a:r>
            <a:r>
              <a:rPr lang="en-US" dirty="0" smtClean="0">
                <a:solidFill>
                  <a:srgbClr val="000000"/>
                </a:solidFill>
              </a:rPr>
              <a:t>s17-s28.</a:t>
            </a:r>
            <a:endParaRPr lang="en-US" dirty="0">
              <a:solidFill>
                <a:srgbClr val="000000"/>
              </a:solidFill>
            </a:endParaRPr>
          </a:p>
        </p:txBody>
      </p:sp>
    </p:spTree>
    <p:extLst>
      <p:ext uri="{BB962C8B-B14F-4D97-AF65-F5344CB8AC3E}">
        <p14:creationId xmlns:p14="http://schemas.microsoft.com/office/powerpoint/2010/main" val="308977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Managing Hypertension</a:t>
            </a:r>
            <a:r>
              <a:rPr lang="en-US" baseline="30000" dirty="0" smtClean="0"/>
              <a:t>1-2</a:t>
            </a:r>
            <a:endParaRPr lang="en-US" dirty="0"/>
          </a:p>
        </p:txBody>
      </p:sp>
      <p:sp>
        <p:nvSpPr>
          <p:cNvPr id="9" name="Content Placeholder 8"/>
          <p:cNvSpPr>
            <a:spLocks noGrp="1"/>
          </p:cNvSpPr>
          <p:nvPr>
            <p:ph idx="4294967295"/>
          </p:nvPr>
        </p:nvSpPr>
        <p:spPr>
          <a:xfrm>
            <a:off x="269874" y="1050924"/>
            <a:ext cx="4576446" cy="3450439"/>
          </a:xfrm>
          <a:prstGeom prst="rect">
            <a:avLst/>
          </a:prstGeom>
        </p:spPr>
        <p:txBody>
          <a:bodyPr>
            <a:noAutofit/>
          </a:bodyPr>
          <a:lstStyle/>
          <a:p>
            <a:pPr marL="0" indent="0">
              <a:buNone/>
            </a:pPr>
            <a:r>
              <a:rPr lang="en-US" sz="1800" b="1" dirty="0" smtClean="0"/>
              <a:t>Recommendations</a:t>
            </a:r>
          </a:p>
          <a:p>
            <a:pPr marL="457200" indent="-457200">
              <a:buFont typeface="+mj-lt"/>
              <a:buAutoNum type="arabicPeriod"/>
            </a:pPr>
            <a:r>
              <a:rPr lang="en-US" sz="1800" dirty="0" smtClean="0"/>
              <a:t>Obtain a BP cuff and track BP </a:t>
            </a:r>
            <a:br>
              <a:rPr lang="en-US" sz="1800" dirty="0" smtClean="0"/>
            </a:br>
            <a:r>
              <a:rPr lang="en-US" sz="1800" dirty="0" smtClean="0"/>
              <a:t>at the same time every day or have </a:t>
            </a:r>
            <a:br>
              <a:rPr lang="en-US" sz="1800" dirty="0" smtClean="0"/>
            </a:br>
            <a:r>
              <a:rPr lang="en-US" sz="1800" dirty="0" smtClean="0"/>
              <a:t>BP </a:t>
            </a:r>
            <a:r>
              <a:rPr lang="en-US" sz="1800" dirty="0"/>
              <a:t>monitored in clinic or local pharmacy</a:t>
            </a:r>
            <a:endParaRPr lang="en-US" sz="1800" dirty="0" smtClean="0"/>
          </a:p>
          <a:p>
            <a:pPr marL="457200" indent="-457200">
              <a:buFont typeface="+mj-lt"/>
              <a:buAutoNum type="arabicPeriod"/>
            </a:pPr>
            <a:r>
              <a:rPr lang="en-US" sz="1800" dirty="0" smtClean="0"/>
              <a:t>Call if BP is &gt;150/90 mmHg</a:t>
            </a:r>
          </a:p>
          <a:p>
            <a:pPr marL="457200" indent="-457200">
              <a:buFont typeface="+mj-lt"/>
              <a:buAutoNum type="arabicPeriod"/>
            </a:pPr>
            <a:r>
              <a:rPr lang="en-US" sz="1800" dirty="0" smtClean="0"/>
              <a:t>May require changes to current </a:t>
            </a:r>
            <a:br>
              <a:rPr lang="en-US" sz="1800" dirty="0" smtClean="0"/>
            </a:br>
            <a:r>
              <a:rPr lang="en-US" sz="1800" dirty="0" smtClean="0"/>
              <a:t>anti-hypertension regimen</a:t>
            </a:r>
          </a:p>
          <a:p>
            <a:pPr marL="457200" indent="-457200">
              <a:buFont typeface="+mj-lt"/>
              <a:buAutoNum type="arabicPeriod"/>
            </a:pPr>
            <a:r>
              <a:rPr lang="en-US" sz="1800" dirty="0" smtClean="0"/>
              <a:t>May require delayed initiation of TKI </a:t>
            </a:r>
            <a:r>
              <a:rPr lang="en-US" sz="1800" dirty="0"/>
              <a:t>therapy </a:t>
            </a:r>
            <a:r>
              <a:rPr lang="en-US" sz="1800" dirty="0" smtClean="0"/>
              <a:t>(until hypertension </a:t>
            </a:r>
            <a:r>
              <a:rPr lang="en-US" sz="1800" dirty="0"/>
              <a:t>is well </a:t>
            </a:r>
            <a:r>
              <a:rPr lang="en-US" sz="1800" dirty="0" smtClean="0"/>
              <a:t>controlled)</a:t>
            </a:r>
          </a:p>
          <a:p>
            <a:pPr marL="457200" indent="-457200">
              <a:buFont typeface="+mj-lt"/>
              <a:buAutoNum type="arabicPeriod"/>
            </a:pPr>
            <a:r>
              <a:rPr lang="en-US" dirty="0" smtClean="0"/>
              <a:t>Keep a log of morning and evening BP</a:t>
            </a:r>
            <a:endParaRPr lang="en-US" sz="1800" dirty="0"/>
          </a:p>
        </p:txBody>
      </p:sp>
      <p:sp>
        <p:nvSpPr>
          <p:cNvPr id="11" name="Rounded Rectangular Callout 10"/>
          <p:cNvSpPr/>
          <p:nvPr/>
        </p:nvSpPr>
        <p:spPr>
          <a:xfrm>
            <a:off x="5866646" y="1539089"/>
            <a:ext cx="2969536" cy="1231271"/>
          </a:xfrm>
          <a:prstGeom prst="wedgeRoundRectCallout">
            <a:avLst>
              <a:gd name="adj1" fmla="val -94920"/>
              <a:gd name="adj2" fmla="val -550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Educate patients on hypertension warning signs and monitoring</a:t>
            </a:r>
            <a:endParaRPr lang="en-US" dirty="0">
              <a:effectLst>
                <a:outerShdw blurRad="38100" dist="38100" dir="2700000" algn="tl">
                  <a:srgbClr val="000000">
                    <a:alpha val="43137"/>
                  </a:srgbClr>
                </a:outerShdw>
              </a:effectLst>
            </a:endParaRP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9976" y="2842788"/>
            <a:ext cx="1658576" cy="1658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3"/>
          </p:nvPr>
        </p:nvSpPr>
        <p:spPr/>
        <p:txBody>
          <a:bodyPr/>
          <a:lstStyle/>
          <a:p>
            <a:r>
              <a:rPr lang="en-US" dirty="0" smtClean="0"/>
              <a:t>1. </a:t>
            </a:r>
            <a:r>
              <a:rPr lang="en-US" dirty="0"/>
              <a:t>Agarwal </a:t>
            </a:r>
            <a:r>
              <a:rPr lang="en-US" dirty="0" smtClean="0"/>
              <a:t>M et </a:t>
            </a:r>
            <a:r>
              <a:rPr lang="en-US" dirty="0"/>
              <a:t>al. </a:t>
            </a:r>
            <a:r>
              <a:rPr lang="en-US" i="1" dirty="0"/>
              <a:t>Curr Oncol Rep</a:t>
            </a:r>
            <a:r>
              <a:rPr lang="en-US" dirty="0"/>
              <a:t>. </a:t>
            </a:r>
            <a:r>
              <a:rPr lang="en-US" dirty="0" smtClean="0"/>
              <a:t>2018;20:65</a:t>
            </a:r>
            <a:r>
              <a:rPr lang="en-US" dirty="0"/>
              <a:t>. </a:t>
            </a:r>
            <a:r>
              <a:rPr lang="en-US" dirty="0" smtClean="0"/>
              <a:t>2. Maitland ML et al. </a:t>
            </a:r>
            <a:r>
              <a:rPr lang="en-US" i="1" dirty="0" smtClean="0"/>
              <a:t>J </a:t>
            </a:r>
            <a:r>
              <a:rPr lang="en-US" i="1" dirty="0"/>
              <a:t>Natl Cancer Inst</a:t>
            </a:r>
            <a:r>
              <a:rPr lang="en-US" dirty="0"/>
              <a:t>. </a:t>
            </a:r>
            <a:r>
              <a:rPr lang="en-US" dirty="0" smtClean="0"/>
              <a:t>2010;102:596-604.</a:t>
            </a:r>
          </a:p>
        </p:txBody>
      </p:sp>
    </p:spTree>
    <p:extLst>
      <p:ext uri="{BB962C8B-B14F-4D97-AF65-F5344CB8AC3E}">
        <p14:creationId xmlns:p14="http://schemas.microsoft.com/office/powerpoint/2010/main" val="42929776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a:t>
            </a:r>
            <a:r>
              <a:rPr lang="en-US" dirty="0" smtClean="0"/>
              <a:t>Hand–Foot Skin Reactions</a:t>
            </a:r>
            <a:r>
              <a:rPr lang="en-US" baseline="30000" dirty="0"/>
              <a:t>1</a:t>
            </a:r>
          </a:p>
        </p:txBody>
      </p:sp>
      <p:sp>
        <p:nvSpPr>
          <p:cNvPr id="7" name="Footer Placeholder 6"/>
          <p:cNvSpPr>
            <a:spLocks noGrp="1"/>
          </p:cNvSpPr>
          <p:nvPr>
            <p:ph type="ftr" sz="quarter" idx="13"/>
          </p:nvPr>
        </p:nvSpPr>
        <p:spPr/>
        <p:txBody>
          <a:bodyPr/>
          <a:lstStyle/>
          <a:p>
            <a:r>
              <a:rPr lang="en-US" dirty="0" smtClean="0"/>
              <a:t>1. </a:t>
            </a:r>
            <a:r>
              <a:rPr lang="en-US" dirty="0"/>
              <a:t>Walko CM et al. </a:t>
            </a:r>
            <a:r>
              <a:rPr lang="en-US" i="1" dirty="0"/>
              <a:t>Semin Oncol</a:t>
            </a:r>
            <a:r>
              <a:rPr lang="en-US" dirty="0"/>
              <a:t>. 2014;41(suppl 2):s17-s28. </a:t>
            </a:r>
            <a:endParaRPr lang="en-US" dirty="0" smtClean="0">
              <a:solidFill>
                <a:srgbClr val="000000"/>
              </a:solidFill>
            </a:endParaRPr>
          </a:p>
        </p:txBody>
      </p:sp>
      <p:sp>
        <p:nvSpPr>
          <p:cNvPr id="4" name="Rounded Rectangle 3"/>
          <p:cNvSpPr/>
          <p:nvPr/>
        </p:nvSpPr>
        <p:spPr>
          <a:xfrm>
            <a:off x="331861" y="4162813"/>
            <a:ext cx="8480278" cy="646470"/>
          </a:xfrm>
          <a:prstGeom prst="round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Various </a:t>
            </a:r>
            <a:r>
              <a:rPr lang="en-US" dirty="0" smtClean="0"/>
              <a:t>preventive (eg, urea cream) and treatment </a:t>
            </a:r>
            <a:r>
              <a:rPr lang="en-US" dirty="0"/>
              <a:t>strategies </a:t>
            </a:r>
            <a:r>
              <a:rPr lang="en-US" dirty="0" smtClean="0"/>
              <a:t>(such as clobetasol </a:t>
            </a:r>
            <a:r>
              <a:rPr lang="en-US" dirty="0"/>
              <a:t>0.05% </a:t>
            </a:r>
            <a:r>
              <a:rPr lang="en-US" dirty="0" smtClean="0"/>
              <a:t>ointment or </a:t>
            </a:r>
            <a:r>
              <a:rPr lang="en-US" dirty="0"/>
              <a:t>dose interruption) can be </a:t>
            </a:r>
            <a:r>
              <a:rPr lang="en-US" dirty="0" smtClean="0"/>
              <a:t>used depending on severity</a:t>
            </a:r>
            <a:endParaRPr lang="en-US" dirty="0"/>
          </a:p>
        </p:txBody>
      </p:sp>
      <p:sp>
        <p:nvSpPr>
          <p:cNvPr id="9" name="TextBox 8"/>
          <p:cNvSpPr txBox="1"/>
          <p:nvPr/>
        </p:nvSpPr>
        <p:spPr>
          <a:xfrm>
            <a:off x="4748542" y="1112959"/>
            <a:ext cx="704039" cy="307777"/>
          </a:xfrm>
          <a:prstGeom prst="rect">
            <a:avLst/>
          </a:prstGeom>
          <a:noFill/>
        </p:spPr>
        <p:txBody>
          <a:bodyPr wrap="none" rtlCol="0">
            <a:spAutoFit/>
          </a:bodyPr>
          <a:lstStyle/>
          <a:p>
            <a:r>
              <a:rPr lang="en-US" sz="1400" b="1" dirty="0" smtClean="0"/>
              <a:t>RAAR</a:t>
            </a:r>
            <a:endParaRPr lang="en-US" sz="1400" b="1" baseline="30000" dirty="0"/>
          </a:p>
        </p:txBody>
      </p:sp>
      <p:sp>
        <p:nvSpPr>
          <p:cNvPr id="10" name="Rounded Rectangle 9"/>
          <p:cNvSpPr/>
          <p:nvPr/>
        </p:nvSpPr>
        <p:spPr>
          <a:xfrm>
            <a:off x="211908" y="1163760"/>
            <a:ext cx="3422544" cy="2580652"/>
          </a:xfrm>
          <a:prstGeom prst="roundRect">
            <a:avLst/>
          </a:prstGeom>
          <a:solidFill>
            <a:schemeClr val="accent1">
              <a:lumMod val="10000"/>
              <a:lumOff val="9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Common symptoms</a:t>
            </a:r>
          </a:p>
          <a:p>
            <a:pPr marL="285750" indent="-285750">
              <a:buFont typeface="Arial" panose="020B0604020202020204" pitchFamily="34" charset="0"/>
              <a:buChar char="•"/>
            </a:pPr>
            <a:r>
              <a:rPr lang="en-US" dirty="0">
                <a:solidFill>
                  <a:schemeClr val="tx1"/>
                </a:solidFill>
              </a:rPr>
              <a:t>Erythema with </a:t>
            </a:r>
            <a:r>
              <a:rPr lang="en-US" dirty="0" smtClean="0">
                <a:solidFill>
                  <a:schemeClr val="tx1"/>
                </a:solidFill>
              </a:rPr>
              <a:t/>
            </a:r>
            <a:br>
              <a:rPr lang="en-US" dirty="0" smtClean="0">
                <a:solidFill>
                  <a:schemeClr val="tx1"/>
                </a:solidFill>
              </a:rPr>
            </a:br>
            <a:r>
              <a:rPr lang="en-US" dirty="0" smtClean="0">
                <a:solidFill>
                  <a:schemeClr val="tx1"/>
                </a:solidFill>
              </a:rPr>
              <a:t>or without </a:t>
            </a:r>
            <a:r>
              <a:rPr lang="en-US" dirty="0">
                <a:solidFill>
                  <a:schemeClr val="tx1"/>
                </a:solidFill>
              </a:rPr>
              <a:t>blisters</a:t>
            </a:r>
          </a:p>
          <a:p>
            <a:pPr marL="285750" indent="-285750">
              <a:buFont typeface="Arial" panose="020B0604020202020204" pitchFamily="34" charset="0"/>
              <a:buChar char="•"/>
            </a:pPr>
            <a:r>
              <a:rPr lang="en-US" dirty="0">
                <a:solidFill>
                  <a:schemeClr val="tx1"/>
                </a:solidFill>
              </a:rPr>
              <a:t>Hyperkeratotic </a:t>
            </a:r>
            <a:r>
              <a:rPr lang="en-US" dirty="0" smtClean="0">
                <a:solidFill>
                  <a:schemeClr val="tx1"/>
                </a:solidFill>
              </a:rPr>
              <a:t>lesions</a:t>
            </a:r>
            <a:br>
              <a:rPr lang="en-US" dirty="0" smtClean="0">
                <a:solidFill>
                  <a:schemeClr val="tx1"/>
                </a:solidFill>
              </a:rPr>
            </a:br>
            <a:r>
              <a:rPr lang="en-US" dirty="0" smtClean="0">
                <a:solidFill>
                  <a:schemeClr val="tx1"/>
                </a:solidFill>
              </a:rPr>
              <a:t>on </a:t>
            </a:r>
            <a:r>
              <a:rPr lang="en-US" dirty="0">
                <a:solidFill>
                  <a:schemeClr val="tx1"/>
                </a:solidFill>
              </a:rPr>
              <a:t>palms and soles</a:t>
            </a:r>
          </a:p>
          <a:p>
            <a:pPr marL="285750" indent="-285750">
              <a:buFont typeface="Arial" panose="020B0604020202020204" pitchFamily="34" charset="0"/>
              <a:buChar char="•"/>
            </a:pPr>
            <a:r>
              <a:rPr lang="en-US" dirty="0">
                <a:solidFill>
                  <a:schemeClr val="tx1"/>
                </a:solidFill>
              </a:rPr>
              <a:t>Commonly accompanied by dysesthesia (burning, pain, </a:t>
            </a:r>
            <a:r>
              <a:rPr lang="en-US" dirty="0" smtClean="0">
                <a:solidFill>
                  <a:schemeClr val="tx1"/>
                </a:solidFill>
              </a:rPr>
              <a:t>and tingling</a:t>
            </a:r>
            <a:r>
              <a:rPr lang="en-US" dirty="0">
                <a:solidFill>
                  <a:schemeClr val="tx1"/>
                </a:solidFill>
              </a:rPr>
              <a:t>)</a:t>
            </a:r>
          </a:p>
        </p:txBody>
      </p:sp>
      <p:grpSp>
        <p:nvGrpSpPr>
          <p:cNvPr id="5" name="Group 4"/>
          <p:cNvGrpSpPr/>
          <p:nvPr/>
        </p:nvGrpSpPr>
        <p:grpSpPr>
          <a:xfrm>
            <a:off x="3790950" y="1077092"/>
            <a:ext cx="5214639" cy="2937274"/>
            <a:chOff x="7805997" y="1198535"/>
            <a:chExt cx="5214639" cy="2937274"/>
          </a:xfrm>
        </p:grpSpPr>
        <p:sp>
          <p:nvSpPr>
            <p:cNvPr id="6" name="Freeform 5"/>
            <p:cNvSpPr/>
            <p:nvPr/>
          </p:nvSpPr>
          <p:spPr>
            <a:xfrm>
              <a:off x="10703581" y="2839281"/>
              <a:ext cx="1712515" cy="863337"/>
            </a:xfrm>
            <a:custGeom>
              <a:avLst/>
              <a:gdLst>
                <a:gd name="connsiteX0" fmla="*/ 0 w 2007616"/>
                <a:gd name="connsiteY0" fmla="*/ 130048 h 1300480"/>
                <a:gd name="connsiteX1" fmla="*/ 130048 w 2007616"/>
                <a:gd name="connsiteY1" fmla="*/ 0 h 1300480"/>
                <a:gd name="connsiteX2" fmla="*/ 1877568 w 2007616"/>
                <a:gd name="connsiteY2" fmla="*/ 0 h 1300480"/>
                <a:gd name="connsiteX3" fmla="*/ 2007616 w 2007616"/>
                <a:gd name="connsiteY3" fmla="*/ 130048 h 1300480"/>
                <a:gd name="connsiteX4" fmla="*/ 2007616 w 2007616"/>
                <a:gd name="connsiteY4" fmla="*/ 1170432 h 1300480"/>
                <a:gd name="connsiteX5" fmla="*/ 1877568 w 2007616"/>
                <a:gd name="connsiteY5" fmla="*/ 1300480 h 1300480"/>
                <a:gd name="connsiteX6" fmla="*/ 130048 w 2007616"/>
                <a:gd name="connsiteY6" fmla="*/ 1300480 h 1300480"/>
                <a:gd name="connsiteX7" fmla="*/ 0 w 2007616"/>
                <a:gd name="connsiteY7" fmla="*/ 1170432 h 1300480"/>
                <a:gd name="connsiteX8" fmla="*/ 0 w 2007616"/>
                <a:gd name="connsiteY8" fmla="*/ 130048 h 130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7616" h="1300480">
                  <a:moveTo>
                    <a:pt x="0" y="130048"/>
                  </a:moveTo>
                  <a:cubicBezTo>
                    <a:pt x="0" y="58224"/>
                    <a:pt x="58224" y="0"/>
                    <a:pt x="130048" y="0"/>
                  </a:cubicBezTo>
                  <a:lnTo>
                    <a:pt x="1877568" y="0"/>
                  </a:lnTo>
                  <a:cubicBezTo>
                    <a:pt x="1949392" y="0"/>
                    <a:pt x="2007616" y="58224"/>
                    <a:pt x="2007616" y="130048"/>
                  </a:cubicBezTo>
                  <a:lnTo>
                    <a:pt x="2007616" y="1170432"/>
                  </a:lnTo>
                  <a:cubicBezTo>
                    <a:pt x="2007616" y="1242256"/>
                    <a:pt x="1949392" y="1300480"/>
                    <a:pt x="1877568" y="1300480"/>
                  </a:cubicBezTo>
                  <a:lnTo>
                    <a:pt x="130048" y="1300480"/>
                  </a:lnTo>
                  <a:cubicBezTo>
                    <a:pt x="58224" y="1300480"/>
                    <a:pt x="0" y="1242256"/>
                    <a:pt x="0" y="1170432"/>
                  </a:cubicBezTo>
                  <a:lnTo>
                    <a:pt x="0" y="130048"/>
                  </a:lnTo>
                  <a:close/>
                </a:path>
              </a:pathLst>
            </a:custGeom>
            <a:ln w="19050"/>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1520" tIns="182880" rIns="70478" bIns="70476" numCol="1" spcCol="1270" anchor="t" anchorCtr="0">
              <a:noAutofit/>
            </a:bodyPr>
            <a:lstStyle/>
            <a:p>
              <a:pPr marL="0" lvl="1" algn="l" defTabSz="400050">
                <a:lnSpc>
                  <a:spcPct val="90000"/>
                </a:lnSpc>
                <a:spcBef>
                  <a:spcPct val="0"/>
                </a:spcBef>
                <a:spcAft>
                  <a:spcPct val="15000"/>
                </a:spcAft>
              </a:pPr>
              <a:r>
                <a:rPr lang="en-US" sz="1200" kern="1200" dirty="0" smtClean="0"/>
                <a:t>Signs and symptoms immediately</a:t>
              </a:r>
              <a:endParaRPr lang="en-US" sz="1200" kern="1200" dirty="0"/>
            </a:p>
          </p:txBody>
        </p:sp>
        <p:sp>
          <p:nvSpPr>
            <p:cNvPr id="11" name="Freeform 10"/>
            <p:cNvSpPr/>
            <p:nvPr/>
          </p:nvSpPr>
          <p:spPr>
            <a:xfrm>
              <a:off x="7805997" y="2835329"/>
              <a:ext cx="2337330" cy="1300480"/>
            </a:xfrm>
            <a:custGeom>
              <a:avLst/>
              <a:gdLst>
                <a:gd name="connsiteX0" fmla="*/ 0 w 2007616"/>
                <a:gd name="connsiteY0" fmla="*/ 130048 h 1300480"/>
                <a:gd name="connsiteX1" fmla="*/ 130048 w 2007616"/>
                <a:gd name="connsiteY1" fmla="*/ 0 h 1300480"/>
                <a:gd name="connsiteX2" fmla="*/ 1877568 w 2007616"/>
                <a:gd name="connsiteY2" fmla="*/ 0 h 1300480"/>
                <a:gd name="connsiteX3" fmla="*/ 2007616 w 2007616"/>
                <a:gd name="connsiteY3" fmla="*/ 130048 h 1300480"/>
                <a:gd name="connsiteX4" fmla="*/ 2007616 w 2007616"/>
                <a:gd name="connsiteY4" fmla="*/ 1170432 h 1300480"/>
                <a:gd name="connsiteX5" fmla="*/ 1877568 w 2007616"/>
                <a:gd name="connsiteY5" fmla="*/ 1300480 h 1300480"/>
                <a:gd name="connsiteX6" fmla="*/ 130048 w 2007616"/>
                <a:gd name="connsiteY6" fmla="*/ 1300480 h 1300480"/>
                <a:gd name="connsiteX7" fmla="*/ 0 w 2007616"/>
                <a:gd name="connsiteY7" fmla="*/ 1170432 h 1300480"/>
                <a:gd name="connsiteX8" fmla="*/ 0 w 2007616"/>
                <a:gd name="connsiteY8" fmla="*/ 130048 h 130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7616" h="1300480">
                  <a:moveTo>
                    <a:pt x="0" y="130048"/>
                  </a:moveTo>
                  <a:cubicBezTo>
                    <a:pt x="0" y="58224"/>
                    <a:pt x="58224" y="0"/>
                    <a:pt x="130048" y="0"/>
                  </a:cubicBezTo>
                  <a:lnTo>
                    <a:pt x="1877568" y="0"/>
                  </a:lnTo>
                  <a:cubicBezTo>
                    <a:pt x="1949392" y="0"/>
                    <a:pt x="2007616" y="58224"/>
                    <a:pt x="2007616" y="130048"/>
                  </a:cubicBezTo>
                  <a:lnTo>
                    <a:pt x="2007616" y="1170432"/>
                  </a:lnTo>
                  <a:cubicBezTo>
                    <a:pt x="2007616" y="1242256"/>
                    <a:pt x="1949392" y="1300480"/>
                    <a:pt x="1877568" y="1300480"/>
                  </a:cubicBezTo>
                  <a:lnTo>
                    <a:pt x="130048" y="1300480"/>
                  </a:lnTo>
                  <a:cubicBezTo>
                    <a:pt x="58224" y="1300480"/>
                    <a:pt x="0" y="1242256"/>
                    <a:pt x="0" y="1170432"/>
                  </a:cubicBezTo>
                  <a:lnTo>
                    <a:pt x="0" y="130048"/>
                  </a:lnTo>
                  <a:close/>
                </a:path>
              </a:pathLst>
            </a:custGeom>
            <a:ln w="19050">
              <a:solidFill>
                <a:schemeClr val="accent4"/>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182880" rIns="274320" bIns="70476" numCol="1" spcCol="1270" anchor="t" anchorCtr="0">
              <a:noAutofit/>
            </a:bodyPr>
            <a:lstStyle/>
            <a:p>
              <a:pPr marL="0" lvl="1" algn="l" defTabSz="400050">
                <a:lnSpc>
                  <a:spcPct val="90000"/>
                </a:lnSpc>
                <a:spcBef>
                  <a:spcPct val="0"/>
                </a:spcBef>
                <a:spcAft>
                  <a:spcPct val="15000"/>
                </a:spcAft>
              </a:pPr>
              <a:r>
                <a:rPr lang="en-US" sz="1200" kern="1200" dirty="0" smtClean="0"/>
                <a:t>Moisturizer (daily), </a:t>
              </a:r>
              <a:br>
                <a:rPr lang="en-US" sz="1200" kern="1200" dirty="0" smtClean="0"/>
              </a:br>
              <a:r>
                <a:rPr lang="en-US" sz="1200" kern="1200" dirty="0" smtClean="0"/>
                <a:t>cold packs (indirectly) </a:t>
              </a:r>
              <a:br>
                <a:rPr lang="en-US" sz="1200" kern="1200" dirty="0" smtClean="0"/>
              </a:br>
              <a:r>
                <a:rPr lang="en-US" sz="1200" kern="1200" dirty="0" smtClean="0"/>
                <a:t>for 20 min/d; wear thick </a:t>
              </a:r>
              <a:br>
                <a:rPr lang="en-US" sz="1200" kern="1200" dirty="0" smtClean="0"/>
              </a:br>
              <a:r>
                <a:rPr lang="en-US" sz="1200" kern="1200" dirty="0" smtClean="0"/>
                <a:t>cotton gloves and socks, gently pat hands/feet dry </a:t>
              </a:r>
              <a:br>
                <a:rPr lang="en-US" sz="1200" kern="1200" dirty="0" smtClean="0"/>
              </a:br>
              <a:r>
                <a:rPr lang="en-US" sz="1200" kern="1200" dirty="0" smtClean="0"/>
                <a:t>after washing</a:t>
              </a:r>
              <a:endParaRPr lang="en-US" sz="1200" kern="1200" dirty="0"/>
            </a:p>
          </p:txBody>
        </p:sp>
        <p:sp>
          <p:nvSpPr>
            <p:cNvPr id="12" name="Freeform 11"/>
            <p:cNvSpPr/>
            <p:nvPr/>
          </p:nvSpPr>
          <p:spPr>
            <a:xfrm>
              <a:off x="10439788" y="1198535"/>
              <a:ext cx="2580848" cy="1300480"/>
            </a:xfrm>
            <a:custGeom>
              <a:avLst/>
              <a:gdLst>
                <a:gd name="connsiteX0" fmla="*/ 0 w 2007616"/>
                <a:gd name="connsiteY0" fmla="*/ 130048 h 1300480"/>
                <a:gd name="connsiteX1" fmla="*/ 130048 w 2007616"/>
                <a:gd name="connsiteY1" fmla="*/ 0 h 1300480"/>
                <a:gd name="connsiteX2" fmla="*/ 1877568 w 2007616"/>
                <a:gd name="connsiteY2" fmla="*/ 0 h 1300480"/>
                <a:gd name="connsiteX3" fmla="*/ 2007616 w 2007616"/>
                <a:gd name="connsiteY3" fmla="*/ 130048 h 1300480"/>
                <a:gd name="connsiteX4" fmla="*/ 2007616 w 2007616"/>
                <a:gd name="connsiteY4" fmla="*/ 1170432 h 1300480"/>
                <a:gd name="connsiteX5" fmla="*/ 1877568 w 2007616"/>
                <a:gd name="connsiteY5" fmla="*/ 1300480 h 1300480"/>
                <a:gd name="connsiteX6" fmla="*/ 130048 w 2007616"/>
                <a:gd name="connsiteY6" fmla="*/ 1300480 h 1300480"/>
                <a:gd name="connsiteX7" fmla="*/ 0 w 2007616"/>
                <a:gd name="connsiteY7" fmla="*/ 1170432 h 1300480"/>
                <a:gd name="connsiteX8" fmla="*/ 0 w 2007616"/>
                <a:gd name="connsiteY8" fmla="*/ 130048 h 130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7616" h="1300480">
                  <a:moveTo>
                    <a:pt x="0" y="130048"/>
                  </a:moveTo>
                  <a:cubicBezTo>
                    <a:pt x="0" y="58224"/>
                    <a:pt x="58224" y="0"/>
                    <a:pt x="130048" y="0"/>
                  </a:cubicBezTo>
                  <a:lnTo>
                    <a:pt x="1877568" y="0"/>
                  </a:lnTo>
                  <a:cubicBezTo>
                    <a:pt x="1949392" y="0"/>
                    <a:pt x="2007616" y="58224"/>
                    <a:pt x="2007616" y="130048"/>
                  </a:cubicBezTo>
                  <a:lnTo>
                    <a:pt x="2007616" y="1170432"/>
                  </a:lnTo>
                  <a:cubicBezTo>
                    <a:pt x="2007616" y="1242256"/>
                    <a:pt x="1949392" y="1300480"/>
                    <a:pt x="1877568" y="1300480"/>
                  </a:cubicBezTo>
                  <a:lnTo>
                    <a:pt x="130048" y="1300480"/>
                  </a:lnTo>
                  <a:cubicBezTo>
                    <a:pt x="58224" y="1300480"/>
                    <a:pt x="0" y="1242256"/>
                    <a:pt x="0" y="1170432"/>
                  </a:cubicBezTo>
                  <a:lnTo>
                    <a:pt x="0" y="130048"/>
                  </a:lnTo>
                  <a:close/>
                </a:path>
              </a:pathLst>
            </a:custGeom>
            <a:ln w="19050">
              <a:solidFill>
                <a:schemeClr val="accent6"/>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0080" tIns="91440" rIns="70478" bIns="395597" numCol="1" spcCol="1270" anchor="t" anchorCtr="0">
              <a:noAutofit/>
            </a:bodyPr>
            <a:lstStyle/>
            <a:p>
              <a:pPr marL="0" lvl="1" algn="r" defTabSz="400050">
                <a:lnSpc>
                  <a:spcPct val="90000"/>
                </a:lnSpc>
                <a:spcBef>
                  <a:spcPct val="0"/>
                </a:spcBef>
                <a:spcAft>
                  <a:spcPct val="15000"/>
                </a:spcAft>
              </a:pPr>
              <a:r>
                <a:rPr lang="en-US" sz="1200" kern="1200" dirty="0" smtClean="0"/>
                <a:t>Hot water, direct sunlight, constrictive footwear, excessive friction, vigorous activity, and contact with cleaning products with strong chemicals</a:t>
              </a:r>
              <a:endParaRPr lang="en-US" sz="1200" kern="1200" dirty="0"/>
            </a:p>
          </p:txBody>
        </p:sp>
        <p:sp>
          <p:nvSpPr>
            <p:cNvPr id="13" name="Freeform 12"/>
            <p:cNvSpPr/>
            <p:nvPr/>
          </p:nvSpPr>
          <p:spPr>
            <a:xfrm>
              <a:off x="8157890" y="1542228"/>
              <a:ext cx="1906297" cy="926599"/>
            </a:xfrm>
            <a:custGeom>
              <a:avLst/>
              <a:gdLst>
                <a:gd name="connsiteX0" fmla="*/ 0 w 2007616"/>
                <a:gd name="connsiteY0" fmla="*/ 130048 h 1300480"/>
                <a:gd name="connsiteX1" fmla="*/ 130048 w 2007616"/>
                <a:gd name="connsiteY1" fmla="*/ 0 h 1300480"/>
                <a:gd name="connsiteX2" fmla="*/ 1877568 w 2007616"/>
                <a:gd name="connsiteY2" fmla="*/ 0 h 1300480"/>
                <a:gd name="connsiteX3" fmla="*/ 2007616 w 2007616"/>
                <a:gd name="connsiteY3" fmla="*/ 130048 h 1300480"/>
                <a:gd name="connsiteX4" fmla="*/ 2007616 w 2007616"/>
                <a:gd name="connsiteY4" fmla="*/ 1170432 h 1300480"/>
                <a:gd name="connsiteX5" fmla="*/ 1877568 w 2007616"/>
                <a:gd name="connsiteY5" fmla="*/ 1300480 h 1300480"/>
                <a:gd name="connsiteX6" fmla="*/ 130048 w 2007616"/>
                <a:gd name="connsiteY6" fmla="*/ 1300480 h 1300480"/>
                <a:gd name="connsiteX7" fmla="*/ 0 w 2007616"/>
                <a:gd name="connsiteY7" fmla="*/ 1170432 h 1300480"/>
                <a:gd name="connsiteX8" fmla="*/ 0 w 2007616"/>
                <a:gd name="connsiteY8" fmla="*/ 130048 h 130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7616" h="1300480">
                  <a:moveTo>
                    <a:pt x="0" y="130048"/>
                  </a:moveTo>
                  <a:cubicBezTo>
                    <a:pt x="0" y="58224"/>
                    <a:pt x="58224" y="0"/>
                    <a:pt x="130048" y="0"/>
                  </a:cubicBezTo>
                  <a:lnTo>
                    <a:pt x="1877568" y="0"/>
                  </a:lnTo>
                  <a:cubicBezTo>
                    <a:pt x="1949392" y="0"/>
                    <a:pt x="2007616" y="58224"/>
                    <a:pt x="2007616" y="130048"/>
                  </a:cubicBezTo>
                  <a:lnTo>
                    <a:pt x="2007616" y="1170432"/>
                  </a:lnTo>
                  <a:cubicBezTo>
                    <a:pt x="2007616" y="1242256"/>
                    <a:pt x="1949392" y="1300480"/>
                    <a:pt x="1877568" y="1300480"/>
                  </a:cubicBezTo>
                  <a:lnTo>
                    <a:pt x="130048" y="1300480"/>
                  </a:lnTo>
                  <a:cubicBezTo>
                    <a:pt x="58224" y="1300480"/>
                    <a:pt x="0" y="1242256"/>
                    <a:pt x="0" y="1170432"/>
                  </a:cubicBezTo>
                  <a:lnTo>
                    <a:pt x="0" y="130048"/>
                  </a:lnTo>
                  <a:close/>
                </a:path>
              </a:pathLst>
            </a:custGeom>
            <a:ln w="19050">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274320" rIns="672762" bIns="395597" numCol="1" spcCol="1270" anchor="ctr" anchorCtr="0">
              <a:noAutofit/>
            </a:bodyPr>
            <a:lstStyle/>
            <a:p>
              <a:pPr marL="0" lvl="1" algn="l" defTabSz="400050">
                <a:lnSpc>
                  <a:spcPct val="90000"/>
                </a:lnSpc>
                <a:spcBef>
                  <a:spcPct val="0"/>
                </a:spcBef>
                <a:spcAft>
                  <a:spcPct val="15000"/>
                </a:spcAft>
              </a:pPr>
              <a:r>
                <a:rPr lang="en-US" sz="1200" kern="1200" dirty="0" smtClean="0"/>
                <a:t>Calluses and hyperkeratotic regions</a:t>
              </a:r>
              <a:endParaRPr lang="en-US" sz="1200" kern="1200" dirty="0"/>
            </a:p>
          </p:txBody>
        </p:sp>
        <p:sp>
          <p:nvSpPr>
            <p:cNvPr id="14" name="Freeform 13"/>
            <p:cNvSpPr/>
            <p:nvPr/>
          </p:nvSpPr>
          <p:spPr>
            <a:xfrm>
              <a:off x="9271980" y="1482357"/>
              <a:ext cx="1083060" cy="1083060"/>
            </a:xfrm>
            <a:custGeom>
              <a:avLst/>
              <a:gdLst>
                <a:gd name="connsiteX0" fmla="*/ 0 w 1759712"/>
                <a:gd name="connsiteY0" fmla="*/ 1759712 h 1759712"/>
                <a:gd name="connsiteX1" fmla="*/ 1759712 w 1759712"/>
                <a:gd name="connsiteY1" fmla="*/ 0 h 1759712"/>
                <a:gd name="connsiteX2" fmla="*/ 1759712 w 1759712"/>
                <a:gd name="connsiteY2" fmla="*/ 1759712 h 1759712"/>
                <a:gd name="connsiteX3" fmla="*/ 0 w 1759712"/>
                <a:gd name="connsiteY3" fmla="*/ 1759712 h 1759712"/>
              </a:gdLst>
              <a:ahLst/>
              <a:cxnLst>
                <a:cxn ang="0">
                  <a:pos x="connsiteX0" y="connsiteY0"/>
                </a:cxn>
                <a:cxn ang="0">
                  <a:pos x="connsiteX1" y="connsiteY1"/>
                </a:cxn>
                <a:cxn ang="0">
                  <a:pos x="connsiteX2" y="connsiteY2"/>
                </a:cxn>
                <a:cxn ang="0">
                  <a:pos x="connsiteX3" y="connsiteY3"/>
                </a:cxn>
              </a:cxnLst>
              <a:rect l="l" t="t" r="r" b="b"/>
              <a:pathLst>
                <a:path w="1759712" h="1759712">
                  <a:moveTo>
                    <a:pt x="0" y="1759712"/>
                  </a:moveTo>
                  <a:cubicBezTo>
                    <a:pt x="0" y="787850"/>
                    <a:pt x="787850" y="0"/>
                    <a:pt x="1759712" y="0"/>
                  </a:cubicBezTo>
                  <a:lnTo>
                    <a:pt x="1759712" y="1759712"/>
                  </a:lnTo>
                  <a:lnTo>
                    <a:pt x="0" y="1759712"/>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 tIns="18288" rIns="18288" bIns="18288" numCol="1" spcCol="1270" anchor="ctr" anchorCtr="0">
              <a:noAutofit/>
            </a:bodyPr>
            <a:lstStyle/>
            <a:p>
              <a:pPr lvl="0" algn="ctr" defTabSz="889000">
                <a:lnSpc>
                  <a:spcPct val="90000"/>
                </a:lnSpc>
                <a:spcBef>
                  <a:spcPct val="0"/>
                </a:spcBef>
                <a:spcAft>
                  <a:spcPct val="35000"/>
                </a:spcAft>
              </a:pPr>
              <a:r>
                <a:rPr lang="en-US" sz="1600" kern="1200" dirty="0" smtClean="0"/>
                <a:t>    Remove</a:t>
              </a:r>
              <a:endParaRPr lang="en-US" sz="1600" kern="1200" dirty="0"/>
            </a:p>
          </p:txBody>
        </p:sp>
        <p:sp>
          <p:nvSpPr>
            <p:cNvPr id="15" name="Freeform 14"/>
            <p:cNvSpPr/>
            <p:nvPr/>
          </p:nvSpPr>
          <p:spPr>
            <a:xfrm>
              <a:off x="10384878" y="1489559"/>
              <a:ext cx="1083060" cy="1083060"/>
            </a:xfrm>
            <a:custGeom>
              <a:avLst/>
              <a:gdLst>
                <a:gd name="connsiteX0" fmla="*/ 0 w 1759712"/>
                <a:gd name="connsiteY0" fmla="*/ 1759712 h 1759712"/>
                <a:gd name="connsiteX1" fmla="*/ 1759712 w 1759712"/>
                <a:gd name="connsiteY1" fmla="*/ 0 h 1759712"/>
                <a:gd name="connsiteX2" fmla="*/ 1759712 w 1759712"/>
                <a:gd name="connsiteY2" fmla="*/ 1759712 h 1759712"/>
                <a:gd name="connsiteX3" fmla="*/ 0 w 1759712"/>
                <a:gd name="connsiteY3" fmla="*/ 1759712 h 1759712"/>
              </a:gdLst>
              <a:ahLst/>
              <a:cxnLst>
                <a:cxn ang="0">
                  <a:pos x="connsiteX0" y="connsiteY0"/>
                </a:cxn>
                <a:cxn ang="0">
                  <a:pos x="connsiteX1" y="connsiteY1"/>
                </a:cxn>
                <a:cxn ang="0">
                  <a:pos x="connsiteX2" y="connsiteY2"/>
                </a:cxn>
                <a:cxn ang="0">
                  <a:pos x="connsiteX3" y="connsiteY3"/>
                </a:cxn>
              </a:cxnLst>
              <a:rect l="l" t="t" r="r" b="b"/>
              <a:pathLst>
                <a:path w="1759712" h="1759712">
                  <a:moveTo>
                    <a:pt x="0" y="0"/>
                  </a:moveTo>
                  <a:cubicBezTo>
                    <a:pt x="971862" y="0"/>
                    <a:pt x="1759712" y="787850"/>
                    <a:pt x="1759712" y="1759712"/>
                  </a:cubicBezTo>
                  <a:lnTo>
                    <a:pt x="0" y="1759712"/>
                  </a:lnTo>
                  <a:lnTo>
                    <a:pt x="0" y="0"/>
                  </a:lnTo>
                  <a:close/>
                </a:path>
              </a:pathLst>
            </a:cu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 tIns="18288" rIns="18288" bIns="18288" numCol="1" spcCol="1270" anchor="ctr" anchorCtr="0">
              <a:noAutofit/>
            </a:bodyPr>
            <a:lstStyle/>
            <a:p>
              <a:pPr lvl="0" defTabSz="889000">
                <a:lnSpc>
                  <a:spcPct val="90000"/>
                </a:lnSpc>
                <a:spcBef>
                  <a:spcPct val="0"/>
                </a:spcBef>
                <a:spcAft>
                  <a:spcPct val="35000"/>
                </a:spcAft>
              </a:pPr>
              <a:r>
                <a:rPr lang="en-US" sz="1600" kern="1200" dirty="0" smtClean="0"/>
                <a:t>    Avoid</a:t>
              </a:r>
              <a:endParaRPr lang="en-US" sz="1600" kern="1200" dirty="0"/>
            </a:p>
          </p:txBody>
        </p:sp>
        <p:sp>
          <p:nvSpPr>
            <p:cNvPr id="16" name="Freeform 15"/>
            <p:cNvSpPr/>
            <p:nvPr/>
          </p:nvSpPr>
          <p:spPr>
            <a:xfrm>
              <a:off x="10384878" y="2600615"/>
              <a:ext cx="1083060" cy="1083061"/>
            </a:xfrm>
            <a:custGeom>
              <a:avLst/>
              <a:gdLst>
                <a:gd name="connsiteX0" fmla="*/ 0 w 1759712"/>
                <a:gd name="connsiteY0" fmla="*/ 1759712 h 1759712"/>
                <a:gd name="connsiteX1" fmla="*/ 1759712 w 1759712"/>
                <a:gd name="connsiteY1" fmla="*/ 0 h 1759712"/>
                <a:gd name="connsiteX2" fmla="*/ 1759712 w 1759712"/>
                <a:gd name="connsiteY2" fmla="*/ 1759712 h 1759712"/>
                <a:gd name="connsiteX3" fmla="*/ 0 w 1759712"/>
                <a:gd name="connsiteY3" fmla="*/ 1759712 h 1759712"/>
              </a:gdLst>
              <a:ahLst/>
              <a:cxnLst>
                <a:cxn ang="0">
                  <a:pos x="connsiteX0" y="connsiteY0"/>
                </a:cxn>
                <a:cxn ang="0">
                  <a:pos x="connsiteX1" y="connsiteY1"/>
                </a:cxn>
                <a:cxn ang="0">
                  <a:pos x="connsiteX2" y="connsiteY2"/>
                </a:cxn>
                <a:cxn ang="0">
                  <a:pos x="connsiteX3" y="connsiteY3"/>
                </a:cxn>
              </a:cxnLst>
              <a:rect l="l" t="t" r="r" b="b"/>
              <a:pathLst>
                <a:path w="1759712" h="1759712">
                  <a:moveTo>
                    <a:pt x="1759712" y="0"/>
                  </a:moveTo>
                  <a:cubicBezTo>
                    <a:pt x="1759712" y="971862"/>
                    <a:pt x="971862" y="1759712"/>
                    <a:pt x="0" y="1759712"/>
                  </a:cubicBezTo>
                  <a:lnTo>
                    <a:pt x="0" y="0"/>
                  </a:lnTo>
                  <a:lnTo>
                    <a:pt x="1759712"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 tIns="18288" rIns="18288" bIns="18288" numCol="1" spcCol="1270" anchor="ctr" anchorCtr="0">
              <a:noAutofit/>
            </a:bodyPr>
            <a:lstStyle/>
            <a:p>
              <a:pPr lvl="0" defTabSz="889000">
                <a:lnSpc>
                  <a:spcPct val="90000"/>
                </a:lnSpc>
                <a:spcBef>
                  <a:spcPct val="0"/>
                </a:spcBef>
                <a:spcAft>
                  <a:spcPct val="35000"/>
                </a:spcAft>
              </a:pPr>
              <a:r>
                <a:rPr lang="en-US" sz="1600" kern="1200" dirty="0" smtClean="0"/>
                <a:t>  Report</a:t>
              </a:r>
              <a:endParaRPr lang="en-US" sz="1600" kern="1200" dirty="0"/>
            </a:p>
          </p:txBody>
        </p:sp>
        <p:sp>
          <p:nvSpPr>
            <p:cNvPr id="17" name="Freeform 16"/>
            <p:cNvSpPr/>
            <p:nvPr/>
          </p:nvSpPr>
          <p:spPr>
            <a:xfrm>
              <a:off x="9269992" y="2599182"/>
              <a:ext cx="1083060" cy="1083060"/>
            </a:xfrm>
            <a:custGeom>
              <a:avLst/>
              <a:gdLst>
                <a:gd name="connsiteX0" fmla="*/ 0 w 1759712"/>
                <a:gd name="connsiteY0" fmla="*/ 1759712 h 1759712"/>
                <a:gd name="connsiteX1" fmla="*/ 1759712 w 1759712"/>
                <a:gd name="connsiteY1" fmla="*/ 0 h 1759712"/>
                <a:gd name="connsiteX2" fmla="*/ 1759712 w 1759712"/>
                <a:gd name="connsiteY2" fmla="*/ 1759712 h 1759712"/>
                <a:gd name="connsiteX3" fmla="*/ 0 w 1759712"/>
                <a:gd name="connsiteY3" fmla="*/ 1759712 h 1759712"/>
              </a:gdLst>
              <a:ahLst/>
              <a:cxnLst>
                <a:cxn ang="0">
                  <a:pos x="connsiteX0" y="connsiteY0"/>
                </a:cxn>
                <a:cxn ang="0">
                  <a:pos x="connsiteX1" y="connsiteY1"/>
                </a:cxn>
                <a:cxn ang="0">
                  <a:pos x="connsiteX2" y="connsiteY2"/>
                </a:cxn>
                <a:cxn ang="0">
                  <a:pos x="connsiteX3" y="connsiteY3"/>
                </a:cxn>
              </a:cxnLst>
              <a:rect l="l" t="t" r="r" b="b"/>
              <a:pathLst>
                <a:path w="1759712" h="1759712">
                  <a:moveTo>
                    <a:pt x="1759712" y="1759712"/>
                  </a:moveTo>
                  <a:cubicBezTo>
                    <a:pt x="787850" y="1759712"/>
                    <a:pt x="0" y="971862"/>
                    <a:pt x="0" y="0"/>
                  </a:cubicBezTo>
                  <a:lnTo>
                    <a:pt x="1759712" y="0"/>
                  </a:lnTo>
                  <a:lnTo>
                    <a:pt x="1759712" y="1759712"/>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 tIns="18288" rIns="18288" bIns="18288" numCol="1" spcCol="1270" anchor="ctr" anchorCtr="0">
              <a:noAutofit/>
            </a:bodyPr>
            <a:lstStyle/>
            <a:p>
              <a:pPr lvl="0" algn="ctr" defTabSz="889000">
                <a:lnSpc>
                  <a:spcPct val="90000"/>
                </a:lnSpc>
                <a:spcBef>
                  <a:spcPct val="0"/>
                </a:spcBef>
                <a:spcAft>
                  <a:spcPct val="35000"/>
                </a:spcAft>
              </a:pPr>
              <a:r>
                <a:rPr lang="en-US" sz="1600" kern="1200" dirty="0" smtClean="0"/>
                <a:t>    Apply</a:t>
              </a:r>
              <a:endParaRPr lang="en-US" sz="1600" kern="1200" dirty="0"/>
            </a:p>
          </p:txBody>
        </p:sp>
        <p:sp>
          <p:nvSpPr>
            <p:cNvPr id="18" name="Circular Arrow 17"/>
            <p:cNvSpPr/>
            <p:nvPr/>
          </p:nvSpPr>
          <p:spPr>
            <a:xfrm>
              <a:off x="10064187" y="2223404"/>
              <a:ext cx="607568" cy="528320"/>
            </a:xfrm>
            <a:prstGeom prst="circularArrow">
              <a:avLst/>
            </a:prstGeom>
            <a:solidFill>
              <a:schemeClr val="bg1"/>
            </a:solidFill>
            <a:ln>
              <a:no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9" name="Circular Arrow 18"/>
            <p:cNvSpPr/>
            <p:nvPr/>
          </p:nvSpPr>
          <p:spPr>
            <a:xfrm rot="10800000">
              <a:off x="10064187" y="2426604"/>
              <a:ext cx="607568" cy="528320"/>
            </a:xfrm>
            <a:prstGeom prst="circularArrow">
              <a:avLst/>
            </a:prstGeom>
            <a:solidFill>
              <a:schemeClr val="bg1"/>
            </a:solidFill>
            <a:ln>
              <a:no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35765878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Nursing Considerations for ADC Therapies</a:t>
            </a:r>
            <a:r>
              <a:rPr lang="en-US" baseline="30000" dirty="0" smtClean="0"/>
              <a:t>1,2</a:t>
            </a:r>
            <a:endParaRPr lang="en-US" baseline="30000" dirty="0"/>
          </a:p>
        </p:txBody>
      </p:sp>
      <p:sp>
        <p:nvSpPr>
          <p:cNvPr id="9" name="Content Placeholder 8"/>
          <p:cNvSpPr>
            <a:spLocks noGrp="1"/>
          </p:cNvSpPr>
          <p:nvPr>
            <p:ph idx="4294967295"/>
          </p:nvPr>
        </p:nvSpPr>
        <p:spPr>
          <a:xfrm>
            <a:off x="269874" y="1112220"/>
            <a:ext cx="6130926" cy="3450439"/>
          </a:xfrm>
          <a:prstGeom prst="rect">
            <a:avLst/>
          </a:prstGeom>
        </p:spPr>
        <p:txBody>
          <a:bodyPr>
            <a:noAutofit/>
          </a:bodyPr>
          <a:lstStyle/>
          <a:p>
            <a:pPr marL="342900" indent="-342900">
              <a:buFont typeface="+mj-lt"/>
              <a:buAutoNum type="arabicPeriod"/>
            </a:pPr>
            <a:r>
              <a:rPr lang="en-US" sz="1600" dirty="0" smtClean="0"/>
              <a:t>Monitor patients for infusion reactions</a:t>
            </a:r>
          </a:p>
          <a:p>
            <a:pPr marL="741363" lvl="1" indent="-285750">
              <a:buFont typeface="Arial" panose="020B0604020202020204" pitchFamily="34" charset="0"/>
              <a:buChar char="•"/>
            </a:pPr>
            <a:r>
              <a:rPr lang="en-US" sz="1600" dirty="0" smtClean="0"/>
              <a:t>Premedication </a:t>
            </a:r>
            <a:r>
              <a:rPr lang="en-US" sz="1600" dirty="0"/>
              <a:t>with a corticosteroid, </a:t>
            </a:r>
            <a:r>
              <a:rPr lang="en-US" sz="1600" dirty="0" smtClean="0"/>
              <a:t/>
            </a:r>
            <a:br>
              <a:rPr lang="en-US" sz="1600" dirty="0" smtClean="0"/>
            </a:br>
            <a:r>
              <a:rPr lang="en-US" sz="1600" dirty="0" smtClean="0"/>
              <a:t>antihistamine</a:t>
            </a:r>
            <a:r>
              <a:rPr lang="en-US" sz="1600" dirty="0"/>
              <a:t>, and acetaminophen is </a:t>
            </a:r>
            <a:r>
              <a:rPr lang="en-US" sz="1600" dirty="0" smtClean="0"/>
              <a:t/>
            </a:r>
            <a:br>
              <a:rPr lang="en-US" sz="1600" dirty="0" smtClean="0"/>
            </a:br>
            <a:r>
              <a:rPr lang="en-US" sz="1600" dirty="0" smtClean="0"/>
              <a:t>recommended 1 </a:t>
            </a:r>
            <a:r>
              <a:rPr lang="en-US" sz="1600" dirty="0"/>
              <a:t>hour prior to ADC </a:t>
            </a:r>
            <a:r>
              <a:rPr lang="en-US" sz="1600" dirty="0" smtClean="0"/>
              <a:t>infusion</a:t>
            </a:r>
            <a:endParaRPr lang="en-US" sz="1600" dirty="0"/>
          </a:p>
          <a:p>
            <a:pPr marL="342900" indent="-342900">
              <a:buFont typeface="+mj-lt"/>
              <a:buAutoNum type="arabicPeriod"/>
            </a:pPr>
            <a:r>
              <a:rPr lang="en-US" sz="1600" dirty="0" smtClean="0"/>
              <a:t>AEs often depend on the specific components of </a:t>
            </a:r>
            <a:br>
              <a:rPr lang="en-US" sz="1600" dirty="0" smtClean="0"/>
            </a:br>
            <a:r>
              <a:rPr lang="en-US" sz="1600" dirty="0" smtClean="0"/>
              <a:t>each ADC (antibody, linker, payload), but can include: </a:t>
            </a:r>
          </a:p>
          <a:p>
            <a:pPr lvl="1">
              <a:buFont typeface="Arial" panose="020B0604020202020204" pitchFamily="34" charset="0"/>
              <a:buChar char="•"/>
            </a:pPr>
            <a:r>
              <a:rPr lang="en-US" sz="1600" dirty="0" smtClean="0"/>
              <a:t>GI toxicity (nausea, diarrhea, and constipation)</a:t>
            </a:r>
          </a:p>
          <a:p>
            <a:pPr lvl="1">
              <a:buFont typeface="Arial" panose="020B0604020202020204" pitchFamily="34" charset="0"/>
              <a:buChar char="•"/>
            </a:pPr>
            <a:r>
              <a:rPr lang="en-US" sz="1600" dirty="0" smtClean="0"/>
              <a:t>Ocular events (conjunctivitis, dry eye, and blurred vision) </a:t>
            </a:r>
          </a:p>
          <a:p>
            <a:pPr lvl="1">
              <a:buFont typeface="Arial" panose="020B0604020202020204" pitchFamily="34" charset="0"/>
              <a:buChar char="•"/>
            </a:pPr>
            <a:r>
              <a:rPr lang="en-US" sz="1600" dirty="0" smtClean="0"/>
              <a:t>Peripheral neuropathy</a:t>
            </a:r>
          </a:p>
          <a:p>
            <a:pPr lvl="1">
              <a:buFont typeface="Arial" panose="020B0604020202020204" pitchFamily="34" charset="0"/>
              <a:buChar char="•"/>
            </a:pPr>
            <a:r>
              <a:rPr lang="en-US" sz="1600" dirty="0" smtClean="0"/>
              <a:t>Neutropenia</a:t>
            </a:r>
            <a:endParaRPr lang="en-US" sz="1600" dirty="0"/>
          </a:p>
        </p:txBody>
      </p:sp>
      <p:sp>
        <p:nvSpPr>
          <p:cNvPr id="11" name="Rounded Rectangular Callout 10"/>
          <p:cNvSpPr/>
          <p:nvPr/>
        </p:nvSpPr>
        <p:spPr>
          <a:xfrm>
            <a:off x="5866646" y="1308295"/>
            <a:ext cx="2969536" cy="1462065"/>
          </a:xfrm>
          <a:prstGeom prst="wedgeRoundRectCallout">
            <a:avLst>
              <a:gd name="adj1" fmla="val -94920"/>
              <a:gd name="adj2" fmla="val -550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Let your patients know that AEs can often be addressed by simple mitigation strategies or dose reductions</a:t>
            </a:r>
            <a:endParaRPr lang="en-US" dirty="0">
              <a:effectLst>
                <a:outerShdw blurRad="38100" dist="38100" dir="2700000" algn="tl">
                  <a:srgbClr val="000000">
                    <a:alpha val="43137"/>
                  </a:srgbClr>
                </a:outerShdw>
              </a:effectLst>
            </a:endParaRP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9976" y="2842788"/>
            <a:ext cx="1658576" cy="1658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3"/>
          </p:nvPr>
        </p:nvSpPr>
        <p:spPr/>
        <p:txBody>
          <a:bodyPr/>
          <a:lstStyle/>
          <a:p>
            <a:r>
              <a:rPr lang="en-US" dirty="0" smtClean="0"/>
              <a:t>1. Donaghy H et al. </a:t>
            </a:r>
            <a:r>
              <a:rPr lang="en-US" i="1" dirty="0" smtClean="0"/>
              <a:t>mAbs</a:t>
            </a:r>
            <a:r>
              <a:rPr lang="en-US" dirty="0" smtClean="0"/>
              <a:t>; 2016:8:659-671. 2. https</a:t>
            </a:r>
            <a:r>
              <a:rPr lang="en-US" dirty="0"/>
              <a:t>://</a:t>
            </a:r>
            <a:r>
              <a:rPr lang="en-US" dirty="0" smtClean="0"/>
              <a:t>voice.ons.org/news-and-views/antibody-drug-conjugates-join-the-best-of-two-worlds-into-one-new-treatment.</a:t>
            </a:r>
          </a:p>
        </p:txBody>
      </p:sp>
    </p:spTree>
    <p:extLst>
      <p:ext uri="{BB962C8B-B14F-4D97-AF65-F5344CB8AC3E}">
        <p14:creationId xmlns:p14="http://schemas.microsoft.com/office/powerpoint/2010/main" val="18587620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irAE Management: Grade 1</a:t>
            </a:r>
            <a:endParaRPr lang="en-US" baseline="30000" dirty="0"/>
          </a:p>
        </p:txBody>
      </p:sp>
      <p:sp>
        <p:nvSpPr>
          <p:cNvPr id="6" name="Footer Placeholder 5"/>
          <p:cNvSpPr>
            <a:spLocks noGrp="1"/>
          </p:cNvSpPr>
          <p:nvPr>
            <p:ph type="ftr" sz="quarter" idx="13"/>
          </p:nvPr>
        </p:nvSpPr>
        <p:spPr/>
        <p:txBody>
          <a:bodyPr/>
          <a:lstStyle/>
          <a:p>
            <a:r>
              <a:rPr lang="da-DK" dirty="0" smtClean="0"/>
              <a:t>1. Postow </a:t>
            </a:r>
            <a:r>
              <a:rPr lang="da-DK" dirty="0"/>
              <a:t>MA et al. </a:t>
            </a:r>
            <a:r>
              <a:rPr lang="da-DK" i="1" dirty="0"/>
              <a:t>N Engl J Med</a:t>
            </a:r>
            <a:r>
              <a:rPr lang="da-DK" dirty="0"/>
              <a:t>. 2018;378:158-168. </a:t>
            </a:r>
            <a:r>
              <a:rPr lang="da-DK" dirty="0" smtClean="0"/>
              <a:t>2. </a:t>
            </a:r>
            <a:r>
              <a:rPr lang="da-DK" dirty="0"/>
              <a:t>Brahmer JR et al. </a:t>
            </a:r>
            <a:r>
              <a:rPr lang="da-DK" i="1" dirty="0"/>
              <a:t>J Clin Oncol</a:t>
            </a:r>
            <a:r>
              <a:rPr lang="da-DK" dirty="0"/>
              <a:t>. 2018;36:1714-1768.</a:t>
            </a:r>
            <a:endParaRPr lang="en-US" dirty="0">
              <a:solidFill>
                <a:srgbClr val="000000"/>
              </a:solidFill>
            </a:endParaRPr>
          </a:p>
        </p:txBody>
      </p:sp>
      <p:sp>
        <p:nvSpPr>
          <p:cNvPr id="5" name="Content Placeholder 4"/>
          <p:cNvSpPr>
            <a:spLocks noGrp="1"/>
          </p:cNvSpPr>
          <p:nvPr>
            <p:ph sz="half" idx="4294967295"/>
          </p:nvPr>
        </p:nvSpPr>
        <p:spPr>
          <a:xfrm>
            <a:off x="4312092" y="1237039"/>
            <a:ext cx="4478880" cy="3565525"/>
          </a:xfrm>
        </p:spPr>
        <p:txBody>
          <a:bodyPr/>
          <a:lstStyle/>
          <a:p>
            <a:pPr marL="342900" indent="-342900">
              <a:buFont typeface="Arial" panose="020B0604020202020204" pitchFamily="34" charset="0"/>
              <a:buChar char="•"/>
            </a:pPr>
            <a:r>
              <a:rPr lang="en-US" sz="1600" dirty="0"/>
              <a:t>In general, checkpoint </a:t>
            </a:r>
            <a:r>
              <a:rPr lang="en-US" sz="1600" dirty="0" smtClean="0"/>
              <a:t>inhibitor therapy </a:t>
            </a:r>
            <a:r>
              <a:rPr lang="en-US" sz="1600" dirty="0"/>
              <a:t>should be continued </a:t>
            </a:r>
            <a:r>
              <a:rPr lang="en-US" sz="1600" dirty="0" smtClean="0"/>
              <a:t>with </a:t>
            </a:r>
            <a:r>
              <a:rPr lang="en-US" sz="1600" dirty="0"/>
              <a:t>close monitoring, with the </a:t>
            </a:r>
            <a:r>
              <a:rPr lang="en-US" sz="1600" dirty="0" smtClean="0"/>
              <a:t>exception </a:t>
            </a:r>
            <a:r>
              <a:rPr lang="en-US" sz="1600" dirty="0"/>
              <a:t>of some neurologic, </a:t>
            </a:r>
            <a:r>
              <a:rPr lang="en-US" sz="1600" dirty="0" smtClean="0"/>
              <a:t>hematologic, and </a:t>
            </a:r>
            <a:r>
              <a:rPr lang="en-US" sz="1600" dirty="0"/>
              <a:t>cardiac </a:t>
            </a:r>
            <a:r>
              <a:rPr lang="en-US" sz="1600" dirty="0" smtClean="0"/>
              <a:t>toxicities</a:t>
            </a:r>
            <a:r>
              <a:rPr lang="en-US" sz="1600" baseline="30000" dirty="0" smtClean="0"/>
              <a:t>1,2</a:t>
            </a:r>
            <a:endParaRPr lang="en-CA" sz="1600" dirty="0"/>
          </a:p>
          <a:p>
            <a:endParaRPr lang="en-US" sz="1600" dirty="0"/>
          </a:p>
        </p:txBody>
      </p:sp>
      <p:pic>
        <p:nvPicPr>
          <p:cNvPr id="8" name="Image 10" descr="150204843_Batch1_03.png"/>
          <p:cNvPicPr>
            <a:picLocks noChangeAspect="1"/>
          </p:cNvPicPr>
          <p:nvPr/>
        </p:nvPicPr>
        <p:blipFill rotWithShape="1">
          <a:blip r:embed="rId3" cstate="print">
            <a:extLst>
              <a:ext uri="{28A0092B-C50C-407E-A947-70E740481C1C}">
                <a14:useLocalDpi xmlns:a14="http://schemas.microsoft.com/office/drawing/2010/main" val="0"/>
              </a:ext>
            </a:extLst>
          </a:blip>
          <a:srcRect r="44950"/>
          <a:stretch/>
        </p:blipFill>
        <p:spPr>
          <a:xfrm>
            <a:off x="176505" y="891444"/>
            <a:ext cx="5212133" cy="2205322"/>
          </a:xfrm>
          <a:prstGeom prst="rect">
            <a:avLst/>
          </a:prstGeom>
        </p:spPr>
      </p:pic>
      <p:sp>
        <p:nvSpPr>
          <p:cNvPr id="4" name="TextBox 3"/>
          <p:cNvSpPr txBox="1"/>
          <p:nvPr/>
        </p:nvSpPr>
        <p:spPr>
          <a:xfrm>
            <a:off x="2006598" y="1802954"/>
            <a:ext cx="261610" cy="369332"/>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
        <p:nvSpPr>
          <p:cNvPr id="2" name="Rounded Rectangle 1"/>
          <p:cNvSpPr/>
          <p:nvPr/>
        </p:nvSpPr>
        <p:spPr>
          <a:xfrm>
            <a:off x="933450" y="3183387"/>
            <a:ext cx="7067550" cy="1556622"/>
          </a:xfrm>
          <a:prstGeom prst="roundRect">
            <a:avLst/>
          </a:prstGeom>
          <a:solidFill>
            <a:schemeClr val="accent1">
              <a:lumMod val="10000"/>
              <a:lumOff val="9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Common Terminology Criteria for </a:t>
            </a:r>
            <a:r>
              <a:rPr lang="en-US" sz="1400" b="1" dirty="0" smtClean="0">
                <a:solidFill>
                  <a:schemeClr val="tx1"/>
                </a:solidFill>
              </a:rPr>
              <a:t>AEs</a:t>
            </a:r>
          </a:p>
          <a:p>
            <a:pPr algn="ctr"/>
            <a:r>
              <a:rPr lang="en-US" sz="1400" b="1" dirty="0" smtClean="0">
                <a:solidFill>
                  <a:schemeClr val="tx1"/>
                </a:solidFill>
              </a:rPr>
              <a:t>Grade 1:</a:t>
            </a:r>
            <a:r>
              <a:rPr lang="en-US" sz="1400" dirty="0" smtClean="0">
                <a:solidFill>
                  <a:schemeClr val="tx1"/>
                </a:solidFill>
              </a:rPr>
              <a:t> </a:t>
            </a:r>
            <a:r>
              <a:rPr lang="en-US" sz="1400" dirty="0">
                <a:solidFill>
                  <a:schemeClr val="tx1"/>
                </a:solidFill>
              </a:rPr>
              <a:t>Mild; asymptomatic or mild </a:t>
            </a:r>
            <a:r>
              <a:rPr lang="en-US" sz="1400" dirty="0" smtClean="0">
                <a:solidFill>
                  <a:schemeClr val="tx1"/>
                </a:solidFill>
              </a:rPr>
              <a:t>symptoms</a:t>
            </a:r>
          </a:p>
          <a:p>
            <a:pPr algn="ctr"/>
            <a:r>
              <a:rPr lang="en-US" sz="1400" b="1" dirty="0" smtClean="0">
                <a:solidFill>
                  <a:schemeClr val="tx1"/>
                </a:solidFill>
              </a:rPr>
              <a:t>Grade 2:</a:t>
            </a:r>
            <a:r>
              <a:rPr lang="en-US" sz="1400" dirty="0" smtClean="0">
                <a:solidFill>
                  <a:schemeClr val="tx1"/>
                </a:solidFill>
              </a:rPr>
              <a:t> </a:t>
            </a:r>
            <a:r>
              <a:rPr lang="en-US" sz="1400" dirty="0">
                <a:solidFill>
                  <a:schemeClr val="tx1"/>
                </a:solidFill>
              </a:rPr>
              <a:t>Moderate; minimal, </a:t>
            </a:r>
            <a:r>
              <a:rPr lang="en-US" sz="1400" dirty="0" smtClean="0">
                <a:solidFill>
                  <a:schemeClr val="tx1"/>
                </a:solidFill>
              </a:rPr>
              <a:t>local, </a:t>
            </a:r>
            <a:r>
              <a:rPr lang="en-US" sz="1400" dirty="0">
                <a:solidFill>
                  <a:schemeClr val="tx1"/>
                </a:solidFill>
              </a:rPr>
              <a:t>or noninvasive intervention </a:t>
            </a:r>
            <a:r>
              <a:rPr lang="en-US" sz="1400" dirty="0" smtClean="0">
                <a:solidFill>
                  <a:schemeClr val="tx1"/>
                </a:solidFill>
              </a:rPr>
              <a:t>indicated</a:t>
            </a:r>
          </a:p>
          <a:p>
            <a:pPr algn="ctr"/>
            <a:r>
              <a:rPr lang="en-US" sz="1400" b="1" dirty="0" smtClean="0">
                <a:solidFill>
                  <a:schemeClr val="tx1"/>
                </a:solidFill>
              </a:rPr>
              <a:t>Grade 3: </a:t>
            </a:r>
            <a:r>
              <a:rPr lang="en-US" sz="1400" dirty="0">
                <a:solidFill>
                  <a:schemeClr val="tx1"/>
                </a:solidFill>
              </a:rPr>
              <a:t>Severe or medically </a:t>
            </a:r>
            <a:r>
              <a:rPr lang="en-US" sz="1400" dirty="0" smtClean="0">
                <a:solidFill>
                  <a:schemeClr val="tx1"/>
                </a:solidFill>
              </a:rPr>
              <a:t>significant, </a:t>
            </a:r>
            <a:r>
              <a:rPr lang="en-US" sz="1400" dirty="0">
                <a:solidFill>
                  <a:schemeClr val="tx1"/>
                </a:solidFill>
              </a:rPr>
              <a:t>but not immediately </a:t>
            </a:r>
            <a:r>
              <a:rPr lang="en-US" sz="1400" dirty="0" smtClean="0">
                <a:solidFill>
                  <a:schemeClr val="tx1"/>
                </a:solidFill>
              </a:rPr>
              <a:t>life-threatening</a:t>
            </a:r>
          </a:p>
          <a:p>
            <a:pPr algn="ctr"/>
            <a:r>
              <a:rPr lang="en-US" sz="1400" b="1" dirty="0" smtClean="0">
                <a:solidFill>
                  <a:schemeClr val="tx1"/>
                </a:solidFill>
              </a:rPr>
              <a:t>Grade 4:</a:t>
            </a:r>
            <a:r>
              <a:rPr lang="en-US" sz="1400" dirty="0" smtClean="0">
                <a:solidFill>
                  <a:schemeClr val="tx1"/>
                </a:solidFill>
              </a:rPr>
              <a:t> </a:t>
            </a:r>
            <a:r>
              <a:rPr lang="en-US" sz="1400" dirty="0">
                <a:solidFill>
                  <a:schemeClr val="tx1"/>
                </a:solidFill>
              </a:rPr>
              <a:t>Life-threatening consequences; urgent intervention </a:t>
            </a:r>
            <a:r>
              <a:rPr lang="en-US" sz="1400" dirty="0" smtClean="0">
                <a:solidFill>
                  <a:schemeClr val="tx1"/>
                </a:solidFill>
              </a:rPr>
              <a:t>indicated</a:t>
            </a:r>
          </a:p>
          <a:p>
            <a:pPr algn="ctr"/>
            <a:r>
              <a:rPr lang="en-US" sz="1400" b="1" dirty="0" smtClean="0">
                <a:solidFill>
                  <a:schemeClr val="tx1"/>
                </a:solidFill>
              </a:rPr>
              <a:t>Grade 5:</a:t>
            </a:r>
            <a:r>
              <a:rPr lang="en-US" sz="1400" dirty="0" smtClean="0">
                <a:solidFill>
                  <a:schemeClr val="tx1"/>
                </a:solidFill>
              </a:rPr>
              <a:t> </a:t>
            </a:r>
            <a:r>
              <a:rPr lang="en-US" sz="1400" dirty="0">
                <a:solidFill>
                  <a:schemeClr val="tx1"/>
                </a:solidFill>
              </a:rPr>
              <a:t>Death related </a:t>
            </a:r>
            <a:r>
              <a:rPr lang="en-US" sz="1400" dirty="0" smtClean="0">
                <a:solidFill>
                  <a:schemeClr val="tx1"/>
                </a:solidFill>
              </a:rPr>
              <a:t>to an AE</a:t>
            </a:r>
            <a:endParaRPr lang="en-US" sz="1400" dirty="0">
              <a:solidFill>
                <a:schemeClr val="tx1"/>
              </a:solidFill>
            </a:endParaRPr>
          </a:p>
        </p:txBody>
      </p:sp>
    </p:spTree>
    <p:extLst>
      <p:ext uri="{BB962C8B-B14F-4D97-AF65-F5344CB8AC3E}">
        <p14:creationId xmlns:p14="http://schemas.microsoft.com/office/powerpoint/2010/main" val="23839110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irAE </a:t>
            </a:r>
            <a:r>
              <a:rPr lang="en-US" dirty="0" smtClean="0"/>
              <a:t>Management: Grade 2</a:t>
            </a:r>
            <a:endParaRPr lang="en-US" baseline="30000" dirty="0"/>
          </a:p>
        </p:txBody>
      </p:sp>
      <p:sp>
        <p:nvSpPr>
          <p:cNvPr id="6" name="Footer Placeholder 5"/>
          <p:cNvSpPr>
            <a:spLocks noGrp="1"/>
          </p:cNvSpPr>
          <p:nvPr>
            <p:ph type="ftr" sz="quarter" idx="13"/>
          </p:nvPr>
        </p:nvSpPr>
        <p:spPr/>
        <p:txBody>
          <a:bodyPr/>
          <a:lstStyle/>
          <a:p>
            <a:r>
              <a:rPr lang="da-DK" dirty="0" smtClean="0"/>
              <a:t>1. Postow </a:t>
            </a:r>
            <a:r>
              <a:rPr lang="da-DK" dirty="0"/>
              <a:t>MA et al. </a:t>
            </a:r>
            <a:r>
              <a:rPr lang="da-DK" i="1" dirty="0"/>
              <a:t>N Engl J Med</a:t>
            </a:r>
            <a:r>
              <a:rPr lang="da-DK" dirty="0"/>
              <a:t>. 2018;378:158-168. </a:t>
            </a:r>
            <a:r>
              <a:rPr lang="da-DK" dirty="0" smtClean="0"/>
              <a:t>2. </a:t>
            </a:r>
            <a:r>
              <a:rPr lang="da-DK" dirty="0"/>
              <a:t>Brahmer JR et al. </a:t>
            </a:r>
            <a:r>
              <a:rPr lang="da-DK" i="1" dirty="0"/>
              <a:t>J Clin Oncol</a:t>
            </a:r>
            <a:r>
              <a:rPr lang="da-DK" dirty="0"/>
              <a:t>. 2018;36:1714-1768.</a:t>
            </a:r>
            <a:endParaRPr lang="en-US" dirty="0">
              <a:solidFill>
                <a:srgbClr val="000000"/>
              </a:solidFill>
            </a:endParaRPr>
          </a:p>
        </p:txBody>
      </p:sp>
      <p:sp>
        <p:nvSpPr>
          <p:cNvPr id="5" name="Content Placeholder 4"/>
          <p:cNvSpPr>
            <a:spLocks noGrp="1"/>
          </p:cNvSpPr>
          <p:nvPr>
            <p:ph sz="half" idx="4294967295"/>
          </p:nvPr>
        </p:nvSpPr>
        <p:spPr>
          <a:xfrm>
            <a:off x="304800" y="1113370"/>
            <a:ext cx="4240040" cy="3565525"/>
          </a:xfrm>
        </p:spPr>
        <p:txBody>
          <a:bodyPr/>
          <a:lstStyle/>
          <a:p>
            <a:pPr marL="342900" indent="-342900">
              <a:spcAft>
                <a:spcPts val="300"/>
              </a:spcAft>
              <a:buFont typeface="Arial" panose="020B0604020202020204" pitchFamily="34" charset="0"/>
              <a:buChar char="•"/>
            </a:pPr>
            <a:r>
              <a:rPr lang="en-US" dirty="0"/>
              <a:t>Hold checkpoint inhibitor </a:t>
            </a:r>
            <a:r>
              <a:rPr lang="en-US" dirty="0" smtClean="0"/>
              <a:t>therapy </a:t>
            </a:r>
            <a:br>
              <a:rPr lang="en-US" dirty="0" smtClean="0"/>
            </a:br>
            <a:r>
              <a:rPr lang="en-US" dirty="0" smtClean="0"/>
              <a:t>for </a:t>
            </a:r>
            <a:r>
              <a:rPr lang="en-US" dirty="0"/>
              <a:t>most grade 2 </a:t>
            </a:r>
            <a:r>
              <a:rPr lang="en-US" dirty="0" smtClean="0"/>
              <a:t>toxicities</a:t>
            </a:r>
            <a:r>
              <a:rPr lang="en-US" baseline="30000" dirty="0" smtClean="0"/>
              <a:t>1,2</a:t>
            </a:r>
            <a:endParaRPr lang="en-US" dirty="0"/>
          </a:p>
          <a:p>
            <a:pPr marL="342900" indent="-342900">
              <a:spcAft>
                <a:spcPts val="300"/>
              </a:spcAft>
              <a:buFont typeface="Arial" panose="020B0604020202020204" pitchFamily="34" charset="0"/>
              <a:buChar char="•"/>
            </a:pPr>
            <a:r>
              <a:rPr lang="en-US" dirty="0"/>
              <a:t>Consider resuming </a:t>
            </a:r>
            <a:r>
              <a:rPr lang="en-US" dirty="0" smtClean="0"/>
              <a:t>immunotherapy</a:t>
            </a:r>
            <a:r>
              <a:rPr lang="en-US" dirty="0"/>
              <a:t> </a:t>
            </a:r>
            <a:r>
              <a:rPr lang="en-US" dirty="0" smtClean="0"/>
              <a:t/>
            </a:r>
            <a:br>
              <a:rPr lang="en-US" dirty="0" smtClean="0"/>
            </a:br>
            <a:r>
              <a:rPr lang="en-US" dirty="0" smtClean="0"/>
              <a:t>when </a:t>
            </a:r>
            <a:r>
              <a:rPr lang="en-US" dirty="0"/>
              <a:t>symptoms and/or laboratory </a:t>
            </a:r>
            <a:r>
              <a:rPr lang="en-US" dirty="0" smtClean="0"/>
              <a:t/>
            </a:r>
            <a:br>
              <a:rPr lang="en-US" dirty="0" smtClean="0"/>
            </a:br>
            <a:r>
              <a:rPr lang="en-US" dirty="0" smtClean="0"/>
              <a:t>values </a:t>
            </a:r>
            <a:r>
              <a:rPr lang="en-US" dirty="0"/>
              <a:t>revert to grade ≤1</a:t>
            </a:r>
          </a:p>
          <a:p>
            <a:pPr marL="342900" indent="-342900">
              <a:spcAft>
                <a:spcPts val="300"/>
              </a:spcAft>
              <a:buFont typeface="Arial" panose="020B0604020202020204" pitchFamily="34" charset="0"/>
              <a:buChar char="•"/>
            </a:pPr>
            <a:r>
              <a:rPr lang="en-US" dirty="0"/>
              <a:t>Corticosteroids (initial dose </a:t>
            </a:r>
            <a:r>
              <a:rPr lang="en-US" dirty="0" smtClean="0"/>
              <a:t/>
            </a:r>
            <a:br>
              <a:rPr lang="en-US" dirty="0" smtClean="0"/>
            </a:br>
            <a:r>
              <a:rPr lang="en-US" dirty="0" smtClean="0"/>
              <a:t>of </a:t>
            </a:r>
            <a:r>
              <a:rPr lang="en-US" dirty="0"/>
              <a:t>0.5-1 </a:t>
            </a:r>
            <a:r>
              <a:rPr lang="en-US" dirty="0" smtClean="0"/>
              <a:t>mg/kg/d </a:t>
            </a:r>
            <a:r>
              <a:rPr lang="en-US" dirty="0"/>
              <a:t>of prednisone or equivalent) may be administered</a:t>
            </a:r>
          </a:p>
          <a:p>
            <a:endParaRPr lang="en-US" dirty="0"/>
          </a:p>
        </p:txBody>
      </p:sp>
      <p:pic>
        <p:nvPicPr>
          <p:cNvPr id="8" name="Image 10" descr="150204843_Batch1_03.png"/>
          <p:cNvPicPr>
            <a:picLocks noChangeAspect="1"/>
          </p:cNvPicPr>
          <p:nvPr/>
        </p:nvPicPr>
        <p:blipFill rotWithShape="1">
          <a:blip r:embed="rId3" cstate="print">
            <a:extLst>
              <a:ext uri="{28A0092B-C50C-407E-A947-70E740481C1C}">
                <a14:useLocalDpi xmlns:a14="http://schemas.microsoft.com/office/drawing/2010/main" val="0"/>
              </a:ext>
            </a:extLst>
          </a:blip>
          <a:srcRect l="57805"/>
          <a:stretch/>
        </p:blipFill>
        <p:spPr>
          <a:xfrm>
            <a:off x="4544840" y="1035819"/>
            <a:ext cx="4060664" cy="2241535"/>
          </a:xfrm>
          <a:prstGeom prst="rect">
            <a:avLst/>
          </a:prstGeom>
        </p:spPr>
      </p:pic>
    </p:spTree>
    <p:extLst>
      <p:ext uri="{BB962C8B-B14F-4D97-AF65-F5344CB8AC3E}">
        <p14:creationId xmlns:p14="http://schemas.microsoft.com/office/powerpoint/2010/main" val="2278451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irAE </a:t>
            </a:r>
            <a:r>
              <a:rPr lang="en-US" dirty="0" smtClean="0"/>
              <a:t>Management: Grade 3/4</a:t>
            </a:r>
            <a:endParaRPr lang="en-US" dirty="0"/>
          </a:p>
        </p:txBody>
      </p:sp>
      <p:sp>
        <p:nvSpPr>
          <p:cNvPr id="2" name="Footer Placeholder 1"/>
          <p:cNvSpPr>
            <a:spLocks noGrp="1"/>
          </p:cNvSpPr>
          <p:nvPr>
            <p:ph type="ftr" sz="quarter" idx="13"/>
          </p:nvPr>
        </p:nvSpPr>
        <p:spPr/>
        <p:txBody>
          <a:bodyPr/>
          <a:lstStyle/>
          <a:p>
            <a:r>
              <a:rPr lang="da-DK" baseline="30000" dirty="0" smtClean="0"/>
              <a:t>a </a:t>
            </a:r>
            <a:r>
              <a:rPr lang="en-US" dirty="0" smtClean="0"/>
              <a:t>With </a:t>
            </a:r>
            <a:r>
              <a:rPr lang="en-US" dirty="0"/>
              <a:t>the exception of endocrinopathies that have been controlled by hormone </a:t>
            </a:r>
            <a:r>
              <a:rPr lang="en-US" dirty="0" smtClean="0"/>
              <a:t>replacement.</a:t>
            </a:r>
            <a:endParaRPr lang="en-US" dirty="0"/>
          </a:p>
          <a:p>
            <a:r>
              <a:rPr lang="da-DK" dirty="0" smtClean="0"/>
              <a:t>1</a:t>
            </a:r>
            <a:r>
              <a:rPr lang="da-DK" dirty="0"/>
              <a:t>. Postow MA et al. </a:t>
            </a:r>
            <a:r>
              <a:rPr lang="da-DK" i="1" dirty="0"/>
              <a:t>N Engl J Med</a:t>
            </a:r>
            <a:r>
              <a:rPr lang="da-DK" dirty="0"/>
              <a:t>. 2018;378:158-168. 2. Brahmer JR et al. </a:t>
            </a:r>
            <a:r>
              <a:rPr lang="da-DK" i="1" dirty="0"/>
              <a:t>J Clin Oncol</a:t>
            </a:r>
            <a:r>
              <a:rPr lang="da-DK" dirty="0"/>
              <a:t>. 2018;36:1714-1768.</a:t>
            </a:r>
            <a:endParaRPr lang="en-US" dirty="0">
              <a:solidFill>
                <a:srgbClr val="000000"/>
              </a:solidFill>
            </a:endParaRPr>
          </a:p>
        </p:txBody>
      </p:sp>
      <p:sp>
        <p:nvSpPr>
          <p:cNvPr id="6" name="TextBox 5"/>
          <p:cNvSpPr txBox="1"/>
          <p:nvPr/>
        </p:nvSpPr>
        <p:spPr>
          <a:xfrm>
            <a:off x="149225" y="1076325"/>
            <a:ext cx="5192916" cy="3344505"/>
          </a:xfrm>
          <a:prstGeom prst="rect">
            <a:avLst/>
          </a:prstGeom>
          <a:noFill/>
        </p:spPr>
        <p:txBody>
          <a:bodyPr wrap="square" rtlCol="0">
            <a:spAutoFit/>
          </a:bodyPr>
          <a:lstStyle/>
          <a:p>
            <a:r>
              <a:rPr lang="en-US" sz="1600" b="1" dirty="0"/>
              <a:t>Grade 3 </a:t>
            </a:r>
            <a:r>
              <a:rPr lang="en-US" sz="1600" b="1" dirty="0" smtClean="0"/>
              <a:t>toxicities</a:t>
            </a:r>
            <a:r>
              <a:rPr lang="en-US" sz="1600" b="1" baseline="30000" dirty="0" smtClean="0"/>
              <a:t>1,2</a:t>
            </a:r>
            <a:endParaRPr lang="en-US" sz="1600" b="1" dirty="0"/>
          </a:p>
          <a:p>
            <a:pPr marL="228600" indent="-228600">
              <a:spcAft>
                <a:spcPts val="100"/>
              </a:spcAft>
              <a:buFont typeface="Arial" panose="020B0604020202020204" pitchFamily="34" charset="0"/>
              <a:buChar char="•"/>
            </a:pPr>
            <a:r>
              <a:rPr lang="en-US" sz="1600" dirty="0">
                <a:cs typeface="Arial" panose="020B0604020202020204" pitchFamily="34" charset="0"/>
              </a:rPr>
              <a:t>Hold checkpoint inhibitor therapy</a:t>
            </a:r>
          </a:p>
          <a:p>
            <a:pPr marL="228600" indent="-228600">
              <a:spcAft>
                <a:spcPts val="100"/>
              </a:spcAft>
              <a:buFont typeface="Arial" panose="020B0604020202020204" pitchFamily="34" charset="0"/>
              <a:buChar char="•"/>
            </a:pPr>
            <a:r>
              <a:rPr lang="en-US" sz="1600" dirty="0">
                <a:cs typeface="Arial" panose="020B0604020202020204" pitchFamily="34" charset="0"/>
              </a:rPr>
              <a:t>Initiate high-dose corticosteroids (prednisone </a:t>
            </a:r>
            <a:r>
              <a:rPr lang="en-US" sz="1600" dirty="0" smtClean="0">
                <a:cs typeface="Arial" panose="020B0604020202020204" pitchFamily="34" charset="0"/>
              </a:rPr>
              <a:t/>
            </a:r>
            <a:br>
              <a:rPr lang="en-US" sz="1600" dirty="0" smtClean="0">
                <a:cs typeface="Arial" panose="020B0604020202020204" pitchFamily="34" charset="0"/>
              </a:rPr>
            </a:br>
            <a:r>
              <a:rPr lang="en-US" sz="1600" dirty="0" smtClean="0">
                <a:cs typeface="Arial" panose="020B0604020202020204" pitchFamily="34" charset="0"/>
              </a:rPr>
              <a:t>1-2 </a:t>
            </a:r>
            <a:r>
              <a:rPr lang="en-US" sz="1600" dirty="0">
                <a:cs typeface="Arial" panose="020B0604020202020204" pitchFamily="34" charset="0"/>
              </a:rPr>
              <a:t>mg/kg/d or methylprednisolone IV </a:t>
            </a:r>
            <a:r>
              <a:rPr lang="en-US" sz="1600" dirty="0" smtClean="0">
                <a:cs typeface="Arial" panose="020B0604020202020204" pitchFamily="34" charset="0"/>
              </a:rPr>
              <a:t>1-2 </a:t>
            </a:r>
            <a:r>
              <a:rPr lang="en-US" sz="1600" dirty="0">
                <a:cs typeface="Arial" panose="020B0604020202020204" pitchFamily="34" charset="0"/>
              </a:rPr>
              <a:t>mg/kg/d)</a:t>
            </a:r>
          </a:p>
          <a:p>
            <a:pPr marL="228600" indent="-228600">
              <a:spcAft>
                <a:spcPts val="100"/>
              </a:spcAft>
              <a:buFont typeface="Arial" panose="020B0604020202020204" pitchFamily="34" charset="0"/>
              <a:buChar char="•"/>
            </a:pPr>
            <a:r>
              <a:rPr lang="en-US" sz="1600" dirty="0">
                <a:cs typeface="Arial" panose="020B0604020202020204" pitchFamily="34" charset="0"/>
              </a:rPr>
              <a:t>If </a:t>
            </a:r>
            <a:r>
              <a:rPr lang="en-US" sz="1600" dirty="0" smtClean="0">
                <a:cs typeface="Arial" panose="020B0604020202020204" pitchFamily="34" charset="0"/>
              </a:rPr>
              <a:t>no improvement with in 48-72 hours </a:t>
            </a:r>
            <a:r>
              <a:rPr lang="en-US" sz="1600" dirty="0">
                <a:cs typeface="Arial" panose="020B0604020202020204" pitchFamily="34" charset="0"/>
              </a:rPr>
              <a:t>of </a:t>
            </a:r>
            <a:r>
              <a:rPr lang="en-US" sz="1600" dirty="0" smtClean="0">
                <a:cs typeface="Arial" panose="020B0604020202020204" pitchFamily="34" charset="0"/>
              </a:rPr>
              <a:t>high-dose </a:t>
            </a:r>
            <a:r>
              <a:rPr lang="en-US" sz="1600" dirty="0">
                <a:cs typeface="Arial" panose="020B0604020202020204" pitchFamily="34" charset="0"/>
              </a:rPr>
              <a:t>corticosteroid, infliximab may be </a:t>
            </a:r>
            <a:r>
              <a:rPr lang="en-US" sz="1600" dirty="0" smtClean="0">
                <a:cs typeface="Arial" panose="020B0604020202020204" pitchFamily="34" charset="0"/>
              </a:rPr>
              <a:t>offered for </a:t>
            </a:r>
            <a:br>
              <a:rPr lang="en-US" sz="1600" dirty="0" smtClean="0">
                <a:cs typeface="Arial" panose="020B0604020202020204" pitchFamily="34" charset="0"/>
              </a:rPr>
            </a:br>
            <a:r>
              <a:rPr lang="en-US" sz="1600" dirty="0" smtClean="0">
                <a:cs typeface="Arial" panose="020B0604020202020204" pitchFamily="34" charset="0"/>
              </a:rPr>
              <a:t>some </a:t>
            </a:r>
            <a:r>
              <a:rPr lang="en-US" sz="1600" dirty="0">
                <a:cs typeface="Arial" panose="020B0604020202020204" pitchFamily="34" charset="0"/>
              </a:rPr>
              <a:t>toxicities</a:t>
            </a:r>
          </a:p>
          <a:p>
            <a:pPr marL="228600" indent="-228600">
              <a:spcAft>
                <a:spcPts val="100"/>
              </a:spcAft>
              <a:buFont typeface="Arial" panose="020B0604020202020204" pitchFamily="34" charset="0"/>
              <a:buChar char="•"/>
            </a:pPr>
            <a:r>
              <a:rPr lang="en-US" sz="1600" dirty="0">
                <a:cs typeface="Arial" panose="020B0604020202020204" pitchFamily="34" charset="0"/>
              </a:rPr>
              <a:t>Taper corticosteroids </a:t>
            </a:r>
            <a:r>
              <a:rPr lang="en-US" sz="1600" dirty="0" smtClean="0">
                <a:cs typeface="Arial" panose="020B0604020202020204" pitchFamily="34" charset="0"/>
              </a:rPr>
              <a:t>over </a:t>
            </a:r>
            <a:r>
              <a:rPr lang="en-US" sz="1600" dirty="0">
                <a:cs typeface="Arial" panose="020B0604020202020204" pitchFamily="34" charset="0"/>
              </a:rPr>
              <a:t>at </a:t>
            </a:r>
            <a:r>
              <a:rPr lang="en-US" sz="1600" dirty="0" smtClean="0">
                <a:cs typeface="Arial" panose="020B0604020202020204" pitchFamily="34" charset="0"/>
              </a:rPr>
              <a:t>least 4-6 weeks</a:t>
            </a:r>
            <a:endParaRPr lang="en-US" sz="1600" dirty="0">
              <a:cs typeface="Arial" panose="020B0604020202020204" pitchFamily="34" charset="0"/>
            </a:endParaRPr>
          </a:p>
          <a:p>
            <a:pPr marL="228600" indent="-228600">
              <a:spcAft>
                <a:spcPts val="100"/>
              </a:spcAft>
              <a:buFont typeface="Arial" panose="020B0604020202020204" pitchFamily="34" charset="0"/>
              <a:buChar char="•"/>
            </a:pPr>
            <a:r>
              <a:rPr lang="en-US" sz="1600" dirty="0">
                <a:cs typeface="Arial" panose="020B0604020202020204" pitchFamily="34" charset="0"/>
              </a:rPr>
              <a:t>When symptoms and/or laboratory values </a:t>
            </a:r>
            <a:r>
              <a:rPr lang="en-US" sz="1600" dirty="0" smtClean="0">
                <a:cs typeface="Arial" panose="020B0604020202020204" pitchFamily="34" charset="0"/>
              </a:rPr>
              <a:t>revert </a:t>
            </a:r>
            <a:br>
              <a:rPr lang="en-US" sz="1600" dirty="0" smtClean="0">
                <a:cs typeface="Arial" panose="020B0604020202020204" pitchFamily="34" charset="0"/>
              </a:rPr>
            </a:br>
            <a:r>
              <a:rPr lang="en-US" sz="1600" dirty="0" smtClean="0">
                <a:cs typeface="Arial" panose="020B0604020202020204" pitchFamily="34" charset="0"/>
              </a:rPr>
              <a:t>to </a:t>
            </a:r>
            <a:r>
              <a:rPr lang="en-US" sz="1600" dirty="0">
                <a:cs typeface="Arial" panose="020B0604020202020204" pitchFamily="34" charset="0"/>
              </a:rPr>
              <a:t>grade ≤1, rechallenging with immunotherapy </a:t>
            </a:r>
            <a:r>
              <a:rPr lang="en-US" sz="1600" dirty="0" smtClean="0">
                <a:cs typeface="Arial" panose="020B0604020202020204" pitchFamily="34" charset="0"/>
              </a:rPr>
              <a:t>may be </a:t>
            </a:r>
            <a:r>
              <a:rPr lang="en-US" sz="1600" dirty="0">
                <a:cs typeface="Arial" panose="020B0604020202020204" pitchFamily="34" charset="0"/>
              </a:rPr>
              <a:t>offered; however, caution is advised, especially </a:t>
            </a:r>
            <a:r>
              <a:rPr lang="en-US" sz="1600" dirty="0" smtClean="0">
                <a:cs typeface="Arial" panose="020B0604020202020204" pitchFamily="34" charset="0"/>
              </a:rPr>
              <a:t/>
            </a:r>
            <a:br>
              <a:rPr lang="en-US" sz="1600" dirty="0" smtClean="0">
                <a:cs typeface="Arial" panose="020B0604020202020204" pitchFamily="34" charset="0"/>
              </a:rPr>
            </a:br>
            <a:r>
              <a:rPr lang="en-US" sz="1600" dirty="0" smtClean="0">
                <a:cs typeface="Arial" panose="020B0604020202020204" pitchFamily="34" charset="0"/>
              </a:rPr>
              <a:t>in </a:t>
            </a:r>
            <a:r>
              <a:rPr lang="en-US" sz="1600" dirty="0">
                <a:cs typeface="Arial" panose="020B0604020202020204" pitchFamily="34" charset="0"/>
              </a:rPr>
              <a:t>those with </a:t>
            </a:r>
            <a:r>
              <a:rPr lang="en-US" sz="1600" dirty="0" smtClean="0">
                <a:cs typeface="Arial" panose="020B0604020202020204" pitchFamily="34" charset="0"/>
              </a:rPr>
              <a:t>early onset </a:t>
            </a:r>
            <a:r>
              <a:rPr lang="en-US" sz="1600" dirty="0">
                <a:cs typeface="Arial" panose="020B0604020202020204" pitchFamily="34" charset="0"/>
              </a:rPr>
              <a:t>irAEs; dose adjustments </a:t>
            </a:r>
            <a:r>
              <a:rPr lang="en-US" sz="1600" dirty="0" smtClean="0">
                <a:cs typeface="Arial" panose="020B0604020202020204" pitchFamily="34" charset="0"/>
              </a:rPr>
              <a:t>are not recommended</a:t>
            </a:r>
            <a:endParaRPr lang="en-US" sz="1600" dirty="0">
              <a:cs typeface="Arial" panose="020B0604020202020204" pitchFamily="34" charset="0"/>
            </a:endParaRPr>
          </a:p>
        </p:txBody>
      </p:sp>
      <p:sp>
        <p:nvSpPr>
          <p:cNvPr id="9" name="TextBox 8"/>
          <p:cNvSpPr txBox="1"/>
          <p:nvPr/>
        </p:nvSpPr>
        <p:spPr>
          <a:xfrm>
            <a:off x="5461462" y="3117041"/>
            <a:ext cx="3249001" cy="1077218"/>
          </a:xfrm>
          <a:prstGeom prst="rect">
            <a:avLst/>
          </a:prstGeom>
          <a:noFill/>
        </p:spPr>
        <p:txBody>
          <a:bodyPr wrap="square" rtlCol="0">
            <a:spAutoFit/>
          </a:bodyPr>
          <a:lstStyle/>
          <a:p>
            <a:r>
              <a:rPr lang="en-US" sz="1600" b="1" dirty="0" smtClean="0"/>
              <a:t>Grade </a:t>
            </a:r>
            <a:r>
              <a:rPr lang="en-US" sz="1600" b="1" dirty="0"/>
              <a:t>4 </a:t>
            </a:r>
            <a:r>
              <a:rPr lang="en-US" sz="1600" b="1" dirty="0" smtClean="0"/>
              <a:t>toxicities</a:t>
            </a:r>
            <a:r>
              <a:rPr lang="en-US" sz="1600" b="1" baseline="30000" dirty="0" smtClean="0"/>
              <a:t>1,2</a:t>
            </a:r>
            <a:endParaRPr lang="en-US" sz="1600" b="1" dirty="0"/>
          </a:p>
          <a:p>
            <a:pPr marL="228600" indent="-228600">
              <a:spcAft>
                <a:spcPts val="200"/>
              </a:spcAft>
              <a:buFont typeface="Arial" panose="020B0604020202020204" pitchFamily="34" charset="0"/>
              <a:buChar char="•"/>
            </a:pPr>
            <a:r>
              <a:rPr lang="en-US" sz="1600" spc="-20" dirty="0">
                <a:cs typeface="Arial" panose="020B0604020202020204" pitchFamily="34" charset="0"/>
              </a:rPr>
              <a:t>In general, permanent discontinuation of checkpoint inhibitor therapy is </a:t>
            </a:r>
            <a:r>
              <a:rPr lang="en-US" sz="1600" spc="-20" dirty="0" smtClean="0">
                <a:cs typeface="Arial" panose="020B0604020202020204" pitchFamily="34" charset="0"/>
              </a:rPr>
              <a:t>warranted</a:t>
            </a:r>
            <a:r>
              <a:rPr lang="en-US" sz="1600" spc="-20" baseline="30000" dirty="0" smtClean="0">
                <a:cs typeface="Arial" panose="020B0604020202020204" pitchFamily="34" charset="0"/>
              </a:rPr>
              <a:t>a</a:t>
            </a:r>
            <a:endParaRPr lang="en-US" sz="1600" spc="-20" dirty="0">
              <a:cs typeface="Arial" panose="020B0604020202020204" pitchFamily="34" charset="0"/>
            </a:endParaRPr>
          </a:p>
        </p:txBody>
      </p:sp>
      <p:pic>
        <p:nvPicPr>
          <p:cNvPr id="11" name="Image 1" descr="150204843_Batch1_0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9560" y="1013851"/>
            <a:ext cx="3574468" cy="1654467"/>
          </a:xfrm>
          <a:prstGeom prst="rect">
            <a:avLst/>
          </a:prstGeom>
        </p:spPr>
      </p:pic>
    </p:spTree>
    <p:extLst>
      <p:ext uri="{BB962C8B-B14F-4D97-AF65-F5344CB8AC3E}">
        <p14:creationId xmlns:p14="http://schemas.microsoft.com/office/powerpoint/2010/main" val="26645192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a:defRPr/>
            </a:pPr>
            <a:r>
              <a:rPr lang="en-US" dirty="0"/>
              <a:t>irAEs: </a:t>
            </a:r>
            <a:r>
              <a:rPr lang="en-US" dirty="0" smtClean="0"/>
              <a:t>Useful Tools for Patients</a:t>
            </a:r>
            <a:r>
              <a:rPr lang="en-US" baseline="30000" dirty="0"/>
              <a:t>1</a:t>
            </a:r>
            <a:endParaRPr lang="en-US" dirty="0"/>
          </a:p>
        </p:txBody>
      </p:sp>
      <p:sp>
        <p:nvSpPr>
          <p:cNvPr id="9" name="Footer Placeholder 2"/>
          <p:cNvSpPr>
            <a:spLocks noGrp="1"/>
          </p:cNvSpPr>
          <p:nvPr>
            <p:ph type="ftr" sz="quarter" idx="13"/>
          </p:nvPr>
        </p:nvSpPr>
        <p:spPr/>
        <p:txBody>
          <a:bodyPr/>
          <a:lstStyle/>
          <a:p>
            <a:r>
              <a:rPr lang="it-IT" dirty="0">
                <a:solidFill>
                  <a:srgbClr val="000000"/>
                </a:solidFill>
              </a:rPr>
              <a:t>1. Brahmer JR et al. </a:t>
            </a:r>
            <a:r>
              <a:rPr lang="it-IT" i="1" dirty="0">
                <a:solidFill>
                  <a:srgbClr val="000000"/>
                </a:solidFill>
              </a:rPr>
              <a:t>J Clin Oncol</a:t>
            </a:r>
            <a:r>
              <a:rPr lang="it-IT" dirty="0">
                <a:solidFill>
                  <a:srgbClr val="000000"/>
                </a:solidFill>
              </a:rPr>
              <a:t>. </a:t>
            </a:r>
            <a:r>
              <a:rPr lang="it-IT" dirty="0" smtClean="0">
                <a:solidFill>
                  <a:srgbClr val="000000"/>
                </a:solidFill>
              </a:rPr>
              <a:t>2018;36:1714-1768. </a:t>
            </a:r>
            <a:br>
              <a:rPr lang="it-IT" dirty="0" smtClean="0">
                <a:solidFill>
                  <a:srgbClr val="000000"/>
                </a:solidFill>
              </a:rPr>
            </a:br>
            <a:r>
              <a:rPr lang="it-IT" dirty="0" smtClean="0">
                <a:solidFill>
                  <a:srgbClr val="000000"/>
                </a:solidFill>
              </a:rPr>
              <a:t>2. Adapted from the ONS wallet card for immunotherapy: </a:t>
            </a:r>
            <a:r>
              <a:rPr lang="en-US" dirty="0" smtClean="0"/>
              <a:t>https</a:t>
            </a:r>
            <a:r>
              <a:rPr lang="en-US" dirty="0"/>
              <a:t>://</a:t>
            </a:r>
            <a:r>
              <a:rPr lang="en-US" dirty="0" smtClean="0"/>
              <a:t>www.ons.org/sites/default/files/2019-01/IO%20Card%201-sided_Vertical.pdf.</a:t>
            </a:r>
            <a:endParaRPr lang="en-US" dirty="0" smtClean="0">
              <a:solidFill>
                <a:srgbClr val="000000"/>
              </a:solidFill>
            </a:endParaRPr>
          </a:p>
        </p:txBody>
      </p:sp>
      <p:sp>
        <p:nvSpPr>
          <p:cNvPr id="62468" name="TextBox 5"/>
          <p:cNvSpPr txBox="1">
            <a:spLocks noChangeArrowheads="1"/>
          </p:cNvSpPr>
          <p:nvPr/>
        </p:nvSpPr>
        <p:spPr bwMode="auto">
          <a:xfrm>
            <a:off x="5071802" y="912438"/>
            <a:ext cx="3615236"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3" tIns="34276" rIns="68553" bIns="34276">
            <a:spAutoFit/>
          </a:bodyPr>
          <a:lstStyle>
            <a:lvl1pPr>
              <a:spcBef>
                <a:spcPct val="20000"/>
              </a:spcBef>
              <a:buFont typeface="Courier New" pitchFamily="49" charset="0"/>
              <a:buChar char="o"/>
              <a:defRPr sz="3200">
                <a:solidFill>
                  <a:schemeClr val="bg1"/>
                </a:solidFill>
                <a:latin typeface="Arial" pitchFamily="34" charset="0"/>
                <a:ea typeface="ＭＳ Ｐゴシック" pitchFamily="34" charset="-128"/>
                <a:cs typeface="Arial" pitchFamily="34" charset="0"/>
              </a:defRPr>
            </a:lvl1pPr>
            <a:lvl2pPr marL="742950" indent="-285750">
              <a:spcBef>
                <a:spcPct val="20000"/>
              </a:spcBef>
              <a:buFont typeface="Arial" pitchFamily="34" charset="0"/>
              <a:buChar char="–"/>
              <a:defRPr sz="2800">
                <a:solidFill>
                  <a:schemeClr val="bg1"/>
                </a:solidFill>
                <a:latin typeface="Arial" pitchFamily="34" charset="0"/>
                <a:ea typeface="ＭＳ Ｐゴシック" pitchFamily="34" charset="-128"/>
                <a:cs typeface="Arial" pitchFamily="34" charset="0"/>
              </a:defRPr>
            </a:lvl2pPr>
            <a:lvl3pPr marL="1143000" indent="-228600">
              <a:spcBef>
                <a:spcPct val="20000"/>
              </a:spcBef>
              <a:buFont typeface="Arial" pitchFamily="34" charset="0"/>
              <a:buChar char="•"/>
              <a:defRPr sz="2400">
                <a:solidFill>
                  <a:schemeClr val="bg1"/>
                </a:solidFill>
                <a:latin typeface="Arial" pitchFamily="34" charset="0"/>
                <a:ea typeface="ＭＳ Ｐゴシック" pitchFamily="34" charset="-128"/>
                <a:cs typeface="Arial" pitchFamily="34" charset="0"/>
              </a:defRPr>
            </a:lvl3pPr>
            <a:lvl4pPr marL="1600200" indent="-228600">
              <a:spcBef>
                <a:spcPct val="20000"/>
              </a:spcBef>
              <a:buFont typeface="Arial" pitchFamily="34" charset="0"/>
              <a:buChar char="–"/>
              <a:defRPr sz="2000">
                <a:solidFill>
                  <a:schemeClr val="bg1"/>
                </a:solidFill>
                <a:latin typeface="Arial" pitchFamily="34" charset="0"/>
                <a:ea typeface="ＭＳ Ｐゴシック" pitchFamily="34" charset="-128"/>
                <a:cs typeface="Arial" pitchFamily="34" charset="0"/>
              </a:defRPr>
            </a:lvl4pPr>
            <a:lvl5pPr marL="2057400" indent="-228600">
              <a:spcBef>
                <a:spcPct val="20000"/>
              </a:spcBef>
              <a:buFont typeface="Arial" pitchFamily="34" charset="0"/>
              <a:buChar char="»"/>
              <a:defRPr sz="2000">
                <a:solidFill>
                  <a:schemeClr val="bg1"/>
                </a:solidFill>
                <a:latin typeface="Arial" pitchFamily="34" charset="0"/>
                <a:ea typeface="ＭＳ Ｐゴシック" pitchFamily="34" charset="-128"/>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bg1"/>
                </a:solidFill>
                <a:latin typeface="Arial" pitchFamily="34" charset="0"/>
                <a:ea typeface="ＭＳ Ｐゴシック" pitchFamily="34" charset="-128"/>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bg1"/>
                </a:solidFill>
                <a:latin typeface="Arial" pitchFamily="34" charset="0"/>
                <a:ea typeface="ＭＳ Ｐゴシック" pitchFamily="34" charset="-128"/>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bg1"/>
                </a:solidFill>
                <a:latin typeface="Arial" pitchFamily="34" charset="0"/>
                <a:ea typeface="ＭＳ Ｐゴシック" pitchFamily="34" charset="-128"/>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bg1"/>
                </a:solidFill>
                <a:latin typeface="Arial" pitchFamily="34" charset="0"/>
                <a:ea typeface="ＭＳ Ｐゴシック" pitchFamily="34" charset="-128"/>
                <a:cs typeface="Arial" pitchFamily="34" charset="0"/>
              </a:defRPr>
            </a:lvl9pPr>
          </a:lstStyle>
          <a:p>
            <a:pPr algn="ctr">
              <a:spcBef>
                <a:spcPct val="0"/>
              </a:spcBef>
              <a:buFontTx/>
              <a:buNone/>
            </a:pPr>
            <a:r>
              <a:rPr lang="en-US" altLang="en-US" sz="1300" b="1" dirty="0"/>
              <a:t>ONS Immunotherapy Wallet Card Example</a:t>
            </a:r>
          </a:p>
        </p:txBody>
      </p:sp>
      <p:sp>
        <p:nvSpPr>
          <p:cNvPr id="26" name="Rounded Rectangle 25"/>
          <p:cNvSpPr/>
          <p:nvPr/>
        </p:nvSpPr>
        <p:spPr>
          <a:xfrm>
            <a:off x="8702285" y="1132783"/>
            <a:ext cx="205814" cy="1623393"/>
          </a:xfrm>
          <a:prstGeom prst="roundRect">
            <a:avLst/>
          </a:prstGeom>
          <a:solidFill>
            <a:srgbClr val="FB2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2"/>
          <p:cNvSpPr/>
          <p:nvPr/>
        </p:nvSpPr>
        <p:spPr>
          <a:xfrm>
            <a:off x="4464000" y="1132783"/>
            <a:ext cx="205814" cy="1623393"/>
          </a:xfrm>
          <a:prstGeom prst="roundRect">
            <a:avLst/>
          </a:prstGeom>
          <a:solidFill>
            <a:srgbClr val="FB2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4562206" y="1124618"/>
            <a:ext cx="4231522" cy="1631558"/>
            <a:chOff x="4562206" y="989451"/>
            <a:chExt cx="4231522" cy="1631558"/>
          </a:xfrm>
        </p:grpSpPr>
        <p:sp>
          <p:nvSpPr>
            <p:cNvPr id="19" name="TextBox 18"/>
            <p:cNvSpPr txBox="1"/>
            <p:nvPr/>
          </p:nvSpPr>
          <p:spPr>
            <a:xfrm>
              <a:off x="4584398" y="1243079"/>
              <a:ext cx="4209330" cy="1188720"/>
            </a:xfrm>
            <a:prstGeom prst="rect">
              <a:avLst/>
            </a:prstGeom>
            <a:solidFill>
              <a:schemeClr val="bg1">
                <a:lumMod val="95000"/>
              </a:schemeClr>
            </a:solidFill>
            <a:ln w="6350">
              <a:noFill/>
            </a:ln>
          </p:spPr>
          <p:txBody>
            <a:bodyPr wrap="square" rIns="0" rtlCol="0">
              <a:spAutoFit/>
            </a:bodyPr>
            <a:lstStyle/>
            <a:p>
              <a:pPr>
                <a:spcAft>
                  <a:spcPts val="300"/>
                </a:spcAft>
              </a:pPr>
              <a:r>
                <a:rPr lang="en-US" sz="800" dirty="0" smtClean="0"/>
                <a:t>NAME: _________________________________________________________________</a:t>
              </a:r>
            </a:p>
            <a:p>
              <a:pPr>
                <a:spcAft>
                  <a:spcPts val="300"/>
                </a:spcAft>
              </a:pPr>
              <a:r>
                <a:rPr lang="en-US" sz="800" dirty="0" smtClean="0"/>
                <a:t>CANCER DX: ____________________________________________________________</a:t>
              </a:r>
            </a:p>
            <a:p>
              <a:pPr>
                <a:spcAft>
                  <a:spcPts val="300"/>
                </a:spcAft>
              </a:pPr>
              <a:r>
                <a:rPr lang="en-US" sz="800" dirty="0" smtClean="0"/>
                <a:t>IO AGENTS RECEIVED: </a:t>
              </a:r>
              <a:r>
                <a:rPr lang="en-US" sz="800" dirty="0" smtClean="0">
                  <a:sym typeface="Wingdings"/>
                </a:rPr>
                <a:t> Single-Agent Checkpoint Inhibitor  Multiple Checkpoint Inhibitors  Tyrosine Kinase Inhibitors</a:t>
              </a:r>
            </a:p>
            <a:p>
              <a:pPr>
                <a:spcAft>
                  <a:spcPts val="300"/>
                </a:spcAft>
              </a:pPr>
              <a:r>
                <a:rPr lang="en-US" sz="800" dirty="0" smtClean="0"/>
                <a:t>DRUG NAME(S): _________________________________________________________</a:t>
              </a:r>
            </a:p>
            <a:p>
              <a:pPr>
                <a:spcAft>
                  <a:spcPts val="300"/>
                </a:spcAft>
              </a:pPr>
              <a:r>
                <a:rPr lang="en-US" sz="800" dirty="0" smtClean="0"/>
                <a:t>IMMUNOTHERAPY TX START DATE: ________________________________________</a:t>
              </a:r>
            </a:p>
            <a:p>
              <a:pPr>
                <a:spcAft>
                  <a:spcPts val="300"/>
                </a:spcAft>
              </a:pPr>
              <a:r>
                <a:rPr lang="en-US" sz="800" dirty="0" smtClean="0"/>
                <a:t>OTHER CANCER MEDICATIONS: ___________________________________________</a:t>
              </a:r>
              <a:endParaRPr lang="en-US" sz="800" dirty="0"/>
            </a:p>
          </p:txBody>
        </p:sp>
        <p:sp>
          <p:nvSpPr>
            <p:cNvPr id="20" name="Rectangle 19"/>
            <p:cNvSpPr/>
            <p:nvPr/>
          </p:nvSpPr>
          <p:spPr>
            <a:xfrm>
              <a:off x="4580467" y="997616"/>
              <a:ext cx="4213260" cy="256460"/>
            </a:xfrm>
            <a:prstGeom prst="rect">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562206" y="991283"/>
              <a:ext cx="2105242" cy="261610"/>
            </a:xfrm>
            <a:prstGeom prst="rect">
              <a:avLst/>
            </a:prstGeom>
            <a:noFill/>
          </p:spPr>
          <p:txBody>
            <a:bodyPr wrap="square" rtlCol="0">
              <a:spAutoFit/>
            </a:bodyPr>
            <a:lstStyle/>
            <a:p>
              <a:r>
                <a:rPr lang="en-US" sz="1100" b="1" dirty="0" smtClean="0">
                  <a:solidFill>
                    <a:schemeClr val="bg1"/>
                  </a:solidFill>
                </a:rPr>
                <a:t>IMMUNOTHERAPY</a:t>
              </a:r>
              <a:r>
                <a:rPr lang="en-US" sz="1100" dirty="0" smtClean="0">
                  <a:solidFill>
                    <a:schemeClr val="bg1"/>
                  </a:solidFill>
                </a:rPr>
                <a:t> </a:t>
              </a:r>
              <a:endParaRPr lang="en-US" sz="1200" b="1" dirty="0">
                <a:solidFill>
                  <a:schemeClr val="bg1"/>
                </a:solidFill>
              </a:endParaRPr>
            </a:p>
          </p:txBody>
        </p:sp>
        <p:sp>
          <p:nvSpPr>
            <p:cNvPr id="23" name="TextBox 22"/>
            <p:cNvSpPr txBox="1"/>
            <p:nvPr/>
          </p:nvSpPr>
          <p:spPr>
            <a:xfrm>
              <a:off x="5286566" y="989451"/>
              <a:ext cx="2105242" cy="261610"/>
            </a:xfrm>
            <a:prstGeom prst="rect">
              <a:avLst/>
            </a:prstGeom>
            <a:noFill/>
          </p:spPr>
          <p:txBody>
            <a:bodyPr wrap="square" rtlCol="0">
              <a:spAutoFit/>
            </a:bodyPr>
            <a:lstStyle/>
            <a:p>
              <a:pPr algn="ctr"/>
              <a:r>
                <a:rPr lang="en-US" sz="1050" cap="small" dirty="0" smtClean="0">
                  <a:solidFill>
                    <a:schemeClr val="bg1"/>
                  </a:solidFill>
                </a:rPr>
                <a:t>wallet card</a:t>
              </a:r>
              <a:r>
                <a:rPr lang="en-US" sz="1050" cap="small" baseline="30000" dirty="0" smtClean="0">
                  <a:solidFill>
                    <a:schemeClr val="bg1"/>
                  </a:solidFill>
                </a:rPr>
                <a:t>2</a:t>
              </a:r>
              <a:r>
                <a:rPr lang="en-US" sz="1050" cap="small" dirty="0" smtClean="0">
                  <a:solidFill>
                    <a:schemeClr val="bg1"/>
                  </a:solidFill>
                </a:rPr>
                <a:t>  </a:t>
              </a:r>
              <a:endParaRPr lang="en-US" sz="1050" cap="small" dirty="0">
                <a:solidFill>
                  <a:schemeClr val="bg1"/>
                </a:solidFill>
              </a:endParaRPr>
            </a:p>
          </p:txBody>
        </p:sp>
        <p:sp>
          <p:nvSpPr>
            <p:cNvPr id="18" name="TextBox 17"/>
            <p:cNvSpPr txBox="1"/>
            <p:nvPr/>
          </p:nvSpPr>
          <p:spPr>
            <a:xfrm>
              <a:off x="4580468" y="2410697"/>
              <a:ext cx="4213260" cy="210312"/>
            </a:xfrm>
            <a:prstGeom prst="rect">
              <a:avLst/>
            </a:prstGeom>
            <a:solidFill>
              <a:schemeClr val="accent1">
                <a:lumMod val="75000"/>
                <a:lumOff val="25000"/>
              </a:schemeClr>
            </a:solidFill>
            <a:ln>
              <a:noFill/>
            </a:ln>
          </p:spPr>
          <p:txBody>
            <a:bodyPr wrap="square" tIns="0" bIns="0" rtlCol="0" anchor="ctr" anchorCtr="0">
              <a:noAutofit/>
            </a:bodyPr>
            <a:lstStyle/>
            <a:p>
              <a:pPr algn="ctr">
                <a:lnSpc>
                  <a:spcPct val="90000"/>
                </a:lnSpc>
              </a:pPr>
              <a:r>
                <a:rPr lang="en-US" sz="600" i="1" dirty="0" smtClean="0">
                  <a:solidFill>
                    <a:schemeClr val="bg1"/>
                  </a:solidFill>
                </a:rPr>
                <a:t>Note: Immunotherapy agents are </a:t>
              </a:r>
              <a:r>
                <a:rPr lang="en-US" sz="600" i="1" u="sng" dirty="0" smtClean="0">
                  <a:solidFill>
                    <a:schemeClr val="bg1"/>
                  </a:solidFill>
                </a:rPr>
                <a:t>not</a:t>
              </a:r>
              <a:r>
                <a:rPr lang="en-US" sz="600" i="1" dirty="0" smtClean="0">
                  <a:solidFill>
                    <a:schemeClr val="bg1"/>
                  </a:solidFill>
                </a:rPr>
                <a:t> chemotherapy,</a:t>
              </a:r>
              <a:br>
                <a:rPr lang="en-US" sz="600" i="1" dirty="0" smtClean="0">
                  <a:solidFill>
                    <a:schemeClr val="bg1"/>
                  </a:solidFill>
                </a:rPr>
              </a:br>
              <a:r>
                <a:rPr lang="en-US" sz="600" i="1" dirty="0" smtClean="0">
                  <a:solidFill>
                    <a:schemeClr val="bg1"/>
                  </a:solidFill>
                </a:rPr>
                <a:t>and adverse events must be managed differently</a:t>
              </a:r>
              <a:endParaRPr lang="en-US" sz="500" i="1" dirty="0">
                <a:solidFill>
                  <a:schemeClr val="bg1"/>
                </a:solidFill>
              </a:endParaRPr>
            </a:p>
          </p:txBody>
        </p:sp>
      </p:grpSp>
      <p:sp>
        <p:nvSpPr>
          <p:cNvPr id="67" name="Rounded Rectangle 66"/>
          <p:cNvSpPr/>
          <p:nvPr/>
        </p:nvSpPr>
        <p:spPr>
          <a:xfrm>
            <a:off x="8702285" y="2879497"/>
            <a:ext cx="205814" cy="1627632"/>
          </a:xfrm>
          <a:prstGeom prst="roundRect">
            <a:avLst/>
          </a:prstGeom>
          <a:solidFill>
            <a:srgbClr val="FB2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ounded Rectangle 67"/>
          <p:cNvSpPr/>
          <p:nvPr/>
        </p:nvSpPr>
        <p:spPr>
          <a:xfrm>
            <a:off x="4464000" y="2879497"/>
            <a:ext cx="205814" cy="1627632"/>
          </a:xfrm>
          <a:prstGeom prst="roundRect">
            <a:avLst/>
          </a:prstGeom>
          <a:solidFill>
            <a:srgbClr val="FB2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5"/>
          <p:cNvSpPr txBox="1">
            <a:spLocks noChangeArrowheads="1"/>
          </p:cNvSpPr>
          <p:nvPr/>
        </p:nvSpPr>
        <p:spPr bwMode="auto">
          <a:xfrm>
            <a:off x="5071802" y="2794319"/>
            <a:ext cx="3615236"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3" tIns="34276" rIns="68553" bIns="34276">
            <a:spAutoFit/>
          </a:bodyPr>
          <a:lstStyle>
            <a:lvl1pPr>
              <a:spcBef>
                <a:spcPct val="20000"/>
              </a:spcBef>
              <a:buFont typeface="Courier New" pitchFamily="49" charset="0"/>
              <a:buChar char="o"/>
              <a:defRPr sz="3200">
                <a:solidFill>
                  <a:schemeClr val="bg1"/>
                </a:solidFill>
                <a:latin typeface="Arial" pitchFamily="34" charset="0"/>
                <a:ea typeface="ＭＳ Ｐゴシック" pitchFamily="34" charset="-128"/>
                <a:cs typeface="Arial" pitchFamily="34" charset="0"/>
              </a:defRPr>
            </a:lvl1pPr>
            <a:lvl2pPr marL="742950" indent="-285750">
              <a:spcBef>
                <a:spcPct val="20000"/>
              </a:spcBef>
              <a:buFont typeface="Arial" pitchFamily="34" charset="0"/>
              <a:buChar char="–"/>
              <a:defRPr sz="2800">
                <a:solidFill>
                  <a:schemeClr val="bg1"/>
                </a:solidFill>
                <a:latin typeface="Arial" pitchFamily="34" charset="0"/>
                <a:ea typeface="ＭＳ Ｐゴシック" pitchFamily="34" charset="-128"/>
                <a:cs typeface="Arial" pitchFamily="34" charset="0"/>
              </a:defRPr>
            </a:lvl2pPr>
            <a:lvl3pPr marL="1143000" indent="-228600">
              <a:spcBef>
                <a:spcPct val="20000"/>
              </a:spcBef>
              <a:buFont typeface="Arial" pitchFamily="34" charset="0"/>
              <a:buChar char="•"/>
              <a:defRPr sz="2400">
                <a:solidFill>
                  <a:schemeClr val="bg1"/>
                </a:solidFill>
                <a:latin typeface="Arial" pitchFamily="34" charset="0"/>
                <a:ea typeface="ＭＳ Ｐゴシック" pitchFamily="34" charset="-128"/>
                <a:cs typeface="Arial" pitchFamily="34" charset="0"/>
              </a:defRPr>
            </a:lvl3pPr>
            <a:lvl4pPr marL="1600200" indent="-228600">
              <a:spcBef>
                <a:spcPct val="20000"/>
              </a:spcBef>
              <a:buFont typeface="Arial" pitchFamily="34" charset="0"/>
              <a:buChar char="–"/>
              <a:defRPr sz="2000">
                <a:solidFill>
                  <a:schemeClr val="bg1"/>
                </a:solidFill>
                <a:latin typeface="Arial" pitchFamily="34" charset="0"/>
                <a:ea typeface="ＭＳ Ｐゴシック" pitchFamily="34" charset="-128"/>
                <a:cs typeface="Arial" pitchFamily="34" charset="0"/>
              </a:defRPr>
            </a:lvl4pPr>
            <a:lvl5pPr marL="2057400" indent="-228600">
              <a:spcBef>
                <a:spcPct val="20000"/>
              </a:spcBef>
              <a:buFont typeface="Arial" pitchFamily="34" charset="0"/>
              <a:buChar char="»"/>
              <a:defRPr sz="2000">
                <a:solidFill>
                  <a:schemeClr val="bg1"/>
                </a:solidFill>
                <a:latin typeface="Arial" pitchFamily="34" charset="0"/>
                <a:ea typeface="ＭＳ Ｐゴシック" pitchFamily="34" charset="-128"/>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bg1"/>
                </a:solidFill>
                <a:latin typeface="Arial" pitchFamily="34" charset="0"/>
                <a:ea typeface="ＭＳ Ｐゴシック" pitchFamily="34" charset="-128"/>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bg1"/>
                </a:solidFill>
                <a:latin typeface="Arial" pitchFamily="34" charset="0"/>
                <a:ea typeface="ＭＳ Ｐゴシック" pitchFamily="34" charset="-128"/>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bg1"/>
                </a:solidFill>
                <a:latin typeface="Arial" pitchFamily="34" charset="0"/>
                <a:ea typeface="ＭＳ Ｐゴシック" pitchFamily="34" charset="-128"/>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bg1"/>
                </a:solidFill>
                <a:latin typeface="Arial" pitchFamily="34" charset="0"/>
                <a:ea typeface="ＭＳ Ｐゴシック" pitchFamily="34" charset="-128"/>
                <a:cs typeface="Arial" pitchFamily="34" charset="0"/>
              </a:defRPr>
            </a:lvl9pPr>
          </a:lstStyle>
          <a:p>
            <a:pPr algn="ctr">
              <a:spcBef>
                <a:spcPct val="0"/>
              </a:spcBef>
              <a:buFontTx/>
              <a:buNone/>
            </a:pPr>
            <a:r>
              <a:rPr lang="en-US" altLang="en-US" sz="1300" b="1" dirty="0"/>
              <a:t>ONS Immunotherapy Wallet Card Example</a:t>
            </a:r>
          </a:p>
        </p:txBody>
      </p:sp>
      <p:sp>
        <p:nvSpPr>
          <p:cNvPr id="71" name="Rectangle 70"/>
          <p:cNvSpPr/>
          <p:nvPr/>
        </p:nvSpPr>
        <p:spPr>
          <a:xfrm>
            <a:off x="4580467" y="2879497"/>
            <a:ext cx="4213260" cy="192238"/>
          </a:xfrm>
          <a:prstGeom prst="rect">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a:off x="4584397" y="4199352"/>
            <a:ext cx="4209331" cy="307777"/>
          </a:xfrm>
          <a:prstGeom prst="rect">
            <a:avLst/>
          </a:prstGeom>
          <a:solidFill>
            <a:schemeClr val="accent1">
              <a:lumMod val="75000"/>
              <a:lumOff val="25000"/>
            </a:schemeClr>
          </a:solidFill>
          <a:ln>
            <a:noFill/>
          </a:ln>
        </p:spPr>
        <p:txBody>
          <a:bodyPr wrap="square" rtlCol="0">
            <a:noAutofit/>
          </a:bodyPr>
          <a:lstStyle/>
          <a:p>
            <a:pPr algn="ctr"/>
            <a:endParaRPr lang="en-US" sz="600" b="1" i="1" dirty="0">
              <a:solidFill>
                <a:schemeClr val="bg1"/>
              </a:solidFill>
            </a:endParaRPr>
          </a:p>
        </p:txBody>
      </p:sp>
      <p:sp>
        <p:nvSpPr>
          <p:cNvPr id="11" name="TextBox 10"/>
          <p:cNvSpPr txBox="1"/>
          <p:nvPr/>
        </p:nvSpPr>
        <p:spPr>
          <a:xfrm>
            <a:off x="4580466" y="3060726"/>
            <a:ext cx="4213261" cy="1294200"/>
          </a:xfrm>
          <a:prstGeom prst="rect">
            <a:avLst/>
          </a:prstGeom>
          <a:solidFill>
            <a:schemeClr val="bg1">
              <a:lumMod val="95000"/>
            </a:schemeClr>
          </a:solidFill>
          <a:ln w="6350">
            <a:noFill/>
          </a:ln>
        </p:spPr>
        <p:txBody>
          <a:bodyPr wrap="square" rIns="0" rtlCol="0">
            <a:spAutoFit/>
          </a:bodyPr>
          <a:lstStyle/>
          <a:p>
            <a:pPr>
              <a:lnSpc>
                <a:spcPct val="90000"/>
              </a:lnSpc>
              <a:spcAft>
                <a:spcPts val="300"/>
              </a:spcAft>
            </a:pPr>
            <a:r>
              <a:rPr lang="en-US" sz="800" dirty="0" smtClean="0">
                <a:latin typeface="+mj-lt"/>
              </a:rPr>
              <a:t>IMMUNE-MEDIATED SIDE EFFECTS*, COMMON WITH CHECKPOINT INHIBITORS VARY IN SEVERITY AND MAY REQUIRE REFERRAL AND STEROIDS. PATIENTS HAVE A LIFETIME RISK OF IMMUNE-RELATED SIDE EFFECTS.</a:t>
            </a:r>
            <a:endParaRPr lang="en-US" sz="500" i="1" dirty="0" smtClean="0"/>
          </a:p>
          <a:p>
            <a:pPr>
              <a:spcAft>
                <a:spcPts val="300"/>
              </a:spcAft>
            </a:pPr>
            <a:r>
              <a:rPr lang="en-US" sz="600" i="1" dirty="0" smtClean="0"/>
              <a:t>*May present as rash, diarrhea, abdominal pain, cough, fatigue, headaches, vision changes, etc. </a:t>
            </a:r>
            <a:r>
              <a:rPr lang="en-US" sz="600" i="1" dirty="0"/>
              <a:t>C</a:t>
            </a:r>
            <a:r>
              <a:rPr lang="en-US" sz="600" i="1" dirty="0" smtClean="0"/>
              <a:t>onfer with your oncology team before changing an IO regimen or starting treatment for an adverse event.</a:t>
            </a:r>
            <a:endParaRPr lang="en-US" sz="800" dirty="0" smtClean="0"/>
          </a:p>
          <a:p>
            <a:pPr>
              <a:spcAft>
                <a:spcPts val="300"/>
              </a:spcAft>
            </a:pPr>
            <a:r>
              <a:rPr lang="en-US" sz="800" dirty="0" smtClean="0"/>
              <a:t>ONCOLOGY PROVIDER: _________________________________________________</a:t>
            </a:r>
          </a:p>
          <a:p>
            <a:pPr>
              <a:spcAft>
                <a:spcPts val="300"/>
              </a:spcAft>
            </a:pPr>
            <a:r>
              <a:rPr lang="en-US" sz="800" dirty="0" smtClean="0"/>
              <a:t>ONCOLOGY PROVIDER </a:t>
            </a:r>
            <a:r>
              <a:rPr lang="en-US" sz="800" dirty="0"/>
              <a:t>#</a:t>
            </a:r>
            <a:r>
              <a:rPr lang="en-US" sz="800" dirty="0" smtClean="0"/>
              <a:t>: ________________________________________________</a:t>
            </a:r>
          </a:p>
          <a:p>
            <a:pPr>
              <a:spcAft>
                <a:spcPts val="300"/>
              </a:spcAft>
            </a:pPr>
            <a:r>
              <a:rPr lang="en-US" sz="800" dirty="0" smtClean="0"/>
              <a:t>EMERGENCY CONTACT: _________________________________________________</a:t>
            </a:r>
          </a:p>
          <a:p>
            <a:pPr>
              <a:spcAft>
                <a:spcPts val="300"/>
              </a:spcAft>
            </a:pPr>
            <a:r>
              <a:rPr lang="en-US" sz="800" dirty="0" smtClean="0"/>
              <a:t>CONTACT PHONE </a:t>
            </a:r>
            <a:r>
              <a:rPr lang="en-US" sz="800" dirty="0"/>
              <a:t>#</a:t>
            </a:r>
            <a:r>
              <a:rPr lang="en-US" sz="800" dirty="0" smtClean="0"/>
              <a:t>: _____________________________________________________</a:t>
            </a:r>
            <a:endParaRPr lang="en-US" sz="800" dirty="0"/>
          </a:p>
        </p:txBody>
      </p:sp>
      <p:sp>
        <p:nvSpPr>
          <p:cNvPr id="27" name="TextBox 26"/>
          <p:cNvSpPr txBox="1"/>
          <p:nvPr/>
        </p:nvSpPr>
        <p:spPr>
          <a:xfrm rot="16200000">
            <a:off x="3852512" y="3600980"/>
            <a:ext cx="1351652" cy="184666"/>
          </a:xfrm>
          <a:prstGeom prst="rect">
            <a:avLst/>
          </a:prstGeom>
          <a:noFill/>
        </p:spPr>
        <p:txBody>
          <a:bodyPr wrap="none" rtlCol="0">
            <a:spAutoFit/>
          </a:bodyPr>
          <a:lstStyle/>
          <a:p>
            <a:r>
              <a:rPr lang="en-US" sz="600" b="1" dirty="0" smtClean="0">
                <a:solidFill>
                  <a:schemeClr val="bg1"/>
                </a:solidFill>
              </a:rPr>
              <a:t>IMMUNOTHERAPY </a:t>
            </a:r>
            <a:r>
              <a:rPr lang="en-US" sz="500" dirty="0" smtClean="0">
                <a:solidFill>
                  <a:schemeClr val="bg1"/>
                </a:solidFill>
              </a:rPr>
              <a:t>WALLET CARD</a:t>
            </a:r>
            <a:endParaRPr lang="en-US" sz="500" dirty="0">
              <a:solidFill>
                <a:schemeClr val="bg1"/>
              </a:solidFill>
            </a:endParaRPr>
          </a:p>
        </p:txBody>
      </p:sp>
      <p:sp>
        <p:nvSpPr>
          <p:cNvPr id="24" name="Rounded Rectangle 23"/>
          <p:cNvSpPr/>
          <p:nvPr/>
        </p:nvSpPr>
        <p:spPr>
          <a:xfrm>
            <a:off x="382621" y="1235249"/>
            <a:ext cx="3754877" cy="3126297"/>
          </a:xfrm>
          <a:prstGeom prst="roundRect">
            <a:avLst/>
          </a:prstGeom>
          <a:solidFill>
            <a:schemeClr val="accent1">
              <a:lumMod val="10000"/>
              <a:lumOff val="9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Wallet cards detailing symptoms to watch for and how to notify their healthcare provider are effective tools in empowering patients and their caregivers to recognize and manage </a:t>
            </a:r>
            <a:r>
              <a:rPr lang="en-US" sz="1600" dirty="0" smtClean="0">
                <a:solidFill>
                  <a:schemeClr val="tx1"/>
                </a:solidFill>
              </a:rPr>
              <a:t>irAEs</a:t>
            </a:r>
          </a:p>
          <a:p>
            <a:pPr algn="ctr"/>
            <a:endParaRPr lang="en-US" sz="1600" dirty="0">
              <a:solidFill>
                <a:schemeClr val="tx1"/>
              </a:solidFill>
            </a:endParaRPr>
          </a:p>
          <a:p>
            <a:pPr algn="ctr"/>
            <a:r>
              <a:rPr lang="en-US" sz="1600" dirty="0" smtClean="0">
                <a:solidFill>
                  <a:schemeClr val="tx1"/>
                </a:solidFill>
              </a:rPr>
              <a:t> </a:t>
            </a:r>
            <a:r>
              <a:rPr lang="en-US" sz="1600" dirty="0">
                <a:solidFill>
                  <a:schemeClr val="tx1"/>
                </a:solidFill>
              </a:rPr>
              <a:t>M</a:t>
            </a:r>
            <a:r>
              <a:rPr lang="en-US" sz="1600" dirty="0" smtClean="0">
                <a:solidFill>
                  <a:schemeClr val="tx1"/>
                </a:solidFill>
              </a:rPr>
              <a:t>ay </a:t>
            </a:r>
            <a:r>
              <a:rPr lang="en-US" sz="1600" dirty="0">
                <a:solidFill>
                  <a:schemeClr val="tx1"/>
                </a:solidFill>
              </a:rPr>
              <a:t>be useful to other healthcare providers (eg, emergency department staff) caring for patients with a history of immunotherapy</a:t>
            </a:r>
          </a:p>
        </p:txBody>
      </p:sp>
      <p:sp>
        <p:nvSpPr>
          <p:cNvPr id="25" name="Footer Placeholder 2"/>
          <p:cNvSpPr txBox="1">
            <a:spLocks/>
          </p:cNvSpPr>
          <p:nvPr/>
        </p:nvSpPr>
        <p:spPr>
          <a:xfrm>
            <a:off x="4567263" y="4254812"/>
            <a:ext cx="7699248" cy="273844"/>
          </a:xfrm>
          <a:prstGeom prst="rect">
            <a:avLst/>
          </a:prstGeom>
        </p:spPr>
        <p:txBody>
          <a:bodyPr vert="horz" lIns="45720" tIns="45720" rIns="9144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00" dirty="0" smtClean="0">
              <a:solidFill>
                <a:schemeClr val="bg1"/>
              </a:solidFill>
            </a:endParaRPr>
          </a:p>
        </p:txBody>
      </p:sp>
    </p:spTree>
    <p:extLst>
      <p:ext uri="{BB962C8B-B14F-4D97-AF65-F5344CB8AC3E}">
        <p14:creationId xmlns:p14="http://schemas.microsoft.com/office/powerpoint/2010/main" val="5868515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2075" y="928688"/>
            <a:ext cx="8959850" cy="898784"/>
            <a:chOff x="92075" y="928688"/>
            <a:chExt cx="8959850" cy="898784"/>
          </a:xfrm>
        </p:grpSpPr>
        <p:sp>
          <p:nvSpPr>
            <p:cNvPr id="20" name="Freeform 19"/>
            <p:cNvSpPr/>
            <p:nvPr/>
          </p:nvSpPr>
          <p:spPr>
            <a:xfrm>
              <a:off x="92075" y="928688"/>
              <a:ext cx="8959850" cy="898784"/>
            </a:xfrm>
            <a:custGeom>
              <a:avLst/>
              <a:gdLst>
                <a:gd name="connsiteX0" fmla="*/ 0 w 8959850"/>
                <a:gd name="connsiteY0" fmla="*/ 117177 h 1171773"/>
                <a:gd name="connsiteX1" fmla="*/ 117177 w 8959850"/>
                <a:gd name="connsiteY1" fmla="*/ 0 h 1171773"/>
                <a:gd name="connsiteX2" fmla="*/ 8842673 w 8959850"/>
                <a:gd name="connsiteY2" fmla="*/ 0 h 1171773"/>
                <a:gd name="connsiteX3" fmla="*/ 8959850 w 8959850"/>
                <a:gd name="connsiteY3" fmla="*/ 117177 h 1171773"/>
                <a:gd name="connsiteX4" fmla="*/ 8959850 w 8959850"/>
                <a:gd name="connsiteY4" fmla="*/ 1054596 h 1171773"/>
                <a:gd name="connsiteX5" fmla="*/ 8842673 w 8959850"/>
                <a:gd name="connsiteY5" fmla="*/ 1171773 h 1171773"/>
                <a:gd name="connsiteX6" fmla="*/ 117177 w 8959850"/>
                <a:gd name="connsiteY6" fmla="*/ 1171773 h 1171773"/>
                <a:gd name="connsiteX7" fmla="*/ 0 w 8959850"/>
                <a:gd name="connsiteY7" fmla="*/ 1054596 h 1171773"/>
                <a:gd name="connsiteX8" fmla="*/ 0 w 8959850"/>
                <a:gd name="connsiteY8" fmla="*/ 117177 h 117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59850" h="1171773">
                  <a:moveTo>
                    <a:pt x="0" y="117177"/>
                  </a:moveTo>
                  <a:cubicBezTo>
                    <a:pt x="0" y="52462"/>
                    <a:pt x="52462" y="0"/>
                    <a:pt x="117177" y="0"/>
                  </a:cubicBezTo>
                  <a:lnTo>
                    <a:pt x="8842673" y="0"/>
                  </a:lnTo>
                  <a:cubicBezTo>
                    <a:pt x="8907388" y="0"/>
                    <a:pt x="8959850" y="52462"/>
                    <a:pt x="8959850" y="117177"/>
                  </a:cubicBezTo>
                  <a:lnTo>
                    <a:pt x="8959850" y="1054596"/>
                  </a:lnTo>
                  <a:cubicBezTo>
                    <a:pt x="8959850" y="1119311"/>
                    <a:pt x="8907388" y="1171773"/>
                    <a:pt x="8842673" y="1171773"/>
                  </a:cubicBezTo>
                  <a:lnTo>
                    <a:pt x="117177" y="1171773"/>
                  </a:lnTo>
                  <a:cubicBezTo>
                    <a:pt x="52462" y="1171773"/>
                    <a:pt x="0" y="1119311"/>
                    <a:pt x="0" y="1054596"/>
                  </a:cubicBezTo>
                  <a:lnTo>
                    <a:pt x="0" y="117177"/>
                  </a:lnTo>
                  <a:close/>
                </a:path>
              </a:pathLst>
            </a:custGeom>
            <a:solidFill>
              <a:schemeClr val="accent1"/>
            </a:solidFill>
            <a:ln w="19050">
              <a:solidFill>
                <a:schemeClr val="accent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000587" tIns="91440" rIns="91441" bIns="91440" numCol="1" spcCol="1270" anchor="ctr" anchorCtr="0">
              <a:noAutofit/>
            </a:bodyPr>
            <a:lstStyle/>
            <a:p>
              <a:pPr marL="171450" lvl="1" indent="-171450" defTabSz="844550">
                <a:lnSpc>
                  <a:spcPct val="90000"/>
                </a:lnSpc>
                <a:spcBef>
                  <a:spcPct val="0"/>
                </a:spcBef>
                <a:spcAft>
                  <a:spcPct val="15000"/>
                </a:spcAft>
                <a:buChar char="••"/>
              </a:pPr>
              <a:r>
                <a:rPr lang="en-US" sz="1600" dirty="0"/>
                <a:t>Pay attention to oral administration issues</a:t>
              </a:r>
            </a:p>
            <a:p>
              <a:pPr marL="171450" lvl="1" indent="-171450" defTabSz="844550">
                <a:lnSpc>
                  <a:spcPct val="90000"/>
                </a:lnSpc>
                <a:spcBef>
                  <a:spcPct val="0"/>
                </a:spcBef>
                <a:spcAft>
                  <a:spcPct val="15000"/>
                </a:spcAft>
                <a:buChar char="••"/>
              </a:pPr>
              <a:r>
                <a:rPr lang="en-US" sz="1600" dirty="0"/>
                <a:t>Be prepared to address the classic spectrum of AEs </a:t>
              </a:r>
              <a:r>
                <a:rPr lang="en-US" sz="1600" dirty="0" smtClean="0"/>
                <a:t/>
              </a:r>
              <a:br>
                <a:rPr lang="en-US" sz="1600" dirty="0" smtClean="0"/>
              </a:br>
              <a:r>
                <a:rPr lang="en-US" sz="1600" dirty="0" smtClean="0"/>
                <a:t>(</a:t>
              </a:r>
              <a:r>
                <a:rPr lang="en-US" sz="1600" dirty="0"/>
                <a:t>eg, fatigue, hypertension, diarrhea, </a:t>
              </a:r>
              <a:r>
                <a:rPr lang="en-US" sz="1600" dirty="0" smtClean="0"/>
                <a:t>and HFSR)</a:t>
              </a:r>
              <a:endParaRPr lang="en-US" sz="1600" dirty="0"/>
            </a:p>
          </p:txBody>
        </p:sp>
        <p:sp>
          <p:nvSpPr>
            <p:cNvPr id="21" name="Rounded Rectangle 20"/>
            <p:cNvSpPr/>
            <p:nvPr/>
          </p:nvSpPr>
          <p:spPr>
            <a:xfrm>
              <a:off x="209252" y="1018567"/>
              <a:ext cx="1791970" cy="719027"/>
            </a:xfrm>
            <a:prstGeom prst="roundRect">
              <a:avLst>
                <a:gd name="adj" fmla="val 10000"/>
              </a:avLst>
            </a:prstGeom>
            <a:solidFill>
              <a:schemeClr val="tx2">
                <a:lumMod val="10000"/>
                <a:lumOff val="90000"/>
              </a:schemeClr>
            </a:solidFill>
            <a:ln w="19050"/>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txBody>
            <a:bodyPr anchor="ctr"/>
            <a:lstStyle/>
            <a:p>
              <a:pPr algn="ctr"/>
              <a:r>
                <a:rPr lang="en-US" sz="1600" b="1" dirty="0" smtClean="0">
                  <a:solidFill>
                    <a:schemeClr val="tx1"/>
                  </a:solidFill>
                </a:rPr>
                <a:t>TKIs</a:t>
              </a:r>
              <a:endParaRPr lang="en-US" sz="1600" b="1" dirty="0">
                <a:solidFill>
                  <a:schemeClr val="tx1"/>
                </a:solidFill>
              </a:endParaRPr>
            </a:p>
          </p:txBody>
        </p:sp>
      </p:grpSp>
      <p:grpSp>
        <p:nvGrpSpPr>
          <p:cNvPr id="8" name="Group 7"/>
          <p:cNvGrpSpPr/>
          <p:nvPr/>
        </p:nvGrpSpPr>
        <p:grpSpPr>
          <a:xfrm>
            <a:off x="92075" y="1921314"/>
            <a:ext cx="8959850" cy="898784"/>
            <a:chOff x="92075" y="1917350"/>
            <a:chExt cx="8959850" cy="898784"/>
          </a:xfrm>
        </p:grpSpPr>
        <p:sp>
          <p:nvSpPr>
            <p:cNvPr id="22" name="Freeform 21"/>
            <p:cNvSpPr/>
            <p:nvPr/>
          </p:nvSpPr>
          <p:spPr>
            <a:xfrm>
              <a:off x="92075" y="1917350"/>
              <a:ext cx="8959850" cy="898784"/>
            </a:xfrm>
            <a:custGeom>
              <a:avLst/>
              <a:gdLst>
                <a:gd name="connsiteX0" fmla="*/ 0 w 8959850"/>
                <a:gd name="connsiteY0" fmla="*/ 117177 h 1171773"/>
                <a:gd name="connsiteX1" fmla="*/ 117177 w 8959850"/>
                <a:gd name="connsiteY1" fmla="*/ 0 h 1171773"/>
                <a:gd name="connsiteX2" fmla="*/ 8842673 w 8959850"/>
                <a:gd name="connsiteY2" fmla="*/ 0 h 1171773"/>
                <a:gd name="connsiteX3" fmla="*/ 8959850 w 8959850"/>
                <a:gd name="connsiteY3" fmla="*/ 117177 h 1171773"/>
                <a:gd name="connsiteX4" fmla="*/ 8959850 w 8959850"/>
                <a:gd name="connsiteY4" fmla="*/ 1054596 h 1171773"/>
                <a:gd name="connsiteX5" fmla="*/ 8842673 w 8959850"/>
                <a:gd name="connsiteY5" fmla="*/ 1171773 h 1171773"/>
                <a:gd name="connsiteX6" fmla="*/ 117177 w 8959850"/>
                <a:gd name="connsiteY6" fmla="*/ 1171773 h 1171773"/>
                <a:gd name="connsiteX7" fmla="*/ 0 w 8959850"/>
                <a:gd name="connsiteY7" fmla="*/ 1054596 h 1171773"/>
                <a:gd name="connsiteX8" fmla="*/ 0 w 8959850"/>
                <a:gd name="connsiteY8" fmla="*/ 117177 h 117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59850" h="1171773">
                  <a:moveTo>
                    <a:pt x="0" y="117177"/>
                  </a:moveTo>
                  <a:cubicBezTo>
                    <a:pt x="0" y="52462"/>
                    <a:pt x="52462" y="0"/>
                    <a:pt x="117177" y="0"/>
                  </a:cubicBezTo>
                  <a:lnTo>
                    <a:pt x="8842673" y="0"/>
                  </a:lnTo>
                  <a:cubicBezTo>
                    <a:pt x="8907388" y="0"/>
                    <a:pt x="8959850" y="52462"/>
                    <a:pt x="8959850" y="117177"/>
                  </a:cubicBezTo>
                  <a:lnTo>
                    <a:pt x="8959850" y="1054596"/>
                  </a:lnTo>
                  <a:cubicBezTo>
                    <a:pt x="8959850" y="1119311"/>
                    <a:pt x="8907388" y="1171773"/>
                    <a:pt x="8842673" y="1171773"/>
                  </a:cubicBezTo>
                  <a:lnTo>
                    <a:pt x="117177" y="1171773"/>
                  </a:lnTo>
                  <a:cubicBezTo>
                    <a:pt x="52462" y="1171773"/>
                    <a:pt x="0" y="1119311"/>
                    <a:pt x="0" y="1054596"/>
                  </a:cubicBezTo>
                  <a:lnTo>
                    <a:pt x="0" y="117177"/>
                  </a:lnTo>
                  <a:close/>
                </a:path>
              </a:pathLst>
            </a:custGeom>
            <a:solidFill>
              <a:schemeClr val="accent1"/>
            </a:solidFill>
            <a:ln w="19050">
              <a:solidFill>
                <a:schemeClr val="accent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000587" tIns="91440" rIns="91441" bIns="91440" numCol="1" spcCol="1270" anchor="ctr" anchorCtr="0">
              <a:noAutofit/>
            </a:bodyPr>
            <a:lstStyle/>
            <a:p>
              <a:pPr marL="171450" lvl="1" indent="-171450" defTabSz="844550">
                <a:lnSpc>
                  <a:spcPct val="90000"/>
                </a:lnSpc>
                <a:spcBef>
                  <a:spcPct val="0"/>
                </a:spcBef>
                <a:spcAft>
                  <a:spcPct val="15000"/>
                </a:spcAft>
                <a:buChar char="••"/>
              </a:pPr>
              <a:r>
                <a:rPr lang="en-US" sz="1600" dirty="0" smtClean="0"/>
                <a:t>IV </a:t>
              </a:r>
              <a:r>
                <a:rPr lang="en-US" sz="1600" dirty="0"/>
                <a:t>administration</a:t>
              </a:r>
            </a:p>
            <a:p>
              <a:pPr marL="171450" lvl="1" indent="-171450" defTabSz="844550">
                <a:lnSpc>
                  <a:spcPct val="90000"/>
                </a:lnSpc>
                <a:spcBef>
                  <a:spcPct val="0"/>
                </a:spcBef>
                <a:spcAft>
                  <a:spcPct val="15000"/>
                </a:spcAft>
                <a:buChar char="••"/>
              </a:pPr>
              <a:r>
                <a:rPr lang="en-US" sz="1600" dirty="0"/>
                <a:t>A unique spectrum of irAEs requiring vigilance and education of patients</a:t>
              </a:r>
            </a:p>
            <a:p>
              <a:pPr marL="171450" lvl="1" indent="-171450" defTabSz="844550">
                <a:lnSpc>
                  <a:spcPct val="90000"/>
                </a:lnSpc>
                <a:spcBef>
                  <a:spcPct val="0"/>
                </a:spcBef>
                <a:spcAft>
                  <a:spcPct val="15000"/>
                </a:spcAft>
                <a:buChar char="••"/>
              </a:pPr>
              <a:r>
                <a:rPr lang="en-US" sz="1600" dirty="0"/>
                <a:t>Dual checkpoint inhibitor and immunotherapy-TKI regimens are </a:t>
              </a:r>
              <a:r>
                <a:rPr lang="en-US" sz="1600" dirty="0" smtClean="0"/>
                <a:t>available</a:t>
              </a:r>
              <a:endParaRPr lang="en-US" sz="1600" dirty="0"/>
            </a:p>
          </p:txBody>
        </p:sp>
        <p:sp>
          <p:nvSpPr>
            <p:cNvPr id="23" name="Rounded Rectangle 22"/>
            <p:cNvSpPr/>
            <p:nvPr/>
          </p:nvSpPr>
          <p:spPr>
            <a:xfrm>
              <a:off x="209252" y="2007229"/>
              <a:ext cx="1791970" cy="719027"/>
            </a:xfrm>
            <a:prstGeom prst="roundRect">
              <a:avLst>
                <a:gd name="adj" fmla="val 10000"/>
              </a:avLst>
            </a:prstGeom>
            <a:solidFill>
              <a:schemeClr val="tx2">
                <a:lumMod val="10000"/>
                <a:lumOff val="90000"/>
              </a:schemeClr>
            </a:solidFill>
            <a:ln w="19050">
              <a:solidFill>
                <a:schemeClr val="bg1"/>
              </a:solidFill>
            </a:ln>
          </p:spPr>
          <p:style>
            <a:lnRef idx="1">
              <a:schemeClr val="accent2"/>
            </a:lnRef>
            <a:fillRef idx="2">
              <a:schemeClr val="accent2"/>
            </a:fillRef>
            <a:effectRef idx="1">
              <a:schemeClr val="accent2"/>
            </a:effectRef>
            <a:fontRef idx="minor">
              <a:schemeClr val="dk1"/>
            </a:fontRef>
          </p:style>
          <p:txBody>
            <a:bodyPr anchor="ctr"/>
            <a:lstStyle/>
            <a:p>
              <a:pPr algn="ctr"/>
              <a:r>
                <a:rPr lang="en-US" sz="1600" b="1" dirty="0" smtClean="0">
                  <a:solidFill>
                    <a:schemeClr val="tx1"/>
                  </a:solidFill>
                </a:rPr>
                <a:t>Immunotherapy</a:t>
              </a:r>
              <a:endParaRPr lang="en-US" sz="1600" b="1" dirty="0">
                <a:solidFill>
                  <a:schemeClr val="tx1"/>
                </a:solidFill>
              </a:endParaRPr>
            </a:p>
          </p:txBody>
        </p:sp>
      </p:grpSp>
      <p:grpSp>
        <p:nvGrpSpPr>
          <p:cNvPr id="7" name="Group 6"/>
          <p:cNvGrpSpPr/>
          <p:nvPr/>
        </p:nvGrpSpPr>
        <p:grpSpPr>
          <a:xfrm>
            <a:off x="92075" y="2913940"/>
            <a:ext cx="8959850" cy="898784"/>
            <a:chOff x="92075" y="2906013"/>
            <a:chExt cx="8959850" cy="898784"/>
          </a:xfrm>
        </p:grpSpPr>
        <p:sp>
          <p:nvSpPr>
            <p:cNvPr id="24" name="Freeform 23"/>
            <p:cNvSpPr/>
            <p:nvPr/>
          </p:nvSpPr>
          <p:spPr>
            <a:xfrm>
              <a:off x="92075" y="2906013"/>
              <a:ext cx="8959850" cy="898784"/>
            </a:xfrm>
            <a:custGeom>
              <a:avLst/>
              <a:gdLst>
                <a:gd name="connsiteX0" fmla="*/ 0 w 8959850"/>
                <a:gd name="connsiteY0" fmla="*/ 117177 h 1171773"/>
                <a:gd name="connsiteX1" fmla="*/ 117177 w 8959850"/>
                <a:gd name="connsiteY1" fmla="*/ 0 h 1171773"/>
                <a:gd name="connsiteX2" fmla="*/ 8842673 w 8959850"/>
                <a:gd name="connsiteY2" fmla="*/ 0 h 1171773"/>
                <a:gd name="connsiteX3" fmla="*/ 8959850 w 8959850"/>
                <a:gd name="connsiteY3" fmla="*/ 117177 h 1171773"/>
                <a:gd name="connsiteX4" fmla="*/ 8959850 w 8959850"/>
                <a:gd name="connsiteY4" fmla="*/ 1054596 h 1171773"/>
                <a:gd name="connsiteX5" fmla="*/ 8842673 w 8959850"/>
                <a:gd name="connsiteY5" fmla="*/ 1171773 h 1171773"/>
                <a:gd name="connsiteX6" fmla="*/ 117177 w 8959850"/>
                <a:gd name="connsiteY6" fmla="*/ 1171773 h 1171773"/>
                <a:gd name="connsiteX7" fmla="*/ 0 w 8959850"/>
                <a:gd name="connsiteY7" fmla="*/ 1054596 h 1171773"/>
                <a:gd name="connsiteX8" fmla="*/ 0 w 8959850"/>
                <a:gd name="connsiteY8" fmla="*/ 117177 h 117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59850" h="1171773">
                  <a:moveTo>
                    <a:pt x="0" y="117177"/>
                  </a:moveTo>
                  <a:cubicBezTo>
                    <a:pt x="0" y="52462"/>
                    <a:pt x="52462" y="0"/>
                    <a:pt x="117177" y="0"/>
                  </a:cubicBezTo>
                  <a:lnTo>
                    <a:pt x="8842673" y="0"/>
                  </a:lnTo>
                  <a:cubicBezTo>
                    <a:pt x="8907388" y="0"/>
                    <a:pt x="8959850" y="52462"/>
                    <a:pt x="8959850" y="117177"/>
                  </a:cubicBezTo>
                  <a:lnTo>
                    <a:pt x="8959850" y="1054596"/>
                  </a:lnTo>
                  <a:cubicBezTo>
                    <a:pt x="8959850" y="1119311"/>
                    <a:pt x="8907388" y="1171773"/>
                    <a:pt x="8842673" y="1171773"/>
                  </a:cubicBezTo>
                  <a:lnTo>
                    <a:pt x="117177" y="1171773"/>
                  </a:lnTo>
                  <a:cubicBezTo>
                    <a:pt x="52462" y="1171773"/>
                    <a:pt x="0" y="1119311"/>
                    <a:pt x="0" y="1054596"/>
                  </a:cubicBezTo>
                  <a:lnTo>
                    <a:pt x="0" y="117177"/>
                  </a:lnTo>
                  <a:close/>
                </a:path>
              </a:pathLst>
            </a:custGeom>
            <a:solidFill>
              <a:schemeClr val="accent1"/>
            </a:solidFill>
            <a:ln w="19050">
              <a:solidFill>
                <a:schemeClr val="accent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000587" tIns="91440" rIns="91441" bIns="91440" numCol="1" spcCol="1270" anchor="ctr" anchorCtr="0">
              <a:noAutofit/>
            </a:bodyPr>
            <a:lstStyle/>
            <a:p>
              <a:pPr marL="171450" lvl="1" indent="-171450" defTabSz="844550">
                <a:lnSpc>
                  <a:spcPct val="90000"/>
                </a:lnSpc>
                <a:spcBef>
                  <a:spcPct val="0"/>
                </a:spcBef>
                <a:spcAft>
                  <a:spcPct val="15000"/>
                </a:spcAft>
                <a:buChar char="••"/>
              </a:pPr>
              <a:r>
                <a:rPr lang="en-US" sz="1600" dirty="0" smtClean="0">
                  <a:solidFill>
                    <a:schemeClr val="bg1"/>
                  </a:solidFill>
                </a:rPr>
                <a:t>Emerging option in clinical trials</a:t>
              </a:r>
              <a:endParaRPr lang="en-US" sz="1600" dirty="0">
                <a:solidFill>
                  <a:schemeClr val="bg1"/>
                </a:solidFill>
              </a:endParaRPr>
            </a:p>
            <a:p>
              <a:pPr marL="171450" lvl="1" indent="-171450" defTabSz="844550">
                <a:lnSpc>
                  <a:spcPct val="90000"/>
                </a:lnSpc>
                <a:spcBef>
                  <a:spcPct val="0"/>
                </a:spcBef>
                <a:spcAft>
                  <a:spcPct val="15000"/>
                </a:spcAft>
                <a:buChar char="••"/>
              </a:pPr>
              <a:r>
                <a:rPr lang="en-US" sz="1600" dirty="0" smtClean="0">
                  <a:solidFill>
                    <a:schemeClr val="bg1"/>
                  </a:solidFill>
                </a:rPr>
                <a:t>AEs can include GI toxicity, ocular events, peripheral neuropathy, and neutropenia</a:t>
              </a:r>
              <a:endParaRPr lang="en-US" sz="1600" dirty="0">
                <a:solidFill>
                  <a:schemeClr val="bg1"/>
                </a:solidFill>
              </a:endParaRPr>
            </a:p>
          </p:txBody>
        </p:sp>
        <p:sp>
          <p:nvSpPr>
            <p:cNvPr id="25" name="Rounded Rectangle 24"/>
            <p:cNvSpPr/>
            <p:nvPr/>
          </p:nvSpPr>
          <p:spPr>
            <a:xfrm>
              <a:off x="209252" y="2995892"/>
              <a:ext cx="1791970" cy="719027"/>
            </a:xfrm>
            <a:prstGeom prst="roundRect">
              <a:avLst>
                <a:gd name="adj" fmla="val 10000"/>
              </a:avLst>
            </a:prstGeom>
            <a:solidFill>
              <a:schemeClr val="tx2">
                <a:lumMod val="10000"/>
                <a:lumOff val="90000"/>
              </a:schemeClr>
            </a:solidFill>
            <a:ln w="19050">
              <a:solidFill>
                <a:schemeClr val="bg1"/>
              </a:solidFill>
            </a:ln>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txBody>
            <a:bodyPr anchor="ctr"/>
            <a:lstStyle/>
            <a:p>
              <a:pPr algn="ctr"/>
              <a:r>
                <a:rPr lang="en-US" sz="1600" b="1" dirty="0" smtClean="0">
                  <a:solidFill>
                    <a:schemeClr val="tx1"/>
                  </a:solidFill>
                </a:rPr>
                <a:t>ADCs</a:t>
              </a:r>
              <a:endParaRPr lang="en-US" sz="1600" b="1" dirty="0">
                <a:solidFill>
                  <a:schemeClr val="tx1"/>
                </a:solidFill>
              </a:endParaRPr>
            </a:p>
          </p:txBody>
        </p:sp>
      </p:grpSp>
      <p:sp>
        <p:nvSpPr>
          <p:cNvPr id="2" name="Title 1"/>
          <p:cNvSpPr>
            <a:spLocks noGrp="1"/>
          </p:cNvSpPr>
          <p:nvPr>
            <p:ph type="title"/>
          </p:nvPr>
        </p:nvSpPr>
        <p:spPr>
          <a:xfrm>
            <a:off x="0" y="26840"/>
            <a:ext cx="9144000" cy="742950"/>
          </a:xfrm>
        </p:spPr>
        <p:txBody>
          <a:bodyPr/>
          <a:lstStyle/>
          <a:p>
            <a:r>
              <a:rPr lang="en-US" dirty="0" smtClean="0"/>
              <a:t>Nursing Take-Homes</a:t>
            </a:r>
            <a:r>
              <a:rPr lang="en-US" dirty="0"/>
              <a:t/>
            </a:r>
            <a:br>
              <a:rPr lang="en-US" dirty="0"/>
            </a:br>
            <a:r>
              <a:rPr lang="en-US" sz="2200" i="1" dirty="0" smtClean="0"/>
              <a:t>Caring for Patients With Advanced Endometrial or Cervical Cancer</a:t>
            </a:r>
            <a:endParaRPr lang="en-US" sz="2200" i="1" dirty="0"/>
          </a:p>
        </p:txBody>
      </p:sp>
      <p:grpSp>
        <p:nvGrpSpPr>
          <p:cNvPr id="6" name="Group 5"/>
          <p:cNvGrpSpPr/>
          <p:nvPr/>
        </p:nvGrpSpPr>
        <p:grpSpPr>
          <a:xfrm>
            <a:off x="92075" y="3906566"/>
            <a:ext cx="8959850" cy="898784"/>
            <a:chOff x="92075" y="3959574"/>
            <a:chExt cx="8959850" cy="898784"/>
          </a:xfrm>
        </p:grpSpPr>
        <p:sp>
          <p:nvSpPr>
            <p:cNvPr id="15" name="Freeform 14"/>
            <p:cNvSpPr/>
            <p:nvPr/>
          </p:nvSpPr>
          <p:spPr>
            <a:xfrm>
              <a:off x="92075" y="3959574"/>
              <a:ext cx="8959850" cy="898784"/>
            </a:xfrm>
            <a:custGeom>
              <a:avLst/>
              <a:gdLst>
                <a:gd name="connsiteX0" fmla="*/ 0 w 8959850"/>
                <a:gd name="connsiteY0" fmla="*/ 117177 h 1171773"/>
                <a:gd name="connsiteX1" fmla="*/ 117177 w 8959850"/>
                <a:gd name="connsiteY1" fmla="*/ 0 h 1171773"/>
                <a:gd name="connsiteX2" fmla="*/ 8842673 w 8959850"/>
                <a:gd name="connsiteY2" fmla="*/ 0 h 1171773"/>
                <a:gd name="connsiteX3" fmla="*/ 8959850 w 8959850"/>
                <a:gd name="connsiteY3" fmla="*/ 117177 h 1171773"/>
                <a:gd name="connsiteX4" fmla="*/ 8959850 w 8959850"/>
                <a:gd name="connsiteY4" fmla="*/ 1054596 h 1171773"/>
                <a:gd name="connsiteX5" fmla="*/ 8842673 w 8959850"/>
                <a:gd name="connsiteY5" fmla="*/ 1171773 h 1171773"/>
                <a:gd name="connsiteX6" fmla="*/ 117177 w 8959850"/>
                <a:gd name="connsiteY6" fmla="*/ 1171773 h 1171773"/>
                <a:gd name="connsiteX7" fmla="*/ 0 w 8959850"/>
                <a:gd name="connsiteY7" fmla="*/ 1054596 h 1171773"/>
                <a:gd name="connsiteX8" fmla="*/ 0 w 8959850"/>
                <a:gd name="connsiteY8" fmla="*/ 117177 h 117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59850" h="1171773">
                  <a:moveTo>
                    <a:pt x="0" y="117177"/>
                  </a:moveTo>
                  <a:cubicBezTo>
                    <a:pt x="0" y="52462"/>
                    <a:pt x="52462" y="0"/>
                    <a:pt x="117177" y="0"/>
                  </a:cubicBezTo>
                  <a:lnTo>
                    <a:pt x="8842673" y="0"/>
                  </a:lnTo>
                  <a:cubicBezTo>
                    <a:pt x="8907388" y="0"/>
                    <a:pt x="8959850" y="52462"/>
                    <a:pt x="8959850" y="117177"/>
                  </a:cubicBezTo>
                  <a:lnTo>
                    <a:pt x="8959850" y="1054596"/>
                  </a:lnTo>
                  <a:cubicBezTo>
                    <a:pt x="8959850" y="1119311"/>
                    <a:pt x="8907388" y="1171773"/>
                    <a:pt x="8842673" y="1171773"/>
                  </a:cubicBezTo>
                  <a:lnTo>
                    <a:pt x="117177" y="1171773"/>
                  </a:lnTo>
                  <a:cubicBezTo>
                    <a:pt x="52462" y="1171773"/>
                    <a:pt x="0" y="1119311"/>
                    <a:pt x="0" y="1054596"/>
                  </a:cubicBezTo>
                  <a:lnTo>
                    <a:pt x="0" y="117177"/>
                  </a:lnTo>
                  <a:close/>
                </a:path>
              </a:pathLst>
            </a:custGeom>
            <a:solidFill>
              <a:schemeClr val="accent1"/>
            </a:solidFill>
            <a:ln w="19050">
              <a:solidFill>
                <a:schemeClr val="accent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000587" tIns="91440" rIns="91441" bIns="91440" numCol="1" spcCol="1270" anchor="ctr" anchorCtr="0">
              <a:noAutofit/>
            </a:bodyPr>
            <a:lstStyle/>
            <a:p>
              <a:pPr marL="171450" lvl="1" indent="-171450" defTabSz="844550">
                <a:lnSpc>
                  <a:spcPct val="90000"/>
                </a:lnSpc>
                <a:spcBef>
                  <a:spcPct val="0"/>
                </a:spcBef>
                <a:spcAft>
                  <a:spcPct val="15000"/>
                </a:spcAft>
                <a:buChar char="••"/>
              </a:pPr>
              <a:r>
                <a:rPr lang="en-US" sz="1600" dirty="0" smtClean="0">
                  <a:solidFill>
                    <a:schemeClr val="bg1"/>
                  </a:solidFill>
                </a:rPr>
                <a:t>Always </a:t>
              </a:r>
              <a:r>
                <a:rPr lang="en-US" sz="1600" dirty="0">
                  <a:solidFill>
                    <a:schemeClr val="bg1"/>
                  </a:solidFill>
                </a:rPr>
                <a:t>an option for patients with cancer</a:t>
              </a:r>
            </a:p>
            <a:p>
              <a:pPr marL="171450" lvl="1" indent="-171450" defTabSz="844550">
                <a:lnSpc>
                  <a:spcPct val="90000"/>
                </a:lnSpc>
                <a:spcBef>
                  <a:spcPct val="0"/>
                </a:spcBef>
                <a:spcAft>
                  <a:spcPct val="15000"/>
                </a:spcAft>
                <a:buChar char="••"/>
              </a:pPr>
              <a:r>
                <a:rPr lang="en-US" sz="1600" dirty="0">
                  <a:solidFill>
                    <a:schemeClr val="bg1"/>
                  </a:solidFill>
                </a:rPr>
                <a:t>Cancer patient support groups can be an excellent resource for patients </a:t>
              </a:r>
              <a:br>
                <a:rPr lang="en-US" sz="1600" dirty="0">
                  <a:solidFill>
                    <a:schemeClr val="bg1"/>
                  </a:solidFill>
                </a:rPr>
              </a:br>
              <a:r>
                <a:rPr lang="en-US" sz="1600" dirty="0">
                  <a:solidFill>
                    <a:schemeClr val="bg1"/>
                  </a:solidFill>
                </a:rPr>
                <a:t>who may be clinical trial </a:t>
              </a:r>
              <a:r>
                <a:rPr lang="en-US" sz="1600" dirty="0" smtClean="0">
                  <a:solidFill>
                    <a:schemeClr val="bg1"/>
                  </a:solidFill>
                </a:rPr>
                <a:t>candidates</a:t>
              </a:r>
              <a:endParaRPr lang="en-US" sz="1600" dirty="0">
                <a:solidFill>
                  <a:schemeClr val="bg1"/>
                </a:solidFill>
              </a:endParaRPr>
            </a:p>
          </p:txBody>
        </p:sp>
        <p:sp>
          <p:nvSpPr>
            <p:cNvPr id="16" name="Rounded Rectangle 15"/>
            <p:cNvSpPr/>
            <p:nvPr/>
          </p:nvSpPr>
          <p:spPr>
            <a:xfrm>
              <a:off x="209252" y="4049453"/>
              <a:ext cx="1791970" cy="719027"/>
            </a:xfrm>
            <a:prstGeom prst="roundRect">
              <a:avLst>
                <a:gd name="adj" fmla="val 10000"/>
              </a:avLst>
            </a:prstGeom>
            <a:solidFill>
              <a:schemeClr val="tx2">
                <a:lumMod val="10000"/>
                <a:lumOff val="90000"/>
              </a:schemeClr>
            </a:solidFill>
            <a:ln w="19050">
              <a:solidFill>
                <a:schemeClr val="bg1"/>
              </a:solidFill>
            </a:ln>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txBody>
            <a:bodyPr anchor="ctr"/>
            <a:lstStyle/>
            <a:p>
              <a:pPr algn="ctr"/>
              <a:r>
                <a:rPr lang="en-US" sz="1600" b="1" dirty="0" smtClean="0">
                  <a:solidFill>
                    <a:schemeClr val="tx1"/>
                  </a:solidFill>
                </a:rPr>
                <a:t>Clinical Trials</a:t>
              </a:r>
              <a:endParaRPr lang="en-US" sz="1600" b="1" dirty="0">
                <a:solidFill>
                  <a:schemeClr val="tx1"/>
                </a:solidFill>
              </a:endParaRPr>
            </a:p>
          </p:txBody>
        </p:sp>
      </p:grpSp>
    </p:spTree>
    <p:extLst>
      <p:ext uri="{BB962C8B-B14F-4D97-AF65-F5344CB8AC3E}">
        <p14:creationId xmlns:p14="http://schemas.microsoft.com/office/powerpoint/2010/main" val="745716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929018"/>
            <a:ext cx="8423910" cy="3749040"/>
          </a:xfrm>
        </p:spPr>
        <p:txBody>
          <a:bodyPr/>
          <a:lstStyle/>
          <a:p>
            <a:pPr marL="0" indent="0">
              <a:buNone/>
            </a:pPr>
            <a:r>
              <a:rPr lang="en-CA" sz="1800" b="1" dirty="0"/>
              <a:t>Please rate your knowledge of new evidence and ongoing studies </a:t>
            </a:r>
            <a:br>
              <a:rPr lang="en-CA" sz="1800" b="1" dirty="0"/>
            </a:br>
            <a:r>
              <a:rPr lang="en-CA" sz="1800" b="1" dirty="0"/>
              <a:t>testing checkpoint </a:t>
            </a:r>
            <a:r>
              <a:rPr lang="en-CA" sz="1800" b="1" dirty="0" smtClean="0"/>
              <a:t>inhibitors and </a:t>
            </a:r>
            <a:r>
              <a:rPr lang="en-CA" sz="1800" b="1" dirty="0"/>
              <a:t>tyrosine kinase </a:t>
            </a:r>
            <a:r>
              <a:rPr lang="en-CA" sz="1800" b="1" dirty="0" smtClean="0"/>
              <a:t>inhibitors </a:t>
            </a:r>
            <a:r>
              <a:rPr lang="en-CA" sz="1800" b="1" dirty="0"/>
              <a:t>in </a:t>
            </a:r>
            <a:r>
              <a:rPr lang="en-CA" sz="1800" b="1" dirty="0" smtClean="0"/>
              <a:t/>
            </a:r>
            <a:br>
              <a:rPr lang="en-CA" sz="1800" b="1" dirty="0" smtClean="0"/>
            </a:br>
            <a:r>
              <a:rPr lang="en-CA" sz="1800" b="1" dirty="0" smtClean="0"/>
              <a:t>patients </a:t>
            </a:r>
            <a:r>
              <a:rPr lang="en-CA" sz="1800" b="1" dirty="0"/>
              <a:t>with advanced </a:t>
            </a:r>
            <a:r>
              <a:rPr lang="en-CA" sz="1800" b="1" dirty="0" smtClean="0"/>
              <a:t>endometrial cancer</a:t>
            </a:r>
            <a:r>
              <a:rPr lang="en-CA" sz="1800" b="1" dirty="0"/>
              <a:t>.</a:t>
            </a:r>
            <a:endParaRPr lang="en-US" sz="1800" dirty="0"/>
          </a:p>
          <a:p>
            <a:pPr marL="0" lvl="0" indent="0">
              <a:buNone/>
            </a:pPr>
            <a:endParaRPr lang="en-US" sz="1800" dirty="0" smtClean="0"/>
          </a:p>
          <a:p>
            <a:pPr marL="342900" lvl="0" indent="-342900">
              <a:buFont typeface="+mj-lt"/>
              <a:buAutoNum type="arabicPeriod"/>
            </a:pPr>
            <a:r>
              <a:rPr lang="en-US" sz="1800" dirty="0" smtClean="0"/>
              <a:t>I’m </a:t>
            </a:r>
            <a:r>
              <a:rPr lang="en-US" sz="1800" dirty="0"/>
              <a:t>not familiar with current evidence/ongoing trials in this </a:t>
            </a:r>
            <a:r>
              <a:rPr lang="en-US" sz="1800" dirty="0" smtClean="0"/>
              <a:t>area</a:t>
            </a:r>
            <a:endParaRPr lang="en-CA" sz="1800" dirty="0" smtClean="0"/>
          </a:p>
          <a:p>
            <a:pPr marL="342900" indent="-342900">
              <a:buFont typeface="+mj-lt"/>
              <a:buAutoNum type="arabicPeriod"/>
            </a:pPr>
            <a:r>
              <a:rPr lang="en-US" sz="1800" dirty="0" smtClean="0"/>
              <a:t>Limited</a:t>
            </a:r>
          </a:p>
          <a:p>
            <a:pPr marL="342900" lvl="0" indent="-342900">
              <a:buFont typeface="+mj-lt"/>
              <a:buAutoNum type="arabicPeriod"/>
            </a:pPr>
            <a:r>
              <a:rPr lang="en-US" sz="1800" dirty="0" smtClean="0"/>
              <a:t>Average</a:t>
            </a:r>
          </a:p>
          <a:p>
            <a:pPr marL="342900" lvl="0" indent="-342900">
              <a:buFont typeface="+mj-lt"/>
              <a:buAutoNum type="arabicPeriod"/>
            </a:pPr>
            <a:r>
              <a:rPr lang="en-US" sz="1800" dirty="0" smtClean="0"/>
              <a:t>Good</a:t>
            </a:r>
          </a:p>
          <a:p>
            <a:pPr marL="342900" indent="-342900">
              <a:buFont typeface="+mj-lt"/>
              <a:buAutoNum type="arabicPeriod"/>
            </a:pPr>
            <a:r>
              <a:rPr lang="en-US" sz="1800" dirty="0" smtClean="0"/>
              <a:t>I’m </a:t>
            </a:r>
            <a:r>
              <a:rPr lang="en-US" sz="1800" dirty="0"/>
              <a:t>confident in my knowledge of the current evidence in ongoing studies testing </a:t>
            </a:r>
            <a:r>
              <a:rPr lang="en-US" sz="1800" dirty="0" smtClean="0"/>
              <a:t>these agents </a:t>
            </a:r>
            <a:r>
              <a:rPr lang="en-US" sz="1800" dirty="0"/>
              <a:t>in endometrial </a:t>
            </a:r>
            <a:r>
              <a:rPr lang="en-US" sz="1800" dirty="0" smtClean="0"/>
              <a:t>cancer</a:t>
            </a:r>
            <a:endParaRPr lang="en-US" sz="1800" dirty="0"/>
          </a:p>
          <a:p>
            <a:pPr marL="342900" lvl="0" indent="-342900">
              <a:buFont typeface="+mj-lt"/>
              <a:buAutoNum type="arabicPeriod"/>
            </a:pPr>
            <a:endParaRPr lang="en-US" sz="1800" dirty="0"/>
          </a:p>
          <a:p>
            <a:pPr marL="342900" indent="-342900">
              <a:buFont typeface="+mj-lt"/>
              <a:buAutoNum type="arabicPeriod"/>
            </a:pPr>
            <a:endParaRPr lang="en-US" sz="1800" dirty="0"/>
          </a:p>
        </p:txBody>
      </p:sp>
      <p:sp>
        <p:nvSpPr>
          <p:cNvPr id="2" name="Title 1"/>
          <p:cNvSpPr>
            <a:spLocks noGrp="1"/>
          </p:cNvSpPr>
          <p:nvPr>
            <p:ph type="title"/>
          </p:nvPr>
        </p:nvSpPr>
        <p:spPr/>
        <p:txBody>
          <a:bodyPr/>
          <a:lstStyle/>
          <a:p>
            <a:r>
              <a:rPr lang="en-US" dirty="0" smtClean="0"/>
              <a:t>Polling Question 1</a:t>
            </a:r>
            <a:endParaRPr lang="en-US" dirty="0"/>
          </a:p>
        </p:txBody>
      </p:sp>
      <p:pic>
        <p:nvPicPr>
          <p:cNvPr id="3" name="Picture 2" descr="question_ma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6334" y="993296"/>
            <a:ext cx="533400" cy="660400"/>
          </a:xfrm>
          <a:prstGeom prst="rect">
            <a:avLst/>
          </a:prstGeom>
        </p:spPr>
      </p:pic>
    </p:spTree>
    <p:extLst>
      <p:ext uri="{BB962C8B-B14F-4D97-AF65-F5344CB8AC3E}">
        <p14:creationId xmlns:p14="http://schemas.microsoft.com/office/powerpoint/2010/main" val="4084931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929018"/>
            <a:ext cx="8423910" cy="3749040"/>
          </a:xfrm>
        </p:spPr>
        <p:txBody>
          <a:bodyPr/>
          <a:lstStyle/>
          <a:p>
            <a:pPr marL="0" indent="0">
              <a:buNone/>
            </a:pPr>
            <a:r>
              <a:rPr lang="en-CA" sz="1800" b="1" dirty="0"/>
              <a:t>How often </a:t>
            </a:r>
            <a:r>
              <a:rPr lang="en-CA" sz="1800" b="1" dirty="0" smtClean="0"/>
              <a:t>will you now discuss </a:t>
            </a:r>
            <a:r>
              <a:rPr lang="en-CA" sz="1800" b="1" dirty="0"/>
              <a:t>clinical trial enrollment with eligible </a:t>
            </a:r>
            <a:r>
              <a:rPr lang="en-CA" sz="1800" b="1" dirty="0" smtClean="0"/>
              <a:t/>
            </a:r>
            <a:br>
              <a:rPr lang="en-CA" sz="1800" b="1" dirty="0" smtClean="0"/>
            </a:br>
            <a:r>
              <a:rPr lang="en-CA" sz="1800" b="1" dirty="0" smtClean="0"/>
              <a:t>patients </a:t>
            </a:r>
            <a:r>
              <a:rPr lang="en-CA" sz="1800" b="1" dirty="0"/>
              <a:t>who have advanced endometrial or cervical cancer?</a:t>
            </a:r>
            <a:endParaRPr lang="en-US" sz="1800" dirty="0"/>
          </a:p>
          <a:p>
            <a:pPr marL="0" lvl="0" indent="0">
              <a:buNone/>
            </a:pPr>
            <a:endParaRPr lang="en-US" sz="1800" dirty="0" smtClean="0"/>
          </a:p>
          <a:p>
            <a:pPr marL="342900" indent="-342900">
              <a:buFont typeface="+mj-lt"/>
              <a:buAutoNum type="arabicPeriod"/>
            </a:pPr>
            <a:r>
              <a:rPr lang="en-CA" sz="1800" dirty="0" smtClean="0"/>
              <a:t>Never</a:t>
            </a:r>
          </a:p>
          <a:p>
            <a:pPr marL="342900" indent="-342900">
              <a:buFont typeface="+mj-lt"/>
              <a:buAutoNum type="arabicPeriod"/>
            </a:pPr>
            <a:r>
              <a:rPr lang="en-US" sz="1800" dirty="0" smtClean="0"/>
              <a:t>Infrequently</a:t>
            </a:r>
          </a:p>
          <a:p>
            <a:pPr marL="342900" lvl="0" indent="-342900">
              <a:buFont typeface="+mj-lt"/>
              <a:buAutoNum type="arabicPeriod"/>
            </a:pPr>
            <a:r>
              <a:rPr lang="en-US" sz="1800" dirty="0" smtClean="0"/>
              <a:t>Sometimes</a:t>
            </a:r>
          </a:p>
          <a:p>
            <a:pPr marL="342900" lvl="0" indent="-342900">
              <a:buFont typeface="+mj-lt"/>
              <a:buAutoNum type="arabicPeriod"/>
            </a:pPr>
            <a:r>
              <a:rPr lang="en-US" sz="1800" dirty="0" smtClean="0"/>
              <a:t>Always</a:t>
            </a:r>
          </a:p>
          <a:p>
            <a:pPr marL="342900" lvl="0" indent="-342900">
              <a:buFont typeface="+mj-lt"/>
              <a:buAutoNum type="arabicPeriod"/>
            </a:pPr>
            <a:r>
              <a:rPr lang="en-US" sz="1800" dirty="0" smtClean="0"/>
              <a:t>N/A for me</a:t>
            </a:r>
            <a:endParaRPr lang="en-US" sz="1800" dirty="0"/>
          </a:p>
          <a:p>
            <a:pPr marL="342900" indent="-342900">
              <a:buFont typeface="+mj-lt"/>
              <a:buAutoNum type="arabicPeriod"/>
            </a:pPr>
            <a:endParaRPr lang="en-US" sz="1800" dirty="0"/>
          </a:p>
        </p:txBody>
      </p:sp>
      <p:sp>
        <p:nvSpPr>
          <p:cNvPr id="2" name="Title 1"/>
          <p:cNvSpPr>
            <a:spLocks noGrp="1"/>
          </p:cNvSpPr>
          <p:nvPr>
            <p:ph type="title"/>
          </p:nvPr>
        </p:nvSpPr>
        <p:spPr/>
        <p:txBody>
          <a:bodyPr/>
          <a:lstStyle/>
          <a:p>
            <a:r>
              <a:rPr lang="en-US" dirty="0" smtClean="0"/>
              <a:t>Polling Question 3</a:t>
            </a:r>
            <a:endParaRPr lang="en-US" dirty="0"/>
          </a:p>
        </p:txBody>
      </p:sp>
      <p:pic>
        <p:nvPicPr>
          <p:cNvPr id="3" name="Picture 2" descr="question_ma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6334" y="993296"/>
            <a:ext cx="533400" cy="660400"/>
          </a:xfrm>
          <a:prstGeom prst="rect">
            <a:avLst/>
          </a:prstGeom>
        </p:spPr>
      </p:pic>
    </p:spTree>
    <p:extLst>
      <p:ext uri="{BB962C8B-B14F-4D97-AF65-F5344CB8AC3E}">
        <p14:creationId xmlns:p14="http://schemas.microsoft.com/office/powerpoint/2010/main" val="4220183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80518" y="929018"/>
            <a:ext cx="8423910" cy="3749040"/>
          </a:xfrm>
        </p:spPr>
        <p:txBody>
          <a:bodyPr/>
          <a:lstStyle/>
          <a:p>
            <a:pPr marL="0" indent="0">
              <a:buNone/>
            </a:pPr>
            <a:r>
              <a:rPr lang="en-CA" sz="1800" b="1" dirty="0"/>
              <a:t>How often </a:t>
            </a:r>
            <a:r>
              <a:rPr lang="en-CA" sz="1800" b="1" dirty="0" smtClean="0"/>
              <a:t>will you now </a:t>
            </a:r>
            <a:r>
              <a:rPr lang="en-CA" sz="1800" b="1" dirty="0"/>
              <a:t>counsel patients receiving </a:t>
            </a:r>
            <a:r>
              <a:rPr lang="en-CA" sz="1800" b="1" dirty="0" smtClean="0"/>
              <a:t>IO, TKI, or </a:t>
            </a:r>
            <a:br>
              <a:rPr lang="en-CA" sz="1800" b="1" dirty="0" smtClean="0"/>
            </a:br>
            <a:r>
              <a:rPr lang="en-CA" sz="1800" b="1" dirty="0" smtClean="0"/>
              <a:t>ADC therapies on </a:t>
            </a:r>
            <a:r>
              <a:rPr lang="en-CA" sz="1800" b="1" dirty="0"/>
              <a:t>appropriate strategies to prevent and/or manage </a:t>
            </a:r>
            <a:r>
              <a:rPr lang="en-CA" sz="1800" b="1" dirty="0" smtClean="0"/>
              <a:t/>
            </a:r>
            <a:br>
              <a:rPr lang="en-CA" sz="1800" b="1" dirty="0" smtClean="0"/>
            </a:br>
            <a:r>
              <a:rPr lang="en-CA" sz="1800" b="1" dirty="0" smtClean="0"/>
              <a:t>class </a:t>
            </a:r>
            <a:r>
              <a:rPr lang="en-CA" sz="1800" b="1" dirty="0"/>
              <a:t>effect </a:t>
            </a:r>
            <a:r>
              <a:rPr lang="en-CA" sz="1800" b="1" dirty="0" smtClean="0"/>
              <a:t>toxicities </a:t>
            </a:r>
            <a:r>
              <a:rPr lang="en-CA" sz="1800" b="1" dirty="0"/>
              <a:t>(such as </a:t>
            </a:r>
            <a:r>
              <a:rPr lang="en-CA" sz="1800" b="1" dirty="0" smtClean="0"/>
              <a:t>fatigue and GI </a:t>
            </a:r>
            <a:r>
              <a:rPr lang="en-CA" sz="1800" b="1" dirty="0"/>
              <a:t>symptoms, among others)?</a:t>
            </a:r>
            <a:endParaRPr lang="en-US" sz="1800" dirty="0"/>
          </a:p>
          <a:p>
            <a:pPr marL="0" lvl="0" indent="0">
              <a:buNone/>
            </a:pPr>
            <a:endParaRPr lang="en-US" sz="1800" dirty="0" smtClean="0"/>
          </a:p>
          <a:p>
            <a:pPr marL="342900" indent="-342900">
              <a:buFont typeface="+mj-lt"/>
              <a:buAutoNum type="arabicPeriod"/>
            </a:pPr>
            <a:r>
              <a:rPr lang="en-CA" sz="1800" dirty="0" smtClean="0"/>
              <a:t>Never</a:t>
            </a:r>
          </a:p>
          <a:p>
            <a:pPr marL="342900" indent="-342900">
              <a:buFont typeface="+mj-lt"/>
              <a:buAutoNum type="arabicPeriod"/>
            </a:pPr>
            <a:r>
              <a:rPr lang="en-US" sz="1800" dirty="0" smtClean="0"/>
              <a:t>Infrequently</a:t>
            </a:r>
          </a:p>
          <a:p>
            <a:pPr marL="342900" lvl="0" indent="-342900">
              <a:buFont typeface="+mj-lt"/>
              <a:buAutoNum type="arabicPeriod"/>
            </a:pPr>
            <a:r>
              <a:rPr lang="en-US" sz="1800" dirty="0" smtClean="0"/>
              <a:t>Sometimes</a:t>
            </a:r>
          </a:p>
          <a:p>
            <a:pPr marL="342900" lvl="0" indent="-342900">
              <a:buFont typeface="+mj-lt"/>
              <a:buAutoNum type="arabicPeriod"/>
            </a:pPr>
            <a:r>
              <a:rPr lang="en-US" sz="1800" dirty="0" smtClean="0"/>
              <a:t>Always</a:t>
            </a:r>
          </a:p>
          <a:p>
            <a:pPr marL="342900" lvl="0" indent="-342900">
              <a:buFont typeface="+mj-lt"/>
              <a:buAutoNum type="arabicPeriod"/>
            </a:pPr>
            <a:r>
              <a:rPr lang="en-US" sz="1800" dirty="0" smtClean="0"/>
              <a:t>N/A for me</a:t>
            </a:r>
            <a:endParaRPr lang="en-US" sz="1800" dirty="0"/>
          </a:p>
          <a:p>
            <a:pPr marL="342900" indent="-342900">
              <a:buFont typeface="+mj-lt"/>
              <a:buAutoNum type="arabicPeriod"/>
            </a:pPr>
            <a:endParaRPr lang="en-US" sz="1800" dirty="0"/>
          </a:p>
        </p:txBody>
      </p:sp>
      <p:sp>
        <p:nvSpPr>
          <p:cNvPr id="2" name="Title 1"/>
          <p:cNvSpPr>
            <a:spLocks noGrp="1"/>
          </p:cNvSpPr>
          <p:nvPr>
            <p:ph type="title"/>
          </p:nvPr>
        </p:nvSpPr>
        <p:spPr/>
        <p:txBody>
          <a:bodyPr/>
          <a:lstStyle/>
          <a:p>
            <a:r>
              <a:rPr lang="en-US" dirty="0" smtClean="0"/>
              <a:t>Polling Question 4</a:t>
            </a:r>
            <a:endParaRPr lang="en-US" dirty="0"/>
          </a:p>
        </p:txBody>
      </p:sp>
      <p:pic>
        <p:nvPicPr>
          <p:cNvPr id="3" name="Picture 2" descr="question_ma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6334" y="993296"/>
            <a:ext cx="533400" cy="660400"/>
          </a:xfrm>
          <a:prstGeom prst="rect">
            <a:avLst/>
          </a:prstGeom>
        </p:spPr>
      </p:pic>
    </p:spTree>
    <p:extLst>
      <p:ext uri="{BB962C8B-B14F-4D97-AF65-F5344CB8AC3E}">
        <p14:creationId xmlns:p14="http://schemas.microsoft.com/office/powerpoint/2010/main" val="2653380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929018"/>
            <a:ext cx="8423910" cy="3749040"/>
          </a:xfrm>
        </p:spPr>
        <p:txBody>
          <a:bodyPr/>
          <a:lstStyle/>
          <a:p>
            <a:pPr marL="0" indent="0">
              <a:buNone/>
            </a:pPr>
            <a:r>
              <a:rPr lang="en-US" sz="1800" b="1" dirty="0" smtClean="0"/>
              <a:t>How often will you now discuss </a:t>
            </a:r>
            <a:r>
              <a:rPr lang="en-US" sz="1800" b="1" dirty="0"/>
              <a:t>with patients the importance of </a:t>
            </a:r>
            <a:r>
              <a:rPr lang="en-US" sz="1800" b="1" dirty="0" smtClean="0"/>
              <a:t/>
            </a:r>
            <a:br>
              <a:rPr lang="en-US" sz="1800" b="1" dirty="0" smtClean="0"/>
            </a:br>
            <a:r>
              <a:rPr lang="en-US" sz="1800" b="1" dirty="0" smtClean="0"/>
              <a:t>reporting adverse </a:t>
            </a:r>
            <a:r>
              <a:rPr lang="en-US" sz="1800" b="1" dirty="0"/>
              <a:t>events immediately, rather than waiting for </a:t>
            </a:r>
            <a:r>
              <a:rPr lang="en-US" sz="1800" b="1" dirty="0" smtClean="0"/>
              <a:t/>
            </a:r>
            <a:br>
              <a:rPr lang="en-US" sz="1800" b="1" dirty="0" smtClean="0"/>
            </a:br>
            <a:r>
              <a:rPr lang="en-US" sz="1800" b="1" dirty="0" smtClean="0"/>
              <a:t>their </a:t>
            </a:r>
            <a:r>
              <a:rPr lang="en-US" sz="1800" b="1" dirty="0"/>
              <a:t>next </a:t>
            </a:r>
            <a:r>
              <a:rPr lang="en-US" sz="1800" b="1" dirty="0" smtClean="0"/>
              <a:t>scheduled visit</a:t>
            </a:r>
            <a:r>
              <a:rPr lang="en-US" sz="1800" b="1" dirty="0"/>
              <a:t>, especially if on a combination </a:t>
            </a:r>
            <a:r>
              <a:rPr lang="en-US" sz="1800" b="1" dirty="0" smtClean="0"/>
              <a:t>regimen?</a:t>
            </a:r>
            <a:endParaRPr lang="en-US" sz="1800" b="1" dirty="0"/>
          </a:p>
          <a:p>
            <a:pPr marL="0" lvl="0" indent="0">
              <a:buNone/>
            </a:pPr>
            <a:endParaRPr lang="en-US" sz="1800" dirty="0" smtClean="0"/>
          </a:p>
          <a:p>
            <a:pPr marL="342900" indent="-342900">
              <a:buFont typeface="+mj-lt"/>
              <a:buAutoNum type="arabicPeriod"/>
            </a:pPr>
            <a:r>
              <a:rPr lang="en-CA" sz="1800" dirty="0"/>
              <a:t>Never</a:t>
            </a:r>
          </a:p>
          <a:p>
            <a:pPr marL="342900" indent="-342900">
              <a:buFont typeface="+mj-lt"/>
              <a:buAutoNum type="arabicPeriod"/>
            </a:pPr>
            <a:r>
              <a:rPr lang="en-US" sz="1800" dirty="0"/>
              <a:t>Infrequently</a:t>
            </a:r>
          </a:p>
          <a:p>
            <a:pPr marL="342900" lvl="0" indent="-342900">
              <a:buFont typeface="+mj-lt"/>
              <a:buAutoNum type="arabicPeriod"/>
            </a:pPr>
            <a:r>
              <a:rPr lang="en-US" sz="1800" dirty="0"/>
              <a:t>Sometimes</a:t>
            </a:r>
          </a:p>
          <a:p>
            <a:pPr marL="342900" lvl="0" indent="-342900">
              <a:buFont typeface="+mj-lt"/>
              <a:buAutoNum type="arabicPeriod"/>
            </a:pPr>
            <a:r>
              <a:rPr lang="en-US" sz="1800" dirty="0"/>
              <a:t>Always</a:t>
            </a:r>
          </a:p>
          <a:p>
            <a:pPr marL="342900" lvl="0" indent="-342900">
              <a:buFont typeface="+mj-lt"/>
              <a:buAutoNum type="arabicPeriod"/>
            </a:pPr>
            <a:r>
              <a:rPr lang="en-US" sz="1800" dirty="0"/>
              <a:t>N/A for </a:t>
            </a:r>
            <a:r>
              <a:rPr lang="en-US" sz="1800" dirty="0" smtClean="0"/>
              <a:t>me</a:t>
            </a:r>
            <a:endParaRPr lang="en-US" sz="1800" dirty="0"/>
          </a:p>
          <a:p>
            <a:pPr marL="342900" indent="-342900">
              <a:buFont typeface="+mj-lt"/>
              <a:buAutoNum type="arabicPeriod"/>
            </a:pPr>
            <a:endParaRPr lang="en-US" sz="1800" dirty="0"/>
          </a:p>
        </p:txBody>
      </p:sp>
      <p:sp>
        <p:nvSpPr>
          <p:cNvPr id="2" name="Title 1"/>
          <p:cNvSpPr>
            <a:spLocks noGrp="1"/>
          </p:cNvSpPr>
          <p:nvPr>
            <p:ph type="title"/>
          </p:nvPr>
        </p:nvSpPr>
        <p:spPr/>
        <p:txBody>
          <a:bodyPr/>
          <a:lstStyle/>
          <a:p>
            <a:r>
              <a:rPr lang="en-US" dirty="0" smtClean="0"/>
              <a:t>Polling Question 5</a:t>
            </a:r>
            <a:endParaRPr lang="en-US" dirty="0"/>
          </a:p>
        </p:txBody>
      </p:sp>
      <p:pic>
        <p:nvPicPr>
          <p:cNvPr id="3" name="Picture 2" descr="question_ma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6334" y="993296"/>
            <a:ext cx="533400" cy="660400"/>
          </a:xfrm>
          <a:prstGeom prst="rect">
            <a:avLst/>
          </a:prstGeom>
        </p:spPr>
      </p:pic>
    </p:spTree>
    <p:extLst>
      <p:ext uri="{BB962C8B-B14F-4D97-AF65-F5344CB8AC3E}">
        <p14:creationId xmlns:p14="http://schemas.microsoft.com/office/powerpoint/2010/main" val="2493634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58878" y="1636587"/>
            <a:ext cx="3949645" cy="15298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baseline="0">
                <a:solidFill>
                  <a:schemeClr val="accent2"/>
                </a:solidFill>
                <a:latin typeface="Arial" panose="020B0604020202020204" pitchFamily="34" charset="0"/>
                <a:ea typeface="+mj-ea"/>
                <a:cs typeface="Arial" panose="020B0604020202020204" pitchFamily="34" charset="0"/>
              </a:defRPr>
            </a:lvl1pPr>
          </a:lstStyle>
          <a:p>
            <a:r>
              <a:rPr lang="en-US" sz="4800" dirty="0">
                <a:solidFill>
                  <a:schemeClr val="bg1"/>
                </a:solidFill>
              </a:rPr>
              <a:t>Audience Q&amp;A</a:t>
            </a:r>
          </a:p>
        </p:txBody>
      </p:sp>
      <p:grpSp>
        <p:nvGrpSpPr>
          <p:cNvPr id="2" name="Group 1"/>
          <p:cNvGrpSpPr/>
          <p:nvPr/>
        </p:nvGrpSpPr>
        <p:grpSpPr>
          <a:xfrm>
            <a:off x="5102833" y="1372829"/>
            <a:ext cx="3082290" cy="2057400"/>
            <a:chOff x="4804410" y="1487129"/>
            <a:chExt cx="3082290" cy="2057400"/>
          </a:xfrm>
        </p:grpSpPr>
        <p:sp>
          <p:nvSpPr>
            <p:cNvPr id="10" name="Rounded Rectangle 9"/>
            <p:cNvSpPr/>
            <p:nvPr/>
          </p:nvSpPr>
          <p:spPr>
            <a:xfrm>
              <a:off x="4804410" y="1487129"/>
              <a:ext cx="3082290" cy="2057400"/>
            </a:xfrm>
            <a:prstGeom prst="round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https://www.iorg.ca/wp-content/uploads/2016/08/icon1-1.png"/>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tretch/>
          </p:blipFill>
          <p:spPr bwMode="auto">
            <a:xfrm>
              <a:off x="5012055" y="1626829"/>
              <a:ext cx="2667001" cy="17780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801424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457200" y="2686050"/>
            <a:ext cx="662940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304F4D"/>
              </a:buClr>
              <a:buChar char="•"/>
              <a:defRPr sz="2400">
                <a:solidFill>
                  <a:schemeClr val="tx1"/>
                </a:solidFill>
                <a:latin typeface="Arial" pitchFamily="34" charset="0"/>
                <a:ea typeface="ヒラギノ角ゴ Pro W3" charset="-128"/>
              </a:defRPr>
            </a:lvl1pPr>
            <a:lvl2pPr marL="742950" indent="-285750">
              <a:spcBef>
                <a:spcPct val="20000"/>
              </a:spcBef>
              <a:buClr>
                <a:srgbClr val="304F4D"/>
              </a:buClr>
              <a:buChar char="–"/>
              <a:defRPr sz="2400">
                <a:solidFill>
                  <a:schemeClr val="tx1"/>
                </a:solidFill>
                <a:latin typeface="Arial" pitchFamily="34" charset="0"/>
                <a:ea typeface="ヒラギノ角ゴ Pro W3" charset="-128"/>
              </a:defRPr>
            </a:lvl2pPr>
            <a:lvl3pPr marL="1143000" indent="-228600">
              <a:spcBef>
                <a:spcPct val="20000"/>
              </a:spcBef>
              <a:buClr>
                <a:srgbClr val="304F4D"/>
              </a:buClr>
              <a:buChar char="•"/>
              <a:defRPr>
                <a:solidFill>
                  <a:schemeClr val="tx1"/>
                </a:solidFill>
                <a:latin typeface="Arial" pitchFamily="34" charset="0"/>
                <a:ea typeface="ヒラギノ角ゴ Pro W3" charset="-128"/>
              </a:defRPr>
            </a:lvl3pPr>
            <a:lvl4pPr marL="1600200" indent="-228600">
              <a:spcBef>
                <a:spcPct val="20000"/>
              </a:spcBef>
              <a:buClr>
                <a:srgbClr val="304F4D"/>
              </a:buClr>
              <a:buChar char="–"/>
              <a:defRPr>
                <a:solidFill>
                  <a:schemeClr val="tx1"/>
                </a:solidFill>
                <a:latin typeface="Arial" pitchFamily="34" charset="0"/>
                <a:ea typeface="ヒラギノ角ゴ Pro W3" charset="-128"/>
              </a:defRPr>
            </a:lvl4pPr>
            <a:lvl5pPr marL="2057400" indent="-228600">
              <a:spcBef>
                <a:spcPct val="20000"/>
              </a:spcBef>
              <a:buClr>
                <a:srgbClr val="304F4D"/>
              </a:buClr>
              <a:buChar char="»"/>
              <a:defRPr>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9pPr>
          </a:lstStyle>
          <a:p>
            <a:pPr>
              <a:buFontTx/>
              <a:buNone/>
            </a:pPr>
            <a:endParaRPr lang="en-US" altLang="en-US" sz="1800">
              <a:solidFill>
                <a:srgbClr val="000000"/>
              </a:solidFill>
            </a:endParaRPr>
          </a:p>
        </p:txBody>
      </p:sp>
      <p:sp>
        <p:nvSpPr>
          <p:cNvPr id="12" name="Rectangle 15"/>
          <p:cNvSpPr>
            <a:spLocks noChangeArrowheads="1"/>
          </p:cNvSpPr>
          <p:nvPr/>
        </p:nvSpPr>
        <p:spPr bwMode="auto">
          <a:xfrm>
            <a:off x="795338" y="1962150"/>
            <a:ext cx="781526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pPr>
              <a:defRPr/>
            </a:pPr>
            <a:r>
              <a:rPr lang="en-US" sz="3200" b="1" dirty="0" smtClean="0">
                <a:solidFill>
                  <a:srgbClr val="F3C430"/>
                </a:solidFill>
                <a:effectLst>
                  <a:outerShdw blurRad="38100" dist="38100" dir="2700000" algn="tl">
                    <a:srgbClr val="000000">
                      <a:alpha val="43137"/>
                    </a:srgbClr>
                  </a:outerShdw>
                </a:effectLst>
                <a:cs typeface="Arial" panose="020B0604020202020204" pitchFamily="34" charset="0"/>
              </a:rPr>
              <a:t>PeerView.com/</a:t>
            </a:r>
            <a:r>
              <a:rPr lang="en-US" sz="3200" b="1" dirty="0" err="1" smtClean="0">
                <a:solidFill>
                  <a:srgbClr val="F3C430"/>
                </a:solidFill>
                <a:effectLst>
                  <a:outerShdw blurRad="38100" dist="38100" dir="2700000" algn="tl">
                    <a:srgbClr val="000000">
                      <a:alpha val="43137"/>
                    </a:srgbClr>
                  </a:outerShdw>
                </a:effectLst>
                <a:cs typeface="Arial" panose="020B0604020202020204" pitchFamily="34" charset="0"/>
              </a:rPr>
              <a:t>GynOnc</a:t>
            </a:r>
            <a:r>
              <a:rPr lang="en-US" sz="3200" b="1" dirty="0" smtClean="0">
                <a:solidFill>
                  <a:srgbClr val="F3C430"/>
                </a:solidFill>
                <a:effectLst>
                  <a:outerShdw blurRad="38100" dist="38100" dir="2700000" algn="tl">
                    <a:srgbClr val="000000">
                      <a:alpha val="43137"/>
                    </a:srgbClr>
                  </a:outerShdw>
                </a:effectLst>
                <a:cs typeface="Arial" panose="020B0604020202020204" pitchFamily="34" charset="0"/>
              </a:rPr>
              <a:t>-Survey-FDM</a:t>
            </a:r>
            <a:endParaRPr lang="en-US" sz="3200" b="1" dirty="0">
              <a:solidFill>
                <a:srgbClr val="F3C430"/>
              </a:solidFill>
              <a:effectLst>
                <a:outerShdw blurRad="38100" dist="38100" dir="2700000" algn="tl">
                  <a:srgbClr val="000000">
                    <a:alpha val="43137"/>
                  </a:srgbClr>
                </a:outerShdw>
              </a:effectLst>
              <a:cs typeface="Arial" panose="020B0604020202020204" pitchFamily="34" charset="0"/>
            </a:endParaRPr>
          </a:p>
        </p:txBody>
      </p:sp>
      <p:sp>
        <p:nvSpPr>
          <p:cNvPr id="13" name="TextBox 12"/>
          <p:cNvSpPr txBox="1"/>
          <p:nvPr/>
        </p:nvSpPr>
        <p:spPr>
          <a:xfrm>
            <a:off x="1600200" y="3790950"/>
            <a:ext cx="5943600" cy="400110"/>
          </a:xfrm>
          <a:prstGeom prst="rect">
            <a:avLst/>
          </a:prstGeom>
          <a:noFill/>
        </p:spPr>
        <p:txBody>
          <a:bodyPr wrap="square" rtlCol="0">
            <a:noAutofit/>
          </a:bodyPr>
          <a:lstStyle/>
          <a:p>
            <a:pPr algn="ctr"/>
            <a:r>
              <a:rPr lang="en-US" sz="2000" b="1" i="1" dirty="0">
                <a:solidFill>
                  <a:prstClr val="white"/>
                </a:solidFill>
              </a:rPr>
              <a:t>Thank you and have a good day.</a:t>
            </a:r>
          </a:p>
        </p:txBody>
      </p:sp>
      <p:sp>
        <p:nvSpPr>
          <p:cNvPr id="15" name="Rounded Rectangle 14"/>
          <p:cNvSpPr/>
          <p:nvPr/>
        </p:nvSpPr>
        <p:spPr bwMode="auto">
          <a:xfrm>
            <a:off x="571500" y="1794510"/>
            <a:ext cx="8001000" cy="1920240"/>
          </a:xfrm>
          <a:prstGeom prst="roundRect">
            <a:avLst/>
          </a:prstGeom>
          <a:noFill/>
          <a:ln>
            <a:solidFill>
              <a:srgbClr val="F3C430"/>
            </a:solid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noAutofit/>
          </a:bodyPr>
          <a:lstStyle/>
          <a:p>
            <a:pPr algn="ctr"/>
            <a:endParaRPr lang="en-US" dirty="0">
              <a:solidFill>
                <a:srgbClr val="161A2E"/>
              </a:solidFill>
              <a:ea typeface="ヒラギノ角ゴ Pro W3" charset="0"/>
              <a:cs typeface="ヒラギノ角ゴ Pro W3" charset="0"/>
            </a:endParaRPr>
          </a:p>
        </p:txBody>
      </p:sp>
      <p:sp>
        <p:nvSpPr>
          <p:cNvPr id="16" name="TextBox 15"/>
          <p:cNvSpPr txBox="1"/>
          <p:nvPr/>
        </p:nvSpPr>
        <p:spPr>
          <a:xfrm>
            <a:off x="685800" y="390193"/>
            <a:ext cx="7772400" cy="1275135"/>
          </a:xfrm>
          <a:prstGeom prst="rect">
            <a:avLst/>
          </a:prstGeom>
          <a:noFill/>
        </p:spPr>
        <p:txBody>
          <a:bodyPr wrap="square" rtlCol="0">
            <a:noAutofit/>
          </a:bodyPr>
          <a:lstStyle/>
          <a:p>
            <a:pPr algn="ctr">
              <a:lnSpc>
                <a:spcPts val="3100"/>
              </a:lnSpc>
              <a:spcAft>
                <a:spcPts val="1800"/>
              </a:spcAft>
            </a:pPr>
            <a:r>
              <a:rPr lang="en-US" altLang="en-US" sz="2200" b="1" dirty="0">
                <a:solidFill>
                  <a:prstClr val="white"/>
                </a:solidFill>
                <a:cs typeface="Arial" panose="020B0604020202020204" pitchFamily="34" charset="0"/>
              </a:rPr>
              <a:t>Please remember to complete and submit </a:t>
            </a:r>
            <a:br>
              <a:rPr lang="en-US" altLang="en-US" sz="2200" b="1" dirty="0">
                <a:solidFill>
                  <a:prstClr val="white"/>
                </a:solidFill>
                <a:cs typeface="Arial" panose="020B0604020202020204" pitchFamily="34" charset="0"/>
              </a:rPr>
            </a:br>
            <a:r>
              <a:rPr lang="en-US" altLang="en-US" sz="2200" b="1" dirty="0">
                <a:solidFill>
                  <a:prstClr val="white"/>
                </a:solidFill>
                <a:cs typeface="Arial" panose="020B0604020202020204" pitchFamily="34" charset="0"/>
              </a:rPr>
              <a:t>your Post-Test and Evaluation for CNE credit. </a:t>
            </a:r>
            <a:endParaRPr lang="en-US" sz="2200" dirty="0">
              <a:solidFill>
                <a:srgbClr val="000000"/>
              </a:solidFill>
            </a:endParaRPr>
          </a:p>
        </p:txBody>
      </p:sp>
    </p:spTree>
    <p:extLst>
      <p:ext uri="{BB962C8B-B14F-4D97-AF65-F5344CB8AC3E}">
        <p14:creationId xmlns:p14="http://schemas.microsoft.com/office/powerpoint/2010/main" val="2090066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929018"/>
            <a:ext cx="8423910" cy="3749040"/>
          </a:xfrm>
        </p:spPr>
        <p:txBody>
          <a:bodyPr/>
          <a:lstStyle/>
          <a:p>
            <a:pPr marL="0" indent="0">
              <a:buNone/>
            </a:pPr>
            <a:r>
              <a:rPr lang="en-CA" sz="1800" b="1" dirty="0"/>
              <a:t>Please rate your knowledge of new evidence and ongoing studies </a:t>
            </a:r>
            <a:br>
              <a:rPr lang="en-CA" sz="1800" b="1" dirty="0"/>
            </a:br>
            <a:r>
              <a:rPr lang="en-CA" sz="1800" b="1" dirty="0"/>
              <a:t>testing checkpoint </a:t>
            </a:r>
            <a:r>
              <a:rPr lang="en-CA" sz="1800" b="1" dirty="0" smtClean="0"/>
              <a:t>inhibitors </a:t>
            </a:r>
            <a:r>
              <a:rPr lang="en-CA" sz="1800" b="1" dirty="0"/>
              <a:t>and </a:t>
            </a:r>
            <a:r>
              <a:rPr lang="en-CA" sz="1800" b="1" dirty="0" smtClean="0"/>
              <a:t>emerging </a:t>
            </a:r>
            <a:r>
              <a:rPr lang="en-CA" sz="1800" b="1" dirty="0"/>
              <a:t>agents (</a:t>
            </a:r>
            <a:r>
              <a:rPr lang="en-CA" sz="1800" b="1" dirty="0" smtClean="0"/>
              <a:t>eg, </a:t>
            </a:r>
            <a:r>
              <a:rPr lang="en-CA" sz="1800" b="1" dirty="0"/>
              <a:t>ADCs) in </a:t>
            </a:r>
            <a:r>
              <a:rPr lang="en-CA" sz="1800" b="1" dirty="0" smtClean="0"/>
              <a:t/>
            </a:r>
            <a:br>
              <a:rPr lang="en-CA" sz="1800" b="1" dirty="0" smtClean="0"/>
            </a:br>
            <a:r>
              <a:rPr lang="en-CA" sz="1800" b="1" dirty="0" smtClean="0"/>
              <a:t>patients </a:t>
            </a:r>
            <a:r>
              <a:rPr lang="en-CA" sz="1800" b="1" dirty="0"/>
              <a:t>with advanced </a:t>
            </a:r>
            <a:r>
              <a:rPr lang="en-CA" sz="1800" b="1" dirty="0" smtClean="0"/>
              <a:t>cervical </a:t>
            </a:r>
            <a:r>
              <a:rPr lang="en-CA" sz="1800" b="1" dirty="0"/>
              <a:t>cancer.</a:t>
            </a:r>
            <a:endParaRPr lang="en-US" sz="1800" dirty="0"/>
          </a:p>
          <a:p>
            <a:pPr marL="0" lvl="0" indent="0">
              <a:buNone/>
            </a:pPr>
            <a:endParaRPr lang="en-US" sz="1800" dirty="0" smtClean="0"/>
          </a:p>
          <a:p>
            <a:pPr marL="342900" lvl="0" indent="-342900">
              <a:buFont typeface="+mj-lt"/>
              <a:buAutoNum type="arabicPeriod"/>
            </a:pPr>
            <a:r>
              <a:rPr lang="en-US" sz="1800" dirty="0" smtClean="0"/>
              <a:t>I’m </a:t>
            </a:r>
            <a:r>
              <a:rPr lang="en-US" sz="1800" dirty="0"/>
              <a:t>not familiar with current evidence/ongoing trials in this </a:t>
            </a:r>
            <a:r>
              <a:rPr lang="en-US" sz="1800" dirty="0" smtClean="0"/>
              <a:t>area</a:t>
            </a:r>
            <a:endParaRPr lang="en-CA" sz="1800" dirty="0" smtClean="0"/>
          </a:p>
          <a:p>
            <a:pPr marL="342900" indent="-342900">
              <a:buFont typeface="+mj-lt"/>
              <a:buAutoNum type="arabicPeriod"/>
            </a:pPr>
            <a:r>
              <a:rPr lang="en-US" sz="1800" dirty="0" smtClean="0"/>
              <a:t>Limited</a:t>
            </a:r>
          </a:p>
          <a:p>
            <a:pPr marL="342900" lvl="0" indent="-342900">
              <a:buFont typeface="+mj-lt"/>
              <a:buAutoNum type="arabicPeriod"/>
            </a:pPr>
            <a:r>
              <a:rPr lang="en-US" sz="1800" dirty="0" smtClean="0"/>
              <a:t>Average</a:t>
            </a:r>
          </a:p>
          <a:p>
            <a:pPr marL="342900" lvl="0" indent="-342900">
              <a:buFont typeface="+mj-lt"/>
              <a:buAutoNum type="arabicPeriod"/>
            </a:pPr>
            <a:r>
              <a:rPr lang="en-US" sz="1800" dirty="0" smtClean="0"/>
              <a:t>Good</a:t>
            </a:r>
          </a:p>
          <a:p>
            <a:pPr marL="342900" indent="-342900">
              <a:buFont typeface="+mj-lt"/>
              <a:buAutoNum type="arabicPeriod"/>
            </a:pPr>
            <a:r>
              <a:rPr lang="en-US" sz="1800" dirty="0" smtClean="0"/>
              <a:t>I’m </a:t>
            </a:r>
            <a:r>
              <a:rPr lang="en-US" sz="1800" dirty="0"/>
              <a:t>confident in my knowledge of the current evidence in ongoing studies testing </a:t>
            </a:r>
            <a:r>
              <a:rPr lang="en-US" sz="1800" dirty="0" smtClean="0"/>
              <a:t>these agents </a:t>
            </a:r>
            <a:r>
              <a:rPr lang="en-US" sz="1800" dirty="0"/>
              <a:t>in </a:t>
            </a:r>
            <a:r>
              <a:rPr lang="en-US" sz="1800" dirty="0" smtClean="0"/>
              <a:t>advanced cervical cancer</a:t>
            </a:r>
            <a:endParaRPr lang="en-US" sz="1800" dirty="0"/>
          </a:p>
          <a:p>
            <a:pPr marL="342900" lvl="0" indent="-342900">
              <a:buFont typeface="+mj-lt"/>
              <a:buAutoNum type="arabicPeriod"/>
            </a:pPr>
            <a:endParaRPr lang="en-US" sz="1800" dirty="0"/>
          </a:p>
          <a:p>
            <a:pPr marL="342900" indent="-342900">
              <a:buFont typeface="+mj-lt"/>
              <a:buAutoNum type="arabicPeriod"/>
            </a:pPr>
            <a:endParaRPr lang="en-US" sz="1800" dirty="0"/>
          </a:p>
        </p:txBody>
      </p:sp>
      <p:sp>
        <p:nvSpPr>
          <p:cNvPr id="2" name="Title 1"/>
          <p:cNvSpPr>
            <a:spLocks noGrp="1"/>
          </p:cNvSpPr>
          <p:nvPr>
            <p:ph type="title"/>
          </p:nvPr>
        </p:nvSpPr>
        <p:spPr/>
        <p:txBody>
          <a:bodyPr/>
          <a:lstStyle/>
          <a:p>
            <a:r>
              <a:rPr lang="en-US" dirty="0" smtClean="0"/>
              <a:t>Polling Question 2</a:t>
            </a:r>
            <a:endParaRPr lang="en-US" dirty="0"/>
          </a:p>
        </p:txBody>
      </p:sp>
      <p:pic>
        <p:nvPicPr>
          <p:cNvPr id="3" name="Picture 2" descr="question_ma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6334" y="993296"/>
            <a:ext cx="533400" cy="660400"/>
          </a:xfrm>
          <a:prstGeom prst="rect">
            <a:avLst/>
          </a:prstGeom>
        </p:spPr>
      </p:pic>
    </p:spTree>
    <p:extLst>
      <p:ext uri="{BB962C8B-B14F-4D97-AF65-F5344CB8AC3E}">
        <p14:creationId xmlns:p14="http://schemas.microsoft.com/office/powerpoint/2010/main" val="2447230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929018"/>
            <a:ext cx="8423910" cy="3749040"/>
          </a:xfrm>
        </p:spPr>
        <p:txBody>
          <a:bodyPr/>
          <a:lstStyle/>
          <a:p>
            <a:pPr marL="0" indent="0">
              <a:buNone/>
            </a:pPr>
            <a:r>
              <a:rPr lang="en-CA" sz="1800" b="1" dirty="0"/>
              <a:t>How often do you discuss clinical trial enrollment with eligible </a:t>
            </a:r>
            <a:r>
              <a:rPr lang="en-CA" sz="1800" b="1" dirty="0" smtClean="0"/>
              <a:t/>
            </a:r>
            <a:br>
              <a:rPr lang="en-CA" sz="1800" b="1" dirty="0" smtClean="0"/>
            </a:br>
            <a:r>
              <a:rPr lang="en-CA" sz="1800" b="1" dirty="0" smtClean="0"/>
              <a:t>patients </a:t>
            </a:r>
            <a:r>
              <a:rPr lang="en-CA" sz="1800" b="1" dirty="0"/>
              <a:t>who have advanced endometrial or cervical cancer?</a:t>
            </a:r>
            <a:endParaRPr lang="en-US" sz="1800" dirty="0"/>
          </a:p>
          <a:p>
            <a:pPr marL="0" lvl="0" indent="0">
              <a:buNone/>
            </a:pPr>
            <a:endParaRPr lang="en-US" sz="1800" dirty="0" smtClean="0"/>
          </a:p>
          <a:p>
            <a:pPr marL="342900" indent="-342900">
              <a:buFont typeface="+mj-lt"/>
              <a:buAutoNum type="arabicPeriod"/>
            </a:pPr>
            <a:r>
              <a:rPr lang="en-CA" sz="1800" dirty="0" smtClean="0"/>
              <a:t>Never</a:t>
            </a:r>
          </a:p>
          <a:p>
            <a:pPr marL="342900" indent="-342900">
              <a:buFont typeface="+mj-lt"/>
              <a:buAutoNum type="arabicPeriod"/>
            </a:pPr>
            <a:r>
              <a:rPr lang="en-US" sz="1800" dirty="0" smtClean="0"/>
              <a:t>Infrequently</a:t>
            </a:r>
          </a:p>
          <a:p>
            <a:pPr marL="342900" lvl="0" indent="-342900">
              <a:buFont typeface="+mj-lt"/>
              <a:buAutoNum type="arabicPeriod"/>
            </a:pPr>
            <a:r>
              <a:rPr lang="en-US" sz="1800" dirty="0" smtClean="0"/>
              <a:t>Sometimes</a:t>
            </a:r>
          </a:p>
          <a:p>
            <a:pPr marL="342900" lvl="0" indent="-342900">
              <a:buFont typeface="+mj-lt"/>
              <a:buAutoNum type="arabicPeriod"/>
            </a:pPr>
            <a:r>
              <a:rPr lang="en-US" sz="1800" dirty="0" smtClean="0"/>
              <a:t>Always</a:t>
            </a:r>
          </a:p>
          <a:p>
            <a:pPr marL="342900" lvl="0" indent="-342900">
              <a:buFont typeface="+mj-lt"/>
              <a:buAutoNum type="arabicPeriod"/>
            </a:pPr>
            <a:r>
              <a:rPr lang="en-US" sz="1800" dirty="0" smtClean="0"/>
              <a:t>N/A for me</a:t>
            </a:r>
            <a:endParaRPr lang="en-US" sz="1800" dirty="0"/>
          </a:p>
          <a:p>
            <a:pPr marL="342900" indent="-342900">
              <a:buFont typeface="+mj-lt"/>
              <a:buAutoNum type="arabicPeriod"/>
            </a:pPr>
            <a:endParaRPr lang="en-US" sz="1800" dirty="0"/>
          </a:p>
        </p:txBody>
      </p:sp>
      <p:sp>
        <p:nvSpPr>
          <p:cNvPr id="2" name="Title 1"/>
          <p:cNvSpPr>
            <a:spLocks noGrp="1"/>
          </p:cNvSpPr>
          <p:nvPr>
            <p:ph type="title"/>
          </p:nvPr>
        </p:nvSpPr>
        <p:spPr/>
        <p:txBody>
          <a:bodyPr/>
          <a:lstStyle/>
          <a:p>
            <a:r>
              <a:rPr lang="en-US" dirty="0" smtClean="0"/>
              <a:t>Polling Question 3</a:t>
            </a:r>
            <a:endParaRPr lang="en-US" dirty="0"/>
          </a:p>
        </p:txBody>
      </p:sp>
      <p:pic>
        <p:nvPicPr>
          <p:cNvPr id="3" name="Picture 2" descr="question_ma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6334" y="993296"/>
            <a:ext cx="533400" cy="660400"/>
          </a:xfrm>
          <a:prstGeom prst="rect">
            <a:avLst/>
          </a:prstGeom>
        </p:spPr>
      </p:pic>
    </p:spTree>
    <p:extLst>
      <p:ext uri="{BB962C8B-B14F-4D97-AF65-F5344CB8AC3E}">
        <p14:creationId xmlns:p14="http://schemas.microsoft.com/office/powerpoint/2010/main" val="432476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Custom 15">
      <a:dk1>
        <a:srgbClr val="000000"/>
      </a:dk1>
      <a:lt1>
        <a:sysClr val="window" lastClr="FFFFFF"/>
      </a:lt1>
      <a:dk2>
        <a:srgbClr val="09345A"/>
      </a:dk2>
      <a:lt2>
        <a:srgbClr val="F0F5F8"/>
      </a:lt2>
      <a:accent1>
        <a:srgbClr val="09345A"/>
      </a:accent1>
      <a:accent2>
        <a:srgbClr val="1168B3"/>
      </a:accent2>
      <a:accent3>
        <a:srgbClr val="D77624"/>
      </a:accent3>
      <a:accent4>
        <a:srgbClr val="0C813D"/>
      </a:accent4>
      <a:accent5>
        <a:srgbClr val="5C1867"/>
      </a:accent5>
      <a:accent6>
        <a:srgbClr val="510B11"/>
      </a:accent6>
      <a:hlink>
        <a:srgbClr val="00689E"/>
      </a:hlink>
      <a:folHlink>
        <a:srgbClr val="007A4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5">
    <a:dk1>
      <a:srgbClr val="000000"/>
    </a:dk1>
    <a:lt1>
      <a:sysClr val="window" lastClr="FFFFFF"/>
    </a:lt1>
    <a:dk2>
      <a:srgbClr val="09345A"/>
    </a:dk2>
    <a:lt2>
      <a:srgbClr val="F0F5F8"/>
    </a:lt2>
    <a:accent1>
      <a:srgbClr val="09345A"/>
    </a:accent1>
    <a:accent2>
      <a:srgbClr val="1168B3"/>
    </a:accent2>
    <a:accent3>
      <a:srgbClr val="D77624"/>
    </a:accent3>
    <a:accent4>
      <a:srgbClr val="0C813D"/>
    </a:accent4>
    <a:accent5>
      <a:srgbClr val="5C1867"/>
    </a:accent5>
    <a:accent6>
      <a:srgbClr val="510B11"/>
    </a:accent6>
    <a:hlink>
      <a:srgbClr val="00689E"/>
    </a:hlink>
    <a:folHlink>
      <a:srgbClr val="007A4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31464</TotalTime>
  <Words>5472</Words>
  <Application>Microsoft Office PowerPoint</Application>
  <PresentationFormat>On-screen Show (16:9)</PresentationFormat>
  <Paragraphs>1206</Paragraphs>
  <Slides>74</Slides>
  <Notes>64</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PowerPoint Presentation</vt:lpstr>
      <vt:lpstr>Faculty Disclosures</vt:lpstr>
      <vt:lpstr>Planning Committee Disclosures</vt:lpstr>
      <vt:lpstr>PowerPoint Presentation</vt:lpstr>
      <vt:lpstr>Housekeeping Notes</vt:lpstr>
      <vt:lpstr>Pre-Test Polling Questions</vt:lpstr>
      <vt:lpstr>Polling Question 1</vt:lpstr>
      <vt:lpstr>Polling Question 2</vt:lpstr>
      <vt:lpstr>Polling Question 3</vt:lpstr>
      <vt:lpstr>Polling Question 4</vt:lpstr>
      <vt:lpstr>Polling Question 5</vt:lpstr>
      <vt:lpstr>Recent Updates in Endometrial Cancer  </vt:lpstr>
      <vt:lpstr>Endometrial Cancer Snapshot: SEER Data1</vt:lpstr>
      <vt:lpstr>Uterine Cancer: Age-Adjusted New Cases and Deaths—SEER, 1975-2017 (All Races)1</vt:lpstr>
      <vt:lpstr>Endometrial Cancer Stage and Survival1</vt:lpstr>
      <vt:lpstr>NCCN Guidelines:  Recurrent, Metastatic or High-Risk Disease1</vt:lpstr>
      <vt:lpstr>Treatment Options</vt:lpstr>
      <vt:lpstr>Shifting the Paradigm: Changing the Focus to  Molecular Classification</vt:lpstr>
      <vt:lpstr>A Quick Guide to How Immunotherapy Works… </vt:lpstr>
      <vt:lpstr>…As an Anti-Cancer Strategy</vt:lpstr>
      <vt:lpstr>PD-1 and PD-L1 Inhibition</vt:lpstr>
      <vt:lpstr>PD-1 and PD-L1 Inhibition</vt:lpstr>
      <vt:lpstr>Anti–PD-1 Agents in the Second-Line Setting</vt:lpstr>
      <vt:lpstr>KEYNOTE-028: Endometrial Cancer Highlights1</vt:lpstr>
      <vt:lpstr>Phase 1/2 GARNET Trial:  Dostarlimab in Recurrent or Advanced MSI-H/MSS EC1</vt:lpstr>
      <vt:lpstr>GARNET: Updated Efficacy Results1</vt:lpstr>
      <vt:lpstr>Rationale for Combinations1,2</vt:lpstr>
      <vt:lpstr>KEYNOTE-146: Phase 2 Trial of Lenvatinib Plus Pembrolizumab in Patients With EC1-3</vt:lpstr>
      <vt:lpstr>KEYNOTE-146: Final Efficacy Results1 </vt:lpstr>
      <vt:lpstr>Summary of New Developments  for Endometrial Cancer Care </vt:lpstr>
      <vt:lpstr>Polling Question 1</vt:lpstr>
      <vt:lpstr>Recent Updates in Cervical Cancer  </vt:lpstr>
      <vt:lpstr>Cervical Cancer Snapshot: SEER Data1,2 </vt:lpstr>
      <vt:lpstr>Chemoradiation for Early Stage/Locally Advanced Disease1</vt:lpstr>
      <vt:lpstr>Chemoradiation + PD-L1 Blockade</vt:lpstr>
      <vt:lpstr>A Randomized Phase 2 Study of Chemoradiation and Pembrolizumab  for Locally Advanced Cervical Cancer: Design1,2</vt:lpstr>
      <vt:lpstr>A Randomized Phase 2 Study of Chemoradiation and Pembrolizumab for Locally Advanced Cervical Cancer: Safety1,2</vt:lpstr>
      <vt:lpstr>NCCN Guidelines:  Recurrent or Metastatic Cervical Cancer1,2</vt:lpstr>
      <vt:lpstr>Checkpoint Inhibitors in Cervical Cancer</vt:lpstr>
      <vt:lpstr>KEYNOTE-158: Phase 2 Trial of Pembrolizumab in Previously Treated Advanced Cervical Cancer1,2</vt:lpstr>
      <vt:lpstr>KEYNOTE-158: Efficacy Results1,a</vt:lpstr>
      <vt:lpstr>Phase 1/2 CheckMate -358: Nivolumab + Ipilimumab in Metastatic Cervical Cancer1-3</vt:lpstr>
      <vt:lpstr>CheckMate -358: Combination Therapy Efficacy Results1</vt:lpstr>
      <vt:lpstr>Emerging Therapies: Antibody-Drug Conjugates1</vt:lpstr>
      <vt:lpstr>Emerging Therapies: Antibody-Drug Conjugates</vt:lpstr>
      <vt:lpstr>Emerging Therapies: Adoptive Cell Therapy1,2</vt:lpstr>
      <vt:lpstr>Summary of New Developments  for Cervical Cancer Care </vt:lpstr>
      <vt:lpstr>Polling Question 2</vt:lpstr>
      <vt:lpstr>Are Clinical Trials Right for Your Patients?</vt:lpstr>
      <vt:lpstr>Select Ongoing Trials in Advanced Endometrial Cancer1</vt:lpstr>
      <vt:lpstr>Select Ongoing Trials in Advanced Cervical Cancer1</vt:lpstr>
      <vt:lpstr>The Nurse’s Role in Gynecological Cancer Care</vt:lpstr>
      <vt:lpstr>The Oncology Nurse’s Role in Gynecological Cancer Care</vt:lpstr>
      <vt:lpstr>Patient and Professional Communication1</vt:lpstr>
      <vt:lpstr>The Spectrum of AEs With TKI Therapy</vt:lpstr>
      <vt:lpstr>Differences to Note Between  Checkpoint Inhibitors and TKIs</vt:lpstr>
      <vt:lpstr>The Spectrum of Immune-Related AEs1,2</vt:lpstr>
      <vt:lpstr>Immunotherapy + TKI Combination Toxicities</vt:lpstr>
      <vt:lpstr>Immunotherapy Side Effect Management Toolbox</vt:lpstr>
      <vt:lpstr>Managing Diarrhea Related to TKIs1-4</vt:lpstr>
      <vt:lpstr>Managing Fatigue Related to TKIs1-4</vt:lpstr>
      <vt:lpstr>Managing Hypertension1-2</vt:lpstr>
      <vt:lpstr>Managing Hand–Foot Skin Reactions1</vt:lpstr>
      <vt:lpstr>Nursing Considerations for ADC Therapies1,2</vt:lpstr>
      <vt:lpstr>irAE Management: Grade 1</vt:lpstr>
      <vt:lpstr>irAE Management: Grade 2</vt:lpstr>
      <vt:lpstr>irAE Management: Grade 3/4</vt:lpstr>
      <vt:lpstr>irAEs: Useful Tools for Patients1</vt:lpstr>
      <vt:lpstr>Nursing Take-Homes Caring for Patients With Advanced Endometrial or Cervical Cancer</vt:lpstr>
      <vt:lpstr>Polling Question 3</vt:lpstr>
      <vt:lpstr>Polling Question 4</vt:lpstr>
      <vt:lpstr>Polling Question 5</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Anonymous</dc:creator>
  <cp:lastModifiedBy>Melissa Klingler</cp:lastModifiedBy>
  <cp:revision>628</cp:revision>
  <dcterms:created xsi:type="dcterms:W3CDTF">2016-04-07T17:12:03Z</dcterms:created>
  <dcterms:modified xsi:type="dcterms:W3CDTF">2020-09-04T21:32:28Z</dcterms:modified>
</cp:coreProperties>
</file>