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60" r:id="rId2"/>
    <p:sldId id="550" r:id="rId3"/>
    <p:sldId id="494" r:id="rId4"/>
    <p:sldId id="778" r:id="rId5"/>
    <p:sldId id="856" r:id="rId6"/>
    <p:sldId id="946" r:id="rId7"/>
    <p:sldId id="857" r:id="rId8"/>
    <p:sldId id="943" r:id="rId9"/>
    <p:sldId id="958" r:id="rId10"/>
    <p:sldId id="858" r:id="rId11"/>
    <p:sldId id="960" r:id="rId12"/>
    <p:sldId id="861" r:id="rId13"/>
    <p:sldId id="860" r:id="rId14"/>
    <p:sldId id="859" r:id="rId15"/>
    <p:sldId id="952" r:id="rId16"/>
    <p:sldId id="805" r:id="rId17"/>
    <p:sldId id="806" r:id="rId18"/>
    <p:sldId id="809" r:id="rId19"/>
    <p:sldId id="869" r:id="rId20"/>
    <p:sldId id="870" r:id="rId21"/>
    <p:sldId id="871" r:id="rId22"/>
    <p:sldId id="574" r:id="rId23"/>
    <p:sldId id="423" r:id="rId24"/>
    <p:sldId id="959" r:id="rId25"/>
    <p:sldId id="660" r:id="rId2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Hannah Rush" initials="HR" lastIdx="40" clrIdx="6">
    <p:extLst>
      <p:ext uri="{19B8F6BF-5375-455C-9EA6-DF929625EA0E}">
        <p15:presenceInfo xmlns:p15="http://schemas.microsoft.com/office/powerpoint/2012/main" userId="S-1-5-21-2149558826-3324038498-27948981-365317" providerId="AD"/>
      </p:ext>
    </p:extLst>
  </p:cmAuthor>
  <p:cmAuthor id="1" name="Mark Jackson" initials="MJ" lastIdx="53" clrIdx="0">
    <p:extLst>
      <p:ext uri="{19B8F6BF-5375-455C-9EA6-DF929625EA0E}">
        <p15:presenceInfo xmlns:p15="http://schemas.microsoft.com/office/powerpoint/2012/main" userId="S-1-5-21-2149558826-3324038498-27948981-265601" providerId="AD"/>
      </p:ext>
    </p:extLst>
  </p:cmAuthor>
  <p:cmAuthor id="8" name="Heather Peltier" initials="HP [2]" lastIdx="22" clrIdx="7">
    <p:extLst>
      <p:ext uri="{19B8F6BF-5375-455C-9EA6-DF929625EA0E}">
        <p15:presenceInfo xmlns:p15="http://schemas.microsoft.com/office/powerpoint/2012/main" userId="Heather Peltier" providerId="None"/>
      </p:ext>
    </p:extLst>
  </p:cmAuthor>
  <p:cmAuthor id="2" name="Anna Dufur" initials="AD" lastIdx="7" clrIdx="1">
    <p:extLst>
      <p:ext uri="{19B8F6BF-5375-455C-9EA6-DF929625EA0E}">
        <p15:presenceInfo xmlns:p15="http://schemas.microsoft.com/office/powerpoint/2012/main" userId="S-1-5-21-2149558826-3324038498-27948981-381523" providerId="AD"/>
      </p:ext>
    </p:extLst>
  </p:cmAuthor>
  <p:cmAuthor id="9" name="Denette Kolbe" initials="DK" lastIdx="5" clrIdx="8">
    <p:extLst>
      <p:ext uri="{19B8F6BF-5375-455C-9EA6-DF929625EA0E}">
        <p15:presenceInfo xmlns:p15="http://schemas.microsoft.com/office/powerpoint/2012/main" userId="S-1-5-21-2149558826-3324038498-27948981-428339" providerId="AD"/>
      </p:ext>
    </p:extLst>
  </p:cmAuthor>
  <p:cmAuthor id="3" name="Nakia Towns" initials="NT" lastIdx="5" clrIdx="2">
    <p:extLst>
      <p:ext uri="{19B8F6BF-5375-455C-9EA6-DF929625EA0E}">
        <p15:presenceInfo xmlns:p15="http://schemas.microsoft.com/office/powerpoint/2012/main" userId="S-1-5-21-2149558826-3324038498-27948981-292758" providerId="AD"/>
      </p:ext>
    </p:extLst>
  </p:cmAuthor>
  <p:cmAuthor id="10" name="Ashleigh Barker" initials="AB" lastIdx="8" clrIdx="9">
    <p:extLst>
      <p:ext uri="{19B8F6BF-5375-455C-9EA6-DF929625EA0E}">
        <p15:presenceInfo xmlns:p15="http://schemas.microsoft.com/office/powerpoint/2012/main" userId="S-1-5-21-2149558826-3324038498-27948981-445513" providerId="AD"/>
      </p:ext>
    </p:extLst>
  </p:cmAuthor>
  <p:cmAuthor id="4" name="Heather Peltier" initials="HP" lastIdx="7" clrIdx="3">
    <p:extLst>
      <p:ext uri="{19B8F6BF-5375-455C-9EA6-DF929625EA0E}">
        <p15:presenceInfo xmlns:p15="http://schemas.microsoft.com/office/powerpoint/2012/main" userId="S-1-5-21-2149558826-3324038498-27948981-377502" providerId="AD"/>
      </p:ext>
    </p:extLst>
  </p:cmAuthor>
  <p:cmAuthor id="5" name="Evan Kramer" initials="EK" lastIdx="15" clrIdx="4">
    <p:extLst>
      <p:ext uri="{19B8F6BF-5375-455C-9EA6-DF929625EA0E}">
        <p15:presenceInfo xmlns:p15="http://schemas.microsoft.com/office/powerpoint/2012/main" userId="S-1-5-21-2149558826-3324038498-27948981-324295" providerId="AD"/>
      </p:ext>
    </p:extLst>
  </p:cmAuthor>
  <p:cmAuthor id="6" name="Amanda Hassman" initials="AH" lastIdx="42" clrIdx="5">
    <p:extLst>
      <p:ext uri="{19B8F6BF-5375-455C-9EA6-DF929625EA0E}">
        <p15:presenceInfo xmlns:p15="http://schemas.microsoft.com/office/powerpoint/2012/main" userId="S-1-5-21-2149558826-3324038498-27948981-4181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7073"/>
    <a:srgbClr val="1B365D"/>
    <a:srgbClr val="000000"/>
    <a:srgbClr val="EEEEEE"/>
    <a:srgbClr val="C00000"/>
    <a:srgbClr val="174A7C"/>
    <a:srgbClr val="002D72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1" autoAdjust="0"/>
    <p:restoredTop sz="84005" autoAdjust="0"/>
  </p:normalViewPr>
  <p:slideViewPr>
    <p:cSldViewPr>
      <p:cViewPr varScale="1">
        <p:scale>
          <a:sx n="59" d="100"/>
          <a:sy n="59" d="100"/>
        </p:scale>
        <p:origin x="142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7C58C-F40C-4623-985D-D4912D48BE56}" type="doc">
      <dgm:prSet loTypeId="urn:microsoft.com/office/officeart/2005/8/layout/process4" loCatId="process" qsTypeId="urn:microsoft.com/office/officeart/2005/8/quickstyle/simple5" qsCatId="simple" csTypeId="urn:microsoft.com/office/officeart/2005/8/colors/colorful1" csCatId="colorful" phldr="1"/>
      <dgm:spPr/>
    </dgm:pt>
    <dgm:pt modelId="{93B2EB12-80FA-4548-B0C4-325DBEA81B5B}">
      <dgm:prSet phldrT="[Text]"/>
      <dgm:spPr/>
      <dgm:t>
        <a:bodyPr/>
        <a:lstStyle/>
        <a:p>
          <a:r>
            <a:rPr lang="en-US" b="1" dirty="0" smtClean="0"/>
            <a:t>District SIS</a:t>
          </a:r>
          <a:endParaRPr lang="en-US" b="1" dirty="0"/>
        </a:p>
      </dgm:t>
    </dgm:pt>
    <dgm:pt modelId="{B36AB03E-EB45-4DF9-B464-BCFACC1A11CE}" type="parTrans" cxnId="{FD08EA02-CE55-4189-9361-CB9C6BCC768B}">
      <dgm:prSet/>
      <dgm:spPr/>
      <dgm:t>
        <a:bodyPr/>
        <a:lstStyle/>
        <a:p>
          <a:endParaRPr lang="en-US"/>
        </a:p>
      </dgm:t>
    </dgm:pt>
    <dgm:pt modelId="{BBB9C23D-2801-4A55-95DA-83A06622931A}" type="sibTrans" cxnId="{FD08EA02-CE55-4189-9361-CB9C6BCC768B}">
      <dgm:prSet/>
      <dgm:spPr/>
      <dgm:t>
        <a:bodyPr/>
        <a:lstStyle/>
        <a:p>
          <a:endParaRPr lang="en-US"/>
        </a:p>
      </dgm:t>
    </dgm:pt>
    <dgm:pt modelId="{EB97A79E-0BB2-4C5D-8D6C-B8E95323B27A}">
      <dgm:prSet phldrT="[Text]"/>
      <dgm:spPr/>
      <dgm:t>
        <a:bodyPr/>
        <a:lstStyle/>
        <a:p>
          <a:r>
            <a:rPr lang="en-US" b="1" dirty="0" smtClean="0"/>
            <a:t>EIS</a:t>
          </a:r>
          <a:endParaRPr lang="en-US" b="1" dirty="0"/>
        </a:p>
      </dgm:t>
    </dgm:pt>
    <dgm:pt modelId="{32F7326E-AEB3-46AB-9CA5-B73E4646655C}" type="parTrans" cxnId="{83EB22FA-2D49-45E5-8510-7914C3AB2BF0}">
      <dgm:prSet/>
      <dgm:spPr/>
      <dgm:t>
        <a:bodyPr/>
        <a:lstStyle/>
        <a:p>
          <a:endParaRPr lang="en-US"/>
        </a:p>
      </dgm:t>
    </dgm:pt>
    <dgm:pt modelId="{90A35569-A912-4282-B49D-427B3080ADA7}" type="sibTrans" cxnId="{83EB22FA-2D49-45E5-8510-7914C3AB2BF0}">
      <dgm:prSet/>
      <dgm:spPr/>
      <dgm:t>
        <a:bodyPr/>
        <a:lstStyle/>
        <a:p>
          <a:endParaRPr lang="en-US"/>
        </a:p>
      </dgm:t>
    </dgm:pt>
    <dgm:pt modelId="{B9BE66B8-A031-43C2-A110-AA33A14C6CF0}">
      <dgm:prSet phldrT="[Text]"/>
      <dgm:spPr/>
      <dgm:t>
        <a:bodyPr/>
        <a:lstStyle/>
        <a:p>
          <a:r>
            <a:rPr lang="en-US" b="1" dirty="0" smtClean="0"/>
            <a:t>Visibility Tool</a:t>
          </a:r>
          <a:endParaRPr lang="en-US" b="1" dirty="0"/>
        </a:p>
      </dgm:t>
    </dgm:pt>
    <dgm:pt modelId="{DDD13823-365E-4AE4-953A-5189679E35D0}" type="parTrans" cxnId="{84F27F30-6497-4DFA-A3B5-45BB5DAE12F2}">
      <dgm:prSet/>
      <dgm:spPr/>
      <dgm:t>
        <a:bodyPr/>
        <a:lstStyle/>
        <a:p>
          <a:endParaRPr lang="en-US"/>
        </a:p>
      </dgm:t>
    </dgm:pt>
    <dgm:pt modelId="{51C0A8F0-0164-4E23-8C85-2B38A7501A3D}" type="sibTrans" cxnId="{84F27F30-6497-4DFA-A3B5-45BB5DAE12F2}">
      <dgm:prSet/>
      <dgm:spPr/>
      <dgm:t>
        <a:bodyPr/>
        <a:lstStyle/>
        <a:p>
          <a:endParaRPr lang="en-US"/>
        </a:p>
      </dgm:t>
    </dgm:pt>
    <dgm:pt modelId="{F3ACB49B-096A-4017-800A-4C99F636DFF6}">
      <dgm:prSet phldrT="[Text]"/>
      <dgm:spPr/>
      <dgm:t>
        <a:bodyPr/>
        <a:lstStyle/>
        <a:p>
          <a:r>
            <a:rPr lang="en-US" b="1" dirty="0" smtClean="0"/>
            <a:t>PearsonAccess</a:t>
          </a:r>
          <a:r>
            <a:rPr lang="en-US" b="1" baseline="30000" dirty="0" smtClean="0"/>
            <a:t>next </a:t>
          </a:r>
          <a:endParaRPr lang="en-US" b="1" dirty="0"/>
        </a:p>
      </dgm:t>
    </dgm:pt>
    <dgm:pt modelId="{0AA2B969-FBD1-4D6B-9F3E-B1F5A6BF2CE6}" type="parTrans" cxnId="{913219D2-60C8-4D31-BE65-9FDD20AB98EE}">
      <dgm:prSet/>
      <dgm:spPr/>
      <dgm:t>
        <a:bodyPr/>
        <a:lstStyle/>
        <a:p>
          <a:endParaRPr lang="en-US"/>
        </a:p>
      </dgm:t>
    </dgm:pt>
    <dgm:pt modelId="{F7954492-778B-4DBC-9065-FD7682F25CFC}" type="sibTrans" cxnId="{913219D2-60C8-4D31-BE65-9FDD20AB98EE}">
      <dgm:prSet/>
      <dgm:spPr/>
      <dgm:t>
        <a:bodyPr/>
        <a:lstStyle/>
        <a:p>
          <a:endParaRPr lang="en-US"/>
        </a:p>
      </dgm:t>
    </dgm:pt>
    <dgm:pt modelId="{07FD5474-B9C6-4394-92DC-3B2CBAE8FE65}" type="pres">
      <dgm:prSet presAssocID="{D4F7C58C-F40C-4623-985D-D4912D48BE56}" presName="Name0" presStyleCnt="0">
        <dgm:presLayoutVars>
          <dgm:dir/>
          <dgm:animLvl val="lvl"/>
          <dgm:resizeHandles val="exact"/>
        </dgm:presLayoutVars>
      </dgm:prSet>
      <dgm:spPr/>
    </dgm:pt>
    <dgm:pt modelId="{AD49201F-693C-4668-936D-B324A5FB581F}" type="pres">
      <dgm:prSet presAssocID="{F3ACB49B-096A-4017-800A-4C99F636DFF6}" presName="boxAndChildren" presStyleCnt="0"/>
      <dgm:spPr/>
    </dgm:pt>
    <dgm:pt modelId="{7A81399A-BAD3-4B70-BEFA-E522CE57DD99}" type="pres">
      <dgm:prSet presAssocID="{F3ACB49B-096A-4017-800A-4C99F636DFF6}" presName="parentTextBox" presStyleLbl="node1" presStyleIdx="0" presStyleCnt="4" custLinFactNeighborX="-5379" custLinFactNeighborY="2421"/>
      <dgm:spPr/>
      <dgm:t>
        <a:bodyPr/>
        <a:lstStyle/>
        <a:p>
          <a:endParaRPr lang="en-US"/>
        </a:p>
      </dgm:t>
    </dgm:pt>
    <dgm:pt modelId="{CE6AE138-7FB1-4C6C-9856-C00589311440}" type="pres">
      <dgm:prSet presAssocID="{51C0A8F0-0164-4E23-8C85-2B38A7501A3D}" presName="sp" presStyleCnt="0"/>
      <dgm:spPr/>
    </dgm:pt>
    <dgm:pt modelId="{C1EE96EA-5C2C-4363-9619-509A8CDC1432}" type="pres">
      <dgm:prSet presAssocID="{B9BE66B8-A031-43C2-A110-AA33A14C6CF0}" presName="arrowAndChildren" presStyleCnt="0"/>
      <dgm:spPr/>
    </dgm:pt>
    <dgm:pt modelId="{9D70B8D3-5874-4A99-984E-E6BBC3C696ED}" type="pres">
      <dgm:prSet presAssocID="{B9BE66B8-A031-43C2-A110-AA33A14C6CF0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44AC1FCB-7685-4806-8643-862E5B8935A8}" type="pres">
      <dgm:prSet presAssocID="{90A35569-A912-4282-B49D-427B3080ADA7}" presName="sp" presStyleCnt="0"/>
      <dgm:spPr/>
    </dgm:pt>
    <dgm:pt modelId="{8325898C-767B-498F-86E6-A37C67CCD2D3}" type="pres">
      <dgm:prSet presAssocID="{EB97A79E-0BB2-4C5D-8D6C-B8E95323B27A}" presName="arrowAndChildren" presStyleCnt="0"/>
      <dgm:spPr/>
    </dgm:pt>
    <dgm:pt modelId="{51538F95-516E-4F94-A662-E7E800B5F562}" type="pres">
      <dgm:prSet presAssocID="{EB97A79E-0BB2-4C5D-8D6C-B8E95323B27A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7007BF63-552D-4B21-A1A7-9D13CCCB942E}" type="pres">
      <dgm:prSet presAssocID="{BBB9C23D-2801-4A55-95DA-83A06622931A}" presName="sp" presStyleCnt="0"/>
      <dgm:spPr/>
    </dgm:pt>
    <dgm:pt modelId="{8A98CE45-1A25-40AB-B92E-4568CAD25363}" type="pres">
      <dgm:prSet presAssocID="{93B2EB12-80FA-4548-B0C4-325DBEA81B5B}" presName="arrowAndChildren" presStyleCnt="0"/>
      <dgm:spPr/>
    </dgm:pt>
    <dgm:pt modelId="{0A6B7697-26AA-45A6-B064-366FD0E90223}" type="pres">
      <dgm:prSet presAssocID="{93B2EB12-80FA-4548-B0C4-325DBEA81B5B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34D11A6A-CB2E-427F-8C03-D985DA34CD54}" type="presOf" srcId="{B9BE66B8-A031-43C2-A110-AA33A14C6CF0}" destId="{9D70B8D3-5874-4A99-984E-E6BBC3C696ED}" srcOrd="0" destOrd="0" presId="urn:microsoft.com/office/officeart/2005/8/layout/process4"/>
    <dgm:cxn modelId="{84F27F30-6497-4DFA-A3B5-45BB5DAE12F2}" srcId="{D4F7C58C-F40C-4623-985D-D4912D48BE56}" destId="{B9BE66B8-A031-43C2-A110-AA33A14C6CF0}" srcOrd="2" destOrd="0" parTransId="{DDD13823-365E-4AE4-953A-5189679E35D0}" sibTransId="{51C0A8F0-0164-4E23-8C85-2B38A7501A3D}"/>
    <dgm:cxn modelId="{8AD60E9B-8485-43C9-9525-1106ECC32590}" type="presOf" srcId="{93B2EB12-80FA-4548-B0C4-325DBEA81B5B}" destId="{0A6B7697-26AA-45A6-B064-366FD0E90223}" srcOrd="0" destOrd="0" presId="urn:microsoft.com/office/officeart/2005/8/layout/process4"/>
    <dgm:cxn modelId="{ADE04E39-5F8C-46E4-93B9-1FF9C805F50F}" type="presOf" srcId="{D4F7C58C-F40C-4623-985D-D4912D48BE56}" destId="{07FD5474-B9C6-4394-92DC-3B2CBAE8FE65}" srcOrd="0" destOrd="0" presId="urn:microsoft.com/office/officeart/2005/8/layout/process4"/>
    <dgm:cxn modelId="{913219D2-60C8-4D31-BE65-9FDD20AB98EE}" srcId="{D4F7C58C-F40C-4623-985D-D4912D48BE56}" destId="{F3ACB49B-096A-4017-800A-4C99F636DFF6}" srcOrd="3" destOrd="0" parTransId="{0AA2B969-FBD1-4D6B-9F3E-B1F5A6BF2CE6}" sibTransId="{F7954492-778B-4DBC-9065-FD7682F25CFC}"/>
    <dgm:cxn modelId="{A6EA24B9-4C77-435C-95D2-23E62285B637}" type="presOf" srcId="{EB97A79E-0BB2-4C5D-8D6C-B8E95323B27A}" destId="{51538F95-516E-4F94-A662-E7E800B5F562}" srcOrd="0" destOrd="0" presId="urn:microsoft.com/office/officeart/2005/8/layout/process4"/>
    <dgm:cxn modelId="{83EB22FA-2D49-45E5-8510-7914C3AB2BF0}" srcId="{D4F7C58C-F40C-4623-985D-D4912D48BE56}" destId="{EB97A79E-0BB2-4C5D-8D6C-B8E95323B27A}" srcOrd="1" destOrd="0" parTransId="{32F7326E-AEB3-46AB-9CA5-B73E4646655C}" sibTransId="{90A35569-A912-4282-B49D-427B3080ADA7}"/>
    <dgm:cxn modelId="{FD08EA02-CE55-4189-9361-CB9C6BCC768B}" srcId="{D4F7C58C-F40C-4623-985D-D4912D48BE56}" destId="{93B2EB12-80FA-4548-B0C4-325DBEA81B5B}" srcOrd="0" destOrd="0" parTransId="{B36AB03E-EB45-4DF9-B464-BCFACC1A11CE}" sibTransId="{BBB9C23D-2801-4A55-95DA-83A06622931A}"/>
    <dgm:cxn modelId="{B78B54A8-0F82-4BEC-9B4E-17F4E5F2CD76}" type="presOf" srcId="{F3ACB49B-096A-4017-800A-4C99F636DFF6}" destId="{7A81399A-BAD3-4B70-BEFA-E522CE57DD99}" srcOrd="0" destOrd="0" presId="urn:microsoft.com/office/officeart/2005/8/layout/process4"/>
    <dgm:cxn modelId="{F4F7EB26-187B-4B69-8CBB-8035646BD0B2}" type="presParOf" srcId="{07FD5474-B9C6-4394-92DC-3B2CBAE8FE65}" destId="{AD49201F-693C-4668-936D-B324A5FB581F}" srcOrd="0" destOrd="0" presId="urn:microsoft.com/office/officeart/2005/8/layout/process4"/>
    <dgm:cxn modelId="{759C04E1-00BE-4E94-AAB2-42C6A715C8D2}" type="presParOf" srcId="{AD49201F-693C-4668-936D-B324A5FB581F}" destId="{7A81399A-BAD3-4B70-BEFA-E522CE57DD99}" srcOrd="0" destOrd="0" presId="urn:microsoft.com/office/officeart/2005/8/layout/process4"/>
    <dgm:cxn modelId="{470DFD7F-69CB-4A55-B8EC-2757FA1E2AF7}" type="presParOf" srcId="{07FD5474-B9C6-4394-92DC-3B2CBAE8FE65}" destId="{CE6AE138-7FB1-4C6C-9856-C00589311440}" srcOrd="1" destOrd="0" presId="urn:microsoft.com/office/officeart/2005/8/layout/process4"/>
    <dgm:cxn modelId="{AA4A5D91-CD7E-474D-A54A-93DDFC7FB452}" type="presParOf" srcId="{07FD5474-B9C6-4394-92DC-3B2CBAE8FE65}" destId="{C1EE96EA-5C2C-4363-9619-509A8CDC1432}" srcOrd="2" destOrd="0" presId="urn:microsoft.com/office/officeart/2005/8/layout/process4"/>
    <dgm:cxn modelId="{184763D3-75B6-4DC2-B136-4690BECC999C}" type="presParOf" srcId="{C1EE96EA-5C2C-4363-9619-509A8CDC1432}" destId="{9D70B8D3-5874-4A99-984E-E6BBC3C696ED}" srcOrd="0" destOrd="0" presId="urn:microsoft.com/office/officeart/2005/8/layout/process4"/>
    <dgm:cxn modelId="{9A094331-2D14-4AB0-8A27-488EFB624053}" type="presParOf" srcId="{07FD5474-B9C6-4394-92DC-3B2CBAE8FE65}" destId="{44AC1FCB-7685-4806-8643-862E5B8935A8}" srcOrd="3" destOrd="0" presId="urn:microsoft.com/office/officeart/2005/8/layout/process4"/>
    <dgm:cxn modelId="{17CD2131-3527-4F16-9064-CAEA596751CD}" type="presParOf" srcId="{07FD5474-B9C6-4394-92DC-3B2CBAE8FE65}" destId="{8325898C-767B-498F-86E6-A37C67CCD2D3}" srcOrd="4" destOrd="0" presId="urn:microsoft.com/office/officeart/2005/8/layout/process4"/>
    <dgm:cxn modelId="{A57565C5-5242-47E5-B6E5-63173F59F320}" type="presParOf" srcId="{8325898C-767B-498F-86E6-A37C67CCD2D3}" destId="{51538F95-516E-4F94-A662-E7E800B5F562}" srcOrd="0" destOrd="0" presId="urn:microsoft.com/office/officeart/2005/8/layout/process4"/>
    <dgm:cxn modelId="{9E17377C-0769-4D06-BA4B-9581C9F6EAED}" type="presParOf" srcId="{07FD5474-B9C6-4394-92DC-3B2CBAE8FE65}" destId="{7007BF63-552D-4B21-A1A7-9D13CCCB942E}" srcOrd="5" destOrd="0" presId="urn:microsoft.com/office/officeart/2005/8/layout/process4"/>
    <dgm:cxn modelId="{9D1F124B-3C3C-432A-8984-CED8A9F66967}" type="presParOf" srcId="{07FD5474-B9C6-4394-92DC-3B2CBAE8FE65}" destId="{8A98CE45-1A25-40AB-B92E-4568CAD25363}" srcOrd="6" destOrd="0" presId="urn:microsoft.com/office/officeart/2005/8/layout/process4"/>
    <dgm:cxn modelId="{A90E2F5D-5C94-42D5-9C5D-B985CCCA26EE}" type="presParOf" srcId="{8A98CE45-1A25-40AB-B92E-4568CAD25363}" destId="{0A6B7697-26AA-45A6-B064-366FD0E9022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1399A-BAD3-4B70-BEFA-E522CE57DD99}">
      <dsp:nvSpPr>
        <dsp:cNvPr id="0" name=""/>
        <dsp:cNvSpPr/>
      </dsp:nvSpPr>
      <dsp:spPr>
        <a:xfrm>
          <a:off x="0" y="3564005"/>
          <a:ext cx="8622324" cy="7793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PearsonAccess</a:t>
          </a:r>
          <a:r>
            <a:rPr lang="en-US" sz="2800" b="1" kern="1200" baseline="30000" dirty="0" smtClean="0"/>
            <a:t>next </a:t>
          </a:r>
          <a:endParaRPr lang="en-US" sz="2800" b="1" kern="1200" dirty="0"/>
        </a:p>
      </dsp:txBody>
      <dsp:txXfrm>
        <a:off x="0" y="3564005"/>
        <a:ext cx="8622324" cy="779394"/>
      </dsp:txXfrm>
    </dsp:sp>
    <dsp:sp modelId="{9D70B8D3-5874-4A99-984E-E6BBC3C696ED}">
      <dsp:nvSpPr>
        <dsp:cNvPr id="0" name=""/>
        <dsp:cNvSpPr/>
      </dsp:nvSpPr>
      <dsp:spPr>
        <a:xfrm rot="10800000">
          <a:off x="0" y="2375511"/>
          <a:ext cx="8622324" cy="1198708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Visibility Tool</a:t>
          </a:r>
          <a:endParaRPr lang="en-US" sz="2800" b="1" kern="1200" dirty="0"/>
        </a:p>
      </dsp:txBody>
      <dsp:txXfrm rot="10800000">
        <a:off x="0" y="2375511"/>
        <a:ext cx="8622324" cy="778884"/>
      </dsp:txXfrm>
    </dsp:sp>
    <dsp:sp modelId="{51538F95-516E-4F94-A662-E7E800B5F562}">
      <dsp:nvSpPr>
        <dsp:cNvPr id="0" name=""/>
        <dsp:cNvSpPr/>
      </dsp:nvSpPr>
      <dsp:spPr>
        <a:xfrm rot="10800000">
          <a:off x="0" y="1188494"/>
          <a:ext cx="8622324" cy="1198708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EIS</a:t>
          </a:r>
          <a:endParaRPr lang="en-US" sz="2800" b="1" kern="1200" dirty="0"/>
        </a:p>
      </dsp:txBody>
      <dsp:txXfrm rot="10800000">
        <a:off x="0" y="1188494"/>
        <a:ext cx="8622324" cy="778884"/>
      </dsp:txXfrm>
    </dsp:sp>
    <dsp:sp modelId="{0A6B7697-26AA-45A6-B064-366FD0E90223}">
      <dsp:nvSpPr>
        <dsp:cNvPr id="0" name=""/>
        <dsp:cNvSpPr/>
      </dsp:nvSpPr>
      <dsp:spPr>
        <a:xfrm rot="10800000">
          <a:off x="0" y="1476"/>
          <a:ext cx="8622324" cy="1198708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District SIS</a:t>
          </a:r>
          <a:endParaRPr lang="en-US" sz="2800" b="1" kern="1200" dirty="0"/>
        </a:p>
      </dsp:txBody>
      <dsp:txXfrm rot="10800000">
        <a:off x="0" y="1476"/>
        <a:ext cx="8622324" cy="778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FFE6E47-BA84-4359-96A4-C141CB7DACA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2566EFA-C5F2-484D-9122-754CC0283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21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70764A-B111-44B3-AE37-A9C6790043FE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F3C1CD0-D833-4B0D-BF33-74A8E63C0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6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92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4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79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06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91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13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 smtClean="0"/>
              <a:t>MJ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79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 smtClean="0"/>
              <a:t>MJ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0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 smtClean="0"/>
              <a:t>HP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1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 smtClean="0"/>
              <a:t>HP</a:t>
            </a:r>
          </a:p>
          <a:p>
            <a:pPr defTabSz="924916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9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r>
              <a:rPr lang="en-US" dirty="0" smtClean="0"/>
              <a:t>Pearson</a:t>
            </a:r>
          </a:p>
          <a:p>
            <a:pPr marL="173422" indent="-173422">
              <a:buFontTx/>
              <a:buChar char="-"/>
            </a:pPr>
            <a:r>
              <a:rPr lang="en-US" dirty="0" smtClean="0"/>
              <a:t>Paper</a:t>
            </a:r>
            <a:r>
              <a:rPr lang="en-US" baseline="0" dirty="0" smtClean="0"/>
              <a:t>/pencil is state law for 2019-20</a:t>
            </a:r>
          </a:p>
          <a:p>
            <a:pPr marL="173422" indent="-173422">
              <a:buFontTx/>
              <a:buChar char="-"/>
            </a:pPr>
            <a:r>
              <a:rPr lang="en-US" baseline="0" dirty="0" smtClean="0"/>
              <a:t>Timing will be revised for US History EOC and Grade 6-8 Social Studies… Grade 3-5 Social Studies is still paused</a:t>
            </a:r>
          </a:p>
          <a:p>
            <a:pPr marL="173422" indent="-173422">
              <a:buFontTx/>
              <a:buChar char="-"/>
            </a:pPr>
            <a:r>
              <a:rPr lang="en-US" baseline="0" dirty="0" smtClean="0"/>
              <a:t>Science will be operational in 2019-20… however, scores will be delayed due to standard setting in the summer of 2020</a:t>
            </a:r>
          </a:p>
          <a:p>
            <a:pPr marL="173422" indent="-173422" defTabSz="924916">
              <a:buFontTx/>
              <a:buChar char="-"/>
              <a:defRPr/>
            </a:pPr>
            <a:r>
              <a:rPr lang="en-US" baseline="0" dirty="0" smtClean="0"/>
              <a:t>There will also be standard setting for USH/Social Studies due to the change in the tests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7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56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41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44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Amanda &amp; Melissa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24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*Assessed</a:t>
            </a:r>
            <a:r>
              <a:rPr lang="en-US" baseline="0" dirty="0" smtClean="0"/>
              <a:t> classes with no teacher of record: We have received a staff member class assignment but there is no teacher of record; Classes missing staff member class assignment: We have not receive a staff member class assignment.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406" y="3505200"/>
            <a:ext cx="9146406" cy="27432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522787"/>
            <a:ext cx="7772400" cy="708025"/>
          </a:xfrm>
        </p:spPr>
        <p:txBody>
          <a:bodyPr>
            <a:noAutofit/>
          </a:bodyPr>
          <a:lstStyle>
            <a:lvl1pPr algn="ctr">
              <a:defRPr sz="4200" b="1" baseline="0"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Insert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1" y="6390274"/>
            <a:ext cx="7772399" cy="325851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| Job Title | Team/Office/Division Name | Date</a:t>
            </a:r>
            <a:endParaRPr lang="en-US" dirty="0"/>
          </a:p>
        </p:txBody>
      </p:sp>
      <p:pic>
        <p:nvPicPr>
          <p:cNvPr id="2050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8059"/>
            <a:ext cx="5181600" cy="204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1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295400"/>
            <a:ext cx="8382000" cy="452596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Level 1 bullet points (default is 24-point font)</a:t>
            </a:r>
          </a:p>
          <a:p>
            <a:pPr lvl="1"/>
            <a:r>
              <a:rPr lang="en-US" dirty="0" smtClean="0"/>
              <a:t>Level 2 bullet points (default is 22-point font)</a:t>
            </a:r>
          </a:p>
          <a:p>
            <a:pPr lvl="2"/>
            <a:r>
              <a:rPr lang="en-US" dirty="0" smtClean="0"/>
              <a:t>Level 3 bullet points (default is 20-point font)</a:t>
            </a:r>
          </a:p>
          <a:p>
            <a:pPr lvl="3"/>
            <a:r>
              <a:rPr lang="en-US" dirty="0" smtClean="0"/>
              <a:t>Level 4 bullet points (default is 18-point font)</a:t>
            </a:r>
          </a:p>
          <a:p>
            <a:pPr lvl="4"/>
            <a:r>
              <a:rPr lang="en-US" dirty="0" smtClean="0"/>
              <a:t>Level 5 bullet points (default is 16-point font)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05800" cy="914400"/>
          </a:xfrm>
        </p:spPr>
        <p:txBody>
          <a:bodyPr/>
          <a:lstStyle>
            <a:lvl1pPr>
              <a:defRPr baseline="0"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Insert Slide Heading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999375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08904"/>
            <a:ext cx="1616967" cy="6395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02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800" y="1295400"/>
            <a:ext cx="4114800" cy="4525963"/>
          </a:xfrm>
        </p:spPr>
        <p:txBody>
          <a:bodyPr/>
          <a:lstStyle>
            <a:lvl1pPr>
              <a:defRPr sz="22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Level 1 bullet points (default is 22-point font for two-column layout)</a:t>
            </a:r>
          </a:p>
          <a:p>
            <a:pPr lvl="1"/>
            <a:r>
              <a:rPr lang="en-US" dirty="0" smtClean="0"/>
              <a:t>Level 2 bullet points (default is 20-point font)</a:t>
            </a:r>
          </a:p>
          <a:p>
            <a:pPr lvl="2"/>
            <a:r>
              <a:rPr lang="en-US" dirty="0" smtClean="0"/>
              <a:t>Level 3 bullet points (default is 18-point font)</a:t>
            </a:r>
          </a:p>
          <a:p>
            <a:pPr lvl="3"/>
            <a:r>
              <a:rPr lang="en-US" dirty="0" smtClean="0"/>
              <a:t>Level 4 bullet points (default is 16-point font)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05800" cy="914400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Insert Slide Heading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495800" y="1295400"/>
            <a:ext cx="4114800" cy="4525963"/>
          </a:xfrm>
        </p:spPr>
        <p:txBody>
          <a:bodyPr/>
          <a:lstStyle>
            <a:lvl1pPr>
              <a:defRPr sz="2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Level 1 bullet points (default is 22-point font for two-column layout)</a:t>
            </a:r>
          </a:p>
          <a:p>
            <a:pPr lvl="1"/>
            <a:r>
              <a:rPr lang="en-US" dirty="0" smtClean="0"/>
              <a:t>Level 2 bullet points (default is 20-point font)</a:t>
            </a:r>
          </a:p>
          <a:p>
            <a:pPr lvl="2"/>
            <a:r>
              <a:rPr lang="en-US" dirty="0" smtClean="0"/>
              <a:t>Level 3 bullet points (default is 18-point font)</a:t>
            </a:r>
          </a:p>
          <a:p>
            <a:pPr lvl="3"/>
            <a:r>
              <a:rPr lang="en-US" dirty="0" smtClean="0"/>
              <a:t>Level 4 bullet points (default is 16-point font)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999375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08904"/>
            <a:ext cx="1616967" cy="639563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92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91435" y="3810000"/>
            <a:ext cx="5952565" cy="2438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429000" y="4038600"/>
            <a:ext cx="5562600" cy="2019300"/>
          </a:xfrm>
        </p:spPr>
        <p:txBody>
          <a:bodyPr>
            <a:normAutofit/>
          </a:bodyPr>
          <a:lstStyle>
            <a:lvl1pPr algn="r">
              <a:defRPr sz="3800" baseline="0"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Insert Section Heading</a:t>
            </a:r>
            <a:endParaRPr lang="en-US" dirty="0"/>
          </a:p>
        </p:txBody>
      </p:sp>
      <p:pic>
        <p:nvPicPr>
          <p:cNvPr id="1026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0"/>
          <a:stretch/>
        </p:blipFill>
        <p:spPr bwMode="auto">
          <a:xfrm>
            <a:off x="818180" y="3810000"/>
            <a:ext cx="238222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7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99375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08904"/>
            <a:ext cx="1616967" cy="639563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6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Heading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058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Insert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6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9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295400"/>
            <a:ext cx="8382000" cy="452596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Presenter Name, Job Title, Team/Office/Division Name</a:t>
            </a:r>
          </a:p>
          <a:p>
            <a:pPr lvl="1"/>
            <a:r>
              <a:rPr lang="en-US" dirty="0" smtClean="0"/>
              <a:t>Email Address</a:t>
            </a:r>
          </a:p>
          <a:p>
            <a:pPr lvl="1"/>
            <a:r>
              <a:rPr lang="en-US" dirty="0" smtClean="0"/>
              <a:t>Phone Number</a:t>
            </a:r>
          </a:p>
          <a:p>
            <a:pPr lvl="0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999375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08904"/>
            <a:ext cx="1616967" cy="6395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04800" y="40582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Contact Information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575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406" y="3429000"/>
            <a:ext cx="9146406" cy="27432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08397" y="3898900"/>
            <a:ext cx="7924800" cy="180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PermianSlabSerifTypeface"/>
              </a:rPr>
              <a:t>Districts and schools in Tennessee will exemplify excellence and equity such that all students are equipped with the knowledge and skills to successfully embark on their chosen path in life.</a:t>
            </a:r>
            <a:endParaRPr lang="en-US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PermianSlabSerifTypeface"/>
            </a:endParaRPr>
          </a:p>
        </p:txBody>
      </p:sp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0" y="6172200"/>
            <a:ext cx="9144000" cy="482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 | Optimism | Judgment | Courage | Teamwork</a:t>
            </a:r>
            <a:endParaRPr lang="en-US" sz="2400" b="1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8059"/>
            <a:ext cx="5181600" cy="204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889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41437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2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9" r:id="rId4"/>
    <p:sldLayoutId id="2147483655" r:id="rId5"/>
    <p:sldLayoutId id="2147483658" r:id="rId6"/>
    <p:sldLayoutId id="2147483662" r:id="rId7"/>
    <p:sldLayoutId id="2147483663" r:id="rId8"/>
    <p:sldLayoutId id="214748366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E3524"/>
        </a:buClr>
        <a:buFont typeface="Wingdings" panose="05000000000000000000" pitchFamily="2" charset="2"/>
        <a:buChar char="§"/>
        <a:defRPr sz="2400" kern="120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–"/>
        <a:defRPr sz="2200" kern="120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E3524"/>
        </a:buClr>
        <a:buFont typeface="Courier New" panose="02070309020205020404" pitchFamily="49" charset="0"/>
        <a:buChar char="o"/>
        <a:defRPr sz="1800" kern="120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»"/>
        <a:defRPr sz="1600" kern="120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binders.com/play/play/2244559?tabid=95aa7f26-9dff-1d9c-4015-28fdba1f28dc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Assessment Update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51" y="6400800"/>
            <a:ext cx="9067800" cy="325851"/>
          </a:xfrm>
        </p:spPr>
        <p:txBody>
          <a:bodyPr/>
          <a:lstStyle/>
          <a:p>
            <a:r>
              <a:rPr lang="en-US" dirty="0"/>
              <a:t>Mark Jackson | TCAP Customer Service Coordinator | Office of Strategy and Data | Sept. 27, 2019</a:t>
            </a:r>
          </a:p>
        </p:txBody>
      </p:sp>
    </p:spTree>
    <p:extLst>
      <p:ext uri="{BB962C8B-B14F-4D97-AF65-F5344CB8AC3E}">
        <p14:creationId xmlns:p14="http://schemas.microsoft.com/office/powerpoint/2010/main" val="3158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 a student record to result in</a:t>
            </a:r>
            <a:r>
              <a:rPr lang="en-US" b="1" dirty="0" smtClean="0"/>
              <a:t> </a:t>
            </a:r>
            <a:r>
              <a:rPr lang="en-US" dirty="0" smtClean="0"/>
              <a:t>a</a:t>
            </a:r>
            <a:r>
              <a:rPr lang="en-US" b="1" dirty="0" smtClean="0"/>
              <a:t> test registration</a:t>
            </a:r>
            <a:r>
              <a:rPr lang="en-US" dirty="0" smtClean="0"/>
              <a:t>, the student must have: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rgbClr val="1B365D"/>
                </a:solidFill>
              </a:rPr>
              <a:t>E</a:t>
            </a:r>
            <a:r>
              <a:rPr lang="en-US" b="1" dirty="0" smtClean="0">
                <a:solidFill>
                  <a:srgbClr val="1B365D"/>
                </a:solidFill>
              </a:rPr>
              <a:t>nrollment</a:t>
            </a:r>
            <a:r>
              <a:rPr lang="en-US" dirty="0" smtClean="0"/>
              <a:t> in a school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rgbClr val="1B365D"/>
                </a:solidFill>
              </a:rPr>
              <a:t>Instructional Grade </a:t>
            </a:r>
            <a:r>
              <a:rPr lang="en-US" dirty="0" smtClean="0"/>
              <a:t>record for that enrollment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rgbClr val="1B365D"/>
                </a:solidFill>
              </a:rPr>
              <a:t>Student Class Assignment </a:t>
            </a:r>
            <a:r>
              <a:rPr lang="en-US" dirty="0" smtClean="0"/>
              <a:t>(course code) for that enrollment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rgbClr val="1B365D"/>
                </a:solidFill>
              </a:rPr>
              <a:t>Class Section </a:t>
            </a:r>
            <a:r>
              <a:rPr lang="en-US" dirty="0" smtClean="0"/>
              <a:t>(local class number) for the student class assignment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rgbClr val="1B365D"/>
                </a:solidFill>
              </a:rPr>
              <a:t>Teacher</a:t>
            </a:r>
            <a:r>
              <a:rPr lang="en-US" dirty="0" smtClean="0"/>
              <a:t> identified as the teacher of record for the class section (master teacher record)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rgbClr val="1B365D"/>
                </a:solidFill>
              </a:rPr>
              <a:t>Valid Teacher License </a:t>
            </a:r>
            <a:r>
              <a:rPr lang="en-US" dirty="0" smtClean="0"/>
              <a:t>number for the teacher of record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Rules for the EIS Enrollment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Accurate, quality data will help ensure a student does not experience issues being loaded into </a:t>
            </a:r>
            <a:r>
              <a:rPr lang="en-US" dirty="0" err="1" smtClean="0"/>
              <a:t>PearsonAccess</a:t>
            </a:r>
            <a:r>
              <a:rPr lang="en-US" baseline="30000" dirty="0" err="1" smtClean="0"/>
              <a:t>next</a:t>
            </a:r>
            <a:r>
              <a:rPr lang="en-US" baseline="30000" dirty="0" smtClean="0"/>
              <a:t> </a:t>
            </a:r>
            <a:r>
              <a:rPr lang="en-US" dirty="0" smtClean="0"/>
              <a:t>due to human data entry error.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Data 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761081"/>
              </p:ext>
            </p:extLst>
          </p:nvPr>
        </p:nvGraphicFramePr>
        <p:xfrm>
          <a:off x="1409700" y="2590800"/>
          <a:ext cx="6096000" cy="29713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6853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Visibility Tool will catch</a:t>
                      </a:r>
                      <a:r>
                        <a:rPr lang="en-US" baseline="0" dirty="0" smtClean="0"/>
                        <a:t> errors such as: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Visibility Tool will </a:t>
                      </a:r>
                      <a:r>
                        <a:rPr lang="en-US" u="sng" dirty="0" smtClean="0"/>
                        <a:t>not</a:t>
                      </a:r>
                      <a:r>
                        <a:rPr lang="en-US" dirty="0" smtClean="0"/>
                        <a:t> catch:</a:t>
                      </a:r>
                      <a:endParaRPr lang="en-US" dirty="0"/>
                    </a:p>
                  </a:txBody>
                  <a:tcPr/>
                </a:tc>
              </a:tr>
              <a:tr h="45698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Classes</a:t>
                      </a:r>
                      <a:r>
                        <a:rPr lang="en-US" baseline="0" dirty="0" smtClean="0"/>
                        <a:t> missing teachers of record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Students enrolled in duplicate course codes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Teachers with no TLN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Typos</a:t>
                      </a:r>
                      <a:r>
                        <a:rPr lang="en-US" baseline="0" dirty="0" smtClean="0"/>
                        <a:t> in information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Students marked in SIS with incorrect gender, DOB, etc.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44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issues</a:t>
            </a:r>
          </a:p>
          <a:p>
            <a:pPr lvl="1"/>
            <a:r>
              <a:rPr lang="en-US" dirty="0" smtClean="0"/>
              <a:t>Assessed classes with no teacher of record*</a:t>
            </a:r>
          </a:p>
          <a:p>
            <a:pPr lvl="1"/>
            <a:r>
              <a:rPr lang="en-US" dirty="0" smtClean="0"/>
              <a:t>Classes with multiple teachers of record</a:t>
            </a:r>
          </a:p>
          <a:p>
            <a:pPr lvl="1"/>
            <a:r>
              <a:rPr lang="en-US" dirty="0" smtClean="0"/>
              <a:t>Course codes in the wrong test window</a:t>
            </a:r>
          </a:p>
          <a:p>
            <a:pPr lvl="1"/>
            <a:r>
              <a:rPr lang="en-US" dirty="0" smtClean="0"/>
              <a:t>Classes with deleted teacher</a:t>
            </a:r>
          </a:p>
          <a:p>
            <a:pPr lvl="1"/>
            <a:r>
              <a:rPr lang="en-US" dirty="0" smtClean="0"/>
              <a:t>Classes missing staff member class assignment*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Priority 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2" y="3962400"/>
            <a:ext cx="3533775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71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 issues</a:t>
            </a:r>
          </a:p>
          <a:p>
            <a:pPr lvl="1"/>
            <a:r>
              <a:rPr lang="en-US" dirty="0" smtClean="0"/>
              <a:t>Teachers without an email address</a:t>
            </a:r>
          </a:p>
          <a:p>
            <a:pPr lvl="1"/>
            <a:r>
              <a:rPr lang="en-US" dirty="0" smtClean="0"/>
              <a:t>Teachers without a license number</a:t>
            </a:r>
          </a:p>
          <a:p>
            <a:pPr lvl="1"/>
            <a:r>
              <a:rPr lang="en-US" dirty="0" smtClean="0"/>
              <a:t>Teacher assignments with no end date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Priority 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657600"/>
            <a:ext cx="4419600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069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94493"/>
            <a:ext cx="8382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Student issues</a:t>
            </a:r>
          </a:p>
          <a:p>
            <a:pPr lvl="1"/>
            <a:r>
              <a:rPr lang="en-US" dirty="0" smtClean="0"/>
              <a:t>Students assigned to duplicate </a:t>
            </a:r>
          </a:p>
          <a:p>
            <a:pPr marL="457200" lvl="1" indent="0">
              <a:buNone/>
            </a:pPr>
            <a:r>
              <a:rPr lang="en-US" dirty="0" smtClean="0"/>
              <a:t>    content areas</a:t>
            </a:r>
          </a:p>
          <a:p>
            <a:pPr lvl="1"/>
            <a:r>
              <a:rPr lang="en-US" dirty="0" smtClean="0"/>
              <a:t>Students who are currently </a:t>
            </a:r>
          </a:p>
          <a:p>
            <a:pPr marL="457200" lvl="1" indent="0">
              <a:buNone/>
            </a:pPr>
            <a:r>
              <a:rPr lang="en-US" dirty="0" smtClean="0"/>
              <a:t>    registered in two different </a:t>
            </a:r>
          </a:p>
          <a:p>
            <a:pPr marL="457200" lvl="1" indent="0">
              <a:buNone/>
            </a:pPr>
            <a:r>
              <a:rPr lang="en-US" dirty="0" smtClean="0"/>
              <a:t>    districts and/or schools</a:t>
            </a:r>
          </a:p>
          <a:p>
            <a:pPr lvl="1"/>
            <a:r>
              <a:rPr lang="en-US" dirty="0" smtClean="0"/>
              <a:t>Students not enrolled in at least one assessed course code</a:t>
            </a:r>
          </a:p>
          <a:p>
            <a:pPr lvl="1"/>
            <a:r>
              <a:rPr lang="en-US" dirty="0" smtClean="0"/>
              <a:t>Students enrolled in retired assessment course codes</a:t>
            </a:r>
          </a:p>
          <a:p>
            <a:pPr lvl="1"/>
            <a:r>
              <a:rPr lang="en-US" dirty="0" smtClean="0"/>
              <a:t>Students with incomplete enrollments</a:t>
            </a:r>
          </a:p>
          <a:p>
            <a:pPr lvl="1"/>
            <a:r>
              <a:rPr lang="en-US" dirty="0" smtClean="0"/>
              <a:t>Students enrolled in non-assessed retired course codes</a:t>
            </a:r>
          </a:p>
          <a:p>
            <a:pPr lvl="1"/>
            <a:r>
              <a:rPr lang="en-US" dirty="0" smtClean="0"/>
              <a:t>Students with an assigned grade of P3 or P4</a:t>
            </a:r>
          </a:p>
          <a:p>
            <a:pPr lvl="1"/>
            <a:r>
              <a:rPr lang="en-US" dirty="0" smtClean="0"/>
              <a:t>Students listed in two different grades</a:t>
            </a:r>
          </a:p>
          <a:p>
            <a:pPr lvl="1"/>
            <a:r>
              <a:rPr lang="en-US" dirty="0" smtClean="0"/>
              <a:t>Students without a last name</a:t>
            </a:r>
          </a:p>
          <a:p>
            <a:pPr lvl="1"/>
            <a:r>
              <a:rPr lang="en-US" dirty="0" smtClean="0"/>
              <a:t>Students enrolled in assessed classes with no teacher of record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High-Priority 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32174"/>
            <a:ext cx="3962400" cy="1593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94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Your district </a:t>
            </a:r>
            <a:r>
              <a:rPr lang="en-US" dirty="0" smtClean="0"/>
              <a:t>will need to be checking </a:t>
            </a:r>
            <a:r>
              <a:rPr lang="en-US" b="1" dirty="0" smtClean="0">
                <a:solidFill>
                  <a:srgbClr val="FF0000"/>
                </a:solidFill>
              </a:rPr>
              <a:t>both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platforms. Make sure that all students are properly withdrawn to ensure accurate entry into the new district. </a:t>
            </a:r>
          </a:p>
          <a:p>
            <a:endParaRPr lang="en-US" dirty="0"/>
          </a:p>
          <a:p>
            <a:r>
              <a:rPr lang="en-US" dirty="0" smtClean="0"/>
              <a:t>Remember – any corrections found in Visibility Tool need to be made in your SIS.</a:t>
            </a:r>
          </a:p>
          <a:p>
            <a:pPr lvl="1"/>
            <a:r>
              <a:rPr lang="en-US" dirty="0" smtClean="0"/>
              <a:t>Changes will show up in Visibility Tool and </a:t>
            </a:r>
            <a:r>
              <a:rPr lang="en-US" dirty="0"/>
              <a:t>PearsonAccess</a:t>
            </a:r>
            <a:r>
              <a:rPr lang="en-US" baseline="30000" dirty="0"/>
              <a:t>next</a:t>
            </a:r>
            <a:r>
              <a:rPr lang="en-US" dirty="0" smtClean="0"/>
              <a:t> in 24-48 hours.</a:t>
            </a:r>
          </a:p>
          <a:p>
            <a:endParaRPr lang="en-US" dirty="0"/>
          </a:p>
          <a:p>
            <a:r>
              <a:rPr lang="en-US" dirty="0" smtClean="0"/>
              <a:t>If student information is correct in the Visibility Tool but not </a:t>
            </a:r>
            <a:r>
              <a:rPr lang="en-US" dirty="0"/>
              <a:t>PearsonAccess</a:t>
            </a:r>
            <a:r>
              <a:rPr lang="en-US" baseline="30000" dirty="0"/>
              <a:t>next </a:t>
            </a:r>
            <a:r>
              <a:rPr lang="en-US" dirty="0" smtClean="0"/>
              <a:t>, the district testing coordinator will need to contact Pearson for assistance.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Tool and </a:t>
            </a:r>
            <a:r>
              <a:rPr lang="en-US" dirty="0"/>
              <a:t>PearsonAccess</a:t>
            </a:r>
            <a:r>
              <a:rPr lang="en-US" baseline="30000" dirty="0"/>
              <a:t>next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Code Guidance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69566" y="1932082"/>
            <a:ext cx="3695699" cy="3276600"/>
          </a:xfrm>
        </p:spPr>
        <p:txBody>
          <a:bodyPr>
            <a:normAutofit/>
          </a:bodyPr>
          <a:lstStyle/>
          <a:p>
            <a:pPr algn="ctr"/>
            <a:r>
              <a:rPr lang="en-US" sz="3100" dirty="0" smtClean="0"/>
              <a:t>The </a:t>
            </a:r>
            <a:r>
              <a:rPr lang="en-US" sz="3100" b="1" dirty="0" smtClean="0">
                <a:solidFill>
                  <a:srgbClr val="002060"/>
                </a:solidFill>
              </a:rPr>
              <a:t>2019-20 Assessment Course </a:t>
            </a:r>
            <a:r>
              <a:rPr lang="en-US" sz="3100" b="1" dirty="0">
                <a:solidFill>
                  <a:srgbClr val="002060"/>
                </a:solidFill>
              </a:rPr>
              <a:t>C</a:t>
            </a:r>
            <a:r>
              <a:rPr lang="en-US" sz="3100" b="1" dirty="0" smtClean="0">
                <a:solidFill>
                  <a:srgbClr val="002060"/>
                </a:solidFill>
              </a:rPr>
              <a:t>odes </a:t>
            </a:r>
            <a:r>
              <a:rPr lang="en-US" sz="3100" dirty="0" smtClean="0"/>
              <a:t>document is posted on </a:t>
            </a:r>
            <a:r>
              <a:rPr lang="en-US" sz="3100" dirty="0" smtClean="0">
                <a:hlinkClick r:id="rId3"/>
              </a:rPr>
              <a:t>Livebinders</a:t>
            </a:r>
            <a:r>
              <a:rPr lang="en-US" sz="3100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Course Codes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5257800" cy="3623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178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Districts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cannot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use the </a:t>
            </a:r>
            <a:r>
              <a:rPr lang="en-US" b="1" dirty="0">
                <a:solidFill>
                  <a:srgbClr val="002060"/>
                </a:solidFill>
              </a:rPr>
              <a:t>same assessment course code twice</a:t>
            </a:r>
            <a:r>
              <a:rPr lang="en-US" dirty="0"/>
              <a:t> for different classes.</a:t>
            </a:r>
          </a:p>
          <a:p>
            <a:r>
              <a:rPr lang="en-US" dirty="0" smtClean="0"/>
              <a:t>Service enrollments </a:t>
            </a:r>
            <a:r>
              <a:rPr lang="en-US" b="1" dirty="0" smtClean="0">
                <a:solidFill>
                  <a:srgbClr val="FF0000"/>
                </a:solidFill>
              </a:rPr>
              <a:t>do not </a:t>
            </a:r>
            <a:r>
              <a:rPr lang="en-US" dirty="0" smtClean="0"/>
              <a:t>pull for assessment.</a:t>
            </a:r>
          </a:p>
          <a:p>
            <a:pPr lvl="1"/>
            <a:r>
              <a:rPr lang="en-US" dirty="0" smtClean="0"/>
              <a:t>If you need a student to test a particular content area, they need to be given a </a:t>
            </a:r>
            <a:r>
              <a:rPr lang="en-US" b="1" dirty="0" smtClean="0">
                <a:solidFill>
                  <a:srgbClr val="002060"/>
                </a:solidFill>
              </a:rPr>
              <a:t>primary enrollment </a:t>
            </a:r>
            <a:r>
              <a:rPr lang="en-US" dirty="0" smtClean="0"/>
              <a:t>with an </a:t>
            </a:r>
            <a:r>
              <a:rPr lang="en-US" b="1" dirty="0" smtClean="0">
                <a:solidFill>
                  <a:srgbClr val="002060"/>
                </a:solidFill>
              </a:rPr>
              <a:t>assessed course code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- the district EIS person – are a </a:t>
            </a:r>
            <a:r>
              <a:rPr lang="en-US" b="1" dirty="0" smtClean="0">
                <a:solidFill>
                  <a:srgbClr val="FF0000"/>
                </a:solidFill>
              </a:rPr>
              <a:t>vital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part of your district assessment team!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Safety Tips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Verification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2019 Debrief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T.C.A. 49-6-6013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/>
              <a:t>Tennessee comprehensive assessment program (TCAP) tests administered in the 2019-2020 school year must be administered in paper format. </a:t>
            </a:r>
            <a:r>
              <a:rPr lang="en-US" b="1" i="1" dirty="0"/>
              <a:t>Before TCAP tests are administered in the 2020-2021 school year, each LEA shall participate in an online verification test conducted by the department of education.</a:t>
            </a:r>
            <a:r>
              <a:rPr lang="en-US" i="1" dirty="0"/>
              <a:t> The commissioner of education shall determine, based on the results of the online verification test, the format for TCAP tests administered in the 2020-2021 school year.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Verification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8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Verification test tentatively scheduled for</a:t>
            </a:r>
            <a:br>
              <a:rPr lang="en-US" dirty="0" smtClean="0"/>
            </a:br>
            <a:r>
              <a:rPr lang="en-US" b="1" dirty="0" smtClean="0"/>
              <a:t>spring 2020.</a:t>
            </a:r>
          </a:p>
          <a:p>
            <a:endParaRPr lang="en-US" dirty="0"/>
          </a:p>
          <a:p>
            <a:r>
              <a:rPr lang="en-US" dirty="0" smtClean="0"/>
              <a:t>Further details will be shared </a:t>
            </a:r>
            <a:br>
              <a:rPr lang="en-US" dirty="0" smtClean="0"/>
            </a:br>
            <a:r>
              <a:rPr lang="en-US" dirty="0" smtClean="0"/>
              <a:t>throughout the year.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Verification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8600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6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Schools Guidance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Schools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86D2451E-3285-438B-B188-C22B2A012BF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23335" y="1371600"/>
            <a:ext cx="838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Char char="–"/>
              <a:defRPr sz="22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Courier New" panose="02070309020205020404" pitchFamily="49" charset="0"/>
              <a:buChar char="o"/>
              <a:defRPr sz="18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Char char="»"/>
              <a:defRPr sz="16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Students </a:t>
            </a:r>
            <a:r>
              <a:rPr lang="en-US" dirty="0">
                <a:solidFill>
                  <a:srgbClr val="000000"/>
                </a:solidFill>
              </a:rPr>
              <a:t>enrolled in </a:t>
            </a:r>
            <a:r>
              <a:rPr lang="en-US" dirty="0" smtClean="0">
                <a:solidFill>
                  <a:srgbClr val="000000"/>
                </a:solidFill>
              </a:rPr>
              <a:t>alternative </a:t>
            </a: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chools during 2019-20 TCAP can be assessed at their alternative school </a:t>
            </a:r>
            <a:r>
              <a:rPr lang="en-US" b="1" dirty="0" smtClean="0">
                <a:solidFill>
                  <a:srgbClr val="002060"/>
                </a:solidFill>
              </a:rPr>
              <a:t>or </a:t>
            </a:r>
            <a:r>
              <a:rPr lang="en-US" dirty="0" smtClean="0">
                <a:solidFill>
                  <a:srgbClr val="000000"/>
                </a:solidFill>
              </a:rPr>
              <a:t>their school of remand.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For the 2019-20 school year, a student who has been remanded from their primary school to an alternative school with a school number </a:t>
            </a:r>
            <a:r>
              <a:rPr lang="en-US" b="1" dirty="0" smtClean="0">
                <a:solidFill>
                  <a:srgbClr val="FF0000"/>
                </a:solidFill>
              </a:rPr>
              <a:t>does not </a:t>
            </a:r>
            <a:r>
              <a:rPr lang="en-US" dirty="0" smtClean="0">
                <a:solidFill>
                  <a:srgbClr val="000000"/>
                </a:solidFill>
              </a:rPr>
              <a:t>need their enrollment to be moved back to their school of remand for assessment or accountability purposes.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2057400"/>
            <a:ext cx="67489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you!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682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83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esting</a:t>
            </a:r>
          </a:p>
          <a:p>
            <a:pPr lvl="1"/>
            <a:r>
              <a:rPr lang="en-US" dirty="0" smtClean="0"/>
              <a:t>Approx. 715,000 students completed 2 million tests</a:t>
            </a:r>
          </a:p>
          <a:p>
            <a:pPr lvl="1"/>
            <a:r>
              <a:rPr lang="en-US" dirty="0" smtClean="0"/>
              <a:t>Approx. 700,000 of those tests were online</a:t>
            </a:r>
          </a:p>
          <a:p>
            <a:r>
              <a:rPr lang="en-US" dirty="0" smtClean="0"/>
              <a:t>Reporting</a:t>
            </a:r>
          </a:p>
          <a:p>
            <a:pPr lvl="1"/>
            <a:r>
              <a:rPr lang="en-US" dirty="0" smtClean="0"/>
              <a:t>EOC raw scores released on schedule</a:t>
            </a:r>
          </a:p>
          <a:p>
            <a:pPr lvl="1"/>
            <a:r>
              <a:rPr lang="en-US" dirty="0" smtClean="0"/>
              <a:t>3-8 raw scores released on schedule to those districts who wanted to use them</a:t>
            </a:r>
          </a:p>
          <a:p>
            <a:pPr lvl="1"/>
            <a:r>
              <a:rPr lang="en-US" dirty="0" smtClean="0"/>
              <a:t>EOC reports released (early July)</a:t>
            </a:r>
          </a:p>
          <a:p>
            <a:pPr lvl="1"/>
            <a:r>
              <a:rPr lang="en-US" dirty="0" smtClean="0"/>
              <a:t>3-8 reports released (early August)</a:t>
            </a:r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2019 Debrief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9144000" cy="50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3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administration vendor: Pearson</a:t>
            </a:r>
          </a:p>
          <a:p>
            <a:r>
              <a:rPr lang="en-US" dirty="0" smtClean="0"/>
              <a:t>All paper/pencil (PBT)</a:t>
            </a:r>
          </a:p>
          <a:p>
            <a:r>
              <a:rPr lang="en-US" dirty="0" smtClean="0"/>
              <a:t>No U.S. history/social studies writing</a:t>
            </a:r>
          </a:p>
          <a:p>
            <a:pPr lvl="1"/>
            <a:r>
              <a:rPr lang="en-US" dirty="0" smtClean="0"/>
              <a:t>Raw scores will be delivered with other content areas</a:t>
            </a:r>
          </a:p>
          <a:p>
            <a:pPr lvl="1"/>
            <a:r>
              <a:rPr lang="en-US" dirty="0" smtClean="0"/>
              <a:t>Standards </a:t>
            </a:r>
            <a:r>
              <a:rPr lang="en-US" dirty="0"/>
              <a:t>setting</a:t>
            </a:r>
          </a:p>
          <a:p>
            <a:pPr lvl="1"/>
            <a:r>
              <a:rPr lang="en-US" dirty="0"/>
              <a:t>Late score reports for </a:t>
            </a:r>
            <a:r>
              <a:rPr lang="en-US" dirty="0" smtClean="0"/>
              <a:t>science</a:t>
            </a:r>
          </a:p>
          <a:p>
            <a:r>
              <a:rPr lang="en-US" dirty="0" smtClean="0"/>
              <a:t>Operational testing of science</a:t>
            </a:r>
          </a:p>
          <a:p>
            <a:pPr lvl="1"/>
            <a:r>
              <a:rPr lang="en-US" dirty="0"/>
              <a:t>Raw scores will be delivered with other content </a:t>
            </a:r>
            <a:r>
              <a:rPr lang="en-US" dirty="0" smtClean="0"/>
              <a:t>areas</a:t>
            </a:r>
          </a:p>
          <a:p>
            <a:pPr lvl="1"/>
            <a:r>
              <a:rPr lang="en-US" dirty="0" smtClean="0"/>
              <a:t>Standards setting</a:t>
            </a:r>
          </a:p>
          <a:p>
            <a:pPr lvl="1"/>
            <a:r>
              <a:rPr lang="en-US" dirty="0" smtClean="0"/>
              <a:t>Late score reports for science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for 2019-20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738345"/>
              </p:ext>
            </p:extLst>
          </p:nvPr>
        </p:nvGraphicFramePr>
        <p:xfrm>
          <a:off x="272143" y="1371600"/>
          <a:ext cx="8622324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236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>
                                            <p:graphicEl>
                                              <a:dgm id="{0A6B7697-26AA-45A6-B064-366FD0E90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>
                                            <p:graphicEl>
                                              <a:dgm id="{0A6B7697-26AA-45A6-B064-366FD0E90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>
                                            <p:graphicEl>
                                              <a:dgm id="{0A6B7697-26AA-45A6-B064-366FD0E90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>
                                            <p:graphicEl>
                                              <a:dgm id="{0A6B7697-26AA-45A6-B064-366FD0E90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7">
                                            <p:graphicEl>
                                              <a:dgm id="{51538F95-516E-4F94-A662-E7E800B5F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7">
                                            <p:graphicEl>
                                              <a:dgm id="{51538F95-516E-4F94-A662-E7E800B5F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">
                                            <p:graphicEl>
                                              <a:dgm id="{51538F95-516E-4F94-A662-E7E800B5F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">
                                            <p:graphicEl>
                                              <a:dgm id="{51538F95-516E-4F94-A662-E7E800B5F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7">
                                            <p:graphicEl>
                                              <a:dgm id="{9D70B8D3-5874-4A99-984E-E6BBC3C69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7">
                                            <p:graphicEl>
                                              <a:dgm id="{9D70B8D3-5874-4A99-984E-E6BBC3C69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7">
                                            <p:graphicEl>
                                              <a:dgm id="{9D70B8D3-5874-4A99-984E-E6BBC3C69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7">
                                            <p:graphicEl>
                                              <a:dgm id="{9D70B8D3-5874-4A99-984E-E6BBC3C69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7">
                                            <p:graphicEl>
                                              <a:dgm id="{7A81399A-BAD3-4B70-BEFA-E522CE57D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7">
                                            <p:graphicEl>
                                              <a:dgm id="{7A81399A-BAD3-4B70-BEFA-E522CE57D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7">
                                            <p:graphicEl>
                                              <a:dgm id="{7A81399A-BAD3-4B70-BEFA-E522CE57D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7">
                                            <p:graphicEl>
                                              <a:dgm id="{7A81399A-BAD3-4B70-BEFA-E522CE57D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the new name, but the same location in Orion.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2743200"/>
            <a:ext cx="3379477" cy="2099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267200" y="3792886"/>
            <a:ext cx="1371600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890833"/>
            <a:ext cx="3223335" cy="1804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21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52" y="1981200"/>
            <a:ext cx="2676348" cy="2680261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95400"/>
            <a:ext cx="4953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Char char="–"/>
              <a:defRPr sz="22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Courier New" panose="02070309020205020404" pitchFamily="49" charset="0"/>
              <a:buChar char="o"/>
              <a:defRPr sz="18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Char char="»"/>
              <a:defRPr sz="16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Opened on Sept. 3!</a:t>
            </a:r>
          </a:p>
          <a:p>
            <a:pPr lvl="1"/>
            <a:r>
              <a:rPr lang="en-US" dirty="0" smtClean="0"/>
              <a:t>Start checking your information now.</a:t>
            </a:r>
          </a:p>
          <a:p>
            <a:r>
              <a:rPr lang="en-US" dirty="0" smtClean="0"/>
              <a:t>First pull of information from Visibility Tool into PearsonAccess</a:t>
            </a:r>
            <a:r>
              <a:rPr lang="en-US" baseline="30000" dirty="0" smtClean="0"/>
              <a:t>next</a:t>
            </a:r>
            <a:r>
              <a:rPr lang="en-US" dirty="0" smtClean="0"/>
              <a:t> occurs </a:t>
            </a:r>
            <a:r>
              <a:rPr lang="en-US" dirty="0" smtClean="0"/>
              <a:t>on </a:t>
            </a:r>
            <a:r>
              <a:rPr lang="en-US" b="1" dirty="0" smtClean="0"/>
              <a:t>October 11</a:t>
            </a:r>
            <a:endParaRPr lang="en-US" b="1" dirty="0" smtClean="0"/>
          </a:p>
          <a:p>
            <a:r>
              <a:rPr lang="en-US" dirty="0" smtClean="0"/>
              <a:t>Daily data refreshes will show up in </a:t>
            </a:r>
            <a:r>
              <a:rPr lang="en-US" dirty="0"/>
              <a:t>PearsonAccess</a:t>
            </a:r>
            <a:r>
              <a:rPr lang="en-US" baseline="30000" dirty="0"/>
              <a:t>next</a:t>
            </a:r>
            <a:r>
              <a:rPr lang="en-US" dirty="0" smtClean="0"/>
              <a:t> in 24-48 hours.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5029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All </a:t>
            </a:r>
            <a:r>
              <a:rPr lang="en-US" dirty="0"/>
              <a:t>accounts will be created by </a:t>
            </a:r>
            <a:r>
              <a:rPr lang="en-US" dirty="0" smtClean="0"/>
              <a:t>Pearson/TDOE.</a:t>
            </a:r>
            <a:endParaRPr lang="en-US" dirty="0"/>
          </a:p>
          <a:p>
            <a:r>
              <a:rPr lang="en-US" dirty="0"/>
              <a:t>Public districts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non-public </a:t>
            </a:r>
            <a:r>
              <a:rPr lang="en-US" dirty="0"/>
              <a:t>districts will access the site </a:t>
            </a:r>
            <a:r>
              <a:rPr lang="en-US" dirty="0" smtClean="0"/>
              <a:t>directly.</a:t>
            </a:r>
            <a:endParaRPr lang="en-US" dirty="0"/>
          </a:p>
          <a:p>
            <a:r>
              <a:rPr lang="en-US" dirty="0" smtClean="0"/>
              <a:t>Login is different from ACT.</a:t>
            </a:r>
            <a:endParaRPr lang="en-US" dirty="0"/>
          </a:p>
          <a:p>
            <a:r>
              <a:rPr lang="en-US" dirty="0" smtClean="0"/>
              <a:t>PANext </a:t>
            </a:r>
            <a:r>
              <a:rPr lang="en-US" dirty="0"/>
              <a:t>logins </a:t>
            </a:r>
            <a:r>
              <a:rPr lang="en-US" dirty="0" smtClean="0"/>
              <a:t>will be available </a:t>
            </a:r>
            <a:r>
              <a:rPr lang="en-US" dirty="0"/>
              <a:t>Oct. </a:t>
            </a:r>
            <a:r>
              <a:rPr lang="en-US" dirty="0" smtClean="0"/>
              <a:t>14.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PearsonAccess</a:t>
            </a:r>
            <a:r>
              <a:rPr lang="en-US" baseline="30000" dirty="0"/>
              <a:t>next </a:t>
            </a:r>
            <a:r>
              <a:rPr lang="en-US" dirty="0"/>
              <a:t> Accounts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6EE193-545A-46B9-9CCD-3E3D3F82E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185" y="1600200"/>
            <a:ext cx="2434022" cy="171361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D8F6E01-45E9-4481-B4F6-3DA81B138B76}"/>
              </a:ext>
            </a:extLst>
          </p:cNvPr>
          <p:cNvGrpSpPr/>
          <p:nvPr/>
        </p:nvGrpSpPr>
        <p:grpSpPr>
          <a:xfrm>
            <a:off x="5562600" y="3988361"/>
            <a:ext cx="2743200" cy="1541047"/>
            <a:chOff x="6170011" y="3972319"/>
            <a:chExt cx="2743200" cy="154104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BB43FDB-BF8E-4931-A8B1-94A2655429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0000"/>
            <a:stretch/>
          </p:blipFill>
          <p:spPr>
            <a:xfrm>
              <a:off x="6170011" y="3972319"/>
              <a:ext cx="2743200" cy="15410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&quot;Not Allowed&quot; Symbol 6">
              <a:extLst>
                <a:ext uri="{FF2B5EF4-FFF2-40B4-BE49-F238E27FC236}">
                  <a16:creationId xmlns:a16="http://schemas.microsoft.com/office/drawing/2014/main" xmlns="" id="{1B5DA4ED-DEB1-46D5-8F1C-1D5168DC7289}"/>
                </a:ext>
              </a:extLst>
            </p:cNvPr>
            <p:cNvSpPr/>
            <p:nvPr/>
          </p:nvSpPr>
          <p:spPr>
            <a:xfrm>
              <a:off x="6932011" y="3978882"/>
              <a:ext cx="1219200" cy="1219200"/>
            </a:xfrm>
            <a:prstGeom prst="noSmoking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163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DOE Template - Editing">
  <a:themeElements>
    <a:clrScheme name="TDOE Colors">
      <a:dk1>
        <a:srgbClr val="1B365D"/>
      </a:dk1>
      <a:lt1>
        <a:srgbClr val="FFFFFF"/>
      </a:lt1>
      <a:dk2>
        <a:srgbClr val="6E7073"/>
      </a:dk2>
      <a:lt2>
        <a:srgbClr val="EEEEEE"/>
      </a:lt2>
      <a:accent1>
        <a:srgbClr val="000000"/>
      </a:accent1>
      <a:accent2>
        <a:srgbClr val="1B365D"/>
      </a:accent2>
      <a:accent3>
        <a:srgbClr val="2DCCD3"/>
      </a:accent3>
      <a:accent4>
        <a:srgbClr val="D2D755"/>
      </a:accent4>
      <a:accent5>
        <a:srgbClr val="E87722"/>
      </a:accent5>
      <a:accent6>
        <a:srgbClr val="5D7975"/>
      </a:accent6>
      <a:hlink>
        <a:srgbClr val="0000FF"/>
      </a:hlink>
      <a:folHlink>
        <a:srgbClr val="800080"/>
      </a:folHlink>
    </a:clrScheme>
    <a:fontScheme name="TDO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061CFA7-5784-4816-8865-3D363482387D}" vid="{3FE5B953-5DEC-4335-BBB5-E60459355A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TDOE PowerPoint 2017</Template>
  <TotalTime>47208</TotalTime>
  <Words>1009</Words>
  <Application>Microsoft Office PowerPoint</Application>
  <PresentationFormat>On-screen Show (4:3)</PresentationFormat>
  <Paragraphs>163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Courier New</vt:lpstr>
      <vt:lpstr>Georgia</vt:lpstr>
      <vt:lpstr>Open Sans</vt:lpstr>
      <vt:lpstr>PermianSlabSerifTypeface</vt:lpstr>
      <vt:lpstr>Wingdings</vt:lpstr>
      <vt:lpstr>TDOE Template - Editing</vt:lpstr>
      <vt:lpstr>Assessment Update</vt:lpstr>
      <vt:lpstr>Spring 2019 Debrief</vt:lpstr>
      <vt:lpstr>Spring 2019 Debrief</vt:lpstr>
      <vt:lpstr>Changes for 2019-20 </vt:lpstr>
      <vt:lpstr>Visibility Tool</vt:lpstr>
      <vt:lpstr>Information Flow</vt:lpstr>
      <vt:lpstr>Visibility Tool</vt:lpstr>
      <vt:lpstr>Visibility Tool</vt:lpstr>
      <vt:lpstr>PearsonAccessnext  Accounts</vt:lpstr>
      <vt:lpstr>Business Rules for the EIS Enrollment</vt:lpstr>
      <vt:lpstr>Importance of Data Quality</vt:lpstr>
      <vt:lpstr>High Priority Metrics</vt:lpstr>
      <vt:lpstr>High Priority Metrics</vt:lpstr>
      <vt:lpstr>High-Priority Metrics</vt:lpstr>
      <vt:lpstr>Visibility Tool and PearsonAccessnext </vt:lpstr>
      <vt:lpstr>Course Code Guidance</vt:lpstr>
      <vt:lpstr>Assessment Course Codes Document</vt:lpstr>
      <vt:lpstr>Important Safety Tips</vt:lpstr>
      <vt:lpstr>Online Verification Test</vt:lpstr>
      <vt:lpstr>Online Verification Test</vt:lpstr>
      <vt:lpstr>Online Verification Test</vt:lpstr>
      <vt:lpstr>Alternative Schools Guidance</vt:lpstr>
      <vt:lpstr>Alternative Schools</vt:lpstr>
      <vt:lpstr>PowerPoint Presentation</vt:lpstr>
      <vt:lpstr>PowerPoint Presentation</vt:lpstr>
    </vt:vector>
  </TitlesOfParts>
  <Company>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Assessment: EIS Scheduling Information</dc:title>
  <dc:creator>Mark Jackson</dc:creator>
  <cp:lastModifiedBy>Mark Jackson</cp:lastModifiedBy>
  <cp:revision>619</cp:revision>
  <cp:lastPrinted>2019-09-03T14:11:33Z</cp:lastPrinted>
  <dcterms:created xsi:type="dcterms:W3CDTF">2017-08-24T13:02:33Z</dcterms:created>
  <dcterms:modified xsi:type="dcterms:W3CDTF">2019-09-27T15:53:09Z</dcterms:modified>
</cp:coreProperties>
</file>