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1"/>
  </p:sldMasterIdLst>
  <p:notesMasterIdLst>
    <p:notesMasterId r:id="rId22"/>
  </p:notesMasterIdLst>
  <p:sldIdLst>
    <p:sldId id="256" r:id="rId2"/>
    <p:sldId id="257" r:id="rId3"/>
    <p:sldId id="264" r:id="rId4"/>
    <p:sldId id="259" r:id="rId5"/>
    <p:sldId id="258" r:id="rId6"/>
    <p:sldId id="260" r:id="rId7"/>
    <p:sldId id="277" r:id="rId8"/>
    <p:sldId id="268" r:id="rId9"/>
    <p:sldId id="269" r:id="rId10"/>
    <p:sldId id="275" r:id="rId11"/>
    <p:sldId id="261" r:id="rId12"/>
    <p:sldId id="273" r:id="rId13"/>
    <p:sldId id="262" r:id="rId14"/>
    <p:sldId id="263" r:id="rId15"/>
    <p:sldId id="267" r:id="rId16"/>
    <p:sldId id="272" r:id="rId17"/>
    <p:sldId id="274" r:id="rId18"/>
    <p:sldId id="270" r:id="rId19"/>
    <p:sldId id="266" r:id="rId20"/>
    <p:sldId id="26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88A1"/>
    <a:srgbClr val="C5E7F2"/>
    <a:srgbClr val="718757"/>
    <a:srgbClr val="FFE89F"/>
    <a:srgbClr val="839C64"/>
    <a:srgbClr val="A1B4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8" autoAdjust="0"/>
    <p:restoredTop sz="91715" autoAdjust="0"/>
  </p:normalViewPr>
  <p:slideViewPr>
    <p:cSldViewPr>
      <p:cViewPr varScale="1">
        <p:scale>
          <a:sx n="68" d="100"/>
          <a:sy n="68" d="100"/>
        </p:scale>
        <p:origin x="138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9F2722-7D23-4B1C-817D-72A74550EE5D}" type="datetimeFigureOut">
              <a:rPr lang="en-US" smtClean="0"/>
              <a:t>12/29/2014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59A35-EB7B-4CE9-8679-72B7126BB503}" type="slidenum">
              <a:rPr lang="en-US" smtClean="0"/>
              <a:t>‹#›</a:t>
            </a:fld>
            <a:endParaRPr lang="en-US" dirty="0"/>
          </a:p>
        </p:txBody>
      </p:sp>
    </p:spTree>
    <p:extLst>
      <p:ext uri="{BB962C8B-B14F-4D97-AF65-F5344CB8AC3E}">
        <p14:creationId xmlns:p14="http://schemas.microsoft.com/office/powerpoint/2010/main" val="3709800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F59A35-EB7B-4CE9-8679-72B7126BB503}" type="slidenum">
              <a:rPr lang="en-US" smtClean="0"/>
              <a:t>1</a:t>
            </a:fld>
            <a:endParaRPr lang="en-US" dirty="0"/>
          </a:p>
        </p:txBody>
      </p:sp>
    </p:spTree>
    <p:extLst>
      <p:ext uri="{BB962C8B-B14F-4D97-AF65-F5344CB8AC3E}">
        <p14:creationId xmlns:p14="http://schemas.microsoft.com/office/powerpoint/2010/main" val="1119667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F59A35-EB7B-4CE9-8679-72B7126BB503}" type="slidenum">
              <a:rPr lang="en-US" smtClean="0"/>
              <a:t>10</a:t>
            </a:fld>
            <a:endParaRPr lang="en-US" dirty="0"/>
          </a:p>
        </p:txBody>
      </p:sp>
    </p:spTree>
    <p:extLst>
      <p:ext uri="{BB962C8B-B14F-4D97-AF65-F5344CB8AC3E}">
        <p14:creationId xmlns:p14="http://schemas.microsoft.com/office/powerpoint/2010/main" val="3229350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cap="none" dirty="0" smtClean="0"/>
              <a:t>Current supporters include NDEP, NDOA, NDOW, Newmont, Barrick, and UPRR; and Project Partners BLM, USFS, NDF, UNCE, and the</a:t>
            </a:r>
            <a:r>
              <a:rPr lang="en-US" cap="none" baseline="0" dirty="0" smtClean="0"/>
              <a:t> City of Elko, </a:t>
            </a:r>
            <a:r>
              <a:rPr lang="en-US" cap="none" dirty="0" smtClean="0"/>
              <a:t>and we’d like to add Elko County to our list.</a:t>
            </a:r>
          </a:p>
        </p:txBody>
      </p:sp>
      <p:sp>
        <p:nvSpPr>
          <p:cNvPr id="4" name="Slide Number Placeholder 3"/>
          <p:cNvSpPr>
            <a:spLocks noGrp="1"/>
          </p:cNvSpPr>
          <p:nvPr>
            <p:ph type="sldNum" sz="quarter" idx="10"/>
          </p:nvPr>
        </p:nvSpPr>
        <p:spPr/>
        <p:txBody>
          <a:bodyPr/>
          <a:lstStyle/>
          <a:p>
            <a:fld id="{A3F59A35-EB7B-4CE9-8679-72B7126BB503}" type="slidenum">
              <a:rPr lang="en-US" smtClean="0"/>
              <a:t>11</a:t>
            </a:fld>
            <a:endParaRPr lang="en-US" dirty="0"/>
          </a:p>
        </p:txBody>
      </p:sp>
    </p:spTree>
    <p:extLst>
      <p:ext uri="{BB962C8B-B14F-4D97-AF65-F5344CB8AC3E}">
        <p14:creationId xmlns:p14="http://schemas.microsoft.com/office/powerpoint/2010/main" val="1966464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cap="none" dirty="0" smtClean="0"/>
              <a:t>Copies of the WMP being given out here today, we ask that the Commissioners and staff review the plan, and meet with us to discuss any issues in the near</a:t>
            </a:r>
            <a:r>
              <a:rPr lang="en-US" cap="none" baseline="0" dirty="0" smtClean="0"/>
              <a:t> future.  We hope to have the WMP in place by March of 2015.</a:t>
            </a:r>
            <a:endParaRPr lang="en-US" cap="none" dirty="0" smtClean="0"/>
          </a:p>
        </p:txBody>
      </p:sp>
      <p:sp>
        <p:nvSpPr>
          <p:cNvPr id="4" name="Slide Number Placeholder 3"/>
          <p:cNvSpPr>
            <a:spLocks noGrp="1"/>
          </p:cNvSpPr>
          <p:nvPr>
            <p:ph type="sldNum" sz="quarter" idx="10"/>
          </p:nvPr>
        </p:nvSpPr>
        <p:spPr/>
        <p:txBody>
          <a:bodyPr/>
          <a:lstStyle/>
          <a:p>
            <a:fld id="{A3F59A35-EB7B-4CE9-8679-72B7126BB503}" type="slidenum">
              <a:rPr lang="en-US" smtClean="0"/>
              <a:t>12</a:t>
            </a:fld>
            <a:endParaRPr lang="en-US" dirty="0"/>
          </a:p>
        </p:txBody>
      </p:sp>
    </p:spTree>
    <p:extLst>
      <p:ext uri="{BB962C8B-B14F-4D97-AF65-F5344CB8AC3E}">
        <p14:creationId xmlns:p14="http://schemas.microsoft.com/office/powerpoint/2010/main" val="466769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F59A35-EB7B-4CE9-8679-72B7126BB503}" type="slidenum">
              <a:rPr lang="en-US" smtClean="0"/>
              <a:t>13</a:t>
            </a:fld>
            <a:endParaRPr lang="en-US" dirty="0"/>
          </a:p>
        </p:txBody>
      </p:sp>
    </p:spTree>
    <p:extLst>
      <p:ext uri="{BB962C8B-B14F-4D97-AF65-F5344CB8AC3E}">
        <p14:creationId xmlns:p14="http://schemas.microsoft.com/office/powerpoint/2010/main" val="886110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probably wonder…Where do we start?  We have some thoughts on that.  How about the Railport?</a:t>
            </a:r>
            <a:endParaRPr lang="en-US" dirty="0"/>
          </a:p>
        </p:txBody>
      </p:sp>
      <p:sp>
        <p:nvSpPr>
          <p:cNvPr id="4" name="Slide Number Placeholder 3"/>
          <p:cNvSpPr>
            <a:spLocks noGrp="1"/>
          </p:cNvSpPr>
          <p:nvPr>
            <p:ph type="sldNum" sz="quarter" idx="10"/>
          </p:nvPr>
        </p:nvSpPr>
        <p:spPr/>
        <p:txBody>
          <a:bodyPr/>
          <a:lstStyle/>
          <a:p>
            <a:fld id="{A3F59A35-EB7B-4CE9-8679-72B7126BB503}" type="slidenum">
              <a:rPr lang="en-US" smtClean="0"/>
              <a:t>14</a:t>
            </a:fld>
            <a:endParaRPr lang="en-US" dirty="0"/>
          </a:p>
        </p:txBody>
      </p:sp>
    </p:spTree>
    <p:extLst>
      <p:ext uri="{BB962C8B-B14F-4D97-AF65-F5344CB8AC3E}">
        <p14:creationId xmlns:p14="http://schemas.microsoft.com/office/powerpoint/2010/main" val="163212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F59A35-EB7B-4CE9-8679-72B7126BB503}" type="slidenum">
              <a:rPr lang="en-US" smtClean="0"/>
              <a:t>15</a:t>
            </a:fld>
            <a:endParaRPr lang="en-US" dirty="0"/>
          </a:p>
        </p:txBody>
      </p:sp>
    </p:spTree>
    <p:extLst>
      <p:ext uri="{BB962C8B-B14F-4D97-AF65-F5344CB8AC3E}">
        <p14:creationId xmlns:p14="http://schemas.microsoft.com/office/powerpoint/2010/main" val="4116609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1190625"/>
            <a:ext cx="3762375" cy="2822575"/>
          </a:xfrm>
        </p:spPr>
      </p:sp>
      <p:sp>
        <p:nvSpPr>
          <p:cNvPr id="3" name="Notes Placeholder 2"/>
          <p:cNvSpPr>
            <a:spLocks noGrp="1"/>
          </p:cNvSpPr>
          <p:nvPr>
            <p:ph type="body" idx="1"/>
          </p:nvPr>
        </p:nvSpPr>
        <p:spPr>
          <a:xfrm>
            <a:off x="707708" y="4505981"/>
            <a:ext cx="5661660" cy="3686710"/>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promote public awareness about how weed seeds are spread we attempt to “Spread the Word…Not the Weed”.  Has</a:t>
            </a:r>
            <a:r>
              <a:rPr lang="en-US" baseline="0" dirty="0" smtClean="0"/>
              <a:t> anyone here played disc golf? – How about at the local HARP course?  </a:t>
            </a:r>
            <a:r>
              <a:rPr lang="en-US" b="1" u="sng" baseline="0" dirty="0" smtClean="0"/>
              <a:t>TOSS A FEW DISCS OUT…</a:t>
            </a:r>
            <a:r>
              <a:rPr lang="en-US" b="1" u="none" baseline="0" dirty="0" smtClean="0"/>
              <a:t>    GO HAVE FUN – BUT DON’T LET ANY WEED SEEDS HITCH A RIDE ON YOU WHEN YOU LEAVE THE AREA!</a:t>
            </a:r>
            <a:endParaRPr lang="en-US" b="1" u="none" dirty="0" smtClean="0"/>
          </a:p>
          <a:p>
            <a:endParaRPr lang="en-US" dirty="0"/>
          </a:p>
        </p:txBody>
      </p:sp>
      <p:sp>
        <p:nvSpPr>
          <p:cNvPr id="4" name="Slide Number Placeholder 3"/>
          <p:cNvSpPr>
            <a:spLocks noGrp="1"/>
          </p:cNvSpPr>
          <p:nvPr>
            <p:ph type="sldNum" sz="quarter" idx="10"/>
          </p:nvPr>
        </p:nvSpPr>
        <p:spPr>
          <a:xfrm>
            <a:off x="4008706" y="8893297"/>
            <a:ext cx="3066733" cy="469779"/>
          </a:xfrm>
          <a:prstGeom prst="rect">
            <a:avLst/>
          </a:prstGeom>
        </p:spPr>
        <p:txBody>
          <a:bodyPr/>
          <a:lstStyle/>
          <a:p>
            <a:fld id="{58E13C49-3281-4C02-A53F-5DC5F61A9825}" type="slidenum">
              <a:rPr lang="en-US" smtClean="0"/>
              <a:t>16</a:t>
            </a:fld>
            <a:endParaRPr lang="en-US" dirty="0"/>
          </a:p>
        </p:txBody>
      </p:sp>
      <p:sp>
        <p:nvSpPr>
          <p:cNvPr id="5" name="Footer Placeholder 4"/>
          <p:cNvSpPr>
            <a:spLocks noGrp="1"/>
          </p:cNvSpPr>
          <p:nvPr>
            <p:ph type="ftr" sz="quarter" idx="11"/>
          </p:nvPr>
        </p:nvSpPr>
        <p:spPr/>
        <p:txBody>
          <a:bodyPr/>
          <a:lstStyle/>
          <a:p>
            <a:r>
              <a:rPr lang="en-US" dirty="0" smtClean="0"/>
              <a:t>ELKO WEED SUMMIT 2014</a:t>
            </a:r>
            <a:endParaRPr lang="en-US" dirty="0"/>
          </a:p>
        </p:txBody>
      </p:sp>
    </p:spTree>
    <p:extLst>
      <p:ext uri="{BB962C8B-B14F-4D97-AF65-F5344CB8AC3E}">
        <p14:creationId xmlns:p14="http://schemas.microsoft.com/office/powerpoint/2010/main" val="3858756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1190625"/>
            <a:ext cx="3762375" cy="2822575"/>
          </a:xfrm>
        </p:spPr>
      </p:sp>
      <p:sp>
        <p:nvSpPr>
          <p:cNvPr id="3" name="Notes Placeholder 2"/>
          <p:cNvSpPr>
            <a:spLocks noGrp="1"/>
          </p:cNvSpPr>
          <p:nvPr>
            <p:ph type="body" idx="1"/>
          </p:nvPr>
        </p:nvSpPr>
        <p:spPr>
          <a:xfrm>
            <a:off x="707708" y="4505981"/>
            <a:ext cx="5661660" cy="3686710"/>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none" baseline="0" dirty="0" smtClean="0"/>
              <a:t>Disc for each commissioner?   GO HAVE FUN – BUT DON’T LET ANY WEED SEEDS HITCH A RIDE ON YOU WHEN YOU LEAVE THE AREA!</a:t>
            </a:r>
            <a:endParaRPr lang="en-US" b="1" u="none" dirty="0" smtClean="0"/>
          </a:p>
          <a:p>
            <a:endParaRPr lang="en-US" dirty="0"/>
          </a:p>
        </p:txBody>
      </p:sp>
      <p:sp>
        <p:nvSpPr>
          <p:cNvPr id="4" name="Slide Number Placeholder 3"/>
          <p:cNvSpPr>
            <a:spLocks noGrp="1"/>
          </p:cNvSpPr>
          <p:nvPr>
            <p:ph type="sldNum" sz="quarter" idx="10"/>
          </p:nvPr>
        </p:nvSpPr>
        <p:spPr>
          <a:xfrm>
            <a:off x="4008706" y="8893297"/>
            <a:ext cx="3066733" cy="469779"/>
          </a:xfrm>
          <a:prstGeom prst="rect">
            <a:avLst/>
          </a:prstGeom>
        </p:spPr>
        <p:txBody>
          <a:bodyPr/>
          <a:lstStyle/>
          <a:p>
            <a:fld id="{58E13C49-3281-4C02-A53F-5DC5F61A9825}" type="slidenum">
              <a:rPr lang="en-US" smtClean="0"/>
              <a:t>17</a:t>
            </a:fld>
            <a:endParaRPr lang="en-US" dirty="0"/>
          </a:p>
        </p:txBody>
      </p:sp>
      <p:sp>
        <p:nvSpPr>
          <p:cNvPr id="5" name="Footer Placeholder 4"/>
          <p:cNvSpPr>
            <a:spLocks noGrp="1"/>
          </p:cNvSpPr>
          <p:nvPr>
            <p:ph type="ftr" sz="quarter" idx="11"/>
          </p:nvPr>
        </p:nvSpPr>
        <p:spPr/>
        <p:txBody>
          <a:bodyPr/>
          <a:lstStyle/>
          <a:p>
            <a:r>
              <a:rPr lang="en-US" dirty="0" smtClean="0"/>
              <a:t>ELKO WEED SUMMIT 2014</a:t>
            </a:r>
            <a:endParaRPr lang="en-US" dirty="0"/>
          </a:p>
        </p:txBody>
      </p:sp>
    </p:spTree>
    <p:extLst>
      <p:ext uri="{BB962C8B-B14F-4D97-AF65-F5344CB8AC3E}">
        <p14:creationId xmlns:p14="http://schemas.microsoft.com/office/powerpoint/2010/main" val="1910729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ask Elko County to take the lead in supporting the work being done to stop the alarming spread of noxious weeds. </a:t>
            </a:r>
            <a:endParaRPr lang="en-US" dirty="0"/>
          </a:p>
        </p:txBody>
      </p:sp>
      <p:sp>
        <p:nvSpPr>
          <p:cNvPr id="4" name="Slide Number Placeholder 3"/>
          <p:cNvSpPr>
            <a:spLocks noGrp="1"/>
          </p:cNvSpPr>
          <p:nvPr>
            <p:ph type="sldNum" sz="quarter" idx="10"/>
          </p:nvPr>
        </p:nvSpPr>
        <p:spPr/>
        <p:txBody>
          <a:bodyPr/>
          <a:lstStyle/>
          <a:p>
            <a:fld id="{A3F59A35-EB7B-4CE9-8679-72B7126BB503}" type="slidenum">
              <a:rPr lang="en-US" smtClean="0"/>
              <a:t>18</a:t>
            </a:fld>
            <a:endParaRPr lang="en-US" dirty="0"/>
          </a:p>
        </p:txBody>
      </p:sp>
    </p:spTree>
    <p:extLst>
      <p:ext uri="{BB962C8B-B14F-4D97-AF65-F5344CB8AC3E}">
        <p14:creationId xmlns:p14="http://schemas.microsoft.com/office/powerpoint/2010/main" val="348385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59A35-EB7B-4CE9-8679-72B7126BB503}" type="slidenum">
              <a:rPr lang="en-US" smtClean="0"/>
              <a:t>19</a:t>
            </a:fld>
            <a:endParaRPr lang="en-US" dirty="0"/>
          </a:p>
        </p:txBody>
      </p:sp>
    </p:spTree>
    <p:extLst>
      <p:ext uri="{BB962C8B-B14F-4D97-AF65-F5344CB8AC3E}">
        <p14:creationId xmlns:p14="http://schemas.microsoft.com/office/powerpoint/2010/main" val="2373974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CWMA is short for….    The Humboldt Watershed CWMA is one of the largest</a:t>
            </a:r>
            <a:r>
              <a:rPr lang="en-US" baseline="0" dirty="0" smtClean="0"/>
              <a:t> in the state, and overlaps with several others, such as Elko County and Spring Creek Regional CWMA’s.</a:t>
            </a:r>
            <a:endParaRPr lang="en-US" dirty="0"/>
          </a:p>
        </p:txBody>
      </p:sp>
      <p:sp>
        <p:nvSpPr>
          <p:cNvPr id="4" name="Slide Number Placeholder 3"/>
          <p:cNvSpPr>
            <a:spLocks noGrp="1"/>
          </p:cNvSpPr>
          <p:nvPr>
            <p:ph type="sldNum" sz="quarter" idx="10"/>
          </p:nvPr>
        </p:nvSpPr>
        <p:spPr/>
        <p:txBody>
          <a:bodyPr/>
          <a:lstStyle/>
          <a:p>
            <a:fld id="{A3F59A35-EB7B-4CE9-8679-72B7126BB503}" type="slidenum">
              <a:rPr lang="en-US" smtClean="0"/>
              <a:t>2</a:t>
            </a:fld>
            <a:endParaRPr lang="en-US" dirty="0"/>
          </a:p>
        </p:txBody>
      </p:sp>
    </p:spTree>
    <p:extLst>
      <p:ext uri="{BB962C8B-B14F-4D97-AF65-F5344CB8AC3E}">
        <p14:creationId xmlns:p14="http://schemas.microsoft.com/office/powerpoint/2010/main" val="3445865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F59A35-EB7B-4CE9-8679-72B7126BB503}" type="slidenum">
              <a:rPr lang="en-US" smtClean="0"/>
              <a:t>20</a:t>
            </a:fld>
            <a:endParaRPr lang="en-US" dirty="0"/>
          </a:p>
        </p:txBody>
      </p:sp>
    </p:spTree>
    <p:extLst>
      <p:ext uri="{BB962C8B-B14F-4D97-AF65-F5344CB8AC3E}">
        <p14:creationId xmlns:p14="http://schemas.microsoft.com/office/powerpoint/2010/main" val="2486892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short, CWMA’s attempt to work across ownership boundaries to coordinate the best possible noxious weed management results in the area they serve.</a:t>
            </a:r>
            <a:endParaRPr lang="en-US" dirty="0"/>
          </a:p>
        </p:txBody>
      </p:sp>
      <p:sp>
        <p:nvSpPr>
          <p:cNvPr id="4" name="Slide Number Placeholder 3"/>
          <p:cNvSpPr>
            <a:spLocks noGrp="1"/>
          </p:cNvSpPr>
          <p:nvPr>
            <p:ph type="sldNum" sz="quarter" idx="10"/>
          </p:nvPr>
        </p:nvSpPr>
        <p:spPr/>
        <p:txBody>
          <a:bodyPr/>
          <a:lstStyle/>
          <a:p>
            <a:fld id="{A3F59A35-EB7B-4CE9-8679-72B7126BB503}" type="slidenum">
              <a:rPr lang="en-US" smtClean="0"/>
              <a:t>3</a:t>
            </a:fld>
            <a:endParaRPr lang="en-US" dirty="0"/>
          </a:p>
        </p:txBody>
      </p:sp>
    </p:spTree>
    <p:extLst>
      <p:ext uri="{BB962C8B-B14F-4D97-AF65-F5344CB8AC3E}">
        <p14:creationId xmlns:p14="http://schemas.microsoft.com/office/powerpoint/2010/main" val="2520402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HWCWMA is more specifically characterized by </a:t>
            </a:r>
            <a:r>
              <a:rPr lang="en-US" baseline="0" dirty="0" smtClean="0"/>
              <a:t>it’s size.</a:t>
            </a:r>
          </a:p>
          <a:p>
            <a:r>
              <a:rPr lang="en-US" baseline="0" dirty="0" smtClean="0"/>
              <a:t>To coordinate all these factors, HWCWMA definitely has it’s work cut out for it!</a:t>
            </a:r>
            <a:endParaRPr lang="en-US" dirty="0"/>
          </a:p>
        </p:txBody>
      </p:sp>
      <p:sp>
        <p:nvSpPr>
          <p:cNvPr id="4" name="Slide Number Placeholder 3"/>
          <p:cNvSpPr>
            <a:spLocks noGrp="1"/>
          </p:cNvSpPr>
          <p:nvPr>
            <p:ph type="sldNum" sz="quarter" idx="10"/>
          </p:nvPr>
        </p:nvSpPr>
        <p:spPr/>
        <p:txBody>
          <a:bodyPr/>
          <a:lstStyle/>
          <a:p>
            <a:fld id="{A3F59A35-EB7B-4CE9-8679-72B7126BB503}" type="slidenum">
              <a:rPr lang="en-US" smtClean="0"/>
              <a:t>4</a:t>
            </a:fld>
            <a:endParaRPr lang="en-US" dirty="0"/>
          </a:p>
        </p:txBody>
      </p:sp>
    </p:spTree>
    <p:extLst>
      <p:ext uri="{BB962C8B-B14F-4D97-AF65-F5344CB8AC3E}">
        <p14:creationId xmlns:p14="http://schemas.microsoft.com/office/powerpoint/2010/main" val="3975026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our mission is simple.</a:t>
            </a:r>
            <a:endParaRPr lang="en-US" dirty="0"/>
          </a:p>
        </p:txBody>
      </p:sp>
      <p:sp>
        <p:nvSpPr>
          <p:cNvPr id="4" name="Slide Number Placeholder 3"/>
          <p:cNvSpPr>
            <a:spLocks noGrp="1"/>
          </p:cNvSpPr>
          <p:nvPr>
            <p:ph type="sldNum" sz="quarter" idx="10"/>
          </p:nvPr>
        </p:nvSpPr>
        <p:spPr/>
        <p:txBody>
          <a:bodyPr/>
          <a:lstStyle/>
          <a:p>
            <a:fld id="{A3F59A35-EB7B-4CE9-8679-72B7126BB503}" type="slidenum">
              <a:rPr lang="en-US" smtClean="0"/>
              <a:t>5</a:t>
            </a:fld>
            <a:endParaRPr lang="en-US" dirty="0"/>
          </a:p>
        </p:txBody>
      </p:sp>
    </p:spTree>
    <p:extLst>
      <p:ext uri="{BB962C8B-B14F-4D97-AF65-F5344CB8AC3E}">
        <p14:creationId xmlns:p14="http://schemas.microsoft.com/office/powerpoint/2010/main" val="229977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left to multiply weed infestations damage all of us.</a:t>
            </a:r>
          </a:p>
          <a:p>
            <a:r>
              <a:rPr lang="en-US" dirty="0" smtClean="0"/>
              <a:t>What can we do to protect and defend our ecosystem?</a:t>
            </a:r>
            <a:endParaRPr lang="en-US" dirty="0"/>
          </a:p>
        </p:txBody>
      </p:sp>
      <p:sp>
        <p:nvSpPr>
          <p:cNvPr id="4" name="Slide Number Placeholder 3"/>
          <p:cNvSpPr>
            <a:spLocks noGrp="1"/>
          </p:cNvSpPr>
          <p:nvPr>
            <p:ph type="sldNum" sz="quarter" idx="10"/>
          </p:nvPr>
        </p:nvSpPr>
        <p:spPr/>
        <p:txBody>
          <a:bodyPr/>
          <a:lstStyle/>
          <a:p>
            <a:fld id="{A3F59A35-EB7B-4CE9-8679-72B7126BB503}" type="slidenum">
              <a:rPr lang="en-US" smtClean="0"/>
              <a:t>6</a:t>
            </a:fld>
            <a:endParaRPr lang="en-US" dirty="0"/>
          </a:p>
        </p:txBody>
      </p:sp>
    </p:spTree>
    <p:extLst>
      <p:ext uri="{BB962C8B-B14F-4D97-AF65-F5344CB8AC3E}">
        <p14:creationId xmlns:p14="http://schemas.microsoft.com/office/powerpoint/2010/main" val="2809393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Invasive weeds are one of the greatest</a:t>
            </a:r>
            <a:r>
              <a:rPr lang="en-US" baseline="0" dirty="0" smtClean="0"/>
              <a:t> threats to the sage grouse.  We are losing valuable habitat every year.</a:t>
            </a:r>
            <a:endParaRPr lang="en-US" dirty="0"/>
          </a:p>
        </p:txBody>
      </p:sp>
      <p:sp>
        <p:nvSpPr>
          <p:cNvPr id="4" name="Slide Number Placeholder 3"/>
          <p:cNvSpPr>
            <a:spLocks noGrp="1"/>
          </p:cNvSpPr>
          <p:nvPr>
            <p:ph type="sldNum" sz="quarter" idx="10"/>
          </p:nvPr>
        </p:nvSpPr>
        <p:spPr/>
        <p:txBody>
          <a:bodyPr/>
          <a:lstStyle/>
          <a:p>
            <a:fld id="{A3F59A35-EB7B-4CE9-8679-72B7126BB503}" type="slidenum">
              <a:rPr lang="en-US" smtClean="0"/>
              <a:t>7</a:t>
            </a:fld>
            <a:endParaRPr lang="en-US" dirty="0"/>
          </a:p>
        </p:txBody>
      </p:sp>
    </p:spTree>
    <p:extLst>
      <p:ext uri="{BB962C8B-B14F-4D97-AF65-F5344CB8AC3E}">
        <p14:creationId xmlns:p14="http://schemas.microsoft.com/office/powerpoint/2010/main" val="459073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Noxious weeds present</a:t>
            </a:r>
            <a:r>
              <a:rPr lang="en-US" baseline="0" dirty="0" smtClean="0"/>
              <a:t> us with many management obstacles.  They are…</a:t>
            </a:r>
            <a:endParaRPr lang="en-US" dirty="0"/>
          </a:p>
        </p:txBody>
      </p:sp>
      <p:sp>
        <p:nvSpPr>
          <p:cNvPr id="4" name="Slide Number Placeholder 3"/>
          <p:cNvSpPr>
            <a:spLocks noGrp="1"/>
          </p:cNvSpPr>
          <p:nvPr>
            <p:ph type="sldNum" sz="quarter" idx="10"/>
          </p:nvPr>
        </p:nvSpPr>
        <p:spPr/>
        <p:txBody>
          <a:bodyPr/>
          <a:lstStyle/>
          <a:p>
            <a:fld id="{A3F59A35-EB7B-4CE9-8679-72B7126BB503}" type="slidenum">
              <a:rPr lang="en-US" smtClean="0"/>
              <a:t>8</a:t>
            </a:fld>
            <a:endParaRPr lang="en-US" dirty="0"/>
          </a:p>
        </p:txBody>
      </p:sp>
    </p:spTree>
    <p:extLst>
      <p:ext uri="{BB962C8B-B14F-4D97-AF65-F5344CB8AC3E}">
        <p14:creationId xmlns:p14="http://schemas.microsoft.com/office/powerpoint/2010/main" val="2704978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it may be the </a:t>
            </a:r>
            <a:r>
              <a:rPr lang="en-US" dirty="0" smtClean="0"/>
              <a:t>human obstacles that are more difficult to overcome.</a:t>
            </a:r>
            <a:endParaRPr lang="en-US" dirty="0"/>
          </a:p>
        </p:txBody>
      </p:sp>
      <p:sp>
        <p:nvSpPr>
          <p:cNvPr id="4" name="Slide Number Placeholder 3"/>
          <p:cNvSpPr>
            <a:spLocks noGrp="1"/>
          </p:cNvSpPr>
          <p:nvPr>
            <p:ph type="sldNum" sz="quarter" idx="10"/>
          </p:nvPr>
        </p:nvSpPr>
        <p:spPr/>
        <p:txBody>
          <a:bodyPr/>
          <a:lstStyle/>
          <a:p>
            <a:fld id="{A3F59A35-EB7B-4CE9-8679-72B7126BB503}" type="slidenum">
              <a:rPr lang="en-US" smtClean="0"/>
              <a:t>9</a:t>
            </a:fld>
            <a:endParaRPr lang="en-US" dirty="0"/>
          </a:p>
        </p:txBody>
      </p:sp>
    </p:spTree>
    <p:extLst>
      <p:ext uri="{BB962C8B-B14F-4D97-AF65-F5344CB8AC3E}">
        <p14:creationId xmlns:p14="http://schemas.microsoft.com/office/powerpoint/2010/main" val="577909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25C28F6-9992-4E1F-B3AD-2AAFD475F57E}" type="datetimeFigureOut">
              <a:rPr lang="en-US" smtClean="0"/>
              <a:t>12/29/2014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AD85BC-6FE9-4B65-8B73-C92F63DE6043}" type="slidenum">
              <a:rPr lang="en-US" smtClean="0"/>
              <a:t>‹#›</a:t>
            </a:fld>
            <a:endParaRPr lang="en-US" dirty="0"/>
          </a:p>
        </p:txBody>
      </p:sp>
    </p:spTree>
    <p:extLst>
      <p:ext uri="{BB962C8B-B14F-4D97-AF65-F5344CB8AC3E}">
        <p14:creationId xmlns:p14="http://schemas.microsoft.com/office/powerpoint/2010/main" val="545890739"/>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5C28F6-9992-4E1F-B3AD-2AAFD475F57E}" type="datetimeFigureOut">
              <a:rPr lang="en-US" smtClean="0"/>
              <a:t>12/29/2014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AD85BC-6FE9-4B65-8B73-C92F63DE6043}" type="slidenum">
              <a:rPr lang="en-US" smtClean="0"/>
              <a:t>‹#›</a:t>
            </a:fld>
            <a:endParaRPr lang="en-US" dirty="0"/>
          </a:p>
        </p:txBody>
      </p:sp>
    </p:spTree>
    <p:extLst>
      <p:ext uri="{BB962C8B-B14F-4D97-AF65-F5344CB8AC3E}">
        <p14:creationId xmlns:p14="http://schemas.microsoft.com/office/powerpoint/2010/main" val="2694126719"/>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5C28F6-9992-4E1F-B3AD-2AAFD475F57E}" type="datetimeFigureOut">
              <a:rPr lang="en-US" smtClean="0"/>
              <a:t>12/29/2014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AD85BC-6FE9-4B65-8B73-C92F63DE6043}" type="slidenum">
              <a:rPr lang="en-US" smtClean="0"/>
              <a:t>‹#›</a:t>
            </a:fld>
            <a:endParaRPr lang="en-US" dirty="0"/>
          </a:p>
        </p:txBody>
      </p:sp>
    </p:spTree>
    <p:extLst>
      <p:ext uri="{BB962C8B-B14F-4D97-AF65-F5344CB8AC3E}">
        <p14:creationId xmlns:p14="http://schemas.microsoft.com/office/powerpoint/2010/main" val="3389775533"/>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5C28F6-9992-4E1F-B3AD-2AAFD475F57E}" type="datetimeFigureOut">
              <a:rPr lang="en-US" smtClean="0"/>
              <a:t>12/29/2014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AD85BC-6FE9-4B65-8B73-C92F63DE6043}" type="slidenum">
              <a:rPr lang="en-US" smtClean="0"/>
              <a:t>‹#›</a:t>
            </a:fld>
            <a:endParaRPr lang="en-US" dirty="0"/>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96737145"/>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5C28F6-9992-4E1F-B3AD-2AAFD475F57E}" type="datetimeFigureOut">
              <a:rPr lang="en-US" smtClean="0"/>
              <a:t>12/29/2014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AD85BC-6FE9-4B65-8B73-C92F63DE6043}" type="slidenum">
              <a:rPr lang="en-US" smtClean="0"/>
              <a:t>‹#›</a:t>
            </a:fld>
            <a:endParaRPr lang="en-US" dirty="0"/>
          </a:p>
        </p:txBody>
      </p:sp>
    </p:spTree>
    <p:extLst>
      <p:ext uri="{BB962C8B-B14F-4D97-AF65-F5344CB8AC3E}">
        <p14:creationId xmlns:p14="http://schemas.microsoft.com/office/powerpoint/2010/main" val="2926368939"/>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25C28F6-9992-4E1F-B3AD-2AAFD475F57E}" type="datetimeFigureOut">
              <a:rPr lang="en-US" smtClean="0"/>
              <a:t>12/29/2014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AD85BC-6FE9-4B65-8B73-C92F63DE6043}" type="slidenum">
              <a:rPr lang="en-US" smtClean="0"/>
              <a:t>‹#›</a:t>
            </a:fld>
            <a:endParaRPr lang="en-US" dirty="0"/>
          </a:p>
        </p:txBody>
      </p:sp>
    </p:spTree>
    <p:extLst>
      <p:ext uri="{BB962C8B-B14F-4D97-AF65-F5344CB8AC3E}">
        <p14:creationId xmlns:p14="http://schemas.microsoft.com/office/powerpoint/2010/main" val="2893897893"/>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25C28F6-9992-4E1F-B3AD-2AAFD475F57E}" type="datetimeFigureOut">
              <a:rPr lang="en-US" smtClean="0"/>
              <a:t>12/29/2014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AD85BC-6FE9-4B65-8B73-C92F63DE6043}" type="slidenum">
              <a:rPr lang="en-US" smtClean="0"/>
              <a:t>‹#›</a:t>
            </a:fld>
            <a:endParaRPr lang="en-US" dirty="0"/>
          </a:p>
        </p:txBody>
      </p:sp>
    </p:spTree>
    <p:extLst>
      <p:ext uri="{BB962C8B-B14F-4D97-AF65-F5344CB8AC3E}">
        <p14:creationId xmlns:p14="http://schemas.microsoft.com/office/powerpoint/2010/main" val="1849109892"/>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5C28F6-9992-4E1F-B3AD-2AAFD475F57E}" type="datetimeFigureOut">
              <a:rPr lang="en-US" smtClean="0"/>
              <a:t>12/29/2014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AD85BC-6FE9-4B65-8B73-C92F63DE6043}" type="slidenum">
              <a:rPr lang="en-US" smtClean="0"/>
              <a:t>‹#›</a:t>
            </a:fld>
            <a:endParaRPr lang="en-US" dirty="0"/>
          </a:p>
        </p:txBody>
      </p:sp>
    </p:spTree>
    <p:extLst>
      <p:ext uri="{BB962C8B-B14F-4D97-AF65-F5344CB8AC3E}">
        <p14:creationId xmlns:p14="http://schemas.microsoft.com/office/powerpoint/2010/main" val="2261839035"/>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5C28F6-9992-4E1F-B3AD-2AAFD475F57E}" type="datetimeFigureOut">
              <a:rPr lang="en-US" smtClean="0"/>
              <a:t>12/29/2014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AD85BC-6FE9-4B65-8B73-C92F63DE6043}" type="slidenum">
              <a:rPr lang="en-US" smtClean="0"/>
              <a:t>‹#›</a:t>
            </a:fld>
            <a:endParaRPr lang="en-US" dirty="0"/>
          </a:p>
        </p:txBody>
      </p:sp>
    </p:spTree>
    <p:extLst>
      <p:ext uri="{BB962C8B-B14F-4D97-AF65-F5344CB8AC3E}">
        <p14:creationId xmlns:p14="http://schemas.microsoft.com/office/powerpoint/2010/main" val="1445801042"/>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5C28F6-9992-4E1F-B3AD-2AAFD475F57E}" type="datetimeFigureOut">
              <a:rPr lang="en-US" smtClean="0"/>
              <a:t>12/29/2014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AD85BC-6FE9-4B65-8B73-C92F63DE6043}" type="slidenum">
              <a:rPr lang="en-US" smtClean="0"/>
              <a:t>‹#›</a:t>
            </a:fld>
            <a:endParaRPr lang="en-US" dirty="0"/>
          </a:p>
        </p:txBody>
      </p:sp>
    </p:spTree>
    <p:extLst>
      <p:ext uri="{BB962C8B-B14F-4D97-AF65-F5344CB8AC3E}">
        <p14:creationId xmlns:p14="http://schemas.microsoft.com/office/powerpoint/2010/main" val="429058751"/>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5C28F6-9992-4E1F-B3AD-2AAFD475F57E}" type="datetimeFigureOut">
              <a:rPr lang="en-US" smtClean="0"/>
              <a:t>12/29/2014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AD85BC-6FE9-4B65-8B73-C92F63DE6043}" type="slidenum">
              <a:rPr lang="en-US" smtClean="0"/>
              <a:t>‹#›</a:t>
            </a:fld>
            <a:endParaRPr lang="en-US" dirty="0"/>
          </a:p>
        </p:txBody>
      </p:sp>
    </p:spTree>
    <p:extLst>
      <p:ext uri="{BB962C8B-B14F-4D97-AF65-F5344CB8AC3E}">
        <p14:creationId xmlns:p14="http://schemas.microsoft.com/office/powerpoint/2010/main" val="3868841979"/>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5C28F6-9992-4E1F-B3AD-2AAFD475F57E}" type="datetimeFigureOut">
              <a:rPr lang="en-US" smtClean="0"/>
              <a:t>12/29/2014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AD85BC-6FE9-4B65-8B73-C92F63DE6043}" type="slidenum">
              <a:rPr lang="en-US" smtClean="0"/>
              <a:t>‹#›</a:t>
            </a:fld>
            <a:endParaRPr lang="en-US" dirty="0"/>
          </a:p>
        </p:txBody>
      </p:sp>
    </p:spTree>
    <p:extLst>
      <p:ext uri="{BB962C8B-B14F-4D97-AF65-F5344CB8AC3E}">
        <p14:creationId xmlns:p14="http://schemas.microsoft.com/office/powerpoint/2010/main" val="1734927318"/>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5C28F6-9992-4E1F-B3AD-2AAFD475F57E}" type="datetimeFigureOut">
              <a:rPr lang="en-US" smtClean="0"/>
              <a:t>12/29/2014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AD85BC-6FE9-4B65-8B73-C92F63DE6043}" type="slidenum">
              <a:rPr lang="en-US" smtClean="0"/>
              <a:t>‹#›</a:t>
            </a:fld>
            <a:endParaRPr lang="en-US" dirty="0"/>
          </a:p>
        </p:txBody>
      </p:sp>
    </p:spTree>
    <p:extLst>
      <p:ext uri="{BB962C8B-B14F-4D97-AF65-F5344CB8AC3E}">
        <p14:creationId xmlns:p14="http://schemas.microsoft.com/office/powerpoint/2010/main" val="1840226608"/>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25C28F6-9992-4E1F-B3AD-2AAFD475F57E}" type="datetimeFigureOut">
              <a:rPr lang="en-US" smtClean="0"/>
              <a:t>12/29/2014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AD85BC-6FE9-4B65-8B73-C92F63DE6043}" type="slidenum">
              <a:rPr lang="en-US" smtClean="0"/>
              <a:t>‹#›</a:t>
            </a:fld>
            <a:endParaRPr lang="en-US" dirty="0"/>
          </a:p>
        </p:txBody>
      </p:sp>
    </p:spTree>
    <p:extLst>
      <p:ext uri="{BB962C8B-B14F-4D97-AF65-F5344CB8AC3E}">
        <p14:creationId xmlns:p14="http://schemas.microsoft.com/office/powerpoint/2010/main" val="3123453387"/>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425C28F6-9992-4E1F-B3AD-2AAFD475F57E}" type="datetimeFigureOut">
              <a:rPr lang="en-US" smtClean="0"/>
              <a:t>12/29/2014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2AD85BC-6FE9-4B65-8B73-C92F63DE6043}" type="slidenum">
              <a:rPr lang="en-US" smtClean="0"/>
              <a:t>‹#›</a:t>
            </a:fld>
            <a:endParaRPr lang="en-US" dirty="0"/>
          </a:p>
        </p:txBody>
      </p:sp>
    </p:spTree>
    <p:extLst>
      <p:ext uri="{BB962C8B-B14F-4D97-AF65-F5344CB8AC3E}">
        <p14:creationId xmlns:p14="http://schemas.microsoft.com/office/powerpoint/2010/main" val="3799653244"/>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5C28F6-9992-4E1F-B3AD-2AAFD475F57E}" type="datetimeFigureOut">
              <a:rPr lang="en-US" smtClean="0"/>
              <a:t>12/29/2014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AD85BC-6FE9-4B65-8B73-C92F63DE6043}" type="slidenum">
              <a:rPr lang="en-US" smtClean="0"/>
              <a:t>‹#›</a:t>
            </a:fld>
            <a:endParaRPr lang="en-US" dirty="0"/>
          </a:p>
        </p:txBody>
      </p:sp>
    </p:spTree>
    <p:extLst>
      <p:ext uri="{BB962C8B-B14F-4D97-AF65-F5344CB8AC3E}">
        <p14:creationId xmlns:p14="http://schemas.microsoft.com/office/powerpoint/2010/main" val="345097198"/>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5C28F6-9992-4E1F-B3AD-2AAFD475F57E}" type="datetimeFigureOut">
              <a:rPr lang="en-US" smtClean="0"/>
              <a:t>12/29/2014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AD85BC-6FE9-4B65-8B73-C92F63DE6043}" type="slidenum">
              <a:rPr lang="en-US" smtClean="0"/>
              <a:t>‹#›</a:t>
            </a:fld>
            <a:endParaRPr lang="en-US" dirty="0"/>
          </a:p>
        </p:txBody>
      </p:sp>
    </p:spTree>
    <p:extLst>
      <p:ext uri="{BB962C8B-B14F-4D97-AF65-F5344CB8AC3E}">
        <p14:creationId xmlns:p14="http://schemas.microsoft.com/office/powerpoint/2010/main" val="2758932820"/>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alpha val="63000"/>
              </a:schemeClr>
            </a:gs>
            <a:gs pos="100000">
              <a:schemeClr val="bg2">
                <a:shade val="92000"/>
                <a:satMod val="170000"/>
                <a:lumMod val="96000"/>
              </a:schemeClr>
            </a:gs>
          </a:gsLst>
          <a:lin ang="5400000" scaled="0"/>
          <a:tileRect/>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425C28F6-9992-4E1F-B3AD-2AAFD475F57E}" type="datetimeFigureOut">
              <a:rPr lang="en-US" smtClean="0"/>
              <a:t>12/29/2014</a:t>
            </a:fld>
            <a:endParaRPr lang="en-US" dirty="0"/>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82AD85BC-6FE9-4B65-8B73-C92F63DE6043}" type="slidenum">
              <a:rPr lang="en-US" smtClean="0"/>
              <a:t>‹#›</a:t>
            </a:fld>
            <a:endParaRPr lang="en-US" dirty="0"/>
          </a:p>
        </p:txBody>
      </p:sp>
    </p:spTree>
    <p:extLst>
      <p:ext uri="{BB962C8B-B14F-4D97-AF65-F5344CB8AC3E}">
        <p14:creationId xmlns:p14="http://schemas.microsoft.com/office/powerpoint/2010/main" val="2791629424"/>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Lst>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8000999" cy="2057400"/>
          </a:xfrm>
        </p:spPr>
        <p:txBody>
          <a:bodyPr>
            <a:normAutofit/>
            <a:scene3d>
              <a:camera prst="orthographicFront"/>
              <a:lightRig rig="threePt" dir="t"/>
            </a:scene3d>
            <a:sp3d extrusionH="57150">
              <a:bevelT w="38100" h="38100"/>
            </a:sp3d>
          </a:bodyPr>
          <a:lstStyle/>
          <a:p>
            <a:r>
              <a:rPr lang="en-US" sz="4400" cap="none" dirty="0" smtClean="0">
                <a:ln w="0"/>
                <a:effectLst>
                  <a:glow rad="63500">
                    <a:schemeClr val="accent4">
                      <a:lumMod val="20000"/>
                      <a:lumOff val="80000"/>
                      <a:alpha val="39000"/>
                    </a:schemeClr>
                  </a:glow>
                  <a:outerShdw blurRad="50800" dist="76200" dir="2700000" algn="tl" rotWithShape="0">
                    <a:prstClr val="black">
                      <a:alpha val="40000"/>
                    </a:prstClr>
                  </a:outerShdw>
                </a:effectLst>
              </a:rPr>
              <a:t>Humboldt Watershed Cooperative Weed Management Area</a:t>
            </a:r>
            <a:endPar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endParaRPr>
          </a:p>
        </p:txBody>
      </p:sp>
      <p:sp>
        <p:nvSpPr>
          <p:cNvPr id="3" name="Subtitle 2"/>
          <p:cNvSpPr>
            <a:spLocks noGrp="1"/>
          </p:cNvSpPr>
          <p:nvPr>
            <p:ph type="subTitle" idx="1"/>
          </p:nvPr>
        </p:nvSpPr>
        <p:spPr>
          <a:xfrm>
            <a:off x="2819400" y="3276599"/>
            <a:ext cx="3657600" cy="620151"/>
          </a:xfrm>
        </p:spPr>
        <p:txBody>
          <a:bodyPr>
            <a:normAutofit/>
          </a:bodyPr>
          <a:lstStyle/>
          <a:p>
            <a:r>
              <a:rPr lang="en-US" dirty="0" smtClean="0"/>
              <a:t>JANUARY 2015</a:t>
            </a:r>
            <a:endParaRPr lang="en-US" dirty="0"/>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52235" b="5814"/>
          <a:stretch/>
        </p:blipFill>
        <p:spPr>
          <a:xfrm>
            <a:off x="304800" y="3124200"/>
            <a:ext cx="2350314" cy="3086100"/>
          </a:xfrm>
          <a:prstGeom prst="rect">
            <a:avLst/>
          </a:prstGeom>
          <a:effectLst>
            <a:softEdge rad="127000"/>
          </a:effectLst>
        </p:spPr>
      </p:pic>
    </p:spTree>
    <p:extLst>
      <p:ext uri="{BB962C8B-B14F-4D97-AF65-F5344CB8AC3E}">
        <p14:creationId xmlns:p14="http://schemas.microsoft.com/office/powerpoint/2010/main" val="2415004389"/>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300"/>
                                  </p:stCondLst>
                                  <p:childTnLst>
                                    <p:set>
                                      <p:cBhvr>
                                        <p:cTn id="6" dur="1" fill="hold">
                                          <p:stCondLst>
                                            <p:cond delay="0"/>
                                          </p:stCondLst>
                                        </p:cTn>
                                        <p:tgtEl>
                                          <p:spTgt spid="2"/>
                                        </p:tgtEl>
                                        <p:attrNameLst>
                                          <p:attrName>style.visibility</p:attrName>
                                        </p:attrNameLst>
                                      </p:cBhvr>
                                      <p:to>
                                        <p:strVal val="visible"/>
                                      </p:to>
                                    </p:set>
                                    <p:anim calcmode="lin" valueType="num">
                                      <p:cBhvr>
                                        <p:cTn id="7" dur="1900" fill="hold"/>
                                        <p:tgtEl>
                                          <p:spTgt spid="2"/>
                                        </p:tgtEl>
                                        <p:attrNameLst>
                                          <p:attrName>ppt_w</p:attrName>
                                        </p:attrNameLst>
                                      </p:cBhvr>
                                      <p:tavLst>
                                        <p:tav tm="0">
                                          <p:val>
                                            <p:fltVal val="0"/>
                                          </p:val>
                                        </p:tav>
                                        <p:tav tm="100000">
                                          <p:val>
                                            <p:strVal val="#ppt_w"/>
                                          </p:val>
                                        </p:tav>
                                      </p:tavLst>
                                    </p:anim>
                                    <p:anim calcmode="lin" valueType="num">
                                      <p:cBhvr>
                                        <p:cTn id="8" dur="1900" fill="hold"/>
                                        <p:tgtEl>
                                          <p:spTgt spid="2"/>
                                        </p:tgtEl>
                                        <p:attrNameLst>
                                          <p:attrName>ppt_h</p:attrName>
                                        </p:attrNameLst>
                                      </p:cBhvr>
                                      <p:tavLst>
                                        <p:tav tm="0">
                                          <p:val>
                                            <p:fltVal val="0"/>
                                          </p:val>
                                        </p:tav>
                                        <p:tav tm="100000">
                                          <p:val>
                                            <p:strVal val="#ppt_h"/>
                                          </p:val>
                                        </p:tav>
                                      </p:tavLst>
                                    </p:anim>
                                    <p:animEffect transition="in" filter="fade">
                                      <p:cBhvr>
                                        <p:cTn id="9" dur="1900"/>
                                        <p:tgtEl>
                                          <p:spTgt spid="2"/>
                                        </p:tgtEl>
                                      </p:cBhvr>
                                    </p:animEffect>
                                  </p:childTnLst>
                                </p:cTn>
                              </p:par>
                              <p:par>
                                <p:cTn id="10" presetID="53" presetClass="entr" presetSubtype="16" fill="hold" nodeType="withEffect">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cBhvr>
                                        <p:cTn id="12" dur="2500" fill="hold"/>
                                        <p:tgtEl>
                                          <p:spTgt spid="4"/>
                                        </p:tgtEl>
                                        <p:attrNameLst>
                                          <p:attrName>ppt_w</p:attrName>
                                        </p:attrNameLst>
                                      </p:cBhvr>
                                      <p:tavLst>
                                        <p:tav tm="0">
                                          <p:val>
                                            <p:fltVal val="0"/>
                                          </p:val>
                                        </p:tav>
                                        <p:tav tm="100000">
                                          <p:val>
                                            <p:strVal val="#ppt_w"/>
                                          </p:val>
                                        </p:tav>
                                      </p:tavLst>
                                    </p:anim>
                                    <p:anim calcmode="lin" valueType="num">
                                      <p:cBhvr>
                                        <p:cTn id="13" dur="2500" fill="hold"/>
                                        <p:tgtEl>
                                          <p:spTgt spid="4"/>
                                        </p:tgtEl>
                                        <p:attrNameLst>
                                          <p:attrName>ppt_h</p:attrName>
                                        </p:attrNameLst>
                                      </p:cBhvr>
                                      <p:tavLst>
                                        <p:tav tm="0">
                                          <p:val>
                                            <p:fltVal val="0"/>
                                          </p:val>
                                        </p:tav>
                                        <p:tav tm="100000">
                                          <p:val>
                                            <p:strVal val="#ppt_h"/>
                                          </p:val>
                                        </p:tav>
                                      </p:tavLst>
                                    </p:anim>
                                    <p:animEffect transition="in" filter="fade">
                                      <p:cBhvr>
                                        <p:cTn id="14" dur="2500"/>
                                        <p:tgtEl>
                                          <p:spTgt spid="4"/>
                                        </p:tgtEl>
                                      </p:cBhvr>
                                    </p:animEffect>
                                  </p:childTnLst>
                                </p:cTn>
                              </p:par>
                              <p:par>
                                <p:cTn id="15" presetID="53" presetClass="entr" presetSubtype="16" fill="hold" nodeType="withEffect">
                                  <p:stCondLst>
                                    <p:cond delay="430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00"/>
            <a:ext cx="9144000" cy="5943600"/>
          </a:xfrm>
          <a:prstGeom prst="rect">
            <a:avLst/>
          </a:prstGeom>
        </p:spPr>
      </p:pic>
      <p:sp>
        <p:nvSpPr>
          <p:cNvPr id="2" name="Title 1"/>
          <p:cNvSpPr>
            <a:spLocks noGrp="1"/>
          </p:cNvSpPr>
          <p:nvPr>
            <p:ph type="title"/>
          </p:nvPr>
        </p:nvSpPr>
        <p:spPr>
          <a:xfrm>
            <a:off x="228600" y="1"/>
            <a:ext cx="8686800" cy="1066799"/>
          </a:xfrm>
        </p:spPr>
        <p:txBody>
          <a:bodyPr vert="horz" lIns="91440" tIns="45720" rIns="91440" bIns="45720" rtlCol="0" anchor="ctr">
            <a:noAutofit/>
          </a:bodyPr>
          <a:lstStyle/>
          <a:p>
            <a:r>
              <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rPr>
              <a:t>Benefits of restoring the landscape</a:t>
            </a:r>
          </a:p>
        </p:txBody>
      </p:sp>
      <p:sp>
        <p:nvSpPr>
          <p:cNvPr id="21" name="Circular Arrow 20"/>
          <p:cNvSpPr/>
          <p:nvPr/>
        </p:nvSpPr>
        <p:spPr>
          <a:xfrm>
            <a:off x="791304" y="1058401"/>
            <a:ext cx="7162799" cy="5414170"/>
          </a:xfrm>
          <a:prstGeom prst="circularArrow">
            <a:avLst>
              <a:gd name="adj1" fmla="val 5274"/>
              <a:gd name="adj2" fmla="val 505192"/>
              <a:gd name="adj3" fmla="val 14217188"/>
              <a:gd name="adj4" fmla="val 18113505"/>
              <a:gd name="adj5" fmla="val 5477"/>
            </a:avLst>
          </a:prstGeom>
          <a:gradFill>
            <a:gsLst>
              <a:gs pos="0">
                <a:schemeClr val="lt2">
                  <a:tint val="90000"/>
                  <a:lumMod val="110000"/>
                </a:schemeClr>
              </a:gs>
              <a:gs pos="100000">
                <a:schemeClr val="bg2">
                  <a:lumMod val="60000"/>
                  <a:lumOff val="40000"/>
                </a:schemeClr>
              </a:gs>
            </a:gsLst>
          </a:gra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2">
            <a:schemeClr val="lt2"/>
          </a:fillRef>
          <a:effectRef idx="2">
            <a:schemeClr val="accent4">
              <a:shade val="80000"/>
              <a:hueOff val="-86631"/>
              <a:satOff val="-361"/>
              <a:lumOff val="5432"/>
              <a:alphaOff val="0"/>
            </a:schemeClr>
          </a:effectRef>
          <a:fontRef idx="minor">
            <a:schemeClr val="lt1"/>
          </a:fontRef>
        </p:style>
      </p:sp>
      <p:sp>
        <p:nvSpPr>
          <p:cNvPr id="4" name="Freeform 3"/>
          <p:cNvSpPr/>
          <p:nvPr/>
        </p:nvSpPr>
        <p:spPr>
          <a:xfrm>
            <a:off x="3429001" y="990600"/>
            <a:ext cx="2514599" cy="1371600"/>
          </a:xfrm>
          <a:custGeom>
            <a:avLst/>
            <a:gdLst>
              <a:gd name="connsiteX0" fmla="*/ 0 w 1904998"/>
              <a:gd name="connsiteY0" fmla="*/ 228278 h 1369638"/>
              <a:gd name="connsiteX1" fmla="*/ 228278 w 1904998"/>
              <a:gd name="connsiteY1" fmla="*/ 0 h 1369638"/>
              <a:gd name="connsiteX2" fmla="*/ 1676720 w 1904998"/>
              <a:gd name="connsiteY2" fmla="*/ 0 h 1369638"/>
              <a:gd name="connsiteX3" fmla="*/ 1904998 w 1904998"/>
              <a:gd name="connsiteY3" fmla="*/ 228278 h 1369638"/>
              <a:gd name="connsiteX4" fmla="*/ 1904998 w 1904998"/>
              <a:gd name="connsiteY4" fmla="*/ 1141360 h 1369638"/>
              <a:gd name="connsiteX5" fmla="*/ 1676720 w 1904998"/>
              <a:gd name="connsiteY5" fmla="*/ 1369638 h 1369638"/>
              <a:gd name="connsiteX6" fmla="*/ 228278 w 1904998"/>
              <a:gd name="connsiteY6" fmla="*/ 1369638 h 1369638"/>
              <a:gd name="connsiteX7" fmla="*/ 0 w 1904998"/>
              <a:gd name="connsiteY7" fmla="*/ 1141360 h 1369638"/>
              <a:gd name="connsiteX8" fmla="*/ 0 w 1904998"/>
              <a:gd name="connsiteY8" fmla="*/ 228278 h 136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4998" h="1369638">
                <a:moveTo>
                  <a:pt x="0" y="228278"/>
                </a:moveTo>
                <a:cubicBezTo>
                  <a:pt x="0" y="102204"/>
                  <a:pt x="102204" y="0"/>
                  <a:pt x="228278" y="0"/>
                </a:cubicBezTo>
                <a:lnTo>
                  <a:pt x="1676720" y="0"/>
                </a:lnTo>
                <a:cubicBezTo>
                  <a:pt x="1802794" y="0"/>
                  <a:pt x="1904998" y="102204"/>
                  <a:pt x="1904998" y="228278"/>
                </a:cubicBezTo>
                <a:lnTo>
                  <a:pt x="1904998" y="1141360"/>
                </a:lnTo>
                <a:cubicBezTo>
                  <a:pt x="1904998" y="1267434"/>
                  <a:pt x="1802794" y="1369638"/>
                  <a:pt x="1676720" y="1369638"/>
                </a:cubicBezTo>
                <a:lnTo>
                  <a:pt x="228278" y="1369638"/>
                </a:lnTo>
                <a:cubicBezTo>
                  <a:pt x="102204" y="1369638"/>
                  <a:pt x="0" y="1267434"/>
                  <a:pt x="0" y="1141360"/>
                </a:cubicBezTo>
                <a:lnTo>
                  <a:pt x="0" y="228278"/>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rgbClr r="0" g="0" b="0"/>
          </a:effectRef>
          <a:fontRef idx="minor">
            <a:schemeClr val="lt1"/>
          </a:fontRef>
        </p:style>
        <p:txBody>
          <a:bodyPr spcFirstLastPara="0" vert="horz" wrap="square" lIns="127820" tIns="127820" rIns="127820" bIns="127820" numCol="1" spcCol="1270" anchor="ctr" anchorCtr="0">
            <a:noAutofit/>
          </a:bodyPr>
          <a:lstStyle/>
          <a:p>
            <a:pPr lvl="0" algn="ctr" defTabSz="711200">
              <a:lnSpc>
                <a:spcPct val="90000"/>
              </a:lnSpc>
              <a:spcBef>
                <a:spcPct val="0"/>
              </a:spcBef>
              <a:spcAft>
                <a:spcPct val="35000"/>
              </a:spcAft>
            </a:pPr>
            <a:r>
              <a:rPr lang="en-US" sz="1600" b="1" dirty="0">
                <a:solidFill>
                  <a:schemeClr val="tx1"/>
                </a:solidFill>
              </a:rPr>
              <a:t>A healthier landscape is created by restoring the natural ecosystem with native plants.</a:t>
            </a:r>
          </a:p>
        </p:txBody>
      </p:sp>
      <p:sp>
        <p:nvSpPr>
          <p:cNvPr id="9" name="Freeform 8"/>
          <p:cNvSpPr/>
          <p:nvPr/>
        </p:nvSpPr>
        <p:spPr>
          <a:xfrm>
            <a:off x="6400800" y="1676400"/>
            <a:ext cx="2587752" cy="1444752"/>
          </a:xfrm>
          <a:custGeom>
            <a:avLst/>
            <a:gdLst>
              <a:gd name="connsiteX0" fmla="*/ 0 w 1775086"/>
              <a:gd name="connsiteY0" fmla="*/ 209212 h 1255245"/>
              <a:gd name="connsiteX1" fmla="*/ 209212 w 1775086"/>
              <a:gd name="connsiteY1" fmla="*/ 0 h 1255245"/>
              <a:gd name="connsiteX2" fmla="*/ 1565874 w 1775086"/>
              <a:gd name="connsiteY2" fmla="*/ 0 h 1255245"/>
              <a:gd name="connsiteX3" fmla="*/ 1775086 w 1775086"/>
              <a:gd name="connsiteY3" fmla="*/ 209212 h 1255245"/>
              <a:gd name="connsiteX4" fmla="*/ 1775086 w 1775086"/>
              <a:gd name="connsiteY4" fmla="*/ 1046033 h 1255245"/>
              <a:gd name="connsiteX5" fmla="*/ 1565874 w 1775086"/>
              <a:gd name="connsiteY5" fmla="*/ 1255245 h 1255245"/>
              <a:gd name="connsiteX6" fmla="*/ 209212 w 1775086"/>
              <a:gd name="connsiteY6" fmla="*/ 1255245 h 1255245"/>
              <a:gd name="connsiteX7" fmla="*/ 0 w 1775086"/>
              <a:gd name="connsiteY7" fmla="*/ 1046033 h 1255245"/>
              <a:gd name="connsiteX8" fmla="*/ 0 w 1775086"/>
              <a:gd name="connsiteY8" fmla="*/ 209212 h 125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5086" h="1255245">
                <a:moveTo>
                  <a:pt x="0" y="209212"/>
                </a:moveTo>
                <a:cubicBezTo>
                  <a:pt x="0" y="93667"/>
                  <a:pt x="93667" y="0"/>
                  <a:pt x="209212" y="0"/>
                </a:cubicBezTo>
                <a:lnTo>
                  <a:pt x="1565874" y="0"/>
                </a:lnTo>
                <a:cubicBezTo>
                  <a:pt x="1681419" y="0"/>
                  <a:pt x="1775086" y="93667"/>
                  <a:pt x="1775086" y="209212"/>
                </a:cubicBezTo>
                <a:lnTo>
                  <a:pt x="1775086" y="1046033"/>
                </a:lnTo>
                <a:cubicBezTo>
                  <a:pt x="1775086" y="1161578"/>
                  <a:pt x="1681419" y="1255245"/>
                  <a:pt x="1565874" y="1255245"/>
                </a:cubicBezTo>
                <a:lnTo>
                  <a:pt x="209212" y="1255245"/>
                </a:lnTo>
                <a:cubicBezTo>
                  <a:pt x="93667" y="1255245"/>
                  <a:pt x="0" y="1161578"/>
                  <a:pt x="0" y="1046033"/>
                </a:cubicBezTo>
                <a:lnTo>
                  <a:pt x="0" y="209212"/>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rgbClr r="0" g="0" b="0"/>
          </a:effectRef>
          <a:fontRef idx="minor">
            <a:schemeClr val="lt1"/>
          </a:fontRef>
        </p:style>
        <p:txBody>
          <a:bodyPr spcFirstLastPara="0" vert="horz" wrap="square" lIns="127820" tIns="127820" rIns="127820" bIns="127820" numCol="1" spcCol="1270" anchor="ctr" anchorCtr="0">
            <a:noAutofit/>
          </a:bodyPr>
          <a:lstStyle/>
          <a:p>
            <a:pPr algn="ctr" defTabSz="711200">
              <a:lnSpc>
                <a:spcPct val="90000"/>
              </a:lnSpc>
              <a:spcBef>
                <a:spcPct val="0"/>
              </a:spcBef>
              <a:spcAft>
                <a:spcPct val="35000"/>
              </a:spcAft>
            </a:pPr>
            <a:r>
              <a:rPr lang="en-US" sz="1600" b="1" dirty="0">
                <a:solidFill>
                  <a:schemeClr val="tx1"/>
                </a:solidFill>
              </a:rPr>
              <a:t>The longer you wait, the more it costs to treat noxious weeds infestations.</a:t>
            </a:r>
          </a:p>
        </p:txBody>
      </p:sp>
      <p:sp>
        <p:nvSpPr>
          <p:cNvPr id="11" name="Freeform 10"/>
          <p:cNvSpPr/>
          <p:nvPr/>
        </p:nvSpPr>
        <p:spPr>
          <a:xfrm>
            <a:off x="6400800" y="3446418"/>
            <a:ext cx="2587752" cy="1444752"/>
          </a:xfrm>
          <a:custGeom>
            <a:avLst/>
            <a:gdLst>
              <a:gd name="connsiteX0" fmla="*/ 0 w 1760531"/>
              <a:gd name="connsiteY0" fmla="*/ 178808 h 1072825"/>
              <a:gd name="connsiteX1" fmla="*/ 178808 w 1760531"/>
              <a:gd name="connsiteY1" fmla="*/ 0 h 1072825"/>
              <a:gd name="connsiteX2" fmla="*/ 1581723 w 1760531"/>
              <a:gd name="connsiteY2" fmla="*/ 0 h 1072825"/>
              <a:gd name="connsiteX3" fmla="*/ 1760531 w 1760531"/>
              <a:gd name="connsiteY3" fmla="*/ 178808 h 1072825"/>
              <a:gd name="connsiteX4" fmla="*/ 1760531 w 1760531"/>
              <a:gd name="connsiteY4" fmla="*/ 894017 h 1072825"/>
              <a:gd name="connsiteX5" fmla="*/ 1581723 w 1760531"/>
              <a:gd name="connsiteY5" fmla="*/ 1072825 h 1072825"/>
              <a:gd name="connsiteX6" fmla="*/ 178808 w 1760531"/>
              <a:gd name="connsiteY6" fmla="*/ 1072825 h 1072825"/>
              <a:gd name="connsiteX7" fmla="*/ 0 w 1760531"/>
              <a:gd name="connsiteY7" fmla="*/ 894017 h 1072825"/>
              <a:gd name="connsiteX8" fmla="*/ 0 w 1760531"/>
              <a:gd name="connsiteY8" fmla="*/ 178808 h 107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0531" h="1072825">
                <a:moveTo>
                  <a:pt x="0" y="178808"/>
                </a:moveTo>
                <a:cubicBezTo>
                  <a:pt x="0" y="80055"/>
                  <a:pt x="80055" y="0"/>
                  <a:pt x="178808" y="0"/>
                </a:cubicBezTo>
                <a:lnTo>
                  <a:pt x="1581723" y="0"/>
                </a:lnTo>
                <a:cubicBezTo>
                  <a:pt x="1680476" y="0"/>
                  <a:pt x="1760531" y="80055"/>
                  <a:pt x="1760531" y="178808"/>
                </a:cubicBezTo>
                <a:lnTo>
                  <a:pt x="1760531" y="894017"/>
                </a:lnTo>
                <a:cubicBezTo>
                  <a:pt x="1760531" y="992770"/>
                  <a:pt x="1680476" y="1072825"/>
                  <a:pt x="1581723" y="1072825"/>
                </a:cubicBezTo>
                <a:lnTo>
                  <a:pt x="178808" y="1072825"/>
                </a:lnTo>
                <a:cubicBezTo>
                  <a:pt x="80055" y="1072825"/>
                  <a:pt x="0" y="992770"/>
                  <a:pt x="0" y="894017"/>
                </a:cubicBezTo>
                <a:lnTo>
                  <a:pt x="0" y="178808"/>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rgbClr r="0" g="0" b="0"/>
          </a:effectRef>
          <a:fontRef idx="minor">
            <a:schemeClr val="lt1"/>
          </a:fontRef>
        </p:style>
        <p:txBody>
          <a:bodyPr spcFirstLastPara="0" vert="horz" wrap="square" lIns="127820" tIns="127820" rIns="127820" bIns="127820" numCol="1" spcCol="1270" anchor="ctr" anchorCtr="0">
            <a:noAutofit/>
          </a:bodyPr>
          <a:lstStyle/>
          <a:p>
            <a:pPr algn="ctr" defTabSz="711200">
              <a:lnSpc>
                <a:spcPct val="90000"/>
              </a:lnSpc>
              <a:spcBef>
                <a:spcPct val="0"/>
              </a:spcBef>
              <a:spcAft>
                <a:spcPct val="35000"/>
              </a:spcAft>
            </a:pPr>
            <a:r>
              <a:rPr lang="en-US" sz="1600" b="1" dirty="0">
                <a:solidFill>
                  <a:schemeClr val="tx1"/>
                </a:solidFill>
              </a:rPr>
              <a:t>Property values increase when noxious weeds are removed from a landscape.</a:t>
            </a:r>
          </a:p>
        </p:txBody>
      </p:sp>
      <p:sp>
        <p:nvSpPr>
          <p:cNvPr id="13" name="Freeform 12"/>
          <p:cNvSpPr/>
          <p:nvPr/>
        </p:nvSpPr>
        <p:spPr>
          <a:xfrm>
            <a:off x="4782406" y="5257800"/>
            <a:ext cx="2587752" cy="1444752"/>
          </a:xfrm>
          <a:custGeom>
            <a:avLst/>
            <a:gdLst>
              <a:gd name="connsiteX0" fmla="*/ 0 w 1752604"/>
              <a:gd name="connsiteY0" fmla="*/ 182435 h 1094588"/>
              <a:gd name="connsiteX1" fmla="*/ 182435 w 1752604"/>
              <a:gd name="connsiteY1" fmla="*/ 0 h 1094588"/>
              <a:gd name="connsiteX2" fmla="*/ 1570169 w 1752604"/>
              <a:gd name="connsiteY2" fmla="*/ 0 h 1094588"/>
              <a:gd name="connsiteX3" fmla="*/ 1752604 w 1752604"/>
              <a:gd name="connsiteY3" fmla="*/ 182435 h 1094588"/>
              <a:gd name="connsiteX4" fmla="*/ 1752604 w 1752604"/>
              <a:gd name="connsiteY4" fmla="*/ 912153 h 1094588"/>
              <a:gd name="connsiteX5" fmla="*/ 1570169 w 1752604"/>
              <a:gd name="connsiteY5" fmla="*/ 1094588 h 1094588"/>
              <a:gd name="connsiteX6" fmla="*/ 182435 w 1752604"/>
              <a:gd name="connsiteY6" fmla="*/ 1094588 h 1094588"/>
              <a:gd name="connsiteX7" fmla="*/ 0 w 1752604"/>
              <a:gd name="connsiteY7" fmla="*/ 912153 h 1094588"/>
              <a:gd name="connsiteX8" fmla="*/ 0 w 1752604"/>
              <a:gd name="connsiteY8" fmla="*/ 182435 h 109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2604" h="1094588">
                <a:moveTo>
                  <a:pt x="0" y="182435"/>
                </a:moveTo>
                <a:cubicBezTo>
                  <a:pt x="0" y="81679"/>
                  <a:pt x="81679" y="0"/>
                  <a:pt x="182435" y="0"/>
                </a:cubicBezTo>
                <a:lnTo>
                  <a:pt x="1570169" y="0"/>
                </a:lnTo>
                <a:cubicBezTo>
                  <a:pt x="1670925" y="0"/>
                  <a:pt x="1752604" y="81679"/>
                  <a:pt x="1752604" y="182435"/>
                </a:cubicBezTo>
                <a:lnTo>
                  <a:pt x="1752604" y="912153"/>
                </a:lnTo>
                <a:cubicBezTo>
                  <a:pt x="1752604" y="1012909"/>
                  <a:pt x="1670925" y="1094588"/>
                  <a:pt x="1570169" y="1094588"/>
                </a:cubicBezTo>
                <a:lnTo>
                  <a:pt x="182435" y="1094588"/>
                </a:lnTo>
                <a:cubicBezTo>
                  <a:pt x="81679" y="1094588"/>
                  <a:pt x="0" y="1012909"/>
                  <a:pt x="0" y="912153"/>
                </a:cubicBezTo>
                <a:lnTo>
                  <a:pt x="0" y="182435"/>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rgbClr r="0" g="0" b="0"/>
          </a:effectRef>
          <a:fontRef idx="minor">
            <a:schemeClr val="lt1"/>
          </a:fontRef>
        </p:style>
        <p:txBody>
          <a:bodyPr spcFirstLastPara="0" vert="horz" wrap="square" lIns="127820" tIns="127820" rIns="127820" bIns="127820" numCol="1" spcCol="1270" anchor="ctr" anchorCtr="0">
            <a:noAutofit/>
          </a:bodyPr>
          <a:lstStyle/>
          <a:p>
            <a:pPr algn="ctr" defTabSz="711200">
              <a:lnSpc>
                <a:spcPct val="90000"/>
              </a:lnSpc>
              <a:spcBef>
                <a:spcPct val="0"/>
              </a:spcBef>
              <a:spcAft>
                <a:spcPct val="35000"/>
              </a:spcAft>
            </a:pPr>
            <a:r>
              <a:rPr lang="en-US" sz="1600" b="1" dirty="0">
                <a:solidFill>
                  <a:schemeClr val="tx1"/>
                </a:solidFill>
              </a:rPr>
              <a:t>Wildlife habitat quality and abundance is increased, supporting larger populations of multiple species.</a:t>
            </a:r>
          </a:p>
        </p:txBody>
      </p:sp>
      <p:sp>
        <p:nvSpPr>
          <p:cNvPr id="15" name="Freeform 14"/>
          <p:cNvSpPr/>
          <p:nvPr/>
        </p:nvSpPr>
        <p:spPr>
          <a:xfrm>
            <a:off x="1752599" y="5257800"/>
            <a:ext cx="2587752" cy="1444752"/>
          </a:xfrm>
          <a:custGeom>
            <a:avLst/>
            <a:gdLst>
              <a:gd name="connsiteX0" fmla="*/ 0 w 1752588"/>
              <a:gd name="connsiteY0" fmla="*/ 195131 h 1170762"/>
              <a:gd name="connsiteX1" fmla="*/ 195131 w 1752588"/>
              <a:gd name="connsiteY1" fmla="*/ 0 h 1170762"/>
              <a:gd name="connsiteX2" fmla="*/ 1557457 w 1752588"/>
              <a:gd name="connsiteY2" fmla="*/ 0 h 1170762"/>
              <a:gd name="connsiteX3" fmla="*/ 1752588 w 1752588"/>
              <a:gd name="connsiteY3" fmla="*/ 195131 h 1170762"/>
              <a:gd name="connsiteX4" fmla="*/ 1752588 w 1752588"/>
              <a:gd name="connsiteY4" fmla="*/ 975631 h 1170762"/>
              <a:gd name="connsiteX5" fmla="*/ 1557457 w 1752588"/>
              <a:gd name="connsiteY5" fmla="*/ 1170762 h 1170762"/>
              <a:gd name="connsiteX6" fmla="*/ 195131 w 1752588"/>
              <a:gd name="connsiteY6" fmla="*/ 1170762 h 1170762"/>
              <a:gd name="connsiteX7" fmla="*/ 0 w 1752588"/>
              <a:gd name="connsiteY7" fmla="*/ 975631 h 1170762"/>
              <a:gd name="connsiteX8" fmla="*/ 0 w 1752588"/>
              <a:gd name="connsiteY8" fmla="*/ 195131 h 1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2588" h="1170762">
                <a:moveTo>
                  <a:pt x="0" y="195131"/>
                </a:moveTo>
                <a:cubicBezTo>
                  <a:pt x="0" y="87363"/>
                  <a:pt x="87363" y="0"/>
                  <a:pt x="195131" y="0"/>
                </a:cubicBezTo>
                <a:lnTo>
                  <a:pt x="1557457" y="0"/>
                </a:lnTo>
                <a:cubicBezTo>
                  <a:pt x="1665225" y="0"/>
                  <a:pt x="1752588" y="87363"/>
                  <a:pt x="1752588" y="195131"/>
                </a:cubicBezTo>
                <a:lnTo>
                  <a:pt x="1752588" y="975631"/>
                </a:lnTo>
                <a:cubicBezTo>
                  <a:pt x="1752588" y="1083399"/>
                  <a:pt x="1665225" y="1170762"/>
                  <a:pt x="1557457" y="1170762"/>
                </a:cubicBezTo>
                <a:lnTo>
                  <a:pt x="195131" y="1170762"/>
                </a:lnTo>
                <a:cubicBezTo>
                  <a:pt x="87363" y="1170762"/>
                  <a:pt x="0" y="1083399"/>
                  <a:pt x="0" y="975631"/>
                </a:cubicBezTo>
                <a:lnTo>
                  <a:pt x="0" y="195131"/>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rgbClr r="0" g="0" b="0"/>
          </a:effectRef>
          <a:fontRef idx="minor">
            <a:schemeClr val="lt1"/>
          </a:fontRef>
        </p:style>
        <p:txBody>
          <a:bodyPr spcFirstLastPara="0" vert="horz" wrap="square" lIns="127820" tIns="127820" rIns="127820" bIns="127820" numCol="1" spcCol="1270" anchor="ctr" anchorCtr="0">
            <a:noAutofit/>
          </a:bodyPr>
          <a:lstStyle/>
          <a:p>
            <a:pPr algn="ctr" defTabSz="711200">
              <a:lnSpc>
                <a:spcPct val="90000"/>
              </a:lnSpc>
              <a:spcBef>
                <a:spcPct val="0"/>
              </a:spcBef>
              <a:spcAft>
                <a:spcPct val="35000"/>
              </a:spcAft>
            </a:pPr>
            <a:r>
              <a:rPr lang="en-US" sz="1600" b="1" dirty="0">
                <a:solidFill>
                  <a:schemeClr val="tx1"/>
                </a:solidFill>
              </a:rPr>
              <a:t>Soils benefit when surface plants and their root systems effectively prevent erosion, reducing loss of top soil and fertility.</a:t>
            </a:r>
          </a:p>
        </p:txBody>
      </p:sp>
      <p:sp>
        <p:nvSpPr>
          <p:cNvPr id="17" name="Freeform 16"/>
          <p:cNvSpPr/>
          <p:nvPr/>
        </p:nvSpPr>
        <p:spPr>
          <a:xfrm>
            <a:off x="228599" y="3446418"/>
            <a:ext cx="2587752" cy="1444752"/>
          </a:xfrm>
          <a:custGeom>
            <a:avLst/>
            <a:gdLst>
              <a:gd name="connsiteX0" fmla="*/ 0 w 1786946"/>
              <a:gd name="connsiteY0" fmla="*/ 204208 h 1225224"/>
              <a:gd name="connsiteX1" fmla="*/ 204208 w 1786946"/>
              <a:gd name="connsiteY1" fmla="*/ 0 h 1225224"/>
              <a:gd name="connsiteX2" fmla="*/ 1582738 w 1786946"/>
              <a:gd name="connsiteY2" fmla="*/ 0 h 1225224"/>
              <a:gd name="connsiteX3" fmla="*/ 1786946 w 1786946"/>
              <a:gd name="connsiteY3" fmla="*/ 204208 h 1225224"/>
              <a:gd name="connsiteX4" fmla="*/ 1786946 w 1786946"/>
              <a:gd name="connsiteY4" fmla="*/ 1021016 h 1225224"/>
              <a:gd name="connsiteX5" fmla="*/ 1582738 w 1786946"/>
              <a:gd name="connsiteY5" fmla="*/ 1225224 h 1225224"/>
              <a:gd name="connsiteX6" fmla="*/ 204208 w 1786946"/>
              <a:gd name="connsiteY6" fmla="*/ 1225224 h 1225224"/>
              <a:gd name="connsiteX7" fmla="*/ 0 w 1786946"/>
              <a:gd name="connsiteY7" fmla="*/ 1021016 h 1225224"/>
              <a:gd name="connsiteX8" fmla="*/ 0 w 1786946"/>
              <a:gd name="connsiteY8" fmla="*/ 204208 h 12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6946" h="1225224">
                <a:moveTo>
                  <a:pt x="0" y="204208"/>
                </a:moveTo>
                <a:cubicBezTo>
                  <a:pt x="0" y="91427"/>
                  <a:pt x="91427" y="0"/>
                  <a:pt x="204208" y="0"/>
                </a:cubicBezTo>
                <a:lnTo>
                  <a:pt x="1582738" y="0"/>
                </a:lnTo>
                <a:cubicBezTo>
                  <a:pt x="1695519" y="0"/>
                  <a:pt x="1786946" y="91427"/>
                  <a:pt x="1786946" y="204208"/>
                </a:cubicBezTo>
                <a:lnTo>
                  <a:pt x="1786946" y="1021016"/>
                </a:lnTo>
                <a:cubicBezTo>
                  <a:pt x="1786946" y="1133797"/>
                  <a:pt x="1695519" y="1225224"/>
                  <a:pt x="1582738" y="1225224"/>
                </a:cubicBezTo>
                <a:lnTo>
                  <a:pt x="204208" y="1225224"/>
                </a:lnTo>
                <a:cubicBezTo>
                  <a:pt x="91427" y="1225224"/>
                  <a:pt x="0" y="1133797"/>
                  <a:pt x="0" y="1021016"/>
                </a:cubicBezTo>
                <a:lnTo>
                  <a:pt x="0" y="204208"/>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rgbClr r="0" g="0" b="0"/>
          </a:effectRef>
          <a:fontRef idx="minor">
            <a:schemeClr val="lt1"/>
          </a:fontRef>
        </p:style>
        <p:txBody>
          <a:bodyPr spcFirstLastPara="0" vert="horz" wrap="square" lIns="127820" tIns="127820" rIns="127820" bIns="127820" numCol="1" spcCol="1270" anchor="ctr" anchorCtr="0">
            <a:noAutofit/>
          </a:bodyPr>
          <a:lstStyle/>
          <a:p>
            <a:pPr algn="ctr" defTabSz="711200">
              <a:lnSpc>
                <a:spcPct val="90000"/>
              </a:lnSpc>
              <a:spcBef>
                <a:spcPct val="0"/>
              </a:spcBef>
              <a:spcAft>
                <a:spcPct val="35000"/>
              </a:spcAft>
            </a:pPr>
            <a:r>
              <a:rPr lang="en-US" sz="1600" b="1" dirty="0">
                <a:solidFill>
                  <a:schemeClr val="tx1"/>
                </a:solidFill>
              </a:rPr>
              <a:t>Protects our water sources by filtering storm and waste water runoff and slowly absorbing it into the soil restoring </a:t>
            </a:r>
            <a:r>
              <a:rPr lang="en-US" sz="1600" b="1" dirty="0" smtClean="0">
                <a:solidFill>
                  <a:schemeClr val="tx1"/>
                </a:solidFill>
              </a:rPr>
              <a:t>ground water.</a:t>
            </a:r>
            <a:endParaRPr lang="en-US" sz="1600" b="1" dirty="0">
              <a:solidFill>
                <a:schemeClr val="tx1"/>
              </a:solidFill>
            </a:endParaRPr>
          </a:p>
        </p:txBody>
      </p:sp>
      <p:sp>
        <p:nvSpPr>
          <p:cNvPr id="19" name="Freeform 18"/>
          <p:cNvSpPr/>
          <p:nvPr/>
        </p:nvSpPr>
        <p:spPr>
          <a:xfrm>
            <a:off x="228600" y="1677781"/>
            <a:ext cx="2590798" cy="1443371"/>
          </a:xfrm>
          <a:custGeom>
            <a:avLst/>
            <a:gdLst>
              <a:gd name="connsiteX0" fmla="*/ 0 w 2023896"/>
              <a:gd name="connsiteY0" fmla="*/ 245930 h 1475548"/>
              <a:gd name="connsiteX1" fmla="*/ 245930 w 2023896"/>
              <a:gd name="connsiteY1" fmla="*/ 0 h 1475548"/>
              <a:gd name="connsiteX2" fmla="*/ 1777966 w 2023896"/>
              <a:gd name="connsiteY2" fmla="*/ 0 h 1475548"/>
              <a:gd name="connsiteX3" fmla="*/ 2023896 w 2023896"/>
              <a:gd name="connsiteY3" fmla="*/ 245930 h 1475548"/>
              <a:gd name="connsiteX4" fmla="*/ 2023896 w 2023896"/>
              <a:gd name="connsiteY4" fmla="*/ 1229618 h 1475548"/>
              <a:gd name="connsiteX5" fmla="*/ 1777966 w 2023896"/>
              <a:gd name="connsiteY5" fmla="*/ 1475548 h 1475548"/>
              <a:gd name="connsiteX6" fmla="*/ 245930 w 2023896"/>
              <a:gd name="connsiteY6" fmla="*/ 1475548 h 1475548"/>
              <a:gd name="connsiteX7" fmla="*/ 0 w 2023896"/>
              <a:gd name="connsiteY7" fmla="*/ 1229618 h 1475548"/>
              <a:gd name="connsiteX8" fmla="*/ 0 w 2023896"/>
              <a:gd name="connsiteY8" fmla="*/ 245930 h 147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3896" h="1475548">
                <a:moveTo>
                  <a:pt x="0" y="245930"/>
                </a:moveTo>
                <a:cubicBezTo>
                  <a:pt x="0" y="110107"/>
                  <a:pt x="110107" y="0"/>
                  <a:pt x="245930" y="0"/>
                </a:cubicBezTo>
                <a:lnTo>
                  <a:pt x="1777966" y="0"/>
                </a:lnTo>
                <a:cubicBezTo>
                  <a:pt x="1913789" y="0"/>
                  <a:pt x="2023896" y="110107"/>
                  <a:pt x="2023896" y="245930"/>
                </a:cubicBezTo>
                <a:lnTo>
                  <a:pt x="2023896" y="1229618"/>
                </a:lnTo>
                <a:cubicBezTo>
                  <a:pt x="2023896" y="1365441"/>
                  <a:pt x="1913789" y="1475548"/>
                  <a:pt x="1777966" y="1475548"/>
                </a:cubicBezTo>
                <a:lnTo>
                  <a:pt x="245930" y="1475548"/>
                </a:lnTo>
                <a:cubicBezTo>
                  <a:pt x="110107" y="1475548"/>
                  <a:pt x="0" y="1365441"/>
                  <a:pt x="0" y="1229618"/>
                </a:cubicBezTo>
                <a:lnTo>
                  <a:pt x="0" y="24593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rgbClr r="0" g="0" b="0"/>
          </a:effectRef>
          <a:fontRef idx="minor">
            <a:schemeClr val="lt1"/>
          </a:fontRef>
        </p:style>
        <p:txBody>
          <a:bodyPr spcFirstLastPara="0" vert="horz" wrap="square" lIns="127820" tIns="127820" rIns="127820" bIns="127820" numCol="1" spcCol="1270" anchor="ctr" anchorCtr="0">
            <a:noAutofit/>
          </a:bodyPr>
          <a:lstStyle/>
          <a:p>
            <a:pPr algn="ctr" defTabSz="711200">
              <a:lnSpc>
                <a:spcPct val="90000"/>
              </a:lnSpc>
              <a:spcBef>
                <a:spcPct val="0"/>
              </a:spcBef>
              <a:spcAft>
                <a:spcPct val="35000"/>
              </a:spcAft>
            </a:pPr>
            <a:r>
              <a:rPr lang="en-US" sz="1600" b="1" dirty="0">
                <a:solidFill>
                  <a:schemeClr val="tx1"/>
                </a:solidFill>
              </a:rPr>
              <a:t>Healthy landscapes benefit landowners – whether a secure supply of fresh water, recreational use, or income from agricultural products. </a:t>
            </a:r>
          </a:p>
        </p:txBody>
      </p:sp>
    </p:spTree>
    <p:extLst>
      <p:ext uri="{BB962C8B-B14F-4D97-AF65-F5344CB8AC3E}">
        <p14:creationId xmlns:p14="http://schemas.microsoft.com/office/powerpoint/2010/main" val="1867326570"/>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2000"/>
                            </p:stCondLst>
                            <p:childTnLst>
                              <p:par>
                                <p:cTn id="12" presetID="31" presetClass="entr" presetSubtype="0" fill="hold" grpId="0" nodeType="afterEffect">
                                  <p:stCondLst>
                                    <p:cond delay="300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par>
                          <p:cTn id="18" fill="hold">
                            <p:stCondLst>
                              <p:cond delay="6000"/>
                            </p:stCondLst>
                            <p:childTnLst>
                              <p:par>
                                <p:cTn id="19" presetID="31" presetClass="entr" presetSubtype="0" fill="hold" grpId="0" nodeType="afterEffect">
                                  <p:stCondLst>
                                    <p:cond delay="30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par>
                          <p:cTn id="25" fill="hold">
                            <p:stCondLst>
                              <p:cond delay="10000"/>
                            </p:stCondLst>
                            <p:childTnLst>
                              <p:par>
                                <p:cTn id="26" presetID="31" presetClass="entr" presetSubtype="0" fill="hold" grpId="0" nodeType="afterEffect">
                                  <p:stCondLst>
                                    <p:cond delay="30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childTnLst>
                          </p:cTn>
                        </p:par>
                        <p:par>
                          <p:cTn id="32" fill="hold">
                            <p:stCondLst>
                              <p:cond delay="14000"/>
                            </p:stCondLst>
                            <p:childTnLst>
                              <p:par>
                                <p:cTn id="33" presetID="31" presetClass="entr" presetSubtype="0" fill="hold" grpId="0" nodeType="afterEffect">
                                  <p:stCondLst>
                                    <p:cond delay="300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style.rotation</p:attrName>
                                        </p:attrNameLst>
                                      </p:cBhvr>
                                      <p:tavLst>
                                        <p:tav tm="0">
                                          <p:val>
                                            <p:fltVal val="90"/>
                                          </p:val>
                                        </p:tav>
                                        <p:tav tm="100000">
                                          <p:val>
                                            <p:fltVal val="0"/>
                                          </p:val>
                                        </p:tav>
                                      </p:tavLst>
                                    </p:anim>
                                    <p:animEffect transition="in" filter="fade">
                                      <p:cBhvr>
                                        <p:cTn id="38" dur="1000"/>
                                        <p:tgtEl>
                                          <p:spTgt spid="15"/>
                                        </p:tgtEl>
                                      </p:cBhvr>
                                    </p:animEffect>
                                  </p:childTnLst>
                                </p:cTn>
                              </p:par>
                            </p:childTnLst>
                          </p:cTn>
                        </p:par>
                        <p:par>
                          <p:cTn id="39" fill="hold">
                            <p:stCondLst>
                              <p:cond delay="18000"/>
                            </p:stCondLst>
                            <p:childTnLst>
                              <p:par>
                                <p:cTn id="40" presetID="31" presetClass="entr" presetSubtype="0" fill="hold" grpId="0" nodeType="afterEffect">
                                  <p:stCondLst>
                                    <p:cond delay="3000"/>
                                  </p:stCondLst>
                                  <p:childTnLst>
                                    <p:set>
                                      <p:cBhvr>
                                        <p:cTn id="41" dur="1" fill="hold">
                                          <p:stCondLst>
                                            <p:cond delay="0"/>
                                          </p:stCondLst>
                                        </p:cTn>
                                        <p:tgtEl>
                                          <p:spTgt spid="17"/>
                                        </p:tgtEl>
                                        <p:attrNameLst>
                                          <p:attrName>style.visibility</p:attrName>
                                        </p:attrNameLst>
                                      </p:cBhvr>
                                      <p:to>
                                        <p:strVal val="visible"/>
                                      </p:to>
                                    </p:set>
                                    <p:anim calcmode="lin" valueType="num">
                                      <p:cBhvr>
                                        <p:cTn id="42" dur="1000" fill="hold"/>
                                        <p:tgtEl>
                                          <p:spTgt spid="17"/>
                                        </p:tgtEl>
                                        <p:attrNameLst>
                                          <p:attrName>ppt_w</p:attrName>
                                        </p:attrNameLst>
                                      </p:cBhvr>
                                      <p:tavLst>
                                        <p:tav tm="0">
                                          <p:val>
                                            <p:fltVal val="0"/>
                                          </p:val>
                                        </p:tav>
                                        <p:tav tm="100000">
                                          <p:val>
                                            <p:strVal val="#ppt_w"/>
                                          </p:val>
                                        </p:tav>
                                      </p:tavLst>
                                    </p:anim>
                                    <p:anim calcmode="lin" valueType="num">
                                      <p:cBhvr>
                                        <p:cTn id="43" dur="1000" fill="hold"/>
                                        <p:tgtEl>
                                          <p:spTgt spid="17"/>
                                        </p:tgtEl>
                                        <p:attrNameLst>
                                          <p:attrName>ppt_h</p:attrName>
                                        </p:attrNameLst>
                                      </p:cBhvr>
                                      <p:tavLst>
                                        <p:tav tm="0">
                                          <p:val>
                                            <p:fltVal val="0"/>
                                          </p:val>
                                        </p:tav>
                                        <p:tav tm="100000">
                                          <p:val>
                                            <p:strVal val="#ppt_h"/>
                                          </p:val>
                                        </p:tav>
                                      </p:tavLst>
                                    </p:anim>
                                    <p:anim calcmode="lin" valueType="num">
                                      <p:cBhvr>
                                        <p:cTn id="44" dur="1000" fill="hold"/>
                                        <p:tgtEl>
                                          <p:spTgt spid="17"/>
                                        </p:tgtEl>
                                        <p:attrNameLst>
                                          <p:attrName>style.rotation</p:attrName>
                                        </p:attrNameLst>
                                      </p:cBhvr>
                                      <p:tavLst>
                                        <p:tav tm="0">
                                          <p:val>
                                            <p:fltVal val="90"/>
                                          </p:val>
                                        </p:tav>
                                        <p:tav tm="100000">
                                          <p:val>
                                            <p:fltVal val="0"/>
                                          </p:val>
                                        </p:tav>
                                      </p:tavLst>
                                    </p:anim>
                                    <p:animEffect transition="in" filter="fade">
                                      <p:cBhvr>
                                        <p:cTn id="45" dur="1000"/>
                                        <p:tgtEl>
                                          <p:spTgt spid="17"/>
                                        </p:tgtEl>
                                      </p:cBhvr>
                                    </p:animEffect>
                                  </p:childTnLst>
                                </p:cTn>
                              </p:par>
                            </p:childTnLst>
                          </p:cTn>
                        </p:par>
                        <p:par>
                          <p:cTn id="46" fill="hold">
                            <p:stCondLst>
                              <p:cond delay="22000"/>
                            </p:stCondLst>
                            <p:childTnLst>
                              <p:par>
                                <p:cTn id="47" presetID="31" presetClass="entr" presetSubtype="0" fill="hold" grpId="0" nodeType="afterEffect">
                                  <p:stCondLst>
                                    <p:cond delay="300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 calcmode="lin" valueType="num">
                                      <p:cBhvr>
                                        <p:cTn id="51" dur="1000" fill="hold"/>
                                        <p:tgtEl>
                                          <p:spTgt spid="19"/>
                                        </p:tgtEl>
                                        <p:attrNameLst>
                                          <p:attrName>style.rotation</p:attrName>
                                        </p:attrNameLst>
                                      </p:cBhvr>
                                      <p:tavLst>
                                        <p:tav tm="0">
                                          <p:val>
                                            <p:fltVal val="90"/>
                                          </p:val>
                                        </p:tav>
                                        <p:tav tm="100000">
                                          <p:val>
                                            <p:fltVal val="0"/>
                                          </p:val>
                                        </p:tav>
                                      </p:tavLst>
                                    </p:anim>
                                    <p:animEffect transition="in" filter="fade">
                                      <p:cBhvr>
                                        <p:cTn id="52" dur="1000"/>
                                        <p:tgtEl>
                                          <p:spTgt spid="19"/>
                                        </p:tgtEl>
                                      </p:cBhvr>
                                    </p:animEffect>
                                  </p:childTnLst>
                                </p:cTn>
                              </p:par>
                            </p:childTnLst>
                          </p:cTn>
                        </p:par>
                        <p:par>
                          <p:cTn id="53" fill="hold">
                            <p:stCondLst>
                              <p:cond delay="26000"/>
                            </p:stCondLst>
                            <p:childTnLst>
                              <p:par>
                                <p:cTn id="54" presetID="21" presetClass="entr" presetSubtype="1" fill="hold" nodeType="afterEffect">
                                  <p:stCondLst>
                                    <p:cond delay="300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3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P spid="13" grpId="0" animBg="1"/>
      <p:bldP spid="15"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0" y="283534"/>
            <a:ext cx="8229600" cy="685800"/>
          </a:xfrm>
        </p:spPr>
        <p:txBody>
          <a:bodyPr>
            <a:noAutofit/>
          </a:bodyPr>
          <a:lstStyle/>
          <a:p>
            <a:r>
              <a:rPr lang="en-US" sz="4400" cap="none" dirty="0" smtClean="0">
                <a:ln w="0"/>
                <a:effectLst>
                  <a:glow rad="63500">
                    <a:schemeClr val="accent4">
                      <a:lumMod val="20000"/>
                      <a:lumOff val="80000"/>
                      <a:alpha val="39000"/>
                    </a:schemeClr>
                  </a:glow>
                  <a:outerShdw blurRad="50800" dist="76200" dir="2700000" algn="tl" rotWithShape="0">
                    <a:prstClr val="black">
                      <a:alpha val="40000"/>
                    </a:prstClr>
                  </a:outerShdw>
                </a:effectLst>
              </a:rPr>
              <a:t>What Has HWCWMA Been Doing?</a:t>
            </a:r>
            <a:endPar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endParaRPr>
          </a:p>
        </p:txBody>
      </p:sp>
      <p:sp>
        <p:nvSpPr>
          <p:cNvPr id="28" name="Content Placeholder 27"/>
          <p:cNvSpPr>
            <a:spLocks noGrp="1"/>
          </p:cNvSpPr>
          <p:nvPr>
            <p:ph sz="quarter" idx="13"/>
          </p:nvPr>
        </p:nvSpPr>
        <p:spPr>
          <a:xfrm>
            <a:off x="2971800" y="990600"/>
            <a:ext cx="6096000" cy="5562600"/>
          </a:xfrm>
        </p:spPr>
        <p:txBody>
          <a:bodyPr anchor="ctr">
            <a:noAutofit/>
          </a:bodyPr>
          <a:lstStyle/>
          <a:p>
            <a:pPr>
              <a:lnSpc>
                <a:spcPct val="100000"/>
              </a:lnSpc>
            </a:pPr>
            <a:r>
              <a:rPr lang="en-US" cap="none" dirty="0" smtClean="0">
                <a:effectLst>
                  <a:outerShdw blurRad="50800" dist="38100" dir="2700000" algn="tl" rotWithShape="0">
                    <a:prstClr val="black">
                      <a:alpha val="40000"/>
                    </a:prstClr>
                  </a:outerShdw>
                </a:effectLst>
              </a:rPr>
              <a:t>Our primary focus has been on noxious weed reduction and restoring lost vegetation in riparian areas.</a:t>
            </a:r>
          </a:p>
          <a:p>
            <a:pPr>
              <a:lnSpc>
                <a:spcPct val="100000"/>
              </a:lnSpc>
            </a:pPr>
            <a:r>
              <a:rPr lang="en-US" cap="none" dirty="0" smtClean="0">
                <a:effectLst>
                  <a:outerShdw blurRad="50800" dist="38100" dir="2700000" algn="tl" rotWithShape="0">
                    <a:prstClr val="black">
                      <a:alpha val="40000"/>
                    </a:prstClr>
                  </a:outerShdw>
                </a:effectLst>
              </a:rPr>
              <a:t>We </a:t>
            </a:r>
            <a:r>
              <a:rPr lang="en-US" cap="none" dirty="0">
                <a:effectLst>
                  <a:outerShdw blurRad="50800" dist="38100" dir="2700000" algn="tl" rotWithShape="0">
                    <a:prstClr val="black">
                      <a:alpha val="40000"/>
                    </a:prstClr>
                  </a:outerShdw>
                </a:effectLst>
              </a:rPr>
              <a:t>provide funding assistance to numerous private stakeholders who are actively managing invasives on their </a:t>
            </a:r>
            <a:r>
              <a:rPr lang="en-US" cap="none" dirty="0" smtClean="0">
                <a:effectLst>
                  <a:outerShdw blurRad="50800" dist="38100" dir="2700000" algn="tl" rotWithShape="0">
                    <a:prstClr val="black">
                      <a:alpha val="40000"/>
                    </a:prstClr>
                  </a:outerShdw>
                </a:effectLst>
              </a:rPr>
              <a:t>propertie</a:t>
            </a:r>
            <a:r>
              <a:rPr lang="en-US" cap="none" dirty="0" smtClean="0">
                <a:effectLst>
                  <a:outerShdw blurRad="50800" dist="38100" dir="2700000" algn="tl" rotWithShape="0">
                    <a:prstClr val="black">
                      <a:alpha val="40000"/>
                    </a:prstClr>
                  </a:outerShdw>
                </a:effectLst>
              </a:rPr>
              <a:t>s.</a:t>
            </a:r>
            <a:endParaRPr lang="en-US" cap="none" dirty="0" smtClean="0">
              <a:effectLst>
                <a:outerShdw blurRad="50800" dist="38100" dir="2700000" algn="tl" rotWithShape="0">
                  <a:prstClr val="black">
                    <a:alpha val="40000"/>
                  </a:prstClr>
                </a:outerShdw>
              </a:effectLst>
            </a:endParaRPr>
          </a:p>
          <a:p>
            <a:pPr lvl="0" rtl="0">
              <a:lnSpc>
                <a:spcPct val="100000"/>
              </a:lnSpc>
            </a:pPr>
            <a:r>
              <a:rPr lang="en-US" cap="none" dirty="0" smtClean="0">
                <a:effectLst>
                  <a:outerShdw blurRad="50800" dist="38100" dir="2700000" algn="tl" rotWithShape="0">
                    <a:prstClr val="black">
                      <a:alpha val="40000"/>
                    </a:prstClr>
                  </a:outerShdw>
                </a:effectLst>
              </a:rPr>
              <a:t>Seeding and planting willows along the main river banks to help control erosion have been incorporated into several recent projects.</a:t>
            </a:r>
          </a:p>
          <a:p>
            <a:pPr lvl="0" rtl="0">
              <a:lnSpc>
                <a:spcPct val="100000"/>
              </a:lnSpc>
            </a:pPr>
            <a:r>
              <a:rPr lang="en-US" cap="none" dirty="0" smtClean="0">
                <a:effectLst>
                  <a:outerShdw blurRad="50800" dist="38100" dir="2700000" algn="tl" rotWithShape="0">
                    <a:prstClr val="black">
                      <a:alpha val="40000"/>
                    </a:prstClr>
                  </a:outerShdw>
                </a:effectLst>
              </a:rPr>
              <a:t>In a collaborative effort with UNCE, a controlled study to determine the best management methods for Russian Knapweed is nearly complete.</a:t>
            </a:r>
          </a:p>
          <a:p>
            <a:pPr lvl="0" rtl="0">
              <a:lnSpc>
                <a:spcPct val="100000"/>
              </a:lnSpc>
            </a:pPr>
            <a:r>
              <a:rPr lang="en-US" cap="none" dirty="0" smtClean="0">
                <a:effectLst>
                  <a:outerShdw blurRad="50800" dist="38100" dir="2700000" algn="tl" rotWithShape="0">
                    <a:prstClr val="black">
                      <a:alpha val="40000"/>
                    </a:prstClr>
                  </a:outerShdw>
                </a:effectLst>
              </a:rPr>
              <a:t>We are working with Union Pacific Railroad to create a noxious weeds inventory along their corridors, from this a management plan can be developed.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04" y="4697819"/>
            <a:ext cx="2733748" cy="2050312"/>
          </a:xfrm>
          <a:prstGeom prst="rect">
            <a:avLst/>
          </a:prstGeom>
          <a:ln w="57150">
            <a:solidFill>
              <a:schemeClr val="accent1">
                <a:lumMod val="75000"/>
              </a:schemeClr>
            </a:solidFill>
          </a:ln>
          <a:effectLst>
            <a:softEdge rad="63500"/>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8345" r="-132"/>
          <a:stretch/>
        </p:blipFill>
        <p:spPr>
          <a:xfrm>
            <a:off x="44304" y="2819400"/>
            <a:ext cx="2734056" cy="1988406"/>
          </a:xfrm>
          <a:prstGeom prst="rect">
            <a:avLst/>
          </a:prstGeom>
          <a:ln w="57150">
            <a:solidFill>
              <a:schemeClr val="accent1">
                <a:lumMod val="75000"/>
              </a:schemeClr>
            </a:solidFill>
          </a:ln>
          <a:effectLst>
            <a:softEdge rad="63500"/>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r="24945"/>
          <a:stretch/>
        </p:blipFill>
        <p:spPr>
          <a:xfrm>
            <a:off x="44303" y="990600"/>
            <a:ext cx="2729773" cy="2050312"/>
          </a:xfrm>
          <a:prstGeom prst="rect">
            <a:avLst/>
          </a:prstGeom>
          <a:ln w="57150">
            <a:solidFill>
              <a:schemeClr val="accent1">
                <a:lumMod val="75000"/>
              </a:schemeClr>
            </a:solidFill>
          </a:ln>
          <a:effectLst>
            <a:softEdge rad="63500"/>
          </a:effectLst>
        </p:spPr>
      </p:pic>
    </p:spTree>
    <p:extLst>
      <p:ext uri="{BB962C8B-B14F-4D97-AF65-F5344CB8AC3E}">
        <p14:creationId xmlns:p14="http://schemas.microsoft.com/office/powerpoint/2010/main" val="105414478"/>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500"/>
                                        <p:tgtEl>
                                          <p:spTgt spid="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500"/>
                                        <p:tgtEl>
                                          <p:spTgt spid="6"/>
                                        </p:tgtEl>
                                      </p:cBhvr>
                                    </p:animEffect>
                                  </p:childTnLst>
                                </p:cTn>
                              </p:par>
                            </p:childTnLst>
                          </p:cTn>
                        </p:par>
                        <p:par>
                          <p:cTn id="16" fill="hold">
                            <p:stCondLst>
                              <p:cond delay="4500"/>
                            </p:stCondLst>
                            <p:childTnLst>
                              <p:par>
                                <p:cTn id="17" presetID="42" presetClass="entr" presetSubtype="0" fill="hold" nodeType="afterEffect">
                                  <p:stCondLst>
                                    <p:cond delay="500"/>
                                  </p:stCondLst>
                                  <p:childTnLst>
                                    <p:set>
                                      <p:cBhvr>
                                        <p:cTn id="18" dur="1" fill="hold">
                                          <p:stCondLst>
                                            <p:cond delay="0"/>
                                          </p:stCondLst>
                                        </p:cTn>
                                        <p:tgtEl>
                                          <p:spTgt spid="28">
                                            <p:txEl>
                                              <p:pRg st="0" end="0"/>
                                            </p:txEl>
                                          </p:spTgt>
                                        </p:tgtEl>
                                        <p:attrNameLst>
                                          <p:attrName>style.visibility</p:attrName>
                                        </p:attrNameLst>
                                      </p:cBhvr>
                                      <p:to>
                                        <p:strVal val="visible"/>
                                      </p:to>
                                    </p:set>
                                    <p:animEffect transition="in" filter="fade">
                                      <p:cBhvr>
                                        <p:cTn id="19" dur="1250"/>
                                        <p:tgtEl>
                                          <p:spTgt spid="28">
                                            <p:txEl>
                                              <p:pRg st="0" end="0"/>
                                            </p:txEl>
                                          </p:spTgt>
                                        </p:tgtEl>
                                      </p:cBhvr>
                                    </p:animEffect>
                                    <p:anim calcmode="lin" valueType="num">
                                      <p:cBhvr>
                                        <p:cTn id="20" dur="125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1" dur="125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6250"/>
                            </p:stCondLst>
                            <p:childTnLst>
                              <p:par>
                                <p:cTn id="23" presetID="42" presetClass="entr" presetSubtype="0" fill="hold" nodeType="afterEffect">
                                  <p:stCondLst>
                                    <p:cond delay="3000"/>
                                  </p:stCondLst>
                                  <p:childTnLst>
                                    <p:set>
                                      <p:cBhvr>
                                        <p:cTn id="24" dur="1" fill="hold">
                                          <p:stCondLst>
                                            <p:cond delay="0"/>
                                          </p:stCondLst>
                                        </p:cTn>
                                        <p:tgtEl>
                                          <p:spTgt spid="28">
                                            <p:txEl>
                                              <p:pRg st="1" end="1"/>
                                            </p:txEl>
                                          </p:spTgt>
                                        </p:tgtEl>
                                        <p:attrNameLst>
                                          <p:attrName>style.visibility</p:attrName>
                                        </p:attrNameLst>
                                      </p:cBhvr>
                                      <p:to>
                                        <p:strVal val="visible"/>
                                      </p:to>
                                    </p:set>
                                    <p:animEffect transition="in" filter="fade">
                                      <p:cBhvr>
                                        <p:cTn id="25" dur="1250"/>
                                        <p:tgtEl>
                                          <p:spTgt spid="28">
                                            <p:txEl>
                                              <p:pRg st="1" end="1"/>
                                            </p:txEl>
                                          </p:spTgt>
                                        </p:tgtEl>
                                      </p:cBhvr>
                                    </p:animEffect>
                                    <p:anim calcmode="lin" valueType="num">
                                      <p:cBhvr>
                                        <p:cTn id="26" dur="125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27" dur="125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500"/>
                            </p:stCondLst>
                            <p:childTnLst>
                              <p:par>
                                <p:cTn id="29" presetID="42" presetClass="entr" presetSubtype="0" fill="hold" nodeType="afterEffect">
                                  <p:stCondLst>
                                    <p:cond delay="3000"/>
                                  </p:stCondLst>
                                  <p:childTnLst>
                                    <p:set>
                                      <p:cBhvr>
                                        <p:cTn id="30" dur="1" fill="hold">
                                          <p:stCondLst>
                                            <p:cond delay="0"/>
                                          </p:stCondLst>
                                        </p:cTn>
                                        <p:tgtEl>
                                          <p:spTgt spid="28">
                                            <p:txEl>
                                              <p:pRg st="2" end="2"/>
                                            </p:txEl>
                                          </p:spTgt>
                                        </p:tgtEl>
                                        <p:attrNameLst>
                                          <p:attrName>style.visibility</p:attrName>
                                        </p:attrNameLst>
                                      </p:cBhvr>
                                      <p:to>
                                        <p:strVal val="visible"/>
                                      </p:to>
                                    </p:set>
                                    <p:animEffect transition="in" filter="fade">
                                      <p:cBhvr>
                                        <p:cTn id="31" dur="1250"/>
                                        <p:tgtEl>
                                          <p:spTgt spid="28">
                                            <p:txEl>
                                              <p:pRg st="2" end="2"/>
                                            </p:txEl>
                                          </p:spTgt>
                                        </p:tgtEl>
                                      </p:cBhvr>
                                    </p:animEffect>
                                    <p:anim calcmode="lin" valueType="num">
                                      <p:cBhvr>
                                        <p:cTn id="32" dur="125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33" dur="125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14750"/>
                            </p:stCondLst>
                            <p:childTnLst>
                              <p:par>
                                <p:cTn id="35" presetID="42" presetClass="entr" presetSubtype="0" fill="hold" nodeType="afterEffect">
                                  <p:stCondLst>
                                    <p:cond delay="3000"/>
                                  </p:stCondLst>
                                  <p:childTnLst>
                                    <p:set>
                                      <p:cBhvr>
                                        <p:cTn id="36" dur="1" fill="hold">
                                          <p:stCondLst>
                                            <p:cond delay="0"/>
                                          </p:stCondLst>
                                        </p:cTn>
                                        <p:tgtEl>
                                          <p:spTgt spid="28">
                                            <p:txEl>
                                              <p:pRg st="3" end="3"/>
                                            </p:txEl>
                                          </p:spTgt>
                                        </p:tgtEl>
                                        <p:attrNameLst>
                                          <p:attrName>style.visibility</p:attrName>
                                        </p:attrNameLst>
                                      </p:cBhvr>
                                      <p:to>
                                        <p:strVal val="visible"/>
                                      </p:to>
                                    </p:set>
                                    <p:animEffect transition="in" filter="fade">
                                      <p:cBhvr>
                                        <p:cTn id="37" dur="1250"/>
                                        <p:tgtEl>
                                          <p:spTgt spid="28">
                                            <p:txEl>
                                              <p:pRg st="3" end="3"/>
                                            </p:txEl>
                                          </p:spTgt>
                                        </p:tgtEl>
                                      </p:cBhvr>
                                    </p:animEffect>
                                    <p:anim calcmode="lin" valueType="num">
                                      <p:cBhvr>
                                        <p:cTn id="38" dur="1250" fill="hold"/>
                                        <p:tgtEl>
                                          <p:spTgt spid="28">
                                            <p:txEl>
                                              <p:pRg st="3" end="3"/>
                                            </p:txEl>
                                          </p:spTgt>
                                        </p:tgtEl>
                                        <p:attrNameLst>
                                          <p:attrName>ppt_x</p:attrName>
                                        </p:attrNameLst>
                                      </p:cBhvr>
                                      <p:tavLst>
                                        <p:tav tm="0">
                                          <p:val>
                                            <p:strVal val="#ppt_x"/>
                                          </p:val>
                                        </p:tav>
                                        <p:tav tm="100000">
                                          <p:val>
                                            <p:strVal val="#ppt_x"/>
                                          </p:val>
                                        </p:tav>
                                      </p:tavLst>
                                    </p:anim>
                                    <p:anim calcmode="lin" valueType="num">
                                      <p:cBhvr>
                                        <p:cTn id="39" dur="1250" fill="hold"/>
                                        <p:tgtEl>
                                          <p:spTgt spid="28">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19000"/>
                            </p:stCondLst>
                            <p:childTnLst>
                              <p:par>
                                <p:cTn id="41" presetID="42" presetClass="entr" presetSubtype="0" fill="hold" nodeType="afterEffect">
                                  <p:stCondLst>
                                    <p:cond delay="3000"/>
                                  </p:stCondLst>
                                  <p:childTnLst>
                                    <p:set>
                                      <p:cBhvr>
                                        <p:cTn id="42" dur="1" fill="hold">
                                          <p:stCondLst>
                                            <p:cond delay="0"/>
                                          </p:stCondLst>
                                        </p:cTn>
                                        <p:tgtEl>
                                          <p:spTgt spid="28">
                                            <p:txEl>
                                              <p:pRg st="4" end="4"/>
                                            </p:txEl>
                                          </p:spTgt>
                                        </p:tgtEl>
                                        <p:attrNameLst>
                                          <p:attrName>style.visibility</p:attrName>
                                        </p:attrNameLst>
                                      </p:cBhvr>
                                      <p:to>
                                        <p:strVal val="visible"/>
                                      </p:to>
                                    </p:set>
                                    <p:animEffect transition="in" filter="fade">
                                      <p:cBhvr>
                                        <p:cTn id="43" dur="1250"/>
                                        <p:tgtEl>
                                          <p:spTgt spid="28">
                                            <p:txEl>
                                              <p:pRg st="4" end="4"/>
                                            </p:txEl>
                                          </p:spTgt>
                                        </p:tgtEl>
                                      </p:cBhvr>
                                    </p:animEffect>
                                    <p:anim calcmode="lin" valueType="num">
                                      <p:cBhvr>
                                        <p:cTn id="44" dur="1250" fill="hold"/>
                                        <p:tgtEl>
                                          <p:spTgt spid="28">
                                            <p:txEl>
                                              <p:pRg st="4" end="4"/>
                                            </p:txEl>
                                          </p:spTgt>
                                        </p:tgtEl>
                                        <p:attrNameLst>
                                          <p:attrName>ppt_x</p:attrName>
                                        </p:attrNameLst>
                                      </p:cBhvr>
                                      <p:tavLst>
                                        <p:tav tm="0">
                                          <p:val>
                                            <p:strVal val="#ppt_x"/>
                                          </p:val>
                                        </p:tav>
                                        <p:tav tm="100000">
                                          <p:val>
                                            <p:strVal val="#ppt_x"/>
                                          </p:val>
                                        </p:tav>
                                      </p:tavLst>
                                    </p:anim>
                                    <p:anim calcmode="lin" valueType="num">
                                      <p:cBhvr>
                                        <p:cTn id="45" dur="1250" fill="hold"/>
                                        <p:tgtEl>
                                          <p:spTgt spid="2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0" y="283534"/>
            <a:ext cx="8229600" cy="685800"/>
          </a:xfrm>
        </p:spPr>
        <p:txBody>
          <a:bodyPr>
            <a:noAutofit/>
          </a:bodyPr>
          <a:lstStyle/>
          <a:p>
            <a:r>
              <a:rPr lang="en-US" sz="4400" cap="none" dirty="0" smtClean="0">
                <a:ln w="0"/>
                <a:effectLst>
                  <a:glow rad="63500">
                    <a:schemeClr val="accent4">
                      <a:lumMod val="20000"/>
                      <a:lumOff val="80000"/>
                      <a:alpha val="39000"/>
                    </a:schemeClr>
                  </a:glow>
                  <a:outerShdw blurRad="50800" dist="76200" dir="2700000" algn="tl" rotWithShape="0">
                    <a:prstClr val="black">
                      <a:alpha val="40000"/>
                    </a:prstClr>
                  </a:outerShdw>
                </a:effectLst>
              </a:rPr>
              <a:t>What Has HWCWMA Been Doing?</a:t>
            </a:r>
            <a:endPar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04" y="4697819"/>
            <a:ext cx="2733748" cy="2050312"/>
          </a:xfrm>
          <a:prstGeom prst="rect">
            <a:avLst/>
          </a:prstGeom>
          <a:ln w="57150">
            <a:solidFill>
              <a:schemeClr val="accent1">
                <a:lumMod val="75000"/>
              </a:schemeClr>
            </a:solidFill>
          </a:ln>
          <a:effectLst>
            <a:softEdge rad="63500"/>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8345" r="-132"/>
          <a:stretch/>
        </p:blipFill>
        <p:spPr>
          <a:xfrm>
            <a:off x="44304" y="2819400"/>
            <a:ext cx="2734056" cy="1988406"/>
          </a:xfrm>
          <a:prstGeom prst="rect">
            <a:avLst/>
          </a:prstGeom>
          <a:ln w="57150">
            <a:solidFill>
              <a:schemeClr val="accent1">
                <a:lumMod val="75000"/>
              </a:schemeClr>
            </a:solidFill>
          </a:ln>
          <a:effectLst>
            <a:softEdge rad="63500"/>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r="24945"/>
          <a:stretch/>
        </p:blipFill>
        <p:spPr>
          <a:xfrm>
            <a:off x="44303" y="990600"/>
            <a:ext cx="2729773" cy="2050312"/>
          </a:xfrm>
          <a:prstGeom prst="rect">
            <a:avLst/>
          </a:prstGeom>
          <a:ln w="57150">
            <a:solidFill>
              <a:schemeClr val="accent1">
                <a:lumMod val="75000"/>
              </a:schemeClr>
            </a:solidFill>
          </a:ln>
          <a:effectLst>
            <a:softEdge rad="63500"/>
          </a:effectLst>
        </p:spPr>
      </p:pic>
      <p:sp>
        <p:nvSpPr>
          <p:cNvPr id="10" name="Content Placeholder 27"/>
          <p:cNvSpPr>
            <a:spLocks noGrp="1"/>
          </p:cNvSpPr>
          <p:nvPr>
            <p:ph sz="quarter" idx="13"/>
          </p:nvPr>
        </p:nvSpPr>
        <p:spPr>
          <a:xfrm>
            <a:off x="2971800" y="990599"/>
            <a:ext cx="6019800" cy="5757532"/>
          </a:xfrm>
        </p:spPr>
        <p:txBody>
          <a:bodyPr anchor="ctr">
            <a:noAutofit/>
          </a:bodyPr>
          <a:lstStyle/>
          <a:p>
            <a:pPr>
              <a:lnSpc>
                <a:spcPct val="100000"/>
              </a:lnSpc>
            </a:pPr>
            <a:r>
              <a:rPr lang="en-US" cap="none" dirty="0" smtClean="0">
                <a:effectLst>
                  <a:outerShdw blurRad="50800" dist="38100" dir="2700000" algn="tl" rotWithShape="0">
                    <a:prstClr val="black">
                      <a:alpha val="40000"/>
                    </a:prstClr>
                  </a:outerShdw>
                </a:effectLst>
              </a:rPr>
              <a:t>Over the last two years we have worked to develop a Humboldt Watershed Weed Management Plan (WMP). </a:t>
            </a:r>
          </a:p>
          <a:p>
            <a:pPr>
              <a:lnSpc>
                <a:spcPct val="100000"/>
              </a:lnSpc>
            </a:pPr>
            <a:r>
              <a:rPr lang="en-US" cap="none" dirty="0" smtClean="0">
                <a:effectLst>
                  <a:outerShdw blurRad="50800" dist="38100" dir="2700000" algn="tl" rotWithShape="0">
                    <a:prstClr val="black">
                      <a:alpha val="40000"/>
                    </a:prstClr>
                  </a:outerShdw>
                </a:effectLst>
              </a:rPr>
              <a:t>We would like to have our effort on this plan serve as the foundation for a multi- County, City, Conservation District, and Weed District adopted WMP.</a:t>
            </a:r>
          </a:p>
          <a:p>
            <a:pPr>
              <a:lnSpc>
                <a:spcPct val="100000"/>
              </a:lnSpc>
            </a:pPr>
            <a:r>
              <a:rPr lang="en-US" cap="none" dirty="0" smtClean="0">
                <a:effectLst>
                  <a:outerShdw blurRad="50800" dist="38100" dir="2700000" algn="tl" rotWithShape="0">
                    <a:prstClr val="black">
                      <a:alpha val="40000"/>
                    </a:prstClr>
                  </a:outerShdw>
                </a:effectLst>
              </a:rPr>
              <a:t>Our WMP focuses on approaching weed management with Education – Coordination – Containment - Restoration – Prevention.</a:t>
            </a:r>
          </a:p>
          <a:p>
            <a:pPr>
              <a:lnSpc>
                <a:spcPct val="100000"/>
              </a:lnSpc>
            </a:pPr>
            <a:r>
              <a:rPr lang="en-US" cap="none" dirty="0" smtClean="0">
                <a:effectLst>
                  <a:outerShdw blurRad="50800" dist="38100" dir="2700000" algn="tl" rotWithShape="0">
                    <a:prstClr val="black">
                      <a:alpha val="40000"/>
                    </a:prstClr>
                  </a:outerShdw>
                </a:effectLst>
              </a:rPr>
              <a:t>Through a consistent watershed-wide approach to weed management we can rescue and rehabilitate our Humboldt Watershed.</a:t>
            </a:r>
          </a:p>
          <a:p>
            <a:pPr>
              <a:lnSpc>
                <a:spcPct val="100000"/>
              </a:lnSpc>
            </a:pPr>
            <a:r>
              <a:rPr lang="en-US" cap="none" dirty="0" smtClean="0">
                <a:effectLst>
                  <a:outerShdw blurRad="50800" dist="38100" dir="2700000" algn="tl" rotWithShape="0">
                    <a:prstClr val="black">
                      <a:alpha val="40000"/>
                    </a:prstClr>
                  </a:outerShdw>
                </a:effectLst>
              </a:rPr>
              <a:t>As home to the headwaters and largest land area of the Humboldt River Watershed, we would respectfully ask Elko County to take the lead in being the first County to adopt our WMP. </a:t>
            </a:r>
          </a:p>
        </p:txBody>
      </p:sp>
    </p:spTree>
    <p:extLst>
      <p:ext uri="{BB962C8B-B14F-4D97-AF65-F5344CB8AC3E}">
        <p14:creationId xmlns:p14="http://schemas.microsoft.com/office/powerpoint/2010/main" val="2089253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250"/>
                                        <p:tgtEl>
                                          <p:spTgt spid="10">
                                            <p:txEl>
                                              <p:pRg st="0" end="0"/>
                                            </p:txEl>
                                          </p:spTgt>
                                        </p:tgtEl>
                                      </p:cBhvr>
                                    </p:animEffect>
                                    <p:anim calcmode="lin" valueType="num">
                                      <p:cBhvr>
                                        <p:cTn id="8" dur="125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25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300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1250"/>
                                        <p:tgtEl>
                                          <p:spTgt spid="10">
                                            <p:txEl>
                                              <p:pRg st="1" end="1"/>
                                            </p:txEl>
                                          </p:spTgt>
                                        </p:tgtEl>
                                      </p:cBhvr>
                                    </p:animEffect>
                                    <p:anim calcmode="lin" valueType="num">
                                      <p:cBhvr>
                                        <p:cTn id="14" dur="125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5" dur="125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750"/>
                            </p:stCondLst>
                            <p:childTnLst>
                              <p:par>
                                <p:cTn id="17" presetID="42" presetClass="entr" presetSubtype="0" fill="hold" grpId="0" nodeType="afterEffect">
                                  <p:stCondLst>
                                    <p:cond delay="300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250"/>
                                        <p:tgtEl>
                                          <p:spTgt spid="10">
                                            <p:txEl>
                                              <p:pRg st="2" end="2"/>
                                            </p:txEl>
                                          </p:spTgt>
                                        </p:tgtEl>
                                      </p:cBhvr>
                                    </p:animEffect>
                                    <p:anim calcmode="lin" valueType="num">
                                      <p:cBhvr>
                                        <p:cTn id="20" dur="125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25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0"/>
                            </p:stCondLst>
                            <p:childTnLst>
                              <p:par>
                                <p:cTn id="23" presetID="42" presetClass="entr" presetSubtype="0" fill="hold" grpId="0" nodeType="afterEffect">
                                  <p:stCondLst>
                                    <p:cond delay="300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1250"/>
                                        <p:tgtEl>
                                          <p:spTgt spid="10">
                                            <p:txEl>
                                              <p:pRg st="3" end="3"/>
                                            </p:txEl>
                                          </p:spTgt>
                                        </p:tgtEl>
                                      </p:cBhvr>
                                    </p:animEffect>
                                    <p:anim calcmode="lin" valueType="num">
                                      <p:cBhvr>
                                        <p:cTn id="26" dur="125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7" dur="125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14250"/>
                            </p:stCondLst>
                            <p:childTnLst>
                              <p:par>
                                <p:cTn id="29" presetID="42" presetClass="entr" presetSubtype="0" fill="hold" grpId="0" nodeType="afterEffect">
                                  <p:stCondLst>
                                    <p:cond delay="300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1250"/>
                                        <p:tgtEl>
                                          <p:spTgt spid="10">
                                            <p:txEl>
                                              <p:pRg st="4" end="4"/>
                                            </p:txEl>
                                          </p:spTgt>
                                        </p:tgtEl>
                                      </p:cBhvr>
                                    </p:animEffect>
                                    <p:anim calcmode="lin" valueType="num">
                                      <p:cBhvr>
                                        <p:cTn id="32" dur="125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3" dur="125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8800"/>
                    </a14:imgEffect>
                    <a14:imgEffect>
                      <a14:saturation sat="94000"/>
                    </a14:imgEffect>
                  </a14:imgLayer>
                </a14:imgProps>
              </a:ext>
              <a:ext uri="{28A0092B-C50C-407E-A947-70E740481C1C}">
                <a14:useLocalDpi xmlns:a14="http://schemas.microsoft.com/office/drawing/2010/main" val="0"/>
              </a:ext>
            </a:extLst>
          </a:blip>
          <a:srcRect t="5128"/>
          <a:stretch/>
        </p:blipFill>
        <p:spPr>
          <a:xfrm>
            <a:off x="0" y="1219200"/>
            <a:ext cx="9144000" cy="5638800"/>
          </a:xfrm>
          <a:prstGeom prst="rect">
            <a:avLst/>
          </a:prstGeom>
        </p:spPr>
      </p:pic>
      <p:sp>
        <p:nvSpPr>
          <p:cNvPr id="2" name="Title 1"/>
          <p:cNvSpPr>
            <a:spLocks noGrp="1"/>
          </p:cNvSpPr>
          <p:nvPr>
            <p:ph type="title"/>
          </p:nvPr>
        </p:nvSpPr>
        <p:spPr>
          <a:xfrm>
            <a:off x="685332" y="304800"/>
            <a:ext cx="7773338" cy="685800"/>
          </a:xfrm>
        </p:spPr>
        <p:txBody>
          <a:bodyPr>
            <a:noAutofit/>
          </a:bodyPr>
          <a:lstStyle/>
          <a:p>
            <a:r>
              <a:rPr lang="en-US" sz="4400" cap="none" dirty="0" smtClean="0">
                <a:ln w="0"/>
                <a:effectLst>
                  <a:glow rad="63500">
                    <a:schemeClr val="accent4">
                      <a:lumMod val="20000"/>
                      <a:lumOff val="80000"/>
                      <a:alpha val="39000"/>
                    </a:schemeClr>
                  </a:glow>
                  <a:outerShdw blurRad="50800" dist="76200" dir="2700000" algn="tl" rotWithShape="0">
                    <a:prstClr val="black">
                      <a:alpha val="40000"/>
                    </a:prstClr>
                  </a:outerShdw>
                </a:effectLst>
              </a:rPr>
              <a:t>What Can Elko </a:t>
            </a:r>
            <a:r>
              <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rPr>
              <a:t>County </a:t>
            </a:r>
            <a:r>
              <a:rPr lang="en-US" sz="4400" cap="none" dirty="0" smtClean="0">
                <a:ln w="0"/>
                <a:effectLst>
                  <a:glow rad="63500">
                    <a:schemeClr val="accent4">
                      <a:lumMod val="20000"/>
                      <a:lumOff val="80000"/>
                      <a:alpha val="39000"/>
                    </a:schemeClr>
                  </a:glow>
                  <a:outerShdw blurRad="50800" dist="76200" dir="2700000" algn="tl" rotWithShape="0">
                    <a:prstClr val="black">
                      <a:alpha val="40000"/>
                    </a:prstClr>
                  </a:outerShdw>
                </a:effectLst>
              </a:rPr>
              <a:t>Do? </a:t>
            </a:r>
            <a:endPar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endParaRPr>
          </a:p>
        </p:txBody>
      </p:sp>
      <p:sp>
        <p:nvSpPr>
          <p:cNvPr id="6" name="Freeform 5"/>
          <p:cNvSpPr/>
          <p:nvPr/>
        </p:nvSpPr>
        <p:spPr>
          <a:xfrm>
            <a:off x="334187" y="2298982"/>
            <a:ext cx="2212012" cy="3243655"/>
          </a:xfrm>
          <a:custGeom>
            <a:avLst/>
            <a:gdLst>
              <a:gd name="connsiteX0" fmla="*/ 0 w 2212012"/>
              <a:gd name="connsiteY0" fmla="*/ 221201 h 3243655"/>
              <a:gd name="connsiteX1" fmla="*/ 221201 w 2212012"/>
              <a:gd name="connsiteY1" fmla="*/ 0 h 3243655"/>
              <a:gd name="connsiteX2" fmla="*/ 1990811 w 2212012"/>
              <a:gd name="connsiteY2" fmla="*/ 0 h 3243655"/>
              <a:gd name="connsiteX3" fmla="*/ 2212012 w 2212012"/>
              <a:gd name="connsiteY3" fmla="*/ 221201 h 3243655"/>
              <a:gd name="connsiteX4" fmla="*/ 2212012 w 2212012"/>
              <a:gd name="connsiteY4" fmla="*/ 3022454 h 3243655"/>
              <a:gd name="connsiteX5" fmla="*/ 1990811 w 2212012"/>
              <a:gd name="connsiteY5" fmla="*/ 3243655 h 3243655"/>
              <a:gd name="connsiteX6" fmla="*/ 221201 w 2212012"/>
              <a:gd name="connsiteY6" fmla="*/ 3243655 h 3243655"/>
              <a:gd name="connsiteX7" fmla="*/ 0 w 2212012"/>
              <a:gd name="connsiteY7" fmla="*/ 3022454 h 3243655"/>
              <a:gd name="connsiteX8" fmla="*/ 0 w 2212012"/>
              <a:gd name="connsiteY8" fmla="*/ 221201 h 324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012" h="3243655">
                <a:moveTo>
                  <a:pt x="0" y="221201"/>
                </a:moveTo>
                <a:cubicBezTo>
                  <a:pt x="0" y="99035"/>
                  <a:pt x="99035" y="0"/>
                  <a:pt x="221201" y="0"/>
                </a:cubicBezTo>
                <a:lnTo>
                  <a:pt x="1990811" y="0"/>
                </a:lnTo>
                <a:cubicBezTo>
                  <a:pt x="2112977" y="0"/>
                  <a:pt x="2212012" y="99035"/>
                  <a:pt x="2212012" y="221201"/>
                </a:cubicBezTo>
                <a:lnTo>
                  <a:pt x="2212012" y="3022454"/>
                </a:lnTo>
                <a:cubicBezTo>
                  <a:pt x="2212012" y="3144620"/>
                  <a:pt x="2112977" y="3243655"/>
                  <a:pt x="1990811" y="3243655"/>
                </a:cubicBezTo>
                <a:lnTo>
                  <a:pt x="221201" y="3243655"/>
                </a:lnTo>
                <a:cubicBezTo>
                  <a:pt x="99035" y="3243655"/>
                  <a:pt x="0" y="3144620"/>
                  <a:pt x="0" y="3022454"/>
                </a:cubicBezTo>
                <a:lnTo>
                  <a:pt x="0" y="221201"/>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1600" dirty="0">
                <a:solidFill>
                  <a:schemeClr val="tx1"/>
                </a:solidFill>
                <a:effectLst>
                  <a:outerShdw blurRad="38100" dist="38100" dir="2700000" algn="tl">
                    <a:srgbClr val="000000">
                      <a:alpha val="43137"/>
                    </a:srgbClr>
                  </a:outerShdw>
                </a:effectLst>
              </a:rPr>
              <a:t> Elko County encompasses </a:t>
            </a:r>
            <a:r>
              <a:rPr lang="en-US" sz="1600" dirty="0" smtClean="0">
                <a:solidFill>
                  <a:schemeClr val="tx1"/>
                </a:solidFill>
                <a:effectLst>
                  <a:outerShdw blurRad="38100" dist="38100" dir="2700000" algn="tl">
                    <a:srgbClr val="000000">
                      <a:alpha val="43137"/>
                    </a:srgbClr>
                  </a:outerShdw>
                </a:effectLst>
              </a:rPr>
              <a:t>a </a:t>
            </a:r>
            <a:r>
              <a:rPr lang="en-US" sz="1600" dirty="0">
                <a:solidFill>
                  <a:schemeClr val="tx1"/>
                </a:solidFill>
                <a:effectLst>
                  <a:outerShdw blurRad="38100" dist="38100" dir="2700000" algn="tl">
                    <a:srgbClr val="000000">
                      <a:alpha val="43137"/>
                    </a:srgbClr>
                  </a:outerShdw>
                </a:effectLst>
              </a:rPr>
              <a:t>huge portion of the Humboldt Watershed as well as owning property on </a:t>
            </a:r>
            <a:r>
              <a:rPr lang="en-US" sz="1600" dirty="0" smtClean="0">
                <a:solidFill>
                  <a:schemeClr val="tx1"/>
                </a:solidFill>
                <a:effectLst>
                  <a:outerShdw blurRad="38100" dist="38100" dir="2700000" algn="tl">
                    <a:srgbClr val="000000">
                      <a:alpha val="43137"/>
                    </a:srgbClr>
                  </a:outerShdw>
                </a:effectLst>
              </a:rPr>
              <a:t>the Humboldt </a:t>
            </a:r>
            <a:r>
              <a:rPr lang="en-US" sz="1600" dirty="0">
                <a:solidFill>
                  <a:schemeClr val="tx1"/>
                </a:solidFill>
                <a:effectLst>
                  <a:outerShdw blurRad="38100" dist="38100" dir="2700000" algn="tl">
                    <a:srgbClr val="000000">
                      <a:alpha val="43137"/>
                    </a:srgbClr>
                  </a:outerShdw>
                </a:effectLst>
              </a:rPr>
              <a:t>River itself. </a:t>
            </a:r>
          </a:p>
        </p:txBody>
      </p:sp>
      <p:sp>
        <p:nvSpPr>
          <p:cNvPr id="7" name="Freeform 6"/>
          <p:cNvSpPr/>
          <p:nvPr/>
        </p:nvSpPr>
        <p:spPr>
          <a:xfrm>
            <a:off x="2750694" y="3646520"/>
            <a:ext cx="433527" cy="548579"/>
          </a:xfrm>
          <a:custGeom>
            <a:avLst/>
            <a:gdLst>
              <a:gd name="connsiteX0" fmla="*/ 0 w 433527"/>
              <a:gd name="connsiteY0" fmla="*/ 109716 h 548579"/>
              <a:gd name="connsiteX1" fmla="*/ 216764 w 433527"/>
              <a:gd name="connsiteY1" fmla="*/ 109716 h 548579"/>
              <a:gd name="connsiteX2" fmla="*/ 216764 w 433527"/>
              <a:gd name="connsiteY2" fmla="*/ 0 h 548579"/>
              <a:gd name="connsiteX3" fmla="*/ 433527 w 433527"/>
              <a:gd name="connsiteY3" fmla="*/ 274290 h 548579"/>
              <a:gd name="connsiteX4" fmla="*/ 216764 w 433527"/>
              <a:gd name="connsiteY4" fmla="*/ 548579 h 548579"/>
              <a:gd name="connsiteX5" fmla="*/ 216764 w 433527"/>
              <a:gd name="connsiteY5" fmla="*/ 438863 h 548579"/>
              <a:gd name="connsiteX6" fmla="*/ 0 w 433527"/>
              <a:gd name="connsiteY6" fmla="*/ 438863 h 548579"/>
              <a:gd name="connsiteX7" fmla="*/ 0 w 433527"/>
              <a:gd name="connsiteY7" fmla="*/ 109716 h 54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527" h="548579">
                <a:moveTo>
                  <a:pt x="0" y="109716"/>
                </a:moveTo>
                <a:lnTo>
                  <a:pt x="216764" y="109716"/>
                </a:lnTo>
                <a:lnTo>
                  <a:pt x="216764" y="0"/>
                </a:lnTo>
                <a:lnTo>
                  <a:pt x="433527" y="274290"/>
                </a:lnTo>
                <a:lnTo>
                  <a:pt x="216764" y="548579"/>
                </a:lnTo>
                <a:lnTo>
                  <a:pt x="216764" y="438863"/>
                </a:lnTo>
                <a:lnTo>
                  <a:pt x="0" y="438863"/>
                </a:lnTo>
                <a:lnTo>
                  <a:pt x="0" y="109716"/>
                </a:lnTo>
                <a:close/>
              </a:path>
            </a:pathLst>
          </a:custGeom>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h="25400" prst="relaxedInset"/>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endParaRPr lang="en-US" sz="1600" dirty="0">
              <a:solidFill>
                <a:schemeClr val="tx1"/>
              </a:solidFill>
              <a:effectLst>
                <a:outerShdw blurRad="38100" dist="38100" dir="2700000" algn="tl">
                  <a:srgbClr val="000000">
                    <a:alpha val="43137"/>
                  </a:srgbClr>
                </a:outerShdw>
              </a:effectLst>
            </a:endParaRPr>
          </a:p>
        </p:txBody>
      </p:sp>
      <p:sp>
        <p:nvSpPr>
          <p:cNvPr id="8" name="Freeform 7"/>
          <p:cNvSpPr/>
          <p:nvPr/>
        </p:nvSpPr>
        <p:spPr>
          <a:xfrm>
            <a:off x="3364176" y="2298982"/>
            <a:ext cx="2212012" cy="3243655"/>
          </a:xfrm>
          <a:custGeom>
            <a:avLst/>
            <a:gdLst>
              <a:gd name="connsiteX0" fmla="*/ 0 w 2212012"/>
              <a:gd name="connsiteY0" fmla="*/ 221201 h 3243655"/>
              <a:gd name="connsiteX1" fmla="*/ 221201 w 2212012"/>
              <a:gd name="connsiteY1" fmla="*/ 0 h 3243655"/>
              <a:gd name="connsiteX2" fmla="*/ 1990811 w 2212012"/>
              <a:gd name="connsiteY2" fmla="*/ 0 h 3243655"/>
              <a:gd name="connsiteX3" fmla="*/ 2212012 w 2212012"/>
              <a:gd name="connsiteY3" fmla="*/ 221201 h 3243655"/>
              <a:gd name="connsiteX4" fmla="*/ 2212012 w 2212012"/>
              <a:gd name="connsiteY4" fmla="*/ 3022454 h 3243655"/>
              <a:gd name="connsiteX5" fmla="*/ 1990811 w 2212012"/>
              <a:gd name="connsiteY5" fmla="*/ 3243655 h 3243655"/>
              <a:gd name="connsiteX6" fmla="*/ 221201 w 2212012"/>
              <a:gd name="connsiteY6" fmla="*/ 3243655 h 3243655"/>
              <a:gd name="connsiteX7" fmla="*/ 0 w 2212012"/>
              <a:gd name="connsiteY7" fmla="*/ 3022454 h 3243655"/>
              <a:gd name="connsiteX8" fmla="*/ 0 w 2212012"/>
              <a:gd name="connsiteY8" fmla="*/ 221201 h 324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012" h="3243655">
                <a:moveTo>
                  <a:pt x="0" y="221201"/>
                </a:moveTo>
                <a:cubicBezTo>
                  <a:pt x="0" y="99035"/>
                  <a:pt x="99035" y="0"/>
                  <a:pt x="221201" y="0"/>
                </a:cubicBezTo>
                <a:lnTo>
                  <a:pt x="1990811" y="0"/>
                </a:lnTo>
                <a:cubicBezTo>
                  <a:pt x="2112977" y="0"/>
                  <a:pt x="2212012" y="99035"/>
                  <a:pt x="2212012" y="221201"/>
                </a:cubicBezTo>
                <a:lnTo>
                  <a:pt x="2212012" y="3022454"/>
                </a:lnTo>
                <a:cubicBezTo>
                  <a:pt x="2212012" y="3144620"/>
                  <a:pt x="2112977" y="3243655"/>
                  <a:pt x="1990811" y="3243655"/>
                </a:cubicBezTo>
                <a:lnTo>
                  <a:pt x="221201" y="3243655"/>
                </a:lnTo>
                <a:cubicBezTo>
                  <a:pt x="99035" y="3243655"/>
                  <a:pt x="0" y="3144620"/>
                  <a:pt x="0" y="3022454"/>
                </a:cubicBezTo>
                <a:lnTo>
                  <a:pt x="0" y="221201"/>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1600" dirty="0" smtClean="0">
                <a:solidFill>
                  <a:schemeClr val="tx1"/>
                </a:solidFill>
                <a:effectLst>
                  <a:outerShdw blurRad="38100" dist="38100" dir="2700000" algn="tl">
                    <a:srgbClr val="000000">
                      <a:alpha val="43137"/>
                    </a:srgbClr>
                  </a:outerShdw>
                </a:effectLst>
              </a:rPr>
              <a:t>Noxious </a:t>
            </a:r>
            <a:r>
              <a:rPr lang="en-US" sz="1600" dirty="0">
                <a:solidFill>
                  <a:schemeClr val="tx1"/>
                </a:solidFill>
                <a:effectLst>
                  <a:outerShdw blurRad="38100" dist="38100" dir="2700000" algn="tl">
                    <a:srgbClr val="000000">
                      <a:alpha val="43137"/>
                    </a:srgbClr>
                  </a:outerShdw>
                </a:effectLst>
              </a:rPr>
              <a:t>weeds seeds and fragments flow down river and form new infestations, so it is important that we begin our combined efforts </a:t>
            </a:r>
            <a:r>
              <a:rPr lang="en-US" sz="1600" dirty="0" smtClean="0">
                <a:solidFill>
                  <a:schemeClr val="tx1"/>
                </a:solidFill>
                <a:effectLst>
                  <a:outerShdw blurRad="38100" dist="38100" dir="2700000" algn="tl">
                    <a:srgbClr val="000000">
                      <a:alpha val="43137"/>
                    </a:srgbClr>
                  </a:outerShdw>
                </a:effectLst>
              </a:rPr>
              <a:t>near </a:t>
            </a:r>
            <a:r>
              <a:rPr lang="en-US" sz="1600" dirty="0">
                <a:solidFill>
                  <a:schemeClr val="tx1"/>
                </a:solidFill>
                <a:effectLst>
                  <a:outerShdw blurRad="38100" dist="38100" dir="2700000" algn="tl">
                    <a:srgbClr val="000000">
                      <a:alpha val="43137"/>
                    </a:srgbClr>
                  </a:outerShdw>
                </a:effectLst>
              </a:rPr>
              <a:t>the headwaters of the Humboldt River.  </a:t>
            </a:r>
          </a:p>
        </p:txBody>
      </p:sp>
      <p:sp>
        <p:nvSpPr>
          <p:cNvPr id="9" name="Freeform 8"/>
          <p:cNvSpPr/>
          <p:nvPr/>
        </p:nvSpPr>
        <p:spPr>
          <a:xfrm>
            <a:off x="5763068" y="3646520"/>
            <a:ext cx="396184" cy="548579"/>
          </a:xfrm>
          <a:custGeom>
            <a:avLst/>
            <a:gdLst>
              <a:gd name="connsiteX0" fmla="*/ 0 w 396184"/>
              <a:gd name="connsiteY0" fmla="*/ 109716 h 548579"/>
              <a:gd name="connsiteX1" fmla="*/ 198092 w 396184"/>
              <a:gd name="connsiteY1" fmla="*/ 109716 h 548579"/>
              <a:gd name="connsiteX2" fmla="*/ 198092 w 396184"/>
              <a:gd name="connsiteY2" fmla="*/ 0 h 548579"/>
              <a:gd name="connsiteX3" fmla="*/ 396184 w 396184"/>
              <a:gd name="connsiteY3" fmla="*/ 274290 h 548579"/>
              <a:gd name="connsiteX4" fmla="*/ 198092 w 396184"/>
              <a:gd name="connsiteY4" fmla="*/ 548579 h 548579"/>
              <a:gd name="connsiteX5" fmla="*/ 198092 w 396184"/>
              <a:gd name="connsiteY5" fmla="*/ 438863 h 548579"/>
              <a:gd name="connsiteX6" fmla="*/ 0 w 396184"/>
              <a:gd name="connsiteY6" fmla="*/ 438863 h 548579"/>
              <a:gd name="connsiteX7" fmla="*/ 0 w 396184"/>
              <a:gd name="connsiteY7" fmla="*/ 109716 h 54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184" h="548579">
                <a:moveTo>
                  <a:pt x="0" y="109716"/>
                </a:moveTo>
                <a:lnTo>
                  <a:pt x="198092" y="109716"/>
                </a:lnTo>
                <a:lnTo>
                  <a:pt x="198092" y="0"/>
                </a:lnTo>
                <a:lnTo>
                  <a:pt x="396184" y="274290"/>
                </a:lnTo>
                <a:lnTo>
                  <a:pt x="198092" y="548579"/>
                </a:lnTo>
                <a:lnTo>
                  <a:pt x="198092" y="438863"/>
                </a:lnTo>
                <a:lnTo>
                  <a:pt x="0" y="438863"/>
                </a:lnTo>
                <a:lnTo>
                  <a:pt x="0" y="109716"/>
                </a:lnTo>
                <a:close/>
              </a:path>
            </a:pathLst>
          </a:custGeom>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h="25400" prst="relaxedInset"/>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endParaRPr lang="en-US" sz="1600" dirty="0">
              <a:solidFill>
                <a:schemeClr val="tx1"/>
              </a:solidFill>
              <a:effectLst>
                <a:outerShdw blurRad="38100" dist="38100" dir="2700000" algn="tl">
                  <a:srgbClr val="000000">
                    <a:alpha val="43137"/>
                  </a:srgbClr>
                </a:outerShdw>
              </a:effectLst>
            </a:endParaRPr>
          </a:p>
        </p:txBody>
      </p:sp>
      <p:sp>
        <p:nvSpPr>
          <p:cNvPr id="10" name="Freeform 9"/>
          <p:cNvSpPr/>
          <p:nvPr/>
        </p:nvSpPr>
        <p:spPr>
          <a:xfrm>
            <a:off x="6323707" y="2286000"/>
            <a:ext cx="2212012" cy="3243655"/>
          </a:xfrm>
          <a:custGeom>
            <a:avLst/>
            <a:gdLst>
              <a:gd name="connsiteX0" fmla="*/ 0 w 2212012"/>
              <a:gd name="connsiteY0" fmla="*/ 221201 h 3243655"/>
              <a:gd name="connsiteX1" fmla="*/ 221201 w 2212012"/>
              <a:gd name="connsiteY1" fmla="*/ 0 h 3243655"/>
              <a:gd name="connsiteX2" fmla="*/ 1990811 w 2212012"/>
              <a:gd name="connsiteY2" fmla="*/ 0 h 3243655"/>
              <a:gd name="connsiteX3" fmla="*/ 2212012 w 2212012"/>
              <a:gd name="connsiteY3" fmla="*/ 221201 h 3243655"/>
              <a:gd name="connsiteX4" fmla="*/ 2212012 w 2212012"/>
              <a:gd name="connsiteY4" fmla="*/ 3022454 h 3243655"/>
              <a:gd name="connsiteX5" fmla="*/ 1990811 w 2212012"/>
              <a:gd name="connsiteY5" fmla="*/ 3243655 h 3243655"/>
              <a:gd name="connsiteX6" fmla="*/ 221201 w 2212012"/>
              <a:gd name="connsiteY6" fmla="*/ 3243655 h 3243655"/>
              <a:gd name="connsiteX7" fmla="*/ 0 w 2212012"/>
              <a:gd name="connsiteY7" fmla="*/ 3022454 h 3243655"/>
              <a:gd name="connsiteX8" fmla="*/ 0 w 2212012"/>
              <a:gd name="connsiteY8" fmla="*/ 221201 h 324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012" h="3243655">
                <a:moveTo>
                  <a:pt x="0" y="221201"/>
                </a:moveTo>
                <a:cubicBezTo>
                  <a:pt x="0" y="99035"/>
                  <a:pt x="99035" y="0"/>
                  <a:pt x="221201" y="0"/>
                </a:cubicBezTo>
                <a:lnTo>
                  <a:pt x="1990811" y="0"/>
                </a:lnTo>
                <a:cubicBezTo>
                  <a:pt x="2112977" y="0"/>
                  <a:pt x="2212012" y="99035"/>
                  <a:pt x="2212012" y="221201"/>
                </a:cubicBezTo>
                <a:lnTo>
                  <a:pt x="2212012" y="3022454"/>
                </a:lnTo>
                <a:cubicBezTo>
                  <a:pt x="2212012" y="3144620"/>
                  <a:pt x="2112977" y="3243655"/>
                  <a:pt x="1990811" y="3243655"/>
                </a:cubicBezTo>
                <a:lnTo>
                  <a:pt x="221201" y="3243655"/>
                </a:lnTo>
                <a:cubicBezTo>
                  <a:pt x="99035" y="3243655"/>
                  <a:pt x="0" y="3144620"/>
                  <a:pt x="0" y="3022454"/>
                </a:cubicBezTo>
                <a:lnTo>
                  <a:pt x="0" y="221201"/>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1600" dirty="0">
                <a:solidFill>
                  <a:schemeClr val="tx1"/>
                </a:solidFill>
                <a:effectLst>
                  <a:outerShdw blurRad="38100" dist="38100" dir="2700000" algn="tl">
                    <a:srgbClr val="000000">
                      <a:alpha val="43137"/>
                    </a:srgbClr>
                  </a:outerShdw>
                </a:effectLst>
              </a:rPr>
              <a:t>The HWCWMA wants to </a:t>
            </a:r>
            <a:r>
              <a:rPr lang="en-US" sz="1600" dirty="0" smtClean="0">
                <a:solidFill>
                  <a:schemeClr val="tx1"/>
                </a:solidFill>
                <a:effectLst>
                  <a:outerShdw blurRad="38100" dist="38100" dir="2700000" algn="tl">
                    <a:srgbClr val="000000">
                      <a:alpha val="43137"/>
                    </a:srgbClr>
                  </a:outerShdw>
                </a:effectLst>
              </a:rPr>
              <a:t>partner </a:t>
            </a:r>
            <a:r>
              <a:rPr lang="en-US" sz="1600" dirty="0">
                <a:solidFill>
                  <a:schemeClr val="tx1"/>
                </a:solidFill>
                <a:effectLst>
                  <a:outerShdw blurRad="38100" dist="38100" dir="2700000" algn="tl">
                    <a:srgbClr val="000000">
                      <a:alpha val="43137"/>
                    </a:srgbClr>
                  </a:outerShdw>
                </a:effectLst>
              </a:rPr>
              <a:t>with Elko County to manage, treat and monitor the noxious weeds infestations on Elko County </a:t>
            </a:r>
            <a:r>
              <a:rPr lang="en-US" sz="1600" dirty="0" smtClean="0">
                <a:solidFill>
                  <a:schemeClr val="tx1"/>
                </a:solidFill>
                <a:effectLst>
                  <a:outerShdw blurRad="38100" dist="38100" dir="2700000" algn="tl">
                    <a:srgbClr val="000000">
                      <a:alpha val="43137"/>
                    </a:srgbClr>
                  </a:outerShdw>
                </a:effectLst>
              </a:rPr>
              <a:t>public </a:t>
            </a:r>
            <a:r>
              <a:rPr lang="en-US" sz="1600" dirty="0">
                <a:solidFill>
                  <a:schemeClr val="tx1"/>
                </a:solidFill>
                <a:effectLst>
                  <a:outerShdw blurRad="38100" dist="38100" dir="2700000" algn="tl">
                    <a:srgbClr val="000000">
                      <a:alpha val="43137"/>
                    </a:srgbClr>
                  </a:outerShdw>
                </a:effectLst>
              </a:rPr>
              <a:t>properties</a:t>
            </a:r>
            <a:r>
              <a:rPr lang="en-US" sz="1600" dirty="0" smtClean="0">
                <a:solidFill>
                  <a:schemeClr val="tx1"/>
                </a:solidFill>
                <a:effectLst>
                  <a:outerShdw blurRad="38100" dist="38100" dir="2700000" algn="tl">
                    <a:srgbClr val="000000">
                      <a:alpha val="43137"/>
                    </a:srgbClr>
                  </a:outerShdw>
                </a:effectLst>
              </a:rPr>
              <a:t>. This </a:t>
            </a:r>
            <a:r>
              <a:rPr lang="en-US" sz="1600" dirty="0">
                <a:solidFill>
                  <a:schemeClr val="tx1"/>
                </a:solidFill>
                <a:effectLst>
                  <a:outerShdw blurRad="38100" dist="38100" dir="2700000" algn="tl">
                    <a:srgbClr val="000000">
                      <a:alpha val="43137"/>
                    </a:srgbClr>
                  </a:outerShdw>
                </a:effectLst>
              </a:rPr>
              <a:t>will help </a:t>
            </a:r>
            <a:r>
              <a:rPr lang="en-US" sz="1600" dirty="0" smtClean="0">
                <a:solidFill>
                  <a:schemeClr val="tx1"/>
                </a:solidFill>
                <a:effectLst>
                  <a:outerShdw blurRad="38100" dist="38100" dir="2700000" algn="tl">
                    <a:srgbClr val="000000">
                      <a:alpha val="43137"/>
                    </a:srgbClr>
                  </a:outerShdw>
                </a:effectLst>
              </a:rPr>
              <a:t>reduce </a:t>
            </a:r>
            <a:r>
              <a:rPr lang="en-US" sz="1600" dirty="0">
                <a:solidFill>
                  <a:schemeClr val="tx1"/>
                </a:solidFill>
                <a:effectLst>
                  <a:outerShdw blurRad="38100" dist="38100" dir="2700000" algn="tl">
                    <a:srgbClr val="000000">
                      <a:alpha val="43137"/>
                    </a:srgbClr>
                  </a:outerShdw>
                </a:effectLst>
              </a:rPr>
              <a:t>the number of weed seeds that get transported by the river </a:t>
            </a:r>
            <a:r>
              <a:rPr lang="en-US" sz="1600" dirty="0" smtClean="0">
                <a:solidFill>
                  <a:schemeClr val="tx1"/>
                </a:solidFill>
                <a:effectLst>
                  <a:outerShdw blurRad="38100" dist="38100" dir="2700000" algn="tl">
                    <a:srgbClr val="000000">
                      <a:alpha val="43137"/>
                    </a:srgbClr>
                  </a:outerShdw>
                </a:effectLst>
              </a:rPr>
              <a:t>flow to downstream properties.  </a:t>
            </a:r>
            <a:endParaRPr lang="en-US" sz="16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3737232"/>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ppt_w</p:attrName>
                                        </p:attrNameLst>
                                      </p:cBhvr>
                                      <p:tavLst>
                                        <p:tav tm="0">
                                          <p:val>
                                            <p:fltVal val="0"/>
                                          </p:val>
                                        </p:tav>
                                        <p:tav tm="100000">
                                          <p:val>
                                            <p:strVal val="#ppt_w"/>
                                          </p:val>
                                        </p:tav>
                                      </p:tavLst>
                                    </p:anim>
                                    <p:anim calcmode="lin" valueType="num">
                                      <p:cBhvr>
                                        <p:cTn id="8" dur="1250" fill="hold"/>
                                        <p:tgtEl>
                                          <p:spTgt spid="6"/>
                                        </p:tgtEl>
                                        <p:attrNameLst>
                                          <p:attrName>ppt_h</p:attrName>
                                        </p:attrNameLst>
                                      </p:cBhvr>
                                      <p:tavLst>
                                        <p:tav tm="0">
                                          <p:val>
                                            <p:fltVal val="0"/>
                                          </p:val>
                                        </p:tav>
                                        <p:tav tm="100000">
                                          <p:val>
                                            <p:strVal val="#ppt_h"/>
                                          </p:val>
                                        </p:tav>
                                      </p:tavLst>
                                    </p:anim>
                                    <p:anim calcmode="lin" valueType="num">
                                      <p:cBhvr>
                                        <p:cTn id="9" dur="1250" fill="hold"/>
                                        <p:tgtEl>
                                          <p:spTgt spid="6"/>
                                        </p:tgtEl>
                                        <p:attrNameLst>
                                          <p:attrName>style.rotation</p:attrName>
                                        </p:attrNameLst>
                                      </p:cBhvr>
                                      <p:tavLst>
                                        <p:tav tm="0">
                                          <p:val>
                                            <p:fltVal val="90"/>
                                          </p:val>
                                        </p:tav>
                                        <p:tav tm="100000">
                                          <p:val>
                                            <p:fltVal val="0"/>
                                          </p:val>
                                        </p:tav>
                                      </p:tavLst>
                                    </p:anim>
                                    <p:animEffect transition="in" filter="fade">
                                      <p:cBhvr>
                                        <p:cTn id="10" dur="1250"/>
                                        <p:tgtEl>
                                          <p:spTgt spid="6"/>
                                        </p:tgtEl>
                                      </p:cBhvr>
                                    </p:animEffect>
                                  </p:childTnLst>
                                </p:cTn>
                              </p:par>
                            </p:childTnLst>
                          </p:cTn>
                        </p:par>
                        <p:par>
                          <p:cTn id="11" fill="hold">
                            <p:stCondLst>
                              <p:cond delay="2250"/>
                            </p:stCondLst>
                            <p:childTnLst>
                              <p:par>
                                <p:cTn id="12" presetID="53" presetClass="entr" presetSubtype="16" fill="hold" grpId="0" nodeType="afterEffect">
                                  <p:stCondLst>
                                    <p:cond delay="200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par>
                          <p:cTn id="17" fill="hold">
                            <p:stCondLst>
                              <p:cond delay="5250"/>
                            </p:stCondLst>
                            <p:childTnLst>
                              <p:par>
                                <p:cTn id="18" presetID="31" presetClass="entr" presetSubtype="0" fill="hold" grpId="0" nodeType="afterEffect">
                                  <p:stCondLst>
                                    <p:cond delay="1500"/>
                                  </p:stCondLst>
                                  <p:childTnLst>
                                    <p:set>
                                      <p:cBhvr>
                                        <p:cTn id="19" dur="1" fill="hold">
                                          <p:stCondLst>
                                            <p:cond delay="0"/>
                                          </p:stCondLst>
                                        </p:cTn>
                                        <p:tgtEl>
                                          <p:spTgt spid="8"/>
                                        </p:tgtEl>
                                        <p:attrNameLst>
                                          <p:attrName>style.visibility</p:attrName>
                                        </p:attrNameLst>
                                      </p:cBhvr>
                                      <p:to>
                                        <p:strVal val="visible"/>
                                      </p:to>
                                    </p:set>
                                    <p:anim calcmode="lin" valueType="num">
                                      <p:cBhvr>
                                        <p:cTn id="20" dur="1250" fill="hold"/>
                                        <p:tgtEl>
                                          <p:spTgt spid="8"/>
                                        </p:tgtEl>
                                        <p:attrNameLst>
                                          <p:attrName>ppt_w</p:attrName>
                                        </p:attrNameLst>
                                      </p:cBhvr>
                                      <p:tavLst>
                                        <p:tav tm="0">
                                          <p:val>
                                            <p:fltVal val="0"/>
                                          </p:val>
                                        </p:tav>
                                        <p:tav tm="100000">
                                          <p:val>
                                            <p:strVal val="#ppt_w"/>
                                          </p:val>
                                        </p:tav>
                                      </p:tavLst>
                                    </p:anim>
                                    <p:anim calcmode="lin" valueType="num">
                                      <p:cBhvr>
                                        <p:cTn id="21" dur="1250" fill="hold"/>
                                        <p:tgtEl>
                                          <p:spTgt spid="8"/>
                                        </p:tgtEl>
                                        <p:attrNameLst>
                                          <p:attrName>ppt_h</p:attrName>
                                        </p:attrNameLst>
                                      </p:cBhvr>
                                      <p:tavLst>
                                        <p:tav tm="0">
                                          <p:val>
                                            <p:fltVal val="0"/>
                                          </p:val>
                                        </p:tav>
                                        <p:tav tm="100000">
                                          <p:val>
                                            <p:strVal val="#ppt_h"/>
                                          </p:val>
                                        </p:tav>
                                      </p:tavLst>
                                    </p:anim>
                                    <p:anim calcmode="lin" valueType="num">
                                      <p:cBhvr>
                                        <p:cTn id="22" dur="1250" fill="hold"/>
                                        <p:tgtEl>
                                          <p:spTgt spid="8"/>
                                        </p:tgtEl>
                                        <p:attrNameLst>
                                          <p:attrName>style.rotation</p:attrName>
                                        </p:attrNameLst>
                                      </p:cBhvr>
                                      <p:tavLst>
                                        <p:tav tm="0">
                                          <p:val>
                                            <p:fltVal val="90"/>
                                          </p:val>
                                        </p:tav>
                                        <p:tav tm="100000">
                                          <p:val>
                                            <p:fltVal val="0"/>
                                          </p:val>
                                        </p:tav>
                                      </p:tavLst>
                                    </p:anim>
                                    <p:animEffect transition="in" filter="fade">
                                      <p:cBhvr>
                                        <p:cTn id="23" dur="1250"/>
                                        <p:tgtEl>
                                          <p:spTgt spid="8"/>
                                        </p:tgtEl>
                                      </p:cBhvr>
                                    </p:animEffect>
                                  </p:childTnLst>
                                </p:cTn>
                              </p:par>
                            </p:childTnLst>
                          </p:cTn>
                        </p:par>
                        <p:par>
                          <p:cTn id="24" fill="hold">
                            <p:stCondLst>
                              <p:cond delay="8000"/>
                            </p:stCondLst>
                            <p:childTnLst>
                              <p:par>
                                <p:cTn id="25" presetID="53" presetClass="entr" presetSubtype="16" fill="hold" grpId="0" nodeType="afterEffect">
                                  <p:stCondLst>
                                    <p:cond delay="300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childTnLst>
                          </p:cTn>
                        </p:par>
                        <p:par>
                          <p:cTn id="30" fill="hold">
                            <p:stCondLst>
                              <p:cond delay="12000"/>
                            </p:stCondLst>
                            <p:childTnLst>
                              <p:par>
                                <p:cTn id="31" presetID="31" presetClass="entr" presetSubtype="0" fill="hold" grpId="0" nodeType="afterEffect">
                                  <p:stCondLst>
                                    <p:cond delay="150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250" fill="hold"/>
                                        <p:tgtEl>
                                          <p:spTgt spid="10"/>
                                        </p:tgtEl>
                                        <p:attrNameLst>
                                          <p:attrName>ppt_w</p:attrName>
                                        </p:attrNameLst>
                                      </p:cBhvr>
                                      <p:tavLst>
                                        <p:tav tm="0">
                                          <p:val>
                                            <p:fltVal val="0"/>
                                          </p:val>
                                        </p:tav>
                                        <p:tav tm="100000">
                                          <p:val>
                                            <p:strVal val="#ppt_w"/>
                                          </p:val>
                                        </p:tav>
                                      </p:tavLst>
                                    </p:anim>
                                    <p:anim calcmode="lin" valueType="num">
                                      <p:cBhvr>
                                        <p:cTn id="34" dur="1250" fill="hold"/>
                                        <p:tgtEl>
                                          <p:spTgt spid="10"/>
                                        </p:tgtEl>
                                        <p:attrNameLst>
                                          <p:attrName>ppt_h</p:attrName>
                                        </p:attrNameLst>
                                      </p:cBhvr>
                                      <p:tavLst>
                                        <p:tav tm="0">
                                          <p:val>
                                            <p:fltVal val="0"/>
                                          </p:val>
                                        </p:tav>
                                        <p:tav tm="100000">
                                          <p:val>
                                            <p:strVal val="#ppt_h"/>
                                          </p:val>
                                        </p:tav>
                                      </p:tavLst>
                                    </p:anim>
                                    <p:anim calcmode="lin" valueType="num">
                                      <p:cBhvr>
                                        <p:cTn id="35" dur="1250" fill="hold"/>
                                        <p:tgtEl>
                                          <p:spTgt spid="10"/>
                                        </p:tgtEl>
                                        <p:attrNameLst>
                                          <p:attrName>style.rotation</p:attrName>
                                        </p:attrNameLst>
                                      </p:cBhvr>
                                      <p:tavLst>
                                        <p:tav tm="0">
                                          <p:val>
                                            <p:fltVal val="90"/>
                                          </p:val>
                                        </p:tav>
                                        <p:tav tm="100000">
                                          <p:val>
                                            <p:fltVal val="0"/>
                                          </p:val>
                                        </p:tav>
                                      </p:tavLst>
                                    </p:anim>
                                    <p:animEffect transition="in" filter="fade">
                                      <p:cBhvr>
                                        <p:cTn id="36"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rPr>
              <a:t>Where Do We Start?</a:t>
            </a:r>
          </a:p>
        </p:txBody>
      </p:sp>
      <p:sp>
        <p:nvSpPr>
          <p:cNvPr id="5" name="Freeform 4"/>
          <p:cNvSpPr/>
          <p:nvPr/>
        </p:nvSpPr>
        <p:spPr>
          <a:xfrm>
            <a:off x="1971618" y="1142999"/>
            <a:ext cx="6867581" cy="5166360"/>
          </a:xfrm>
          <a:custGeom>
            <a:avLst/>
            <a:gdLst>
              <a:gd name="connsiteX0" fmla="*/ 0 w 6867581"/>
              <a:gd name="connsiteY0" fmla="*/ 0 h 5166359"/>
              <a:gd name="connsiteX1" fmla="*/ 4284402 w 6867581"/>
              <a:gd name="connsiteY1" fmla="*/ 0 h 5166359"/>
              <a:gd name="connsiteX2" fmla="*/ 6867581 w 6867581"/>
              <a:gd name="connsiteY2" fmla="*/ 2583180 h 5166359"/>
              <a:gd name="connsiteX3" fmla="*/ 4284402 w 6867581"/>
              <a:gd name="connsiteY3" fmla="*/ 5166359 h 5166359"/>
              <a:gd name="connsiteX4" fmla="*/ 0 w 6867581"/>
              <a:gd name="connsiteY4" fmla="*/ 5166359 h 5166359"/>
              <a:gd name="connsiteX5" fmla="*/ 0 w 6867581"/>
              <a:gd name="connsiteY5" fmla="*/ 0 h 516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7581" h="5166359">
                <a:moveTo>
                  <a:pt x="6867581" y="5166359"/>
                </a:moveTo>
                <a:lnTo>
                  <a:pt x="2583179" y="5166359"/>
                </a:lnTo>
                <a:lnTo>
                  <a:pt x="0" y="2583179"/>
                </a:lnTo>
                <a:lnTo>
                  <a:pt x="2583179" y="0"/>
                </a:lnTo>
                <a:lnTo>
                  <a:pt x="6867581" y="0"/>
                </a:lnTo>
                <a:lnTo>
                  <a:pt x="6867581" y="5166359"/>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1">
            <a:schemeClr val="lt2"/>
          </a:fillRef>
          <a:effectRef idx="3">
            <a:schemeClr val="accent2">
              <a:shade val="80000"/>
              <a:hueOff val="0"/>
              <a:satOff val="0"/>
              <a:lumOff val="0"/>
              <a:alphaOff val="0"/>
            </a:schemeClr>
          </a:effectRef>
          <a:fontRef idx="minor">
            <a:schemeClr val="lt1"/>
          </a:fontRef>
        </p:style>
        <p:txBody>
          <a:bodyPr spcFirstLastPara="0" vert="horz" wrap="square" lIns="2596092" tIns="91440" rIns="170688" bIns="91440" numCol="1" spcCol="1270" anchor="ctr" anchorCtr="0">
            <a:noAutofit/>
          </a:bodyPr>
          <a:lstStyle/>
          <a:p>
            <a:pPr lvl="0" algn="l" defTabSz="1066800" rtl="0">
              <a:lnSpc>
                <a:spcPct val="90000"/>
              </a:lnSpc>
              <a:spcBef>
                <a:spcPct val="0"/>
              </a:spcBef>
              <a:spcAft>
                <a:spcPct val="35000"/>
              </a:spcAft>
            </a:pPr>
            <a:r>
              <a:rPr lang="en-US" sz="2400" u="sng" dirty="0">
                <a:solidFill>
                  <a:schemeClr val="tx1"/>
                </a:solidFill>
                <a:effectLst>
                  <a:outerShdw blurRad="38100" dist="38100" dir="2700000" algn="tl">
                    <a:srgbClr val="000000">
                      <a:alpha val="43137"/>
                    </a:srgbClr>
                  </a:outerShdw>
                </a:effectLst>
              </a:rPr>
              <a:t>Railport</a:t>
            </a:r>
            <a:endParaRPr lang="en-US" sz="1600" u="sng" dirty="0">
              <a:solidFill>
                <a:schemeClr val="tx1"/>
              </a:solidFill>
              <a:effectLst>
                <a:outerShdw blurRad="38100" dist="38100" dir="2700000" algn="tl">
                  <a:srgbClr val="000000">
                    <a:alpha val="43137"/>
                  </a:srgbClr>
                </a:outerShdw>
              </a:effectLst>
            </a:endParaRPr>
          </a:p>
          <a:p>
            <a:pPr marL="171450" lvl="1" indent="-171450" algn="l" defTabSz="800100" rtl="0">
              <a:lnSpc>
                <a:spcPct val="90000"/>
              </a:lnSpc>
              <a:spcBef>
                <a:spcPct val="0"/>
              </a:spcBef>
              <a:spcAft>
                <a:spcPct val="15000"/>
              </a:spcAft>
              <a:buChar char="••"/>
            </a:pPr>
            <a:r>
              <a:rPr lang="en-US" dirty="0">
                <a:solidFill>
                  <a:schemeClr val="tx1"/>
                </a:solidFill>
                <a:effectLst>
                  <a:outerShdw blurRad="38100" dist="38100" dir="2700000" algn="tl">
                    <a:srgbClr val="000000">
                      <a:alpha val="43137"/>
                    </a:srgbClr>
                  </a:outerShdw>
                </a:effectLst>
              </a:rPr>
              <a:t>The Elko County owned Railport encompasses approximately 60 acres and is heavily dominated by noxious weeds including perennial pepperweed, hoary cress, Russian knapweed, poison hemlock, musk, Scotch and Canada thistles and tamarisk.</a:t>
            </a:r>
          </a:p>
          <a:p>
            <a:pPr marL="171450" lvl="1" indent="-171450" algn="l" defTabSz="800100" rtl="0">
              <a:lnSpc>
                <a:spcPct val="90000"/>
              </a:lnSpc>
              <a:spcBef>
                <a:spcPct val="0"/>
              </a:spcBef>
              <a:spcAft>
                <a:spcPct val="15000"/>
              </a:spcAft>
              <a:buChar char="••"/>
            </a:pPr>
            <a:endParaRPr lang="en-US" dirty="0">
              <a:solidFill>
                <a:schemeClr val="tx1"/>
              </a:solidFill>
              <a:effectLst>
                <a:outerShdw blurRad="38100" dist="38100" dir="2700000" algn="tl">
                  <a:srgbClr val="000000">
                    <a:alpha val="43137"/>
                  </a:srgbClr>
                </a:outerShdw>
              </a:effectLst>
            </a:endParaRPr>
          </a:p>
          <a:p>
            <a:pPr marL="171450" lvl="1" indent="-171450" algn="l" defTabSz="800100" rtl="0">
              <a:lnSpc>
                <a:spcPct val="90000"/>
              </a:lnSpc>
              <a:spcBef>
                <a:spcPct val="0"/>
              </a:spcBef>
              <a:spcAft>
                <a:spcPct val="15000"/>
              </a:spcAft>
              <a:buChar char="••"/>
            </a:pPr>
            <a:r>
              <a:rPr lang="en-US" dirty="0">
                <a:solidFill>
                  <a:schemeClr val="tx1"/>
                </a:solidFill>
                <a:effectLst>
                  <a:outerShdw blurRad="38100" dist="38100" dir="2700000" algn="tl">
                    <a:srgbClr val="000000">
                      <a:alpha val="43137"/>
                    </a:srgbClr>
                  </a:outerShdw>
                </a:effectLst>
              </a:rPr>
              <a:t>Because the Humboldt River and the railroad are huge vectors for the spread of noxious weeds, the HWCWMA would like to partner with Elko County to </a:t>
            </a:r>
            <a:r>
              <a:rPr lang="en-US" dirty="0" smtClean="0">
                <a:solidFill>
                  <a:schemeClr val="tx1"/>
                </a:solidFill>
                <a:effectLst>
                  <a:outerShdw blurRad="38100" dist="38100" dir="2700000" algn="tl">
                    <a:srgbClr val="000000">
                      <a:alpha val="43137"/>
                    </a:srgbClr>
                  </a:outerShdw>
                </a:effectLst>
              </a:rPr>
              <a:t>first create a noxious weed </a:t>
            </a:r>
            <a:r>
              <a:rPr lang="en-US" dirty="0">
                <a:solidFill>
                  <a:schemeClr val="tx1"/>
                </a:solidFill>
                <a:effectLst>
                  <a:outerShdw blurRad="38100" dist="38100" dir="2700000" algn="tl">
                    <a:srgbClr val="000000">
                      <a:alpha val="43137"/>
                    </a:srgbClr>
                  </a:outerShdw>
                </a:effectLst>
              </a:rPr>
              <a:t>inventory of the Railport by </a:t>
            </a:r>
            <a:r>
              <a:rPr lang="en-US" dirty="0" smtClean="0">
                <a:solidFill>
                  <a:schemeClr val="tx1"/>
                </a:solidFill>
                <a:effectLst>
                  <a:outerShdw blurRad="38100" dist="38100" dir="2700000" algn="tl">
                    <a:srgbClr val="000000">
                      <a:alpha val="43137"/>
                    </a:srgbClr>
                  </a:outerShdw>
                </a:effectLst>
              </a:rPr>
              <a:t>GPS mapping </a:t>
            </a:r>
            <a:r>
              <a:rPr lang="en-US" dirty="0">
                <a:solidFill>
                  <a:schemeClr val="tx1"/>
                </a:solidFill>
                <a:effectLst>
                  <a:outerShdw blurRad="38100" dist="38100" dir="2700000" algn="tl">
                    <a:srgbClr val="000000">
                      <a:alpha val="43137"/>
                    </a:srgbClr>
                  </a:outerShdw>
                </a:effectLst>
              </a:rPr>
              <a:t>the </a:t>
            </a:r>
            <a:r>
              <a:rPr lang="en-US" dirty="0" smtClean="0">
                <a:solidFill>
                  <a:schemeClr val="tx1"/>
                </a:solidFill>
                <a:effectLst>
                  <a:outerShdw blurRad="38100" dist="38100" dir="2700000" algn="tl">
                    <a:srgbClr val="000000">
                      <a:alpha val="43137"/>
                    </a:srgbClr>
                  </a:outerShdw>
                </a:effectLst>
              </a:rPr>
              <a:t>area, then developing and implementing a viable management plan that will lessen the continued downstream flow of weed seeds.  </a:t>
            </a:r>
            <a:endParaRPr lang="en-US" dirty="0">
              <a:solidFill>
                <a:schemeClr val="tx1"/>
              </a:solidFill>
              <a:effectLst>
                <a:outerShdw blurRad="38100" dist="38100" dir="2700000" algn="tl">
                  <a:srgbClr val="000000">
                    <a:alpha val="43137"/>
                  </a:srgbClr>
                </a:outerShdw>
              </a:effectLst>
            </a:endParaRPr>
          </a:p>
        </p:txBody>
      </p:sp>
      <p:sp>
        <p:nvSpPr>
          <p:cNvPr id="6" name="Oval 5"/>
          <p:cNvSpPr/>
          <p:nvPr/>
        </p:nvSpPr>
        <p:spPr>
          <a:xfrm>
            <a:off x="0" y="1256301"/>
            <a:ext cx="4564061" cy="5053058"/>
          </a:xfrm>
          <a:prstGeom prst="ellipse">
            <a:avLst/>
          </a:prstGeom>
          <a: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a:blipFill>
        </p:spPr>
        <p:style>
          <a:lnRef idx="0">
            <a:schemeClr val="lt1">
              <a:hueOff val="0"/>
              <a:satOff val="0"/>
              <a:lumOff val="0"/>
              <a:alphaOff val="0"/>
            </a:schemeClr>
          </a:lnRef>
          <a:fillRef idx="1">
            <a:scrgbClr r="0" g="0" b="0"/>
          </a:fillRef>
          <a:effectRef idx="3">
            <a:schemeClr val="accent2">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599816947"/>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20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950"/>
                                        <p:tgtEl>
                                          <p:spTgt spid="6"/>
                                        </p:tgtEl>
                                      </p:cBhvr>
                                    </p:animEffect>
                                  </p:childTnLst>
                                </p:cTn>
                              </p:par>
                            </p:childTnLst>
                          </p:cTn>
                        </p:par>
                        <p:par>
                          <p:cTn id="8" fill="hold">
                            <p:stCondLst>
                              <p:cond delay="3150"/>
                            </p:stCondLst>
                            <p:childTnLst>
                              <p:par>
                                <p:cTn id="9" presetID="10" presetClass="entr" presetSubtype="0" fill="hold" grpId="0" nodeType="afterEffect">
                                  <p:stCondLst>
                                    <p:cond delay="80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1000"/>
                                        <p:tgtEl>
                                          <p:spTgt spid="5">
                                            <p:bg/>
                                          </p:spTgt>
                                        </p:tgtEl>
                                      </p:cBhvr>
                                    </p:animEffect>
                                  </p:childTnLst>
                                </p:cTn>
                              </p:par>
                            </p:childTnLst>
                          </p:cTn>
                        </p:par>
                        <p:par>
                          <p:cTn id="12" fill="hold">
                            <p:stCondLst>
                              <p:cond delay="4950"/>
                            </p:stCondLst>
                            <p:childTnLst>
                              <p:par>
                                <p:cTn id="13" presetID="22" presetClass="entr" presetSubtype="4" fill="hold" nodeType="afterEffect">
                                  <p:stCondLst>
                                    <p:cond delay="125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1000"/>
                                        <p:tgtEl>
                                          <p:spTgt spid="5">
                                            <p:txEl>
                                              <p:pRg st="0" end="0"/>
                                            </p:txEl>
                                          </p:spTgt>
                                        </p:tgtEl>
                                      </p:cBhvr>
                                    </p:animEffect>
                                  </p:childTnLst>
                                </p:cTn>
                              </p:par>
                            </p:childTnLst>
                          </p:cTn>
                        </p:par>
                        <p:par>
                          <p:cTn id="16" fill="hold">
                            <p:stCondLst>
                              <p:cond delay="7200"/>
                            </p:stCondLst>
                            <p:childTnLst>
                              <p:par>
                                <p:cTn id="17" presetID="42" presetClass="entr" presetSubtype="0" fill="hold" nodeType="afterEffect">
                                  <p:stCondLst>
                                    <p:cond delay="125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2000"/>
                                        <p:tgtEl>
                                          <p:spTgt spid="5">
                                            <p:txEl>
                                              <p:pRg st="1" end="1"/>
                                            </p:txEl>
                                          </p:spTgt>
                                        </p:tgtEl>
                                      </p:cBhvr>
                                    </p:animEffect>
                                    <p:anim calcmode="lin" valueType="num">
                                      <p:cBhvr>
                                        <p:cTn id="20"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450"/>
                            </p:stCondLst>
                            <p:childTnLst>
                              <p:par>
                                <p:cTn id="23" presetID="42" presetClass="entr" presetSubtype="0" fill="hold" nodeType="afterEffect">
                                  <p:stCondLst>
                                    <p:cond delay="400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2000"/>
                                        <p:tgtEl>
                                          <p:spTgt spid="5">
                                            <p:txEl>
                                              <p:pRg st="3" end="3"/>
                                            </p:txEl>
                                          </p:spTgt>
                                        </p:tgtEl>
                                      </p:cBhvr>
                                    </p:animEffect>
                                    <p:anim calcmode="lin" valueType="num">
                                      <p:cBhvr>
                                        <p:cTn id="26"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2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304800"/>
            <a:ext cx="7773338" cy="676882"/>
          </a:xfrm>
        </p:spPr>
        <p:txBody>
          <a:bodyPr>
            <a:noAutofit/>
          </a:bodyPr>
          <a:lstStyle/>
          <a:p>
            <a:r>
              <a:rPr lang="en-US" sz="4400" cap="none" dirty="0" smtClean="0">
                <a:ln w="0"/>
                <a:effectLst>
                  <a:glow rad="63500">
                    <a:schemeClr val="accent4">
                      <a:lumMod val="20000"/>
                      <a:lumOff val="80000"/>
                      <a:alpha val="39000"/>
                    </a:schemeClr>
                  </a:glow>
                  <a:outerShdw blurRad="50800" dist="76200" dir="2700000" algn="tl" rotWithShape="0">
                    <a:prstClr val="black">
                      <a:alpha val="40000"/>
                    </a:prstClr>
                  </a:outerShdw>
                </a:effectLst>
              </a:rPr>
              <a:t>Our Long-Term </a:t>
            </a:r>
            <a:r>
              <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rPr>
              <a:t>Goals</a:t>
            </a:r>
          </a:p>
        </p:txBody>
      </p:sp>
      <p:sp>
        <p:nvSpPr>
          <p:cNvPr id="5" name="Freeform 4"/>
          <p:cNvSpPr/>
          <p:nvPr/>
        </p:nvSpPr>
        <p:spPr>
          <a:xfrm>
            <a:off x="1618134" y="1524000"/>
            <a:ext cx="6082057" cy="4609724"/>
          </a:xfrm>
          <a:custGeom>
            <a:avLst/>
            <a:gdLst>
              <a:gd name="connsiteX0" fmla="*/ 2592324 w 5184648"/>
              <a:gd name="connsiteY0" fmla="*/ 0 h 5184648"/>
              <a:gd name="connsiteX1" fmla="*/ 4837342 w 5184648"/>
              <a:gd name="connsiteY1" fmla="*/ 1296162 h 5184648"/>
              <a:gd name="connsiteX2" fmla="*/ 4837342 w 5184648"/>
              <a:gd name="connsiteY2" fmla="*/ 3888486 h 5184648"/>
              <a:gd name="connsiteX3" fmla="*/ 2592324 w 5184648"/>
              <a:gd name="connsiteY3" fmla="*/ 2592324 h 5184648"/>
              <a:gd name="connsiteX4" fmla="*/ 2592324 w 5184648"/>
              <a:gd name="connsiteY4" fmla="*/ 0 h 518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4648" h="5184648">
                <a:moveTo>
                  <a:pt x="2592324" y="0"/>
                </a:moveTo>
                <a:cubicBezTo>
                  <a:pt x="3518472" y="0"/>
                  <a:pt x="4374268" y="494094"/>
                  <a:pt x="4837342" y="1296162"/>
                </a:cubicBezTo>
                <a:cubicBezTo>
                  <a:pt x="5300416" y="2098230"/>
                  <a:pt x="5300416" y="3086418"/>
                  <a:pt x="4837342" y="3888486"/>
                </a:cubicBezTo>
                <a:lnTo>
                  <a:pt x="2592324" y="2592324"/>
                </a:lnTo>
                <a:lnTo>
                  <a:pt x="2592324" y="0"/>
                </a:lnTo>
                <a:close/>
              </a:path>
            </a:pathLst>
          </a:custGeom>
          <a:solidFill>
            <a:schemeClr val="bg2"/>
          </a:solidFill>
          <a:ln>
            <a:noFill/>
          </a:ln>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001">
            <a:schemeClr val="lt2"/>
          </a:fillRef>
          <a:effectRef idx="0">
            <a:schemeClr val="accent1">
              <a:alpha val="90000"/>
              <a:hueOff val="0"/>
              <a:satOff val="0"/>
              <a:lumOff val="0"/>
              <a:alphaOff val="0"/>
            </a:schemeClr>
          </a:effectRef>
          <a:fontRef idx="minor">
            <a:schemeClr val="lt1"/>
          </a:fontRef>
        </p:style>
        <p:txBody>
          <a:bodyPr spcFirstLastPara="0" vert="horz" wrap="square" lIns="3200400" tIns="1121512" rIns="548640" bIns="2565807" numCol="1" spcCol="1270" anchor="ctr" anchorCtr="0">
            <a:noAutofit/>
          </a:bodyPr>
          <a:lstStyle/>
          <a:p>
            <a:pPr lvl="0" defTabSz="800100" rtl="0">
              <a:lnSpc>
                <a:spcPct val="90000"/>
              </a:lnSpc>
              <a:spcBef>
                <a:spcPct val="0"/>
              </a:spcBef>
            </a:pPr>
            <a:r>
              <a:rPr lang="en-US" sz="1600" kern="1200" baseline="0" dirty="0" smtClean="0">
                <a:solidFill>
                  <a:schemeClr val="tx1"/>
                </a:solidFill>
              </a:rPr>
              <a:t>Continue partnering</a:t>
            </a:r>
          </a:p>
          <a:p>
            <a:pPr lvl="0" defTabSz="800100" rtl="0">
              <a:lnSpc>
                <a:spcPct val="90000"/>
              </a:lnSpc>
              <a:spcBef>
                <a:spcPct val="0"/>
              </a:spcBef>
            </a:pPr>
            <a:r>
              <a:rPr lang="en-US" sz="1600" kern="1200" baseline="0" dirty="0" smtClean="0">
                <a:solidFill>
                  <a:schemeClr val="tx1"/>
                </a:solidFill>
              </a:rPr>
              <a:t>with Elko County on County-owned properties to reduce noxious weeds numbers</a:t>
            </a:r>
            <a:r>
              <a:rPr lang="en-US" sz="1600" kern="1200" dirty="0" smtClean="0">
                <a:solidFill>
                  <a:schemeClr val="tx1"/>
                </a:solidFill>
              </a:rPr>
              <a:t> and protect sage grouse habitat.</a:t>
            </a:r>
            <a:endParaRPr lang="en-US" sz="1600" kern="1200" dirty="0">
              <a:solidFill>
                <a:schemeClr val="tx1"/>
              </a:solidFill>
            </a:endParaRPr>
          </a:p>
        </p:txBody>
      </p:sp>
      <p:sp>
        <p:nvSpPr>
          <p:cNvPr id="6" name="Freeform 5"/>
          <p:cNvSpPr/>
          <p:nvPr/>
        </p:nvSpPr>
        <p:spPr>
          <a:xfrm>
            <a:off x="1492872" y="1554013"/>
            <a:ext cx="6082057" cy="4990970"/>
          </a:xfrm>
          <a:custGeom>
            <a:avLst/>
            <a:gdLst>
              <a:gd name="connsiteX0" fmla="*/ 4837342 w 5184648"/>
              <a:gd name="connsiteY0" fmla="*/ 3888486 h 5184648"/>
              <a:gd name="connsiteX1" fmla="*/ 2592324 w 5184648"/>
              <a:gd name="connsiteY1" fmla="*/ 5184648 h 5184648"/>
              <a:gd name="connsiteX2" fmla="*/ 347306 w 5184648"/>
              <a:gd name="connsiteY2" fmla="*/ 3888486 h 5184648"/>
              <a:gd name="connsiteX3" fmla="*/ 2592324 w 5184648"/>
              <a:gd name="connsiteY3" fmla="*/ 2592324 h 5184648"/>
              <a:gd name="connsiteX4" fmla="*/ 4837342 w 5184648"/>
              <a:gd name="connsiteY4" fmla="*/ 3888486 h 518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4648" h="5184648">
                <a:moveTo>
                  <a:pt x="4837342" y="3888486"/>
                </a:moveTo>
                <a:cubicBezTo>
                  <a:pt x="4374268" y="4690554"/>
                  <a:pt x="3518472" y="5184648"/>
                  <a:pt x="2592324" y="5184648"/>
                </a:cubicBezTo>
                <a:cubicBezTo>
                  <a:pt x="1666176" y="5184648"/>
                  <a:pt x="810380" y="4690554"/>
                  <a:pt x="347306" y="3888486"/>
                </a:cubicBezTo>
                <a:lnTo>
                  <a:pt x="2592324" y="2592324"/>
                </a:lnTo>
                <a:lnTo>
                  <a:pt x="4837342" y="3888486"/>
                </a:lnTo>
                <a:close/>
              </a:path>
            </a:pathLst>
          </a:custGeom>
          <a:solidFill>
            <a:schemeClr val="bg2">
              <a:lumMod val="50000"/>
              <a:alpha val="70000"/>
            </a:schemeClr>
          </a:solidFill>
          <a:ln>
            <a:noFill/>
          </a:ln>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alpha val="90000"/>
              <a:hueOff val="0"/>
              <a:satOff val="0"/>
              <a:lumOff val="0"/>
              <a:alphaOff val="-20000"/>
            </a:schemeClr>
          </a:fillRef>
          <a:effectRef idx="0">
            <a:schemeClr val="accent1">
              <a:alpha val="90000"/>
              <a:hueOff val="0"/>
              <a:satOff val="0"/>
              <a:lumOff val="0"/>
              <a:alphaOff val="-20000"/>
            </a:schemeClr>
          </a:effectRef>
          <a:fontRef idx="minor">
            <a:schemeClr val="lt1"/>
          </a:fontRef>
        </p:style>
        <p:txBody>
          <a:bodyPr spcFirstLastPara="0" vert="horz" wrap="square" lIns="1258570" tIns="3387980" rIns="1196848" bIns="487044" numCol="1" spcCol="1270" anchor="ctr" anchorCtr="0">
            <a:noAutofit/>
          </a:bodyPr>
          <a:lstStyle/>
          <a:p>
            <a:pPr lvl="0" algn="ctr" defTabSz="844550" rtl="0">
              <a:lnSpc>
                <a:spcPct val="90000"/>
              </a:lnSpc>
              <a:spcBef>
                <a:spcPct val="0"/>
              </a:spcBef>
              <a:spcAft>
                <a:spcPct val="35000"/>
              </a:spcAft>
            </a:pPr>
            <a:r>
              <a:rPr lang="en-US" sz="1600" kern="1200" baseline="0" dirty="0" smtClean="0">
                <a:solidFill>
                  <a:schemeClr val="tx1"/>
                </a:solidFill>
              </a:rPr>
              <a:t>HWCWMA will offer funding, technical expertise and weed mapping services to monitor future infestation sizes.  </a:t>
            </a:r>
            <a:endParaRPr lang="en-US" sz="1600" kern="1200" dirty="0">
              <a:solidFill>
                <a:schemeClr val="tx1"/>
              </a:solidFill>
            </a:endParaRPr>
          </a:p>
        </p:txBody>
      </p:sp>
      <p:sp>
        <p:nvSpPr>
          <p:cNvPr id="7" name="Freeform 6"/>
          <p:cNvSpPr/>
          <p:nvPr/>
        </p:nvSpPr>
        <p:spPr>
          <a:xfrm>
            <a:off x="1328946" y="1295400"/>
            <a:ext cx="6082057" cy="4990970"/>
          </a:xfrm>
          <a:custGeom>
            <a:avLst/>
            <a:gdLst>
              <a:gd name="connsiteX0" fmla="*/ 347306 w 5184648"/>
              <a:gd name="connsiteY0" fmla="*/ 3888486 h 5184648"/>
              <a:gd name="connsiteX1" fmla="*/ 347306 w 5184648"/>
              <a:gd name="connsiteY1" fmla="*/ 1296162 h 5184648"/>
              <a:gd name="connsiteX2" fmla="*/ 2592324 w 5184648"/>
              <a:gd name="connsiteY2" fmla="*/ 0 h 5184648"/>
              <a:gd name="connsiteX3" fmla="*/ 2592324 w 5184648"/>
              <a:gd name="connsiteY3" fmla="*/ 2592324 h 5184648"/>
              <a:gd name="connsiteX4" fmla="*/ 347306 w 5184648"/>
              <a:gd name="connsiteY4" fmla="*/ 3888486 h 518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4648" h="5184648">
                <a:moveTo>
                  <a:pt x="347306" y="3888486"/>
                </a:moveTo>
                <a:cubicBezTo>
                  <a:pt x="-115768" y="3086418"/>
                  <a:pt x="-115768" y="2098230"/>
                  <a:pt x="347306" y="1296162"/>
                </a:cubicBezTo>
                <a:cubicBezTo>
                  <a:pt x="810380" y="494094"/>
                  <a:pt x="1666176" y="0"/>
                  <a:pt x="2592324" y="0"/>
                </a:cubicBezTo>
                <a:lnTo>
                  <a:pt x="2592324" y="2592324"/>
                </a:lnTo>
                <a:lnTo>
                  <a:pt x="347306" y="3888486"/>
                </a:lnTo>
                <a:close/>
              </a:path>
            </a:pathLst>
          </a:custGeom>
          <a:solidFill>
            <a:schemeClr val="bg2">
              <a:lumMod val="60000"/>
              <a:lumOff val="40000"/>
            </a:schemeClr>
          </a:solidFill>
          <a:ln>
            <a:noFill/>
          </a:ln>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002">
            <a:schemeClr val="lt2"/>
          </a:fillRef>
          <a:effectRef idx="0">
            <a:schemeClr val="accent1">
              <a:alpha val="90000"/>
              <a:hueOff val="0"/>
              <a:satOff val="0"/>
              <a:lumOff val="0"/>
              <a:alphaOff val="-40000"/>
            </a:schemeClr>
          </a:effectRef>
          <a:fontRef idx="minor">
            <a:schemeClr val="lt1"/>
          </a:fontRef>
        </p:style>
        <p:txBody>
          <a:bodyPr spcFirstLastPara="0" vert="horz" wrap="square" lIns="640080" tIns="1188720" rIns="2926080" bIns="2103120" numCol="1" spcCol="1270" anchor="ctr" anchorCtr="0">
            <a:noAutofit/>
          </a:bodyPr>
          <a:lstStyle/>
          <a:p>
            <a:pPr lvl="0" defTabSz="711200" rtl="0">
              <a:lnSpc>
                <a:spcPct val="90000"/>
              </a:lnSpc>
              <a:spcBef>
                <a:spcPct val="0"/>
              </a:spcBef>
              <a:spcAft>
                <a:spcPct val="35000"/>
              </a:spcAft>
            </a:pPr>
            <a:r>
              <a:rPr lang="en-US" sz="1600" kern="1200" baseline="0" dirty="0" smtClean="0">
                <a:solidFill>
                  <a:schemeClr val="tx1"/>
                </a:solidFill>
              </a:rPr>
              <a:t>Maintain communication between Elko County, Conservation Districts, land managers and local agencies to maximize noxious weeds management within the Humboldt Watershed.</a:t>
            </a:r>
            <a:endParaRPr lang="en-US" sz="1600" kern="1200" dirty="0">
              <a:solidFill>
                <a:schemeClr val="tx1"/>
              </a:solidFill>
            </a:endParaRPr>
          </a:p>
        </p:txBody>
      </p:sp>
      <p:grpSp>
        <p:nvGrpSpPr>
          <p:cNvPr id="12" name="Group 11"/>
          <p:cNvGrpSpPr/>
          <p:nvPr/>
        </p:nvGrpSpPr>
        <p:grpSpPr>
          <a:xfrm>
            <a:off x="1013527" y="1066800"/>
            <a:ext cx="7063673" cy="5786832"/>
            <a:chOff x="1013527" y="1066800"/>
            <a:chExt cx="7063673" cy="5786832"/>
          </a:xfrm>
        </p:grpSpPr>
        <p:sp>
          <p:nvSpPr>
            <p:cNvPr id="8" name="Circular Arrow 7"/>
            <p:cNvSpPr/>
            <p:nvPr/>
          </p:nvSpPr>
          <p:spPr>
            <a:xfrm>
              <a:off x="1242127" y="1066800"/>
              <a:ext cx="6835073" cy="5608899"/>
            </a:xfrm>
            <a:prstGeom prst="circularArrow">
              <a:avLst>
                <a:gd name="adj1" fmla="val 5085"/>
                <a:gd name="adj2" fmla="val 327528"/>
                <a:gd name="adj3" fmla="val 1472472"/>
                <a:gd name="adj4" fmla="val 16199432"/>
                <a:gd name="adj5" fmla="val 5932"/>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shade val="90000"/>
                <a:hueOff val="0"/>
                <a:satOff val="0"/>
                <a:lumOff val="0"/>
                <a:alphaOff val="0"/>
              </a:schemeClr>
            </a:lnRef>
            <a:fillRef idx="1">
              <a:schemeClr val="accent1">
                <a:shade val="90000"/>
                <a:hueOff val="0"/>
                <a:satOff val="0"/>
                <a:lumOff val="0"/>
                <a:alphaOff val="0"/>
              </a:schemeClr>
            </a:fillRef>
            <a:effectRef idx="0">
              <a:schemeClr val="accent1">
                <a:shade val="90000"/>
                <a:hueOff val="0"/>
                <a:satOff val="0"/>
                <a:lumOff val="0"/>
                <a:alphaOff val="0"/>
              </a:schemeClr>
            </a:effectRef>
            <a:fontRef idx="minor">
              <a:schemeClr val="lt1"/>
            </a:fontRef>
          </p:style>
        </p:sp>
        <p:sp>
          <p:nvSpPr>
            <p:cNvPr id="9" name="Circular Arrow 8"/>
            <p:cNvSpPr/>
            <p:nvPr/>
          </p:nvSpPr>
          <p:spPr>
            <a:xfrm>
              <a:off x="1116363" y="1244733"/>
              <a:ext cx="6835073" cy="5608899"/>
            </a:xfrm>
            <a:prstGeom prst="circularArrow">
              <a:avLst>
                <a:gd name="adj1" fmla="val 5085"/>
                <a:gd name="adj2" fmla="val 327528"/>
                <a:gd name="adj3" fmla="val 8671970"/>
                <a:gd name="adj4" fmla="val 1800502"/>
                <a:gd name="adj5" fmla="val 5932"/>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shade val="90000"/>
                <a:hueOff val="256638"/>
                <a:satOff val="-18287"/>
                <a:lumOff val="20783"/>
                <a:alphaOff val="0"/>
              </a:schemeClr>
            </a:lnRef>
            <a:fillRef idx="1">
              <a:schemeClr val="accent1">
                <a:shade val="90000"/>
                <a:hueOff val="256638"/>
                <a:satOff val="-18287"/>
                <a:lumOff val="20783"/>
                <a:alphaOff val="0"/>
              </a:schemeClr>
            </a:fillRef>
            <a:effectRef idx="0">
              <a:schemeClr val="accent1">
                <a:shade val="90000"/>
                <a:hueOff val="256638"/>
                <a:satOff val="-18287"/>
                <a:lumOff val="20783"/>
                <a:alphaOff val="0"/>
              </a:schemeClr>
            </a:effectRef>
            <a:fontRef idx="minor">
              <a:schemeClr val="lt1"/>
            </a:fontRef>
          </p:style>
        </p:sp>
        <p:sp>
          <p:nvSpPr>
            <p:cNvPr id="10" name="Circular Arrow 9"/>
            <p:cNvSpPr/>
            <p:nvPr/>
          </p:nvSpPr>
          <p:spPr>
            <a:xfrm>
              <a:off x="1013527" y="1066800"/>
              <a:ext cx="6835073" cy="5608899"/>
            </a:xfrm>
            <a:prstGeom prst="circularArrow">
              <a:avLst>
                <a:gd name="adj1" fmla="val 5085"/>
                <a:gd name="adj2" fmla="val 327528"/>
                <a:gd name="adj3" fmla="val 15873039"/>
                <a:gd name="adj4" fmla="val 9000000"/>
                <a:gd name="adj5" fmla="val 5932"/>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shade val="90000"/>
                <a:hueOff val="513276"/>
                <a:satOff val="-36574"/>
                <a:lumOff val="41566"/>
                <a:alphaOff val="0"/>
              </a:schemeClr>
            </a:lnRef>
            <a:fillRef idx="1">
              <a:schemeClr val="accent1">
                <a:shade val="90000"/>
                <a:hueOff val="513276"/>
                <a:satOff val="-36574"/>
                <a:lumOff val="41566"/>
                <a:alphaOff val="0"/>
              </a:schemeClr>
            </a:fillRef>
            <a:effectRef idx="0">
              <a:schemeClr val="accent1">
                <a:shade val="90000"/>
                <a:hueOff val="513276"/>
                <a:satOff val="-36574"/>
                <a:lumOff val="41566"/>
                <a:alphaOff val="0"/>
              </a:schemeClr>
            </a:effectRef>
            <a:fontRef idx="minor">
              <a:schemeClr val="lt1"/>
            </a:fontRef>
          </p:style>
        </p:sp>
      </p:grpSp>
    </p:spTree>
    <p:extLst>
      <p:ext uri="{BB962C8B-B14F-4D97-AF65-F5344CB8AC3E}">
        <p14:creationId xmlns:p14="http://schemas.microsoft.com/office/powerpoint/2010/main" val="1980671983"/>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style.rotation</p:attrName>
                                        </p:attrNameLst>
                                      </p:cBhvr>
                                      <p:tavLst>
                                        <p:tav tm="0">
                                          <p:val>
                                            <p:fltVal val="90"/>
                                          </p:val>
                                        </p:tav>
                                        <p:tav tm="100000">
                                          <p:val>
                                            <p:fltVal val="0"/>
                                          </p:val>
                                        </p:tav>
                                      </p:tavLst>
                                    </p:anim>
                                    <p:animEffect transition="in" filter="fade">
                                      <p:cBhvr>
                                        <p:cTn id="10" dur="2000"/>
                                        <p:tgtEl>
                                          <p:spTgt spid="7"/>
                                        </p:tgtEl>
                                      </p:cBhvr>
                                    </p:animEffect>
                                  </p:childTnLst>
                                </p:cTn>
                              </p:par>
                            </p:childTnLst>
                          </p:cTn>
                        </p:par>
                        <p:par>
                          <p:cTn id="11" fill="hold">
                            <p:stCondLst>
                              <p:cond delay="2500"/>
                            </p:stCondLst>
                            <p:childTnLst>
                              <p:par>
                                <p:cTn id="12" presetID="31" presetClass="entr" presetSubtype="0" fill="hold" grpId="0" nodeType="afterEffect">
                                  <p:stCondLst>
                                    <p:cond delay="300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fltVal val="0"/>
                                          </p:val>
                                        </p:tav>
                                        <p:tav tm="100000">
                                          <p:val>
                                            <p:strVal val="#ppt_w"/>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style.rotation</p:attrName>
                                        </p:attrNameLst>
                                      </p:cBhvr>
                                      <p:tavLst>
                                        <p:tav tm="0">
                                          <p:val>
                                            <p:fltVal val="90"/>
                                          </p:val>
                                        </p:tav>
                                        <p:tav tm="100000">
                                          <p:val>
                                            <p:fltVal val="0"/>
                                          </p:val>
                                        </p:tav>
                                      </p:tavLst>
                                    </p:anim>
                                    <p:animEffect transition="in" filter="fade">
                                      <p:cBhvr>
                                        <p:cTn id="17" dur="2000"/>
                                        <p:tgtEl>
                                          <p:spTgt spid="5"/>
                                        </p:tgtEl>
                                      </p:cBhvr>
                                    </p:animEffect>
                                  </p:childTnLst>
                                </p:cTn>
                              </p:par>
                            </p:childTnLst>
                          </p:cTn>
                        </p:par>
                        <p:par>
                          <p:cTn id="18" fill="hold">
                            <p:stCondLst>
                              <p:cond delay="7500"/>
                            </p:stCondLst>
                            <p:childTnLst>
                              <p:par>
                                <p:cTn id="19" presetID="31" presetClass="entr" presetSubtype="0" fill="hold" grpId="0" nodeType="afterEffect">
                                  <p:stCondLst>
                                    <p:cond delay="3000"/>
                                  </p:stCondLst>
                                  <p:childTnLst>
                                    <p:set>
                                      <p:cBhvr>
                                        <p:cTn id="20" dur="1" fill="hold">
                                          <p:stCondLst>
                                            <p:cond delay="0"/>
                                          </p:stCondLst>
                                        </p:cTn>
                                        <p:tgtEl>
                                          <p:spTgt spid="6"/>
                                        </p:tgtEl>
                                        <p:attrNameLst>
                                          <p:attrName>style.visibility</p:attrName>
                                        </p:attrNameLst>
                                      </p:cBhvr>
                                      <p:to>
                                        <p:strVal val="visible"/>
                                      </p:to>
                                    </p:set>
                                    <p:anim calcmode="lin" valueType="num">
                                      <p:cBhvr>
                                        <p:cTn id="21" dur="2000" fill="hold"/>
                                        <p:tgtEl>
                                          <p:spTgt spid="6"/>
                                        </p:tgtEl>
                                        <p:attrNameLst>
                                          <p:attrName>ppt_w</p:attrName>
                                        </p:attrNameLst>
                                      </p:cBhvr>
                                      <p:tavLst>
                                        <p:tav tm="0">
                                          <p:val>
                                            <p:fltVal val="0"/>
                                          </p:val>
                                        </p:tav>
                                        <p:tav tm="100000">
                                          <p:val>
                                            <p:strVal val="#ppt_w"/>
                                          </p:val>
                                        </p:tav>
                                      </p:tavLst>
                                    </p:anim>
                                    <p:anim calcmode="lin" valueType="num">
                                      <p:cBhvr>
                                        <p:cTn id="22" dur="2000" fill="hold"/>
                                        <p:tgtEl>
                                          <p:spTgt spid="6"/>
                                        </p:tgtEl>
                                        <p:attrNameLst>
                                          <p:attrName>ppt_h</p:attrName>
                                        </p:attrNameLst>
                                      </p:cBhvr>
                                      <p:tavLst>
                                        <p:tav tm="0">
                                          <p:val>
                                            <p:fltVal val="0"/>
                                          </p:val>
                                        </p:tav>
                                        <p:tav tm="100000">
                                          <p:val>
                                            <p:strVal val="#ppt_h"/>
                                          </p:val>
                                        </p:tav>
                                      </p:tavLst>
                                    </p:anim>
                                    <p:anim calcmode="lin" valueType="num">
                                      <p:cBhvr>
                                        <p:cTn id="23" dur="2000" fill="hold"/>
                                        <p:tgtEl>
                                          <p:spTgt spid="6"/>
                                        </p:tgtEl>
                                        <p:attrNameLst>
                                          <p:attrName>style.rotation</p:attrName>
                                        </p:attrNameLst>
                                      </p:cBhvr>
                                      <p:tavLst>
                                        <p:tav tm="0">
                                          <p:val>
                                            <p:fltVal val="90"/>
                                          </p:val>
                                        </p:tav>
                                        <p:tav tm="100000">
                                          <p:val>
                                            <p:fltVal val="0"/>
                                          </p:val>
                                        </p:tav>
                                      </p:tavLst>
                                    </p:anim>
                                    <p:animEffect transition="in" filter="fade">
                                      <p:cBhvr>
                                        <p:cTn id="24" dur="2000"/>
                                        <p:tgtEl>
                                          <p:spTgt spid="6"/>
                                        </p:tgtEl>
                                      </p:cBhvr>
                                    </p:animEffect>
                                  </p:childTnLst>
                                </p:cTn>
                              </p:par>
                            </p:childTnLst>
                          </p:cTn>
                        </p:par>
                        <p:par>
                          <p:cTn id="25" fill="hold">
                            <p:stCondLst>
                              <p:cond delay="12500"/>
                            </p:stCondLst>
                            <p:childTnLst>
                              <p:par>
                                <p:cTn id="26" presetID="21" presetClass="entr" presetSubtype="1"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1)">
                                      <p:cBhvr>
                                        <p:cTn id="28"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 y="2895600"/>
            <a:ext cx="2758440" cy="1827788"/>
          </a:xfrm>
          <a:prstGeom prst="rect">
            <a:avLst/>
          </a:prstGeom>
          <a:ln w="57150">
            <a:solidFill>
              <a:schemeClr val="accent1">
                <a:lumMod val="50000"/>
              </a:schemeClr>
            </a:solidFill>
          </a:ln>
          <a:effectLst>
            <a:softEdge rad="63500"/>
          </a:effectLst>
        </p:spPr>
      </p:pic>
      <p:sp>
        <p:nvSpPr>
          <p:cNvPr id="2" name="Title 1"/>
          <p:cNvSpPr>
            <a:spLocks noGrp="1"/>
          </p:cNvSpPr>
          <p:nvPr>
            <p:ph type="title"/>
          </p:nvPr>
        </p:nvSpPr>
        <p:spPr>
          <a:xfrm>
            <a:off x="1182221" y="228600"/>
            <a:ext cx="7580779" cy="685800"/>
          </a:xfrm>
        </p:spPr>
        <p:txBody>
          <a:bodyPr>
            <a:noAutofit/>
          </a:bodyPr>
          <a:lstStyle/>
          <a:p>
            <a:r>
              <a:rPr lang="en-US" sz="4400" cap="none" dirty="0" smtClean="0">
                <a:ln w="0"/>
                <a:effectLst>
                  <a:glow rad="63500">
                    <a:schemeClr val="accent4">
                      <a:lumMod val="20000"/>
                      <a:lumOff val="80000"/>
                      <a:alpha val="39000"/>
                    </a:schemeClr>
                  </a:glow>
                  <a:outerShdw blurRad="50800" dist="76200" dir="2700000" algn="tl" rotWithShape="0">
                    <a:prstClr val="black">
                      <a:alpha val="40000"/>
                    </a:prstClr>
                  </a:outerShdw>
                </a:effectLst>
              </a:rPr>
              <a:t>Project Spotlight</a:t>
            </a:r>
            <a:endPar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endParaRPr>
          </a:p>
        </p:txBody>
      </p:sp>
      <p:pic>
        <p:nvPicPr>
          <p:cNvPr id="13" name="Content Placeholder 3"/>
          <p:cNvPicPr>
            <a:picLocks noGrp="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137160" y="4724400"/>
            <a:ext cx="2758440" cy="1981201"/>
          </a:xfrm>
          <a:prstGeom prst="rect">
            <a:avLst/>
          </a:prstGeom>
          <a:ln w="57150">
            <a:solidFill>
              <a:schemeClr val="accent1">
                <a:lumMod val="50000"/>
              </a:schemeClr>
            </a:solidFill>
          </a:ln>
          <a:effectLst>
            <a:softEdge rad="63500"/>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160" y="849506"/>
            <a:ext cx="2758440" cy="2068830"/>
          </a:xfrm>
          <a:prstGeom prst="rect">
            <a:avLst/>
          </a:prstGeom>
          <a:ln w="57150">
            <a:solidFill>
              <a:schemeClr val="accent1">
                <a:lumMod val="50000"/>
              </a:schemeClr>
            </a:solidFill>
          </a:ln>
          <a:effectLst>
            <a:softEdge rad="63500"/>
          </a:effectLst>
        </p:spPr>
      </p:pic>
      <p:sp>
        <p:nvSpPr>
          <p:cNvPr id="5" name="TextBox 4"/>
          <p:cNvSpPr txBox="1"/>
          <p:nvPr/>
        </p:nvSpPr>
        <p:spPr>
          <a:xfrm>
            <a:off x="3124200" y="990600"/>
            <a:ext cx="5791200" cy="5096780"/>
          </a:xfrm>
          <a:prstGeom prst="rect">
            <a:avLst/>
          </a:prstGeom>
          <a:noFill/>
          <a:effectLst>
            <a:glow rad="127000">
              <a:schemeClr val="accent1">
                <a:alpha val="44000"/>
              </a:schemeClr>
            </a:glow>
          </a:effectLst>
        </p:spPr>
        <p:txBody>
          <a:bodyPr wrap="square" rtlCol="0">
            <a:spAutoFit/>
          </a:bodyPr>
          <a:lstStyle/>
          <a:p>
            <a:pPr>
              <a:lnSpc>
                <a:spcPct val="90000"/>
              </a:lnSpc>
              <a:spcBef>
                <a:spcPct val="0"/>
              </a:spcBef>
              <a:spcAft>
                <a:spcPts val="800"/>
              </a:spcAft>
            </a:pPr>
            <a:r>
              <a:rPr lang="en-US" sz="2800" dirty="0">
                <a:ln w="0"/>
                <a:effectLst>
                  <a:glow rad="63500">
                    <a:schemeClr val="accent4">
                      <a:lumMod val="20000"/>
                      <a:lumOff val="80000"/>
                      <a:alpha val="39000"/>
                    </a:schemeClr>
                  </a:glow>
                  <a:outerShdw blurRad="50800" dist="38100" dir="2700000" algn="tl" rotWithShape="0">
                    <a:prstClr val="black">
                      <a:alpha val="40000"/>
                    </a:prstClr>
                  </a:outerShdw>
                </a:effectLst>
                <a:latin typeface="+mj-lt"/>
                <a:ea typeface="+mj-ea"/>
                <a:cs typeface="+mj-cs"/>
              </a:rPr>
              <a:t>Elko Frisbee Golf Course:</a:t>
            </a:r>
          </a:p>
          <a:p>
            <a:pPr>
              <a:spcAft>
                <a:spcPts val="800"/>
              </a:spcAft>
            </a:pPr>
            <a:r>
              <a:rPr lang="en-US" sz="2000" dirty="0" smtClean="0">
                <a:effectLst>
                  <a:outerShdw blurRad="50800" dist="38100" dir="2700000" algn="tl" rotWithShape="0">
                    <a:prstClr val="black">
                      <a:alpha val="40000"/>
                    </a:prstClr>
                  </a:outerShdw>
                </a:effectLst>
              </a:rPr>
              <a:t>Elko’s Frisbee golf course at Humboldt Area River Park (HARP) is a popular public recreation spot, adjacent to the HARP Trail that is used by walkers, bikers and runners.</a:t>
            </a:r>
          </a:p>
          <a:p>
            <a:pPr>
              <a:spcAft>
                <a:spcPts val="800"/>
              </a:spcAft>
            </a:pPr>
            <a:r>
              <a:rPr lang="en-US" sz="2000" dirty="0" smtClean="0">
                <a:effectLst>
                  <a:outerShdw blurRad="50800" dist="38100" dir="2700000" algn="tl" rotWithShape="0">
                    <a:prstClr val="black">
                      <a:alpha val="40000"/>
                    </a:prstClr>
                  </a:outerShdw>
                </a:effectLst>
              </a:rPr>
              <a:t>Perennial pepperweed, Russian knapweed, hoary cress, tamarisk, Scotch, Canada and musk thistles were overtaking the course.  So people using the course were unknowingly acting as a huge vector in the spread of noxious weeds to other areas.</a:t>
            </a:r>
          </a:p>
          <a:p>
            <a:pPr>
              <a:spcAft>
                <a:spcPts val="800"/>
              </a:spcAft>
            </a:pPr>
            <a:r>
              <a:rPr lang="en-US" sz="2000" dirty="0" smtClean="0">
                <a:effectLst>
                  <a:outerShdw blurRad="50800" dist="38100" dir="2700000" algn="tl" rotWithShape="0">
                    <a:prstClr val="black">
                      <a:alpha val="40000"/>
                    </a:prstClr>
                  </a:outerShdw>
                </a:effectLst>
              </a:rPr>
              <a:t>HWCWMA partnered with the City of Elko and the Nevada Division of Forestry to remove the existing noxious weeds from the site, herbicide treatments were then applied, and desirable grass species that are competitive with the noxious weeds were planted.</a:t>
            </a:r>
          </a:p>
        </p:txBody>
      </p:sp>
    </p:spTree>
    <p:extLst>
      <p:ext uri="{BB962C8B-B14F-4D97-AF65-F5344CB8AC3E}">
        <p14:creationId xmlns:p14="http://schemas.microsoft.com/office/powerpoint/2010/main" val="3358509233"/>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2" presetClass="entr" presetSubtype="0" fill="hold" nodeType="withEffect">
                                  <p:stCondLst>
                                    <p:cond delay="5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1000"/>
                                        <p:tgtEl>
                                          <p:spTgt spid="5">
                                            <p:txEl>
                                              <p:pRg st="0" end="0"/>
                                            </p:txEl>
                                          </p:spTgt>
                                        </p:tgtEl>
                                      </p:cBhvr>
                                    </p:animEffect>
                                    <p:anim calcmode="lin" valueType="num">
                                      <p:cBhvr>
                                        <p:cTn id="1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15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2000"/>
                                        <p:tgtEl>
                                          <p:spTgt spid="5">
                                            <p:txEl>
                                              <p:pRg st="1" end="1"/>
                                            </p:txEl>
                                          </p:spTgt>
                                        </p:tgtEl>
                                      </p:cBhvr>
                                    </p:animEffect>
                                    <p:anim calcmode="lin" valueType="num">
                                      <p:cBhvr>
                                        <p:cTn id="16"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2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42" presetClass="entr" presetSubtype="0" fill="hold" nodeType="afterEffect">
                                  <p:stCondLst>
                                    <p:cond delay="300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2000"/>
                                        <p:tgtEl>
                                          <p:spTgt spid="5">
                                            <p:txEl>
                                              <p:pRg st="2" end="2"/>
                                            </p:txEl>
                                          </p:spTgt>
                                        </p:tgtEl>
                                      </p:cBhvr>
                                    </p:animEffect>
                                    <p:anim calcmode="lin" valueType="num">
                                      <p:cBhvr>
                                        <p:cTn id="22"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2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8500"/>
                            </p:stCondLst>
                            <p:childTnLst>
                              <p:par>
                                <p:cTn id="25" presetID="42" presetClass="entr" presetSubtype="0" fill="hold" nodeType="afterEffect">
                                  <p:stCondLst>
                                    <p:cond delay="200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2000"/>
                                        <p:tgtEl>
                                          <p:spTgt spid="5">
                                            <p:txEl>
                                              <p:pRg st="3" end="3"/>
                                            </p:txEl>
                                          </p:spTgt>
                                        </p:tgtEl>
                                      </p:cBhvr>
                                    </p:animEffect>
                                    <p:anim calcmode="lin" valueType="num">
                                      <p:cBhvr>
                                        <p:cTn id="28"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9" dur="2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12500"/>
                            </p:stCondLst>
                            <p:childTnLst>
                              <p:par>
                                <p:cTn id="31" presetID="10" presetClass="entr" presetSubtype="0" fill="hold" nodeType="afterEffect">
                                  <p:stCondLst>
                                    <p:cond delay="20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childTnLst>
                                </p:cTn>
                              </p:par>
                            </p:childTnLst>
                          </p:cTn>
                        </p:par>
                        <p:par>
                          <p:cTn id="34" fill="hold">
                            <p:stCondLst>
                              <p:cond delay="15500"/>
                            </p:stCondLst>
                            <p:childTnLst>
                              <p:par>
                                <p:cTn id="35" presetID="10" presetClass="entr" presetSubtype="0" fill="hold" nodeType="afterEffect">
                                  <p:stCondLst>
                                    <p:cond delay="20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 y="2895600"/>
            <a:ext cx="2758440" cy="1827788"/>
          </a:xfrm>
          <a:prstGeom prst="rect">
            <a:avLst/>
          </a:prstGeom>
          <a:ln w="57150">
            <a:solidFill>
              <a:schemeClr val="accent1">
                <a:lumMod val="50000"/>
              </a:schemeClr>
            </a:solidFill>
          </a:ln>
          <a:effectLst>
            <a:softEdge rad="63500"/>
          </a:effectLst>
        </p:spPr>
      </p:pic>
      <p:sp>
        <p:nvSpPr>
          <p:cNvPr id="2" name="Title 1"/>
          <p:cNvSpPr>
            <a:spLocks noGrp="1"/>
          </p:cNvSpPr>
          <p:nvPr>
            <p:ph type="title"/>
          </p:nvPr>
        </p:nvSpPr>
        <p:spPr>
          <a:xfrm>
            <a:off x="1182221" y="228600"/>
            <a:ext cx="7580779" cy="685800"/>
          </a:xfrm>
        </p:spPr>
        <p:txBody>
          <a:bodyPr>
            <a:noAutofit/>
          </a:bodyPr>
          <a:lstStyle/>
          <a:p>
            <a:r>
              <a:rPr lang="en-US" sz="4400" cap="none" dirty="0" smtClean="0">
                <a:ln w="0"/>
                <a:effectLst>
                  <a:glow rad="63500">
                    <a:schemeClr val="accent4">
                      <a:lumMod val="20000"/>
                      <a:lumOff val="80000"/>
                      <a:alpha val="39000"/>
                    </a:schemeClr>
                  </a:glow>
                  <a:outerShdw blurRad="50800" dist="76200" dir="2700000" algn="tl" rotWithShape="0">
                    <a:prstClr val="black">
                      <a:alpha val="40000"/>
                    </a:prstClr>
                  </a:outerShdw>
                </a:effectLst>
              </a:rPr>
              <a:t>Project Spotlight</a:t>
            </a:r>
            <a:endPar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endParaRPr>
          </a:p>
        </p:txBody>
      </p:sp>
      <p:pic>
        <p:nvPicPr>
          <p:cNvPr id="13" name="Content Placeholder 3"/>
          <p:cNvPicPr>
            <a:picLocks noGrp="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137160" y="4724400"/>
            <a:ext cx="2758440" cy="1981201"/>
          </a:xfrm>
          <a:prstGeom prst="rect">
            <a:avLst/>
          </a:prstGeom>
          <a:ln w="57150">
            <a:solidFill>
              <a:schemeClr val="accent1">
                <a:lumMod val="50000"/>
              </a:schemeClr>
            </a:solidFill>
          </a:ln>
          <a:effectLst>
            <a:softEdge rad="63500"/>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160" y="849506"/>
            <a:ext cx="2758440" cy="2068830"/>
          </a:xfrm>
          <a:prstGeom prst="rect">
            <a:avLst/>
          </a:prstGeom>
          <a:ln w="57150">
            <a:solidFill>
              <a:schemeClr val="accent1">
                <a:lumMod val="50000"/>
              </a:schemeClr>
            </a:solidFill>
          </a:ln>
          <a:effectLst>
            <a:softEdge rad="63500"/>
          </a:effectLst>
        </p:spPr>
      </p:pic>
      <p:sp>
        <p:nvSpPr>
          <p:cNvPr id="5" name="TextBox 4"/>
          <p:cNvSpPr txBox="1"/>
          <p:nvPr/>
        </p:nvSpPr>
        <p:spPr>
          <a:xfrm>
            <a:off x="3124200" y="990600"/>
            <a:ext cx="5943600" cy="480131"/>
          </a:xfrm>
          <a:prstGeom prst="rect">
            <a:avLst/>
          </a:prstGeom>
          <a:noFill/>
          <a:effectLst>
            <a:glow rad="127000">
              <a:schemeClr val="accent1">
                <a:alpha val="44000"/>
              </a:schemeClr>
            </a:glow>
          </a:effectLst>
        </p:spPr>
        <p:txBody>
          <a:bodyPr wrap="square" rtlCol="0">
            <a:spAutoFit/>
          </a:bodyPr>
          <a:lstStyle/>
          <a:p>
            <a:pPr>
              <a:lnSpc>
                <a:spcPct val="90000"/>
              </a:lnSpc>
              <a:spcBef>
                <a:spcPct val="0"/>
              </a:spcBef>
              <a:spcAft>
                <a:spcPts val="800"/>
              </a:spcAft>
            </a:pPr>
            <a:r>
              <a:rPr lang="en-US" sz="2800" dirty="0">
                <a:ln w="0"/>
                <a:effectLst>
                  <a:glow rad="63500">
                    <a:schemeClr val="accent4">
                      <a:lumMod val="20000"/>
                      <a:lumOff val="80000"/>
                      <a:alpha val="39000"/>
                    </a:schemeClr>
                  </a:glow>
                  <a:outerShdw blurRad="50800" dist="38100" dir="2700000" algn="tl" rotWithShape="0">
                    <a:prstClr val="black">
                      <a:alpha val="40000"/>
                    </a:prstClr>
                  </a:outerShdw>
                </a:effectLst>
                <a:latin typeface="+mj-lt"/>
                <a:ea typeface="+mj-ea"/>
                <a:cs typeface="+mj-cs"/>
              </a:rPr>
              <a:t>Elko Frisbee Golf Course</a:t>
            </a:r>
            <a:r>
              <a:rPr lang="en-US" sz="2800" dirty="0" smtClean="0">
                <a:ln w="0"/>
                <a:effectLst>
                  <a:glow rad="63500">
                    <a:schemeClr val="accent4">
                      <a:lumMod val="20000"/>
                      <a:lumOff val="80000"/>
                      <a:alpha val="39000"/>
                    </a:schemeClr>
                  </a:glow>
                  <a:outerShdw blurRad="50800" dist="38100" dir="2700000" algn="tl" rotWithShape="0">
                    <a:prstClr val="black">
                      <a:alpha val="40000"/>
                    </a:prstClr>
                  </a:outerShdw>
                </a:effectLst>
                <a:latin typeface="+mj-lt"/>
                <a:ea typeface="+mj-ea"/>
                <a:cs typeface="+mj-cs"/>
              </a:rPr>
              <a:t>:</a:t>
            </a:r>
            <a:endParaRPr lang="en-US" sz="2800" dirty="0">
              <a:ln w="0"/>
              <a:effectLst>
                <a:glow rad="63500">
                  <a:schemeClr val="accent4">
                    <a:lumMod val="20000"/>
                    <a:lumOff val="80000"/>
                    <a:alpha val="39000"/>
                  </a:schemeClr>
                </a:glow>
                <a:outerShdw blurRad="50800" dist="38100" dir="2700000" algn="tl" rotWithShape="0">
                  <a:prstClr val="black">
                    <a:alpha val="40000"/>
                  </a:prstClr>
                </a:outerShdw>
              </a:effectLst>
              <a:latin typeface="+mj-lt"/>
              <a:ea typeface="+mj-ea"/>
              <a:cs typeface="+mj-cs"/>
            </a:endParaRPr>
          </a:p>
        </p:txBody>
      </p:sp>
      <p:sp>
        <p:nvSpPr>
          <p:cNvPr id="16" name="TextBox 15"/>
          <p:cNvSpPr txBox="1"/>
          <p:nvPr/>
        </p:nvSpPr>
        <p:spPr>
          <a:xfrm>
            <a:off x="3124200" y="1629013"/>
            <a:ext cx="5791200" cy="4031873"/>
          </a:xfrm>
          <a:prstGeom prst="rect">
            <a:avLst/>
          </a:prstGeom>
          <a:noFill/>
        </p:spPr>
        <p:txBody>
          <a:bodyPr wrap="square" rtlCol="0">
            <a:spAutoFit/>
          </a:bodyPr>
          <a:lstStyle/>
          <a:p>
            <a:r>
              <a:rPr lang="en-US" sz="2000" dirty="0">
                <a:effectLst>
                  <a:glow rad="63500">
                    <a:schemeClr val="accent4">
                      <a:lumMod val="40000"/>
                      <a:lumOff val="60000"/>
                      <a:alpha val="40000"/>
                    </a:schemeClr>
                  </a:glow>
                  <a:outerShdw blurRad="50800" dist="38100" dir="2700000" algn="tl" rotWithShape="0">
                    <a:prstClr val="black">
                      <a:alpha val="40000"/>
                    </a:prstClr>
                  </a:outerShdw>
                </a:effectLst>
              </a:rPr>
              <a:t>This was our first project with the City, we hope to be able to partner on many more.</a:t>
            </a:r>
          </a:p>
          <a:p>
            <a:endParaRPr lang="en-US" sz="2000" dirty="0" smtClean="0">
              <a:effectLst>
                <a:glow rad="63500">
                  <a:schemeClr val="accent4">
                    <a:lumMod val="40000"/>
                    <a:lumOff val="60000"/>
                    <a:alpha val="40000"/>
                  </a:schemeClr>
                </a:glow>
                <a:outerShdw blurRad="50800" dist="38100" dir="2700000" algn="tl" rotWithShape="0">
                  <a:prstClr val="black">
                    <a:alpha val="40000"/>
                  </a:prstClr>
                </a:outerShdw>
              </a:effectLst>
            </a:endParaRPr>
          </a:p>
          <a:p>
            <a:r>
              <a:rPr lang="en-US" sz="2000" dirty="0" smtClean="0">
                <a:effectLst>
                  <a:glow rad="63500">
                    <a:schemeClr val="accent4">
                      <a:lumMod val="40000"/>
                      <a:lumOff val="60000"/>
                      <a:alpha val="40000"/>
                    </a:schemeClr>
                  </a:glow>
                  <a:outerShdw blurRad="50800" dist="38100" dir="2700000" algn="tl" rotWithShape="0">
                    <a:prstClr val="black">
                      <a:alpha val="40000"/>
                    </a:prstClr>
                  </a:outerShdw>
                </a:effectLst>
              </a:rPr>
              <a:t>Over </a:t>
            </a:r>
            <a:r>
              <a:rPr lang="en-US" sz="2000" dirty="0">
                <a:effectLst>
                  <a:glow rad="63500">
                    <a:schemeClr val="accent4">
                      <a:lumMod val="40000"/>
                      <a:lumOff val="60000"/>
                      <a:alpha val="40000"/>
                    </a:schemeClr>
                  </a:glow>
                  <a:outerShdw blurRad="50800" dist="38100" dir="2700000" algn="tl" rotWithShape="0">
                    <a:prstClr val="black">
                      <a:alpha val="40000"/>
                    </a:prstClr>
                  </a:outerShdw>
                </a:effectLst>
              </a:rPr>
              <a:t>time, we would like to see the whole river corridor rehabilitated, transformed from a massive noxious weed seed bank and eyesore, to a valuable public recreational resource, an area that we can all be proud of</a:t>
            </a:r>
            <a:r>
              <a:rPr lang="en-US" sz="2000" dirty="0" smtClean="0">
                <a:effectLst>
                  <a:glow rad="63500">
                    <a:schemeClr val="accent4">
                      <a:lumMod val="40000"/>
                      <a:lumOff val="60000"/>
                      <a:alpha val="40000"/>
                    </a:schemeClr>
                  </a:glow>
                  <a:outerShdw blurRad="50800" dist="38100" dir="2700000" algn="tl" rotWithShape="0">
                    <a:prstClr val="black">
                      <a:alpha val="40000"/>
                    </a:prstClr>
                  </a:outerShdw>
                </a:effectLst>
              </a:rPr>
              <a:t>.</a:t>
            </a:r>
          </a:p>
          <a:p>
            <a:endParaRPr lang="en-US" sz="2000" dirty="0" smtClean="0">
              <a:effectLst>
                <a:glow rad="63500">
                  <a:schemeClr val="accent4">
                    <a:lumMod val="40000"/>
                    <a:lumOff val="60000"/>
                    <a:alpha val="40000"/>
                  </a:schemeClr>
                </a:glow>
                <a:outerShdw blurRad="50800" dist="38100" dir="2700000" algn="tl" rotWithShape="0">
                  <a:prstClr val="black">
                    <a:alpha val="40000"/>
                  </a:prstClr>
                </a:outerShdw>
              </a:effectLst>
            </a:endParaRPr>
          </a:p>
          <a:p>
            <a:r>
              <a:rPr lang="en-US" sz="2000" dirty="0" smtClean="0">
                <a:effectLst>
                  <a:glow rad="63500">
                    <a:schemeClr val="accent4">
                      <a:lumMod val="40000"/>
                      <a:lumOff val="60000"/>
                      <a:alpha val="40000"/>
                    </a:schemeClr>
                  </a:glow>
                  <a:outerShdw blurRad="50800" dist="38100" dir="2700000" algn="tl" rotWithShape="0">
                    <a:prstClr val="black">
                      <a:alpha val="40000"/>
                    </a:prstClr>
                  </a:outerShdw>
                </a:effectLst>
              </a:rPr>
              <a:t>One way we have been promoting </a:t>
            </a:r>
            <a:r>
              <a:rPr lang="en-US" sz="2000" dirty="0">
                <a:effectLst>
                  <a:glow rad="63500">
                    <a:schemeClr val="accent4">
                      <a:lumMod val="40000"/>
                      <a:lumOff val="60000"/>
                      <a:alpha val="40000"/>
                    </a:schemeClr>
                  </a:glow>
                  <a:outerShdw blurRad="50800" dist="38100" dir="2700000" algn="tl" rotWithShape="0">
                    <a:prstClr val="black">
                      <a:alpha val="40000"/>
                    </a:prstClr>
                  </a:outerShdw>
                </a:effectLst>
              </a:rPr>
              <a:t>public awareness about how weed seeds are </a:t>
            </a:r>
            <a:r>
              <a:rPr lang="en-US" sz="2000" dirty="0" smtClean="0">
                <a:effectLst>
                  <a:glow rad="63500">
                    <a:schemeClr val="accent4">
                      <a:lumMod val="40000"/>
                      <a:lumOff val="60000"/>
                      <a:alpha val="40000"/>
                    </a:schemeClr>
                  </a:glow>
                  <a:outerShdw blurRad="50800" dist="38100" dir="2700000" algn="tl" rotWithShape="0">
                    <a:prstClr val="black">
                      <a:alpha val="40000"/>
                    </a:prstClr>
                  </a:outerShdw>
                </a:effectLst>
              </a:rPr>
              <a:t>spread is with our </a:t>
            </a:r>
            <a:r>
              <a:rPr lang="en-US" sz="2000" dirty="0">
                <a:effectLst>
                  <a:glow rad="63500">
                    <a:schemeClr val="accent4">
                      <a:lumMod val="40000"/>
                      <a:lumOff val="60000"/>
                      <a:alpha val="40000"/>
                    </a:schemeClr>
                  </a:glow>
                  <a:outerShdw blurRad="50800" dist="38100" dir="2700000" algn="tl" rotWithShape="0">
                    <a:prstClr val="black">
                      <a:alpha val="40000"/>
                    </a:prstClr>
                  </a:outerShdw>
                </a:effectLst>
              </a:rPr>
              <a:t>“Spread the Word…Not the Weed</a:t>
            </a:r>
            <a:r>
              <a:rPr lang="en-US" sz="2000" dirty="0" smtClean="0">
                <a:effectLst>
                  <a:glow rad="63500">
                    <a:schemeClr val="accent4">
                      <a:lumMod val="40000"/>
                      <a:lumOff val="60000"/>
                      <a:alpha val="40000"/>
                    </a:schemeClr>
                  </a:glow>
                  <a:outerShdw blurRad="50800" dist="38100" dir="2700000" algn="tl" rotWithShape="0">
                    <a:prstClr val="black">
                      <a:alpha val="40000"/>
                    </a:prstClr>
                  </a:outerShdw>
                </a:effectLst>
              </a:rPr>
              <a:t>” golf discs.</a:t>
            </a:r>
            <a:endParaRPr lang="en-US" sz="2000" dirty="0">
              <a:effectLst>
                <a:glow rad="63500">
                  <a:schemeClr val="accent4">
                    <a:lumMod val="40000"/>
                    <a:lumOff val="60000"/>
                    <a:alpha val="40000"/>
                  </a:schemeClr>
                </a:glow>
                <a:outerShdw blurRad="50800" dist="38100" dir="2700000" algn="tl" rotWithShape="0">
                  <a:prstClr val="black">
                    <a:alpha val="40000"/>
                  </a:prstClr>
                </a:outerShdw>
              </a:effectLst>
            </a:endParaRPr>
          </a:p>
          <a:p>
            <a:endParaRPr lang="en-US" sz="1600" dirty="0"/>
          </a:p>
        </p:txBody>
      </p:sp>
    </p:spTree>
    <p:extLst>
      <p:ext uri="{BB962C8B-B14F-4D97-AF65-F5344CB8AC3E}">
        <p14:creationId xmlns:p14="http://schemas.microsoft.com/office/powerpoint/2010/main" val="1804848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2000"/>
                                        <p:tgtEl>
                                          <p:spTgt spid="16">
                                            <p:txEl>
                                              <p:pRg st="0" end="0"/>
                                            </p:txEl>
                                          </p:spTgt>
                                        </p:tgtEl>
                                      </p:cBhvr>
                                    </p:animEffect>
                                    <p:anim calcmode="lin" valueType="num">
                                      <p:cBhvr>
                                        <p:cTn id="8" dur="2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250"/>
                            </p:stCondLst>
                            <p:childTnLst>
                              <p:par>
                                <p:cTn id="11" presetID="42" presetClass="entr" presetSubtype="0" fill="hold" nodeType="afterEffect">
                                  <p:stCondLst>
                                    <p:cond delay="3000"/>
                                  </p:stCondLst>
                                  <p:childTnLst>
                                    <p:set>
                                      <p:cBhvr>
                                        <p:cTn id="12" dur="1" fill="hold">
                                          <p:stCondLst>
                                            <p:cond delay="0"/>
                                          </p:stCondLst>
                                        </p:cTn>
                                        <p:tgtEl>
                                          <p:spTgt spid="16">
                                            <p:txEl>
                                              <p:pRg st="2" end="2"/>
                                            </p:txEl>
                                          </p:spTgt>
                                        </p:tgtEl>
                                        <p:attrNameLst>
                                          <p:attrName>style.visibility</p:attrName>
                                        </p:attrNameLst>
                                      </p:cBhvr>
                                      <p:to>
                                        <p:strVal val="visible"/>
                                      </p:to>
                                    </p:set>
                                    <p:animEffect transition="in" filter="fade">
                                      <p:cBhvr>
                                        <p:cTn id="13" dur="2000"/>
                                        <p:tgtEl>
                                          <p:spTgt spid="16">
                                            <p:txEl>
                                              <p:pRg st="2" end="2"/>
                                            </p:txEl>
                                          </p:spTgt>
                                        </p:tgtEl>
                                      </p:cBhvr>
                                    </p:animEffect>
                                    <p:anim calcmode="lin" valueType="num">
                                      <p:cBhvr>
                                        <p:cTn id="14" dur="2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5" dur="2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7250"/>
                            </p:stCondLst>
                            <p:childTnLst>
                              <p:par>
                                <p:cTn id="17" presetID="42" presetClass="entr" presetSubtype="0" fill="hold" nodeType="afterEffect">
                                  <p:stCondLst>
                                    <p:cond delay="3000"/>
                                  </p:stCondLst>
                                  <p:childTnLst>
                                    <p:set>
                                      <p:cBhvr>
                                        <p:cTn id="18" dur="1" fill="hold">
                                          <p:stCondLst>
                                            <p:cond delay="0"/>
                                          </p:stCondLst>
                                        </p:cTn>
                                        <p:tgtEl>
                                          <p:spTgt spid="16">
                                            <p:txEl>
                                              <p:pRg st="4" end="4"/>
                                            </p:txEl>
                                          </p:spTgt>
                                        </p:tgtEl>
                                        <p:attrNameLst>
                                          <p:attrName>style.visibility</p:attrName>
                                        </p:attrNameLst>
                                      </p:cBhvr>
                                      <p:to>
                                        <p:strVal val="visible"/>
                                      </p:to>
                                    </p:set>
                                    <p:animEffect transition="in" filter="fade">
                                      <p:cBhvr>
                                        <p:cTn id="19" dur="2000"/>
                                        <p:tgtEl>
                                          <p:spTgt spid="16">
                                            <p:txEl>
                                              <p:pRg st="4" end="4"/>
                                            </p:txEl>
                                          </p:spTgt>
                                        </p:tgtEl>
                                      </p:cBhvr>
                                    </p:animEffect>
                                    <p:anim calcmode="lin" valueType="num">
                                      <p:cBhvr>
                                        <p:cTn id="20" dur="2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21" dur="2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s://encrypted-tbn0.gstatic.com/images?q=tbn:ANd9GcT9cUhjNgKh_Sjue0rthu_Vd_5ciclZRim5xn3axo3wWhBZffj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484"/>
          <a:stretch/>
        </p:blipFill>
        <p:spPr bwMode="auto">
          <a:xfrm>
            <a:off x="381000" y="2922588"/>
            <a:ext cx="4114800" cy="3706811"/>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Content Placeholder 2"/>
          <p:cNvSpPr txBox="1">
            <a:spLocks/>
          </p:cNvSpPr>
          <p:nvPr/>
        </p:nvSpPr>
        <p:spPr>
          <a:xfrm>
            <a:off x="1371600" y="914400"/>
            <a:ext cx="6629400" cy="169790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en-US" cap="none" dirty="0" smtClean="0">
                <a:effectLst>
                  <a:glow rad="63500">
                    <a:schemeClr val="accent4">
                      <a:lumMod val="40000"/>
                      <a:lumOff val="60000"/>
                      <a:alpha val="40000"/>
                    </a:schemeClr>
                  </a:glow>
                  <a:outerShdw blurRad="50800" dist="38100" dir="2700000" algn="tl" rotWithShape="0">
                    <a:prstClr val="black">
                      <a:alpha val="40000"/>
                    </a:prstClr>
                  </a:outerShdw>
                </a:effectLst>
              </a:rPr>
              <a:t>Current supporters include NDEP, NDOA, NDOW, Newmont, </a:t>
            </a:r>
            <a:r>
              <a:rPr lang="en-US" cap="none" dirty="0" err="1" smtClean="0">
                <a:effectLst>
                  <a:glow rad="63500">
                    <a:schemeClr val="accent4">
                      <a:lumMod val="40000"/>
                      <a:lumOff val="60000"/>
                      <a:alpha val="40000"/>
                    </a:schemeClr>
                  </a:glow>
                  <a:outerShdw blurRad="50800" dist="38100" dir="2700000" algn="tl" rotWithShape="0">
                    <a:prstClr val="black">
                      <a:alpha val="40000"/>
                    </a:prstClr>
                  </a:outerShdw>
                </a:effectLst>
              </a:rPr>
              <a:t>Barrick</a:t>
            </a:r>
            <a:r>
              <a:rPr lang="en-US" cap="none" dirty="0" smtClean="0">
                <a:effectLst>
                  <a:glow rad="63500">
                    <a:schemeClr val="accent4">
                      <a:lumMod val="40000"/>
                      <a:lumOff val="60000"/>
                      <a:alpha val="40000"/>
                    </a:schemeClr>
                  </a:glow>
                  <a:outerShdw blurRad="50800" dist="38100" dir="2700000" algn="tl" rotWithShape="0">
                    <a:prstClr val="black">
                      <a:alpha val="40000"/>
                    </a:prstClr>
                  </a:outerShdw>
                </a:effectLst>
              </a:rPr>
              <a:t> </a:t>
            </a:r>
            <a:r>
              <a:rPr lang="en-US" cap="none" dirty="0" smtClean="0">
                <a:effectLst>
                  <a:glow rad="63500">
                    <a:schemeClr val="accent4">
                      <a:lumMod val="40000"/>
                      <a:lumOff val="60000"/>
                      <a:alpha val="40000"/>
                    </a:schemeClr>
                  </a:glow>
                  <a:outerShdw blurRad="50800" dist="38100" dir="2700000" algn="tl" rotWithShape="0">
                    <a:prstClr val="black">
                      <a:alpha val="40000"/>
                    </a:prstClr>
                  </a:outerShdw>
                </a:effectLst>
              </a:rPr>
              <a:t>and UPRR.</a:t>
            </a:r>
          </a:p>
          <a:p>
            <a:pPr marL="0" indent="0">
              <a:buFont typeface="Arial" panose="020B0604020202020204" pitchFamily="34" charset="0"/>
              <a:buNone/>
            </a:pPr>
            <a:r>
              <a:rPr lang="en-US" cap="none" dirty="0" smtClean="0">
                <a:effectLst>
                  <a:glow rad="63500">
                    <a:schemeClr val="accent4">
                      <a:lumMod val="40000"/>
                      <a:lumOff val="60000"/>
                      <a:alpha val="40000"/>
                    </a:schemeClr>
                  </a:glow>
                  <a:outerShdw blurRad="50800" dist="38100" dir="2700000" algn="tl" rotWithShape="0">
                    <a:prstClr val="black">
                      <a:alpha val="40000"/>
                    </a:prstClr>
                  </a:outerShdw>
                </a:effectLst>
              </a:rPr>
              <a:t>In addition to our numerous private stakeholders, project partners include BLM, USFS, NDF, </a:t>
            </a:r>
            <a:r>
              <a:rPr lang="en-US" cap="none" dirty="0" smtClean="0">
                <a:effectLst>
                  <a:glow rad="63500">
                    <a:schemeClr val="accent4">
                      <a:lumMod val="40000"/>
                      <a:lumOff val="60000"/>
                      <a:alpha val="40000"/>
                    </a:schemeClr>
                  </a:glow>
                  <a:outerShdw blurRad="50800" dist="38100" dir="2700000" algn="tl" rotWithShape="0">
                    <a:prstClr val="black">
                      <a:alpha val="40000"/>
                    </a:prstClr>
                  </a:outerShdw>
                </a:effectLst>
              </a:rPr>
              <a:t>UNCE </a:t>
            </a:r>
            <a:r>
              <a:rPr lang="en-US" cap="none" dirty="0" smtClean="0">
                <a:effectLst>
                  <a:glow rad="63500">
                    <a:schemeClr val="accent4">
                      <a:lumMod val="40000"/>
                      <a:lumOff val="60000"/>
                      <a:alpha val="40000"/>
                    </a:schemeClr>
                  </a:glow>
                  <a:outerShdw blurRad="50800" dist="38100" dir="2700000" algn="tl" rotWithShape="0">
                    <a:prstClr val="black">
                      <a:alpha val="40000"/>
                    </a:prstClr>
                  </a:outerShdw>
                </a:effectLst>
              </a:rPr>
              <a:t>and the City of Elko.</a:t>
            </a:r>
          </a:p>
        </p:txBody>
      </p:sp>
      <p:sp>
        <p:nvSpPr>
          <p:cNvPr id="2" name="TextBox 1"/>
          <p:cNvSpPr txBox="1"/>
          <p:nvPr/>
        </p:nvSpPr>
        <p:spPr>
          <a:xfrm>
            <a:off x="4876800" y="3381346"/>
            <a:ext cx="3810000" cy="1600438"/>
          </a:xfrm>
          <a:prstGeom prst="rect">
            <a:avLst/>
          </a:prstGeom>
          <a:noFill/>
        </p:spPr>
        <p:txBody>
          <a:bodyPr wrap="square" rtlCol="0" anchor="ctr">
            <a:spAutoFit/>
          </a:bodyPr>
          <a:lstStyle/>
          <a:p>
            <a:r>
              <a:rPr lang="en-US" sz="2000" dirty="0">
                <a:effectLst>
                  <a:glow rad="63500">
                    <a:schemeClr val="accent4">
                      <a:lumMod val="40000"/>
                      <a:lumOff val="60000"/>
                      <a:alpha val="40000"/>
                    </a:schemeClr>
                  </a:glow>
                  <a:outerShdw blurRad="50800" dist="38100" dir="2700000" algn="tl" rotWithShape="0">
                    <a:prstClr val="black">
                      <a:alpha val="40000"/>
                    </a:prstClr>
                  </a:outerShdw>
                </a:effectLst>
              </a:rPr>
              <a:t>We would like to add Elko County to our list, both as a supporter of our efforts, and as a project partner.</a:t>
            </a:r>
          </a:p>
          <a:p>
            <a:endParaRPr lang="en-US" dirty="0"/>
          </a:p>
        </p:txBody>
      </p:sp>
    </p:spTree>
    <p:extLst>
      <p:ext uri="{BB962C8B-B14F-4D97-AF65-F5344CB8AC3E}">
        <p14:creationId xmlns:p14="http://schemas.microsoft.com/office/powerpoint/2010/main" val="1159129178"/>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2000"/>
                                        <p:tgtEl>
                                          <p:spTgt spid="4">
                                            <p:txEl>
                                              <p:pRg st="1" end="1"/>
                                            </p:txEl>
                                          </p:spTgt>
                                        </p:tgtEl>
                                      </p:cBhvr>
                                    </p:animEffect>
                                    <p:anim calcmode="lin" valueType="num">
                                      <p:cBhvr>
                                        <p:cTn id="14"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300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2000"/>
                                        <p:tgtEl>
                                          <p:spTgt spid="2">
                                            <p:txEl>
                                              <p:pRg st="0" end="0"/>
                                            </p:txEl>
                                          </p:spTgt>
                                        </p:tgtEl>
                                      </p:cBhvr>
                                    </p:animEffect>
                                    <p:anim calcmode="lin" valueType="num">
                                      <p:cBhvr>
                                        <p:cTn id="20"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2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313718"/>
            <a:ext cx="7773338" cy="829282"/>
          </a:xfrm>
        </p:spPr>
        <p:txBody>
          <a:bodyPr>
            <a:normAutofit/>
          </a:bodyPr>
          <a:lstStyle/>
          <a:p>
            <a:r>
              <a:rPr lang="en-US" sz="4400" cap="none" dirty="0" smtClean="0">
                <a:ln w="0"/>
                <a:effectLst>
                  <a:glow rad="63500">
                    <a:schemeClr val="accent4">
                      <a:lumMod val="20000"/>
                      <a:lumOff val="80000"/>
                      <a:alpha val="39000"/>
                    </a:schemeClr>
                  </a:glow>
                  <a:outerShdw blurRad="50800" dist="76200" dir="2700000" algn="tl" rotWithShape="0">
                    <a:prstClr val="black">
                      <a:alpha val="40000"/>
                    </a:prstClr>
                  </a:outerShdw>
                </a:effectLst>
              </a:rPr>
              <a:t>Questions?</a:t>
            </a:r>
            <a:endPar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endParaRPr>
          </a:p>
        </p:txBody>
      </p:sp>
      <p:sp>
        <p:nvSpPr>
          <p:cNvPr id="3" name="Content Placeholder 2"/>
          <p:cNvSpPr>
            <a:spLocks noGrp="1"/>
          </p:cNvSpPr>
          <p:nvPr>
            <p:ph sz="quarter" idx="13"/>
          </p:nvPr>
        </p:nvSpPr>
        <p:spPr>
          <a:xfrm>
            <a:off x="685330" y="1752600"/>
            <a:ext cx="7772870" cy="4724399"/>
          </a:xfrm>
        </p:spPr>
        <p:txBody>
          <a:bodyPr>
            <a:normAutofit fontScale="77500" lnSpcReduction="20000"/>
          </a:bodyPr>
          <a:lstStyle/>
          <a:p>
            <a:pPr marL="0" indent="0">
              <a:buNone/>
            </a:pPr>
            <a:r>
              <a:rPr lang="en-US" sz="2900" b="1" dirty="0"/>
              <a:t>Please contact:</a:t>
            </a:r>
          </a:p>
          <a:p>
            <a:pPr marL="342900" indent="-342900"/>
            <a:r>
              <a:rPr lang="en-US" sz="2900" cap="none" dirty="0" smtClean="0"/>
              <a:t>Andi </a:t>
            </a:r>
            <a:r>
              <a:rPr lang="en-US" sz="2900" cap="none" dirty="0" err="1" smtClean="0"/>
              <a:t>Porreca</a:t>
            </a:r>
            <a:r>
              <a:rPr lang="en-US" sz="2900" cap="none" dirty="0" smtClean="0"/>
              <a:t>, HWCWMA Coordinator      </a:t>
            </a:r>
          </a:p>
          <a:p>
            <a:pPr marL="0" indent="0">
              <a:buNone/>
            </a:pPr>
            <a:r>
              <a:rPr lang="en-US" sz="2900" cap="none" dirty="0"/>
              <a:t> </a:t>
            </a:r>
            <a:r>
              <a:rPr lang="en-US" sz="2900" cap="none" dirty="0" smtClean="0"/>
              <a:t>     </a:t>
            </a:r>
            <a:r>
              <a:rPr lang="en-US" sz="2900" cap="none" dirty="0" smtClean="0"/>
              <a:t>(775) 762-2636</a:t>
            </a:r>
          </a:p>
          <a:p>
            <a:pPr marL="0" indent="0">
              <a:buNone/>
            </a:pPr>
            <a:r>
              <a:rPr lang="en-US" sz="2900" cap="none" dirty="0" smtClean="0"/>
              <a:t>     </a:t>
            </a:r>
            <a:r>
              <a:rPr lang="en-US" sz="2900" cap="none" dirty="0" smtClean="0"/>
              <a:t>a</a:t>
            </a:r>
            <a:r>
              <a:rPr lang="en-US" sz="2900" cap="none" dirty="0" smtClean="0"/>
              <a:t>porreca@humboldtweedfree.org</a:t>
            </a:r>
          </a:p>
          <a:p>
            <a:pPr marL="0" indent="0">
              <a:buNone/>
            </a:pPr>
            <a:endParaRPr lang="en-US" sz="2900" cap="none" dirty="0" smtClean="0"/>
          </a:p>
          <a:p>
            <a:pPr marL="342900" indent="-342900"/>
            <a:r>
              <a:rPr lang="en-US" sz="2900" cap="none" dirty="0" smtClean="0"/>
              <a:t>Rhonda </a:t>
            </a:r>
            <a:r>
              <a:rPr lang="en-US" sz="2900" cap="none" dirty="0" err="1" smtClean="0"/>
              <a:t>Heguy</a:t>
            </a:r>
            <a:r>
              <a:rPr lang="en-US" sz="2900" cap="none" dirty="0" smtClean="0"/>
              <a:t>, HWCWMA Administrator</a:t>
            </a:r>
          </a:p>
          <a:p>
            <a:pPr marL="342900" indent="-342900"/>
            <a:r>
              <a:rPr lang="en-US" sz="2900" cap="none" dirty="0" smtClean="0"/>
              <a:t>(775) 738-3085</a:t>
            </a:r>
          </a:p>
          <a:p>
            <a:pPr marL="0" indent="0">
              <a:buNone/>
            </a:pPr>
            <a:r>
              <a:rPr lang="en-US" sz="2900" cap="none" dirty="0" smtClean="0"/>
              <a:t>      </a:t>
            </a:r>
            <a:r>
              <a:rPr lang="en-US" sz="2900" cap="none" dirty="0" smtClean="0"/>
              <a:t>h</a:t>
            </a:r>
            <a:r>
              <a:rPr lang="en-US" sz="2900" cap="none" dirty="0" smtClean="0"/>
              <a:t>wcwma@gmail.com</a:t>
            </a:r>
          </a:p>
          <a:p>
            <a:pPr marL="0" indent="0">
              <a:buNone/>
            </a:pPr>
            <a:endParaRPr lang="en-US" sz="2900" cap="none" dirty="0" smtClean="0"/>
          </a:p>
          <a:p>
            <a:pPr marL="342900" indent="-342900"/>
            <a:r>
              <a:rPr lang="en-US" sz="2900" cap="none" dirty="0" smtClean="0"/>
              <a:t>w</a:t>
            </a:r>
            <a:r>
              <a:rPr lang="en-US" sz="2900" cap="none" dirty="0" smtClean="0"/>
              <a:t>ww.humboldtweedfree.org</a:t>
            </a:r>
          </a:p>
          <a:p>
            <a:endParaRPr lang="en-US" dirty="0"/>
          </a:p>
        </p:txBody>
      </p:sp>
    </p:spTree>
    <p:extLst>
      <p:ext uri="{BB962C8B-B14F-4D97-AF65-F5344CB8AC3E}">
        <p14:creationId xmlns:p14="http://schemas.microsoft.com/office/powerpoint/2010/main" val="3959625132"/>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rPr>
              <a:t>Nevada CWMA </a:t>
            </a:r>
            <a:r>
              <a:rPr lang="en-US" sz="4400" cap="none" dirty="0" smtClean="0">
                <a:ln w="0"/>
                <a:effectLst>
                  <a:glow rad="63500">
                    <a:schemeClr val="accent4">
                      <a:lumMod val="20000"/>
                      <a:lumOff val="80000"/>
                      <a:alpha val="39000"/>
                    </a:schemeClr>
                  </a:glow>
                  <a:outerShdw blurRad="50800" dist="76200" dir="2700000" algn="tl" rotWithShape="0">
                    <a:prstClr val="black">
                      <a:alpha val="40000"/>
                    </a:prstClr>
                  </a:outerShdw>
                </a:effectLst>
              </a:rPr>
              <a:t>Program</a:t>
            </a:r>
            <a:endPar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endParaRPr>
          </a:p>
        </p:txBody>
      </p:sp>
      <p:sp>
        <p:nvSpPr>
          <p:cNvPr id="3" name="Content Placeholder 2"/>
          <p:cNvSpPr>
            <a:spLocks noGrp="1"/>
          </p:cNvSpPr>
          <p:nvPr>
            <p:ph sz="quarter" idx="13"/>
          </p:nvPr>
        </p:nvSpPr>
        <p:spPr>
          <a:xfrm>
            <a:off x="493784" y="1905001"/>
            <a:ext cx="5080512" cy="4571999"/>
          </a:xfrm>
        </p:spPr>
        <p:txBody>
          <a:bodyPr>
            <a:normAutofit/>
          </a:bodyPr>
          <a:lstStyle/>
          <a:p>
            <a:r>
              <a:rPr lang="en-US" cap="none" dirty="0" smtClean="0"/>
              <a:t>Nevada’s program first began in 2002. The Nevada Department of Agriculture (NDA) received a State and Private Forestry (S&amp;P) grant from the United States Forest Service (USDA). </a:t>
            </a:r>
          </a:p>
          <a:p>
            <a:r>
              <a:rPr lang="en-US" cap="none" dirty="0" smtClean="0"/>
              <a:t>The S&amp;P grant funds were provided to assist states to establish CWMA’s. To date Nevada has 30 weed management areas and nine weed districts though not all are active.</a:t>
            </a:r>
            <a:endParaRPr lang="en-US" cap="non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954366"/>
            <a:ext cx="3178016" cy="44464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5824795" y="2080656"/>
            <a:ext cx="1479213" cy="586344"/>
            <a:chOff x="5305886" y="1385577"/>
            <a:chExt cx="1479213" cy="586344"/>
          </a:xfrm>
          <a:effectLst>
            <a:outerShdw blurRad="50800" dist="38100" dir="2700000" algn="tl" rotWithShape="0">
              <a:prstClr val="black">
                <a:alpha val="40000"/>
              </a:prstClr>
            </a:outerShdw>
          </a:effectLst>
        </p:grpSpPr>
        <p:sp>
          <p:nvSpPr>
            <p:cNvPr id="4" name="Down Arrow 3"/>
            <p:cNvSpPr/>
            <p:nvPr/>
          </p:nvSpPr>
          <p:spPr>
            <a:xfrm rot="18342254">
              <a:off x="5752321" y="939142"/>
              <a:ext cx="586344" cy="1479213"/>
            </a:xfrm>
            <a:prstGeom prst="downArrow">
              <a:avLst>
                <a:gd name="adj1" fmla="val 38795"/>
                <a:gd name="adj2" fmla="val 557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rot="2197635">
              <a:off x="5327794" y="1415871"/>
              <a:ext cx="1088235" cy="261610"/>
            </a:xfrm>
            <a:prstGeom prst="rect">
              <a:avLst/>
            </a:prstGeom>
            <a:noFill/>
          </p:spPr>
          <p:txBody>
            <a:bodyPr wrap="square" rtlCol="0">
              <a:spAutoFit/>
            </a:bodyPr>
            <a:lstStyle/>
            <a:p>
              <a:pPr algn="ctr"/>
              <a:r>
                <a:rPr lang="en-US" sz="1100" b="1" dirty="0" smtClean="0">
                  <a:effectLst>
                    <a:outerShdw blurRad="38100" dist="38100" dir="2700000" algn="tl">
                      <a:srgbClr val="000000">
                        <a:alpha val="43137"/>
                      </a:srgbClr>
                    </a:outerShdw>
                  </a:effectLst>
                  <a:latin typeface="+mj-lt"/>
                </a:rPr>
                <a:t>HWCWMA</a:t>
              </a:r>
              <a:endParaRPr lang="en-US" sz="1400" b="1" dirty="0">
                <a:effectLst>
                  <a:outerShdw blurRad="38100" dist="38100" dir="2700000" algn="tl">
                    <a:srgbClr val="000000">
                      <a:alpha val="43137"/>
                    </a:srgbClr>
                  </a:outerShdw>
                </a:effectLst>
                <a:latin typeface="+mj-lt"/>
              </a:endParaRPr>
            </a:p>
          </p:txBody>
        </p:sp>
      </p:grpSp>
      <p:sp>
        <p:nvSpPr>
          <p:cNvPr id="7" name="Rectangle 6"/>
          <p:cNvSpPr/>
          <p:nvPr/>
        </p:nvSpPr>
        <p:spPr>
          <a:xfrm>
            <a:off x="1295400" y="990600"/>
            <a:ext cx="6520888" cy="584775"/>
          </a:xfrm>
          <a:prstGeom prst="rect">
            <a:avLst/>
          </a:prstGeom>
          <a:noFill/>
        </p:spPr>
        <p:txBody>
          <a:bodyPr wrap="none" lIns="91440" tIns="45720" rIns="91440" bIns="45720">
            <a:spAutoFit/>
          </a:bodyPr>
          <a:lstStyle/>
          <a:p>
            <a:r>
              <a:rPr lang="en-US" sz="3200" dirty="0">
                <a:ln w="0"/>
                <a:effectLst>
                  <a:glow rad="63500">
                    <a:schemeClr val="accent4">
                      <a:lumMod val="20000"/>
                      <a:lumOff val="80000"/>
                      <a:alpha val="39000"/>
                    </a:schemeClr>
                  </a:glow>
                  <a:outerShdw blurRad="50800" dist="76200" dir="2700000" algn="tl" rotWithShape="0">
                    <a:prstClr val="black">
                      <a:alpha val="40000"/>
                    </a:prstClr>
                  </a:outerShdw>
                </a:effectLst>
                <a:latin typeface="+mj-lt"/>
                <a:ea typeface="+mj-ea"/>
                <a:cs typeface="+mj-cs"/>
              </a:rPr>
              <a:t>Cooperative Weed Management Area</a:t>
            </a:r>
          </a:p>
        </p:txBody>
      </p:sp>
    </p:spTree>
    <p:extLst>
      <p:ext uri="{BB962C8B-B14F-4D97-AF65-F5344CB8AC3E}">
        <p14:creationId xmlns:p14="http://schemas.microsoft.com/office/powerpoint/2010/main" val="1192522403"/>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1500"/>
                                  </p:stCondLst>
                                  <p:iterate type="wd">
                                    <p:tmPct val="16667"/>
                                  </p:iterate>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anim calcmode="lin" valueType="num">
                                      <p:cBhvr>
                                        <p:cTn id="9" dur="3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6000"/>
                            </p:stCondLst>
                            <p:childTnLst>
                              <p:par>
                                <p:cTn id="12" presetID="2" presetClass="entr" presetSubtype="4" fill="hold" nodeType="afterEffect">
                                  <p:stCondLst>
                                    <p:cond delay="125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2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2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6" fill="hold">
                            <p:stCondLst>
                              <p:cond delay="9750"/>
                            </p:stCondLst>
                            <p:childTnLst>
                              <p:par>
                                <p:cTn id="17" presetID="2" presetClass="entr" presetSubtype="4" fill="hold" nodeType="afterEffect">
                                  <p:stCondLst>
                                    <p:cond delay="300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2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2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5250"/>
                            </p:stCondLst>
                            <p:childTnLst>
                              <p:par>
                                <p:cTn id="22" presetID="31" presetClass="entr" presetSubtype="0" fill="hold" nodeType="afterEffect">
                                  <p:stCondLst>
                                    <p:cond delay="3500"/>
                                  </p:stCondLst>
                                  <p:childTnLst>
                                    <p:set>
                                      <p:cBhvr>
                                        <p:cTn id="23" dur="1" fill="hold">
                                          <p:stCondLst>
                                            <p:cond delay="0"/>
                                          </p:stCondLst>
                                        </p:cTn>
                                        <p:tgtEl>
                                          <p:spTgt spid="1026"/>
                                        </p:tgtEl>
                                        <p:attrNameLst>
                                          <p:attrName>style.visibility</p:attrName>
                                        </p:attrNameLst>
                                      </p:cBhvr>
                                      <p:to>
                                        <p:strVal val="visible"/>
                                      </p:to>
                                    </p:set>
                                    <p:anim calcmode="lin" valueType="num">
                                      <p:cBhvr>
                                        <p:cTn id="24" dur="1000" fill="hold"/>
                                        <p:tgtEl>
                                          <p:spTgt spid="1026"/>
                                        </p:tgtEl>
                                        <p:attrNameLst>
                                          <p:attrName>ppt_w</p:attrName>
                                        </p:attrNameLst>
                                      </p:cBhvr>
                                      <p:tavLst>
                                        <p:tav tm="0">
                                          <p:val>
                                            <p:fltVal val="0"/>
                                          </p:val>
                                        </p:tav>
                                        <p:tav tm="100000">
                                          <p:val>
                                            <p:strVal val="#ppt_w"/>
                                          </p:val>
                                        </p:tav>
                                      </p:tavLst>
                                    </p:anim>
                                    <p:anim calcmode="lin" valueType="num">
                                      <p:cBhvr>
                                        <p:cTn id="25" dur="1000" fill="hold"/>
                                        <p:tgtEl>
                                          <p:spTgt spid="1026"/>
                                        </p:tgtEl>
                                        <p:attrNameLst>
                                          <p:attrName>ppt_h</p:attrName>
                                        </p:attrNameLst>
                                      </p:cBhvr>
                                      <p:tavLst>
                                        <p:tav tm="0">
                                          <p:val>
                                            <p:fltVal val="0"/>
                                          </p:val>
                                        </p:tav>
                                        <p:tav tm="100000">
                                          <p:val>
                                            <p:strVal val="#ppt_h"/>
                                          </p:val>
                                        </p:tav>
                                      </p:tavLst>
                                    </p:anim>
                                    <p:anim calcmode="lin" valueType="num">
                                      <p:cBhvr>
                                        <p:cTn id="26" dur="1000" fill="hold"/>
                                        <p:tgtEl>
                                          <p:spTgt spid="1026"/>
                                        </p:tgtEl>
                                        <p:attrNameLst>
                                          <p:attrName>style.rotation</p:attrName>
                                        </p:attrNameLst>
                                      </p:cBhvr>
                                      <p:tavLst>
                                        <p:tav tm="0">
                                          <p:val>
                                            <p:fltVal val="90"/>
                                          </p:val>
                                        </p:tav>
                                        <p:tav tm="100000">
                                          <p:val>
                                            <p:fltVal val="0"/>
                                          </p:val>
                                        </p:tav>
                                      </p:tavLst>
                                    </p:anim>
                                    <p:animEffect transition="in" filter="fade">
                                      <p:cBhvr>
                                        <p:cTn id="27" dur="1000"/>
                                        <p:tgtEl>
                                          <p:spTgt spid="1026"/>
                                        </p:tgtEl>
                                      </p:cBhvr>
                                    </p:animEffect>
                                  </p:childTnLst>
                                </p:cTn>
                              </p:par>
                            </p:childTnLst>
                          </p:cTn>
                        </p:par>
                        <p:par>
                          <p:cTn id="28" fill="hold">
                            <p:stCondLst>
                              <p:cond delay="19750"/>
                            </p:stCondLst>
                            <p:childTnLst>
                              <p:par>
                                <p:cTn id="29" presetID="31" presetClass="entr" presetSubtype="0" fill="hold" nodeType="afterEffect">
                                  <p:stCondLst>
                                    <p:cond delay="100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00" y="304800"/>
            <a:ext cx="8876768" cy="6324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3"/>
          </p:nvPr>
        </p:nvSpPr>
        <p:spPr>
          <a:xfrm>
            <a:off x="685330" y="457200"/>
            <a:ext cx="7772870" cy="680907"/>
          </a:xfrm>
        </p:spPr>
        <p:txBody>
          <a:bodyPr>
            <a:normAutofit lnSpcReduction="10000"/>
          </a:bodyPr>
          <a:lstStyle/>
          <a:p>
            <a:pPr marL="137160" indent="0" algn="ctr">
              <a:lnSpc>
                <a:spcPct val="90000"/>
              </a:lnSpc>
              <a:spcBef>
                <a:spcPct val="0"/>
              </a:spcBef>
              <a:buNone/>
            </a:pPr>
            <a:r>
              <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latin typeface="+mj-lt"/>
                <a:ea typeface="+mj-ea"/>
                <a:cs typeface="+mj-cs"/>
              </a:rPr>
              <a:t>Thank you!</a:t>
            </a:r>
          </a:p>
          <a:p>
            <a:endParaRPr lang="en-US" dirty="0"/>
          </a:p>
          <a:p>
            <a:endParaRPr lang="en-US" dirty="0"/>
          </a:p>
        </p:txBody>
      </p:sp>
    </p:spTree>
    <p:extLst>
      <p:ext uri="{BB962C8B-B14F-4D97-AF65-F5344CB8AC3E}">
        <p14:creationId xmlns:p14="http://schemas.microsoft.com/office/powerpoint/2010/main" val="898228927"/>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8700"/>
            <a:ext cx="9144000" cy="5829300"/>
          </a:xfrm>
          <a:prstGeom prst="rect">
            <a:avLst/>
          </a:prstGeom>
        </p:spPr>
      </p:pic>
      <p:sp>
        <p:nvSpPr>
          <p:cNvPr id="2" name="Title 1"/>
          <p:cNvSpPr>
            <a:spLocks noGrp="1"/>
          </p:cNvSpPr>
          <p:nvPr>
            <p:ph type="title"/>
          </p:nvPr>
        </p:nvSpPr>
        <p:spPr>
          <a:xfrm>
            <a:off x="457200" y="244817"/>
            <a:ext cx="8229600" cy="713509"/>
          </a:xfrm>
          <a:effectLst>
            <a:glow rad="63500">
              <a:schemeClr val="accent2">
                <a:satMod val="175000"/>
                <a:alpha val="40000"/>
              </a:schemeClr>
            </a:glow>
            <a:outerShdw blurRad="50800" dist="38100" dir="2700000" algn="tl" rotWithShape="0">
              <a:prstClr val="black">
                <a:alpha val="40000"/>
              </a:prstClr>
            </a:outerShdw>
          </a:effectLst>
        </p:spPr>
        <p:txBody>
          <a:bodyPr>
            <a:normAutofit/>
          </a:bodyPr>
          <a:lstStyle/>
          <a:p>
            <a:r>
              <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rPr>
              <a:t>Basic Characteristics of </a:t>
            </a:r>
            <a:r>
              <a:rPr lang="en-US" sz="4400" cap="none" dirty="0" smtClean="0">
                <a:ln w="0"/>
                <a:effectLst>
                  <a:glow rad="63500">
                    <a:schemeClr val="accent4">
                      <a:lumMod val="20000"/>
                      <a:lumOff val="80000"/>
                      <a:alpha val="39000"/>
                    </a:schemeClr>
                  </a:glow>
                  <a:outerShdw blurRad="50800" dist="76200" dir="2700000" algn="tl" rotWithShape="0">
                    <a:prstClr val="black">
                      <a:alpha val="40000"/>
                    </a:prstClr>
                  </a:outerShdw>
                </a:effectLst>
              </a:rPr>
              <a:t>CWMA</a:t>
            </a:r>
            <a:r>
              <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rPr>
              <a:t>s</a:t>
            </a:r>
            <a:endPar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endParaRPr>
          </a:p>
        </p:txBody>
      </p:sp>
      <p:sp>
        <p:nvSpPr>
          <p:cNvPr id="6" name="Circular Arrow 5"/>
          <p:cNvSpPr/>
          <p:nvPr/>
        </p:nvSpPr>
        <p:spPr>
          <a:xfrm>
            <a:off x="1607970" y="1143353"/>
            <a:ext cx="5772832" cy="5599993"/>
          </a:xfrm>
          <a:prstGeom prst="circularArrow">
            <a:avLst>
              <a:gd name="adj1" fmla="val 5274"/>
              <a:gd name="adj2" fmla="val 312630"/>
              <a:gd name="adj3" fmla="val 14217188"/>
              <a:gd name="adj4" fmla="val 17133425"/>
              <a:gd name="adj5" fmla="val 5477"/>
            </a:avLst>
          </a:prstGeom>
          <a:gradFill>
            <a:gsLst>
              <a:gs pos="0">
                <a:schemeClr val="lt2">
                  <a:tint val="90000"/>
                  <a:lumMod val="110000"/>
                </a:schemeClr>
              </a:gs>
              <a:gs pos="100000">
                <a:schemeClr val="bg2">
                  <a:lumMod val="60000"/>
                  <a:lumOff val="40000"/>
                </a:schemeClr>
              </a:gs>
            </a:gsLst>
          </a:gra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2">
            <a:schemeClr val="lt2"/>
          </a:fillRef>
          <a:effectRef idx="2">
            <a:schemeClr val="accent4">
              <a:shade val="80000"/>
              <a:hueOff val="-86631"/>
              <a:satOff val="-361"/>
              <a:lumOff val="5432"/>
              <a:alphaOff val="0"/>
            </a:schemeClr>
          </a:effectRef>
          <a:fontRef idx="minor">
            <a:schemeClr val="lt1"/>
          </a:fontRef>
        </p:style>
      </p:sp>
      <p:sp>
        <p:nvSpPr>
          <p:cNvPr id="7" name="Freeform 6"/>
          <p:cNvSpPr/>
          <p:nvPr/>
        </p:nvSpPr>
        <p:spPr>
          <a:xfrm>
            <a:off x="3351386" y="1104899"/>
            <a:ext cx="2208386" cy="1104193"/>
          </a:xfrm>
          <a:custGeom>
            <a:avLst/>
            <a:gdLst>
              <a:gd name="connsiteX0" fmla="*/ 0 w 2208386"/>
              <a:gd name="connsiteY0" fmla="*/ 184036 h 1104193"/>
              <a:gd name="connsiteX1" fmla="*/ 184036 w 2208386"/>
              <a:gd name="connsiteY1" fmla="*/ 0 h 1104193"/>
              <a:gd name="connsiteX2" fmla="*/ 2024350 w 2208386"/>
              <a:gd name="connsiteY2" fmla="*/ 0 h 1104193"/>
              <a:gd name="connsiteX3" fmla="*/ 2208386 w 2208386"/>
              <a:gd name="connsiteY3" fmla="*/ 184036 h 1104193"/>
              <a:gd name="connsiteX4" fmla="*/ 2208386 w 2208386"/>
              <a:gd name="connsiteY4" fmla="*/ 920157 h 1104193"/>
              <a:gd name="connsiteX5" fmla="*/ 2024350 w 2208386"/>
              <a:gd name="connsiteY5" fmla="*/ 1104193 h 1104193"/>
              <a:gd name="connsiteX6" fmla="*/ 184036 w 2208386"/>
              <a:gd name="connsiteY6" fmla="*/ 1104193 h 1104193"/>
              <a:gd name="connsiteX7" fmla="*/ 0 w 2208386"/>
              <a:gd name="connsiteY7" fmla="*/ 920157 h 1104193"/>
              <a:gd name="connsiteX8" fmla="*/ 0 w 2208386"/>
              <a:gd name="connsiteY8" fmla="*/ 184036 h 110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8386" h="1104193">
                <a:moveTo>
                  <a:pt x="0" y="184036"/>
                </a:moveTo>
                <a:cubicBezTo>
                  <a:pt x="0" y="82396"/>
                  <a:pt x="82396" y="0"/>
                  <a:pt x="184036" y="0"/>
                </a:cubicBezTo>
                <a:lnTo>
                  <a:pt x="2024350" y="0"/>
                </a:lnTo>
                <a:cubicBezTo>
                  <a:pt x="2125990" y="0"/>
                  <a:pt x="2208386" y="82396"/>
                  <a:pt x="2208386" y="184036"/>
                </a:cubicBezTo>
                <a:lnTo>
                  <a:pt x="2208386" y="920157"/>
                </a:lnTo>
                <a:cubicBezTo>
                  <a:pt x="2208386" y="1021797"/>
                  <a:pt x="2125990" y="1104193"/>
                  <a:pt x="2024350" y="1104193"/>
                </a:cubicBezTo>
                <a:lnTo>
                  <a:pt x="184036" y="1104193"/>
                </a:lnTo>
                <a:cubicBezTo>
                  <a:pt x="82396" y="1104193"/>
                  <a:pt x="0" y="1021797"/>
                  <a:pt x="0" y="920157"/>
                </a:cubicBezTo>
                <a:lnTo>
                  <a:pt x="0" y="184036"/>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rPr>
              <a:t>Operate within a defined, local geographic area</a:t>
            </a:r>
            <a:endParaRPr lang="en-US" sz="1600" b="1" kern="1200" dirty="0">
              <a:solidFill>
                <a:schemeClr val="tx1"/>
              </a:solidFill>
            </a:endParaRPr>
          </a:p>
        </p:txBody>
      </p:sp>
      <p:sp>
        <p:nvSpPr>
          <p:cNvPr id="8" name="Freeform 7"/>
          <p:cNvSpPr/>
          <p:nvPr/>
        </p:nvSpPr>
        <p:spPr>
          <a:xfrm>
            <a:off x="5868646" y="2553407"/>
            <a:ext cx="2208386" cy="1104193"/>
          </a:xfrm>
          <a:custGeom>
            <a:avLst/>
            <a:gdLst>
              <a:gd name="connsiteX0" fmla="*/ 0 w 2208386"/>
              <a:gd name="connsiteY0" fmla="*/ 184036 h 1104193"/>
              <a:gd name="connsiteX1" fmla="*/ 184036 w 2208386"/>
              <a:gd name="connsiteY1" fmla="*/ 0 h 1104193"/>
              <a:gd name="connsiteX2" fmla="*/ 2024350 w 2208386"/>
              <a:gd name="connsiteY2" fmla="*/ 0 h 1104193"/>
              <a:gd name="connsiteX3" fmla="*/ 2208386 w 2208386"/>
              <a:gd name="connsiteY3" fmla="*/ 184036 h 1104193"/>
              <a:gd name="connsiteX4" fmla="*/ 2208386 w 2208386"/>
              <a:gd name="connsiteY4" fmla="*/ 920157 h 1104193"/>
              <a:gd name="connsiteX5" fmla="*/ 2024350 w 2208386"/>
              <a:gd name="connsiteY5" fmla="*/ 1104193 h 1104193"/>
              <a:gd name="connsiteX6" fmla="*/ 184036 w 2208386"/>
              <a:gd name="connsiteY6" fmla="*/ 1104193 h 1104193"/>
              <a:gd name="connsiteX7" fmla="*/ 0 w 2208386"/>
              <a:gd name="connsiteY7" fmla="*/ 920157 h 1104193"/>
              <a:gd name="connsiteX8" fmla="*/ 0 w 2208386"/>
              <a:gd name="connsiteY8" fmla="*/ 184036 h 110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8386" h="1104193">
                <a:moveTo>
                  <a:pt x="0" y="184036"/>
                </a:moveTo>
                <a:cubicBezTo>
                  <a:pt x="0" y="82396"/>
                  <a:pt x="82396" y="0"/>
                  <a:pt x="184036" y="0"/>
                </a:cubicBezTo>
                <a:lnTo>
                  <a:pt x="2024350" y="0"/>
                </a:lnTo>
                <a:cubicBezTo>
                  <a:pt x="2125990" y="0"/>
                  <a:pt x="2208386" y="82396"/>
                  <a:pt x="2208386" y="184036"/>
                </a:cubicBezTo>
                <a:lnTo>
                  <a:pt x="2208386" y="920157"/>
                </a:lnTo>
                <a:cubicBezTo>
                  <a:pt x="2208386" y="1021797"/>
                  <a:pt x="2125990" y="1104193"/>
                  <a:pt x="2024350" y="1104193"/>
                </a:cubicBezTo>
                <a:lnTo>
                  <a:pt x="184036" y="1104193"/>
                </a:lnTo>
                <a:cubicBezTo>
                  <a:pt x="82396" y="1104193"/>
                  <a:pt x="0" y="1021797"/>
                  <a:pt x="0" y="920157"/>
                </a:cubicBezTo>
                <a:lnTo>
                  <a:pt x="0" y="184036"/>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86631"/>
              <a:satOff val="-361"/>
              <a:lumOff val="5432"/>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1600" b="1" dirty="0">
                <a:solidFill>
                  <a:schemeClr val="tx1"/>
                </a:solidFill>
              </a:rPr>
              <a:t>Involve a broad cross-section of landowners &amp; natural resource managers</a:t>
            </a:r>
          </a:p>
        </p:txBody>
      </p:sp>
      <p:sp>
        <p:nvSpPr>
          <p:cNvPr id="9" name="Freeform 8"/>
          <p:cNvSpPr/>
          <p:nvPr/>
        </p:nvSpPr>
        <p:spPr>
          <a:xfrm>
            <a:off x="5868646" y="4229806"/>
            <a:ext cx="2208386" cy="1104193"/>
          </a:xfrm>
          <a:custGeom>
            <a:avLst/>
            <a:gdLst>
              <a:gd name="connsiteX0" fmla="*/ 0 w 2208386"/>
              <a:gd name="connsiteY0" fmla="*/ 184036 h 1104193"/>
              <a:gd name="connsiteX1" fmla="*/ 184036 w 2208386"/>
              <a:gd name="connsiteY1" fmla="*/ 0 h 1104193"/>
              <a:gd name="connsiteX2" fmla="*/ 2024350 w 2208386"/>
              <a:gd name="connsiteY2" fmla="*/ 0 h 1104193"/>
              <a:gd name="connsiteX3" fmla="*/ 2208386 w 2208386"/>
              <a:gd name="connsiteY3" fmla="*/ 184036 h 1104193"/>
              <a:gd name="connsiteX4" fmla="*/ 2208386 w 2208386"/>
              <a:gd name="connsiteY4" fmla="*/ 920157 h 1104193"/>
              <a:gd name="connsiteX5" fmla="*/ 2024350 w 2208386"/>
              <a:gd name="connsiteY5" fmla="*/ 1104193 h 1104193"/>
              <a:gd name="connsiteX6" fmla="*/ 184036 w 2208386"/>
              <a:gd name="connsiteY6" fmla="*/ 1104193 h 1104193"/>
              <a:gd name="connsiteX7" fmla="*/ 0 w 2208386"/>
              <a:gd name="connsiteY7" fmla="*/ 920157 h 1104193"/>
              <a:gd name="connsiteX8" fmla="*/ 0 w 2208386"/>
              <a:gd name="connsiteY8" fmla="*/ 184036 h 110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8386" h="1104193">
                <a:moveTo>
                  <a:pt x="0" y="184036"/>
                </a:moveTo>
                <a:cubicBezTo>
                  <a:pt x="0" y="82396"/>
                  <a:pt x="82396" y="0"/>
                  <a:pt x="184036" y="0"/>
                </a:cubicBezTo>
                <a:lnTo>
                  <a:pt x="2024350" y="0"/>
                </a:lnTo>
                <a:cubicBezTo>
                  <a:pt x="2125990" y="0"/>
                  <a:pt x="2208386" y="82396"/>
                  <a:pt x="2208386" y="184036"/>
                </a:cubicBezTo>
                <a:lnTo>
                  <a:pt x="2208386" y="920157"/>
                </a:lnTo>
                <a:cubicBezTo>
                  <a:pt x="2208386" y="1021797"/>
                  <a:pt x="2125990" y="1104193"/>
                  <a:pt x="2024350" y="1104193"/>
                </a:cubicBezTo>
                <a:lnTo>
                  <a:pt x="184036" y="1104193"/>
                </a:lnTo>
                <a:cubicBezTo>
                  <a:pt x="82396" y="1104193"/>
                  <a:pt x="0" y="1021797"/>
                  <a:pt x="0" y="920157"/>
                </a:cubicBezTo>
                <a:lnTo>
                  <a:pt x="0" y="184036"/>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173263"/>
              <a:satOff val="-722"/>
              <a:lumOff val="10863"/>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1600" b="1" dirty="0">
                <a:solidFill>
                  <a:schemeClr val="tx1"/>
                </a:solidFill>
              </a:rPr>
              <a:t>Are usually led by a steering committee, or board</a:t>
            </a:r>
          </a:p>
        </p:txBody>
      </p:sp>
      <p:sp>
        <p:nvSpPr>
          <p:cNvPr id="10" name="Freeform 9"/>
          <p:cNvSpPr/>
          <p:nvPr/>
        </p:nvSpPr>
        <p:spPr>
          <a:xfrm>
            <a:off x="3351386" y="5643731"/>
            <a:ext cx="2208386" cy="1104193"/>
          </a:xfrm>
          <a:custGeom>
            <a:avLst/>
            <a:gdLst>
              <a:gd name="connsiteX0" fmla="*/ 0 w 2208386"/>
              <a:gd name="connsiteY0" fmla="*/ 184036 h 1104193"/>
              <a:gd name="connsiteX1" fmla="*/ 184036 w 2208386"/>
              <a:gd name="connsiteY1" fmla="*/ 0 h 1104193"/>
              <a:gd name="connsiteX2" fmla="*/ 2024350 w 2208386"/>
              <a:gd name="connsiteY2" fmla="*/ 0 h 1104193"/>
              <a:gd name="connsiteX3" fmla="*/ 2208386 w 2208386"/>
              <a:gd name="connsiteY3" fmla="*/ 184036 h 1104193"/>
              <a:gd name="connsiteX4" fmla="*/ 2208386 w 2208386"/>
              <a:gd name="connsiteY4" fmla="*/ 920157 h 1104193"/>
              <a:gd name="connsiteX5" fmla="*/ 2024350 w 2208386"/>
              <a:gd name="connsiteY5" fmla="*/ 1104193 h 1104193"/>
              <a:gd name="connsiteX6" fmla="*/ 184036 w 2208386"/>
              <a:gd name="connsiteY6" fmla="*/ 1104193 h 1104193"/>
              <a:gd name="connsiteX7" fmla="*/ 0 w 2208386"/>
              <a:gd name="connsiteY7" fmla="*/ 920157 h 1104193"/>
              <a:gd name="connsiteX8" fmla="*/ 0 w 2208386"/>
              <a:gd name="connsiteY8" fmla="*/ 184036 h 110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8386" h="1104193">
                <a:moveTo>
                  <a:pt x="0" y="184036"/>
                </a:moveTo>
                <a:cubicBezTo>
                  <a:pt x="0" y="82396"/>
                  <a:pt x="82396" y="0"/>
                  <a:pt x="184036" y="0"/>
                </a:cubicBezTo>
                <a:lnTo>
                  <a:pt x="2024350" y="0"/>
                </a:lnTo>
                <a:cubicBezTo>
                  <a:pt x="2125990" y="0"/>
                  <a:pt x="2208386" y="82396"/>
                  <a:pt x="2208386" y="184036"/>
                </a:cubicBezTo>
                <a:lnTo>
                  <a:pt x="2208386" y="920157"/>
                </a:lnTo>
                <a:cubicBezTo>
                  <a:pt x="2208386" y="1021797"/>
                  <a:pt x="2125990" y="1104193"/>
                  <a:pt x="2024350" y="1104193"/>
                </a:cubicBezTo>
                <a:lnTo>
                  <a:pt x="184036" y="1104193"/>
                </a:lnTo>
                <a:cubicBezTo>
                  <a:pt x="82396" y="1104193"/>
                  <a:pt x="0" y="1021797"/>
                  <a:pt x="0" y="920157"/>
                </a:cubicBezTo>
                <a:lnTo>
                  <a:pt x="0" y="184036"/>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259894"/>
              <a:satOff val="-1082"/>
              <a:lumOff val="16295"/>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1600" b="1" dirty="0">
                <a:solidFill>
                  <a:schemeClr val="tx1"/>
                </a:solidFill>
              </a:rPr>
              <a:t>Have a long-term commitment to cooperation (e.g. MOU’s)</a:t>
            </a:r>
          </a:p>
        </p:txBody>
      </p:sp>
      <p:sp>
        <p:nvSpPr>
          <p:cNvPr id="11" name="Freeform 10"/>
          <p:cNvSpPr/>
          <p:nvPr/>
        </p:nvSpPr>
        <p:spPr>
          <a:xfrm>
            <a:off x="1066800" y="4229806"/>
            <a:ext cx="2208386" cy="1104193"/>
          </a:xfrm>
          <a:custGeom>
            <a:avLst/>
            <a:gdLst>
              <a:gd name="connsiteX0" fmla="*/ 0 w 2208386"/>
              <a:gd name="connsiteY0" fmla="*/ 184036 h 1104193"/>
              <a:gd name="connsiteX1" fmla="*/ 184036 w 2208386"/>
              <a:gd name="connsiteY1" fmla="*/ 0 h 1104193"/>
              <a:gd name="connsiteX2" fmla="*/ 2024350 w 2208386"/>
              <a:gd name="connsiteY2" fmla="*/ 0 h 1104193"/>
              <a:gd name="connsiteX3" fmla="*/ 2208386 w 2208386"/>
              <a:gd name="connsiteY3" fmla="*/ 184036 h 1104193"/>
              <a:gd name="connsiteX4" fmla="*/ 2208386 w 2208386"/>
              <a:gd name="connsiteY4" fmla="*/ 920157 h 1104193"/>
              <a:gd name="connsiteX5" fmla="*/ 2024350 w 2208386"/>
              <a:gd name="connsiteY5" fmla="*/ 1104193 h 1104193"/>
              <a:gd name="connsiteX6" fmla="*/ 184036 w 2208386"/>
              <a:gd name="connsiteY6" fmla="*/ 1104193 h 1104193"/>
              <a:gd name="connsiteX7" fmla="*/ 0 w 2208386"/>
              <a:gd name="connsiteY7" fmla="*/ 920157 h 1104193"/>
              <a:gd name="connsiteX8" fmla="*/ 0 w 2208386"/>
              <a:gd name="connsiteY8" fmla="*/ 184036 h 110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8386" h="1104193">
                <a:moveTo>
                  <a:pt x="0" y="184036"/>
                </a:moveTo>
                <a:cubicBezTo>
                  <a:pt x="0" y="82396"/>
                  <a:pt x="82396" y="0"/>
                  <a:pt x="184036" y="0"/>
                </a:cubicBezTo>
                <a:lnTo>
                  <a:pt x="2024350" y="0"/>
                </a:lnTo>
                <a:cubicBezTo>
                  <a:pt x="2125990" y="0"/>
                  <a:pt x="2208386" y="82396"/>
                  <a:pt x="2208386" y="184036"/>
                </a:cubicBezTo>
                <a:lnTo>
                  <a:pt x="2208386" y="920157"/>
                </a:lnTo>
                <a:cubicBezTo>
                  <a:pt x="2208386" y="1021797"/>
                  <a:pt x="2125990" y="1104193"/>
                  <a:pt x="2024350" y="1104193"/>
                </a:cubicBezTo>
                <a:lnTo>
                  <a:pt x="184036" y="1104193"/>
                </a:lnTo>
                <a:cubicBezTo>
                  <a:pt x="82396" y="1104193"/>
                  <a:pt x="0" y="1021797"/>
                  <a:pt x="0" y="920157"/>
                </a:cubicBezTo>
                <a:lnTo>
                  <a:pt x="0" y="184036"/>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346526"/>
              <a:satOff val="-1443"/>
              <a:lumOff val="21726"/>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1600" b="1" dirty="0">
                <a:solidFill>
                  <a:schemeClr val="tx1"/>
                </a:solidFill>
              </a:rPr>
              <a:t>Have a comprehensive plan for invasive plant management</a:t>
            </a:r>
          </a:p>
        </p:txBody>
      </p:sp>
      <p:sp>
        <p:nvSpPr>
          <p:cNvPr id="12" name="Freeform 11"/>
          <p:cNvSpPr/>
          <p:nvPr/>
        </p:nvSpPr>
        <p:spPr>
          <a:xfrm>
            <a:off x="1066800" y="2553407"/>
            <a:ext cx="2208386" cy="1104193"/>
          </a:xfrm>
          <a:custGeom>
            <a:avLst/>
            <a:gdLst>
              <a:gd name="connsiteX0" fmla="*/ 0 w 2208386"/>
              <a:gd name="connsiteY0" fmla="*/ 184036 h 1104193"/>
              <a:gd name="connsiteX1" fmla="*/ 184036 w 2208386"/>
              <a:gd name="connsiteY1" fmla="*/ 0 h 1104193"/>
              <a:gd name="connsiteX2" fmla="*/ 2024350 w 2208386"/>
              <a:gd name="connsiteY2" fmla="*/ 0 h 1104193"/>
              <a:gd name="connsiteX3" fmla="*/ 2208386 w 2208386"/>
              <a:gd name="connsiteY3" fmla="*/ 184036 h 1104193"/>
              <a:gd name="connsiteX4" fmla="*/ 2208386 w 2208386"/>
              <a:gd name="connsiteY4" fmla="*/ 920157 h 1104193"/>
              <a:gd name="connsiteX5" fmla="*/ 2024350 w 2208386"/>
              <a:gd name="connsiteY5" fmla="*/ 1104193 h 1104193"/>
              <a:gd name="connsiteX6" fmla="*/ 184036 w 2208386"/>
              <a:gd name="connsiteY6" fmla="*/ 1104193 h 1104193"/>
              <a:gd name="connsiteX7" fmla="*/ 0 w 2208386"/>
              <a:gd name="connsiteY7" fmla="*/ 920157 h 1104193"/>
              <a:gd name="connsiteX8" fmla="*/ 0 w 2208386"/>
              <a:gd name="connsiteY8" fmla="*/ 184036 h 110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8386" h="1104193">
                <a:moveTo>
                  <a:pt x="0" y="184036"/>
                </a:moveTo>
                <a:cubicBezTo>
                  <a:pt x="0" y="82396"/>
                  <a:pt x="82396" y="0"/>
                  <a:pt x="184036" y="0"/>
                </a:cubicBezTo>
                <a:lnTo>
                  <a:pt x="2024350" y="0"/>
                </a:lnTo>
                <a:cubicBezTo>
                  <a:pt x="2125990" y="0"/>
                  <a:pt x="2208386" y="82396"/>
                  <a:pt x="2208386" y="184036"/>
                </a:cubicBezTo>
                <a:lnTo>
                  <a:pt x="2208386" y="920157"/>
                </a:lnTo>
                <a:cubicBezTo>
                  <a:pt x="2208386" y="1021797"/>
                  <a:pt x="2125990" y="1104193"/>
                  <a:pt x="2024350" y="1104193"/>
                </a:cubicBezTo>
                <a:lnTo>
                  <a:pt x="184036" y="1104193"/>
                </a:lnTo>
                <a:cubicBezTo>
                  <a:pt x="82396" y="1104193"/>
                  <a:pt x="0" y="1021797"/>
                  <a:pt x="0" y="920157"/>
                </a:cubicBezTo>
                <a:lnTo>
                  <a:pt x="0" y="184036"/>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433157"/>
              <a:satOff val="-1804"/>
              <a:lumOff val="27158"/>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1600" b="1" dirty="0">
                <a:solidFill>
                  <a:schemeClr val="tx1"/>
                </a:solidFill>
              </a:rPr>
              <a:t>Facilitate cooperation across jurisdictional boundaries</a:t>
            </a:r>
          </a:p>
        </p:txBody>
      </p:sp>
    </p:spTree>
    <p:extLst>
      <p:ext uri="{BB962C8B-B14F-4D97-AF65-F5344CB8AC3E}">
        <p14:creationId xmlns:p14="http://schemas.microsoft.com/office/powerpoint/2010/main" val="1773308239"/>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fltVal val="0"/>
                                          </p:val>
                                        </p:tav>
                                        <p:tav tm="100000">
                                          <p:val>
                                            <p:strVal val="#ppt_w"/>
                                          </p:val>
                                        </p:tav>
                                      </p:tavLst>
                                    </p:anim>
                                    <p:anim calcmode="lin" valueType="num">
                                      <p:cBhvr>
                                        <p:cTn id="37" dur="1000" fill="hold"/>
                                        <p:tgtEl>
                                          <p:spTgt spid="10"/>
                                        </p:tgtEl>
                                        <p:attrNameLst>
                                          <p:attrName>ppt_h</p:attrName>
                                        </p:attrNameLst>
                                      </p:cBhvr>
                                      <p:tavLst>
                                        <p:tav tm="0">
                                          <p:val>
                                            <p:fltVal val="0"/>
                                          </p:val>
                                        </p:tav>
                                        <p:tav tm="100000">
                                          <p:val>
                                            <p:strVal val="#ppt_h"/>
                                          </p:val>
                                        </p:tav>
                                      </p:tavLst>
                                    </p:anim>
                                    <p:anim calcmode="lin" valueType="num">
                                      <p:cBhvr>
                                        <p:cTn id="38" dur="1000" fill="hold"/>
                                        <p:tgtEl>
                                          <p:spTgt spid="10"/>
                                        </p:tgtEl>
                                        <p:attrNameLst>
                                          <p:attrName>style.rotation</p:attrName>
                                        </p:attrNameLst>
                                      </p:cBhvr>
                                      <p:tavLst>
                                        <p:tav tm="0">
                                          <p:val>
                                            <p:fltVal val="90"/>
                                          </p:val>
                                        </p:tav>
                                        <p:tav tm="100000">
                                          <p:val>
                                            <p:fltVal val="0"/>
                                          </p:val>
                                        </p:tav>
                                      </p:tavLst>
                                    </p:anim>
                                    <p:animEffect transition="in" filter="fade">
                                      <p:cBhvr>
                                        <p:cTn id="39" dur="1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000" fill="hold"/>
                                        <p:tgtEl>
                                          <p:spTgt spid="11"/>
                                        </p:tgtEl>
                                        <p:attrNameLst>
                                          <p:attrName>ppt_w</p:attrName>
                                        </p:attrNameLst>
                                      </p:cBhvr>
                                      <p:tavLst>
                                        <p:tav tm="0">
                                          <p:val>
                                            <p:fltVal val="0"/>
                                          </p:val>
                                        </p:tav>
                                        <p:tav tm="100000">
                                          <p:val>
                                            <p:strVal val="#ppt_w"/>
                                          </p:val>
                                        </p:tav>
                                      </p:tavLst>
                                    </p:anim>
                                    <p:anim calcmode="lin" valueType="num">
                                      <p:cBhvr>
                                        <p:cTn id="45" dur="1000" fill="hold"/>
                                        <p:tgtEl>
                                          <p:spTgt spid="11"/>
                                        </p:tgtEl>
                                        <p:attrNameLst>
                                          <p:attrName>ppt_h</p:attrName>
                                        </p:attrNameLst>
                                      </p:cBhvr>
                                      <p:tavLst>
                                        <p:tav tm="0">
                                          <p:val>
                                            <p:fltVal val="0"/>
                                          </p:val>
                                        </p:tav>
                                        <p:tav tm="100000">
                                          <p:val>
                                            <p:strVal val="#ppt_h"/>
                                          </p:val>
                                        </p:tav>
                                      </p:tavLst>
                                    </p:anim>
                                    <p:anim calcmode="lin" valueType="num">
                                      <p:cBhvr>
                                        <p:cTn id="46" dur="1000" fill="hold"/>
                                        <p:tgtEl>
                                          <p:spTgt spid="11"/>
                                        </p:tgtEl>
                                        <p:attrNameLst>
                                          <p:attrName>style.rotation</p:attrName>
                                        </p:attrNameLst>
                                      </p:cBhvr>
                                      <p:tavLst>
                                        <p:tav tm="0">
                                          <p:val>
                                            <p:fltVal val="90"/>
                                          </p:val>
                                        </p:tav>
                                        <p:tav tm="100000">
                                          <p:val>
                                            <p:fltVal val="0"/>
                                          </p:val>
                                        </p:tav>
                                      </p:tavLst>
                                    </p:anim>
                                    <p:animEffect transition="in" filter="fade">
                                      <p:cBhvr>
                                        <p:cTn id="47" dur="1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1000" fill="hold"/>
                                        <p:tgtEl>
                                          <p:spTgt spid="12"/>
                                        </p:tgtEl>
                                        <p:attrNameLst>
                                          <p:attrName>ppt_w</p:attrName>
                                        </p:attrNameLst>
                                      </p:cBhvr>
                                      <p:tavLst>
                                        <p:tav tm="0">
                                          <p:val>
                                            <p:fltVal val="0"/>
                                          </p:val>
                                        </p:tav>
                                        <p:tav tm="100000">
                                          <p:val>
                                            <p:strVal val="#ppt_w"/>
                                          </p:val>
                                        </p:tav>
                                      </p:tavLst>
                                    </p:anim>
                                    <p:anim calcmode="lin" valueType="num">
                                      <p:cBhvr>
                                        <p:cTn id="53" dur="1000" fill="hold"/>
                                        <p:tgtEl>
                                          <p:spTgt spid="12"/>
                                        </p:tgtEl>
                                        <p:attrNameLst>
                                          <p:attrName>ppt_h</p:attrName>
                                        </p:attrNameLst>
                                      </p:cBhvr>
                                      <p:tavLst>
                                        <p:tav tm="0">
                                          <p:val>
                                            <p:fltVal val="0"/>
                                          </p:val>
                                        </p:tav>
                                        <p:tav tm="100000">
                                          <p:val>
                                            <p:strVal val="#ppt_h"/>
                                          </p:val>
                                        </p:tav>
                                      </p:tavLst>
                                    </p:anim>
                                    <p:anim calcmode="lin" valueType="num">
                                      <p:cBhvr>
                                        <p:cTn id="54" dur="1000" fill="hold"/>
                                        <p:tgtEl>
                                          <p:spTgt spid="12"/>
                                        </p:tgtEl>
                                        <p:attrNameLst>
                                          <p:attrName>style.rotation</p:attrName>
                                        </p:attrNameLst>
                                      </p:cBhvr>
                                      <p:tavLst>
                                        <p:tav tm="0">
                                          <p:val>
                                            <p:fltVal val="90"/>
                                          </p:val>
                                        </p:tav>
                                        <p:tav tm="100000">
                                          <p:val>
                                            <p:fltVal val="0"/>
                                          </p:val>
                                        </p:tav>
                                      </p:tavLst>
                                    </p:anim>
                                    <p:animEffect transition="in" filter="fade">
                                      <p:cBhvr>
                                        <p:cTn id="55" dur="1000"/>
                                        <p:tgtEl>
                                          <p:spTgt spid="12"/>
                                        </p:tgtEl>
                                      </p:cBhvr>
                                    </p:animEffect>
                                  </p:childTnLst>
                                </p:cTn>
                              </p:par>
                            </p:childTnLst>
                          </p:cTn>
                        </p:par>
                        <p:par>
                          <p:cTn id="56" fill="hold">
                            <p:stCondLst>
                              <p:cond delay="1000"/>
                            </p:stCondLst>
                            <p:childTnLst>
                              <p:par>
                                <p:cTn id="57" presetID="21" presetClass="entr" presetSubtype="1" fill="hold" nodeType="afterEffect">
                                  <p:stCondLst>
                                    <p:cond delay="1500"/>
                                  </p:stCondLst>
                                  <p:childTnLst>
                                    <p:set>
                                      <p:cBhvr>
                                        <p:cTn id="58" dur="1" fill="hold">
                                          <p:stCondLst>
                                            <p:cond delay="0"/>
                                          </p:stCondLst>
                                        </p:cTn>
                                        <p:tgtEl>
                                          <p:spTgt spid="6"/>
                                        </p:tgtEl>
                                        <p:attrNameLst>
                                          <p:attrName>style.visibility</p:attrName>
                                        </p:attrNameLst>
                                      </p:cBhvr>
                                      <p:to>
                                        <p:strVal val="visible"/>
                                      </p:to>
                                    </p:set>
                                    <p:animEffect transition="in" filter="wheel(1)">
                                      <p:cBhvr>
                                        <p:cTn id="59"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762000"/>
          </a:xfrm>
        </p:spPr>
        <p:txBody>
          <a:bodyPr>
            <a:normAutofit/>
          </a:bodyPr>
          <a:lstStyle/>
          <a:p>
            <a:r>
              <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rPr>
              <a:t>Humboldt Watershed </a:t>
            </a:r>
            <a:r>
              <a:rPr lang="en-US" sz="4400" cap="none" dirty="0" smtClean="0">
                <a:ln w="0"/>
                <a:effectLst>
                  <a:glow rad="63500">
                    <a:schemeClr val="accent4">
                      <a:lumMod val="20000"/>
                      <a:lumOff val="80000"/>
                      <a:alpha val="39000"/>
                    </a:schemeClr>
                  </a:glow>
                  <a:outerShdw blurRad="50800" dist="76200" dir="2700000" algn="tl" rotWithShape="0">
                    <a:prstClr val="black">
                      <a:alpha val="40000"/>
                    </a:prstClr>
                  </a:outerShdw>
                </a:effectLst>
              </a:rPr>
              <a:t>CWMA</a:t>
            </a:r>
            <a:endPar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endParaRPr>
          </a:p>
        </p:txBody>
      </p:sp>
      <p:sp>
        <p:nvSpPr>
          <p:cNvPr id="11" name="Block Arc 10"/>
          <p:cNvSpPr/>
          <p:nvPr/>
        </p:nvSpPr>
        <p:spPr>
          <a:xfrm>
            <a:off x="-5582642" y="-119653"/>
            <a:ext cx="7589347" cy="7589347"/>
          </a:xfrm>
          <a:prstGeom prst="blockArc">
            <a:avLst>
              <a:gd name="adj1" fmla="val 18900000"/>
              <a:gd name="adj2" fmla="val 2700000"/>
              <a:gd name="adj3" fmla="val 285"/>
            </a:avLst>
          </a:prstGeom>
        </p:spPr>
        <p:style>
          <a:lnRef idx="2">
            <a:schemeClr val="accent2">
              <a:tint val="90000"/>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2" name="Freeform 11"/>
          <p:cNvSpPr/>
          <p:nvPr/>
        </p:nvSpPr>
        <p:spPr>
          <a:xfrm>
            <a:off x="2300426" y="1544278"/>
            <a:ext cx="6533260" cy="867472"/>
          </a:xfrm>
          <a:custGeom>
            <a:avLst/>
            <a:gdLst>
              <a:gd name="connsiteX0" fmla="*/ 0 w 6754996"/>
              <a:gd name="connsiteY0" fmla="*/ 0 h 867472"/>
              <a:gd name="connsiteX1" fmla="*/ 6754996 w 6754996"/>
              <a:gd name="connsiteY1" fmla="*/ 0 h 867472"/>
              <a:gd name="connsiteX2" fmla="*/ 6754996 w 6754996"/>
              <a:gd name="connsiteY2" fmla="*/ 867472 h 867472"/>
              <a:gd name="connsiteX3" fmla="*/ 0 w 6754996"/>
              <a:gd name="connsiteY3" fmla="*/ 867472 h 867472"/>
              <a:gd name="connsiteX4" fmla="*/ 0 w 6754996"/>
              <a:gd name="connsiteY4" fmla="*/ 0 h 867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4996" h="867472">
                <a:moveTo>
                  <a:pt x="0" y="0"/>
                </a:moveTo>
                <a:lnTo>
                  <a:pt x="6754996" y="0"/>
                </a:lnTo>
                <a:lnTo>
                  <a:pt x="6754996" y="867472"/>
                </a:lnTo>
                <a:lnTo>
                  <a:pt x="0" y="867472"/>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457200" tIns="114862" rIns="114862" bIns="114862" numCol="1" spcCol="1270" anchor="ctr" anchorCtr="0">
            <a:noAutofit/>
          </a:bodyPr>
          <a:lstStyle/>
          <a:p>
            <a:pPr algn="r" defTabSz="711200">
              <a:lnSpc>
                <a:spcPct val="90000"/>
              </a:lnSpc>
              <a:spcBef>
                <a:spcPct val="0"/>
              </a:spcBef>
              <a:spcAft>
                <a:spcPct val="35000"/>
              </a:spcAft>
            </a:pPr>
            <a:r>
              <a:rPr lang="en-US" sz="1600" b="1" dirty="0">
                <a:solidFill>
                  <a:schemeClr val="tx1"/>
                </a:solidFill>
              </a:rPr>
              <a:t>A </a:t>
            </a:r>
            <a:r>
              <a:rPr lang="en-US" sz="1600" b="1" dirty="0" smtClean="0">
                <a:solidFill>
                  <a:schemeClr val="tx1"/>
                </a:solidFill>
              </a:rPr>
              <a:t>very diverse </a:t>
            </a:r>
            <a:r>
              <a:rPr lang="en-US" sz="1600" b="1" dirty="0">
                <a:solidFill>
                  <a:schemeClr val="tx1"/>
                </a:solidFill>
              </a:rPr>
              <a:t>array of </a:t>
            </a:r>
            <a:r>
              <a:rPr lang="en-US" sz="1600" b="1" dirty="0" smtClean="0">
                <a:solidFill>
                  <a:schemeClr val="tx1"/>
                </a:solidFill>
              </a:rPr>
              <a:t>landowners, management agencies, municipalities and other </a:t>
            </a:r>
            <a:r>
              <a:rPr lang="en-US" sz="1600" b="1" dirty="0">
                <a:solidFill>
                  <a:schemeClr val="tx1"/>
                </a:solidFill>
              </a:rPr>
              <a:t>entities are </a:t>
            </a:r>
            <a:r>
              <a:rPr lang="en-US" sz="1600" b="1" dirty="0" smtClean="0">
                <a:solidFill>
                  <a:schemeClr val="tx1"/>
                </a:solidFill>
              </a:rPr>
              <a:t>involved.</a:t>
            </a:r>
            <a:endParaRPr lang="en-US" sz="1600" b="1" dirty="0">
              <a:solidFill>
                <a:schemeClr val="tx1"/>
              </a:solidFill>
            </a:endParaRPr>
          </a:p>
        </p:txBody>
      </p:sp>
      <p:sp>
        <p:nvSpPr>
          <p:cNvPr id="16" name="Freeform 15"/>
          <p:cNvSpPr/>
          <p:nvPr/>
        </p:nvSpPr>
        <p:spPr>
          <a:xfrm>
            <a:off x="4343401" y="4147149"/>
            <a:ext cx="4490285" cy="867472"/>
          </a:xfrm>
          <a:custGeom>
            <a:avLst/>
            <a:gdLst>
              <a:gd name="connsiteX0" fmla="*/ 0 w 6264166"/>
              <a:gd name="connsiteY0" fmla="*/ 0 h 867472"/>
              <a:gd name="connsiteX1" fmla="*/ 6264166 w 6264166"/>
              <a:gd name="connsiteY1" fmla="*/ 0 h 867472"/>
              <a:gd name="connsiteX2" fmla="*/ 6264166 w 6264166"/>
              <a:gd name="connsiteY2" fmla="*/ 867472 h 867472"/>
              <a:gd name="connsiteX3" fmla="*/ 0 w 6264166"/>
              <a:gd name="connsiteY3" fmla="*/ 867472 h 867472"/>
              <a:gd name="connsiteX4" fmla="*/ 0 w 6264166"/>
              <a:gd name="connsiteY4" fmla="*/ 0 h 867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4166" h="867472">
                <a:moveTo>
                  <a:pt x="0" y="0"/>
                </a:moveTo>
                <a:lnTo>
                  <a:pt x="6264166" y="0"/>
                </a:lnTo>
                <a:lnTo>
                  <a:pt x="6264166" y="867472"/>
                </a:lnTo>
                <a:lnTo>
                  <a:pt x="0" y="867472"/>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457200" tIns="114862" rIns="114862" bIns="114862" numCol="1" spcCol="1270" anchor="ctr" anchorCtr="0">
            <a:noAutofit/>
          </a:bodyPr>
          <a:lstStyle/>
          <a:p>
            <a:pPr algn="r" defTabSz="711200">
              <a:lnSpc>
                <a:spcPct val="90000"/>
              </a:lnSpc>
              <a:spcBef>
                <a:spcPct val="0"/>
              </a:spcBef>
              <a:spcAft>
                <a:spcPct val="35000"/>
              </a:spcAft>
            </a:pPr>
            <a:r>
              <a:rPr lang="en-US" sz="1600" b="1" dirty="0" smtClean="0">
                <a:solidFill>
                  <a:schemeClr val="tx1"/>
                </a:solidFill>
              </a:rPr>
              <a:t>East &amp; </a:t>
            </a:r>
            <a:r>
              <a:rPr lang="en-US" sz="1600" b="1" dirty="0">
                <a:solidFill>
                  <a:schemeClr val="tx1"/>
                </a:solidFill>
              </a:rPr>
              <a:t>west from Wells to the Humboldt Sink – </a:t>
            </a:r>
            <a:r>
              <a:rPr lang="en-US" sz="1600" b="1" dirty="0" smtClean="0">
                <a:solidFill>
                  <a:schemeClr val="tx1"/>
                </a:solidFill>
              </a:rPr>
              <a:t>and north &amp; </a:t>
            </a:r>
            <a:r>
              <a:rPr lang="en-US" sz="1600" b="1" dirty="0">
                <a:solidFill>
                  <a:schemeClr val="tx1"/>
                </a:solidFill>
              </a:rPr>
              <a:t>south from Orovada to Ione, the watershed </a:t>
            </a:r>
            <a:r>
              <a:rPr lang="en-US" sz="1600" b="1" dirty="0" smtClean="0">
                <a:solidFill>
                  <a:schemeClr val="tx1"/>
                </a:solidFill>
              </a:rPr>
              <a:t>is 16,843 </a:t>
            </a:r>
            <a:r>
              <a:rPr lang="en-US" sz="1600" b="1" dirty="0">
                <a:solidFill>
                  <a:schemeClr val="tx1"/>
                </a:solidFill>
              </a:rPr>
              <a:t>square miles.</a:t>
            </a:r>
          </a:p>
        </p:txBody>
      </p:sp>
      <p:sp>
        <p:nvSpPr>
          <p:cNvPr id="18" name="Freeform 17"/>
          <p:cNvSpPr/>
          <p:nvPr/>
        </p:nvSpPr>
        <p:spPr>
          <a:xfrm>
            <a:off x="2300426" y="5448584"/>
            <a:ext cx="6533260" cy="867472"/>
          </a:xfrm>
          <a:custGeom>
            <a:avLst/>
            <a:gdLst>
              <a:gd name="connsiteX0" fmla="*/ 0 w 6528839"/>
              <a:gd name="connsiteY0" fmla="*/ 0 h 867472"/>
              <a:gd name="connsiteX1" fmla="*/ 6528839 w 6528839"/>
              <a:gd name="connsiteY1" fmla="*/ 0 h 867472"/>
              <a:gd name="connsiteX2" fmla="*/ 6528839 w 6528839"/>
              <a:gd name="connsiteY2" fmla="*/ 867472 h 867472"/>
              <a:gd name="connsiteX3" fmla="*/ 0 w 6528839"/>
              <a:gd name="connsiteY3" fmla="*/ 867472 h 867472"/>
              <a:gd name="connsiteX4" fmla="*/ 0 w 6528839"/>
              <a:gd name="connsiteY4" fmla="*/ 0 h 867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839" h="867472">
                <a:moveTo>
                  <a:pt x="0" y="0"/>
                </a:moveTo>
                <a:lnTo>
                  <a:pt x="6528839" y="0"/>
                </a:lnTo>
                <a:lnTo>
                  <a:pt x="6528839" y="867472"/>
                </a:lnTo>
                <a:lnTo>
                  <a:pt x="0" y="867472"/>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457200" tIns="114862" rIns="114862" bIns="114862" numCol="1" spcCol="1270" anchor="ctr" anchorCtr="0">
            <a:noAutofit/>
          </a:bodyPr>
          <a:lstStyle/>
          <a:p>
            <a:pPr algn="r" defTabSz="711200">
              <a:lnSpc>
                <a:spcPct val="90000"/>
              </a:lnSpc>
              <a:spcBef>
                <a:spcPct val="0"/>
              </a:spcBef>
              <a:spcAft>
                <a:spcPct val="35000"/>
              </a:spcAft>
            </a:pPr>
            <a:r>
              <a:rPr lang="en-US" sz="1600" b="1" dirty="0">
                <a:solidFill>
                  <a:schemeClr val="tx1"/>
                </a:solidFill>
              </a:rPr>
              <a:t>Interstate 80 and Union Pacific Railroad meander through the center of the watershed.</a:t>
            </a:r>
          </a:p>
        </p:txBody>
      </p:sp>
      <p:grpSp>
        <p:nvGrpSpPr>
          <p:cNvPr id="20" name="Group 19"/>
          <p:cNvGrpSpPr/>
          <p:nvPr/>
        </p:nvGrpSpPr>
        <p:grpSpPr>
          <a:xfrm>
            <a:off x="991554" y="1412154"/>
            <a:ext cx="1625720" cy="1084341"/>
            <a:chOff x="235069" y="1087076"/>
            <a:chExt cx="1625720" cy="1084341"/>
          </a:xfrm>
        </p:grpSpPr>
        <p:sp>
          <p:nvSpPr>
            <p:cNvPr id="13" name="Oval 12"/>
            <p:cNvSpPr/>
            <p:nvPr/>
          </p:nvSpPr>
          <p:spPr>
            <a:xfrm>
              <a:off x="235069" y="1087076"/>
              <a:ext cx="1625720" cy="1084341"/>
            </a:xfrm>
            <a:prstGeom prst="ellipse">
              <a:avLst/>
            </a:prstGeom>
            <a:gradFill>
              <a:gsLst>
                <a:gs pos="0">
                  <a:schemeClr val="bg2">
                    <a:lumMod val="20000"/>
                    <a:lumOff val="80000"/>
                  </a:schemeClr>
                </a:gs>
                <a:gs pos="50000">
                  <a:schemeClr val="bg2">
                    <a:lumMod val="60000"/>
                    <a:lumOff val="40000"/>
                  </a:schemeClr>
                </a:gs>
                <a:gs pos="100000">
                  <a:schemeClr val="bg2">
                    <a:lumMod val="60000"/>
                    <a:lumOff val="40000"/>
                  </a:schemeClr>
                </a:gs>
              </a:gsLst>
            </a:gradFill>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sp>
        <p:sp>
          <p:nvSpPr>
            <p:cNvPr id="3" name="TextBox 2"/>
            <p:cNvSpPr txBox="1"/>
            <p:nvPr/>
          </p:nvSpPr>
          <p:spPr>
            <a:xfrm>
              <a:off x="315558" y="1298709"/>
              <a:ext cx="1431298" cy="646331"/>
            </a:xfrm>
            <a:prstGeom prst="rect">
              <a:avLst/>
            </a:prstGeom>
            <a:noFill/>
          </p:spPr>
          <p:txBody>
            <a:bodyPr wrap="square" rtlCol="0">
              <a:spAutoFit/>
            </a:bodyPr>
            <a:lstStyle/>
            <a:p>
              <a:pPr algn="ctr"/>
              <a:r>
                <a:rPr lang="en-US" dirty="0" smtClean="0">
                  <a:ln w="0"/>
                  <a:solidFill>
                    <a:schemeClr val="accent1">
                      <a:lumMod val="50000"/>
                    </a:schemeClr>
                  </a:solidFill>
                  <a:effectLst>
                    <a:outerShdw blurRad="50800" dist="38100" dir="2700000" algn="tl" rotWithShape="0">
                      <a:prstClr val="black">
                        <a:alpha val="40000"/>
                      </a:prstClr>
                    </a:outerShdw>
                  </a:effectLst>
                </a:rPr>
                <a:t>Many Stakeholders</a:t>
              </a:r>
              <a:endParaRPr lang="en-US" dirty="0">
                <a:ln w="0"/>
                <a:solidFill>
                  <a:schemeClr val="accent1">
                    <a:lumMod val="50000"/>
                  </a:schemeClr>
                </a:solidFill>
                <a:effectLst>
                  <a:outerShdw blurRad="50800" dist="38100" dir="2700000" algn="tl" rotWithShape="0">
                    <a:prstClr val="black">
                      <a:alpha val="40000"/>
                    </a:prstClr>
                  </a:outerShdw>
                </a:effectLst>
              </a:endParaRPr>
            </a:p>
          </p:txBody>
        </p:sp>
      </p:grpSp>
      <p:pic>
        <p:nvPicPr>
          <p:cNvPr id="5" name="Content Placeholder 4"/>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9036" t="1406" r="1008" b="1351"/>
          <a:stretch/>
        </p:blipFill>
        <p:spPr>
          <a:xfrm>
            <a:off x="152400" y="2541955"/>
            <a:ext cx="3324925" cy="2821884"/>
          </a:xfrm>
          <a:prstGeom prst="rect">
            <a:avLst/>
          </a:prstGeom>
        </p:spPr>
        <p:style>
          <a:lnRef idx="2">
            <a:schemeClr val="accent1"/>
          </a:lnRef>
          <a:fillRef idx="1">
            <a:schemeClr val="lt1"/>
          </a:fillRef>
          <a:effectRef idx="0">
            <a:schemeClr val="accent1"/>
          </a:effectRef>
          <a:fontRef idx="minor">
            <a:schemeClr val="dk1"/>
          </a:fontRef>
        </p:style>
      </p:pic>
      <p:grpSp>
        <p:nvGrpSpPr>
          <p:cNvPr id="23" name="Group 22"/>
          <p:cNvGrpSpPr/>
          <p:nvPr/>
        </p:nvGrpSpPr>
        <p:grpSpPr>
          <a:xfrm>
            <a:off x="990600" y="5316459"/>
            <a:ext cx="1627628" cy="1084341"/>
            <a:chOff x="234115" y="4991381"/>
            <a:chExt cx="1627628" cy="1084341"/>
          </a:xfrm>
        </p:grpSpPr>
        <p:sp>
          <p:nvSpPr>
            <p:cNvPr id="19" name="Oval 18"/>
            <p:cNvSpPr/>
            <p:nvPr/>
          </p:nvSpPr>
          <p:spPr>
            <a:xfrm>
              <a:off x="234115" y="4991381"/>
              <a:ext cx="1627628" cy="1084341"/>
            </a:xfrm>
            <a:prstGeom prst="ellipse">
              <a:avLst/>
            </a:prstGeom>
            <a:gradFill>
              <a:gsLst>
                <a:gs pos="0">
                  <a:schemeClr val="bg2">
                    <a:lumMod val="20000"/>
                    <a:lumOff val="80000"/>
                  </a:schemeClr>
                </a:gs>
                <a:gs pos="50000">
                  <a:schemeClr val="bg2">
                    <a:lumMod val="60000"/>
                    <a:lumOff val="40000"/>
                  </a:schemeClr>
                </a:gs>
                <a:gs pos="100000">
                  <a:schemeClr val="bg2">
                    <a:lumMod val="60000"/>
                    <a:lumOff val="40000"/>
                  </a:schemeClr>
                </a:gs>
              </a:gsLst>
            </a:gradFill>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sp>
        <p:sp>
          <p:nvSpPr>
            <p:cNvPr id="10" name="TextBox 9"/>
            <p:cNvSpPr txBox="1"/>
            <p:nvPr/>
          </p:nvSpPr>
          <p:spPr>
            <a:xfrm>
              <a:off x="429491" y="5213456"/>
              <a:ext cx="1246909" cy="646331"/>
            </a:xfrm>
            <a:prstGeom prst="rect">
              <a:avLst/>
            </a:prstGeom>
            <a:noFill/>
          </p:spPr>
          <p:txBody>
            <a:bodyPr wrap="square" rtlCol="0">
              <a:spAutoFit/>
            </a:bodyPr>
            <a:lstStyle/>
            <a:p>
              <a:pPr algn="ctr"/>
              <a:r>
                <a:rPr lang="en-US" dirty="0" smtClean="0">
                  <a:ln w="0"/>
                  <a:solidFill>
                    <a:schemeClr val="accent1">
                      <a:lumMod val="50000"/>
                    </a:schemeClr>
                  </a:solidFill>
                  <a:effectLst>
                    <a:outerShdw blurRad="50800" dist="38100" dir="2700000" algn="tl" rotWithShape="0">
                      <a:prstClr val="black">
                        <a:alpha val="40000"/>
                      </a:prstClr>
                    </a:outerShdw>
                  </a:effectLst>
                </a:rPr>
                <a:t>Vast Travel Corridors</a:t>
              </a:r>
              <a:endParaRPr lang="en-US" dirty="0">
                <a:ln w="0"/>
                <a:solidFill>
                  <a:schemeClr val="accent1">
                    <a:lumMod val="50000"/>
                  </a:schemeClr>
                </a:solidFill>
                <a:effectLst>
                  <a:outerShdw blurRad="50800" dist="38100" dir="2700000" algn="tl" rotWithShape="0">
                    <a:prstClr val="black">
                      <a:alpha val="40000"/>
                    </a:prstClr>
                  </a:outerShdw>
                </a:effectLst>
              </a:endParaRPr>
            </a:p>
          </p:txBody>
        </p:sp>
      </p:grpSp>
      <p:sp>
        <p:nvSpPr>
          <p:cNvPr id="14" name="Freeform 13"/>
          <p:cNvSpPr/>
          <p:nvPr/>
        </p:nvSpPr>
        <p:spPr>
          <a:xfrm>
            <a:off x="4343400" y="2931895"/>
            <a:ext cx="4490286" cy="867472"/>
          </a:xfrm>
          <a:custGeom>
            <a:avLst/>
            <a:gdLst>
              <a:gd name="connsiteX0" fmla="*/ 0 w 6240541"/>
              <a:gd name="connsiteY0" fmla="*/ 0 h 867472"/>
              <a:gd name="connsiteX1" fmla="*/ 6240541 w 6240541"/>
              <a:gd name="connsiteY1" fmla="*/ 0 h 867472"/>
              <a:gd name="connsiteX2" fmla="*/ 6240541 w 6240541"/>
              <a:gd name="connsiteY2" fmla="*/ 867472 h 867472"/>
              <a:gd name="connsiteX3" fmla="*/ 0 w 6240541"/>
              <a:gd name="connsiteY3" fmla="*/ 867472 h 867472"/>
              <a:gd name="connsiteX4" fmla="*/ 0 w 6240541"/>
              <a:gd name="connsiteY4" fmla="*/ 0 h 867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541" h="867472">
                <a:moveTo>
                  <a:pt x="0" y="0"/>
                </a:moveTo>
                <a:lnTo>
                  <a:pt x="6240541" y="0"/>
                </a:lnTo>
                <a:lnTo>
                  <a:pt x="6240541" y="867472"/>
                </a:lnTo>
                <a:lnTo>
                  <a:pt x="0" y="867472"/>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457200" tIns="114862" rIns="114862" bIns="114862" numCol="1" spcCol="1270" anchor="ctr" anchorCtr="0">
            <a:noAutofit/>
          </a:bodyPr>
          <a:lstStyle/>
          <a:p>
            <a:pPr algn="r" defTabSz="711200">
              <a:lnSpc>
                <a:spcPct val="90000"/>
              </a:lnSpc>
              <a:spcBef>
                <a:spcPct val="0"/>
              </a:spcBef>
              <a:spcAft>
                <a:spcPct val="35000"/>
              </a:spcAft>
            </a:pPr>
            <a:r>
              <a:rPr lang="en-US" sz="1600" b="1" dirty="0">
                <a:solidFill>
                  <a:schemeClr val="tx1"/>
                </a:solidFill>
              </a:rPr>
              <a:t>The watershed is substantial, reaching through the Counties of Elko, Eureka, Lander, Pershing and Humboldt. </a:t>
            </a:r>
          </a:p>
        </p:txBody>
      </p:sp>
      <p:grpSp>
        <p:nvGrpSpPr>
          <p:cNvPr id="21" name="Group 20"/>
          <p:cNvGrpSpPr/>
          <p:nvPr/>
        </p:nvGrpSpPr>
        <p:grpSpPr>
          <a:xfrm>
            <a:off x="3048000" y="2812888"/>
            <a:ext cx="1743969" cy="1084341"/>
            <a:chOff x="731457" y="2388511"/>
            <a:chExt cx="1627628" cy="1084341"/>
          </a:xfrm>
        </p:grpSpPr>
        <p:sp>
          <p:nvSpPr>
            <p:cNvPr id="15" name="Oval 14"/>
            <p:cNvSpPr/>
            <p:nvPr/>
          </p:nvSpPr>
          <p:spPr>
            <a:xfrm>
              <a:off x="731457" y="2388511"/>
              <a:ext cx="1627628" cy="1084341"/>
            </a:xfrm>
            <a:prstGeom prst="ellipse">
              <a:avLst/>
            </a:prstGeom>
            <a:gradFill>
              <a:gsLst>
                <a:gs pos="0">
                  <a:schemeClr val="bg2">
                    <a:lumMod val="20000"/>
                    <a:lumOff val="80000"/>
                  </a:schemeClr>
                </a:gs>
                <a:gs pos="50000">
                  <a:schemeClr val="bg2">
                    <a:lumMod val="60000"/>
                    <a:lumOff val="40000"/>
                  </a:schemeClr>
                </a:gs>
                <a:gs pos="100000">
                  <a:schemeClr val="bg2">
                    <a:lumMod val="60000"/>
                    <a:lumOff val="40000"/>
                  </a:schemeClr>
                </a:gs>
              </a:gsLst>
            </a:gradFill>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sp>
        <p:sp>
          <p:nvSpPr>
            <p:cNvPr id="8" name="TextBox 7"/>
            <p:cNvSpPr txBox="1"/>
            <p:nvPr/>
          </p:nvSpPr>
          <p:spPr>
            <a:xfrm>
              <a:off x="956255" y="2426613"/>
              <a:ext cx="1246909" cy="923330"/>
            </a:xfrm>
            <a:prstGeom prst="rect">
              <a:avLst/>
            </a:prstGeom>
            <a:noFill/>
          </p:spPr>
          <p:txBody>
            <a:bodyPr wrap="square" rtlCol="0">
              <a:spAutoFit/>
            </a:bodyPr>
            <a:lstStyle/>
            <a:p>
              <a:pPr algn="ctr"/>
              <a:r>
                <a:rPr lang="en-US" dirty="0" smtClean="0">
                  <a:ln w="0"/>
                  <a:solidFill>
                    <a:schemeClr val="accent1">
                      <a:lumMod val="50000"/>
                    </a:schemeClr>
                  </a:solidFill>
                  <a:effectLst>
                    <a:outerShdw blurRad="50800" dist="38100" dir="2700000" algn="tl" rotWithShape="0">
                      <a:prstClr val="black">
                        <a:alpha val="40000"/>
                      </a:prstClr>
                    </a:outerShdw>
                  </a:effectLst>
                </a:rPr>
                <a:t>Multiple Governing Bodies</a:t>
              </a:r>
              <a:endParaRPr lang="en-US" dirty="0">
                <a:ln w="0"/>
                <a:solidFill>
                  <a:schemeClr val="accent1">
                    <a:lumMod val="50000"/>
                  </a:schemeClr>
                </a:solidFill>
                <a:effectLst>
                  <a:outerShdw blurRad="50800" dist="38100" dir="2700000" algn="tl" rotWithShape="0">
                    <a:prstClr val="black">
                      <a:alpha val="40000"/>
                    </a:prstClr>
                  </a:outerShdw>
                </a:effectLst>
              </a:endParaRPr>
            </a:p>
          </p:txBody>
        </p:sp>
      </p:grpSp>
      <p:grpSp>
        <p:nvGrpSpPr>
          <p:cNvPr id="22" name="Group 21"/>
          <p:cNvGrpSpPr/>
          <p:nvPr/>
        </p:nvGrpSpPr>
        <p:grpSpPr>
          <a:xfrm>
            <a:off x="3124200" y="4070230"/>
            <a:ext cx="1627628" cy="1084341"/>
            <a:chOff x="713295" y="3689946"/>
            <a:chExt cx="1627628" cy="1084341"/>
          </a:xfrm>
        </p:grpSpPr>
        <p:sp>
          <p:nvSpPr>
            <p:cNvPr id="17" name="Oval 16"/>
            <p:cNvSpPr/>
            <p:nvPr/>
          </p:nvSpPr>
          <p:spPr>
            <a:xfrm>
              <a:off x="713295" y="3689946"/>
              <a:ext cx="1627628" cy="1084341"/>
            </a:xfrm>
            <a:prstGeom prst="ellipse">
              <a:avLst/>
            </a:prstGeom>
            <a:gradFill>
              <a:gsLst>
                <a:gs pos="0">
                  <a:schemeClr val="bg2">
                    <a:lumMod val="20000"/>
                    <a:lumOff val="80000"/>
                  </a:schemeClr>
                </a:gs>
                <a:gs pos="50000">
                  <a:schemeClr val="bg2">
                    <a:lumMod val="60000"/>
                    <a:lumOff val="40000"/>
                  </a:schemeClr>
                </a:gs>
                <a:gs pos="100000">
                  <a:schemeClr val="bg2">
                    <a:lumMod val="60000"/>
                    <a:lumOff val="40000"/>
                  </a:schemeClr>
                </a:gs>
              </a:gsLst>
            </a:gradFill>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sp>
        <p:sp>
          <p:nvSpPr>
            <p:cNvPr id="9" name="TextBox 8"/>
            <p:cNvSpPr txBox="1"/>
            <p:nvPr/>
          </p:nvSpPr>
          <p:spPr>
            <a:xfrm>
              <a:off x="811385" y="3933270"/>
              <a:ext cx="1454232" cy="646331"/>
            </a:xfrm>
            <a:prstGeom prst="rect">
              <a:avLst/>
            </a:prstGeom>
            <a:noFill/>
          </p:spPr>
          <p:txBody>
            <a:bodyPr wrap="square" rtlCol="0">
              <a:spAutoFit/>
            </a:bodyPr>
            <a:lstStyle/>
            <a:p>
              <a:pPr algn="ctr"/>
              <a:r>
                <a:rPr lang="en-US" dirty="0" smtClean="0">
                  <a:ln w="0"/>
                  <a:solidFill>
                    <a:schemeClr val="accent1">
                      <a:lumMod val="50000"/>
                    </a:schemeClr>
                  </a:solidFill>
                  <a:effectLst>
                    <a:outerShdw blurRad="50800" dist="38100" dir="2700000" algn="tl" rotWithShape="0">
                      <a:prstClr val="black">
                        <a:alpha val="40000"/>
                      </a:prstClr>
                    </a:outerShdw>
                  </a:effectLst>
                </a:rPr>
                <a:t>Millions of Acres</a:t>
              </a:r>
              <a:endParaRPr lang="en-US" dirty="0">
                <a:ln w="0"/>
                <a:solidFill>
                  <a:schemeClr val="accent1">
                    <a:lumMod val="50000"/>
                  </a:schemeClr>
                </a:solidFill>
                <a:effectLst>
                  <a:outerShdw blurRad="50800" dist="38100" dir="2700000" algn="tl" rotWithShape="0">
                    <a:prstClr val="black">
                      <a:alpha val="40000"/>
                    </a:prstClr>
                  </a:outerShdw>
                </a:effectLst>
              </a:endParaRPr>
            </a:p>
          </p:txBody>
        </p:sp>
      </p:grpSp>
    </p:spTree>
    <p:extLst>
      <p:ext uri="{BB962C8B-B14F-4D97-AF65-F5344CB8AC3E}">
        <p14:creationId xmlns:p14="http://schemas.microsoft.com/office/powerpoint/2010/main" val="2333335573"/>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750"/>
                            </p:stCondLst>
                            <p:childTnLst>
                              <p:par>
                                <p:cTn id="9" presetID="47" presetClass="entr" presetSubtype="0" fill="hold" nodeType="afterEffect">
                                  <p:stCondLst>
                                    <p:cond delay="2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500"/>
                                        <p:tgtEl>
                                          <p:spTgt spid="20"/>
                                        </p:tgtEl>
                                      </p:cBhvr>
                                    </p:animEffect>
                                    <p:anim calcmode="lin" valueType="num">
                                      <p:cBhvr>
                                        <p:cTn id="12" dur="1500" fill="hold"/>
                                        <p:tgtEl>
                                          <p:spTgt spid="20"/>
                                        </p:tgtEl>
                                        <p:attrNameLst>
                                          <p:attrName>ppt_x</p:attrName>
                                        </p:attrNameLst>
                                      </p:cBhvr>
                                      <p:tavLst>
                                        <p:tav tm="0">
                                          <p:val>
                                            <p:strVal val="#ppt_x"/>
                                          </p:val>
                                        </p:tav>
                                        <p:tav tm="100000">
                                          <p:val>
                                            <p:strVal val="#ppt_x"/>
                                          </p:val>
                                        </p:tav>
                                      </p:tavLst>
                                    </p:anim>
                                    <p:anim calcmode="lin" valueType="num">
                                      <p:cBhvr>
                                        <p:cTn id="13" dur="1500" fill="hold"/>
                                        <p:tgtEl>
                                          <p:spTgt spid="20"/>
                                        </p:tgtEl>
                                        <p:attrNameLst>
                                          <p:attrName>ppt_y</p:attrName>
                                        </p:attrNameLst>
                                      </p:cBhvr>
                                      <p:tavLst>
                                        <p:tav tm="0">
                                          <p:val>
                                            <p:strVal val="#ppt_y-.1"/>
                                          </p:val>
                                        </p:tav>
                                        <p:tav tm="100000">
                                          <p:val>
                                            <p:strVal val="#ppt_y"/>
                                          </p:val>
                                        </p:tav>
                                      </p:tavLst>
                                    </p:anim>
                                  </p:childTnLst>
                                </p:cTn>
                              </p:par>
                            </p:childTnLst>
                          </p:cTn>
                        </p:par>
                        <p:par>
                          <p:cTn id="14" fill="hold">
                            <p:stCondLst>
                              <p:cond delay="6250"/>
                            </p:stCondLst>
                            <p:childTnLst>
                              <p:par>
                                <p:cTn id="15" presetID="47"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500"/>
                                        <p:tgtEl>
                                          <p:spTgt spid="21"/>
                                        </p:tgtEl>
                                      </p:cBhvr>
                                    </p:animEffect>
                                    <p:anim calcmode="lin" valueType="num">
                                      <p:cBhvr>
                                        <p:cTn id="18" dur="1500" fill="hold"/>
                                        <p:tgtEl>
                                          <p:spTgt spid="21"/>
                                        </p:tgtEl>
                                        <p:attrNameLst>
                                          <p:attrName>ppt_x</p:attrName>
                                        </p:attrNameLst>
                                      </p:cBhvr>
                                      <p:tavLst>
                                        <p:tav tm="0">
                                          <p:val>
                                            <p:strVal val="#ppt_x"/>
                                          </p:val>
                                        </p:tav>
                                        <p:tav tm="100000">
                                          <p:val>
                                            <p:strVal val="#ppt_x"/>
                                          </p:val>
                                        </p:tav>
                                      </p:tavLst>
                                    </p:anim>
                                    <p:anim calcmode="lin" valueType="num">
                                      <p:cBhvr>
                                        <p:cTn id="19" dur="15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7750"/>
                            </p:stCondLst>
                            <p:childTnLst>
                              <p:par>
                                <p:cTn id="21" presetID="47"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500"/>
                                        <p:tgtEl>
                                          <p:spTgt spid="22"/>
                                        </p:tgtEl>
                                      </p:cBhvr>
                                    </p:animEffect>
                                    <p:anim calcmode="lin" valueType="num">
                                      <p:cBhvr>
                                        <p:cTn id="24" dur="1500" fill="hold"/>
                                        <p:tgtEl>
                                          <p:spTgt spid="22"/>
                                        </p:tgtEl>
                                        <p:attrNameLst>
                                          <p:attrName>ppt_x</p:attrName>
                                        </p:attrNameLst>
                                      </p:cBhvr>
                                      <p:tavLst>
                                        <p:tav tm="0">
                                          <p:val>
                                            <p:strVal val="#ppt_x"/>
                                          </p:val>
                                        </p:tav>
                                        <p:tav tm="100000">
                                          <p:val>
                                            <p:strVal val="#ppt_x"/>
                                          </p:val>
                                        </p:tav>
                                      </p:tavLst>
                                    </p:anim>
                                    <p:anim calcmode="lin" valueType="num">
                                      <p:cBhvr>
                                        <p:cTn id="25" dur="15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9250"/>
                            </p:stCondLst>
                            <p:childTnLst>
                              <p:par>
                                <p:cTn id="27" presetID="47" presetClass="entr" presetSubtype="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500"/>
                                        <p:tgtEl>
                                          <p:spTgt spid="23"/>
                                        </p:tgtEl>
                                      </p:cBhvr>
                                    </p:animEffect>
                                    <p:anim calcmode="lin" valueType="num">
                                      <p:cBhvr>
                                        <p:cTn id="30" dur="1500" fill="hold"/>
                                        <p:tgtEl>
                                          <p:spTgt spid="23"/>
                                        </p:tgtEl>
                                        <p:attrNameLst>
                                          <p:attrName>ppt_x</p:attrName>
                                        </p:attrNameLst>
                                      </p:cBhvr>
                                      <p:tavLst>
                                        <p:tav tm="0">
                                          <p:val>
                                            <p:strVal val="#ppt_x"/>
                                          </p:val>
                                        </p:tav>
                                        <p:tav tm="100000">
                                          <p:val>
                                            <p:strVal val="#ppt_x"/>
                                          </p:val>
                                        </p:tav>
                                      </p:tavLst>
                                    </p:anim>
                                    <p:anim calcmode="lin" valueType="num">
                                      <p:cBhvr>
                                        <p:cTn id="31" dur="1500" fill="hold"/>
                                        <p:tgtEl>
                                          <p:spTgt spid="23"/>
                                        </p:tgtEl>
                                        <p:attrNameLst>
                                          <p:attrName>ppt_y</p:attrName>
                                        </p:attrNameLst>
                                      </p:cBhvr>
                                      <p:tavLst>
                                        <p:tav tm="0">
                                          <p:val>
                                            <p:strVal val="#ppt_y-.1"/>
                                          </p:val>
                                        </p:tav>
                                        <p:tav tm="100000">
                                          <p:val>
                                            <p:strVal val="#ppt_y"/>
                                          </p:val>
                                        </p:tav>
                                      </p:tavLst>
                                    </p:anim>
                                  </p:childTnLst>
                                </p:cTn>
                              </p:par>
                            </p:childTnLst>
                          </p:cTn>
                        </p:par>
                        <p:par>
                          <p:cTn id="32" fill="hold">
                            <p:stCondLst>
                              <p:cond delay="10750"/>
                            </p:stCondLst>
                            <p:childTnLst>
                              <p:par>
                                <p:cTn id="33" presetID="22" presetClass="entr" presetSubtype="8" fill="hold" grpId="0" nodeType="after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par>
                          <p:cTn id="36" fill="hold">
                            <p:stCondLst>
                              <p:cond delay="14000"/>
                            </p:stCondLst>
                            <p:childTnLst>
                              <p:par>
                                <p:cTn id="37" presetID="22" presetClass="entr" presetSubtype="8" fill="hold" grpId="0" nodeType="afterEffect">
                                  <p:stCondLst>
                                    <p:cond delay="200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1250"/>
                                        <p:tgtEl>
                                          <p:spTgt spid="14"/>
                                        </p:tgtEl>
                                      </p:cBhvr>
                                    </p:animEffect>
                                  </p:childTnLst>
                                </p:cTn>
                              </p:par>
                            </p:childTnLst>
                          </p:cTn>
                        </p:par>
                        <p:par>
                          <p:cTn id="40" fill="hold">
                            <p:stCondLst>
                              <p:cond delay="17250"/>
                            </p:stCondLst>
                            <p:childTnLst>
                              <p:par>
                                <p:cTn id="41" presetID="22" presetClass="entr" presetSubtype="8" fill="hold" grpId="0" nodeType="afterEffect">
                                  <p:stCondLst>
                                    <p:cond delay="200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1250"/>
                                        <p:tgtEl>
                                          <p:spTgt spid="16"/>
                                        </p:tgtEl>
                                      </p:cBhvr>
                                    </p:animEffect>
                                  </p:childTnLst>
                                </p:cTn>
                              </p:par>
                            </p:childTnLst>
                          </p:cTn>
                        </p:par>
                        <p:par>
                          <p:cTn id="44" fill="hold">
                            <p:stCondLst>
                              <p:cond delay="20500"/>
                            </p:stCondLst>
                            <p:childTnLst>
                              <p:par>
                                <p:cTn id="45" presetID="22" presetClass="entr" presetSubtype="8" fill="hold" grpId="0" nodeType="afterEffect">
                                  <p:stCondLst>
                                    <p:cond delay="200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1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8"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313718"/>
            <a:ext cx="7773338" cy="829282"/>
          </a:xfrm>
        </p:spPr>
        <p:txBody>
          <a:bodyPr>
            <a:normAutofit/>
          </a:bodyPr>
          <a:lstStyle/>
          <a:p>
            <a:r>
              <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rPr>
              <a:t>HWCWMA Mission Statement</a:t>
            </a:r>
          </a:p>
        </p:txBody>
      </p:sp>
      <p:sp>
        <p:nvSpPr>
          <p:cNvPr id="3" name="Content Placeholder 2"/>
          <p:cNvSpPr>
            <a:spLocks noGrp="1"/>
          </p:cNvSpPr>
          <p:nvPr>
            <p:ph sz="quarter" idx="13"/>
          </p:nvPr>
        </p:nvSpPr>
        <p:spPr>
          <a:xfrm>
            <a:off x="685330" y="1524000"/>
            <a:ext cx="7772870" cy="4267201"/>
          </a:xfrm>
        </p:spPr>
        <p:txBody>
          <a:bodyPr>
            <a:normAutofit fontScale="92500" lnSpcReduction="10000"/>
          </a:bodyPr>
          <a:lstStyle/>
          <a:p>
            <a:pPr marL="285750" marR="285750" algn="just">
              <a:spcBef>
                <a:spcPts val="0"/>
              </a:spcBef>
              <a:spcAft>
                <a:spcPts val="0"/>
              </a:spcAft>
            </a:pPr>
            <a:r>
              <a:rPr lang="en-US" sz="2800" cap="none" dirty="0" smtClean="0">
                <a:effectLst>
                  <a:outerShdw blurRad="50800" dist="38100" dir="2700000" algn="tl" rotWithShape="0">
                    <a:prstClr val="black">
                      <a:alpha val="40000"/>
                    </a:prstClr>
                  </a:outerShdw>
                </a:effectLst>
                <a:ea typeface="Times New Roman"/>
                <a:cs typeface="Calibri"/>
              </a:rPr>
              <a:t>The Humboldt Watershed CWMA is dedicated to the management and control of noxious and invasive weeds within the Humboldt River Watershed area.</a:t>
            </a:r>
            <a:endParaRPr lang="en-US" sz="2800" cap="none" dirty="0" smtClean="0">
              <a:effectLst>
                <a:outerShdw blurRad="50800" dist="38100" dir="2700000" algn="tl" rotWithShape="0">
                  <a:prstClr val="black">
                    <a:alpha val="40000"/>
                  </a:prstClr>
                </a:outerShdw>
              </a:effectLst>
              <a:ea typeface="Times New Roman"/>
            </a:endParaRPr>
          </a:p>
          <a:p>
            <a:pPr marL="0" marR="285750" indent="0" algn="just">
              <a:spcBef>
                <a:spcPts val="0"/>
              </a:spcBef>
              <a:spcAft>
                <a:spcPts val="0"/>
              </a:spcAft>
              <a:buNone/>
            </a:pPr>
            <a:r>
              <a:rPr lang="en-US" sz="2800" dirty="0">
                <a:effectLst>
                  <a:outerShdw blurRad="50800" dist="38100" dir="2700000" algn="tl" rotWithShape="0">
                    <a:prstClr val="black">
                      <a:alpha val="40000"/>
                    </a:prstClr>
                  </a:outerShdw>
                </a:effectLst>
                <a:ea typeface="Times New Roman"/>
                <a:cs typeface="Calibri"/>
              </a:rPr>
              <a:t> </a:t>
            </a:r>
            <a:endParaRPr lang="en-US" sz="2800" dirty="0">
              <a:effectLst>
                <a:outerShdw blurRad="50800" dist="38100" dir="2700000" algn="tl" rotWithShape="0">
                  <a:prstClr val="black">
                    <a:alpha val="40000"/>
                  </a:prstClr>
                </a:outerShdw>
              </a:effectLst>
              <a:ea typeface="Times New Roman"/>
            </a:endParaRPr>
          </a:p>
          <a:p>
            <a:pPr marL="285750" marR="285750" algn="just">
              <a:spcBef>
                <a:spcPts val="0"/>
              </a:spcBef>
              <a:spcAft>
                <a:spcPts val="0"/>
              </a:spcAft>
            </a:pPr>
            <a:r>
              <a:rPr lang="en-US" sz="2800" cap="none" dirty="0" smtClean="0">
                <a:effectLst>
                  <a:outerShdw blurRad="50800" dist="38100" dir="2700000" algn="tl" rotWithShape="0">
                    <a:prstClr val="black">
                      <a:alpha val="40000"/>
                    </a:prstClr>
                  </a:outerShdw>
                </a:effectLst>
                <a:ea typeface="Times New Roman"/>
                <a:cs typeface="Calibri"/>
              </a:rPr>
              <a:t>The primary function of Humboldt Watershed CWMA is to provide land managers, owners and local weed control groups with assistance in the areas of funding, agency and weed group coordination and general communication and cooperation.</a:t>
            </a:r>
            <a:endParaRPr lang="en-US" sz="2800" cap="none" dirty="0" smtClean="0">
              <a:effectLst>
                <a:outerShdw blurRad="50800" dist="38100" dir="2700000" algn="tl" rotWithShape="0">
                  <a:prstClr val="black">
                    <a:alpha val="40000"/>
                  </a:prstClr>
                </a:outerShdw>
              </a:effectLst>
              <a:ea typeface="Times New Roman"/>
            </a:endParaRPr>
          </a:p>
          <a:p>
            <a:endParaRPr lang="en-US"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260778406"/>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400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685800" y="228600"/>
            <a:ext cx="7773338" cy="762000"/>
          </a:xfrm>
        </p:spPr>
        <p:txBody>
          <a:bodyPr>
            <a:normAutofit/>
          </a:bodyPr>
          <a:lstStyle/>
          <a:p>
            <a:r>
              <a:rPr lang="en-US" sz="4400" cap="none" dirty="0" smtClean="0">
                <a:ln w="0"/>
                <a:effectLst>
                  <a:glow rad="63500">
                    <a:schemeClr val="accent4">
                      <a:lumMod val="20000"/>
                      <a:lumOff val="80000"/>
                      <a:alpha val="39000"/>
                    </a:schemeClr>
                  </a:glow>
                  <a:outerShdw blurRad="50800" dist="76200" dir="2700000" algn="tl" rotWithShape="0">
                    <a:prstClr val="black">
                      <a:alpha val="40000"/>
                    </a:prstClr>
                  </a:outerShdw>
                </a:effectLst>
              </a:rPr>
              <a:t>Noxious Weeds Damage Us All</a:t>
            </a:r>
            <a:endPar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endParaRPr>
          </a:p>
        </p:txBody>
      </p:sp>
      <p:sp>
        <p:nvSpPr>
          <p:cNvPr id="10" name="Freeform 9"/>
          <p:cNvSpPr/>
          <p:nvPr/>
        </p:nvSpPr>
        <p:spPr>
          <a:xfrm>
            <a:off x="33635" y="1164266"/>
            <a:ext cx="2011680" cy="640080"/>
          </a:xfrm>
          <a:custGeom>
            <a:avLst/>
            <a:gdLst>
              <a:gd name="connsiteX0" fmla="*/ 0 w 2693193"/>
              <a:gd name="connsiteY0" fmla="*/ 0 h 1077277"/>
              <a:gd name="connsiteX1" fmla="*/ 2693193 w 2693193"/>
              <a:gd name="connsiteY1" fmla="*/ 0 h 1077277"/>
              <a:gd name="connsiteX2" fmla="*/ 2693193 w 2693193"/>
              <a:gd name="connsiteY2" fmla="*/ 1077277 h 1077277"/>
              <a:gd name="connsiteX3" fmla="*/ 0 w 2693193"/>
              <a:gd name="connsiteY3" fmla="*/ 1077277 h 1077277"/>
              <a:gd name="connsiteX4" fmla="*/ 0 w 2693193"/>
              <a:gd name="connsiteY4" fmla="*/ 0 h 107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1077277">
                <a:moveTo>
                  <a:pt x="0" y="0"/>
                </a:moveTo>
                <a:lnTo>
                  <a:pt x="2693193" y="0"/>
                </a:lnTo>
                <a:lnTo>
                  <a:pt x="2693193" y="1077277"/>
                </a:lnTo>
                <a:lnTo>
                  <a:pt x="0" y="1077277"/>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2400" dirty="0" smtClean="0">
                <a:solidFill>
                  <a:schemeClr val="tx1"/>
                </a:solidFill>
                <a:effectLst>
                  <a:outerShdw blurRad="38100" dist="38100" dir="2700000" algn="tl">
                    <a:srgbClr val="000000">
                      <a:alpha val="43137"/>
                    </a:srgbClr>
                  </a:outerShdw>
                </a:effectLst>
              </a:rPr>
              <a:t>Watershed</a:t>
            </a:r>
            <a:endParaRPr lang="en-US" sz="1600" dirty="0">
              <a:solidFill>
                <a:schemeClr val="tx1"/>
              </a:solidFill>
              <a:effectLst>
                <a:outerShdw blurRad="38100" dist="38100" dir="2700000" algn="tl">
                  <a:srgbClr val="000000">
                    <a:alpha val="43137"/>
                  </a:srgbClr>
                </a:outerShdw>
              </a:effectLst>
            </a:endParaRPr>
          </a:p>
        </p:txBody>
      </p:sp>
      <p:sp>
        <p:nvSpPr>
          <p:cNvPr id="8" name="Freeform 7"/>
          <p:cNvSpPr/>
          <p:nvPr/>
        </p:nvSpPr>
        <p:spPr>
          <a:xfrm>
            <a:off x="33635" y="4010384"/>
            <a:ext cx="2011680" cy="640080"/>
          </a:xfrm>
          <a:custGeom>
            <a:avLst/>
            <a:gdLst>
              <a:gd name="connsiteX0" fmla="*/ 0 w 2693193"/>
              <a:gd name="connsiteY0" fmla="*/ 0 h 1077277"/>
              <a:gd name="connsiteX1" fmla="*/ 2693193 w 2693193"/>
              <a:gd name="connsiteY1" fmla="*/ 0 h 1077277"/>
              <a:gd name="connsiteX2" fmla="*/ 2693193 w 2693193"/>
              <a:gd name="connsiteY2" fmla="*/ 1077277 h 1077277"/>
              <a:gd name="connsiteX3" fmla="*/ 0 w 2693193"/>
              <a:gd name="connsiteY3" fmla="*/ 1077277 h 1077277"/>
              <a:gd name="connsiteX4" fmla="*/ 0 w 2693193"/>
              <a:gd name="connsiteY4" fmla="*/ 0 h 107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1077277">
                <a:moveTo>
                  <a:pt x="0" y="0"/>
                </a:moveTo>
                <a:lnTo>
                  <a:pt x="2693193" y="0"/>
                </a:lnTo>
                <a:lnTo>
                  <a:pt x="2693193" y="1077277"/>
                </a:lnTo>
                <a:lnTo>
                  <a:pt x="0" y="1077277"/>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2400" dirty="0" smtClean="0">
                <a:solidFill>
                  <a:schemeClr val="tx1"/>
                </a:solidFill>
                <a:effectLst>
                  <a:outerShdw blurRad="38100" dist="38100" dir="2700000" algn="tl">
                    <a:srgbClr val="000000">
                      <a:alpha val="43137"/>
                    </a:srgbClr>
                  </a:outerShdw>
                </a:effectLst>
              </a:rPr>
              <a:t>Agriculture</a:t>
            </a:r>
            <a:endParaRPr lang="en-US" sz="1400" dirty="0">
              <a:solidFill>
                <a:schemeClr val="tx1"/>
              </a:solidFill>
              <a:effectLst>
                <a:outerShdw blurRad="38100" dist="38100" dir="2700000" algn="tl">
                  <a:srgbClr val="000000">
                    <a:alpha val="43137"/>
                  </a:srgbClr>
                </a:outerShdw>
              </a:effectLst>
            </a:endParaRPr>
          </a:p>
        </p:txBody>
      </p:sp>
      <p:sp>
        <p:nvSpPr>
          <p:cNvPr id="12" name="Freeform 11"/>
          <p:cNvSpPr/>
          <p:nvPr/>
        </p:nvSpPr>
        <p:spPr>
          <a:xfrm>
            <a:off x="33635" y="2112972"/>
            <a:ext cx="2011680" cy="640080"/>
          </a:xfrm>
          <a:custGeom>
            <a:avLst/>
            <a:gdLst>
              <a:gd name="connsiteX0" fmla="*/ 0 w 2693193"/>
              <a:gd name="connsiteY0" fmla="*/ 0 h 1077277"/>
              <a:gd name="connsiteX1" fmla="*/ 2693193 w 2693193"/>
              <a:gd name="connsiteY1" fmla="*/ 0 h 1077277"/>
              <a:gd name="connsiteX2" fmla="*/ 2693193 w 2693193"/>
              <a:gd name="connsiteY2" fmla="*/ 1077277 h 1077277"/>
              <a:gd name="connsiteX3" fmla="*/ 0 w 2693193"/>
              <a:gd name="connsiteY3" fmla="*/ 1077277 h 1077277"/>
              <a:gd name="connsiteX4" fmla="*/ 0 w 2693193"/>
              <a:gd name="connsiteY4" fmla="*/ 0 h 107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1077277">
                <a:moveTo>
                  <a:pt x="0" y="0"/>
                </a:moveTo>
                <a:lnTo>
                  <a:pt x="2693193" y="0"/>
                </a:lnTo>
                <a:lnTo>
                  <a:pt x="2693193" y="1077277"/>
                </a:lnTo>
                <a:lnTo>
                  <a:pt x="0" y="1077277"/>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2400" dirty="0" smtClean="0">
                <a:solidFill>
                  <a:schemeClr val="tx1"/>
                </a:solidFill>
                <a:effectLst>
                  <a:outerShdw blurRad="38100" dist="38100" dir="2700000" algn="tl">
                    <a:srgbClr val="000000">
                      <a:alpha val="43137"/>
                    </a:srgbClr>
                  </a:outerShdw>
                </a:effectLst>
              </a:rPr>
              <a:t>Environment</a:t>
            </a:r>
            <a:endParaRPr lang="en-US" sz="2800" dirty="0">
              <a:solidFill>
                <a:schemeClr val="tx1"/>
              </a:solidFill>
              <a:effectLst>
                <a:outerShdw blurRad="38100" dist="38100" dir="2700000" algn="tl">
                  <a:srgbClr val="000000">
                    <a:alpha val="43137"/>
                  </a:srgbClr>
                </a:outerShdw>
              </a:effectLst>
            </a:endParaRPr>
          </a:p>
        </p:txBody>
      </p:sp>
      <p:sp>
        <p:nvSpPr>
          <p:cNvPr id="15" name="Freeform 14"/>
          <p:cNvSpPr/>
          <p:nvPr/>
        </p:nvSpPr>
        <p:spPr>
          <a:xfrm>
            <a:off x="33635" y="5907794"/>
            <a:ext cx="2011680" cy="640080"/>
          </a:xfrm>
          <a:custGeom>
            <a:avLst/>
            <a:gdLst>
              <a:gd name="connsiteX0" fmla="*/ 0 w 2693193"/>
              <a:gd name="connsiteY0" fmla="*/ 0 h 1077277"/>
              <a:gd name="connsiteX1" fmla="*/ 2693193 w 2693193"/>
              <a:gd name="connsiteY1" fmla="*/ 0 h 1077277"/>
              <a:gd name="connsiteX2" fmla="*/ 2693193 w 2693193"/>
              <a:gd name="connsiteY2" fmla="*/ 1077277 h 1077277"/>
              <a:gd name="connsiteX3" fmla="*/ 0 w 2693193"/>
              <a:gd name="connsiteY3" fmla="*/ 1077277 h 1077277"/>
              <a:gd name="connsiteX4" fmla="*/ 0 w 2693193"/>
              <a:gd name="connsiteY4" fmla="*/ 0 h 107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1077277">
                <a:moveTo>
                  <a:pt x="0" y="0"/>
                </a:moveTo>
                <a:lnTo>
                  <a:pt x="2693193" y="0"/>
                </a:lnTo>
                <a:lnTo>
                  <a:pt x="2693193" y="1077277"/>
                </a:lnTo>
                <a:lnTo>
                  <a:pt x="0" y="1077277"/>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2400" dirty="0" smtClean="0">
                <a:solidFill>
                  <a:schemeClr val="tx1"/>
                </a:solidFill>
                <a:effectLst>
                  <a:outerShdw blurRad="38100" dist="38100" dir="2700000" algn="tl">
                    <a:srgbClr val="000000">
                      <a:alpha val="43137"/>
                    </a:srgbClr>
                  </a:outerShdw>
                </a:effectLst>
              </a:rPr>
              <a:t>Public</a:t>
            </a:r>
            <a:endParaRPr lang="en-US" sz="1600" dirty="0">
              <a:solidFill>
                <a:schemeClr val="tx1"/>
              </a:solidFill>
              <a:effectLst>
                <a:outerShdw blurRad="38100" dist="38100" dir="2700000" algn="tl">
                  <a:srgbClr val="000000">
                    <a:alpha val="43137"/>
                  </a:srgbClr>
                </a:outerShdw>
              </a:effectLst>
            </a:endParaRPr>
          </a:p>
        </p:txBody>
      </p:sp>
      <p:sp>
        <p:nvSpPr>
          <p:cNvPr id="17" name="Freeform 16"/>
          <p:cNvSpPr/>
          <p:nvPr/>
        </p:nvSpPr>
        <p:spPr>
          <a:xfrm>
            <a:off x="33635" y="3061678"/>
            <a:ext cx="2011680" cy="640080"/>
          </a:xfrm>
          <a:custGeom>
            <a:avLst/>
            <a:gdLst>
              <a:gd name="connsiteX0" fmla="*/ 0 w 2693193"/>
              <a:gd name="connsiteY0" fmla="*/ 0 h 1077277"/>
              <a:gd name="connsiteX1" fmla="*/ 2693193 w 2693193"/>
              <a:gd name="connsiteY1" fmla="*/ 0 h 1077277"/>
              <a:gd name="connsiteX2" fmla="*/ 2693193 w 2693193"/>
              <a:gd name="connsiteY2" fmla="*/ 1077277 h 1077277"/>
              <a:gd name="connsiteX3" fmla="*/ 0 w 2693193"/>
              <a:gd name="connsiteY3" fmla="*/ 1077277 h 1077277"/>
              <a:gd name="connsiteX4" fmla="*/ 0 w 2693193"/>
              <a:gd name="connsiteY4" fmla="*/ 0 h 107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1077277">
                <a:moveTo>
                  <a:pt x="0" y="0"/>
                </a:moveTo>
                <a:lnTo>
                  <a:pt x="2693193" y="0"/>
                </a:lnTo>
                <a:lnTo>
                  <a:pt x="2693193" y="1077277"/>
                </a:lnTo>
                <a:lnTo>
                  <a:pt x="0" y="1077277"/>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2400" dirty="0" smtClean="0">
                <a:solidFill>
                  <a:schemeClr val="tx1"/>
                </a:solidFill>
                <a:effectLst>
                  <a:outerShdw blurRad="38100" dist="38100" dir="2700000" algn="tl">
                    <a:srgbClr val="000000">
                      <a:alpha val="43137"/>
                    </a:srgbClr>
                  </a:outerShdw>
                </a:effectLst>
              </a:rPr>
              <a:t>Wildlife</a:t>
            </a:r>
            <a:endParaRPr lang="en-US" sz="1600" dirty="0">
              <a:solidFill>
                <a:schemeClr val="tx1"/>
              </a:solidFill>
              <a:effectLst>
                <a:outerShdw blurRad="38100" dist="38100" dir="2700000" algn="tl">
                  <a:srgbClr val="000000">
                    <a:alpha val="43137"/>
                  </a:srgbClr>
                </a:outerShdw>
              </a:effectLst>
            </a:endParaRPr>
          </a:p>
        </p:txBody>
      </p:sp>
      <p:sp>
        <p:nvSpPr>
          <p:cNvPr id="19" name="Freeform 18"/>
          <p:cNvSpPr/>
          <p:nvPr/>
        </p:nvSpPr>
        <p:spPr>
          <a:xfrm>
            <a:off x="33635" y="4959090"/>
            <a:ext cx="2011680" cy="640080"/>
          </a:xfrm>
          <a:custGeom>
            <a:avLst/>
            <a:gdLst>
              <a:gd name="connsiteX0" fmla="*/ 0 w 2693193"/>
              <a:gd name="connsiteY0" fmla="*/ 0 h 1077277"/>
              <a:gd name="connsiteX1" fmla="*/ 2693193 w 2693193"/>
              <a:gd name="connsiteY1" fmla="*/ 0 h 1077277"/>
              <a:gd name="connsiteX2" fmla="*/ 2693193 w 2693193"/>
              <a:gd name="connsiteY2" fmla="*/ 1077277 h 1077277"/>
              <a:gd name="connsiteX3" fmla="*/ 0 w 2693193"/>
              <a:gd name="connsiteY3" fmla="*/ 1077277 h 1077277"/>
              <a:gd name="connsiteX4" fmla="*/ 0 w 2693193"/>
              <a:gd name="connsiteY4" fmla="*/ 0 h 107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1077277">
                <a:moveTo>
                  <a:pt x="0" y="0"/>
                </a:moveTo>
                <a:lnTo>
                  <a:pt x="2693193" y="0"/>
                </a:lnTo>
                <a:lnTo>
                  <a:pt x="2693193" y="1077277"/>
                </a:lnTo>
                <a:lnTo>
                  <a:pt x="0" y="1077277"/>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2400" dirty="0" smtClean="0">
                <a:solidFill>
                  <a:schemeClr val="tx1"/>
                </a:solidFill>
                <a:effectLst>
                  <a:outerShdw blurRad="38100" dist="38100" dir="2700000" algn="tl">
                    <a:srgbClr val="000000">
                      <a:alpha val="43137"/>
                    </a:srgbClr>
                  </a:outerShdw>
                </a:effectLst>
              </a:rPr>
              <a:t>Business</a:t>
            </a:r>
            <a:endParaRPr lang="en-US" sz="2800" dirty="0">
              <a:solidFill>
                <a:schemeClr val="tx1"/>
              </a:solidFill>
              <a:effectLst>
                <a:outerShdw blurRad="38100" dist="38100" dir="2700000" algn="tl">
                  <a:srgbClr val="000000">
                    <a:alpha val="43137"/>
                  </a:srgbClr>
                </a:outerShdw>
              </a:effectLst>
            </a:endParaRPr>
          </a:p>
        </p:txBody>
      </p:sp>
      <p:sp>
        <p:nvSpPr>
          <p:cNvPr id="28" name="Rectangle 27"/>
          <p:cNvSpPr/>
          <p:nvPr/>
        </p:nvSpPr>
        <p:spPr>
          <a:xfrm>
            <a:off x="2286000" y="1178114"/>
            <a:ext cx="6705600" cy="5265159"/>
          </a:xfrm>
          <a:prstGeom prst="rect">
            <a:avLst/>
          </a:prstGeom>
        </p:spPr>
        <p:txBody>
          <a:bodyPr wrap="square">
            <a:spAutoFit/>
          </a:bodyPr>
          <a:lstStyle/>
          <a:p>
            <a:pPr marL="114300" lvl="1" indent="-114300">
              <a:lnSpc>
                <a:spcPts val="2900"/>
              </a:lnSpc>
              <a:buFont typeface="Arial" panose="020B0604020202020204" pitchFamily="34" charset="0"/>
              <a:buChar char="•"/>
            </a:pPr>
            <a:r>
              <a:rPr lang="en-US" dirty="0"/>
              <a:t>Degrade water quality by damaging watersheds and systems</a:t>
            </a:r>
          </a:p>
          <a:p>
            <a:pPr marL="114300" lvl="1" indent="-114300">
              <a:lnSpc>
                <a:spcPts val="2900"/>
              </a:lnSpc>
              <a:buFont typeface="Arial" panose="020B0604020202020204" pitchFamily="34" charset="0"/>
              <a:buChar char="•"/>
            </a:pPr>
            <a:r>
              <a:rPr lang="en-US" dirty="0"/>
              <a:t>Displace native grasses, willows, and other stabilizing plant species</a:t>
            </a:r>
          </a:p>
          <a:p>
            <a:pPr marL="114300" lvl="1" indent="-114300">
              <a:lnSpc>
                <a:spcPts val="2900"/>
              </a:lnSpc>
              <a:buFont typeface="Arial" panose="020B0604020202020204" pitchFamily="34" charset="0"/>
              <a:buChar char="•"/>
            </a:pPr>
            <a:r>
              <a:rPr lang="en-US" dirty="0"/>
              <a:t>Increase soil erosion by wind and water</a:t>
            </a:r>
          </a:p>
          <a:p>
            <a:pPr marL="114300" lvl="1" indent="-114300">
              <a:lnSpc>
                <a:spcPts val="2900"/>
              </a:lnSpc>
              <a:buFont typeface="Arial" panose="020B0604020202020204" pitchFamily="34" charset="0"/>
              <a:buChar char="•"/>
            </a:pPr>
            <a:r>
              <a:rPr lang="en-US" dirty="0"/>
              <a:t>Increase the costs, water and nutrients required for crop production </a:t>
            </a:r>
          </a:p>
          <a:p>
            <a:pPr marL="114300" lvl="1" indent="-114300">
              <a:lnSpc>
                <a:spcPts val="2900"/>
              </a:lnSpc>
              <a:buFont typeface="Arial" panose="020B0604020202020204" pitchFamily="34" charset="0"/>
              <a:buChar char="•"/>
            </a:pPr>
            <a:r>
              <a:rPr lang="en-US" dirty="0"/>
              <a:t>Increase equipment wear and tear, and fuel costs for crop production</a:t>
            </a:r>
          </a:p>
          <a:p>
            <a:pPr marL="114300" lvl="1" indent="-114300">
              <a:lnSpc>
                <a:spcPts val="2900"/>
              </a:lnSpc>
              <a:buFont typeface="Arial" panose="020B0604020202020204" pitchFamily="34" charset="0"/>
              <a:buChar char="•"/>
            </a:pPr>
            <a:r>
              <a:rPr lang="en-US" dirty="0"/>
              <a:t>Reduce crop and rangeland quality and quantity</a:t>
            </a:r>
          </a:p>
          <a:p>
            <a:pPr marL="114300" lvl="1" indent="-114300">
              <a:lnSpc>
                <a:spcPts val="2900"/>
              </a:lnSpc>
              <a:buFont typeface="Arial" panose="020B0604020202020204" pitchFamily="34" charset="0"/>
              <a:buChar char="•"/>
            </a:pPr>
            <a:r>
              <a:rPr lang="en-US" dirty="0"/>
              <a:t>Decrease wildlife habitat, displacing native and endangered species</a:t>
            </a:r>
          </a:p>
          <a:p>
            <a:pPr marL="114300" lvl="1" indent="-114300">
              <a:lnSpc>
                <a:spcPts val="2900"/>
              </a:lnSpc>
              <a:buFont typeface="Arial" panose="020B0604020202020204" pitchFamily="34" charset="0"/>
              <a:buChar char="•"/>
            </a:pPr>
            <a:r>
              <a:rPr lang="en-US" dirty="0"/>
              <a:t>Act as alternate hosts for insects and diseases</a:t>
            </a:r>
          </a:p>
          <a:p>
            <a:pPr marL="114300" lvl="1" indent="-114300">
              <a:lnSpc>
                <a:spcPts val="2900"/>
              </a:lnSpc>
              <a:buFont typeface="Arial" panose="020B0604020202020204" pitchFamily="34" charset="0"/>
              <a:buChar char="•"/>
            </a:pPr>
            <a:r>
              <a:rPr lang="en-US" dirty="0"/>
              <a:t>Affect human and animal health, through allergies and poisonings</a:t>
            </a:r>
          </a:p>
          <a:p>
            <a:pPr marL="114300" lvl="1" indent="-114300">
              <a:lnSpc>
                <a:spcPts val="2900"/>
              </a:lnSpc>
              <a:buFont typeface="Arial" panose="020B0604020202020204" pitchFamily="34" charset="0"/>
              <a:buChar char="•"/>
            </a:pPr>
            <a:r>
              <a:rPr lang="en-US" dirty="0"/>
              <a:t>Increase public and private transportation and infrastructure costs</a:t>
            </a:r>
          </a:p>
          <a:p>
            <a:pPr marL="114300" lvl="1" indent="-114300">
              <a:lnSpc>
                <a:spcPts val="2900"/>
              </a:lnSpc>
              <a:buFont typeface="Arial" panose="020B0604020202020204" pitchFamily="34" charset="0"/>
              <a:buChar char="•"/>
            </a:pPr>
            <a:r>
              <a:rPr lang="en-US" dirty="0"/>
              <a:t>Decrease human habitat and recreational opportunities</a:t>
            </a:r>
          </a:p>
          <a:p>
            <a:pPr marL="114300" lvl="1" indent="-114300">
              <a:lnSpc>
                <a:spcPts val="2900"/>
              </a:lnSpc>
              <a:buFont typeface="Arial" panose="020B0604020202020204" pitchFamily="34" charset="0"/>
              <a:buChar char="•"/>
            </a:pPr>
            <a:r>
              <a:rPr lang="en-US" dirty="0"/>
              <a:t>Increase fire danger and severity </a:t>
            </a:r>
          </a:p>
          <a:p>
            <a:pPr marL="114300" lvl="1" indent="-114300">
              <a:lnSpc>
                <a:spcPts val="2900"/>
              </a:lnSpc>
              <a:buFont typeface="Arial" panose="020B0604020202020204" pitchFamily="34" charset="0"/>
              <a:buChar char="•"/>
            </a:pPr>
            <a:r>
              <a:rPr lang="en-US" dirty="0"/>
              <a:t>Decrease land values, appearance and uses</a:t>
            </a:r>
          </a:p>
          <a:p>
            <a:pPr marL="114300" lvl="1" indent="-114300">
              <a:lnSpc>
                <a:spcPts val="2900"/>
              </a:lnSpc>
              <a:buFont typeface="Arial" panose="020B0604020202020204" pitchFamily="34" charset="0"/>
              <a:buChar char="•"/>
            </a:pPr>
            <a:r>
              <a:rPr lang="en-US" dirty="0"/>
              <a:t>Increase taxes due to rising maintenance costs of public properties</a:t>
            </a:r>
            <a:endParaRPr lang="en-US" sz="1600" dirty="0"/>
          </a:p>
        </p:txBody>
      </p:sp>
    </p:spTree>
    <p:extLst>
      <p:ext uri="{BB962C8B-B14F-4D97-AF65-F5344CB8AC3E}">
        <p14:creationId xmlns:p14="http://schemas.microsoft.com/office/powerpoint/2010/main" val="2799334841"/>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anim calcmode="lin" valueType="num">
                                      <p:cBhvr>
                                        <p:cTn id="8" dur="1500" fill="hold"/>
                                        <p:tgtEl>
                                          <p:spTgt spid="10"/>
                                        </p:tgtEl>
                                        <p:attrNameLst>
                                          <p:attrName>ppt_x</p:attrName>
                                        </p:attrNameLst>
                                      </p:cBhvr>
                                      <p:tavLst>
                                        <p:tav tm="0">
                                          <p:val>
                                            <p:strVal val="#ppt_x"/>
                                          </p:val>
                                        </p:tav>
                                        <p:tav tm="100000">
                                          <p:val>
                                            <p:strVal val="#ppt_x"/>
                                          </p:val>
                                        </p:tav>
                                      </p:tavLst>
                                    </p:anim>
                                    <p:anim calcmode="lin" valueType="num">
                                      <p:cBhvr>
                                        <p:cTn id="9" dur="1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500"/>
                                        <p:tgtEl>
                                          <p:spTgt spid="12"/>
                                        </p:tgtEl>
                                      </p:cBhvr>
                                    </p:animEffect>
                                    <p:anim calcmode="lin" valueType="num">
                                      <p:cBhvr>
                                        <p:cTn id="14" dur="1500" fill="hold"/>
                                        <p:tgtEl>
                                          <p:spTgt spid="12"/>
                                        </p:tgtEl>
                                        <p:attrNameLst>
                                          <p:attrName>ppt_x</p:attrName>
                                        </p:attrNameLst>
                                      </p:cBhvr>
                                      <p:tavLst>
                                        <p:tav tm="0">
                                          <p:val>
                                            <p:strVal val="#ppt_x"/>
                                          </p:val>
                                        </p:tav>
                                        <p:tav tm="100000">
                                          <p:val>
                                            <p:strVal val="#ppt_x"/>
                                          </p:val>
                                        </p:tav>
                                      </p:tavLst>
                                    </p:anim>
                                    <p:anim calcmode="lin" valueType="num">
                                      <p:cBhvr>
                                        <p:cTn id="15" dur="1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grpId="0" nodeType="after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500"/>
                                        <p:tgtEl>
                                          <p:spTgt spid="17"/>
                                        </p:tgtEl>
                                      </p:cBhvr>
                                    </p:animEffect>
                                    <p:anim calcmode="lin" valueType="num">
                                      <p:cBhvr>
                                        <p:cTn id="20" dur="1500" fill="hold"/>
                                        <p:tgtEl>
                                          <p:spTgt spid="17"/>
                                        </p:tgtEl>
                                        <p:attrNameLst>
                                          <p:attrName>ppt_x</p:attrName>
                                        </p:attrNameLst>
                                      </p:cBhvr>
                                      <p:tavLst>
                                        <p:tav tm="0">
                                          <p:val>
                                            <p:strVal val="#ppt_x"/>
                                          </p:val>
                                        </p:tav>
                                        <p:tav tm="100000">
                                          <p:val>
                                            <p:strVal val="#ppt_x"/>
                                          </p:val>
                                        </p:tav>
                                      </p:tavLst>
                                    </p:anim>
                                    <p:anim calcmode="lin" valueType="num">
                                      <p:cBhvr>
                                        <p:cTn id="21" dur="15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42" presetClass="entr" presetSubtype="0" fill="hold" grpId="0" nodeType="afterEffect">
                                  <p:stCondLst>
                                    <p:cond delay="10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anim calcmode="lin" valueType="num">
                                      <p:cBhvr>
                                        <p:cTn id="26" dur="1500" fill="hold"/>
                                        <p:tgtEl>
                                          <p:spTgt spid="8"/>
                                        </p:tgtEl>
                                        <p:attrNameLst>
                                          <p:attrName>ppt_x</p:attrName>
                                        </p:attrNameLst>
                                      </p:cBhvr>
                                      <p:tavLst>
                                        <p:tav tm="0">
                                          <p:val>
                                            <p:strVal val="#ppt_x"/>
                                          </p:val>
                                        </p:tav>
                                        <p:tav tm="100000">
                                          <p:val>
                                            <p:strVal val="#ppt_x"/>
                                          </p:val>
                                        </p:tav>
                                      </p:tavLst>
                                    </p:anim>
                                    <p:anim calcmode="lin" valueType="num">
                                      <p:cBhvr>
                                        <p:cTn id="27" dur="15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10000"/>
                            </p:stCondLst>
                            <p:childTnLst>
                              <p:par>
                                <p:cTn id="29" presetID="42" presetClass="entr" presetSubtype="0" fill="hold" grpId="0" nodeType="afterEffect">
                                  <p:stCondLst>
                                    <p:cond delay="10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500"/>
                                        <p:tgtEl>
                                          <p:spTgt spid="19"/>
                                        </p:tgtEl>
                                      </p:cBhvr>
                                    </p:animEffect>
                                    <p:anim calcmode="lin" valueType="num">
                                      <p:cBhvr>
                                        <p:cTn id="32" dur="1500" fill="hold"/>
                                        <p:tgtEl>
                                          <p:spTgt spid="19"/>
                                        </p:tgtEl>
                                        <p:attrNameLst>
                                          <p:attrName>ppt_x</p:attrName>
                                        </p:attrNameLst>
                                      </p:cBhvr>
                                      <p:tavLst>
                                        <p:tav tm="0">
                                          <p:val>
                                            <p:strVal val="#ppt_x"/>
                                          </p:val>
                                        </p:tav>
                                        <p:tav tm="100000">
                                          <p:val>
                                            <p:strVal val="#ppt_x"/>
                                          </p:val>
                                        </p:tav>
                                      </p:tavLst>
                                    </p:anim>
                                    <p:anim calcmode="lin" valueType="num">
                                      <p:cBhvr>
                                        <p:cTn id="33" dur="1500" fill="hold"/>
                                        <p:tgtEl>
                                          <p:spTgt spid="19"/>
                                        </p:tgtEl>
                                        <p:attrNameLst>
                                          <p:attrName>ppt_y</p:attrName>
                                        </p:attrNameLst>
                                      </p:cBhvr>
                                      <p:tavLst>
                                        <p:tav tm="0">
                                          <p:val>
                                            <p:strVal val="#ppt_y+.1"/>
                                          </p:val>
                                        </p:tav>
                                        <p:tav tm="100000">
                                          <p:val>
                                            <p:strVal val="#ppt_y"/>
                                          </p:val>
                                        </p:tav>
                                      </p:tavLst>
                                    </p:anim>
                                  </p:childTnLst>
                                </p:cTn>
                              </p:par>
                            </p:childTnLst>
                          </p:cTn>
                        </p:par>
                        <p:par>
                          <p:cTn id="34" fill="hold">
                            <p:stCondLst>
                              <p:cond delay="12500"/>
                            </p:stCondLst>
                            <p:childTnLst>
                              <p:par>
                                <p:cTn id="35" presetID="42" presetClass="entr" presetSubtype="0" fill="hold" grpId="0" nodeType="afterEffect">
                                  <p:stCondLst>
                                    <p:cond delay="10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500"/>
                                        <p:tgtEl>
                                          <p:spTgt spid="15"/>
                                        </p:tgtEl>
                                      </p:cBhvr>
                                    </p:animEffect>
                                    <p:anim calcmode="lin" valueType="num">
                                      <p:cBhvr>
                                        <p:cTn id="38" dur="1500" fill="hold"/>
                                        <p:tgtEl>
                                          <p:spTgt spid="15"/>
                                        </p:tgtEl>
                                        <p:attrNameLst>
                                          <p:attrName>ppt_x</p:attrName>
                                        </p:attrNameLst>
                                      </p:cBhvr>
                                      <p:tavLst>
                                        <p:tav tm="0">
                                          <p:val>
                                            <p:strVal val="#ppt_x"/>
                                          </p:val>
                                        </p:tav>
                                        <p:tav tm="100000">
                                          <p:val>
                                            <p:strVal val="#ppt_x"/>
                                          </p:val>
                                        </p:tav>
                                      </p:tavLst>
                                    </p:anim>
                                    <p:anim calcmode="lin" valueType="num">
                                      <p:cBhvr>
                                        <p:cTn id="39" dur="15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15000"/>
                            </p:stCondLst>
                            <p:childTnLst>
                              <p:par>
                                <p:cTn id="41" presetID="42" presetClass="entr" presetSubtype="0" fill="hold" grpId="0" nodeType="afterEffect">
                                  <p:stCondLst>
                                    <p:cond delay="200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fade">
                                      <p:cBhvr>
                                        <p:cTn id="43" dur="1000"/>
                                        <p:tgtEl>
                                          <p:spTgt spid="28">
                                            <p:txEl>
                                              <p:pRg st="0" end="0"/>
                                            </p:txEl>
                                          </p:spTgt>
                                        </p:tgtEl>
                                      </p:cBhvr>
                                    </p:animEffect>
                                    <p:anim calcmode="lin" valueType="num">
                                      <p:cBhvr>
                                        <p:cTn id="44"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200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fade">
                                      <p:cBhvr>
                                        <p:cTn id="48" dur="1000"/>
                                        <p:tgtEl>
                                          <p:spTgt spid="28">
                                            <p:txEl>
                                              <p:pRg st="1" end="1"/>
                                            </p:txEl>
                                          </p:spTgt>
                                        </p:tgtEl>
                                      </p:cBhvr>
                                    </p:animEffect>
                                    <p:anim calcmode="lin" valueType="num">
                                      <p:cBhvr>
                                        <p:cTn id="4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28">
                                            <p:txEl>
                                              <p:pRg st="1" end="1"/>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200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fade">
                                      <p:cBhvr>
                                        <p:cTn id="53" dur="1000"/>
                                        <p:tgtEl>
                                          <p:spTgt spid="28">
                                            <p:txEl>
                                              <p:pRg st="2" end="2"/>
                                            </p:txEl>
                                          </p:spTgt>
                                        </p:tgtEl>
                                      </p:cBhvr>
                                    </p:animEffect>
                                    <p:anim calcmode="lin" valueType="num">
                                      <p:cBhvr>
                                        <p:cTn id="54"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55" dur="1000" fill="hold"/>
                                        <p:tgtEl>
                                          <p:spTgt spid="28">
                                            <p:txEl>
                                              <p:pRg st="2" end="2"/>
                                            </p:tx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2000"/>
                                  </p:stCondLst>
                                  <p:childTnLst>
                                    <p:set>
                                      <p:cBhvr>
                                        <p:cTn id="57" dur="1" fill="hold">
                                          <p:stCondLst>
                                            <p:cond delay="0"/>
                                          </p:stCondLst>
                                        </p:cTn>
                                        <p:tgtEl>
                                          <p:spTgt spid="28">
                                            <p:txEl>
                                              <p:pRg st="3" end="3"/>
                                            </p:txEl>
                                          </p:spTgt>
                                        </p:tgtEl>
                                        <p:attrNameLst>
                                          <p:attrName>style.visibility</p:attrName>
                                        </p:attrNameLst>
                                      </p:cBhvr>
                                      <p:to>
                                        <p:strVal val="visible"/>
                                      </p:to>
                                    </p:set>
                                    <p:animEffect transition="in" filter="fade">
                                      <p:cBhvr>
                                        <p:cTn id="58" dur="1000"/>
                                        <p:tgtEl>
                                          <p:spTgt spid="28">
                                            <p:txEl>
                                              <p:pRg st="3" end="3"/>
                                            </p:txEl>
                                          </p:spTgt>
                                        </p:tgtEl>
                                      </p:cBhvr>
                                    </p:animEffect>
                                    <p:anim calcmode="lin" valueType="num">
                                      <p:cBhvr>
                                        <p:cTn id="59" dur="1000" fill="hold"/>
                                        <p:tgtEl>
                                          <p:spTgt spid="28">
                                            <p:txEl>
                                              <p:pRg st="3" end="3"/>
                                            </p:txEl>
                                          </p:spTgt>
                                        </p:tgtEl>
                                        <p:attrNameLst>
                                          <p:attrName>ppt_x</p:attrName>
                                        </p:attrNameLst>
                                      </p:cBhvr>
                                      <p:tavLst>
                                        <p:tav tm="0">
                                          <p:val>
                                            <p:strVal val="#ppt_x"/>
                                          </p:val>
                                        </p:tav>
                                        <p:tav tm="100000">
                                          <p:val>
                                            <p:strVal val="#ppt_x"/>
                                          </p:val>
                                        </p:tav>
                                      </p:tavLst>
                                    </p:anim>
                                    <p:anim calcmode="lin" valueType="num">
                                      <p:cBhvr>
                                        <p:cTn id="60" dur="1000" fill="hold"/>
                                        <p:tgtEl>
                                          <p:spTgt spid="28">
                                            <p:txEl>
                                              <p:pRg st="3" end="3"/>
                                            </p:txEl>
                                          </p:spTgt>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2000"/>
                                  </p:stCondLst>
                                  <p:childTnLst>
                                    <p:set>
                                      <p:cBhvr>
                                        <p:cTn id="62" dur="1" fill="hold">
                                          <p:stCondLst>
                                            <p:cond delay="0"/>
                                          </p:stCondLst>
                                        </p:cTn>
                                        <p:tgtEl>
                                          <p:spTgt spid="28">
                                            <p:txEl>
                                              <p:pRg st="4" end="4"/>
                                            </p:txEl>
                                          </p:spTgt>
                                        </p:tgtEl>
                                        <p:attrNameLst>
                                          <p:attrName>style.visibility</p:attrName>
                                        </p:attrNameLst>
                                      </p:cBhvr>
                                      <p:to>
                                        <p:strVal val="visible"/>
                                      </p:to>
                                    </p:set>
                                    <p:animEffect transition="in" filter="fade">
                                      <p:cBhvr>
                                        <p:cTn id="63" dur="1000"/>
                                        <p:tgtEl>
                                          <p:spTgt spid="28">
                                            <p:txEl>
                                              <p:pRg st="4" end="4"/>
                                            </p:txEl>
                                          </p:spTgt>
                                        </p:tgtEl>
                                      </p:cBhvr>
                                    </p:animEffect>
                                    <p:anim calcmode="lin" valueType="num">
                                      <p:cBhvr>
                                        <p:cTn id="64" dur="1000" fill="hold"/>
                                        <p:tgtEl>
                                          <p:spTgt spid="28">
                                            <p:txEl>
                                              <p:pRg st="4" end="4"/>
                                            </p:txEl>
                                          </p:spTgt>
                                        </p:tgtEl>
                                        <p:attrNameLst>
                                          <p:attrName>ppt_x</p:attrName>
                                        </p:attrNameLst>
                                      </p:cBhvr>
                                      <p:tavLst>
                                        <p:tav tm="0">
                                          <p:val>
                                            <p:strVal val="#ppt_x"/>
                                          </p:val>
                                        </p:tav>
                                        <p:tav tm="100000">
                                          <p:val>
                                            <p:strVal val="#ppt_x"/>
                                          </p:val>
                                        </p:tav>
                                      </p:tavLst>
                                    </p:anim>
                                    <p:anim calcmode="lin" valueType="num">
                                      <p:cBhvr>
                                        <p:cTn id="65" dur="1000" fill="hold"/>
                                        <p:tgtEl>
                                          <p:spTgt spid="28">
                                            <p:txEl>
                                              <p:pRg st="4" end="4"/>
                                            </p:txEl>
                                          </p:spTgt>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2000"/>
                                  </p:stCondLst>
                                  <p:childTnLst>
                                    <p:set>
                                      <p:cBhvr>
                                        <p:cTn id="67" dur="1" fill="hold">
                                          <p:stCondLst>
                                            <p:cond delay="0"/>
                                          </p:stCondLst>
                                        </p:cTn>
                                        <p:tgtEl>
                                          <p:spTgt spid="28">
                                            <p:txEl>
                                              <p:pRg st="5" end="5"/>
                                            </p:txEl>
                                          </p:spTgt>
                                        </p:tgtEl>
                                        <p:attrNameLst>
                                          <p:attrName>style.visibility</p:attrName>
                                        </p:attrNameLst>
                                      </p:cBhvr>
                                      <p:to>
                                        <p:strVal val="visible"/>
                                      </p:to>
                                    </p:set>
                                    <p:animEffect transition="in" filter="fade">
                                      <p:cBhvr>
                                        <p:cTn id="68" dur="1000"/>
                                        <p:tgtEl>
                                          <p:spTgt spid="28">
                                            <p:txEl>
                                              <p:pRg st="5" end="5"/>
                                            </p:txEl>
                                          </p:spTgt>
                                        </p:tgtEl>
                                      </p:cBhvr>
                                    </p:animEffect>
                                    <p:anim calcmode="lin" valueType="num">
                                      <p:cBhvr>
                                        <p:cTn id="69" dur="1000" fill="hold"/>
                                        <p:tgtEl>
                                          <p:spTgt spid="28">
                                            <p:txEl>
                                              <p:pRg st="5" end="5"/>
                                            </p:txEl>
                                          </p:spTgt>
                                        </p:tgtEl>
                                        <p:attrNameLst>
                                          <p:attrName>ppt_x</p:attrName>
                                        </p:attrNameLst>
                                      </p:cBhvr>
                                      <p:tavLst>
                                        <p:tav tm="0">
                                          <p:val>
                                            <p:strVal val="#ppt_x"/>
                                          </p:val>
                                        </p:tav>
                                        <p:tav tm="100000">
                                          <p:val>
                                            <p:strVal val="#ppt_x"/>
                                          </p:val>
                                        </p:tav>
                                      </p:tavLst>
                                    </p:anim>
                                    <p:anim calcmode="lin" valueType="num">
                                      <p:cBhvr>
                                        <p:cTn id="70" dur="1000" fill="hold"/>
                                        <p:tgtEl>
                                          <p:spTgt spid="28">
                                            <p:txEl>
                                              <p:pRg st="5" end="5"/>
                                            </p:txEl>
                                          </p:spTgt>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2000"/>
                                  </p:stCondLst>
                                  <p:childTnLst>
                                    <p:set>
                                      <p:cBhvr>
                                        <p:cTn id="72" dur="1" fill="hold">
                                          <p:stCondLst>
                                            <p:cond delay="0"/>
                                          </p:stCondLst>
                                        </p:cTn>
                                        <p:tgtEl>
                                          <p:spTgt spid="28">
                                            <p:txEl>
                                              <p:pRg st="6" end="6"/>
                                            </p:txEl>
                                          </p:spTgt>
                                        </p:tgtEl>
                                        <p:attrNameLst>
                                          <p:attrName>style.visibility</p:attrName>
                                        </p:attrNameLst>
                                      </p:cBhvr>
                                      <p:to>
                                        <p:strVal val="visible"/>
                                      </p:to>
                                    </p:set>
                                    <p:animEffect transition="in" filter="fade">
                                      <p:cBhvr>
                                        <p:cTn id="73" dur="1000"/>
                                        <p:tgtEl>
                                          <p:spTgt spid="28">
                                            <p:txEl>
                                              <p:pRg st="6" end="6"/>
                                            </p:txEl>
                                          </p:spTgt>
                                        </p:tgtEl>
                                      </p:cBhvr>
                                    </p:animEffect>
                                    <p:anim calcmode="lin" valueType="num">
                                      <p:cBhvr>
                                        <p:cTn id="74" dur="1000" fill="hold"/>
                                        <p:tgtEl>
                                          <p:spTgt spid="28">
                                            <p:txEl>
                                              <p:pRg st="6" end="6"/>
                                            </p:txEl>
                                          </p:spTgt>
                                        </p:tgtEl>
                                        <p:attrNameLst>
                                          <p:attrName>ppt_x</p:attrName>
                                        </p:attrNameLst>
                                      </p:cBhvr>
                                      <p:tavLst>
                                        <p:tav tm="0">
                                          <p:val>
                                            <p:strVal val="#ppt_x"/>
                                          </p:val>
                                        </p:tav>
                                        <p:tav tm="100000">
                                          <p:val>
                                            <p:strVal val="#ppt_x"/>
                                          </p:val>
                                        </p:tav>
                                      </p:tavLst>
                                    </p:anim>
                                    <p:anim calcmode="lin" valueType="num">
                                      <p:cBhvr>
                                        <p:cTn id="75" dur="1000" fill="hold"/>
                                        <p:tgtEl>
                                          <p:spTgt spid="28">
                                            <p:txEl>
                                              <p:pRg st="6" end="6"/>
                                            </p:txEl>
                                          </p:spTgt>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2000"/>
                                  </p:stCondLst>
                                  <p:childTnLst>
                                    <p:set>
                                      <p:cBhvr>
                                        <p:cTn id="77" dur="1" fill="hold">
                                          <p:stCondLst>
                                            <p:cond delay="0"/>
                                          </p:stCondLst>
                                        </p:cTn>
                                        <p:tgtEl>
                                          <p:spTgt spid="28">
                                            <p:txEl>
                                              <p:pRg st="7" end="7"/>
                                            </p:txEl>
                                          </p:spTgt>
                                        </p:tgtEl>
                                        <p:attrNameLst>
                                          <p:attrName>style.visibility</p:attrName>
                                        </p:attrNameLst>
                                      </p:cBhvr>
                                      <p:to>
                                        <p:strVal val="visible"/>
                                      </p:to>
                                    </p:set>
                                    <p:animEffect transition="in" filter="fade">
                                      <p:cBhvr>
                                        <p:cTn id="78" dur="1000"/>
                                        <p:tgtEl>
                                          <p:spTgt spid="28">
                                            <p:txEl>
                                              <p:pRg st="7" end="7"/>
                                            </p:txEl>
                                          </p:spTgt>
                                        </p:tgtEl>
                                      </p:cBhvr>
                                    </p:animEffect>
                                    <p:anim calcmode="lin" valueType="num">
                                      <p:cBhvr>
                                        <p:cTn id="79" dur="1000" fill="hold"/>
                                        <p:tgtEl>
                                          <p:spTgt spid="28">
                                            <p:txEl>
                                              <p:pRg st="7" end="7"/>
                                            </p:txEl>
                                          </p:spTgt>
                                        </p:tgtEl>
                                        <p:attrNameLst>
                                          <p:attrName>ppt_x</p:attrName>
                                        </p:attrNameLst>
                                      </p:cBhvr>
                                      <p:tavLst>
                                        <p:tav tm="0">
                                          <p:val>
                                            <p:strVal val="#ppt_x"/>
                                          </p:val>
                                        </p:tav>
                                        <p:tav tm="100000">
                                          <p:val>
                                            <p:strVal val="#ppt_x"/>
                                          </p:val>
                                        </p:tav>
                                      </p:tavLst>
                                    </p:anim>
                                    <p:anim calcmode="lin" valueType="num">
                                      <p:cBhvr>
                                        <p:cTn id="80" dur="1000" fill="hold"/>
                                        <p:tgtEl>
                                          <p:spTgt spid="28">
                                            <p:txEl>
                                              <p:pRg st="7" end="7"/>
                                            </p:tx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2000"/>
                                  </p:stCondLst>
                                  <p:childTnLst>
                                    <p:set>
                                      <p:cBhvr>
                                        <p:cTn id="82" dur="1" fill="hold">
                                          <p:stCondLst>
                                            <p:cond delay="0"/>
                                          </p:stCondLst>
                                        </p:cTn>
                                        <p:tgtEl>
                                          <p:spTgt spid="28">
                                            <p:txEl>
                                              <p:pRg st="8" end="8"/>
                                            </p:txEl>
                                          </p:spTgt>
                                        </p:tgtEl>
                                        <p:attrNameLst>
                                          <p:attrName>style.visibility</p:attrName>
                                        </p:attrNameLst>
                                      </p:cBhvr>
                                      <p:to>
                                        <p:strVal val="visible"/>
                                      </p:to>
                                    </p:set>
                                    <p:animEffect transition="in" filter="fade">
                                      <p:cBhvr>
                                        <p:cTn id="83" dur="1000"/>
                                        <p:tgtEl>
                                          <p:spTgt spid="28">
                                            <p:txEl>
                                              <p:pRg st="8" end="8"/>
                                            </p:txEl>
                                          </p:spTgt>
                                        </p:tgtEl>
                                      </p:cBhvr>
                                    </p:animEffect>
                                    <p:anim calcmode="lin" valueType="num">
                                      <p:cBhvr>
                                        <p:cTn id="84" dur="1000" fill="hold"/>
                                        <p:tgtEl>
                                          <p:spTgt spid="28">
                                            <p:txEl>
                                              <p:pRg st="8" end="8"/>
                                            </p:txEl>
                                          </p:spTgt>
                                        </p:tgtEl>
                                        <p:attrNameLst>
                                          <p:attrName>ppt_x</p:attrName>
                                        </p:attrNameLst>
                                      </p:cBhvr>
                                      <p:tavLst>
                                        <p:tav tm="0">
                                          <p:val>
                                            <p:strVal val="#ppt_x"/>
                                          </p:val>
                                        </p:tav>
                                        <p:tav tm="100000">
                                          <p:val>
                                            <p:strVal val="#ppt_x"/>
                                          </p:val>
                                        </p:tav>
                                      </p:tavLst>
                                    </p:anim>
                                    <p:anim calcmode="lin" valueType="num">
                                      <p:cBhvr>
                                        <p:cTn id="85" dur="1000" fill="hold"/>
                                        <p:tgtEl>
                                          <p:spTgt spid="28">
                                            <p:txEl>
                                              <p:pRg st="8" end="8"/>
                                            </p:txEl>
                                          </p:spTgt>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2000"/>
                                  </p:stCondLst>
                                  <p:childTnLst>
                                    <p:set>
                                      <p:cBhvr>
                                        <p:cTn id="87" dur="1" fill="hold">
                                          <p:stCondLst>
                                            <p:cond delay="0"/>
                                          </p:stCondLst>
                                        </p:cTn>
                                        <p:tgtEl>
                                          <p:spTgt spid="28">
                                            <p:txEl>
                                              <p:pRg st="9" end="9"/>
                                            </p:txEl>
                                          </p:spTgt>
                                        </p:tgtEl>
                                        <p:attrNameLst>
                                          <p:attrName>style.visibility</p:attrName>
                                        </p:attrNameLst>
                                      </p:cBhvr>
                                      <p:to>
                                        <p:strVal val="visible"/>
                                      </p:to>
                                    </p:set>
                                    <p:animEffect transition="in" filter="fade">
                                      <p:cBhvr>
                                        <p:cTn id="88" dur="1000"/>
                                        <p:tgtEl>
                                          <p:spTgt spid="28">
                                            <p:txEl>
                                              <p:pRg st="9" end="9"/>
                                            </p:txEl>
                                          </p:spTgt>
                                        </p:tgtEl>
                                      </p:cBhvr>
                                    </p:animEffect>
                                    <p:anim calcmode="lin" valueType="num">
                                      <p:cBhvr>
                                        <p:cTn id="89" dur="1000" fill="hold"/>
                                        <p:tgtEl>
                                          <p:spTgt spid="28">
                                            <p:txEl>
                                              <p:pRg st="9" end="9"/>
                                            </p:txEl>
                                          </p:spTgt>
                                        </p:tgtEl>
                                        <p:attrNameLst>
                                          <p:attrName>ppt_x</p:attrName>
                                        </p:attrNameLst>
                                      </p:cBhvr>
                                      <p:tavLst>
                                        <p:tav tm="0">
                                          <p:val>
                                            <p:strVal val="#ppt_x"/>
                                          </p:val>
                                        </p:tav>
                                        <p:tav tm="100000">
                                          <p:val>
                                            <p:strVal val="#ppt_x"/>
                                          </p:val>
                                        </p:tav>
                                      </p:tavLst>
                                    </p:anim>
                                    <p:anim calcmode="lin" valueType="num">
                                      <p:cBhvr>
                                        <p:cTn id="90" dur="1000" fill="hold"/>
                                        <p:tgtEl>
                                          <p:spTgt spid="28">
                                            <p:txEl>
                                              <p:pRg st="9" end="9"/>
                                            </p:txEl>
                                          </p:spTgt>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2000"/>
                                  </p:stCondLst>
                                  <p:childTnLst>
                                    <p:set>
                                      <p:cBhvr>
                                        <p:cTn id="92" dur="1" fill="hold">
                                          <p:stCondLst>
                                            <p:cond delay="0"/>
                                          </p:stCondLst>
                                        </p:cTn>
                                        <p:tgtEl>
                                          <p:spTgt spid="28">
                                            <p:txEl>
                                              <p:pRg st="10" end="10"/>
                                            </p:txEl>
                                          </p:spTgt>
                                        </p:tgtEl>
                                        <p:attrNameLst>
                                          <p:attrName>style.visibility</p:attrName>
                                        </p:attrNameLst>
                                      </p:cBhvr>
                                      <p:to>
                                        <p:strVal val="visible"/>
                                      </p:to>
                                    </p:set>
                                    <p:animEffect transition="in" filter="fade">
                                      <p:cBhvr>
                                        <p:cTn id="93" dur="1000"/>
                                        <p:tgtEl>
                                          <p:spTgt spid="28">
                                            <p:txEl>
                                              <p:pRg st="10" end="10"/>
                                            </p:txEl>
                                          </p:spTgt>
                                        </p:tgtEl>
                                      </p:cBhvr>
                                    </p:animEffect>
                                    <p:anim calcmode="lin" valueType="num">
                                      <p:cBhvr>
                                        <p:cTn id="94" dur="1000" fill="hold"/>
                                        <p:tgtEl>
                                          <p:spTgt spid="28">
                                            <p:txEl>
                                              <p:pRg st="10" end="10"/>
                                            </p:txEl>
                                          </p:spTgt>
                                        </p:tgtEl>
                                        <p:attrNameLst>
                                          <p:attrName>ppt_x</p:attrName>
                                        </p:attrNameLst>
                                      </p:cBhvr>
                                      <p:tavLst>
                                        <p:tav tm="0">
                                          <p:val>
                                            <p:strVal val="#ppt_x"/>
                                          </p:val>
                                        </p:tav>
                                        <p:tav tm="100000">
                                          <p:val>
                                            <p:strVal val="#ppt_x"/>
                                          </p:val>
                                        </p:tav>
                                      </p:tavLst>
                                    </p:anim>
                                    <p:anim calcmode="lin" valueType="num">
                                      <p:cBhvr>
                                        <p:cTn id="95" dur="1000" fill="hold"/>
                                        <p:tgtEl>
                                          <p:spTgt spid="28">
                                            <p:txEl>
                                              <p:pRg st="10" end="10"/>
                                            </p:txEl>
                                          </p:spTgt>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2000"/>
                                  </p:stCondLst>
                                  <p:childTnLst>
                                    <p:set>
                                      <p:cBhvr>
                                        <p:cTn id="97" dur="1" fill="hold">
                                          <p:stCondLst>
                                            <p:cond delay="0"/>
                                          </p:stCondLst>
                                        </p:cTn>
                                        <p:tgtEl>
                                          <p:spTgt spid="28">
                                            <p:txEl>
                                              <p:pRg st="11" end="11"/>
                                            </p:txEl>
                                          </p:spTgt>
                                        </p:tgtEl>
                                        <p:attrNameLst>
                                          <p:attrName>style.visibility</p:attrName>
                                        </p:attrNameLst>
                                      </p:cBhvr>
                                      <p:to>
                                        <p:strVal val="visible"/>
                                      </p:to>
                                    </p:set>
                                    <p:animEffect transition="in" filter="fade">
                                      <p:cBhvr>
                                        <p:cTn id="98" dur="1000"/>
                                        <p:tgtEl>
                                          <p:spTgt spid="28">
                                            <p:txEl>
                                              <p:pRg st="11" end="11"/>
                                            </p:txEl>
                                          </p:spTgt>
                                        </p:tgtEl>
                                      </p:cBhvr>
                                    </p:animEffect>
                                    <p:anim calcmode="lin" valueType="num">
                                      <p:cBhvr>
                                        <p:cTn id="99" dur="1000" fill="hold"/>
                                        <p:tgtEl>
                                          <p:spTgt spid="28">
                                            <p:txEl>
                                              <p:pRg st="11" end="11"/>
                                            </p:txEl>
                                          </p:spTgt>
                                        </p:tgtEl>
                                        <p:attrNameLst>
                                          <p:attrName>ppt_x</p:attrName>
                                        </p:attrNameLst>
                                      </p:cBhvr>
                                      <p:tavLst>
                                        <p:tav tm="0">
                                          <p:val>
                                            <p:strVal val="#ppt_x"/>
                                          </p:val>
                                        </p:tav>
                                        <p:tav tm="100000">
                                          <p:val>
                                            <p:strVal val="#ppt_x"/>
                                          </p:val>
                                        </p:tav>
                                      </p:tavLst>
                                    </p:anim>
                                    <p:anim calcmode="lin" valueType="num">
                                      <p:cBhvr>
                                        <p:cTn id="100" dur="1000" fill="hold"/>
                                        <p:tgtEl>
                                          <p:spTgt spid="28">
                                            <p:txEl>
                                              <p:pRg st="11" end="11"/>
                                            </p:txEl>
                                          </p:spTgt>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2000"/>
                                  </p:stCondLst>
                                  <p:childTnLst>
                                    <p:set>
                                      <p:cBhvr>
                                        <p:cTn id="102" dur="1" fill="hold">
                                          <p:stCondLst>
                                            <p:cond delay="0"/>
                                          </p:stCondLst>
                                        </p:cTn>
                                        <p:tgtEl>
                                          <p:spTgt spid="28">
                                            <p:txEl>
                                              <p:pRg st="12" end="12"/>
                                            </p:txEl>
                                          </p:spTgt>
                                        </p:tgtEl>
                                        <p:attrNameLst>
                                          <p:attrName>style.visibility</p:attrName>
                                        </p:attrNameLst>
                                      </p:cBhvr>
                                      <p:to>
                                        <p:strVal val="visible"/>
                                      </p:to>
                                    </p:set>
                                    <p:animEffect transition="in" filter="fade">
                                      <p:cBhvr>
                                        <p:cTn id="103" dur="1000"/>
                                        <p:tgtEl>
                                          <p:spTgt spid="28">
                                            <p:txEl>
                                              <p:pRg st="12" end="12"/>
                                            </p:txEl>
                                          </p:spTgt>
                                        </p:tgtEl>
                                      </p:cBhvr>
                                    </p:animEffect>
                                    <p:anim calcmode="lin" valueType="num">
                                      <p:cBhvr>
                                        <p:cTn id="104" dur="1000" fill="hold"/>
                                        <p:tgtEl>
                                          <p:spTgt spid="28">
                                            <p:txEl>
                                              <p:pRg st="12" end="12"/>
                                            </p:txEl>
                                          </p:spTgt>
                                        </p:tgtEl>
                                        <p:attrNameLst>
                                          <p:attrName>ppt_x</p:attrName>
                                        </p:attrNameLst>
                                      </p:cBhvr>
                                      <p:tavLst>
                                        <p:tav tm="0">
                                          <p:val>
                                            <p:strVal val="#ppt_x"/>
                                          </p:val>
                                        </p:tav>
                                        <p:tav tm="100000">
                                          <p:val>
                                            <p:strVal val="#ppt_x"/>
                                          </p:val>
                                        </p:tav>
                                      </p:tavLst>
                                    </p:anim>
                                    <p:anim calcmode="lin" valueType="num">
                                      <p:cBhvr>
                                        <p:cTn id="105" dur="1000" fill="hold"/>
                                        <p:tgtEl>
                                          <p:spTgt spid="28">
                                            <p:txEl>
                                              <p:pRg st="12" end="12"/>
                                            </p:txEl>
                                          </p:spTgt>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2000"/>
                                  </p:stCondLst>
                                  <p:childTnLst>
                                    <p:set>
                                      <p:cBhvr>
                                        <p:cTn id="107" dur="1" fill="hold">
                                          <p:stCondLst>
                                            <p:cond delay="0"/>
                                          </p:stCondLst>
                                        </p:cTn>
                                        <p:tgtEl>
                                          <p:spTgt spid="28">
                                            <p:txEl>
                                              <p:pRg st="13" end="13"/>
                                            </p:txEl>
                                          </p:spTgt>
                                        </p:tgtEl>
                                        <p:attrNameLst>
                                          <p:attrName>style.visibility</p:attrName>
                                        </p:attrNameLst>
                                      </p:cBhvr>
                                      <p:to>
                                        <p:strVal val="visible"/>
                                      </p:to>
                                    </p:set>
                                    <p:animEffect transition="in" filter="fade">
                                      <p:cBhvr>
                                        <p:cTn id="108" dur="1000"/>
                                        <p:tgtEl>
                                          <p:spTgt spid="28">
                                            <p:txEl>
                                              <p:pRg st="13" end="13"/>
                                            </p:txEl>
                                          </p:spTgt>
                                        </p:tgtEl>
                                      </p:cBhvr>
                                    </p:animEffect>
                                    <p:anim calcmode="lin" valueType="num">
                                      <p:cBhvr>
                                        <p:cTn id="109" dur="1000" fill="hold"/>
                                        <p:tgtEl>
                                          <p:spTgt spid="28">
                                            <p:txEl>
                                              <p:pRg st="13" end="13"/>
                                            </p:txEl>
                                          </p:spTgt>
                                        </p:tgtEl>
                                        <p:attrNameLst>
                                          <p:attrName>ppt_x</p:attrName>
                                        </p:attrNameLst>
                                      </p:cBhvr>
                                      <p:tavLst>
                                        <p:tav tm="0">
                                          <p:val>
                                            <p:strVal val="#ppt_x"/>
                                          </p:val>
                                        </p:tav>
                                        <p:tav tm="100000">
                                          <p:val>
                                            <p:strVal val="#ppt_x"/>
                                          </p:val>
                                        </p:tav>
                                      </p:tavLst>
                                    </p:anim>
                                    <p:anim calcmode="lin" valueType="num">
                                      <p:cBhvr>
                                        <p:cTn id="110" dur="1000" fill="hold"/>
                                        <p:tgtEl>
                                          <p:spTgt spid="28">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2" grpId="0" animBg="1"/>
      <p:bldP spid="15" grpId="0" animBg="1"/>
      <p:bldP spid="17" grpId="0" animBg="1"/>
      <p:bldP spid="19" grpId="0" animBg="1"/>
      <p:bldP spid="28" grpId="0"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152401"/>
            <a:ext cx="7773338" cy="761999"/>
          </a:xfrm>
        </p:spPr>
        <p:txBody>
          <a:bodyPr>
            <a:normAutofit/>
          </a:bodyPr>
          <a:lstStyle/>
          <a:p>
            <a:r>
              <a:rPr lang="en-US" cap="none" dirty="0" smtClean="0"/>
              <a:t>Impacts On Sage Grouse</a:t>
            </a:r>
            <a:endParaRPr lang="en-US" cap="none" dirty="0"/>
          </a:p>
        </p:txBody>
      </p:sp>
      <p:sp>
        <p:nvSpPr>
          <p:cNvPr id="3" name="Content Placeholder 2"/>
          <p:cNvSpPr>
            <a:spLocks noGrp="1"/>
          </p:cNvSpPr>
          <p:nvPr>
            <p:ph sz="quarter" idx="13"/>
          </p:nvPr>
        </p:nvSpPr>
        <p:spPr>
          <a:xfrm>
            <a:off x="609600" y="762000"/>
            <a:ext cx="8153400" cy="3886200"/>
          </a:xfrm>
        </p:spPr>
        <p:txBody>
          <a:bodyPr>
            <a:noAutofit/>
          </a:bodyPr>
          <a:lstStyle/>
          <a:p>
            <a:r>
              <a:rPr lang="en-US" sz="1800" cap="none" dirty="0" smtClean="0"/>
              <a:t>Invasive and noxious weeds degrade rangelands and habitat for sage grouse. The weeds compete with native and desirable plant species. </a:t>
            </a:r>
          </a:p>
          <a:p>
            <a:r>
              <a:rPr lang="en-US" sz="1800" cap="none" dirty="0" smtClean="0"/>
              <a:t>They increase soil erosion, reduce water quality, and often increase fire frequency.</a:t>
            </a:r>
          </a:p>
          <a:p>
            <a:r>
              <a:rPr lang="en-US" sz="1800" cap="none" dirty="0" smtClean="0"/>
              <a:t>Invasive and noxious weeds that are causing problems for Elko County sage grouse habitat include cheatgrass, medusahead, perennial pepperweed, hoary cress, leafy spurge, various thistles, and knapweeds. </a:t>
            </a:r>
          </a:p>
          <a:p>
            <a:r>
              <a:rPr lang="en-US" sz="1800" cap="none" dirty="0" smtClean="0"/>
              <a:t>Once rangelands are over taken by weeds like cheatgrass and medusahead, they are extremely hard to rehabilitate.  Our best hope for sage grouse is to prevent the spread of these weeds – early detection and removal, combined with grazing practices that keep the desirable native plants healthy.</a:t>
            </a:r>
            <a:endParaRPr lang="en-US" sz="1800" cap="none" dirty="0"/>
          </a:p>
        </p:txBody>
      </p:sp>
      <p:pic>
        <p:nvPicPr>
          <p:cNvPr id="1028" name="Picture 4" descr="http://d3n8a8pro7vhmx.cloudfront.net/nevadawilderness/pages/1/features/original/massacre_grouse149_bbeffort.jpg?13927745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6" y="4648201"/>
            <a:ext cx="893445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998780"/>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500"/>
                                  </p:stCondLst>
                                  <p:childTnLst>
                                    <p:set>
                                      <p:cBhvr>
                                        <p:cTn id="6" dur="1" fill="hold">
                                          <p:stCondLst>
                                            <p:cond delay="0"/>
                                          </p:stCondLst>
                                        </p:cTn>
                                        <p:tgtEl>
                                          <p:spTgt spid="1028"/>
                                        </p:tgtEl>
                                        <p:attrNameLst>
                                          <p:attrName>style.visibility</p:attrName>
                                        </p:attrNameLst>
                                      </p:cBhvr>
                                      <p:to>
                                        <p:strVal val="visible"/>
                                      </p:to>
                                    </p:set>
                                    <p:animEffect transition="in" filter="plus(out)">
                                      <p:cBhvr>
                                        <p:cTn id="7" dur="3100"/>
                                        <p:tgtEl>
                                          <p:spTgt spid="1028"/>
                                        </p:tgtEl>
                                      </p:cBhvr>
                                    </p:animEffect>
                                  </p:childTnLst>
                                </p:cTn>
                              </p:par>
                            </p:childTnLst>
                          </p:cTn>
                        </p:par>
                        <p:par>
                          <p:cTn id="8" fill="hold">
                            <p:stCondLst>
                              <p:cond delay="3600"/>
                            </p:stCondLst>
                            <p:childTnLst>
                              <p:par>
                                <p:cTn id="9" presetID="42" presetClass="entr" presetSubtype="0" fill="hold" nodeType="afterEffect">
                                  <p:stCondLst>
                                    <p:cond delay="2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anim calcmode="lin" valueType="num">
                                      <p:cBhvr>
                                        <p:cTn id="12"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7600"/>
                            </p:stCondLst>
                            <p:childTnLst>
                              <p:par>
                                <p:cTn id="15" presetID="42" presetClass="entr" presetSubtype="0" fill="hold" nodeType="afterEffect">
                                  <p:stCondLst>
                                    <p:cond delay="20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anim calcmode="lin" valueType="num">
                                      <p:cBhvr>
                                        <p:cTn id="18"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1600"/>
                            </p:stCondLst>
                            <p:childTnLst>
                              <p:par>
                                <p:cTn id="21" presetID="42" presetClass="entr" presetSubtype="0" fill="hold" nodeType="afterEffect">
                                  <p:stCondLst>
                                    <p:cond delay="200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2000"/>
                                        <p:tgtEl>
                                          <p:spTgt spid="3">
                                            <p:txEl>
                                              <p:pRg st="2" end="2"/>
                                            </p:txEl>
                                          </p:spTgt>
                                        </p:tgtEl>
                                      </p:cBhvr>
                                    </p:animEffect>
                                    <p:anim calcmode="lin" valueType="num">
                                      <p:cBhvr>
                                        <p:cTn id="24"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15600"/>
                            </p:stCondLst>
                            <p:childTnLst>
                              <p:par>
                                <p:cTn id="27" presetID="42" presetClass="entr" presetSubtype="0" fill="hold" nodeType="afterEffect">
                                  <p:stCondLst>
                                    <p:cond delay="200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2000"/>
                                        <p:tgtEl>
                                          <p:spTgt spid="3">
                                            <p:txEl>
                                              <p:pRg st="3" end="3"/>
                                            </p:txEl>
                                          </p:spTgt>
                                        </p:tgtEl>
                                      </p:cBhvr>
                                    </p:animEffect>
                                    <p:anim calcmode="lin" valueType="num">
                                      <p:cBhvr>
                                        <p:cTn id="30"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2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685800" y="228600"/>
            <a:ext cx="7773338" cy="762000"/>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4400" cap="none" dirty="0" smtClean="0">
                <a:ln w="0"/>
                <a:effectLst>
                  <a:glow rad="63500">
                    <a:schemeClr val="accent4">
                      <a:lumMod val="20000"/>
                      <a:lumOff val="80000"/>
                      <a:alpha val="39000"/>
                    </a:schemeClr>
                  </a:glow>
                  <a:outerShdw blurRad="50800" dist="76200" dir="2700000" algn="tl" rotWithShape="0">
                    <a:prstClr val="black">
                      <a:alpha val="40000"/>
                    </a:prstClr>
                  </a:outerShdw>
                </a:effectLst>
              </a:rPr>
              <a:t>Weed Management Obstacles</a:t>
            </a:r>
            <a:endPar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endParaRPr>
          </a:p>
        </p:txBody>
      </p:sp>
      <p:sp>
        <p:nvSpPr>
          <p:cNvPr id="3" name="Freeform 2"/>
          <p:cNvSpPr/>
          <p:nvPr/>
        </p:nvSpPr>
        <p:spPr>
          <a:xfrm>
            <a:off x="132554" y="1122011"/>
            <a:ext cx="8857270" cy="478189"/>
          </a:xfrm>
          <a:custGeom>
            <a:avLst/>
            <a:gdLst>
              <a:gd name="connsiteX0" fmla="*/ 0 w 2693193"/>
              <a:gd name="connsiteY0" fmla="*/ 0 h 2854800"/>
              <a:gd name="connsiteX1" fmla="*/ 2693193 w 2693193"/>
              <a:gd name="connsiteY1" fmla="*/ 0 h 2854800"/>
              <a:gd name="connsiteX2" fmla="*/ 2693193 w 2693193"/>
              <a:gd name="connsiteY2" fmla="*/ 2854800 h 2854800"/>
              <a:gd name="connsiteX3" fmla="*/ 0 w 2693193"/>
              <a:gd name="connsiteY3" fmla="*/ 2854800 h 2854800"/>
              <a:gd name="connsiteX4" fmla="*/ 0 w 2693193"/>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2854800">
                <a:moveTo>
                  <a:pt x="0" y="0"/>
                </a:moveTo>
                <a:lnTo>
                  <a:pt x="2693193" y="0"/>
                </a:lnTo>
                <a:lnTo>
                  <a:pt x="2693193" y="2854800"/>
                </a:lnTo>
                <a:lnTo>
                  <a:pt x="0" y="2854800"/>
                </a:lnTo>
                <a:lnTo>
                  <a:pt x="0" y="0"/>
                </a:lnTo>
                <a:close/>
              </a:path>
            </a:pathLst>
          </a:custGeom>
          <a:gradFill>
            <a:gsLst>
              <a:gs pos="0">
                <a:schemeClr val="bg2">
                  <a:lumMod val="20000"/>
                  <a:lumOff val="80000"/>
                </a:schemeClr>
              </a:gs>
              <a:gs pos="100000">
                <a:schemeClr val="bg2">
                  <a:lumMod val="75000"/>
                </a:schemeClr>
              </a:gs>
            </a:gsLst>
          </a:gradFill>
          <a:ln>
            <a:noFill/>
          </a:ln>
          <a:effectLst>
            <a:glow rad="635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t" anchorCtr="0">
            <a:spAutoFit/>
          </a:bodyPr>
          <a:lstStyle/>
          <a:p>
            <a:pPr marL="0" lvl="1" algn="ctr"/>
            <a:r>
              <a:rPr lang="en-US" sz="1600" b="1" dirty="0">
                <a:ln w="0"/>
                <a:solidFill>
                  <a:schemeClr val="tx1"/>
                </a:solidFill>
                <a:effectLst>
                  <a:glow rad="63500">
                    <a:schemeClr val="accent4">
                      <a:lumMod val="20000"/>
                      <a:lumOff val="80000"/>
                      <a:alpha val="39000"/>
                    </a:schemeClr>
                  </a:glow>
                </a:effectLst>
                <a:latin typeface="+mj-lt"/>
                <a:ea typeface="+mj-ea"/>
                <a:cs typeface="+mj-cs"/>
              </a:rPr>
              <a:t>HWCWMA’s highest priority is to promote ecosystem health through management of noxious </a:t>
            </a:r>
            <a:r>
              <a:rPr lang="en-US" sz="1600" b="1" dirty="0" smtClean="0">
                <a:ln w="0"/>
                <a:solidFill>
                  <a:schemeClr val="tx1"/>
                </a:solidFill>
                <a:effectLst>
                  <a:glow rad="63500">
                    <a:schemeClr val="accent4">
                      <a:lumMod val="20000"/>
                      <a:lumOff val="80000"/>
                      <a:alpha val="39000"/>
                    </a:schemeClr>
                  </a:glow>
                </a:effectLst>
                <a:latin typeface="+mj-lt"/>
                <a:ea typeface="+mj-ea"/>
                <a:cs typeface="+mj-cs"/>
              </a:rPr>
              <a:t>weeds</a:t>
            </a:r>
            <a:r>
              <a:rPr lang="en-US" sz="1600" b="1" dirty="0" smtClean="0">
                <a:solidFill>
                  <a:schemeClr val="tx1"/>
                </a:solidFill>
              </a:rPr>
              <a:t> </a:t>
            </a:r>
            <a:endParaRPr lang="en-US" sz="1600" b="1" dirty="0">
              <a:solidFill>
                <a:schemeClr val="tx1"/>
              </a:solidFill>
            </a:endParaRPr>
          </a:p>
        </p:txBody>
      </p:sp>
      <p:sp>
        <p:nvSpPr>
          <p:cNvPr id="4" name="Freeform 3"/>
          <p:cNvSpPr/>
          <p:nvPr/>
        </p:nvSpPr>
        <p:spPr>
          <a:xfrm>
            <a:off x="121920" y="1981200"/>
            <a:ext cx="2011680" cy="640080"/>
          </a:xfrm>
          <a:custGeom>
            <a:avLst/>
            <a:gdLst>
              <a:gd name="connsiteX0" fmla="*/ 0 w 2693193"/>
              <a:gd name="connsiteY0" fmla="*/ 0 h 1077277"/>
              <a:gd name="connsiteX1" fmla="*/ 2693193 w 2693193"/>
              <a:gd name="connsiteY1" fmla="*/ 0 h 1077277"/>
              <a:gd name="connsiteX2" fmla="*/ 2693193 w 2693193"/>
              <a:gd name="connsiteY2" fmla="*/ 1077277 h 1077277"/>
              <a:gd name="connsiteX3" fmla="*/ 0 w 2693193"/>
              <a:gd name="connsiteY3" fmla="*/ 1077277 h 1077277"/>
              <a:gd name="connsiteX4" fmla="*/ 0 w 2693193"/>
              <a:gd name="connsiteY4" fmla="*/ 0 h 107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1077277">
                <a:moveTo>
                  <a:pt x="0" y="0"/>
                </a:moveTo>
                <a:lnTo>
                  <a:pt x="2693193" y="0"/>
                </a:lnTo>
                <a:lnTo>
                  <a:pt x="2693193" y="1077277"/>
                </a:lnTo>
                <a:lnTo>
                  <a:pt x="0" y="1077277"/>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2400" dirty="0" smtClean="0">
                <a:solidFill>
                  <a:schemeClr val="tx1"/>
                </a:solidFill>
                <a:effectLst>
                  <a:outerShdw blurRad="38100" dist="38100" dir="2700000" algn="tl">
                    <a:srgbClr val="000000">
                      <a:alpha val="43137"/>
                    </a:srgbClr>
                  </a:outerShdw>
                </a:effectLst>
              </a:rPr>
              <a:t>Controlling</a:t>
            </a:r>
            <a:endParaRPr lang="en-US" sz="1600" dirty="0">
              <a:solidFill>
                <a:schemeClr val="tx1"/>
              </a:solidFill>
              <a:effectLst>
                <a:outerShdw blurRad="38100" dist="38100" dir="2700000" algn="tl">
                  <a:srgbClr val="000000">
                    <a:alpha val="43137"/>
                  </a:srgbClr>
                </a:outerShdw>
              </a:effectLst>
            </a:endParaRPr>
          </a:p>
        </p:txBody>
      </p:sp>
      <p:sp>
        <p:nvSpPr>
          <p:cNvPr id="8" name="Freeform 7"/>
          <p:cNvSpPr/>
          <p:nvPr/>
        </p:nvSpPr>
        <p:spPr>
          <a:xfrm>
            <a:off x="121920" y="4515058"/>
            <a:ext cx="2011680" cy="640080"/>
          </a:xfrm>
          <a:custGeom>
            <a:avLst/>
            <a:gdLst>
              <a:gd name="connsiteX0" fmla="*/ 0 w 2693193"/>
              <a:gd name="connsiteY0" fmla="*/ 0 h 1077277"/>
              <a:gd name="connsiteX1" fmla="*/ 2693193 w 2693193"/>
              <a:gd name="connsiteY1" fmla="*/ 0 h 1077277"/>
              <a:gd name="connsiteX2" fmla="*/ 2693193 w 2693193"/>
              <a:gd name="connsiteY2" fmla="*/ 1077277 h 1077277"/>
              <a:gd name="connsiteX3" fmla="*/ 0 w 2693193"/>
              <a:gd name="connsiteY3" fmla="*/ 1077277 h 1077277"/>
              <a:gd name="connsiteX4" fmla="*/ 0 w 2693193"/>
              <a:gd name="connsiteY4" fmla="*/ 0 h 107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1077277">
                <a:moveTo>
                  <a:pt x="0" y="0"/>
                </a:moveTo>
                <a:lnTo>
                  <a:pt x="2693193" y="0"/>
                </a:lnTo>
                <a:lnTo>
                  <a:pt x="2693193" y="1077277"/>
                </a:lnTo>
                <a:lnTo>
                  <a:pt x="0" y="1077277"/>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2400" dirty="0" smtClean="0">
                <a:solidFill>
                  <a:schemeClr val="tx1"/>
                </a:solidFill>
                <a:effectLst>
                  <a:outerShdw blurRad="38100" dist="38100" dir="2700000" algn="tl">
                    <a:srgbClr val="000000">
                      <a:alpha val="43137"/>
                    </a:srgbClr>
                  </a:outerShdw>
                </a:effectLst>
              </a:rPr>
              <a:t>Adaptable</a:t>
            </a:r>
            <a:endParaRPr lang="en-US" sz="1600" dirty="0">
              <a:solidFill>
                <a:schemeClr val="tx1"/>
              </a:solidFill>
              <a:effectLst>
                <a:outerShdw blurRad="38100" dist="38100" dir="2700000" algn="tl">
                  <a:srgbClr val="000000">
                    <a:alpha val="43137"/>
                  </a:srgbClr>
                </a:outerShdw>
              </a:effectLst>
            </a:endParaRPr>
          </a:p>
        </p:txBody>
      </p:sp>
      <p:sp>
        <p:nvSpPr>
          <p:cNvPr id="10" name="Freeform 9"/>
          <p:cNvSpPr/>
          <p:nvPr/>
        </p:nvSpPr>
        <p:spPr>
          <a:xfrm>
            <a:off x="2203914" y="1848769"/>
            <a:ext cx="6787683" cy="970631"/>
          </a:xfrm>
          <a:custGeom>
            <a:avLst/>
            <a:gdLst>
              <a:gd name="connsiteX0" fmla="*/ 0 w 2693193"/>
              <a:gd name="connsiteY0" fmla="*/ 0 h 2854800"/>
              <a:gd name="connsiteX1" fmla="*/ 2693193 w 2693193"/>
              <a:gd name="connsiteY1" fmla="*/ 0 h 2854800"/>
              <a:gd name="connsiteX2" fmla="*/ 2693193 w 2693193"/>
              <a:gd name="connsiteY2" fmla="*/ 2854800 h 2854800"/>
              <a:gd name="connsiteX3" fmla="*/ 0 w 2693193"/>
              <a:gd name="connsiteY3" fmla="*/ 2854800 h 2854800"/>
              <a:gd name="connsiteX4" fmla="*/ 0 w 2693193"/>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2854800">
                <a:moveTo>
                  <a:pt x="0" y="0"/>
                </a:moveTo>
                <a:lnTo>
                  <a:pt x="2693193" y="0"/>
                </a:lnTo>
                <a:lnTo>
                  <a:pt x="2693193" y="2854800"/>
                </a:lnTo>
                <a:lnTo>
                  <a:pt x="0" y="2854800"/>
                </a:lnTo>
                <a:lnTo>
                  <a:pt x="0" y="0"/>
                </a:lnTo>
                <a:close/>
              </a:path>
            </a:pathLst>
          </a:custGeom>
          <a:noFill/>
          <a:effectLst/>
          <a:scene3d>
            <a:camera prst="orthographicFront"/>
            <a:lightRig rig="threePt" dir="t">
              <a:rot lat="0" lon="0" rev="7500000"/>
            </a:lightRig>
          </a:scene3d>
          <a:sp3d prstMaterial="plastic">
            <a:bevelT h="25400" prst="relaxedInset"/>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t" anchorCtr="0">
            <a:spAutoFit/>
          </a:bodyPr>
          <a:lstStyle/>
          <a:p>
            <a:pPr marL="114300" lvl="1" indent="-114300">
              <a:buFont typeface="Arial" panose="020B0604020202020204" pitchFamily="34" charset="0"/>
              <a:buChar char="•"/>
            </a:pPr>
            <a:r>
              <a:rPr lang="en-US" sz="1600" b="1" dirty="0" smtClean="0">
                <a:solidFill>
                  <a:schemeClr val="tx1"/>
                </a:solidFill>
              </a:rPr>
              <a:t>With their rapid rate of expansion within </a:t>
            </a:r>
            <a:r>
              <a:rPr lang="en-US" sz="1600" b="1" dirty="0">
                <a:solidFill>
                  <a:schemeClr val="tx1"/>
                </a:solidFill>
              </a:rPr>
              <a:t>the </a:t>
            </a:r>
            <a:r>
              <a:rPr lang="en-US" sz="1600" b="1" dirty="0" smtClean="0">
                <a:solidFill>
                  <a:schemeClr val="tx1"/>
                </a:solidFill>
              </a:rPr>
              <a:t>watershed, these </a:t>
            </a:r>
            <a:r>
              <a:rPr lang="en-US" sz="1600" b="1" dirty="0">
                <a:solidFill>
                  <a:schemeClr val="tx1"/>
                </a:solidFill>
              </a:rPr>
              <a:t>invasive plants can </a:t>
            </a:r>
            <a:r>
              <a:rPr lang="en-US" sz="1600" b="1" dirty="0" smtClean="0">
                <a:solidFill>
                  <a:schemeClr val="tx1"/>
                </a:solidFill>
              </a:rPr>
              <a:t>quickly dominate </a:t>
            </a:r>
            <a:r>
              <a:rPr lang="en-US" sz="1600" b="1" dirty="0">
                <a:solidFill>
                  <a:schemeClr val="tx1"/>
                </a:solidFill>
              </a:rPr>
              <a:t>and often cause permanent damage to natural plant communities</a:t>
            </a:r>
            <a:r>
              <a:rPr lang="en-US" sz="1600" b="1" dirty="0" smtClean="0">
                <a:solidFill>
                  <a:schemeClr val="tx1"/>
                </a:solidFill>
              </a:rPr>
              <a:t>.</a:t>
            </a:r>
            <a:endParaRPr lang="en-US" sz="1600" b="1" dirty="0">
              <a:solidFill>
                <a:schemeClr val="tx1"/>
              </a:solidFill>
            </a:endParaRPr>
          </a:p>
        </p:txBody>
      </p:sp>
      <p:sp>
        <p:nvSpPr>
          <p:cNvPr id="11" name="Freeform 10"/>
          <p:cNvSpPr/>
          <p:nvPr/>
        </p:nvSpPr>
        <p:spPr>
          <a:xfrm>
            <a:off x="2191508" y="4191000"/>
            <a:ext cx="6787683" cy="1216852"/>
          </a:xfrm>
          <a:custGeom>
            <a:avLst/>
            <a:gdLst>
              <a:gd name="connsiteX0" fmla="*/ 0 w 2693193"/>
              <a:gd name="connsiteY0" fmla="*/ 0 h 2854800"/>
              <a:gd name="connsiteX1" fmla="*/ 2693193 w 2693193"/>
              <a:gd name="connsiteY1" fmla="*/ 0 h 2854800"/>
              <a:gd name="connsiteX2" fmla="*/ 2693193 w 2693193"/>
              <a:gd name="connsiteY2" fmla="*/ 2854800 h 2854800"/>
              <a:gd name="connsiteX3" fmla="*/ 0 w 2693193"/>
              <a:gd name="connsiteY3" fmla="*/ 2854800 h 2854800"/>
              <a:gd name="connsiteX4" fmla="*/ 0 w 2693193"/>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2854800">
                <a:moveTo>
                  <a:pt x="0" y="0"/>
                </a:moveTo>
                <a:lnTo>
                  <a:pt x="2693193" y="0"/>
                </a:lnTo>
                <a:lnTo>
                  <a:pt x="2693193" y="2854800"/>
                </a:lnTo>
                <a:lnTo>
                  <a:pt x="0" y="2854800"/>
                </a:lnTo>
                <a:lnTo>
                  <a:pt x="0" y="0"/>
                </a:lnTo>
                <a:close/>
              </a:path>
            </a:pathLst>
          </a:custGeom>
          <a:noFill/>
          <a:effectLst/>
          <a:scene3d>
            <a:camera prst="orthographicFront"/>
            <a:lightRig rig="threePt" dir="t">
              <a:rot lat="0" lon="0" rev="7500000"/>
            </a:lightRig>
          </a:scene3d>
          <a:sp3d prstMaterial="plastic">
            <a:bevelT h="25400" prst="relaxedInset"/>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t" anchorCtr="0">
            <a:spAutoFit/>
          </a:bodyPr>
          <a:lstStyle/>
          <a:p>
            <a:pPr marL="114300" lvl="1" indent="-114300">
              <a:buFont typeface="Arial" panose="020B0604020202020204" pitchFamily="34" charset="0"/>
              <a:buChar char="•"/>
            </a:pPr>
            <a:r>
              <a:rPr lang="en-US" sz="1600" b="1" dirty="0">
                <a:solidFill>
                  <a:schemeClr val="tx1"/>
                </a:solidFill>
              </a:rPr>
              <a:t>Invasives are highly adept at promoting their own species, like releasing chemicals in the soil that other plants can’t tolerate, or coming earlier than natives and monopolizing water and nutrients, or using exploding seed heads.</a:t>
            </a:r>
          </a:p>
        </p:txBody>
      </p:sp>
      <p:sp>
        <p:nvSpPr>
          <p:cNvPr id="12" name="Freeform 11"/>
          <p:cNvSpPr/>
          <p:nvPr/>
        </p:nvSpPr>
        <p:spPr>
          <a:xfrm>
            <a:off x="2203916" y="5461000"/>
            <a:ext cx="6787683" cy="1216852"/>
          </a:xfrm>
          <a:custGeom>
            <a:avLst/>
            <a:gdLst>
              <a:gd name="connsiteX0" fmla="*/ 0 w 2693193"/>
              <a:gd name="connsiteY0" fmla="*/ 0 h 2854800"/>
              <a:gd name="connsiteX1" fmla="*/ 2693193 w 2693193"/>
              <a:gd name="connsiteY1" fmla="*/ 0 h 2854800"/>
              <a:gd name="connsiteX2" fmla="*/ 2693193 w 2693193"/>
              <a:gd name="connsiteY2" fmla="*/ 2854800 h 2854800"/>
              <a:gd name="connsiteX3" fmla="*/ 0 w 2693193"/>
              <a:gd name="connsiteY3" fmla="*/ 2854800 h 2854800"/>
              <a:gd name="connsiteX4" fmla="*/ 0 w 2693193"/>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2854800">
                <a:moveTo>
                  <a:pt x="0" y="0"/>
                </a:moveTo>
                <a:lnTo>
                  <a:pt x="2693193" y="0"/>
                </a:lnTo>
                <a:lnTo>
                  <a:pt x="2693193" y="2854800"/>
                </a:lnTo>
                <a:lnTo>
                  <a:pt x="0" y="2854800"/>
                </a:lnTo>
                <a:lnTo>
                  <a:pt x="0" y="0"/>
                </a:lnTo>
                <a:close/>
              </a:path>
            </a:pathLst>
          </a:custGeom>
          <a:noFill/>
          <a:effectLst/>
          <a:scene3d>
            <a:camera prst="orthographicFront"/>
            <a:lightRig rig="threePt" dir="t">
              <a:rot lat="0" lon="0" rev="7500000"/>
            </a:lightRig>
          </a:scene3d>
          <a:sp3d prstMaterial="plastic">
            <a:bevelT h="25400" prst="relaxedInset"/>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t" anchorCtr="0">
            <a:spAutoFit/>
          </a:bodyPr>
          <a:lstStyle/>
          <a:p>
            <a:pPr marL="114300" lvl="1" indent="-114300">
              <a:buFont typeface="Arial" panose="020B0604020202020204" pitchFamily="34" charset="0"/>
              <a:buChar char="•"/>
            </a:pPr>
            <a:r>
              <a:rPr lang="en-US" sz="1600" b="1" dirty="0">
                <a:solidFill>
                  <a:schemeClr val="tx1"/>
                </a:solidFill>
              </a:rPr>
              <a:t>Seeds can remain viable in the soil for many years.  Some species send roots as deep as 30 feet and have taproots that can expand by 15 feet a year. Others produce sap that make them unpalatable to livestock and wildlife.</a:t>
            </a:r>
          </a:p>
        </p:txBody>
      </p:sp>
      <p:sp>
        <p:nvSpPr>
          <p:cNvPr id="13" name="Freeform 12"/>
          <p:cNvSpPr/>
          <p:nvPr/>
        </p:nvSpPr>
        <p:spPr>
          <a:xfrm>
            <a:off x="2191509" y="3098800"/>
            <a:ext cx="6787683" cy="970631"/>
          </a:xfrm>
          <a:custGeom>
            <a:avLst/>
            <a:gdLst>
              <a:gd name="connsiteX0" fmla="*/ 0 w 2693193"/>
              <a:gd name="connsiteY0" fmla="*/ 0 h 2854800"/>
              <a:gd name="connsiteX1" fmla="*/ 2693193 w 2693193"/>
              <a:gd name="connsiteY1" fmla="*/ 0 h 2854800"/>
              <a:gd name="connsiteX2" fmla="*/ 2693193 w 2693193"/>
              <a:gd name="connsiteY2" fmla="*/ 2854800 h 2854800"/>
              <a:gd name="connsiteX3" fmla="*/ 0 w 2693193"/>
              <a:gd name="connsiteY3" fmla="*/ 2854800 h 2854800"/>
              <a:gd name="connsiteX4" fmla="*/ 0 w 2693193"/>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2854800">
                <a:moveTo>
                  <a:pt x="0" y="0"/>
                </a:moveTo>
                <a:lnTo>
                  <a:pt x="2693193" y="0"/>
                </a:lnTo>
                <a:lnTo>
                  <a:pt x="2693193" y="2854800"/>
                </a:lnTo>
                <a:lnTo>
                  <a:pt x="0" y="2854800"/>
                </a:lnTo>
                <a:lnTo>
                  <a:pt x="0" y="0"/>
                </a:lnTo>
                <a:close/>
              </a:path>
            </a:pathLst>
          </a:custGeom>
          <a:noFill/>
          <a:effectLst/>
          <a:scene3d>
            <a:camera prst="orthographicFront"/>
            <a:lightRig rig="threePt" dir="t">
              <a:rot lat="0" lon="0" rev="7500000"/>
            </a:lightRig>
          </a:scene3d>
          <a:sp3d prstMaterial="plastic">
            <a:bevelT h="25400" prst="relaxedInset"/>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t" anchorCtr="0">
            <a:spAutoFit/>
          </a:bodyPr>
          <a:lstStyle/>
          <a:p>
            <a:pPr marL="114300" lvl="1" indent="-114300">
              <a:buFont typeface="Arial" panose="020B0604020202020204" pitchFamily="34" charset="0"/>
              <a:buChar char="•"/>
            </a:pPr>
            <a:r>
              <a:rPr lang="en-US" sz="1600" b="1" dirty="0">
                <a:solidFill>
                  <a:schemeClr val="tx1"/>
                </a:solidFill>
              </a:rPr>
              <a:t>Many of these foreign species lack natural enemies in their new environment, without the insects and fungi to keep them in check, they expand fast and crowd out our natives.</a:t>
            </a:r>
          </a:p>
        </p:txBody>
      </p:sp>
      <p:sp>
        <p:nvSpPr>
          <p:cNvPr id="14" name="Freeform 13"/>
          <p:cNvSpPr/>
          <p:nvPr/>
        </p:nvSpPr>
        <p:spPr>
          <a:xfrm>
            <a:off x="121920" y="3248129"/>
            <a:ext cx="2011680" cy="640080"/>
          </a:xfrm>
          <a:custGeom>
            <a:avLst/>
            <a:gdLst>
              <a:gd name="connsiteX0" fmla="*/ 0 w 2693193"/>
              <a:gd name="connsiteY0" fmla="*/ 0 h 1077277"/>
              <a:gd name="connsiteX1" fmla="*/ 2693193 w 2693193"/>
              <a:gd name="connsiteY1" fmla="*/ 0 h 1077277"/>
              <a:gd name="connsiteX2" fmla="*/ 2693193 w 2693193"/>
              <a:gd name="connsiteY2" fmla="*/ 1077277 h 1077277"/>
              <a:gd name="connsiteX3" fmla="*/ 0 w 2693193"/>
              <a:gd name="connsiteY3" fmla="*/ 1077277 h 1077277"/>
              <a:gd name="connsiteX4" fmla="*/ 0 w 2693193"/>
              <a:gd name="connsiteY4" fmla="*/ 0 h 107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1077277">
                <a:moveTo>
                  <a:pt x="0" y="0"/>
                </a:moveTo>
                <a:lnTo>
                  <a:pt x="2693193" y="0"/>
                </a:lnTo>
                <a:lnTo>
                  <a:pt x="2693193" y="1077277"/>
                </a:lnTo>
                <a:lnTo>
                  <a:pt x="0" y="1077277"/>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2400" dirty="0" smtClean="0">
                <a:solidFill>
                  <a:schemeClr val="tx1"/>
                </a:solidFill>
                <a:effectLst>
                  <a:outerShdw blurRad="38100" dist="38100" dir="2700000" algn="tl">
                    <a:srgbClr val="000000">
                      <a:alpha val="43137"/>
                    </a:srgbClr>
                  </a:outerShdw>
                </a:effectLst>
              </a:rPr>
              <a:t>Oppressive</a:t>
            </a:r>
            <a:endParaRPr lang="en-US" sz="1600" dirty="0">
              <a:solidFill>
                <a:schemeClr val="tx1"/>
              </a:solidFill>
              <a:effectLst>
                <a:outerShdw blurRad="38100" dist="38100" dir="2700000" algn="tl">
                  <a:srgbClr val="000000">
                    <a:alpha val="43137"/>
                  </a:srgbClr>
                </a:outerShdw>
              </a:effectLst>
            </a:endParaRPr>
          </a:p>
        </p:txBody>
      </p:sp>
      <p:sp>
        <p:nvSpPr>
          <p:cNvPr id="17" name="Freeform 16"/>
          <p:cNvSpPr/>
          <p:nvPr/>
        </p:nvSpPr>
        <p:spPr>
          <a:xfrm>
            <a:off x="121920" y="5781986"/>
            <a:ext cx="2011680" cy="640080"/>
          </a:xfrm>
          <a:custGeom>
            <a:avLst/>
            <a:gdLst>
              <a:gd name="connsiteX0" fmla="*/ 0 w 2693193"/>
              <a:gd name="connsiteY0" fmla="*/ 0 h 1077277"/>
              <a:gd name="connsiteX1" fmla="*/ 2693193 w 2693193"/>
              <a:gd name="connsiteY1" fmla="*/ 0 h 1077277"/>
              <a:gd name="connsiteX2" fmla="*/ 2693193 w 2693193"/>
              <a:gd name="connsiteY2" fmla="*/ 1077277 h 1077277"/>
              <a:gd name="connsiteX3" fmla="*/ 0 w 2693193"/>
              <a:gd name="connsiteY3" fmla="*/ 1077277 h 1077277"/>
              <a:gd name="connsiteX4" fmla="*/ 0 w 2693193"/>
              <a:gd name="connsiteY4" fmla="*/ 0 h 107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1077277">
                <a:moveTo>
                  <a:pt x="0" y="0"/>
                </a:moveTo>
                <a:lnTo>
                  <a:pt x="2693193" y="0"/>
                </a:lnTo>
                <a:lnTo>
                  <a:pt x="2693193" y="1077277"/>
                </a:lnTo>
                <a:lnTo>
                  <a:pt x="0" y="1077277"/>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2400" dirty="0" smtClean="0">
                <a:solidFill>
                  <a:schemeClr val="tx1"/>
                </a:solidFill>
                <a:effectLst>
                  <a:outerShdw blurRad="38100" dist="38100" dir="2700000" algn="tl">
                    <a:srgbClr val="000000">
                      <a:alpha val="43137"/>
                    </a:srgbClr>
                  </a:outerShdw>
                </a:effectLst>
              </a:rPr>
              <a:t>Persistent</a:t>
            </a:r>
            <a:endParaRPr lang="en-US" sz="16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4290002"/>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0" presetClass="entr" presetSubtype="0" fill="hold" grpId="0" nodeType="afterEffect">
                                  <p:stCondLst>
                                    <p:cond delay="2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par>
                          <p:cTn id="14" fill="hold">
                            <p:stCondLst>
                              <p:cond delay="6000"/>
                            </p:stCondLst>
                            <p:childTnLst>
                              <p:par>
                                <p:cTn id="15" presetID="53" presetClass="entr" presetSubtype="16" fill="hold" grpId="0" nodeType="afterEffect">
                                  <p:stCondLst>
                                    <p:cond delay="1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250" fill="hold"/>
                                        <p:tgtEl>
                                          <p:spTgt spid="10"/>
                                        </p:tgtEl>
                                        <p:attrNameLst>
                                          <p:attrName>ppt_w</p:attrName>
                                        </p:attrNameLst>
                                      </p:cBhvr>
                                      <p:tavLst>
                                        <p:tav tm="0">
                                          <p:val>
                                            <p:fltVal val="0"/>
                                          </p:val>
                                        </p:tav>
                                        <p:tav tm="100000">
                                          <p:val>
                                            <p:strVal val="#ppt_w"/>
                                          </p:val>
                                        </p:tav>
                                      </p:tavLst>
                                    </p:anim>
                                    <p:anim calcmode="lin" valueType="num">
                                      <p:cBhvr>
                                        <p:cTn id="18" dur="1250" fill="hold"/>
                                        <p:tgtEl>
                                          <p:spTgt spid="10"/>
                                        </p:tgtEl>
                                        <p:attrNameLst>
                                          <p:attrName>ppt_h</p:attrName>
                                        </p:attrNameLst>
                                      </p:cBhvr>
                                      <p:tavLst>
                                        <p:tav tm="0">
                                          <p:val>
                                            <p:fltVal val="0"/>
                                          </p:val>
                                        </p:tav>
                                        <p:tav tm="100000">
                                          <p:val>
                                            <p:strVal val="#ppt_h"/>
                                          </p:val>
                                        </p:tav>
                                      </p:tavLst>
                                    </p:anim>
                                    <p:animEffect transition="in" filter="fade">
                                      <p:cBhvr>
                                        <p:cTn id="19" dur="1250"/>
                                        <p:tgtEl>
                                          <p:spTgt spid="10"/>
                                        </p:tgtEl>
                                      </p:cBhvr>
                                    </p:animEffect>
                                  </p:childTnLst>
                                </p:cTn>
                              </p:par>
                            </p:childTnLst>
                          </p:cTn>
                        </p:par>
                        <p:par>
                          <p:cTn id="20" fill="hold">
                            <p:stCondLst>
                              <p:cond delay="8750"/>
                            </p:stCondLst>
                            <p:childTnLst>
                              <p:par>
                                <p:cTn id="21" presetID="10" presetClass="entr" presetSubtype="0" fill="hold" grpId="0" nodeType="afterEffect">
                                  <p:stCondLst>
                                    <p:cond delay="47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childTnLst>
                          </p:cTn>
                        </p:par>
                        <p:par>
                          <p:cTn id="24" fill="hold">
                            <p:stCondLst>
                              <p:cond delay="14500"/>
                            </p:stCondLst>
                            <p:childTnLst>
                              <p:par>
                                <p:cTn id="25" presetID="53" presetClass="entr" presetSubtype="16" fill="hold" grpId="0" nodeType="after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250" fill="hold"/>
                                        <p:tgtEl>
                                          <p:spTgt spid="13"/>
                                        </p:tgtEl>
                                        <p:attrNameLst>
                                          <p:attrName>ppt_w</p:attrName>
                                        </p:attrNameLst>
                                      </p:cBhvr>
                                      <p:tavLst>
                                        <p:tav tm="0">
                                          <p:val>
                                            <p:fltVal val="0"/>
                                          </p:val>
                                        </p:tav>
                                        <p:tav tm="100000">
                                          <p:val>
                                            <p:strVal val="#ppt_w"/>
                                          </p:val>
                                        </p:tav>
                                      </p:tavLst>
                                    </p:anim>
                                    <p:anim calcmode="lin" valueType="num">
                                      <p:cBhvr>
                                        <p:cTn id="28" dur="1250" fill="hold"/>
                                        <p:tgtEl>
                                          <p:spTgt spid="13"/>
                                        </p:tgtEl>
                                        <p:attrNameLst>
                                          <p:attrName>ppt_h</p:attrName>
                                        </p:attrNameLst>
                                      </p:cBhvr>
                                      <p:tavLst>
                                        <p:tav tm="0">
                                          <p:val>
                                            <p:fltVal val="0"/>
                                          </p:val>
                                        </p:tav>
                                        <p:tav tm="100000">
                                          <p:val>
                                            <p:strVal val="#ppt_h"/>
                                          </p:val>
                                        </p:tav>
                                      </p:tavLst>
                                    </p:anim>
                                    <p:animEffect transition="in" filter="fade">
                                      <p:cBhvr>
                                        <p:cTn id="29" dur="1250"/>
                                        <p:tgtEl>
                                          <p:spTgt spid="13"/>
                                        </p:tgtEl>
                                      </p:cBhvr>
                                    </p:animEffect>
                                  </p:childTnLst>
                                </p:cTn>
                              </p:par>
                            </p:childTnLst>
                          </p:cTn>
                        </p:par>
                        <p:par>
                          <p:cTn id="30" fill="hold">
                            <p:stCondLst>
                              <p:cond delay="17250"/>
                            </p:stCondLst>
                            <p:childTnLst>
                              <p:par>
                                <p:cTn id="31" presetID="10" presetClass="entr" presetSubtype="0" fill="hold" grpId="0" nodeType="afterEffect">
                                  <p:stCondLst>
                                    <p:cond delay="475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childTnLst>
                                </p:cTn>
                              </p:par>
                            </p:childTnLst>
                          </p:cTn>
                        </p:par>
                        <p:par>
                          <p:cTn id="34" fill="hold">
                            <p:stCondLst>
                              <p:cond delay="23000"/>
                            </p:stCondLst>
                            <p:childTnLst>
                              <p:par>
                                <p:cTn id="35" presetID="53" presetClass="entr" presetSubtype="16" fill="hold" grpId="0" nodeType="afterEffect">
                                  <p:stCondLst>
                                    <p:cond delay="150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250" fill="hold"/>
                                        <p:tgtEl>
                                          <p:spTgt spid="11"/>
                                        </p:tgtEl>
                                        <p:attrNameLst>
                                          <p:attrName>ppt_w</p:attrName>
                                        </p:attrNameLst>
                                      </p:cBhvr>
                                      <p:tavLst>
                                        <p:tav tm="0">
                                          <p:val>
                                            <p:fltVal val="0"/>
                                          </p:val>
                                        </p:tav>
                                        <p:tav tm="100000">
                                          <p:val>
                                            <p:strVal val="#ppt_w"/>
                                          </p:val>
                                        </p:tav>
                                      </p:tavLst>
                                    </p:anim>
                                    <p:anim calcmode="lin" valueType="num">
                                      <p:cBhvr>
                                        <p:cTn id="38" dur="1250" fill="hold"/>
                                        <p:tgtEl>
                                          <p:spTgt spid="11"/>
                                        </p:tgtEl>
                                        <p:attrNameLst>
                                          <p:attrName>ppt_h</p:attrName>
                                        </p:attrNameLst>
                                      </p:cBhvr>
                                      <p:tavLst>
                                        <p:tav tm="0">
                                          <p:val>
                                            <p:fltVal val="0"/>
                                          </p:val>
                                        </p:tav>
                                        <p:tav tm="100000">
                                          <p:val>
                                            <p:strVal val="#ppt_h"/>
                                          </p:val>
                                        </p:tav>
                                      </p:tavLst>
                                    </p:anim>
                                    <p:animEffect transition="in" filter="fade">
                                      <p:cBhvr>
                                        <p:cTn id="39" dur="1250"/>
                                        <p:tgtEl>
                                          <p:spTgt spid="11"/>
                                        </p:tgtEl>
                                      </p:cBhvr>
                                    </p:animEffect>
                                  </p:childTnLst>
                                </p:cTn>
                              </p:par>
                            </p:childTnLst>
                          </p:cTn>
                        </p:par>
                        <p:par>
                          <p:cTn id="40" fill="hold">
                            <p:stCondLst>
                              <p:cond delay="25750"/>
                            </p:stCondLst>
                            <p:childTnLst>
                              <p:par>
                                <p:cTn id="41" presetID="10" presetClass="entr" presetSubtype="0" fill="hold" grpId="0" nodeType="afterEffect">
                                  <p:stCondLst>
                                    <p:cond delay="475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childTnLst>
                                </p:cTn>
                              </p:par>
                            </p:childTnLst>
                          </p:cTn>
                        </p:par>
                        <p:par>
                          <p:cTn id="44" fill="hold">
                            <p:stCondLst>
                              <p:cond delay="31500"/>
                            </p:stCondLst>
                            <p:childTnLst>
                              <p:par>
                                <p:cTn id="45" presetID="53" presetClass="entr" presetSubtype="16" fill="hold" grpId="0" nodeType="afterEffect">
                                  <p:stCondLst>
                                    <p:cond delay="150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250" fill="hold"/>
                                        <p:tgtEl>
                                          <p:spTgt spid="12"/>
                                        </p:tgtEl>
                                        <p:attrNameLst>
                                          <p:attrName>ppt_w</p:attrName>
                                        </p:attrNameLst>
                                      </p:cBhvr>
                                      <p:tavLst>
                                        <p:tav tm="0">
                                          <p:val>
                                            <p:fltVal val="0"/>
                                          </p:val>
                                        </p:tav>
                                        <p:tav tm="100000">
                                          <p:val>
                                            <p:strVal val="#ppt_w"/>
                                          </p:val>
                                        </p:tav>
                                      </p:tavLst>
                                    </p:anim>
                                    <p:anim calcmode="lin" valueType="num">
                                      <p:cBhvr>
                                        <p:cTn id="48" dur="1250" fill="hold"/>
                                        <p:tgtEl>
                                          <p:spTgt spid="12"/>
                                        </p:tgtEl>
                                        <p:attrNameLst>
                                          <p:attrName>ppt_h</p:attrName>
                                        </p:attrNameLst>
                                      </p:cBhvr>
                                      <p:tavLst>
                                        <p:tav tm="0">
                                          <p:val>
                                            <p:fltVal val="0"/>
                                          </p:val>
                                        </p:tav>
                                        <p:tav tm="100000">
                                          <p:val>
                                            <p:strVal val="#ppt_h"/>
                                          </p:val>
                                        </p:tav>
                                      </p:tavLst>
                                    </p:anim>
                                    <p:animEffect transition="in" filter="fade">
                                      <p:cBhvr>
                                        <p:cTn id="49"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10" grpId="0"/>
      <p:bldP spid="11" grpId="0"/>
      <p:bldP spid="12" grpId="0"/>
      <p:bldP spid="13" grpId="0"/>
      <p:bldP spid="14"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685800" y="228600"/>
            <a:ext cx="7773338" cy="762000"/>
          </a:xfrm>
          <a:prstGeom prst="rect">
            <a:avLst/>
          </a:prstGeom>
        </p:spPr>
        <p:txBody>
          <a:bodyPr>
            <a:normAutofit fontScale="77500" lnSpcReduction="200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4400" cap="none" dirty="0" smtClean="0">
                <a:ln w="0"/>
                <a:effectLst>
                  <a:glow rad="63500">
                    <a:schemeClr val="accent4">
                      <a:lumMod val="20000"/>
                      <a:lumOff val="80000"/>
                      <a:alpha val="39000"/>
                    </a:schemeClr>
                  </a:glow>
                  <a:outerShdw blurRad="50800" dist="76200" dir="2700000" algn="tl" rotWithShape="0">
                    <a:prstClr val="black">
                      <a:alpha val="40000"/>
                    </a:prstClr>
                  </a:outerShdw>
                </a:effectLst>
              </a:rPr>
              <a:t>Overcoming Human Management Obstacles</a:t>
            </a:r>
            <a:endParaRPr lang="en-US" sz="4400" cap="none" dirty="0">
              <a:ln w="0"/>
              <a:effectLst>
                <a:glow rad="63500">
                  <a:schemeClr val="accent4">
                    <a:lumMod val="20000"/>
                    <a:lumOff val="80000"/>
                    <a:alpha val="39000"/>
                  </a:schemeClr>
                </a:glow>
                <a:outerShdw blurRad="50800" dist="76200" dir="2700000" algn="tl" rotWithShape="0">
                  <a:prstClr val="black">
                    <a:alpha val="40000"/>
                  </a:prstClr>
                </a:outerShdw>
              </a:effectLst>
            </a:endParaRPr>
          </a:p>
        </p:txBody>
      </p:sp>
      <p:sp>
        <p:nvSpPr>
          <p:cNvPr id="5" name="Freeform 4"/>
          <p:cNvSpPr/>
          <p:nvPr/>
        </p:nvSpPr>
        <p:spPr>
          <a:xfrm>
            <a:off x="88358" y="3119120"/>
            <a:ext cx="2011680" cy="640080"/>
          </a:xfrm>
          <a:custGeom>
            <a:avLst/>
            <a:gdLst>
              <a:gd name="connsiteX0" fmla="*/ 0 w 2693193"/>
              <a:gd name="connsiteY0" fmla="*/ 0 h 1077277"/>
              <a:gd name="connsiteX1" fmla="*/ 2693193 w 2693193"/>
              <a:gd name="connsiteY1" fmla="*/ 0 h 1077277"/>
              <a:gd name="connsiteX2" fmla="*/ 2693193 w 2693193"/>
              <a:gd name="connsiteY2" fmla="*/ 1077277 h 1077277"/>
              <a:gd name="connsiteX3" fmla="*/ 0 w 2693193"/>
              <a:gd name="connsiteY3" fmla="*/ 1077277 h 1077277"/>
              <a:gd name="connsiteX4" fmla="*/ 0 w 2693193"/>
              <a:gd name="connsiteY4" fmla="*/ 0 h 107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1077277">
                <a:moveTo>
                  <a:pt x="0" y="0"/>
                </a:moveTo>
                <a:lnTo>
                  <a:pt x="2693193" y="0"/>
                </a:lnTo>
                <a:lnTo>
                  <a:pt x="2693193" y="1077277"/>
                </a:lnTo>
                <a:lnTo>
                  <a:pt x="0" y="1077277"/>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2400" dirty="0" smtClean="0">
                <a:solidFill>
                  <a:schemeClr val="tx1"/>
                </a:solidFill>
                <a:effectLst>
                  <a:outerShdw blurRad="38100" dist="38100" dir="2700000" algn="tl">
                    <a:srgbClr val="000000">
                      <a:alpha val="43137"/>
                    </a:srgbClr>
                  </a:outerShdw>
                </a:effectLst>
              </a:rPr>
              <a:t>Accountability</a:t>
            </a:r>
            <a:endParaRPr lang="en-US" sz="1400" dirty="0">
              <a:solidFill>
                <a:schemeClr val="tx1"/>
              </a:solidFill>
              <a:effectLst>
                <a:outerShdw blurRad="38100" dist="38100" dir="2700000" algn="tl">
                  <a:srgbClr val="000000">
                    <a:alpha val="43137"/>
                  </a:srgbClr>
                </a:outerShdw>
              </a:effectLst>
            </a:endParaRPr>
          </a:p>
        </p:txBody>
      </p:sp>
      <p:sp>
        <p:nvSpPr>
          <p:cNvPr id="6" name="Freeform 5"/>
          <p:cNvSpPr/>
          <p:nvPr/>
        </p:nvSpPr>
        <p:spPr>
          <a:xfrm>
            <a:off x="88358" y="1950720"/>
            <a:ext cx="2011680" cy="640080"/>
          </a:xfrm>
          <a:custGeom>
            <a:avLst/>
            <a:gdLst>
              <a:gd name="connsiteX0" fmla="*/ 0 w 2693193"/>
              <a:gd name="connsiteY0" fmla="*/ 0 h 1077277"/>
              <a:gd name="connsiteX1" fmla="*/ 2693193 w 2693193"/>
              <a:gd name="connsiteY1" fmla="*/ 0 h 1077277"/>
              <a:gd name="connsiteX2" fmla="*/ 2693193 w 2693193"/>
              <a:gd name="connsiteY2" fmla="*/ 1077277 h 1077277"/>
              <a:gd name="connsiteX3" fmla="*/ 0 w 2693193"/>
              <a:gd name="connsiteY3" fmla="*/ 1077277 h 1077277"/>
              <a:gd name="connsiteX4" fmla="*/ 0 w 2693193"/>
              <a:gd name="connsiteY4" fmla="*/ 0 h 107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1077277">
                <a:moveTo>
                  <a:pt x="0" y="0"/>
                </a:moveTo>
                <a:lnTo>
                  <a:pt x="2693193" y="0"/>
                </a:lnTo>
                <a:lnTo>
                  <a:pt x="2693193" y="1077277"/>
                </a:lnTo>
                <a:lnTo>
                  <a:pt x="0" y="1077277"/>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2400" dirty="0" smtClean="0">
                <a:solidFill>
                  <a:schemeClr val="tx1"/>
                </a:solidFill>
                <a:effectLst>
                  <a:outerShdw blurRad="38100" dist="38100" dir="2700000" algn="tl">
                    <a:srgbClr val="000000">
                      <a:alpha val="43137"/>
                    </a:srgbClr>
                  </a:outerShdw>
                </a:effectLst>
              </a:rPr>
              <a:t>Awareness</a:t>
            </a:r>
            <a:endParaRPr lang="en-US" sz="2800" dirty="0">
              <a:solidFill>
                <a:schemeClr val="tx1"/>
              </a:solidFill>
              <a:effectLst>
                <a:outerShdw blurRad="38100" dist="38100" dir="2700000" algn="tl">
                  <a:srgbClr val="000000">
                    <a:alpha val="43137"/>
                  </a:srgbClr>
                </a:outerShdw>
              </a:effectLst>
            </a:endParaRPr>
          </a:p>
        </p:txBody>
      </p:sp>
      <p:sp>
        <p:nvSpPr>
          <p:cNvPr id="9" name="Freeform 8"/>
          <p:cNvSpPr/>
          <p:nvPr/>
        </p:nvSpPr>
        <p:spPr>
          <a:xfrm>
            <a:off x="88358" y="4287520"/>
            <a:ext cx="2011680" cy="640080"/>
          </a:xfrm>
          <a:custGeom>
            <a:avLst/>
            <a:gdLst>
              <a:gd name="connsiteX0" fmla="*/ 0 w 2693193"/>
              <a:gd name="connsiteY0" fmla="*/ 0 h 1077277"/>
              <a:gd name="connsiteX1" fmla="*/ 2693193 w 2693193"/>
              <a:gd name="connsiteY1" fmla="*/ 0 h 1077277"/>
              <a:gd name="connsiteX2" fmla="*/ 2693193 w 2693193"/>
              <a:gd name="connsiteY2" fmla="*/ 1077277 h 1077277"/>
              <a:gd name="connsiteX3" fmla="*/ 0 w 2693193"/>
              <a:gd name="connsiteY3" fmla="*/ 1077277 h 1077277"/>
              <a:gd name="connsiteX4" fmla="*/ 0 w 2693193"/>
              <a:gd name="connsiteY4" fmla="*/ 0 h 107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1077277">
                <a:moveTo>
                  <a:pt x="0" y="0"/>
                </a:moveTo>
                <a:lnTo>
                  <a:pt x="2693193" y="0"/>
                </a:lnTo>
                <a:lnTo>
                  <a:pt x="2693193" y="1077277"/>
                </a:lnTo>
                <a:lnTo>
                  <a:pt x="0" y="1077277"/>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2400" dirty="0" smtClean="0">
                <a:solidFill>
                  <a:schemeClr val="tx1"/>
                </a:solidFill>
                <a:effectLst>
                  <a:outerShdw blurRad="38100" dist="38100" dir="2700000" algn="tl">
                    <a:srgbClr val="000000">
                      <a:alpha val="43137"/>
                    </a:srgbClr>
                  </a:outerShdw>
                </a:effectLst>
              </a:rPr>
              <a:t>Disregard</a:t>
            </a:r>
            <a:endParaRPr lang="en-US" sz="2800" dirty="0">
              <a:solidFill>
                <a:schemeClr val="tx1"/>
              </a:solidFill>
              <a:effectLst>
                <a:outerShdw blurRad="38100" dist="38100" dir="2700000" algn="tl">
                  <a:srgbClr val="000000">
                    <a:alpha val="43137"/>
                  </a:srgbClr>
                </a:outerShdw>
              </a:effectLst>
            </a:endParaRPr>
          </a:p>
        </p:txBody>
      </p:sp>
      <p:sp>
        <p:nvSpPr>
          <p:cNvPr id="10" name="Freeform 9"/>
          <p:cNvSpPr/>
          <p:nvPr/>
        </p:nvSpPr>
        <p:spPr>
          <a:xfrm>
            <a:off x="2203916" y="1772569"/>
            <a:ext cx="6787683" cy="970631"/>
          </a:xfrm>
          <a:custGeom>
            <a:avLst/>
            <a:gdLst>
              <a:gd name="connsiteX0" fmla="*/ 0 w 2693193"/>
              <a:gd name="connsiteY0" fmla="*/ 0 h 2854800"/>
              <a:gd name="connsiteX1" fmla="*/ 2693193 w 2693193"/>
              <a:gd name="connsiteY1" fmla="*/ 0 h 2854800"/>
              <a:gd name="connsiteX2" fmla="*/ 2693193 w 2693193"/>
              <a:gd name="connsiteY2" fmla="*/ 2854800 h 2854800"/>
              <a:gd name="connsiteX3" fmla="*/ 0 w 2693193"/>
              <a:gd name="connsiteY3" fmla="*/ 2854800 h 2854800"/>
              <a:gd name="connsiteX4" fmla="*/ 0 w 2693193"/>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2854800">
                <a:moveTo>
                  <a:pt x="0" y="0"/>
                </a:moveTo>
                <a:lnTo>
                  <a:pt x="2693193" y="0"/>
                </a:lnTo>
                <a:lnTo>
                  <a:pt x="2693193" y="2854800"/>
                </a:lnTo>
                <a:lnTo>
                  <a:pt x="0" y="2854800"/>
                </a:lnTo>
                <a:lnTo>
                  <a:pt x="0" y="0"/>
                </a:lnTo>
                <a:close/>
              </a:path>
            </a:pathLst>
          </a:custGeom>
          <a:noFill/>
          <a:effectLst/>
          <a:scene3d>
            <a:camera prst="orthographicFront"/>
            <a:lightRig rig="threePt" dir="t">
              <a:rot lat="0" lon="0" rev="7500000"/>
            </a:lightRig>
          </a:scene3d>
          <a:sp3d prstMaterial="plastic">
            <a:bevelT h="25400" prst="relaxedInset"/>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t" anchorCtr="0">
            <a:spAutoFit/>
          </a:bodyPr>
          <a:lstStyle/>
          <a:p>
            <a:pPr marL="114300" lvl="1" indent="-114300">
              <a:buFont typeface="Arial" panose="020B0604020202020204" pitchFamily="34" charset="0"/>
              <a:buChar char="•"/>
            </a:pPr>
            <a:r>
              <a:rPr lang="en-US" sz="1600" b="1" dirty="0">
                <a:solidFill>
                  <a:schemeClr val="tx1"/>
                </a:solidFill>
              </a:rPr>
              <a:t>We must educate ourselves and the public about the invasives present in our area, how they proliferate, and how everyone can help reduce the further spread of these infestations.  We can stop being unknowing vectors.</a:t>
            </a:r>
          </a:p>
        </p:txBody>
      </p:sp>
      <p:sp>
        <p:nvSpPr>
          <p:cNvPr id="11" name="Freeform 10"/>
          <p:cNvSpPr/>
          <p:nvPr/>
        </p:nvSpPr>
        <p:spPr>
          <a:xfrm>
            <a:off x="2203916" y="2959713"/>
            <a:ext cx="6787683" cy="970631"/>
          </a:xfrm>
          <a:custGeom>
            <a:avLst/>
            <a:gdLst>
              <a:gd name="connsiteX0" fmla="*/ 0 w 2693193"/>
              <a:gd name="connsiteY0" fmla="*/ 0 h 2854800"/>
              <a:gd name="connsiteX1" fmla="*/ 2693193 w 2693193"/>
              <a:gd name="connsiteY1" fmla="*/ 0 h 2854800"/>
              <a:gd name="connsiteX2" fmla="*/ 2693193 w 2693193"/>
              <a:gd name="connsiteY2" fmla="*/ 2854800 h 2854800"/>
              <a:gd name="connsiteX3" fmla="*/ 0 w 2693193"/>
              <a:gd name="connsiteY3" fmla="*/ 2854800 h 2854800"/>
              <a:gd name="connsiteX4" fmla="*/ 0 w 2693193"/>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2854800">
                <a:moveTo>
                  <a:pt x="0" y="0"/>
                </a:moveTo>
                <a:lnTo>
                  <a:pt x="2693193" y="0"/>
                </a:lnTo>
                <a:lnTo>
                  <a:pt x="2693193" y="2854800"/>
                </a:lnTo>
                <a:lnTo>
                  <a:pt x="0" y="2854800"/>
                </a:lnTo>
                <a:lnTo>
                  <a:pt x="0" y="0"/>
                </a:lnTo>
                <a:close/>
              </a:path>
            </a:pathLst>
          </a:custGeom>
          <a:noFill/>
          <a:effectLst/>
          <a:scene3d>
            <a:camera prst="orthographicFront"/>
            <a:lightRig rig="threePt" dir="t">
              <a:rot lat="0" lon="0" rev="7500000"/>
            </a:lightRig>
          </a:scene3d>
          <a:sp3d prstMaterial="plastic">
            <a:bevelT h="25400" prst="relaxedInset"/>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t" anchorCtr="0">
            <a:spAutoFit/>
          </a:bodyPr>
          <a:lstStyle/>
          <a:p>
            <a:pPr marL="114300" lvl="1" indent="-114300">
              <a:buFont typeface="Arial" panose="020B0604020202020204" pitchFamily="34" charset="0"/>
              <a:buChar char="•"/>
            </a:pPr>
            <a:r>
              <a:rPr lang="en-US" sz="1600" b="1" dirty="0">
                <a:solidFill>
                  <a:schemeClr val="tx1"/>
                </a:solidFill>
              </a:rPr>
              <a:t>In order to compete with the invasive assault we must commit to a management plan that addresses the current infestations, and employs methods to reduce instances of noxious weeds invading new sites. </a:t>
            </a:r>
          </a:p>
        </p:txBody>
      </p:sp>
      <p:sp>
        <p:nvSpPr>
          <p:cNvPr id="12" name="Freeform 11"/>
          <p:cNvSpPr/>
          <p:nvPr/>
        </p:nvSpPr>
        <p:spPr>
          <a:xfrm>
            <a:off x="2203916" y="5334000"/>
            <a:ext cx="6787683" cy="1216852"/>
          </a:xfrm>
          <a:custGeom>
            <a:avLst/>
            <a:gdLst>
              <a:gd name="connsiteX0" fmla="*/ 0 w 2693193"/>
              <a:gd name="connsiteY0" fmla="*/ 0 h 2854800"/>
              <a:gd name="connsiteX1" fmla="*/ 2693193 w 2693193"/>
              <a:gd name="connsiteY1" fmla="*/ 0 h 2854800"/>
              <a:gd name="connsiteX2" fmla="*/ 2693193 w 2693193"/>
              <a:gd name="connsiteY2" fmla="*/ 2854800 h 2854800"/>
              <a:gd name="connsiteX3" fmla="*/ 0 w 2693193"/>
              <a:gd name="connsiteY3" fmla="*/ 2854800 h 2854800"/>
              <a:gd name="connsiteX4" fmla="*/ 0 w 2693193"/>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2854800">
                <a:moveTo>
                  <a:pt x="0" y="0"/>
                </a:moveTo>
                <a:lnTo>
                  <a:pt x="2693193" y="0"/>
                </a:lnTo>
                <a:lnTo>
                  <a:pt x="2693193" y="2854800"/>
                </a:lnTo>
                <a:lnTo>
                  <a:pt x="0" y="2854800"/>
                </a:lnTo>
                <a:lnTo>
                  <a:pt x="0" y="0"/>
                </a:lnTo>
                <a:close/>
              </a:path>
            </a:pathLst>
          </a:custGeom>
          <a:noFill/>
          <a:effectLst/>
          <a:scene3d>
            <a:camera prst="orthographicFront"/>
            <a:lightRig rig="threePt" dir="t">
              <a:rot lat="0" lon="0" rev="7500000"/>
            </a:lightRig>
          </a:scene3d>
          <a:sp3d prstMaterial="plastic">
            <a:bevelT h="25400" prst="relaxedInset"/>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t" anchorCtr="0">
            <a:spAutoFit/>
          </a:bodyPr>
          <a:lstStyle/>
          <a:p>
            <a:pPr marL="114300" lvl="1" indent="-114300">
              <a:buFont typeface="Arial" panose="020B0604020202020204" pitchFamily="34" charset="0"/>
              <a:buChar char="•"/>
            </a:pPr>
            <a:r>
              <a:rPr lang="en-US" sz="1600" b="1" dirty="0">
                <a:solidFill>
                  <a:schemeClr val="tx1"/>
                </a:solidFill>
              </a:rPr>
              <a:t>We are all stakeholders in this war that noxious weeds has </a:t>
            </a:r>
            <a:r>
              <a:rPr lang="en-US" sz="1600" b="1" dirty="0" smtClean="0">
                <a:solidFill>
                  <a:schemeClr val="tx1"/>
                </a:solidFill>
              </a:rPr>
              <a:t>waged on </a:t>
            </a:r>
            <a:r>
              <a:rPr lang="en-US" sz="1600" b="1" dirty="0">
                <a:solidFill>
                  <a:schemeClr val="tx1"/>
                </a:solidFill>
              </a:rPr>
              <a:t>us, not one of us wanted the battle – but we can’t wish it away.  Because there are funding assistance programs available we shouldn’t use lack of money as an excuse.  </a:t>
            </a:r>
          </a:p>
        </p:txBody>
      </p:sp>
      <p:sp>
        <p:nvSpPr>
          <p:cNvPr id="13" name="Freeform 12"/>
          <p:cNvSpPr/>
          <p:nvPr/>
        </p:nvSpPr>
        <p:spPr>
          <a:xfrm>
            <a:off x="2203916" y="4146857"/>
            <a:ext cx="6787683" cy="1216852"/>
          </a:xfrm>
          <a:custGeom>
            <a:avLst/>
            <a:gdLst>
              <a:gd name="connsiteX0" fmla="*/ 0 w 2693193"/>
              <a:gd name="connsiteY0" fmla="*/ 0 h 2854800"/>
              <a:gd name="connsiteX1" fmla="*/ 2693193 w 2693193"/>
              <a:gd name="connsiteY1" fmla="*/ 0 h 2854800"/>
              <a:gd name="connsiteX2" fmla="*/ 2693193 w 2693193"/>
              <a:gd name="connsiteY2" fmla="*/ 2854800 h 2854800"/>
              <a:gd name="connsiteX3" fmla="*/ 0 w 2693193"/>
              <a:gd name="connsiteY3" fmla="*/ 2854800 h 2854800"/>
              <a:gd name="connsiteX4" fmla="*/ 0 w 2693193"/>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2854800">
                <a:moveTo>
                  <a:pt x="0" y="0"/>
                </a:moveTo>
                <a:lnTo>
                  <a:pt x="2693193" y="0"/>
                </a:lnTo>
                <a:lnTo>
                  <a:pt x="2693193" y="2854800"/>
                </a:lnTo>
                <a:lnTo>
                  <a:pt x="0" y="2854800"/>
                </a:lnTo>
                <a:lnTo>
                  <a:pt x="0" y="0"/>
                </a:lnTo>
                <a:close/>
              </a:path>
            </a:pathLst>
          </a:custGeom>
          <a:noFill/>
          <a:effectLst/>
          <a:scene3d>
            <a:camera prst="orthographicFront"/>
            <a:lightRig rig="threePt" dir="t">
              <a:rot lat="0" lon="0" rev="7500000"/>
            </a:lightRig>
          </a:scene3d>
          <a:sp3d prstMaterial="plastic">
            <a:bevelT h="25400" prst="relaxedInset"/>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t" anchorCtr="0">
            <a:spAutoFit/>
          </a:bodyPr>
          <a:lstStyle/>
          <a:p>
            <a:pPr marL="114300" lvl="1" indent="-114300">
              <a:buFont typeface="Arial" panose="020B0604020202020204" pitchFamily="34" charset="0"/>
              <a:buChar char="•"/>
            </a:pPr>
            <a:r>
              <a:rPr lang="en-US" sz="1600" b="1" dirty="0">
                <a:solidFill>
                  <a:schemeClr val="tx1"/>
                </a:solidFill>
              </a:rPr>
              <a:t>If these resource thieves were human we would be all in for fighting to keep our ecosystem intact, how do we justify allowing the continued spread of noxious weeds to keep robbing our land of it’s value and it’s ability to produce.</a:t>
            </a:r>
          </a:p>
        </p:txBody>
      </p:sp>
      <p:sp>
        <p:nvSpPr>
          <p:cNvPr id="16" name="Freeform 15"/>
          <p:cNvSpPr/>
          <p:nvPr/>
        </p:nvSpPr>
        <p:spPr>
          <a:xfrm>
            <a:off x="88358" y="5455920"/>
            <a:ext cx="2011680" cy="640080"/>
          </a:xfrm>
          <a:custGeom>
            <a:avLst/>
            <a:gdLst>
              <a:gd name="connsiteX0" fmla="*/ 0 w 2693193"/>
              <a:gd name="connsiteY0" fmla="*/ 0 h 1077277"/>
              <a:gd name="connsiteX1" fmla="*/ 2693193 w 2693193"/>
              <a:gd name="connsiteY1" fmla="*/ 0 h 1077277"/>
              <a:gd name="connsiteX2" fmla="*/ 2693193 w 2693193"/>
              <a:gd name="connsiteY2" fmla="*/ 1077277 h 1077277"/>
              <a:gd name="connsiteX3" fmla="*/ 0 w 2693193"/>
              <a:gd name="connsiteY3" fmla="*/ 1077277 h 1077277"/>
              <a:gd name="connsiteX4" fmla="*/ 0 w 2693193"/>
              <a:gd name="connsiteY4" fmla="*/ 0 h 107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1077277">
                <a:moveTo>
                  <a:pt x="0" y="0"/>
                </a:moveTo>
                <a:lnTo>
                  <a:pt x="2693193" y="0"/>
                </a:lnTo>
                <a:lnTo>
                  <a:pt x="2693193" y="1077277"/>
                </a:lnTo>
                <a:lnTo>
                  <a:pt x="0" y="1077277"/>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ctr" anchorCtr="0">
            <a:noAutofit/>
          </a:bodyPr>
          <a:lstStyle/>
          <a:p>
            <a:pPr algn="ctr" defTabSz="711200">
              <a:lnSpc>
                <a:spcPct val="90000"/>
              </a:lnSpc>
              <a:spcBef>
                <a:spcPct val="0"/>
              </a:spcBef>
              <a:spcAft>
                <a:spcPct val="35000"/>
              </a:spcAft>
            </a:pPr>
            <a:r>
              <a:rPr lang="en-US" sz="2400" dirty="0" smtClean="0">
                <a:solidFill>
                  <a:schemeClr val="tx1"/>
                </a:solidFill>
                <a:effectLst>
                  <a:outerShdw blurRad="38100" dist="38100" dir="2700000" algn="tl">
                    <a:srgbClr val="000000">
                      <a:alpha val="43137"/>
                    </a:srgbClr>
                  </a:outerShdw>
                </a:effectLst>
              </a:rPr>
              <a:t>Expense</a:t>
            </a:r>
            <a:endParaRPr lang="en-US" sz="1600" dirty="0">
              <a:solidFill>
                <a:schemeClr val="tx1"/>
              </a:solidFill>
              <a:effectLst>
                <a:outerShdw blurRad="38100" dist="38100" dir="2700000" algn="tl">
                  <a:srgbClr val="000000">
                    <a:alpha val="43137"/>
                  </a:srgbClr>
                </a:outerShdw>
              </a:effectLst>
            </a:endParaRPr>
          </a:p>
        </p:txBody>
      </p:sp>
      <p:sp>
        <p:nvSpPr>
          <p:cNvPr id="23" name="Freeform 22"/>
          <p:cNvSpPr/>
          <p:nvPr/>
        </p:nvSpPr>
        <p:spPr>
          <a:xfrm>
            <a:off x="132554" y="1122011"/>
            <a:ext cx="8857270" cy="478189"/>
          </a:xfrm>
          <a:custGeom>
            <a:avLst/>
            <a:gdLst>
              <a:gd name="connsiteX0" fmla="*/ 0 w 2693193"/>
              <a:gd name="connsiteY0" fmla="*/ 0 h 2854800"/>
              <a:gd name="connsiteX1" fmla="*/ 2693193 w 2693193"/>
              <a:gd name="connsiteY1" fmla="*/ 0 h 2854800"/>
              <a:gd name="connsiteX2" fmla="*/ 2693193 w 2693193"/>
              <a:gd name="connsiteY2" fmla="*/ 2854800 h 2854800"/>
              <a:gd name="connsiteX3" fmla="*/ 0 w 2693193"/>
              <a:gd name="connsiteY3" fmla="*/ 2854800 h 2854800"/>
              <a:gd name="connsiteX4" fmla="*/ 0 w 2693193"/>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93" h="2854800">
                <a:moveTo>
                  <a:pt x="0" y="0"/>
                </a:moveTo>
                <a:lnTo>
                  <a:pt x="2693193" y="0"/>
                </a:lnTo>
                <a:lnTo>
                  <a:pt x="2693193" y="2854800"/>
                </a:lnTo>
                <a:lnTo>
                  <a:pt x="0" y="2854800"/>
                </a:lnTo>
                <a:lnTo>
                  <a:pt x="0" y="0"/>
                </a:lnTo>
                <a:close/>
              </a:path>
            </a:pathLst>
          </a:custGeom>
          <a:gradFill>
            <a:gsLst>
              <a:gs pos="0">
                <a:schemeClr val="bg2">
                  <a:lumMod val="20000"/>
                  <a:lumOff val="80000"/>
                </a:schemeClr>
              </a:gs>
              <a:gs pos="100000">
                <a:schemeClr val="bg2">
                  <a:lumMod val="75000"/>
                </a:schemeClr>
              </a:gs>
            </a:gsLst>
          </a:gradFill>
          <a:ln>
            <a:noFill/>
          </a:ln>
          <a:effectLst>
            <a:glow rad="635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002">
            <a:schemeClr val="lt2"/>
          </a:fillRef>
          <a:effectRef idx="2">
            <a:schemeClr val="accent4">
              <a:shade val="80000"/>
              <a:hueOff val="0"/>
              <a:satOff val="0"/>
              <a:lumOff val="0"/>
              <a:alphaOff val="0"/>
            </a:schemeClr>
          </a:effectRef>
          <a:fontRef idx="minor">
            <a:schemeClr val="lt1"/>
          </a:fontRef>
        </p:style>
        <p:txBody>
          <a:bodyPr spcFirstLastPara="0" vert="horz" wrap="square" lIns="114862" tIns="114862" rIns="114862" bIns="114862" numCol="1" spcCol="1270" anchor="t" anchorCtr="0">
            <a:spAutoFit/>
          </a:bodyPr>
          <a:lstStyle/>
          <a:p>
            <a:pPr marL="0" lvl="1" algn="ctr"/>
            <a:r>
              <a:rPr lang="en-US" sz="1600" b="1" dirty="0">
                <a:ln w="0"/>
                <a:solidFill>
                  <a:schemeClr val="tx1"/>
                </a:solidFill>
                <a:effectLst>
                  <a:glow rad="63500">
                    <a:schemeClr val="accent4">
                      <a:lumMod val="20000"/>
                      <a:lumOff val="80000"/>
                      <a:alpha val="39000"/>
                    </a:schemeClr>
                  </a:glow>
                </a:effectLst>
                <a:latin typeface="+mj-lt"/>
                <a:ea typeface="+mj-ea"/>
                <a:cs typeface="+mj-cs"/>
              </a:rPr>
              <a:t>HWCWMA’s highest priority is to promote ecosystem health through management of noxious </a:t>
            </a:r>
            <a:r>
              <a:rPr lang="en-US" sz="1600" b="1" dirty="0" smtClean="0">
                <a:ln w="0"/>
                <a:solidFill>
                  <a:schemeClr val="tx1"/>
                </a:solidFill>
                <a:effectLst>
                  <a:glow rad="63500">
                    <a:schemeClr val="accent4">
                      <a:lumMod val="20000"/>
                      <a:lumOff val="80000"/>
                      <a:alpha val="39000"/>
                    </a:schemeClr>
                  </a:glow>
                </a:effectLst>
                <a:latin typeface="+mj-lt"/>
                <a:ea typeface="+mj-ea"/>
                <a:cs typeface="+mj-cs"/>
              </a:rPr>
              <a:t>weeds</a:t>
            </a:r>
            <a:r>
              <a:rPr lang="en-US" sz="1600" b="1" dirty="0" smtClean="0">
                <a:solidFill>
                  <a:schemeClr val="tx1"/>
                </a:solidFill>
              </a:rPr>
              <a:t> </a:t>
            </a:r>
            <a:endParaRPr lang="en-US" sz="1600" b="1" dirty="0">
              <a:solidFill>
                <a:schemeClr val="tx1"/>
              </a:solidFill>
            </a:endParaRPr>
          </a:p>
        </p:txBody>
      </p:sp>
    </p:spTree>
    <p:extLst>
      <p:ext uri="{BB962C8B-B14F-4D97-AF65-F5344CB8AC3E}">
        <p14:creationId xmlns:p14="http://schemas.microsoft.com/office/powerpoint/2010/main" val="2730280871"/>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10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anim calcmode="lin" valueType="num">
                                      <p:cBhvr>
                                        <p:cTn id="8" dur="2000" fill="hold"/>
                                        <p:tgtEl>
                                          <p:spTgt spid="23"/>
                                        </p:tgtEl>
                                        <p:attrNameLst>
                                          <p:attrName>ppt_x</p:attrName>
                                        </p:attrNameLst>
                                      </p:cBhvr>
                                      <p:tavLst>
                                        <p:tav tm="0">
                                          <p:val>
                                            <p:strVal val="#ppt_x"/>
                                          </p:val>
                                        </p:tav>
                                        <p:tav tm="100000">
                                          <p:val>
                                            <p:strVal val="#ppt_x"/>
                                          </p:val>
                                        </p:tav>
                                      </p:tavLst>
                                    </p:anim>
                                    <p:anim calcmode="lin" valueType="num">
                                      <p:cBhvr>
                                        <p:cTn id="9" dur="2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0" presetClass="entr" presetSubtype="0" fill="hold" grpId="0" nodeType="afterEffect">
                                  <p:stCondLst>
                                    <p:cond delay="2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par>
                          <p:cTn id="14" fill="hold">
                            <p:stCondLst>
                              <p:cond delay="6000"/>
                            </p:stCondLst>
                            <p:childTnLst>
                              <p:par>
                                <p:cTn id="15" presetID="53" presetClass="entr" presetSubtype="16" fill="hold" grpId="0" nodeType="afterEffect">
                                  <p:stCondLst>
                                    <p:cond delay="1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250" fill="hold"/>
                                        <p:tgtEl>
                                          <p:spTgt spid="10"/>
                                        </p:tgtEl>
                                        <p:attrNameLst>
                                          <p:attrName>ppt_w</p:attrName>
                                        </p:attrNameLst>
                                      </p:cBhvr>
                                      <p:tavLst>
                                        <p:tav tm="0">
                                          <p:val>
                                            <p:fltVal val="0"/>
                                          </p:val>
                                        </p:tav>
                                        <p:tav tm="100000">
                                          <p:val>
                                            <p:strVal val="#ppt_w"/>
                                          </p:val>
                                        </p:tav>
                                      </p:tavLst>
                                    </p:anim>
                                    <p:anim calcmode="lin" valueType="num">
                                      <p:cBhvr>
                                        <p:cTn id="18" dur="1250" fill="hold"/>
                                        <p:tgtEl>
                                          <p:spTgt spid="10"/>
                                        </p:tgtEl>
                                        <p:attrNameLst>
                                          <p:attrName>ppt_h</p:attrName>
                                        </p:attrNameLst>
                                      </p:cBhvr>
                                      <p:tavLst>
                                        <p:tav tm="0">
                                          <p:val>
                                            <p:fltVal val="0"/>
                                          </p:val>
                                        </p:tav>
                                        <p:tav tm="100000">
                                          <p:val>
                                            <p:strVal val="#ppt_h"/>
                                          </p:val>
                                        </p:tav>
                                      </p:tavLst>
                                    </p:anim>
                                    <p:animEffect transition="in" filter="fade">
                                      <p:cBhvr>
                                        <p:cTn id="19" dur="1250"/>
                                        <p:tgtEl>
                                          <p:spTgt spid="10"/>
                                        </p:tgtEl>
                                      </p:cBhvr>
                                    </p:animEffect>
                                  </p:childTnLst>
                                </p:cTn>
                              </p:par>
                            </p:childTnLst>
                          </p:cTn>
                        </p:par>
                        <p:par>
                          <p:cTn id="20" fill="hold">
                            <p:stCondLst>
                              <p:cond delay="8750"/>
                            </p:stCondLst>
                            <p:childTnLst>
                              <p:par>
                                <p:cTn id="21" presetID="10" presetClass="entr" presetSubtype="0" fill="hold" grpId="0" nodeType="afterEffect">
                                  <p:stCondLst>
                                    <p:cond delay="475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14500"/>
                            </p:stCondLst>
                            <p:childTnLst>
                              <p:par>
                                <p:cTn id="25" presetID="53" presetClass="entr" presetSubtype="16" fill="hold" grpId="0" nodeType="afterEffect">
                                  <p:stCondLst>
                                    <p:cond delay="15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250" fill="hold"/>
                                        <p:tgtEl>
                                          <p:spTgt spid="11"/>
                                        </p:tgtEl>
                                        <p:attrNameLst>
                                          <p:attrName>ppt_w</p:attrName>
                                        </p:attrNameLst>
                                      </p:cBhvr>
                                      <p:tavLst>
                                        <p:tav tm="0">
                                          <p:val>
                                            <p:fltVal val="0"/>
                                          </p:val>
                                        </p:tav>
                                        <p:tav tm="100000">
                                          <p:val>
                                            <p:strVal val="#ppt_w"/>
                                          </p:val>
                                        </p:tav>
                                      </p:tavLst>
                                    </p:anim>
                                    <p:anim calcmode="lin" valueType="num">
                                      <p:cBhvr>
                                        <p:cTn id="28" dur="1250" fill="hold"/>
                                        <p:tgtEl>
                                          <p:spTgt spid="11"/>
                                        </p:tgtEl>
                                        <p:attrNameLst>
                                          <p:attrName>ppt_h</p:attrName>
                                        </p:attrNameLst>
                                      </p:cBhvr>
                                      <p:tavLst>
                                        <p:tav tm="0">
                                          <p:val>
                                            <p:fltVal val="0"/>
                                          </p:val>
                                        </p:tav>
                                        <p:tav tm="100000">
                                          <p:val>
                                            <p:strVal val="#ppt_h"/>
                                          </p:val>
                                        </p:tav>
                                      </p:tavLst>
                                    </p:anim>
                                    <p:animEffect transition="in" filter="fade">
                                      <p:cBhvr>
                                        <p:cTn id="29" dur="1250"/>
                                        <p:tgtEl>
                                          <p:spTgt spid="11"/>
                                        </p:tgtEl>
                                      </p:cBhvr>
                                    </p:animEffect>
                                  </p:childTnLst>
                                </p:cTn>
                              </p:par>
                            </p:childTnLst>
                          </p:cTn>
                        </p:par>
                        <p:par>
                          <p:cTn id="30" fill="hold">
                            <p:stCondLst>
                              <p:cond delay="17250"/>
                            </p:stCondLst>
                            <p:childTnLst>
                              <p:par>
                                <p:cTn id="31" presetID="10" presetClass="entr" presetSubtype="0" fill="hold" grpId="0" nodeType="afterEffect">
                                  <p:stCondLst>
                                    <p:cond delay="475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childTnLst>
                                </p:cTn>
                              </p:par>
                            </p:childTnLst>
                          </p:cTn>
                        </p:par>
                        <p:par>
                          <p:cTn id="34" fill="hold">
                            <p:stCondLst>
                              <p:cond delay="23000"/>
                            </p:stCondLst>
                            <p:childTnLst>
                              <p:par>
                                <p:cTn id="35" presetID="53" presetClass="entr" presetSubtype="16" fill="hold" grpId="0" nodeType="afterEffect">
                                  <p:stCondLst>
                                    <p:cond delay="15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250" fill="hold"/>
                                        <p:tgtEl>
                                          <p:spTgt spid="13"/>
                                        </p:tgtEl>
                                        <p:attrNameLst>
                                          <p:attrName>ppt_w</p:attrName>
                                        </p:attrNameLst>
                                      </p:cBhvr>
                                      <p:tavLst>
                                        <p:tav tm="0">
                                          <p:val>
                                            <p:fltVal val="0"/>
                                          </p:val>
                                        </p:tav>
                                        <p:tav tm="100000">
                                          <p:val>
                                            <p:strVal val="#ppt_w"/>
                                          </p:val>
                                        </p:tav>
                                      </p:tavLst>
                                    </p:anim>
                                    <p:anim calcmode="lin" valueType="num">
                                      <p:cBhvr>
                                        <p:cTn id="38" dur="1250" fill="hold"/>
                                        <p:tgtEl>
                                          <p:spTgt spid="13"/>
                                        </p:tgtEl>
                                        <p:attrNameLst>
                                          <p:attrName>ppt_h</p:attrName>
                                        </p:attrNameLst>
                                      </p:cBhvr>
                                      <p:tavLst>
                                        <p:tav tm="0">
                                          <p:val>
                                            <p:fltVal val="0"/>
                                          </p:val>
                                        </p:tav>
                                        <p:tav tm="100000">
                                          <p:val>
                                            <p:strVal val="#ppt_h"/>
                                          </p:val>
                                        </p:tav>
                                      </p:tavLst>
                                    </p:anim>
                                    <p:animEffect transition="in" filter="fade">
                                      <p:cBhvr>
                                        <p:cTn id="39" dur="1250"/>
                                        <p:tgtEl>
                                          <p:spTgt spid="13"/>
                                        </p:tgtEl>
                                      </p:cBhvr>
                                    </p:animEffect>
                                  </p:childTnLst>
                                </p:cTn>
                              </p:par>
                            </p:childTnLst>
                          </p:cTn>
                        </p:par>
                        <p:par>
                          <p:cTn id="40" fill="hold">
                            <p:stCondLst>
                              <p:cond delay="25750"/>
                            </p:stCondLst>
                            <p:childTnLst>
                              <p:par>
                                <p:cTn id="41" presetID="10" presetClass="entr" presetSubtype="0" fill="hold" grpId="0" nodeType="afterEffect">
                                  <p:stCondLst>
                                    <p:cond delay="475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childTnLst>
                                </p:cTn>
                              </p:par>
                            </p:childTnLst>
                          </p:cTn>
                        </p:par>
                        <p:par>
                          <p:cTn id="44" fill="hold">
                            <p:stCondLst>
                              <p:cond delay="31500"/>
                            </p:stCondLst>
                            <p:childTnLst>
                              <p:par>
                                <p:cTn id="45" presetID="53" presetClass="entr" presetSubtype="16" fill="hold" grpId="0" nodeType="afterEffect">
                                  <p:stCondLst>
                                    <p:cond delay="150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250" fill="hold"/>
                                        <p:tgtEl>
                                          <p:spTgt spid="12"/>
                                        </p:tgtEl>
                                        <p:attrNameLst>
                                          <p:attrName>ppt_w</p:attrName>
                                        </p:attrNameLst>
                                      </p:cBhvr>
                                      <p:tavLst>
                                        <p:tav tm="0">
                                          <p:val>
                                            <p:fltVal val="0"/>
                                          </p:val>
                                        </p:tav>
                                        <p:tav tm="100000">
                                          <p:val>
                                            <p:strVal val="#ppt_w"/>
                                          </p:val>
                                        </p:tav>
                                      </p:tavLst>
                                    </p:anim>
                                    <p:anim calcmode="lin" valueType="num">
                                      <p:cBhvr>
                                        <p:cTn id="48" dur="1250" fill="hold"/>
                                        <p:tgtEl>
                                          <p:spTgt spid="12"/>
                                        </p:tgtEl>
                                        <p:attrNameLst>
                                          <p:attrName>ppt_h</p:attrName>
                                        </p:attrNameLst>
                                      </p:cBhvr>
                                      <p:tavLst>
                                        <p:tav tm="0">
                                          <p:val>
                                            <p:fltVal val="0"/>
                                          </p:val>
                                        </p:tav>
                                        <p:tav tm="100000">
                                          <p:val>
                                            <p:strVal val="#ppt_h"/>
                                          </p:val>
                                        </p:tav>
                                      </p:tavLst>
                                    </p:anim>
                                    <p:animEffect transition="in" filter="fade">
                                      <p:cBhvr>
                                        <p:cTn id="49"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p:bldP spid="11" grpId="0"/>
      <p:bldP spid="12" grpId="0"/>
      <p:bldP spid="13" grpId="0"/>
      <p:bldP spid="16" grpId="0" animBg="1"/>
      <p:bldP spid="23" grpId="0" animBg="1"/>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TC104033925[[fn=Droplet]]</Template>
  <TotalTime>10461</TotalTime>
  <Words>2219</Words>
  <Application>Microsoft Office PowerPoint</Application>
  <PresentationFormat>On-screen Show (4:3)</PresentationFormat>
  <Paragraphs>172</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Times New Roman</vt:lpstr>
      <vt:lpstr>Tw Cen MT</vt:lpstr>
      <vt:lpstr>Droplet</vt:lpstr>
      <vt:lpstr>Humboldt Watershed Cooperative Weed Management Area</vt:lpstr>
      <vt:lpstr>Nevada CWMA Program</vt:lpstr>
      <vt:lpstr>Basic Characteristics of CWMAs</vt:lpstr>
      <vt:lpstr>Humboldt Watershed CWMA</vt:lpstr>
      <vt:lpstr>HWCWMA Mission Statement</vt:lpstr>
      <vt:lpstr>Noxious Weeds Damage Us All</vt:lpstr>
      <vt:lpstr>Impacts On Sage Grouse</vt:lpstr>
      <vt:lpstr>PowerPoint Presentation</vt:lpstr>
      <vt:lpstr>PowerPoint Presentation</vt:lpstr>
      <vt:lpstr>Benefits of restoring the landscape</vt:lpstr>
      <vt:lpstr>What Has HWCWMA Been Doing?</vt:lpstr>
      <vt:lpstr>What Has HWCWMA Been Doing?</vt:lpstr>
      <vt:lpstr>What Can Elko County Do? </vt:lpstr>
      <vt:lpstr>Where Do We Start?</vt:lpstr>
      <vt:lpstr>Our Long-Term Goals</vt:lpstr>
      <vt:lpstr>Project Spotlight</vt:lpstr>
      <vt:lpstr>Project Spotlight</vt:lpstr>
      <vt:lpstr>PowerPoint Presentation</vt:lpstr>
      <vt:lpstr>Questions?</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Humboldt Watershed Cooperative weed management area</dc:title>
  <dc:creator>ANDI PORRECA</dc:creator>
  <cp:lastModifiedBy>ANDI PORRECA</cp:lastModifiedBy>
  <cp:revision>206</cp:revision>
  <dcterms:created xsi:type="dcterms:W3CDTF">2014-10-01T17:45:27Z</dcterms:created>
  <dcterms:modified xsi:type="dcterms:W3CDTF">2014-12-29T18:34:02Z</dcterms:modified>
</cp:coreProperties>
</file>