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0"/>
  </p:notesMasterIdLst>
  <p:handoutMasterIdLst>
    <p:handoutMasterId r:id="rId301"/>
  </p:handoutMasterIdLst>
  <p:sldIdLst>
    <p:sldId id="299" r:id="rId2"/>
    <p:sldId id="649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1212" r:id="rId13"/>
    <p:sldId id="283" r:id="rId14"/>
    <p:sldId id="1317" r:id="rId15"/>
    <p:sldId id="284" r:id="rId16"/>
    <p:sldId id="286" r:id="rId17"/>
    <p:sldId id="287" r:id="rId18"/>
    <p:sldId id="288" r:id="rId19"/>
    <p:sldId id="294" r:id="rId20"/>
    <p:sldId id="295" r:id="rId21"/>
    <p:sldId id="296" r:id="rId22"/>
    <p:sldId id="297" r:id="rId23"/>
    <p:sldId id="298" r:id="rId24"/>
    <p:sldId id="1319" r:id="rId25"/>
    <p:sldId id="300" r:id="rId26"/>
    <p:sldId id="301" r:id="rId27"/>
    <p:sldId id="304" r:id="rId28"/>
    <p:sldId id="1321" r:id="rId29"/>
    <p:sldId id="306" r:id="rId30"/>
    <p:sldId id="443" r:id="rId31"/>
    <p:sldId id="669" r:id="rId32"/>
    <p:sldId id="687" r:id="rId33"/>
    <p:sldId id="688" r:id="rId34"/>
    <p:sldId id="1155" r:id="rId35"/>
    <p:sldId id="607" r:id="rId36"/>
    <p:sldId id="609" r:id="rId37"/>
    <p:sldId id="612" r:id="rId38"/>
    <p:sldId id="615" r:id="rId39"/>
    <p:sldId id="616" r:id="rId40"/>
    <p:sldId id="618" r:id="rId41"/>
    <p:sldId id="619" r:id="rId42"/>
    <p:sldId id="620" r:id="rId43"/>
    <p:sldId id="1213" r:id="rId44"/>
    <p:sldId id="625" r:id="rId45"/>
    <p:sldId id="626" r:id="rId46"/>
    <p:sldId id="627" r:id="rId47"/>
    <p:sldId id="628" r:id="rId48"/>
    <p:sldId id="629" r:id="rId49"/>
    <p:sldId id="630" r:id="rId50"/>
    <p:sldId id="1214" r:id="rId51"/>
    <p:sldId id="632" r:id="rId52"/>
    <p:sldId id="689" r:id="rId53"/>
    <p:sldId id="1257" r:id="rId54"/>
    <p:sldId id="337" r:id="rId55"/>
    <p:sldId id="1216" r:id="rId56"/>
    <p:sldId id="1217" r:id="rId57"/>
    <p:sldId id="1218" r:id="rId58"/>
    <p:sldId id="1219" r:id="rId59"/>
    <p:sldId id="1220" r:id="rId60"/>
    <p:sldId id="1221" r:id="rId61"/>
    <p:sldId id="1222" r:id="rId62"/>
    <p:sldId id="1258" r:id="rId63"/>
    <p:sldId id="635" r:id="rId64"/>
    <p:sldId id="1223" r:id="rId65"/>
    <p:sldId id="636" r:id="rId66"/>
    <p:sldId id="637" r:id="rId67"/>
    <p:sldId id="638" r:id="rId68"/>
    <p:sldId id="691" r:id="rId69"/>
    <p:sldId id="1224" r:id="rId70"/>
    <p:sldId id="1226" r:id="rId71"/>
    <p:sldId id="1227" r:id="rId72"/>
    <p:sldId id="1228" r:id="rId73"/>
    <p:sldId id="1233" r:id="rId74"/>
    <p:sldId id="1234" r:id="rId75"/>
    <p:sldId id="1238" r:id="rId76"/>
    <p:sldId id="1239" r:id="rId77"/>
    <p:sldId id="1240" r:id="rId78"/>
    <p:sldId id="1241" r:id="rId79"/>
    <p:sldId id="1236" r:id="rId80"/>
    <p:sldId id="1243" r:id="rId81"/>
    <p:sldId id="1244" r:id="rId82"/>
    <p:sldId id="1237" r:id="rId83"/>
    <p:sldId id="1246" r:id="rId84"/>
    <p:sldId id="1247" r:id="rId85"/>
    <p:sldId id="1248" r:id="rId86"/>
    <p:sldId id="1249" r:id="rId87"/>
    <p:sldId id="1250" r:id="rId88"/>
    <p:sldId id="1251" r:id="rId89"/>
    <p:sldId id="1315" r:id="rId90"/>
    <p:sldId id="1259" r:id="rId91"/>
    <p:sldId id="1254" r:id="rId92"/>
    <p:sldId id="1158" r:id="rId93"/>
    <p:sldId id="1260" r:id="rId94"/>
    <p:sldId id="1261" r:id="rId95"/>
    <p:sldId id="1262" r:id="rId96"/>
    <p:sldId id="1263" r:id="rId97"/>
    <p:sldId id="1264" r:id="rId98"/>
    <p:sldId id="1265" r:id="rId99"/>
    <p:sldId id="1266" r:id="rId100"/>
    <p:sldId id="1267" r:id="rId101"/>
    <p:sldId id="1268" r:id="rId102"/>
    <p:sldId id="1269" r:id="rId103"/>
    <p:sldId id="1270" r:id="rId104"/>
    <p:sldId id="1271" r:id="rId105"/>
    <p:sldId id="1272" r:id="rId106"/>
    <p:sldId id="1273" r:id="rId107"/>
    <p:sldId id="1274" r:id="rId108"/>
    <p:sldId id="1275" r:id="rId109"/>
    <p:sldId id="1276" r:id="rId110"/>
    <p:sldId id="1277" r:id="rId111"/>
    <p:sldId id="1278" r:id="rId112"/>
    <p:sldId id="1279" r:id="rId113"/>
    <p:sldId id="1280" r:id="rId114"/>
    <p:sldId id="1281" r:id="rId115"/>
    <p:sldId id="1282" r:id="rId116"/>
    <p:sldId id="1283" r:id="rId117"/>
    <p:sldId id="1284" r:id="rId118"/>
    <p:sldId id="1285" r:id="rId119"/>
    <p:sldId id="1286" r:id="rId120"/>
    <p:sldId id="1287" r:id="rId121"/>
    <p:sldId id="1288" r:id="rId122"/>
    <p:sldId id="1289" r:id="rId123"/>
    <p:sldId id="1290" r:id="rId124"/>
    <p:sldId id="1291" r:id="rId125"/>
    <p:sldId id="1292" r:id="rId126"/>
    <p:sldId id="1293" r:id="rId127"/>
    <p:sldId id="1294" r:id="rId128"/>
    <p:sldId id="1295" r:id="rId129"/>
    <p:sldId id="1296" r:id="rId130"/>
    <p:sldId id="1316" r:id="rId131"/>
    <p:sldId id="780" r:id="rId132"/>
    <p:sldId id="1298" r:id="rId133"/>
    <p:sldId id="782" r:id="rId134"/>
    <p:sldId id="783" r:id="rId135"/>
    <p:sldId id="784" r:id="rId136"/>
    <p:sldId id="787" r:id="rId137"/>
    <p:sldId id="789" r:id="rId138"/>
    <p:sldId id="790" r:id="rId139"/>
    <p:sldId id="791" r:id="rId140"/>
    <p:sldId id="1162" r:id="rId141"/>
    <p:sldId id="793" r:id="rId142"/>
    <p:sldId id="795" r:id="rId143"/>
    <p:sldId id="796" r:id="rId144"/>
    <p:sldId id="1017" r:id="rId145"/>
    <p:sldId id="1164" r:id="rId146"/>
    <p:sldId id="1165" r:id="rId147"/>
    <p:sldId id="1049" r:id="rId148"/>
    <p:sldId id="1050" r:id="rId149"/>
    <p:sldId id="1051" r:id="rId150"/>
    <p:sldId id="1053" r:id="rId151"/>
    <p:sldId id="1168" r:id="rId152"/>
    <p:sldId id="1057" r:id="rId153"/>
    <p:sldId id="1058" r:id="rId154"/>
    <p:sldId id="1059" r:id="rId155"/>
    <p:sldId id="1060" r:id="rId156"/>
    <p:sldId id="1169" r:id="rId157"/>
    <p:sldId id="819" r:id="rId158"/>
    <p:sldId id="820" r:id="rId159"/>
    <p:sldId id="821" r:id="rId160"/>
    <p:sldId id="822" r:id="rId161"/>
    <p:sldId id="853" r:id="rId162"/>
    <p:sldId id="824" r:id="rId163"/>
    <p:sldId id="825" r:id="rId164"/>
    <p:sldId id="826" r:id="rId165"/>
    <p:sldId id="854" r:id="rId166"/>
    <p:sldId id="855" r:id="rId167"/>
    <p:sldId id="829" r:id="rId168"/>
    <p:sldId id="856" r:id="rId169"/>
    <p:sldId id="831" r:id="rId170"/>
    <p:sldId id="857" r:id="rId171"/>
    <p:sldId id="834" r:id="rId172"/>
    <p:sldId id="835" r:id="rId173"/>
    <p:sldId id="836" r:id="rId174"/>
    <p:sldId id="495" r:id="rId175"/>
    <p:sldId id="837" r:id="rId176"/>
    <p:sldId id="496" r:id="rId177"/>
    <p:sldId id="505" r:id="rId178"/>
    <p:sldId id="1172" r:id="rId179"/>
    <p:sldId id="842" r:id="rId180"/>
    <p:sldId id="843" r:id="rId181"/>
    <p:sldId id="844" r:id="rId182"/>
    <p:sldId id="845" r:id="rId183"/>
    <p:sldId id="504" r:id="rId184"/>
    <p:sldId id="858" r:id="rId185"/>
    <p:sldId id="1804" r:id="rId186"/>
    <p:sldId id="1806" r:id="rId187"/>
    <p:sldId id="1807" r:id="rId188"/>
    <p:sldId id="1808" r:id="rId189"/>
    <p:sldId id="1809" r:id="rId190"/>
    <p:sldId id="1810" r:id="rId191"/>
    <p:sldId id="1811" r:id="rId192"/>
    <p:sldId id="1812" r:id="rId193"/>
    <p:sldId id="1813" r:id="rId194"/>
    <p:sldId id="1814" r:id="rId195"/>
    <p:sldId id="1805" r:id="rId196"/>
    <p:sldId id="1173" r:id="rId197"/>
    <p:sldId id="436" r:id="rId198"/>
    <p:sldId id="438" r:id="rId199"/>
    <p:sldId id="529" r:id="rId200"/>
    <p:sldId id="1174" r:id="rId201"/>
    <p:sldId id="440" r:id="rId202"/>
    <p:sldId id="441" r:id="rId203"/>
    <p:sldId id="679" r:id="rId204"/>
    <p:sldId id="681" r:id="rId205"/>
    <p:sldId id="683" r:id="rId206"/>
    <p:sldId id="530" r:id="rId207"/>
    <p:sldId id="1061" r:id="rId208"/>
    <p:sldId id="1175" r:id="rId209"/>
    <p:sldId id="684" r:id="rId210"/>
    <p:sldId id="448" r:id="rId211"/>
    <p:sldId id="449" r:id="rId212"/>
    <p:sldId id="661" r:id="rId213"/>
    <p:sldId id="451" r:id="rId214"/>
    <p:sldId id="450" r:id="rId215"/>
    <p:sldId id="660" r:id="rId216"/>
    <p:sldId id="662" r:id="rId217"/>
    <p:sldId id="685" r:id="rId218"/>
    <p:sldId id="1062" r:id="rId219"/>
    <p:sldId id="453" r:id="rId220"/>
    <p:sldId id="534" r:id="rId221"/>
    <p:sldId id="535" r:id="rId222"/>
    <p:sldId id="536" r:id="rId223"/>
    <p:sldId id="1179" r:id="rId224"/>
    <p:sldId id="555" r:id="rId225"/>
    <p:sldId id="557" r:id="rId226"/>
    <p:sldId id="1180" r:id="rId227"/>
    <p:sldId id="1299" r:id="rId228"/>
    <p:sldId id="539" r:id="rId229"/>
    <p:sldId id="540" r:id="rId230"/>
    <p:sldId id="1182" r:id="rId231"/>
    <p:sldId id="542" r:id="rId232"/>
    <p:sldId id="801" r:id="rId233"/>
    <p:sldId id="802" r:id="rId234"/>
    <p:sldId id="1300" r:id="rId235"/>
    <p:sldId id="543" r:id="rId236"/>
    <p:sldId id="545" r:id="rId237"/>
    <p:sldId id="803" r:id="rId238"/>
    <p:sldId id="1184" r:id="rId239"/>
    <p:sldId id="678" r:id="rId240"/>
    <p:sldId id="1185" r:id="rId241"/>
    <p:sldId id="1301" r:id="rId242"/>
    <p:sldId id="804" r:id="rId243"/>
    <p:sldId id="1302" r:id="rId244"/>
    <p:sldId id="1189" r:id="rId245"/>
    <p:sldId id="1190" r:id="rId246"/>
    <p:sldId id="1191" r:id="rId247"/>
    <p:sldId id="807" r:id="rId248"/>
    <p:sldId id="809" r:id="rId249"/>
    <p:sldId id="483" r:id="rId250"/>
    <p:sldId id="1192" r:id="rId251"/>
    <p:sldId id="701" r:id="rId252"/>
    <p:sldId id="708" r:id="rId253"/>
    <p:sldId id="707" r:id="rId254"/>
    <p:sldId id="832" r:id="rId255"/>
    <p:sldId id="728" r:id="rId256"/>
    <p:sldId id="810" r:id="rId257"/>
    <p:sldId id="1193" r:id="rId258"/>
    <p:sldId id="1194" r:id="rId259"/>
    <p:sldId id="812" r:id="rId260"/>
    <p:sldId id="811" r:id="rId261"/>
    <p:sldId id="815" r:id="rId262"/>
    <p:sldId id="1195" r:id="rId263"/>
    <p:sldId id="772" r:id="rId264"/>
    <p:sldId id="773" r:id="rId265"/>
    <p:sldId id="813" r:id="rId266"/>
    <p:sldId id="1196" r:id="rId267"/>
    <p:sldId id="794" r:id="rId268"/>
    <p:sldId id="777" r:id="rId269"/>
    <p:sldId id="816" r:id="rId270"/>
    <p:sldId id="817" r:id="rId271"/>
    <p:sldId id="1197" r:id="rId272"/>
    <p:sldId id="818" r:id="rId273"/>
    <p:sldId id="1198" r:id="rId274"/>
    <p:sldId id="1303" r:id="rId275"/>
    <p:sldId id="1200" r:id="rId276"/>
    <p:sldId id="1201" r:id="rId277"/>
    <p:sldId id="705" r:id="rId278"/>
    <p:sldId id="1202" r:id="rId279"/>
    <p:sldId id="1311" r:id="rId280"/>
    <p:sldId id="1304" r:id="rId281"/>
    <p:sldId id="1305" r:id="rId282"/>
    <p:sldId id="1306" r:id="rId283"/>
    <p:sldId id="1210" r:id="rId284"/>
    <p:sldId id="1204" r:id="rId285"/>
    <p:sldId id="1205" r:id="rId286"/>
    <p:sldId id="704" r:id="rId287"/>
    <p:sldId id="1307" r:id="rId288"/>
    <p:sldId id="1308" r:id="rId289"/>
    <p:sldId id="1309" r:id="rId290"/>
    <p:sldId id="1310" r:id="rId291"/>
    <p:sldId id="838" r:id="rId292"/>
    <p:sldId id="833" r:id="rId293"/>
    <p:sldId id="698" r:id="rId294"/>
    <p:sldId id="1211" r:id="rId295"/>
    <p:sldId id="699" r:id="rId296"/>
    <p:sldId id="700" r:id="rId297"/>
    <p:sldId id="702" r:id="rId298"/>
    <p:sldId id="738" r:id="rId2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8AD8"/>
    <a:srgbClr val="FF9300"/>
    <a:srgbClr val="011893"/>
    <a:srgbClr val="76D6FF"/>
    <a:srgbClr val="009051"/>
    <a:srgbClr val="FF2600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2" autoAdjust="0"/>
    <p:restoredTop sz="95597" autoAdjust="0"/>
  </p:normalViewPr>
  <p:slideViewPr>
    <p:cSldViewPr snapToGrid="0">
      <p:cViewPr varScale="1">
        <p:scale>
          <a:sx n="68" d="100"/>
          <a:sy n="68" d="100"/>
        </p:scale>
        <p:origin x="216" y="920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theme" Target="theme/theme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tableStyles" Target="tableStyle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viewProps" Target="viewProp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6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6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6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C64F180F-E05B-8646-8837-DB911C937697}" type="presOf" srcId="{283871EA-9BE8-C04A-8516-0E2EC11E2679}" destId="{3A334D0F-30D4-FD4A-831B-FA808FC27C15}" srcOrd="0" destOrd="0" presId="urn:microsoft.com/office/officeart/2005/8/layout/vList3"/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3652346C-536D-F549-A6EA-30DF22AB238E}" type="presOf" srcId="{61BD7CCC-D52A-EA4E-BDA0-D2D5A32AFD1C}" destId="{408A0991-7311-FD4A-84E4-2B9B868C310C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D3A3F792-C263-6E4F-8E02-75B3DA173AC8}" type="presOf" srcId="{00DC6DCF-EFE9-4647-B54C-DF9E6D2D8EA4}" destId="{2552667F-E692-D040-BD56-405FDE9D6B93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F59DE6CE-69BB-C444-9917-6497FC01A663}" type="presOf" srcId="{D830B408-BD4E-944C-A92D-EA42DD29AD57}" destId="{4AE84D8B-E407-3C46-9229-96BAAC93762E}" srcOrd="0" destOrd="0" presId="urn:microsoft.com/office/officeart/2005/8/layout/vList3"/>
    <dgm:cxn modelId="{2FC25464-9889-594C-BAD5-DBC7C5720CD2}" type="presParOf" srcId="{3A334D0F-30D4-FD4A-831B-FA808FC27C15}" destId="{ED47F28C-CC25-4F4B-AEEB-3FE25FFD2A3E}" srcOrd="0" destOrd="0" presId="urn:microsoft.com/office/officeart/2005/8/layout/vList3"/>
    <dgm:cxn modelId="{B28DCD90-326D-2046-917E-A9B447F7CB33}" type="presParOf" srcId="{ED47F28C-CC25-4F4B-AEEB-3FE25FFD2A3E}" destId="{93E8A7C5-2288-6248-90ED-EBDAC9C2AF1B}" srcOrd="0" destOrd="0" presId="urn:microsoft.com/office/officeart/2005/8/layout/vList3"/>
    <dgm:cxn modelId="{E96314E3-D9A0-3F4F-BE76-E8B0A194DAA2}" type="presParOf" srcId="{ED47F28C-CC25-4F4B-AEEB-3FE25FFD2A3E}" destId="{4AE84D8B-E407-3C46-9229-96BAAC93762E}" srcOrd="1" destOrd="0" presId="urn:microsoft.com/office/officeart/2005/8/layout/vList3"/>
    <dgm:cxn modelId="{CDDCBE20-D65A-3948-87B5-D67347B19A8C}" type="presParOf" srcId="{3A334D0F-30D4-FD4A-831B-FA808FC27C15}" destId="{CBA4211E-D5EF-8B4A-B7F9-7B395D461299}" srcOrd="1" destOrd="0" presId="urn:microsoft.com/office/officeart/2005/8/layout/vList3"/>
    <dgm:cxn modelId="{6FA14FE8-54FA-EE4D-9744-A2D8970DEBFF}" type="presParOf" srcId="{3A334D0F-30D4-FD4A-831B-FA808FC27C15}" destId="{6E061EFE-62BE-9D45-B9AC-C6C0AE6B06E5}" srcOrd="2" destOrd="0" presId="urn:microsoft.com/office/officeart/2005/8/layout/vList3"/>
    <dgm:cxn modelId="{CEADBFE4-CAB5-8949-833F-4C19FBF1A52C}" type="presParOf" srcId="{6E061EFE-62BE-9D45-B9AC-C6C0AE6B06E5}" destId="{FD02029B-350C-AB4B-9A7C-76D54F8E9ACE}" srcOrd="0" destOrd="0" presId="urn:microsoft.com/office/officeart/2005/8/layout/vList3"/>
    <dgm:cxn modelId="{668E356F-F493-6B4E-B1BD-BA0CE31D1A8B}" type="presParOf" srcId="{6E061EFE-62BE-9D45-B9AC-C6C0AE6B06E5}" destId="{2552667F-E692-D040-BD56-405FDE9D6B93}" srcOrd="1" destOrd="0" presId="urn:microsoft.com/office/officeart/2005/8/layout/vList3"/>
    <dgm:cxn modelId="{EC396ECA-D43B-6B4E-86B0-31231E81E648}" type="presParOf" srcId="{3A334D0F-30D4-FD4A-831B-FA808FC27C15}" destId="{CC51A0BD-FEC9-B747-8824-A730CBBB628B}" srcOrd="3" destOrd="0" presId="urn:microsoft.com/office/officeart/2005/8/layout/vList3"/>
    <dgm:cxn modelId="{0A08909E-FD01-8B47-858E-1B318FFAB6EA}" type="presParOf" srcId="{3A334D0F-30D4-FD4A-831B-FA808FC27C15}" destId="{BE44B697-880C-1D48-9BBE-8D6E86E55526}" srcOrd="4" destOrd="0" presId="urn:microsoft.com/office/officeart/2005/8/layout/vList3"/>
    <dgm:cxn modelId="{D91D8693-095E-C74F-AB52-6C314451AB4C}" type="presParOf" srcId="{BE44B697-880C-1D48-9BBE-8D6E86E55526}" destId="{C52F0813-628C-4044-85F6-BCE43736656E}" srcOrd="0" destOrd="0" presId="urn:microsoft.com/office/officeart/2005/8/layout/vList3"/>
    <dgm:cxn modelId="{52458C32-B1C0-8A4A-946A-88A1CA80D49E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3887B524-D25B-8D42-A843-D35E234F55AC}" type="presOf" srcId="{00DC6DCF-EFE9-4647-B54C-DF9E6D2D8EA4}" destId="{2552667F-E692-D040-BD56-405FDE9D6B93}" srcOrd="0" destOrd="0" presId="urn:microsoft.com/office/officeart/2005/8/layout/vList3"/>
    <dgm:cxn modelId="{10949F41-BD9F-DE4A-90D5-762010D3754F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19E0475-712D-1744-ACF9-7E7FE860023A}" type="presOf" srcId="{283871EA-9BE8-C04A-8516-0E2EC11E2679}" destId="{3A334D0F-30D4-FD4A-831B-FA808FC27C15}" srcOrd="0" destOrd="0" presId="urn:microsoft.com/office/officeart/2005/8/layout/vList3"/>
    <dgm:cxn modelId="{F0C6928C-C816-BD41-B58F-A2CF350EF260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932B81C5-930E-B74E-BFE9-B9F783D224BD}" type="presParOf" srcId="{3A334D0F-30D4-FD4A-831B-FA808FC27C15}" destId="{ED47F28C-CC25-4F4B-AEEB-3FE25FFD2A3E}" srcOrd="0" destOrd="0" presId="urn:microsoft.com/office/officeart/2005/8/layout/vList3"/>
    <dgm:cxn modelId="{B9464146-3DA9-7A42-B711-F908A5288BF7}" type="presParOf" srcId="{ED47F28C-CC25-4F4B-AEEB-3FE25FFD2A3E}" destId="{93E8A7C5-2288-6248-90ED-EBDAC9C2AF1B}" srcOrd="0" destOrd="0" presId="urn:microsoft.com/office/officeart/2005/8/layout/vList3"/>
    <dgm:cxn modelId="{44A672D9-550A-A344-BF12-2821B46F86EF}" type="presParOf" srcId="{ED47F28C-CC25-4F4B-AEEB-3FE25FFD2A3E}" destId="{4AE84D8B-E407-3C46-9229-96BAAC93762E}" srcOrd="1" destOrd="0" presId="urn:microsoft.com/office/officeart/2005/8/layout/vList3"/>
    <dgm:cxn modelId="{75473C23-78EE-5C43-869A-446F3472D359}" type="presParOf" srcId="{3A334D0F-30D4-FD4A-831B-FA808FC27C15}" destId="{CBA4211E-D5EF-8B4A-B7F9-7B395D461299}" srcOrd="1" destOrd="0" presId="urn:microsoft.com/office/officeart/2005/8/layout/vList3"/>
    <dgm:cxn modelId="{BAF66691-87A2-FA4F-8B38-9393DDB5E98F}" type="presParOf" srcId="{3A334D0F-30D4-FD4A-831B-FA808FC27C15}" destId="{6E061EFE-62BE-9D45-B9AC-C6C0AE6B06E5}" srcOrd="2" destOrd="0" presId="urn:microsoft.com/office/officeart/2005/8/layout/vList3"/>
    <dgm:cxn modelId="{17F978DC-7E59-4C49-A2A1-7127DF345ABA}" type="presParOf" srcId="{6E061EFE-62BE-9D45-B9AC-C6C0AE6B06E5}" destId="{FD02029B-350C-AB4B-9A7C-76D54F8E9ACE}" srcOrd="0" destOrd="0" presId="urn:microsoft.com/office/officeart/2005/8/layout/vList3"/>
    <dgm:cxn modelId="{835435BA-30ED-074C-A042-D4D2B1AFAED9}" type="presParOf" srcId="{6E061EFE-62BE-9D45-B9AC-C6C0AE6B06E5}" destId="{2552667F-E692-D040-BD56-405FDE9D6B93}" srcOrd="1" destOrd="0" presId="urn:microsoft.com/office/officeart/2005/8/layout/vList3"/>
    <dgm:cxn modelId="{886A1954-B17A-9141-9029-F75C862F26A6}" type="presParOf" srcId="{3A334D0F-30D4-FD4A-831B-FA808FC27C15}" destId="{CC51A0BD-FEC9-B747-8824-A730CBBB628B}" srcOrd="3" destOrd="0" presId="urn:microsoft.com/office/officeart/2005/8/layout/vList3"/>
    <dgm:cxn modelId="{AE18D0F6-8C24-2644-BE3E-46A3D6BDC57C}" type="presParOf" srcId="{3A334D0F-30D4-FD4A-831B-FA808FC27C15}" destId="{BE44B697-880C-1D48-9BBE-8D6E86E55526}" srcOrd="4" destOrd="0" presId="urn:microsoft.com/office/officeart/2005/8/layout/vList3"/>
    <dgm:cxn modelId="{C310074B-0B97-DC43-8C48-6F7633CFAAF5}" type="presParOf" srcId="{BE44B697-880C-1D48-9BBE-8D6E86E55526}" destId="{C52F0813-628C-4044-85F6-BCE43736656E}" srcOrd="0" destOrd="0" presId="urn:microsoft.com/office/officeart/2005/8/layout/vList3"/>
    <dgm:cxn modelId="{DDD5A7B1-5394-EC47-84D7-BDE450E846F5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1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1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41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1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1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41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374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28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948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649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912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33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64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742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40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475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058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11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403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p43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583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809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587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652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49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438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37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568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128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6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1605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987955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4606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33383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1804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79522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461834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218875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91259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259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86944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136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80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137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58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138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139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69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141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165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142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12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143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87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144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5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2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66541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432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5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84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28977951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65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316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5AEE2-D52C-4CA6-8787-A30F3A542DCC}" type="slidenum">
              <a:rPr lang="en-US" sz="1200" smtClean="0">
                <a:solidFill>
                  <a:prstClr val="black"/>
                </a:solidFill>
              </a:rPr>
              <a:pPr/>
              <a:t>158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034539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5AEE2-D52C-4CA6-8787-A30F3A542DCC}" type="slidenum">
              <a:rPr lang="en-US" sz="1200" smtClean="0">
                <a:solidFill>
                  <a:prstClr val="black"/>
                </a:solidFill>
              </a:rPr>
              <a:pPr/>
              <a:t>166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63532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80D108-A1F0-4993-814A-87058DAB438B}" type="slidenum">
              <a:rPr lang="en-US" sz="1200" smtClean="0">
                <a:solidFill>
                  <a:prstClr val="black"/>
                </a:solidFill>
              </a:rPr>
              <a:pPr/>
              <a:t>171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405021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74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89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87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39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8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9F947-F18A-FE4E-92C6-C67F482D7DBC}"/>
              </a:ext>
            </a:extLst>
          </p:cNvPr>
          <p:cNvSpPr txBox="1"/>
          <p:nvPr userDrawn="1"/>
        </p:nvSpPr>
        <p:spPr>
          <a:xfrm>
            <a:off x="0" y="6613082"/>
            <a:ext cx="3482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 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tiff"/><Relationship Id="rId3" Type="http://schemas.openxmlformats.org/officeDocument/2006/relationships/image" Target="../media/image113.tiff"/><Relationship Id="rId7" Type="http://schemas.openxmlformats.org/officeDocument/2006/relationships/image" Target="../media/image117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tiff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Relationship Id="rId9" Type="http://schemas.openxmlformats.org/officeDocument/2006/relationships/image" Target="../media/image119.tiff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tif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10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tiff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3.xml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3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tiff"/><Relationship Id="rId15" Type="http://schemas.openxmlformats.org/officeDocument/2006/relationships/diagramColors" Target="../diagrams/colors3.xml"/><Relationship Id="rId10" Type="http://schemas.microsoft.com/office/2007/relationships/hdphoto" Target="../media/hdphoto4.wdp"/><Relationship Id="rId4" Type="http://schemas.openxmlformats.org/officeDocument/2006/relationships/image" Target="../media/image24.tiff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Multi-Tier Support for Students with Mathematics Difficulty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8278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Lara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Lara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4725C-73E1-1744-AEF3-35C5D71DE3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47" y="695914"/>
            <a:ext cx="7405798" cy="46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5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2952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6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13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2050"/>
            <a:ext cx="2374900" cy="237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88" y="3776133"/>
            <a:ext cx="2057400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50D9F-6974-644E-B905-ED9BA095CD2E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822771-FE57-9643-8C4D-54ED58A086C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C4E5B-BE7E-C446-BBB8-0A0E8BE99F4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FE1CDE-C218-1548-8EBE-4908818EF57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FD94BD-AB7D-DB47-8C67-84546C200B0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0059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278008" y="3915303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9008" y="3915303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40008" y="3915303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21008" y="3915303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02008" y="3915303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78008" y="4448703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59008" y="4448703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40008" y="4448703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2023506"/>
            <a:ext cx="2517416" cy="1269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7EEF6-CB29-9045-853F-511B2FA28C3D}"/>
              </a:ext>
            </a:extLst>
          </p:cNvPr>
          <p:cNvSpPr txBox="1"/>
          <p:nvPr/>
        </p:nvSpPr>
        <p:spPr>
          <a:xfrm>
            <a:off x="0" y="52952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10 </a:t>
            </a:r>
            <a:r>
              <a:rPr lang="en-US" sz="3600" dirty="0">
                <a:solidFill>
                  <a:schemeClr val="accent1"/>
                </a:solidFill>
              </a:rPr>
              <a:t>–</a:t>
            </a:r>
            <a:r>
              <a:rPr lang="en-US" sz="3600" b="0" dirty="0">
                <a:solidFill>
                  <a:schemeClr val="accent1"/>
                </a:solidFill>
              </a:rPr>
              <a:t> 7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23633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601895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DBAC72-5723-B64D-B074-412A419F108F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95C2C-6A50-4C48-A0F0-A756898B04E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E998D4-37F4-6548-9629-1C3DC10A96CD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2AC090-F781-AB4A-A710-FB14C2CDACF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DC0F6F-A0D3-CF46-BB07-EB7963005F47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9787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Pedro have? (How many fewer does Silvia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69170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Melissa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0753D-B30C-6E47-BD89-98ABB3208B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27" y="712099"/>
            <a:ext cx="7159225" cy="43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318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531522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Multiplication: Equal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5 </a:t>
            </a:r>
            <a:r>
              <a:rPr lang="en-US" sz="3600" dirty="0">
                <a:solidFill>
                  <a:schemeClr val="accent1"/>
                </a:solidFill>
              </a:rPr>
              <a:t>×</a:t>
            </a:r>
            <a:r>
              <a:rPr lang="en-US" sz="3600" b="0" dirty="0">
                <a:solidFill>
                  <a:schemeClr val="accent1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2881" y="38100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82" y="280129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8202E-D722-844C-8C6B-3ECAE6FE57FD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7F929-6964-4C46-885A-E6A5A52D8AB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9CE2BA-2949-6243-BEEC-93CDC15F110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6701A4-0B3C-D24A-A3F6-D5152713514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9BC33-E355-1544-B5E4-D1E7FE68577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385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962EBD-AE66-FB49-80F9-604FF5C39C3C}"/>
              </a:ext>
            </a:extLst>
          </p:cNvPr>
          <p:cNvSpPr txBox="1"/>
          <p:nvPr/>
        </p:nvSpPr>
        <p:spPr>
          <a:xfrm>
            <a:off x="0" y="531522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Multiplication: Array/Area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3 ×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36197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094" y="3683947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D993B3-02D8-D342-901A-E7198CA57DCC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44B14-2179-BB4F-B333-659DBDE3A68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E9D14-9298-0144-9B8A-4AC4E477750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EC45E5-E462-3C43-8B3D-D55AFA7C7EA7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43884F-7E0A-C647-9DE9-F681DEFEE6F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5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84B02-9840-584F-8047-194620D9A992}"/>
              </a:ext>
            </a:extLst>
          </p:cNvPr>
          <p:cNvSpPr txBox="1"/>
          <p:nvPr/>
        </p:nvSpPr>
        <p:spPr>
          <a:xfrm>
            <a:off x="0" y="531522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Multiplication: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AADF6-549F-904B-88EE-BC99465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2706"/>
            <a:ext cx="5834311" cy="13988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BC6122-E445-3149-84DD-09B1585B1A16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F98E0-39B7-6C4A-853C-F95BE38A4EC8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5CC5F8-8C8E-844E-B321-02034A59A98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20800-5219-C54A-A0C0-7D11D6F10F7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FBBB57-0393-B944-9770-6E90E7E56B19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1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279C2-DAC3-9A49-B0D7-A6B26E8118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044" y="0"/>
            <a:ext cx="5165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</a:p>
          <a:p>
            <a:pPr lvl="1" eaLnBrk="1" hangingPunct="1"/>
            <a:r>
              <a:rPr lang="en-US" dirty="0"/>
              <a:t>Haley has </a:t>
            </a:r>
            <a:r>
              <a:rPr lang="en-US" b="1" dirty="0">
                <a:solidFill>
                  <a:srgbClr val="00B050"/>
                </a:solidFill>
              </a:rPr>
              <a:t>2</a:t>
            </a:r>
            <a:r>
              <a:rPr lang="en-US" dirty="0"/>
              <a:t> bags of apples. There are </a:t>
            </a:r>
            <a:r>
              <a:rPr lang="en-US" b="1" dirty="0">
                <a:solidFill>
                  <a:srgbClr val="EB641B"/>
                </a:solidFill>
              </a:rPr>
              <a:t>6</a:t>
            </a:r>
            <a:r>
              <a:rPr lang="en-US" dirty="0"/>
              <a:t> apples in each bag. How many apples does Haley have altogether? 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2</a:t>
            </a:r>
            <a:r>
              <a:rPr lang="en-US" dirty="0"/>
              <a:t> × </a:t>
            </a:r>
            <a:r>
              <a:rPr lang="en-US" b="1" dirty="0">
                <a:solidFill>
                  <a:srgbClr val="EB641B"/>
                </a:solidFill>
              </a:rPr>
              <a:t>6</a:t>
            </a:r>
            <a:r>
              <a:rPr lang="en-US" dirty="0"/>
              <a:t> = </a:t>
            </a:r>
            <a:r>
              <a:rPr lang="en-US" b="1" dirty="0">
                <a:solidFill>
                  <a:srgbClr val="0070C0"/>
                </a:solidFill>
              </a:rPr>
              <a:t>?</a:t>
            </a:r>
            <a:r>
              <a:rPr lang="en-US" sz="5100" b="1" dirty="0">
                <a:solidFill>
                  <a:srgbClr val="0070C0"/>
                </a:solidFill>
              </a:rPr>
              <a:t>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B050"/>
                </a:solidFill>
              </a:rPr>
              <a:t>Set</a:t>
            </a:r>
            <a:r>
              <a:rPr lang="en-US" sz="2400" dirty="0"/>
              <a:t> multiplied by a number of </a:t>
            </a:r>
            <a:r>
              <a:rPr lang="en-US" sz="2400" b="1" dirty="0">
                <a:solidFill>
                  <a:srgbClr val="EB641B"/>
                </a:solidFill>
              </a:rPr>
              <a:t>times</a:t>
            </a:r>
            <a:r>
              <a:rPr lang="en-US" sz="2400" dirty="0"/>
              <a:t> for a </a:t>
            </a:r>
            <a:r>
              <a:rPr lang="en-US" sz="24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Beth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Marcie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Beth. How many apples did Marcie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77983-8C4B-D244-8EB8-88C24D2D4E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31" y="534074"/>
            <a:ext cx="7657985" cy="4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66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531522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Division: Partitive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12 ÷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15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5908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391757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1D92F7-6D54-BD49-9DBF-E298AEBABAAB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93189-B387-B044-91FA-85C571F6916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61CCC-3FAA-9C46-9904-D202E05214D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6F71A6-304D-A444-9F48-D7C2C549FF29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1077D1-4B87-4045-8050-6A5E933057A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2944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2A70D5-E7F0-1D4D-8ECC-4592582349AD}"/>
              </a:ext>
            </a:extLst>
          </p:cNvPr>
          <p:cNvSpPr txBox="1"/>
          <p:nvPr/>
        </p:nvSpPr>
        <p:spPr>
          <a:xfrm>
            <a:off x="0" y="531522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Division: Measurement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18" name="Google Shape;318;p41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Core instruction utilizes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practices</a:t>
            </a:r>
            <a:endParaRPr b="1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All students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screened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(universal screener)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scoring below a cut-score are suspected </a:t>
            </a:r>
            <a:r>
              <a:rPr lang="en-US" sz="3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 risk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for math difficulties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Suspected </a:t>
            </a:r>
            <a:r>
              <a:rPr lang="en-US" sz="3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at-risk students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monitored for 6 to 10 weeks during primary prevention using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2061609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marL="1588" lvl="1" indent="0" eaLnBrk="1" hangingPunct="1">
              <a:buNone/>
            </a:pPr>
            <a:r>
              <a:rPr lang="en-US" sz="5100" b="1" dirty="0">
                <a:solidFill>
                  <a:srgbClr val="0070C0"/>
                </a:solidFill>
              </a:rPr>
              <a:t>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26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1197732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D4A5-4F2C-FF4C-9EE4-25E448BC04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758" y="0"/>
            <a:ext cx="516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9608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vertical presentation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2577353"/>
            <a:ext cx="1385304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24" y="2577353"/>
            <a:ext cx="1625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24" y="2577353"/>
            <a:ext cx="1385304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024" y="2958353"/>
            <a:ext cx="228600" cy="1143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4" y="2577353"/>
            <a:ext cx="1625600" cy="198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9024" y="2348753"/>
            <a:ext cx="381000" cy="1828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24" y="212015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583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place value</a:t>
            </a:r>
          </a:p>
          <a:p>
            <a:endParaRPr lang="en-US" dirty="0"/>
          </a:p>
        </p:txBody>
      </p:sp>
      <p:pic>
        <p:nvPicPr>
          <p:cNvPr id="4" name="Picture 2" descr="http://www.eduplace.com/math/mw/background/2/12/graphics/ts_2_12_wi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132" y="3352800"/>
            <a:ext cx="2598868" cy="2414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27" y="1810870"/>
            <a:ext cx="3015573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17711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Linda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00300"/>
            <a:ext cx="8546629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Lluvia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2343843"/>
            <a:ext cx="8191500" cy="37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Jennifer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Alina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7" y="2424601"/>
            <a:ext cx="8340725" cy="36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Progress 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Efficient, easy to administer measures given on a weekly basis to students who are first identified through screening</a:t>
            </a:r>
          </a:p>
          <a:p>
            <a:r>
              <a:rPr lang="en-US" sz="3000" dirty="0"/>
              <a:t>SOME, not all measures are typically Curriculum-Based Measures (CBMs)</a:t>
            </a:r>
          </a:p>
          <a:p>
            <a:r>
              <a:rPr lang="en-US" sz="3000" dirty="0"/>
              <a:t>Measures take between 1 and 8 minutes</a:t>
            </a:r>
          </a:p>
        </p:txBody>
      </p:sp>
    </p:spTree>
    <p:extLst>
      <p:ext uri="{BB962C8B-B14F-4D97-AF65-F5344CB8AC3E}">
        <p14:creationId xmlns:p14="http://schemas.microsoft.com/office/powerpoint/2010/main" val="1855736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addition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58152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Kimberly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0" y="2394896"/>
            <a:ext cx="8511670" cy="34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Ricardo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2247900"/>
            <a:ext cx="7734300" cy="37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Tiffiny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Phedra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07896"/>
            <a:ext cx="8868831" cy="25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subtraction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04864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D1352-C8FF-6C42-95B0-6E8822D39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55" y="0"/>
            <a:ext cx="515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7540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Susan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43100"/>
            <a:ext cx="764813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1981200"/>
            <a:ext cx="7448550" cy="38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Kathryn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After 6–10 weeks, student risk status is </a:t>
            </a:r>
            <a:r>
              <a:rPr lang="en-US" sz="3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confirmed</a:t>
            </a:r>
            <a:r>
              <a:rPr lang="en-US" sz="3000" b="0" i="0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US" sz="30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disconfirmed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63029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Cynthia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multiplication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5019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April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2" eaLnBrk="1" hangingPunct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2406"/>
            <a:ext cx="8865559" cy="31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Brian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9808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Cheryl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358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967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Juanita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2772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division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57030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Computation</a:t>
            </a:r>
          </a:p>
        </p:txBody>
      </p:sp>
    </p:spTree>
    <p:extLst>
      <p:ext uri="{BB962C8B-B14F-4D97-AF65-F5344CB8AC3E}">
        <p14:creationId xmlns:p14="http://schemas.microsoft.com/office/powerpoint/2010/main" val="2220068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348" y="1562431"/>
            <a:ext cx="8686800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Addition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A2822F5-322A-6F48-BEAD-5ABC2FF559F0}"/>
              </a:ext>
            </a:extLst>
          </p:cNvPr>
          <p:cNvSpPr/>
          <p:nvPr/>
        </p:nvSpPr>
        <p:spPr>
          <a:xfrm>
            <a:off x="3597965" y="775252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FD05C-ABC2-0A49-B0C7-503EF238A7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745" y="0"/>
            <a:ext cx="5203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5266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6" y="32567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6" y="26471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" y="142792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6" y="49331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0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340" name="Google Shape;340;p44"/>
          <p:cNvGrpSpPr/>
          <p:nvPr/>
        </p:nvGrpSpPr>
        <p:grpSpPr>
          <a:xfrm>
            <a:off x="342900" y="1113830"/>
            <a:ext cx="8458200" cy="4953000"/>
            <a:chOff x="1008" y="1104"/>
            <a:chExt cx="4560" cy="2386"/>
          </a:xfrm>
          <a:solidFill>
            <a:schemeClr val="bg1"/>
          </a:solidFill>
        </p:grpSpPr>
        <p:pic>
          <p:nvPicPr>
            <p:cNvPr id="341" name="Google Shape;341;p4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" y="1104"/>
              <a:ext cx="4560" cy="2386"/>
            </a:xfrm>
            <a:prstGeom prst="rect">
              <a:avLst/>
            </a:prstGeom>
            <a:grpFill/>
            <a:ln>
              <a:noFill/>
            </a:ln>
          </p:spPr>
        </p:pic>
        <p:cxnSp>
          <p:nvCxnSpPr>
            <p:cNvPr id="342" name="Google Shape;342;p44"/>
            <p:cNvCxnSpPr/>
            <p:nvPr/>
          </p:nvCxnSpPr>
          <p:spPr>
            <a:xfrm rot="10800000">
              <a:off x="2364" y="1370"/>
              <a:ext cx="0" cy="1632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44"/>
            <p:cNvCxnSpPr/>
            <p:nvPr/>
          </p:nvCxnSpPr>
          <p:spPr>
            <a:xfrm rot="10800000">
              <a:off x="2939" y="1370"/>
              <a:ext cx="0" cy="1632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4" name="Google Shape;344;p44"/>
            <p:cNvSpPr txBox="1"/>
            <p:nvPr/>
          </p:nvSpPr>
          <p:spPr>
            <a:xfrm>
              <a:off x="3220" y="1978"/>
              <a:ext cx="153" cy="10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44"/>
            <p:cNvSpPr txBox="1"/>
            <p:nvPr/>
          </p:nvSpPr>
          <p:spPr>
            <a:xfrm>
              <a:off x="1872" y="2496"/>
              <a:ext cx="192" cy="19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6" name="Google Shape;346;p44"/>
            <p:cNvCxnSpPr/>
            <p:nvPr/>
          </p:nvCxnSpPr>
          <p:spPr>
            <a:xfrm rot="10800000" flipH="1">
              <a:off x="1968" y="2080"/>
              <a:ext cx="1328" cy="539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7" name="Google Shape;347;p44"/>
          <p:cNvSpPr txBox="1"/>
          <p:nvPr/>
        </p:nvSpPr>
        <p:spPr>
          <a:xfrm>
            <a:off x="5791200" y="2667000"/>
            <a:ext cx="2286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Slope = 1.0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– 6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348" name="Google Shape;348;p44"/>
          <p:cNvSpPr/>
          <p:nvPr/>
        </p:nvSpPr>
        <p:spPr>
          <a:xfrm>
            <a:off x="5916342" y="3921837"/>
            <a:ext cx="2133600" cy="679796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NOT at risk.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0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5" y="32997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" y="147099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5" y="49761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7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311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55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2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E6766-C1EA-0F49-8663-0A8BA15340AB}"/>
              </a:ext>
            </a:extLst>
          </p:cNvPr>
          <p:cNvSpPr/>
          <p:nvPr/>
        </p:nvSpPr>
        <p:spPr>
          <a:xfrm>
            <a:off x="2850776" y="1506071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8D818-6F77-5541-A20D-C0DFD520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10" y="1798729"/>
            <a:ext cx="2729286" cy="15162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</p:spTree>
    <p:extLst>
      <p:ext uri="{BB962C8B-B14F-4D97-AF65-F5344CB8AC3E}">
        <p14:creationId xmlns:p14="http://schemas.microsoft.com/office/powerpoint/2010/main" val="30440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1245128"/>
            <a:ext cx="2032000" cy="1295400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>
            <a:off x="367748" y="32263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67748" y="2464328"/>
            <a:ext cx="1828800" cy="762000"/>
          </a:xfrm>
          <a:prstGeom prst="rect">
            <a:avLst/>
          </a:prstGeom>
          <a:solidFill>
            <a:srgbClr val="FF6FC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367748" y="49027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367748" y="41407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21965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3677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12821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2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0226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7" y="1371601"/>
            <a:ext cx="2032000" cy="1295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42107" y="25908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7707" y="25908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421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7707" y="48006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65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709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24384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Noteworthy Ligh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Noteworthy Light"/>
              </a:rPr>
              <a:t>: 2, 4, 6, 8, 10</a:t>
            </a:r>
          </a:p>
          <a:p>
            <a:r>
              <a:rPr lang="en-US" sz="2400" b="1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Noteworthy Light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  <a:cs typeface="Noteworthy Light"/>
              </a:rPr>
              <a:t>: 4, 8, 12, 16, 20</a:t>
            </a:r>
          </a:p>
        </p:txBody>
      </p:sp>
      <p:sp>
        <p:nvSpPr>
          <p:cNvPr id="20" name="Oval 19"/>
          <p:cNvSpPr/>
          <p:nvPr/>
        </p:nvSpPr>
        <p:spPr>
          <a:xfrm>
            <a:off x="1842107" y="35052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27707" y="35052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942513" y="2438400"/>
            <a:ext cx="746133" cy="1010035"/>
          </a:xfrm>
          <a:custGeom>
            <a:avLst/>
            <a:gdLst>
              <a:gd name="connsiteX0" fmla="*/ 618430 w 746133"/>
              <a:gd name="connsiteY0" fmla="*/ 27396 h 1010035"/>
              <a:gd name="connsiteX1" fmla="*/ 563839 w 746133"/>
              <a:gd name="connsiteY1" fmla="*/ 41044 h 1010035"/>
              <a:gd name="connsiteX2" fmla="*/ 441009 w 746133"/>
              <a:gd name="connsiteY2" fmla="*/ 54692 h 1010035"/>
              <a:gd name="connsiteX3" fmla="*/ 372770 w 746133"/>
              <a:gd name="connsiteY3" fmla="*/ 136578 h 1010035"/>
              <a:gd name="connsiteX4" fmla="*/ 331827 w 746133"/>
              <a:gd name="connsiteY4" fmla="*/ 150226 h 1010035"/>
              <a:gd name="connsiteX5" fmla="*/ 318179 w 746133"/>
              <a:gd name="connsiteY5" fmla="*/ 204817 h 1010035"/>
              <a:gd name="connsiteX6" fmla="*/ 304531 w 746133"/>
              <a:gd name="connsiteY6" fmla="*/ 395886 h 1010035"/>
              <a:gd name="connsiteX7" fmla="*/ 263588 w 746133"/>
              <a:gd name="connsiteY7" fmla="*/ 409533 h 1010035"/>
              <a:gd name="connsiteX8" fmla="*/ 140758 w 746133"/>
              <a:gd name="connsiteY8" fmla="*/ 477772 h 1010035"/>
              <a:gd name="connsiteX9" fmla="*/ 31576 w 746133"/>
              <a:gd name="connsiteY9" fmla="*/ 573306 h 1010035"/>
              <a:gd name="connsiteX10" fmla="*/ 45224 w 746133"/>
              <a:gd name="connsiteY10" fmla="*/ 914501 h 1010035"/>
              <a:gd name="connsiteX11" fmla="*/ 127111 w 746133"/>
              <a:gd name="connsiteY11" fmla="*/ 996387 h 1010035"/>
              <a:gd name="connsiteX12" fmla="*/ 168054 w 746133"/>
              <a:gd name="connsiteY12" fmla="*/ 1010035 h 1010035"/>
              <a:gd name="connsiteX13" fmla="*/ 372770 w 746133"/>
              <a:gd name="connsiteY13" fmla="*/ 928148 h 1010035"/>
              <a:gd name="connsiteX14" fmla="*/ 400066 w 746133"/>
              <a:gd name="connsiteY14" fmla="*/ 887205 h 1010035"/>
              <a:gd name="connsiteX15" fmla="*/ 413714 w 746133"/>
              <a:gd name="connsiteY15" fmla="*/ 559659 h 1010035"/>
              <a:gd name="connsiteX16" fmla="*/ 522896 w 746133"/>
              <a:gd name="connsiteY16" fmla="*/ 464124 h 1010035"/>
              <a:gd name="connsiteX17" fmla="*/ 563839 w 746133"/>
              <a:gd name="connsiteY17" fmla="*/ 436829 h 1010035"/>
              <a:gd name="connsiteX18" fmla="*/ 700317 w 746133"/>
              <a:gd name="connsiteY18" fmla="*/ 450477 h 1010035"/>
              <a:gd name="connsiteX19" fmla="*/ 727612 w 746133"/>
              <a:gd name="connsiteY19" fmla="*/ 395886 h 1010035"/>
              <a:gd name="connsiteX20" fmla="*/ 673021 w 746133"/>
              <a:gd name="connsiteY20" fmla="*/ 13748 h 1010035"/>
              <a:gd name="connsiteX21" fmla="*/ 632078 w 746133"/>
              <a:gd name="connsiteY21" fmla="*/ 101 h 1010035"/>
              <a:gd name="connsiteX22" fmla="*/ 618430 w 746133"/>
              <a:gd name="connsiteY22" fmla="*/ 27396 h 10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6133" h="1010035">
                <a:moveTo>
                  <a:pt x="618430" y="27396"/>
                </a:moveTo>
                <a:cubicBezTo>
                  <a:pt x="607057" y="34220"/>
                  <a:pt x="582378" y="38192"/>
                  <a:pt x="563839" y="41044"/>
                </a:cubicBezTo>
                <a:cubicBezTo>
                  <a:pt x="523123" y="47308"/>
                  <a:pt x="480090" y="41665"/>
                  <a:pt x="441009" y="54692"/>
                </a:cubicBezTo>
                <a:cubicBezTo>
                  <a:pt x="396455" y="69543"/>
                  <a:pt x="403984" y="111607"/>
                  <a:pt x="372770" y="136578"/>
                </a:cubicBezTo>
                <a:cubicBezTo>
                  <a:pt x="361536" y="145565"/>
                  <a:pt x="345475" y="145677"/>
                  <a:pt x="331827" y="150226"/>
                </a:cubicBezTo>
                <a:cubicBezTo>
                  <a:pt x="327278" y="168423"/>
                  <a:pt x="320250" y="186175"/>
                  <a:pt x="318179" y="204817"/>
                </a:cubicBezTo>
                <a:cubicBezTo>
                  <a:pt x="311128" y="268278"/>
                  <a:pt x="320983" y="334190"/>
                  <a:pt x="304531" y="395886"/>
                </a:cubicBezTo>
                <a:cubicBezTo>
                  <a:pt x="300824" y="409786"/>
                  <a:pt x="277236" y="404984"/>
                  <a:pt x="263588" y="409533"/>
                </a:cubicBezTo>
                <a:cubicBezTo>
                  <a:pt x="169732" y="472104"/>
                  <a:pt x="212824" y="453750"/>
                  <a:pt x="140758" y="477772"/>
                </a:cubicBezTo>
                <a:cubicBezTo>
                  <a:pt x="45224" y="541462"/>
                  <a:pt x="77069" y="505068"/>
                  <a:pt x="31576" y="573306"/>
                </a:cubicBezTo>
                <a:cubicBezTo>
                  <a:pt x="-9128" y="695418"/>
                  <a:pt x="-16372" y="698916"/>
                  <a:pt x="45224" y="914501"/>
                </a:cubicBezTo>
                <a:cubicBezTo>
                  <a:pt x="55829" y="951617"/>
                  <a:pt x="90490" y="984180"/>
                  <a:pt x="127111" y="996387"/>
                </a:cubicBezTo>
                <a:lnTo>
                  <a:pt x="168054" y="1010035"/>
                </a:lnTo>
                <a:cubicBezTo>
                  <a:pt x="454037" y="969180"/>
                  <a:pt x="321262" y="1048334"/>
                  <a:pt x="372770" y="928148"/>
                </a:cubicBezTo>
                <a:cubicBezTo>
                  <a:pt x="379231" y="913072"/>
                  <a:pt x="390967" y="900853"/>
                  <a:pt x="400066" y="887205"/>
                </a:cubicBezTo>
                <a:cubicBezTo>
                  <a:pt x="404615" y="778023"/>
                  <a:pt x="401647" y="668267"/>
                  <a:pt x="413714" y="559659"/>
                </a:cubicBezTo>
                <a:cubicBezTo>
                  <a:pt x="418263" y="518714"/>
                  <a:pt x="509245" y="473224"/>
                  <a:pt x="522896" y="464124"/>
                </a:cubicBezTo>
                <a:lnTo>
                  <a:pt x="563839" y="436829"/>
                </a:lnTo>
                <a:cubicBezTo>
                  <a:pt x="609332" y="441378"/>
                  <a:pt x="655962" y="461566"/>
                  <a:pt x="700317" y="450477"/>
                </a:cubicBezTo>
                <a:cubicBezTo>
                  <a:pt x="720054" y="445543"/>
                  <a:pt x="726911" y="416219"/>
                  <a:pt x="727612" y="395886"/>
                </a:cubicBezTo>
                <a:cubicBezTo>
                  <a:pt x="731392" y="286248"/>
                  <a:pt x="791361" y="92642"/>
                  <a:pt x="673021" y="13748"/>
                </a:cubicBezTo>
                <a:cubicBezTo>
                  <a:pt x="661051" y="5768"/>
                  <a:pt x="646185" y="2922"/>
                  <a:pt x="632078" y="101"/>
                </a:cubicBezTo>
                <a:cubicBezTo>
                  <a:pt x="623156" y="-1683"/>
                  <a:pt x="629803" y="20572"/>
                  <a:pt x="618430" y="27396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41" y="2012812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6212"/>
            <a:ext cx="2032000" cy="1295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526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8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526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200" y="47052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70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52600" y="34098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8200" y="34098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16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960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104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0960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04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1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F36DE9-FEE5-9F42-A294-4CF87CC10911}"/>
              </a:ext>
            </a:extLst>
          </p:cNvPr>
          <p:cNvSpPr/>
          <p:nvPr/>
        </p:nvSpPr>
        <p:spPr>
          <a:xfrm>
            <a:off x="2989871" y="1554738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1CB8E-8817-4441-8CD3-E5F5BD32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314" y="1856106"/>
            <a:ext cx="2382575" cy="14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2390" y="3868309"/>
            <a:ext cx="8686800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Subtraction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A2822F5-322A-6F48-BEAD-5ABC2FF559F0}"/>
              </a:ext>
            </a:extLst>
          </p:cNvPr>
          <p:cNvSpPr/>
          <p:nvPr/>
        </p:nvSpPr>
        <p:spPr>
          <a:xfrm>
            <a:off x="3597965" y="3081130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BAC2C-6431-9D4D-B48A-ED04475197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255" y="0"/>
            <a:ext cx="5203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208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0687"/>
            <a:ext cx="2070100" cy="121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501887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93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1899C3-E08A-A34F-AACA-FBACF5335448}"/>
              </a:ext>
            </a:extLst>
          </p:cNvPr>
          <p:cNvSpPr/>
          <p:nvPr/>
        </p:nvSpPr>
        <p:spPr>
          <a:xfrm>
            <a:off x="2922494" y="1554738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1A916-D645-A648-B7AB-BCD8FDF5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9" y="1890000"/>
            <a:ext cx="2495207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58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120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39687"/>
            <a:ext cx="1943100" cy="1193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5025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7298930" y="23588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Take away from this set</a:t>
            </a:r>
          </a:p>
        </p:txBody>
      </p:sp>
      <p:sp>
        <p:nvSpPr>
          <p:cNvPr id="23" name="Left Arrow 22"/>
          <p:cNvSpPr/>
          <p:nvPr/>
        </p:nvSpPr>
        <p:spPr>
          <a:xfrm>
            <a:off x="7315200" y="43400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This is for 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reference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78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622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66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1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5CAF7B-AEA1-6E46-A429-2584F1B39B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55" name="Google Shape;355;p45"/>
          <p:cNvGrpSpPr/>
          <p:nvPr/>
        </p:nvGrpSpPr>
        <p:grpSpPr>
          <a:xfrm>
            <a:off x="-1981200" y="857250"/>
            <a:ext cx="10972801" cy="5123093"/>
            <a:chOff x="0" y="1104"/>
            <a:chExt cx="5616" cy="2386"/>
          </a:xfrm>
          <a:solidFill>
            <a:schemeClr val="bg1"/>
          </a:solidFill>
        </p:grpSpPr>
        <p:pic>
          <p:nvPicPr>
            <p:cNvPr id="356" name="Google Shape;356;p4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6" y="1104"/>
              <a:ext cx="4560" cy="238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57" name="Google Shape;357;p45"/>
            <p:cNvSpPr/>
            <p:nvPr/>
          </p:nvSpPr>
          <p:spPr>
            <a:xfrm>
              <a:off x="0" y="1268"/>
              <a:ext cx="116" cy="2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45"/>
            <p:cNvSpPr txBox="1"/>
            <p:nvPr/>
          </p:nvSpPr>
          <p:spPr>
            <a:xfrm>
              <a:off x="3264" y="2505"/>
              <a:ext cx="171" cy="1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45"/>
            <p:cNvSpPr txBox="1"/>
            <p:nvPr/>
          </p:nvSpPr>
          <p:spPr>
            <a:xfrm>
              <a:off x="1968" y="2505"/>
              <a:ext cx="171" cy="1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0" name="Google Shape;360;p45"/>
            <p:cNvCxnSpPr/>
            <p:nvPr/>
          </p:nvCxnSpPr>
          <p:spPr>
            <a:xfrm>
              <a:off x="2067" y="2604"/>
              <a:ext cx="1296" cy="0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45"/>
            <p:cNvCxnSpPr/>
            <p:nvPr/>
          </p:nvCxnSpPr>
          <p:spPr>
            <a:xfrm rot="10800000">
              <a:off x="2400" y="1344"/>
              <a:ext cx="0" cy="1632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45"/>
            <p:cNvCxnSpPr/>
            <p:nvPr/>
          </p:nvCxnSpPr>
          <p:spPr>
            <a:xfrm rot="10800000">
              <a:off x="2976" y="1344"/>
              <a:ext cx="0" cy="1641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3" name="Google Shape;363;p45"/>
            <p:cNvSpPr/>
            <p:nvPr/>
          </p:nvSpPr>
          <p:spPr>
            <a:xfrm>
              <a:off x="0" y="1262"/>
              <a:ext cx="116" cy="2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p45"/>
          <p:cNvSpPr txBox="1"/>
          <p:nvPr/>
        </p:nvSpPr>
        <p:spPr>
          <a:xfrm>
            <a:off x="5791200" y="2667000"/>
            <a:ext cx="2286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Slope = 0.0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– 6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365" name="Google Shape;365;p45"/>
          <p:cNvSpPr/>
          <p:nvPr/>
        </p:nvSpPr>
        <p:spPr>
          <a:xfrm>
            <a:off x="5916342" y="3921836"/>
            <a:ext cx="2133600" cy="1564563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AT RISK.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Requires additional support!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2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501281-9210-194B-A29E-E9BF3FD4832D}"/>
              </a:ext>
            </a:extLst>
          </p:cNvPr>
          <p:cNvSpPr/>
          <p:nvPr/>
        </p:nvSpPr>
        <p:spPr>
          <a:xfrm>
            <a:off x="2850776" y="1506071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E7482-BA59-1948-8C7A-1D300000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325" y="1871478"/>
            <a:ext cx="2460360" cy="13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Multiplication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45128"/>
            <a:ext cx="3747052" cy="4839538"/>
          </a:xfrm>
        </p:spPr>
        <p:txBody>
          <a:bodyPr>
            <a:normAutofit/>
          </a:bodyPr>
          <a:lstStyle/>
          <a:p>
            <a:r>
              <a:rPr lang="en-US" sz="2400" dirty="0"/>
              <a:t>Multiplication</a:t>
            </a:r>
          </a:p>
          <a:p>
            <a:pPr lvl="1"/>
            <a:r>
              <a:rPr lang="en-US" sz="2400" dirty="0"/>
              <a:t>Interpret multiplication sign as “of”</a:t>
            </a:r>
          </a:p>
          <a:p>
            <a:pPr lvl="2"/>
            <a:r>
              <a:rPr lang="en-US" sz="2400" dirty="0"/>
              <a:t>2/3 </a:t>
            </a:r>
            <a:r>
              <a:rPr lang="en-US" sz="2400" b="1" i="1" dirty="0">
                <a:solidFill>
                  <a:srgbClr val="92D050"/>
                </a:solidFill>
              </a:rPr>
              <a:t>of</a:t>
            </a:r>
            <a:r>
              <a:rPr lang="en-US" sz="2400" dirty="0"/>
              <a:t> 3/4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CF041-4796-FE4E-B3DD-BAFCD272B9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726" y="0"/>
            <a:ext cx="521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4413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" y="1388165"/>
            <a:ext cx="1258957" cy="7620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705678" y="207396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0478" y="443616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04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392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680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968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763078" y="2454965"/>
            <a:ext cx="152400" cy="36576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0478" y="375036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four-fourths</a:t>
            </a:r>
          </a:p>
        </p:txBody>
      </p:sp>
    </p:spTree>
    <p:extLst>
      <p:ext uri="{BB962C8B-B14F-4D97-AF65-F5344CB8AC3E}">
        <p14:creationId xmlns:p14="http://schemas.microsoft.com/office/powerpoint/2010/main" val="38311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241" y="224072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4475921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1721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752600" y="3409121"/>
            <a:ext cx="152400" cy="18288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379012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two-fourths</a:t>
            </a:r>
          </a:p>
        </p:txBody>
      </p:sp>
      <p:sp>
        <p:nvSpPr>
          <p:cNvPr id="6" name="Up Arrow 5"/>
          <p:cNvSpPr/>
          <p:nvPr/>
        </p:nvSpPr>
        <p:spPr>
          <a:xfrm>
            <a:off x="609600" y="211372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2854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34" y="2238298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693" y="4473498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693" y="4473498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52493" y="4473498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3" y="1349298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266593" y="3901998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9460163">
            <a:off x="633573" y="315820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6" name="Up Arrow 5"/>
          <p:cNvSpPr/>
          <p:nvPr/>
        </p:nvSpPr>
        <p:spPr>
          <a:xfrm>
            <a:off x="618893" y="2111298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767841BE-83BB-7C4F-BCA8-676703365D8D}"/>
              </a:ext>
            </a:extLst>
          </p:cNvPr>
          <p:cNvSpPr/>
          <p:nvPr/>
        </p:nvSpPr>
        <p:spPr>
          <a:xfrm rot="16200000" flipH="1" flipV="1">
            <a:off x="3095393" y="3879773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5A39C-B6B2-D54D-AC67-6E33E757876D}"/>
              </a:ext>
            </a:extLst>
          </p:cNvPr>
          <p:cNvSpPr txBox="1"/>
          <p:nvPr/>
        </p:nvSpPr>
        <p:spPr>
          <a:xfrm rot="19460163">
            <a:off x="2506802" y="315694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</p:spTree>
    <p:extLst>
      <p:ext uri="{BB962C8B-B14F-4D97-AF65-F5344CB8AC3E}">
        <p14:creationId xmlns:p14="http://schemas.microsoft.com/office/powerpoint/2010/main" val="23865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11" grpId="0" animBg="1"/>
      <p:bldP spid="1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0722" y="4535556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07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995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266122" y="3011556"/>
            <a:ext cx="152400" cy="27432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3522" y="38497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three-fourths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1" y="1411356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65922" y="2173356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83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0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851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995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139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283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2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45995" y="454040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59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47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94" y="1416205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41195" y="2178205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035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8EAA8EF7-4C39-FA41-A3AA-47CFC1A7F6C5}"/>
              </a:ext>
            </a:extLst>
          </p:cNvPr>
          <p:cNvSpPr/>
          <p:nvPr/>
        </p:nvSpPr>
        <p:spPr>
          <a:xfrm rot="16200000" flipH="1" flipV="1">
            <a:off x="1288895" y="3968905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22C2-12E8-C14E-824C-AB6CAB0687E2}"/>
              </a:ext>
            </a:extLst>
          </p:cNvPr>
          <p:cNvSpPr txBox="1"/>
          <p:nvPr/>
        </p:nvSpPr>
        <p:spPr>
          <a:xfrm rot="19460163">
            <a:off x="655875" y="32251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6E18F4C7-9C5D-7847-9398-C1F91CCA0354}"/>
              </a:ext>
            </a:extLst>
          </p:cNvPr>
          <p:cNvSpPr/>
          <p:nvPr/>
        </p:nvSpPr>
        <p:spPr>
          <a:xfrm rot="16200000" flipH="1" flipV="1">
            <a:off x="3138311" y="3968905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D10726-6267-374B-9488-E5D12D165E82}"/>
              </a:ext>
            </a:extLst>
          </p:cNvPr>
          <p:cNvSpPr txBox="1"/>
          <p:nvPr/>
        </p:nvSpPr>
        <p:spPr>
          <a:xfrm rot="19460163">
            <a:off x="2505291" y="32251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B66F40AB-6EF1-F34A-A2F5-5DCAE12EC2F9}"/>
              </a:ext>
            </a:extLst>
          </p:cNvPr>
          <p:cNvSpPr/>
          <p:nvPr/>
        </p:nvSpPr>
        <p:spPr>
          <a:xfrm rot="16200000" flipH="1" flipV="1">
            <a:off x="4946495" y="3956533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62C026-D9D6-E24A-A16D-58C6A1F39392}"/>
              </a:ext>
            </a:extLst>
          </p:cNvPr>
          <p:cNvSpPr txBox="1"/>
          <p:nvPr/>
        </p:nvSpPr>
        <p:spPr>
          <a:xfrm rot="19460163">
            <a:off x="4313475" y="321273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</p:spTree>
    <p:extLst>
      <p:ext uri="{BB962C8B-B14F-4D97-AF65-F5344CB8AC3E}">
        <p14:creationId xmlns:p14="http://schemas.microsoft.com/office/powerpoint/2010/main" val="32769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286000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85800" y="3048000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F1783A-9712-6F48-8C5D-E4B26E8EB467}"/>
              </a:ext>
            </a:extLst>
          </p:cNvPr>
          <p:cNvSpPr/>
          <p:nvPr/>
        </p:nvSpPr>
        <p:spPr>
          <a:xfrm>
            <a:off x="6096000" y="3058564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FBC29A-418E-7343-9C37-57946D9F334A}"/>
              </a:ext>
            </a:extLst>
          </p:cNvPr>
          <p:cNvSpPr/>
          <p:nvPr/>
        </p:nvSpPr>
        <p:spPr>
          <a:xfrm>
            <a:off x="3352800" y="30480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9AA336-4D4C-8A4F-B5AD-0FB2634FE8DB}"/>
              </a:ext>
            </a:extLst>
          </p:cNvPr>
          <p:cNvSpPr/>
          <p:nvPr/>
        </p:nvSpPr>
        <p:spPr>
          <a:xfrm>
            <a:off x="4267200" y="30480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BAC76A-573E-BA4A-8B8C-0F6CBF9FE66F}"/>
              </a:ext>
            </a:extLst>
          </p:cNvPr>
          <p:cNvSpPr/>
          <p:nvPr/>
        </p:nvSpPr>
        <p:spPr>
          <a:xfrm>
            <a:off x="5181600" y="303816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3B452-73CD-1745-B652-55EFC2D4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1200" y="533400"/>
            <a:ext cx="15468600" cy="66294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A5C75C-9803-A140-BCA0-7C00CD57DAC7}"/>
              </a:ext>
            </a:extLst>
          </p:cNvPr>
          <p:cNvCxnSpPr/>
          <p:nvPr/>
        </p:nvCxnSpPr>
        <p:spPr>
          <a:xfrm>
            <a:off x="3810000" y="3048000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CDAFC4-92CB-2547-8DD0-9CCAAEF33DE3}"/>
              </a:ext>
            </a:extLst>
          </p:cNvPr>
          <p:cNvCxnSpPr/>
          <p:nvPr/>
        </p:nvCxnSpPr>
        <p:spPr>
          <a:xfrm>
            <a:off x="4724400" y="3058564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A1C08-8C2A-264B-86A2-684FDAEAA1C7}"/>
              </a:ext>
            </a:extLst>
          </p:cNvPr>
          <p:cNvCxnSpPr/>
          <p:nvPr/>
        </p:nvCxnSpPr>
        <p:spPr>
          <a:xfrm>
            <a:off x="5638800" y="3048000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D4AFDB-C5A0-0341-8829-23F420235CBB}"/>
              </a:ext>
            </a:extLst>
          </p:cNvPr>
          <p:cNvCxnSpPr/>
          <p:nvPr/>
        </p:nvCxnSpPr>
        <p:spPr>
          <a:xfrm>
            <a:off x="6553200" y="3058564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D4A9AAAC-D98D-8A41-B9D5-0C238939B971}"/>
              </a:ext>
            </a:extLst>
          </p:cNvPr>
          <p:cNvSpPr/>
          <p:nvPr/>
        </p:nvSpPr>
        <p:spPr>
          <a:xfrm>
            <a:off x="3401961" y="3126658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7166F92-AF9E-4C4A-8223-3C05B1C3303D}"/>
              </a:ext>
            </a:extLst>
          </p:cNvPr>
          <p:cNvSpPr/>
          <p:nvPr/>
        </p:nvSpPr>
        <p:spPr>
          <a:xfrm>
            <a:off x="4340984" y="3124200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1BC5FCEF-84D9-C84C-9719-CC2C3BF6116D}"/>
              </a:ext>
            </a:extLst>
          </p:cNvPr>
          <p:cNvSpPr/>
          <p:nvPr/>
        </p:nvSpPr>
        <p:spPr>
          <a:xfrm>
            <a:off x="5246807" y="3114604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39F75-03A0-274D-828D-13A0D787BEEA}"/>
              </a:ext>
            </a:extLst>
          </p:cNvPr>
          <p:cNvSpPr/>
          <p:nvPr/>
        </p:nvSpPr>
        <p:spPr>
          <a:xfrm>
            <a:off x="518474" y="1527623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multiplication problems and design intensive instruction related to the topic.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5F8ED2-5E68-ED43-ABFF-53FBA71A5612}"/>
              </a:ext>
            </a:extLst>
          </p:cNvPr>
          <p:cNvSpPr/>
          <p:nvPr/>
        </p:nvSpPr>
        <p:spPr>
          <a:xfrm>
            <a:off x="599699" y="364741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FFCC7-9F50-2444-8B98-9B2B8557C343}"/>
              </a:ext>
            </a:extLst>
          </p:cNvPr>
          <p:cNvSpPr/>
          <p:nvPr/>
        </p:nvSpPr>
        <p:spPr>
          <a:xfrm>
            <a:off x="1024734" y="4245476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1B4018-A00A-A241-AD9C-CFF98071DE2A}"/>
              </a:ext>
            </a:extLst>
          </p:cNvPr>
          <p:cNvSpPr/>
          <p:nvPr/>
        </p:nvSpPr>
        <p:spPr>
          <a:xfrm>
            <a:off x="1521038" y="484354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20A49-BB75-4441-A83F-747906612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1913217"/>
            <a:ext cx="1943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7478"/>
            <a:ext cx="3508513" cy="3530600"/>
          </a:xfrm>
        </p:spPr>
        <p:txBody>
          <a:bodyPr>
            <a:normAutofit/>
          </a:bodyPr>
          <a:lstStyle/>
          <a:p>
            <a:r>
              <a:rPr lang="en-US" sz="2400" dirty="0"/>
              <a:t>Division</a:t>
            </a:r>
          </a:p>
          <a:p>
            <a:pPr lvl="1"/>
            <a:r>
              <a:rPr lang="en-US" sz="2400" dirty="0"/>
              <a:t>“How many sets of the second fraction fit into the first fraction?”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07F9-A249-8240-82CE-591BF40927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726" y="0"/>
            <a:ext cx="521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1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72" name="Google Shape;372;p46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TO REVIEW…</a:t>
            </a:r>
            <a:endParaRPr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instruction</a:t>
            </a:r>
            <a:endParaRPr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classroom students screened to identify suspected at-risk students</a:t>
            </a:r>
            <a:endParaRPr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Suspected at-risk students remain in primary prevention and are monitored using progress monitoring for 6 to 10 weeks:</a:t>
            </a:r>
            <a:endParaRPr dirty="0"/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with </a:t>
            </a:r>
            <a:r>
              <a:rPr lang="en-US" sz="2775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adequate slopes </a:t>
            </a: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remain in primary prevention</a:t>
            </a:r>
            <a:endParaRPr dirty="0"/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with </a:t>
            </a:r>
            <a:r>
              <a:rPr lang="en-US" sz="2775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inadequate slopes </a:t>
            </a: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move to </a:t>
            </a:r>
            <a:b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Tier 2 (secondary prevention)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570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1939235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174435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78" y="1126434"/>
            <a:ext cx="1295400" cy="819873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1223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05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069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12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12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069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06978" y="3412435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3 sets of one-third</a:t>
            </a:r>
          </a:p>
        </p:txBody>
      </p:sp>
    </p:spTree>
    <p:extLst>
      <p:ext uri="{BB962C8B-B14F-4D97-AF65-F5344CB8AC3E}">
        <p14:creationId xmlns:p14="http://schemas.microsoft.com/office/powerpoint/2010/main" val="17844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5" grpId="0" animBg="1"/>
      <p:bldP spid="16" grpId="0" animBg="1"/>
      <p:bldP spid="18" grpId="0" animBg="1"/>
      <p:bldP spid="19" grpId="0" animBg="1"/>
      <p:bldP spid="17" grpId="0"/>
      <p:bldP spid="20" grpId="0" animBg="1"/>
      <p:bldP spid="21" grpId="0"/>
      <p:bldP spid="22" grpId="0" animBg="1"/>
      <p:bldP spid="23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2206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57261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5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09260"/>
            <a:ext cx="1371600" cy="826265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9506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33506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9" grpId="0" animBg="1"/>
      <p:bldP spid="17" grpId="0" animBg="1"/>
      <p:bldP spid="20" grpId="0" animBg="1"/>
      <p:bldP spid="21" grpId="0" animBg="1"/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61817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97017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49017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34817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21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05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637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353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069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05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78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one-half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353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11290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Two-thirds set of one-half</a:t>
            </a:r>
          </a:p>
        </p:txBody>
      </p:sp>
    </p:spTree>
    <p:extLst>
      <p:ext uri="{BB962C8B-B14F-4D97-AF65-F5344CB8AC3E}">
        <p14:creationId xmlns:p14="http://schemas.microsoft.com/office/powerpoint/2010/main" val="38424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1" grpId="0"/>
      <p:bldP spid="27" grpId="0" animBg="1"/>
      <p:bldP spid="28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70000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55800"/>
            <a:ext cx="1752600" cy="1219200"/>
          </a:xfrm>
          <a:prstGeom prst="upArrow">
            <a:avLst/>
          </a:prstGeom>
          <a:solidFill>
            <a:srgbClr val="4374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231EE-AB04-BC40-B933-68C6414C6A7B}"/>
              </a:ext>
            </a:extLst>
          </p:cNvPr>
          <p:cNvSpPr/>
          <p:nvPr/>
        </p:nvSpPr>
        <p:spPr>
          <a:xfrm>
            <a:off x="6812997" y="197619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3E81E5-1E18-BD4C-BA29-4FE9BBA44D2A}"/>
              </a:ext>
            </a:extLst>
          </p:cNvPr>
          <p:cNvSpPr/>
          <p:nvPr/>
        </p:nvSpPr>
        <p:spPr>
          <a:xfrm>
            <a:off x="22409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D0D970-F214-FA4A-926A-896A837E2A6A}"/>
              </a:ext>
            </a:extLst>
          </p:cNvPr>
          <p:cNvSpPr/>
          <p:nvPr/>
        </p:nvSpPr>
        <p:spPr>
          <a:xfrm>
            <a:off x="31553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D5D06B-DCBE-B148-A791-3E2D7E26DBA9}"/>
              </a:ext>
            </a:extLst>
          </p:cNvPr>
          <p:cNvSpPr/>
          <p:nvPr/>
        </p:nvSpPr>
        <p:spPr>
          <a:xfrm>
            <a:off x="40697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5AE83E-3340-8042-8A4C-5E0EBE1A7B2A}"/>
              </a:ext>
            </a:extLst>
          </p:cNvPr>
          <p:cNvSpPr/>
          <p:nvPr/>
        </p:nvSpPr>
        <p:spPr>
          <a:xfrm>
            <a:off x="49841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339AF5-AFFF-EE42-809A-1062279F3561}"/>
              </a:ext>
            </a:extLst>
          </p:cNvPr>
          <p:cNvSpPr/>
          <p:nvPr/>
        </p:nvSpPr>
        <p:spPr>
          <a:xfrm>
            <a:off x="5898597" y="19558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F53291-9003-7448-951C-14798B316626}"/>
              </a:ext>
            </a:extLst>
          </p:cNvPr>
          <p:cNvSpPr/>
          <p:nvPr/>
        </p:nvSpPr>
        <p:spPr bwMode="auto">
          <a:xfrm>
            <a:off x="2180844" y="1923845"/>
            <a:ext cx="2803353" cy="102255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B4AE1E-40A5-A945-B1A5-731E4693C4E6}"/>
              </a:ext>
            </a:extLst>
          </p:cNvPr>
          <p:cNvSpPr/>
          <p:nvPr/>
        </p:nvSpPr>
        <p:spPr bwMode="auto">
          <a:xfrm>
            <a:off x="4984197" y="1922118"/>
            <a:ext cx="2803353" cy="102255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39F75-03A0-274D-828D-13A0D787BEEA}"/>
              </a:ext>
            </a:extLst>
          </p:cNvPr>
          <p:cNvSpPr/>
          <p:nvPr/>
        </p:nvSpPr>
        <p:spPr>
          <a:xfrm>
            <a:off x="518474" y="1527623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division problems and design intensive instruction related to the topic.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5F8ED2-5E68-ED43-ABFF-53FBA71A5612}"/>
              </a:ext>
            </a:extLst>
          </p:cNvPr>
          <p:cNvSpPr/>
          <p:nvPr/>
        </p:nvSpPr>
        <p:spPr>
          <a:xfrm>
            <a:off x="599699" y="364741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FFCC7-9F50-2444-8B98-9B2B8557C343}"/>
              </a:ext>
            </a:extLst>
          </p:cNvPr>
          <p:cNvSpPr/>
          <p:nvPr/>
        </p:nvSpPr>
        <p:spPr>
          <a:xfrm>
            <a:off x="1024734" y="4245476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1B4018-A00A-A241-AD9C-CFF98071DE2A}"/>
              </a:ext>
            </a:extLst>
          </p:cNvPr>
          <p:cNvSpPr/>
          <p:nvPr/>
        </p:nvSpPr>
        <p:spPr>
          <a:xfrm>
            <a:off x="1521038" y="484354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EB859-44C3-CF44-9281-BA83A62A6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512" y="2204110"/>
            <a:ext cx="2127250" cy="25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DCC39-6C82-8149-AB6D-020F43EAF78D}"/>
              </a:ext>
            </a:extLst>
          </p:cNvPr>
          <p:cNvSpPr/>
          <p:nvPr/>
        </p:nvSpPr>
        <p:spPr>
          <a:xfrm>
            <a:off x="4649371" y="857250"/>
            <a:ext cx="4494629" cy="258301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2B0F1-FBE7-4644-BBDA-EC63EC106F52}"/>
              </a:ext>
            </a:extLst>
          </p:cNvPr>
          <p:cNvSpPr/>
          <p:nvPr/>
        </p:nvSpPr>
        <p:spPr>
          <a:xfrm>
            <a:off x="4649371" y="3417735"/>
            <a:ext cx="4494629" cy="25830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230971148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Cover, Copy, Compare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194186"/>
            <a:ext cx="5232400" cy="27049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1200" y="2022668"/>
            <a:ext cx="2209800" cy="304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95736" y="2669506"/>
            <a:ext cx="213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Chalkduster"/>
                <a:cs typeface="Chalkduster"/>
              </a:rPr>
              <a:t>13</a:t>
            </a:r>
          </a:p>
          <a:p>
            <a:pPr algn="r"/>
            <a:r>
              <a:rPr lang="en-US" sz="3600" u="sng" dirty="0">
                <a:latin typeface="Chalkduster"/>
                <a:cs typeface="Chalkduster"/>
              </a:rPr>
              <a:t>-  4</a:t>
            </a:r>
          </a:p>
          <a:p>
            <a:pPr algn="r"/>
            <a:r>
              <a:rPr lang="en-US" sz="3600" dirty="0">
                <a:latin typeface="Chalkduster"/>
                <a:cs typeface="Chalkduster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901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File Folders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819400"/>
            <a:ext cx="3028950" cy="403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2667000"/>
            <a:ext cx="1371600" cy="4191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3059668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halkduster"/>
                <a:cs typeface="Chalkduster"/>
              </a:rPr>
              <a:t>9</a:t>
            </a:r>
          </a:p>
          <a:p>
            <a:r>
              <a:rPr lang="en-US" sz="1600" dirty="0">
                <a:latin typeface="Chalkduster"/>
                <a:cs typeface="Chalkduster"/>
              </a:rPr>
              <a:t>8</a:t>
            </a:r>
          </a:p>
          <a:p>
            <a:r>
              <a:rPr lang="en-US" sz="1600" dirty="0">
                <a:latin typeface="Chalkduster"/>
                <a:cs typeface="Chalkduster"/>
              </a:rPr>
              <a:t>10</a:t>
            </a:r>
          </a:p>
          <a:p>
            <a:r>
              <a:rPr lang="en-US" sz="1600" dirty="0">
                <a:latin typeface="Chalkduster"/>
                <a:cs typeface="Chalkduster"/>
              </a:rPr>
              <a:t>10</a:t>
            </a:r>
          </a:p>
          <a:p>
            <a:r>
              <a:rPr lang="en-US" sz="1600" dirty="0">
                <a:latin typeface="Chalkduster"/>
                <a:cs typeface="Chalkduster"/>
              </a:rPr>
              <a:t>9</a:t>
            </a:r>
          </a:p>
          <a:p>
            <a:r>
              <a:rPr lang="en-US" sz="1600" dirty="0">
                <a:latin typeface="Chalkduster"/>
                <a:cs typeface="Chalkduster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358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Taped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209800"/>
            <a:ext cx="359281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680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Flash Cards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4837640" y="1155750"/>
            <a:ext cx="2971800" cy="165295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3840" y="1438314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Start with a small set of flash cards. As students demonstrate mastery, add in a few more cards at a time.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55966-1371-3C43-B58D-48A8E9D4EA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636" y="3200400"/>
            <a:ext cx="3512804" cy="2758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07F560-34EA-1741-90D2-C68E8C00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653" y="1459482"/>
            <a:ext cx="2337307" cy="23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8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2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27" name="Google Shape;427;p52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are tutored in small groups using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practices 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takes place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three or four times a week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Each tutoring session lasts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30 to 60 minutes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lasts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10 to 20 weeks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continues weekly</a:t>
            </a:r>
            <a:endParaRPr dirty="0"/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2"/>
          <p:cNvSpPr/>
          <p:nvPr/>
        </p:nvSpPr>
        <p:spPr>
          <a:xfrm>
            <a:off x="6951028" y="365126"/>
            <a:ext cx="1913740" cy="125796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is the start of DBI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90665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Magic Squares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1" y="4791075"/>
            <a:ext cx="3200400" cy="18002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1" y="1870439"/>
            <a:ext cx="5202500" cy="3671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192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21336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36576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0" y="4572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12954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34290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7200" y="24384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6096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26670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78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4861 L -0.18334 0.45972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75 0.17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4.44444E-6 L -0.175 -0.23334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77778E-6 L -0.725 0.44444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4862 L -0.61667 0.58195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64166 0.215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-0.54167 0.093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33333E-6 L -0.59999 -0.05556 " pathEditMode="relative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66667E-6 L -0.55 -0.02223 " pathEditMode="relative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Wrap-Ups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48" y="726142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491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Cards, Dice, Dominoes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Roll dice</a:t>
            </a:r>
          </a:p>
          <a:p>
            <a:r>
              <a:rPr lang="en-US" dirty="0"/>
              <a:t>Select dominoes</a:t>
            </a:r>
          </a:p>
          <a:p>
            <a:r>
              <a:rPr lang="en-US" dirty="0"/>
              <a:t>Deal cards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51" y="309592"/>
            <a:ext cx="3513514" cy="530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0856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Mobi</a:t>
            </a:r>
            <a:endParaRPr lang="en-US" dirty="0"/>
          </a:p>
          <a:p>
            <a:r>
              <a:rPr lang="en-US" dirty="0" err="1"/>
              <a:t>Smath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259E5-BE1A-A14C-A601-6E3FD30C2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79403"/>
            <a:ext cx="3759200" cy="375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C2E8E-8ECE-CD4A-B5E2-4DAFC2ED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2894635"/>
            <a:ext cx="4730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412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76E18-5B54-BA46-8211-913CBE5777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54" y="1751724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3A340-64DA-2E44-A3A0-EB0864AFE5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334" y="380251"/>
            <a:ext cx="1231900" cy="163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01A5A-A7FC-9947-8C61-1A47D735DF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284" y="2889272"/>
            <a:ext cx="1524000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A7BDB-AA8E-B24C-ACBA-19FFA251DE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547" y="518404"/>
            <a:ext cx="1155700" cy="173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ED6D1-2FDA-4749-9923-A70CF1679C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620" y="3194072"/>
            <a:ext cx="16383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EEDB0-1ACA-3148-80ED-B8B7F3ADB6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54" y="4718072"/>
            <a:ext cx="1739900" cy="1155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8E97C-6CEC-4D46-8B85-86DC2DE6A3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146" y="772379"/>
            <a:ext cx="1155700" cy="173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49AFE0-A238-C446-9C25-B7DA5A4FE93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996" y="3556022"/>
            <a:ext cx="11557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2703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DCC39-6C82-8149-AB6D-020F43EAF78D}"/>
              </a:ext>
            </a:extLst>
          </p:cNvPr>
          <p:cNvSpPr/>
          <p:nvPr/>
        </p:nvSpPr>
        <p:spPr>
          <a:xfrm>
            <a:off x="4649371" y="857250"/>
            <a:ext cx="4494629" cy="258301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2B0F1-FBE7-4644-BBDA-EC63EC106F52}"/>
              </a:ext>
            </a:extLst>
          </p:cNvPr>
          <p:cNvSpPr/>
          <p:nvPr/>
        </p:nvSpPr>
        <p:spPr>
          <a:xfrm>
            <a:off x="4649371" y="3417735"/>
            <a:ext cx="4494629" cy="25830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272094278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25128" y="337265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39417" y="2814949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671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2288"/>
            <a:ext cx="5257800" cy="5499426"/>
          </a:xfrm>
          <a:prstGeom prst="rect">
            <a:avLst/>
          </a:prstGeom>
          <a:ln>
            <a:solidFill>
              <a:srgbClr val="FF93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16200000">
            <a:off x="6493150" y="3762857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PARCC third-grade </a:t>
            </a:r>
            <a:r>
              <a:rPr lang="en-US" sz="120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item (2015)</a:t>
            </a:r>
            <a:endParaRPr lang="en-US" sz="1200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066" y="1008996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5625" y="1692016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40883" y="2326451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3641" y="2975664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399" y="3552158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9157" y="4196925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31915" y="4845671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9283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</a:t>
            </a:r>
            <a:r>
              <a:rPr lang="en-US" sz="2800" dirty="0" err="1"/>
              <a:t>Ph.D</a:t>
            </a:r>
            <a:r>
              <a:rPr lang="en-US" sz="2800" dirty="0"/>
              <a:t> 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92" y="3955501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76126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Tier 2 </a:t>
            </a:r>
            <a:endParaRPr/>
          </a:p>
        </p:txBody>
      </p:sp>
      <p:sp>
        <p:nvSpPr>
          <p:cNvPr id="435" name="Google Shape;435;p53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If student response to secondary prevention is inadequate: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In some MTSS versions:</a:t>
            </a:r>
            <a:endParaRPr dirty="0"/>
          </a:p>
          <a:p>
            <a:pPr marL="1143000" marR="0" lvl="2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participates in more small-group tutoring with weekly progress monitoring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In other RTI versions: </a:t>
            </a:r>
            <a:endParaRPr dirty="0"/>
          </a:p>
          <a:p>
            <a:pPr marL="1143000" marR="0" lvl="2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moves to Tier 3</a:t>
            </a:r>
            <a:endParaRPr dirty="0"/>
          </a:p>
          <a:p>
            <a:pPr marL="1143000" marR="0" lvl="2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Comprehensive evaluation answers questions, determines disability, and suggests if special education services are appropriate</a:t>
            </a:r>
            <a:endParaRPr dirty="0"/>
          </a:p>
          <a:p>
            <a:pPr marL="685800" marR="0" lvl="1" indent="-52387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None/>
            </a:pPr>
            <a:endParaRPr sz="2775" b="0" i="0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60798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5583813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67961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47"/>
            <a:ext cx="3663073" cy="2850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6" y="338089"/>
            <a:ext cx="4364346" cy="5633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27" y="3530799"/>
            <a:ext cx="3721964" cy="27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911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5CBF8-13D9-8A41-8952-D8C74F755DF2}"/>
              </a:ext>
            </a:extLst>
          </p:cNvPr>
          <p:cNvSpPr/>
          <p:nvPr/>
        </p:nvSpPr>
        <p:spPr>
          <a:xfrm>
            <a:off x="114300" y="4752974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27909-5F28-0043-B31B-BD2FB42459B4}"/>
              </a:ext>
            </a:extLst>
          </p:cNvPr>
          <p:cNvSpPr/>
          <p:nvPr/>
        </p:nvSpPr>
        <p:spPr>
          <a:xfrm>
            <a:off x="507206" y="5317329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</p:spTree>
    <p:extLst>
      <p:ext uri="{BB962C8B-B14F-4D97-AF65-F5344CB8AC3E}">
        <p14:creationId xmlns:p14="http://schemas.microsoft.com/office/powerpoint/2010/main" val="271019245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74508-5E9D-2D49-92D1-0D00756B01AC}"/>
              </a:ext>
            </a:extLst>
          </p:cNvPr>
          <p:cNvSpPr/>
          <p:nvPr/>
        </p:nvSpPr>
        <p:spPr>
          <a:xfrm>
            <a:off x="114300" y="4562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receive?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83E61-20CC-6C4D-B232-24D00E7967F2}"/>
              </a:ext>
            </a:extLst>
          </p:cNvPr>
          <p:cNvSpPr/>
          <p:nvPr/>
        </p:nvSpPr>
        <p:spPr>
          <a:xfrm>
            <a:off x="507206" y="5126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brownies with 6 friends.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ate 6 brownies. How many brownies did Rachel have to start with?</a:t>
            </a:r>
          </a:p>
        </p:txBody>
      </p:sp>
    </p:spTree>
    <p:extLst>
      <p:ext uri="{BB962C8B-B14F-4D97-AF65-F5344CB8AC3E}">
        <p14:creationId xmlns:p14="http://schemas.microsoft.com/office/powerpoint/2010/main" val="399379010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0" y="975126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7" y="1740700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360" y="2506274"/>
            <a:ext cx="8386763" cy="914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Dante and Michelle made 40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Dante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made 24 of the paper airplanes. If Michelle gave 7 of her paper airplanes to her friend Nicole, how many planes does Michelle have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55" y="3600455"/>
            <a:ext cx="4364346" cy="56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562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70B52-FC63-AB49-995F-55073BC435F2}"/>
              </a:ext>
            </a:extLst>
          </p:cNvPr>
          <p:cNvSpPr/>
          <p:nvPr/>
        </p:nvSpPr>
        <p:spPr>
          <a:xfrm>
            <a:off x="2941673" y="1649506"/>
            <a:ext cx="3200400" cy="2850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Identify a key word. Write a problem where the key word “works.” Write a problem where the key word doesn’t ”work.”</a:t>
            </a:r>
          </a:p>
        </p:txBody>
      </p:sp>
    </p:spTree>
    <p:extLst>
      <p:ext uri="{BB962C8B-B14F-4D97-AF65-F5344CB8AC3E}">
        <p14:creationId xmlns:p14="http://schemas.microsoft.com/office/powerpoint/2010/main" val="113955976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38778742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510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2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443" name="Google Shape;443;p54"/>
          <p:cNvGrpSpPr/>
          <p:nvPr/>
        </p:nvGrpSpPr>
        <p:grpSpPr>
          <a:xfrm>
            <a:off x="354494" y="978589"/>
            <a:ext cx="8229600" cy="4572000"/>
            <a:chOff x="864" y="1104"/>
            <a:chExt cx="4656" cy="2436"/>
          </a:xfrm>
          <a:solidFill>
            <a:schemeClr val="bg1"/>
          </a:solidFill>
        </p:grpSpPr>
        <p:pic>
          <p:nvPicPr>
            <p:cNvPr id="444" name="Google Shape;444;p5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" y="1104"/>
              <a:ext cx="4656" cy="243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45" name="Google Shape;445;p54"/>
            <p:cNvSpPr txBox="1"/>
            <p:nvPr/>
          </p:nvSpPr>
          <p:spPr>
            <a:xfrm>
              <a:off x="3168" y="1488"/>
              <a:ext cx="1882" cy="377"/>
            </a:xfrm>
            <a:prstGeom prst="rect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David’s slope: </a:t>
              </a:r>
              <a:endParaRPr/>
            </a:p>
            <a:p>
              <a:pPr marL="0" marR="0" lvl="0" indent="0" algn="ctr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(54 – 24) ÷ 8 = 3.75</a:t>
              </a:r>
              <a:endParaRPr/>
            </a:p>
          </p:txBody>
        </p:sp>
        <p:sp>
          <p:nvSpPr>
            <p:cNvPr id="446" name="Google Shape;446;p54"/>
            <p:cNvSpPr txBox="1"/>
            <p:nvPr/>
          </p:nvSpPr>
          <p:spPr>
            <a:xfrm>
              <a:off x="3360" y="2064"/>
              <a:ext cx="216" cy="1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7" name="Google Shape;447;p54"/>
            <p:cNvCxnSpPr/>
            <p:nvPr/>
          </p:nvCxnSpPr>
          <p:spPr>
            <a:xfrm rot="10800000" flipH="1">
              <a:off x="1920" y="2160"/>
              <a:ext cx="1584" cy="528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54"/>
            <p:cNvCxnSpPr/>
            <p:nvPr/>
          </p:nvCxnSpPr>
          <p:spPr>
            <a:xfrm rot="10800000">
              <a:off x="3072" y="1429"/>
              <a:ext cx="0" cy="1595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54"/>
            <p:cNvCxnSpPr/>
            <p:nvPr/>
          </p:nvCxnSpPr>
          <p:spPr>
            <a:xfrm rot="10800000">
              <a:off x="2256" y="1429"/>
              <a:ext cx="0" cy="1595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54"/>
            <p:cNvCxnSpPr/>
            <p:nvPr/>
          </p:nvCxnSpPr>
          <p:spPr>
            <a:xfrm flipH="1">
              <a:off x="3246" y="1872"/>
              <a:ext cx="306" cy="3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51" name="Google Shape;451;p54"/>
            <p:cNvSpPr txBox="1"/>
            <p:nvPr/>
          </p:nvSpPr>
          <p:spPr>
            <a:xfrm>
              <a:off x="1776" y="2544"/>
              <a:ext cx="216" cy="1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54"/>
          <p:cNvSpPr/>
          <p:nvPr/>
        </p:nvSpPr>
        <p:spPr>
          <a:xfrm>
            <a:off x="5148024" y="3456028"/>
            <a:ext cx="3342587" cy="679796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doesn’t require Tier 2/Tier3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12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61801071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04265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06032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2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460" name="Google Shape;460;p55"/>
          <p:cNvGrpSpPr/>
          <p:nvPr/>
        </p:nvGrpSpPr>
        <p:grpSpPr>
          <a:xfrm>
            <a:off x="592137" y="1257300"/>
            <a:ext cx="7959725" cy="4614862"/>
            <a:chOff x="1090" y="1077"/>
            <a:chExt cx="4308" cy="2496"/>
          </a:xfrm>
          <a:solidFill>
            <a:schemeClr val="bg1"/>
          </a:solidFill>
        </p:grpSpPr>
        <p:pic>
          <p:nvPicPr>
            <p:cNvPr id="461" name="Google Shape;461;p5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0" y="1077"/>
              <a:ext cx="4308" cy="249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62" name="Google Shape;462;p5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0" y="1077"/>
              <a:ext cx="4308" cy="2496"/>
            </a:xfrm>
            <a:prstGeom prst="rect">
              <a:avLst/>
            </a:prstGeom>
            <a:grpFill/>
            <a:ln>
              <a:noFill/>
            </a:ln>
          </p:spPr>
        </p:pic>
        <p:cxnSp>
          <p:nvCxnSpPr>
            <p:cNvPr id="463" name="Google Shape;463;p55"/>
            <p:cNvCxnSpPr/>
            <p:nvPr/>
          </p:nvCxnSpPr>
          <p:spPr>
            <a:xfrm rot="10800000">
              <a:off x="2358" y="1420"/>
              <a:ext cx="0" cy="1657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55"/>
            <p:cNvCxnSpPr/>
            <p:nvPr/>
          </p:nvCxnSpPr>
          <p:spPr>
            <a:xfrm rot="10800000">
              <a:off x="3102" y="1420"/>
              <a:ext cx="0" cy="1657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55"/>
            <p:cNvCxnSpPr/>
            <p:nvPr/>
          </p:nvCxnSpPr>
          <p:spPr>
            <a:xfrm rot="10800000" flipH="1">
              <a:off x="1967" y="2620"/>
              <a:ext cx="1496" cy="171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55"/>
            <p:cNvCxnSpPr/>
            <p:nvPr/>
          </p:nvCxnSpPr>
          <p:spPr>
            <a:xfrm rot="10800000" flipH="1">
              <a:off x="2359" y="1419"/>
              <a:ext cx="1" cy="1656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55"/>
            <p:cNvCxnSpPr/>
            <p:nvPr/>
          </p:nvCxnSpPr>
          <p:spPr>
            <a:xfrm rot="10800000" flipH="1">
              <a:off x="3103" y="1419"/>
              <a:ext cx="1" cy="1656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8" name="Google Shape;468;p55"/>
            <p:cNvSpPr txBox="1"/>
            <p:nvPr/>
          </p:nvSpPr>
          <p:spPr>
            <a:xfrm>
              <a:off x="1872" y="2688"/>
              <a:ext cx="232" cy="1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55"/>
            <p:cNvSpPr txBox="1"/>
            <p:nvPr/>
          </p:nvSpPr>
          <p:spPr>
            <a:xfrm>
              <a:off x="3360" y="2496"/>
              <a:ext cx="232" cy="17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0" name="Google Shape;470;p55"/>
            <p:cNvCxnSpPr/>
            <p:nvPr/>
          </p:nvCxnSpPr>
          <p:spPr>
            <a:xfrm flipH="1">
              <a:off x="3308" y="1914"/>
              <a:ext cx="653" cy="648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71" name="Google Shape;471;p55"/>
            <p:cNvSpPr txBox="1"/>
            <p:nvPr/>
          </p:nvSpPr>
          <p:spPr>
            <a:xfrm>
              <a:off x="3205" y="1477"/>
              <a:ext cx="1877" cy="383"/>
            </a:xfrm>
            <a:prstGeom prst="rect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Martha’s slope: </a:t>
              </a:r>
              <a:endParaRPr/>
            </a:p>
            <a:p>
              <a:pPr marL="0" marR="0" lvl="0" indent="0" algn="ctr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(10 – 6) ÷ 8 = 0.5</a:t>
              </a:r>
              <a:endParaRPr/>
            </a:p>
          </p:txBody>
        </p:sp>
      </p:grpSp>
      <p:sp>
        <p:nvSpPr>
          <p:cNvPr id="472" name="Google Shape;472;p55"/>
          <p:cNvSpPr/>
          <p:nvPr/>
        </p:nvSpPr>
        <p:spPr>
          <a:xfrm>
            <a:off x="5751388" y="4257745"/>
            <a:ext cx="3164012" cy="679796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Martha requires Tier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10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09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Jennifer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364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7323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411890068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X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 cookies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3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22143537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567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Courtney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Silva. If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Courtney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Silva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Courtney. 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Silva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0067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6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Tier 2</a:t>
            </a:r>
            <a:endParaRPr/>
          </a:p>
        </p:txBody>
      </p:sp>
      <p:sp>
        <p:nvSpPr>
          <p:cNvPr id="479" name="Google Shape;479;p56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TO REVIEW…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Suspected at-risk students with inadequate performance in Tier 1 are tutored in small groups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uses research-based interventions</a:t>
            </a:r>
          </a:p>
          <a:p>
            <a:pPr marL="228600" indent="-228600">
              <a:lnSpc>
                <a:spcPct val="80000"/>
              </a:lnSpc>
              <a:spcBef>
                <a:spcPts val="500"/>
              </a:spcBef>
              <a:buSzPts val="2775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progress is monitored weekly: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with </a:t>
            </a:r>
            <a:r>
              <a:rPr lang="en-US" sz="2775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adequate slopes </a:t>
            </a: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return to primary prevention, with continued progress monitoring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775"/>
              <a:buFont typeface="Arial"/>
              <a:buChar char="•"/>
            </a:pP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with </a:t>
            </a:r>
            <a:r>
              <a:rPr lang="en-US" sz="2775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inadequate slopes </a:t>
            </a:r>
            <a:r>
              <a:rPr lang="en-US" sz="2775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move to Tier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11078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86682026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rgbClr val="4F81BD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07152769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64685387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4513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Sandra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Sandra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Sandra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Sandra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Sandra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Sandra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2789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696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70AFA-5A8D-7343-984D-0796CFD69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1" y="0"/>
            <a:ext cx="517261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04232673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391" y="15379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36774"/>
            <a:ext cx="1390985" cy="130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8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01212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22EEBD-BC32-6A4F-96B4-2CACF62B6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9" y="1094580"/>
            <a:ext cx="8786857" cy="3598427"/>
          </a:xfrm>
          <a:prstGeom prst="rect">
            <a:avLst/>
          </a:prstGeom>
        </p:spPr>
      </p:pic>
      <p:sp>
        <p:nvSpPr>
          <p:cNvPr id="485" name="Google Shape;485;p57"/>
          <p:cNvSpPr txBox="1"/>
          <p:nvPr/>
        </p:nvSpPr>
        <p:spPr>
          <a:xfrm>
            <a:off x="1122705" y="1440189"/>
            <a:ext cx="73116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Evidence-based instruction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provided in small groups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488" name="Google Shape;488;p57"/>
          <p:cNvSpPr txBox="1"/>
          <p:nvPr/>
        </p:nvSpPr>
        <p:spPr>
          <a:xfrm>
            <a:off x="1606234" y="2386973"/>
            <a:ext cx="58513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Progress monitoring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for 10-20 weeks 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10" name="Google Shape;381;p47">
            <a:extLst>
              <a:ext uri="{FF2B5EF4-FFF2-40B4-BE49-F238E27FC236}">
                <a16:creationId xmlns:a16="http://schemas.microsoft.com/office/drawing/2014/main" id="{978F0688-3E7F-5F4D-B6CE-57E54AC833D9}"/>
              </a:ext>
            </a:extLst>
          </p:cNvPr>
          <p:cNvSpPr txBox="1"/>
          <p:nvPr/>
        </p:nvSpPr>
        <p:spPr>
          <a:xfrm>
            <a:off x="138489" y="3704380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Inadequate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response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11" name="Google Shape;381;p47">
            <a:extLst>
              <a:ext uri="{FF2B5EF4-FFF2-40B4-BE49-F238E27FC236}">
                <a16:creationId xmlns:a16="http://schemas.microsoft.com/office/drawing/2014/main" id="{90C73E0F-0361-E940-9DBE-EF3BD31BE947}"/>
              </a:ext>
            </a:extLst>
          </p:cNvPr>
          <p:cNvSpPr txBox="1"/>
          <p:nvPr/>
        </p:nvSpPr>
        <p:spPr>
          <a:xfrm>
            <a:off x="6337286" y="3704380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response</a:t>
            </a:r>
            <a:endParaRPr dirty="0">
              <a:solidFill>
                <a:srgbClr val="00B050"/>
              </a:solidFill>
              <a:latin typeface="Axure Handwrit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Yolanda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Yolanda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Yolanda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Yolanda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83061326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455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6391817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0900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9777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2268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7787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74460" y="448288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0477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9404" y="3684742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934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3011708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Think-Pair-Share</a:t>
            </a:r>
            <a:endParaRPr/>
          </a:p>
        </p:txBody>
      </p:sp>
      <p:sp>
        <p:nvSpPr>
          <p:cNvPr id="497" name="Google Shape;497;p58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What is the current landscape for Tier 2 in your school?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mathematics interventions?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Who implements?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is fidelity monitored?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What is the progress monitoring?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Who makes decisions?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44558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248533762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8892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9106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581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993161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21603348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347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Kristina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wants to share them equally among her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Kristina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8535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9395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14D43-F56F-274A-BF05-98A253994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23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EC77F-9F19-C04F-A50C-E2C3ED124C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73" y="480943"/>
            <a:ext cx="8035917" cy="5787335"/>
          </a:xfrm>
          <a:prstGeom prst="rect">
            <a:avLst/>
          </a:prstGeom>
        </p:spPr>
      </p:pic>
      <p:sp>
        <p:nvSpPr>
          <p:cNvPr id="11" name="Google Shape;535;p61">
            <a:extLst>
              <a:ext uri="{FF2B5EF4-FFF2-40B4-BE49-F238E27FC236}">
                <a16:creationId xmlns:a16="http://schemas.microsoft.com/office/drawing/2014/main" id="{69349D28-A6EC-5646-8374-B45089A3E01C}"/>
              </a:ext>
            </a:extLst>
          </p:cNvPr>
          <p:cNvSpPr txBox="1"/>
          <p:nvPr/>
        </p:nvSpPr>
        <p:spPr>
          <a:xfrm>
            <a:off x="1702374" y="1817040"/>
            <a:ext cx="58513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Short Stack"/>
                <a:ea typeface="Short Stack"/>
                <a:cs typeface="Short Stack"/>
                <a:sym typeface="Short Stack"/>
              </a:rPr>
              <a:t>Diagnostic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Short Stack"/>
                <a:ea typeface="Short Stack"/>
                <a:cs typeface="Short Stack"/>
                <a:sym typeface="Short Stack"/>
              </a:rPr>
              <a:t>Assessment</a:t>
            </a:r>
            <a:endParaRPr dirty="0"/>
          </a:p>
        </p:txBody>
      </p:sp>
      <p:sp>
        <p:nvSpPr>
          <p:cNvPr id="12" name="Google Shape;381;p47">
            <a:extLst>
              <a:ext uri="{FF2B5EF4-FFF2-40B4-BE49-F238E27FC236}">
                <a16:creationId xmlns:a16="http://schemas.microsoft.com/office/drawing/2014/main" id="{4A364719-4FC8-874C-BDA8-84A2D9E98F0B}"/>
              </a:ext>
            </a:extLst>
          </p:cNvPr>
          <p:cNvSpPr txBox="1"/>
          <p:nvPr/>
        </p:nvSpPr>
        <p:spPr>
          <a:xfrm>
            <a:off x="425173" y="779660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Inadequate response</a:t>
            </a:r>
            <a:endParaRPr dirty="0"/>
          </a:p>
        </p:txBody>
      </p:sp>
      <p:sp>
        <p:nvSpPr>
          <p:cNvPr id="13" name="Google Shape;381;p47">
            <a:extLst>
              <a:ext uri="{FF2B5EF4-FFF2-40B4-BE49-F238E27FC236}">
                <a16:creationId xmlns:a16="http://schemas.microsoft.com/office/drawing/2014/main" id="{8E77CE09-BD3B-AE4D-ACF6-CCE5A4C86AF0}"/>
              </a:ext>
            </a:extLst>
          </p:cNvPr>
          <p:cNvSpPr txBox="1"/>
          <p:nvPr/>
        </p:nvSpPr>
        <p:spPr>
          <a:xfrm>
            <a:off x="5873459" y="779660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response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290058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1031" y="3502735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627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142" y="11442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5238" y="350273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7151" y="3554500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206" y="430042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3571" y="5478602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83114" y="2051965"/>
            <a:ext cx="1390985" cy="1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94174" y="294977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385" y="291618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487" y="284123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6812" y="346487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6463" y="3459982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385" y="337868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2726" y="382828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5370" y="435718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56701320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30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Marcie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Lisa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Marcie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Marcie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 dirty="0"/>
              <a:t>Lisa </a:t>
            </a:r>
            <a:r>
              <a:rPr lang="en-US" sz="2400" dirty="0"/>
              <a:t>pick as </a:t>
            </a:r>
            <a:r>
              <a:rPr lang="en-US" dirty="0"/>
              <a:t>Marcie </a:t>
            </a:r>
            <a:r>
              <a:rPr lang="en-US" sz="2400" dirty="0"/>
              <a:t>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42145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1236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2C687-FA81-2A4D-B6D4-4660898D2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1867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71563"/>
            <a:ext cx="8871280" cy="112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12 DVDs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039" y="1535543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50532237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8340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182F6-592B-FC4E-B290-4075C6CC7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22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3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542" name="Google Shape;542;p62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Diagnostics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are conducted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Adaptations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are made to the student’s intervention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progress is monitored weekly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With adequate slopes or end levels, students return to secondary or primary prevention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40479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24380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2616872" y="124381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75247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3454499774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9217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666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7932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8886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90230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1695901592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5198232" y="1268088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A22E2C0F-E39C-044D-9F3E-820FD0FAF223}"/>
              </a:ext>
            </a:extLst>
          </p:cNvPr>
          <p:cNvSpPr/>
          <p:nvPr/>
        </p:nvSpPr>
        <p:spPr>
          <a:xfrm>
            <a:off x="2672169" y="4212241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465BBC55-BEC9-964E-9106-7701F2F33BB8}"/>
              </a:ext>
            </a:extLst>
          </p:cNvPr>
          <p:cNvSpPr/>
          <p:nvPr/>
        </p:nvSpPr>
        <p:spPr>
          <a:xfrm>
            <a:off x="5198232" y="413941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58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Think-Pair-Share</a:t>
            </a:r>
            <a:endParaRPr/>
          </a:p>
        </p:txBody>
      </p:sp>
      <p:sp>
        <p:nvSpPr>
          <p:cNvPr id="603" name="Google Shape;603;p68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ea typeface="Calibri"/>
                <a:sym typeface="Calibri"/>
              </a:rPr>
              <a:t>What is the current landscape for diagnostic assessments in your school?</a:t>
            </a:r>
            <a:endParaRPr sz="30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ea typeface="Calibri"/>
                <a:sym typeface="Calibri"/>
              </a:rPr>
              <a:t>What data do you use to help you understand why students are under-performing?</a:t>
            </a:r>
            <a:endParaRPr sz="30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dirty="0"/>
              <a:t>How do you find out students’ strengths and areas of improvement</a:t>
            </a:r>
            <a:r>
              <a:rPr lang="en-US" sz="3000" b="0" i="0" u="none" strike="noStrike" cap="none" dirty="0">
                <a:ea typeface="Calibri"/>
                <a:sym typeface="Calibri"/>
              </a:rPr>
              <a:t>?</a:t>
            </a:r>
            <a:endParaRPr sz="30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ea typeface="Calibri"/>
                <a:sym typeface="Calibri"/>
              </a:rPr>
              <a:t>What information helps you identify students’ misconceptions and errors?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6856917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51490-E667-DA40-8A0E-9F997D297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63650"/>
            <a:ext cx="80772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5666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9C0BF-E1C9-4841-8CC8-311E49C7D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485900"/>
            <a:ext cx="8026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6585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034F0-A6DB-AA48-B372-5FE50767B0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92250"/>
            <a:ext cx="77724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694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160766153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19062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93035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246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15F98-44DA-D749-82EC-16986A78B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783" y="0"/>
            <a:ext cx="5140433" cy="685800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6EB32214-5B88-5C4A-BD7C-7B4D393ED4D8}"/>
              </a:ext>
            </a:extLst>
          </p:cNvPr>
          <p:cNvSpPr/>
          <p:nvPr/>
        </p:nvSpPr>
        <p:spPr>
          <a:xfrm>
            <a:off x="265054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2189B60E-F809-1040-8897-B963781A553E}"/>
              </a:ext>
            </a:extLst>
          </p:cNvPr>
          <p:cNvSpPr/>
          <p:nvPr/>
        </p:nvSpPr>
        <p:spPr>
          <a:xfrm>
            <a:off x="510191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37A6A204-07E8-4F4E-8C24-9587586FA678}"/>
              </a:ext>
            </a:extLst>
          </p:cNvPr>
          <p:cNvSpPr/>
          <p:nvPr/>
        </p:nvSpPr>
        <p:spPr>
          <a:xfrm>
            <a:off x="2650543" y="4119226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957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305B7-CFD8-6A48-AB54-92F1FBE2B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022350"/>
            <a:ext cx="8115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16745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039B2-6A7B-DB49-A841-4713E0A06E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336550"/>
            <a:ext cx="7286152" cy="5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22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Tier 3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554" name="Google Shape;554;p64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TO REVIEW…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receive individualized intervention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Goals are set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progress is monitored: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with </a:t>
            </a:r>
            <a:r>
              <a:rPr lang="en-US" sz="30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adequate slopes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and projected end levels return to Tier 2 or Tier 1, with ongoing progress monitoring</a:t>
            </a:r>
            <a:endParaRPr dirty="0"/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with </a:t>
            </a:r>
            <a:r>
              <a:rPr lang="en-US" sz="3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inadequate slopes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and projected end levels remain in Tier 3, with ongoing progress monitoring</a:t>
            </a:r>
            <a:endParaRPr dirty="0"/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508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A9850-3CC8-0349-9F69-2F6BC467C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977900"/>
            <a:ext cx="8178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985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3693381878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283680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4484826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0466" y="3342144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60331" y="2794078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02BD5-5DF8-8E49-BFBD-BC7975D429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9089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Component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88" y="2177970"/>
            <a:ext cx="2488557" cy="7523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task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6350" y="4141808"/>
            <a:ext cx="2488557" cy="752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2401" y="3165676"/>
            <a:ext cx="2488557" cy="752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keep attention</a:t>
            </a:r>
          </a:p>
        </p:txBody>
      </p:sp>
    </p:spTree>
    <p:extLst>
      <p:ext uri="{BB962C8B-B14F-4D97-AF65-F5344CB8AC3E}">
        <p14:creationId xmlns:p14="http://schemas.microsoft.com/office/powerpoint/2010/main" val="372840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/>
              <a:t>How do you incorporate a motivational component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452282"/>
            <a:ext cx="8686800" cy="439924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Utilize a motivational component,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1546956129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7312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60331" y="2832367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02BD5-5DF8-8E49-BFBD-BC7975D429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71709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Ph.D.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99514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6578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EC77F-9F19-C04F-A50C-E2C3ED124C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73" y="480943"/>
            <a:ext cx="8035917" cy="5787335"/>
          </a:xfrm>
          <a:prstGeom prst="rect">
            <a:avLst/>
          </a:prstGeom>
        </p:spPr>
      </p:pic>
      <p:sp>
        <p:nvSpPr>
          <p:cNvPr id="11" name="Google Shape;535;p61">
            <a:extLst>
              <a:ext uri="{FF2B5EF4-FFF2-40B4-BE49-F238E27FC236}">
                <a16:creationId xmlns:a16="http://schemas.microsoft.com/office/drawing/2014/main" id="{69349D28-A6EC-5646-8374-B45089A3E01C}"/>
              </a:ext>
            </a:extLst>
          </p:cNvPr>
          <p:cNvSpPr txBox="1"/>
          <p:nvPr/>
        </p:nvSpPr>
        <p:spPr>
          <a:xfrm>
            <a:off x="1702374" y="1817040"/>
            <a:ext cx="58513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Diagnostic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Assessment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12" name="Google Shape;381;p47">
            <a:extLst>
              <a:ext uri="{FF2B5EF4-FFF2-40B4-BE49-F238E27FC236}">
                <a16:creationId xmlns:a16="http://schemas.microsoft.com/office/drawing/2014/main" id="{4A364719-4FC8-874C-BDA8-84A2D9E98F0B}"/>
              </a:ext>
            </a:extLst>
          </p:cNvPr>
          <p:cNvSpPr txBox="1"/>
          <p:nvPr/>
        </p:nvSpPr>
        <p:spPr>
          <a:xfrm>
            <a:off x="425173" y="779660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Inadequate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response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13" name="Google Shape;381;p47">
            <a:extLst>
              <a:ext uri="{FF2B5EF4-FFF2-40B4-BE49-F238E27FC236}">
                <a16:creationId xmlns:a16="http://schemas.microsoft.com/office/drawing/2014/main" id="{8E77CE09-BD3B-AE4D-ACF6-CCE5A4C86AF0}"/>
              </a:ext>
            </a:extLst>
          </p:cNvPr>
          <p:cNvSpPr txBox="1"/>
          <p:nvPr/>
        </p:nvSpPr>
        <p:spPr>
          <a:xfrm>
            <a:off x="5873459" y="779660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response</a:t>
            </a:r>
            <a:endParaRPr dirty="0">
              <a:solidFill>
                <a:srgbClr val="00B050"/>
              </a:solidFill>
              <a:latin typeface="Axure Handwriting" panose="02000000000000000000" pitchFamily="2" charset="0"/>
            </a:endParaRPr>
          </a:p>
        </p:txBody>
      </p:sp>
      <p:sp>
        <p:nvSpPr>
          <p:cNvPr id="6" name="Google Shape;573;p66">
            <a:extLst>
              <a:ext uri="{FF2B5EF4-FFF2-40B4-BE49-F238E27FC236}">
                <a16:creationId xmlns:a16="http://schemas.microsoft.com/office/drawing/2014/main" id="{02ABDC6E-60DD-2242-B2EA-268BADC97382}"/>
              </a:ext>
            </a:extLst>
          </p:cNvPr>
          <p:cNvSpPr txBox="1"/>
          <p:nvPr/>
        </p:nvSpPr>
        <p:spPr>
          <a:xfrm>
            <a:off x="2071671" y="3478816"/>
            <a:ext cx="5229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Evidence-based instruction provided </a:t>
            </a:r>
            <a:endParaRPr dirty="0">
              <a:latin typeface="Axure Handwriting" panose="020000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(small groups or individually)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7" name="Google Shape;576;p66">
            <a:extLst>
              <a:ext uri="{FF2B5EF4-FFF2-40B4-BE49-F238E27FC236}">
                <a16:creationId xmlns:a16="http://schemas.microsoft.com/office/drawing/2014/main" id="{DC62E326-D370-794A-9D26-C61B96CAC1C5}"/>
              </a:ext>
            </a:extLst>
          </p:cNvPr>
          <p:cNvSpPr txBox="1"/>
          <p:nvPr/>
        </p:nvSpPr>
        <p:spPr>
          <a:xfrm>
            <a:off x="1702374" y="4248694"/>
            <a:ext cx="58513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Progress monitoring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92D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for 10-20 weeks 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8" name="Google Shape;381;p47">
            <a:extLst>
              <a:ext uri="{FF2B5EF4-FFF2-40B4-BE49-F238E27FC236}">
                <a16:creationId xmlns:a16="http://schemas.microsoft.com/office/drawing/2014/main" id="{9AEE534B-8DD3-0C49-83F2-2A17766107CB}"/>
              </a:ext>
            </a:extLst>
          </p:cNvPr>
          <p:cNvSpPr txBox="1"/>
          <p:nvPr/>
        </p:nvSpPr>
        <p:spPr>
          <a:xfrm>
            <a:off x="425173" y="5417591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Inadequate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response</a:t>
            </a:r>
            <a:endParaRPr dirty="0">
              <a:latin typeface="Axure Handwriting" panose="02000000000000000000" pitchFamily="2" charset="0"/>
            </a:endParaRPr>
          </a:p>
        </p:txBody>
      </p:sp>
      <p:sp>
        <p:nvSpPr>
          <p:cNvPr id="9" name="Google Shape;381;p47">
            <a:extLst>
              <a:ext uri="{FF2B5EF4-FFF2-40B4-BE49-F238E27FC236}">
                <a16:creationId xmlns:a16="http://schemas.microsoft.com/office/drawing/2014/main" id="{BBC3F49C-A15C-F647-92F9-7CA6F57F4C82}"/>
              </a:ext>
            </a:extLst>
          </p:cNvPr>
          <p:cNvSpPr txBox="1"/>
          <p:nvPr/>
        </p:nvSpPr>
        <p:spPr>
          <a:xfrm>
            <a:off x="5873459" y="5417591"/>
            <a:ext cx="2906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Adequate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latin typeface="Axure Handwriting" panose="02000000000000000000" pitchFamily="2" charset="0"/>
                <a:ea typeface="Short Stack"/>
                <a:cs typeface="Short Stack"/>
                <a:sym typeface="Short Stack"/>
              </a:rPr>
              <a:t>response</a:t>
            </a:r>
            <a:endParaRPr dirty="0">
              <a:solidFill>
                <a:srgbClr val="00B050"/>
              </a:solidFill>
              <a:latin typeface="Axure Handwrit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9147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60331" y="283428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388" y="318053"/>
            <a:ext cx="8224837" cy="780495"/>
          </a:xfrm>
        </p:spPr>
        <p:txBody>
          <a:bodyPr>
            <a:normAutofit/>
          </a:bodyPr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91B8C-07EC-5B41-9FBB-4608A53F5E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065" y="0"/>
            <a:ext cx="51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22324" y="2843474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810873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20694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60302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22324" y="495163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Why do we add 90 and 15?”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EAF1A2-0F86-D840-BE5A-74D6F8A6EB5F}"/>
              </a:ext>
            </a:extLst>
          </p:cNvPr>
          <p:cNvSpPr txBox="1"/>
          <p:nvPr/>
        </p:nvSpPr>
        <p:spPr>
          <a:xfrm>
            <a:off x="2922324" y="5357919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“90 plus 15 is 105. So, 26 plus 79 equals 105.” </a:t>
            </a:r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is 13. So, I write 13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13.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is 103.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37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056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use explicit instruction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7312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60331" y="2828206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34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608117"/>
              </p:ext>
            </p:extLst>
          </p:nvPr>
        </p:nvGraphicFramePr>
        <p:xfrm>
          <a:off x="0" y="2057400"/>
          <a:ext cx="91440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51238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59" y="352777"/>
            <a:ext cx="8686800" cy="7315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70" y="960120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978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0125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978" y="284584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3915" y="284584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2062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40125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915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2062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8679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0124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1977" y="418388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3914" y="418388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061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8678" y="418387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40124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81977" y="547810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3914" y="547810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82061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8678" y="547810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88678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831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4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68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294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372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3862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48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99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7943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244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414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26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7311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8932" y="765859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denominator is the number of equal parts that make the whole.”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932" y="3485909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show the fraction, look at the denominator. A denominator of 5 means I need to break the whole into 5 equal parts.”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932" y="1535575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difference problem is two amounts compared for the difference.”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8932" y="4546921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use partial sums, add the hundreds, then add the tens, then add the ones. Finally, add all the partial sums.”</a:t>
            </a:r>
          </a:p>
        </p:txBody>
      </p:sp>
      <p:sp>
        <p:nvSpPr>
          <p:cNvPr id="8" name="Trapezoid 7"/>
          <p:cNvSpPr/>
          <p:nvPr/>
        </p:nvSpPr>
        <p:spPr>
          <a:xfrm>
            <a:off x="678132" y="542969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9" name="Trapezoid 8"/>
          <p:cNvSpPr/>
          <p:nvPr/>
        </p:nvSpPr>
        <p:spPr>
          <a:xfrm rot="10800000">
            <a:off x="678132" y="3485040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361" y="4046758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243481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898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41BF0-8359-7548-9B8E-2272D13D3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9" y="0"/>
            <a:ext cx="515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attend to language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3452572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88072" y="3361212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60331" y="2836362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9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6BB56-47DA-0E48-93BE-E7D2C7E01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845" y="0"/>
            <a:ext cx="5208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74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multiple representations be used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7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93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97591-ACED-B64C-BB69-28452AFFFC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9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length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193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624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area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08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set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3597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69A51-8B51-1A45-A2FD-8EA7652A3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3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Improper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128"/>
            <a:ext cx="5357868" cy="4839538"/>
          </a:xfrm>
        </p:spPr>
        <p:txBody>
          <a:bodyPr>
            <a:normAutofit/>
          </a:bodyPr>
          <a:lstStyle/>
          <a:p>
            <a:r>
              <a:rPr lang="en-US" sz="2400" dirty="0"/>
              <a:t>Fractions equal to or greater than 1</a:t>
            </a:r>
          </a:p>
          <a:p>
            <a:r>
              <a:rPr lang="en-US" sz="2400" dirty="0"/>
              <a:t>Numerator is equal to or greater than denominator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19B280-E3AE-7943-A95D-9F4CA9057B32}"/>
              </a:ext>
            </a:extLst>
          </p:cNvPr>
          <p:cNvSpPr txBox="1">
            <a:spLocks/>
          </p:cNvSpPr>
          <p:nvPr/>
        </p:nvSpPr>
        <p:spPr>
          <a:xfrm>
            <a:off x="228600" y="3303494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rgbClr val="FF93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Mixed Numbers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C6893A-12BD-E545-8DB7-8C796DF79B80}"/>
              </a:ext>
            </a:extLst>
          </p:cNvPr>
          <p:cNvSpPr txBox="1">
            <a:spLocks/>
          </p:cNvSpPr>
          <p:nvPr/>
        </p:nvSpPr>
        <p:spPr>
          <a:xfrm>
            <a:off x="228600" y="4320022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 mix of a whole number and a fraction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9398E0-C8F1-9143-85A8-BC8967D378CD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529E8F-CD1B-E04F-AB4B-7D12E900B21F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two models of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DF9E01-B84D-4843-B90C-79955DA1AB91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62D840-6663-F545-AF67-D3AA149D5A3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7C90C8-4D42-924D-A75A-34000A6D707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5755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86201"/>
            <a:ext cx="3441700" cy="34163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346ADA-8E17-5244-BC9F-A86B29FC3F61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058C08-BE4D-974F-83C8-6993988E3F21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equivalent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849031-C0B9-AD44-80AA-627C8F99B6B8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126EA65-0970-644B-8D34-5C2EB787F66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C1EEB7-0D39-7B44-8F2D-1BFB9839CCA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772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5" y="1093694"/>
            <a:ext cx="3333226" cy="4564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C0689-C7AE-454D-AE2B-953DB6001BDB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DA42F4-403D-D741-9628-B9351CF96F35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Compare two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55D870A-7A25-764F-B452-0E300B6A049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E697AD-6901-3E4C-9C03-03428C3567BD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C3CDC5-36D3-CE46-B820-3B39D90F24B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59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Fractions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to benchmark fractions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7" y="2171700"/>
            <a:ext cx="3832062" cy="436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A6194A-007B-2046-B9DA-8591673D41B5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A862EF-4E1E-7B41-8DFA-4B7A83B2A273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Order three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747C26-C7D5-FC4F-BA8F-3BD6E3CBEEC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E7C467-A585-7748-85EB-361FDBEA0780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FEC43F-3DA2-4748-ACB9-52912CA902AD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1891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69A51-8B51-1A45-A2FD-8EA7652A3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2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08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54195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26647" y="2814949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75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B9042-191C-8E43-BBB3-194307A8DD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887" y="0"/>
            <a:ext cx="517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C399E-D4AF-4946-A519-FE7B9F8D4D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60" y="339866"/>
            <a:ext cx="8535566" cy="5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08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598365"/>
            <a:ext cx="3352800" cy="19079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3288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4 + 5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3 + 7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47902"/>
            <a:ext cx="23423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12" y="3897044"/>
            <a:ext cx="2159000" cy="2159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07CF14-147D-754C-BB60-E27E9AD84AD2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FFBD0-3A2D-C347-895F-BAA555DF273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74A66-431C-754F-A35E-1CA5FD08E2DA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F31A4B-3B19-B944-B916-E4F256C5E5FF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8D413D-D536-ED46-BA94-4A14DE7A9915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603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878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62200" y="1733550"/>
            <a:ext cx="3352800" cy="19743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F0A3D-D461-A744-A485-46F7EE07614F}"/>
              </a:ext>
            </a:extLst>
          </p:cNvPr>
          <p:cNvSpPr txBox="1"/>
          <p:nvPr/>
        </p:nvSpPr>
        <p:spPr>
          <a:xfrm>
            <a:off x="0" y="53288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Addition: Join (Change Increase)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37BD6A-BAD1-7C43-8AD1-18FC02EB3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8 + 3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5 + 6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30" y="3664897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D37F4D-4509-4E47-8595-517EDCE1B15A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C2649-399D-CB4A-8454-3CF4AC9B8FB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0C1F7-6F22-F945-8638-FE6B3A81C7D3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E81204-5EF6-7145-A16E-71544717ABA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10DBB-88B0-7146-9852-97E7EE57652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6204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Freddy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4494</TotalTime>
  <Words>6370</Words>
  <Application>Microsoft Macintosh PowerPoint</Application>
  <PresentationFormat>On-screen Show (4:3)</PresentationFormat>
  <Paragraphs>1667</Paragraphs>
  <Slides>298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298</vt:i4>
      </vt:variant>
    </vt:vector>
  </HeadingPairs>
  <TitlesOfParts>
    <vt:vector size="317" baseType="lpstr">
      <vt:lpstr>Yuanti TC</vt:lpstr>
      <vt:lpstr>American Typewriter</vt:lpstr>
      <vt:lpstr>Arial</vt:lpstr>
      <vt:lpstr>Axure Handwriting</vt:lpstr>
      <vt:lpstr>Calibri</vt:lpstr>
      <vt:lpstr>Cambria Math</vt:lpstr>
      <vt:lpstr>Chalkduster</vt:lpstr>
      <vt:lpstr>Franklin Gothic Book</vt:lpstr>
      <vt:lpstr>Marker Felt Thin</vt:lpstr>
      <vt:lpstr>Noteworthy Light</vt:lpstr>
      <vt:lpstr>Palatino</vt:lpstr>
      <vt:lpstr>Segoe UI Symbol</vt:lpstr>
      <vt:lpstr>Short Stack</vt:lpstr>
      <vt:lpstr>Times New Roman</vt:lpstr>
      <vt:lpstr>Verdana</vt:lpstr>
      <vt:lpstr>Wingdings</vt:lpstr>
      <vt:lpstr>Wingdings 2</vt:lpstr>
      <vt:lpstr>Zapf Dingbats</vt:lpstr>
      <vt:lpstr>NCII-Uconn</vt:lpstr>
      <vt:lpstr>PowerPoint Presentation</vt:lpstr>
      <vt:lpstr>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Tier 1</vt:lpstr>
      <vt:lpstr>Progress Monitoring</vt:lpstr>
      <vt:lpstr>Tier 1</vt:lpstr>
      <vt:lpstr>Tier 1</vt:lpstr>
      <vt:lpstr>Tier 1</vt:lpstr>
      <vt:lpstr>Tier 1 </vt:lpstr>
      <vt:lpstr>Tier 2</vt:lpstr>
      <vt:lpstr>Tier 2 </vt:lpstr>
      <vt:lpstr>Tier 2</vt:lpstr>
      <vt:lpstr>Tier 2</vt:lpstr>
      <vt:lpstr>Tier 2</vt:lpstr>
      <vt:lpstr>PowerPoint Presentation</vt:lpstr>
      <vt:lpstr>Think-Pair-Share</vt:lpstr>
      <vt:lpstr>PowerPoint Presentation</vt:lpstr>
      <vt:lpstr>Tier 3</vt:lpstr>
      <vt:lpstr>Think-Pair-Share</vt:lpstr>
      <vt:lpstr>Tier 3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 within intensive intervention?</vt:lpstr>
      <vt:lpstr>PowerPoint Presentation</vt:lpstr>
      <vt:lpstr>Vocabulary Across Grades</vt:lpstr>
      <vt:lpstr>Language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 within intensive intervention?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should multiple representations be used within intensive intervention?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PowerPoint Presentation</vt:lpstr>
      <vt:lpstr>Area/Region</vt:lpstr>
      <vt:lpstr>Area/Region</vt:lpstr>
      <vt:lpstr>Area/Region</vt:lpstr>
      <vt:lpstr>Area/Region</vt:lpstr>
      <vt:lpstr>PowerPoint Presentation</vt:lpstr>
      <vt:lpstr>Set/Discrete</vt:lpstr>
      <vt:lpstr>Set/Discrete</vt:lpstr>
      <vt:lpstr>PowerPoint Presentation</vt:lpstr>
      <vt:lpstr>PowerPoint Presentation</vt:lpstr>
      <vt:lpstr>Improper Fractions</vt:lpstr>
      <vt:lpstr>Equivalent Fractions</vt:lpstr>
      <vt:lpstr>Comparing Fractions</vt:lpstr>
      <vt:lpstr>Ordering Fractions</vt:lpstr>
      <vt:lpstr>PowerPoint Presentation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Part-Part-Whole (Total)</vt:lpstr>
      <vt:lpstr>Addition: Join (Change Increase)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PowerPoint Presentation</vt:lpstr>
      <vt:lpstr>Subtraction Facts</vt:lpstr>
      <vt:lpstr>Subtraction: Separate (Change Decrease)</vt:lpstr>
      <vt:lpstr>Subtraction: Separate (Change Decrease)</vt:lpstr>
      <vt:lpstr>Subtraction: Compare (Difference)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PowerPoint Presentation</vt:lpstr>
      <vt:lpstr>Multiplication Facts</vt:lpstr>
      <vt:lpstr>Multiplication: Equal Groups</vt:lpstr>
      <vt:lpstr>Multiplication: Equal Groups</vt:lpstr>
      <vt:lpstr>Multiplication: Array/Area</vt:lpstr>
      <vt:lpstr>Multiplication: Array/Area</vt:lpstr>
      <vt:lpstr>Multiplication: Comparison</vt:lpstr>
      <vt:lpstr>Multiplication: Comparison</vt:lpstr>
      <vt:lpstr>PowerPoint Presentation</vt:lpstr>
      <vt:lpstr>PowerPoint Presentation</vt:lpstr>
      <vt:lpstr>PowerPoint Presentation</vt:lpstr>
      <vt:lpstr>PowerPoint Presentation</vt:lpstr>
      <vt:lpstr>Division Facts</vt:lpstr>
      <vt:lpstr>Division: Equal Groups (Partitive Division)</vt:lpstr>
      <vt:lpstr>Division: Partitive Division</vt:lpstr>
      <vt:lpstr>Division: Equal Groups (Measurement Division)</vt:lpstr>
      <vt:lpstr>Division: Measurement Division</vt:lpstr>
      <vt:lpstr>PowerPoint Presentation</vt:lpstr>
      <vt:lpstr>PowerPoint Presentation</vt:lpstr>
      <vt:lpstr>Computation</vt:lpstr>
      <vt:lpstr>PowerPoint Presentation</vt:lpstr>
      <vt:lpstr>Notation Matters</vt:lpstr>
      <vt:lpstr>Addition and Subtraction</vt:lpstr>
      <vt:lpstr>Addition and Subtraction</vt:lpstr>
      <vt:lpstr>Linda</vt:lpstr>
      <vt:lpstr>Lluvia</vt:lpstr>
      <vt:lpstr>Jennifer</vt:lpstr>
      <vt:lpstr>Alina</vt:lpstr>
      <vt:lpstr>PowerPoint Presentation</vt:lpstr>
      <vt:lpstr>Kimberly</vt:lpstr>
      <vt:lpstr>Ricardo</vt:lpstr>
      <vt:lpstr>Tiffiny</vt:lpstr>
      <vt:lpstr>Phedra</vt:lpstr>
      <vt:lpstr>PowerPoint Presentation</vt:lpstr>
      <vt:lpstr>PowerPoint Presentation</vt:lpstr>
      <vt:lpstr>Susan</vt:lpstr>
      <vt:lpstr>Mary</vt:lpstr>
      <vt:lpstr>Kathryn</vt:lpstr>
      <vt:lpstr>Cynthia</vt:lpstr>
      <vt:lpstr>PowerPoint Presentation</vt:lpstr>
      <vt:lpstr>April</vt:lpstr>
      <vt:lpstr>Brian</vt:lpstr>
      <vt:lpstr>Cheryl</vt:lpstr>
      <vt:lpstr>Juanita</vt:lpstr>
      <vt:lpstr>PowerPoint Presentation</vt:lpstr>
      <vt:lpstr>Fraction Computation</vt:lpstr>
      <vt:lpstr>Addition</vt:lpstr>
      <vt:lpstr>Addition</vt:lpstr>
      <vt:lpstr>Addition</vt:lpstr>
      <vt:lpstr>PowerPoint Presentation</vt:lpstr>
      <vt:lpstr>Addition</vt:lpstr>
      <vt:lpstr>Addition</vt:lpstr>
      <vt:lpstr>Addition</vt:lpstr>
      <vt:lpstr>PowerPoint Presentation</vt:lpstr>
      <vt:lpstr>Subtraction</vt:lpstr>
      <vt:lpstr>Subtraction</vt:lpstr>
      <vt:lpstr>PowerPoint Presentation</vt:lpstr>
      <vt:lpstr>Subtraction</vt:lpstr>
      <vt:lpstr>PowerPoint Presentation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Division</vt:lpstr>
      <vt:lpstr>Multiplication</vt:lpstr>
      <vt:lpstr>Multiplication</vt:lpstr>
      <vt:lpstr>Multiplication</vt:lpstr>
      <vt:lpstr>Division</vt:lpstr>
      <vt:lpstr>Division</vt:lpstr>
      <vt:lpstr>PowerPoint Presentation</vt:lpstr>
      <vt:lpstr>Fluency: Cover, Copy, Compare</vt:lpstr>
      <vt:lpstr>Fluency: File Folders</vt:lpstr>
      <vt:lpstr>Fluency: Taped Problems</vt:lpstr>
      <vt:lpstr>Fluency: Flash Cards</vt:lpstr>
      <vt:lpstr>Fluency: Magic Squares</vt:lpstr>
      <vt:lpstr>Fluency: Wrap-Ups</vt:lpstr>
      <vt:lpstr>Fluency: Cards, Dice, Dominoes</vt:lpstr>
      <vt:lpstr>Fluency: Games</vt:lpstr>
      <vt:lpstr>Fluency: Technology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Motivation Component</vt:lpstr>
      <vt:lpstr>How do you incorporate a motivational component within intensive intervention?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516</cp:revision>
  <dcterms:created xsi:type="dcterms:W3CDTF">2016-08-16T05:11:43Z</dcterms:created>
  <dcterms:modified xsi:type="dcterms:W3CDTF">2018-10-23T02:40:09Z</dcterms:modified>
</cp:coreProperties>
</file>