
<file path=[Content_Types].xml><?xml version="1.0" encoding="utf-8"?>
<Types xmlns="http://schemas.openxmlformats.org/package/2006/content-types">
  <Default Extension="fntdata" ContentType="application/x-fontdata"/>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19.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62" r:id="rId2"/>
    <p:sldId id="276" r:id="rId3"/>
    <p:sldId id="277" r:id="rId4"/>
    <p:sldId id="258" r:id="rId5"/>
    <p:sldId id="259" r:id="rId6"/>
    <p:sldId id="260" r:id="rId7"/>
    <p:sldId id="261" r:id="rId8"/>
    <p:sldId id="278" r:id="rId9"/>
    <p:sldId id="269" r:id="rId10"/>
    <p:sldId id="279" r:id="rId11"/>
    <p:sldId id="270" r:id="rId12"/>
    <p:sldId id="271" r:id="rId13"/>
    <p:sldId id="272" r:id="rId14"/>
    <p:sldId id="273" r:id="rId15"/>
    <p:sldId id="274" r:id="rId16"/>
    <p:sldId id="275" r:id="rId17"/>
    <p:sldId id="280"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Nunito"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8D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94660"/>
  </p:normalViewPr>
  <p:slideViewPr>
    <p:cSldViewPr snapToGrid="0">
      <p:cViewPr varScale="1">
        <p:scale>
          <a:sx n="92" d="100"/>
          <a:sy n="92" d="100"/>
        </p:scale>
        <p:origin x="108" y="2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3e12ae6b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83e12ae6b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11774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83e12ae6b3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83e12ae6b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09603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83e12ae6b3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83e12ae6b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15629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83e12ae6b3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83e12ae6b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26245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83e12ae6b3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83e12ae6b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63933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83e12ae6b3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83e12ae6b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07309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83e12ae6b3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83e12ae6b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69486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83e12ae6b3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83e12ae6b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46041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83e12ae6b3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83e12ae6b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0589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83e12ae6b3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83e12ae6b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48242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83e12ae6b3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83e12ae6b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04294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1" i="0">
                <a:solidFill>
                  <a:srgbClr val="1F487C"/>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31384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1" i="0">
                <a:solidFill>
                  <a:srgbClr val="1F487C"/>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19970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GB"/>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elegant-project.e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0.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5"/>
          <p:cNvSpPr txBox="1">
            <a:spLocks noGrp="1"/>
          </p:cNvSpPr>
          <p:nvPr>
            <p:ph type="title"/>
          </p:nvPr>
        </p:nvSpPr>
        <p:spPr>
          <a:xfrm>
            <a:off x="819150" y="476055"/>
            <a:ext cx="7505700" cy="954600"/>
          </a:xfrm>
          <a:prstGeom prst="rect">
            <a:avLst/>
          </a:prstGeom>
        </p:spPr>
        <p:txBody>
          <a:bodyPr spcFirstLastPara="1" wrap="square" lIns="91425" tIns="91425" rIns="91425" bIns="91425" anchor="t" anchorCtr="0">
            <a:noAutofit/>
          </a:bodyPr>
          <a:lstStyle/>
          <a:p>
            <a:pPr marL="0" lvl="0" indent="0"/>
            <a:r>
              <a:rPr lang="en-US" sz="3200" dirty="0"/>
              <a:t>CONCEPT NOTE</a:t>
            </a:r>
          </a:p>
        </p:txBody>
      </p:sp>
      <p:sp>
        <p:nvSpPr>
          <p:cNvPr id="142" name="Google Shape;142;p15"/>
          <p:cNvSpPr txBox="1">
            <a:spLocks noGrp="1"/>
          </p:cNvSpPr>
          <p:nvPr>
            <p:ph type="body" idx="1"/>
          </p:nvPr>
        </p:nvSpPr>
        <p:spPr>
          <a:xfrm>
            <a:off x="819150" y="1103310"/>
            <a:ext cx="7505700" cy="2448000"/>
          </a:xfrm>
          <a:prstGeom prst="rect">
            <a:avLst/>
          </a:prstGeom>
        </p:spPr>
        <p:txBody>
          <a:bodyPr spcFirstLastPara="1" wrap="square" lIns="91425" tIns="91425" rIns="91425" bIns="91425" anchor="t" anchorCtr="0">
            <a:noAutofit/>
          </a:bodyPr>
          <a:lstStyle/>
          <a:p>
            <a:pPr marL="139700" lvl="0" indent="0" algn="ctr">
              <a:buSzPts val="1400"/>
              <a:buNone/>
            </a:pPr>
            <a:r>
              <a:rPr lang="en-US" sz="2800" dirty="0">
                <a:latin typeface="Times New Roman"/>
                <a:ea typeface="Times New Roman"/>
                <a:cs typeface="Times New Roman"/>
                <a:sym typeface="Times New Roman"/>
              </a:rPr>
              <a:t>ENI CBC MEDITERRANEAN SEA BASIN PROGRAMME 2014-2020 </a:t>
            </a:r>
          </a:p>
          <a:p>
            <a:pPr marL="139700" lvl="0" indent="0" algn="ctr">
              <a:buSzPts val="1400"/>
              <a:buNone/>
            </a:pPr>
            <a:r>
              <a:rPr lang="en-US" sz="2800" dirty="0">
                <a:latin typeface="Times New Roman"/>
                <a:ea typeface="Times New Roman"/>
                <a:cs typeface="Times New Roman"/>
                <a:sym typeface="Times New Roman"/>
              </a:rPr>
              <a:t>Call for proposals for </a:t>
            </a:r>
            <a:r>
              <a:rPr lang="en-US" sz="2800" dirty="0" err="1">
                <a:latin typeface="Times New Roman"/>
                <a:ea typeface="Times New Roman"/>
                <a:cs typeface="Times New Roman"/>
                <a:sym typeface="Times New Roman"/>
              </a:rPr>
              <a:t>capitalisation</a:t>
            </a:r>
            <a:r>
              <a:rPr lang="en-US" sz="2800" dirty="0">
                <a:latin typeface="Times New Roman"/>
                <a:ea typeface="Times New Roman"/>
                <a:cs typeface="Times New Roman"/>
                <a:sym typeface="Times New Roman"/>
              </a:rPr>
              <a:t> projects  </a:t>
            </a:r>
          </a:p>
          <a:p>
            <a:pPr marL="139700" lvl="0" indent="0" algn="ctr">
              <a:buSzPts val="1400"/>
              <a:buNone/>
            </a:pPr>
            <a:r>
              <a:rPr lang="en-US" sz="2400" dirty="0">
                <a:latin typeface="Times New Roman"/>
                <a:ea typeface="Times New Roman"/>
                <a:cs typeface="Times New Roman"/>
                <a:sym typeface="Times New Roman"/>
              </a:rPr>
              <a:t> Submission deadline: 28th of July 2020, 1 pm (CET)</a:t>
            </a:r>
          </a:p>
        </p:txBody>
      </p:sp>
      <p:pic>
        <p:nvPicPr>
          <p:cNvPr id="2" name="Picture 1">
            <a:extLst>
              <a:ext uri="{FF2B5EF4-FFF2-40B4-BE49-F238E27FC236}">
                <a16:creationId xmlns:a16="http://schemas.microsoft.com/office/drawing/2014/main" id="{4FABD1B1-63F4-4DD6-A7AC-CFD56A3157C6}"/>
              </a:ext>
            </a:extLst>
          </p:cNvPr>
          <p:cNvPicPr>
            <a:picLocks noChangeAspect="1"/>
          </p:cNvPicPr>
          <p:nvPr/>
        </p:nvPicPr>
        <p:blipFill>
          <a:blip r:embed="rId3"/>
          <a:stretch>
            <a:fillRect/>
          </a:stretch>
        </p:blipFill>
        <p:spPr>
          <a:xfrm>
            <a:off x="1784032" y="3526545"/>
            <a:ext cx="5781675" cy="1190625"/>
          </a:xfrm>
          <a:prstGeom prst="rect">
            <a:avLst/>
          </a:prstGeom>
        </p:spPr>
      </p:pic>
    </p:spTree>
    <p:extLst>
      <p:ext uri="{BB962C8B-B14F-4D97-AF65-F5344CB8AC3E}">
        <p14:creationId xmlns:p14="http://schemas.microsoft.com/office/powerpoint/2010/main" val="2198196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4" name="TextBox 3">
            <a:extLst>
              <a:ext uri="{FF2B5EF4-FFF2-40B4-BE49-F238E27FC236}">
                <a16:creationId xmlns:a16="http://schemas.microsoft.com/office/drawing/2014/main" id="{B1F6E889-7B0A-419F-8299-54CD16199521}"/>
              </a:ext>
            </a:extLst>
          </p:cNvPr>
          <p:cNvSpPr txBox="1"/>
          <p:nvPr/>
        </p:nvSpPr>
        <p:spPr>
          <a:xfrm>
            <a:off x="440054" y="714689"/>
            <a:ext cx="8463915" cy="4201150"/>
          </a:xfrm>
          <a:prstGeom prst="rect">
            <a:avLst/>
          </a:prstGeom>
          <a:noFill/>
        </p:spPr>
        <p:txBody>
          <a:bodyPr wrap="square" rtlCol="0">
            <a:spAutoFit/>
          </a:bodyPr>
          <a:lstStyle/>
          <a:p>
            <a:r>
              <a:rPr lang="en-US" sz="1300" dirty="0" err="1">
                <a:solidFill>
                  <a:schemeClr val="bg2"/>
                </a:solidFill>
              </a:rPr>
              <a:t>SkillsUP</a:t>
            </a:r>
            <a:r>
              <a:rPr lang="en-US" sz="1300" dirty="0">
                <a:solidFill>
                  <a:schemeClr val="bg2"/>
                </a:solidFill>
              </a:rPr>
              <a:t> </a:t>
            </a:r>
            <a:r>
              <a:rPr lang="en-US" sz="1300" spc="-4" dirty="0">
                <a:solidFill>
                  <a:schemeClr val="bg2"/>
                </a:solidFill>
              </a:rPr>
              <a:t>builds effective</a:t>
            </a:r>
            <a:r>
              <a:rPr lang="en-US" sz="1300" spc="-68" dirty="0">
                <a:solidFill>
                  <a:schemeClr val="bg2"/>
                </a:solidFill>
              </a:rPr>
              <a:t> </a:t>
            </a:r>
            <a:r>
              <a:rPr lang="en-US" sz="1300" spc="-4" dirty="0">
                <a:solidFill>
                  <a:schemeClr val="bg2"/>
                </a:solidFill>
              </a:rPr>
              <a:t>and  tangible </a:t>
            </a:r>
            <a:r>
              <a:rPr lang="en-US" sz="1300" spc="-8" dirty="0">
                <a:solidFill>
                  <a:schemeClr val="bg2"/>
                </a:solidFill>
              </a:rPr>
              <a:t>synergies with “Enhancing Teaching, Learning and Graduate Employability through University-Enterprise Cooperation” (ELEGANT)</a:t>
            </a:r>
            <a:r>
              <a:rPr lang="en-US" sz="1300" dirty="0">
                <a:solidFill>
                  <a:schemeClr val="bg2"/>
                </a:solidFill>
              </a:rPr>
              <a:t> </a:t>
            </a:r>
            <a:r>
              <a:rPr lang="en-US" sz="1300" dirty="0">
                <a:solidFill>
                  <a:schemeClr val="bg2"/>
                </a:solidFill>
                <a:hlinkClick r:id="rId3">
                  <a:extLst>
                    <a:ext uri="{A12FA001-AC4F-418D-AE19-62706E023703}">
                      <ahyp:hlinkClr xmlns:ahyp="http://schemas.microsoft.com/office/drawing/2018/hyperlinkcolor" val="tx"/>
                    </a:ext>
                  </a:extLst>
                </a:hlinkClick>
              </a:rPr>
              <a:t>https://www.elegant-project.eu/</a:t>
            </a:r>
            <a:endParaRPr lang="en-US" sz="1300" dirty="0">
              <a:solidFill>
                <a:schemeClr val="bg2"/>
              </a:solidFill>
            </a:endParaRPr>
          </a:p>
          <a:p>
            <a:endParaRPr lang="en-US" sz="1300" dirty="0"/>
          </a:p>
          <a:p>
            <a:r>
              <a:rPr lang="en-US" sz="1300" dirty="0"/>
              <a:t>The general aim of ELEGANT is to enhance the cooperation between partner country universities and enterprises in Jordan and Lebanon in order to improve the teaching and learning experience of their students, strengthen the employability skills of graduates, and create conditions for cooperation in the areas of applied research and knowledge transfer between partner universities and enterprises. </a:t>
            </a:r>
            <a:r>
              <a:rPr lang="en-US" sz="1300" dirty="0" err="1"/>
              <a:t>SkillsUP</a:t>
            </a:r>
            <a:r>
              <a:rPr lang="en-US" sz="1300" dirty="0"/>
              <a:t> expands that concept to include formal, non-formal and informal institutions supporting learners acquiring important skills in demand by employers. </a:t>
            </a:r>
            <a:r>
              <a:rPr lang="en-US" sz="1300"/>
              <a:t>SkillsUP </a:t>
            </a:r>
            <a:r>
              <a:rPr lang="en-US" sz="1300" dirty="0"/>
              <a:t>targets a primary group of beneficiaries: teachers, instructors and mentors from a variety of learning environments charged with planting the seeds of an expanded definition of entrepreneurship to enhance the employability of their students. Our second target group are learners needing to acquire the skills in demand by the workforce. A complementary target group includes policymakers in different arenas of public policy in </a:t>
            </a:r>
            <a:r>
              <a:rPr lang="en-US" sz="1300" dirty="0" err="1"/>
              <a:t>education,the</a:t>
            </a:r>
            <a:r>
              <a:rPr lang="en-US" sz="1300" dirty="0"/>
              <a:t>  labor market and economic development. </a:t>
            </a:r>
            <a:r>
              <a:rPr lang="en-US" sz="1300" dirty="0" err="1"/>
              <a:t>SkillsUP</a:t>
            </a:r>
            <a:r>
              <a:rPr lang="en-US" sz="1300" dirty="0"/>
              <a:t> employs a digital platform to support e-learning of methodologies </a:t>
            </a:r>
            <a:r>
              <a:rPr lang="en-US" sz="1300" dirty="0" err="1"/>
              <a:t>sanctioined</a:t>
            </a:r>
            <a:r>
              <a:rPr lang="en-US" sz="1300" dirty="0"/>
              <a:t> by both </a:t>
            </a:r>
            <a:r>
              <a:rPr lang="en-US" sz="1300" dirty="0" err="1"/>
              <a:t>EntreComp</a:t>
            </a:r>
            <a:r>
              <a:rPr lang="en-US" sz="1300" dirty="0"/>
              <a:t> for entrepreneurship education and training as well as UNESCO’s Competency Framework for Teaching for methodologies that support technology literacy, knowledge deepening and knowledge creation. An international Community of Practice is proposed to network </a:t>
            </a:r>
            <a:r>
              <a:rPr lang="en-US" sz="1300" dirty="0" err="1"/>
              <a:t>SkillsUP</a:t>
            </a:r>
            <a:r>
              <a:rPr lang="en-US" sz="1300" dirty="0"/>
              <a:t>  partners for ongoing communication, access to resources and professional development.</a:t>
            </a:r>
          </a:p>
          <a:p>
            <a:endParaRPr lang="en-US" sz="1300" dirty="0"/>
          </a:p>
          <a:p>
            <a:r>
              <a:rPr lang="en-US" sz="1300" dirty="0"/>
              <a:t>Responds to the thematic objectives of the call:</a:t>
            </a:r>
            <a:endParaRPr lang="en-US" sz="1000" dirty="0"/>
          </a:p>
          <a:p>
            <a:r>
              <a:rPr lang="en-US" sz="1000" dirty="0"/>
              <a:t>A.3 Promotion of social inclusion and the fight against poverty </a:t>
            </a:r>
          </a:p>
          <a:p>
            <a:r>
              <a:rPr lang="en-US" sz="1000" dirty="0"/>
              <a:t>A.3.1: Provide young people, especially those belonging to the NEETS, and women, with marketable skills </a:t>
            </a:r>
          </a:p>
        </p:txBody>
      </p:sp>
      <p:sp>
        <p:nvSpPr>
          <p:cNvPr id="5" name="Google Shape;141;p15">
            <a:extLst>
              <a:ext uri="{FF2B5EF4-FFF2-40B4-BE49-F238E27FC236}">
                <a16:creationId xmlns:a16="http://schemas.microsoft.com/office/drawing/2014/main" id="{EC0A43F6-688D-4D75-94D4-F73CF4F868D5}"/>
              </a:ext>
            </a:extLst>
          </p:cNvPr>
          <p:cNvSpPr txBox="1">
            <a:spLocks/>
          </p:cNvSpPr>
          <p:nvPr/>
        </p:nvSpPr>
        <p:spPr>
          <a:xfrm>
            <a:off x="317181" y="227661"/>
            <a:ext cx="8709659" cy="5412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9pPr>
          </a:lstStyle>
          <a:p>
            <a:pPr algn="ctr"/>
            <a:r>
              <a:rPr lang="sv-SE" sz="2400">
                <a:effectLst>
                  <a:outerShdw blurRad="38100" dist="38100" dir="2700000" algn="tl">
                    <a:srgbClr val="000000">
                      <a:alpha val="43137"/>
                    </a:srgbClr>
                  </a:outerShdw>
                </a:effectLst>
              </a:rPr>
              <a:t>Setting Skills in Motion - SkillsUP</a:t>
            </a:r>
            <a:endParaRPr lang="sv-SE"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5140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4" name="TextBox 3">
            <a:extLst>
              <a:ext uri="{FF2B5EF4-FFF2-40B4-BE49-F238E27FC236}">
                <a16:creationId xmlns:a16="http://schemas.microsoft.com/office/drawing/2014/main" id="{B1F6E889-7B0A-419F-8299-54CD16199521}"/>
              </a:ext>
            </a:extLst>
          </p:cNvPr>
          <p:cNvSpPr txBox="1"/>
          <p:nvPr/>
        </p:nvSpPr>
        <p:spPr>
          <a:xfrm>
            <a:off x="394335" y="639084"/>
            <a:ext cx="8355330" cy="4339650"/>
          </a:xfrm>
          <a:prstGeom prst="rect">
            <a:avLst/>
          </a:prstGeom>
          <a:noFill/>
        </p:spPr>
        <p:txBody>
          <a:bodyPr wrap="square" rtlCol="0">
            <a:spAutoFit/>
          </a:bodyPr>
          <a:lstStyle/>
          <a:p>
            <a:r>
              <a:rPr lang="en-US" dirty="0" err="1"/>
              <a:t>SkillsUP</a:t>
            </a:r>
            <a:r>
              <a:rPr lang="en-US" dirty="0"/>
              <a:t> convenes a consortium of institutions to work together to test entrepreneurship education and training as a catalyst tool that fosters skills in a practical application to workforce preparedness in a variety of learning environments, including both formal and informal education settings via a bifurcated approach:</a:t>
            </a:r>
          </a:p>
          <a:p>
            <a:endParaRPr lang="en-US" dirty="0"/>
          </a:p>
          <a:p>
            <a:r>
              <a:rPr lang="en-US" dirty="0"/>
              <a:t>     (a) Innovation in learning and teaching through e-learning and an extended concept of entrepreneurship: </a:t>
            </a:r>
            <a:r>
              <a:rPr lang="en-US" dirty="0" err="1"/>
              <a:t>SkillsUP</a:t>
            </a:r>
            <a:r>
              <a:rPr lang="en-US" dirty="0"/>
              <a:t> will create a series of modules around </a:t>
            </a:r>
            <a:r>
              <a:rPr lang="en-US" dirty="0" err="1"/>
              <a:t>EntreComp</a:t>
            </a:r>
            <a:r>
              <a:rPr lang="en-US" dirty="0"/>
              <a:t>, the European Commission’s framework for entrepreneurship education and training that promotes an expanded definition of “entrepreneurship”, that is, acquiring the mindset to develop actionable activity that can transform ideas into  opportunities to create products and services of value to others in a variety of settings. Additional content is included from the UNESCO Competency Framework for Teaching for knowledge deepening and knowledge creation that transforms learners into problem solvers. Primary target group: teachers, instructors, administrators and programming managers from formal and informal learning environments who become </a:t>
            </a:r>
            <a:r>
              <a:rPr lang="en-US" dirty="0" err="1"/>
              <a:t>SkillsUP</a:t>
            </a:r>
            <a:r>
              <a:rPr lang="en-US" dirty="0"/>
              <a:t> “Trainees”.</a:t>
            </a:r>
          </a:p>
          <a:p>
            <a:endParaRPr lang="en-US" dirty="0"/>
          </a:p>
          <a:p>
            <a:r>
              <a:rPr lang="en-US" dirty="0"/>
              <a:t>     (b) A Community of Practice supports the training platform, web of knowledge, collaboration and mobility, networking and mentoring, and ongoing professional development on the Virtual Innovation Hub, thus enabling Trainees to plant seeds to cultivate entrepreneurial capacity in targeted learners upon their return to the classroom with the </a:t>
            </a:r>
            <a:r>
              <a:rPr lang="en-US" dirty="0" err="1"/>
              <a:t>SkillsUP</a:t>
            </a:r>
            <a:r>
              <a:rPr lang="en-US" dirty="0"/>
              <a:t> education and training model.</a:t>
            </a:r>
          </a:p>
          <a:p>
            <a:endParaRPr lang="en-US" sz="1000" dirty="0"/>
          </a:p>
        </p:txBody>
      </p:sp>
      <p:sp>
        <p:nvSpPr>
          <p:cNvPr id="6" name="Google Shape;141;p15">
            <a:extLst>
              <a:ext uri="{FF2B5EF4-FFF2-40B4-BE49-F238E27FC236}">
                <a16:creationId xmlns:a16="http://schemas.microsoft.com/office/drawing/2014/main" id="{5009B8A3-5541-42D2-93EA-9A7B87AE39A0}"/>
              </a:ext>
            </a:extLst>
          </p:cNvPr>
          <p:cNvSpPr txBox="1">
            <a:spLocks/>
          </p:cNvSpPr>
          <p:nvPr/>
        </p:nvSpPr>
        <p:spPr>
          <a:xfrm>
            <a:off x="194310" y="247455"/>
            <a:ext cx="8709659" cy="5412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9pPr>
          </a:lstStyle>
          <a:p>
            <a:pPr algn="ctr"/>
            <a:r>
              <a:rPr lang="sv-SE" sz="2400">
                <a:effectLst>
                  <a:outerShdw blurRad="38100" dist="38100" dir="2700000" algn="tl">
                    <a:srgbClr val="000000">
                      <a:alpha val="43137"/>
                    </a:srgbClr>
                  </a:outerShdw>
                </a:effectLst>
              </a:rPr>
              <a:t>Setting Skills in Motion - SkillsUP</a:t>
            </a:r>
            <a:endParaRPr lang="sv-SE"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3685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026" name="Picture 2">
            <a:extLst>
              <a:ext uri="{FF2B5EF4-FFF2-40B4-BE49-F238E27FC236}">
                <a16:creationId xmlns:a16="http://schemas.microsoft.com/office/drawing/2014/main" id="{5EBBB347-4AC9-4EC8-AC84-CEF9783F90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257" y="761312"/>
            <a:ext cx="6550843" cy="36208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7088238-1EA8-4290-AA15-4219D1B307F8}"/>
              </a:ext>
            </a:extLst>
          </p:cNvPr>
          <p:cNvSpPr/>
          <p:nvPr/>
        </p:nvSpPr>
        <p:spPr>
          <a:xfrm>
            <a:off x="1246909" y="862445"/>
            <a:ext cx="6317673" cy="60267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41;p15">
            <a:extLst>
              <a:ext uri="{FF2B5EF4-FFF2-40B4-BE49-F238E27FC236}">
                <a16:creationId xmlns:a16="http://schemas.microsoft.com/office/drawing/2014/main" id="{F9350C58-6F5D-4C5B-AC07-A08D19D1C966}"/>
              </a:ext>
            </a:extLst>
          </p:cNvPr>
          <p:cNvSpPr txBox="1">
            <a:spLocks noGrp="1"/>
          </p:cNvSpPr>
          <p:nvPr>
            <p:ph type="title"/>
          </p:nvPr>
        </p:nvSpPr>
        <p:spPr>
          <a:xfrm>
            <a:off x="194309" y="923903"/>
            <a:ext cx="8709659" cy="5412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400" dirty="0">
                <a:effectLst>
                  <a:outerShdw blurRad="38100" dist="38100" dir="2700000" algn="tl">
                    <a:srgbClr val="000000">
                      <a:alpha val="43137"/>
                    </a:srgbClr>
                  </a:outerShdw>
                </a:effectLst>
              </a:rPr>
              <a:t>Setting Skills in Motion - </a:t>
            </a:r>
            <a:r>
              <a:rPr lang="en-GB" sz="2400" dirty="0" err="1">
                <a:effectLst>
                  <a:outerShdw blurRad="38100" dist="38100" dir="2700000" algn="tl">
                    <a:srgbClr val="000000">
                      <a:alpha val="43137"/>
                    </a:srgbClr>
                  </a:outerShdw>
                </a:effectLst>
              </a:rPr>
              <a:t>SkillsUP</a:t>
            </a:r>
            <a:endParaRP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9079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4" name="TextBox 3">
            <a:extLst>
              <a:ext uri="{FF2B5EF4-FFF2-40B4-BE49-F238E27FC236}">
                <a16:creationId xmlns:a16="http://schemas.microsoft.com/office/drawing/2014/main" id="{B1F6E889-7B0A-419F-8299-54CD16199521}"/>
              </a:ext>
            </a:extLst>
          </p:cNvPr>
          <p:cNvSpPr txBox="1"/>
          <p:nvPr/>
        </p:nvSpPr>
        <p:spPr>
          <a:xfrm>
            <a:off x="291465" y="741954"/>
            <a:ext cx="8355330" cy="4555093"/>
          </a:xfrm>
          <a:prstGeom prst="rect">
            <a:avLst/>
          </a:prstGeom>
          <a:noFill/>
        </p:spPr>
        <p:txBody>
          <a:bodyPr wrap="square" rtlCol="0">
            <a:spAutoFit/>
          </a:bodyPr>
          <a:lstStyle/>
          <a:p>
            <a:r>
              <a:rPr lang="en-US" dirty="0" err="1"/>
              <a:t>SkillsUP</a:t>
            </a:r>
            <a:r>
              <a:rPr lang="en-US" dirty="0"/>
              <a:t> facilitates a transfer of knowledge between institutions throughout the targeted areas while creating linkages with local stakeholders resulting in efforts that encourage the participation of youth in society with new skills. These endeavors aim to prepare them for a 21st Century workforce, including those envisioned in response to pandemics like Covid-19 that will require a different way of seeing the world and meeting marketplace needs for products and services that add value. </a:t>
            </a:r>
          </a:p>
          <a:p>
            <a:endParaRPr lang="en-US" dirty="0"/>
          </a:p>
          <a:p>
            <a:r>
              <a:rPr lang="en-US" dirty="0"/>
              <a:t>Priority activities focus on teacher training that capacitates our primary target group to plant seeds to cultivate capacity in learners. Our secondary target group are learners who engage in the </a:t>
            </a:r>
            <a:r>
              <a:rPr lang="en-US" dirty="0" err="1"/>
              <a:t>SkillsUP</a:t>
            </a:r>
            <a:r>
              <a:rPr lang="en-US" dirty="0"/>
              <a:t> entrepreneurship education model that complements school curricula. Additional target groups include stakeholders addressing effective policymaking for VET, labor-market and societal challenges. </a:t>
            </a:r>
          </a:p>
          <a:p>
            <a:endParaRPr lang="en-US" dirty="0"/>
          </a:p>
          <a:p>
            <a:r>
              <a:rPr lang="en-US" dirty="0"/>
              <a:t>Training is offered to not only understand the principles of entrepreneurship but also to gain competences as mentors and learning facilitators via e-learning. Mentoring tasks range from using e-learning tools to motivating participants to produce, reflect, animatedly exchange ideas and initiate discussions about entrepreneurship. These competences are acquired by participating in </a:t>
            </a:r>
            <a:r>
              <a:rPr lang="en-US" dirty="0" err="1"/>
              <a:t>EntreComp</a:t>
            </a:r>
            <a:r>
              <a:rPr lang="en-US" dirty="0"/>
              <a:t> training delivered via e-learning methodologies, engaging in mobility activity to operations of the EU partners for knowledge transfer, creating linkages with local stakeholders to create synergies, and participate in an international network housed in </a:t>
            </a:r>
            <a:r>
              <a:rPr lang="en-US" dirty="0" err="1"/>
              <a:t>SkillsUP’s</a:t>
            </a:r>
            <a:r>
              <a:rPr lang="en-US" dirty="0"/>
              <a:t> Community of Practice for ongoing professional development.</a:t>
            </a:r>
          </a:p>
          <a:p>
            <a:endParaRPr lang="en-US" dirty="0"/>
          </a:p>
          <a:p>
            <a:endParaRPr lang="en-US" sz="1000" dirty="0"/>
          </a:p>
        </p:txBody>
      </p:sp>
      <p:sp>
        <p:nvSpPr>
          <p:cNvPr id="6" name="Google Shape;141;p15">
            <a:extLst>
              <a:ext uri="{FF2B5EF4-FFF2-40B4-BE49-F238E27FC236}">
                <a16:creationId xmlns:a16="http://schemas.microsoft.com/office/drawing/2014/main" id="{079A5167-A125-465B-988F-27476131F031}"/>
              </a:ext>
            </a:extLst>
          </p:cNvPr>
          <p:cNvSpPr txBox="1">
            <a:spLocks/>
          </p:cNvSpPr>
          <p:nvPr/>
        </p:nvSpPr>
        <p:spPr>
          <a:xfrm>
            <a:off x="194310" y="247455"/>
            <a:ext cx="8709659" cy="5412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9pPr>
          </a:lstStyle>
          <a:p>
            <a:pPr algn="ctr"/>
            <a:r>
              <a:rPr lang="sv-SE" sz="2400">
                <a:effectLst>
                  <a:outerShdw blurRad="38100" dist="38100" dir="2700000" algn="tl">
                    <a:srgbClr val="000000">
                      <a:alpha val="43137"/>
                    </a:srgbClr>
                  </a:outerShdw>
                </a:effectLst>
              </a:rPr>
              <a:t>Setting Skills in Motion - SkillsUP</a:t>
            </a:r>
            <a:endParaRPr lang="sv-SE"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9818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4" name="TextBox 3">
            <a:extLst>
              <a:ext uri="{FF2B5EF4-FFF2-40B4-BE49-F238E27FC236}">
                <a16:creationId xmlns:a16="http://schemas.microsoft.com/office/drawing/2014/main" id="{B1F6E889-7B0A-419F-8299-54CD16199521}"/>
              </a:ext>
            </a:extLst>
          </p:cNvPr>
          <p:cNvSpPr txBox="1"/>
          <p:nvPr/>
        </p:nvSpPr>
        <p:spPr>
          <a:xfrm>
            <a:off x="291465" y="741954"/>
            <a:ext cx="8355330" cy="3693319"/>
          </a:xfrm>
          <a:prstGeom prst="rect">
            <a:avLst/>
          </a:prstGeom>
          <a:noFill/>
        </p:spPr>
        <p:txBody>
          <a:bodyPr wrap="square" rtlCol="0">
            <a:spAutoFit/>
          </a:bodyPr>
          <a:lstStyle/>
          <a:p>
            <a:r>
              <a:rPr lang="en-US" dirty="0" err="1"/>
              <a:t>SkillsUP</a:t>
            </a:r>
            <a:r>
              <a:rPr lang="en-US" dirty="0"/>
              <a:t> focuses on entrepreneurship education and training around </a:t>
            </a:r>
            <a:r>
              <a:rPr lang="en-US" dirty="0" err="1"/>
              <a:t>EntreComp</a:t>
            </a:r>
            <a:r>
              <a:rPr lang="en-US" dirty="0"/>
              <a:t>, making it possible to speak about entrepreneurship in all its dimensions in a universal way, a departure from the narrow focus entrepreneurship has meant as only starting a business. Entrepreneurship can have many applications in the fields advanced via formal, informal and non-formal learning environments, as well as applications across sectors and within organizations. </a:t>
            </a:r>
            <a:r>
              <a:rPr lang="en-US" dirty="0" err="1"/>
              <a:t>EntreComp</a:t>
            </a:r>
            <a:r>
              <a:rPr lang="en-US" dirty="0"/>
              <a:t> is seen as a vehicle for developing key competences that are essential to the future of the workforce. Yet effective entrepreneurship and training opportunities are currently unevenly incorporated in VET, tertiary education curricula, and professional training. Obstacles to accessing quality training for both formal and informal education and training institutions, especially in rural areas, are removed with e-learning methodologies. </a:t>
            </a:r>
          </a:p>
          <a:p>
            <a:endParaRPr lang="en-US" dirty="0"/>
          </a:p>
          <a:p>
            <a:r>
              <a:rPr lang="en-US" dirty="0" err="1"/>
              <a:t>SkillsUP</a:t>
            </a:r>
            <a:r>
              <a:rPr lang="en-US" dirty="0"/>
              <a:t> supports our partners in piloting a best-practice </a:t>
            </a:r>
            <a:r>
              <a:rPr lang="en-US" dirty="0" err="1"/>
              <a:t>EntreComp</a:t>
            </a:r>
            <a:r>
              <a:rPr lang="en-US" dirty="0"/>
              <a:t> model within their operations, to ultimately focus on a secondary target group of young people and other learners they are able to reach toward becoming entrepreneurial. The </a:t>
            </a:r>
            <a:r>
              <a:rPr lang="en-US" dirty="0" err="1"/>
              <a:t>SkillsUP</a:t>
            </a:r>
            <a:r>
              <a:rPr lang="en-US" dirty="0"/>
              <a:t> Community of Practice creates a network in the region that currently does not exist while providing resources that are currently difficult to find in a one-stop virtual platform that consists of the Virtual Innovation Hub.</a:t>
            </a:r>
          </a:p>
          <a:p>
            <a:endParaRPr lang="en-US" dirty="0"/>
          </a:p>
          <a:p>
            <a:endParaRPr lang="en-US" sz="1000" dirty="0"/>
          </a:p>
        </p:txBody>
      </p:sp>
      <p:sp>
        <p:nvSpPr>
          <p:cNvPr id="6" name="Google Shape;141;p15">
            <a:extLst>
              <a:ext uri="{FF2B5EF4-FFF2-40B4-BE49-F238E27FC236}">
                <a16:creationId xmlns:a16="http://schemas.microsoft.com/office/drawing/2014/main" id="{A0C7FA6B-7971-4354-AE3A-8E053D683BB5}"/>
              </a:ext>
            </a:extLst>
          </p:cNvPr>
          <p:cNvSpPr txBox="1">
            <a:spLocks/>
          </p:cNvSpPr>
          <p:nvPr/>
        </p:nvSpPr>
        <p:spPr>
          <a:xfrm>
            <a:off x="194310" y="247455"/>
            <a:ext cx="8709659" cy="5412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9pPr>
          </a:lstStyle>
          <a:p>
            <a:pPr algn="ctr"/>
            <a:r>
              <a:rPr lang="sv-SE" sz="2400">
                <a:effectLst>
                  <a:outerShdw blurRad="38100" dist="38100" dir="2700000" algn="tl">
                    <a:srgbClr val="000000">
                      <a:alpha val="43137"/>
                    </a:srgbClr>
                  </a:outerShdw>
                </a:effectLst>
              </a:rPr>
              <a:t>Setting Skills in Motion - SkillsUP</a:t>
            </a:r>
            <a:endParaRPr lang="sv-SE"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79662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4" name="TextBox 3">
            <a:extLst>
              <a:ext uri="{FF2B5EF4-FFF2-40B4-BE49-F238E27FC236}">
                <a16:creationId xmlns:a16="http://schemas.microsoft.com/office/drawing/2014/main" id="{B1F6E889-7B0A-419F-8299-54CD16199521}"/>
              </a:ext>
            </a:extLst>
          </p:cNvPr>
          <p:cNvSpPr txBox="1"/>
          <p:nvPr/>
        </p:nvSpPr>
        <p:spPr>
          <a:xfrm>
            <a:off x="371474" y="2143958"/>
            <a:ext cx="8355330" cy="2862322"/>
          </a:xfrm>
          <a:prstGeom prst="rect">
            <a:avLst/>
          </a:prstGeom>
          <a:noFill/>
        </p:spPr>
        <p:txBody>
          <a:bodyPr wrap="square" rtlCol="0">
            <a:spAutoFit/>
          </a:bodyPr>
          <a:lstStyle/>
          <a:p>
            <a:r>
              <a:rPr lang="en-US" sz="1300" dirty="0" err="1"/>
              <a:t>SkillsUP</a:t>
            </a:r>
            <a:r>
              <a:rPr lang="en-US" sz="1300" dirty="0"/>
              <a:t> participant trainees learn the ins-and-outs of </a:t>
            </a:r>
            <a:r>
              <a:rPr lang="en-US" sz="1300" dirty="0" err="1"/>
              <a:t>EntreComp</a:t>
            </a:r>
            <a:r>
              <a:rPr lang="en-US" sz="1300" dirty="0"/>
              <a:t> as well as gain a good understanding of the future of work in terms of which skills are in demand in the 21st Century workforce of a Knowledge Society. Training also includes methodologies in line with UNESCO’s Competency Framework for Teaching in promoting technology literacy, knowledge deepening and knowledge creation. Upon completion of training, participants are able to take on new roles as facilitators of learning while using innovative methods of teaching to help their students develop valuable mindsets and skills for an innovation and creativity-driven economy, armed to enter a job market that rewards critical thinking, collaboration, creativity and technology literacy with digital skills. </a:t>
            </a:r>
            <a:r>
              <a:rPr lang="en-US" sz="1300" dirty="0" err="1"/>
              <a:t>SkillsUP</a:t>
            </a:r>
            <a:r>
              <a:rPr lang="en-US" sz="1300" dirty="0"/>
              <a:t> promotes links between entrepreneurship education and employability by promoting </a:t>
            </a:r>
            <a:r>
              <a:rPr lang="en-US" sz="1300" dirty="0" err="1"/>
              <a:t>EntreComp</a:t>
            </a:r>
            <a:r>
              <a:rPr lang="en-US" sz="1300" dirty="0"/>
              <a:t> competences as attitudes, knowledge and skills people need to live, work and become productive citizens in a globalized world. This is especially relevant for young people searching for meaningful paths in life. It can also contribute to long-term political stability that arises from supporting human capital development for social and economic growth.</a:t>
            </a:r>
          </a:p>
          <a:p>
            <a:endParaRPr lang="en-US" dirty="0"/>
          </a:p>
          <a:p>
            <a:endParaRPr lang="en-US" sz="1000" dirty="0"/>
          </a:p>
        </p:txBody>
      </p:sp>
      <p:pic>
        <p:nvPicPr>
          <p:cNvPr id="3" name="Picture 2" descr="A close up of a device&#10;&#10;Description automatically generated">
            <a:extLst>
              <a:ext uri="{FF2B5EF4-FFF2-40B4-BE49-F238E27FC236}">
                <a16:creationId xmlns:a16="http://schemas.microsoft.com/office/drawing/2014/main" id="{3713AD1D-77C3-4338-82FC-68F2BD7B5621}"/>
              </a:ext>
            </a:extLst>
          </p:cNvPr>
          <p:cNvPicPr>
            <a:picLocks noChangeAspect="1"/>
          </p:cNvPicPr>
          <p:nvPr/>
        </p:nvPicPr>
        <p:blipFill>
          <a:blip r:embed="rId3"/>
          <a:stretch>
            <a:fillRect/>
          </a:stretch>
        </p:blipFill>
        <p:spPr>
          <a:xfrm>
            <a:off x="5537925" y="768955"/>
            <a:ext cx="3331754" cy="1272133"/>
          </a:xfrm>
          <a:prstGeom prst="rect">
            <a:avLst/>
          </a:prstGeom>
        </p:spPr>
      </p:pic>
      <p:sp>
        <p:nvSpPr>
          <p:cNvPr id="5" name="TextBox 4">
            <a:extLst>
              <a:ext uri="{FF2B5EF4-FFF2-40B4-BE49-F238E27FC236}">
                <a16:creationId xmlns:a16="http://schemas.microsoft.com/office/drawing/2014/main" id="{2E4F6E29-0DEE-47CC-A511-9DB905561390}"/>
              </a:ext>
            </a:extLst>
          </p:cNvPr>
          <p:cNvSpPr txBox="1"/>
          <p:nvPr/>
        </p:nvSpPr>
        <p:spPr>
          <a:xfrm>
            <a:off x="308611" y="755867"/>
            <a:ext cx="5440680" cy="1200329"/>
          </a:xfrm>
          <a:prstGeom prst="rect">
            <a:avLst/>
          </a:prstGeom>
          <a:noFill/>
        </p:spPr>
        <p:txBody>
          <a:bodyPr wrap="square" rtlCol="0">
            <a:spAutoFit/>
          </a:bodyPr>
          <a:lstStyle/>
          <a:p>
            <a:r>
              <a:rPr lang="en-US" sz="1600" b="1" dirty="0">
                <a:solidFill>
                  <a:schemeClr val="accent5">
                    <a:lumMod val="75000"/>
                  </a:schemeClr>
                </a:solidFill>
              </a:rPr>
              <a:t>Entrepreneurship Education &amp; Training Model </a:t>
            </a:r>
          </a:p>
          <a:p>
            <a:pPr marL="285750" indent="-285750">
              <a:buFont typeface="Arial" panose="020B0604020202020204" pitchFamily="34" charset="0"/>
              <a:buChar char="•"/>
            </a:pPr>
            <a:r>
              <a:rPr lang="en-US" dirty="0" err="1">
                <a:solidFill>
                  <a:schemeClr val="accent5">
                    <a:lumMod val="75000"/>
                  </a:schemeClr>
                </a:solidFill>
              </a:rPr>
              <a:t>EntreComp</a:t>
            </a:r>
            <a:r>
              <a:rPr lang="en-US" dirty="0">
                <a:solidFill>
                  <a:schemeClr val="accent5">
                    <a:lumMod val="75000"/>
                  </a:schemeClr>
                </a:solidFill>
              </a:rPr>
              <a:t> framework</a:t>
            </a:r>
          </a:p>
          <a:p>
            <a:pPr marL="285750" indent="-285750">
              <a:buFont typeface="Arial" panose="020B0604020202020204" pitchFamily="34" charset="0"/>
              <a:buChar char="•"/>
            </a:pPr>
            <a:r>
              <a:rPr lang="en-US" dirty="0">
                <a:solidFill>
                  <a:schemeClr val="accent5">
                    <a:lumMod val="75000"/>
                  </a:schemeClr>
                </a:solidFill>
              </a:rPr>
              <a:t>Inquiry-based collaborative learning</a:t>
            </a:r>
          </a:p>
          <a:p>
            <a:pPr marL="285750" indent="-285750">
              <a:buFont typeface="Arial" panose="020B0604020202020204" pitchFamily="34" charset="0"/>
              <a:buChar char="•"/>
            </a:pPr>
            <a:r>
              <a:rPr lang="en-US" dirty="0">
                <a:solidFill>
                  <a:schemeClr val="accent5">
                    <a:lumMod val="75000"/>
                  </a:schemeClr>
                </a:solidFill>
              </a:rPr>
              <a:t>Acquiring a Growth Mindset</a:t>
            </a:r>
          </a:p>
          <a:p>
            <a:pPr marL="285750" indent="-285750">
              <a:buFont typeface="Arial" panose="020B0604020202020204" pitchFamily="34" charset="0"/>
              <a:buChar char="•"/>
            </a:pPr>
            <a:r>
              <a:rPr lang="en-US" dirty="0">
                <a:solidFill>
                  <a:schemeClr val="accent5">
                    <a:lumMod val="75000"/>
                  </a:schemeClr>
                </a:solidFill>
              </a:rPr>
              <a:t>Virtual Badges for Skills Competence Transparency</a:t>
            </a:r>
          </a:p>
        </p:txBody>
      </p:sp>
      <p:sp>
        <p:nvSpPr>
          <p:cNvPr id="8" name="Google Shape;141;p15">
            <a:extLst>
              <a:ext uri="{FF2B5EF4-FFF2-40B4-BE49-F238E27FC236}">
                <a16:creationId xmlns:a16="http://schemas.microsoft.com/office/drawing/2014/main" id="{2415763A-1B86-4773-9B9F-0D10515E4FDD}"/>
              </a:ext>
            </a:extLst>
          </p:cNvPr>
          <p:cNvSpPr txBox="1">
            <a:spLocks/>
          </p:cNvSpPr>
          <p:nvPr/>
        </p:nvSpPr>
        <p:spPr>
          <a:xfrm>
            <a:off x="194310" y="247455"/>
            <a:ext cx="8709659" cy="5412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9pPr>
          </a:lstStyle>
          <a:p>
            <a:pPr algn="ctr"/>
            <a:r>
              <a:rPr lang="sv-SE" sz="2400">
                <a:effectLst>
                  <a:outerShdw blurRad="38100" dist="38100" dir="2700000" algn="tl">
                    <a:srgbClr val="000000">
                      <a:alpha val="43137"/>
                    </a:srgbClr>
                  </a:outerShdw>
                </a:effectLst>
              </a:rPr>
              <a:t>Setting Skills in Motion - SkillsUP</a:t>
            </a:r>
            <a:endParaRPr lang="sv-SE"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2216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4" name="TextBox 3">
            <a:extLst>
              <a:ext uri="{FF2B5EF4-FFF2-40B4-BE49-F238E27FC236}">
                <a16:creationId xmlns:a16="http://schemas.microsoft.com/office/drawing/2014/main" id="{B1F6E889-7B0A-419F-8299-54CD16199521}"/>
              </a:ext>
            </a:extLst>
          </p:cNvPr>
          <p:cNvSpPr txBox="1"/>
          <p:nvPr/>
        </p:nvSpPr>
        <p:spPr>
          <a:xfrm>
            <a:off x="960120" y="1817386"/>
            <a:ext cx="7223759" cy="2292935"/>
          </a:xfrm>
          <a:prstGeom prst="rect">
            <a:avLst/>
          </a:prstGeom>
          <a:noFill/>
        </p:spPr>
        <p:txBody>
          <a:bodyPr wrap="square" rtlCol="0">
            <a:spAutoFit/>
          </a:bodyPr>
          <a:lstStyle/>
          <a:p>
            <a:r>
              <a:rPr lang="en-US" sz="1300" dirty="0" err="1"/>
              <a:t>SkillsUP</a:t>
            </a:r>
            <a:r>
              <a:rPr lang="en-US" sz="1300" dirty="0"/>
              <a:t> partners create resource centers within their operations to accomplish several objectives:</a:t>
            </a:r>
          </a:p>
          <a:p>
            <a:pPr marL="285750" indent="-285750">
              <a:buFont typeface="Arial" panose="020B0604020202020204" pitchFamily="34" charset="0"/>
              <a:buChar char="•"/>
            </a:pPr>
            <a:r>
              <a:rPr lang="en-US" sz="1300" dirty="0"/>
              <a:t>Conduct training via e-learning </a:t>
            </a:r>
          </a:p>
          <a:p>
            <a:pPr marL="285750" indent="-285750">
              <a:buFont typeface="Arial" panose="020B0604020202020204" pitchFamily="34" charset="0"/>
              <a:buChar char="•"/>
            </a:pPr>
            <a:r>
              <a:rPr lang="en-US" sz="1300" dirty="0"/>
              <a:t>Facilitate linkages with other </a:t>
            </a:r>
            <a:r>
              <a:rPr lang="en-US" sz="1300" dirty="0" err="1"/>
              <a:t>SkillsUP</a:t>
            </a:r>
            <a:r>
              <a:rPr lang="en-US" sz="1300" dirty="0"/>
              <a:t> resource centers to participate in the Community of Practice that houses the virtual resources associated with entrepreneurship and connects Partners and Trainees in ongoing communication, thus creating a European network</a:t>
            </a:r>
          </a:p>
          <a:p>
            <a:pPr marL="285750" indent="-285750">
              <a:buFont typeface="Arial" panose="020B0604020202020204" pitchFamily="34" charset="0"/>
              <a:buChar char="•"/>
            </a:pPr>
            <a:r>
              <a:rPr lang="en-US" sz="1300" dirty="0"/>
              <a:t>Build relationships with the local community to identify and collaborate with stakeholders sharing common visions of bridging skills gaps, fomenting economic development and/or advocating for improved public policy and systematic changes in education that would mainstream entrepreneurship education in the curricula at a range of learning venues, including formal, informal and non-formal learning environments</a:t>
            </a:r>
            <a:endParaRPr lang="en-US" sz="1000" dirty="0"/>
          </a:p>
        </p:txBody>
      </p:sp>
      <p:sp>
        <p:nvSpPr>
          <p:cNvPr id="5" name="TextBox 4">
            <a:extLst>
              <a:ext uri="{FF2B5EF4-FFF2-40B4-BE49-F238E27FC236}">
                <a16:creationId xmlns:a16="http://schemas.microsoft.com/office/drawing/2014/main" id="{2E4F6E29-0DEE-47CC-A511-9DB905561390}"/>
              </a:ext>
            </a:extLst>
          </p:cNvPr>
          <p:cNvSpPr txBox="1"/>
          <p:nvPr/>
        </p:nvSpPr>
        <p:spPr>
          <a:xfrm>
            <a:off x="3417570" y="1185186"/>
            <a:ext cx="2868929" cy="338554"/>
          </a:xfrm>
          <a:prstGeom prst="rect">
            <a:avLst/>
          </a:prstGeom>
          <a:noFill/>
        </p:spPr>
        <p:txBody>
          <a:bodyPr wrap="square" rtlCol="0">
            <a:spAutoFit/>
          </a:bodyPr>
          <a:lstStyle/>
          <a:p>
            <a:pPr algn="ctr"/>
            <a:r>
              <a:rPr lang="en-US" sz="1600" b="1" dirty="0" err="1">
                <a:solidFill>
                  <a:schemeClr val="accent5">
                    <a:lumMod val="75000"/>
                  </a:schemeClr>
                </a:solidFill>
              </a:rPr>
              <a:t>SkillsUP</a:t>
            </a:r>
            <a:r>
              <a:rPr lang="en-US" sz="1600" b="1" dirty="0">
                <a:solidFill>
                  <a:schemeClr val="accent5">
                    <a:lumMod val="75000"/>
                  </a:schemeClr>
                </a:solidFill>
              </a:rPr>
              <a:t> Resource Centers</a:t>
            </a:r>
            <a:endParaRPr lang="en-US" dirty="0">
              <a:solidFill>
                <a:schemeClr val="accent5">
                  <a:lumMod val="75000"/>
                </a:schemeClr>
              </a:solidFill>
            </a:endParaRPr>
          </a:p>
        </p:txBody>
      </p:sp>
      <p:sp>
        <p:nvSpPr>
          <p:cNvPr id="8" name="Google Shape;141;p15">
            <a:extLst>
              <a:ext uri="{FF2B5EF4-FFF2-40B4-BE49-F238E27FC236}">
                <a16:creationId xmlns:a16="http://schemas.microsoft.com/office/drawing/2014/main" id="{26ACE4C9-67E3-4C92-B799-544729092CAE}"/>
              </a:ext>
            </a:extLst>
          </p:cNvPr>
          <p:cNvSpPr txBox="1">
            <a:spLocks/>
          </p:cNvSpPr>
          <p:nvPr/>
        </p:nvSpPr>
        <p:spPr>
          <a:xfrm>
            <a:off x="194310" y="247455"/>
            <a:ext cx="8709659" cy="5412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9pPr>
          </a:lstStyle>
          <a:p>
            <a:pPr algn="ctr"/>
            <a:r>
              <a:rPr lang="sv-SE" sz="2400">
                <a:effectLst>
                  <a:outerShdw blurRad="38100" dist="38100" dir="2700000" algn="tl">
                    <a:srgbClr val="000000">
                      <a:alpha val="43137"/>
                    </a:srgbClr>
                  </a:outerShdw>
                </a:effectLst>
              </a:rPr>
              <a:t>Setting Skills in Motion - SkillsUP</a:t>
            </a:r>
            <a:endParaRPr lang="sv-SE"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1841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9" name="Picture 8">
            <a:extLst>
              <a:ext uri="{FF2B5EF4-FFF2-40B4-BE49-F238E27FC236}">
                <a16:creationId xmlns:a16="http://schemas.microsoft.com/office/drawing/2014/main" id="{27A388AC-046A-4C1A-A753-8CD768A15C90}"/>
              </a:ext>
            </a:extLst>
          </p:cNvPr>
          <p:cNvPicPr>
            <a:picLocks noChangeAspect="1"/>
          </p:cNvPicPr>
          <p:nvPr/>
        </p:nvPicPr>
        <p:blipFill>
          <a:blip r:embed="rId3"/>
          <a:srcRect/>
          <a:stretch/>
        </p:blipFill>
        <p:spPr>
          <a:xfrm>
            <a:off x="697389" y="891541"/>
            <a:ext cx="5188567" cy="3794622"/>
          </a:xfrm>
          <a:prstGeom prst="rect">
            <a:avLst/>
          </a:prstGeom>
        </p:spPr>
      </p:pic>
      <p:sp>
        <p:nvSpPr>
          <p:cNvPr id="5" name="TextBox 4">
            <a:extLst>
              <a:ext uri="{FF2B5EF4-FFF2-40B4-BE49-F238E27FC236}">
                <a16:creationId xmlns:a16="http://schemas.microsoft.com/office/drawing/2014/main" id="{2E4F6E29-0DEE-47CC-A511-9DB905561390}"/>
              </a:ext>
            </a:extLst>
          </p:cNvPr>
          <p:cNvSpPr txBox="1"/>
          <p:nvPr/>
        </p:nvSpPr>
        <p:spPr>
          <a:xfrm>
            <a:off x="6035040" y="891540"/>
            <a:ext cx="2868929" cy="338554"/>
          </a:xfrm>
          <a:prstGeom prst="rect">
            <a:avLst/>
          </a:prstGeom>
          <a:noFill/>
        </p:spPr>
        <p:txBody>
          <a:bodyPr wrap="square" rtlCol="0">
            <a:spAutoFit/>
          </a:bodyPr>
          <a:lstStyle/>
          <a:p>
            <a:pPr algn="ctr"/>
            <a:r>
              <a:rPr lang="en-US" sz="1600" b="1" dirty="0" err="1">
                <a:solidFill>
                  <a:schemeClr val="accent5">
                    <a:lumMod val="75000"/>
                  </a:schemeClr>
                </a:solidFill>
              </a:rPr>
              <a:t>SkillsUP</a:t>
            </a:r>
            <a:r>
              <a:rPr lang="en-US" sz="1600" b="1" dirty="0">
                <a:solidFill>
                  <a:schemeClr val="accent5">
                    <a:lumMod val="75000"/>
                  </a:schemeClr>
                </a:solidFill>
              </a:rPr>
              <a:t> Resource Centers</a:t>
            </a:r>
            <a:endParaRPr lang="en-US" dirty="0">
              <a:solidFill>
                <a:schemeClr val="accent5">
                  <a:lumMod val="75000"/>
                </a:schemeClr>
              </a:solidFill>
            </a:endParaRPr>
          </a:p>
        </p:txBody>
      </p:sp>
      <p:pic>
        <p:nvPicPr>
          <p:cNvPr id="14" name="Picture 13" descr="A picture containing colored, dark, looking, device&#10;&#10;Description automatically generated">
            <a:extLst>
              <a:ext uri="{FF2B5EF4-FFF2-40B4-BE49-F238E27FC236}">
                <a16:creationId xmlns:a16="http://schemas.microsoft.com/office/drawing/2014/main" id="{D38E488E-5FAD-4441-8602-46A458CD397C}"/>
              </a:ext>
            </a:extLst>
          </p:cNvPr>
          <p:cNvPicPr>
            <a:picLocks noChangeAspect="1"/>
          </p:cNvPicPr>
          <p:nvPr/>
        </p:nvPicPr>
        <p:blipFill>
          <a:blip r:embed="rId4"/>
          <a:stretch>
            <a:fillRect/>
          </a:stretch>
        </p:blipFill>
        <p:spPr>
          <a:xfrm>
            <a:off x="5067182" y="3472814"/>
            <a:ext cx="309054" cy="284972"/>
          </a:xfrm>
          <a:prstGeom prst="rect">
            <a:avLst/>
          </a:prstGeom>
        </p:spPr>
      </p:pic>
      <p:pic>
        <p:nvPicPr>
          <p:cNvPr id="15" name="Picture 14" descr="A picture containing colored, dark, looking, device&#10;&#10;Description automatically generated">
            <a:extLst>
              <a:ext uri="{FF2B5EF4-FFF2-40B4-BE49-F238E27FC236}">
                <a16:creationId xmlns:a16="http://schemas.microsoft.com/office/drawing/2014/main" id="{20BDF0BA-FEF9-4D87-B589-B7810F56B145}"/>
              </a:ext>
            </a:extLst>
          </p:cNvPr>
          <p:cNvPicPr>
            <a:picLocks noChangeAspect="1"/>
          </p:cNvPicPr>
          <p:nvPr/>
        </p:nvPicPr>
        <p:blipFill>
          <a:blip r:embed="rId4"/>
          <a:stretch>
            <a:fillRect/>
          </a:stretch>
        </p:blipFill>
        <p:spPr>
          <a:xfrm>
            <a:off x="4893788" y="3641553"/>
            <a:ext cx="309054" cy="284972"/>
          </a:xfrm>
          <a:prstGeom prst="rect">
            <a:avLst/>
          </a:prstGeom>
        </p:spPr>
      </p:pic>
      <p:pic>
        <p:nvPicPr>
          <p:cNvPr id="16" name="Picture 15" descr="A picture containing colored, dark, looking, device&#10;&#10;Description automatically generated">
            <a:extLst>
              <a:ext uri="{FF2B5EF4-FFF2-40B4-BE49-F238E27FC236}">
                <a16:creationId xmlns:a16="http://schemas.microsoft.com/office/drawing/2014/main" id="{36A2A36B-4443-4493-B2FB-999144BBA228}"/>
              </a:ext>
            </a:extLst>
          </p:cNvPr>
          <p:cNvPicPr>
            <a:picLocks noChangeAspect="1"/>
          </p:cNvPicPr>
          <p:nvPr/>
        </p:nvPicPr>
        <p:blipFill>
          <a:blip r:embed="rId4"/>
          <a:stretch>
            <a:fillRect/>
          </a:stretch>
        </p:blipFill>
        <p:spPr>
          <a:xfrm>
            <a:off x="4671431" y="3757786"/>
            <a:ext cx="309054" cy="284972"/>
          </a:xfrm>
          <a:prstGeom prst="rect">
            <a:avLst/>
          </a:prstGeom>
        </p:spPr>
      </p:pic>
      <p:pic>
        <p:nvPicPr>
          <p:cNvPr id="19" name="Picture 18" descr="A picture containing colored, dark, looking, device&#10;&#10;Description automatically generated">
            <a:extLst>
              <a:ext uri="{FF2B5EF4-FFF2-40B4-BE49-F238E27FC236}">
                <a16:creationId xmlns:a16="http://schemas.microsoft.com/office/drawing/2014/main" id="{2AE02666-11FA-4539-B1A8-C6E549983209}"/>
              </a:ext>
            </a:extLst>
          </p:cNvPr>
          <p:cNvPicPr>
            <a:picLocks noChangeAspect="1"/>
          </p:cNvPicPr>
          <p:nvPr/>
        </p:nvPicPr>
        <p:blipFill>
          <a:blip r:embed="rId4"/>
          <a:stretch>
            <a:fillRect/>
          </a:stretch>
        </p:blipFill>
        <p:spPr>
          <a:xfrm>
            <a:off x="3658780" y="2728405"/>
            <a:ext cx="309054" cy="284972"/>
          </a:xfrm>
          <a:prstGeom prst="rect">
            <a:avLst/>
          </a:prstGeom>
        </p:spPr>
      </p:pic>
      <p:pic>
        <p:nvPicPr>
          <p:cNvPr id="21" name="Picture 20" descr="A picture containing colored, dark, looking, device&#10;&#10;Description automatically generated">
            <a:extLst>
              <a:ext uri="{FF2B5EF4-FFF2-40B4-BE49-F238E27FC236}">
                <a16:creationId xmlns:a16="http://schemas.microsoft.com/office/drawing/2014/main" id="{4A3B3CC0-5036-45FA-AE32-91E39FE19376}"/>
              </a:ext>
            </a:extLst>
          </p:cNvPr>
          <p:cNvPicPr>
            <a:picLocks noChangeAspect="1"/>
          </p:cNvPicPr>
          <p:nvPr/>
        </p:nvPicPr>
        <p:blipFill>
          <a:blip r:embed="rId4"/>
          <a:stretch>
            <a:fillRect/>
          </a:stretch>
        </p:blipFill>
        <p:spPr>
          <a:xfrm>
            <a:off x="2906635" y="2130123"/>
            <a:ext cx="309054" cy="284972"/>
          </a:xfrm>
          <a:prstGeom prst="rect">
            <a:avLst/>
          </a:prstGeom>
        </p:spPr>
      </p:pic>
      <p:pic>
        <p:nvPicPr>
          <p:cNvPr id="22" name="Picture 21" descr="A picture containing colored, dark, looking, device&#10;&#10;Description automatically generated">
            <a:extLst>
              <a:ext uri="{FF2B5EF4-FFF2-40B4-BE49-F238E27FC236}">
                <a16:creationId xmlns:a16="http://schemas.microsoft.com/office/drawing/2014/main" id="{26E5787B-0D4D-411E-81F8-1E3A06DD2D60}"/>
              </a:ext>
            </a:extLst>
          </p:cNvPr>
          <p:cNvPicPr>
            <a:picLocks noChangeAspect="1"/>
          </p:cNvPicPr>
          <p:nvPr/>
        </p:nvPicPr>
        <p:blipFill>
          <a:blip r:embed="rId4"/>
          <a:stretch>
            <a:fillRect/>
          </a:stretch>
        </p:blipFill>
        <p:spPr>
          <a:xfrm>
            <a:off x="1649494" y="2272609"/>
            <a:ext cx="309054" cy="284972"/>
          </a:xfrm>
          <a:prstGeom prst="rect">
            <a:avLst/>
          </a:prstGeom>
        </p:spPr>
      </p:pic>
      <p:sp>
        <p:nvSpPr>
          <p:cNvPr id="24" name="TextBox 23">
            <a:extLst>
              <a:ext uri="{FF2B5EF4-FFF2-40B4-BE49-F238E27FC236}">
                <a16:creationId xmlns:a16="http://schemas.microsoft.com/office/drawing/2014/main" id="{2AA9DBC1-23E9-4D86-B3F9-9920F29FD1DB}"/>
              </a:ext>
            </a:extLst>
          </p:cNvPr>
          <p:cNvSpPr txBox="1"/>
          <p:nvPr/>
        </p:nvSpPr>
        <p:spPr>
          <a:xfrm>
            <a:off x="6743399" y="1416925"/>
            <a:ext cx="1607867" cy="2923877"/>
          </a:xfrm>
          <a:prstGeom prst="rect">
            <a:avLst/>
          </a:prstGeom>
          <a:noFill/>
        </p:spPr>
        <p:txBody>
          <a:bodyPr wrap="square" rtlCol="0">
            <a:spAutoFit/>
          </a:bodyPr>
          <a:lstStyle/>
          <a:p>
            <a:pPr algn="ctr"/>
            <a:r>
              <a:rPr lang="en-US" sz="2000" dirty="0">
                <a:effectLst>
                  <a:outerShdw blurRad="38100" dist="38100" dir="2700000" algn="tl">
                    <a:srgbClr val="000000">
                      <a:alpha val="43137"/>
                    </a:srgbClr>
                  </a:outerShdw>
                </a:effectLst>
              </a:rPr>
              <a:t>MENA</a:t>
            </a:r>
          </a:p>
          <a:p>
            <a:pPr marL="171450" indent="-171450">
              <a:buFont typeface="Wingdings" panose="05000000000000000000" pitchFamily="2" charset="2"/>
              <a:buChar char="v"/>
            </a:pPr>
            <a:r>
              <a:rPr lang="en-US" sz="1800" dirty="0"/>
              <a:t> Egypt</a:t>
            </a:r>
          </a:p>
          <a:p>
            <a:pPr marL="171450" indent="-171450">
              <a:buFont typeface="Wingdings" panose="05000000000000000000" pitchFamily="2" charset="2"/>
              <a:buChar char="v"/>
            </a:pPr>
            <a:r>
              <a:rPr lang="en-US" sz="1800" dirty="0"/>
              <a:t> Jordan</a:t>
            </a:r>
          </a:p>
          <a:p>
            <a:pPr marL="171450" indent="-171450">
              <a:buFont typeface="Wingdings" panose="05000000000000000000" pitchFamily="2" charset="2"/>
              <a:buChar char="v"/>
            </a:pPr>
            <a:r>
              <a:rPr lang="en-US" sz="1800" dirty="0"/>
              <a:t> Palestine</a:t>
            </a:r>
          </a:p>
          <a:p>
            <a:endParaRPr lang="en-US" sz="1800" dirty="0"/>
          </a:p>
          <a:p>
            <a:pPr algn="ctr"/>
            <a:r>
              <a:rPr lang="en-US" sz="2000" dirty="0">
                <a:effectLst>
                  <a:outerShdw blurRad="38100" dist="38100" dir="2700000" algn="tl">
                    <a:srgbClr val="000000">
                      <a:alpha val="43137"/>
                    </a:srgbClr>
                  </a:outerShdw>
                </a:effectLst>
              </a:rPr>
              <a:t>EU</a:t>
            </a:r>
          </a:p>
          <a:p>
            <a:pPr marL="171450" indent="-171450">
              <a:buFont typeface="Wingdings" panose="05000000000000000000" pitchFamily="2" charset="2"/>
              <a:buChar char="v"/>
            </a:pPr>
            <a:r>
              <a:rPr lang="en-US" sz="1800" dirty="0"/>
              <a:t> Italy</a:t>
            </a:r>
          </a:p>
          <a:p>
            <a:pPr marL="171450" indent="-171450">
              <a:buFont typeface="Wingdings" panose="05000000000000000000" pitchFamily="2" charset="2"/>
              <a:buChar char="v"/>
            </a:pPr>
            <a:r>
              <a:rPr lang="en-US" sz="1800" dirty="0"/>
              <a:t> Cyprus</a:t>
            </a:r>
          </a:p>
          <a:p>
            <a:pPr marL="171450" indent="-171450">
              <a:buFont typeface="Wingdings" panose="05000000000000000000" pitchFamily="2" charset="2"/>
              <a:buChar char="v"/>
            </a:pPr>
            <a:r>
              <a:rPr lang="en-US" sz="1800" dirty="0"/>
              <a:t> Greece</a:t>
            </a:r>
          </a:p>
          <a:p>
            <a:pPr marL="171450" indent="-171450">
              <a:buFont typeface="Wingdings" panose="05000000000000000000" pitchFamily="2" charset="2"/>
              <a:buChar char="v"/>
            </a:pPr>
            <a:r>
              <a:rPr lang="en-US" sz="1800" dirty="0"/>
              <a:t> Spain</a:t>
            </a:r>
          </a:p>
        </p:txBody>
      </p:sp>
      <p:pic>
        <p:nvPicPr>
          <p:cNvPr id="25" name="Picture 24" descr="A picture containing colored, dark, looking, device&#10;&#10;Description automatically generated">
            <a:extLst>
              <a:ext uri="{FF2B5EF4-FFF2-40B4-BE49-F238E27FC236}">
                <a16:creationId xmlns:a16="http://schemas.microsoft.com/office/drawing/2014/main" id="{2FEAFC04-59DB-4B88-8656-07833F7879D2}"/>
              </a:ext>
            </a:extLst>
          </p:cNvPr>
          <p:cNvPicPr>
            <a:picLocks noChangeAspect="1"/>
          </p:cNvPicPr>
          <p:nvPr/>
        </p:nvPicPr>
        <p:blipFill>
          <a:blip r:embed="rId4"/>
          <a:stretch>
            <a:fillRect/>
          </a:stretch>
        </p:blipFill>
        <p:spPr>
          <a:xfrm>
            <a:off x="4984347" y="3013376"/>
            <a:ext cx="309054" cy="284972"/>
          </a:xfrm>
          <a:prstGeom prst="rect">
            <a:avLst/>
          </a:prstGeom>
        </p:spPr>
      </p:pic>
      <p:sp>
        <p:nvSpPr>
          <p:cNvPr id="26" name="Google Shape;141;p15">
            <a:extLst>
              <a:ext uri="{FF2B5EF4-FFF2-40B4-BE49-F238E27FC236}">
                <a16:creationId xmlns:a16="http://schemas.microsoft.com/office/drawing/2014/main" id="{2711E9A5-09F6-4D8D-8A98-E506AC95BA6F}"/>
              </a:ext>
            </a:extLst>
          </p:cNvPr>
          <p:cNvSpPr txBox="1">
            <a:spLocks/>
          </p:cNvSpPr>
          <p:nvPr/>
        </p:nvSpPr>
        <p:spPr>
          <a:xfrm>
            <a:off x="194310" y="247455"/>
            <a:ext cx="8709659" cy="5412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9pPr>
          </a:lstStyle>
          <a:p>
            <a:pPr algn="ctr"/>
            <a:r>
              <a:rPr lang="sv-SE" sz="2400">
                <a:effectLst>
                  <a:outerShdw blurRad="38100" dist="38100" dir="2700000" algn="tl">
                    <a:srgbClr val="000000">
                      <a:alpha val="43137"/>
                    </a:srgbClr>
                  </a:outerShdw>
                </a:effectLst>
              </a:rPr>
              <a:t>Setting Skills in Motion - SkillsUP</a:t>
            </a:r>
            <a:endParaRPr lang="sv-SE"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55734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7" name="Google Shape;141;p15">
            <a:extLst>
              <a:ext uri="{FF2B5EF4-FFF2-40B4-BE49-F238E27FC236}">
                <a16:creationId xmlns:a16="http://schemas.microsoft.com/office/drawing/2014/main" id="{619B4958-8C44-4601-B78A-E358DF26FFC2}"/>
              </a:ext>
            </a:extLst>
          </p:cNvPr>
          <p:cNvSpPr txBox="1">
            <a:spLocks noGrp="1"/>
          </p:cNvSpPr>
          <p:nvPr>
            <p:ph type="title"/>
          </p:nvPr>
        </p:nvSpPr>
        <p:spPr>
          <a:xfrm>
            <a:off x="217170" y="221344"/>
            <a:ext cx="8709659" cy="5412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400" dirty="0">
                <a:effectLst>
                  <a:outerShdw blurRad="38100" dist="38100" dir="2700000" algn="tl">
                    <a:srgbClr val="000000">
                      <a:alpha val="43137"/>
                    </a:srgbClr>
                  </a:outerShdw>
                </a:effectLst>
              </a:rPr>
              <a:t>Setting Skills in Motion - </a:t>
            </a:r>
            <a:r>
              <a:rPr lang="en-GB" sz="2400" dirty="0" err="1">
                <a:effectLst>
                  <a:outerShdw blurRad="38100" dist="38100" dir="2700000" algn="tl">
                    <a:srgbClr val="000000">
                      <a:alpha val="43137"/>
                    </a:srgbClr>
                  </a:outerShdw>
                </a:effectLst>
              </a:rPr>
              <a:t>SkillsUP</a:t>
            </a:r>
            <a:endParaRPr sz="2400"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B1F6E889-7B0A-419F-8299-54CD16199521}"/>
              </a:ext>
            </a:extLst>
          </p:cNvPr>
          <p:cNvSpPr txBox="1"/>
          <p:nvPr/>
        </p:nvSpPr>
        <p:spPr>
          <a:xfrm>
            <a:off x="1198242" y="931836"/>
            <a:ext cx="7040881" cy="3262432"/>
          </a:xfrm>
          <a:prstGeom prst="rect">
            <a:avLst/>
          </a:prstGeom>
          <a:noFill/>
        </p:spPr>
        <p:txBody>
          <a:bodyPr wrap="square" rtlCol="0">
            <a:spAutoFit/>
          </a:bodyPr>
          <a:lstStyle/>
          <a:p>
            <a:r>
              <a:rPr lang="en-US" sz="1600" b="1" dirty="0"/>
              <a:t>Lead Applicant: </a:t>
            </a:r>
            <a:r>
              <a:rPr lang="en-US" dirty="0"/>
              <a:t>Al-Balqa Applied University </a:t>
            </a:r>
            <a:r>
              <a:rPr lang="en-US" i="1" dirty="0"/>
              <a:t>(Jordan)</a:t>
            </a:r>
          </a:p>
          <a:p>
            <a:r>
              <a:rPr lang="en-US" sz="1600" dirty="0"/>
              <a:t>WOBs JO (Jordan)</a:t>
            </a:r>
            <a:endParaRPr lang="en-US" sz="1800" dirty="0"/>
          </a:p>
          <a:p>
            <a:r>
              <a:rPr lang="en-US" sz="1600" dirty="0"/>
              <a:t>National Research Center </a:t>
            </a:r>
            <a:r>
              <a:rPr lang="en-US" i="1" dirty="0"/>
              <a:t>(Egypt)</a:t>
            </a:r>
          </a:p>
          <a:p>
            <a:r>
              <a:rPr lang="en-US" sz="1600" dirty="0"/>
              <a:t>Egypt-Japan Institute of Science &amp; Technology </a:t>
            </a:r>
            <a:r>
              <a:rPr lang="en-US" i="1" dirty="0"/>
              <a:t>(Egypt)</a:t>
            </a:r>
          </a:p>
          <a:p>
            <a:r>
              <a:rPr lang="en-US" sz="1600" dirty="0"/>
              <a:t>Hisham </a:t>
            </a:r>
            <a:r>
              <a:rPr lang="en-US" sz="1600" dirty="0" err="1"/>
              <a:t>Hijjawi</a:t>
            </a:r>
            <a:r>
              <a:rPr lang="en-US" sz="1600" dirty="0"/>
              <a:t> College of Technology </a:t>
            </a:r>
            <a:r>
              <a:rPr lang="en-US" i="1" dirty="0"/>
              <a:t>(Palestine) </a:t>
            </a:r>
          </a:p>
          <a:p>
            <a:endParaRPr lang="en-US" sz="1600" dirty="0"/>
          </a:p>
          <a:p>
            <a:r>
              <a:rPr lang="en-US" sz="1600" dirty="0"/>
              <a:t>EU Partners</a:t>
            </a:r>
          </a:p>
          <a:p>
            <a:r>
              <a:rPr lang="en-US" sz="1600" dirty="0" err="1"/>
              <a:t>Istituto</a:t>
            </a:r>
            <a:r>
              <a:rPr lang="en-US" sz="1600" dirty="0"/>
              <a:t> </a:t>
            </a:r>
            <a:r>
              <a:rPr lang="en-US" sz="1600" dirty="0" err="1"/>
              <a:t>d’Insenanza</a:t>
            </a:r>
            <a:r>
              <a:rPr lang="en-US" sz="1600" dirty="0"/>
              <a:t> </a:t>
            </a:r>
            <a:r>
              <a:rPr lang="en-US" sz="1600" dirty="0" err="1"/>
              <a:t>Superiore</a:t>
            </a:r>
            <a:r>
              <a:rPr lang="en-US" sz="1600" dirty="0"/>
              <a:t> A. Cecchi </a:t>
            </a:r>
            <a:r>
              <a:rPr lang="en-US" i="1" dirty="0"/>
              <a:t>(Italy)</a:t>
            </a:r>
          </a:p>
          <a:p>
            <a:r>
              <a:rPr lang="en-US" sz="1600" dirty="0" err="1"/>
              <a:t>Universitat</a:t>
            </a:r>
            <a:r>
              <a:rPr lang="en-US" sz="1600" dirty="0"/>
              <a:t> Ramon </a:t>
            </a:r>
            <a:r>
              <a:rPr lang="en-US" sz="1600" dirty="0" err="1"/>
              <a:t>Llull</a:t>
            </a:r>
            <a:r>
              <a:rPr lang="en-US" sz="1600" dirty="0"/>
              <a:t> </a:t>
            </a:r>
            <a:r>
              <a:rPr lang="en-US" i="1" dirty="0"/>
              <a:t>(Spain)</a:t>
            </a:r>
          </a:p>
          <a:p>
            <a:r>
              <a:rPr lang="en-US" sz="1600" dirty="0"/>
              <a:t>Global Skills Network </a:t>
            </a:r>
            <a:r>
              <a:rPr lang="en-US" i="1" dirty="0"/>
              <a:t>(Spain)</a:t>
            </a:r>
          </a:p>
          <a:p>
            <a:r>
              <a:rPr lang="en-US" sz="1600" dirty="0"/>
              <a:t>University of Cyprus SEIT (</a:t>
            </a:r>
            <a:r>
              <a:rPr lang="en-US" i="1" dirty="0"/>
              <a:t>Cyprus)</a:t>
            </a:r>
          </a:p>
          <a:p>
            <a:r>
              <a:rPr lang="en-US" sz="1600" dirty="0"/>
              <a:t>Ekpaideftiria </a:t>
            </a:r>
            <a:r>
              <a:rPr lang="en-US" sz="1600" dirty="0" err="1"/>
              <a:t>Kaloskami</a:t>
            </a:r>
            <a:r>
              <a:rPr lang="en-US" sz="1600" dirty="0"/>
              <a:t> / AXIA </a:t>
            </a:r>
            <a:r>
              <a:rPr lang="en-US" i="1" dirty="0"/>
              <a:t>(Greece)</a:t>
            </a:r>
          </a:p>
          <a:p>
            <a:endParaRPr lang="en-US" i="1" dirty="0"/>
          </a:p>
        </p:txBody>
      </p:sp>
      <p:sp>
        <p:nvSpPr>
          <p:cNvPr id="5" name="TextBox 4">
            <a:extLst>
              <a:ext uri="{FF2B5EF4-FFF2-40B4-BE49-F238E27FC236}">
                <a16:creationId xmlns:a16="http://schemas.microsoft.com/office/drawing/2014/main" id="{2E4F6E29-0DEE-47CC-A511-9DB905561390}"/>
              </a:ext>
            </a:extLst>
          </p:cNvPr>
          <p:cNvSpPr txBox="1"/>
          <p:nvPr/>
        </p:nvSpPr>
        <p:spPr>
          <a:xfrm>
            <a:off x="2838448" y="593282"/>
            <a:ext cx="2868929" cy="338554"/>
          </a:xfrm>
          <a:prstGeom prst="rect">
            <a:avLst/>
          </a:prstGeom>
          <a:noFill/>
        </p:spPr>
        <p:txBody>
          <a:bodyPr wrap="square" rtlCol="0">
            <a:spAutoFit/>
          </a:bodyPr>
          <a:lstStyle/>
          <a:p>
            <a:pPr algn="ctr"/>
            <a:r>
              <a:rPr lang="en-US" sz="1600" b="1" dirty="0">
                <a:solidFill>
                  <a:schemeClr val="accent5">
                    <a:lumMod val="75000"/>
                  </a:schemeClr>
                </a:solidFill>
              </a:rPr>
              <a:t>Applicant Consortium</a:t>
            </a:r>
            <a:endParaRPr lang="en-US" dirty="0">
              <a:solidFill>
                <a:schemeClr val="accent5">
                  <a:lumMod val="75000"/>
                </a:schemeClr>
              </a:solidFill>
            </a:endParaRPr>
          </a:p>
        </p:txBody>
      </p:sp>
    </p:spTree>
    <p:extLst>
      <p:ext uri="{BB962C8B-B14F-4D97-AF65-F5344CB8AC3E}">
        <p14:creationId xmlns:p14="http://schemas.microsoft.com/office/powerpoint/2010/main" val="2721447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4956" y="162591"/>
            <a:ext cx="5879306" cy="345127"/>
          </a:xfrm>
          <a:prstGeom prst="rect">
            <a:avLst/>
          </a:prstGeom>
        </p:spPr>
        <p:txBody>
          <a:bodyPr spcFirstLastPara="1" vert="horz" wrap="square" lIns="0" tIns="9049" rIns="0" bIns="0" rtlCol="0" anchor="t" anchorCtr="0">
            <a:spAutoFit/>
          </a:bodyPr>
          <a:lstStyle/>
          <a:p>
            <a:pPr marL="9525">
              <a:spcBef>
                <a:spcPts val="71"/>
              </a:spcBef>
            </a:pPr>
            <a:r>
              <a:rPr spc="-4" dirty="0"/>
              <a:t>Why a specific call for capitalisation</a:t>
            </a:r>
            <a:r>
              <a:rPr spc="105" dirty="0"/>
              <a:t> </a:t>
            </a:r>
            <a:r>
              <a:rPr spc="-4" dirty="0"/>
              <a:t>projects?</a:t>
            </a:r>
          </a:p>
        </p:txBody>
      </p:sp>
      <p:sp>
        <p:nvSpPr>
          <p:cNvPr id="3" name="object 3"/>
          <p:cNvSpPr txBox="1"/>
          <p:nvPr/>
        </p:nvSpPr>
        <p:spPr>
          <a:xfrm>
            <a:off x="1544955" y="556984"/>
            <a:ext cx="982980" cy="286617"/>
          </a:xfrm>
          <a:prstGeom prst="rect">
            <a:avLst/>
          </a:prstGeom>
        </p:spPr>
        <p:txBody>
          <a:bodyPr vert="horz" wrap="square" lIns="0" tIns="9525" rIns="0" bIns="0" rtlCol="0">
            <a:spAutoFit/>
          </a:bodyPr>
          <a:lstStyle/>
          <a:p>
            <a:pPr marL="9525">
              <a:spcBef>
                <a:spcPts val="75"/>
              </a:spcBef>
            </a:pPr>
            <a:r>
              <a:rPr sz="1800" dirty="0">
                <a:solidFill>
                  <a:srgbClr val="1F487C"/>
                </a:solidFill>
              </a:rPr>
              <a:t>R</a:t>
            </a:r>
            <a:r>
              <a:rPr sz="1800" spc="-8" dirty="0">
                <a:solidFill>
                  <a:srgbClr val="1F487C"/>
                </a:solidFill>
              </a:rPr>
              <a:t>a</a:t>
            </a:r>
            <a:r>
              <a:rPr sz="1800" dirty="0">
                <a:solidFill>
                  <a:srgbClr val="1F487C"/>
                </a:solidFill>
              </a:rPr>
              <a:t>tio</a:t>
            </a:r>
            <a:r>
              <a:rPr sz="1800" spc="-8" dirty="0">
                <a:solidFill>
                  <a:srgbClr val="1F487C"/>
                </a:solidFill>
              </a:rPr>
              <a:t>n</a:t>
            </a:r>
            <a:r>
              <a:rPr sz="1800" dirty="0">
                <a:solidFill>
                  <a:srgbClr val="1F487C"/>
                </a:solidFill>
              </a:rPr>
              <a:t>a</a:t>
            </a:r>
            <a:r>
              <a:rPr sz="1800" spc="-8" dirty="0">
                <a:solidFill>
                  <a:srgbClr val="1F487C"/>
                </a:solidFill>
              </a:rPr>
              <a:t>l</a:t>
            </a:r>
            <a:r>
              <a:rPr sz="1800" dirty="0">
                <a:solidFill>
                  <a:srgbClr val="1F487C"/>
                </a:solidFill>
              </a:rPr>
              <a:t>e</a:t>
            </a:r>
            <a:endParaRPr sz="1800"/>
          </a:p>
        </p:txBody>
      </p:sp>
      <p:sp>
        <p:nvSpPr>
          <p:cNvPr id="4" name="object 4"/>
          <p:cNvSpPr/>
          <p:nvPr/>
        </p:nvSpPr>
        <p:spPr>
          <a:xfrm>
            <a:off x="1508512" y="896971"/>
            <a:ext cx="512921" cy="439579"/>
          </a:xfrm>
          <a:custGeom>
            <a:avLst/>
            <a:gdLst/>
            <a:ahLst/>
            <a:cxnLst/>
            <a:rect l="l" t="t" r="r" b="b"/>
            <a:pathLst>
              <a:path w="683894" h="586105">
                <a:moveTo>
                  <a:pt x="494703" y="358772"/>
                </a:moveTo>
                <a:lnTo>
                  <a:pt x="555879" y="585848"/>
                </a:lnTo>
                <a:lnTo>
                  <a:pt x="557388" y="581111"/>
                </a:lnTo>
                <a:lnTo>
                  <a:pt x="562049" y="568909"/>
                </a:lnTo>
                <a:lnTo>
                  <a:pt x="570061" y="552254"/>
                </a:lnTo>
                <a:lnTo>
                  <a:pt x="581621" y="534159"/>
                </a:lnTo>
                <a:lnTo>
                  <a:pt x="584784" y="530095"/>
                </a:lnTo>
                <a:lnTo>
                  <a:pt x="585139" y="529587"/>
                </a:lnTo>
                <a:lnTo>
                  <a:pt x="585609" y="529079"/>
                </a:lnTo>
                <a:lnTo>
                  <a:pt x="586130" y="528698"/>
                </a:lnTo>
                <a:lnTo>
                  <a:pt x="587908" y="526539"/>
                </a:lnTo>
                <a:lnTo>
                  <a:pt x="588899" y="525396"/>
                </a:lnTo>
                <a:lnTo>
                  <a:pt x="589508" y="524761"/>
                </a:lnTo>
                <a:lnTo>
                  <a:pt x="591896" y="521713"/>
                </a:lnTo>
                <a:lnTo>
                  <a:pt x="593242" y="520316"/>
                </a:lnTo>
                <a:lnTo>
                  <a:pt x="595922" y="517268"/>
                </a:lnTo>
                <a:lnTo>
                  <a:pt x="597230" y="515617"/>
                </a:lnTo>
                <a:lnTo>
                  <a:pt x="598703" y="513966"/>
                </a:lnTo>
                <a:lnTo>
                  <a:pt x="599173" y="513204"/>
                </a:lnTo>
                <a:lnTo>
                  <a:pt x="600138" y="512188"/>
                </a:lnTo>
                <a:lnTo>
                  <a:pt x="605688" y="505584"/>
                </a:lnTo>
                <a:lnTo>
                  <a:pt x="606298" y="504949"/>
                </a:lnTo>
                <a:lnTo>
                  <a:pt x="606805" y="504187"/>
                </a:lnTo>
                <a:lnTo>
                  <a:pt x="607415" y="503552"/>
                </a:lnTo>
                <a:lnTo>
                  <a:pt x="610184" y="500123"/>
                </a:lnTo>
                <a:lnTo>
                  <a:pt x="611619" y="498218"/>
                </a:lnTo>
                <a:lnTo>
                  <a:pt x="612355" y="497456"/>
                </a:lnTo>
                <a:lnTo>
                  <a:pt x="613092" y="496440"/>
                </a:lnTo>
                <a:lnTo>
                  <a:pt x="613790" y="495551"/>
                </a:lnTo>
                <a:lnTo>
                  <a:pt x="615137" y="493773"/>
                </a:lnTo>
                <a:lnTo>
                  <a:pt x="616597" y="491995"/>
                </a:lnTo>
                <a:lnTo>
                  <a:pt x="619379" y="488185"/>
                </a:lnTo>
                <a:lnTo>
                  <a:pt x="620204" y="487169"/>
                </a:lnTo>
                <a:lnTo>
                  <a:pt x="621766" y="485010"/>
                </a:lnTo>
                <a:lnTo>
                  <a:pt x="623493" y="482851"/>
                </a:lnTo>
                <a:lnTo>
                  <a:pt x="625055" y="480565"/>
                </a:lnTo>
                <a:lnTo>
                  <a:pt x="625538" y="479803"/>
                </a:lnTo>
                <a:lnTo>
                  <a:pt x="626135" y="479041"/>
                </a:lnTo>
                <a:lnTo>
                  <a:pt x="626618" y="478279"/>
                </a:lnTo>
                <a:lnTo>
                  <a:pt x="628789" y="475358"/>
                </a:lnTo>
                <a:lnTo>
                  <a:pt x="630961" y="472183"/>
                </a:lnTo>
                <a:lnTo>
                  <a:pt x="633158" y="468881"/>
                </a:lnTo>
                <a:lnTo>
                  <a:pt x="633641" y="468246"/>
                </a:lnTo>
                <a:lnTo>
                  <a:pt x="634123" y="467357"/>
                </a:lnTo>
                <a:lnTo>
                  <a:pt x="634720" y="466595"/>
                </a:lnTo>
                <a:lnTo>
                  <a:pt x="636422" y="464055"/>
                </a:lnTo>
                <a:lnTo>
                  <a:pt x="637984" y="461515"/>
                </a:lnTo>
                <a:lnTo>
                  <a:pt x="639673" y="458975"/>
                </a:lnTo>
                <a:lnTo>
                  <a:pt x="640410" y="457832"/>
                </a:lnTo>
                <a:lnTo>
                  <a:pt x="641870" y="455292"/>
                </a:lnTo>
                <a:lnTo>
                  <a:pt x="643305" y="453006"/>
                </a:lnTo>
                <a:lnTo>
                  <a:pt x="644740" y="450593"/>
                </a:lnTo>
                <a:lnTo>
                  <a:pt x="646087" y="448053"/>
                </a:lnTo>
                <a:lnTo>
                  <a:pt x="648258" y="444243"/>
                </a:lnTo>
                <a:lnTo>
                  <a:pt x="650490" y="440131"/>
                </a:lnTo>
                <a:lnTo>
                  <a:pt x="562286" y="440131"/>
                </a:lnTo>
                <a:lnTo>
                  <a:pt x="550918" y="439553"/>
                </a:lnTo>
                <a:lnTo>
                  <a:pt x="541870" y="428749"/>
                </a:lnTo>
                <a:lnTo>
                  <a:pt x="533572" y="411223"/>
                </a:lnTo>
                <a:lnTo>
                  <a:pt x="522987" y="393570"/>
                </a:lnTo>
                <a:lnTo>
                  <a:pt x="510018" y="375956"/>
                </a:lnTo>
                <a:lnTo>
                  <a:pt x="494703" y="358772"/>
                </a:lnTo>
                <a:close/>
              </a:path>
              <a:path w="683894" h="586105">
                <a:moveTo>
                  <a:pt x="571822" y="69815"/>
                </a:moveTo>
                <a:lnTo>
                  <a:pt x="399108" y="69815"/>
                </a:lnTo>
                <a:lnTo>
                  <a:pt x="439924" y="75263"/>
                </a:lnTo>
                <a:lnTo>
                  <a:pt x="481355" y="90944"/>
                </a:lnTo>
                <a:lnTo>
                  <a:pt x="522338" y="119151"/>
                </a:lnTo>
                <a:lnTo>
                  <a:pt x="561809" y="162176"/>
                </a:lnTo>
                <a:lnTo>
                  <a:pt x="594269" y="217980"/>
                </a:lnTo>
                <a:lnTo>
                  <a:pt x="609906" y="271237"/>
                </a:lnTo>
                <a:lnTo>
                  <a:pt x="612896" y="319874"/>
                </a:lnTo>
                <a:lnTo>
                  <a:pt x="607415" y="361820"/>
                </a:lnTo>
                <a:lnTo>
                  <a:pt x="606552" y="365757"/>
                </a:lnTo>
                <a:lnTo>
                  <a:pt x="605586" y="369694"/>
                </a:lnTo>
                <a:lnTo>
                  <a:pt x="604596" y="373250"/>
                </a:lnTo>
                <a:lnTo>
                  <a:pt x="604507" y="373758"/>
                </a:lnTo>
                <a:lnTo>
                  <a:pt x="604253" y="374393"/>
                </a:lnTo>
                <a:lnTo>
                  <a:pt x="603051" y="378838"/>
                </a:lnTo>
                <a:lnTo>
                  <a:pt x="602208" y="381759"/>
                </a:lnTo>
                <a:lnTo>
                  <a:pt x="601090" y="385061"/>
                </a:lnTo>
                <a:lnTo>
                  <a:pt x="601002" y="385442"/>
                </a:lnTo>
                <a:lnTo>
                  <a:pt x="600735" y="386204"/>
                </a:lnTo>
                <a:lnTo>
                  <a:pt x="599655" y="389506"/>
                </a:lnTo>
                <a:lnTo>
                  <a:pt x="598576" y="392681"/>
                </a:lnTo>
                <a:lnTo>
                  <a:pt x="597103" y="396237"/>
                </a:lnTo>
                <a:lnTo>
                  <a:pt x="596874" y="396745"/>
                </a:lnTo>
                <a:lnTo>
                  <a:pt x="596747" y="397380"/>
                </a:lnTo>
                <a:lnTo>
                  <a:pt x="595668" y="400301"/>
                </a:lnTo>
                <a:lnTo>
                  <a:pt x="593496" y="405381"/>
                </a:lnTo>
                <a:lnTo>
                  <a:pt x="593242" y="405762"/>
                </a:lnTo>
                <a:lnTo>
                  <a:pt x="593115" y="406270"/>
                </a:lnTo>
                <a:lnTo>
                  <a:pt x="592886" y="406651"/>
                </a:lnTo>
                <a:lnTo>
                  <a:pt x="591807" y="408937"/>
                </a:lnTo>
                <a:lnTo>
                  <a:pt x="590790" y="411278"/>
                </a:lnTo>
                <a:lnTo>
                  <a:pt x="589737" y="413509"/>
                </a:lnTo>
                <a:lnTo>
                  <a:pt x="589610" y="413636"/>
                </a:lnTo>
                <a:lnTo>
                  <a:pt x="588645" y="415795"/>
                </a:lnTo>
                <a:lnTo>
                  <a:pt x="587692" y="417573"/>
                </a:lnTo>
                <a:lnTo>
                  <a:pt x="586727" y="419097"/>
                </a:lnTo>
                <a:lnTo>
                  <a:pt x="586600" y="419351"/>
                </a:lnTo>
                <a:lnTo>
                  <a:pt x="586346" y="419732"/>
                </a:lnTo>
                <a:lnTo>
                  <a:pt x="585393" y="421510"/>
                </a:lnTo>
                <a:lnTo>
                  <a:pt x="584657" y="422780"/>
                </a:lnTo>
                <a:lnTo>
                  <a:pt x="583920" y="423669"/>
                </a:lnTo>
                <a:lnTo>
                  <a:pt x="583831" y="423923"/>
                </a:lnTo>
                <a:lnTo>
                  <a:pt x="583704" y="424177"/>
                </a:lnTo>
                <a:lnTo>
                  <a:pt x="582968" y="425193"/>
                </a:lnTo>
                <a:lnTo>
                  <a:pt x="582358" y="426082"/>
                </a:lnTo>
                <a:lnTo>
                  <a:pt x="582015" y="426463"/>
                </a:lnTo>
                <a:lnTo>
                  <a:pt x="573481" y="434446"/>
                </a:lnTo>
                <a:lnTo>
                  <a:pt x="562286" y="440131"/>
                </a:lnTo>
                <a:lnTo>
                  <a:pt x="650490" y="440131"/>
                </a:lnTo>
                <a:lnTo>
                  <a:pt x="651154" y="438909"/>
                </a:lnTo>
                <a:lnTo>
                  <a:pt x="653834" y="433829"/>
                </a:lnTo>
                <a:lnTo>
                  <a:pt x="654316" y="432686"/>
                </a:lnTo>
                <a:lnTo>
                  <a:pt x="656297" y="428749"/>
                </a:lnTo>
                <a:lnTo>
                  <a:pt x="658177" y="424939"/>
                </a:lnTo>
                <a:lnTo>
                  <a:pt x="659993" y="420748"/>
                </a:lnTo>
                <a:lnTo>
                  <a:pt x="660349" y="420113"/>
                </a:lnTo>
                <a:lnTo>
                  <a:pt x="660831" y="418589"/>
                </a:lnTo>
                <a:lnTo>
                  <a:pt x="662419" y="415160"/>
                </a:lnTo>
                <a:lnTo>
                  <a:pt x="663998" y="411223"/>
                </a:lnTo>
                <a:lnTo>
                  <a:pt x="665200" y="408048"/>
                </a:lnTo>
                <a:lnTo>
                  <a:pt x="665810" y="406651"/>
                </a:lnTo>
                <a:lnTo>
                  <a:pt x="666762" y="403603"/>
                </a:lnTo>
                <a:lnTo>
                  <a:pt x="667842" y="400682"/>
                </a:lnTo>
                <a:lnTo>
                  <a:pt x="669020" y="397380"/>
                </a:lnTo>
                <a:lnTo>
                  <a:pt x="670615" y="392681"/>
                </a:lnTo>
                <a:lnTo>
                  <a:pt x="671131" y="391284"/>
                </a:lnTo>
                <a:lnTo>
                  <a:pt x="674522" y="379854"/>
                </a:lnTo>
                <a:lnTo>
                  <a:pt x="674738" y="378838"/>
                </a:lnTo>
                <a:lnTo>
                  <a:pt x="675119" y="377822"/>
                </a:lnTo>
                <a:lnTo>
                  <a:pt x="675474" y="376679"/>
                </a:lnTo>
                <a:lnTo>
                  <a:pt x="682853" y="335818"/>
                </a:lnTo>
                <a:lnTo>
                  <a:pt x="683596" y="290588"/>
                </a:lnTo>
                <a:lnTo>
                  <a:pt x="676042" y="241001"/>
                </a:lnTo>
                <a:lnTo>
                  <a:pt x="658533" y="187068"/>
                </a:lnTo>
                <a:lnTo>
                  <a:pt x="629768" y="132534"/>
                </a:lnTo>
                <a:lnTo>
                  <a:pt x="594187" y="88621"/>
                </a:lnTo>
                <a:lnTo>
                  <a:pt x="571822" y="69815"/>
                </a:lnTo>
                <a:close/>
              </a:path>
              <a:path w="683894" h="586105">
                <a:moveTo>
                  <a:pt x="378403" y="0"/>
                </a:moveTo>
                <a:lnTo>
                  <a:pt x="308736" y="10538"/>
                </a:lnTo>
                <a:lnTo>
                  <a:pt x="256524" y="32377"/>
                </a:lnTo>
                <a:lnTo>
                  <a:pt x="211548" y="58155"/>
                </a:lnTo>
                <a:lnTo>
                  <a:pt x="173232" y="87695"/>
                </a:lnTo>
                <a:lnTo>
                  <a:pt x="140999" y="120818"/>
                </a:lnTo>
                <a:lnTo>
                  <a:pt x="114274" y="157350"/>
                </a:lnTo>
                <a:lnTo>
                  <a:pt x="89143" y="201470"/>
                </a:lnTo>
                <a:lnTo>
                  <a:pt x="64033" y="246948"/>
                </a:lnTo>
                <a:lnTo>
                  <a:pt x="35475" y="288330"/>
                </a:lnTo>
                <a:lnTo>
                  <a:pt x="0" y="320164"/>
                </a:lnTo>
                <a:lnTo>
                  <a:pt x="173875" y="243964"/>
                </a:lnTo>
                <a:lnTo>
                  <a:pt x="171774" y="242993"/>
                </a:lnTo>
                <a:lnTo>
                  <a:pt x="166677" y="239249"/>
                </a:lnTo>
                <a:lnTo>
                  <a:pt x="161281" y="232623"/>
                </a:lnTo>
                <a:lnTo>
                  <a:pt x="158280" y="223009"/>
                </a:lnTo>
                <a:lnTo>
                  <a:pt x="164828" y="202833"/>
                </a:lnTo>
                <a:lnTo>
                  <a:pt x="185375" y="170478"/>
                </a:lnTo>
                <a:lnTo>
                  <a:pt x="218619" y="134765"/>
                </a:lnTo>
                <a:lnTo>
                  <a:pt x="263258" y="104518"/>
                </a:lnTo>
                <a:lnTo>
                  <a:pt x="323574" y="80451"/>
                </a:lnTo>
                <a:lnTo>
                  <a:pt x="399108" y="69815"/>
                </a:lnTo>
                <a:lnTo>
                  <a:pt x="571822" y="69815"/>
                </a:lnTo>
                <a:lnTo>
                  <a:pt x="553629" y="54517"/>
                </a:lnTo>
                <a:lnTo>
                  <a:pt x="509933" y="29413"/>
                </a:lnTo>
                <a:lnTo>
                  <a:pt x="464937" y="12499"/>
                </a:lnTo>
                <a:lnTo>
                  <a:pt x="420481" y="2965"/>
                </a:lnTo>
                <a:lnTo>
                  <a:pt x="378403" y="0"/>
                </a:lnTo>
                <a:close/>
              </a:path>
            </a:pathLst>
          </a:custGeom>
          <a:solidFill>
            <a:srgbClr val="A6A6A6"/>
          </a:solidFill>
        </p:spPr>
        <p:txBody>
          <a:bodyPr wrap="square" lIns="0" tIns="0" rIns="0" bIns="0" rtlCol="0"/>
          <a:lstStyle/>
          <a:p>
            <a:endParaRPr sz="1050"/>
          </a:p>
        </p:txBody>
      </p:sp>
      <p:sp>
        <p:nvSpPr>
          <p:cNvPr id="5" name="object 5"/>
          <p:cNvSpPr/>
          <p:nvPr/>
        </p:nvSpPr>
        <p:spPr>
          <a:xfrm>
            <a:off x="1608524" y="1374458"/>
            <a:ext cx="543878" cy="325279"/>
          </a:xfrm>
          <a:custGeom>
            <a:avLst/>
            <a:gdLst/>
            <a:ahLst/>
            <a:cxnLst/>
            <a:rect l="l" t="t" r="r" b="b"/>
            <a:pathLst>
              <a:path w="725169" h="433705">
                <a:moveTo>
                  <a:pt x="153682" y="84836"/>
                </a:moveTo>
                <a:lnTo>
                  <a:pt x="0" y="152145"/>
                </a:lnTo>
                <a:lnTo>
                  <a:pt x="6861" y="152417"/>
                </a:lnTo>
                <a:lnTo>
                  <a:pt x="23955" y="153273"/>
                </a:lnTo>
                <a:lnTo>
                  <a:pt x="67894" y="156972"/>
                </a:lnTo>
                <a:lnTo>
                  <a:pt x="138518" y="174817"/>
                </a:lnTo>
                <a:lnTo>
                  <a:pt x="469277" y="264667"/>
                </a:lnTo>
                <a:lnTo>
                  <a:pt x="527281" y="284706"/>
                </a:lnTo>
                <a:lnTo>
                  <a:pt x="553991" y="330247"/>
                </a:lnTo>
                <a:lnTo>
                  <a:pt x="561665" y="360300"/>
                </a:lnTo>
                <a:lnTo>
                  <a:pt x="567817" y="380745"/>
                </a:lnTo>
                <a:lnTo>
                  <a:pt x="570676" y="389181"/>
                </a:lnTo>
                <a:lnTo>
                  <a:pt x="573674" y="399367"/>
                </a:lnTo>
                <a:lnTo>
                  <a:pt x="577125" y="410053"/>
                </a:lnTo>
                <a:lnTo>
                  <a:pt x="581342" y="419988"/>
                </a:lnTo>
                <a:lnTo>
                  <a:pt x="581469" y="420242"/>
                </a:lnTo>
                <a:lnTo>
                  <a:pt x="581710" y="420877"/>
                </a:lnTo>
                <a:lnTo>
                  <a:pt x="580189" y="424279"/>
                </a:lnTo>
                <a:lnTo>
                  <a:pt x="582968" y="427799"/>
                </a:lnTo>
                <a:lnTo>
                  <a:pt x="588261" y="430843"/>
                </a:lnTo>
                <a:lnTo>
                  <a:pt x="594283" y="432815"/>
                </a:lnTo>
                <a:lnTo>
                  <a:pt x="594423" y="432815"/>
                </a:lnTo>
                <a:lnTo>
                  <a:pt x="594652" y="432942"/>
                </a:lnTo>
                <a:lnTo>
                  <a:pt x="594791" y="432942"/>
                </a:lnTo>
                <a:lnTo>
                  <a:pt x="595985" y="433197"/>
                </a:lnTo>
                <a:lnTo>
                  <a:pt x="597103" y="433324"/>
                </a:lnTo>
                <a:lnTo>
                  <a:pt x="597941" y="433324"/>
                </a:lnTo>
                <a:lnTo>
                  <a:pt x="614785" y="427593"/>
                </a:lnTo>
                <a:lnTo>
                  <a:pt x="658947" y="389889"/>
                </a:lnTo>
                <a:lnTo>
                  <a:pt x="703676" y="333795"/>
                </a:lnTo>
                <a:lnTo>
                  <a:pt x="725083" y="282360"/>
                </a:lnTo>
                <a:lnTo>
                  <a:pt x="723214" y="263143"/>
                </a:lnTo>
                <a:lnTo>
                  <a:pt x="722706" y="262127"/>
                </a:lnTo>
                <a:lnTo>
                  <a:pt x="721944" y="261112"/>
                </a:lnTo>
                <a:lnTo>
                  <a:pt x="720928" y="260095"/>
                </a:lnTo>
                <a:lnTo>
                  <a:pt x="720801" y="259841"/>
                </a:lnTo>
                <a:lnTo>
                  <a:pt x="720547" y="259714"/>
                </a:lnTo>
                <a:lnTo>
                  <a:pt x="719531" y="258825"/>
                </a:lnTo>
                <a:lnTo>
                  <a:pt x="718388" y="257937"/>
                </a:lnTo>
                <a:lnTo>
                  <a:pt x="716991" y="257048"/>
                </a:lnTo>
                <a:lnTo>
                  <a:pt x="716737" y="256793"/>
                </a:lnTo>
                <a:lnTo>
                  <a:pt x="685221" y="247239"/>
                </a:lnTo>
                <a:lnTo>
                  <a:pt x="642632" y="241696"/>
                </a:lnTo>
                <a:lnTo>
                  <a:pt x="605187" y="239131"/>
                </a:lnTo>
                <a:lnTo>
                  <a:pt x="589102" y="238505"/>
                </a:lnTo>
                <a:lnTo>
                  <a:pt x="484670" y="206755"/>
                </a:lnTo>
                <a:lnTo>
                  <a:pt x="421017" y="186181"/>
                </a:lnTo>
                <a:lnTo>
                  <a:pt x="414693" y="173027"/>
                </a:lnTo>
                <a:lnTo>
                  <a:pt x="411046" y="165226"/>
                </a:lnTo>
                <a:lnTo>
                  <a:pt x="355904" y="165226"/>
                </a:lnTo>
                <a:lnTo>
                  <a:pt x="199562" y="114184"/>
                </a:lnTo>
                <a:lnTo>
                  <a:pt x="160216" y="96093"/>
                </a:lnTo>
                <a:lnTo>
                  <a:pt x="153682" y="84836"/>
                </a:lnTo>
                <a:close/>
              </a:path>
              <a:path w="725169" h="433705">
                <a:moveTo>
                  <a:pt x="347560" y="0"/>
                </a:moveTo>
                <a:lnTo>
                  <a:pt x="296481" y="22225"/>
                </a:lnTo>
                <a:lnTo>
                  <a:pt x="311274" y="50551"/>
                </a:lnTo>
                <a:lnTo>
                  <a:pt x="328698" y="92344"/>
                </a:lnTo>
                <a:lnTo>
                  <a:pt x="344869" y="134828"/>
                </a:lnTo>
                <a:lnTo>
                  <a:pt x="355904" y="165226"/>
                </a:lnTo>
                <a:lnTo>
                  <a:pt x="411046" y="165226"/>
                </a:lnTo>
                <a:lnTo>
                  <a:pt x="385660" y="107823"/>
                </a:lnTo>
                <a:lnTo>
                  <a:pt x="371858" y="71955"/>
                </a:lnTo>
                <a:lnTo>
                  <a:pt x="350897" y="10507"/>
                </a:lnTo>
                <a:lnTo>
                  <a:pt x="347560" y="0"/>
                </a:lnTo>
                <a:close/>
              </a:path>
            </a:pathLst>
          </a:custGeom>
          <a:solidFill>
            <a:srgbClr val="A6A6A6"/>
          </a:solidFill>
        </p:spPr>
        <p:txBody>
          <a:bodyPr wrap="square" lIns="0" tIns="0" rIns="0" bIns="0" rtlCol="0"/>
          <a:lstStyle/>
          <a:p>
            <a:endParaRPr sz="1050"/>
          </a:p>
        </p:txBody>
      </p:sp>
      <p:sp>
        <p:nvSpPr>
          <p:cNvPr id="6" name="object 6"/>
          <p:cNvSpPr/>
          <p:nvPr/>
        </p:nvSpPr>
        <p:spPr>
          <a:xfrm>
            <a:off x="1435992" y="1019201"/>
            <a:ext cx="499110" cy="481489"/>
          </a:xfrm>
          <a:custGeom>
            <a:avLst/>
            <a:gdLst/>
            <a:ahLst/>
            <a:cxnLst/>
            <a:rect l="l" t="t" r="r" b="b"/>
            <a:pathLst>
              <a:path w="665480" h="641985">
                <a:moveTo>
                  <a:pt x="481607" y="0"/>
                </a:moveTo>
                <a:lnTo>
                  <a:pt x="451899" y="3521"/>
                </a:lnTo>
                <a:lnTo>
                  <a:pt x="17991" y="193513"/>
                </a:lnTo>
                <a:lnTo>
                  <a:pt x="5165" y="208555"/>
                </a:lnTo>
                <a:lnTo>
                  <a:pt x="0" y="237483"/>
                </a:lnTo>
                <a:lnTo>
                  <a:pt x="2189" y="277904"/>
                </a:lnTo>
                <a:lnTo>
                  <a:pt x="11430" y="327427"/>
                </a:lnTo>
                <a:lnTo>
                  <a:pt x="27416" y="383660"/>
                </a:lnTo>
                <a:lnTo>
                  <a:pt x="49843" y="444211"/>
                </a:lnTo>
                <a:lnTo>
                  <a:pt x="76597" y="502911"/>
                </a:lnTo>
                <a:lnTo>
                  <a:pt x="104816" y="553812"/>
                </a:lnTo>
                <a:lnTo>
                  <a:pt x="133037" y="595039"/>
                </a:lnTo>
                <a:lnTo>
                  <a:pt x="159796" y="624720"/>
                </a:lnTo>
                <a:lnTo>
                  <a:pt x="203068" y="641950"/>
                </a:lnTo>
                <a:lnTo>
                  <a:pt x="636976" y="451958"/>
                </a:lnTo>
                <a:lnTo>
                  <a:pt x="657582" y="433519"/>
                </a:lnTo>
                <a:lnTo>
                  <a:pt x="664928" y="403637"/>
                </a:lnTo>
                <a:lnTo>
                  <a:pt x="661186" y="363883"/>
                </a:lnTo>
                <a:lnTo>
                  <a:pt x="648526" y="315833"/>
                </a:lnTo>
                <a:lnTo>
                  <a:pt x="629120" y="261058"/>
                </a:lnTo>
                <a:lnTo>
                  <a:pt x="605138" y="201133"/>
                </a:lnTo>
                <a:lnTo>
                  <a:pt x="580436" y="141630"/>
                </a:lnTo>
                <a:lnTo>
                  <a:pt x="556731" y="88799"/>
                </a:lnTo>
                <a:lnTo>
                  <a:pt x="533024" y="45605"/>
                </a:lnTo>
                <a:lnTo>
                  <a:pt x="508316" y="15017"/>
                </a:lnTo>
                <a:lnTo>
                  <a:pt x="481607" y="0"/>
                </a:lnTo>
                <a:close/>
              </a:path>
            </a:pathLst>
          </a:custGeom>
          <a:solidFill>
            <a:srgbClr val="4F81BC"/>
          </a:solidFill>
        </p:spPr>
        <p:txBody>
          <a:bodyPr wrap="square" lIns="0" tIns="0" rIns="0" bIns="0" rtlCol="0"/>
          <a:lstStyle/>
          <a:p>
            <a:endParaRPr sz="1050"/>
          </a:p>
        </p:txBody>
      </p:sp>
      <p:sp>
        <p:nvSpPr>
          <p:cNvPr id="7" name="object 7"/>
          <p:cNvSpPr/>
          <p:nvPr/>
        </p:nvSpPr>
        <p:spPr>
          <a:xfrm>
            <a:off x="2126108" y="1841183"/>
            <a:ext cx="57365" cy="96250"/>
          </a:xfrm>
          <a:prstGeom prst="rect">
            <a:avLst/>
          </a:prstGeom>
          <a:blipFill>
            <a:blip r:embed="rId2" cstate="print"/>
            <a:stretch>
              <a:fillRect/>
            </a:stretch>
          </a:blipFill>
        </p:spPr>
        <p:txBody>
          <a:bodyPr wrap="square" lIns="0" tIns="0" rIns="0" bIns="0" rtlCol="0"/>
          <a:lstStyle/>
          <a:p>
            <a:endParaRPr sz="1050"/>
          </a:p>
        </p:txBody>
      </p:sp>
      <p:sp>
        <p:nvSpPr>
          <p:cNvPr id="8" name="object 8"/>
          <p:cNvSpPr/>
          <p:nvPr/>
        </p:nvSpPr>
        <p:spPr>
          <a:xfrm>
            <a:off x="2035072" y="1785175"/>
            <a:ext cx="43814" cy="68104"/>
          </a:xfrm>
          <a:custGeom>
            <a:avLst/>
            <a:gdLst/>
            <a:ahLst/>
            <a:cxnLst/>
            <a:rect l="l" t="t" r="r" b="b"/>
            <a:pathLst>
              <a:path w="58419" h="90805">
                <a:moveTo>
                  <a:pt x="58333" y="0"/>
                </a:moveTo>
                <a:lnTo>
                  <a:pt x="18557" y="25449"/>
                </a:lnTo>
                <a:lnTo>
                  <a:pt x="0" y="56290"/>
                </a:lnTo>
                <a:lnTo>
                  <a:pt x="642" y="69675"/>
                </a:lnTo>
                <a:lnTo>
                  <a:pt x="6254" y="80512"/>
                </a:lnTo>
                <a:lnTo>
                  <a:pt x="15953" y="87883"/>
                </a:lnTo>
                <a:lnTo>
                  <a:pt x="28535" y="90495"/>
                </a:lnTo>
                <a:lnTo>
                  <a:pt x="39731" y="86963"/>
                </a:lnTo>
                <a:lnTo>
                  <a:pt x="48750" y="78525"/>
                </a:lnTo>
                <a:lnTo>
                  <a:pt x="54803" y="66420"/>
                </a:lnTo>
                <a:lnTo>
                  <a:pt x="56195" y="49881"/>
                </a:lnTo>
                <a:lnTo>
                  <a:pt x="53134" y="34496"/>
                </a:lnTo>
                <a:lnTo>
                  <a:pt x="51790" y="18468"/>
                </a:lnTo>
                <a:lnTo>
                  <a:pt x="58333" y="0"/>
                </a:lnTo>
                <a:close/>
              </a:path>
            </a:pathLst>
          </a:custGeom>
          <a:solidFill>
            <a:srgbClr val="9BBA58"/>
          </a:solidFill>
        </p:spPr>
        <p:txBody>
          <a:bodyPr wrap="square" lIns="0" tIns="0" rIns="0" bIns="0" rtlCol="0"/>
          <a:lstStyle/>
          <a:p>
            <a:endParaRPr sz="1050"/>
          </a:p>
        </p:txBody>
      </p:sp>
      <p:sp>
        <p:nvSpPr>
          <p:cNvPr id="9" name="object 9"/>
          <p:cNvSpPr/>
          <p:nvPr/>
        </p:nvSpPr>
        <p:spPr>
          <a:xfrm>
            <a:off x="2017009" y="1906619"/>
            <a:ext cx="71438" cy="124301"/>
          </a:xfrm>
          <a:custGeom>
            <a:avLst/>
            <a:gdLst/>
            <a:ahLst/>
            <a:cxnLst/>
            <a:rect l="l" t="t" r="r" b="b"/>
            <a:pathLst>
              <a:path w="95250" h="165735">
                <a:moveTo>
                  <a:pt x="77273" y="0"/>
                </a:moveTo>
                <a:lnTo>
                  <a:pt x="44796" y="29210"/>
                </a:lnTo>
                <a:lnTo>
                  <a:pt x="19934" y="58185"/>
                </a:lnTo>
                <a:lnTo>
                  <a:pt x="0" y="117528"/>
                </a:lnTo>
                <a:lnTo>
                  <a:pt x="5805" y="140096"/>
                </a:lnTo>
                <a:lnTo>
                  <a:pt x="18948" y="156497"/>
                </a:lnTo>
                <a:lnTo>
                  <a:pt x="37649" y="165480"/>
                </a:lnTo>
                <a:lnTo>
                  <a:pt x="59478" y="165163"/>
                </a:lnTo>
                <a:lnTo>
                  <a:pt x="76849" y="154939"/>
                </a:lnTo>
                <a:lnTo>
                  <a:pt x="88907" y="137191"/>
                </a:lnTo>
                <a:lnTo>
                  <a:pt x="94799" y="114300"/>
                </a:lnTo>
                <a:lnTo>
                  <a:pt x="91316" y="85725"/>
                </a:lnTo>
                <a:lnTo>
                  <a:pt x="80811" y="60674"/>
                </a:lnTo>
                <a:lnTo>
                  <a:pt x="72919" y="33861"/>
                </a:lnTo>
                <a:lnTo>
                  <a:pt x="77273" y="0"/>
                </a:lnTo>
                <a:close/>
              </a:path>
            </a:pathLst>
          </a:custGeom>
          <a:solidFill>
            <a:srgbClr val="9BBA58"/>
          </a:solidFill>
        </p:spPr>
        <p:txBody>
          <a:bodyPr wrap="square" lIns="0" tIns="0" rIns="0" bIns="0" rtlCol="0"/>
          <a:lstStyle/>
          <a:p>
            <a:endParaRPr sz="1050"/>
          </a:p>
        </p:txBody>
      </p:sp>
      <p:sp>
        <p:nvSpPr>
          <p:cNvPr id="10" name="object 10"/>
          <p:cNvSpPr/>
          <p:nvPr/>
        </p:nvSpPr>
        <p:spPr>
          <a:xfrm>
            <a:off x="2039093" y="1774602"/>
            <a:ext cx="25241" cy="42863"/>
          </a:xfrm>
          <a:custGeom>
            <a:avLst/>
            <a:gdLst/>
            <a:ahLst/>
            <a:cxnLst/>
            <a:rect l="l" t="t" r="r" b="b"/>
            <a:pathLst>
              <a:path w="33655" h="57150">
                <a:moveTo>
                  <a:pt x="19291" y="0"/>
                </a:moveTo>
                <a:lnTo>
                  <a:pt x="552" y="19377"/>
                </a:lnTo>
                <a:lnTo>
                  <a:pt x="609" y="26162"/>
                </a:lnTo>
                <a:lnTo>
                  <a:pt x="1895" y="31876"/>
                </a:lnTo>
                <a:lnTo>
                  <a:pt x="1968" y="39877"/>
                </a:lnTo>
                <a:lnTo>
                  <a:pt x="1104" y="46736"/>
                </a:lnTo>
                <a:lnTo>
                  <a:pt x="0" y="56896"/>
                </a:lnTo>
                <a:lnTo>
                  <a:pt x="13601" y="54355"/>
                </a:lnTo>
                <a:lnTo>
                  <a:pt x="33473" y="24917"/>
                </a:lnTo>
                <a:lnTo>
                  <a:pt x="33245" y="18208"/>
                </a:lnTo>
                <a:lnTo>
                  <a:pt x="23368" y="126"/>
                </a:lnTo>
                <a:lnTo>
                  <a:pt x="19291" y="0"/>
                </a:lnTo>
                <a:close/>
              </a:path>
            </a:pathLst>
          </a:custGeom>
          <a:solidFill>
            <a:srgbClr val="744717"/>
          </a:solidFill>
        </p:spPr>
        <p:txBody>
          <a:bodyPr wrap="square" lIns="0" tIns="0" rIns="0" bIns="0" rtlCol="0"/>
          <a:lstStyle/>
          <a:p>
            <a:endParaRPr sz="1050"/>
          </a:p>
        </p:txBody>
      </p:sp>
      <p:sp>
        <p:nvSpPr>
          <p:cNvPr id="11" name="object 11"/>
          <p:cNvSpPr/>
          <p:nvPr/>
        </p:nvSpPr>
        <p:spPr>
          <a:xfrm>
            <a:off x="2020166" y="1857770"/>
            <a:ext cx="29528" cy="23813"/>
          </a:xfrm>
          <a:custGeom>
            <a:avLst/>
            <a:gdLst/>
            <a:ahLst/>
            <a:cxnLst/>
            <a:rect l="l" t="t" r="r" b="b"/>
            <a:pathLst>
              <a:path w="39369" h="31750">
                <a:moveTo>
                  <a:pt x="6355" y="0"/>
                </a:moveTo>
                <a:lnTo>
                  <a:pt x="749" y="1123"/>
                </a:lnTo>
                <a:lnTo>
                  <a:pt x="0" y="6965"/>
                </a:lnTo>
                <a:lnTo>
                  <a:pt x="1117" y="12299"/>
                </a:lnTo>
                <a:lnTo>
                  <a:pt x="3619" y="17125"/>
                </a:lnTo>
                <a:lnTo>
                  <a:pt x="6997" y="23729"/>
                </a:lnTo>
                <a:lnTo>
                  <a:pt x="18008" y="26269"/>
                </a:lnTo>
                <a:lnTo>
                  <a:pt x="23634" y="27920"/>
                </a:lnTo>
                <a:lnTo>
                  <a:pt x="25133" y="28428"/>
                </a:lnTo>
                <a:lnTo>
                  <a:pt x="38900" y="31603"/>
                </a:lnTo>
                <a:lnTo>
                  <a:pt x="36639" y="27158"/>
                </a:lnTo>
                <a:lnTo>
                  <a:pt x="34391" y="22967"/>
                </a:lnTo>
                <a:lnTo>
                  <a:pt x="33769" y="18903"/>
                </a:lnTo>
                <a:lnTo>
                  <a:pt x="34391" y="13823"/>
                </a:lnTo>
                <a:lnTo>
                  <a:pt x="29627" y="7802"/>
                </a:lnTo>
                <a:lnTo>
                  <a:pt x="18132" y="2710"/>
                </a:lnTo>
                <a:lnTo>
                  <a:pt x="6355" y="0"/>
                </a:lnTo>
                <a:close/>
              </a:path>
            </a:pathLst>
          </a:custGeom>
          <a:solidFill>
            <a:srgbClr val="744717"/>
          </a:solidFill>
        </p:spPr>
        <p:txBody>
          <a:bodyPr wrap="square" lIns="0" tIns="0" rIns="0" bIns="0" rtlCol="0"/>
          <a:lstStyle/>
          <a:p>
            <a:endParaRPr sz="1050"/>
          </a:p>
        </p:txBody>
      </p:sp>
      <p:sp>
        <p:nvSpPr>
          <p:cNvPr id="12" name="object 12"/>
          <p:cNvSpPr/>
          <p:nvPr/>
        </p:nvSpPr>
        <p:spPr>
          <a:xfrm>
            <a:off x="2066598" y="1927193"/>
            <a:ext cx="20479" cy="44768"/>
          </a:xfrm>
          <a:custGeom>
            <a:avLst/>
            <a:gdLst/>
            <a:ahLst/>
            <a:cxnLst/>
            <a:rect l="l" t="t" r="r" b="b"/>
            <a:pathLst>
              <a:path w="27305" h="59689">
                <a:moveTo>
                  <a:pt x="8398" y="0"/>
                </a:moveTo>
                <a:lnTo>
                  <a:pt x="765" y="4063"/>
                </a:lnTo>
                <a:lnTo>
                  <a:pt x="1134" y="14224"/>
                </a:lnTo>
                <a:lnTo>
                  <a:pt x="1248" y="20066"/>
                </a:lnTo>
                <a:lnTo>
                  <a:pt x="511" y="23113"/>
                </a:lnTo>
                <a:lnTo>
                  <a:pt x="0" y="31120"/>
                </a:lnTo>
                <a:lnTo>
                  <a:pt x="1512" y="39068"/>
                </a:lnTo>
                <a:lnTo>
                  <a:pt x="4619" y="46277"/>
                </a:lnTo>
                <a:lnTo>
                  <a:pt x="8893" y="52070"/>
                </a:lnTo>
                <a:lnTo>
                  <a:pt x="13834" y="57404"/>
                </a:lnTo>
                <a:lnTo>
                  <a:pt x="22952" y="59562"/>
                </a:lnTo>
                <a:lnTo>
                  <a:pt x="25175" y="49275"/>
                </a:lnTo>
                <a:lnTo>
                  <a:pt x="26407" y="43434"/>
                </a:lnTo>
                <a:lnTo>
                  <a:pt x="27143" y="37464"/>
                </a:lnTo>
                <a:lnTo>
                  <a:pt x="26902" y="31369"/>
                </a:lnTo>
                <a:lnTo>
                  <a:pt x="25924" y="23262"/>
                </a:lnTo>
                <a:lnTo>
                  <a:pt x="23551" y="15573"/>
                </a:lnTo>
                <a:lnTo>
                  <a:pt x="19771" y="8955"/>
                </a:lnTo>
                <a:lnTo>
                  <a:pt x="14570" y="4063"/>
                </a:lnTo>
                <a:lnTo>
                  <a:pt x="8398" y="0"/>
                </a:lnTo>
                <a:close/>
              </a:path>
            </a:pathLst>
          </a:custGeom>
          <a:solidFill>
            <a:srgbClr val="744717"/>
          </a:solidFill>
        </p:spPr>
        <p:txBody>
          <a:bodyPr wrap="square" lIns="0" tIns="0" rIns="0" bIns="0" rtlCol="0"/>
          <a:lstStyle/>
          <a:p>
            <a:endParaRPr sz="1050"/>
          </a:p>
        </p:txBody>
      </p:sp>
      <p:sp>
        <p:nvSpPr>
          <p:cNvPr id="13" name="object 13"/>
          <p:cNvSpPr/>
          <p:nvPr/>
        </p:nvSpPr>
        <p:spPr>
          <a:xfrm>
            <a:off x="2002079" y="2000524"/>
            <a:ext cx="28575" cy="42386"/>
          </a:xfrm>
          <a:custGeom>
            <a:avLst/>
            <a:gdLst/>
            <a:ahLst/>
            <a:cxnLst/>
            <a:rect l="l" t="t" r="r" b="b"/>
            <a:pathLst>
              <a:path w="38100" h="56514">
                <a:moveTo>
                  <a:pt x="13117" y="0"/>
                </a:moveTo>
                <a:lnTo>
                  <a:pt x="2880" y="3589"/>
                </a:lnTo>
                <a:lnTo>
                  <a:pt x="0" y="18049"/>
                </a:lnTo>
                <a:lnTo>
                  <a:pt x="1117" y="26558"/>
                </a:lnTo>
                <a:lnTo>
                  <a:pt x="23150" y="56195"/>
                </a:lnTo>
                <a:lnTo>
                  <a:pt x="29781" y="55895"/>
                </a:lnTo>
                <a:lnTo>
                  <a:pt x="34665" y="52320"/>
                </a:lnTo>
                <a:lnTo>
                  <a:pt x="37506" y="46434"/>
                </a:lnTo>
                <a:lnTo>
                  <a:pt x="38046" y="39500"/>
                </a:lnTo>
                <a:lnTo>
                  <a:pt x="36029" y="32781"/>
                </a:lnTo>
                <a:lnTo>
                  <a:pt x="33401" y="27955"/>
                </a:lnTo>
                <a:lnTo>
                  <a:pt x="32156" y="24272"/>
                </a:lnTo>
                <a:lnTo>
                  <a:pt x="31407" y="18430"/>
                </a:lnTo>
                <a:lnTo>
                  <a:pt x="24647" y="5530"/>
                </a:lnTo>
                <a:lnTo>
                  <a:pt x="13117" y="0"/>
                </a:lnTo>
                <a:close/>
              </a:path>
            </a:pathLst>
          </a:custGeom>
          <a:solidFill>
            <a:srgbClr val="744717"/>
          </a:solidFill>
        </p:spPr>
        <p:txBody>
          <a:bodyPr wrap="square" lIns="0" tIns="0" rIns="0" bIns="0" rtlCol="0"/>
          <a:lstStyle/>
          <a:p>
            <a:endParaRPr sz="1050"/>
          </a:p>
        </p:txBody>
      </p:sp>
      <p:sp>
        <p:nvSpPr>
          <p:cNvPr id="14" name="object 14"/>
          <p:cNvSpPr/>
          <p:nvPr/>
        </p:nvSpPr>
        <p:spPr>
          <a:xfrm>
            <a:off x="2057048" y="2060162"/>
            <a:ext cx="29051" cy="33814"/>
          </a:xfrm>
          <a:custGeom>
            <a:avLst/>
            <a:gdLst/>
            <a:ahLst/>
            <a:cxnLst/>
            <a:rect l="l" t="t" r="r" b="b"/>
            <a:pathLst>
              <a:path w="38734" h="45085">
                <a:moveTo>
                  <a:pt x="13347" y="0"/>
                </a:moveTo>
                <a:lnTo>
                  <a:pt x="0" y="3682"/>
                </a:lnTo>
                <a:lnTo>
                  <a:pt x="1367" y="14096"/>
                </a:lnTo>
                <a:lnTo>
                  <a:pt x="2792" y="25653"/>
                </a:lnTo>
                <a:lnTo>
                  <a:pt x="3606" y="31241"/>
                </a:lnTo>
                <a:lnTo>
                  <a:pt x="4927" y="41275"/>
                </a:lnTo>
                <a:lnTo>
                  <a:pt x="13220" y="45084"/>
                </a:lnTo>
                <a:lnTo>
                  <a:pt x="25374" y="45084"/>
                </a:lnTo>
                <a:lnTo>
                  <a:pt x="38722" y="41401"/>
                </a:lnTo>
                <a:lnTo>
                  <a:pt x="36772" y="25400"/>
                </a:lnTo>
                <a:lnTo>
                  <a:pt x="36080" y="19938"/>
                </a:lnTo>
                <a:lnTo>
                  <a:pt x="35192" y="13715"/>
                </a:lnTo>
                <a:lnTo>
                  <a:pt x="33921" y="3937"/>
                </a:lnTo>
                <a:lnTo>
                  <a:pt x="25615" y="126"/>
                </a:lnTo>
                <a:lnTo>
                  <a:pt x="18402" y="126"/>
                </a:lnTo>
                <a:lnTo>
                  <a:pt x="13347" y="0"/>
                </a:lnTo>
                <a:close/>
              </a:path>
            </a:pathLst>
          </a:custGeom>
          <a:solidFill>
            <a:srgbClr val="744717"/>
          </a:solidFill>
        </p:spPr>
        <p:txBody>
          <a:bodyPr wrap="square" lIns="0" tIns="0" rIns="0" bIns="0" rtlCol="0"/>
          <a:lstStyle/>
          <a:p>
            <a:endParaRPr sz="1050"/>
          </a:p>
        </p:txBody>
      </p:sp>
      <p:sp>
        <p:nvSpPr>
          <p:cNvPr id="15" name="object 15"/>
          <p:cNvSpPr/>
          <p:nvPr/>
        </p:nvSpPr>
        <p:spPr>
          <a:xfrm>
            <a:off x="1965217" y="1953673"/>
            <a:ext cx="19050" cy="40481"/>
          </a:xfrm>
          <a:custGeom>
            <a:avLst/>
            <a:gdLst/>
            <a:ahLst/>
            <a:cxnLst/>
            <a:rect l="l" t="t" r="r" b="b"/>
            <a:pathLst>
              <a:path w="25400" h="53975">
                <a:moveTo>
                  <a:pt x="3860" y="0"/>
                </a:moveTo>
                <a:lnTo>
                  <a:pt x="1574" y="4825"/>
                </a:lnTo>
                <a:lnTo>
                  <a:pt x="126" y="9398"/>
                </a:lnTo>
                <a:lnTo>
                  <a:pt x="0" y="15239"/>
                </a:lnTo>
                <a:lnTo>
                  <a:pt x="837" y="21957"/>
                </a:lnTo>
                <a:lnTo>
                  <a:pt x="22580" y="53466"/>
                </a:lnTo>
                <a:lnTo>
                  <a:pt x="22948" y="41528"/>
                </a:lnTo>
                <a:lnTo>
                  <a:pt x="23545" y="37845"/>
                </a:lnTo>
                <a:lnTo>
                  <a:pt x="25234" y="34289"/>
                </a:lnTo>
                <a:lnTo>
                  <a:pt x="24461" y="23502"/>
                </a:lnTo>
                <a:lnTo>
                  <a:pt x="17495" y="10953"/>
                </a:lnTo>
                <a:lnTo>
                  <a:pt x="9056" y="1500"/>
                </a:lnTo>
                <a:lnTo>
                  <a:pt x="3860" y="0"/>
                </a:lnTo>
                <a:close/>
              </a:path>
            </a:pathLst>
          </a:custGeom>
          <a:solidFill>
            <a:srgbClr val="744717"/>
          </a:solidFill>
        </p:spPr>
        <p:txBody>
          <a:bodyPr wrap="square" lIns="0" tIns="0" rIns="0" bIns="0" rtlCol="0"/>
          <a:lstStyle/>
          <a:p>
            <a:endParaRPr sz="1050"/>
          </a:p>
        </p:txBody>
      </p:sp>
      <p:sp>
        <p:nvSpPr>
          <p:cNvPr id="16" name="object 16"/>
          <p:cNvSpPr/>
          <p:nvPr/>
        </p:nvSpPr>
        <p:spPr>
          <a:xfrm>
            <a:off x="1965264" y="2083415"/>
            <a:ext cx="28575" cy="42386"/>
          </a:xfrm>
          <a:custGeom>
            <a:avLst/>
            <a:gdLst/>
            <a:ahLst/>
            <a:cxnLst/>
            <a:rect l="l" t="t" r="r" b="b"/>
            <a:pathLst>
              <a:path w="38100" h="56514">
                <a:moveTo>
                  <a:pt x="15474" y="0"/>
                </a:moveTo>
                <a:lnTo>
                  <a:pt x="4234" y="4069"/>
                </a:lnTo>
                <a:lnTo>
                  <a:pt x="0" y="19034"/>
                </a:lnTo>
                <a:lnTo>
                  <a:pt x="831" y="26163"/>
                </a:lnTo>
                <a:lnTo>
                  <a:pt x="24643" y="56507"/>
                </a:lnTo>
                <a:lnTo>
                  <a:pt x="31038" y="54213"/>
                </a:lnTo>
                <a:lnTo>
                  <a:pt x="35680" y="49033"/>
                </a:lnTo>
                <a:lnTo>
                  <a:pt x="38071" y="41925"/>
                </a:lnTo>
                <a:lnTo>
                  <a:pt x="38086" y="34103"/>
                </a:lnTo>
                <a:lnTo>
                  <a:pt x="35598" y="26781"/>
                </a:lnTo>
                <a:lnTo>
                  <a:pt x="34112" y="24241"/>
                </a:lnTo>
                <a:lnTo>
                  <a:pt x="33870" y="23733"/>
                </a:lnTo>
                <a:lnTo>
                  <a:pt x="33616" y="20304"/>
                </a:lnTo>
                <a:lnTo>
                  <a:pt x="27381" y="5764"/>
                </a:lnTo>
                <a:lnTo>
                  <a:pt x="15474" y="0"/>
                </a:lnTo>
                <a:close/>
              </a:path>
            </a:pathLst>
          </a:custGeom>
          <a:solidFill>
            <a:srgbClr val="744717"/>
          </a:solidFill>
        </p:spPr>
        <p:txBody>
          <a:bodyPr wrap="square" lIns="0" tIns="0" rIns="0" bIns="0" rtlCol="0"/>
          <a:lstStyle/>
          <a:p>
            <a:endParaRPr sz="1050"/>
          </a:p>
        </p:txBody>
      </p:sp>
      <p:sp>
        <p:nvSpPr>
          <p:cNvPr id="17" name="object 17"/>
          <p:cNvSpPr/>
          <p:nvPr/>
        </p:nvSpPr>
        <p:spPr>
          <a:xfrm>
            <a:off x="2047237" y="2179153"/>
            <a:ext cx="29051" cy="20003"/>
          </a:xfrm>
          <a:custGeom>
            <a:avLst/>
            <a:gdLst/>
            <a:ahLst/>
            <a:cxnLst/>
            <a:rect l="l" t="t" r="r" b="b"/>
            <a:pathLst>
              <a:path w="38734" h="26669">
                <a:moveTo>
                  <a:pt x="20659" y="0"/>
                </a:moveTo>
                <a:lnTo>
                  <a:pt x="8929" y="2647"/>
                </a:lnTo>
                <a:lnTo>
                  <a:pt x="3771" y="7461"/>
                </a:lnTo>
                <a:lnTo>
                  <a:pt x="4025" y="12160"/>
                </a:lnTo>
                <a:lnTo>
                  <a:pt x="3657" y="16478"/>
                </a:lnTo>
                <a:lnTo>
                  <a:pt x="0" y="26130"/>
                </a:lnTo>
                <a:lnTo>
                  <a:pt x="12433" y="25368"/>
                </a:lnTo>
                <a:lnTo>
                  <a:pt x="14516" y="25368"/>
                </a:lnTo>
                <a:lnTo>
                  <a:pt x="18897" y="25241"/>
                </a:lnTo>
                <a:lnTo>
                  <a:pt x="23418" y="24606"/>
                </a:lnTo>
                <a:lnTo>
                  <a:pt x="27685" y="23336"/>
                </a:lnTo>
                <a:lnTo>
                  <a:pt x="29641" y="22701"/>
                </a:lnTo>
                <a:lnTo>
                  <a:pt x="34391" y="21939"/>
                </a:lnTo>
                <a:lnTo>
                  <a:pt x="35369" y="19399"/>
                </a:lnTo>
                <a:lnTo>
                  <a:pt x="37439" y="14192"/>
                </a:lnTo>
                <a:lnTo>
                  <a:pt x="38417" y="9493"/>
                </a:lnTo>
                <a:lnTo>
                  <a:pt x="38176" y="3397"/>
                </a:lnTo>
                <a:lnTo>
                  <a:pt x="32546" y="67"/>
                </a:lnTo>
                <a:lnTo>
                  <a:pt x="20659" y="0"/>
                </a:lnTo>
                <a:close/>
              </a:path>
            </a:pathLst>
          </a:custGeom>
          <a:solidFill>
            <a:srgbClr val="744717"/>
          </a:solidFill>
        </p:spPr>
        <p:txBody>
          <a:bodyPr wrap="square" lIns="0" tIns="0" rIns="0" bIns="0" rtlCol="0"/>
          <a:lstStyle/>
          <a:p>
            <a:endParaRPr sz="1050"/>
          </a:p>
        </p:txBody>
      </p:sp>
      <p:sp>
        <p:nvSpPr>
          <p:cNvPr id="18" name="object 18"/>
          <p:cNvSpPr/>
          <p:nvPr/>
        </p:nvSpPr>
        <p:spPr>
          <a:xfrm>
            <a:off x="1965294" y="2237899"/>
            <a:ext cx="24765" cy="40481"/>
          </a:xfrm>
          <a:custGeom>
            <a:avLst/>
            <a:gdLst/>
            <a:ahLst/>
            <a:cxnLst/>
            <a:rect l="l" t="t" r="r" b="b"/>
            <a:pathLst>
              <a:path w="33019" h="53975">
                <a:moveTo>
                  <a:pt x="8824" y="0"/>
                </a:moveTo>
                <a:lnTo>
                  <a:pt x="3483" y="3284"/>
                </a:lnTo>
                <a:lnTo>
                  <a:pt x="695" y="9223"/>
                </a:lnTo>
                <a:lnTo>
                  <a:pt x="0" y="15494"/>
                </a:lnTo>
                <a:lnTo>
                  <a:pt x="8" y="18034"/>
                </a:lnTo>
                <a:lnTo>
                  <a:pt x="19637" y="53419"/>
                </a:lnTo>
                <a:lnTo>
                  <a:pt x="25110" y="53314"/>
                </a:lnTo>
                <a:lnTo>
                  <a:pt x="30033" y="49149"/>
                </a:lnTo>
                <a:lnTo>
                  <a:pt x="32753" y="42130"/>
                </a:lnTo>
                <a:lnTo>
                  <a:pt x="32956" y="33956"/>
                </a:lnTo>
                <a:lnTo>
                  <a:pt x="31114" y="25949"/>
                </a:lnTo>
                <a:lnTo>
                  <a:pt x="29760" y="23368"/>
                </a:lnTo>
                <a:lnTo>
                  <a:pt x="28192" y="23368"/>
                </a:lnTo>
                <a:lnTo>
                  <a:pt x="24763" y="15494"/>
                </a:lnTo>
                <a:lnTo>
                  <a:pt x="26466" y="15494"/>
                </a:lnTo>
                <a:lnTo>
                  <a:pt x="24887" y="10840"/>
                </a:lnTo>
                <a:lnTo>
                  <a:pt x="20467" y="4683"/>
                </a:lnTo>
                <a:lnTo>
                  <a:pt x="14852" y="692"/>
                </a:lnTo>
                <a:lnTo>
                  <a:pt x="8824" y="0"/>
                </a:lnTo>
                <a:close/>
              </a:path>
              <a:path w="33019" h="53975">
                <a:moveTo>
                  <a:pt x="27515" y="19187"/>
                </a:moveTo>
                <a:lnTo>
                  <a:pt x="28192" y="23368"/>
                </a:lnTo>
                <a:lnTo>
                  <a:pt x="29760" y="23368"/>
                </a:lnTo>
                <a:lnTo>
                  <a:pt x="27697" y="19431"/>
                </a:lnTo>
                <a:lnTo>
                  <a:pt x="27515" y="19187"/>
                </a:lnTo>
                <a:close/>
              </a:path>
              <a:path w="33019" h="53975">
                <a:moveTo>
                  <a:pt x="26466" y="15494"/>
                </a:moveTo>
                <a:lnTo>
                  <a:pt x="24763" y="15494"/>
                </a:lnTo>
                <a:lnTo>
                  <a:pt x="27515" y="19187"/>
                </a:lnTo>
                <a:lnTo>
                  <a:pt x="27328" y="18034"/>
                </a:lnTo>
                <a:lnTo>
                  <a:pt x="26466" y="15494"/>
                </a:lnTo>
                <a:close/>
              </a:path>
            </a:pathLst>
          </a:custGeom>
          <a:solidFill>
            <a:srgbClr val="744717"/>
          </a:solidFill>
        </p:spPr>
        <p:txBody>
          <a:bodyPr wrap="square" lIns="0" tIns="0" rIns="0" bIns="0" rtlCol="0"/>
          <a:lstStyle/>
          <a:p>
            <a:endParaRPr sz="1050"/>
          </a:p>
        </p:txBody>
      </p:sp>
      <p:sp>
        <p:nvSpPr>
          <p:cNvPr id="19" name="object 19"/>
          <p:cNvSpPr/>
          <p:nvPr/>
        </p:nvSpPr>
        <p:spPr>
          <a:xfrm>
            <a:off x="2102739" y="2259997"/>
            <a:ext cx="20003" cy="45720"/>
          </a:xfrm>
          <a:custGeom>
            <a:avLst/>
            <a:gdLst/>
            <a:ahLst/>
            <a:cxnLst/>
            <a:rect l="l" t="t" r="r" b="b"/>
            <a:pathLst>
              <a:path w="26669" h="60960">
                <a:moveTo>
                  <a:pt x="0" y="0"/>
                </a:moveTo>
                <a:lnTo>
                  <a:pt x="1269" y="11557"/>
                </a:lnTo>
                <a:lnTo>
                  <a:pt x="3428" y="19304"/>
                </a:lnTo>
                <a:lnTo>
                  <a:pt x="3301" y="22225"/>
                </a:lnTo>
                <a:lnTo>
                  <a:pt x="2920" y="24765"/>
                </a:lnTo>
                <a:lnTo>
                  <a:pt x="2851" y="31946"/>
                </a:lnTo>
                <a:lnTo>
                  <a:pt x="4556" y="38973"/>
                </a:lnTo>
                <a:lnTo>
                  <a:pt x="22961" y="60378"/>
                </a:lnTo>
                <a:lnTo>
                  <a:pt x="25653" y="57150"/>
                </a:lnTo>
                <a:lnTo>
                  <a:pt x="26497" y="49180"/>
                </a:lnTo>
                <a:lnTo>
                  <a:pt x="26400" y="41497"/>
                </a:lnTo>
                <a:lnTo>
                  <a:pt x="7619" y="2921"/>
                </a:lnTo>
                <a:lnTo>
                  <a:pt x="0" y="0"/>
                </a:lnTo>
                <a:close/>
              </a:path>
            </a:pathLst>
          </a:custGeom>
          <a:solidFill>
            <a:srgbClr val="744717"/>
          </a:solidFill>
        </p:spPr>
        <p:txBody>
          <a:bodyPr wrap="square" lIns="0" tIns="0" rIns="0" bIns="0" rtlCol="0"/>
          <a:lstStyle/>
          <a:p>
            <a:endParaRPr sz="1050"/>
          </a:p>
        </p:txBody>
      </p:sp>
      <p:sp>
        <p:nvSpPr>
          <p:cNvPr id="20" name="object 20"/>
          <p:cNvSpPr/>
          <p:nvPr/>
        </p:nvSpPr>
        <p:spPr>
          <a:xfrm>
            <a:off x="2039550" y="2297715"/>
            <a:ext cx="33338" cy="43339"/>
          </a:xfrm>
          <a:custGeom>
            <a:avLst/>
            <a:gdLst/>
            <a:ahLst/>
            <a:cxnLst/>
            <a:rect l="l" t="t" r="r" b="b"/>
            <a:pathLst>
              <a:path w="44450" h="57785">
                <a:moveTo>
                  <a:pt x="13855" y="0"/>
                </a:moveTo>
                <a:lnTo>
                  <a:pt x="8679" y="248"/>
                </a:lnTo>
                <a:lnTo>
                  <a:pt x="3632" y="2841"/>
                </a:lnTo>
                <a:lnTo>
                  <a:pt x="232" y="7697"/>
                </a:lnTo>
                <a:lnTo>
                  <a:pt x="0" y="14731"/>
                </a:lnTo>
                <a:lnTo>
                  <a:pt x="2943" y="24963"/>
                </a:lnTo>
                <a:lnTo>
                  <a:pt x="29178" y="57086"/>
                </a:lnTo>
                <a:lnTo>
                  <a:pt x="35332" y="57431"/>
                </a:lnTo>
                <a:lnTo>
                  <a:pt x="40944" y="54228"/>
                </a:lnTo>
                <a:lnTo>
                  <a:pt x="43980" y="48232"/>
                </a:lnTo>
                <a:lnTo>
                  <a:pt x="43964" y="41306"/>
                </a:lnTo>
                <a:lnTo>
                  <a:pt x="41694" y="34619"/>
                </a:lnTo>
                <a:lnTo>
                  <a:pt x="37972" y="29337"/>
                </a:lnTo>
                <a:lnTo>
                  <a:pt x="35128" y="26542"/>
                </a:lnTo>
                <a:lnTo>
                  <a:pt x="33400" y="25273"/>
                </a:lnTo>
                <a:lnTo>
                  <a:pt x="32283" y="20192"/>
                </a:lnTo>
                <a:lnTo>
                  <a:pt x="29563" y="12715"/>
                </a:lnTo>
                <a:lnTo>
                  <a:pt x="25436" y="6572"/>
                </a:lnTo>
                <a:lnTo>
                  <a:pt x="20126" y="2190"/>
                </a:lnTo>
                <a:lnTo>
                  <a:pt x="13855" y="0"/>
                </a:lnTo>
                <a:close/>
              </a:path>
            </a:pathLst>
          </a:custGeom>
          <a:solidFill>
            <a:srgbClr val="744717"/>
          </a:solidFill>
        </p:spPr>
        <p:txBody>
          <a:bodyPr wrap="square" lIns="0" tIns="0" rIns="0" bIns="0" rtlCol="0"/>
          <a:lstStyle/>
          <a:p>
            <a:endParaRPr sz="1050"/>
          </a:p>
        </p:txBody>
      </p:sp>
      <p:sp>
        <p:nvSpPr>
          <p:cNvPr id="21" name="object 21"/>
          <p:cNvSpPr/>
          <p:nvPr/>
        </p:nvSpPr>
        <p:spPr>
          <a:xfrm>
            <a:off x="2149959" y="2119191"/>
            <a:ext cx="29528" cy="42386"/>
          </a:xfrm>
          <a:custGeom>
            <a:avLst/>
            <a:gdLst/>
            <a:ahLst/>
            <a:cxnLst/>
            <a:rect l="l" t="t" r="r" b="b"/>
            <a:pathLst>
              <a:path w="39369" h="56514">
                <a:moveTo>
                  <a:pt x="11378" y="0"/>
                </a:moveTo>
                <a:lnTo>
                  <a:pt x="5365" y="1305"/>
                </a:lnTo>
                <a:lnTo>
                  <a:pt x="1301" y="6177"/>
                </a:lnTo>
                <a:lnTo>
                  <a:pt x="0" y="12942"/>
                </a:lnTo>
                <a:lnTo>
                  <a:pt x="936" y="20111"/>
                </a:lnTo>
                <a:lnTo>
                  <a:pt x="3587" y="26197"/>
                </a:lnTo>
                <a:lnTo>
                  <a:pt x="5111" y="28483"/>
                </a:lnTo>
                <a:lnTo>
                  <a:pt x="6508" y="30261"/>
                </a:lnTo>
                <a:lnTo>
                  <a:pt x="7143" y="32928"/>
                </a:lnTo>
                <a:lnTo>
                  <a:pt x="32162" y="56423"/>
                </a:lnTo>
                <a:lnTo>
                  <a:pt x="39274" y="49057"/>
                </a:lnTo>
                <a:lnTo>
                  <a:pt x="26701" y="12608"/>
                </a:lnTo>
                <a:lnTo>
                  <a:pt x="17176" y="2385"/>
                </a:lnTo>
                <a:lnTo>
                  <a:pt x="11378" y="0"/>
                </a:lnTo>
                <a:close/>
              </a:path>
            </a:pathLst>
          </a:custGeom>
          <a:solidFill>
            <a:srgbClr val="744717"/>
          </a:solidFill>
        </p:spPr>
        <p:txBody>
          <a:bodyPr wrap="square" lIns="0" tIns="0" rIns="0" bIns="0" rtlCol="0"/>
          <a:lstStyle/>
          <a:p>
            <a:endParaRPr sz="1050"/>
          </a:p>
        </p:txBody>
      </p:sp>
      <p:sp>
        <p:nvSpPr>
          <p:cNvPr id="22" name="object 22"/>
          <p:cNvSpPr/>
          <p:nvPr/>
        </p:nvSpPr>
        <p:spPr>
          <a:xfrm>
            <a:off x="1919353" y="2154917"/>
            <a:ext cx="29528" cy="28099"/>
          </a:xfrm>
          <a:custGeom>
            <a:avLst/>
            <a:gdLst/>
            <a:ahLst/>
            <a:cxnLst/>
            <a:rect l="l" t="t" r="r" b="b"/>
            <a:pathLst>
              <a:path w="39369" h="37464">
                <a:moveTo>
                  <a:pt x="25094" y="0"/>
                </a:moveTo>
                <a:lnTo>
                  <a:pt x="13555" y="4137"/>
                </a:lnTo>
                <a:lnTo>
                  <a:pt x="3291" y="11299"/>
                </a:lnTo>
                <a:lnTo>
                  <a:pt x="0" y="17805"/>
                </a:lnTo>
                <a:lnTo>
                  <a:pt x="2311" y="23266"/>
                </a:lnTo>
                <a:lnTo>
                  <a:pt x="4622" y="28854"/>
                </a:lnTo>
                <a:lnTo>
                  <a:pt x="6934" y="34315"/>
                </a:lnTo>
                <a:lnTo>
                  <a:pt x="14052" y="36953"/>
                </a:lnTo>
                <a:lnTo>
                  <a:pt x="25590" y="32839"/>
                </a:lnTo>
                <a:lnTo>
                  <a:pt x="35852" y="25654"/>
                </a:lnTo>
                <a:lnTo>
                  <a:pt x="39141" y="19075"/>
                </a:lnTo>
                <a:lnTo>
                  <a:pt x="36829" y="13614"/>
                </a:lnTo>
                <a:lnTo>
                  <a:pt x="34518" y="8026"/>
                </a:lnTo>
                <a:lnTo>
                  <a:pt x="32207" y="2565"/>
                </a:lnTo>
                <a:lnTo>
                  <a:pt x="25094" y="0"/>
                </a:lnTo>
                <a:close/>
              </a:path>
            </a:pathLst>
          </a:custGeom>
          <a:solidFill>
            <a:srgbClr val="744717"/>
          </a:solidFill>
        </p:spPr>
        <p:txBody>
          <a:bodyPr wrap="square" lIns="0" tIns="0" rIns="0" bIns="0" rtlCol="0"/>
          <a:lstStyle/>
          <a:p>
            <a:endParaRPr sz="1050"/>
          </a:p>
        </p:txBody>
      </p:sp>
      <p:sp>
        <p:nvSpPr>
          <p:cNvPr id="23" name="object 23"/>
          <p:cNvSpPr/>
          <p:nvPr/>
        </p:nvSpPr>
        <p:spPr>
          <a:xfrm>
            <a:off x="1761773" y="2393061"/>
            <a:ext cx="586264" cy="151448"/>
          </a:xfrm>
          <a:custGeom>
            <a:avLst/>
            <a:gdLst/>
            <a:ahLst/>
            <a:cxnLst/>
            <a:rect l="l" t="t" r="r" b="b"/>
            <a:pathLst>
              <a:path w="781685" h="201929">
                <a:moveTo>
                  <a:pt x="29489" y="142621"/>
                </a:moveTo>
                <a:lnTo>
                  <a:pt x="26276" y="142621"/>
                </a:lnTo>
                <a:lnTo>
                  <a:pt x="16030" y="145496"/>
                </a:lnTo>
                <a:lnTo>
                  <a:pt x="7680" y="153336"/>
                </a:lnTo>
                <a:lnTo>
                  <a:pt x="2058" y="164963"/>
                </a:lnTo>
                <a:lnTo>
                  <a:pt x="0" y="179197"/>
                </a:lnTo>
                <a:lnTo>
                  <a:pt x="126" y="187705"/>
                </a:lnTo>
                <a:lnTo>
                  <a:pt x="1993" y="195199"/>
                </a:lnTo>
                <a:lnTo>
                  <a:pt x="5435" y="201549"/>
                </a:lnTo>
                <a:lnTo>
                  <a:pt x="5321" y="201929"/>
                </a:lnTo>
                <a:lnTo>
                  <a:pt x="779487" y="201929"/>
                </a:lnTo>
                <a:lnTo>
                  <a:pt x="780757" y="197485"/>
                </a:lnTo>
                <a:lnTo>
                  <a:pt x="781519" y="192659"/>
                </a:lnTo>
                <a:lnTo>
                  <a:pt x="781466" y="187198"/>
                </a:lnTo>
                <a:lnTo>
                  <a:pt x="780418" y="177200"/>
                </a:lnTo>
                <a:lnTo>
                  <a:pt x="777281" y="167766"/>
                </a:lnTo>
                <a:lnTo>
                  <a:pt x="772358" y="159952"/>
                </a:lnTo>
                <a:lnTo>
                  <a:pt x="765898" y="154304"/>
                </a:lnTo>
                <a:lnTo>
                  <a:pt x="763097" y="145034"/>
                </a:lnTo>
                <a:lnTo>
                  <a:pt x="35534" y="145034"/>
                </a:lnTo>
                <a:lnTo>
                  <a:pt x="32562" y="143382"/>
                </a:lnTo>
                <a:lnTo>
                  <a:pt x="29489" y="142621"/>
                </a:lnTo>
                <a:close/>
              </a:path>
              <a:path w="781685" h="201929">
                <a:moveTo>
                  <a:pt x="80797" y="88264"/>
                </a:moveTo>
                <a:lnTo>
                  <a:pt x="78193" y="88264"/>
                </a:lnTo>
                <a:lnTo>
                  <a:pt x="62062" y="92670"/>
                </a:lnTo>
                <a:lnTo>
                  <a:pt x="48720" y="104743"/>
                </a:lnTo>
                <a:lnTo>
                  <a:pt x="39449" y="122769"/>
                </a:lnTo>
                <a:lnTo>
                  <a:pt x="35534" y="145034"/>
                </a:lnTo>
                <a:lnTo>
                  <a:pt x="763097" y="145034"/>
                </a:lnTo>
                <a:lnTo>
                  <a:pt x="720686" y="117601"/>
                </a:lnTo>
                <a:lnTo>
                  <a:pt x="713965" y="104036"/>
                </a:lnTo>
                <a:lnTo>
                  <a:pt x="705018" y="93757"/>
                </a:lnTo>
                <a:lnTo>
                  <a:pt x="697502" y="89153"/>
                </a:lnTo>
                <a:lnTo>
                  <a:pt x="85864" y="89153"/>
                </a:lnTo>
                <a:lnTo>
                  <a:pt x="83400" y="88518"/>
                </a:lnTo>
                <a:lnTo>
                  <a:pt x="80797" y="88264"/>
                </a:lnTo>
                <a:close/>
              </a:path>
              <a:path w="781685" h="201929">
                <a:moveTo>
                  <a:pt x="730846" y="115569"/>
                </a:moveTo>
                <a:lnTo>
                  <a:pt x="727417" y="115569"/>
                </a:lnTo>
                <a:lnTo>
                  <a:pt x="723988" y="116204"/>
                </a:lnTo>
                <a:lnTo>
                  <a:pt x="720686" y="117601"/>
                </a:lnTo>
                <a:lnTo>
                  <a:pt x="739395" y="117601"/>
                </a:lnTo>
                <a:lnTo>
                  <a:pt x="730846" y="115569"/>
                </a:lnTo>
                <a:close/>
              </a:path>
              <a:path w="781685" h="201929">
                <a:moveTo>
                  <a:pt x="115963" y="69468"/>
                </a:moveTo>
                <a:lnTo>
                  <a:pt x="110540" y="69468"/>
                </a:lnTo>
                <a:lnTo>
                  <a:pt x="103122" y="70848"/>
                </a:lnTo>
                <a:lnTo>
                  <a:pt x="96302" y="74787"/>
                </a:lnTo>
                <a:lnTo>
                  <a:pt x="90432" y="80988"/>
                </a:lnTo>
                <a:lnTo>
                  <a:pt x="85864" y="89153"/>
                </a:lnTo>
                <a:lnTo>
                  <a:pt x="697502" y="89153"/>
                </a:lnTo>
                <a:lnTo>
                  <a:pt x="694380" y="87241"/>
                </a:lnTo>
                <a:lnTo>
                  <a:pt x="685874" y="85598"/>
                </a:lnTo>
                <a:lnTo>
                  <a:pt x="677125" y="85598"/>
                </a:lnTo>
                <a:lnTo>
                  <a:pt x="669991" y="75946"/>
                </a:lnTo>
                <a:lnTo>
                  <a:pt x="126060" y="75946"/>
                </a:lnTo>
                <a:lnTo>
                  <a:pt x="121399" y="71754"/>
                </a:lnTo>
                <a:lnTo>
                  <a:pt x="115963" y="69468"/>
                </a:lnTo>
                <a:close/>
              </a:path>
              <a:path w="781685" h="201929">
                <a:moveTo>
                  <a:pt x="682586" y="84962"/>
                </a:moveTo>
                <a:lnTo>
                  <a:pt x="680808" y="84962"/>
                </a:lnTo>
                <a:lnTo>
                  <a:pt x="678903" y="85089"/>
                </a:lnTo>
                <a:lnTo>
                  <a:pt x="677125" y="85598"/>
                </a:lnTo>
                <a:lnTo>
                  <a:pt x="685874" y="85598"/>
                </a:lnTo>
                <a:lnTo>
                  <a:pt x="682586" y="84962"/>
                </a:lnTo>
                <a:close/>
              </a:path>
              <a:path w="781685" h="201929">
                <a:moveTo>
                  <a:pt x="175412" y="44068"/>
                </a:moveTo>
                <a:lnTo>
                  <a:pt x="169113" y="44068"/>
                </a:lnTo>
                <a:lnTo>
                  <a:pt x="156458" y="46263"/>
                </a:lnTo>
                <a:lnTo>
                  <a:pt x="144724" y="52577"/>
                </a:lnTo>
                <a:lnTo>
                  <a:pt x="134421" y="62607"/>
                </a:lnTo>
                <a:lnTo>
                  <a:pt x="126060" y="75946"/>
                </a:lnTo>
                <a:lnTo>
                  <a:pt x="669991" y="75946"/>
                </a:lnTo>
                <a:lnTo>
                  <a:pt x="628865" y="60578"/>
                </a:lnTo>
                <a:lnTo>
                  <a:pt x="623912" y="52324"/>
                </a:lnTo>
                <a:lnTo>
                  <a:pt x="622718" y="51562"/>
                </a:lnTo>
                <a:lnTo>
                  <a:pt x="596988" y="51562"/>
                </a:lnTo>
                <a:lnTo>
                  <a:pt x="594659" y="48894"/>
                </a:lnTo>
                <a:lnTo>
                  <a:pt x="187604" y="48894"/>
                </a:lnTo>
                <a:lnTo>
                  <a:pt x="181711" y="45719"/>
                </a:lnTo>
                <a:lnTo>
                  <a:pt x="175412" y="44068"/>
                </a:lnTo>
                <a:close/>
              </a:path>
              <a:path w="781685" h="201929">
                <a:moveTo>
                  <a:pt x="637501" y="59562"/>
                </a:moveTo>
                <a:lnTo>
                  <a:pt x="634453" y="59562"/>
                </a:lnTo>
                <a:lnTo>
                  <a:pt x="631659" y="59943"/>
                </a:lnTo>
                <a:lnTo>
                  <a:pt x="628865" y="60578"/>
                </a:lnTo>
                <a:lnTo>
                  <a:pt x="644075" y="60578"/>
                </a:lnTo>
                <a:lnTo>
                  <a:pt x="637501" y="59562"/>
                </a:lnTo>
                <a:close/>
              </a:path>
              <a:path w="781685" h="201929">
                <a:moveTo>
                  <a:pt x="616546" y="47625"/>
                </a:moveTo>
                <a:lnTo>
                  <a:pt x="604735" y="47625"/>
                </a:lnTo>
                <a:lnTo>
                  <a:pt x="600671" y="49022"/>
                </a:lnTo>
                <a:lnTo>
                  <a:pt x="596988" y="51562"/>
                </a:lnTo>
                <a:lnTo>
                  <a:pt x="622718" y="51562"/>
                </a:lnTo>
                <a:lnTo>
                  <a:pt x="616546" y="47625"/>
                </a:lnTo>
                <a:close/>
              </a:path>
              <a:path w="781685" h="201929">
                <a:moveTo>
                  <a:pt x="218833" y="30352"/>
                </a:moveTo>
                <a:lnTo>
                  <a:pt x="213042" y="30352"/>
                </a:lnTo>
                <a:lnTo>
                  <a:pt x="205606" y="31624"/>
                </a:lnTo>
                <a:lnTo>
                  <a:pt x="198694" y="35290"/>
                </a:lnTo>
                <a:lnTo>
                  <a:pt x="192597" y="41122"/>
                </a:lnTo>
                <a:lnTo>
                  <a:pt x="187604" y="48894"/>
                </a:lnTo>
                <a:lnTo>
                  <a:pt x="594659" y="48894"/>
                </a:lnTo>
                <a:lnTo>
                  <a:pt x="590478" y="44108"/>
                </a:lnTo>
                <a:lnTo>
                  <a:pt x="583098" y="38607"/>
                </a:lnTo>
                <a:lnTo>
                  <a:pt x="581901" y="38100"/>
                </a:lnTo>
                <a:lnTo>
                  <a:pt x="550887" y="38100"/>
                </a:lnTo>
                <a:lnTo>
                  <a:pt x="550506" y="37973"/>
                </a:lnTo>
                <a:lnTo>
                  <a:pt x="550252" y="37846"/>
                </a:lnTo>
                <a:lnTo>
                  <a:pt x="549219" y="36829"/>
                </a:lnTo>
                <a:lnTo>
                  <a:pt x="229323" y="36829"/>
                </a:lnTo>
                <a:lnTo>
                  <a:pt x="224370" y="32638"/>
                </a:lnTo>
                <a:lnTo>
                  <a:pt x="218833" y="30352"/>
                </a:lnTo>
                <a:close/>
              </a:path>
              <a:path w="781685" h="201929">
                <a:moveTo>
                  <a:pt x="566635" y="34036"/>
                </a:moveTo>
                <a:lnTo>
                  <a:pt x="561428" y="34036"/>
                </a:lnTo>
                <a:lnTo>
                  <a:pt x="556094" y="35432"/>
                </a:lnTo>
                <a:lnTo>
                  <a:pt x="551141" y="38100"/>
                </a:lnTo>
                <a:lnTo>
                  <a:pt x="581901" y="38100"/>
                </a:lnTo>
                <a:lnTo>
                  <a:pt x="575075" y="35202"/>
                </a:lnTo>
                <a:lnTo>
                  <a:pt x="566635" y="34036"/>
                </a:lnTo>
                <a:close/>
              </a:path>
              <a:path w="781685" h="201929">
                <a:moveTo>
                  <a:pt x="268655" y="16890"/>
                </a:moveTo>
                <a:lnTo>
                  <a:pt x="261239" y="16890"/>
                </a:lnTo>
                <a:lnTo>
                  <a:pt x="252248" y="18220"/>
                </a:lnTo>
                <a:lnTo>
                  <a:pt x="243747" y="22098"/>
                </a:lnTo>
                <a:lnTo>
                  <a:pt x="236014" y="28356"/>
                </a:lnTo>
                <a:lnTo>
                  <a:pt x="229323" y="36829"/>
                </a:lnTo>
                <a:lnTo>
                  <a:pt x="549219" y="36829"/>
                </a:lnTo>
                <a:lnTo>
                  <a:pt x="544144" y="31839"/>
                </a:lnTo>
                <a:lnTo>
                  <a:pt x="538581" y="28193"/>
                </a:lnTo>
                <a:lnTo>
                  <a:pt x="506564" y="28193"/>
                </a:lnTo>
                <a:lnTo>
                  <a:pt x="504175" y="24637"/>
                </a:lnTo>
                <a:lnTo>
                  <a:pt x="282333" y="24637"/>
                </a:lnTo>
                <a:lnTo>
                  <a:pt x="275932" y="19557"/>
                </a:lnTo>
                <a:lnTo>
                  <a:pt x="268655" y="16890"/>
                </a:lnTo>
                <a:close/>
              </a:path>
              <a:path w="781685" h="201929">
                <a:moveTo>
                  <a:pt x="522820" y="23749"/>
                </a:moveTo>
                <a:lnTo>
                  <a:pt x="517232" y="23749"/>
                </a:lnTo>
                <a:lnTo>
                  <a:pt x="511771" y="25400"/>
                </a:lnTo>
                <a:lnTo>
                  <a:pt x="506564" y="28193"/>
                </a:lnTo>
                <a:lnTo>
                  <a:pt x="538581" y="28193"/>
                </a:lnTo>
                <a:lnTo>
                  <a:pt x="537394" y="27416"/>
                </a:lnTo>
                <a:lnTo>
                  <a:pt x="530214" y="24683"/>
                </a:lnTo>
                <a:lnTo>
                  <a:pt x="522820" y="23749"/>
                </a:lnTo>
                <a:close/>
              </a:path>
              <a:path w="781685" h="201929">
                <a:moveTo>
                  <a:pt x="322922" y="3301"/>
                </a:moveTo>
                <a:lnTo>
                  <a:pt x="311862" y="4706"/>
                </a:lnTo>
                <a:lnTo>
                  <a:pt x="301247" y="8826"/>
                </a:lnTo>
                <a:lnTo>
                  <a:pt x="291322" y="15517"/>
                </a:lnTo>
                <a:lnTo>
                  <a:pt x="282333" y="24637"/>
                </a:lnTo>
                <a:lnTo>
                  <a:pt x="504175" y="24637"/>
                </a:lnTo>
                <a:lnTo>
                  <a:pt x="502725" y="22478"/>
                </a:lnTo>
                <a:lnTo>
                  <a:pt x="468972" y="22478"/>
                </a:lnTo>
                <a:lnTo>
                  <a:pt x="466242" y="19557"/>
                </a:lnTo>
                <a:lnTo>
                  <a:pt x="358927" y="19557"/>
                </a:lnTo>
                <a:lnTo>
                  <a:pt x="350713" y="12571"/>
                </a:lnTo>
                <a:lnTo>
                  <a:pt x="341863" y="7477"/>
                </a:lnTo>
                <a:lnTo>
                  <a:pt x="332543" y="4359"/>
                </a:lnTo>
                <a:lnTo>
                  <a:pt x="322922" y="3301"/>
                </a:lnTo>
                <a:close/>
              </a:path>
              <a:path w="781685" h="201929">
                <a:moveTo>
                  <a:pt x="493483" y="15239"/>
                </a:moveTo>
                <a:lnTo>
                  <a:pt x="479640" y="15239"/>
                </a:lnTo>
                <a:lnTo>
                  <a:pt x="473925" y="17779"/>
                </a:lnTo>
                <a:lnTo>
                  <a:pt x="468972" y="22478"/>
                </a:lnTo>
                <a:lnTo>
                  <a:pt x="502725" y="22478"/>
                </a:lnTo>
                <a:lnTo>
                  <a:pt x="501103" y="20065"/>
                </a:lnTo>
                <a:lnTo>
                  <a:pt x="493483" y="15239"/>
                </a:lnTo>
                <a:close/>
              </a:path>
              <a:path w="781685" h="201929">
                <a:moveTo>
                  <a:pt x="398653" y="0"/>
                </a:moveTo>
                <a:lnTo>
                  <a:pt x="388060" y="1287"/>
                </a:lnTo>
                <a:lnTo>
                  <a:pt x="377853" y="5064"/>
                </a:lnTo>
                <a:lnTo>
                  <a:pt x="368242" y="11197"/>
                </a:lnTo>
                <a:lnTo>
                  <a:pt x="359435" y="19557"/>
                </a:lnTo>
                <a:lnTo>
                  <a:pt x="466242" y="19557"/>
                </a:lnTo>
                <a:lnTo>
                  <a:pt x="464699" y="17906"/>
                </a:lnTo>
                <a:lnTo>
                  <a:pt x="436397" y="17906"/>
                </a:lnTo>
                <a:lnTo>
                  <a:pt x="427847" y="10233"/>
                </a:lnTo>
                <a:lnTo>
                  <a:pt x="418596" y="4619"/>
                </a:lnTo>
                <a:lnTo>
                  <a:pt x="408810" y="1172"/>
                </a:lnTo>
                <a:lnTo>
                  <a:pt x="398653" y="0"/>
                </a:lnTo>
                <a:close/>
              </a:path>
              <a:path w="781685" h="201929">
                <a:moveTo>
                  <a:pt x="456907" y="13588"/>
                </a:moveTo>
                <a:lnTo>
                  <a:pt x="445350" y="13588"/>
                </a:lnTo>
                <a:lnTo>
                  <a:pt x="440588" y="15112"/>
                </a:lnTo>
                <a:lnTo>
                  <a:pt x="436397" y="17906"/>
                </a:lnTo>
                <a:lnTo>
                  <a:pt x="464699" y="17906"/>
                </a:lnTo>
                <a:lnTo>
                  <a:pt x="463511" y="16637"/>
                </a:lnTo>
                <a:lnTo>
                  <a:pt x="456907" y="13588"/>
                </a:lnTo>
                <a:close/>
              </a:path>
            </a:pathLst>
          </a:custGeom>
          <a:solidFill>
            <a:srgbClr val="2F2924"/>
          </a:solidFill>
        </p:spPr>
        <p:txBody>
          <a:bodyPr wrap="square" lIns="0" tIns="0" rIns="0" bIns="0" rtlCol="0"/>
          <a:lstStyle/>
          <a:p>
            <a:endParaRPr sz="1050"/>
          </a:p>
        </p:txBody>
      </p:sp>
      <p:sp>
        <p:nvSpPr>
          <p:cNvPr id="24" name="object 24"/>
          <p:cNvSpPr/>
          <p:nvPr/>
        </p:nvSpPr>
        <p:spPr>
          <a:xfrm>
            <a:off x="1755647" y="2615183"/>
            <a:ext cx="601218" cy="571500"/>
          </a:xfrm>
          <a:prstGeom prst="rect">
            <a:avLst/>
          </a:prstGeom>
          <a:blipFill>
            <a:blip r:embed="rId3" cstate="print"/>
            <a:stretch>
              <a:fillRect/>
            </a:stretch>
          </a:blipFill>
        </p:spPr>
        <p:txBody>
          <a:bodyPr wrap="square" lIns="0" tIns="0" rIns="0" bIns="0" rtlCol="0"/>
          <a:lstStyle/>
          <a:p>
            <a:endParaRPr sz="1050"/>
          </a:p>
        </p:txBody>
      </p:sp>
      <p:sp>
        <p:nvSpPr>
          <p:cNvPr id="25" name="object 25"/>
          <p:cNvSpPr/>
          <p:nvPr/>
        </p:nvSpPr>
        <p:spPr>
          <a:xfrm>
            <a:off x="2016252" y="2615183"/>
            <a:ext cx="398907" cy="571500"/>
          </a:xfrm>
          <a:prstGeom prst="rect">
            <a:avLst/>
          </a:prstGeom>
          <a:blipFill>
            <a:blip r:embed="rId4" cstate="print"/>
            <a:stretch>
              <a:fillRect/>
            </a:stretch>
          </a:blipFill>
        </p:spPr>
        <p:txBody>
          <a:bodyPr wrap="square" lIns="0" tIns="0" rIns="0" bIns="0" rtlCol="0"/>
          <a:lstStyle/>
          <a:p>
            <a:endParaRPr sz="1050"/>
          </a:p>
        </p:txBody>
      </p:sp>
      <p:sp>
        <p:nvSpPr>
          <p:cNvPr id="26" name="object 26"/>
          <p:cNvSpPr/>
          <p:nvPr/>
        </p:nvSpPr>
        <p:spPr>
          <a:xfrm>
            <a:off x="1743065" y="2523268"/>
            <a:ext cx="627698" cy="200025"/>
          </a:xfrm>
          <a:custGeom>
            <a:avLst/>
            <a:gdLst/>
            <a:ahLst/>
            <a:cxnLst/>
            <a:rect l="l" t="t" r="r" b="b"/>
            <a:pathLst>
              <a:path w="836930" h="266700">
                <a:moveTo>
                  <a:pt x="836561" y="0"/>
                </a:moveTo>
                <a:lnTo>
                  <a:pt x="0" y="0"/>
                </a:lnTo>
                <a:lnTo>
                  <a:pt x="16776" y="211327"/>
                </a:lnTo>
                <a:lnTo>
                  <a:pt x="21234" y="266191"/>
                </a:lnTo>
                <a:lnTo>
                  <a:pt x="815479" y="266191"/>
                </a:lnTo>
                <a:lnTo>
                  <a:pt x="819797" y="211327"/>
                </a:lnTo>
                <a:lnTo>
                  <a:pt x="836561" y="0"/>
                </a:lnTo>
                <a:close/>
              </a:path>
            </a:pathLst>
          </a:custGeom>
          <a:solidFill>
            <a:srgbClr val="D27643"/>
          </a:solidFill>
        </p:spPr>
        <p:txBody>
          <a:bodyPr wrap="square" lIns="0" tIns="0" rIns="0" bIns="0" rtlCol="0"/>
          <a:lstStyle/>
          <a:p>
            <a:endParaRPr sz="1050"/>
          </a:p>
        </p:txBody>
      </p:sp>
      <p:sp>
        <p:nvSpPr>
          <p:cNvPr id="27" name="object 27"/>
          <p:cNvSpPr txBox="1"/>
          <p:nvPr/>
        </p:nvSpPr>
        <p:spPr>
          <a:xfrm>
            <a:off x="1392707" y="2560570"/>
            <a:ext cx="1407795" cy="1922482"/>
          </a:xfrm>
          <a:prstGeom prst="rect">
            <a:avLst/>
          </a:prstGeom>
        </p:spPr>
        <p:txBody>
          <a:bodyPr vert="horz" wrap="square" lIns="0" tIns="127159" rIns="0" bIns="0" rtlCol="0">
            <a:spAutoFit/>
          </a:bodyPr>
          <a:lstStyle/>
          <a:p>
            <a:pPr marR="74771" algn="ctr">
              <a:spcBef>
                <a:spcPts val="1001"/>
              </a:spcBef>
            </a:pPr>
            <a:r>
              <a:rPr sz="2025" b="1" spc="-4" dirty="0">
                <a:solidFill>
                  <a:srgbClr val="FFFFFF"/>
                </a:solidFill>
                <a:latin typeface="Calibri"/>
                <a:cs typeface="Calibri"/>
              </a:rPr>
              <a:t>01</a:t>
            </a:r>
            <a:endParaRPr sz="2025">
              <a:latin typeface="Calibri"/>
              <a:cs typeface="Calibri"/>
            </a:endParaRPr>
          </a:p>
          <a:p>
            <a:pPr algn="ctr">
              <a:spcBef>
                <a:spcPts val="825"/>
              </a:spcBef>
            </a:pPr>
            <a:r>
              <a:rPr sz="1800" b="1" spc="-23" dirty="0"/>
              <a:t>RESULTS</a:t>
            </a:r>
            <a:endParaRPr sz="1800"/>
          </a:p>
          <a:p>
            <a:pPr marL="9525" marR="3810" indent="476" algn="ctr">
              <a:spcBef>
                <a:spcPts val="540"/>
              </a:spcBef>
            </a:pPr>
            <a:r>
              <a:rPr sz="1350" spc="-4" dirty="0">
                <a:solidFill>
                  <a:srgbClr val="585858"/>
                </a:solidFill>
              </a:rPr>
              <a:t>Make results and  </a:t>
            </a:r>
            <a:r>
              <a:rPr sz="1350" spc="-8" dirty="0">
                <a:solidFill>
                  <a:srgbClr val="585858"/>
                </a:solidFill>
              </a:rPr>
              <a:t>knowledge  </a:t>
            </a:r>
            <a:r>
              <a:rPr sz="1350" spc="-4" dirty="0">
                <a:solidFill>
                  <a:srgbClr val="585858"/>
                </a:solidFill>
              </a:rPr>
              <a:t>available across  the</a:t>
            </a:r>
            <a:r>
              <a:rPr sz="1350" spc="-49" dirty="0">
                <a:solidFill>
                  <a:srgbClr val="585858"/>
                </a:solidFill>
              </a:rPr>
              <a:t> </a:t>
            </a:r>
            <a:r>
              <a:rPr sz="1350" spc="-4" dirty="0">
                <a:solidFill>
                  <a:srgbClr val="585858"/>
                </a:solidFill>
              </a:rPr>
              <a:t>Mediterranean  area</a:t>
            </a:r>
            <a:endParaRPr sz="1350"/>
          </a:p>
        </p:txBody>
      </p:sp>
      <p:sp>
        <p:nvSpPr>
          <p:cNvPr id="28" name="object 28"/>
          <p:cNvSpPr txBox="1"/>
          <p:nvPr/>
        </p:nvSpPr>
        <p:spPr>
          <a:xfrm>
            <a:off x="1352702" y="4461205"/>
            <a:ext cx="44768" cy="131350"/>
          </a:xfrm>
          <a:prstGeom prst="rect">
            <a:avLst/>
          </a:prstGeom>
        </p:spPr>
        <p:txBody>
          <a:bodyPr vert="horz" wrap="square" lIns="0" tIns="10001" rIns="0" bIns="0" rtlCol="0">
            <a:spAutoFit/>
          </a:bodyPr>
          <a:lstStyle/>
          <a:p>
            <a:pPr marL="9525">
              <a:spcBef>
                <a:spcPts val="79"/>
              </a:spcBef>
            </a:pPr>
            <a:r>
              <a:rPr sz="788" dirty="0">
                <a:solidFill>
                  <a:srgbClr val="585858"/>
                </a:solidFill>
                <a:latin typeface="Calibri"/>
                <a:cs typeface="Calibri"/>
              </a:rPr>
              <a:t>.</a:t>
            </a:r>
            <a:endParaRPr sz="788">
              <a:latin typeface="Calibri"/>
              <a:cs typeface="Calibri"/>
            </a:endParaRPr>
          </a:p>
        </p:txBody>
      </p:sp>
      <p:sp>
        <p:nvSpPr>
          <p:cNvPr id="29" name="object 29"/>
          <p:cNvSpPr/>
          <p:nvPr/>
        </p:nvSpPr>
        <p:spPr>
          <a:xfrm>
            <a:off x="5194530" y="1756409"/>
            <a:ext cx="152400" cy="909638"/>
          </a:xfrm>
          <a:custGeom>
            <a:avLst/>
            <a:gdLst/>
            <a:ahLst/>
            <a:cxnLst/>
            <a:rect l="l" t="t" r="r" b="b"/>
            <a:pathLst>
              <a:path w="203200" h="1212850">
                <a:moveTo>
                  <a:pt x="16779" y="0"/>
                </a:moveTo>
                <a:lnTo>
                  <a:pt x="10209" y="2091"/>
                </a:lnTo>
                <a:lnTo>
                  <a:pt x="4603" y="7493"/>
                </a:lnTo>
                <a:lnTo>
                  <a:pt x="980" y="15208"/>
                </a:lnTo>
                <a:lnTo>
                  <a:pt x="0" y="23780"/>
                </a:lnTo>
                <a:lnTo>
                  <a:pt x="1639" y="32210"/>
                </a:lnTo>
                <a:lnTo>
                  <a:pt x="5873" y="39497"/>
                </a:lnTo>
                <a:lnTo>
                  <a:pt x="28931" y="67521"/>
                </a:lnTo>
                <a:lnTo>
                  <a:pt x="57480" y="105090"/>
                </a:lnTo>
                <a:lnTo>
                  <a:pt x="88226" y="149228"/>
                </a:lnTo>
                <a:lnTo>
                  <a:pt x="117875" y="196960"/>
                </a:lnTo>
                <a:lnTo>
                  <a:pt x="143131" y="245312"/>
                </a:lnTo>
                <a:lnTo>
                  <a:pt x="160701" y="291310"/>
                </a:lnTo>
                <a:lnTo>
                  <a:pt x="167290" y="331978"/>
                </a:lnTo>
                <a:lnTo>
                  <a:pt x="167330" y="1190371"/>
                </a:lnTo>
                <a:lnTo>
                  <a:pt x="168673" y="1198973"/>
                </a:lnTo>
                <a:lnTo>
                  <a:pt x="172450" y="1206198"/>
                </a:lnTo>
                <a:lnTo>
                  <a:pt x="178075" y="1211070"/>
                </a:lnTo>
                <a:lnTo>
                  <a:pt x="184943" y="1212850"/>
                </a:lnTo>
                <a:lnTo>
                  <a:pt x="191832" y="1211066"/>
                </a:lnTo>
                <a:lnTo>
                  <a:pt x="197437" y="1206230"/>
                </a:lnTo>
                <a:lnTo>
                  <a:pt x="201213" y="1199080"/>
                </a:lnTo>
                <a:lnTo>
                  <a:pt x="202596" y="1190371"/>
                </a:lnTo>
                <a:lnTo>
                  <a:pt x="202561" y="331978"/>
                </a:lnTo>
                <a:lnTo>
                  <a:pt x="195888" y="283979"/>
                </a:lnTo>
                <a:lnTo>
                  <a:pt x="178052" y="232602"/>
                </a:lnTo>
                <a:lnTo>
                  <a:pt x="152521" y="180728"/>
                </a:lnTo>
                <a:lnTo>
                  <a:pt x="122729" y="130984"/>
                </a:lnTo>
                <a:lnTo>
                  <a:pt x="92110" y="85997"/>
                </a:lnTo>
                <a:lnTo>
                  <a:pt x="64097" y="48392"/>
                </a:lnTo>
                <a:lnTo>
                  <a:pt x="29622" y="5842"/>
                </a:lnTo>
                <a:lnTo>
                  <a:pt x="23516" y="1242"/>
                </a:lnTo>
                <a:lnTo>
                  <a:pt x="16779" y="0"/>
                </a:lnTo>
                <a:close/>
              </a:path>
            </a:pathLst>
          </a:custGeom>
          <a:solidFill>
            <a:srgbClr val="B68E64"/>
          </a:solidFill>
        </p:spPr>
        <p:txBody>
          <a:bodyPr wrap="square" lIns="0" tIns="0" rIns="0" bIns="0" rtlCol="0"/>
          <a:lstStyle/>
          <a:p>
            <a:endParaRPr sz="1050"/>
          </a:p>
        </p:txBody>
      </p:sp>
      <p:sp>
        <p:nvSpPr>
          <p:cNvPr id="30" name="object 30"/>
          <p:cNvSpPr/>
          <p:nvPr/>
        </p:nvSpPr>
        <p:spPr>
          <a:xfrm>
            <a:off x="5323999" y="1590699"/>
            <a:ext cx="158115" cy="428149"/>
          </a:xfrm>
          <a:custGeom>
            <a:avLst/>
            <a:gdLst/>
            <a:ahLst/>
            <a:cxnLst/>
            <a:rect l="l" t="t" r="r" b="b"/>
            <a:pathLst>
              <a:path w="210820" h="570864">
                <a:moveTo>
                  <a:pt x="190611" y="0"/>
                </a:moveTo>
                <a:lnTo>
                  <a:pt x="138953" y="83026"/>
                </a:lnTo>
                <a:lnTo>
                  <a:pt x="105350" y="154999"/>
                </a:lnTo>
                <a:lnTo>
                  <a:pt x="77586" y="223913"/>
                </a:lnTo>
                <a:lnTo>
                  <a:pt x="55114" y="288774"/>
                </a:lnTo>
                <a:lnTo>
                  <a:pt x="37386" y="348592"/>
                </a:lnTo>
                <a:lnTo>
                  <a:pt x="23855" y="402376"/>
                </a:lnTo>
                <a:lnTo>
                  <a:pt x="13974" y="449133"/>
                </a:lnTo>
                <a:lnTo>
                  <a:pt x="7195" y="487873"/>
                </a:lnTo>
                <a:lnTo>
                  <a:pt x="755" y="537331"/>
                </a:lnTo>
                <a:lnTo>
                  <a:pt x="0" y="546068"/>
                </a:lnTo>
                <a:lnTo>
                  <a:pt x="750" y="554934"/>
                </a:lnTo>
                <a:lnTo>
                  <a:pt x="4000" y="562514"/>
                </a:lnTo>
                <a:lnTo>
                  <a:pt x="9251" y="567999"/>
                </a:lnTo>
                <a:lnTo>
                  <a:pt x="16001" y="570579"/>
                </a:lnTo>
                <a:lnTo>
                  <a:pt x="16510" y="570833"/>
                </a:lnTo>
                <a:lnTo>
                  <a:pt x="17652" y="570833"/>
                </a:lnTo>
                <a:lnTo>
                  <a:pt x="24090" y="569257"/>
                </a:lnTo>
                <a:lnTo>
                  <a:pt x="29527" y="564895"/>
                </a:lnTo>
                <a:lnTo>
                  <a:pt x="33440" y="558295"/>
                </a:lnTo>
                <a:lnTo>
                  <a:pt x="35306" y="550005"/>
                </a:lnTo>
                <a:lnTo>
                  <a:pt x="35904" y="543390"/>
                </a:lnTo>
                <a:lnTo>
                  <a:pt x="37973" y="525625"/>
                </a:lnTo>
                <a:lnTo>
                  <a:pt x="48573" y="460812"/>
                </a:lnTo>
                <a:lnTo>
                  <a:pt x="58131" y="415848"/>
                </a:lnTo>
                <a:lnTo>
                  <a:pt x="71210" y="363903"/>
                </a:lnTo>
                <a:lnTo>
                  <a:pt x="88324" y="306017"/>
                </a:lnTo>
                <a:lnTo>
                  <a:pt x="109986" y="243232"/>
                </a:lnTo>
                <a:lnTo>
                  <a:pt x="136710" y="176592"/>
                </a:lnTo>
                <a:lnTo>
                  <a:pt x="169007" y="107136"/>
                </a:lnTo>
                <a:lnTo>
                  <a:pt x="207390" y="35909"/>
                </a:lnTo>
                <a:lnTo>
                  <a:pt x="210369" y="27769"/>
                </a:lnTo>
                <a:lnTo>
                  <a:pt x="210645" y="19081"/>
                </a:lnTo>
                <a:lnTo>
                  <a:pt x="208373" y="10870"/>
                </a:lnTo>
                <a:lnTo>
                  <a:pt x="203708" y="4159"/>
                </a:lnTo>
                <a:lnTo>
                  <a:pt x="197391" y="377"/>
                </a:lnTo>
                <a:lnTo>
                  <a:pt x="190611" y="0"/>
                </a:lnTo>
                <a:close/>
              </a:path>
            </a:pathLst>
          </a:custGeom>
          <a:solidFill>
            <a:srgbClr val="B68E64"/>
          </a:solidFill>
        </p:spPr>
        <p:txBody>
          <a:bodyPr wrap="square" lIns="0" tIns="0" rIns="0" bIns="0" rtlCol="0"/>
          <a:lstStyle/>
          <a:p>
            <a:endParaRPr sz="1050"/>
          </a:p>
        </p:txBody>
      </p:sp>
      <p:sp>
        <p:nvSpPr>
          <p:cNvPr id="31" name="object 31"/>
          <p:cNvSpPr/>
          <p:nvPr/>
        </p:nvSpPr>
        <p:spPr>
          <a:xfrm>
            <a:off x="5323236" y="2018978"/>
            <a:ext cx="133350" cy="206693"/>
          </a:xfrm>
          <a:custGeom>
            <a:avLst/>
            <a:gdLst/>
            <a:ahLst/>
            <a:cxnLst/>
            <a:rect l="l" t="t" r="r" b="b"/>
            <a:pathLst>
              <a:path w="177800" h="275589">
                <a:moveTo>
                  <a:pt x="165496" y="0"/>
                </a:moveTo>
                <a:lnTo>
                  <a:pt x="94116" y="66827"/>
                </a:lnTo>
                <a:lnTo>
                  <a:pt x="51938" y="125302"/>
                </a:lnTo>
                <a:lnTo>
                  <a:pt x="24844" y="175974"/>
                </a:lnTo>
                <a:lnTo>
                  <a:pt x="9529" y="216168"/>
                </a:lnTo>
                <a:lnTo>
                  <a:pt x="1015" y="254428"/>
                </a:lnTo>
                <a:lnTo>
                  <a:pt x="0" y="264588"/>
                </a:lnTo>
                <a:lnTo>
                  <a:pt x="5841" y="273732"/>
                </a:lnTo>
                <a:lnTo>
                  <a:pt x="13715" y="274875"/>
                </a:lnTo>
                <a:lnTo>
                  <a:pt x="14224" y="275002"/>
                </a:lnTo>
                <a:lnTo>
                  <a:pt x="22605" y="275002"/>
                </a:lnTo>
                <a:lnTo>
                  <a:pt x="28828" y="268017"/>
                </a:lnTo>
                <a:lnTo>
                  <a:pt x="29717" y="258492"/>
                </a:lnTo>
                <a:lnTo>
                  <a:pt x="31097" y="249908"/>
                </a:lnTo>
                <a:lnTo>
                  <a:pt x="51339" y="190944"/>
                </a:lnTo>
                <a:lnTo>
                  <a:pt x="76341" y="145255"/>
                </a:lnTo>
                <a:lnTo>
                  <a:pt x="115354" y="91890"/>
                </a:lnTo>
                <a:lnTo>
                  <a:pt x="171450" y="33194"/>
                </a:lnTo>
                <a:lnTo>
                  <a:pt x="175432" y="27864"/>
                </a:lnTo>
                <a:lnTo>
                  <a:pt x="177403" y="21224"/>
                </a:lnTo>
                <a:lnTo>
                  <a:pt x="177254" y="14156"/>
                </a:lnTo>
                <a:lnTo>
                  <a:pt x="174878" y="7540"/>
                </a:lnTo>
                <a:lnTo>
                  <a:pt x="170705" y="2490"/>
                </a:lnTo>
                <a:lnTo>
                  <a:pt x="165496" y="0"/>
                </a:lnTo>
                <a:close/>
              </a:path>
            </a:pathLst>
          </a:custGeom>
          <a:solidFill>
            <a:srgbClr val="B68E64"/>
          </a:solidFill>
        </p:spPr>
        <p:txBody>
          <a:bodyPr wrap="square" lIns="0" tIns="0" rIns="0" bIns="0" rtlCol="0"/>
          <a:lstStyle/>
          <a:p>
            <a:endParaRPr sz="1050"/>
          </a:p>
        </p:txBody>
      </p:sp>
      <p:sp>
        <p:nvSpPr>
          <p:cNvPr id="32" name="object 32"/>
          <p:cNvSpPr/>
          <p:nvPr/>
        </p:nvSpPr>
        <p:spPr>
          <a:xfrm>
            <a:off x="5240539" y="2244524"/>
            <a:ext cx="104299" cy="135255"/>
          </a:xfrm>
          <a:custGeom>
            <a:avLst/>
            <a:gdLst/>
            <a:ahLst/>
            <a:cxnLst/>
            <a:rect l="l" t="t" r="r" b="b"/>
            <a:pathLst>
              <a:path w="139064" h="180339">
                <a:moveTo>
                  <a:pt x="13487" y="0"/>
                </a:moveTo>
                <a:lnTo>
                  <a:pt x="8139" y="1865"/>
                </a:lnTo>
                <a:lnTo>
                  <a:pt x="3720" y="6159"/>
                </a:lnTo>
                <a:lnTo>
                  <a:pt x="789" y="12501"/>
                </a:lnTo>
                <a:lnTo>
                  <a:pt x="0" y="19800"/>
                </a:lnTo>
                <a:lnTo>
                  <a:pt x="1424" y="26693"/>
                </a:lnTo>
                <a:lnTo>
                  <a:pt x="4754" y="32396"/>
                </a:lnTo>
                <a:lnTo>
                  <a:pt x="9679" y="36123"/>
                </a:lnTo>
                <a:lnTo>
                  <a:pt x="23419" y="43757"/>
                </a:lnTo>
                <a:lnTo>
                  <a:pt x="54066" y="66905"/>
                </a:lnTo>
                <a:lnTo>
                  <a:pt x="87760" y="107078"/>
                </a:lnTo>
                <a:lnTo>
                  <a:pt x="110644" y="165790"/>
                </a:lnTo>
                <a:lnTo>
                  <a:pt x="112295" y="174299"/>
                </a:lnTo>
                <a:lnTo>
                  <a:pt x="118264" y="180014"/>
                </a:lnTo>
                <a:lnTo>
                  <a:pt x="125884" y="180014"/>
                </a:lnTo>
                <a:lnTo>
                  <a:pt x="127027" y="179887"/>
                </a:lnTo>
                <a:lnTo>
                  <a:pt x="128170" y="179252"/>
                </a:lnTo>
                <a:lnTo>
                  <a:pt x="133373" y="176152"/>
                </a:lnTo>
                <a:lnTo>
                  <a:pt x="137124" y="170934"/>
                </a:lnTo>
                <a:lnTo>
                  <a:pt x="139064" y="164286"/>
                </a:lnTo>
                <a:lnTo>
                  <a:pt x="138838" y="156900"/>
                </a:lnTo>
                <a:lnTo>
                  <a:pt x="111930" y="85740"/>
                </a:lnTo>
                <a:lnTo>
                  <a:pt x="72735" y="37774"/>
                </a:lnTo>
                <a:lnTo>
                  <a:pt x="36683" y="10382"/>
                </a:lnTo>
                <a:lnTo>
                  <a:pt x="19204" y="944"/>
                </a:lnTo>
                <a:lnTo>
                  <a:pt x="13487" y="0"/>
                </a:lnTo>
                <a:close/>
              </a:path>
            </a:pathLst>
          </a:custGeom>
          <a:solidFill>
            <a:srgbClr val="B68E64"/>
          </a:solidFill>
        </p:spPr>
        <p:txBody>
          <a:bodyPr wrap="square" lIns="0" tIns="0" rIns="0" bIns="0" rtlCol="0"/>
          <a:lstStyle/>
          <a:p>
            <a:endParaRPr sz="1050"/>
          </a:p>
        </p:txBody>
      </p:sp>
      <p:sp>
        <p:nvSpPr>
          <p:cNvPr id="33" name="object 33"/>
          <p:cNvSpPr/>
          <p:nvPr/>
        </p:nvSpPr>
        <p:spPr>
          <a:xfrm>
            <a:off x="5370672" y="1757049"/>
            <a:ext cx="132874" cy="107156"/>
          </a:xfrm>
          <a:custGeom>
            <a:avLst/>
            <a:gdLst/>
            <a:ahLst/>
            <a:cxnLst/>
            <a:rect l="l" t="t" r="r" b="b"/>
            <a:pathLst>
              <a:path w="177164" h="142875">
                <a:moveTo>
                  <a:pt x="103469" y="0"/>
                </a:moveTo>
                <a:lnTo>
                  <a:pt x="65531" y="13880"/>
                </a:lnTo>
                <a:lnTo>
                  <a:pt x="34718" y="45714"/>
                </a:lnTo>
                <a:lnTo>
                  <a:pt x="14477" y="84048"/>
                </a:lnTo>
                <a:lnTo>
                  <a:pt x="0" y="129831"/>
                </a:lnTo>
                <a:lnTo>
                  <a:pt x="10505" y="134167"/>
                </a:lnTo>
                <a:lnTo>
                  <a:pt x="37274" y="141277"/>
                </a:lnTo>
                <a:lnTo>
                  <a:pt x="73187" y="142315"/>
                </a:lnTo>
                <a:lnTo>
                  <a:pt x="111125" y="128434"/>
                </a:lnTo>
                <a:lnTo>
                  <a:pt x="141938" y="96654"/>
                </a:lnTo>
                <a:lnTo>
                  <a:pt x="162178" y="58314"/>
                </a:lnTo>
                <a:lnTo>
                  <a:pt x="173275" y="26046"/>
                </a:lnTo>
                <a:lnTo>
                  <a:pt x="176656" y="12483"/>
                </a:lnTo>
                <a:lnTo>
                  <a:pt x="166151" y="8147"/>
                </a:lnTo>
                <a:lnTo>
                  <a:pt x="139382" y="1037"/>
                </a:lnTo>
                <a:lnTo>
                  <a:pt x="103469" y="0"/>
                </a:lnTo>
                <a:close/>
              </a:path>
            </a:pathLst>
          </a:custGeom>
          <a:solidFill>
            <a:srgbClr val="8EC139"/>
          </a:solidFill>
        </p:spPr>
        <p:txBody>
          <a:bodyPr wrap="square" lIns="0" tIns="0" rIns="0" bIns="0" rtlCol="0"/>
          <a:lstStyle/>
          <a:p>
            <a:endParaRPr sz="1050"/>
          </a:p>
        </p:txBody>
      </p:sp>
      <p:sp>
        <p:nvSpPr>
          <p:cNvPr id="34" name="object 34"/>
          <p:cNvSpPr/>
          <p:nvPr/>
        </p:nvSpPr>
        <p:spPr>
          <a:xfrm>
            <a:off x="5416677" y="1662398"/>
            <a:ext cx="110014" cy="88106"/>
          </a:xfrm>
          <a:custGeom>
            <a:avLst/>
            <a:gdLst/>
            <a:ahLst/>
            <a:cxnLst/>
            <a:rect l="l" t="t" r="r" b="b"/>
            <a:pathLst>
              <a:path w="146685" h="117475">
                <a:moveTo>
                  <a:pt x="85961" y="0"/>
                </a:moveTo>
                <a:lnTo>
                  <a:pt x="28878" y="37510"/>
                </a:lnTo>
                <a:lnTo>
                  <a:pt x="2815" y="95529"/>
                </a:lnTo>
                <a:lnTo>
                  <a:pt x="0" y="106680"/>
                </a:lnTo>
                <a:lnTo>
                  <a:pt x="8689" y="110234"/>
                </a:lnTo>
                <a:lnTo>
                  <a:pt x="30845" y="116062"/>
                </a:lnTo>
                <a:lnTo>
                  <a:pt x="60596" y="116913"/>
                </a:lnTo>
                <a:lnTo>
                  <a:pt x="92075" y="105537"/>
                </a:lnTo>
                <a:lnTo>
                  <a:pt x="117679" y="79349"/>
                </a:lnTo>
                <a:lnTo>
                  <a:pt x="134508" y="47863"/>
                </a:lnTo>
                <a:lnTo>
                  <a:pt x="143742" y="21401"/>
                </a:lnTo>
                <a:lnTo>
                  <a:pt x="146558" y="10287"/>
                </a:lnTo>
                <a:lnTo>
                  <a:pt x="137868" y="6715"/>
                </a:lnTo>
                <a:lnTo>
                  <a:pt x="115712" y="857"/>
                </a:lnTo>
                <a:lnTo>
                  <a:pt x="85961" y="0"/>
                </a:lnTo>
                <a:close/>
              </a:path>
            </a:pathLst>
          </a:custGeom>
          <a:solidFill>
            <a:srgbClr val="8EC139"/>
          </a:solidFill>
        </p:spPr>
        <p:txBody>
          <a:bodyPr wrap="square" lIns="0" tIns="0" rIns="0" bIns="0" rtlCol="0"/>
          <a:lstStyle/>
          <a:p>
            <a:endParaRPr sz="1050"/>
          </a:p>
        </p:txBody>
      </p:sp>
      <p:sp>
        <p:nvSpPr>
          <p:cNvPr id="35" name="object 35"/>
          <p:cNvSpPr/>
          <p:nvPr/>
        </p:nvSpPr>
        <p:spPr>
          <a:xfrm>
            <a:off x="5259497" y="1686019"/>
            <a:ext cx="64294" cy="151448"/>
          </a:xfrm>
          <a:custGeom>
            <a:avLst/>
            <a:gdLst/>
            <a:ahLst/>
            <a:cxnLst/>
            <a:rect l="l" t="t" r="r" b="b"/>
            <a:pathLst>
              <a:path w="85725" h="201930">
                <a:moveTo>
                  <a:pt x="66444" y="0"/>
                </a:moveTo>
                <a:lnTo>
                  <a:pt x="18385" y="48916"/>
                </a:lnTo>
                <a:lnTo>
                  <a:pt x="2944" y="85851"/>
                </a:lnTo>
                <a:lnTo>
                  <a:pt x="0" y="127509"/>
                </a:lnTo>
                <a:lnTo>
                  <a:pt x="6151" y="164798"/>
                </a:lnTo>
                <a:lnTo>
                  <a:pt x="14732" y="191633"/>
                </a:lnTo>
                <a:lnTo>
                  <a:pt x="19073" y="201930"/>
                </a:lnTo>
                <a:lnTo>
                  <a:pt x="27156" y="196336"/>
                </a:lnTo>
                <a:lnTo>
                  <a:pt x="45918" y="179847"/>
                </a:lnTo>
                <a:lnTo>
                  <a:pt x="67133" y="152906"/>
                </a:lnTo>
                <a:lnTo>
                  <a:pt x="82573" y="115950"/>
                </a:lnTo>
                <a:lnTo>
                  <a:pt x="85518" y="74312"/>
                </a:lnTo>
                <a:lnTo>
                  <a:pt x="79367" y="37068"/>
                </a:lnTo>
                <a:lnTo>
                  <a:pt x="70786" y="10277"/>
                </a:lnTo>
                <a:lnTo>
                  <a:pt x="66444" y="0"/>
                </a:lnTo>
                <a:close/>
              </a:path>
            </a:pathLst>
          </a:custGeom>
          <a:solidFill>
            <a:srgbClr val="8EC139"/>
          </a:solidFill>
        </p:spPr>
        <p:txBody>
          <a:bodyPr wrap="square" lIns="0" tIns="0" rIns="0" bIns="0" rtlCol="0"/>
          <a:lstStyle/>
          <a:p>
            <a:endParaRPr sz="1050"/>
          </a:p>
        </p:txBody>
      </p:sp>
      <p:sp>
        <p:nvSpPr>
          <p:cNvPr id="36" name="object 36"/>
          <p:cNvSpPr/>
          <p:nvPr/>
        </p:nvSpPr>
        <p:spPr>
          <a:xfrm>
            <a:off x="5352002" y="2102834"/>
            <a:ext cx="147638" cy="94298"/>
          </a:xfrm>
          <a:custGeom>
            <a:avLst/>
            <a:gdLst/>
            <a:ahLst/>
            <a:cxnLst/>
            <a:rect l="l" t="t" r="r" b="b"/>
            <a:pathLst>
              <a:path w="196850" h="125730">
                <a:moveTo>
                  <a:pt x="105918" y="0"/>
                </a:moveTo>
                <a:lnTo>
                  <a:pt x="66490" y="2045"/>
                </a:lnTo>
                <a:lnTo>
                  <a:pt x="32623" y="17319"/>
                </a:lnTo>
                <a:lnTo>
                  <a:pt x="8923" y="34665"/>
                </a:lnTo>
                <a:lnTo>
                  <a:pt x="0" y="42925"/>
                </a:lnTo>
                <a:lnTo>
                  <a:pt x="6502" y="54292"/>
                </a:lnTo>
                <a:lnTo>
                  <a:pt x="24876" y="80137"/>
                </a:lnTo>
                <a:lnTo>
                  <a:pt x="53417" y="108077"/>
                </a:lnTo>
                <a:lnTo>
                  <a:pt x="90424" y="125730"/>
                </a:lnTo>
                <a:lnTo>
                  <a:pt x="129851" y="123610"/>
                </a:lnTo>
                <a:lnTo>
                  <a:pt x="163718" y="108299"/>
                </a:lnTo>
                <a:lnTo>
                  <a:pt x="187418" y="90939"/>
                </a:lnTo>
                <a:lnTo>
                  <a:pt x="196342" y="82676"/>
                </a:lnTo>
                <a:lnTo>
                  <a:pt x="189839" y="71312"/>
                </a:lnTo>
                <a:lnTo>
                  <a:pt x="171465" y="45481"/>
                </a:lnTo>
                <a:lnTo>
                  <a:pt x="142924" y="17579"/>
                </a:lnTo>
                <a:lnTo>
                  <a:pt x="105918" y="0"/>
                </a:lnTo>
                <a:close/>
              </a:path>
            </a:pathLst>
          </a:custGeom>
          <a:solidFill>
            <a:srgbClr val="8EC139"/>
          </a:solidFill>
        </p:spPr>
        <p:txBody>
          <a:bodyPr wrap="square" lIns="0" tIns="0" rIns="0" bIns="0" rtlCol="0"/>
          <a:lstStyle/>
          <a:p>
            <a:endParaRPr sz="1050"/>
          </a:p>
        </p:txBody>
      </p:sp>
      <p:sp>
        <p:nvSpPr>
          <p:cNvPr id="37" name="object 37"/>
          <p:cNvSpPr/>
          <p:nvPr/>
        </p:nvSpPr>
        <p:spPr>
          <a:xfrm>
            <a:off x="5352383" y="1554765"/>
            <a:ext cx="74295" cy="190024"/>
          </a:xfrm>
          <a:custGeom>
            <a:avLst/>
            <a:gdLst/>
            <a:ahLst/>
            <a:cxnLst/>
            <a:rect l="l" t="t" r="r" b="b"/>
            <a:pathLst>
              <a:path w="99060" h="253364">
                <a:moveTo>
                  <a:pt x="38100" y="0"/>
                </a:moveTo>
                <a:lnTo>
                  <a:pt x="31289" y="11076"/>
                </a:lnTo>
                <a:lnTo>
                  <a:pt x="16763" y="40703"/>
                </a:lnTo>
                <a:lnTo>
                  <a:pt x="3381" y="83474"/>
                </a:lnTo>
                <a:lnTo>
                  <a:pt x="0" y="133984"/>
                </a:lnTo>
                <a:lnTo>
                  <a:pt x="12144" y="182159"/>
                </a:lnTo>
                <a:lnTo>
                  <a:pt x="32670" y="219916"/>
                </a:lnTo>
                <a:lnTo>
                  <a:pt x="52006" y="244552"/>
                </a:lnTo>
                <a:lnTo>
                  <a:pt x="60578" y="253364"/>
                </a:lnTo>
                <a:lnTo>
                  <a:pt x="67389" y="242308"/>
                </a:lnTo>
                <a:lnTo>
                  <a:pt x="81914" y="212725"/>
                </a:lnTo>
                <a:lnTo>
                  <a:pt x="95297" y="169997"/>
                </a:lnTo>
                <a:lnTo>
                  <a:pt x="98678" y="119506"/>
                </a:lnTo>
                <a:lnTo>
                  <a:pt x="86534" y="71366"/>
                </a:lnTo>
                <a:lnTo>
                  <a:pt x="66008" y="33559"/>
                </a:lnTo>
                <a:lnTo>
                  <a:pt x="46672" y="8850"/>
                </a:lnTo>
                <a:lnTo>
                  <a:pt x="38100" y="0"/>
                </a:lnTo>
                <a:close/>
              </a:path>
            </a:pathLst>
          </a:custGeom>
          <a:solidFill>
            <a:srgbClr val="8EC139"/>
          </a:solidFill>
        </p:spPr>
        <p:txBody>
          <a:bodyPr wrap="square" lIns="0" tIns="0" rIns="0" bIns="0" rtlCol="0"/>
          <a:lstStyle/>
          <a:p>
            <a:endParaRPr sz="1050"/>
          </a:p>
        </p:txBody>
      </p:sp>
      <p:sp>
        <p:nvSpPr>
          <p:cNvPr id="38" name="object 38"/>
          <p:cNvSpPr/>
          <p:nvPr/>
        </p:nvSpPr>
        <p:spPr>
          <a:xfrm>
            <a:off x="5259514" y="1947386"/>
            <a:ext cx="71913" cy="137922"/>
          </a:xfrm>
          <a:prstGeom prst="rect">
            <a:avLst/>
          </a:prstGeom>
          <a:blipFill>
            <a:blip r:embed="rId5" cstate="print"/>
            <a:stretch>
              <a:fillRect/>
            </a:stretch>
          </a:blipFill>
        </p:spPr>
        <p:txBody>
          <a:bodyPr wrap="square" lIns="0" tIns="0" rIns="0" bIns="0" rtlCol="0"/>
          <a:lstStyle/>
          <a:p>
            <a:endParaRPr sz="1050"/>
          </a:p>
        </p:txBody>
      </p:sp>
      <p:sp>
        <p:nvSpPr>
          <p:cNvPr id="39" name="object 39"/>
          <p:cNvSpPr/>
          <p:nvPr/>
        </p:nvSpPr>
        <p:spPr>
          <a:xfrm>
            <a:off x="5221796" y="2291905"/>
            <a:ext cx="92869" cy="59531"/>
          </a:xfrm>
          <a:custGeom>
            <a:avLst/>
            <a:gdLst/>
            <a:ahLst/>
            <a:cxnLst/>
            <a:rect l="l" t="t" r="r" b="b"/>
            <a:pathLst>
              <a:path w="123825" h="79375">
                <a:moveTo>
                  <a:pt x="59943" y="0"/>
                </a:moveTo>
                <a:lnTo>
                  <a:pt x="36165" y="8070"/>
                </a:lnTo>
                <a:lnTo>
                  <a:pt x="17160" y="23225"/>
                </a:lnTo>
                <a:lnTo>
                  <a:pt x="4562" y="37879"/>
                </a:lnTo>
                <a:lnTo>
                  <a:pt x="0" y="44450"/>
                </a:lnTo>
                <a:lnTo>
                  <a:pt x="5175" y="50299"/>
                </a:lnTo>
                <a:lnTo>
                  <a:pt x="19113" y="62960"/>
                </a:lnTo>
                <a:lnTo>
                  <a:pt x="39433" y="75096"/>
                </a:lnTo>
                <a:lnTo>
                  <a:pt x="63753" y="79375"/>
                </a:lnTo>
                <a:lnTo>
                  <a:pt x="87532" y="71304"/>
                </a:lnTo>
                <a:lnTo>
                  <a:pt x="106537" y="56149"/>
                </a:lnTo>
                <a:lnTo>
                  <a:pt x="119135" y="41495"/>
                </a:lnTo>
                <a:lnTo>
                  <a:pt x="123697" y="34925"/>
                </a:lnTo>
                <a:lnTo>
                  <a:pt x="118522" y="29075"/>
                </a:lnTo>
                <a:lnTo>
                  <a:pt x="104584" y="16414"/>
                </a:lnTo>
                <a:lnTo>
                  <a:pt x="84264" y="4278"/>
                </a:lnTo>
                <a:lnTo>
                  <a:pt x="59943" y="0"/>
                </a:lnTo>
                <a:close/>
              </a:path>
            </a:pathLst>
          </a:custGeom>
          <a:solidFill>
            <a:srgbClr val="8EC139"/>
          </a:solidFill>
        </p:spPr>
        <p:txBody>
          <a:bodyPr wrap="square" lIns="0" tIns="0" rIns="0" bIns="0" rtlCol="0"/>
          <a:lstStyle/>
          <a:p>
            <a:endParaRPr sz="1050"/>
          </a:p>
        </p:txBody>
      </p:sp>
      <p:sp>
        <p:nvSpPr>
          <p:cNvPr id="40" name="object 40"/>
          <p:cNvSpPr/>
          <p:nvPr/>
        </p:nvSpPr>
        <p:spPr>
          <a:xfrm>
            <a:off x="5147787" y="1828866"/>
            <a:ext cx="145256" cy="96679"/>
          </a:xfrm>
          <a:custGeom>
            <a:avLst/>
            <a:gdLst/>
            <a:ahLst/>
            <a:cxnLst/>
            <a:rect l="l" t="t" r="r" b="b"/>
            <a:pathLst>
              <a:path w="193675" h="128905">
                <a:moveTo>
                  <a:pt x="68901" y="0"/>
                </a:moveTo>
                <a:lnTo>
                  <a:pt x="34162" y="11787"/>
                </a:lnTo>
                <a:lnTo>
                  <a:pt x="9425" y="26717"/>
                </a:lnTo>
                <a:lnTo>
                  <a:pt x="0" y="34075"/>
                </a:lnTo>
                <a:lnTo>
                  <a:pt x="5754" y="46142"/>
                </a:lnTo>
                <a:lnTo>
                  <a:pt x="22415" y="73937"/>
                </a:lnTo>
                <a:lnTo>
                  <a:pt x="49077" y="104852"/>
                </a:lnTo>
                <a:lnTo>
                  <a:pt x="84836" y="126277"/>
                </a:lnTo>
                <a:lnTo>
                  <a:pt x="124338" y="128295"/>
                </a:lnTo>
                <a:lnTo>
                  <a:pt x="159115" y="116514"/>
                </a:lnTo>
                <a:lnTo>
                  <a:pt x="183866" y="101613"/>
                </a:lnTo>
                <a:lnTo>
                  <a:pt x="193294" y="94273"/>
                </a:lnTo>
                <a:lnTo>
                  <a:pt x="187537" y="82206"/>
                </a:lnTo>
                <a:lnTo>
                  <a:pt x="170862" y="54411"/>
                </a:lnTo>
                <a:lnTo>
                  <a:pt x="144162" y="23496"/>
                </a:lnTo>
                <a:lnTo>
                  <a:pt x="108331" y="2071"/>
                </a:lnTo>
                <a:lnTo>
                  <a:pt x="68901" y="0"/>
                </a:lnTo>
                <a:close/>
              </a:path>
            </a:pathLst>
          </a:custGeom>
          <a:solidFill>
            <a:srgbClr val="8EC139"/>
          </a:solidFill>
        </p:spPr>
        <p:txBody>
          <a:bodyPr wrap="square" lIns="0" tIns="0" rIns="0" bIns="0" rtlCol="0"/>
          <a:lstStyle/>
          <a:p>
            <a:endParaRPr sz="1050"/>
          </a:p>
        </p:txBody>
      </p:sp>
      <p:sp>
        <p:nvSpPr>
          <p:cNvPr id="41" name="object 41"/>
          <p:cNvSpPr/>
          <p:nvPr/>
        </p:nvSpPr>
        <p:spPr>
          <a:xfrm>
            <a:off x="5361814" y="1959006"/>
            <a:ext cx="53816" cy="139065"/>
          </a:xfrm>
          <a:custGeom>
            <a:avLst/>
            <a:gdLst/>
            <a:ahLst/>
            <a:cxnLst/>
            <a:rect l="l" t="t" r="r" b="b"/>
            <a:pathLst>
              <a:path w="71754" h="185419">
                <a:moveTo>
                  <a:pt x="45338" y="0"/>
                </a:moveTo>
                <a:lnTo>
                  <a:pt x="38987" y="6294"/>
                </a:lnTo>
                <a:lnTo>
                  <a:pt x="24622" y="23971"/>
                </a:lnTo>
                <a:lnTo>
                  <a:pt x="9280" y="51220"/>
                </a:lnTo>
                <a:lnTo>
                  <a:pt x="0" y="86232"/>
                </a:lnTo>
                <a:lnTo>
                  <a:pt x="1783" y="123336"/>
                </a:lnTo>
                <a:lnTo>
                  <a:pt x="11033" y="154939"/>
                </a:lnTo>
                <a:lnTo>
                  <a:pt x="21306" y="176922"/>
                </a:lnTo>
                <a:lnTo>
                  <a:pt x="26162" y="185165"/>
                </a:lnTo>
                <a:lnTo>
                  <a:pt x="32513" y="178869"/>
                </a:lnTo>
                <a:lnTo>
                  <a:pt x="46878" y="161178"/>
                </a:lnTo>
                <a:lnTo>
                  <a:pt x="62220" y="133891"/>
                </a:lnTo>
                <a:lnTo>
                  <a:pt x="71500" y="98805"/>
                </a:lnTo>
                <a:lnTo>
                  <a:pt x="69663" y="61829"/>
                </a:lnTo>
                <a:lnTo>
                  <a:pt x="60420" y="30257"/>
                </a:lnTo>
                <a:lnTo>
                  <a:pt x="50176" y="8258"/>
                </a:lnTo>
                <a:lnTo>
                  <a:pt x="45338" y="0"/>
                </a:lnTo>
                <a:close/>
              </a:path>
            </a:pathLst>
          </a:custGeom>
          <a:solidFill>
            <a:srgbClr val="8EC139"/>
          </a:solidFill>
        </p:spPr>
        <p:txBody>
          <a:bodyPr wrap="square" lIns="0" tIns="0" rIns="0" bIns="0" rtlCol="0"/>
          <a:lstStyle/>
          <a:p>
            <a:endParaRPr sz="1050"/>
          </a:p>
        </p:txBody>
      </p:sp>
      <p:sp>
        <p:nvSpPr>
          <p:cNvPr id="42" name="object 42"/>
          <p:cNvSpPr/>
          <p:nvPr/>
        </p:nvSpPr>
        <p:spPr>
          <a:xfrm>
            <a:off x="5278660" y="2173129"/>
            <a:ext cx="45720" cy="116681"/>
          </a:xfrm>
          <a:custGeom>
            <a:avLst/>
            <a:gdLst/>
            <a:ahLst/>
            <a:cxnLst/>
            <a:rect l="l" t="t" r="r" b="b"/>
            <a:pathLst>
              <a:path w="60960" h="155575">
                <a:moveTo>
                  <a:pt x="19303" y="0"/>
                </a:moveTo>
                <a:lnTo>
                  <a:pt x="15430" y="7219"/>
                </a:lnTo>
                <a:lnTo>
                  <a:pt x="7365" y="26320"/>
                </a:lnTo>
                <a:lnTo>
                  <a:pt x="444" y="53470"/>
                </a:lnTo>
                <a:lnTo>
                  <a:pt x="0" y="84836"/>
                </a:lnTo>
                <a:lnTo>
                  <a:pt x="8947" y="114051"/>
                </a:lnTo>
                <a:lnTo>
                  <a:pt x="22812" y="136350"/>
                </a:lnTo>
                <a:lnTo>
                  <a:pt x="35558" y="150576"/>
                </a:lnTo>
                <a:lnTo>
                  <a:pt x="41148" y="155575"/>
                </a:lnTo>
                <a:lnTo>
                  <a:pt x="45003" y="148355"/>
                </a:lnTo>
                <a:lnTo>
                  <a:pt x="53038" y="129254"/>
                </a:lnTo>
                <a:lnTo>
                  <a:pt x="59953" y="102104"/>
                </a:lnTo>
                <a:lnTo>
                  <a:pt x="60451" y="70739"/>
                </a:lnTo>
                <a:lnTo>
                  <a:pt x="51504" y="41630"/>
                </a:lnTo>
                <a:lnTo>
                  <a:pt x="37639" y="19319"/>
                </a:lnTo>
                <a:lnTo>
                  <a:pt x="24893" y="5034"/>
                </a:lnTo>
                <a:lnTo>
                  <a:pt x="19303" y="0"/>
                </a:lnTo>
                <a:close/>
              </a:path>
            </a:pathLst>
          </a:custGeom>
          <a:solidFill>
            <a:srgbClr val="8EC139"/>
          </a:solidFill>
        </p:spPr>
        <p:txBody>
          <a:bodyPr wrap="square" lIns="0" tIns="0" rIns="0" bIns="0" rtlCol="0"/>
          <a:lstStyle/>
          <a:p>
            <a:endParaRPr sz="1050"/>
          </a:p>
        </p:txBody>
      </p:sp>
      <p:sp>
        <p:nvSpPr>
          <p:cNvPr id="43" name="object 43"/>
          <p:cNvSpPr/>
          <p:nvPr/>
        </p:nvSpPr>
        <p:spPr>
          <a:xfrm>
            <a:off x="5037106" y="2374678"/>
            <a:ext cx="587216" cy="152876"/>
          </a:xfrm>
          <a:custGeom>
            <a:avLst/>
            <a:gdLst/>
            <a:ahLst/>
            <a:cxnLst/>
            <a:rect l="l" t="t" r="r" b="b"/>
            <a:pathLst>
              <a:path w="782954" h="203835">
                <a:moveTo>
                  <a:pt x="29463" y="143637"/>
                </a:moveTo>
                <a:lnTo>
                  <a:pt x="26288" y="143637"/>
                </a:lnTo>
                <a:lnTo>
                  <a:pt x="16019" y="146534"/>
                </a:lnTo>
                <a:lnTo>
                  <a:pt x="7667" y="154431"/>
                </a:lnTo>
                <a:lnTo>
                  <a:pt x="2053" y="166139"/>
                </a:lnTo>
                <a:lnTo>
                  <a:pt x="0" y="180466"/>
                </a:lnTo>
                <a:lnTo>
                  <a:pt x="120" y="188975"/>
                </a:lnTo>
                <a:lnTo>
                  <a:pt x="1905" y="196468"/>
                </a:lnTo>
                <a:lnTo>
                  <a:pt x="5461" y="202946"/>
                </a:lnTo>
                <a:lnTo>
                  <a:pt x="5334" y="203326"/>
                </a:lnTo>
                <a:lnTo>
                  <a:pt x="780414" y="203326"/>
                </a:lnTo>
                <a:lnTo>
                  <a:pt x="781812" y="198882"/>
                </a:lnTo>
                <a:lnTo>
                  <a:pt x="782574" y="193928"/>
                </a:lnTo>
                <a:lnTo>
                  <a:pt x="782520" y="188467"/>
                </a:lnTo>
                <a:lnTo>
                  <a:pt x="781452" y="178395"/>
                </a:lnTo>
                <a:lnTo>
                  <a:pt x="778271" y="168910"/>
                </a:lnTo>
                <a:lnTo>
                  <a:pt x="773304" y="161043"/>
                </a:lnTo>
                <a:lnTo>
                  <a:pt x="766826" y="155321"/>
                </a:lnTo>
                <a:lnTo>
                  <a:pt x="764031" y="146050"/>
                </a:lnTo>
                <a:lnTo>
                  <a:pt x="35560" y="146050"/>
                </a:lnTo>
                <a:lnTo>
                  <a:pt x="32512" y="144399"/>
                </a:lnTo>
                <a:lnTo>
                  <a:pt x="29463" y="143637"/>
                </a:lnTo>
                <a:close/>
              </a:path>
              <a:path w="782954" h="203835">
                <a:moveTo>
                  <a:pt x="80899" y="88900"/>
                </a:moveTo>
                <a:lnTo>
                  <a:pt x="78232" y="88900"/>
                </a:lnTo>
                <a:lnTo>
                  <a:pt x="62081" y="93346"/>
                </a:lnTo>
                <a:lnTo>
                  <a:pt x="48752" y="105521"/>
                </a:lnTo>
                <a:lnTo>
                  <a:pt x="39495" y="123672"/>
                </a:lnTo>
                <a:lnTo>
                  <a:pt x="35560" y="146050"/>
                </a:lnTo>
                <a:lnTo>
                  <a:pt x="764031" y="146050"/>
                </a:lnTo>
                <a:lnTo>
                  <a:pt x="721613" y="118363"/>
                </a:lnTo>
                <a:lnTo>
                  <a:pt x="714875" y="104778"/>
                </a:lnTo>
                <a:lnTo>
                  <a:pt x="705897" y="94456"/>
                </a:lnTo>
                <a:lnTo>
                  <a:pt x="698325" y="89788"/>
                </a:lnTo>
                <a:lnTo>
                  <a:pt x="85979" y="89788"/>
                </a:lnTo>
                <a:lnTo>
                  <a:pt x="83438" y="89153"/>
                </a:lnTo>
                <a:lnTo>
                  <a:pt x="80899" y="88900"/>
                </a:lnTo>
                <a:close/>
              </a:path>
              <a:path w="782954" h="203835">
                <a:moveTo>
                  <a:pt x="731774" y="116332"/>
                </a:moveTo>
                <a:lnTo>
                  <a:pt x="728345" y="116332"/>
                </a:lnTo>
                <a:lnTo>
                  <a:pt x="724916" y="116966"/>
                </a:lnTo>
                <a:lnTo>
                  <a:pt x="721613" y="118363"/>
                </a:lnTo>
                <a:lnTo>
                  <a:pt x="740205" y="118363"/>
                </a:lnTo>
                <a:lnTo>
                  <a:pt x="731774" y="116332"/>
                </a:lnTo>
                <a:close/>
              </a:path>
              <a:path w="782954" h="203835">
                <a:moveTo>
                  <a:pt x="116078" y="69976"/>
                </a:moveTo>
                <a:lnTo>
                  <a:pt x="110617" y="69976"/>
                </a:lnTo>
                <a:lnTo>
                  <a:pt x="103177" y="71358"/>
                </a:lnTo>
                <a:lnTo>
                  <a:pt x="96345" y="75311"/>
                </a:lnTo>
                <a:lnTo>
                  <a:pt x="90489" y="81549"/>
                </a:lnTo>
                <a:lnTo>
                  <a:pt x="85979" y="89788"/>
                </a:lnTo>
                <a:lnTo>
                  <a:pt x="698325" y="89788"/>
                </a:lnTo>
                <a:lnTo>
                  <a:pt x="695253" y="87895"/>
                </a:lnTo>
                <a:lnTo>
                  <a:pt x="686758" y="86233"/>
                </a:lnTo>
                <a:lnTo>
                  <a:pt x="677926" y="86233"/>
                </a:lnTo>
                <a:lnTo>
                  <a:pt x="670838" y="76580"/>
                </a:lnTo>
                <a:lnTo>
                  <a:pt x="126237" y="76580"/>
                </a:lnTo>
                <a:lnTo>
                  <a:pt x="121538" y="72262"/>
                </a:lnTo>
                <a:lnTo>
                  <a:pt x="116078" y="69976"/>
                </a:lnTo>
                <a:close/>
              </a:path>
              <a:path w="782954" h="203835">
                <a:moveTo>
                  <a:pt x="683513" y="85598"/>
                </a:moveTo>
                <a:lnTo>
                  <a:pt x="681609" y="85598"/>
                </a:lnTo>
                <a:lnTo>
                  <a:pt x="679831" y="85725"/>
                </a:lnTo>
                <a:lnTo>
                  <a:pt x="677926" y="86233"/>
                </a:lnTo>
                <a:lnTo>
                  <a:pt x="686758" y="86233"/>
                </a:lnTo>
                <a:lnTo>
                  <a:pt x="683513" y="85598"/>
                </a:lnTo>
                <a:close/>
              </a:path>
              <a:path w="782954" h="203835">
                <a:moveTo>
                  <a:pt x="175641" y="44450"/>
                </a:moveTo>
                <a:lnTo>
                  <a:pt x="169291" y="44450"/>
                </a:lnTo>
                <a:lnTo>
                  <a:pt x="156634" y="46648"/>
                </a:lnTo>
                <a:lnTo>
                  <a:pt x="144906" y="52990"/>
                </a:lnTo>
                <a:lnTo>
                  <a:pt x="134608" y="63095"/>
                </a:lnTo>
                <a:lnTo>
                  <a:pt x="126237" y="76580"/>
                </a:lnTo>
                <a:lnTo>
                  <a:pt x="670838" y="76580"/>
                </a:lnTo>
                <a:lnTo>
                  <a:pt x="629666" y="60960"/>
                </a:lnTo>
                <a:lnTo>
                  <a:pt x="624713" y="52704"/>
                </a:lnTo>
                <a:lnTo>
                  <a:pt x="623518" y="51942"/>
                </a:lnTo>
                <a:lnTo>
                  <a:pt x="597788" y="51942"/>
                </a:lnTo>
                <a:lnTo>
                  <a:pt x="595462" y="49275"/>
                </a:lnTo>
                <a:lnTo>
                  <a:pt x="187833" y="49275"/>
                </a:lnTo>
                <a:lnTo>
                  <a:pt x="181863" y="46100"/>
                </a:lnTo>
                <a:lnTo>
                  <a:pt x="175641" y="44450"/>
                </a:lnTo>
                <a:close/>
              </a:path>
              <a:path w="782954" h="203835">
                <a:moveTo>
                  <a:pt x="638301" y="60071"/>
                </a:moveTo>
                <a:lnTo>
                  <a:pt x="635254" y="60071"/>
                </a:lnTo>
                <a:lnTo>
                  <a:pt x="632460" y="60325"/>
                </a:lnTo>
                <a:lnTo>
                  <a:pt x="629666" y="60960"/>
                </a:lnTo>
                <a:lnTo>
                  <a:pt x="644047" y="60960"/>
                </a:lnTo>
                <a:lnTo>
                  <a:pt x="638301" y="60071"/>
                </a:lnTo>
                <a:close/>
              </a:path>
              <a:path w="782954" h="203835">
                <a:moveTo>
                  <a:pt x="617347" y="48005"/>
                </a:moveTo>
                <a:lnTo>
                  <a:pt x="605536" y="48005"/>
                </a:lnTo>
                <a:lnTo>
                  <a:pt x="601472" y="49402"/>
                </a:lnTo>
                <a:lnTo>
                  <a:pt x="597788" y="51942"/>
                </a:lnTo>
                <a:lnTo>
                  <a:pt x="623518" y="51942"/>
                </a:lnTo>
                <a:lnTo>
                  <a:pt x="617347" y="48005"/>
                </a:lnTo>
                <a:close/>
              </a:path>
              <a:path w="782954" h="203835">
                <a:moveTo>
                  <a:pt x="219075" y="30734"/>
                </a:moveTo>
                <a:lnTo>
                  <a:pt x="213233" y="30734"/>
                </a:lnTo>
                <a:lnTo>
                  <a:pt x="205853" y="32005"/>
                </a:lnTo>
                <a:lnTo>
                  <a:pt x="198961" y="35671"/>
                </a:lnTo>
                <a:lnTo>
                  <a:pt x="192855" y="41503"/>
                </a:lnTo>
                <a:lnTo>
                  <a:pt x="187833" y="49275"/>
                </a:lnTo>
                <a:lnTo>
                  <a:pt x="595462" y="49275"/>
                </a:lnTo>
                <a:lnTo>
                  <a:pt x="591222" y="44416"/>
                </a:lnTo>
                <a:lnTo>
                  <a:pt x="583834" y="38877"/>
                </a:lnTo>
                <a:lnTo>
                  <a:pt x="582902" y="38480"/>
                </a:lnTo>
                <a:lnTo>
                  <a:pt x="551561" y="38480"/>
                </a:lnTo>
                <a:lnTo>
                  <a:pt x="551180" y="38353"/>
                </a:lnTo>
                <a:lnTo>
                  <a:pt x="550018" y="37211"/>
                </a:lnTo>
                <a:lnTo>
                  <a:pt x="229616" y="37211"/>
                </a:lnTo>
                <a:lnTo>
                  <a:pt x="224662" y="32892"/>
                </a:lnTo>
                <a:lnTo>
                  <a:pt x="219075" y="30734"/>
                </a:lnTo>
                <a:close/>
              </a:path>
              <a:path w="782954" h="203835">
                <a:moveTo>
                  <a:pt x="567309" y="34289"/>
                </a:moveTo>
                <a:lnTo>
                  <a:pt x="562101" y="34289"/>
                </a:lnTo>
                <a:lnTo>
                  <a:pt x="556768" y="35813"/>
                </a:lnTo>
                <a:lnTo>
                  <a:pt x="551814" y="38480"/>
                </a:lnTo>
                <a:lnTo>
                  <a:pt x="582902" y="38480"/>
                </a:lnTo>
                <a:lnTo>
                  <a:pt x="575804" y="35458"/>
                </a:lnTo>
                <a:lnTo>
                  <a:pt x="567309" y="34289"/>
                </a:lnTo>
                <a:close/>
              </a:path>
              <a:path w="782954" h="203835">
                <a:moveTo>
                  <a:pt x="268986" y="17017"/>
                </a:moveTo>
                <a:lnTo>
                  <a:pt x="261493" y="17017"/>
                </a:lnTo>
                <a:lnTo>
                  <a:pt x="252511" y="18369"/>
                </a:lnTo>
                <a:lnTo>
                  <a:pt x="244030" y="22304"/>
                </a:lnTo>
                <a:lnTo>
                  <a:pt x="236311" y="28644"/>
                </a:lnTo>
                <a:lnTo>
                  <a:pt x="229616" y="37211"/>
                </a:lnTo>
                <a:lnTo>
                  <a:pt x="550018" y="37211"/>
                </a:lnTo>
                <a:lnTo>
                  <a:pt x="544816" y="32093"/>
                </a:lnTo>
                <a:lnTo>
                  <a:pt x="539241" y="28448"/>
                </a:lnTo>
                <a:lnTo>
                  <a:pt x="507238" y="28448"/>
                </a:lnTo>
                <a:lnTo>
                  <a:pt x="504801" y="24764"/>
                </a:lnTo>
                <a:lnTo>
                  <a:pt x="282701" y="24764"/>
                </a:lnTo>
                <a:lnTo>
                  <a:pt x="276225" y="19685"/>
                </a:lnTo>
                <a:lnTo>
                  <a:pt x="268986" y="17017"/>
                </a:lnTo>
                <a:close/>
              </a:path>
              <a:path w="782954" h="203835">
                <a:moveTo>
                  <a:pt x="523367" y="24002"/>
                </a:moveTo>
                <a:lnTo>
                  <a:pt x="517779" y="24002"/>
                </a:lnTo>
                <a:lnTo>
                  <a:pt x="512445" y="25653"/>
                </a:lnTo>
                <a:lnTo>
                  <a:pt x="507238" y="28448"/>
                </a:lnTo>
                <a:lnTo>
                  <a:pt x="539241" y="28448"/>
                </a:lnTo>
                <a:lnTo>
                  <a:pt x="538051" y="27670"/>
                </a:lnTo>
                <a:lnTo>
                  <a:pt x="530834" y="24937"/>
                </a:lnTo>
                <a:lnTo>
                  <a:pt x="523367" y="24002"/>
                </a:lnTo>
                <a:close/>
              </a:path>
              <a:path w="782954" h="203835">
                <a:moveTo>
                  <a:pt x="323342" y="3428"/>
                </a:moveTo>
                <a:lnTo>
                  <a:pt x="312241" y="4833"/>
                </a:lnTo>
                <a:lnTo>
                  <a:pt x="301593" y="8953"/>
                </a:lnTo>
                <a:lnTo>
                  <a:pt x="291659" y="15644"/>
                </a:lnTo>
                <a:lnTo>
                  <a:pt x="282701" y="24764"/>
                </a:lnTo>
                <a:lnTo>
                  <a:pt x="504801" y="24764"/>
                </a:lnTo>
                <a:lnTo>
                  <a:pt x="503457" y="22733"/>
                </a:lnTo>
                <a:lnTo>
                  <a:pt x="469519" y="22733"/>
                </a:lnTo>
                <a:lnTo>
                  <a:pt x="466669" y="19685"/>
                </a:lnTo>
                <a:lnTo>
                  <a:pt x="359410" y="19685"/>
                </a:lnTo>
                <a:lnTo>
                  <a:pt x="351149" y="12698"/>
                </a:lnTo>
                <a:lnTo>
                  <a:pt x="342280" y="7604"/>
                </a:lnTo>
                <a:lnTo>
                  <a:pt x="332960" y="4486"/>
                </a:lnTo>
                <a:lnTo>
                  <a:pt x="323342" y="3428"/>
                </a:lnTo>
                <a:close/>
              </a:path>
              <a:path w="782954" h="203835">
                <a:moveTo>
                  <a:pt x="494157" y="15493"/>
                </a:moveTo>
                <a:lnTo>
                  <a:pt x="480187" y="15493"/>
                </a:lnTo>
                <a:lnTo>
                  <a:pt x="474472" y="18034"/>
                </a:lnTo>
                <a:lnTo>
                  <a:pt x="469519" y="22733"/>
                </a:lnTo>
                <a:lnTo>
                  <a:pt x="503457" y="22733"/>
                </a:lnTo>
                <a:lnTo>
                  <a:pt x="501776" y="20192"/>
                </a:lnTo>
                <a:lnTo>
                  <a:pt x="494157" y="15493"/>
                </a:lnTo>
                <a:close/>
              </a:path>
              <a:path w="782954" h="203835">
                <a:moveTo>
                  <a:pt x="399161" y="0"/>
                </a:moveTo>
                <a:lnTo>
                  <a:pt x="388528" y="1289"/>
                </a:lnTo>
                <a:lnTo>
                  <a:pt x="378301" y="5079"/>
                </a:lnTo>
                <a:lnTo>
                  <a:pt x="368692" y="11251"/>
                </a:lnTo>
                <a:lnTo>
                  <a:pt x="359918" y="19685"/>
                </a:lnTo>
                <a:lnTo>
                  <a:pt x="466669" y="19685"/>
                </a:lnTo>
                <a:lnTo>
                  <a:pt x="465245" y="18161"/>
                </a:lnTo>
                <a:lnTo>
                  <a:pt x="436880" y="18161"/>
                </a:lnTo>
                <a:lnTo>
                  <a:pt x="428361" y="10340"/>
                </a:lnTo>
                <a:lnTo>
                  <a:pt x="419115" y="4651"/>
                </a:lnTo>
                <a:lnTo>
                  <a:pt x="409322" y="1176"/>
                </a:lnTo>
                <a:lnTo>
                  <a:pt x="399161" y="0"/>
                </a:lnTo>
                <a:close/>
              </a:path>
              <a:path w="782954" h="203835">
                <a:moveTo>
                  <a:pt x="457454" y="13715"/>
                </a:moveTo>
                <a:lnTo>
                  <a:pt x="445897" y="13715"/>
                </a:lnTo>
                <a:lnTo>
                  <a:pt x="441198" y="15239"/>
                </a:lnTo>
                <a:lnTo>
                  <a:pt x="436880" y="18161"/>
                </a:lnTo>
                <a:lnTo>
                  <a:pt x="465245" y="18161"/>
                </a:lnTo>
                <a:lnTo>
                  <a:pt x="464058" y="16890"/>
                </a:lnTo>
                <a:lnTo>
                  <a:pt x="457454" y="13715"/>
                </a:lnTo>
                <a:close/>
              </a:path>
            </a:pathLst>
          </a:custGeom>
          <a:solidFill>
            <a:srgbClr val="2F2924"/>
          </a:solidFill>
        </p:spPr>
        <p:txBody>
          <a:bodyPr wrap="square" lIns="0" tIns="0" rIns="0" bIns="0" rtlCol="0"/>
          <a:lstStyle/>
          <a:p>
            <a:endParaRPr sz="1050"/>
          </a:p>
        </p:txBody>
      </p:sp>
      <p:sp>
        <p:nvSpPr>
          <p:cNvPr id="44" name="object 44"/>
          <p:cNvSpPr/>
          <p:nvPr/>
        </p:nvSpPr>
        <p:spPr>
          <a:xfrm>
            <a:off x="5031485" y="2598039"/>
            <a:ext cx="601218" cy="571500"/>
          </a:xfrm>
          <a:prstGeom prst="rect">
            <a:avLst/>
          </a:prstGeom>
          <a:blipFill>
            <a:blip r:embed="rId6" cstate="print"/>
            <a:stretch>
              <a:fillRect/>
            </a:stretch>
          </a:blipFill>
        </p:spPr>
        <p:txBody>
          <a:bodyPr wrap="square" lIns="0" tIns="0" rIns="0" bIns="0" rtlCol="0"/>
          <a:lstStyle/>
          <a:p>
            <a:endParaRPr sz="1050"/>
          </a:p>
        </p:txBody>
      </p:sp>
      <p:sp>
        <p:nvSpPr>
          <p:cNvPr id="45" name="object 45"/>
          <p:cNvSpPr/>
          <p:nvPr/>
        </p:nvSpPr>
        <p:spPr>
          <a:xfrm>
            <a:off x="5292090" y="2598039"/>
            <a:ext cx="398907" cy="571500"/>
          </a:xfrm>
          <a:prstGeom prst="rect">
            <a:avLst/>
          </a:prstGeom>
          <a:blipFill>
            <a:blip r:embed="rId4" cstate="print"/>
            <a:stretch>
              <a:fillRect/>
            </a:stretch>
          </a:blipFill>
        </p:spPr>
        <p:txBody>
          <a:bodyPr wrap="square" lIns="0" tIns="0" rIns="0" bIns="0" rtlCol="0"/>
          <a:lstStyle/>
          <a:p>
            <a:endParaRPr sz="1050"/>
          </a:p>
        </p:txBody>
      </p:sp>
      <p:sp>
        <p:nvSpPr>
          <p:cNvPr id="46" name="object 46"/>
          <p:cNvSpPr/>
          <p:nvPr/>
        </p:nvSpPr>
        <p:spPr>
          <a:xfrm>
            <a:off x="5018341" y="2505932"/>
            <a:ext cx="628650" cy="200025"/>
          </a:xfrm>
          <a:custGeom>
            <a:avLst/>
            <a:gdLst/>
            <a:ahLst/>
            <a:cxnLst/>
            <a:rect l="l" t="t" r="r" b="b"/>
            <a:pathLst>
              <a:path w="838200" h="266700">
                <a:moveTo>
                  <a:pt x="837691" y="0"/>
                </a:moveTo>
                <a:lnTo>
                  <a:pt x="0" y="0"/>
                </a:lnTo>
                <a:lnTo>
                  <a:pt x="16890" y="211328"/>
                </a:lnTo>
                <a:lnTo>
                  <a:pt x="21208" y="266192"/>
                </a:lnTo>
                <a:lnTo>
                  <a:pt x="816610" y="266192"/>
                </a:lnTo>
                <a:lnTo>
                  <a:pt x="820927" y="211328"/>
                </a:lnTo>
                <a:lnTo>
                  <a:pt x="837691" y="0"/>
                </a:lnTo>
                <a:close/>
              </a:path>
            </a:pathLst>
          </a:custGeom>
          <a:solidFill>
            <a:srgbClr val="D27643"/>
          </a:solidFill>
        </p:spPr>
        <p:txBody>
          <a:bodyPr wrap="square" lIns="0" tIns="0" rIns="0" bIns="0" rtlCol="0"/>
          <a:lstStyle/>
          <a:p>
            <a:endParaRPr sz="1050"/>
          </a:p>
        </p:txBody>
      </p:sp>
      <p:sp>
        <p:nvSpPr>
          <p:cNvPr id="47" name="object 47"/>
          <p:cNvSpPr txBox="1"/>
          <p:nvPr/>
        </p:nvSpPr>
        <p:spPr>
          <a:xfrm>
            <a:off x="4685729" y="2532322"/>
            <a:ext cx="1426845" cy="1945885"/>
          </a:xfrm>
          <a:prstGeom prst="rect">
            <a:avLst/>
          </a:prstGeom>
        </p:spPr>
        <p:txBody>
          <a:bodyPr vert="horz" wrap="square" lIns="0" tIns="137636" rIns="0" bIns="0" rtlCol="0">
            <a:spAutoFit/>
          </a:bodyPr>
          <a:lstStyle/>
          <a:p>
            <a:pPr marR="125730" algn="ctr">
              <a:spcBef>
                <a:spcPts val="1084"/>
              </a:spcBef>
            </a:pPr>
            <a:r>
              <a:rPr sz="2025" b="1" spc="-4" dirty="0">
                <a:solidFill>
                  <a:srgbClr val="FFFFFF"/>
                </a:solidFill>
                <a:latin typeface="Calibri"/>
                <a:cs typeface="Calibri"/>
              </a:rPr>
              <a:t>03</a:t>
            </a:r>
            <a:endParaRPr sz="2025">
              <a:latin typeface="Calibri"/>
              <a:cs typeface="Calibri"/>
            </a:endParaRPr>
          </a:p>
          <a:p>
            <a:pPr algn="ctr">
              <a:spcBef>
                <a:spcPts val="900"/>
              </a:spcBef>
            </a:pPr>
            <a:r>
              <a:rPr sz="1800" b="1" dirty="0"/>
              <a:t>VISIBILITY</a:t>
            </a:r>
            <a:endParaRPr sz="1800"/>
          </a:p>
          <a:p>
            <a:pPr marL="9525" marR="3810" algn="ctr">
              <a:spcBef>
                <a:spcPts val="540"/>
              </a:spcBef>
            </a:pPr>
            <a:r>
              <a:rPr sz="1350" spc="-4" dirty="0">
                <a:solidFill>
                  <a:srgbClr val="585858"/>
                </a:solidFill>
              </a:rPr>
              <a:t>Increase </a:t>
            </a:r>
            <a:r>
              <a:rPr sz="1350" dirty="0">
                <a:solidFill>
                  <a:srgbClr val="585858"/>
                </a:solidFill>
              </a:rPr>
              <a:t>the  </a:t>
            </a:r>
            <a:r>
              <a:rPr sz="1350" spc="-4" dirty="0">
                <a:solidFill>
                  <a:srgbClr val="585858"/>
                </a:solidFill>
              </a:rPr>
              <a:t>visibility </a:t>
            </a:r>
            <a:r>
              <a:rPr sz="1350" dirty="0">
                <a:solidFill>
                  <a:srgbClr val="585858"/>
                </a:solidFill>
              </a:rPr>
              <a:t>of </a:t>
            </a:r>
            <a:r>
              <a:rPr sz="1350" spc="-4" dirty="0">
                <a:solidFill>
                  <a:srgbClr val="585858"/>
                </a:solidFill>
              </a:rPr>
              <a:t>the  Programme </a:t>
            </a:r>
            <a:r>
              <a:rPr sz="1350" spc="-11" dirty="0">
                <a:solidFill>
                  <a:srgbClr val="585858"/>
                </a:solidFill>
              </a:rPr>
              <a:t>with  </a:t>
            </a:r>
            <a:r>
              <a:rPr sz="1350" spc="-4" dirty="0">
                <a:solidFill>
                  <a:srgbClr val="585858"/>
                </a:solidFill>
              </a:rPr>
              <a:t>policy-makers and  other</a:t>
            </a:r>
            <a:r>
              <a:rPr sz="1350" spc="-56" dirty="0">
                <a:solidFill>
                  <a:srgbClr val="585858"/>
                </a:solidFill>
              </a:rPr>
              <a:t> </a:t>
            </a:r>
            <a:r>
              <a:rPr sz="1350" spc="-4" dirty="0">
                <a:solidFill>
                  <a:srgbClr val="585858"/>
                </a:solidFill>
              </a:rPr>
              <a:t>stakeholders</a:t>
            </a:r>
            <a:endParaRPr sz="1350"/>
          </a:p>
        </p:txBody>
      </p:sp>
      <p:sp>
        <p:nvSpPr>
          <p:cNvPr id="48" name="object 48"/>
          <p:cNvSpPr txBox="1"/>
          <p:nvPr/>
        </p:nvSpPr>
        <p:spPr>
          <a:xfrm>
            <a:off x="4654867" y="4452975"/>
            <a:ext cx="44768" cy="131350"/>
          </a:xfrm>
          <a:prstGeom prst="rect">
            <a:avLst/>
          </a:prstGeom>
        </p:spPr>
        <p:txBody>
          <a:bodyPr vert="horz" wrap="square" lIns="0" tIns="10001" rIns="0" bIns="0" rtlCol="0">
            <a:spAutoFit/>
          </a:bodyPr>
          <a:lstStyle/>
          <a:p>
            <a:pPr marL="9525">
              <a:spcBef>
                <a:spcPts val="79"/>
              </a:spcBef>
            </a:pPr>
            <a:r>
              <a:rPr sz="788" dirty="0">
                <a:solidFill>
                  <a:srgbClr val="585858"/>
                </a:solidFill>
                <a:latin typeface="Calibri"/>
                <a:cs typeface="Calibri"/>
              </a:rPr>
              <a:t>.</a:t>
            </a:r>
            <a:endParaRPr sz="788">
              <a:latin typeface="Calibri"/>
              <a:cs typeface="Calibri"/>
            </a:endParaRPr>
          </a:p>
        </p:txBody>
      </p:sp>
      <p:sp>
        <p:nvSpPr>
          <p:cNvPr id="49" name="object 49"/>
          <p:cNvSpPr/>
          <p:nvPr/>
        </p:nvSpPr>
        <p:spPr>
          <a:xfrm>
            <a:off x="3670077" y="2208847"/>
            <a:ext cx="174494" cy="150907"/>
          </a:xfrm>
          <a:prstGeom prst="rect">
            <a:avLst/>
          </a:prstGeom>
          <a:blipFill>
            <a:blip r:embed="rId7" cstate="print"/>
            <a:stretch>
              <a:fillRect/>
            </a:stretch>
          </a:blipFill>
        </p:spPr>
        <p:txBody>
          <a:bodyPr wrap="square" lIns="0" tIns="0" rIns="0" bIns="0" rtlCol="0"/>
          <a:lstStyle/>
          <a:p>
            <a:endParaRPr sz="1050"/>
          </a:p>
        </p:txBody>
      </p:sp>
      <p:sp>
        <p:nvSpPr>
          <p:cNvPr id="50" name="object 50"/>
          <p:cNvSpPr/>
          <p:nvPr/>
        </p:nvSpPr>
        <p:spPr>
          <a:xfrm>
            <a:off x="3734788" y="2254852"/>
            <a:ext cx="60960" cy="429578"/>
          </a:xfrm>
          <a:custGeom>
            <a:avLst/>
            <a:gdLst/>
            <a:ahLst/>
            <a:cxnLst/>
            <a:rect l="l" t="t" r="r" b="b"/>
            <a:pathLst>
              <a:path w="81279" h="572770">
                <a:moveTo>
                  <a:pt x="9223" y="0"/>
                </a:moveTo>
                <a:lnTo>
                  <a:pt x="4016" y="6095"/>
                </a:lnTo>
                <a:lnTo>
                  <a:pt x="1061" y="11443"/>
                </a:lnTo>
                <a:lnTo>
                  <a:pt x="0" y="17637"/>
                </a:lnTo>
                <a:lnTo>
                  <a:pt x="819" y="23901"/>
                </a:lnTo>
                <a:lnTo>
                  <a:pt x="3508" y="29463"/>
                </a:lnTo>
                <a:lnTo>
                  <a:pt x="17805" y="50831"/>
                </a:lnTo>
                <a:lnTo>
                  <a:pt x="35020" y="81629"/>
                </a:lnTo>
                <a:lnTo>
                  <a:pt x="49496" y="116189"/>
                </a:lnTo>
                <a:lnTo>
                  <a:pt x="55578" y="148843"/>
                </a:lnTo>
                <a:lnTo>
                  <a:pt x="55578" y="565276"/>
                </a:lnTo>
                <a:lnTo>
                  <a:pt x="61420" y="572642"/>
                </a:lnTo>
                <a:lnTo>
                  <a:pt x="75517" y="572642"/>
                </a:lnTo>
                <a:lnTo>
                  <a:pt x="81232" y="565276"/>
                </a:lnTo>
                <a:lnTo>
                  <a:pt x="81105" y="148843"/>
                </a:lnTo>
                <a:lnTo>
                  <a:pt x="72737" y="102564"/>
                </a:lnTo>
                <a:lnTo>
                  <a:pt x="53879" y="58451"/>
                </a:lnTo>
                <a:lnTo>
                  <a:pt x="33831" y="23901"/>
                </a:lnTo>
                <a:lnTo>
                  <a:pt x="17351" y="126"/>
                </a:lnTo>
                <a:lnTo>
                  <a:pt x="9223" y="0"/>
                </a:lnTo>
                <a:close/>
              </a:path>
            </a:pathLst>
          </a:custGeom>
          <a:solidFill>
            <a:srgbClr val="B68E64"/>
          </a:solidFill>
        </p:spPr>
        <p:txBody>
          <a:bodyPr wrap="square" lIns="0" tIns="0" rIns="0" bIns="0" rtlCol="0"/>
          <a:lstStyle/>
          <a:p>
            <a:endParaRPr sz="1050"/>
          </a:p>
        </p:txBody>
      </p:sp>
      <p:sp>
        <p:nvSpPr>
          <p:cNvPr id="51" name="object 51"/>
          <p:cNvSpPr/>
          <p:nvPr/>
        </p:nvSpPr>
        <p:spPr>
          <a:xfrm>
            <a:off x="3780377" y="2302573"/>
            <a:ext cx="147732" cy="90488"/>
          </a:xfrm>
          <a:prstGeom prst="rect">
            <a:avLst/>
          </a:prstGeom>
          <a:blipFill>
            <a:blip r:embed="rId8" cstate="print"/>
            <a:stretch>
              <a:fillRect/>
            </a:stretch>
          </a:blipFill>
        </p:spPr>
        <p:txBody>
          <a:bodyPr wrap="square" lIns="0" tIns="0" rIns="0" bIns="0" rtlCol="0"/>
          <a:lstStyle/>
          <a:p>
            <a:endParaRPr sz="1050"/>
          </a:p>
        </p:txBody>
      </p:sp>
      <p:sp>
        <p:nvSpPr>
          <p:cNvPr id="52" name="object 52"/>
          <p:cNvSpPr/>
          <p:nvPr/>
        </p:nvSpPr>
        <p:spPr>
          <a:xfrm>
            <a:off x="3494722" y="2374678"/>
            <a:ext cx="586264" cy="152876"/>
          </a:xfrm>
          <a:custGeom>
            <a:avLst/>
            <a:gdLst/>
            <a:ahLst/>
            <a:cxnLst/>
            <a:rect l="l" t="t" r="r" b="b"/>
            <a:pathLst>
              <a:path w="781685" h="203835">
                <a:moveTo>
                  <a:pt x="29463" y="143637"/>
                </a:moveTo>
                <a:lnTo>
                  <a:pt x="26288" y="143637"/>
                </a:lnTo>
                <a:lnTo>
                  <a:pt x="16073" y="146534"/>
                </a:lnTo>
                <a:lnTo>
                  <a:pt x="7715" y="154431"/>
                </a:lnTo>
                <a:lnTo>
                  <a:pt x="2071" y="166139"/>
                </a:lnTo>
                <a:lnTo>
                  <a:pt x="0" y="180466"/>
                </a:lnTo>
                <a:lnTo>
                  <a:pt x="0" y="188467"/>
                </a:lnTo>
                <a:lnTo>
                  <a:pt x="2031" y="196468"/>
                </a:lnTo>
                <a:lnTo>
                  <a:pt x="5461" y="202946"/>
                </a:lnTo>
                <a:lnTo>
                  <a:pt x="5333" y="203326"/>
                </a:lnTo>
                <a:lnTo>
                  <a:pt x="779525" y="203326"/>
                </a:lnTo>
                <a:lnTo>
                  <a:pt x="780795" y="198882"/>
                </a:lnTo>
                <a:lnTo>
                  <a:pt x="781557" y="193928"/>
                </a:lnTo>
                <a:lnTo>
                  <a:pt x="781505" y="188467"/>
                </a:lnTo>
                <a:lnTo>
                  <a:pt x="780456" y="178395"/>
                </a:lnTo>
                <a:lnTo>
                  <a:pt x="777319" y="168910"/>
                </a:lnTo>
                <a:lnTo>
                  <a:pt x="772396" y="161043"/>
                </a:lnTo>
                <a:lnTo>
                  <a:pt x="765936" y="155321"/>
                </a:lnTo>
                <a:lnTo>
                  <a:pt x="763111" y="146050"/>
                </a:lnTo>
                <a:lnTo>
                  <a:pt x="35559" y="146050"/>
                </a:lnTo>
                <a:lnTo>
                  <a:pt x="32638" y="144399"/>
                </a:lnTo>
                <a:lnTo>
                  <a:pt x="29463" y="143637"/>
                </a:lnTo>
                <a:close/>
              </a:path>
              <a:path w="781685" h="203835">
                <a:moveTo>
                  <a:pt x="80771" y="88900"/>
                </a:moveTo>
                <a:lnTo>
                  <a:pt x="78231" y="88900"/>
                </a:lnTo>
                <a:lnTo>
                  <a:pt x="62081" y="93346"/>
                </a:lnTo>
                <a:lnTo>
                  <a:pt x="48752" y="105521"/>
                </a:lnTo>
                <a:lnTo>
                  <a:pt x="39495" y="123672"/>
                </a:lnTo>
                <a:lnTo>
                  <a:pt x="35559" y="146050"/>
                </a:lnTo>
                <a:lnTo>
                  <a:pt x="763111" y="146050"/>
                </a:lnTo>
                <a:lnTo>
                  <a:pt x="720724" y="118363"/>
                </a:lnTo>
                <a:lnTo>
                  <a:pt x="713986" y="104778"/>
                </a:lnTo>
                <a:lnTo>
                  <a:pt x="705008" y="94456"/>
                </a:lnTo>
                <a:lnTo>
                  <a:pt x="697436" y="89788"/>
                </a:lnTo>
                <a:lnTo>
                  <a:pt x="85851" y="89788"/>
                </a:lnTo>
                <a:lnTo>
                  <a:pt x="83438" y="89153"/>
                </a:lnTo>
                <a:lnTo>
                  <a:pt x="80771" y="88900"/>
                </a:lnTo>
                <a:close/>
              </a:path>
              <a:path w="781685" h="203835">
                <a:moveTo>
                  <a:pt x="730884" y="116332"/>
                </a:moveTo>
                <a:lnTo>
                  <a:pt x="727456" y="116332"/>
                </a:lnTo>
                <a:lnTo>
                  <a:pt x="724027" y="116966"/>
                </a:lnTo>
                <a:lnTo>
                  <a:pt x="720724" y="118363"/>
                </a:lnTo>
                <a:lnTo>
                  <a:pt x="739304" y="118363"/>
                </a:lnTo>
                <a:lnTo>
                  <a:pt x="730884" y="116332"/>
                </a:lnTo>
                <a:close/>
              </a:path>
              <a:path w="781685" h="203835">
                <a:moveTo>
                  <a:pt x="115950" y="69976"/>
                </a:moveTo>
                <a:lnTo>
                  <a:pt x="110617" y="69976"/>
                </a:lnTo>
                <a:lnTo>
                  <a:pt x="103175" y="71358"/>
                </a:lnTo>
                <a:lnTo>
                  <a:pt x="96329" y="75311"/>
                </a:lnTo>
                <a:lnTo>
                  <a:pt x="90435" y="81549"/>
                </a:lnTo>
                <a:lnTo>
                  <a:pt x="85851" y="89788"/>
                </a:lnTo>
                <a:lnTo>
                  <a:pt x="697436" y="89788"/>
                </a:lnTo>
                <a:lnTo>
                  <a:pt x="694364" y="87895"/>
                </a:lnTo>
                <a:lnTo>
                  <a:pt x="685869" y="86233"/>
                </a:lnTo>
                <a:lnTo>
                  <a:pt x="677036" y="86233"/>
                </a:lnTo>
                <a:lnTo>
                  <a:pt x="670013" y="76580"/>
                </a:lnTo>
                <a:lnTo>
                  <a:pt x="126110" y="76580"/>
                </a:lnTo>
                <a:lnTo>
                  <a:pt x="121411" y="72262"/>
                </a:lnTo>
                <a:lnTo>
                  <a:pt x="115950" y="69976"/>
                </a:lnTo>
                <a:close/>
              </a:path>
              <a:path w="781685" h="203835">
                <a:moveTo>
                  <a:pt x="682624" y="85598"/>
                </a:moveTo>
                <a:lnTo>
                  <a:pt x="680846" y="85598"/>
                </a:lnTo>
                <a:lnTo>
                  <a:pt x="678942" y="85725"/>
                </a:lnTo>
                <a:lnTo>
                  <a:pt x="677036" y="86233"/>
                </a:lnTo>
                <a:lnTo>
                  <a:pt x="685869" y="86233"/>
                </a:lnTo>
                <a:lnTo>
                  <a:pt x="682624" y="85598"/>
                </a:lnTo>
                <a:close/>
              </a:path>
              <a:path w="781685" h="203835">
                <a:moveTo>
                  <a:pt x="175386" y="44450"/>
                </a:moveTo>
                <a:lnTo>
                  <a:pt x="169164" y="44450"/>
                </a:lnTo>
                <a:lnTo>
                  <a:pt x="156507" y="46648"/>
                </a:lnTo>
                <a:lnTo>
                  <a:pt x="144779" y="52990"/>
                </a:lnTo>
                <a:lnTo>
                  <a:pt x="134481" y="63095"/>
                </a:lnTo>
                <a:lnTo>
                  <a:pt x="126110" y="76580"/>
                </a:lnTo>
                <a:lnTo>
                  <a:pt x="670013" y="76580"/>
                </a:lnTo>
                <a:lnTo>
                  <a:pt x="628904" y="60960"/>
                </a:lnTo>
                <a:lnTo>
                  <a:pt x="623950" y="52704"/>
                </a:lnTo>
                <a:lnTo>
                  <a:pt x="622756" y="51942"/>
                </a:lnTo>
                <a:lnTo>
                  <a:pt x="597027" y="51942"/>
                </a:lnTo>
                <a:lnTo>
                  <a:pt x="594720" y="49275"/>
                </a:lnTo>
                <a:lnTo>
                  <a:pt x="187579" y="49275"/>
                </a:lnTo>
                <a:lnTo>
                  <a:pt x="181736" y="46100"/>
                </a:lnTo>
                <a:lnTo>
                  <a:pt x="175386" y="44450"/>
                </a:lnTo>
                <a:close/>
              </a:path>
              <a:path w="781685" h="203835">
                <a:moveTo>
                  <a:pt x="637540" y="60071"/>
                </a:moveTo>
                <a:lnTo>
                  <a:pt x="634492" y="60071"/>
                </a:lnTo>
                <a:lnTo>
                  <a:pt x="631697" y="60325"/>
                </a:lnTo>
                <a:lnTo>
                  <a:pt x="628904" y="60960"/>
                </a:lnTo>
                <a:lnTo>
                  <a:pt x="643284" y="60960"/>
                </a:lnTo>
                <a:lnTo>
                  <a:pt x="637540" y="60071"/>
                </a:lnTo>
                <a:close/>
              </a:path>
              <a:path w="781685" h="203835">
                <a:moveTo>
                  <a:pt x="616584" y="48005"/>
                </a:moveTo>
                <a:lnTo>
                  <a:pt x="604773" y="48005"/>
                </a:lnTo>
                <a:lnTo>
                  <a:pt x="600709" y="49402"/>
                </a:lnTo>
                <a:lnTo>
                  <a:pt x="597027" y="51942"/>
                </a:lnTo>
                <a:lnTo>
                  <a:pt x="622756" y="51942"/>
                </a:lnTo>
                <a:lnTo>
                  <a:pt x="616584" y="48005"/>
                </a:lnTo>
                <a:close/>
              </a:path>
              <a:path w="781685" h="203835">
                <a:moveTo>
                  <a:pt x="218820" y="30734"/>
                </a:moveTo>
                <a:lnTo>
                  <a:pt x="213106" y="30734"/>
                </a:lnTo>
                <a:lnTo>
                  <a:pt x="205652" y="32005"/>
                </a:lnTo>
                <a:lnTo>
                  <a:pt x="198723" y="35671"/>
                </a:lnTo>
                <a:lnTo>
                  <a:pt x="192603" y="41503"/>
                </a:lnTo>
                <a:lnTo>
                  <a:pt x="187579" y="49275"/>
                </a:lnTo>
                <a:lnTo>
                  <a:pt x="594720" y="49275"/>
                </a:lnTo>
                <a:lnTo>
                  <a:pt x="590516" y="44416"/>
                </a:lnTo>
                <a:lnTo>
                  <a:pt x="583136" y="38877"/>
                </a:lnTo>
                <a:lnTo>
                  <a:pt x="582205" y="38480"/>
                </a:lnTo>
                <a:lnTo>
                  <a:pt x="550925" y="38480"/>
                </a:lnTo>
                <a:lnTo>
                  <a:pt x="550544" y="38353"/>
                </a:lnTo>
                <a:lnTo>
                  <a:pt x="549383" y="37211"/>
                </a:lnTo>
                <a:lnTo>
                  <a:pt x="229361" y="37211"/>
                </a:lnTo>
                <a:lnTo>
                  <a:pt x="224408" y="32892"/>
                </a:lnTo>
                <a:lnTo>
                  <a:pt x="218820" y="30734"/>
                </a:lnTo>
                <a:close/>
              </a:path>
              <a:path w="781685" h="203835">
                <a:moveTo>
                  <a:pt x="566673" y="34289"/>
                </a:moveTo>
                <a:lnTo>
                  <a:pt x="561340" y="34289"/>
                </a:lnTo>
                <a:lnTo>
                  <a:pt x="556132" y="35813"/>
                </a:lnTo>
                <a:lnTo>
                  <a:pt x="551180" y="38480"/>
                </a:lnTo>
                <a:lnTo>
                  <a:pt x="582205" y="38480"/>
                </a:lnTo>
                <a:lnTo>
                  <a:pt x="575113" y="35458"/>
                </a:lnTo>
                <a:lnTo>
                  <a:pt x="566673" y="34289"/>
                </a:lnTo>
                <a:close/>
              </a:path>
              <a:path w="781685" h="203835">
                <a:moveTo>
                  <a:pt x="268731" y="17017"/>
                </a:moveTo>
                <a:lnTo>
                  <a:pt x="261239" y="17017"/>
                </a:lnTo>
                <a:lnTo>
                  <a:pt x="252257" y="18369"/>
                </a:lnTo>
                <a:lnTo>
                  <a:pt x="243776" y="22304"/>
                </a:lnTo>
                <a:lnTo>
                  <a:pt x="236057" y="28644"/>
                </a:lnTo>
                <a:lnTo>
                  <a:pt x="229361" y="37211"/>
                </a:lnTo>
                <a:lnTo>
                  <a:pt x="549383" y="37211"/>
                </a:lnTo>
                <a:lnTo>
                  <a:pt x="544181" y="32093"/>
                </a:lnTo>
                <a:lnTo>
                  <a:pt x="538606" y="28448"/>
                </a:lnTo>
                <a:lnTo>
                  <a:pt x="506603" y="28448"/>
                </a:lnTo>
                <a:lnTo>
                  <a:pt x="504166" y="24764"/>
                </a:lnTo>
                <a:lnTo>
                  <a:pt x="282320" y="24764"/>
                </a:lnTo>
                <a:lnTo>
                  <a:pt x="275970" y="19685"/>
                </a:lnTo>
                <a:lnTo>
                  <a:pt x="268731" y="17017"/>
                </a:lnTo>
                <a:close/>
              </a:path>
              <a:path w="781685" h="203835">
                <a:moveTo>
                  <a:pt x="522731" y="24002"/>
                </a:moveTo>
                <a:lnTo>
                  <a:pt x="517270" y="24002"/>
                </a:lnTo>
                <a:lnTo>
                  <a:pt x="511809" y="25653"/>
                </a:lnTo>
                <a:lnTo>
                  <a:pt x="506603" y="28448"/>
                </a:lnTo>
                <a:lnTo>
                  <a:pt x="538606" y="28448"/>
                </a:lnTo>
                <a:lnTo>
                  <a:pt x="537416" y="27670"/>
                </a:lnTo>
                <a:lnTo>
                  <a:pt x="530199" y="24937"/>
                </a:lnTo>
                <a:lnTo>
                  <a:pt x="522731" y="24002"/>
                </a:lnTo>
                <a:close/>
              </a:path>
              <a:path w="781685" h="203835">
                <a:moveTo>
                  <a:pt x="322960" y="3428"/>
                </a:moveTo>
                <a:lnTo>
                  <a:pt x="311931" y="4833"/>
                </a:lnTo>
                <a:lnTo>
                  <a:pt x="301307" y="8953"/>
                </a:lnTo>
                <a:lnTo>
                  <a:pt x="291349" y="15644"/>
                </a:lnTo>
                <a:lnTo>
                  <a:pt x="282320" y="24764"/>
                </a:lnTo>
                <a:lnTo>
                  <a:pt x="504166" y="24764"/>
                </a:lnTo>
                <a:lnTo>
                  <a:pt x="502822" y="22733"/>
                </a:lnTo>
                <a:lnTo>
                  <a:pt x="469010" y="22733"/>
                </a:lnTo>
                <a:lnTo>
                  <a:pt x="466161" y="19685"/>
                </a:lnTo>
                <a:lnTo>
                  <a:pt x="358902" y="19685"/>
                </a:lnTo>
                <a:lnTo>
                  <a:pt x="350714" y="12698"/>
                </a:lnTo>
                <a:lnTo>
                  <a:pt x="341883" y="7604"/>
                </a:lnTo>
                <a:lnTo>
                  <a:pt x="332577" y="4486"/>
                </a:lnTo>
                <a:lnTo>
                  <a:pt x="322960" y="3428"/>
                </a:lnTo>
                <a:close/>
              </a:path>
              <a:path w="781685" h="203835">
                <a:moveTo>
                  <a:pt x="493521" y="15493"/>
                </a:moveTo>
                <a:lnTo>
                  <a:pt x="479679" y="15493"/>
                </a:lnTo>
                <a:lnTo>
                  <a:pt x="473964" y="18034"/>
                </a:lnTo>
                <a:lnTo>
                  <a:pt x="469010" y="22733"/>
                </a:lnTo>
                <a:lnTo>
                  <a:pt x="502822" y="22733"/>
                </a:lnTo>
                <a:lnTo>
                  <a:pt x="501142" y="20192"/>
                </a:lnTo>
                <a:lnTo>
                  <a:pt x="493521" y="15493"/>
                </a:lnTo>
                <a:close/>
              </a:path>
              <a:path w="781685" h="203835">
                <a:moveTo>
                  <a:pt x="398653" y="0"/>
                </a:moveTo>
                <a:lnTo>
                  <a:pt x="388092" y="1289"/>
                </a:lnTo>
                <a:lnTo>
                  <a:pt x="377888" y="5079"/>
                </a:lnTo>
                <a:lnTo>
                  <a:pt x="368256" y="11251"/>
                </a:lnTo>
                <a:lnTo>
                  <a:pt x="359409" y="19685"/>
                </a:lnTo>
                <a:lnTo>
                  <a:pt x="466161" y="19685"/>
                </a:lnTo>
                <a:lnTo>
                  <a:pt x="464737" y="18161"/>
                </a:lnTo>
                <a:lnTo>
                  <a:pt x="436371" y="18161"/>
                </a:lnTo>
                <a:lnTo>
                  <a:pt x="427835" y="10340"/>
                </a:lnTo>
                <a:lnTo>
                  <a:pt x="418560" y="4651"/>
                </a:lnTo>
                <a:lnTo>
                  <a:pt x="408761" y="1176"/>
                </a:lnTo>
                <a:lnTo>
                  <a:pt x="398653" y="0"/>
                </a:lnTo>
                <a:close/>
              </a:path>
              <a:path w="781685" h="203835">
                <a:moveTo>
                  <a:pt x="456945" y="13715"/>
                </a:moveTo>
                <a:lnTo>
                  <a:pt x="445389" y="13715"/>
                </a:lnTo>
                <a:lnTo>
                  <a:pt x="440562" y="15239"/>
                </a:lnTo>
                <a:lnTo>
                  <a:pt x="436371" y="18161"/>
                </a:lnTo>
                <a:lnTo>
                  <a:pt x="464737" y="18161"/>
                </a:lnTo>
                <a:lnTo>
                  <a:pt x="463549" y="16890"/>
                </a:lnTo>
                <a:lnTo>
                  <a:pt x="456945" y="13715"/>
                </a:lnTo>
                <a:close/>
              </a:path>
            </a:pathLst>
          </a:custGeom>
          <a:solidFill>
            <a:srgbClr val="2F2924"/>
          </a:solidFill>
        </p:spPr>
        <p:txBody>
          <a:bodyPr wrap="square" lIns="0" tIns="0" rIns="0" bIns="0" rtlCol="0"/>
          <a:lstStyle/>
          <a:p>
            <a:endParaRPr sz="1050"/>
          </a:p>
        </p:txBody>
      </p:sp>
      <p:sp>
        <p:nvSpPr>
          <p:cNvPr id="53" name="object 53"/>
          <p:cNvSpPr/>
          <p:nvPr/>
        </p:nvSpPr>
        <p:spPr>
          <a:xfrm>
            <a:off x="3488436" y="2598039"/>
            <a:ext cx="601218" cy="571500"/>
          </a:xfrm>
          <a:prstGeom prst="rect">
            <a:avLst/>
          </a:prstGeom>
          <a:blipFill>
            <a:blip r:embed="rId9" cstate="print"/>
            <a:stretch>
              <a:fillRect/>
            </a:stretch>
          </a:blipFill>
        </p:spPr>
        <p:txBody>
          <a:bodyPr wrap="square" lIns="0" tIns="0" rIns="0" bIns="0" rtlCol="0"/>
          <a:lstStyle/>
          <a:p>
            <a:endParaRPr sz="1050"/>
          </a:p>
        </p:txBody>
      </p:sp>
      <p:sp>
        <p:nvSpPr>
          <p:cNvPr id="54" name="object 54"/>
          <p:cNvSpPr/>
          <p:nvPr/>
        </p:nvSpPr>
        <p:spPr>
          <a:xfrm>
            <a:off x="3749040" y="2598039"/>
            <a:ext cx="398907" cy="571500"/>
          </a:xfrm>
          <a:prstGeom prst="rect">
            <a:avLst/>
          </a:prstGeom>
          <a:blipFill>
            <a:blip r:embed="rId4" cstate="print"/>
            <a:stretch>
              <a:fillRect/>
            </a:stretch>
          </a:blipFill>
        </p:spPr>
        <p:txBody>
          <a:bodyPr wrap="square" lIns="0" tIns="0" rIns="0" bIns="0" rtlCol="0"/>
          <a:lstStyle/>
          <a:p>
            <a:endParaRPr sz="1050"/>
          </a:p>
        </p:txBody>
      </p:sp>
      <p:sp>
        <p:nvSpPr>
          <p:cNvPr id="55" name="object 55"/>
          <p:cNvSpPr/>
          <p:nvPr/>
        </p:nvSpPr>
        <p:spPr>
          <a:xfrm>
            <a:off x="3476053" y="2505932"/>
            <a:ext cx="627698" cy="200025"/>
          </a:xfrm>
          <a:custGeom>
            <a:avLst/>
            <a:gdLst/>
            <a:ahLst/>
            <a:cxnLst/>
            <a:rect l="l" t="t" r="r" b="b"/>
            <a:pathLst>
              <a:path w="836929" h="266700">
                <a:moveTo>
                  <a:pt x="836549" y="0"/>
                </a:moveTo>
                <a:lnTo>
                  <a:pt x="0" y="0"/>
                </a:lnTo>
                <a:lnTo>
                  <a:pt x="16763" y="211328"/>
                </a:lnTo>
                <a:lnTo>
                  <a:pt x="21209" y="266192"/>
                </a:lnTo>
                <a:lnTo>
                  <a:pt x="815339" y="266192"/>
                </a:lnTo>
                <a:lnTo>
                  <a:pt x="819785" y="211328"/>
                </a:lnTo>
                <a:lnTo>
                  <a:pt x="836549" y="0"/>
                </a:lnTo>
                <a:close/>
              </a:path>
            </a:pathLst>
          </a:custGeom>
          <a:solidFill>
            <a:srgbClr val="D27643"/>
          </a:solidFill>
        </p:spPr>
        <p:txBody>
          <a:bodyPr wrap="square" lIns="0" tIns="0" rIns="0" bIns="0" rtlCol="0"/>
          <a:lstStyle/>
          <a:p>
            <a:endParaRPr sz="1050"/>
          </a:p>
        </p:txBody>
      </p:sp>
      <p:sp>
        <p:nvSpPr>
          <p:cNvPr id="56" name="object 56"/>
          <p:cNvSpPr txBox="1"/>
          <p:nvPr/>
        </p:nvSpPr>
        <p:spPr>
          <a:xfrm>
            <a:off x="3074288" y="2522720"/>
            <a:ext cx="1415415" cy="1968327"/>
          </a:xfrm>
          <a:prstGeom prst="rect">
            <a:avLst/>
          </a:prstGeom>
        </p:spPr>
        <p:txBody>
          <a:bodyPr vert="horz" wrap="square" lIns="0" tIns="147161" rIns="0" bIns="0" rtlCol="0">
            <a:spAutoFit/>
          </a:bodyPr>
          <a:lstStyle/>
          <a:p>
            <a:pPr marL="15240" algn="ctr">
              <a:spcBef>
                <a:spcPts val="1159"/>
              </a:spcBef>
            </a:pPr>
            <a:r>
              <a:rPr sz="2025" b="1" spc="-4" dirty="0">
                <a:solidFill>
                  <a:srgbClr val="FFFFFF"/>
                </a:solidFill>
                <a:latin typeface="Calibri"/>
                <a:cs typeface="Calibri"/>
              </a:rPr>
              <a:t>02</a:t>
            </a:r>
            <a:endParaRPr sz="2025" dirty="0">
              <a:latin typeface="Calibri"/>
              <a:cs typeface="Calibri"/>
            </a:endParaRPr>
          </a:p>
          <a:p>
            <a:pPr algn="ctr">
              <a:spcBef>
                <a:spcPts val="964"/>
              </a:spcBef>
            </a:pPr>
            <a:r>
              <a:rPr sz="1800" b="1" spc="-4" dirty="0"/>
              <a:t>SYNERGIES</a:t>
            </a:r>
            <a:endParaRPr sz="1800" dirty="0"/>
          </a:p>
          <a:p>
            <a:pPr marL="9525" marR="3810" algn="ctr">
              <a:spcBef>
                <a:spcPts val="540"/>
              </a:spcBef>
            </a:pPr>
            <a:r>
              <a:rPr sz="1350" spc="-4" dirty="0">
                <a:solidFill>
                  <a:srgbClr val="585858"/>
                </a:solidFill>
              </a:rPr>
              <a:t>Build effective</a:t>
            </a:r>
            <a:r>
              <a:rPr sz="1350" spc="-68" dirty="0">
                <a:solidFill>
                  <a:srgbClr val="585858"/>
                </a:solidFill>
              </a:rPr>
              <a:t> </a:t>
            </a:r>
            <a:r>
              <a:rPr sz="1350" spc="-4" dirty="0">
                <a:solidFill>
                  <a:srgbClr val="585858"/>
                </a:solidFill>
              </a:rPr>
              <a:t>and  tangible </a:t>
            </a:r>
            <a:r>
              <a:rPr sz="1350" spc="-8" dirty="0">
                <a:solidFill>
                  <a:srgbClr val="585858"/>
                </a:solidFill>
              </a:rPr>
              <a:t>synergies  </a:t>
            </a:r>
            <a:r>
              <a:rPr sz="1350" spc="-11" dirty="0">
                <a:solidFill>
                  <a:srgbClr val="585858"/>
                </a:solidFill>
              </a:rPr>
              <a:t>with </a:t>
            </a:r>
            <a:r>
              <a:rPr sz="1350" spc="-4" dirty="0">
                <a:solidFill>
                  <a:srgbClr val="585858"/>
                </a:solidFill>
              </a:rPr>
              <a:t>other  Mediterranean  initiatives</a:t>
            </a:r>
            <a:endParaRPr sz="1350" dirty="0"/>
          </a:p>
        </p:txBody>
      </p:sp>
      <p:sp>
        <p:nvSpPr>
          <p:cNvPr id="57" name="object 57"/>
          <p:cNvSpPr/>
          <p:nvPr/>
        </p:nvSpPr>
        <p:spPr>
          <a:xfrm>
            <a:off x="6721601" y="687015"/>
            <a:ext cx="657035" cy="2308312"/>
          </a:xfrm>
          <a:prstGeom prst="rect">
            <a:avLst/>
          </a:prstGeom>
          <a:blipFill>
            <a:blip r:embed="rId10" cstate="print"/>
            <a:stretch>
              <a:fillRect/>
            </a:stretch>
          </a:blipFill>
        </p:spPr>
        <p:txBody>
          <a:bodyPr wrap="square" lIns="0" tIns="0" rIns="0" bIns="0" rtlCol="0"/>
          <a:lstStyle/>
          <a:p>
            <a:endParaRPr sz="1050"/>
          </a:p>
        </p:txBody>
      </p:sp>
      <p:sp>
        <p:nvSpPr>
          <p:cNvPr id="58" name="object 58"/>
          <p:cNvSpPr/>
          <p:nvPr/>
        </p:nvSpPr>
        <p:spPr>
          <a:xfrm>
            <a:off x="6780276" y="2585466"/>
            <a:ext cx="601218" cy="571500"/>
          </a:xfrm>
          <a:prstGeom prst="rect">
            <a:avLst/>
          </a:prstGeom>
          <a:blipFill>
            <a:blip r:embed="rId11" cstate="print"/>
            <a:stretch>
              <a:fillRect/>
            </a:stretch>
          </a:blipFill>
        </p:spPr>
        <p:txBody>
          <a:bodyPr wrap="square" lIns="0" tIns="0" rIns="0" bIns="0" rtlCol="0"/>
          <a:lstStyle/>
          <a:p>
            <a:endParaRPr sz="1050"/>
          </a:p>
        </p:txBody>
      </p:sp>
      <p:sp>
        <p:nvSpPr>
          <p:cNvPr id="59" name="object 59"/>
          <p:cNvSpPr/>
          <p:nvPr/>
        </p:nvSpPr>
        <p:spPr>
          <a:xfrm>
            <a:off x="7040880" y="2585466"/>
            <a:ext cx="398907" cy="571500"/>
          </a:xfrm>
          <a:prstGeom prst="rect">
            <a:avLst/>
          </a:prstGeom>
          <a:blipFill>
            <a:blip r:embed="rId4" cstate="print"/>
            <a:stretch>
              <a:fillRect/>
            </a:stretch>
          </a:blipFill>
        </p:spPr>
        <p:txBody>
          <a:bodyPr wrap="square" lIns="0" tIns="0" rIns="0" bIns="0" rtlCol="0"/>
          <a:lstStyle/>
          <a:p>
            <a:endParaRPr sz="1050"/>
          </a:p>
        </p:txBody>
      </p:sp>
      <p:sp>
        <p:nvSpPr>
          <p:cNvPr id="60" name="object 60"/>
          <p:cNvSpPr/>
          <p:nvPr/>
        </p:nvSpPr>
        <p:spPr>
          <a:xfrm>
            <a:off x="6767513" y="2493740"/>
            <a:ext cx="628650" cy="200025"/>
          </a:xfrm>
          <a:custGeom>
            <a:avLst/>
            <a:gdLst/>
            <a:ahLst/>
            <a:cxnLst/>
            <a:rect l="l" t="t" r="r" b="b"/>
            <a:pathLst>
              <a:path w="838200" h="266700">
                <a:moveTo>
                  <a:pt x="837692" y="0"/>
                </a:moveTo>
                <a:lnTo>
                  <a:pt x="0" y="0"/>
                </a:lnTo>
                <a:lnTo>
                  <a:pt x="16891" y="211327"/>
                </a:lnTo>
                <a:lnTo>
                  <a:pt x="21335" y="266191"/>
                </a:lnTo>
                <a:lnTo>
                  <a:pt x="816609" y="266191"/>
                </a:lnTo>
                <a:lnTo>
                  <a:pt x="820927" y="211327"/>
                </a:lnTo>
                <a:lnTo>
                  <a:pt x="837692" y="0"/>
                </a:lnTo>
                <a:close/>
              </a:path>
            </a:pathLst>
          </a:custGeom>
          <a:solidFill>
            <a:srgbClr val="D27643"/>
          </a:solidFill>
        </p:spPr>
        <p:txBody>
          <a:bodyPr wrap="square" lIns="0" tIns="0" rIns="0" bIns="0" rtlCol="0"/>
          <a:lstStyle/>
          <a:p>
            <a:endParaRPr sz="1050"/>
          </a:p>
        </p:txBody>
      </p:sp>
      <p:sp>
        <p:nvSpPr>
          <p:cNvPr id="61" name="object 61"/>
          <p:cNvSpPr txBox="1"/>
          <p:nvPr/>
        </p:nvSpPr>
        <p:spPr>
          <a:xfrm>
            <a:off x="6419183" y="2493783"/>
            <a:ext cx="1408271" cy="1859483"/>
          </a:xfrm>
          <a:prstGeom prst="rect">
            <a:avLst/>
          </a:prstGeom>
        </p:spPr>
        <p:txBody>
          <a:bodyPr vert="horz" wrap="square" lIns="0" tIns="163830" rIns="0" bIns="0" rtlCol="0">
            <a:spAutoFit/>
          </a:bodyPr>
          <a:lstStyle/>
          <a:p>
            <a:pPr marR="75248" algn="ctr">
              <a:spcBef>
                <a:spcPts val="1290"/>
              </a:spcBef>
            </a:pPr>
            <a:r>
              <a:rPr sz="2025" b="1" spc="-4" dirty="0">
                <a:solidFill>
                  <a:srgbClr val="FFFFFF"/>
                </a:solidFill>
                <a:latin typeface="Calibri"/>
                <a:cs typeface="Calibri"/>
              </a:rPr>
              <a:t>04</a:t>
            </a:r>
            <a:endParaRPr sz="2025">
              <a:latin typeface="Calibri"/>
              <a:cs typeface="Calibri"/>
            </a:endParaRPr>
          </a:p>
          <a:p>
            <a:pPr marL="2381" algn="ctr">
              <a:spcBef>
                <a:spcPts val="1088"/>
              </a:spcBef>
            </a:pPr>
            <a:r>
              <a:rPr sz="1800" b="1" spc="-4" dirty="0"/>
              <a:t>POLICY</a:t>
            </a:r>
            <a:endParaRPr sz="1800"/>
          </a:p>
          <a:p>
            <a:pPr algn="ctr">
              <a:lnSpc>
                <a:spcPct val="100000"/>
              </a:lnSpc>
            </a:pPr>
            <a:r>
              <a:rPr sz="1800" b="1" spc="-26" dirty="0"/>
              <a:t>IMPACT</a:t>
            </a:r>
            <a:endParaRPr sz="1800"/>
          </a:p>
          <a:p>
            <a:pPr marL="9525" marR="3810" algn="ctr">
              <a:spcBef>
                <a:spcPts val="529"/>
              </a:spcBef>
            </a:pPr>
            <a:r>
              <a:rPr sz="1350" spc="-4" dirty="0">
                <a:solidFill>
                  <a:srgbClr val="585858"/>
                </a:solidFill>
              </a:rPr>
              <a:t>Support</a:t>
            </a:r>
            <a:r>
              <a:rPr sz="1350" spc="-49" dirty="0">
                <a:solidFill>
                  <a:srgbClr val="585858"/>
                </a:solidFill>
              </a:rPr>
              <a:t> </a:t>
            </a:r>
            <a:r>
              <a:rPr sz="1350" spc="-4" dirty="0">
                <a:solidFill>
                  <a:srgbClr val="585858"/>
                </a:solidFill>
              </a:rPr>
              <a:t>evidence-  based policy  development</a:t>
            </a:r>
            <a:endParaRPr sz="135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4955" y="252184"/>
            <a:ext cx="3725704" cy="345127"/>
          </a:xfrm>
          <a:prstGeom prst="rect">
            <a:avLst/>
          </a:prstGeom>
        </p:spPr>
        <p:txBody>
          <a:bodyPr spcFirstLastPara="1" vert="horz" wrap="square" lIns="0" tIns="9049" rIns="0" bIns="0" rtlCol="0" anchor="t" anchorCtr="0">
            <a:spAutoFit/>
          </a:bodyPr>
          <a:lstStyle/>
          <a:p>
            <a:pPr marL="9525">
              <a:spcBef>
                <a:spcPts val="71"/>
              </a:spcBef>
            </a:pPr>
            <a:r>
              <a:rPr spc="-4" dirty="0"/>
              <a:t>Thematic priorities </a:t>
            </a:r>
            <a:r>
              <a:rPr spc="-8" dirty="0"/>
              <a:t>of </a:t>
            </a:r>
            <a:r>
              <a:rPr spc="-4" dirty="0"/>
              <a:t>the</a:t>
            </a:r>
            <a:r>
              <a:rPr spc="30" dirty="0"/>
              <a:t> </a:t>
            </a:r>
            <a:r>
              <a:rPr dirty="0"/>
              <a:t>call</a:t>
            </a:r>
          </a:p>
        </p:txBody>
      </p:sp>
      <p:sp>
        <p:nvSpPr>
          <p:cNvPr id="3" name="object 3"/>
          <p:cNvSpPr/>
          <p:nvPr/>
        </p:nvSpPr>
        <p:spPr>
          <a:xfrm>
            <a:off x="1600628" y="735531"/>
            <a:ext cx="5669549" cy="3447828"/>
          </a:xfrm>
          <a:prstGeom prst="rect">
            <a:avLst/>
          </a:prstGeom>
          <a:blipFill>
            <a:blip r:embed="rId2" cstate="print"/>
            <a:stretch>
              <a:fillRect/>
            </a:stretch>
          </a:blipFill>
        </p:spPr>
        <p:txBody>
          <a:bodyPr wrap="square" lIns="0" tIns="0" rIns="0" bIns="0" rtlCol="0"/>
          <a:lstStyle/>
          <a:p>
            <a:endParaRPr sz="105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4955" y="208312"/>
            <a:ext cx="2910840" cy="622126"/>
          </a:xfrm>
          <a:prstGeom prst="rect">
            <a:avLst/>
          </a:prstGeom>
        </p:spPr>
        <p:txBody>
          <a:bodyPr spcFirstLastPara="1" vert="horz" wrap="square" lIns="0" tIns="9049" rIns="0" bIns="0" rtlCol="0" anchor="t" anchorCtr="0">
            <a:spAutoFit/>
          </a:bodyPr>
          <a:lstStyle/>
          <a:p>
            <a:pPr marL="9525">
              <a:spcBef>
                <a:spcPts val="71"/>
              </a:spcBef>
            </a:pPr>
            <a:r>
              <a:rPr spc="-4" dirty="0"/>
              <a:t>What is</a:t>
            </a:r>
            <a:r>
              <a:rPr spc="8" dirty="0"/>
              <a:t> </a:t>
            </a:r>
            <a:r>
              <a:rPr spc="-4" dirty="0"/>
              <a:t>capitalisation?</a:t>
            </a:r>
          </a:p>
          <a:p>
            <a:pPr marL="9525">
              <a:spcBef>
                <a:spcPts val="15"/>
              </a:spcBef>
            </a:pPr>
            <a:r>
              <a:rPr sz="1800" b="0" spc="-4" dirty="0"/>
              <a:t>Definition</a:t>
            </a:r>
            <a:endParaRPr sz="1800"/>
          </a:p>
        </p:txBody>
      </p:sp>
      <p:sp>
        <p:nvSpPr>
          <p:cNvPr id="3" name="object 3"/>
          <p:cNvSpPr/>
          <p:nvPr/>
        </p:nvSpPr>
        <p:spPr>
          <a:xfrm>
            <a:off x="1949368" y="898875"/>
            <a:ext cx="4951094" cy="3374993"/>
          </a:xfrm>
          <a:prstGeom prst="rect">
            <a:avLst/>
          </a:prstGeom>
          <a:blipFill>
            <a:blip r:embed="rId2" cstate="print"/>
            <a:stretch>
              <a:fillRect/>
            </a:stretch>
          </a:blipFill>
        </p:spPr>
        <p:txBody>
          <a:bodyPr wrap="square" lIns="0" tIns="0" rIns="0" bIns="0" rtlCol="0"/>
          <a:lstStyle/>
          <a:p>
            <a:endParaRPr sz="105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4956" y="166935"/>
            <a:ext cx="3743801" cy="345127"/>
          </a:xfrm>
          <a:prstGeom prst="rect">
            <a:avLst/>
          </a:prstGeom>
        </p:spPr>
        <p:txBody>
          <a:bodyPr spcFirstLastPara="1" vert="horz" wrap="square" lIns="0" tIns="9049" rIns="0" bIns="0" rtlCol="0" anchor="t" anchorCtr="0">
            <a:spAutoFit/>
          </a:bodyPr>
          <a:lstStyle/>
          <a:p>
            <a:pPr marL="9525">
              <a:spcBef>
                <a:spcPts val="71"/>
              </a:spcBef>
            </a:pPr>
            <a:r>
              <a:rPr spc="-4" dirty="0"/>
              <a:t>Specific objectives of the</a:t>
            </a:r>
            <a:r>
              <a:rPr spc="34" dirty="0"/>
              <a:t> </a:t>
            </a:r>
            <a:r>
              <a:rPr dirty="0"/>
              <a:t>call</a:t>
            </a:r>
          </a:p>
        </p:txBody>
      </p:sp>
      <p:sp>
        <p:nvSpPr>
          <p:cNvPr id="3" name="object 3"/>
          <p:cNvSpPr/>
          <p:nvPr/>
        </p:nvSpPr>
        <p:spPr>
          <a:xfrm>
            <a:off x="1313517" y="986319"/>
            <a:ext cx="6479381" cy="3063702"/>
          </a:xfrm>
          <a:prstGeom prst="rect">
            <a:avLst/>
          </a:prstGeom>
          <a:blipFill>
            <a:blip r:embed="rId2" cstate="print"/>
            <a:stretch>
              <a:fillRect/>
            </a:stretch>
          </a:blipFill>
        </p:spPr>
        <p:txBody>
          <a:bodyPr wrap="square" lIns="0" tIns="0" rIns="0" bIns="0" rtlCol="0"/>
          <a:lstStyle/>
          <a:p>
            <a:endParaRPr sz="105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4955" y="129444"/>
            <a:ext cx="5211128" cy="345127"/>
          </a:xfrm>
          <a:prstGeom prst="rect">
            <a:avLst/>
          </a:prstGeom>
        </p:spPr>
        <p:txBody>
          <a:bodyPr spcFirstLastPara="1" vert="horz" wrap="square" lIns="0" tIns="9049" rIns="0" bIns="0" rtlCol="0" anchor="t" anchorCtr="0">
            <a:spAutoFit/>
          </a:bodyPr>
          <a:lstStyle/>
          <a:p>
            <a:pPr marL="9525">
              <a:spcBef>
                <a:spcPts val="71"/>
              </a:spcBef>
            </a:pPr>
            <a:r>
              <a:rPr spc="-4" dirty="0"/>
              <a:t>Core projects identified for</a:t>
            </a:r>
            <a:r>
              <a:rPr spc="94" dirty="0"/>
              <a:t> </a:t>
            </a:r>
            <a:r>
              <a:rPr spc="-4" dirty="0"/>
              <a:t>capitalisation</a:t>
            </a:r>
          </a:p>
        </p:txBody>
      </p:sp>
      <p:sp>
        <p:nvSpPr>
          <p:cNvPr id="3" name="object 3"/>
          <p:cNvSpPr/>
          <p:nvPr/>
        </p:nvSpPr>
        <p:spPr>
          <a:xfrm>
            <a:off x="1247776" y="584892"/>
            <a:ext cx="6753224" cy="3960019"/>
          </a:xfrm>
          <a:prstGeom prst="rect">
            <a:avLst/>
          </a:prstGeom>
          <a:blipFill>
            <a:blip r:embed="rId2" cstate="print"/>
            <a:stretch>
              <a:fillRect/>
            </a:stretch>
          </a:blipFill>
        </p:spPr>
        <p:txBody>
          <a:bodyPr wrap="square" lIns="0" tIns="0" rIns="0" bIns="0" rtlCol="0"/>
          <a:lstStyle/>
          <a:p>
            <a:endParaRPr sz="105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4955" y="129444"/>
            <a:ext cx="5966460" cy="345127"/>
          </a:xfrm>
          <a:prstGeom prst="rect">
            <a:avLst/>
          </a:prstGeom>
        </p:spPr>
        <p:txBody>
          <a:bodyPr spcFirstLastPara="1" vert="horz" wrap="square" lIns="0" tIns="9049" rIns="0" bIns="0" rtlCol="0" anchor="t" anchorCtr="0">
            <a:spAutoFit/>
          </a:bodyPr>
          <a:lstStyle/>
          <a:p>
            <a:pPr marL="9525">
              <a:spcBef>
                <a:spcPts val="71"/>
              </a:spcBef>
            </a:pPr>
            <a:r>
              <a:rPr spc="-4" dirty="0"/>
              <a:t>Possible additional </a:t>
            </a:r>
            <a:r>
              <a:rPr dirty="0"/>
              <a:t>initiatives </a:t>
            </a:r>
            <a:r>
              <a:rPr spc="-4" dirty="0"/>
              <a:t>for</a:t>
            </a:r>
            <a:r>
              <a:rPr spc="68" dirty="0"/>
              <a:t> </a:t>
            </a:r>
            <a:r>
              <a:rPr spc="-4" dirty="0"/>
              <a:t>capitalisation</a:t>
            </a:r>
          </a:p>
        </p:txBody>
      </p:sp>
      <p:sp>
        <p:nvSpPr>
          <p:cNvPr id="3" name="object 3"/>
          <p:cNvSpPr/>
          <p:nvPr/>
        </p:nvSpPr>
        <p:spPr>
          <a:xfrm>
            <a:off x="1521619" y="803529"/>
            <a:ext cx="6099620" cy="3282696"/>
          </a:xfrm>
          <a:prstGeom prst="rect">
            <a:avLst/>
          </a:prstGeom>
          <a:blipFill>
            <a:blip r:embed="rId2" cstate="print"/>
            <a:stretch>
              <a:fillRect/>
            </a:stretch>
          </a:blipFill>
        </p:spPr>
        <p:txBody>
          <a:bodyPr wrap="square" lIns="0" tIns="0" rIns="0" bIns="0" rtlCol="0"/>
          <a:lstStyle/>
          <a:p>
            <a:endParaRPr sz="105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7" name="Google Shape;141;p15">
            <a:extLst>
              <a:ext uri="{FF2B5EF4-FFF2-40B4-BE49-F238E27FC236}">
                <a16:creationId xmlns:a16="http://schemas.microsoft.com/office/drawing/2014/main" id="{619B4958-8C44-4601-B78A-E358DF26FFC2}"/>
              </a:ext>
            </a:extLst>
          </p:cNvPr>
          <p:cNvSpPr txBox="1">
            <a:spLocks noGrp="1"/>
          </p:cNvSpPr>
          <p:nvPr>
            <p:ph type="title"/>
          </p:nvPr>
        </p:nvSpPr>
        <p:spPr>
          <a:xfrm>
            <a:off x="194310" y="247455"/>
            <a:ext cx="8709659" cy="5412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400" dirty="0">
                <a:effectLst>
                  <a:outerShdw blurRad="38100" dist="38100" dir="2700000" algn="tl">
                    <a:srgbClr val="000000">
                      <a:alpha val="43137"/>
                    </a:srgbClr>
                  </a:outerShdw>
                </a:effectLst>
              </a:rPr>
              <a:t>Setting Skills in Motion - </a:t>
            </a:r>
            <a:r>
              <a:rPr lang="en-GB" sz="2400" dirty="0" err="1">
                <a:effectLst>
                  <a:outerShdw blurRad="38100" dist="38100" dir="2700000" algn="tl">
                    <a:srgbClr val="000000">
                      <a:alpha val="43137"/>
                    </a:srgbClr>
                  </a:outerShdw>
                </a:effectLst>
              </a:rPr>
              <a:t>SkillsUP</a:t>
            </a:r>
            <a:endParaRPr sz="2400"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B1F6E889-7B0A-419F-8299-54CD16199521}"/>
              </a:ext>
            </a:extLst>
          </p:cNvPr>
          <p:cNvSpPr txBox="1"/>
          <p:nvPr/>
        </p:nvSpPr>
        <p:spPr>
          <a:xfrm>
            <a:off x="291465" y="833394"/>
            <a:ext cx="8355330" cy="3693319"/>
          </a:xfrm>
          <a:prstGeom prst="rect">
            <a:avLst/>
          </a:prstGeom>
          <a:noFill/>
        </p:spPr>
        <p:txBody>
          <a:bodyPr wrap="square" rtlCol="0">
            <a:spAutoFit/>
          </a:bodyPr>
          <a:lstStyle/>
          <a:p>
            <a:r>
              <a:rPr lang="en-US" dirty="0"/>
              <a:t>The EU Strategy ‘Education and Training 2020’ framework provides opportunities to build best practices in education policy, gather and disseminate knowledge, and advance educational policy reforms at the national and regional levels. The framework is based on the lifelong learning approach designed to cover learning in all contexts: formal, non-formal and informal.  </a:t>
            </a:r>
            <a:r>
              <a:rPr lang="en-US" dirty="0" err="1"/>
              <a:t>SkillsUP</a:t>
            </a:r>
            <a:r>
              <a:rPr lang="en-US" dirty="0"/>
              <a:t> embraces ET2020 as a foundational base to promote a best-practice model of entrepreneurship education and training that will:</a:t>
            </a:r>
          </a:p>
          <a:p>
            <a:pPr marL="285750" indent="-285750">
              <a:buFontTx/>
              <a:buChar char="-"/>
            </a:pPr>
            <a:r>
              <a:rPr lang="en-US" dirty="0"/>
              <a:t>reinforce linkages between a range of learning environments to bridge the skills gap of what skills are learned in post-secondary education and those that are in demand by employers;</a:t>
            </a:r>
          </a:p>
          <a:p>
            <a:pPr marL="285750" indent="-285750">
              <a:buFontTx/>
              <a:buChar char="-"/>
            </a:pPr>
            <a:r>
              <a:rPr lang="en-US" dirty="0"/>
              <a:t>creating an impetus toward the economic recovery of Europe from the impact COVID has had on the region while contributing to the economic development of the region through job creation and entrepreneurship startups;</a:t>
            </a:r>
          </a:p>
          <a:p>
            <a:pPr marL="285750" indent="-285750">
              <a:buFontTx/>
              <a:buChar char="-"/>
            </a:pPr>
            <a:r>
              <a:rPr lang="en-US" dirty="0"/>
              <a:t>introducing innovation in learning and teaching through e-learning and an extended concept of entrepreneurship toward preparing learners as problem-solvers for applications in the workforce, to start a business and/or contribute solutions to challenges faced by their community in need of economic development, including training learning facilitators as “seed planters” of entrepreneurship in learners and “paradigm shifters” for instigating change in education systems to incorporate/mainstream entrepreneurship education in curricula</a:t>
            </a:r>
            <a:endParaRPr lang="en-US" sz="1000" dirty="0"/>
          </a:p>
          <a:p>
            <a:endParaRPr lang="en-US" sz="1000" dirty="0"/>
          </a:p>
        </p:txBody>
      </p:sp>
    </p:spTree>
    <p:extLst>
      <p:ext uri="{BB962C8B-B14F-4D97-AF65-F5344CB8AC3E}">
        <p14:creationId xmlns:p14="http://schemas.microsoft.com/office/powerpoint/2010/main" val="1746072877"/>
      </p:ext>
    </p:extLst>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1132</TotalTime>
  <Words>1782</Words>
  <Application>Microsoft Office PowerPoint</Application>
  <PresentationFormat>On-screen Show (16:9)</PresentationFormat>
  <Paragraphs>96</Paragraphs>
  <Slides>17</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Times New Roman</vt:lpstr>
      <vt:lpstr>Arial</vt:lpstr>
      <vt:lpstr>Wingdings</vt:lpstr>
      <vt:lpstr>Nunito</vt:lpstr>
      <vt:lpstr>Calibri</vt:lpstr>
      <vt:lpstr>Shift</vt:lpstr>
      <vt:lpstr>CONCEPT NOTE</vt:lpstr>
      <vt:lpstr>Setting Skills in Motion - SkillsUP</vt:lpstr>
      <vt:lpstr>Why a specific call for capitalisation projects?</vt:lpstr>
      <vt:lpstr>Thematic priorities of the call</vt:lpstr>
      <vt:lpstr>What is capitalisation? Definition</vt:lpstr>
      <vt:lpstr>Specific objectives of the call</vt:lpstr>
      <vt:lpstr>Core projects identified for capitalisation</vt:lpstr>
      <vt:lpstr>Possible additional initiatives for capitalisation</vt:lpstr>
      <vt:lpstr>Setting Skills in Motion - SkillsUP</vt:lpstr>
      <vt:lpstr>PowerPoint Presentation</vt:lpstr>
      <vt:lpstr>PowerPoint Presentation</vt:lpstr>
      <vt:lpstr>Setting Skills in Motion - SkillsUP</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RETTE</dc:title>
  <dc:creator>Global Skills Network</dc:creator>
  <cp:lastModifiedBy>Global Skills Network</cp:lastModifiedBy>
  <cp:revision>52</cp:revision>
  <dcterms:modified xsi:type="dcterms:W3CDTF">2020-07-21T22:48:08Z</dcterms:modified>
</cp:coreProperties>
</file>