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76" r:id="rId1"/>
  </p:sldMasterIdLst>
  <p:notesMasterIdLst>
    <p:notesMasterId r:id="rId42"/>
  </p:notesMasterIdLst>
  <p:sldIdLst>
    <p:sldId id="256" r:id="rId2"/>
    <p:sldId id="257" r:id="rId3"/>
    <p:sldId id="315" r:id="rId4"/>
    <p:sldId id="317" r:id="rId5"/>
    <p:sldId id="260" r:id="rId6"/>
    <p:sldId id="311" r:id="rId7"/>
    <p:sldId id="316" r:id="rId8"/>
    <p:sldId id="265" r:id="rId9"/>
    <p:sldId id="327" r:id="rId10"/>
    <p:sldId id="273" r:id="rId11"/>
    <p:sldId id="312" r:id="rId12"/>
    <p:sldId id="276" r:id="rId13"/>
    <p:sldId id="274" r:id="rId14"/>
    <p:sldId id="277" r:id="rId15"/>
    <p:sldId id="324" r:id="rId16"/>
    <p:sldId id="325" r:id="rId17"/>
    <p:sldId id="304" r:id="rId18"/>
    <p:sldId id="291" r:id="rId19"/>
    <p:sldId id="270" r:id="rId20"/>
    <p:sldId id="287" r:id="rId21"/>
    <p:sldId id="298" r:id="rId22"/>
    <p:sldId id="328" r:id="rId23"/>
    <p:sldId id="330" r:id="rId24"/>
    <p:sldId id="329" r:id="rId25"/>
    <p:sldId id="321" r:id="rId26"/>
    <p:sldId id="284" r:id="rId27"/>
    <p:sldId id="285" r:id="rId28"/>
    <p:sldId id="318" r:id="rId29"/>
    <p:sldId id="297" r:id="rId30"/>
    <p:sldId id="294" r:id="rId31"/>
    <p:sldId id="301" r:id="rId32"/>
    <p:sldId id="302" r:id="rId33"/>
    <p:sldId id="303" r:id="rId34"/>
    <p:sldId id="326" r:id="rId35"/>
    <p:sldId id="309" r:id="rId36"/>
    <p:sldId id="310" r:id="rId37"/>
    <p:sldId id="313" r:id="rId38"/>
    <p:sldId id="267" r:id="rId39"/>
    <p:sldId id="307" r:id="rId40"/>
    <p:sldId id="281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FF8D"/>
    <a:srgbClr val="FFDD31"/>
    <a:srgbClr val="C9002B"/>
    <a:srgbClr val="140407"/>
    <a:srgbClr val="E00000"/>
    <a:srgbClr val="F78F6C"/>
    <a:srgbClr val="CF9244"/>
    <a:srgbClr val="FF946F"/>
    <a:srgbClr val="F8FF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82" autoAdjust="0"/>
    <p:restoredTop sz="94660"/>
  </p:normalViewPr>
  <p:slideViewPr>
    <p:cSldViewPr snapToGrid="0" snapToObjects="1">
      <p:cViewPr varScale="1">
        <p:scale>
          <a:sx n="66" d="100"/>
          <a:sy n="66" d="100"/>
        </p:scale>
        <p:origin x="1212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715467-0580-B440-B6D9-EB8529E1E1F7}" type="datetimeFigureOut">
              <a:rPr lang="en-US" smtClean="0"/>
              <a:t>10/19/2016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3BF059-750B-B24D-A859-8533CBEF3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148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 NOT BIODEGRADE – DO NOT COMPOST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3BF059-750B-B24D-A859-8533CBEF3A4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2137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July 29</a:t>
            </a:r>
            <a:r>
              <a:rPr lang="en-US" baseline="30000" dirty="0" smtClean="0"/>
              <a:t>th</a:t>
            </a:r>
            <a:r>
              <a:rPr lang="en-US" dirty="0" smtClean="0"/>
              <a:t> 2013  on a northern island in the Netherlands – beached – tried to rescue – died  (44 </a:t>
            </a:r>
            <a:r>
              <a:rPr lang="en-US" dirty="0" err="1" smtClean="0"/>
              <a:t>ft</a:t>
            </a:r>
            <a:r>
              <a:rPr lang="en-US" dirty="0" smtClean="0"/>
              <a:t>) – stomach bloated –stomach</a:t>
            </a:r>
            <a:r>
              <a:rPr lang="en-US" baseline="0" dirty="0" smtClean="0"/>
              <a:t> &amp; intestinal blockages</a:t>
            </a:r>
          </a:p>
          <a:p>
            <a:r>
              <a:rPr lang="en-US" dirty="0" smtClean="0"/>
              <a:t>March</a:t>
            </a:r>
            <a:r>
              <a:rPr lang="en-US" baseline="0" dirty="0" smtClean="0"/>
              <a:t> 2013 sperm whale washed up on Spain’s South coast – had swallowed over 37 </a:t>
            </a:r>
            <a:r>
              <a:rPr lang="en-US" baseline="0" dirty="0" err="1" smtClean="0"/>
              <a:t>lbs</a:t>
            </a:r>
            <a:r>
              <a:rPr lang="en-US" baseline="0" dirty="0" smtClean="0"/>
              <a:t> of plastic bags. 4/2010  Grey whale stranded on Seattle beach had over 20 plastic bags plus surgical gloves, plastic pieces, duct tape and more in its system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3BF059-750B-B24D-A859-8533CBEF3A4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1562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Australian</a:t>
            </a:r>
            <a:r>
              <a:rPr lang="en-US" baseline="0" dirty="0" smtClean="0"/>
              <a:t> researchers estimate that all of the worlds sea birds have plastic in their systems</a:t>
            </a:r>
          </a:p>
          <a:p>
            <a:endParaRPr lang="en-US" baseline="0" dirty="0" smtClean="0"/>
          </a:p>
          <a:p>
            <a:r>
              <a:rPr lang="en-US" baseline="0" dirty="0" smtClean="0"/>
              <a:t>But not limited to sea birds  - again – 2 Million annually on LAND as well as on sea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3BF059-750B-B24D-A859-8533CBEF3A4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9931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Even Household pets.</a:t>
            </a:r>
            <a:r>
              <a:rPr lang="en-US" baseline="0" dirty="0" smtClean="0"/>
              <a:t> </a:t>
            </a:r>
            <a:r>
              <a:rPr lang="en-US" dirty="0" smtClean="0"/>
              <a:t>Many people have returned home, or walked into another room, to find a bag covering their beloved dog's head. Woman</a:t>
            </a:r>
            <a:r>
              <a:rPr lang="en-US" baseline="0" dirty="0" smtClean="0"/>
              <a:t> Charlotte NC – cremated – 5 dogs that month</a:t>
            </a:r>
          </a:p>
          <a:p>
            <a:r>
              <a:rPr lang="en-US" dirty="0" smtClean="0"/>
              <a:t>March</a:t>
            </a:r>
            <a:r>
              <a:rPr lang="en-US" baseline="0" dirty="0" smtClean="0"/>
              <a:t> 5</a:t>
            </a:r>
            <a:r>
              <a:rPr lang="en-US" baseline="30000" dirty="0" smtClean="0"/>
              <a:t>th </a:t>
            </a:r>
            <a:r>
              <a:rPr lang="en-US" baseline="0" dirty="0" smtClean="0"/>
              <a:t> 2013  – </a:t>
            </a:r>
            <a:r>
              <a:rPr lang="en-US" baseline="0" dirty="0" err="1" smtClean="0"/>
              <a:t>bodiy</a:t>
            </a:r>
            <a:r>
              <a:rPr lang="en-US" baseline="0" dirty="0" smtClean="0"/>
              <a:t> of pregnant pit bull in trash bag – beverage warehouse in </a:t>
            </a:r>
            <a:r>
              <a:rPr lang="en-US" baseline="0" dirty="0" err="1" smtClean="0"/>
              <a:t>Brookllyn</a:t>
            </a:r>
            <a:r>
              <a:rPr lang="en-US" baseline="0" dirty="0" smtClean="0"/>
              <a:t> – ASPCA necropsy – Mother had eaten plastic causing 2 acute intestinal obstructions – she had been cut open -someone tried to save the puppies – but they had died same time as mother,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3BF059-750B-B24D-A859-8533CBEF3A4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3066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3BF059-750B-B24D-A859-8533CBEF3A4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086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 What’s the  Best solution ---   Bring Your Own Bag - Reduce / Reuse / recycle </a:t>
            </a:r>
            <a:r>
              <a:rPr lang="en-US" baseline="0" dirty="0" smtClean="0"/>
              <a:t> - Ban about the 1</a:t>
            </a:r>
            <a:r>
              <a:rPr lang="en-US" baseline="30000" dirty="0" smtClean="0"/>
              <a:t>st</a:t>
            </a:r>
            <a:r>
              <a:rPr lang="en-US" baseline="0" dirty="0" smtClean="0"/>
              <a:t> two because the third, recycling, despite valiant efforts over many years, has failed miserably.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3BF059-750B-B24D-A859-8533CBEF3A4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236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Barrier bags for produce and</a:t>
            </a:r>
            <a:r>
              <a:rPr lang="en-US" baseline="0" dirty="0" smtClean="0"/>
              <a:t> for food hygiene</a:t>
            </a:r>
          </a:p>
          <a:p>
            <a:r>
              <a:rPr lang="en-US" baseline="0" dirty="0" smtClean="0"/>
              <a:t>Plastic carryout bags that are = to or &gt; 3ms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3BF059-750B-B24D-A859-8533CBEF3A4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3949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3BF059-750B-B24D-A859-8533CBEF3A4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2481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</a:t>
            </a:r>
            <a:r>
              <a:rPr lang="en-US" baseline="0" dirty="0" smtClean="0"/>
              <a:t> won’t hurt the small guys.  </a:t>
            </a:r>
            <a:r>
              <a:rPr lang="en-US" dirty="0" smtClean="0"/>
              <a:t>Only larger business will be required to make the transition and this is</a:t>
            </a:r>
            <a:r>
              <a:rPr lang="en-US" baseline="0" dirty="0" smtClean="0"/>
              <a:t> something they have already done many times throughout the state as well as nationally.  Up to over a year to transition.  Markets want bans –, but  no one wants to be first.  Reusable bags as advertising.  BJs, Trader Joes, Whole Foods, </a:t>
            </a:r>
            <a:r>
              <a:rPr lang="en-US" baseline="0" dirty="0" err="1" smtClean="0"/>
              <a:t>Aldi</a:t>
            </a:r>
            <a:r>
              <a:rPr lang="en-US" baseline="0" dirty="0" smtClean="0"/>
              <a:t>, Save-A-Lot – haven’t had plastic bags for years, Never go to next town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3BF059-750B-B24D-A859-8533CBEF3A4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2634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Bag Ban is good for the environment, good</a:t>
            </a:r>
            <a:r>
              <a:rPr lang="en-US" baseline="0" dirty="0" smtClean="0"/>
              <a:t> for businesses and good for the taxpayer -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3BF059-750B-B24D-A859-8533CBEF3A4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3966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2009 Scott Keyes –MPH Public Policy</a:t>
            </a:r>
            <a:r>
              <a:rPr lang="en-US" baseline="0" dirty="0" smtClean="0"/>
              <a:t> Manager Massachusetts  division of the </a:t>
            </a:r>
            <a:r>
              <a:rPr lang="en-US" dirty="0" smtClean="0"/>
              <a:t>American Lung Association in letter to Senator Kerry  “facts demonstrate that our state can no longer afford to compromise our health in favor of energy production”</a:t>
            </a: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Stack test only reliable monitoring method available ( Ma office energy environmental affairs) – tests 1/4ly mercury;</a:t>
            </a:r>
            <a:r>
              <a:rPr lang="en-US" baseline="0" dirty="0" smtClean="0"/>
              <a:t> every 9 months everything else – because not continuous fluctuations &gt;.&lt; tests not recorded - allowed to exceed standards up to 3hrs daily startup/shutdown / during “malfunctions” 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3BF059-750B-B24D-A859-8533CBEF3A4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948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According to a Mass Food Association survey, in 2012 the average supermarket in Massachusetts dispensed over two and one half million disposable bags – 2,682,643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</a:t>
            </a:r>
            <a:r>
              <a:rPr lang="en-US" baseline="0" dirty="0" smtClean="0"/>
              <a:t> plastic shopping bag is in use for an average of 12 minutes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Americans discard 100 billion a year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3BF059-750B-B24D-A859-8533CBEF3A4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1774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Reduction</a:t>
            </a:r>
            <a:r>
              <a:rPr lang="en-US" baseline="0" dirty="0" smtClean="0"/>
              <a:t> is the Real Answer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3BF059-750B-B24D-A859-8533CBEF3A4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5688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Markets in the area that do not dispense “free” plastic bags charge 5 to 11 cents per bag – this is the real cost to you even </a:t>
            </a:r>
            <a:r>
              <a:rPr lang="en-US" i="1" u="sng" dirty="0" smtClean="0"/>
              <a:t>before</a:t>
            </a:r>
            <a:r>
              <a:rPr lang="en-US" dirty="0" smtClean="0"/>
              <a:t> the additional cost to taxpayers for disposal is considered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r>
              <a:rPr lang="en-US" dirty="0" smtClean="0"/>
              <a:t>Stores</a:t>
            </a:r>
            <a:r>
              <a:rPr lang="en-US" baseline="0" dirty="0" smtClean="0"/>
              <a:t> </a:t>
            </a:r>
            <a:r>
              <a:rPr lang="en-US" dirty="0" smtClean="0"/>
              <a:t>pay an average of $1000 a week for the bags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3BF059-750B-B24D-A859-8533CBEF3A4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8430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</a:t>
            </a:r>
            <a:r>
              <a:rPr lang="en-US" baseline="0" dirty="0" smtClean="0"/>
              <a:t> to 3 bags a day for a year at = 2 cents a bag – as cheap or cheaper than the plastic checkout bags.  2000 waste paper lining bags can be purchased online for less than 1 and ½ cents a bag (</a:t>
            </a:r>
            <a:r>
              <a:rPr lang="en-US" baseline="0" dirty="0" err="1" smtClean="0"/>
              <a:t>Interplast</a:t>
            </a:r>
            <a:r>
              <a:rPr lang="en-US" baseline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3BF059-750B-B24D-A859-8533CBEF3A4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5574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3BF059-750B-B24D-A859-8533CBEF3A4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9708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80 – 90 % reduction when a restriction is placed on these bags – either banned or a fee.   And a lot of people seem to have gotten the idea this is a good thing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3BF059-750B-B24D-A859-8533CBEF3A4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114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Obery</a:t>
            </a:r>
            <a:r>
              <a:rPr lang="en-US" dirty="0" smtClean="0"/>
              <a:t> Street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3BF059-750B-B24D-A859-8533CBEF3A4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9516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Tree in Town</a:t>
            </a:r>
            <a:r>
              <a:rPr lang="en-US" baseline="0" dirty="0" smtClean="0"/>
              <a:t> Square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3BF059-750B-B24D-A859-8533CBEF3A4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5370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Microplastic particles bond with other pollutants in the ocean making for highly toxic mix that moves up the food chain and onto our dinner tables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By 2050 pound</a:t>
            </a:r>
            <a:r>
              <a:rPr lang="en-US" baseline="0" dirty="0" smtClean="0"/>
              <a:t> for pound, there will be more plastic in the ocean then fish. </a:t>
            </a:r>
            <a:r>
              <a:rPr lang="en-US" dirty="0" smtClean="0"/>
              <a:t>the weight of plastic in the ocean will outweigh the fish (World Economic Forum)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Researchers have said that in some parts of the ocean there are 6 pounds of plastic for every one pound of plankton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3BF059-750B-B24D-A859-8533CBEF3A4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9719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People say recycling</a:t>
            </a:r>
            <a:r>
              <a:rPr lang="en-US" baseline="0" dirty="0" smtClean="0"/>
              <a:t> is the answer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3BF059-750B-B24D-A859-8533CBEF3A4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064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because there are limited number of places you can recycle these bags, most people</a:t>
            </a:r>
            <a:r>
              <a:rPr lang="en-US" baseline="0" dirty="0" smtClean="0"/>
              <a:t> just throw them out.</a:t>
            </a:r>
          </a:p>
          <a:p>
            <a:r>
              <a:rPr lang="en-US" dirty="0" smtClean="0"/>
              <a:t>Why don’t they take these bags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3BF059-750B-B24D-A859-8533CBEF3A4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3555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.   They have to be sorted and washed before they can be recycled.  Labor intensive and hard to do. 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Entangle mechanisms of recycling machinery resulting in increased labor &amp; repair costs</a:t>
            </a:r>
          </a:p>
          <a:p>
            <a:r>
              <a:rPr lang="en-US" dirty="0" smtClean="0"/>
              <a:t>With decreased cost of gas and oil</a:t>
            </a:r>
            <a:r>
              <a:rPr lang="en-US" baseline="0" dirty="0" smtClean="0"/>
              <a:t> - </a:t>
            </a:r>
            <a:r>
              <a:rPr lang="en-US" dirty="0" smtClean="0"/>
              <a:t>Costs</a:t>
            </a:r>
            <a:r>
              <a:rPr lang="en-US" baseline="0" dirty="0" smtClean="0"/>
              <a:t> more to recycle a plastic bag than to make a new one</a:t>
            </a:r>
          </a:p>
          <a:p>
            <a:r>
              <a:rPr lang="en-US" sz="1200" b="1" dirty="0" smtClean="0">
                <a:solidFill>
                  <a:srgbClr val="FFFF00"/>
                </a:solidFill>
              </a:rPr>
              <a:t>Plastic Bags are the 3</a:t>
            </a:r>
            <a:r>
              <a:rPr lang="en-US" sz="1200" b="1" baseline="30000" dirty="0" smtClean="0">
                <a:solidFill>
                  <a:srgbClr val="FFFF00"/>
                </a:solidFill>
              </a:rPr>
              <a:t>rd</a:t>
            </a:r>
            <a:r>
              <a:rPr lang="en-US" sz="1200" b="1" dirty="0" smtClean="0">
                <a:solidFill>
                  <a:srgbClr val="FFFF00"/>
                </a:solidFill>
              </a:rPr>
              <a:t> largest source of litter on U.S. Coasts, surpassed only by cigarette butts &amp; bottle caps</a:t>
            </a:r>
          </a:p>
          <a:p>
            <a:r>
              <a:rPr lang="en-US" sz="1200" b="1" dirty="0" smtClean="0">
                <a:solidFill>
                  <a:srgbClr val="FFFF00"/>
                </a:solidFill>
              </a:rPr>
              <a:t>Clogs storm drains, litter roadsides and our woods</a:t>
            </a:r>
          </a:p>
          <a:p>
            <a:r>
              <a:rPr lang="en-US" sz="1200" b="1" dirty="0" smtClean="0">
                <a:solidFill>
                  <a:srgbClr val="FFFF00"/>
                </a:solidFill>
              </a:rPr>
              <a:t>Years of efforts to educate the public &amp; encourage recycling have clearly failed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3BF059-750B-B24D-A859-8533CBEF3A4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869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3BF059-750B-B24D-A859-8533CBEF3A4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572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Production = release of millions of tons of green house gases into the atmosphere annually  . 2009- EPA study found almost 6 million tons of C02</a:t>
            </a:r>
            <a:r>
              <a:rPr lang="en-US" baseline="0" dirty="0" smtClean="0"/>
              <a:t> released annually from the production of Low Density Polyethylene resin alone – just one type of plastic resin used in bags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3BF059-750B-B24D-A859-8533CBEF3A4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1851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Plastic bags are not biodegradable 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Break down into tiny particles called “</a:t>
            </a:r>
            <a:r>
              <a:rPr lang="en-US" dirty="0" err="1" smtClean="0"/>
              <a:t>microplastics</a:t>
            </a:r>
            <a:r>
              <a:rPr lang="en-US" dirty="0" smtClean="0"/>
              <a:t>”.</a:t>
            </a:r>
            <a:r>
              <a:rPr lang="en-US" baseline="0" dirty="0" smtClean="0"/>
              <a:t>     </a:t>
            </a:r>
            <a:r>
              <a:rPr lang="en-US" dirty="0" smtClean="0"/>
              <a:t>Every piece of plastic that has ever entered the oceans are still there.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3BF059-750B-B24D-A859-8533CBEF3A4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641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3BF059-750B-B24D-A859-8533CBEF3A4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3700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</a:t>
            </a:r>
            <a:r>
              <a:rPr lang="en-US" dirty="0" err="1" smtClean="0"/>
              <a:t>addiition</a:t>
            </a:r>
            <a:r>
              <a:rPr lang="en-US" baseline="0" dirty="0" smtClean="0"/>
              <a:t> to the turtles everyone has heard about – bags kill </a:t>
            </a:r>
            <a:r>
              <a:rPr lang="en-US" dirty="0" smtClean="0"/>
              <a:t>100,000 sea mammals</a:t>
            </a:r>
            <a:r>
              <a:rPr lang="en-US" baseline="0" dirty="0" smtClean="0"/>
              <a:t> </a:t>
            </a:r>
            <a:r>
              <a:rPr lang="en-US" dirty="0" smtClean="0"/>
              <a:t>annually in the North Sea alone –dolphins, porpoises, seals and whales </a:t>
            </a:r>
          </a:p>
          <a:p>
            <a:endParaRPr lang="en-US" dirty="0" smtClean="0"/>
          </a:p>
          <a:p>
            <a:r>
              <a:rPr lang="en-US" dirty="0" smtClean="0"/>
              <a:t>Plastic bags are the second leading cause of death to animals sea animals surpassed only by drifting fishing gear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3BF059-750B-B24D-A859-8533CBEF3A4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694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65248"/>
            <a:ext cx="7772400" cy="978408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352800"/>
            <a:ext cx="7772400" cy="877824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2DB6E-B19A-DE40-84D8-8BC0C77DABBD}" type="datetimeFigureOut">
              <a:rPr lang="en-US" smtClean="0"/>
              <a:t>10/19/2016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5082" y="969264"/>
            <a:ext cx="3657600" cy="1161288"/>
          </a:xfrm>
        </p:spPr>
        <p:txBody>
          <a:bodyPr anchor="b">
            <a:noAutofit/>
          </a:bodyPr>
          <a:lstStyle>
            <a:lvl1pPr algn="l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63388" y="510988"/>
            <a:ext cx="3657600" cy="5553636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853" y="2130552"/>
            <a:ext cx="3657600" cy="358444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10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2DB6E-B19A-DE40-84D8-8BC0C77DABBD}" type="datetimeFigureOut">
              <a:rPr lang="en-US" smtClean="0"/>
              <a:t>10/19/2016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BC6B4-0FFA-1447-B7A7-7C460A7311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51376"/>
            <a:ext cx="7776882" cy="1014984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457199"/>
            <a:ext cx="5486400" cy="3644153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5181599"/>
            <a:ext cx="7776882" cy="950259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2DB6E-B19A-DE40-84D8-8BC0C77DABBD}" type="datetimeFigureOut">
              <a:rPr lang="en-US" smtClean="0"/>
              <a:t>10/19/2016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BC6B4-0FFA-1447-B7A7-7C460A7311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55141"/>
            <a:ext cx="7776882" cy="1013011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5181599"/>
            <a:ext cx="7776882" cy="950259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2DB6E-B19A-DE40-84D8-8BC0C77DABBD}" type="datetimeFigureOut">
              <a:rPr lang="en-US" smtClean="0"/>
              <a:t>10/19/2016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BC6B4-0FFA-1447-B7A7-7C460A73113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68580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6" name="Picture Placeholder 2"/>
          <p:cNvSpPr>
            <a:spLocks noGrp="1"/>
          </p:cNvSpPr>
          <p:nvPr>
            <p:ph type="pic" idx="14"/>
          </p:nvPr>
        </p:nvSpPr>
        <p:spPr>
          <a:xfrm>
            <a:off x="341249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7" name="Picture Placeholder 2"/>
          <p:cNvSpPr>
            <a:spLocks noGrp="1"/>
          </p:cNvSpPr>
          <p:nvPr>
            <p:ph type="pic" idx="15"/>
          </p:nvPr>
        </p:nvSpPr>
        <p:spPr>
          <a:xfrm>
            <a:off x="341249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8" name="Picture Placeholder 2"/>
          <p:cNvSpPr>
            <a:spLocks noGrp="1"/>
          </p:cNvSpPr>
          <p:nvPr>
            <p:ph type="pic" idx="16"/>
          </p:nvPr>
        </p:nvSpPr>
        <p:spPr>
          <a:xfrm>
            <a:off x="613918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9" name="Picture Placeholder 2"/>
          <p:cNvSpPr>
            <a:spLocks noGrp="1"/>
          </p:cNvSpPr>
          <p:nvPr>
            <p:ph type="pic" idx="17"/>
          </p:nvPr>
        </p:nvSpPr>
        <p:spPr>
          <a:xfrm>
            <a:off x="613918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2DB6E-B19A-DE40-84D8-8BC0C77DABBD}" type="datetimeFigureOut">
              <a:rPr lang="en-US" smtClean="0"/>
              <a:t>10/19/2016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BC6B4-0FFA-1447-B7A7-7C460A7311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533400"/>
            <a:ext cx="1600200" cy="5592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3400"/>
            <a:ext cx="6019800" cy="55927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2DB6E-B19A-DE40-84D8-8BC0C77DABBD}" type="datetimeFigureOut">
              <a:rPr lang="en-US" smtClean="0"/>
              <a:t>10/19/2016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BC6B4-0FFA-1447-B7A7-7C460A7311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2DB6E-B19A-DE40-84D8-8BC0C77DABBD}" type="datetimeFigureOut">
              <a:rPr lang="en-US" smtClean="0"/>
              <a:t>10/19/2016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BC6B4-0FFA-1447-B7A7-7C460A7311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267200"/>
            <a:ext cx="7772400" cy="977153"/>
          </a:xfrm>
        </p:spPr>
        <p:txBody>
          <a:bodyPr anchor="b" anchorCtr="0">
            <a:no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799" y="5257800"/>
            <a:ext cx="7770813" cy="874058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2DB6E-B19A-DE40-84D8-8BC0C77DABBD}" type="datetimeFigureOut">
              <a:rPr lang="en-US" smtClean="0"/>
              <a:t>10/19/2016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BC6B4-0FFA-1447-B7A7-7C460A73113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540000">
            <a:off x="2056196" y="424650"/>
            <a:ext cx="5031609" cy="337580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buFont typeface="Arial" pitchFamily="34" charset="0"/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90600"/>
            <a:ext cx="7770813" cy="1743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756647"/>
            <a:ext cx="7770813" cy="1281953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2DB6E-B19A-DE40-84D8-8BC0C77DABBD}" type="datetimeFigureOut">
              <a:rPr lang="en-US" smtClean="0"/>
              <a:t>10/19/2016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BC6B4-0FFA-1447-B7A7-7C460A7311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60538"/>
            <a:ext cx="3611880" cy="436562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4733" y="1760538"/>
            <a:ext cx="3611880" cy="436562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2DB6E-B19A-DE40-84D8-8BC0C77DABBD}" type="datetimeFigureOut">
              <a:rPr lang="en-US" smtClean="0"/>
              <a:t>10/19/2016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BC6B4-0FFA-1447-B7A7-7C460A7311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50895"/>
            <a:ext cx="3611880" cy="61408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438400"/>
            <a:ext cx="3611880" cy="36877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45526" y="1550895"/>
            <a:ext cx="3611880" cy="61408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45526" y="2438400"/>
            <a:ext cx="3611880" cy="36877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2DB6E-B19A-DE40-84D8-8BC0C77DABBD}" type="datetimeFigureOut">
              <a:rPr lang="en-US" smtClean="0"/>
              <a:t>10/19/2016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BC6B4-0FFA-1447-B7A7-7C460A731136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786205" y="2191871"/>
            <a:ext cx="34290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936966" y="2191871"/>
            <a:ext cx="34290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2DB6E-B19A-DE40-84D8-8BC0C77DABBD}" type="datetimeFigureOut">
              <a:rPr lang="en-US" smtClean="0"/>
              <a:t>10/19/2016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BC6B4-0FFA-1447-B7A7-7C460A7311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2DB6E-B19A-DE40-84D8-8BC0C77DABBD}" type="datetimeFigureOut">
              <a:rPr lang="en-US" smtClean="0"/>
              <a:t>10/19/2016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BC6B4-0FFA-1447-B7A7-7C460A7311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905" y="971550"/>
            <a:ext cx="3657600" cy="1162050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457200"/>
            <a:ext cx="3657600" cy="56689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905" y="2133601"/>
            <a:ext cx="3657600" cy="358140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2DB6E-B19A-DE40-84D8-8BC0C77DABBD}" type="datetimeFigureOut">
              <a:rPr lang="en-US" smtClean="0"/>
              <a:t>10/19/2016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BC6B4-0FFA-1447-B7A7-7C460A7311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752600"/>
            <a:ext cx="7770813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20435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7282DB6E-B19A-DE40-84D8-8BC0C77DABBD}" type="datetimeFigureOut">
              <a:rPr lang="en-US" smtClean="0"/>
              <a:t>10/19/2016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05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29100" y="6356350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FF1BC6B4-0FFA-1447-B7A7-7C460A731136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88" r:id="rId12"/>
    <p:sldLayoutId id="2147483889" r:id="rId13"/>
    <p:sldLayoutId id="2147483890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FontTx/>
        <a:buBlip>
          <a:blip r:embed="rId16"/>
        </a:buBlip>
        <a:defRPr sz="22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FontTx/>
        <a:buBlip>
          <a:blip r:embed="rId16"/>
        </a:buBlip>
        <a:defRPr sz="20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5pPr>
      <a:lvl6pPr marL="2055813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6pPr>
      <a:lvl7pPr marL="2398713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7pPr>
      <a:lvl8pPr marL="2743200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8pPr>
      <a:lvl9pPr marL="3087688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3.png"/><Relationship Id="rId5" Type="http://schemas.openxmlformats.org/officeDocument/2006/relationships/package" Target="../embeddings/Microsoft_Word_Document1.docx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53891"/>
            <a:ext cx="7772400" cy="1823351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PROTECT  PLYMOUTH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/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BAN PLASTIC BAGS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6374" y="2937017"/>
            <a:ext cx="5441066" cy="354880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Bags on Beach rose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56374" y="2937017"/>
            <a:ext cx="5441066" cy="3548804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123"/>
          <p:cNvSpPr/>
          <p:nvPr/>
        </p:nvSpPr>
        <p:spPr>
          <a:xfrm flipH="1">
            <a:off x="5079069" y="4338040"/>
            <a:ext cx="3117752" cy="432943"/>
          </a:xfrm>
          <a:prstGeom prst="rightArrow">
            <a:avLst>
              <a:gd name="adj1" fmla="val 32000"/>
              <a:gd name="adj2" fmla="val 183854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hueOff val="321133"/>
                  <a:satOff val="-12043"/>
                  <a:lumOff val="-7113"/>
                </a:schemeClr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chemeClr val="accent2">
                    <a:hueOff val="-1342298"/>
                    <a:satOff val="-4651"/>
                    <a:lumOff val="19617"/>
                  </a:schemeClr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" name="Shape 122"/>
          <p:cNvSpPr/>
          <p:nvPr/>
        </p:nvSpPr>
        <p:spPr>
          <a:xfrm flipH="1">
            <a:off x="4912913" y="5172532"/>
            <a:ext cx="3007668" cy="432942"/>
          </a:xfrm>
          <a:prstGeom prst="rightArrow">
            <a:avLst>
              <a:gd name="adj1" fmla="val 32000"/>
              <a:gd name="adj2" fmla="val 184651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hueOff val="321133"/>
                  <a:satOff val="-12043"/>
                  <a:lumOff val="-7113"/>
                </a:schemeClr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chemeClr val="accent2">
                    <a:hueOff val="-1342298"/>
                    <a:satOff val="-4651"/>
                    <a:lumOff val="19617"/>
                  </a:schemeClr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7" name="Shape 121"/>
          <p:cNvSpPr/>
          <p:nvPr/>
        </p:nvSpPr>
        <p:spPr>
          <a:xfrm>
            <a:off x="808701" y="5389003"/>
            <a:ext cx="2061419" cy="432942"/>
          </a:xfrm>
          <a:prstGeom prst="rightArrow">
            <a:avLst>
              <a:gd name="adj1" fmla="val 32000"/>
              <a:gd name="adj2" fmla="val 92242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hueOff val="321133"/>
                  <a:satOff val="-12043"/>
                  <a:lumOff val="-7113"/>
                </a:schemeClr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12849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8800" y="325570"/>
            <a:ext cx="8229600" cy="918972"/>
          </a:xfrm>
        </p:spPr>
        <p:txBody>
          <a:bodyPr/>
          <a:lstStyle/>
          <a:p>
            <a:r>
              <a:rPr lang="en-US" dirty="0" smtClean="0">
                <a:solidFill>
                  <a:srgbClr val="FFDD31"/>
                </a:solidFill>
              </a:rPr>
              <a:t>PLASTIC  KILLS</a:t>
            </a:r>
            <a:endParaRPr lang="en-US" dirty="0">
              <a:solidFill>
                <a:srgbClr val="FFDD3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199" y="1571853"/>
            <a:ext cx="8331201" cy="4715563"/>
          </a:xfrm>
        </p:spPr>
        <p:txBody>
          <a:bodyPr>
            <a:normAutofit lnSpcReduction="10000"/>
          </a:bodyPr>
          <a:lstStyle/>
          <a:p>
            <a:r>
              <a:rPr lang="en-US" sz="3600" dirty="0">
                <a:solidFill>
                  <a:srgbClr val="FFDD31"/>
                </a:solidFill>
              </a:rPr>
              <a:t>A</a:t>
            </a:r>
            <a:r>
              <a:rPr lang="en-US" sz="3600" dirty="0" smtClean="0">
                <a:solidFill>
                  <a:srgbClr val="FFDD31"/>
                </a:solidFill>
              </a:rPr>
              <a:t>nimals on land as well as sea by suffocation, choking, intestinal blockages and entanglement </a:t>
            </a:r>
          </a:p>
          <a:p>
            <a:endParaRPr lang="en-US" sz="3600" dirty="0">
              <a:solidFill>
                <a:srgbClr val="FFDD31"/>
              </a:solidFill>
            </a:endParaRPr>
          </a:p>
          <a:p>
            <a:r>
              <a:rPr lang="en-US" sz="3600" dirty="0" smtClean="0">
                <a:solidFill>
                  <a:srgbClr val="FFDD31"/>
                </a:solidFill>
              </a:rPr>
              <a:t>313 species at sea worldwide</a:t>
            </a:r>
          </a:p>
          <a:p>
            <a:endParaRPr lang="en-US" sz="3600" dirty="0">
              <a:solidFill>
                <a:srgbClr val="FFDD31"/>
              </a:solidFill>
            </a:endParaRPr>
          </a:p>
          <a:p>
            <a:r>
              <a:rPr lang="en-US" sz="3600" dirty="0" smtClean="0">
                <a:solidFill>
                  <a:srgbClr val="FFDD31"/>
                </a:solidFill>
              </a:rPr>
              <a:t>2 Million birds on land and sea annually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06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859101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Plastic Bags Kill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img" descr="http://2.bp.blogspot.com/-mtF53Gy8r3k/T9EoAavxEcI/AAAAAAAAj3E/eHfY6ghTs74/plastic-bottle-ocean-trash.jpg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28" b="15228"/>
          <a:stretch>
            <a:fillRect/>
          </a:stretch>
        </p:blipFill>
        <p:spPr bwMode="auto">
          <a:xfrm>
            <a:off x="254000" y="2135279"/>
            <a:ext cx="3283857" cy="2067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817446"/>
            <a:ext cx="1803256" cy="1591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yui_3_10_0_1_1454967166095_464" descr=".. towards cloth bags which can be washed, reused and easily recycled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357" y="4817446"/>
            <a:ext cx="1591945" cy="1591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g" descr="http://aequoreusvita.weebly.com/uploads/1/7/8/1/17811007/9340185.jpg?458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708" y="2108964"/>
            <a:ext cx="3421594" cy="2093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g" descr="http://4.bp.blogspot.com/-sUuuS_PZYec/UCfjYCBieXI/AAAAAAAAAYs/mSJkAfMaw3Y/s1600/dolphin-plastic-bag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399" y="4678857"/>
            <a:ext cx="3247126" cy="20197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39122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500" y="1191557"/>
            <a:ext cx="5711734" cy="548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8198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461000" y="2311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 descr="http://worldtruth.tv/wp-content/uploads/2013/03/wsci_03_img0428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766" y="1136464"/>
            <a:ext cx="260350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g" descr="http://4.bp.blogspot.com/-lp8z5YZubOs/TiB44KcP5OI/AAAAAAAAAB0/rqZShixUaYY/s400/plastic-bags-are-yummy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698" y="3982678"/>
            <a:ext cx="4292600" cy="257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http://4.bp.blogspot.com/-DNG1vSbE9Ek/U8Bv9j3hahI/AAAAAAAABLI/0Dlu-nFiqxA/s1600/dead%20del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18" y="647229"/>
            <a:ext cx="3796257" cy="2903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yui_3_10_0_1_1455892453306_1870" descr=".. on animals and their habitat - The Truth About &lt;b&gt;Plastic&lt;/b&gt; &lt;b&gt;Bags&lt;/b&gt;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17" y="4152900"/>
            <a:ext cx="3403459" cy="22921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90624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i.kinja-img.com/gawker-media/image/upload/s--XZzoNl6N--/c_fit,fl_progressive,q_80,w_636/18qc75v4nu0ftjpg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173" y="259227"/>
            <a:ext cx="3762018" cy="2305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http://www.humanesociety.org/assets/images/270x224/animals/raccoons/raccoon_in_trash_270x224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10" y="3635291"/>
            <a:ext cx="2347947" cy="2015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3609" y="4512591"/>
            <a:ext cx="1876744" cy="2015390"/>
          </a:xfrm>
          <a:prstGeom prst="rect">
            <a:avLst/>
          </a:prstGeom>
        </p:spPr>
      </p:pic>
      <p:pic>
        <p:nvPicPr>
          <p:cNvPr id="5" name="img" descr="https://sp.yimg.com/xj/th?id=OIP.M7cc436caf2acfb2599ef318545c868d5o0&amp;pid=15.1&amp;P=0&amp;w=187&amp;h=161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41" y="1346033"/>
            <a:ext cx="2234537" cy="160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g" descr="http://media.kentonline.co.uk/filerepository/archive/images2/alfie%20mm%20061212%20bh1_v_Variation_1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182" y="3093211"/>
            <a:ext cx="3901789" cy="3041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77437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895" y="121023"/>
            <a:ext cx="8904965" cy="678037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rgbClr val="FF0000"/>
                </a:solidFill>
              </a:rPr>
              <a:t>           </a:t>
            </a:r>
            <a:r>
              <a:rPr lang="en-US" sz="3600" dirty="0" smtClean="0">
                <a:solidFill>
                  <a:srgbClr val="FFDD31"/>
                </a:solidFill>
              </a:rPr>
              <a:t>Massachusetts </a:t>
            </a:r>
            <a:r>
              <a:rPr lang="en-US" sz="3600" dirty="0">
                <a:solidFill>
                  <a:srgbClr val="FFDD31"/>
                </a:solidFill>
              </a:rPr>
              <a:t>Towns With Bans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896" y="927480"/>
            <a:ext cx="8904964" cy="5930520"/>
          </a:xfrm>
        </p:spPr>
        <p:txBody>
          <a:bodyPr numCol="1">
            <a:normAutofit/>
          </a:bodyPr>
          <a:lstStyle/>
          <a:p>
            <a:pPr marL="0" indent="0">
              <a:buNone/>
            </a:pPr>
            <a:r>
              <a:rPr lang="en-US" sz="1600" b="1" dirty="0" smtClean="0">
                <a:solidFill>
                  <a:srgbClr val="FFFF00"/>
                </a:solidFill>
              </a:rPr>
              <a:t>Adams				Framingham			Newton</a:t>
            </a:r>
          </a:p>
          <a:p>
            <a:pPr marL="0" indent="0">
              <a:buNone/>
            </a:pPr>
            <a:r>
              <a:rPr lang="en-US" sz="1600" b="1" dirty="0" smtClean="0">
                <a:solidFill>
                  <a:srgbClr val="FFFF00"/>
                </a:solidFill>
              </a:rPr>
              <a:t>Amherst				Great Barrington			Northampton</a:t>
            </a:r>
          </a:p>
          <a:p>
            <a:pPr marL="0" indent="0">
              <a:buNone/>
            </a:pPr>
            <a:r>
              <a:rPr lang="en-US" sz="1600" b="1" dirty="0" smtClean="0">
                <a:solidFill>
                  <a:srgbClr val="FFFF00"/>
                </a:solidFill>
              </a:rPr>
              <a:t>Aquinnah				Hamilton				Provincetown</a:t>
            </a:r>
          </a:p>
          <a:p>
            <a:pPr marL="0" indent="0">
              <a:buNone/>
            </a:pPr>
            <a:r>
              <a:rPr lang="en-US" sz="1600" b="1" dirty="0" smtClean="0">
                <a:solidFill>
                  <a:srgbClr val="FFFF00"/>
                </a:solidFill>
              </a:rPr>
              <a:t>Barnstable			Harwich				Shrewsbury</a:t>
            </a:r>
          </a:p>
          <a:p>
            <a:pPr marL="0" indent="0">
              <a:buNone/>
            </a:pPr>
            <a:r>
              <a:rPr lang="en-US" sz="1600" b="1" dirty="0" smtClean="0">
                <a:solidFill>
                  <a:srgbClr val="FFFF00"/>
                </a:solidFill>
              </a:rPr>
              <a:t>Bridgewater			Ipswich				Somerville</a:t>
            </a:r>
          </a:p>
          <a:p>
            <a:pPr marL="0" indent="0">
              <a:buNone/>
            </a:pPr>
            <a:r>
              <a:rPr lang="en-US" sz="1600" b="1" dirty="0" smtClean="0">
                <a:solidFill>
                  <a:srgbClr val="FFFF00"/>
                </a:solidFill>
              </a:rPr>
              <a:t>Brookline				Lee				Tisbury</a:t>
            </a:r>
          </a:p>
          <a:p>
            <a:pPr marL="0" indent="0">
              <a:buNone/>
            </a:pPr>
            <a:r>
              <a:rPr lang="en-US" sz="1600" b="1" dirty="0" smtClean="0">
                <a:solidFill>
                  <a:srgbClr val="FFFF00"/>
                </a:solidFill>
              </a:rPr>
              <a:t>Cambridge			Lenox				Truro</a:t>
            </a:r>
          </a:p>
          <a:p>
            <a:pPr marL="0" indent="0">
              <a:buNone/>
            </a:pPr>
            <a:r>
              <a:rPr lang="en-US" sz="1600" b="1" dirty="0" smtClean="0">
                <a:solidFill>
                  <a:srgbClr val="FFFF00"/>
                </a:solidFill>
              </a:rPr>
              <a:t>Chatham				Manchester			Watertown</a:t>
            </a:r>
          </a:p>
          <a:p>
            <a:pPr marL="0" indent="0">
              <a:buNone/>
            </a:pPr>
            <a:r>
              <a:rPr lang="en-US" sz="1600" b="1" dirty="0" smtClean="0">
                <a:solidFill>
                  <a:srgbClr val="FFFF00"/>
                </a:solidFill>
              </a:rPr>
              <a:t>Chilmark				Marblehead			Wellesley</a:t>
            </a:r>
          </a:p>
          <a:p>
            <a:pPr marL="0" indent="0">
              <a:buNone/>
            </a:pPr>
            <a:r>
              <a:rPr lang="en-US" sz="1600" b="1" dirty="0" smtClean="0">
                <a:solidFill>
                  <a:srgbClr val="FFFF00"/>
                </a:solidFill>
              </a:rPr>
              <a:t>Concord				Nantucket			Wellfleet</a:t>
            </a:r>
          </a:p>
          <a:p>
            <a:pPr marL="0" indent="0">
              <a:buNone/>
            </a:pPr>
            <a:r>
              <a:rPr lang="en-US" sz="1600" b="1" dirty="0" smtClean="0">
                <a:solidFill>
                  <a:srgbClr val="FFFF00"/>
                </a:solidFill>
              </a:rPr>
              <a:t>Edgartown			Natick				West Tisbury</a:t>
            </a:r>
          </a:p>
          <a:p>
            <a:pPr marL="0" indent="0">
              <a:buNone/>
            </a:pPr>
            <a:r>
              <a:rPr lang="en-US" sz="1600" b="1" dirty="0" smtClean="0">
                <a:solidFill>
                  <a:srgbClr val="FFFF00"/>
                </a:solidFill>
              </a:rPr>
              <a:t>Falmouth				Newburyport			Williamstown</a:t>
            </a:r>
            <a:endParaRPr lang="en-US" sz="1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9329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DD31"/>
                </a:solidFill>
              </a:rPr>
              <a:t>Plastic Bag Bans Worldwide</a:t>
            </a:r>
            <a:endParaRPr lang="en-US" dirty="0">
              <a:solidFill>
                <a:srgbClr val="FFDD3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9641" r="9641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4758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300" dirty="0" smtClean="0"/>
              <a:t/>
            </a:r>
            <a:br>
              <a:rPr lang="en-US" sz="5300" dirty="0" smtClean="0"/>
            </a:br>
            <a:r>
              <a:rPr lang="en-US" sz="5300" dirty="0" smtClean="0"/>
              <a:t>So What’s The Solution ?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http://gapersblock.com/drivethru/Baggu.jpg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94" b="10694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982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What’s In The Bylaw 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1671935"/>
            <a:ext cx="7408333" cy="4452785"/>
          </a:xfrm>
        </p:spPr>
        <p:txBody>
          <a:bodyPr/>
          <a:lstStyle/>
          <a:p>
            <a:pPr marL="0" indent="0" algn="ctr">
              <a:buNone/>
            </a:pPr>
            <a:endParaRPr lang="en-US" sz="2000" dirty="0" smtClean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en-US" sz="3200" dirty="0" smtClean="0">
                <a:solidFill>
                  <a:srgbClr val="FFFF00"/>
                </a:solidFill>
              </a:rPr>
              <a:t>Thin Lightweight Plastic Shopping  Bags With Handles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4" name="Picture 3" descr="http://www.mrtakeoutbags.com/mm5/graphics/00000001/BBP12723DB_sx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476" y="3933306"/>
            <a:ext cx="2719740" cy="23262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03051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6141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Bags That Will Still Be Available</a:t>
            </a:r>
            <a:endParaRPr lang="en-US" dirty="0"/>
          </a:p>
        </p:txBody>
      </p:sp>
      <p:pic>
        <p:nvPicPr>
          <p:cNvPr id="4" name="Content Placeholder 3" descr="http://www.idealmagazine.co.uk/wp-content/uploads/2015/11/235.jpg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5" b="4715"/>
          <a:stretch>
            <a:fillRect/>
          </a:stretch>
        </p:blipFill>
        <p:spPr bwMode="auto">
          <a:xfrm>
            <a:off x="152400" y="2184400"/>
            <a:ext cx="2844800" cy="168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lib-iluvs007944" descr="http://images.cdn5.inmagine.com/168nwm/iloveimages/iluvs007/iluvs007944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079500"/>
            <a:ext cx="2641600" cy="298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http://trueler.com/wp/wp-content/uploads/2011/04/the-butchers-sausages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2340610"/>
            <a:ext cx="2400300" cy="1532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http://recyclenation.com/resources/2015/7/plasticbagproduce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661776"/>
            <a:ext cx="2298700" cy="1672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http://www.supply2hotels.co.uk/images/Newspaper-Bag%7E1375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771479"/>
            <a:ext cx="2374900" cy="147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http://www.theplaidzebra.com/wp-content/uploads/2015/02/4_zero-waste-grocery-store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720" y="4485640"/>
            <a:ext cx="3313430" cy="21132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4966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What’s The Problem ?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49844" y="1869141"/>
            <a:ext cx="8678256" cy="4257022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TOO MANY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NOT RECYCLED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MADE FROM FOSSIL FUELS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POLLUTES OUR WORLD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LASTS FOREVER 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KILLS OVER 300 SPECIES ON LAND AND SEA</a:t>
            </a:r>
            <a:endParaRPr lang="en-US" sz="2800" dirty="0"/>
          </a:p>
        </p:txBody>
      </p:sp>
      <p:pic>
        <p:nvPicPr>
          <p:cNvPr id="4" name="Picture 2" descr="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4186" y="1869141"/>
            <a:ext cx="2983914" cy="30446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06760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 smtClean="0">
                <a:solidFill>
                  <a:srgbClr val="53FF8D"/>
                </a:solidFill>
              </a:rPr>
              <a:t>EXEMPTS SMALL BUSINESSESS</a:t>
            </a:r>
            <a:endParaRPr lang="en-US" dirty="0">
              <a:solidFill>
                <a:srgbClr val="53FF8D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2213820"/>
            <a:ext cx="7408333" cy="3953933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FFDD31"/>
                </a:solidFill>
              </a:rPr>
              <a:t>The bylaw will affect only businesses whose space exceeds 3000 square feet or who have more than one location in Plymouth</a:t>
            </a:r>
          </a:p>
          <a:p>
            <a:pPr marL="0" indent="0">
              <a:buNone/>
            </a:pPr>
            <a:endParaRPr lang="en-US" sz="2800" b="1" dirty="0">
              <a:solidFill>
                <a:srgbClr val="FFDD31"/>
              </a:solidFill>
            </a:endParaRPr>
          </a:p>
          <a:p>
            <a:r>
              <a:rPr lang="en-US" sz="2800" b="1" dirty="0" smtClean="0">
                <a:solidFill>
                  <a:srgbClr val="FFDD31"/>
                </a:solidFill>
              </a:rPr>
              <a:t>As a result, most small, independent retailers in Plymouth will be exempt from the Plastic Bag Ban</a:t>
            </a:r>
            <a:endParaRPr lang="en-US" sz="2800" b="1" dirty="0">
              <a:solidFill>
                <a:srgbClr val="FFDD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8926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7013" y="311994"/>
            <a:ext cx="8229600" cy="102093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53FF8D"/>
                </a:solidFill>
              </a:rPr>
              <a:t>Large Stores Ready To Be Onboard</a:t>
            </a:r>
            <a:endParaRPr lang="en-US" b="1" dirty="0">
              <a:solidFill>
                <a:srgbClr val="53FF8D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8551" b="8551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3639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Bylaw Supporters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521"/>
            <a:ext cx="7770813" cy="42570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smtClean="0">
                <a:solidFill>
                  <a:srgbClr val="FFFF00"/>
                </a:solidFill>
              </a:rPr>
              <a:t>Greater Plymouth Area League of Women Voters </a:t>
            </a:r>
          </a:p>
          <a:p>
            <a:pPr marL="0" indent="0" algn="ctr">
              <a:buNone/>
            </a:pPr>
            <a:r>
              <a:rPr lang="en-US" sz="3600" b="1" dirty="0" smtClean="0">
                <a:solidFill>
                  <a:srgbClr val="FFFF00"/>
                </a:solidFill>
              </a:rPr>
              <a:t>Plymouth Area Interfaith Clergy Association</a:t>
            </a:r>
          </a:p>
          <a:p>
            <a:pPr marL="0" indent="0" algn="ctr">
              <a:buNone/>
            </a:pPr>
            <a:r>
              <a:rPr lang="en-US" sz="3600" b="1" dirty="0" smtClean="0">
                <a:solidFill>
                  <a:srgbClr val="FFFF00"/>
                </a:solidFill>
              </a:rPr>
              <a:t>Open Space Committee </a:t>
            </a:r>
          </a:p>
          <a:p>
            <a:pPr marL="0" indent="0" algn="ctr">
              <a:buNone/>
            </a:pPr>
            <a:r>
              <a:rPr lang="en-US" sz="3600" b="1" dirty="0" smtClean="0">
                <a:solidFill>
                  <a:srgbClr val="FFFF00"/>
                </a:solidFill>
              </a:rPr>
              <a:t>Network of Open Space Friends</a:t>
            </a:r>
            <a:endParaRPr lang="en-US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7273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Bylaw Supporters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3179"/>
            <a:ext cx="7770813" cy="492220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err="1" smtClean="0">
                <a:solidFill>
                  <a:srgbClr val="FFFF00"/>
                </a:solidFill>
              </a:rPr>
              <a:t>Wildlands</a:t>
            </a:r>
            <a:r>
              <a:rPr lang="en-US" sz="3600" b="1" dirty="0" smtClean="0">
                <a:solidFill>
                  <a:srgbClr val="FFFF00"/>
                </a:solidFill>
              </a:rPr>
              <a:t> Trust</a:t>
            </a:r>
          </a:p>
          <a:p>
            <a:pPr marL="0" indent="0" algn="ctr">
              <a:buNone/>
            </a:pPr>
            <a:r>
              <a:rPr lang="en-US" sz="3600" b="1" dirty="0" smtClean="0">
                <a:solidFill>
                  <a:srgbClr val="FFFF00"/>
                </a:solidFill>
              </a:rPr>
              <a:t>Southeastern Massachusetts Pine Barrens Alliance</a:t>
            </a:r>
          </a:p>
          <a:p>
            <a:pPr marL="0" indent="0" algn="ctr">
              <a:buNone/>
            </a:pPr>
            <a:r>
              <a:rPr lang="en-US" sz="3600" b="1" dirty="0" smtClean="0">
                <a:solidFill>
                  <a:srgbClr val="FFFF00"/>
                </a:solidFill>
              </a:rPr>
              <a:t>Whale and Dolphin Conservation</a:t>
            </a:r>
          </a:p>
          <a:p>
            <a:pPr marL="0" indent="0" algn="ctr">
              <a:buNone/>
            </a:pPr>
            <a:r>
              <a:rPr lang="en-US" sz="3600" b="1" dirty="0" smtClean="0">
                <a:solidFill>
                  <a:srgbClr val="FFFF00"/>
                </a:solidFill>
              </a:rPr>
              <a:t>Six Ponds Improvement Association</a:t>
            </a:r>
            <a:endParaRPr lang="en-US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5303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Bylaw Supporters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037711"/>
            <a:ext cx="7770813" cy="425702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3200" b="1" dirty="0" smtClean="0">
                <a:solidFill>
                  <a:srgbClr val="FFFF00"/>
                </a:solidFill>
              </a:rPr>
              <a:t>Massachusetts Audubon</a:t>
            </a:r>
          </a:p>
          <a:p>
            <a:pPr marL="0" indent="0" algn="ctr">
              <a:buNone/>
            </a:pPr>
            <a:r>
              <a:rPr lang="en-US" sz="3200" b="1" dirty="0" smtClean="0">
                <a:solidFill>
                  <a:srgbClr val="FFFF00"/>
                </a:solidFill>
              </a:rPr>
              <a:t>Massachusetts Sierra Club</a:t>
            </a:r>
          </a:p>
          <a:p>
            <a:pPr marL="0" indent="0" algn="ctr">
              <a:buNone/>
            </a:pPr>
            <a:r>
              <a:rPr lang="en-US" sz="3200" b="1" dirty="0" smtClean="0">
                <a:solidFill>
                  <a:srgbClr val="FFFF00"/>
                </a:solidFill>
              </a:rPr>
              <a:t>The Humane Society of the United States</a:t>
            </a:r>
          </a:p>
          <a:p>
            <a:pPr marL="0" indent="0" algn="ctr">
              <a:buNone/>
            </a:pPr>
            <a:r>
              <a:rPr lang="en-US" sz="3200" b="1" dirty="0" smtClean="0">
                <a:solidFill>
                  <a:srgbClr val="FFFF00"/>
                </a:solidFill>
              </a:rPr>
              <a:t>Cape Wildlife Center</a:t>
            </a:r>
          </a:p>
          <a:p>
            <a:pPr marL="0" indent="0" algn="ctr">
              <a:buNone/>
            </a:pPr>
            <a:r>
              <a:rPr lang="en-US" sz="3200" b="1" dirty="0" smtClean="0">
                <a:solidFill>
                  <a:srgbClr val="FFFF00"/>
                </a:solidFill>
              </a:rPr>
              <a:t>New England Coastal Wildlife Alliance</a:t>
            </a:r>
          </a:p>
          <a:p>
            <a:pPr marL="0" indent="0" algn="ctr">
              <a:buNone/>
            </a:pPr>
            <a:r>
              <a:rPr lang="en-US" sz="3200" b="1" dirty="0" smtClean="0">
                <a:solidFill>
                  <a:srgbClr val="FFFF00"/>
                </a:solidFill>
              </a:rPr>
              <a:t>Cape Environmental Action </a:t>
            </a:r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9241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856996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Help Keep Plymouth Beautiful</a:t>
            </a:r>
            <a:br>
              <a:rPr lang="en-US" sz="2800" dirty="0">
                <a:solidFill>
                  <a:srgbClr val="FFFF00"/>
                </a:solidFill>
              </a:rPr>
            </a:br>
            <a:r>
              <a:rPr lang="en-US" sz="2800" dirty="0">
                <a:solidFill>
                  <a:srgbClr val="FFFF00"/>
                </a:solidFill>
              </a:rPr>
              <a:t>Cut Down On Pollution And Litter</a:t>
            </a:r>
            <a:br>
              <a:rPr lang="en-US" sz="2800" dirty="0">
                <a:solidFill>
                  <a:srgbClr val="FFFF00"/>
                </a:solidFill>
              </a:rPr>
            </a:br>
            <a:r>
              <a:rPr lang="en-US" sz="2800" dirty="0">
                <a:solidFill>
                  <a:srgbClr val="FFFF00"/>
                </a:solidFill>
              </a:rPr>
              <a:t>Improve Plymouth’s Bottom Line</a:t>
            </a:r>
            <a:br>
              <a:rPr lang="en-US" sz="2800" dirty="0">
                <a:solidFill>
                  <a:srgbClr val="FFFF00"/>
                </a:solidFill>
              </a:rPr>
            </a:br>
            <a:r>
              <a:rPr lang="en-US" sz="2800" dirty="0" smtClean="0">
                <a:solidFill>
                  <a:srgbClr val="FFFF00"/>
                </a:solidFill>
              </a:rPr>
              <a:t>Ban The Bag 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4" name="Content Placeholder 3" descr="http://www.defendersblog.org/wp-content/uploads/2016/01/Swan-swallowing-plastic-bag-Liquid-Productions-LLC-Marine-Photobank.jpg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" r="160"/>
          <a:stretch>
            <a:fillRect/>
          </a:stretch>
        </p:blipFill>
        <p:spPr bwMode="auto">
          <a:xfrm>
            <a:off x="685800" y="2004480"/>
            <a:ext cx="7770813" cy="42570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36078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1348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Incineration Is Not The Answer</a:t>
            </a:r>
            <a:endParaRPr lang="en-US" dirty="0"/>
          </a:p>
        </p:txBody>
      </p:sp>
      <p:pic>
        <p:nvPicPr>
          <p:cNvPr id="5" name="yui_3_10_0_1_1463262695015_1107" descr="aste-to-Energy Facility Cuts Emissions 53% with Covanta Technology ..."/>
          <p:cNvPicPr>
            <a:picLocks noGrp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32" r="28032"/>
          <a:stretch>
            <a:fillRect/>
          </a:stretch>
        </p:blipFill>
        <p:spPr bwMode="auto">
          <a:xfrm>
            <a:off x="676275" y="2679700"/>
            <a:ext cx="2486025" cy="344646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81400" y="2540000"/>
            <a:ext cx="5359400" cy="4152900"/>
          </a:xfrm>
        </p:spPr>
        <p:txBody>
          <a:bodyPr>
            <a:normAutofit/>
          </a:bodyPr>
          <a:lstStyle/>
          <a:p>
            <a:r>
              <a:rPr lang="en-US" dirty="0"/>
              <a:t>Waste to Energy incinerators release more CO2 per megawatt hour than coal, oil or natural gas fired </a:t>
            </a:r>
            <a:r>
              <a:rPr lang="en-US" dirty="0" smtClean="0"/>
              <a:t>plants</a:t>
            </a:r>
          </a:p>
          <a:p>
            <a:r>
              <a:rPr lang="en-US" dirty="0"/>
              <a:t>Incinerators release ultra-fine particulates of mercury &amp; </a:t>
            </a:r>
            <a:r>
              <a:rPr lang="en-US" dirty="0" smtClean="0"/>
              <a:t>dioxins</a:t>
            </a:r>
          </a:p>
          <a:p>
            <a:r>
              <a:rPr lang="en-US" dirty="0"/>
              <a:t>Massachusetts – 23 year moratorium on </a:t>
            </a:r>
            <a:r>
              <a:rPr lang="en-US" dirty="0" smtClean="0"/>
              <a:t>building waste </a:t>
            </a:r>
            <a:r>
              <a:rPr lang="en-US" dirty="0"/>
              <a:t>to energy </a:t>
            </a:r>
            <a:r>
              <a:rPr lang="en-US" dirty="0" smtClean="0"/>
              <a:t>incinerators</a:t>
            </a:r>
          </a:p>
          <a:p>
            <a:r>
              <a:rPr lang="en-US" dirty="0"/>
              <a:t>No new waste to energy incinerators built in the United States since 1992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3852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5601" y="4826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Incineration Is Not The Answer</a:t>
            </a: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" b="156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49224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Plastic Bags Are Not Free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1429" y="2195287"/>
            <a:ext cx="4317418" cy="4426856"/>
          </a:xfrm>
        </p:spPr>
        <p:txBody>
          <a:bodyPr>
            <a:normAutofit fontScale="92500"/>
          </a:bodyPr>
          <a:lstStyle/>
          <a:p>
            <a:endParaRPr lang="en-US" dirty="0"/>
          </a:p>
          <a:p>
            <a:r>
              <a:rPr lang="en-US" dirty="0"/>
              <a:t>Manufactures make over $4 billion in profit selling </a:t>
            </a:r>
            <a:r>
              <a:rPr lang="en-US" dirty="0" smtClean="0"/>
              <a:t>plastic bags</a:t>
            </a:r>
          </a:p>
          <a:p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cost is passed onto you the </a:t>
            </a:r>
            <a:r>
              <a:rPr lang="en-US" dirty="0" smtClean="0"/>
              <a:t>consumer</a:t>
            </a:r>
          </a:p>
          <a:p>
            <a:endParaRPr lang="en-US" dirty="0"/>
          </a:p>
          <a:p>
            <a:r>
              <a:rPr lang="en-US" dirty="0" smtClean="0"/>
              <a:t>The real cost to you is 5 to 11 cents per bag even before the cost of disposal is added in</a:t>
            </a:r>
            <a:endParaRPr lang="en-US" dirty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7" r="20787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88099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Biodegradable eco friendly bags are cheap !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0553070"/>
              </p:ext>
            </p:extLst>
          </p:nvPr>
        </p:nvGraphicFramePr>
        <p:xfrm>
          <a:off x="1973263" y="1868488"/>
          <a:ext cx="5195887" cy="425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4" name="Document" r:id="rId5" imgW="5486400" imgH="4495800" progId="Word.Document.12">
                  <p:embed/>
                </p:oleObj>
              </mc:Choice>
              <mc:Fallback>
                <p:oleObj name="Document" r:id="rId5" imgW="5486400" imgH="44958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73263" y="1868488"/>
                        <a:ext cx="5195887" cy="4257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27821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519" y="338328"/>
            <a:ext cx="8414656" cy="125272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CONSUMPTION IS OUT OF CONTROL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7792" y="1665700"/>
            <a:ext cx="4517997" cy="49863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en-US" sz="3600" dirty="0" smtClean="0">
                <a:solidFill>
                  <a:srgbClr val="FFFF00"/>
                </a:solidFill>
              </a:rPr>
              <a:t>IN PLYMOUTH, THE SUPERMARKETS ALONE DISPENSE</a:t>
            </a:r>
          </a:p>
          <a:p>
            <a:pPr marL="0" indent="0" algn="ctr">
              <a:buNone/>
            </a:pP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4400" dirty="0" smtClean="0">
                <a:solidFill>
                  <a:srgbClr val="FFFF00"/>
                </a:solidFill>
              </a:rPr>
              <a:t>18,000,000 </a:t>
            </a:r>
          </a:p>
          <a:p>
            <a:pPr marL="0" indent="0" algn="ctr">
              <a:buNone/>
            </a:pPr>
            <a:r>
              <a:rPr lang="en-US" sz="3600" dirty="0" smtClean="0">
                <a:solidFill>
                  <a:srgbClr val="FFFF00"/>
                </a:solidFill>
              </a:rPr>
              <a:t>BAGS YEARLY</a:t>
            </a:r>
            <a:endParaRPr lang="en-US" dirty="0"/>
          </a:p>
          <a:p>
            <a:endParaRPr lang="en-US" dirty="0"/>
          </a:p>
        </p:txBody>
      </p:sp>
      <p:pic>
        <p:nvPicPr>
          <p:cNvPr id="5" name="Content Placeholder 4" descr="hoto by taberandrew "/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7" r="18977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01876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CONCERNED ?</a:t>
            </a:r>
            <a:br>
              <a:rPr lang="en-US" dirty="0" smtClean="0"/>
            </a:br>
            <a:r>
              <a:rPr lang="en-US" dirty="0" smtClean="0"/>
              <a:t>Alternatives For Pet Waste</a:t>
            </a:r>
            <a:endParaRPr lang="en-US" dirty="0"/>
          </a:p>
        </p:txBody>
      </p:sp>
      <p:pic>
        <p:nvPicPr>
          <p:cNvPr id="7" name="Content Placeholder 6" descr="http://recyclenation.com/resources/2015/7/plasticbagproduce.jpg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37" b="15037"/>
          <a:stretch>
            <a:fillRect/>
          </a:stretch>
        </p:blipFill>
        <p:spPr bwMode="auto">
          <a:xfrm>
            <a:off x="812800" y="4622800"/>
            <a:ext cx="3128433" cy="200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6250" y="3810000"/>
            <a:ext cx="3683000" cy="3048000"/>
          </a:xfrm>
          <a:prstGeom prst="rect">
            <a:avLst/>
          </a:prstGeom>
        </p:spPr>
      </p:pic>
      <p:pic>
        <p:nvPicPr>
          <p:cNvPr id="8" name="Picture 7" descr="http://barfblog.com/wp-content/uploads/2014/07/Newspaper-Bag-300x199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20900"/>
            <a:ext cx="3200400" cy="222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itten in the litter box stock photo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0" y="2857500"/>
            <a:ext cx="2984500" cy="1981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77062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Are reusable shopping bags sanitary?</a:t>
            </a:r>
            <a:br>
              <a:rPr lang="en-US" sz="2800" dirty="0" smtClean="0"/>
            </a:br>
            <a:r>
              <a:rPr lang="en-US" b="1" dirty="0" smtClean="0"/>
              <a:t>Yes, They Are Safe</a:t>
            </a:r>
            <a:r>
              <a:rPr lang="en-US" b="1" dirty="0"/>
              <a:t> </a:t>
            </a:r>
            <a:r>
              <a:rPr lang="en-US" b="1" dirty="0" smtClean="0"/>
              <a:t>!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6100" y="2679192"/>
            <a:ext cx="3952747" cy="3447288"/>
          </a:xfrm>
        </p:spPr>
        <p:txBody>
          <a:bodyPr/>
          <a:lstStyle/>
          <a:p>
            <a:r>
              <a:rPr lang="en-US" dirty="0" smtClean="0"/>
              <a:t>Since reusable shopping bags were introduced over 30 years ago, there is no credible research or evidence linking reusable bags to outbreaks of e-coli or any other harmful bacteria</a:t>
            </a:r>
            <a:endParaRPr lang="en-US" dirty="0"/>
          </a:p>
        </p:txBody>
      </p:sp>
      <p:pic>
        <p:nvPicPr>
          <p:cNvPr id="5" name="Content Placeholder 4" descr="http://www.bagito.co/wp-content/uploads/beet-bagito-with-stuff.jpg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2" r="13462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81773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Will This Be A Burden To Low Income Families ?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41301" y="2527300"/>
            <a:ext cx="8623300" cy="4178299"/>
          </a:xfrm>
        </p:spPr>
        <p:txBody>
          <a:bodyPr/>
          <a:lstStyle/>
          <a:p>
            <a:r>
              <a:rPr lang="en-US" dirty="0" smtClean="0"/>
              <a:t>Bags designed to be reusable for up to 125 times can be purchased for as little as 10 cents</a:t>
            </a:r>
          </a:p>
          <a:p>
            <a:endParaRPr lang="en-US" dirty="0"/>
          </a:p>
          <a:p>
            <a:r>
              <a:rPr lang="en-US" dirty="0" smtClean="0"/>
              <a:t>Even more durable bags, ones that can last many years, are available for as cheaply a $1  -  Whole Foods sells them 3 for $2  </a:t>
            </a:r>
          </a:p>
          <a:p>
            <a:endParaRPr lang="en-US" dirty="0"/>
          </a:p>
          <a:p>
            <a:r>
              <a:rPr lang="en-US" dirty="0" smtClean="0"/>
              <a:t>Some establishments give them away for free</a:t>
            </a:r>
          </a:p>
        </p:txBody>
      </p:sp>
    </p:spTree>
    <p:extLst>
      <p:ext uri="{BB962C8B-B14F-4D97-AF65-F5344CB8AC3E}">
        <p14:creationId xmlns:p14="http://schemas.microsoft.com/office/powerpoint/2010/main" val="38643821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s://www.cambridgema.gov/%7E/media/Images/publicworks/recyclingandrubbish/Reusable%20bag%20drive.png?la=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700" y="2222500"/>
            <a:ext cx="3543300" cy="37211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495300" y="1625600"/>
            <a:ext cx="4533900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 smtClean="0"/>
          </a:p>
          <a:p>
            <a:pPr algn="ctr"/>
            <a:endParaRPr lang="en-US" sz="2800" dirty="0"/>
          </a:p>
          <a:p>
            <a:pPr algn="ctr"/>
            <a:endParaRPr lang="en-US" sz="2800" dirty="0" smtClean="0"/>
          </a:p>
          <a:p>
            <a:pPr algn="ctr"/>
            <a:r>
              <a:rPr lang="en-US" sz="2800" b="1" dirty="0" smtClean="0"/>
              <a:t>Reusable Bag Drive </a:t>
            </a:r>
            <a:r>
              <a:rPr lang="en-US" sz="2800" dirty="0" smtClean="0"/>
              <a:t>-  We will gather bags from those who have extras to share with those who don’t have enough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171812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4"/>
            <a:ext cx="7770813" cy="89207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DD31"/>
                </a:solidFill>
              </a:rPr>
              <a:t>Plastic Bag Bans In the U.S.A.</a:t>
            </a:r>
            <a:endParaRPr lang="en-US" dirty="0">
              <a:solidFill>
                <a:srgbClr val="FFDD31"/>
              </a:solidFill>
            </a:endParaRPr>
          </a:p>
        </p:txBody>
      </p:sp>
      <p:pic>
        <p:nvPicPr>
          <p:cNvPr id="6" name="img" descr="http://3.bp.blogspot.com/-6hm0oyks6V0/Vbfapf0eXzI/AAAAAAAAA0E/owcywHxu588/s1600/bag-ban-map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" b="324"/>
          <a:stretch>
            <a:fillRect/>
          </a:stretch>
        </p:blipFill>
        <p:spPr bwMode="auto">
          <a:xfrm>
            <a:off x="328613" y="1112838"/>
            <a:ext cx="8462962" cy="55514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7939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DD31"/>
                </a:solidFill>
              </a:rPr>
              <a:t>Plastic Bag Bans Are Effective</a:t>
            </a:r>
            <a:endParaRPr lang="en-US" dirty="0">
              <a:solidFill>
                <a:srgbClr val="FFDD31"/>
              </a:solidFill>
            </a:endParaRPr>
          </a:p>
        </p:txBody>
      </p:sp>
      <p:pic>
        <p:nvPicPr>
          <p:cNvPr id="9" name="Content Placeholder 8" descr="ttp://plasticbagbanreport.com/wp-content/uploads/2014/04/pb_reduce1.png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67" b="10267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03398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57" y="2213429"/>
            <a:ext cx="8690429" cy="442685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508000"/>
            <a:ext cx="6417734" cy="1378857"/>
          </a:xfrm>
        </p:spPr>
        <p:txBody>
          <a:bodyPr>
            <a:normAutofit/>
          </a:bodyPr>
          <a:lstStyle/>
          <a:p>
            <a:r>
              <a:rPr lang="en-US" sz="4000" dirty="0"/>
              <a:t>Plastic Bags Are Polluting </a:t>
            </a:r>
            <a:br>
              <a:rPr lang="en-US" sz="4000" dirty="0"/>
            </a:br>
            <a:r>
              <a:rPr lang="en-US" sz="4000" dirty="0"/>
              <a:t>Our World </a:t>
            </a:r>
          </a:p>
        </p:txBody>
      </p:sp>
      <p:pic>
        <p:nvPicPr>
          <p:cNvPr id="4" name="Picture 3" descr="Macintosh HD:Users:Ken:Desktop:IMG_20160131_123935898.jpg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000"/>
                    </a14:imgEffect>
                    <a14:imgEffect>
                      <a14:saturation sat="130000"/>
                    </a14:imgEffect>
                    <a14:imgEffect>
                      <a14:brightnessContrast bright="34000"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57" y="2081710"/>
            <a:ext cx="8690429" cy="4558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37685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Plastic Bags Are Polluting </a:t>
            </a:r>
            <a:br>
              <a:rPr lang="en-US" dirty="0"/>
            </a:br>
            <a:r>
              <a:rPr lang="en-US" dirty="0"/>
              <a:t>Our World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3797" y="2213429"/>
            <a:ext cx="3822192" cy="4463142"/>
          </a:xfrm>
        </p:spPr>
        <p:txBody>
          <a:bodyPr>
            <a:normAutofit/>
          </a:bodyPr>
          <a:lstStyle/>
          <a:p>
            <a:r>
              <a:rPr lang="en-US" dirty="0"/>
              <a:t>On land, bags take 500 to 1000 years to decompose</a:t>
            </a:r>
          </a:p>
          <a:p>
            <a:endParaRPr lang="en-US" dirty="0"/>
          </a:p>
          <a:p>
            <a:r>
              <a:rPr lang="en-US" dirty="0"/>
              <a:t>Compostable bags don’t decompose in landfills</a:t>
            </a:r>
          </a:p>
          <a:p>
            <a:endParaRPr lang="en-US" dirty="0"/>
          </a:p>
          <a:p>
            <a:r>
              <a:rPr lang="en-US" dirty="0"/>
              <a:t>In landfills – release CO2 which promotes the leaking of other gases including Methane </a:t>
            </a:r>
          </a:p>
          <a:p>
            <a:endParaRPr lang="en-US" dirty="0"/>
          </a:p>
        </p:txBody>
      </p:sp>
      <p:pic>
        <p:nvPicPr>
          <p:cNvPr id="5" name="yui_3_10_0_1_1466689266803_1135" descr="b&gt;Bags&lt;/b&gt; | &lt;b&gt;Plastic&lt;/b&gt; Grocery &lt;b&gt;Bags&lt;/b&gt; &lt;b&gt;Litter&lt;/b&gt; | aecfashion.com"/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3" r="22493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90930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673100"/>
            <a:ext cx="5486400" cy="5384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21647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2675466"/>
            <a:ext cx="7408333" cy="3826933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Lee Burns, </a:t>
            </a:r>
            <a:r>
              <a:rPr lang="en-US" dirty="0" err="1" smtClean="0"/>
              <a:t>Ph.D</a:t>
            </a:r>
            <a:endParaRPr lang="en-US" dirty="0" smtClean="0"/>
          </a:p>
          <a:p>
            <a:r>
              <a:rPr lang="en-US" dirty="0" smtClean="0"/>
              <a:t>Plymouth Bans The Bag Volunteers</a:t>
            </a:r>
          </a:p>
          <a:p>
            <a:pPr lvl="1"/>
            <a:r>
              <a:rPr lang="en-US" dirty="0" smtClean="0"/>
              <a:t>Marion Galvin, Dell &amp; John Hammond, Mary Ann </a:t>
            </a:r>
            <a:r>
              <a:rPr lang="en-US" dirty="0" err="1" smtClean="0"/>
              <a:t>Hergenrother</a:t>
            </a:r>
            <a:r>
              <a:rPr lang="en-US" dirty="0" smtClean="0"/>
              <a:t>, Val Peck, Jon &amp; Andrea Plate, Diane </a:t>
            </a:r>
            <a:r>
              <a:rPr lang="en-US" dirty="0" err="1" smtClean="0"/>
              <a:t>Zolla</a:t>
            </a:r>
            <a:endParaRPr lang="en-US" dirty="0" smtClean="0"/>
          </a:p>
          <a:p>
            <a:r>
              <a:rPr lang="en-US" dirty="0" err="1" smtClean="0"/>
              <a:t>Madhavi</a:t>
            </a:r>
            <a:r>
              <a:rPr lang="en-US" dirty="0" smtClean="0"/>
              <a:t> </a:t>
            </a:r>
            <a:r>
              <a:rPr lang="en-US" dirty="0" err="1" smtClean="0"/>
              <a:t>Venkatesan</a:t>
            </a:r>
            <a:r>
              <a:rPr lang="en-US" dirty="0" smtClean="0"/>
              <a:t>, </a:t>
            </a:r>
            <a:r>
              <a:rPr lang="en-US" dirty="0" err="1" smtClean="0"/>
              <a:t>Ph.D</a:t>
            </a:r>
            <a:endParaRPr lang="en-US" dirty="0" smtClean="0"/>
          </a:p>
          <a:p>
            <a:r>
              <a:rPr lang="en-US" dirty="0" smtClean="0"/>
              <a:t>Cape Environmental Action</a:t>
            </a:r>
          </a:p>
          <a:p>
            <a:r>
              <a:rPr lang="en-US" dirty="0" smtClean="0"/>
              <a:t>Mass Green Network</a:t>
            </a:r>
          </a:p>
          <a:p>
            <a:r>
              <a:rPr lang="en-US" dirty="0" smtClean="0"/>
              <a:t>Aldermen Alison M. Leary &amp; Emily Norton </a:t>
            </a:r>
          </a:p>
          <a:p>
            <a:r>
              <a:rPr lang="en-US" dirty="0" err="1" smtClean="0"/>
              <a:t>Dorie</a:t>
            </a:r>
            <a:r>
              <a:rPr lang="en-US" dirty="0" smtClean="0"/>
              <a:t> </a:t>
            </a:r>
            <a:r>
              <a:rPr lang="en-US" dirty="0" err="1" smtClean="0"/>
              <a:t>Stolley</a:t>
            </a:r>
            <a:endParaRPr lang="en-US" dirty="0" smtClean="0"/>
          </a:p>
          <a:p>
            <a:endParaRPr lang="en-US" dirty="0"/>
          </a:p>
          <a:p>
            <a:pPr lvl="8"/>
            <a:r>
              <a:rPr lang="en-US" dirty="0" smtClean="0"/>
              <a:t>Kenneth Stone, </a:t>
            </a:r>
            <a:r>
              <a:rPr lang="en-US" dirty="0" err="1" smtClean="0"/>
              <a:t>Ed.D</a:t>
            </a:r>
            <a:r>
              <a:rPr lang="en-US" dirty="0" smtClean="0"/>
              <a:t>. – Plymouth, MA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7664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Become Litter 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Are Rarely Recycle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286" y="1915074"/>
            <a:ext cx="4335561" cy="4091577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Over 85% of </a:t>
            </a:r>
            <a:r>
              <a:rPr lang="en-US" sz="2800" b="1" dirty="0">
                <a:solidFill>
                  <a:srgbClr val="FFFF00"/>
                </a:solidFill>
              </a:rPr>
              <a:t>plastic bags are not </a:t>
            </a:r>
            <a:r>
              <a:rPr lang="en-US" sz="2800" b="1" dirty="0" smtClean="0">
                <a:solidFill>
                  <a:srgbClr val="FFFF00"/>
                </a:solidFill>
              </a:rPr>
              <a:t>recycled</a:t>
            </a:r>
            <a:endParaRPr lang="en-US" sz="2800" b="1" dirty="0">
              <a:solidFill>
                <a:srgbClr val="FFFF00"/>
              </a:solidFill>
            </a:endParaRPr>
          </a:p>
          <a:p>
            <a:r>
              <a:rPr lang="en-US" sz="2800" b="1" dirty="0" smtClean="0">
                <a:solidFill>
                  <a:srgbClr val="FFFF00"/>
                </a:solidFill>
              </a:rPr>
              <a:t>Not accepted for recycling at transfer stations or by curbside waste management companies in Plymouth</a:t>
            </a:r>
          </a:p>
          <a:p>
            <a:endParaRPr lang="en-US" b="1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b="1" dirty="0" smtClean="0">
              <a:solidFill>
                <a:srgbClr val="FFFF00"/>
              </a:solidFill>
            </a:endParaRPr>
          </a:p>
          <a:p>
            <a:endParaRPr lang="en-US" b="1" dirty="0">
              <a:solidFill>
                <a:srgbClr val="FFFF00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img" descr="http://3.bp.blogspot.com/_6ZIqLRChuQg/Sq1SuN2T6HI/AAAAAAAAASc/bVp0aH2k2XQ/s400/garbagecollection.jpg"/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1" r="19391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01812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Become Litter 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And Are </a:t>
            </a:r>
            <a:r>
              <a:rPr lang="en-US" dirty="0">
                <a:solidFill>
                  <a:srgbClr val="FFFF00"/>
                </a:solidFill>
              </a:rPr>
              <a:t>Rarely Recycle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Plastic Bags are the 3</a:t>
            </a:r>
            <a:r>
              <a:rPr lang="en-US" sz="2800" b="1" baseline="30000" dirty="0">
                <a:solidFill>
                  <a:srgbClr val="FFFF00"/>
                </a:solidFill>
              </a:rPr>
              <a:t>rd</a:t>
            </a:r>
            <a:r>
              <a:rPr lang="en-US" sz="2800" b="1" dirty="0">
                <a:solidFill>
                  <a:srgbClr val="FFFF00"/>
                </a:solidFill>
              </a:rPr>
              <a:t> largest source of litter on U.S. Coasts, surpassed only by cigarette butts &amp; bottle </a:t>
            </a:r>
            <a:r>
              <a:rPr lang="en-US" sz="2800" b="1" dirty="0" smtClean="0">
                <a:solidFill>
                  <a:srgbClr val="FFFF00"/>
                </a:solidFill>
              </a:rPr>
              <a:t>caps</a:t>
            </a:r>
          </a:p>
          <a:p>
            <a:endParaRPr lang="en-US" sz="2800" b="1" dirty="0">
              <a:solidFill>
                <a:srgbClr val="FFFF00"/>
              </a:solidFill>
            </a:endParaRPr>
          </a:p>
          <a:p>
            <a:r>
              <a:rPr lang="en-US" sz="2800" b="1" dirty="0">
                <a:solidFill>
                  <a:srgbClr val="FFFF00"/>
                </a:solidFill>
              </a:rPr>
              <a:t>Clogs storm drains, litter roadsides and our </a:t>
            </a:r>
            <a:r>
              <a:rPr lang="en-US" sz="2800" b="1" dirty="0" smtClean="0">
                <a:solidFill>
                  <a:srgbClr val="FFFF00"/>
                </a:solidFill>
              </a:rPr>
              <a:t>woods</a:t>
            </a:r>
          </a:p>
          <a:p>
            <a:pPr marL="0" indent="0">
              <a:buNone/>
            </a:pPr>
            <a:endParaRPr lang="en-US" sz="2800" b="1" dirty="0">
              <a:solidFill>
                <a:srgbClr val="FFFF00"/>
              </a:solidFill>
            </a:endParaRPr>
          </a:p>
          <a:p>
            <a:r>
              <a:rPr lang="en-US" sz="2800" b="1" dirty="0">
                <a:solidFill>
                  <a:srgbClr val="FFFF00"/>
                </a:solidFill>
              </a:rPr>
              <a:t>Years of efforts to educate the public &amp; encourage recycling have </a:t>
            </a:r>
            <a:r>
              <a:rPr lang="en-US" sz="2800" b="1" dirty="0" smtClean="0">
                <a:solidFill>
                  <a:srgbClr val="FFFF00"/>
                </a:solidFill>
              </a:rPr>
              <a:t>clearly failed</a:t>
            </a:r>
            <a:endParaRPr lang="en-US" sz="2800" b="1" dirty="0">
              <a:solidFill>
                <a:srgbClr val="FFFF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89828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66827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Sorting Machinery Must Be Shutdown &amp; Cleaned Every Shift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" name="Content Placeholder 4"/>
          <p:cNvPicPr>
            <a:picLocks noGrp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5" r="11945"/>
          <a:stretch>
            <a:fillRect/>
          </a:stretch>
        </p:blipFill>
        <p:spPr>
          <a:xfrm>
            <a:off x="685800" y="2268538"/>
            <a:ext cx="3611880" cy="4365625"/>
          </a:xfrm>
          <a:prstGeom prst="rect">
            <a:avLst/>
          </a:prstGeom>
        </p:spPr>
      </p:pic>
      <p:pic>
        <p:nvPicPr>
          <p:cNvPr id="6" name="Content Placeholder 5" descr="C:\Users\bcappado\AppData\Local\Temp\notes5524D1\~5980786.JPG"/>
          <p:cNvPicPr>
            <a:picLocks noGrp="1"/>
          </p:cNvPicPr>
          <p:nvPr>
            <p:ph sz="half" idx="2"/>
          </p:nvPr>
        </p:nvPicPr>
        <p:blipFill>
          <a:blip r:embed="rId4" cstate="print"/>
          <a:srcRect l="26733" r="26733"/>
          <a:stretch>
            <a:fillRect/>
          </a:stretch>
        </p:blipFill>
        <p:spPr bwMode="auto">
          <a:xfrm>
            <a:off x="4844733" y="2304098"/>
            <a:ext cx="3611880" cy="43656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515752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DD31"/>
                </a:solidFill>
              </a:rPr>
              <a:t>Disposal </a:t>
            </a:r>
            <a:r>
              <a:rPr lang="en-US" b="1" dirty="0">
                <a:solidFill>
                  <a:srgbClr val="FFDD31"/>
                </a:solidFill>
              </a:rPr>
              <a:t/>
            </a:r>
            <a:br>
              <a:rPr lang="en-US" b="1" dirty="0">
                <a:solidFill>
                  <a:srgbClr val="FFDD31"/>
                </a:solidFill>
              </a:rPr>
            </a:br>
            <a:r>
              <a:rPr lang="en-US" b="1" dirty="0" smtClean="0">
                <a:solidFill>
                  <a:srgbClr val="FFDD31"/>
                </a:solidFill>
              </a:rPr>
              <a:t>Fees Are Climbing</a:t>
            </a:r>
            <a:endParaRPr lang="en-US" b="1" dirty="0">
              <a:solidFill>
                <a:srgbClr val="FFDD3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1429" y="1284913"/>
            <a:ext cx="4317418" cy="4841250"/>
          </a:xfrm>
        </p:spPr>
        <p:txBody>
          <a:bodyPr>
            <a:normAutofit/>
          </a:bodyPr>
          <a:lstStyle/>
          <a:p>
            <a:endParaRPr lang="en-US" sz="2400" dirty="0" smtClean="0">
              <a:solidFill>
                <a:srgbClr val="FFDD31"/>
              </a:solidFill>
            </a:endParaRPr>
          </a:p>
          <a:p>
            <a:r>
              <a:rPr lang="en-US" sz="2400" dirty="0">
                <a:solidFill>
                  <a:srgbClr val="FFDD31"/>
                </a:solidFill>
              </a:rPr>
              <a:t>A plastic bag ban would eliminate 350,000 pounds or more of solid </a:t>
            </a:r>
            <a:r>
              <a:rPr lang="en-US" sz="2400" dirty="0" smtClean="0">
                <a:solidFill>
                  <a:srgbClr val="FFDD31"/>
                </a:solidFill>
              </a:rPr>
              <a:t>waste</a:t>
            </a:r>
          </a:p>
          <a:p>
            <a:r>
              <a:rPr lang="en-US" sz="2400" dirty="0">
                <a:solidFill>
                  <a:srgbClr val="FFDD31"/>
                </a:solidFill>
              </a:rPr>
              <a:t>Curbside and transfer station fees in Plymouth are </a:t>
            </a:r>
            <a:r>
              <a:rPr lang="en-US" sz="2400" dirty="0" smtClean="0">
                <a:solidFill>
                  <a:srgbClr val="FFDD31"/>
                </a:solidFill>
              </a:rPr>
              <a:t>increasing</a:t>
            </a:r>
            <a:endParaRPr lang="en-US" sz="2400" dirty="0">
              <a:solidFill>
                <a:srgbClr val="FFDD31"/>
              </a:solidFill>
            </a:endParaRPr>
          </a:p>
          <a:p>
            <a:r>
              <a:rPr lang="en-US" sz="2400" dirty="0" smtClean="0">
                <a:solidFill>
                  <a:srgbClr val="FFDD31"/>
                </a:solidFill>
              </a:rPr>
              <a:t>Recycling </a:t>
            </a:r>
            <a:r>
              <a:rPr lang="en-US" sz="2400" dirty="0">
                <a:solidFill>
                  <a:srgbClr val="FFDD31"/>
                </a:solidFill>
              </a:rPr>
              <a:t>revenue in Plymouth has declined steadily for the past 5 </a:t>
            </a:r>
            <a:r>
              <a:rPr lang="en-US" sz="2400" dirty="0" smtClean="0">
                <a:solidFill>
                  <a:srgbClr val="FFDD31"/>
                </a:solidFill>
              </a:rPr>
              <a:t>years</a:t>
            </a:r>
            <a:endParaRPr lang="en-US" sz="2400" dirty="0">
              <a:solidFill>
                <a:srgbClr val="FFDD31"/>
              </a:solidFill>
            </a:endParaRPr>
          </a:p>
        </p:txBody>
      </p:sp>
      <p:pic>
        <p:nvPicPr>
          <p:cNvPr id="5" name="Content Placeholder 4" descr="ttps://s.yimg.com/fz/api/res/1.2/6Gj_eaUt6sm9qEAgsQIssw--/YXBwaWQ9c3JjaGRkO2g9MTA4MDtxPTk1O3c9MTkyMA--/http://i1.ytimg.com/vi/w6J-RMejRQE/maxresdefault.jpg"/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3" r="26733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726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DD31"/>
                </a:solidFill>
              </a:rPr>
              <a:t>Made From Fossil Fuels</a:t>
            </a:r>
          </a:p>
        </p:txBody>
      </p:sp>
      <p:pic>
        <p:nvPicPr>
          <p:cNvPr id="10" name="yui_3_10_0_1_1467901710494_1391" descr="ecause &lt;b&gt;gas&lt;/b&gt; and oil are present in shales, research is focused on ..."/>
          <p:cNvPicPr>
            <a:picLocks noGrp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9" b="9639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4645151" y="1760537"/>
            <a:ext cx="4353705" cy="4365625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solidFill>
                  <a:srgbClr val="FFDD31"/>
                </a:solidFill>
              </a:rPr>
              <a:t>Annually in the United States</a:t>
            </a:r>
            <a:r>
              <a:rPr lang="en-US" sz="2400" dirty="0" smtClean="0">
                <a:solidFill>
                  <a:srgbClr val="FFDD31"/>
                </a:solidFill>
              </a:rPr>
              <a:t>:</a:t>
            </a:r>
          </a:p>
          <a:p>
            <a:pPr marL="0" indent="0">
              <a:buNone/>
            </a:pPr>
            <a:endParaRPr lang="en-US" sz="2400" dirty="0">
              <a:solidFill>
                <a:srgbClr val="FFDD31"/>
              </a:solidFill>
            </a:endParaRPr>
          </a:p>
          <a:p>
            <a:pPr lvl="2"/>
            <a:r>
              <a:rPr lang="en-US" sz="2400" dirty="0">
                <a:solidFill>
                  <a:srgbClr val="FFDD31"/>
                </a:solidFill>
              </a:rPr>
              <a:t>191 Million barrels of Liquid </a:t>
            </a:r>
            <a:r>
              <a:rPr lang="en-US" sz="2400" dirty="0" smtClean="0">
                <a:solidFill>
                  <a:srgbClr val="FFDD31"/>
                </a:solidFill>
              </a:rPr>
              <a:t>Gas</a:t>
            </a:r>
          </a:p>
          <a:p>
            <a:pPr lvl="2"/>
            <a:endParaRPr lang="en-US" sz="2400" dirty="0">
              <a:solidFill>
                <a:srgbClr val="FFDD31"/>
              </a:solidFill>
            </a:endParaRPr>
          </a:p>
          <a:p>
            <a:pPr lvl="2"/>
            <a:r>
              <a:rPr lang="en-US" sz="2400" dirty="0">
                <a:solidFill>
                  <a:srgbClr val="FFDD31"/>
                </a:solidFill>
              </a:rPr>
              <a:t>412 Billion cubic feet of Natural </a:t>
            </a:r>
            <a:r>
              <a:rPr lang="en-US" sz="2400" dirty="0" smtClean="0">
                <a:solidFill>
                  <a:srgbClr val="FFDD31"/>
                </a:solidFill>
              </a:rPr>
              <a:t>Gas</a:t>
            </a:r>
          </a:p>
          <a:p>
            <a:pPr marL="685800" lvl="2" indent="0">
              <a:buNone/>
            </a:pPr>
            <a:endParaRPr lang="en-US" sz="2400" dirty="0">
              <a:solidFill>
                <a:srgbClr val="FFDD31"/>
              </a:solidFill>
            </a:endParaRPr>
          </a:p>
          <a:p>
            <a:pPr lvl="2"/>
            <a:r>
              <a:rPr lang="en-US" sz="2400" dirty="0">
                <a:solidFill>
                  <a:srgbClr val="FFDD31"/>
                </a:solidFill>
              </a:rPr>
              <a:t>65 Billion kilowatt hours of electricity</a:t>
            </a:r>
          </a:p>
          <a:p>
            <a:endParaRPr lang="en-US" dirty="0">
              <a:solidFill>
                <a:srgbClr val="E0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4750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08407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Plastic Bags Are Polluting 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Our Oceans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6" r="4486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81650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Plastic Bags Are Polluting 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Our Oceans</a:t>
            </a:r>
            <a:endParaRPr lang="en-US" dirty="0"/>
          </a:p>
        </p:txBody>
      </p:sp>
      <p:pic>
        <p:nvPicPr>
          <p:cNvPr id="6" name="yui_3_10_0_1_1470251742100_1201" descr=".. -scale pattern of currents, called &lt;b&gt;gyres&lt;/b&gt;, that circle around them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3" b="3713"/>
          <a:stretch>
            <a:fillRect/>
          </a:stretch>
        </p:blipFill>
        <p:spPr bwMode="auto">
          <a:xfrm>
            <a:off x="685800" y="1767889"/>
            <a:ext cx="7770813" cy="47958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547069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tory">
  <a:themeElements>
    <a:clrScheme name="Story">
      <a:dk1>
        <a:sysClr val="windowText" lastClr="000000"/>
      </a:dk1>
      <a:lt1>
        <a:sysClr val="window" lastClr="FFFFFF"/>
      </a:lt1>
      <a:dk2>
        <a:srgbClr val="212121"/>
      </a:dk2>
      <a:lt2>
        <a:srgbClr val="CDD4D7"/>
      </a:lt2>
      <a:accent1>
        <a:srgbClr val="1D86CD"/>
      </a:accent1>
      <a:accent2>
        <a:srgbClr val="732E9A"/>
      </a:accent2>
      <a:accent3>
        <a:srgbClr val="B50B1B"/>
      </a:accent3>
      <a:accent4>
        <a:srgbClr val="E8950E"/>
      </a:accent4>
      <a:accent5>
        <a:srgbClr val="55992B"/>
      </a:accent5>
      <a:accent6>
        <a:srgbClr val="2C9C89"/>
      </a:accent6>
      <a:hlink>
        <a:srgbClr val="EC4D4D"/>
      </a:hlink>
      <a:folHlink>
        <a:srgbClr val="F8CE8A"/>
      </a:folHlink>
    </a:clrScheme>
    <a:fontScheme name="Story">
      <a:maj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inorFont>
    </a:fontScheme>
    <a:fmtScheme name="Story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50000"/>
                <a:lumMod val="120000"/>
              </a:schemeClr>
              <a:schemeClr val="phClr">
                <a:satMod val="350000"/>
                <a:lumMod val="150000"/>
              </a:schemeClr>
            </a:duotone>
          </a:blip>
          <a:tile tx="0" ty="0" sx="20000" sy="20000" flip="none" algn="ctr"/>
        </a:blipFill>
        <a:gradFill rotWithShape="1">
          <a:gsLst>
            <a:gs pos="0">
              <a:schemeClr val="phClr">
                <a:shade val="20000"/>
                <a:satMod val="130000"/>
              </a:schemeClr>
            </a:gs>
            <a:gs pos="50000">
              <a:schemeClr val="phClr">
                <a:shade val="90000"/>
                <a:satMod val="130000"/>
              </a:schemeClr>
            </a:gs>
            <a:gs pos="100000">
              <a:schemeClr val="phClr">
                <a:shade val="100000"/>
                <a:satMod val="200000"/>
                <a:lumMod val="120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2100000" sx="104000" sy="104000" algn="br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127000" dist="63500" dir="5400000" sx="103000" sy="103000" rotWithShape="0">
              <a:srgbClr val="000000">
                <a:alpha val="75000"/>
              </a:srgbClr>
            </a:outerShdw>
          </a:effectLst>
          <a:scene3d>
            <a:camera prst="perspectiveFront" fov="3000000"/>
            <a:lightRig rig="balanced" dir="t">
              <a:rot lat="0" lon="0" rev="18000000"/>
            </a:lightRig>
          </a:scene3d>
          <a:sp3d prstMaterial="plastic">
            <a:bevelT w="254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0000"/>
                <a:satMod val="150000"/>
              </a:schemeClr>
              <a:schemeClr val="phClr">
                <a:tint val="60000"/>
                <a:satMod val="400000"/>
                <a:lumMod val="11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Story.thmx</Template>
  <TotalTime>9730</TotalTime>
  <Words>1723</Words>
  <Application>Microsoft Office PowerPoint</Application>
  <PresentationFormat>On-screen Show (4:3)</PresentationFormat>
  <Paragraphs>216</Paragraphs>
  <Slides>40</Slides>
  <Notes>28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Arial</vt:lpstr>
      <vt:lpstr>Calibri</vt:lpstr>
      <vt:lpstr>Calisto MT</vt:lpstr>
      <vt:lpstr>Story</vt:lpstr>
      <vt:lpstr>Document</vt:lpstr>
      <vt:lpstr>PROTECT  PLYMOUTH  BAN PLASTIC BAGS</vt:lpstr>
      <vt:lpstr>What’s The Problem ?</vt:lpstr>
      <vt:lpstr>CONSUMPTION IS OUT OF CONTROL </vt:lpstr>
      <vt:lpstr>Become Litter  Are Rarely Recycle</vt:lpstr>
      <vt:lpstr>Sorting Machinery Must Be Shutdown &amp; Cleaned Every Shift</vt:lpstr>
      <vt:lpstr>Disposal  Fees Are Climbing</vt:lpstr>
      <vt:lpstr>Made From Fossil Fuels</vt:lpstr>
      <vt:lpstr>Plastic Bags Are Polluting  Our Oceans</vt:lpstr>
      <vt:lpstr>Plastic Bags Are Polluting  Our Oceans</vt:lpstr>
      <vt:lpstr>PLASTIC  KILLS</vt:lpstr>
      <vt:lpstr>Plastic Bags Kill</vt:lpstr>
      <vt:lpstr>PowerPoint Presentation</vt:lpstr>
      <vt:lpstr>PowerPoint Presentation</vt:lpstr>
      <vt:lpstr>PowerPoint Presentation</vt:lpstr>
      <vt:lpstr>           Massachusetts Towns With Bans</vt:lpstr>
      <vt:lpstr>Plastic Bag Bans Worldwide</vt:lpstr>
      <vt:lpstr> So What’s The Solution ? </vt:lpstr>
      <vt:lpstr>What’s In The Bylaw ?</vt:lpstr>
      <vt:lpstr>Bags That Will Still Be Available</vt:lpstr>
      <vt:lpstr>EXEMPTS SMALL BUSINESSESS</vt:lpstr>
      <vt:lpstr>Large Stores Ready To Be Onboard</vt:lpstr>
      <vt:lpstr>Bylaw Supporters</vt:lpstr>
      <vt:lpstr>Bylaw Supporters</vt:lpstr>
      <vt:lpstr>Bylaw Supporters</vt:lpstr>
      <vt:lpstr>Help Keep Plymouth Beautiful Cut Down On Pollution And Litter Improve Plymouth’s Bottom Line Ban The Bag </vt:lpstr>
      <vt:lpstr>Incineration Is Not The Answer</vt:lpstr>
      <vt:lpstr> Incineration Is Not The Answer</vt:lpstr>
      <vt:lpstr>Plastic Bags Are Not Free</vt:lpstr>
      <vt:lpstr>Biodegradable eco friendly bags are cheap !</vt:lpstr>
      <vt:lpstr>CONCERNED ? Alternatives For Pet Waste</vt:lpstr>
      <vt:lpstr>Are reusable shopping bags sanitary? Yes, They Are Safe !</vt:lpstr>
      <vt:lpstr>Will This Be A Burden To Low Income Families ?</vt:lpstr>
      <vt:lpstr>PowerPoint Presentation</vt:lpstr>
      <vt:lpstr>Plastic Bag Bans In the U.S.A.</vt:lpstr>
      <vt:lpstr>Plastic Bag Bans Are Effective</vt:lpstr>
      <vt:lpstr>PowerPoint Presentation</vt:lpstr>
      <vt:lpstr>Plastic Bags Are Polluting  Our World </vt:lpstr>
      <vt:lpstr>PowerPoint Presentation</vt:lpstr>
      <vt:lpstr>Acknowledgements</vt:lpstr>
      <vt:lpstr>Become Litter  And Are Rarely Recycle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PLYMOUTH’S PLASTIC BAG BAN  BYLAW</dc:title>
  <dc:creator>Ken Stone</dc:creator>
  <cp:lastModifiedBy>Brad Verter</cp:lastModifiedBy>
  <cp:revision>144</cp:revision>
  <cp:lastPrinted>2016-08-16T00:28:04Z</cp:lastPrinted>
  <dcterms:created xsi:type="dcterms:W3CDTF">2016-05-13T21:19:00Z</dcterms:created>
  <dcterms:modified xsi:type="dcterms:W3CDTF">2016-10-19T12:51:02Z</dcterms:modified>
</cp:coreProperties>
</file>