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301" r:id="rId2"/>
    <p:sldId id="580" r:id="rId3"/>
    <p:sldId id="584" r:id="rId4"/>
    <p:sldId id="574" r:id="rId5"/>
    <p:sldId id="578" r:id="rId6"/>
    <p:sldId id="575" r:id="rId7"/>
    <p:sldId id="577" r:id="rId8"/>
    <p:sldId id="576" r:id="rId9"/>
    <p:sldId id="579" r:id="rId10"/>
  </p:sldIdLst>
  <p:sldSz cx="12192000" cy="6858000"/>
  <p:notesSz cx="7077075" cy="905192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D50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9" autoAdjust="0"/>
    <p:restoredTop sz="81514" autoAdjust="0"/>
  </p:normalViewPr>
  <p:slideViewPr>
    <p:cSldViewPr snapToGrid="0">
      <p:cViewPr varScale="1">
        <p:scale>
          <a:sx n="67" d="100"/>
          <a:sy n="67" d="100"/>
        </p:scale>
        <p:origin x="1176" y="62"/>
      </p:cViewPr>
      <p:guideLst>
        <p:guide orient="horz" pos="2136"/>
        <p:guide pos="3840"/>
      </p:guideLst>
    </p:cSldViewPr>
  </p:slideViewPr>
  <p:notesTextViewPr>
    <p:cViewPr>
      <p:scale>
        <a:sx n="100" d="100"/>
        <a:sy n="100" d="100"/>
      </p:scale>
      <p:origin x="0" y="0"/>
    </p:cViewPr>
  </p:notesTextViewPr>
  <p:sorterViewPr>
    <p:cViewPr varScale="1">
      <p:scale>
        <a:sx n="1" d="1"/>
        <a:sy n="1" d="1"/>
      </p:scale>
      <p:origin x="0" y="-4662"/>
    </p:cViewPr>
  </p:sorterViewPr>
  <p:notesViewPr>
    <p:cSldViewPr snapToGrid="0">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7374" cy="452906"/>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4008100" y="0"/>
            <a:ext cx="3067374" cy="452906"/>
          </a:xfrm>
          <a:prstGeom prst="rect">
            <a:avLst/>
          </a:prstGeom>
        </p:spPr>
        <p:txBody>
          <a:bodyPr vert="horz" lIns="93177" tIns="46589" rIns="93177" bIns="46589" rtlCol="0"/>
          <a:lstStyle>
            <a:lvl1pPr algn="r">
              <a:defRPr sz="1200">
                <a:latin typeface="Arial" charset="0"/>
                <a:cs typeface="Arial" charset="0"/>
              </a:defRPr>
            </a:lvl1pPr>
          </a:lstStyle>
          <a:p>
            <a:pPr>
              <a:defRPr/>
            </a:pPr>
            <a:fld id="{0D38392C-5B1B-4091-92F5-0AF516E230C0}" type="datetimeFigureOut">
              <a:rPr lang="en-US"/>
              <a:pPr>
                <a:defRPr/>
              </a:pPr>
              <a:t>8/9/2020</a:t>
            </a:fld>
            <a:endParaRPr lang="en-US"/>
          </a:p>
        </p:txBody>
      </p:sp>
      <p:sp>
        <p:nvSpPr>
          <p:cNvPr id="4" name="Footer Placeholder 3"/>
          <p:cNvSpPr>
            <a:spLocks noGrp="1"/>
          </p:cNvSpPr>
          <p:nvPr>
            <p:ph type="ftr" sz="quarter" idx="2"/>
          </p:nvPr>
        </p:nvSpPr>
        <p:spPr>
          <a:xfrm>
            <a:off x="1" y="8597474"/>
            <a:ext cx="3067374" cy="452906"/>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4008100" y="8597474"/>
            <a:ext cx="3067374" cy="452906"/>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26BD201C-12E2-4DBB-9A5B-6B389EAEBA6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7374" cy="452906"/>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4008100" y="0"/>
            <a:ext cx="3067374" cy="452906"/>
          </a:xfrm>
          <a:prstGeom prst="rect">
            <a:avLst/>
          </a:prstGeom>
        </p:spPr>
        <p:txBody>
          <a:bodyPr vert="horz" lIns="93177" tIns="46589" rIns="93177" bIns="46589" rtlCol="0"/>
          <a:lstStyle>
            <a:lvl1pPr algn="r">
              <a:defRPr sz="1200">
                <a:latin typeface="Arial" charset="0"/>
                <a:cs typeface="Arial" charset="0"/>
              </a:defRPr>
            </a:lvl1pPr>
          </a:lstStyle>
          <a:p>
            <a:pPr>
              <a:defRPr/>
            </a:pPr>
            <a:fld id="{FAC896CC-00FF-4966-96CE-D3E3C41D982D}" type="datetimeFigureOut">
              <a:rPr lang="en-US"/>
              <a:pPr>
                <a:defRPr/>
              </a:pPr>
              <a:t>8/9/2020</a:t>
            </a:fld>
            <a:endParaRPr lang="en-US"/>
          </a:p>
        </p:txBody>
      </p:sp>
      <p:sp>
        <p:nvSpPr>
          <p:cNvPr id="4" name="Slide Image Placeholder 3"/>
          <p:cNvSpPr>
            <a:spLocks noGrp="1" noRot="1" noChangeAspect="1"/>
          </p:cNvSpPr>
          <p:nvPr>
            <p:ph type="sldImg" idx="2"/>
          </p:nvPr>
        </p:nvSpPr>
        <p:spPr>
          <a:xfrm>
            <a:off x="520700" y="677863"/>
            <a:ext cx="6035675" cy="3395662"/>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8350" y="4300285"/>
            <a:ext cx="5660378" cy="4073058"/>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597474"/>
            <a:ext cx="3067374" cy="452906"/>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4008100" y="8597474"/>
            <a:ext cx="3067374" cy="452906"/>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8B4E09B2-6408-441F-BB3F-D03E0D1A73E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a:t>
            </a:fld>
            <a:endParaRPr lang="en-US"/>
          </a:p>
        </p:txBody>
      </p:sp>
    </p:spTree>
    <p:extLst>
      <p:ext uri="{BB962C8B-B14F-4D97-AF65-F5344CB8AC3E}">
        <p14:creationId xmlns:p14="http://schemas.microsoft.com/office/powerpoint/2010/main" val="121998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Comment on Slide:</a:t>
            </a: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endParaRPr kumimoji="0" lang="en-US" altLang="en-US" sz="1200" b="1"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Reminders for 2020 from the NFHS Football Game Officials Manual Committee on the 2020-2021 NFHS Football Game Officials Manual and other items.  </a:t>
            </a: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See comments on the slide.</a:t>
            </a:r>
            <a:endParaRPr kumimoji="0" lang="en-US" altLang="en-US" sz="1200" b="1" i="0" u="sng"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a:t>
            </a:fld>
            <a:endParaRPr lang="en-US"/>
          </a:p>
        </p:txBody>
      </p:sp>
    </p:spTree>
    <p:extLst>
      <p:ext uri="{BB962C8B-B14F-4D97-AF65-F5344CB8AC3E}">
        <p14:creationId xmlns:p14="http://schemas.microsoft.com/office/powerpoint/2010/main" val="183420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Comment on Slide:</a:t>
            </a: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endParaRPr kumimoji="0" lang="en-US" altLang="en-US" sz="1200" b="1"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Reminders for 2020 from the NFHS Football Game Officials Manual Committee on the 2020-2021 NFHS Football Game Officials Manual and other items.  </a:t>
            </a: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See comments on the slide.</a:t>
            </a:r>
            <a:endParaRPr kumimoji="0" lang="en-US" altLang="en-US" sz="1200" b="1" i="0" u="sng"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3</a:t>
            </a:fld>
            <a:endParaRPr lang="en-US"/>
          </a:p>
        </p:txBody>
      </p:sp>
    </p:spTree>
    <p:extLst>
      <p:ext uri="{BB962C8B-B14F-4D97-AF65-F5344CB8AC3E}">
        <p14:creationId xmlns:p14="http://schemas.microsoft.com/office/powerpoint/2010/main" val="1319697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4</a:t>
            </a:fld>
            <a:endParaRPr lang="en-US"/>
          </a:p>
        </p:txBody>
      </p:sp>
    </p:spTree>
    <p:extLst>
      <p:ext uri="{BB962C8B-B14F-4D97-AF65-F5344CB8AC3E}">
        <p14:creationId xmlns:p14="http://schemas.microsoft.com/office/powerpoint/2010/main" val="3688523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Comment on Slide: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1"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2020-21 NFHS information with regards to football.</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5</a:t>
            </a:fld>
            <a:endParaRPr lang="en-US"/>
          </a:p>
        </p:txBody>
      </p:sp>
    </p:spTree>
    <p:extLst>
      <p:ext uri="{BB962C8B-B14F-4D97-AF65-F5344CB8AC3E}">
        <p14:creationId xmlns:p14="http://schemas.microsoft.com/office/powerpoint/2010/main" val="2356221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Comment on Slide: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1"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2020-21 NFHS information with regards to football.</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6</a:t>
            </a:fld>
            <a:endParaRPr lang="en-US"/>
          </a:p>
        </p:txBody>
      </p:sp>
    </p:spTree>
    <p:extLst>
      <p:ext uri="{BB962C8B-B14F-4D97-AF65-F5344CB8AC3E}">
        <p14:creationId xmlns:p14="http://schemas.microsoft.com/office/powerpoint/2010/main" val="3487723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Comment on Slide: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1"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2020-21 NFHS information with regards to football.</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7</a:t>
            </a:fld>
            <a:endParaRPr lang="en-US"/>
          </a:p>
        </p:txBody>
      </p:sp>
    </p:spTree>
    <p:extLst>
      <p:ext uri="{BB962C8B-B14F-4D97-AF65-F5344CB8AC3E}">
        <p14:creationId xmlns:p14="http://schemas.microsoft.com/office/powerpoint/2010/main" val="303069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Comment on Slide: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1"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2020-21 NFHS information with regards to football.</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8</a:t>
            </a:fld>
            <a:endParaRPr lang="en-US"/>
          </a:p>
        </p:txBody>
      </p:sp>
    </p:spTree>
    <p:extLst>
      <p:ext uri="{BB962C8B-B14F-4D97-AF65-F5344CB8AC3E}">
        <p14:creationId xmlns:p14="http://schemas.microsoft.com/office/powerpoint/2010/main" val="1719962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Comment on Slide: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1"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2020-21 NFHS information with regards to football.</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9</a:t>
            </a:fld>
            <a:endParaRPr lang="en-US"/>
          </a:p>
        </p:txBody>
      </p:sp>
    </p:spTree>
    <p:extLst>
      <p:ext uri="{BB962C8B-B14F-4D97-AF65-F5344CB8AC3E}">
        <p14:creationId xmlns:p14="http://schemas.microsoft.com/office/powerpoint/2010/main" val="9732030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p:cNvPicPr>
            <a:picLocks noChangeAspect="1"/>
          </p:cNvPicPr>
          <p:nvPr userDrawn="1"/>
        </p:nvPicPr>
        <p:blipFill rotWithShape="1">
          <a:blip r:embed="rId2" cstate="print"/>
          <a:srcRect t="1465" b="23846"/>
          <a:stretch/>
        </p:blipFill>
        <p:spPr bwMode="auto">
          <a:xfrm>
            <a:off x="0" y="-1"/>
            <a:ext cx="12192000" cy="4416425"/>
          </a:xfrm>
          <a:prstGeom prst="rect">
            <a:avLst/>
          </a:prstGeom>
          <a:noFill/>
          <a:ln w="9525">
            <a:noFill/>
            <a:miter lim="800000"/>
            <a:headEnd/>
            <a:tailEnd/>
          </a:ln>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9" name="TextBox 8"/>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descr="A picture containing drawing&#10;&#10;Description automatically generated">
            <a:extLst>
              <a:ext uri="{FF2B5EF4-FFF2-40B4-BE49-F238E27FC236}">
                <a16:creationId xmlns:a16="http://schemas.microsoft.com/office/drawing/2014/main" id="{AD8B593B-5C78-4CBD-9F38-16959FD79D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395" y="5181983"/>
            <a:ext cx="1236422" cy="144475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7713DC-30C4-4EB6-933B-B35831C7F715}" type="datetimeFigureOut">
              <a:rPr lang="en-US"/>
              <a:pPr>
                <a:defRPr/>
              </a:pPr>
              <a:t>8/9/2020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31FA01-9D33-4534-80B3-5D3504E709E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9" name="Picture 8" descr="A picture containing person, player, sport, game&#10;&#10;Description automatically generated">
            <a:extLst>
              <a:ext uri="{FF2B5EF4-FFF2-40B4-BE49-F238E27FC236}">
                <a16:creationId xmlns:a16="http://schemas.microsoft.com/office/drawing/2014/main" id="{92BFE09B-DF49-4561-AD44-FA2E215C41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677"/>
            <a:ext cx="12192000" cy="4408510"/>
          </a:xfrm>
          <a:prstGeom prst="rect">
            <a:avLst/>
          </a:prstGeom>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Box 9">
            <a:extLst>
              <a:ext uri="{FF2B5EF4-FFF2-40B4-BE49-F238E27FC236}">
                <a16:creationId xmlns:a16="http://schemas.microsoft.com/office/drawing/2014/main" id="{20E7DAFF-18A1-43A8-B015-E70E6D39270B}"/>
              </a:ext>
            </a:extLst>
          </p:cNvPr>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pic>
        <p:nvPicPr>
          <p:cNvPr id="8" name="Picture 7" descr="A picture containing drawing&#10;&#10;Description automatically generated">
            <a:extLst>
              <a:ext uri="{FF2B5EF4-FFF2-40B4-BE49-F238E27FC236}">
                <a16:creationId xmlns:a16="http://schemas.microsoft.com/office/drawing/2014/main" id="{3402AFB9-59C9-4F67-8129-CA6A6EFF25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395" y="5181983"/>
            <a:ext cx="1236422" cy="14447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8/9/2020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8/9/2020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17758-ACCC-4E26-AC66-857E65430FDE}" type="datetimeFigureOut">
              <a:rPr lang="en-US"/>
              <a:pPr>
                <a:defRPr/>
              </a:pPr>
              <a:t>8/9/2020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E0A71D9-E60A-4956-946F-F01E7608B9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8/9/2020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CCA03E-429E-4287-B460-5A3D2507CEB5}" type="datetimeFigureOut">
              <a:rPr lang="en-US"/>
              <a:pPr>
                <a:defRPr/>
              </a:pPr>
              <a:t>8/9/2020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4E5A0F9E-214F-4EC5-88BA-BF682F9F162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A596BE-6D36-4222-847D-ED1890045996}" type="datetimeFigureOut">
              <a:rPr lang="en-US"/>
              <a:pPr>
                <a:defRPr/>
              </a:pPr>
              <a:t>8/9/2020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B9FA9DB-E291-4943-BA24-3492DBA589A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A picture containing person, player, sport, game&#10;&#10;Description automatically generated">
            <a:extLst>
              <a:ext uri="{FF2B5EF4-FFF2-40B4-BE49-F238E27FC236}">
                <a16:creationId xmlns:a16="http://schemas.microsoft.com/office/drawing/2014/main" id="{00D5C1FF-9406-4CFF-8CE4-D1533C6C7A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677"/>
            <a:ext cx="12192000" cy="4408510"/>
          </a:xfrm>
          <a:prstGeom prst="rect">
            <a:avLst/>
          </a:prstGeom>
        </p:spPr>
      </p:pic>
      <p:sp>
        <p:nvSpPr>
          <p:cNvPr id="5" name="Rectangle 4"/>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 close up of a sign&#10;&#10;Description automatically generated">
            <a:extLst>
              <a:ext uri="{FF2B5EF4-FFF2-40B4-BE49-F238E27FC236}">
                <a16:creationId xmlns:a16="http://schemas.microsoft.com/office/drawing/2014/main" id="{8494E476-94BE-4249-BA58-F863CF9C2C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9929" y="4858995"/>
            <a:ext cx="1260753" cy="147218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1940985" y="1989139"/>
            <a:ext cx="10026649"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06819" y="6516688"/>
            <a:ext cx="28448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8/9/2020</a:t>
            </a:fld>
            <a:endParaRPr lang="en-US" dirty="0"/>
          </a:p>
        </p:txBody>
      </p:sp>
      <p:sp>
        <p:nvSpPr>
          <p:cNvPr id="5" name="Footer Placeholder 4"/>
          <p:cNvSpPr>
            <a:spLocks noGrp="1"/>
          </p:cNvSpPr>
          <p:nvPr>
            <p:ph type="ftr" sz="quarter" idx="3"/>
          </p:nvPr>
        </p:nvSpPr>
        <p:spPr>
          <a:xfrm>
            <a:off x="9997018" y="6524624"/>
            <a:ext cx="1991783" cy="29527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dirty="0"/>
              <a:t>www.nfhs.org</a:t>
            </a:r>
          </a:p>
        </p:txBody>
      </p:sp>
      <p:sp>
        <p:nvSpPr>
          <p:cNvPr id="6" name="Slide Number Placeholder 5"/>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dirty="0"/>
          </a:p>
        </p:txBody>
      </p:sp>
      <p:sp>
        <p:nvSpPr>
          <p:cNvPr id="7" name="Rectangle 6"/>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74185" y="0"/>
            <a:ext cx="4023783"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670984" y="855664"/>
            <a:ext cx="1132416" cy="650875"/>
            <a:chOff x="502921" y="856420"/>
            <a:chExt cx="850391" cy="649605"/>
          </a:xfrm>
          <a:solidFill>
            <a:srgbClr val="00205B"/>
          </a:solidFill>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 name="Picture 2" descr="A close up of a sign&#10;&#10;Description automatically generated">
            <a:extLst>
              <a:ext uri="{FF2B5EF4-FFF2-40B4-BE49-F238E27FC236}">
                <a16:creationId xmlns:a16="http://schemas.microsoft.com/office/drawing/2014/main" id="{C00CB8E0-4CF4-41FC-9556-38B3AC65E3A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65143" y="5748319"/>
            <a:ext cx="813848" cy="950976"/>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89"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47F82-291C-49D5-BAD3-28826A6D4D55}"/>
              </a:ext>
            </a:extLst>
          </p:cNvPr>
          <p:cNvSpPr>
            <a:spLocks noGrp="1"/>
          </p:cNvSpPr>
          <p:nvPr>
            <p:ph type="title"/>
          </p:nvPr>
        </p:nvSpPr>
        <p:spPr/>
        <p:txBody>
          <a:bodyPr/>
          <a:lstStyle/>
          <a:p>
            <a:r>
              <a:rPr lang="en-US" dirty="0"/>
              <a:t>2020-2021 </a:t>
            </a:r>
            <a:r>
              <a:rPr lang="en-US" dirty="0" err="1"/>
              <a:t>nfhs</a:t>
            </a:r>
            <a:br>
              <a:rPr lang="en-US" dirty="0"/>
            </a:br>
            <a:r>
              <a:rPr lang="en-US" dirty="0"/>
              <a:t>football game officials manual</a:t>
            </a:r>
          </a:p>
        </p:txBody>
      </p:sp>
      <p:sp>
        <p:nvSpPr>
          <p:cNvPr id="3" name="Text Placeholder 2">
            <a:extLst>
              <a:ext uri="{FF2B5EF4-FFF2-40B4-BE49-F238E27FC236}">
                <a16:creationId xmlns:a16="http://schemas.microsoft.com/office/drawing/2014/main" id="{97DE54D0-1855-4B0F-94DB-DD46DEA7F55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57281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055BDA-6C46-4D65-A609-88DA3EC37F3A}"/>
              </a:ext>
            </a:extLst>
          </p:cNvPr>
          <p:cNvSpPr>
            <a:spLocks noGrp="1"/>
          </p:cNvSpPr>
          <p:nvPr>
            <p:ph type="title"/>
          </p:nvPr>
        </p:nvSpPr>
        <p:spPr/>
        <p:txBody>
          <a:bodyPr/>
          <a:lstStyle/>
          <a:p>
            <a:r>
              <a:rPr lang="en-US" dirty="0"/>
              <a:t>2020-2021 </a:t>
            </a:r>
            <a:r>
              <a:rPr lang="en-US" dirty="0" err="1"/>
              <a:t>Nfhs</a:t>
            </a:r>
            <a:r>
              <a:rPr lang="en-US" dirty="0"/>
              <a:t> football </a:t>
            </a:r>
            <a:br>
              <a:rPr lang="en-US" dirty="0"/>
            </a:br>
            <a:r>
              <a:rPr lang="en-US" dirty="0"/>
              <a:t>NYSACFO MECHANICS</a:t>
            </a:r>
          </a:p>
        </p:txBody>
      </p:sp>
      <p:sp>
        <p:nvSpPr>
          <p:cNvPr id="6" name="Content Placeholder 5">
            <a:extLst>
              <a:ext uri="{FF2B5EF4-FFF2-40B4-BE49-F238E27FC236}">
                <a16:creationId xmlns:a16="http://schemas.microsoft.com/office/drawing/2014/main" id="{0FD7226A-084D-4258-B9B4-894D911B268B}"/>
              </a:ext>
            </a:extLst>
          </p:cNvPr>
          <p:cNvSpPr>
            <a:spLocks noGrp="1"/>
          </p:cNvSpPr>
          <p:nvPr>
            <p:ph idx="1"/>
          </p:nvPr>
        </p:nvSpPr>
        <p:spPr>
          <a:xfrm>
            <a:off x="984739" y="1677620"/>
            <a:ext cx="11004062" cy="4794249"/>
          </a:xfrm>
        </p:spPr>
        <p:txBody>
          <a:bodyPr/>
          <a:lstStyle/>
          <a:p>
            <a:pPr marL="0" lvl="0" indent="0" eaLnBrk="0" hangingPunct="0">
              <a:buNone/>
            </a:pPr>
            <a:endParaRPr lang="en-US" altLang="en-US" sz="1400" dirty="0">
              <a:solidFill>
                <a:srgbClr val="414B56"/>
              </a:solidFill>
              <a:cs typeface="Calibri" panose="020F0502020204030204" pitchFamily="34" charset="0"/>
            </a:endParaRPr>
          </a:p>
          <a:p>
            <a:pPr lvl="0" eaLnBrk="0" hangingPunct="0"/>
            <a:r>
              <a:rPr lang="en-US" altLang="en-US" sz="2400" dirty="0">
                <a:solidFill>
                  <a:srgbClr val="414B56"/>
                </a:solidFill>
                <a:cs typeface="Calibri" panose="020F0502020204030204" pitchFamily="34" charset="0"/>
              </a:rPr>
              <a:t>Coin Toss</a:t>
            </a:r>
          </a:p>
          <a:p>
            <a:pPr lvl="1" eaLnBrk="0" hangingPunct="0"/>
            <a:r>
              <a:rPr lang="en-US" altLang="en-US" dirty="0">
                <a:solidFill>
                  <a:srgbClr val="414B56"/>
                </a:solidFill>
                <a:cs typeface="Calibri" panose="020F0502020204030204" pitchFamily="34" charset="0"/>
              </a:rPr>
              <a:t>Historically, the NYSACFO mechanic has been “stay with the winner” of the toss.</a:t>
            </a:r>
          </a:p>
          <a:p>
            <a:pPr lvl="1" eaLnBrk="0" hangingPunct="0"/>
            <a:endParaRPr lang="en-US" altLang="en-US" sz="2200" dirty="0">
              <a:solidFill>
                <a:srgbClr val="414B56"/>
              </a:solidFill>
              <a:cs typeface="Calibri" panose="020F0502020204030204" pitchFamily="34" charset="0"/>
            </a:endParaRPr>
          </a:p>
          <a:p>
            <a:pPr eaLnBrk="0" hangingPunct="0"/>
            <a:r>
              <a:rPr lang="en-US" altLang="en-US" sz="2400" dirty="0">
                <a:solidFill>
                  <a:srgbClr val="414B56"/>
                </a:solidFill>
                <a:cs typeface="Calibri" panose="020F0502020204030204" pitchFamily="34" charset="0"/>
              </a:rPr>
              <a:t>Clapping</a:t>
            </a:r>
          </a:p>
          <a:p>
            <a:pPr lvl="1" eaLnBrk="0" hangingPunct="0"/>
            <a:r>
              <a:rPr lang="en-US" altLang="en-US" sz="2200" dirty="0">
                <a:solidFill>
                  <a:srgbClr val="414B56"/>
                </a:solidFill>
                <a:cs typeface="Calibri" panose="020F0502020204030204" pitchFamily="34" charset="0"/>
              </a:rPr>
              <a:t>As a signal, clapping is allowed.  The referee needs to observe the signal caller for any movement that in his judgment is illegal, i.e., moving forward or attempting to draw B into the neutral zone.</a:t>
            </a:r>
          </a:p>
        </p:txBody>
      </p:sp>
      <p:sp>
        <p:nvSpPr>
          <p:cNvPr id="4" name="Footer Placeholder 3">
            <a:extLst>
              <a:ext uri="{FF2B5EF4-FFF2-40B4-BE49-F238E27FC236}">
                <a16:creationId xmlns:a16="http://schemas.microsoft.com/office/drawing/2014/main" id="{0CE001C0-E10C-46BF-81E9-E3EE0BE8793D}"/>
              </a:ext>
            </a:extLst>
          </p:cNvPr>
          <p:cNvSpPr>
            <a:spLocks noGrp="1"/>
          </p:cNvSpPr>
          <p:nvPr>
            <p:ph type="ftr" sz="quarter" idx="11"/>
          </p:nvPr>
        </p:nvSpPr>
        <p:spPr/>
        <p:txBody>
          <a:bodyPr/>
          <a:lstStyle/>
          <a:p>
            <a:pPr>
              <a:defRPr/>
            </a:pPr>
            <a:r>
              <a:rPr lang="en-US"/>
              <a:t>www.nfhs.org</a:t>
            </a:r>
          </a:p>
        </p:txBody>
      </p:sp>
      <p:sp>
        <p:nvSpPr>
          <p:cNvPr id="7" name="TextBox 6">
            <a:extLst>
              <a:ext uri="{FF2B5EF4-FFF2-40B4-BE49-F238E27FC236}">
                <a16:creationId xmlns:a16="http://schemas.microsoft.com/office/drawing/2014/main" id="{CD15C5BD-742C-4276-BF77-65F5F2565EF4}"/>
              </a:ext>
            </a:extLst>
          </p:cNvPr>
          <p:cNvSpPr txBox="1"/>
          <p:nvPr/>
        </p:nvSpPr>
        <p:spPr>
          <a:xfrm>
            <a:off x="1600200" y="26749"/>
            <a:ext cx="3168650" cy="369332"/>
          </a:xfrm>
          <a:prstGeom prst="rect">
            <a:avLst/>
          </a:prstGeom>
          <a:noFill/>
        </p:spPr>
        <p:txBody>
          <a:bodyPr wrap="square" rtlCol="0">
            <a:spAutoFit/>
          </a:bodyPr>
          <a:lstStyle/>
          <a:p>
            <a:r>
              <a:rPr lang="en-US" dirty="0">
                <a:solidFill>
                  <a:schemeClr val="bg1"/>
                </a:solidFill>
              </a:rPr>
              <a:t>Game Officials Manual</a:t>
            </a:r>
          </a:p>
        </p:txBody>
      </p:sp>
    </p:spTree>
    <p:extLst>
      <p:ext uri="{BB962C8B-B14F-4D97-AF65-F5344CB8AC3E}">
        <p14:creationId xmlns:p14="http://schemas.microsoft.com/office/powerpoint/2010/main" val="123529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055BDA-6C46-4D65-A609-88DA3EC37F3A}"/>
              </a:ext>
            </a:extLst>
          </p:cNvPr>
          <p:cNvSpPr>
            <a:spLocks noGrp="1"/>
          </p:cNvSpPr>
          <p:nvPr>
            <p:ph type="title"/>
          </p:nvPr>
        </p:nvSpPr>
        <p:spPr/>
        <p:txBody>
          <a:bodyPr/>
          <a:lstStyle/>
          <a:p>
            <a:r>
              <a:rPr lang="en-US" dirty="0"/>
              <a:t>2020-2021 </a:t>
            </a:r>
            <a:r>
              <a:rPr lang="en-US" dirty="0" err="1"/>
              <a:t>Nfhs</a:t>
            </a:r>
            <a:r>
              <a:rPr lang="en-US" dirty="0"/>
              <a:t> football </a:t>
            </a:r>
            <a:br>
              <a:rPr lang="en-US" dirty="0"/>
            </a:br>
            <a:r>
              <a:rPr lang="en-US" dirty="0"/>
              <a:t>MECHANICS SOFTWARE</a:t>
            </a:r>
          </a:p>
        </p:txBody>
      </p:sp>
      <p:sp>
        <p:nvSpPr>
          <p:cNvPr id="4" name="Footer Placeholder 3">
            <a:extLst>
              <a:ext uri="{FF2B5EF4-FFF2-40B4-BE49-F238E27FC236}">
                <a16:creationId xmlns:a16="http://schemas.microsoft.com/office/drawing/2014/main" id="{0CE001C0-E10C-46BF-81E9-E3EE0BE8793D}"/>
              </a:ext>
            </a:extLst>
          </p:cNvPr>
          <p:cNvSpPr>
            <a:spLocks noGrp="1"/>
          </p:cNvSpPr>
          <p:nvPr>
            <p:ph type="ftr" sz="quarter" idx="11"/>
          </p:nvPr>
        </p:nvSpPr>
        <p:spPr/>
        <p:txBody>
          <a:bodyPr/>
          <a:lstStyle/>
          <a:p>
            <a:pPr>
              <a:defRPr/>
            </a:pPr>
            <a:r>
              <a:rPr lang="en-US"/>
              <a:t>www.nfhs.org</a:t>
            </a:r>
          </a:p>
        </p:txBody>
      </p:sp>
      <p:sp>
        <p:nvSpPr>
          <p:cNvPr id="7" name="TextBox 6">
            <a:extLst>
              <a:ext uri="{FF2B5EF4-FFF2-40B4-BE49-F238E27FC236}">
                <a16:creationId xmlns:a16="http://schemas.microsoft.com/office/drawing/2014/main" id="{CD15C5BD-742C-4276-BF77-65F5F2565EF4}"/>
              </a:ext>
            </a:extLst>
          </p:cNvPr>
          <p:cNvSpPr txBox="1"/>
          <p:nvPr/>
        </p:nvSpPr>
        <p:spPr>
          <a:xfrm>
            <a:off x="1600200" y="26749"/>
            <a:ext cx="3168650" cy="369332"/>
          </a:xfrm>
          <a:prstGeom prst="rect">
            <a:avLst/>
          </a:prstGeom>
          <a:noFill/>
        </p:spPr>
        <p:txBody>
          <a:bodyPr wrap="square" rtlCol="0">
            <a:spAutoFit/>
          </a:bodyPr>
          <a:lstStyle/>
          <a:p>
            <a:r>
              <a:rPr lang="en-US" dirty="0">
                <a:solidFill>
                  <a:schemeClr val="bg1"/>
                </a:solidFill>
              </a:rPr>
              <a:t>Game Officials Manual</a:t>
            </a:r>
          </a:p>
        </p:txBody>
      </p:sp>
      <p:pic>
        <p:nvPicPr>
          <p:cNvPr id="9" name="Picture 8">
            <a:extLst>
              <a:ext uri="{FF2B5EF4-FFF2-40B4-BE49-F238E27FC236}">
                <a16:creationId xmlns:a16="http://schemas.microsoft.com/office/drawing/2014/main" id="{4BC8127B-E70E-45D6-82E8-78DFD91FA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150" y="2086171"/>
            <a:ext cx="11131411" cy="3583109"/>
          </a:xfrm>
          <a:prstGeom prst="rect">
            <a:avLst/>
          </a:prstGeom>
        </p:spPr>
      </p:pic>
    </p:spTree>
    <p:extLst>
      <p:ext uri="{BB962C8B-B14F-4D97-AF65-F5344CB8AC3E}">
        <p14:creationId xmlns:p14="http://schemas.microsoft.com/office/powerpoint/2010/main" val="3352475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47F82-291C-49D5-BAD3-28826A6D4D55}"/>
              </a:ext>
            </a:extLst>
          </p:cNvPr>
          <p:cNvSpPr>
            <a:spLocks noGrp="1"/>
          </p:cNvSpPr>
          <p:nvPr>
            <p:ph type="title"/>
          </p:nvPr>
        </p:nvSpPr>
        <p:spPr/>
        <p:txBody>
          <a:bodyPr/>
          <a:lstStyle/>
          <a:p>
            <a:r>
              <a:rPr lang="en-US" dirty="0"/>
              <a:t>2020-2021 CD CONSIDERATIONS</a:t>
            </a:r>
            <a:br>
              <a:rPr lang="en-US" dirty="0"/>
            </a:br>
            <a:r>
              <a:rPr lang="en-US" dirty="0"/>
              <a:t>FOOTBALL RULES</a:t>
            </a:r>
          </a:p>
        </p:txBody>
      </p:sp>
      <p:sp>
        <p:nvSpPr>
          <p:cNvPr id="3" name="Text Placeholder 2">
            <a:extLst>
              <a:ext uri="{FF2B5EF4-FFF2-40B4-BE49-F238E27FC236}">
                <a16:creationId xmlns:a16="http://schemas.microsoft.com/office/drawing/2014/main" id="{97DE54D0-1855-4B0F-94DB-DD46DEA7F55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46193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8EABD-A4E4-4FE4-A869-882380F904C7}"/>
              </a:ext>
            </a:extLst>
          </p:cNvPr>
          <p:cNvSpPr>
            <a:spLocks noGrp="1"/>
          </p:cNvSpPr>
          <p:nvPr>
            <p:ph type="title"/>
          </p:nvPr>
        </p:nvSpPr>
        <p:spPr/>
        <p:txBody>
          <a:bodyPr/>
          <a:lstStyle/>
          <a:p>
            <a:r>
              <a:rPr lang="en-US" dirty="0"/>
              <a:t>2020-21 CD CONSIDERATIONS</a:t>
            </a:r>
            <a:br>
              <a:rPr lang="en-US" dirty="0"/>
            </a:br>
            <a:r>
              <a:rPr lang="en-US" dirty="0"/>
              <a:t>Football RULES</a:t>
            </a:r>
          </a:p>
        </p:txBody>
      </p:sp>
      <p:sp>
        <p:nvSpPr>
          <p:cNvPr id="3" name="Content Placeholder 2">
            <a:extLst>
              <a:ext uri="{FF2B5EF4-FFF2-40B4-BE49-F238E27FC236}">
                <a16:creationId xmlns:a16="http://schemas.microsoft.com/office/drawing/2014/main" id="{28FF68E7-1A3B-4440-8138-D6FD358113CB}"/>
              </a:ext>
            </a:extLst>
          </p:cNvPr>
          <p:cNvSpPr>
            <a:spLocks noGrp="1"/>
          </p:cNvSpPr>
          <p:nvPr>
            <p:ph idx="1"/>
          </p:nvPr>
        </p:nvSpPr>
        <p:spPr>
          <a:xfrm>
            <a:off x="1463041" y="2074460"/>
            <a:ext cx="10504594" cy="4253316"/>
          </a:xfrm>
        </p:spPr>
        <p:txBody>
          <a:bodyPr/>
          <a:lstStyle/>
          <a:p>
            <a:pPr lvl="0">
              <a:lnSpc>
                <a:spcPct val="80000"/>
              </a:lnSpc>
              <a:defRPr/>
            </a:pPr>
            <a:r>
              <a:rPr lang="en-US" sz="2400" b="1" dirty="0">
                <a:solidFill>
                  <a:srgbClr val="414B56"/>
                </a:solidFill>
                <a:effectLst>
                  <a:outerShdw blurRad="38100" dist="38100" dir="2700000" algn="tl">
                    <a:srgbClr val="C0C0C0"/>
                  </a:outerShdw>
                </a:effectLst>
              </a:rPr>
              <a:t>Officials are not responsible for monitoring activities on the sidelines, such as social distancing, hand washing, symptoms of illnesses and other such issues.  This monitoring remains with the coaching staff and school personnel.</a:t>
            </a:r>
          </a:p>
          <a:p>
            <a:pPr lvl="0">
              <a:lnSpc>
                <a:spcPct val="80000"/>
              </a:lnSpc>
              <a:defRPr/>
            </a:pPr>
            <a:endParaRPr lang="en-US" sz="2400" b="1" dirty="0">
              <a:solidFill>
                <a:srgbClr val="414B56"/>
              </a:solidFill>
              <a:effectLst>
                <a:outerShdw blurRad="38100" dist="38100" dir="2700000" algn="tl">
                  <a:srgbClr val="C0C0C0"/>
                </a:outerShdw>
              </a:effectLst>
            </a:endParaRPr>
          </a:p>
          <a:p>
            <a:pPr lvl="0">
              <a:lnSpc>
                <a:spcPct val="80000"/>
              </a:lnSpc>
              <a:defRPr/>
            </a:pPr>
            <a:r>
              <a:rPr lang="en-US" sz="2400" b="1" dirty="0">
                <a:solidFill>
                  <a:srgbClr val="414B56"/>
                </a:solidFill>
                <a:effectLst>
                  <a:outerShdw blurRad="38100" dist="38100" dir="2700000" algn="tl">
                    <a:srgbClr val="C0C0C0"/>
                  </a:outerShdw>
                </a:effectLst>
              </a:rPr>
              <a:t>STATE ASSOCIATION ADOPTIONS (Rule 1-7)</a:t>
            </a:r>
          </a:p>
          <a:p>
            <a:pPr lvl="1">
              <a:lnSpc>
                <a:spcPct val="80000"/>
              </a:lnSpc>
              <a:defRPr/>
            </a:pPr>
            <a:r>
              <a:rPr lang="en-US" sz="2200" b="1" dirty="0">
                <a:solidFill>
                  <a:srgbClr val="414B56"/>
                </a:solidFill>
                <a:effectLst>
                  <a:outerShdw blurRad="38100" dist="38100" dir="2700000" algn="tl">
                    <a:srgbClr val="C0C0C0"/>
                  </a:outerShdw>
                </a:effectLst>
              </a:rPr>
              <a:t>Each state association may adopt other playing/administrative rules for football for the 2020 season that would decrease exposure to respiratory droplets and COVID-19.</a:t>
            </a:r>
          </a:p>
          <a:p>
            <a:pPr lvl="1">
              <a:lnSpc>
                <a:spcPct val="80000"/>
              </a:lnSpc>
              <a:defRPr/>
            </a:pPr>
            <a:endParaRPr lang="en-US" sz="2200" b="1" dirty="0">
              <a:solidFill>
                <a:srgbClr val="414B56"/>
              </a:solidFill>
              <a:effectLst>
                <a:outerShdw blurRad="38100" dist="38100" dir="2700000" algn="tl">
                  <a:srgbClr val="C0C0C0"/>
                </a:outerShdw>
              </a:effectLst>
            </a:endParaRPr>
          </a:p>
          <a:p>
            <a:pPr marL="457200" lvl="1" indent="0">
              <a:lnSpc>
                <a:spcPct val="80000"/>
              </a:lnSpc>
              <a:buNone/>
              <a:defRPr/>
            </a:pPr>
            <a:endParaRPr lang="en-US" sz="2800" dirty="0">
              <a:solidFill>
                <a:srgbClr val="414B56"/>
              </a:solidFill>
            </a:endParaRPr>
          </a:p>
          <a:p>
            <a:pPr marL="0" indent="0">
              <a:buNone/>
            </a:pPr>
            <a:endParaRPr lang="en-US" dirty="0"/>
          </a:p>
        </p:txBody>
      </p:sp>
      <p:sp>
        <p:nvSpPr>
          <p:cNvPr id="4" name="Footer Placeholder 3">
            <a:extLst>
              <a:ext uri="{FF2B5EF4-FFF2-40B4-BE49-F238E27FC236}">
                <a16:creationId xmlns:a16="http://schemas.microsoft.com/office/drawing/2014/main" id="{E49CE975-FC52-4F76-A07E-18531563714D}"/>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71374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8EABD-A4E4-4FE4-A869-882380F904C7}"/>
              </a:ext>
            </a:extLst>
          </p:cNvPr>
          <p:cNvSpPr>
            <a:spLocks noGrp="1"/>
          </p:cNvSpPr>
          <p:nvPr>
            <p:ph type="title"/>
          </p:nvPr>
        </p:nvSpPr>
        <p:spPr/>
        <p:txBody>
          <a:bodyPr/>
          <a:lstStyle/>
          <a:p>
            <a:r>
              <a:rPr lang="en-US" dirty="0"/>
              <a:t>2020-21 CD CONSIDERATIONS</a:t>
            </a:r>
            <a:br>
              <a:rPr lang="en-US" dirty="0"/>
            </a:br>
            <a:r>
              <a:rPr lang="en-US" dirty="0"/>
              <a:t>Football RULES</a:t>
            </a:r>
          </a:p>
        </p:txBody>
      </p:sp>
      <p:sp>
        <p:nvSpPr>
          <p:cNvPr id="3" name="Content Placeholder 2">
            <a:extLst>
              <a:ext uri="{FF2B5EF4-FFF2-40B4-BE49-F238E27FC236}">
                <a16:creationId xmlns:a16="http://schemas.microsoft.com/office/drawing/2014/main" id="{28FF68E7-1A3B-4440-8138-D6FD358113CB}"/>
              </a:ext>
            </a:extLst>
          </p:cNvPr>
          <p:cNvSpPr>
            <a:spLocks noGrp="1"/>
          </p:cNvSpPr>
          <p:nvPr>
            <p:ph idx="1"/>
          </p:nvPr>
        </p:nvSpPr>
        <p:spPr>
          <a:xfrm>
            <a:off x="1463041" y="2074460"/>
            <a:ext cx="10504594" cy="4253316"/>
          </a:xfrm>
        </p:spPr>
        <p:txBody>
          <a:bodyPr/>
          <a:lstStyle/>
          <a:p>
            <a:pPr lvl="0">
              <a:lnSpc>
                <a:spcPct val="80000"/>
              </a:lnSpc>
              <a:defRPr/>
            </a:pPr>
            <a:r>
              <a:rPr lang="en-US" sz="2400" b="1" dirty="0">
                <a:solidFill>
                  <a:srgbClr val="414B56"/>
                </a:solidFill>
                <a:effectLst>
                  <a:outerShdw blurRad="38100" dist="38100" dir="2700000" algn="tl">
                    <a:srgbClr val="C0C0C0"/>
                  </a:outerShdw>
                </a:effectLst>
              </a:rPr>
              <a:t>TEAM BOX (Rule 1-2-3g)</a:t>
            </a:r>
          </a:p>
          <a:p>
            <a:pPr lvl="1">
              <a:lnSpc>
                <a:spcPct val="80000"/>
              </a:lnSpc>
              <a:defRPr/>
            </a:pPr>
            <a:r>
              <a:rPr lang="en-US" sz="2200" b="1" dirty="0">
                <a:solidFill>
                  <a:srgbClr val="414B56"/>
                </a:solidFill>
                <a:effectLst>
                  <a:outerShdw blurRad="38100" dist="38100" dir="2700000" algn="tl">
                    <a:srgbClr val="C0C0C0"/>
                  </a:outerShdw>
                </a:effectLst>
              </a:rPr>
              <a:t>The team box may be extended on both sides of the field to the 10-yard lines (for players only) in order for more social-distancing space for the teams.</a:t>
            </a:r>
          </a:p>
          <a:p>
            <a:pPr lvl="1">
              <a:lnSpc>
                <a:spcPct val="80000"/>
              </a:lnSpc>
              <a:defRPr/>
            </a:pPr>
            <a:r>
              <a:rPr lang="en-US" sz="2200" b="1" dirty="0">
                <a:solidFill>
                  <a:srgbClr val="414B56"/>
                </a:solidFill>
                <a:effectLst>
                  <a:outerShdw blurRad="38100" dist="38100" dir="2700000" algn="tl">
                    <a:srgbClr val="C0C0C0"/>
                  </a:outerShdw>
                </a:effectLst>
              </a:rPr>
              <a:t>Maintain social distancing of 6 feet at all times while in the team box.</a:t>
            </a:r>
          </a:p>
          <a:p>
            <a:pPr lvl="1">
              <a:lnSpc>
                <a:spcPct val="80000"/>
              </a:lnSpc>
              <a:defRPr/>
            </a:pPr>
            <a:r>
              <a:rPr lang="en-US" sz="2200" b="1" dirty="0">
                <a:solidFill>
                  <a:srgbClr val="414B56"/>
                </a:solidFill>
                <a:effectLst>
                  <a:outerShdw blurRad="38100" dist="38100" dir="2700000" algn="tl">
                    <a:srgbClr val="C0C0C0"/>
                  </a:outerShdw>
                </a:effectLst>
              </a:rPr>
              <a:t>Do not share uniforms, towels and other apparel and equipment.</a:t>
            </a:r>
          </a:p>
          <a:p>
            <a:pPr lvl="1">
              <a:lnSpc>
                <a:spcPct val="80000"/>
              </a:lnSpc>
              <a:defRPr/>
            </a:pPr>
            <a:endParaRPr lang="en-US" sz="2200" b="1" dirty="0">
              <a:solidFill>
                <a:srgbClr val="414B56"/>
              </a:solidFill>
              <a:effectLst>
                <a:outerShdw blurRad="38100" dist="38100" dir="2700000" algn="tl">
                  <a:srgbClr val="C0C0C0"/>
                </a:outerShdw>
              </a:effectLst>
            </a:endParaRPr>
          </a:p>
          <a:p>
            <a:pPr lvl="0">
              <a:lnSpc>
                <a:spcPct val="80000"/>
              </a:lnSpc>
              <a:defRPr/>
            </a:pPr>
            <a:r>
              <a:rPr lang="en-US" sz="2400" b="1" dirty="0">
                <a:solidFill>
                  <a:srgbClr val="414B56"/>
                </a:solidFill>
                <a:effectLst>
                  <a:outerShdw blurRad="38100" dist="38100" dir="2700000" algn="tl">
                    <a:srgbClr val="C0C0C0"/>
                  </a:outerShdw>
                </a:effectLst>
              </a:rPr>
              <a:t>BALL (Rule 1-3-2)</a:t>
            </a:r>
          </a:p>
          <a:p>
            <a:pPr lvl="1">
              <a:lnSpc>
                <a:spcPct val="80000"/>
              </a:lnSpc>
              <a:defRPr/>
            </a:pPr>
            <a:r>
              <a:rPr lang="en-US" sz="2200" b="1" dirty="0">
                <a:solidFill>
                  <a:srgbClr val="414B56"/>
                </a:solidFill>
                <a:effectLst>
                  <a:outerShdw blurRad="38100" dist="38100" dir="2700000" algn="tl">
                    <a:srgbClr val="C0C0C0"/>
                  </a:outerShdw>
                </a:effectLst>
              </a:rPr>
              <a:t>The ball should be cleaned and sanitized throughout the contest as recommended by the ball manufacturer.</a:t>
            </a:r>
          </a:p>
          <a:p>
            <a:pPr lvl="1">
              <a:lnSpc>
                <a:spcPct val="80000"/>
              </a:lnSpc>
              <a:defRPr/>
            </a:pPr>
            <a:r>
              <a:rPr lang="en-US" sz="2200" b="1" dirty="0">
                <a:solidFill>
                  <a:srgbClr val="414B56"/>
                </a:solidFill>
                <a:effectLst>
                  <a:outerShdw blurRad="38100" dist="38100" dir="2700000" algn="tl">
                    <a:srgbClr val="C0C0C0"/>
                  </a:outerShdw>
                </a:effectLst>
              </a:rPr>
              <a:t>The ball holders should maintain social distancing of 6 feet at all times during the contest.</a:t>
            </a:r>
          </a:p>
          <a:p>
            <a:pPr marL="457200" lvl="1" indent="0">
              <a:lnSpc>
                <a:spcPct val="80000"/>
              </a:lnSpc>
              <a:buNone/>
              <a:defRPr/>
            </a:pPr>
            <a:endParaRPr lang="en-US" sz="2800" dirty="0">
              <a:solidFill>
                <a:srgbClr val="414B56"/>
              </a:solidFill>
            </a:endParaRPr>
          </a:p>
          <a:p>
            <a:pPr marL="0" indent="0">
              <a:buNone/>
            </a:pPr>
            <a:endParaRPr lang="en-US" dirty="0"/>
          </a:p>
        </p:txBody>
      </p:sp>
      <p:sp>
        <p:nvSpPr>
          <p:cNvPr id="4" name="Footer Placeholder 3">
            <a:extLst>
              <a:ext uri="{FF2B5EF4-FFF2-40B4-BE49-F238E27FC236}">
                <a16:creationId xmlns:a16="http://schemas.microsoft.com/office/drawing/2014/main" id="{E49CE975-FC52-4F76-A07E-18531563714D}"/>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95913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8EABD-A4E4-4FE4-A869-882380F904C7}"/>
              </a:ext>
            </a:extLst>
          </p:cNvPr>
          <p:cNvSpPr>
            <a:spLocks noGrp="1"/>
          </p:cNvSpPr>
          <p:nvPr>
            <p:ph type="title"/>
          </p:nvPr>
        </p:nvSpPr>
        <p:spPr/>
        <p:txBody>
          <a:bodyPr/>
          <a:lstStyle/>
          <a:p>
            <a:r>
              <a:rPr lang="en-US" dirty="0"/>
              <a:t>2020-21 CD CONSIDERATIONS</a:t>
            </a:r>
            <a:br>
              <a:rPr lang="en-US" dirty="0"/>
            </a:br>
            <a:r>
              <a:rPr lang="en-US" dirty="0"/>
              <a:t>Football RULES</a:t>
            </a:r>
          </a:p>
        </p:txBody>
      </p:sp>
      <p:sp>
        <p:nvSpPr>
          <p:cNvPr id="3" name="Content Placeholder 2">
            <a:extLst>
              <a:ext uri="{FF2B5EF4-FFF2-40B4-BE49-F238E27FC236}">
                <a16:creationId xmlns:a16="http://schemas.microsoft.com/office/drawing/2014/main" id="{28FF68E7-1A3B-4440-8138-D6FD358113CB}"/>
              </a:ext>
            </a:extLst>
          </p:cNvPr>
          <p:cNvSpPr>
            <a:spLocks noGrp="1"/>
          </p:cNvSpPr>
          <p:nvPr>
            <p:ph idx="1"/>
          </p:nvPr>
        </p:nvSpPr>
        <p:spPr>
          <a:xfrm>
            <a:off x="1463041" y="2074460"/>
            <a:ext cx="10504594" cy="4253316"/>
          </a:xfrm>
        </p:spPr>
        <p:txBody>
          <a:bodyPr/>
          <a:lstStyle/>
          <a:p>
            <a:pPr lvl="0">
              <a:lnSpc>
                <a:spcPct val="80000"/>
              </a:lnSpc>
              <a:defRPr/>
            </a:pPr>
            <a:r>
              <a:rPr lang="en-US" sz="2400" b="1" dirty="0">
                <a:solidFill>
                  <a:srgbClr val="414B56"/>
                </a:solidFill>
                <a:effectLst>
                  <a:outerShdw blurRad="38100" dist="38100" dir="2700000" algn="tl">
                    <a:srgbClr val="C0C0C0"/>
                  </a:outerShdw>
                </a:effectLst>
              </a:rPr>
              <a:t>CHARGED TIME-OUTS AND AUTHORIZED CONFERENCES (Rules 2-6-2, 3-5-3, 3-5-8)</a:t>
            </a:r>
          </a:p>
          <a:p>
            <a:pPr lvl="1">
              <a:lnSpc>
                <a:spcPct val="80000"/>
              </a:lnSpc>
              <a:defRPr/>
            </a:pPr>
            <a:r>
              <a:rPr lang="en-US" sz="2200" b="1" dirty="0">
                <a:solidFill>
                  <a:srgbClr val="414B56"/>
                </a:solidFill>
                <a:effectLst>
                  <a:outerShdw blurRad="38100" dist="38100" dir="2700000" algn="tl">
                    <a:srgbClr val="C0C0C0"/>
                  </a:outerShdw>
                </a:effectLst>
              </a:rPr>
              <a:t>A single charged time-out may be extended to a maximum of two minutes in length.</a:t>
            </a:r>
          </a:p>
          <a:p>
            <a:pPr lvl="1">
              <a:lnSpc>
                <a:spcPct val="80000"/>
              </a:lnSpc>
              <a:defRPr/>
            </a:pPr>
            <a:r>
              <a:rPr lang="en-US" sz="2200" b="1" dirty="0">
                <a:solidFill>
                  <a:srgbClr val="414B56"/>
                </a:solidFill>
                <a:effectLst>
                  <a:outerShdw blurRad="38100" dist="38100" dir="2700000" algn="tl">
                    <a:srgbClr val="C0C0C0"/>
                  </a:outerShdw>
                </a:effectLst>
              </a:rPr>
              <a:t>The authorized conference for the charged time-out should take place between the 9-yard marks and not at the sideline for social-distancing purposes. (It would be permissible for more than one coach to be involved in this conference and for technology to be used.)</a:t>
            </a:r>
          </a:p>
          <a:p>
            <a:pPr lvl="1">
              <a:lnSpc>
                <a:spcPct val="80000"/>
              </a:lnSpc>
              <a:defRPr/>
            </a:pPr>
            <a:r>
              <a:rPr lang="en-US" sz="2200" b="1" dirty="0">
                <a:solidFill>
                  <a:srgbClr val="414B56"/>
                </a:solidFill>
                <a:effectLst>
                  <a:outerShdw blurRad="38100" dist="38100" dir="2700000" algn="tl">
                    <a:srgbClr val="C0C0C0"/>
                  </a:outerShdw>
                </a:effectLst>
              </a:rPr>
              <a:t>Each </a:t>
            </a:r>
            <a:r>
              <a:rPr lang="en-US" sz="2200" b="1" u="sng" dirty="0">
                <a:solidFill>
                  <a:srgbClr val="414B56"/>
                </a:solidFill>
                <a:effectLst>
                  <a:outerShdw blurRad="38100" dist="38100" dir="2700000" algn="tl">
                    <a:srgbClr val="C0C0C0"/>
                  </a:outerShdw>
                </a:effectLst>
              </a:rPr>
              <a:t>game official</a:t>
            </a:r>
            <a:r>
              <a:rPr lang="en-US" sz="2200" b="1" dirty="0">
                <a:solidFill>
                  <a:srgbClr val="414B56"/>
                </a:solidFill>
                <a:effectLst>
                  <a:outerShdw blurRad="38100" dist="38100" dir="2700000" algn="tl">
                    <a:srgbClr val="C0C0C0"/>
                  </a:outerShdw>
                </a:effectLst>
              </a:rPr>
              <a:t> and player should have their own beverage container brought out to them on the field.</a:t>
            </a:r>
          </a:p>
          <a:p>
            <a:pPr lvl="1">
              <a:lnSpc>
                <a:spcPct val="80000"/>
              </a:lnSpc>
              <a:defRPr/>
            </a:pPr>
            <a:endParaRPr lang="en-US" sz="2200" b="1" dirty="0">
              <a:solidFill>
                <a:srgbClr val="414B56"/>
              </a:solidFill>
              <a:effectLst>
                <a:outerShdw blurRad="38100" dist="38100" dir="2700000" algn="tl">
                  <a:srgbClr val="C0C0C0"/>
                </a:outerShdw>
              </a:effectLst>
            </a:endParaRPr>
          </a:p>
          <a:p>
            <a:pPr lvl="0">
              <a:lnSpc>
                <a:spcPct val="80000"/>
              </a:lnSpc>
              <a:defRPr/>
            </a:pPr>
            <a:r>
              <a:rPr lang="en-US" sz="2400" b="1" dirty="0">
                <a:solidFill>
                  <a:srgbClr val="414B56"/>
                </a:solidFill>
                <a:effectLst>
                  <a:outerShdw blurRad="38100" dist="38100" dir="2700000" algn="tl">
                    <a:srgbClr val="C0C0C0"/>
                  </a:outerShdw>
                </a:effectLst>
              </a:rPr>
              <a:t>INTERMISSION BETWEEN PERIODS AND AFTER SCORING (Rule 3-5-7l)</a:t>
            </a:r>
          </a:p>
          <a:p>
            <a:pPr lvl="1">
              <a:lnSpc>
                <a:spcPct val="80000"/>
              </a:lnSpc>
              <a:defRPr/>
            </a:pPr>
            <a:r>
              <a:rPr lang="en-US" sz="2200" b="1" dirty="0">
                <a:solidFill>
                  <a:srgbClr val="414B56"/>
                </a:solidFill>
                <a:effectLst>
                  <a:outerShdw blurRad="38100" dist="38100" dir="2700000" algn="tl">
                    <a:srgbClr val="C0C0C0"/>
                  </a:outerShdw>
                </a:effectLst>
              </a:rPr>
              <a:t>The intermission may be extended to a maximum of two minutes between the first and second and the third and fourth periods and following a try, successful field goal or safety, and prior to the succeeding free kick.</a:t>
            </a:r>
          </a:p>
          <a:p>
            <a:pPr lvl="1">
              <a:lnSpc>
                <a:spcPct val="80000"/>
              </a:lnSpc>
              <a:defRPr/>
            </a:pPr>
            <a:endParaRPr lang="en-US" sz="2200" b="1" dirty="0">
              <a:solidFill>
                <a:srgbClr val="414B56"/>
              </a:solidFill>
              <a:effectLst>
                <a:outerShdw blurRad="38100" dist="38100" dir="2700000" algn="tl">
                  <a:srgbClr val="C0C0C0"/>
                </a:outerShdw>
              </a:effectLst>
            </a:endParaRPr>
          </a:p>
          <a:p>
            <a:pPr marL="457200" lvl="1" indent="0">
              <a:lnSpc>
                <a:spcPct val="80000"/>
              </a:lnSpc>
              <a:buNone/>
              <a:defRPr/>
            </a:pPr>
            <a:endParaRPr lang="en-US" sz="2800" dirty="0">
              <a:solidFill>
                <a:srgbClr val="414B56"/>
              </a:solidFill>
            </a:endParaRPr>
          </a:p>
          <a:p>
            <a:pPr marL="0" indent="0">
              <a:buNone/>
            </a:pPr>
            <a:endParaRPr lang="en-US" dirty="0"/>
          </a:p>
        </p:txBody>
      </p:sp>
      <p:sp>
        <p:nvSpPr>
          <p:cNvPr id="4" name="Footer Placeholder 3">
            <a:extLst>
              <a:ext uri="{FF2B5EF4-FFF2-40B4-BE49-F238E27FC236}">
                <a16:creationId xmlns:a16="http://schemas.microsoft.com/office/drawing/2014/main" id="{E49CE975-FC52-4F76-A07E-18531563714D}"/>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122295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8EABD-A4E4-4FE4-A869-882380F904C7}"/>
              </a:ext>
            </a:extLst>
          </p:cNvPr>
          <p:cNvSpPr>
            <a:spLocks noGrp="1"/>
          </p:cNvSpPr>
          <p:nvPr>
            <p:ph type="title"/>
          </p:nvPr>
        </p:nvSpPr>
        <p:spPr/>
        <p:txBody>
          <a:bodyPr/>
          <a:lstStyle/>
          <a:p>
            <a:r>
              <a:rPr lang="en-US" dirty="0"/>
              <a:t>2020-21 CD CONSIDERATIONS</a:t>
            </a:r>
            <a:br>
              <a:rPr lang="en-US" dirty="0"/>
            </a:br>
            <a:r>
              <a:rPr lang="en-US" dirty="0"/>
              <a:t>Football RULES</a:t>
            </a:r>
          </a:p>
        </p:txBody>
      </p:sp>
      <p:sp>
        <p:nvSpPr>
          <p:cNvPr id="3" name="Content Placeholder 2">
            <a:extLst>
              <a:ext uri="{FF2B5EF4-FFF2-40B4-BE49-F238E27FC236}">
                <a16:creationId xmlns:a16="http://schemas.microsoft.com/office/drawing/2014/main" id="{28FF68E7-1A3B-4440-8138-D6FD358113CB}"/>
              </a:ext>
            </a:extLst>
          </p:cNvPr>
          <p:cNvSpPr>
            <a:spLocks noGrp="1"/>
          </p:cNvSpPr>
          <p:nvPr>
            <p:ph idx="1"/>
          </p:nvPr>
        </p:nvSpPr>
        <p:spPr>
          <a:xfrm>
            <a:off x="1463041" y="2074460"/>
            <a:ext cx="10504594" cy="4253316"/>
          </a:xfrm>
        </p:spPr>
        <p:txBody>
          <a:bodyPr/>
          <a:lstStyle/>
          <a:p>
            <a:pPr>
              <a:lnSpc>
                <a:spcPct val="80000"/>
              </a:lnSpc>
              <a:defRPr/>
            </a:pPr>
            <a:r>
              <a:rPr lang="en-US" sz="2400" b="1" dirty="0">
                <a:solidFill>
                  <a:srgbClr val="414B56"/>
                </a:solidFill>
                <a:effectLst>
                  <a:outerShdw blurRad="38100" dist="38100" dir="2700000" algn="tl">
                    <a:srgbClr val="C0C0C0"/>
                  </a:outerShdw>
                </a:effectLst>
              </a:rPr>
              <a:t>TOOTH AND MOUTH PROTECTORS [Rule 1-5-1d(5)]</a:t>
            </a:r>
          </a:p>
          <a:p>
            <a:pPr lvl="1">
              <a:lnSpc>
                <a:spcPct val="80000"/>
              </a:lnSpc>
              <a:defRPr/>
            </a:pPr>
            <a:r>
              <a:rPr lang="en-US" sz="2200" b="1" dirty="0">
                <a:solidFill>
                  <a:srgbClr val="414B56"/>
                </a:solidFill>
                <a:effectLst>
                  <a:outerShdw blurRad="38100" dist="38100" dir="2700000" algn="tl">
                    <a:srgbClr val="C0C0C0"/>
                  </a:outerShdw>
                </a:effectLst>
              </a:rPr>
              <a:t>**Still being determined at this time on how to best handle the tooth and mouth protector during the contest. The NFHS SMAC will update the membership as soon as guidance is developed for all sports that require a tooth and mouth protector.</a:t>
            </a:r>
          </a:p>
          <a:p>
            <a:pPr lvl="1">
              <a:lnSpc>
                <a:spcPct val="80000"/>
              </a:lnSpc>
              <a:defRPr/>
            </a:pPr>
            <a:endParaRPr lang="en-US" sz="2200" b="1" dirty="0">
              <a:solidFill>
                <a:srgbClr val="414B56"/>
              </a:solidFill>
              <a:effectLst>
                <a:outerShdw blurRad="38100" dist="38100" dir="2700000" algn="tl">
                  <a:srgbClr val="C0C0C0"/>
                </a:outerShdw>
              </a:effectLst>
            </a:endParaRPr>
          </a:p>
          <a:p>
            <a:pPr>
              <a:lnSpc>
                <a:spcPct val="80000"/>
              </a:lnSpc>
              <a:defRPr/>
            </a:pPr>
            <a:r>
              <a:rPr lang="en-US" sz="2400" b="1" dirty="0">
                <a:solidFill>
                  <a:srgbClr val="414B56"/>
                </a:solidFill>
                <a:effectLst>
                  <a:outerShdw blurRad="38100" dist="38100" dir="2700000" algn="tl">
                    <a:srgbClr val="C0C0C0"/>
                  </a:outerShdw>
                </a:effectLst>
              </a:rPr>
              <a:t>GLOVES (Rule 1-5-2b)</a:t>
            </a:r>
          </a:p>
          <a:p>
            <a:pPr lvl="1">
              <a:lnSpc>
                <a:spcPct val="80000"/>
              </a:lnSpc>
              <a:defRPr/>
            </a:pPr>
            <a:r>
              <a:rPr lang="en-US" sz="2200" b="1" dirty="0">
                <a:solidFill>
                  <a:srgbClr val="414B56"/>
                </a:solidFill>
                <a:effectLst>
                  <a:outerShdw blurRad="38100" dist="38100" dir="2700000" algn="tl">
                    <a:srgbClr val="C0C0C0"/>
                  </a:outerShdw>
                </a:effectLst>
              </a:rPr>
              <a:t>Gloves are permissible but still must comply with Rule 1-5-2b by meeting either the NOCSAE Standard or the SFIA Specification.</a:t>
            </a:r>
          </a:p>
          <a:p>
            <a:pPr lvl="0">
              <a:lnSpc>
                <a:spcPct val="80000"/>
              </a:lnSpc>
              <a:defRPr/>
            </a:pPr>
            <a:endParaRPr lang="en-US" sz="2400" b="1" dirty="0">
              <a:solidFill>
                <a:srgbClr val="414B56"/>
              </a:solidFill>
              <a:effectLst>
                <a:outerShdw blurRad="38100" dist="38100" dir="2700000" algn="tl">
                  <a:srgbClr val="C0C0C0"/>
                </a:outerShdw>
              </a:effectLst>
            </a:endParaRPr>
          </a:p>
          <a:p>
            <a:pPr lvl="0">
              <a:lnSpc>
                <a:spcPct val="80000"/>
              </a:lnSpc>
              <a:defRPr/>
            </a:pPr>
            <a:r>
              <a:rPr lang="en-US" sz="2400" b="1" dirty="0">
                <a:solidFill>
                  <a:srgbClr val="414B56"/>
                </a:solidFill>
                <a:effectLst>
                  <a:outerShdw blurRad="38100" dist="38100" dir="2700000" algn="tl">
                    <a:srgbClr val="C0C0C0"/>
                  </a:outerShdw>
                </a:effectLst>
              </a:rPr>
              <a:t>FACE MASKS [Rules 1-5-1a, 1-5-3c(4)]</a:t>
            </a:r>
          </a:p>
          <a:p>
            <a:pPr lvl="1">
              <a:lnSpc>
                <a:spcPct val="80000"/>
              </a:lnSpc>
              <a:defRPr/>
            </a:pPr>
            <a:r>
              <a:rPr lang="en-US" sz="2200" b="1" dirty="0">
                <a:solidFill>
                  <a:srgbClr val="414B56"/>
                </a:solidFill>
                <a:effectLst>
                  <a:outerShdw blurRad="38100" dist="38100" dir="2700000" algn="tl">
                    <a:srgbClr val="C0C0C0"/>
                  </a:outerShdw>
                </a:effectLst>
              </a:rPr>
              <a:t>Cloth face coverings are permissible.</a:t>
            </a:r>
          </a:p>
          <a:p>
            <a:pPr lvl="1">
              <a:lnSpc>
                <a:spcPct val="80000"/>
              </a:lnSpc>
              <a:defRPr/>
            </a:pPr>
            <a:r>
              <a:rPr lang="en-US" sz="2200" b="1" dirty="0">
                <a:solidFill>
                  <a:srgbClr val="414B56"/>
                </a:solidFill>
                <a:effectLst>
                  <a:outerShdw blurRad="38100" dist="38100" dir="2700000" algn="tl">
                    <a:srgbClr val="C0C0C0"/>
                  </a:outerShdw>
                </a:effectLst>
              </a:rPr>
              <a:t>Plastic shields covering the entire face (unless integrated into the face mask and attached to the helmet and clear without the presence of any tint) shall not be allowed during the contest.</a:t>
            </a:r>
          </a:p>
          <a:p>
            <a:pPr lvl="1">
              <a:lnSpc>
                <a:spcPct val="80000"/>
              </a:lnSpc>
              <a:defRPr/>
            </a:pPr>
            <a:endParaRPr lang="en-US" sz="2200" b="1" dirty="0">
              <a:solidFill>
                <a:srgbClr val="414B56"/>
              </a:solidFill>
              <a:effectLst>
                <a:outerShdw blurRad="38100" dist="38100" dir="2700000" algn="tl">
                  <a:srgbClr val="C0C0C0"/>
                </a:outerShdw>
              </a:effectLst>
            </a:endParaRPr>
          </a:p>
          <a:p>
            <a:pPr lvl="1">
              <a:lnSpc>
                <a:spcPct val="80000"/>
              </a:lnSpc>
              <a:defRPr/>
            </a:pPr>
            <a:endParaRPr lang="en-US" sz="2200" b="1" dirty="0">
              <a:solidFill>
                <a:srgbClr val="414B56"/>
              </a:solidFill>
              <a:effectLst>
                <a:outerShdw blurRad="38100" dist="38100" dir="2700000" algn="tl">
                  <a:srgbClr val="C0C0C0"/>
                </a:outerShdw>
              </a:effectLst>
            </a:endParaRPr>
          </a:p>
          <a:p>
            <a:pPr marL="457200" lvl="1" indent="0">
              <a:lnSpc>
                <a:spcPct val="80000"/>
              </a:lnSpc>
              <a:buNone/>
              <a:defRPr/>
            </a:pPr>
            <a:endParaRPr lang="en-US" sz="2800" dirty="0">
              <a:solidFill>
                <a:srgbClr val="414B56"/>
              </a:solidFill>
            </a:endParaRPr>
          </a:p>
          <a:p>
            <a:pPr marL="0" indent="0">
              <a:buNone/>
            </a:pPr>
            <a:endParaRPr lang="en-US" dirty="0"/>
          </a:p>
        </p:txBody>
      </p:sp>
      <p:sp>
        <p:nvSpPr>
          <p:cNvPr id="4" name="Footer Placeholder 3">
            <a:extLst>
              <a:ext uri="{FF2B5EF4-FFF2-40B4-BE49-F238E27FC236}">
                <a16:creationId xmlns:a16="http://schemas.microsoft.com/office/drawing/2014/main" id="{E49CE975-FC52-4F76-A07E-18531563714D}"/>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65205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8EABD-A4E4-4FE4-A869-882380F904C7}"/>
              </a:ext>
            </a:extLst>
          </p:cNvPr>
          <p:cNvSpPr>
            <a:spLocks noGrp="1"/>
          </p:cNvSpPr>
          <p:nvPr>
            <p:ph type="title"/>
          </p:nvPr>
        </p:nvSpPr>
        <p:spPr/>
        <p:txBody>
          <a:bodyPr/>
          <a:lstStyle/>
          <a:p>
            <a:r>
              <a:rPr lang="en-US" dirty="0"/>
              <a:t>2020-21 CD CONSIDERATIONS</a:t>
            </a:r>
            <a:br>
              <a:rPr lang="en-US" dirty="0"/>
            </a:br>
            <a:r>
              <a:rPr lang="en-US" dirty="0"/>
              <a:t>Football RULES</a:t>
            </a:r>
          </a:p>
        </p:txBody>
      </p:sp>
      <p:sp>
        <p:nvSpPr>
          <p:cNvPr id="4" name="Footer Placeholder 3">
            <a:extLst>
              <a:ext uri="{FF2B5EF4-FFF2-40B4-BE49-F238E27FC236}">
                <a16:creationId xmlns:a16="http://schemas.microsoft.com/office/drawing/2014/main" id="{E49CE975-FC52-4F76-A07E-18531563714D}"/>
              </a:ext>
            </a:extLst>
          </p:cNvPr>
          <p:cNvSpPr>
            <a:spLocks noGrp="1"/>
          </p:cNvSpPr>
          <p:nvPr>
            <p:ph type="ftr" sz="quarter" idx="11"/>
          </p:nvPr>
        </p:nvSpPr>
        <p:spPr/>
        <p:txBody>
          <a:bodyPr/>
          <a:lstStyle/>
          <a:p>
            <a:pPr>
              <a:defRPr/>
            </a:pPr>
            <a:r>
              <a:rPr lang="en-US"/>
              <a:t>www.nfhs.org</a:t>
            </a:r>
          </a:p>
        </p:txBody>
      </p:sp>
      <p:pic>
        <p:nvPicPr>
          <p:cNvPr id="8" name="Picture 7">
            <a:extLst>
              <a:ext uri="{FF2B5EF4-FFF2-40B4-BE49-F238E27FC236}">
                <a16:creationId xmlns:a16="http://schemas.microsoft.com/office/drawing/2014/main" id="{11FC381E-29C8-40F4-B65B-B7BB1BAE8A9D}"/>
              </a:ext>
            </a:extLst>
          </p:cNvPr>
          <p:cNvPicPr>
            <a:picLocks noChangeAspect="1"/>
          </p:cNvPicPr>
          <p:nvPr/>
        </p:nvPicPr>
        <p:blipFill rotWithShape="1">
          <a:blip r:embed="rId3">
            <a:extLst>
              <a:ext uri="{28A0092B-C50C-407E-A947-70E740481C1C}">
                <a14:useLocalDpi xmlns:a14="http://schemas.microsoft.com/office/drawing/2010/main" val="0"/>
              </a:ext>
            </a:extLst>
          </a:blip>
          <a:srcRect l="5337" t="7023" r="4504"/>
          <a:stretch/>
        </p:blipFill>
        <p:spPr>
          <a:xfrm>
            <a:off x="1105325" y="1949380"/>
            <a:ext cx="10520624" cy="4403253"/>
          </a:xfrm>
          <a:prstGeom prst="rect">
            <a:avLst/>
          </a:prstGeom>
        </p:spPr>
      </p:pic>
    </p:spTree>
    <p:extLst>
      <p:ext uri="{BB962C8B-B14F-4D97-AF65-F5344CB8AC3E}">
        <p14:creationId xmlns:p14="http://schemas.microsoft.com/office/powerpoint/2010/main" val="100323266"/>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2019_Wide Format" id="{07CB1438-9295-4A0D-ADAE-D4D7F1D43FF8}" vid="{CDBA28B3-BD56-47B2-8EF0-6C21F93611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NFHS Company PowerPoint_2019_Wide Format</Template>
  <TotalTime>1441</TotalTime>
  <Words>715</Words>
  <Application>Microsoft Office PowerPoint</Application>
  <PresentationFormat>Widescreen</PresentationFormat>
  <Paragraphs>90</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Courier New</vt:lpstr>
      <vt:lpstr>Wingdings</vt:lpstr>
      <vt:lpstr>Office Theme</vt:lpstr>
      <vt:lpstr>2020-2021 nfhs football game officials manual</vt:lpstr>
      <vt:lpstr>2020-2021 Nfhs football  NYSACFO MECHANICS</vt:lpstr>
      <vt:lpstr>2020-2021 Nfhs football  MECHANICS SOFTWARE</vt:lpstr>
      <vt:lpstr>2020-2021 CD CONSIDERATIONS FOOTBALL RULES</vt:lpstr>
      <vt:lpstr>2020-21 CD CONSIDERATIONS Football RULES</vt:lpstr>
      <vt:lpstr>2020-21 CD CONSIDERATIONS Football RULES</vt:lpstr>
      <vt:lpstr>2020-21 CD CONSIDERATIONS Football RULES</vt:lpstr>
      <vt:lpstr>2020-21 CD CONSIDERATIONS Football RULES</vt:lpstr>
      <vt:lpstr>2020-21 CD CONSIDERATIONS Football RULES</vt:lpstr>
    </vt:vector>
  </TitlesOfParts>
  <Company>NFHS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federation of state high school associations</dc:title>
  <dc:creator>Ross Bray</dc:creator>
  <cp:lastModifiedBy>Patrick English</cp:lastModifiedBy>
  <cp:revision>163</cp:revision>
  <cp:lastPrinted>2020-08-01T02:09:31Z</cp:lastPrinted>
  <dcterms:created xsi:type="dcterms:W3CDTF">2020-02-12T19:35:51Z</dcterms:created>
  <dcterms:modified xsi:type="dcterms:W3CDTF">2020-08-09T22:09:30Z</dcterms:modified>
</cp:coreProperties>
</file>