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6" r:id="rId11"/>
    <p:sldId id="267" r:id="rId12"/>
    <p:sldId id="263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4B4E5-B382-42CB-8899-950359CB1438}" type="datetimeFigureOut">
              <a:rPr lang="en-US" smtClean="0"/>
              <a:pPr/>
              <a:t>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21548-3B24-45A3-9308-4EDBEEA8DB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/>
          <a:lstStyle/>
          <a:p>
            <a:r>
              <a:rPr lang="en-US" dirty="0"/>
              <a:t>Hypertension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209800"/>
            <a:ext cx="6400800" cy="838200"/>
          </a:xfrm>
        </p:spPr>
        <p:txBody>
          <a:bodyPr/>
          <a:lstStyle/>
          <a:p>
            <a:r>
              <a:rPr lang="en-US" dirty="0"/>
              <a:t>High Blood Pressure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3429000"/>
            <a:ext cx="1371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/>
          <a:lstStyle/>
          <a:p>
            <a:r>
              <a:rPr lang="en-US" u="sng" dirty="0"/>
              <a:t>Foods to Avoid with High BP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077200" cy="4038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Limit sodium to 2400 milligrams per day (mg)</a:t>
            </a:r>
          </a:p>
          <a:p>
            <a:r>
              <a:rPr lang="en-US" dirty="0"/>
              <a:t>Canned goods have high sodium i.e. soup</a:t>
            </a:r>
          </a:p>
          <a:p>
            <a:r>
              <a:rPr lang="en-US" dirty="0"/>
              <a:t>Frozen prepared dinners (TV dinners)</a:t>
            </a:r>
          </a:p>
          <a:p>
            <a:r>
              <a:rPr lang="en-US" dirty="0"/>
              <a:t>Pizza – make your own</a:t>
            </a:r>
          </a:p>
          <a:p>
            <a:r>
              <a:rPr lang="en-US" dirty="0"/>
              <a:t>Fatty foods – i.e. gristle from pork chops, skin</a:t>
            </a:r>
          </a:p>
          <a:p>
            <a:r>
              <a:rPr lang="en-US" dirty="0"/>
              <a:t>Alcohol – use in moderation; don’t smoke</a:t>
            </a:r>
          </a:p>
          <a:p>
            <a:r>
              <a:rPr lang="en-US" dirty="0"/>
              <a:t>Sweets add calories, calories add weight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5105400"/>
            <a:ext cx="1295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3505200"/>
          </a:xfrm>
        </p:spPr>
        <p:txBody>
          <a:bodyPr/>
          <a:lstStyle/>
          <a:p>
            <a:r>
              <a:rPr lang="en-US" dirty="0"/>
              <a:t>Fresh vegetables and fresh fruit</a:t>
            </a:r>
          </a:p>
          <a:p>
            <a:r>
              <a:rPr lang="en-US" dirty="0"/>
              <a:t>Read food labels for low sodium foods</a:t>
            </a:r>
          </a:p>
          <a:p>
            <a:r>
              <a:rPr lang="en-US" dirty="0"/>
              <a:t>Choose cholesterol free foods (read label)</a:t>
            </a:r>
          </a:p>
          <a:p>
            <a:r>
              <a:rPr lang="en-US" dirty="0"/>
              <a:t>Diet drink OKs; low sodium sports drinks</a:t>
            </a:r>
          </a:p>
          <a:p>
            <a:r>
              <a:rPr lang="en-US" dirty="0"/>
              <a:t>Cooking oils should be vegetable based</a:t>
            </a:r>
          </a:p>
          <a:p>
            <a:r>
              <a:rPr lang="en-US" dirty="0"/>
              <a:t>Low calorie beer!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4648200"/>
            <a:ext cx="1143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Medications – How they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</p:spPr>
        <p:txBody>
          <a:bodyPr/>
          <a:lstStyle/>
          <a:p>
            <a:r>
              <a:rPr lang="en-US" dirty="0"/>
              <a:t>Diuretic – known as water pill</a:t>
            </a:r>
          </a:p>
          <a:p>
            <a:r>
              <a:rPr lang="en-US" dirty="0"/>
              <a:t>Getting rid of water helps relieve pressure</a:t>
            </a:r>
          </a:p>
          <a:p>
            <a:r>
              <a:rPr lang="en-US" dirty="0"/>
              <a:t>Medication – most work by relaxing blood vessels in and around the heart</a:t>
            </a:r>
          </a:p>
          <a:p>
            <a:r>
              <a:rPr lang="en-US" dirty="0"/>
              <a:t>When blood vessels are relaxed, there is less pressure on walls of the veins, arteries</a:t>
            </a:r>
          </a:p>
          <a:p>
            <a:r>
              <a:rPr lang="en-US" dirty="0"/>
              <a:t>Some are call enzyme inhibitors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5638800"/>
            <a:ext cx="76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Summary  - Make Lifestyle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14800"/>
          </a:xfrm>
        </p:spPr>
        <p:txBody>
          <a:bodyPr/>
          <a:lstStyle/>
          <a:p>
            <a:r>
              <a:rPr lang="en-US" dirty="0"/>
              <a:t>Cut back on salt – read labels</a:t>
            </a:r>
          </a:p>
          <a:p>
            <a:r>
              <a:rPr lang="en-US" dirty="0"/>
              <a:t>Keep weight under control – check ideal wt</a:t>
            </a:r>
          </a:p>
          <a:p>
            <a:r>
              <a:rPr lang="en-US" dirty="0"/>
              <a:t>Check your BP – buy machine at Wal-Mart</a:t>
            </a:r>
          </a:p>
          <a:p>
            <a:r>
              <a:rPr lang="en-US" dirty="0"/>
              <a:t>Cardiovascular Exercise – aerobic/walking</a:t>
            </a:r>
          </a:p>
          <a:p>
            <a:r>
              <a:rPr lang="en-US" dirty="0"/>
              <a:t>Learn about the disease/risks/complications</a:t>
            </a:r>
          </a:p>
          <a:p>
            <a:r>
              <a:rPr lang="en-US" dirty="0"/>
              <a:t>Learn about medications – how they work</a:t>
            </a:r>
          </a:p>
          <a:p>
            <a:r>
              <a:rPr lang="en-US" dirty="0"/>
              <a:t>Choose foods wisely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5410200"/>
            <a:ext cx="12192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What is Hypertension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19399"/>
          </a:xfrm>
        </p:spPr>
        <p:txBody>
          <a:bodyPr/>
          <a:lstStyle/>
          <a:p>
            <a:r>
              <a:rPr lang="en-US" dirty="0"/>
              <a:t>Hyper = means high or elevated</a:t>
            </a:r>
          </a:p>
          <a:p>
            <a:r>
              <a:rPr lang="en-US" dirty="0"/>
              <a:t>Tension = means tight or tense</a:t>
            </a:r>
          </a:p>
          <a:p>
            <a:r>
              <a:rPr lang="en-US" dirty="0"/>
              <a:t>When you have hypertension, you have high tension or tightness in your heart otherwise known as high blood pressure.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4648200"/>
            <a:ext cx="1752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Causes of Hypertension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399"/>
          </a:xfrm>
        </p:spPr>
        <p:txBody>
          <a:bodyPr/>
          <a:lstStyle/>
          <a:p>
            <a:r>
              <a:rPr lang="en-US" dirty="0"/>
              <a:t>Family history – genetics – can skip generation</a:t>
            </a:r>
          </a:p>
          <a:p>
            <a:r>
              <a:rPr lang="en-US" dirty="0"/>
              <a:t>Overweight – difficult for heart to pump blood</a:t>
            </a:r>
          </a:p>
          <a:p>
            <a:r>
              <a:rPr lang="en-US" dirty="0"/>
              <a:t>Poor nutrition – fatty foods, salt, sugar</a:t>
            </a:r>
          </a:p>
          <a:p>
            <a:r>
              <a:rPr lang="en-US" dirty="0"/>
              <a:t>Sedentary lifestyle – no exercise</a:t>
            </a:r>
          </a:p>
          <a:p>
            <a:r>
              <a:rPr lang="en-US" dirty="0"/>
              <a:t>Age – getting older – arteriosclerosis </a:t>
            </a:r>
          </a:p>
          <a:p>
            <a:r>
              <a:rPr lang="en-US" dirty="0"/>
              <a:t>Stress – ongoing, constant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257800"/>
            <a:ext cx="1295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Complications of Hypertension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200"/>
          </a:xfrm>
        </p:spPr>
        <p:txBody>
          <a:bodyPr/>
          <a:lstStyle/>
          <a:p>
            <a:r>
              <a:rPr lang="en-US" dirty="0"/>
              <a:t>Pressure on heart causes heart attacks!</a:t>
            </a:r>
          </a:p>
          <a:p>
            <a:r>
              <a:rPr lang="en-US" dirty="0"/>
              <a:t>Pressure on kidney causes kidney failure!</a:t>
            </a:r>
          </a:p>
          <a:p>
            <a:r>
              <a:rPr lang="en-US" dirty="0"/>
              <a:t>Pressure on eyes causes eye damage!</a:t>
            </a:r>
          </a:p>
          <a:p>
            <a:r>
              <a:rPr lang="en-US" dirty="0"/>
              <a:t>Pressure on brain causes strokes!</a:t>
            </a:r>
          </a:p>
          <a:p>
            <a:r>
              <a:rPr lang="en-US" dirty="0"/>
              <a:t>Pressure on veins causes blood clots!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4724400"/>
            <a:ext cx="1600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Symptoms of Hypertension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600"/>
          </a:xfrm>
        </p:spPr>
        <p:txBody>
          <a:bodyPr/>
          <a:lstStyle/>
          <a:p>
            <a:r>
              <a:rPr lang="en-US" dirty="0"/>
              <a:t>Difficult to detect – known as silent killer</a:t>
            </a:r>
          </a:p>
          <a:p>
            <a:r>
              <a:rPr lang="en-US" dirty="0"/>
              <a:t>Light headed – dizziness</a:t>
            </a:r>
          </a:p>
          <a:p>
            <a:r>
              <a:rPr lang="en-US" dirty="0"/>
              <a:t>Tiredness – heart is working overtime!</a:t>
            </a:r>
          </a:p>
          <a:p>
            <a:r>
              <a:rPr lang="en-US" dirty="0"/>
              <a:t>Tightness in chest – due to pressure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4343400"/>
            <a:ext cx="1752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Making a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05200"/>
          </a:xfrm>
        </p:spPr>
        <p:txBody>
          <a:bodyPr/>
          <a:lstStyle/>
          <a:p>
            <a:r>
              <a:rPr lang="en-US" dirty="0"/>
              <a:t>Family history</a:t>
            </a:r>
          </a:p>
          <a:p>
            <a:r>
              <a:rPr lang="en-US" dirty="0"/>
              <a:t>Blood pressure readings above normal</a:t>
            </a:r>
          </a:p>
          <a:p>
            <a:r>
              <a:rPr lang="en-US" dirty="0"/>
              <a:t>Should be below 140/90</a:t>
            </a:r>
          </a:p>
          <a:p>
            <a:r>
              <a:rPr lang="en-US" dirty="0"/>
              <a:t>BP should be taken at different times of day</a:t>
            </a:r>
          </a:p>
          <a:p>
            <a:r>
              <a:rPr lang="en-US" dirty="0"/>
              <a:t>Should be sitting or relaxed when taken</a:t>
            </a:r>
          </a:p>
          <a:p>
            <a:r>
              <a:rPr lang="en-US" dirty="0"/>
              <a:t>Watch for white coat hypertension (MD office)</a:t>
            </a: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510540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Diagnosis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828800"/>
            <a:ext cx="4343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What the numbers mean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3962400"/>
          </a:xfrm>
        </p:spPr>
        <p:txBody>
          <a:bodyPr/>
          <a:lstStyle/>
          <a:p>
            <a:r>
              <a:rPr lang="en-US" u="sng" dirty="0"/>
              <a:t>Systolic</a:t>
            </a:r>
            <a:r>
              <a:rPr lang="en-US" dirty="0"/>
              <a:t> – upper number – when blood is putting pressure on the walls of arteries</a:t>
            </a:r>
          </a:p>
          <a:p>
            <a:r>
              <a:rPr lang="en-US" u="sng" dirty="0"/>
              <a:t>Diastoli</a:t>
            </a:r>
            <a:r>
              <a:rPr lang="en-US" dirty="0"/>
              <a:t>c – bottom number – when blood walls are relaxed – no pressure on the walls</a:t>
            </a:r>
          </a:p>
          <a:p>
            <a:r>
              <a:rPr lang="en-US" dirty="0"/>
              <a:t>Upper number should not be higher that 140</a:t>
            </a:r>
          </a:p>
          <a:p>
            <a:r>
              <a:rPr lang="en-US" dirty="0"/>
              <a:t>Bottom number not higher than 90</a:t>
            </a:r>
          </a:p>
          <a:p>
            <a:r>
              <a:rPr lang="en-US" dirty="0"/>
              <a:t>The reading should be 140/90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648200"/>
            <a:ext cx="990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05200"/>
          </a:xfrm>
        </p:spPr>
        <p:txBody>
          <a:bodyPr/>
          <a:lstStyle/>
          <a:p>
            <a:r>
              <a:rPr lang="en-US" dirty="0"/>
              <a:t>Keep weight within “normal” limits</a:t>
            </a:r>
          </a:p>
          <a:p>
            <a:r>
              <a:rPr lang="en-US" dirty="0"/>
              <a:t>Table from Met Life Insurance Co used for wt.</a:t>
            </a:r>
          </a:p>
          <a:p>
            <a:r>
              <a:rPr lang="en-US" dirty="0"/>
              <a:t>Nutrition – low salt, low sodium meal plan</a:t>
            </a:r>
          </a:p>
          <a:p>
            <a:r>
              <a:rPr lang="en-US" dirty="0"/>
              <a:t>Exercise – 30 minutes daily/aerobic</a:t>
            </a:r>
          </a:p>
          <a:p>
            <a:r>
              <a:rPr lang="en-US" dirty="0"/>
              <a:t> Smoking cessation if smoker</a:t>
            </a:r>
          </a:p>
          <a:p>
            <a:r>
              <a:rPr lang="en-US" dirty="0"/>
              <a:t>Keep stress under control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51816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499</Words>
  <Application>Microsoft Office PowerPoint</Application>
  <PresentationFormat>On-screen Show (4:3)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Hypertension</vt:lpstr>
      <vt:lpstr>What is Hypertension</vt:lpstr>
      <vt:lpstr>Causes of Hypertension</vt:lpstr>
      <vt:lpstr>Complications of Hypertension</vt:lpstr>
      <vt:lpstr>Symptoms of Hypertension</vt:lpstr>
      <vt:lpstr>Making a Diagnosis</vt:lpstr>
      <vt:lpstr>Making a Diagnosis</vt:lpstr>
      <vt:lpstr>What the numbers mean</vt:lpstr>
      <vt:lpstr>Prevention</vt:lpstr>
      <vt:lpstr>Foods to Avoid with High BP</vt:lpstr>
      <vt:lpstr>Choose</vt:lpstr>
      <vt:lpstr>Medications – How they work</vt:lpstr>
      <vt:lpstr>Summary  - Make Lifestyle Change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Hypertension</dc:title>
  <dc:creator>Dave</dc:creator>
  <cp:lastModifiedBy>Dave Brangan</cp:lastModifiedBy>
  <cp:revision>71</cp:revision>
  <dcterms:created xsi:type="dcterms:W3CDTF">2010-04-20T13:46:30Z</dcterms:created>
  <dcterms:modified xsi:type="dcterms:W3CDTF">2018-01-07T03:10:19Z</dcterms:modified>
</cp:coreProperties>
</file>