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1"/>
  </p:notesMasterIdLst>
  <p:sldIdLst>
    <p:sldId id="256" r:id="rId3"/>
    <p:sldId id="257" r:id="rId4"/>
    <p:sldId id="268" r:id="rId5"/>
    <p:sldId id="270" r:id="rId6"/>
    <p:sldId id="258" r:id="rId7"/>
    <p:sldId id="260" r:id="rId8"/>
    <p:sldId id="273" r:id="rId9"/>
    <p:sldId id="279" r:id="rId10"/>
    <p:sldId id="259" r:id="rId11"/>
    <p:sldId id="262" r:id="rId12"/>
    <p:sldId id="278" r:id="rId13"/>
    <p:sldId id="265" r:id="rId14"/>
    <p:sldId id="266" r:id="rId15"/>
    <p:sldId id="267" r:id="rId16"/>
    <p:sldId id="274" r:id="rId17"/>
    <p:sldId id="277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SHIBA-i3" initials="T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143"/>
    <a:srgbClr val="00492B"/>
    <a:srgbClr val="70AD47"/>
    <a:srgbClr val="391308"/>
    <a:srgbClr val="D39706"/>
    <a:srgbClr val="EBF1E9"/>
    <a:srgbClr val="D5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17" autoAdjust="0"/>
    <p:restoredTop sz="94660"/>
  </p:normalViewPr>
  <p:slideViewPr>
    <p:cSldViewPr snapToGrid="0">
      <p:cViewPr>
        <p:scale>
          <a:sx n="94" d="100"/>
          <a:sy n="94" d="100"/>
        </p:scale>
        <p:origin x="-9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Age group</c:v>
                </c:pt>
              </c:strCache>
            </c:strRef>
          </c:tx>
          <c:dPt>
            <c:idx val="0"/>
            <c:bubble3D val="0"/>
            <c:spPr>
              <a:solidFill>
                <a:srgbClr val="00492B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70AD4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39130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6697001314704382"/>
                  <c:y val="-6.7774076031879033E-3"/>
                </c:manualLayout>
              </c:layout>
              <c:tx>
                <c:rich>
                  <a:bodyPr/>
                  <a:lstStyle/>
                  <a:p>
                    <a:fld id="{45E1A54D-67C0-4B35-A9F3-982CD76CBAAC}" type="VALUE">
                      <a:rPr lang="en-US" sz="160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820357020906186"/>
                  <c:y val="-7.9433733885059976E-2"/>
                </c:manualLayout>
              </c:layout>
              <c:tx>
                <c:rich>
                  <a:bodyPr/>
                  <a:lstStyle/>
                  <a:p>
                    <a:fld id="{99E967D7-769F-41A9-BAC5-25A34A6C4F38}" type="VALUE">
                      <a:rPr lang="en-US" sz="160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1.1059762995668503E-2"/>
                  <c:y val="1.4322287889324938E-2"/>
                </c:manualLayout>
              </c:layout>
              <c:tx>
                <c:rich>
                  <a:bodyPr/>
                  <a:lstStyle/>
                  <a:p>
                    <a:fld id="{A3AA3032-D86A-4719-814A-57A9A92C35F2}" type="VALUE">
                      <a:rPr lang="en-US" sz="1600" dirty="0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3158200814731755E-2"/>
                  <c:y val="5.5266814324368564E-2"/>
                </c:manualLayout>
              </c:layout>
              <c:tx>
                <c:rich>
                  <a:bodyPr/>
                  <a:lstStyle/>
                  <a:p>
                    <a:fld id="{EA1B02E6-ED91-43E1-A9AB-FCE82E6D0855}" type="VALUE">
                      <a:rPr lang="en-US" sz="1600"/>
                      <a:pPr/>
                      <a:t>[VALUE]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Adults age 25 - 40</c:v>
                </c:pt>
                <c:pt idx="1">
                  <c:v>Young adults age 18 - 24</c:v>
                </c:pt>
                <c:pt idx="2">
                  <c:v>Children age 13 - 17</c:v>
                </c:pt>
                <c:pt idx="3">
                  <c:v>Age above 40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0.48</c:v>
                </c:pt>
                <c:pt idx="1">
                  <c:v>0.4</c:v>
                </c:pt>
                <c:pt idx="2">
                  <c:v>0.04</c:v>
                </c:pt>
                <c:pt idx="3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2400884471302418"/>
          <c:w val="0.63485937924927616"/>
          <c:h val="0.17493552870021409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62"/>
      </c:doughnut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7F594-3844-4463-B8DC-B18C72BC19A7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83386-1DE8-4002-A5EE-756216C74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9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93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197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81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09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95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8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74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86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5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74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2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2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9AE75F-ED92-46A2-9C9C-3CCE510B2C0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4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84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83386-1DE8-4002-A5EE-756216C740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3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72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7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FA6A5-BE34-4D6B-9FF3-2C241B6D9C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F6298-F395-4054-9DC1-4D27C6D30C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31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58C18-D786-4B94-930B-B484353A9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6B98F-1107-4AD9-ADA5-E638DB7868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925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7370-06F7-4F83-A193-F51F696242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4DDE9-0EEC-4AB6-8CF2-5A870A23A7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80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F219-FDAB-4B3C-B6A6-DAECC99839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E670F-6E4A-4B50-8676-C7E0DFF8B3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0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E7F9-093A-46A5-8624-086B2A28AD7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16F6-183C-483B-85EB-09CD6B151D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17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F4F05-B019-491D-9EE7-79F045EEAE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9EB6E-4103-473D-9D5F-1C4B6E45CA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595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155A-B9B3-4AF5-8046-786CC53206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398D5-15A6-47FC-AC4B-CF20CFCFBE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72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22D6-59D4-4C0F-B868-52B906A973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FB3ED-4CCA-4634-94E9-AEF0095BCA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3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46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CA6-D06D-4FF6-9C9E-E272B5FED7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5A70-D5B1-4F6D-AD4A-4070EF441B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17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1398-8FE9-4A71-9FA4-0E200CD7B7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33E1-F325-459F-BA26-035E5DCAD7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67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9766-C163-41FD-9B4F-6D17D6D05B3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6708-AA88-49EE-A5F9-CC5D93566F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0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0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1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76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5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0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AA99-2757-497C-90D1-2407CA37906C}" type="datetimeFigureOut">
              <a:rPr lang="en-US" smtClean="0"/>
              <a:pPr/>
              <a:t>6/13/2016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09B4-97C9-4A12-A631-EF624BF79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2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6CD5B3-86DC-4288-94AE-7011CD7B48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3A6A6F-6804-4ABA-B91F-4D0A5C4EF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51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2.jpe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.jpg"/><Relationship Id="rId9" Type="http://schemas.openxmlformats.org/officeDocument/2006/relationships/image" Target="../media/image14.png"/><Relationship Id="rId1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1.jp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0.wmf"/><Relationship Id="rId4" Type="http://schemas.openxmlformats.org/officeDocument/2006/relationships/image" Target="../media/image2.jp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9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STARBUCKS MARKETING </a:t>
            </a:r>
            <a:r>
              <a:rPr lang="en-US" sz="2000" dirty="0" smtClean="0">
                <a:solidFill>
                  <a:schemeClr val="bg1"/>
                </a:solidFill>
              </a:rPr>
              <a:t>STRATEGY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10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182" y="1433384"/>
            <a:ext cx="397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NeueLT Std Lt" panose="020B0403020202020204" pitchFamily="34" charset="0"/>
              </a:rPr>
              <a:t>Global recognition</a:t>
            </a: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1316" y="1433383"/>
            <a:ext cx="397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NeueLT Std Lt" panose="020B0403020202020204" pitchFamily="34" charset="0"/>
              </a:rPr>
              <a:t>Global recognition</a:t>
            </a: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182" y="4149239"/>
            <a:ext cx="397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NeueLT Std Lt" panose="020B0403020202020204" pitchFamily="34" charset="0"/>
              </a:rPr>
              <a:t>Global recognition</a:t>
            </a: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97792" y="4149238"/>
            <a:ext cx="397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HelveticaNeueLT Std Lt" panose="020B0403020202020204" pitchFamily="34" charset="0"/>
              </a:rPr>
              <a:t>Global recognition</a:t>
            </a:r>
            <a:endParaRPr lang="en-US" sz="1400" dirty="0">
              <a:solidFill>
                <a:schemeClr val="bg1"/>
              </a:solidFill>
              <a:latin typeface="HelveticaNeueLT Std Lt" panose="020B0403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3" y="1215167"/>
            <a:ext cx="8501447" cy="5147361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Ansoff matrix</a:t>
            </a:r>
            <a:endParaRPr lang="en-US" sz="2400" b="1" dirty="0">
              <a:solidFill>
                <a:srgbClr val="D397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2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STARBUCKS MARKETING </a:t>
            </a:r>
            <a:r>
              <a:rPr lang="en-US" sz="2000" dirty="0" smtClean="0">
                <a:solidFill>
                  <a:schemeClr val="bg1"/>
                </a:solidFill>
              </a:rPr>
              <a:t>STRATEGY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prstClr val="white"/>
                </a:solidFill>
                <a:latin typeface="HelveticaNeueLT Std UltLt" panose="020B0303020202020204" pitchFamily="34" charset="0"/>
              </a:rPr>
              <a:pPr/>
              <a:t>11</a:t>
            </a:fld>
            <a:endParaRPr lang="en-US" sz="2000" dirty="0">
              <a:solidFill>
                <a:prstClr val="white"/>
              </a:solidFill>
              <a:latin typeface="HelveticaNeueLT Std UltLt" panose="020B0303020202020204" pitchFamily="34" charset="0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738837338"/>
              </p:ext>
            </p:extLst>
          </p:nvPr>
        </p:nvGraphicFramePr>
        <p:xfrm>
          <a:off x="4942703" y="-1015400"/>
          <a:ext cx="5313405" cy="7593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Market segmentation</a:t>
            </a:r>
            <a:endParaRPr lang="en-US" sz="2400" b="1" dirty="0">
              <a:solidFill>
                <a:srgbClr val="D3970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136" y="1418471"/>
            <a:ext cx="4301106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017143"/>
                </a:solidFill>
                <a:latin typeface="Calibri Light"/>
              </a:rPr>
              <a:t>Geographics</a:t>
            </a:r>
          </a:p>
          <a:p>
            <a:r>
              <a:rPr lang="en-US" sz="1400" b="1" dirty="0" smtClean="0">
                <a:solidFill>
                  <a:srgbClr val="017143"/>
                </a:solidFill>
                <a:latin typeface="Calibri Light"/>
              </a:rPr>
              <a:t/>
            </a:r>
            <a:br>
              <a:rPr lang="en-US" sz="1400" b="1" dirty="0" smtClean="0">
                <a:solidFill>
                  <a:srgbClr val="017143"/>
                </a:solidFill>
                <a:latin typeface="Calibri Light"/>
              </a:rPr>
            </a:br>
            <a:r>
              <a:rPr lang="en-US" sz="1400" dirty="0" smtClean="0">
                <a:latin typeface="Calibri Light"/>
              </a:rPr>
              <a:t>Main Cities</a:t>
            </a:r>
          </a:p>
          <a:p>
            <a:endParaRPr lang="en-US" sz="2000" b="1" dirty="0" smtClean="0">
              <a:solidFill>
                <a:srgbClr val="017143"/>
              </a:solidFill>
              <a:latin typeface="Calibri Light"/>
            </a:endParaRPr>
          </a:p>
          <a:p>
            <a:r>
              <a:rPr lang="sv-SE" sz="1400" b="1" dirty="0" smtClean="0">
                <a:solidFill>
                  <a:srgbClr val="017143"/>
                </a:solidFill>
                <a:latin typeface="Calibri Light"/>
              </a:rPr>
              <a:t>Demographics </a:t>
            </a:r>
            <a:endParaRPr lang="en-US" sz="1400" b="1" dirty="0" smtClean="0">
              <a:solidFill>
                <a:srgbClr val="017143"/>
              </a:solidFill>
              <a:latin typeface="Calibri Light"/>
            </a:endParaRPr>
          </a:p>
          <a:p>
            <a:endParaRPr lang="en-US" sz="900" b="1" dirty="0" smtClean="0">
              <a:solidFill>
                <a:srgbClr val="017143"/>
              </a:solidFill>
              <a:latin typeface="Calibri Light"/>
            </a:endParaRPr>
          </a:p>
          <a:p>
            <a:r>
              <a:rPr lang="en-US" sz="1400" dirty="0" smtClean="0">
                <a:latin typeface="Calibri Light"/>
              </a:rPr>
              <a:t>Age	Children </a:t>
            </a:r>
            <a:r>
              <a:rPr lang="en-US" sz="1400" dirty="0">
                <a:latin typeface="Calibri Light"/>
              </a:rPr>
              <a:t>(</a:t>
            </a:r>
            <a:r>
              <a:rPr lang="en-US" sz="1400" dirty="0" smtClean="0">
                <a:latin typeface="Calibri Light"/>
              </a:rPr>
              <a:t>13-17)</a:t>
            </a:r>
            <a:endParaRPr lang="en-US" sz="1400" dirty="0">
              <a:latin typeface="Calibri Light"/>
            </a:endParaRPr>
          </a:p>
          <a:p>
            <a:r>
              <a:rPr lang="en-US" sz="1400" dirty="0" smtClean="0">
                <a:latin typeface="Calibri Light"/>
              </a:rPr>
              <a:t>	Young Adults (18-24)</a:t>
            </a:r>
          </a:p>
          <a:p>
            <a:r>
              <a:rPr lang="en-US" sz="1400" dirty="0" smtClean="0">
                <a:latin typeface="Calibri Light"/>
              </a:rPr>
              <a:t>	</a:t>
            </a:r>
            <a:r>
              <a:rPr lang="en-US" sz="1400" dirty="0">
                <a:latin typeface="Calibri Light"/>
              </a:rPr>
              <a:t>Adults </a:t>
            </a:r>
            <a:r>
              <a:rPr lang="en-US" sz="1400" dirty="0" smtClean="0">
                <a:latin typeface="Calibri Light"/>
              </a:rPr>
              <a:t>(25-40) 	</a:t>
            </a:r>
          </a:p>
          <a:p>
            <a:r>
              <a:rPr lang="en-US" sz="1400" dirty="0" smtClean="0">
                <a:latin typeface="Calibri Light"/>
              </a:rPr>
              <a:t>	</a:t>
            </a:r>
            <a:r>
              <a:rPr lang="en-US" sz="1400" dirty="0">
                <a:latin typeface="Calibri Light"/>
              </a:rPr>
              <a:t>Matured </a:t>
            </a:r>
            <a:r>
              <a:rPr lang="en-US" sz="1400" dirty="0" smtClean="0">
                <a:latin typeface="Calibri Light"/>
              </a:rPr>
              <a:t>(Above 40)</a:t>
            </a:r>
          </a:p>
          <a:p>
            <a:endParaRPr lang="en-US" sz="800" dirty="0" smtClean="0">
              <a:latin typeface="Calibri Light"/>
            </a:endParaRPr>
          </a:p>
          <a:p>
            <a:r>
              <a:rPr lang="en-US" sz="1400" dirty="0" smtClean="0">
                <a:latin typeface="Calibri Light"/>
              </a:rPr>
              <a:t>Gender	Male</a:t>
            </a:r>
          </a:p>
          <a:p>
            <a:r>
              <a:rPr lang="en-US" sz="1400" dirty="0">
                <a:latin typeface="Calibri Light"/>
              </a:rPr>
              <a:t>	</a:t>
            </a:r>
            <a:r>
              <a:rPr lang="en-US" sz="1400" dirty="0" smtClean="0">
                <a:latin typeface="Calibri Light"/>
              </a:rPr>
              <a:t>Female</a:t>
            </a:r>
          </a:p>
          <a:p>
            <a:endParaRPr lang="en-US" sz="800" dirty="0" smtClean="0">
              <a:latin typeface="Calibri Light"/>
            </a:endParaRPr>
          </a:p>
          <a:p>
            <a:r>
              <a:rPr lang="en-US" sz="1400" dirty="0" smtClean="0">
                <a:latin typeface="Calibri Light"/>
              </a:rPr>
              <a:t>Income	Low Income (Below Rs.25,000)</a:t>
            </a:r>
          </a:p>
          <a:p>
            <a:r>
              <a:rPr lang="en-US" sz="1400" dirty="0" smtClean="0">
                <a:latin typeface="Calibri Light"/>
              </a:rPr>
              <a:t>	Middle Income (Rs.25,000 – Rs.40,000)</a:t>
            </a:r>
          </a:p>
          <a:p>
            <a:r>
              <a:rPr lang="en-US" sz="1400" dirty="0" smtClean="0">
                <a:latin typeface="Calibri Light"/>
              </a:rPr>
              <a:t>	Higher </a:t>
            </a:r>
            <a:r>
              <a:rPr lang="en-US" sz="1400" dirty="0">
                <a:latin typeface="Calibri Light"/>
              </a:rPr>
              <a:t>Income </a:t>
            </a:r>
            <a:r>
              <a:rPr lang="en-US" sz="1400" dirty="0" smtClean="0">
                <a:latin typeface="Calibri Light"/>
              </a:rPr>
              <a:t>(Above Rs.40,000</a:t>
            </a:r>
            <a:r>
              <a:rPr lang="en-US" sz="1400" dirty="0">
                <a:latin typeface="Calibri Light"/>
              </a:rPr>
              <a:t>)</a:t>
            </a:r>
            <a:endParaRPr lang="en-US" sz="1400" dirty="0" smtClean="0"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5865" y="6546311"/>
            <a:ext cx="24785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 smtClean="0">
                <a:solidFill>
                  <a:prstClr val="black"/>
                </a:solidFill>
              </a:rPr>
              <a:t>Source: ColomboPage </a:t>
            </a:r>
            <a:r>
              <a:rPr lang="sv-SE" sz="1000" dirty="0">
                <a:solidFill>
                  <a:prstClr val="black"/>
                </a:solidFill>
              </a:rPr>
              <a:t>News Desk, Sri Lanka.</a:t>
            </a:r>
            <a:endParaRPr lang="en-US" sz="1000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4" y="5682964"/>
            <a:ext cx="2460539" cy="8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5" grpId="0">
        <p:bldAsOne/>
      </p:bldGraphic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554912"/>
              </p:ext>
            </p:extLst>
          </p:nvPr>
        </p:nvGraphicFramePr>
        <p:xfrm>
          <a:off x="-381377" y="555071"/>
          <a:ext cx="7128167" cy="4752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STARBUCKS MARKETING </a:t>
            </a:r>
            <a:r>
              <a:rPr lang="en-US" sz="2000" dirty="0" smtClean="0">
                <a:solidFill>
                  <a:schemeClr val="bg1"/>
                </a:solidFill>
              </a:rPr>
              <a:t>STRATEGY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12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233" y="1327447"/>
            <a:ext cx="848239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17143"/>
                </a:solidFill>
                <a:latin typeface="+mj-lt"/>
              </a:rPr>
              <a:t>Starbucks target market</a:t>
            </a:r>
          </a:p>
          <a:p>
            <a:endParaRPr lang="en-US" sz="2000" b="1" dirty="0">
              <a:solidFill>
                <a:srgbClr val="017143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D39706"/>
                </a:solidFill>
                <a:latin typeface="+mj-lt"/>
              </a:rPr>
              <a:t>Age group:	</a:t>
            </a:r>
            <a:r>
              <a:rPr lang="en-US" sz="2000" dirty="0" smtClean="0">
                <a:latin typeface="+mj-lt"/>
              </a:rPr>
              <a:t>18 – 40</a:t>
            </a:r>
          </a:p>
          <a:p>
            <a:endParaRPr lang="en-US" sz="2000" dirty="0">
              <a:solidFill>
                <a:srgbClr val="017143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D39706"/>
                </a:solidFill>
                <a:latin typeface="+mj-lt"/>
              </a:rPr>
              <a:t>Lifecycle: 	</a:t>
            </a:r>
            <a:r>
              <a:rPr lang="en-US" sz="2000" dirty="0" smtClean="0">
                <a:latin typeface="+mj-lt"/>
              </a:rPr>
              <a:t>Young and adults</a:t>
            </a:r>
          </a:p>
          <a:p>
            <a:endParaRPr lang="en-US" sz="2000" b="1" dirty="0" smtClean="0">
              <a:solidFill>
                <a:srgbClr val="017143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D39706"/>
                </a:solidFill>
                <a:latin typeface="+mj-lt"/>
              </a:rPr>
              <a:t>Gender: 		</a:t>
            </a:r>
            <a:r>
              <a:rPr lang="en-US" sz="2000" dirty="0" smtClean="0">
                <a:latin typeface="+mj-lt"/>
              </a:rPr>
              <a:t>Male and female</a:t>
            </a:r>
          </a:p>
          <a:p>
            <a:endParaRPr lang="en-US" sz="2000" b="1" dirty="0" smtClean="0">
              <a:solidFill>
                <a:srgbClr val="017143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D39706"/>
                </a:solidFill>
                <a:latin typeface="+mj-lt"/>
              </a:rPr>
              <a:t>Occupation: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</a:rPr>
              <a:t> 	</a:t>
            </a:r>
            <a:r>
              <a:rPr lang="en-US" sz="2000" dirty="0" smtClean="0">
                <a:latin typeface="+mj-lt"/>
              </a:rPr>
              <a:t>College students, </a:t>
            </a:r>
            <a:r>
              <a:rPr lang="en-US" sz="2000" dirty="0">
                <a:latin typeface="+mj-lt"/>
              </a:rPr>
              <a:t>persons in managerial, executive, and </a:t>
            </a:r>
            <a:r>
              <a:rPr lang="en-US" sz="2000" dirty="0" smtClean="0">
                <a:latin typeface="+mj-lt"/>
              </a:rPr>
              <a:t>			professional positions</a:t>
            </a:r>
          </a:p>
          <a:p>
            <a:endParaRPr lang="en-US" sz="2000" dirty="0">
              <a:solidFill>
                <a:srgbClr val="017143"/>
              </a:solidFill>
              <a:latin typeface="+mj-lt"/>
            </a:endParaRPr>
          </a:p>
          <a:p>
            <a:r>
              <a:rPr lang="en-US" sz="2000" b="1" dirty="0" smtClean="0">
                <a:solidFill>
                  <a:srgbClr val="D39706"/>
                </a:solidFill>
                <a:latin typeface="+mj-lt"/>
              </a:rPr>
              <a:t>Income: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</a:rPr>
              <a:t> 		</a:t>
            </a:r>
            <a:r>
              <a:rPr lang="en-US" sz="2000" dirty="0" smtClean="0">
                <a:latin typeface="+mj-lt"/>
              </a:rPr>
              <a:t>Middle and higher income earners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b="1" dirty="0" smtClean="0">
                <a:solidFill>
                  <a:srgbClr val="D39706"/>
                </a:solidFill>
                <a:latin typeface="+mj-lt"/>
              </a:rPr>
              <a:t>Location</a:t>
            </a:r>
            <a:r>
              <a:rPr lang="en-US" sz="2000" dirty="0">
                <a:solidFill>
                  <a:srgbClr val="017143"/>
                </a:solidFill>
                <a:latin typeface="+mj-lt"/>
              </a:rPr>
              <a:t>	</a:t>
            </a:r>
            <a:r>
              <a:rPr lang="en-US" sz="2000" dirty="0" smtClean="0">
                <a:solidFill>
                  <a:srgbClr val="017143"/>
                </a:solidFill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Main cities (Colombo, Kandy, </a:t>
            </a:r>
            <a:r>
              <a:rPr lang="en-US" sz="2000" dirty="0" err="1" smtClean="0">
                <a:latin typeface="+mj-lt"/>
              </a:rPr>
              <a:t>Hikkaduwa</a:t>
            </a:r>
            <a:r>
              <a:rPr lang="en-US" sz="2000" dirty="0" smtClean="0">
                <a:latin typeface="+mj-lt"/>
              </a:rPr>
              <a:t>, Galle) commercial 			areas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Targeting</a:t>
            </a:r>
            <a:endParaRPr lang="en-US" sz="2400" b="1" dirty="0">
              <a:solidFill>
                <a:srgbClr val="D397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16" idx="3"/>
            <a:endCxn id="19" idx="3"/>
          </p:cNvCxnSpPr>
          <p:nvPr/>
        </p:nvCxnSpPr>
        <p:spPr>
          <a:xfrm>
            <a:off x="4433552" y="1262130"/>
            <a:ext cx="0" cy="4726546"/>
          </a:xfrm>
          <a:prstGeom prst="straightConnector1">
            <a:avLst/>
          </a:prstGeom>
          <a:ln w="22225">
            <a:solidFill>
              <a:srgbClr val="00492B"/>
            </a:solidFill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STARBUCKS MARKETING </a:t>
            </a:r>
            <a:r>
              <a:rPr lang="en-US" sz="2000" dirty="0" smtClean="0">
                <a:solidFill>
                  <a:schemeClr val="bg1"/>
                </a:solidFill>
              </a:rPr>
              <a:t>STRATEGY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13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1234" y="1077464"/>
            <a:ext cx="11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Price high</a:t>
            </a:r>
            <a:endParaRPr lang="en-US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1234" y="5804010"/>
            <a:ext cx="1162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Price low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915" y="3625403"/>
            <a:ext cx="223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Low perceived quality</a:t>
            </a:r>
            <a:endParaRPr lang="en-US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07232" y="3625403"/>
            <a:ext cx="234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High perceived </a:t>
            </a:r>
            <a:r>
              <a:rPr lang="en-US" dirty="0">
                <a:latin typeface="+mj-lt"/>
              </a:rPr>
              <a:t>quality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651" y="1159699"/>
            <a:ext cx="804698" cy="804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583" y="1540209"/>
            <a:ext cx="626934" cy="626934"/>
          </a:xfrm>
          <a:prstGeom prst="rect">
            <a:avLst/>
          </a:prstGeom>
        </p:spPr>
      </p:pic>
      <p:pic>
        <p:nvPicPr>
          <p:cNvPr id="1026" name="Picture 2" descr="http://streetfightmagcom.b.presscdn.com/wp-content/uploads/Twit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687" y="2170719"/>
            <a:ext cx="610709" cy="5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631" y="2314679"/>
            <a:ext cx="954305" cy="300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67" y="1775352"/>
            <a:ext cx="508669" cy="449581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554247"/>
              </p:ext>
            </p:extLst>
          </p:nvPr>
        </p:nvGraphicFramePr>
        <p:xfrm>
          <a:off x="3705091" y="1565424"/>
          <a:ext cx="1483894" cy="43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Image" r:id="rId10" imgW="563881" imgH="164592" progId="">
                  <p:embed/>
                </p:oleObj>
              </mc:Choice>
              <mc:Fallback>
                <p:oleObj name="Image" r:id="rId10" imgW="563881" imgH="164592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091" y="1565424"/>
                        <a:ext cx="1483894" cy="4347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3" name="Picture 19" descr="http://pereraandsons.com/wp-content/themes/newscast/images/skin1/logo.pn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5"/>
          <a:stretch/>
        </p:blipFill>
        <p:spPr bwMode="auto">
          <a:xfrm>
            <a:off x="637957" y="5074275"/>
            <a:ext cx="863496" cy="7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Positioning</a:t>
            </a:r>
            <a:endParaRPr lang="en-US" sz="2400" b="1" dirty="0">
              <a:solidFill>
                <a:srgbClr val="D3970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3234" y="3625403"/>
            <a:ext cx="8419954" cy="0"/>
          </a:xfrm>
          <a:prstGeom prst="straightConnector1">
            <a:avLst/>
          </a:prstGeom>
          <a:ln w="22225">
            <a:solidFill>
              <a:srgbClr val="00492B"/>
            </a:solidFill>
            <a:headEnd type="triangle" w="lg" len="lg"/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75" name="Picture 51" descr="http://foodloversguidetosrilanka.files.wordpress.com/2012/05/chocoluv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28" y="2131209"/>
            <a:ext cx="604944" cy="49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www.refreshcolombo.org/wp-content/uploads/2010/08/cocoverand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467" y="2271085"/>
            <a:ext cx="771763" cy="65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39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1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3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8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9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1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20"/>
                            </p:stCondLst>
                            <p:childTnLst>
                              <p:par>
                                <p:cTn id="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9" grpId="0"/>
      <p:bldP spid="20" grpId="0"/>
      <p:bldP spid="21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293468" y="4203473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908359" y="4203473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688212" y="5446192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908359" y="2593997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93468" y="2593997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93468" y="1345844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STARBUCKS MARKETING </a:t>
            </a:r>
            <a:r>
              <a:rPr lang="en-US" sz="2000" dirty="0" smtClean="0">
                <a:solidFill>
                  <a:schemeClr val="bg1"/>
                </a:solidFill>
              </a:rPr>
              <a:t>STRATEGY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14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3467" y="2565019"/>
            <a:ext cx="381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RICE</a:t>
            </a:r>
          </a:p>
          <a:p>
            <a:r>
              <a:rPr lang="en-US" dirty="0" smtClean="0">
                <a:latin typeface="+mj-lt"/>
              </a:rPr>
              <a:t>Higher than others (Rs.390 for tall, Rs.540 for </a:t>
            </a:r>
            <a:r>
              <a:rPr lang="en-US" dirty="0" err="1" smtClean="0">
                <a:latin typeface="+mj-lt"/>
              </a:rPr>
              <a:t>grande</a:t>
            </a:r>
            <a:r>
              <a:rPr lang="en-US" dirty="0" smtClean="0">
                <a:latin typeface="+mj-lt"/>
              </a:rPr>
              <a:t> and Rs.740 for </a:t>
            </a:r>
            <a:r>
              <a:rPr lang="en-US" dirty="0" err="1" smtClean="0">
                <a:latin typeface="+mj-lt"/>
              </a:rPr>
              <a:t>venti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466" y="4170521"/>
            <a:ext cx="406831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LACE</a:t>
            </a:r>
          </a:p>
          <a:p>
            <a:r>
              <a:rPr lang="en-US" dirty="0" smtClean="0">
                <a:latin typeface="+mj-lt"/>
              </a:rPr>
              <a:t>Accessibility, availability</a:t>
            </a:r>
            <a:endParaRPr lang="en-US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8212" y="5418674"/>
            <a:ext cx="406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ROMOTION</a:t>
            </a:r>
          </a:p>
          <a:p>
            <a:r>
              <a:rPr lang="en-US" dirty="0" smtClean="0">
                <a:latin typeface="+mj-lt"/>
              </a:rPr>
              <a:t>Social media, Free samples, Credit card discounts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359" y="2565018"/>
            <a:ext cx="406831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ROCESS</a:t>
            </a:r>
          </a:p>
          <a:p>
            <a:r>
              <a:rPr lang="en-US" dirty="0" smtClean="0">
                <a:latin typeface="+mj-lt"/>
              </a:rPr>
              <a:t>Quick service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>customized cups with name, collect </a:t>
            </a:r>
            <a:r>
              <a:rPr lang="en-US" dirty="0">
                <a:latin typeface="+mj-lt"/>
              </a:rPr>
              <a:t>suggestions and feedback from customers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8359" y="4180816"/>
            <a:ext cx="406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EOPLE</a:t>
            </a:r>
          </a:p>
          <a:p>
            <a:r>
              <a:rPr lang="en-US" dirty="0">
                <a:latin typeface="+mj-lt"/>
              </a:rPr>
              <a:t>Social, positive attitude, active, skilled staff, training, </a:t>
            </a:r>
            <a:r>
              <a:rPr lang="en-US" dirty="0" smtClean="0">
                <a:latin typeface="+mj-lt"/>
              </a:rPr>
              <a:t>customer service</a:t>
            </a:r>
            <a:endParaRPr lang="en-US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468" y="1302211"/>
            <a:ext cx="38197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RODUCT</a:t>
            </a:r>
          </a:p>
          <a:p>
            <a:r>
              <a:rPr lang="en-US" dirty="0" smtClean="0">
                <a:latin typeface="+mj-lt"/>
              </a:rPr>
              <a:t>Customized coffee (However you want)</a:t>
            </a:r>
            <a:endParaRPr lang="en-US" dirty="0"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908359" y="1345844"/>
            <a:ext cx="3737406" cy="338554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08359" y="1302211"/>
            <a:ext cx="4068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HYSICAL</a:t>
            </a:r>
          </a:p>
          <a:p>
            <a:r>
              <a:rPr lang="en-US" dirty="0" smtClean="0">
                <a:latin typeface="+mj-lt"/>
              </a:rPr>
              <a:t>Modern furniture, uniform, sign boards, none smoking, kids play area, music</a:t>
            </a:r>
            <a:endParaRPr lang="en-US" dirty="0">
              <a:latin typeface="+mj-lt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Marketing mix – 7P’s</a:t>
            </a:r>
            <a:endParaRPr lang="en-US" sz="2400" b="1" dirty="0">
              <a:solidFill>
                <a:srgbClr val="D397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7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1" grpId="0" animBg="1"/>
      <p:bldP spid="19" grpId="0" animBg="1"/>
      <p:bldP spid="5" grpId="0" animBg="1"/>
      <p:bldP spid="2" grpId="0"/>
      <p:bldP spid="13" grpId="0"/>
      <p:bldP spid="15" grpId="0"/>
      <p:bldP spid="17" grpId="0"/>
      <p:bldP spid="9" grpId="0"/>
      <p:bldP spid="10" grpId="0"/>
      <p:bldP spid="14" grpId="0"/>
      <p:bldP spid="16" grpId="0" animBg="1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ACTION PLAN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15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49122"/>
              </p:ext>
            </p:extLst>
          </p:nvPr>
        </p:nvGraphicFramePr>
        <p:xfrm>
          <a:off x="304802" y="1227441"/>
          <a:ext cx="8671863" cy="4878159"/>
        </p:xfrm>
        <a:graphic>
          <a:graphicData uri="http://schemas.openxmlformats.org/drawingml/2006/table">
            <a:tbl>
              <a:tblPr/>
              <a:tblGrid>
                <a:gridCol w="583800"/>
                <a:gridCol w="583800"/>
                <a:gridCol w="1301388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  <a:gridCol w="364875"/>
              </a:tblGrid>
              <a:tr h="19619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96" marR="8296" marT="8296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39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Action Plan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Choosing a suitable business partner in the domestic market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Legal documentation work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Acquisition of outlets and warehouse space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Setting up supply channels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Recruit employees and training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640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Creating Brand Awareness through advertising via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Media and Billboards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 conference / Website launch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Official launch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Offering Starbucks products through Hotels &amp; Restaurants 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Customizing Products to cater to local customer tastes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</a:tr>
              <a:tr h="39239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Opening 15 outlets in the Colombo Area and expanding to other major Cities</a:t>
                      </a:r>
                    </a:p>
                  </a:txBody>
                  <a:tcPr marL="8296" marR="8296" marT="82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96" marR="8296" marT="82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714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1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894291"/>
              </p:ext>
            </p:extLst>
          </p:nvPr>
        </p:nvGraphicFramePr>
        <p:xfrm>
          <a:off x="4891522" y="884238"/>
          <a:ext cx="4014015" cy="2587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4" name="Image" r:id="rId5" imgW="7898400" imgH="5091840" progId="Photoshop.Image.13">
                  <p:embed/>
                </p:oleObj>
              </mc:Choice>
              <mc:Fallback>
                <p:oleObj name="Image" r:id="rId5" imgW="7898400" imgH="509184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91522" y="884238"/>
                        <a:ext cx="4014015" cy="2587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569405" y="4202555"/>
            <a:ext cx="12809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Poster and leaflet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ADVERTISING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16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04478"/>
              </p:ext>
            </p:extLst>
          </p:nvPr>
        </p:nvGraphicFramePr>
        <p:xfrm>
          <a:off x="274423" y="1350138"/>
          <a:ext cx="3136042" cy="472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Image" r:id="rId7" imgW="3809520" imgH="5739480" progId="Photoshop.Image.13">
                  <p:embed/>
                </p:oleObj>
              </mc:Choice>
              <mc:Fallback>
                <p:oleObj name="Image" r:id="rId7" imgW="3809520" imgH="573948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4423" y="1350138"/>
                        <a:ext cx="3136042" cy="472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62057" y="1069865"/>
            <a:ext cx="204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Promotional email newsletter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3832458" y="1613386"/>
            <a:ext cx="7548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Hoarding</a:t>
            </a:r>
            <a:endParaRPr lang="en-US" sz="12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76584" y="1906861"/>
            <a:ext cx="7149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176584" y="4479554"/>
            <a:ext cx="71493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543112"/>
              </p:ext>
            </p:extLst>
          </p:nvPr>
        </p:nvGraphicFramePr>
        <p:xfrm>
          <a:off x="4891522" y="3635084"/>
          <a:ext cx="2456629" cy="29032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Image" r:id="rId9" imgW="3212640" imgH="3796560" progId="Photoshop.Image.13">
                  <p:embed/>
                </p:oleObj>
              </mc:Choice>
              <mc:Fallback>
                <p:oleObj name="Image" r:id="rId9" imgW="3212640" imgH="379656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91522" y="3635084"/>
                        <a:ext cx="2456629" cy="29032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2302">
            <a:off x="7032268" y="3717031"/>
            <a:ext cx="1582179" cy="29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CONCLUTION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17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373" y="1267604"/>
            <a:ext cx="8507112" cy="178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lvl="1" indent="0" algn="ctr">
              <a:lnSpc>
                <a:spcPct val="150000"/>
              </a:lnSpc>
              <a:spcBef>
                <a:spcPts val="3000"/>
              </a:spcBef>
              <a:buClr>
                <a:srgbClr val="017143"/>
              </a:buClr>
              <a:buNone/>
            </a:pPr>
            <a:r>
              <a:rPr lang="en-US" dirty="0" smtClean="0">
                <a:latin typeface="+mj-lt"/>
                <a:cs typeface="Gisha" panose="020B0502040204020203" pitchFamily="34" charset="-79"/>
              </a:rPr>
              <a:t>This business plan introduced Starbucks to Sri Lankan market. We presented information about the market analysis, market strategy, objective and presented the action plan for the next 17 months. 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endParaRPr lang="en-US" dirty="0">
              <a:latin typeface="+mj-lt"/>
              <a:cs typeface="Gisha" panose="020B0502040204020203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8843" y="4010523"/>
            <a:ext cx="72441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17143"/>
                </a:solidFill>
                <a:latin typeface="HelveticaNeueLT Std Lt" panose="020B0403020202020204" pitchFamily="34" charset="0"/>
              </a:rPr>
              <a:t>“Let’s </a:t>
            </a:r>
            <a:r>
              <a:rPr lang="en-US" sz="2400" dirty="0">
                <a:solidFill>
                  <a:srgbClr val="017143"/>
                </a:solidFill>
                <a:latin typeface="HelveticaNeueLT Std Lt" panose="020B0403020202020204" pitchFamily="34" charset="0"/>
              </a:rPr>
              <a:t>inspire and nurture the human </a:t>
            </a:r>
            <a:r>
              <a:rPr lang="en-US" sz="2400" dirty="0" smtClean="0">
                <a:solidFill>
                  <a:srgbClr val="017143"/>
                </a:solidFill>
                <a:latin typeface="HelveticaNeueLT Std Lt" panose="020B0403020202020204" pitchFamily="34" charset="0"/>
              </a:rPr>
              <a:t>spirit in Sri Lanka </a:t>
            </a:r>
            <a:r>
              <a:rPr lang="en-US" sz="2400" dirty="0">
                <a:solidFill>
                  <a:srgbClr val="017143"/>
                </a:solidFill>
                <a:latin typeface="HelveticaNeueLT Std Lt" panose="020B0403020202020204" pitchFamily="34" charset="0"/>
              </a:rPr>
              <a:t>– one person, one cup and one neighborhood at a time.”</a:t>
            </a:r>
          </a:p>
        </p:txBody>
      </p:sp>
    </p:spTree>
    <p:extLst>
      <p:ext uri="{BB962C8B-B14F-4D97-AF65-F5344CB8AC3E}">
        <p14:creationId xmlns:p14="http://schemas.microsoft.com/office/powerpoint/2010/main" val="140098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62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74" y="1034790"/>
            <a:ext cx="8507112" cy="3578400"/>
          </a:xfrm>
        </p:spPr>
        <p:txBody>
          <a:bodyPr>
            <a:normAutofit/>
          </a:bodyPr>
          <a:lstStyle/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Gisha" panose="020B0502040204020203" pitchFamily="34" charset="-79"/>
              </a:rPr>
              <a:t>Starbucks in Global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Gisha" panose="020B0502040204020203" pitchFamily="34" charset="-79"/>
              </a:rPr>
              <a:t>Starbucks Market Analysis in Sri Lanka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Gisha" panose="020B0502040204020203" pitchFamily="34" charset="-79"/>
              </a:rPr>
              <a:t>Starbucks Objective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Gisha" panose="020B0502040204020203" pitchFamily="34" charset="-79"/>
              </a:rPr>
              <a:t>Starbucks Market Strategy in Sri Lanka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+mj-lt"/>
                <a:cs typeface="Gisha" panose="020B0502040204020203" pitchFamily="34" charset="-79"/>
              </a:rPr>
              <a:t>Starbucks  Action Plan and Conclusion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017143"/>
              </a:solidFill>
              <a:latin typeface="+mj-lt"/>
              <a:cs typeface="Gisha" panose="020B0502040204020203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2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619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STARBUCKS IN GLOBAL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3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7374" y="1034789"/>
            <a:ext cx="8507112" cy="5254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Gisha" panose="020B0502040204020203" pitchFamily="34" charset="-79"/>
              </a:rPr>
              <a:t>Starbucks is the largest coffee house company in the world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Gisha" panose="020B0502040204020203" pitchFamily="34" charset="-79"/>
              </a:rPr>
              <a:t>We started in 1971 in Seattle in Washington US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Gisha" panose="020B0502040204020203" pitchFamily="34" charset="-79"/>
              </a:rPr>
              <a:t>We are leading retailer, roaster and brand of specialty coffee in the world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Gisha" panose="020B0502040204020203" pitchFamily="34" charset="-79"/>
              </a:rPr>
              <a:t>Our 20,891 stores in 62 countries,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dirty="0">
                <a:latin typeface="+mj-lt"/>
                <a:cs typeface="Gisha" panose="020B0502040204020203" pitchFamily="34" charset="-79"/>
              </a:rPr>
              <a:t>We serve brewed coffee, </a:t>
            </a:r>
            <a:r>
              <a:rPr lang="en-US" dirty="0" err="1">
                <a:latin typeface="+mj-lt"/>
                <a:cs typeface="Gisha" panose="020B0502040204020203" pitchFamily="34" charset="-79"/>
              </a:rPr>
              <a:t>expresso</a:t>
            </a:r>
            <a:r>
              <a:rPr lang="en-US" dirty="0">
                <a:latin typeface="+mj-lt"/>
                <a:cs typeface="Gisha" panose="020B0502040204020203" pitchFamily="34" charset="-79"/>
              </a:rPr>
              <a:t>-based hot drinks, snacks, mugs and coffee beans</a:t>
            </a:r>
          </a:p>
        </p:txBody>
      </p:sp>
    </p:spTree>
    <p:extLst>
      <p:ext uri="{BB962C8B-B14F-4D97-AF65-F5344CB8AC3E}">
        <p14:creationId xmlns:p14="http://schemas.microsoft.com/office/powerpoint/2010/main" val="38269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25"/>
            <a:ext cx="9144000" cy="5536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STARBUCKS </a:t>
            </a:r>
            <a:r>
              <a:rPr lang="sv-SE" sz="2000" dirty="0">
                <a:solidFill>
                  <a:schemeClr val="bg1"/>
                </a:solidFill>
              </a:rPr>
              <a:t>MARKET ANALYSIS IN SRI LANKA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4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PESTEL analysis</a:t>
            </a:r>
            <a:endParaRPr lang="en-US" sz="2400" b="1" dirty="0">
              <a:solidFill>
                <a:srgbClr val="D3970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73" y="2092411"/>
            <a:ext cx="2402876" cy="3730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17143"/>
              </a:buClr>
              <a:buSzPct val="100000"/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Political stability (After the end of war in 2009)</a:t>
            </a:r>
          </a:p>
          <a:p>
            <a:pPr marL="285750" lvl="0" indent="-285750">
              <a:buClr>
                <a:srgbClr val="017143"/>
              </a:buClr>
              <a:buSzPct val="100000"/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Too much power is centered among few individuals in the present governing party</a:t>
            </a:r>
          </a:p>
          <a:p>
            <a:pPr marL="285750" lvl="0" indent="-285750">
              <a:buClr>
                <a:srgbClr val="017143"/>
              </a:buClr>
              <a:buSzPct val="100000"/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Government encouragement for foreign investments</a:t>
            </a:r>
          </a:p>
          <a:p>
            <a:pPr marL="285750" indent="-285750">
              <a:buClr>
                <a:srgbClr val="017143"/>
              </a:buClr>
              <a:buSzPct val="100000"/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Tax policy for investors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9275" y="2092410"/>
            <a:ext cx="2384854" cy="3179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Development of Tourism industry in Sri Lanka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High inflation 6.9% (2012 est.) and change in rupee value 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GDP growth of 7.2% (2012 est.)</a:t>
            </a:r>
          </a:p>
          <a:p>
            <a:pPr marL="28575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Positive economic reforms since 2010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13154" y="2092410"/>
            <a:ext cx="240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Tea centered culture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Coffee culture only popular in main cities</a:t>
            </a:r>
          </a:p>
          <a:p>
            <a:pPr marL="28575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Young people quickly absorbing modern trends western </a:t>
            </a:r>
            <a:r>
              <a:rPr lang="en-US" dirty="0" smtClean="0">
                <a:latin typeface="+mj-lt"/>
              </a:rPr>
              <a:t>standards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768" y="146878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39706"/>
                </a:solidFill>
              </a:rPr>
              <a:t>POLITICAL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22564" y="1469862"/>
            <a:ext cx="149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39706"/>
                </a:solidFill>
              </a:rPr>
              <a:t>ECONOMICAL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699594" y="1470406"/>
            <a:ext cx="18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39706"/>
                </a:solidFill>
              </a:rPr>
              <a:t>SOCIAL/CULTURE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PESTEL analysis</a:t>
            </a:r>
            <a:endParaRPr lang="en-US" sz="2400" b="1" dirty="0">
              <a:solidFill>
                <a:srgbClr val="D3970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STARBUCKS </a:t>
            </a:r>
            <a:r>
              <a:rPr lang="sv-SE" sz="2000" dirty="0">
                <a:solidFill>
                  <a:schemeClr val="bg1"/>
                </a:solidFill>
              </a:rPr>
              <a:t>MARKET ANALYSIS IN SRI </a:t>
            </a:r>
            <a:r>
              <a:rPr lang="sv-SE" sz="2000" dirty="0" smtClean="0">
                <a:solidFill>
                  <a:schemeClr val="bg1"/>
                </a:solidFill>
              </a:rPr>
              <a:t>LANKA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5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025"/>
            <a:ext cx="9144000" cy="5536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373" y="2092411"/>
            <a:ext cx="24028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17143"/>
              </a:buClr>
              <a:buSzPct val="100000"/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Use of Internet and Mobile (Around 2 million - 2011)</a:t>
            </a:r>
          </a:p>
          <a:p>
            <a:pPr marL="285750" lvl="0" indent="-285750">
              <a:buClr>
                <a:srgbClr val="017143"/>
              </a:buClr>
              <a:buSzPct val="100000"/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Increasing use if Social media networks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9275" y="2092410"/>
            <a:ext cx="2384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Tropical rainy climate with varying temperatures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Moving towards eco friendly environment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154" y="2092410"/>
            <a:ext cx="240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 smtClean="0">
                <a:latin typeface="+mj-lt"/>
              </a:rPr>
              <a:t>Strong </a:t>
            </a:r>
            <a:r>
              <a:rPr lang="en-US" dirty="0">
                <a:latin typeface="+mj-lt"/>
              </a:rPr>
              <a:t>labor policies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 smtClean="0">
                <a:latin typeface="+mj-lt"/>
              </a:rPr>
              <a:t>Food </a:t>
            </a:r>
            <a:r>
              <a:rPr lang="en-US" dirty="0">
                <a:latin typeface="+mj-lt"/>
              </a:rPr>
              <a:t>safety regulations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 smtClean="0">
                <a:latin typeface="+mj-lt"/>
              </a:rPr>
              <a:t>Environmental </a:t>
            </a:r>
            <a:r>
              <a:rPr lang="en-US" dirty="0">
                <a:latin typeface="+mj-lt"/>
              </a:rPr>
              <a:t>Laws and Advertising regulations</a:t>
            </a:r>
          </a:p>
          <a:p>
            <a:pPr marL="285750" lvl="0" indent="-285750">
              <a:buClr>
                <a:srgbClr val="017143"/>
              </a:buClr>
              <a:buFont typeface="Calibri Light" panose="020F0302020204030204" pitchFamily="34" charset="0"/>
              <a:buChar char="»"/>
            </a:pPr>
            <a:r>
              <a:rPr lang="en-US" dirty="0">
                <a:latin typeface="+mj-lt"/>
              </a:rPr>
              <a:t>Bribery and Corruption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657" y="1469862"/>
            <a:ext cx="1496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39706"/>
                </a:solidFill>
              </a:rPr>
              <a:t>TECHNOLOGY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0705" y="1469862"/>
            <a:ext cx="1661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39706"/>
                </a:solidFill>
              </a:rPr>
              <a:t>ENVIRONMENT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25828" y="1469862"/>
            <a:ext cx="77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>
                <a:solidFill>
                  <a:srgbClr val="D39706"/>
                </a:solidFill>
              </a:rPr>
              <a:t>LEGAL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7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STARBUCKS </a:t>
            </a:r>
            <a:r>
              <a:rPr lang="sv-SE" sz="2000" dirty="0">
                <a:solidFill>
                  <a:schemeClr val="bg1"/>
                </a:solidFill>
              </a:rPr>
              <a:t>MARKET ANALYSIS IN SRI </a:t>
            </a:r>
            <a:r>
              <a:rPr lang="sv-SE" sz="2000" dirty="0" smtClean="0">
                <a:solidFill>
                  <a:schemeClr val="bg1"/>
                </a:solidFill>
              </a:rPr>
              <a:t>LANKA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6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Five force analysis</a:t>
            </a:r>
            <a:endParaRPr lang="en-US" sz="2400" b="1" dirty="0">
              <a:solidFill>
                <a:srgbClr val="D3970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7044"/>
            <a:ext cx="9143999" cy="510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STARBUCKS MARKET ANALYSIS IN SRI LANKA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7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864098"/>
              </p:ext>
            </p:extLst>
          </p:nvPr>
        </p:nvGraphicFramePr>
        <p:xfrm>
          <a:off x="307373" y="1472665"/>
          <a:ext cx="8431685" cy="41212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97282"/>
                <a:gridCol w="1399309"/>
                <a:gridCol w="1676400"/>
                <a:gridCol w="1524000"/>
                <a:gridCol w="1534694"/>
              </a:tblGrid>
              <a:tr h="438513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Competitor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Quality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Price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Service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1714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Awareness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>
                    <a:solidFill>
                      <a:srgbClr val="017143"/>
                    </a:solidFill>
                  </a:tcPr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Starbucks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3913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Excellent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3913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High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39130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Very good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rgbClr val="39130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Poor</a:t>
                      </a:r>
                    </a:p>
                  </a:txBody>
                  <a:tcPr anchor="ctr">
                    <a:solidFill>
                      <a:srgbClr val="391308"/>
                    </a:solidFill>
                  </a:tcPr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Barista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Good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High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Very good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Very</a:t>
                      </a:r>
                      <a:r>
                        <a:rPr lang="en-US" sz="1200" baseline="0" dirty="0" smtClean="0">
                          <a:latin typeface="+mj-lt"/>
                        </a:rPr>
                        <a:t> good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Coco Veranda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Good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High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45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Coffee bean &amp; Tea Leaf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Good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High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Very</a:t>
                      </a:r>
                      <a:r>
                        <a:rPr lang="en-US" sz="1200" baseline="0" dirty="0" smtClean="0">
                          <a:latin typeface="+mj-lt"/>
                        </a:rPr>
                        <a:t> good</a:t>
                      </a:r>
                      <a:endParaRPr lang="en-US" sz="12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4578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j-lt"/>
                        </a:rPr>
                        <a:t>McDonald's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Low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</a:p>
                  </a:txBody>
                  <a:tcPr anchor="ctr"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Choco luv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Poor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  <a:tr h="484693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The Commons Coffee House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High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Poor</a:t>
                      </a:r>
                    </a:p>
                  </a:txBody>
                  <a:tcPr anchor="ctr"/>
                </a:tc>
              </a:tr>
              <a:tr h="45787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+mj-lt"/>
                        </a:rPr>
                        <a:t>Bread Talk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Good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High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j-lt"/>
                        </a:rPr>
                        <a:t>Very good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j-lt"/>
                        </a:rPr>
                        <a:t>Average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33234" y="879601"/>
            <a:ext cx="7886700" cy="2774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b="1" dirty="0" smtClean="0">
                <a:solidFill>
                  <a:srgbClr val="D39706"/>
                </a:solidFill>
              </a:rPr>
              <a:t>Competitor analysis</a:t>
            </a:r>
            <a:endParaRPr lang="en-US" sz="2400" b="1" dirty="0">
              <a:solidFill>
                <a:srgbClr val="D397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475"/>
            <a:ext cx="9144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233363" y="200025"/>
            <a:ext cx="7886700" cy="277813"/>
          </a:xfrm>
        </p:spPr>
        <p:txBody>
          <a:bodyPr/>
          <a:lstStyle/>
          <a:p>
            <a:r>
              <a:rPr lang="sv-SE" sz="2000" dirty="0" smtClean="0">
                <a:solidFill>
                  <a:schemeClr val="bg1"/>
                </a:solidFill>
              </a:rPr>
              <a:t>STARBUCKS MARKET ANALYSIS IN SRI LANKA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501063" y="128588"/>
            <a:ext cx="4762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prstClr val="white"/>
                </a:solidFill>
                <a:latin typeface="HelveticaNeueLT Std UltLt" panose="020B0303020202020204" pitchFamily="34" charset="0"/>
              </a:rPr>
              <a:t>0</a:t>
            </a:r>
            <a:fld id="{C75517A1-D4DA-4D74-8555-A5A95E00142E}" type="slidenum">
              <a:rPr lang="en-US" sz="2000">
                <a:solidFill>
                  <a:prstClr val="white"/>
                </a:solidFill>
                <a:latin typeface="HelveticaNeueLT Std UltLt" panose="020B0303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2000">
              <a:solidFill>
                <a:prstClr val="white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4825" y="1868488"/>
            <a:ext cx="3971925" cy="1465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Global recognition</a:t>
            </a: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Quality products</a:t>
            </a: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Profitable </a:t>
            </a:r>
            <a:r>
              <a:rPr lang="en-US" dirty="0" err="1">
                <a:solidFill>
                  <a:prstClr val="white"/>
                </a:solidFill>
                <a:latin typeface="Calibri Light"/>
              </a:rPr>
              <a:t>organisation</a:t>
            </a:r>
            <a:endParaRPr lang="en-US" dirty="0">
              <a:solidFill>
                <a:prstClr val="white"/>
              </a:solidFill>
              <a:latin typeface="Calibri Light"/>
            </a:endParaRP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Strong financial foundation</a:t>
            </a: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Visionary leader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9113" y="1868488"/>
            <a:ext cx="29019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High price</a:t>
            </a:r>
          </a:p>
          <a:p>
            <a:pPr algn="r"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Importing roasted coffee</a:t>
            </a:r>
          </a:p>
          <a:p>
            <a:pPr algn="r">
              <a:defRPr/>
            </a:pPr>
            <a:r>
              <a:rPr lang="en-US" dirty="0">
                <a:solidFill>
                  <a:prstClr val="white"/>
                </a:solidFill>
                <a:latin typeface="Calibri Light"/>
              </a:rPr>
              <a:t>Known only for coffee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" y="4343400"/>
            <a:ext cx="3970338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Calibri Light" panose="020F0302020204030204" pitchFamily="34" charset="0"/>
              </a:rPr>
              <a:t>Launching new products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Calibri Light" panose="020F0302020204030204" pitchFamily="34" charset="0"/>
              </a:rPr>
              <a:t>Skilled Labour market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Calibri Light" panose="020F0302020204030204" pitchFamily="34" charset="0"/>
              </a:rPr>
              <a:t>More tourist attraction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white"/>
                </a:solidFill>
                <a:latin typeface="Calibri Light" panose="020F0302020204030204" pitchFamily="34" charset="0"/>
              </a:rPr>
              <a:t>Use of social media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4700" y="4308475"/>
            <a:ext cx="3957638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Cultural &amp; Political issues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Real State cost and laws in Sri Lanka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Economic down turns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Calibri Light" panose="020F0302020204030204" pitchFamily="34" charset="0"/>
              </a:rPr>
              <a:t>Health cautious customers</a:t>
            </a:r>
          </a:p>
        </p:txBody>
      </p:sp>
      <p:sp>
        <p:nvSpPr>
          <p:cNvPr id="11273" name="Title 1"/>
          <p:cNvSpPr txBox="1">
            <a:spLocks/>
          </p:cNvSpPr>
          <p:nvPr/>
        </p:nvSpPr>
        <p:spPr bwMode="auto">
          <a:xfrm>
            <a:off x="233363" y="879475"/>
            <a:ext cx="78867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sv-SE" sz="2400" b="1" dirty="0" smtClean="0">
                <a:solidFill>
                  <a:srgbClr val="D39706"/>
                </a:solidFill>
                <a:latin typeface="Calibri Light" panose="020F0302020204030204" pitchFamily="34" charset="0"/>
              </a:rPr>
              <a:t>SWOT analysis</a:t>
            </a:r>
            <a:endParaRPr lang="en-US" sz="2400" b="1" dirty="0" smtClean="0">
              <a:solidFill>
                <a:srgbClr val="D3970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9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5" grpId="0"/>
      <p:bldP spid="7" grpId="0"/>
      <p:bldP spid="8" grpId="0"/>
      <p:bldP spid="9" grpId="0"/>
      <p:bldP spid="11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34" y="200370"/>
            <a:ext cx="7886700" cy="277424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STARBUCKS OBJECTIVES &amp; GOALS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01449" y="129145"/>
            <a:ext cx="475221" cy="365125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t>0</a:t>
            </a:r>
            <a:fld id="{032209B4-97C9-4A12-A631-EF624BF799E8}" type="slidenum">
              <a:rPr lang="en-US" sz="2000" smtClean="0">
                <a:solidFill>
                  <a:schemeClr val="bg1"/>
                </a:solidFill>
                <a:latin typeface="HelveticaNeueLT Std UltLt" panose="020B0303020202020204" pitchFamily="34" charset="0"/>
              </a:rPr>
              <a:pPr/>
              <a:t>9</a:t>
            </a:fld>
            <a:endParaRPr lang="en-US" sz="2000" dirty="0">
              <a:solidFill>
                <a:schemeClr val="bg1"/>
              </a:solidFill>
              <a:latin typeface="HelveticaNeueLT Std UltLt" panose="020B0303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7374" y="1034789"/>
            <a:ext cx="6159329" cy="48635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cs typeface="Gisha" panose="020B0502040204020203" pitchFamily="34" charset="-79"/>
              </a:rPr>
              <a:t>Open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50</a:t>
            </a:r>
            <a:r>
              <a:rPr lang="en-US" sz="2000" dirty="0" smtClean="0">
                <a:latin typeface="+mj-lt"/>
                <a:cs typeface="Gisha" panose="020B0502040204020203" pitchFamily="34" charset="-79"/>
              </a:rPr>
              <a:t> outlets in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4 years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Gisha" panose="020B0502040204020203" pitchFamily="34" charset="-79"/>
              </a:rPr>
              <a:t>Gain </a:t>
            </a:r>
            <a:r>
              <a:rPr lang="en-US" sz="2000" b="1" dirty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75%</a:t>
            </a:r>
            <a:r>
              <a:rPr lang="en-US" sz="2000" dirty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sz="2000" dirty="0">
                <a:latin typeface="+mj-lt"/>
                <a:cs typeface="Gisha" panose="020B0502040204020203" pitchFamily="34" charset="-79"/>
              </a:rPr>
              <a:t>of market share in </a:t>
            </a:r>
            <a:r>
              <a:rPr lang="en-US" sz="2000" b="1" dirty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4 years</a:t>
            </a:r>
            <a:endParaRPr lang="en-US" sz="2000" b="1" dirty="0" smtClean="0">
              <a:solidFill>
                <a:srgbClr val="017143"/>
              </a:solidFill>
              <a:latin typeface="+mj-lt"/>
              <a:cs typeface="Gisha" panose="020B0502040204020203" pitchFamily="34" charset="-79"/>
            </a:endParaRP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Gisha" panose="020B0502040204020203" pitchFamily="34" charset="-79"/>
              </a:rPr>
              <a:t>Increase market revenue by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5%</a:t>
            </a:r>
            <a:r>
              <a:rPr lang="en-US" sz="2000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each year</a:t>
            </a:r>
            <a:endParaRPr lang="en-US" sz="2000" b="1" dirty="0">
              <a:solidFill>
                <a:srgbClr val="017143"/>
              </a:solidFill>
              <a:latin typeface="+mj-lt"/>
              <a:cs typeface="Gisha" panose="020B0502040204020203" pitchFamily="34" charset="-79"/>
            </a:endParaRP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Gisha" panose="020B0502040204020203" pitchFamily="34" charset="-79"/>
              </a:rPr>
              <a:t>Increase </a:t>
            </a:r>
            <a:r>
              <a:rPr lang="en-US" sz="2000" dirty="0">
                <a:latin typeface="+mj-lt"/>
                <a:cs typeface="Gisha" panose="020B0502040204020203" pitchFamily="34" charset="-79"/>
              </a:rPr>
              <a:t>b</a:t>
            </a:r>
            <a:r>
              <a:rPr lang="en-US" sz="2000" dirty="0" smtClean="0">
                <a:latin typeface="+mj-lt"/>
                <a:cs typeface="Gisha" panose="020B0502040204020203" pitchFamily="34" charset="-79"/>
              </a:rPr>
              <a:t>rand awareness </a:t>
            </a:r>
          </a:p>
          <a:p>
            <a:pPr marL="1035050" lvl="2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1000 - 3000 </a:t>
            </a:r>
            <a:r>
              <a:rPr lang="en-US" sz="1600" dirty="0" smtClean="0">
                <a:latin typeface="+mj-lt"/>
                <a:cs typeface="Gisha" panose="020B0502040204020203" pitchFamily="34" charset="-79"/>
              </a:rPr>
              <a:t>number of new customers within </a:t>
            </a:r>
            <a:r>
              <a:rPr lang="en-US" sz="16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first month</a:t>
            </a:r>
          </a:p>
          <a:p>
            <a:pPr marL="1035050" lvl="2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j-lt"/>
                <a:cs typeface="Gisha" panose="020B0502040204020203" pitchFamily="34" charset="-79"/>
              </a:rPr>
              <a:t>Capturing </a:t>
            </a:r>
            <a:r>
              <a:rPr lang="en-US" sz="16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5,000 +</a:t>
            </a:r>
            <a:r>
              <a:rPr lang="en-US" sz="1600" dirty="0" smtClean="0">
                <a:latin typeface="+mj-lt"/>
                <a:cs typeface="Gisha" panose="020B0502040204020203" pitchFamily="34" charset="-79"/>
              </a:rPr>
              <a:t> Facebook likes within </a:t>
            </a:r>
            <a:r>
              <a:rPr lang="en-US" sz="16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first two months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Gisha" panose="020B0502040204020203" pitchFamily="34" charset="-79"/>
              </a:rPr>
              <a:t>Number of returning customers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30%</a:t>
            </a:r>
            <a:r>
              <a:rPr lang="en-US" sz="2000" dirty="0" smtClean="0">
                <a:latin typeface="+mj-lt"/>
                <a:cs typeface="Gisha" panose="020B0502040204020203" pitchFamily="34" charset="-79"/>
              </a:rPr>
              <a:t> in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1 year</a:t>
            </a:r>
          </a:p>
          <a:p>
            <a:pPr marL="577850" lvl="1" indent="-342900">
              <a:lnSpc>
                <a:spcPct val="100000"/>
              </a:lnSpc>
              <a:spcBef>
                <a:spcPts val="3000"/>
              </a:spcBef>
              <a:buClr>
                <a:srgbClr val="017143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+mj-lt"/>
                <a:cs typeface="Gisha" panose="020B0502040204020203" pitchFamily="34" charset="-79"/>
              </a:rPr>
              <a:t>Become a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super brand </a:t>
            </a:r>
            <a:r>
              <a:rPr lang="en-US" sz="2000" dirty="0" smtClean="0">
                <a:latin typeface="+mj-lt"/>
                <a:cs typeface="Gisha" panose="020B0502040204020203" pitchFamily="34" charset="-79"/>
              </a:rPr>
              <a:t>in Sri Lanka in </a:t>
            </a:r>
            <a:r>
              <a:rPr lang="en-US" sz="2000" b="1" dirty="0" smtClean="0">
                <a:solidFill>
                  <a:srgbClr val="017143"/>
                </a:solidFill>
                <a:latin typeface="+mj-lt"/>
                <a:cs typeface="Gisha" panose="020B0502040204020203" pitchFamily="34" charset="-79"/>
              </a:rPr>
              <a:t>5 – 7 years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90" y="1034790"/>
            <a:ext cx="1966246" cy="546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4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2498</TotalTime>
  <Words>732</Words>
  <Application>Microsoft Office PowerPoint</Application>
  <PresentationFormat>On-screen Show (4:3)</PresentationFormat>
  <Paragraphs>443</Paragraphs>
  <Slides>18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 Theme</vt:lpstr>
      <vt:lpstr>Image</vt:lpstr>
      <vt:lpstr>PowerPoint Presentation</vt:lpstr>
      <vt:lpstr>OBJECTIVE</vt:lpstr>
      <vt:lpstr>STARBUCKS IN GLOBAL</vt:lpstr>
      <vt:lpstr>STARBUCKS MARKET ANALYSIS IN SRI LANKA</vt:lpstr>
      <vt:lpstr>STARBUCKS MARKET ANALYSIS IN SRI LANKA</vt:lpstr>
      <vt:lpstr>STARBUCKS MARKET ANALYSIS IN SRI LANKA</vt:lpstr>
      <vt:lpstr>STARBUCKS MARKET ANALYSIS IN SRI LANKA</vt:lpstr>
      <vt:lpstr>STARBUCKS MARKET ANALYSIS IN SRI LANKA</vt:lpstr>
      <vt:lpstr>STARBUCKS OBJECTIVES &amp; GOALS</vt:lpstr>
      <vt:lpstr>STARBUCKS MARKETING STRATEGY</vt:lpstr>
      <vt:lpstr>STARBUCKS MARKETING STRATEGY</vt:lpstr>
      <vt:lpstr>STARBUCKS MARKETING STRATEGY</vt:lpstr>
      <vt:lpstr>STARBUCKS MARKETING STRATEGY</vt:lpstr>
      <vt:lpstr>STARBUCKS MARKETING STRATEGY</vt:lpstr>
      <vt:lpstr>ACTION PLAN</vt:lpstr>
      <vt:lpstr>ADVERTISING</vt:lpstr>
      <vt:lpstr>CONCLUTION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manikgun@LIVE.COM</dc:creator>
  <cp:lastModifiedBy>User</cp:lastModifiedBy>
  <cp:revision>147</cp:revision>
  <dcterms:created xsi:type="dcterms:W3CDTF">2013-09-23T12:59:20Z</dcterms:created>
  <dcterms:modified xsi:type="dcterms:W3CDTF">2016-06-13T05:12:44Z</dcterms:modified>
</cp:coreProperties>
</file>