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5" r:id="rId9"/>
    <p:sldId id="266" r:id="rId10"/>
    <p:sldId id="267" r:id="rId11"/>
    <p:sldId id="263" r:id="rId12"/>
    <p:sldId id="264"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FB0ADE-3974-4C98-AD69-023D71C76F14}"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2467545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FB0ADE-3974-4C98-AD69-023D71C76F14}"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52237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FB0ADE-3974-4C98-AD69-023D71C76F14}"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2887054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FB0ADE-3974-4C98-AD69-023D71C76F14}"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1959640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FB0ADE-3974-4C98-AD69-023D71C76F14}"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39574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FB0ADE-3974-4C98-AD69-023D71C76F14}"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2849850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FB0ADE-3974-4C98-AD69-023D71C76F14}" type="datetimeFigureOut">
              <a:rPr lang="en-US" smtClean="0"/>
              <a:t>9/21/2015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1394911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FB0ADE-3974-4C98-AD69-023D71C76F14}" type="datetimeFigureOut">
              <a:rPr lang="en-US" smtClean="0"/>
              <a:t>9/21/2015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476789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B0ADE-3974-4C98-AD69-023D71C76F14}" type="datetimeFigureOut">
              <a:rPr lang="en-US" smtClean="0"/>
              <a:t>9/21/2015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85309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FB0ADE-3974-4C98-AD69-023D71C76F14}"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385476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FB0ADE-3974-4C98-AD69-023D71C76F14}"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39C1B-CCD1-490E-A155-49FB2BE9DA5D}" type="slidenum">
              <a:rPr lang="en-US" smtClean="0"/>
              <a:t>‹#›</a:t>
            </a:fld>
            <a:endParaRPr lang="en-US"/>
          </a:p>
        </p:txBody>
      </p:sp>
    </p:spTree>
    <p:extLst>
      <p:ext uri="{BB962C8B-B14F-4D97-AF65-F5344CB8AC3E}">
        <p14:creationId xmlns:p14="http://schemas.microsoft.com/office/powerpoint/2010/main" val="4234609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B0ADE-3974-4C98-AD69-023D71C76F14}" type="datetimeFigureOut">
              <a:rPr lang="en-US" smtClean="0"/>
              <a:t>9/21/2015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F39C1B-CCD1-490E-A155-49FB2BE9DA5D}" type="slidenum">
              <a:rPr lang="en-US" smtClean="0"/>
              <a:t>‹#›</a:t>
            </a:fld>
            <a:endParaRPr lang="en-US"/>
          </a:p>
        </p:txBody>
      </p:sp>
    </p:spTree>
    <p:extLst>
      <p:ext uri="{BB962C8B-B14F-4D97-AF65-F5344CB8AC3E}">
        <p14:creationId xmlns:p14="http://schemas.microsoft.com/office/powerpoint/2010/main" val="288766174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914400"/>
            <a:ext cx="7772400" cy="1470025"/>
          </a:xfrm>
        </p:spPr>
        <p:txBody>
          <a:bodyPr>
            <a:normAutofit/>
          </a:bodyPr>
          <a:lstStyle/>
          <a:p>
            <a:r>
              <a:rPr lang="en-US" dirty="0" smtClean="0"/>
              <a:t>Accessible Instructional Materials</a:t>
            </a:r>
            <a:endParaRPr lang="en-US" dirty="0"/>
          </a:p>
        </p:txBody>
      </p:sp>
      <p:sp>
        <p:nvSpPr>
          <p:cNvPr id="3" name="Subtitle 2"/>
          <p:cNvSpPr>
            <a:spLocks noGrp="1"/>
          </p:cNvSpPr>
          <p:nvPr>
            <p:ph type="subTitle" idx="1"/>
          </p:nvPr>
        </p:nvSpPr>
        <p:spPr/>
        <p:txBody>
          <a:bodyPr/>
          <a:lstStyle/>
          <a:p>
            <a:endParaRPr lang="en-US"/>
          </a:p>
        </p:txBody>
      </p:sp>
      <p:pic>
        <p:nvPicPr>
          <p:cNvPr id="1026" name="Picture 2" descr="C:\Users\mfisher\AppData\Local\Microsoft\Windows\Temporary Internet Files\Content.IE5\RL74Z43N\inclusion_pictu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810000"/>
            <a:ext cx="66294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4966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Files Procedures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Electronic Files are to be Ordered for a Specific Student and not used for an Entire Classroom or Library.  They are not Duplicated, Copied or Downloaded.</a:t>
            </a:r>
          </a:p>
          <a:p>
            <a:r>
              <a:rPr lang="en-US" dirty="0" smtClean="0"/>
              <a:t>All Electronic Files will be Returned to the IMET Division Upon the Student’s Completion of the Course.</a:t>
            </a:r>
          </a:p>
          <a:p>
            <a:r>
              <a:rPr lang="en-US" dirty="0" smtClean="0"/>
              <a:t>School District’s are Financially Responsible for Replacing Missing, Lost, or Damaged Electronic Files.</a:t>
            </a:r>
          </a:p>
          <a:p>
            <a:r>
              <a:rPr lang="en-US" dirty="0" smtClean="0"/>
              <a:t>A District that Violates these Conditions may Forfeit its Right to Receive Future Electronic Files from TEA.  The Publishing Company May Take Appropriate Legal Action Against the School for Copyright Violations.</a:t>
            </a:r>
          </a:p>
          <a:p>
            <a:r>
              <a:rPr lang="en-US" dirty="0" smtClean="0"/>
              <a:t>The IM Coordinator Must Sign the Letter Indicating his or her Understanding and Agreement with the Conditions Listed.</a:t>
            </a:r>
          </a:p>
          <a:p>
            <a:r>
              <a:rPr lang="en-US" dirty="0" smtClean="0"/>
              <a:t>Upon Receipt of the Letter, IMET Staff will Submit the Order and you will Receive a CD Rom in the Requested Version.</a:t>
            </a:r>
          </a:p>
          <a:p>
            <a:r>
              <a:rPr lang="en-US" dirty="0" smtClean="0"/>
              <a:t>IM Coordinator Must Sign the Packing Slip of Receipt and Send to TEA.</a:t>
            </a:r>
            <a:endParaRPr lang="en-US" dirty="0"/>
          </a:p>
        </p:txBody>
      </p:sp>
    </p:spTree>
    <p:extLst>
      <p:ext uri="{BB962C8B-B14F-4D97-AF65-F5344CB8AC3E}">
        <p14:creationId xmlns:p14="http://schemas.microsoft.com/office/powerpoint/2010/main" val="3189823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 Delays</a:t>
            </a:r>
            <a:endParaRPr lang="en-US" dirty="0"/>
          </a:p>
        </p:txBody>
      </p:sp>
      <p:sp>
        <p:nvSpPr>
          <p:cNvPr id="3" name="Content Placeholder 2"/>
          <p:cNvSpPr>
            <a:spLocks noGrp="1"/>
          </p:cNvSpPr>
          <p:nvPr>
            <p:ph idx="1"/>
          </p:nvPr>
        </p:nvSpPr>
        <p:spPr/>
        <p:txBody>
          <a:bodyPr/>
          <a:lstStyle/>
          <a:p>
            <a:r>
              <a:rPr lang="en-US" dirty="0" smtClean="0"/>
              <a:t>Double Check your Requisitions that you are Ordering the Correct Version of Braille.  Most Students use Version 1.</a:t>
            </a:r>
          </a:p>
          <a:p>
            <a:r>
              <a:rPr lang="en-US" dirty="0" smtClean="0"/>
              <a:t>You Should Receive a List from your SPED Department of Required Books for each Student.</a:t>
            </a:r>
          </a:p>
        </p:txBody>
      </p:sp>
      <p:pic>
        <p:nvPicPr>
          <p:cNvPr id="6146" name="Picture 2" descr="C:\Users\mfisher\AppData\Local\Microsoft\Windows\Temporary Internet Files\Content.IE5\4F5BM3WG\NIS_delaypossiblejpegsoftentextureframecolour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4796194"/>
            <a:ext cx="2209800" cy="1873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05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Insufficient Eligibility</a:t>
            </a:r>
            <a:endParaRPr lang="en-US" dirty="0"/>
          </a:p>
        </p:txBody>
      </p:sp>
      <p:sp>
        <p:nvSpPr>
          <p:cNvPr id="3" name="Content Placeholder 2"/>
          <p:cNvSpPr>
            <a:spLocks noGrp="1"/>
          </p:cNvSpPr>
          <p:nvPr>
            <p:ph idx="1"/>
          </p:nvPr>
        </p:nvSpPr>
        <p:spPr/>
        <p:txBody>
          <a:bodyPr/>
          <a:lstStyle/>
          <a:p>
            <a:r>
              <a:rPr lang="en-US" dirty="0" smtClean="0"/>
              <a:t>Eligibility is Based on the Annual Registration of Students with Visual Impairment Data Submitted by Schools at the End of each Calendar Year.</a:t>
            </a:r>
          </a:p>
          <a:p>
            <a:r>
              <a:rPr lang="en-US" dirty="0" smtClean="0"/>
              <a:t>If EMAT/EVI Indicates that your District Doesn’t have Sufficient Eligibility for the IM’s that you are Ordering, it is Likely Due to a New Student Enrolling.</a:t>
            </a:r>
          </a:p>
          <a:p>
            <a:endParaRPr lang="en-US" dirty="0"/>
          </a:p>
        </p:txBody>
      </p:sp>
    </p:spTree>
    <p:extLst>
      <p:ext uri="{BB962C8B-B14F-4D97-AF65-F5344CB8AC3E}">
        <p14:creationId xmlns:p14="http://schemas.microsoft.com/office/powerpoint/2010/main" val="2687322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Accessible IM Vendors</a:t>
            </a:r>
            <a:endParaRPr lang="en-US" dirty="0"/>
          </a:p>
        </p:txBody>
      </p:sp>
      <p:sp>
        <p:nvSpPr>
          <p:cNvPr id="3" name="Content Placeholder 2"/>
          <p:cNvSpPr>
            <a:spLocks noGrp="1"/>
          </p:cNvSpPr>
          <p:nvPr>
            <p:ph idx="1"/>
          </p:nvPr>
        </p:nvSpPr>
        <p:spPr/>
        <p:txBody>
          <a:bodyPr/>
          <a:lstStyle/>
          <a:p>
            <a:r>
              <a:rPr lang="en-US" dirty="0" err="1" smtClean="0"/>
              <a:t>Bookshare</a:t>
            </a:r>
            <a:endParaRPr lang="en-US" dirty="0" smtClean="0"/>
          </a:p>
          <a:p>
            <a:r>
              <a:rPr lang="en-US" dirty="0" smtClean="0"/>
              <a:t>Learning Ally</a:t>
            </a:r>
          </a:p>
          <a:p>
            <a:r>
              <a:rPr lang="en-US" dirty="0" smtClean="0"/>
              <a:t>American Printing House for the Blind</a:t>
            </a:r>
          </a:p>
          <a:p>
            <a:r>
              <a:rPr lang="en-US" dirty="0" smtClean="0"/>
              <a:t>Accessible Books for Texas (</a:t>
            </a:r>
            <a:r>
              <a:rPr lang="en-US" dirty="0" err="1" smtClean="0"/>
              <a:t>Benetech</a:t>
            </a:r>
            <a:r>
              <a:rPr lang="en-US" dirty="0" smtClean="0"/>
              <a:t>)</a:t>
            </a:r>
          </a:p>
          <a:p>
            <a:r>
              <a:rPr lang="en-US" dirty="0" smtClean="0"/>
              <a:t>National Center of Accessible IM’s</a:t>
            </a:r>
            <a:endParaRPr lang="en-US" dirty="0"/>
          </a:p>
        </p:txBody>
      </p:sp>
    </p:spTree>
    <p:extLst>
      <p:ext uri="{BB962C8B-B14F-4D97-AF65-F5344CB8AC3E}">
        <p14:creationId xmlns:p14="http://schemas.microsoft.com/office/powerpoint/2010/main" val="464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Accessible IM’s Through EMAT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Must be a State Adopted Book.</a:t>
            </a:r>
          </a:p>
          <a:p>
            <a:r>
              <a:rPr lang="en-US" dirty="0" smtClean="0"/>
              <a:t>If your Districts Chooses a Non-State Adopted Book it is up to your District to Find a Way to Provide These Materials.</a:t>
            </a:r>
          </a:p>
          <a:p>
            <a:r>
              <a:rPr lang="en-US" dirty="0" smtClean="0"/>
              <a:t>Publisher’s will Usually Provide a PDF Version to Make a Large Print Copy.</a:t>
            </a:r>
          </a:p>
          <a:p>
            <a:r>
              <a:rPr lang="en-US" dirty="0" smtClean="0"/>
              <a:t>Braille Materials are Harder to Get if they are Non-State Adopted.  Your District will be Responsible for Cost Either Using IMA or IDEA B Funding.</a:t>
            </a:r>
            <a:endParaRPr lang="en-US" dirty="0"/>
          </a:p>
        </p:txBody>
      </p:sp>
    </p:spTree>
    <p:extLst>
      <p:ext uri="{BB962C8B-B14F-4D97-AF65-F5344CB8AC3E}">
        <p14:creationId xmlns:p14="http://schemas.microsoft.com/office/powerpoint/2010/main" val="137005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Accessible IM’s</a:t>
            </a:r>
            <a:endParaRPr lang="en-US" dirty="0"/>
          </a:p>
        </p:txBody>
      </p:sp>
      <p:sp>
        <p:nvSpPr>
          <p:cNvPr id="3" name="Content Placeholder 2"/>
          <p:cNvSpPr>
            <a:spLocks noGrp="1"/>
          </p:cNvSpPr>
          <p:nvPr>
            <p:ph idx="1"/>
          </p:nvPr>
        </p:nvSpPr>
        <p:spPr/>
        <p:txBody>
          <a:bodyPr/>
          <a:lstStyle/>
          <a:p>
            <a:r>
              <a:rPr lang="en-US" dirty="0" smtClean="0"/>
              <a:t>Braille</a:t>
            </a:r>
          </a:p>
          <a:p>
            <a:r>
              <a:rPr lang="en-US" dirty="0" smtClean="0"/>
              <a:t>Large Print</a:t>
            </a:r>
          </a:p>
          <a:p>
            <a:r>
              <a:rPr lang="en-US" dirty="0" smtClean="0"/>
              <a:t>Audio Instructional Materials</a:t>
            </a:r>
          </a:p>
          <a:p>
            <a:r>
              <a:rPr lang="en-US" dirty="0" smtClean="0"/>
              <a:t>Digital Materials</a:t>
            </a:r>
          </a:p>
          <a:p>
            <a:r>
              <a:rPr lang="en-US" dirty="0" smtClean="0"/>
              <a:t>Electronic Files</a:t>
            </a:r>
            <a:endParaRPr lang="en-US" dirty="0"/>
          </a:p>
        </p:txBody>
      </p:sp>
    </p:spTree>
    <p:extLst>
      <p:ext uri="{BB962C8B-B14F-4D97-AF65-F5344CB8AC3E}">
        <p14:creationId xmlns:p14="http://schemas.microsoft.com/office/powerpoint/2010/main" val="251025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Braille</a:t>
            </a:r>
            <a:endParaRPr lang="en-US" dirty="0"/>
          </a:p>
        </p:txBody>
      </p:sp>
      <p:sp>
        <p:nvSpPr>
          <p:cNvPr id="3" name="Content Placeholder 2"/>
          <p:cNvSpPr>
            <a:spLocks noGrp="1"/>
          </p:cNvSpPr>
          <p:nvPr>
            <p:ph idx="1"/>
          </p:nvPr>
        </p:nvSpPr>
        <p:spPr/>
        <p:txBody>
          <a:bodyPr/>
          <a:lstStyle/>
          <a:p>
            <a:r>
              <a:rPr lang="en-US" dirty="0" smtClean="0"/>
              <a:t>May Order When EMAT Opens in the Spring.</a:t>
            </a:r>
          </a:p>
          <a:p>
            <a:r>
              <a:rPr lang="en-US" dirty="0" smtClean="0"/>
              <a:t>Free to Districts/No Charges Toward IMA.</a:t>
            </a:r>
          </a:p>
          <a:p>
            <a:endParaRPr lang="en-US" dirty="0"/>
          </a:p>
        </p:txBody>
      </p:sp>
      <p:pic>
        <p:nvPicPr>
          <p:cNvPr id="4" name="Picture 2" descr="C:\Users\mfisher\AppData\Local\Microsoft\Windows\Temporary Internet Files\Content.IE5\4F5BM3WG\braille-alphabe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657600"/>
            <a:ext cx="39624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3485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Print</a:t>
            </a:r>
            <a:endParaRPr lang="en-US" dirty="0"/>
          </a:p>
        </p:txBody>
      </p:sp>
      <p:sp>
        <p:nvSpPr>
          <p:cNvPr id="3" name="Content Placeholder 2"/>
          <p:cNvSpPr>
            <a:spLocks noGrp="1"/>
          </p:cNvSpPr>
          <p:nvPr>
            <p:ph idx="1"/>
          </p:nvPr>
        </p:nvSpPr>
        <p:spPr/>
        <p:txBody>
          <a:bodyPr/>
          <a:lstStyle/>
          <a:p>
            <a:r>
              <a:rPr lang="en-US" dirty="0" smtClean="0"/>
              <a:t>May Order When EMAT Opens in the Spring.</a:t>
            </a:r>
          </a:p>
          <a:p>
            <a:r>
              <a:rPr lang="en-US" dirty="0" smtClean="0"/>
              <a:t>Free to Districts/No Charges Toward IMA.</a:t>
            </a:r>
          </a:p>
          <a:p>
            <a:endParaRPr lang="en-US" dirty="0"/>
          </a:p>
        </p:txBody>
      </p:sp>
      <p:pic>
        <p:nvPicPr>
          <p:cNvPr id="3075" name="Picture 3" descr="C:\Users\mfisher\AppData\Local\Microsoft\Windows\Temporary Internet Files\Content.IE5\RL74Z43N\large_open_book[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1" y="3733800"/>
            <a:ext cx="47244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8166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Audio Instructional Materials</a:t>
            </a:r>
            <a:endParaRPr lang="en-US" dirty="0"/>
          </a:p>
        </p:txBody>
      </p:sp>
      <p:sp>
        <p:nvSpPr>
          <p:cNvPr id="3" name="Content Placeholder 2"/>
          <p:cNvSpPr>
            <a:spLocks noGrp="1"/>
          </p:cNvSpPr>
          <p:nvPr>
            <p:ph idx="1"/>
          </p:nvPr>
        </p:nvSpPr>
        <p:spPr/>
        <p:txBody>
          <a:bodyPr/>
          <a:lstStyle/>
          <a:p>
            <a:r>
              <a:rPr lang="en-US" dirty="0" smtClean="0"/>
              <a:t>May Requisition Audio Materials Beginning May 1st. </a:t>
            </a:r>
          </a:p>
          <a:p>
            <a:r>
              <a:rPr lang="en-US" dirty="0" smtClean="0"/>
              <a:t>Audio Versions Must be Ordered Through EMAT/EVI System.</a:t>
            </a:r>
          </a:p>
          <a:p>
            <a:r>
              <a:rPr lang="en-US" dirty="0" smtClean="0"/>
              <a:t>Audio Materials Prior to Proclamation 2010 will Continue to Order from Learning Ally.</a:t>
            </a:r>
          </a:p>
          <a:p>
            <a:endParaRPr lang="en-US" dirty="0"/>
          </a:p>
        </p:txBody>
      </p:sp>
      <p:pic>
        <p:nvPicPr>
          <p:cNvPr id="4098" name="Picture 2" descr="C:\Users\mfisher\AppData\Local\Microsoft\Windows\Temporary Internet Files\Content.IE5\4F5BM3WG\audiobooks-headphones-colourful[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5029200"/>
            <a:ext cx="1828800" cy="1380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11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Materials</a:t>
            </a:r>
            <a:endParaRPr lang="en-US" dirty="0"/>
          </a:p>
        </p:txBody>
      </p:sp>
      <p:sp>
        <p:nvSpPr>
          <p:cNvPr id="3" name="Content Placeholder 2"/>
          <p:cNvSpPr>
            <a:spLocks noGrp="1"/>
          </p:cNvSpPr>
          <p:nvPr>
            <p:ph idx="1"/>
          </p:nvPr>
        </p:nvSpPr>
        <p:spPr/>
        <p:txBody>
          <a:bodyPr/>
          <a:lstStyle/>
          <a:p>
            <a:r>
              <a:rPr lang="en-US" dirty="0" smtClean="0"/>
              <a:t>Beginning with Proclamation 2014 you can now Order Digital Materials for Students with Visual Impairment or Other Disabilities.</a:t>
            </a:r>
          </a:p>
          <a:p>
            <a:r>
              <a:rPr lang="en-US" dirty="0" smtClean="0"/>
              <a:t>Publishers who Offer Digital Materials are Required to Provide them in an Accessible Format if They are State Adopted.</a:t>
            </a:r>
          </a:p>
          <a:p>
            <a:endParaRPr lang="en-US" dirty="0"/>
          </a:p>
        </p:txBody>
      </p:sp>
      <p:pic>
        <p:nvPicPr>
          <p:cNvPr id="5122" name="Picture 2" descr="C:\Users\mfisher\AppData\Local\Microsoft\Windows\Temporary Internet Files\Content.IE5\4F5BM3WG\literacia_digital[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0143" y="4800600"/>
            <a:ext cx="2438400" cy="163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134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Files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Y</a:t>
            </a:r>
            <a:r>
              <a:rPr lang="en-US" dirty="0" smtClean="0"/>
              <a:t>ou can now Order Electronic Files for Students with Visual Impairment or Other Disabilities.</a:t>
            </a:r>
          </a:p>
          <a:p>
            <a:r>
              <a:rPr lang="en-US" dirty="0" smtClean="0"/>
              <a:t>Electronic Files are Available in Various File Formats, Rich Text Format (RTF), Braille Ready Files (BRF), Text Files (TXT), and Daisy 3 DTB (Digital Accessible Information System 3 Digital Talking Book).</a:t>
            </a:r>
          </a:p>
          <a:p>
            <a:r>
              <a:rPr lang="en-US" dirty="0" smtClean="0"/>
              <a:t>Must Coordinate with the Assistive Technology Staff to Determine the Appropriate Accessible Medium and for Assistance with Converting the Files into an Accessible Format.</a:t>
            </a:r>
            <a:endParaRPr lang="en-US" dirty="0"/>
          </a:p>
        </p:txBody>
      </p:sp>
    </p:spTree>
    <p:extLst>
      <p:ext uri="{BB962C8B-B14F-4D97-AF65-F5344CB8AC3E}">
        <p14:creationId xmlns:p14="http://schemas.microsoft.com/office/powerpoint/2010/main" val="4118525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Requesting Electronic Files</a:t>
            </a:r>
            <a:endParaRPr lang="en-US" dirty="0"/>
          </a:p>
        </p:txBody>
      </p:sp>
      <p:sp>
        <p:nvSpPr>
          <p:cNvPr id="3" name="Content Placeholder 2"/>
          <p:cNvSpPr>
            <a:spLocks noGrp="1"/>
          </p:cNvSpPr>
          <p:nvPr>
            <p:ph idx="1"/>
          </p:nvPr>
        </p:nvSpPr>
        <p:spPr/>
        <p:txBody>
          <a:bodyPr>
            <a:normAutofit fontScale="92500"/>
          </a:bodyPr>
          <a:lstStyle/>
          <a:p>
            <a:r>
              <a:rPr lang="en-US" dirty="0" smtClean="0"/>
              <a:t>The ARD Committee or 504 Committee must Identify the Appropriate Requirement and Update the Students IEP (Individualized Education Plan) or IAP (Individualized Action Plan) to Include the Modification Requiring Electronic Files.</a:t>
            </a:r>
          </a:p>
          <a:p>
            <a:r>
              <a:rPr lang="en-US" dirty="0" smtClean="0"/>
              <a:t>District Should Provide the IM Coordinator a List of Materials Required by the Student, Indication the Specific Accessible Format Needed.</a:t>
            </a:r>
          </a:p>
          <a:p>
            <a:endParaRPr lang="en-US" dirty="0"/>
          </a:p>
        </p:txBody>
      </p:sp>
    </p:spTree>
    <p:extLst>
      <p:ext uri="{BB962C8B-B14F-4D97-AF65-F5344CB8AC3E}">
        <p14:creationId xmlns:p14="http://schemas.microsoft.com/office/powerpoint/2010/main" val="191896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Requesting Electronic Files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IM Coordinator Should Send an Email to TEA Requesting the Electronic Files and Listing the Specific Instructional Material Titles.</a:t>
            </a:r>
          </a:p>
          <a:p>
            <a:r>
              <a:rPr lang="en-US" dirty="0" smtClean="0"/>
              <a:t>IMET Staff will Send an Encrypted Email to IM Coordinator Requesting the Student’s Name, Date of the Last ARD or 504 Meeting, Grade Level, the Type of File Requested, and a Statement Confirming that the Student is Visually Impaired or has Other Disabilities and is Eligible for Accessible Instructional Materials.</a:t>
            </a:r>
            <a:endParaRPr lang="en-US" dirty="0"/>
          </a:p>
        </p:txBody>
      </p:sp>
    </p:spTree>
    <p:extLst>
      <p:ext uri="{BB962C8B-B14F-4D97-AF65-F5344CB8AC3E}">
        <p14:creationId xmlns:p14="http://schemas.microsoft.com/office/powerpoint/2010/main" val="1009057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TotalTime>
  <Words>694</Words>
  <Application>Microsoft Office PowerPoint</Application>
  <PresentationFormat>On-screen Show (4:3)</PresentationFormat>
  <Paragraphs>55</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Accessible Instructional Materials</vt:lpstr>
      <vt:lpstr>Accessible IM’s</vt:lpstr>
      <vt:lpstr>Braille</vt:lpstr>
      <vt:lpstr>Large Print</vt:lpstr>
      <vt:lpstr>Audio Instructional Materials</vt:lpstr>
      <vt:lpstr>Digital Materials</vt:lpstr>
      <vt:lpstr>Electronic Files</vt:lpstr>
      <vt:lpstr>Requesting Electronic Files</vt:lpstr>
      <vt:lpstr>Requesting Electronic Files</vt:lpstr>
      <vt:lpstr>Electronic Files Procedures</vt:lpstr>
      <vt:lpstr>Reduce Delays</vt:lpstr>
      <vt:lpstr>Insufficient Eligibility</vt:lpstr>
      <vt:lpstr>Accessible IM Vendors</vt:lpstr>
      <vt:lpstr>Accessible IM’s Through EMAT</vt:lpstr>
    </vt:vector>
  </TitlesOfParts>
  <Company>Duncanville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Accessible Instructional Materials</dc:title>
  <dc:creator>Duncanville User</dc:creator>
  <cp:lastModifiedBy>Sells, Kelly D.</cp:lastModifiedBy>
  <cp:revision>10</cp:revision>
  <dcterms:created xsi:type="dcterms:W3CDTF">2015-09-08T19:34:40Z</dcterms:created>
  <dcterms:modified xsi:type="dcterms:W3CDTF">2015-09-21T16:08:22Z</dcterms:modified>
</cp:coreProperties>
</file>