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5" r:id="rId10"/>
    <p:sldId id="266" r:id="rId11"/>
    <p:sldId id="267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03" autoAdjust="0"/>
    <p:restoredTop sz="94660"/>
  </p:normalViewPr>
  <p:slideViewPr>
    <p:cSldViewPr snapToGrid="0">
      <p:cViewPr varScale="1">
        <p:scale>
          <a:sx n="84" d="100"/>
          <a:sy n="84" d="100"/>
        </p:scale>
        <p:origin x="17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BDFD95-7AAB-28B2-E991-BBD794A993D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6C7B2D7-1AFE-0294-95FB-00609385064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9F663D-4A0B-5CA9-8FA6-E4A18B4ABD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71DEEA-F8AE-47DF-BFAD-81EA3BDE63CF}" type="datetimeFigureOut">
              <a:rPr lang="en-US" smtClean="0"/>
              <a:t>4/28/2023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0625C5-2B74-9B47-C3DD-44C2753CE4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DF3A4C2-1B34-139B-5F84-A7B365A76C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770BE6-E459-4432-8949-231877FE52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38312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2390EE-91B1-BE7E-153D-88EF5E202F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05911E1-990D-33F8-2E4C-9F96865DC35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0E7A0E9-9256-F021-6892-63B3B6F13A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71DEEA-F8AE-47DF-BFAD-81EA3BDE63CF}" type="datetimeFigureOut">
              <a:rPr lang="en-US" smtClean="0"/>
              <a:t>4/28/2023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EBA66E9-5827-86F0-A302-09A9E58584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029AD41-F923-FCFA-8A00-BD1C672EF2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770BE6-E459-4432-8949-231877FE52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6628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80C9E53-42B9-60F8-DC83-5899C4B7726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AF11B4D-D33E-8E53-F8E2-281CE3383C1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FB5595-A0AF-5027-F9B9-3150B205FE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71DEEA-F8AE-47DF-BFAD-81EA3BDE63CF}" type="datetimeFigureOut">
              <a:rPr lang="en-US" smtClean="0"/>
              <a:t>4/28/2023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BE22F33-0727-13C5-CA2E-BFFCF23BEC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75ACC15-F49A-7170-32DD-6DD51BB504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770BE6-E459-4432-8949-231877FE52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97667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66328D-73B4-49E3-2DCA-F83866E843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773C38-689B-61D7-1DF4-8441BF47E8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960CE48-7F9B-3786-A216-930F005805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71DEEA-F8AE-47DF-BFAD-81EA3BDE63CF}" type="datetimeFigureOut">
              <a:rPr lang="en-US" smtClean="0"/>
              <a:t>4/28/2023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01E2D84-62C6-D011-9073-6A722E49C3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EAB8646-0236-AD5B-8227-C1343B8267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770BE6-E459-4432-8949-231877FE52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67294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477A60-C0DB-5CF9-31FE-6FCA98AE85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7C69B87-D482-0745-DDED-4309375AF5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B6B29B1-D521-1555-3457-00B7935D46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71DEEA-F8AE-47DF-BFAD-81EA3BDE63CF}" type="datetimeFigureOut">
              <a:rPr lang="en-US" smtClean="0"/>
              <a:t>4/28/2023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BFCBDB9-3D00-E81C-F349-93224CFA4E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035331-1B33-F054-56FD-1E7C971CB3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770BE6-E459-4432-8949-231877FE52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94513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16F8E3-EDA9-BEE8-2666-D2C8722AB0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D33A61-95E6-3E0B-7F35-FF17BA72C1E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A4E69F6-FE54-0C7C-D200-4D072BF8FEC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25552D7-4F55-3BD3-ECD5-2544EB040A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71DEEA-F8AE-47DF-BFAD-81EA3BDE63CF}" type="datetimeFigureOut">
              <a:rPr lang="en-US" smtClean="0"/>
              <a:t>4/28/2023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11E9A61-7BC5-E385-5443-6444373A37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7C30E42-5BD4-704C-C236-B65A68310B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770BE6-E459-4432-8949-231877FE52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87410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1847C0-3858-C789-54FF-3F85B5E417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10697E9-95D6-4AFB-BC79-7CC85C5743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B3D00BF-BD79-18FE-F8DE-DE5683D5484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18E20DD-27C3-8573-A02D-F1D4FAC6ACF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3F6F532-66AC-C0F7-2090-7E311F8A0B7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DD61EB9-9F7A-1540-46BC-A922051E27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71DEEA-F8AE-47DF-BFAD-81EA3BDE63CF}" type="datetimeFigureOut">
              <a:rPr lang="en-US" smtClean="0"/>
              <a:t>4/28/2023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61EE6C2-C6A7-F7C1-0353-7058DBC949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BD32545-BBB2-06EA-0011-00D46430BE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770BE6-E459-4432-8949-231877FE52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5573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A47063-8EAB-5AD3-3FB6-D021106436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08E83CB-A7BD-FF34-62D2-5FBDD25BF6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71DEEA-F8AE-47DF-BFAD-81EA3BDE63CF}" type="datetimeFigureOut">
              <a:rPr lang="en-US" smtClean="0"/>
              <a:t>4/28/2023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04E8E84-31EF-8648-B00C-AB31D23A19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94F8A6C-C66E-62C5-EA69-7EA986D78F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770BE6-E459-4432-8949-231877FE52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11941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81C6571-0FDB-35D7-93C5-E80F834E38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71DEEA-F8AE-47DF-BFAD-81EA3BDE63CF}" type="datetimeFigureOut">
              <a:rPr lang="en-US" smtClean="0"/>
              <a:t>4/28/2023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5AF9EBB-0FB4-F42D-6CD7-4C13763C7C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0EF82EE-9586-B4AA-C482-7811567F35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770BE6-E459-4432-8949-231877FE52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50342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B4A644-249E-18D7-1DD5-4616FA854D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5C1549-91F8-9D55-6576-1CA66BFC5C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3DF1A36-4ABD-1E5B-73A7-11F04D4A77D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1926E0E-C425-4DE5-602A-35CEDADE6A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71DEEA-F8AE-47DF-BFAD-81EA3BDE63CF}" type="datetimeFigureOut">
              <a:rPr lang="en-US" smtClean="0"/>
              <a:t>4/28/2023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93EF881-117E-B58B-E02A-43B8574DC8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E173B04-BBBF-C080-C273-FA68E1E92C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770BE6-E459-4432-8949-231877FE52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27549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9E8F5F-9F56-39EF-FF16-F4B83A40D2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46DE845-62F8-2BB3-7372-24713A08689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17AA285-7FEA-5BBA-1486-14DE6082D0A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CC37DBC-050A-B6ED-1921-11CC522CE2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71DEEA-F8AE-47DF-BFAD-81EA3BDE63CF}" type="datetimeFigureOut">
              <a:rPr lang="en-US" smtClean="0"/>
              <a:t>4/28/2023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8629BD5-8967-0514-C6BB-862F894599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85BB650-1B86-6E6B-8D4C-27B3F47F7A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770BE6-E459-4432-8949-231877FE52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70481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D5ADA69-B20F-E90C-649C-9F9CF1A59C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CABE023-3EBF-09C5-5083-FFD5388ED6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83C8E08-F4A8-60D8-8975-0B6283F34FD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71DEEA-F8AE-47DF-BFAD-81EA3BDE63CF}" type="datetimeFigureOut">
              <a:rPr lang="en-US" smtClean="0"/>
              <a:t>4/28/2023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FC5EF4D-8777-81E8-B1C5-A10E2C8DF62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C6441C-1DCA-3148-50F8-2EBABDC390C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770BE6-E459-4432-8949-231877FE52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64251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414867-23FF-7773-A051-406896F54A6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4800" dirty="0"/>
              <a:t>A Word About Medications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E162240-9B16-6832-3315-89D3C71591B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Medication Management</a:t>
            </a: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22F1A3E8-1741-5788-9618-FEA780C2958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09210" y="4652010"/>
            <a:ext cx="1657350" cy="15201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8439428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5EC4F7-36FA-F868-B4C8-2353164853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Taking Medications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C6D377-2321-9EAD-3EA5-FFB968543C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Try not to take too many!  Some pills are combination pills (two different kinds of pills combined into one pill. </a:t>
            </a:r>
          </a:p>
          <a:p>
            <a:r>
              <a:rPr lang="en-US" sz="3200" dirty="0"/>
              <a:t>Try to “get off” medications, if possible, through nutrition and exercise. However, some medications are essential.</a:t>
            </a:r>
          </a:p>
          <a:p>
            <a:r>
              <a:rPr lang="en-US" sz="3200" dirty="0"/>
              <a:t>Learn side effects and report to your doctor </a:t>
            </a:r>
          </a:p>
          <a:p>
            <a:endParaRPr lang="en-US" sz="3200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131A77C-E237-7554-2A02-154D0C9BF1B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91660" y="4618355"/>
            <a:ext cx="1704340" cy="139636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56837328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36AF42-BBDA-0FA1-583C-9C9730801D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Final thoughts on Medications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F32628-D037-48BE-BCC7-FFE9BAFD60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Don’t take too many, only essential medications</a:t>
            </a:r>
          </a:p>
          <a:p>
            <a:r>
              <a:rPr lang="en-US" dirty="0"/>
              <a:t>Distinguish between Brand name and Generic</a:t>
            </a:r>
          </a:p>
          <a:p>
            <a:r>
              <a:rPr lang="en-US" dirty="0"/>
              <a:t>Trace lot numbers if you are interested</a:t>
            </a:r>
          </a:p>
          <a:p>
            <a:r>
              <a:rPr lang="en-US" dirty="0"/>
              <a:t>Be aware of side effects, they may be alternatives</a:t>
            </a:r>
          </a:p>
          <a:p>
            <a:r>
              <a:rPr lang="en-US" dirty="0"/>
              <a:t>Find a method for taking medications which works for you.</a:t>
            </a:r>
          </a:p>
          <a:p>
            <a:r>
              <a:rPr lang="en-US" dirty="0"/>
              <a:t>Find a pharmacy you are comfortable with and is reliable</a:t>
            </a:r>
          </a:p>
          <a:p>
            <a:r>
              <a:rPr lang="en-US" dirty="0"/>
              <a:t>Keep up with changes, especially electronic (e-prescriptions).</a:t>
            </a:r>
          </a:p>
        </p:txBody>
      </p:sp>
    </p:spTree>
    <p:extLst>
      <p:ext uri="{BB962C8B-B14F-4D97-AF65-F5344CB8AC3E}">
        <p14:creationId xmlns:p14="http://schemas.microsoft.com/office/powerpoint/2010/main" val="22418743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48431E-C5C6-B5E5-4FC3-8C0824BFD8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There are Brand Name and Generic Name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2AEEC9-ACD4-416B-0407-0E322293B7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Brand names are just that – a familiar named pharmaceutical Co</a:t>
            </a:r>
          </a:p>
          <a:p>
            <a:pPr marL="0" indent="0">
              <a:buNone/>
            </a:pPr>
            <a:r>
              <a:rPr lang="en-US" dirty="0"/>
              <a:t>   Pfizer, Abbot, Eli Lilly, Johnson and Johnson, Amgen, Gilead, Moderna</a:t>
            </a:r>
          </a:p>
          <a:p>
            <a:endParaRPr lang="en-US" dirty="0"/>
          </a:p>
          <a:p>
            <a:r>
              <a:rPr lang="en-US" dirty="0"/>
              <a:t>For the most part Brand made in the USA, some in England</a:t>
            </a:r>
          </a:p>
          <a:p>
            <a:pPr marL="0" indent="0">
              <a:buNone/>
            </a:pPr>
            <a:r>
              <a:rPr lang="en-US" dirty="0"/>
              <a:t>   On the bottle you can trace the lot number where the medication     	originated or came from (country, state, city).       </a:t>
            </a:r>
          </a:p>
          <a:p>
            <a:endParaRPr lang="en-US" dirty="0"/>
          </a:p>
          <a:p>
            <a:endParaRPr lang="en-US" dirty="0"/>
          </a:p>
        </p:txBody>
      </p:sp>
      <p:pic>
        <p:nvPicPr>
          <p:cNvPr id="4" name="Picture 3" descr="A picture containing bottle&#10;&#10;Description automatically generated">
            <a:extLst>
              <a:ext uri="{FF2B5EF4-FFF2-40B4-BE49-F238E27FC236}">
                <a16:creationId xmlns:a16="http://schemas.microsoft.com/office/drawing/2014/main" id="{5223C0DD-8DC1-181D-5E95-BAD8984A3B3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04397" y="5083175"/>
            <a:ext cx="1228725" cy="14097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4007700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FEF84A-E12F-88F7-B469-0DA70E54CF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       Brand name cost more, </a:t>
            </a:r>
            <a:br>
              <a:rPr lang="en-US" dirty="0"/>
            </a:br>
            <a:r>
              <a:rPr lang="en-US" dirty="0"/>
              <a:t>         Generics, much cheaper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F58942-8B53-AABD-446F-47D794E316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Which is better?  Most doctors would say they are the same.</a:t>
            </a:r>
          </a:p>
          <a:p>
            <a:r>
              <a:rPr lang="en-US" dirty="0"/>
              <a:t>Good idea to look at the side affects.</a:t>
            </a:r>
          </a:p>
          <a:p>
            <a:r>
              <a:rPr lang="en-US" dirty="0"/>
              <a:t>     Good examples: Brand name Synthroid used for maintain a healthy thyroid which helps regulated your metabolism (body temperature, heart rate etc. )</a:t>
            </a:r>
          </a:p>
          <a:p>
            <a:r>
              <a:rPr lang="en-US" dirty="0"/>
              <a:t>Generic name: Levothyroxine which is much cheaper</a:t>
            </a:r>
          </a:p>
          <a:p>
            <a:endParaRPr lang="en-US" dirty="0"/>
          </a:p>
          <a:p>
            <a:endParaRPr lang="en-US" dirty="0"/>
          </a:p>
        </p:txBody>
      </p:sp>
      <p:pic>
        <p:nvPicPr>
          <p:cNvPr id="4" name="Picture 3" descr="Icon&#10;&#10;Description automatically generated">
            <a:extLst>
              <a:ext uri="{FF2B5EF4-FFF2-40B4-BE49-F238E27FC236}">
                <a16:creationId xmlns:a16="http://schemas.microsoft.com/office/drawing/2014/main" id="{6FBC7877-6699-B0A6-FB9E-DE67338FAA5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3482" y="4685030"/>
            <a:ext cx="904875" cy="130492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7462090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CC654C-950D-6D41-F1D4-90A78803D2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Another Example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D91D2F-37EC-45F0-82C9-8B6D940AD7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2460" y="1825624"/>
            <a:ext cx="10515600" cy="4351338"/>
          </a:xfrm>
        </p:spPr>
        <p:txBody>
          <a:bodyPr/>
          <a:lstStyle/>
          <a:p>
            <a:r>
              <a:rPr lang="en-US" dirty="0"/>
              <a:t>Brand name: Lipitor for cholesterol management</a:t>
            </a:r>
          </a:p>
          <a:p>
            <a:r>
              <a:rPr lang="en-US" dirty="0"/>
              <a:t>Generic name: Atorvastatin (statin drugs).</a:t>
            </a:r>
          </a:p>
          <a:p>
            <a:endParaRPr lang="en-US" dirty="0"/>
          </a:p>
          <a:p>
            <a:r>
              <a:rPr lang="en-US" dirty="0"/>
              <a:t>Brand name:  Norvasc (blood pressure medicine).</a:t>
            </a:r>
          </a:p>
          <a:p>
            <a:r>
              <a:rPr lang="en-US" dirty="0"/>
              <a:t>Generic name:  Amlodipine   </a:t>
            </a:r>
          </a:p>
          <a:p>
            <a:endParaRPr lang="en-US" dirty="0"/>
          </a:p>
          <a:p>
            <a:endParaRPr lang="en-US" dirty="0"/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C13EE0C9-99FE-1C5C-4D70-43037F01E0F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7728" y="4431982"/>
            <a:ext cx="619125" cy="9429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940797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221BD0-ABDE-1C6E-0E5B-066224BEBA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to look for----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61383C-D42F-0F16-53BB-B06A49CA25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Is the medication working – Brand or generic</a:t>
            </a:r>
          </a:p>
          <a:p>
            <a:r>
              <a:rPr lang="en-US" sz="3200" dirty="0"/>
              <a:t>Check with or MD of healthcare provider re: lab results, vital signs etc.</a:t>
            </a:r>
          </a:p>
          <a:p>
            <a:r>
              <a:rPr lang="en-US" sz="3200" dirty="0"/>
              <a:t>Check for side effects which can be many </a:t>
            </a:r>
          </a:p>
          <a:p>
            <a:r>
              <a:rPr lang="en-US" sz="3200" dirty="0"/>
              <a:t>Which one can you afford and does your insurance pay for it?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716E52B-52B9-13D4-F199-37CC8535042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2950" y="4823460"/>
            <a:ext cx="2042160" cy="166941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1382564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5B825E-3B8C-9135-55DC-7ACCE91D3A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Brand vs. Generic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D85764-EBB2-6DD1-C3F3-9C259C583C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Generic meds may be OK, if they are working with no side </a:t>
            </a:r>
          </a:p>
          <a:p>
            <a:pPr marL="0" indent="0">
              <a:buNone/>
            </a:pPr>
            <a:r>
              <a:rPr lang="en-US" dirty="0"/>
              <a:t>     Effects – trial and error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       Again, look for the lot number and expiration date.  Some med 	might be made in India or China</a:t>
            </a:r>
          </a:p>
          <a:p>
            <a:endParaRPr lang="en-US" dirty="0"/>
          </a:p>
          <a:p>
            <a:endParaRPr lang="en-US" dirty="0"/>
          </a:p>
        </p:txBody>
      </p:sp>
      <p:pic>
        <p:nvPicPr>
          <p:cNvPr id="4" name="Picture 3" descr="A picture containing icon&#10;&#10;Description automatically generated">
            <a:extLst>
              <a:ext uri="{FF2B5EF4-FFF2-40B4-BE49-F238E27FC236}">
                <a16:creationId xmlns:a16="http://schemas.microsoft.com/office/drawing/2014/main" id="{BE013C5E-4BA1-815B-A750-69386BFDF88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53865" y="4385310"/>
            <a:ext cx="1352550" cy="12192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6172363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C24B52-D339-A7EE-8B47-066BD2A92E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Word About Prescriptions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91CBDD-85A0-B11B-4BFF-46AAE7BF4D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6750" y="1690688"/>
            <a:ext cx="10515600" cy="4351338"/>
          </a:xfrm>
        </p:spPr>
        <p:txBody>
          <a:bodyPr>
            <a:normAutofit/>
          </a:bodyPr>
          <a:lstStyle/>
          <a:p>
            <a:r>
              <a:rPr lang="en-US" sz="3600" dirty="0"/>
              <a:t>Most doctor’s offices are going electronic – E-prescription.</a:t>
            </a:r>
          </a:p>
          <a:p>
            <a:r>
              <a:rPr lang="en-US" sz="3600" dirty="0"/>
              <a:t>Mail delivery is becoming popular, even Amazon is doing it</a:t>
            </a:r>
          </a:p>
          <a:p>
            <a:r>
              <a:rPr lang="en-US" sz="3600" dirty="0"/>
              <a:t>The challenge will be to track the prescription coming and going.  </a:t>
            </a:r>
          </a:p>
        </p:txBody>
      </p:sp>
      <p:pic>
        <p:nvPicPr>
          <p:cNvPr id="4" name="Picture 3" descr="A picture containing text, printer&#10;&#10;Description automatically generated">
            <a:extLst>
              <a:ext uri="{FF2B5EF4-FFF2-40B4-BE49-F238E27FC236}">
                <a16:creationId xmlns:a16="http://schemas.microsoft.com/office/drawing/2014/main" id="{D4A2FA9D-31AA-0EE8-015A-1B45E24C072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15485" y="4750435"/>
            <a:ext cx="1409065" cy="174244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1957430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B2B54A-2425-24D5-FBFA-E659716598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Medication Management – at home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1D81FB-69B0-53A5-1072-79AB0811CE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old fashion way still works – get a pill box with two sides, one for morning pill and one for evening pill.</a:t>
            </a:r>
          </a:p>
          <a:p>
            <a:r>
              <a:rPr lang="en-US" dirty="0"/>
              <a:t>Keep the pill box in a safe place, away from children</a:t>
            </a:r>
          </a:p>
          <a:p>
            <a:r>
              <a:rPr lang="en-US" dirty="0"/>
              <a:t>Learn how to take medications: on an empty stomach, with food; either way;  there is a difference how they work in you body</a:t>
            </a:r>
          </a:p>
          <a:p>
            <a:r>
              <a:rPr lang="en-US" dirty="0"/>
              <a:t>Don’t forget to take your meds, you may need reminders!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928944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E1FD90-A0D9-9F65-6A96-38D6F4D1A5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Medication Management – at home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A3CAB7-77C8-DD41-F580-810CC74A97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Don’t run out of medications and then renew at the last minute!</a:t>
            </a:r>
          </a:p>
          <a:p>
            <a:r>
              <a:rPr lang="en-US" sz="3200" dirty="0"/>
              <a:t>Some pharmacies have early refill; will track medications for you</a:t>
            </a:r>
          </a:p>
          <a:p>
            <a:r>
              <a:rPr lang="en-US" sz="3200" dirty="0"/>
              <a:t>Electronic reminders are becoming popular i.e. text messages</a:t>
            </a:r>
          </a:p>
          <a:p>
            <a:pPr marL="0" indent="0">
              <a:buNone/>
            </a:pPr>
            <a:endParaRPr lang="en-US" sz="3600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FC58CCF-56FE-0866-936D-EB37BC5B65E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42522" y="4681538"/>
            <a:ext cx="1438275" cy="149542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82459245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135</TotalTime>
  <Words>552</Words>
  <Application>Microsoft Office PowerPoint</Application>
  <PresentationFormat>Widescreen</PresentationFormat>
  <Paragraphs>54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Office Theme</vt:lpstr>
      <vt:lpstr>A Word About Medications</vt:lpstr>
      <vt:lpstr>There are Brand Name and Generic Name</vt:lpstr>
      <vt:lpstr>        Brand name cost more,           Generics, much cheaper</vt:lpstr>
      <vt:lpstr>Another Example</vt:lpstr>
      <vt:lpstr>What to look for----</vt:lpstr>
      <vt:lpstr>Brand vs. Generic</vt:lpstr>
      <vt:lpstr>A Word About Prescriptions</vt:lpstr>
      <vt:lpstr>Medication Management – at home</vt:lpstr>
      <vt:lpstr>Medication Management – at home</vt:lpstr>
      <vt:lpstr>Taking Medications</vt:lpstr>
      <vt:lpstr>Final thoughts on Medications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Word About Medications</dc:title>
  <dc:creator>Dave Brangan</dc:creator>
  <cp:lastModifiedBy>Dave Brangan</cp:lastModifiedBy>
  <cp:revision>25</cp:revision>
  <dcterms:created xsi:type="dcterms:W3CDTF">2023-04-28T16:38:32Z</dcterms:created>
  <dcterms:modified xsi:type="dcterms:W3CDTF">2023-04-28T20:18:03Z</dcterms:modified>
</cp:coreProperties>
</file>