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7" d="100"/>
          <a:sy n="107" d="100"/>
        </p:scale>
        <p:origin x="114" y="570"/>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6" name="Shape 10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Shape 11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2" name="Shape 11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Shape 11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8" name="Shape 11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4" name="Shape 12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Shape 12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0" name="Shape 13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6" name="Shape 13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Shape 14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2" name="Shape 14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Shape 14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8" name="Shape 14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Shape 153"/>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4" name="Shape 15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Shape 15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0" name="Shape 16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Shape 5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8" name="Shape 5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Shape 16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6" name="Shape 16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Shape 17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2" name="Shape 17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Shape 17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8" name="Shape 17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Shape 183"/>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4" name="Shape 18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Shape 18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0" name="Shape 19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Shape 19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6" name="Shape 19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2" name="Shape 20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6" name="Shape 7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8" name="Shape 8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4" name="Shape 9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0" name="Shape 10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lIns="91425" tIns="91425" rIns="91425" bIns="91425" anchor="b" anchorCtr="0"/>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a:endParaRPr/>
          </a:p>
        </p:txBody>
      </p:sp>
      <p:sp>
        <p:nvSpPr>
          <p:cNvPr id="12" name="Shape 1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pPr lvl="0">
                <a:spcBef>
                  <a:spcPts val="0"/>
                </a:spcBef>
                <a:buNone/>
              </a:pPr>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106125"/>
            <a:ext cx="8520600" cy="1963500"/>
          </a:xfrm>
          <a:prstGeom prst="rect">
            <a:avLst/>
          </a:prstGeom>
        </p:spPr>
        <p:txBody>
          <a:bodyPr lIns="91425" tIns="91425" rIns="91425" bIns="91425" anchor="b" anchorCtr="0"/>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a:endParaRPr/>
          </a:p>
        </p:txBody>
      </p:sp>
      <p:sp>
        <p:nvSpPr>
          <p:cNvPr id="46" name="Shape 46"/>
          <p:cNvSpPr txBox="1">
            <a:spLocks noGrp="1"/>
          </p:cNvSpPr>
          <p:nvPr>
            <p:ph type="body" idx="1"/>
          </p:nvPr>
        </p:nvSpPr>
        <p:spPr>
          <a:xfrm>
            <a:off x="311700" y="3152225"/>
            <a:ext cx="8520600" cy="13008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47" name="Shape 4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pPr lvl="0">
                <a:spcBef>
                  <a:spcPts val="0"/>
                </a:spcBef>
                <a:buNone/>
              </a:pPr>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pPr lvl="0">
                <a:spcBef>
                  <a:spcPts val="0"/>
                </a:spcBef>
                <a:buNone/>
              </a:pPr>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lIns="91425" tIns="91425" rIns="91425" bIns="91425" anchor="ctr" anchorCtr="0"/>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a:endParaRPr/>
          </a:p>
        </p:txBody>
      </p:sp>
      <p:sp>
        <p:nvSpPr>
          <p:cNvPr id="15" name="Shape 15"/>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pPr lvl="0">
                <a:spcBef>
                  <a:spcPts val="0"/>
                </a:spcBef>
                <a:buNone/>
              </a:pPr>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pPr lvl="0">
                <a:spcBef>
                  <a:spcPts val="0"/>
                </a:spcBef>
                <a:buNone/>
              </a:pPr>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4" name="Shape 2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pPr lvl="0">
                <a:spcBef>
                  <a:spcPts val="0"/>
                </a:spcBef>
                <a:buNone/>
              </a:pPr>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pPr lvl="0">
                <a:spcBef>
                  <a:spcPts val="0"/>
                </a:spcBef>
                <a:buNone/>
              </a:pPr>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1" name="Shape 3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pPr lvl="0">
                <a:spcBef>
                  <a:spcPts val="0"/>
                </a:spcBef>
                <a:buNone/>
              </a:pPr>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lIns="91425" tIns="91425" rIns="91425" bIns="91425" anchor="ctr" anchorCtr="0"/>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34" name="Shape 3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pPr lvl="0">
                <a:spcBef>
                  <a:spcPts val="0"/>
                </a:spcBef>
                <a:buNone/>
              </a:pPr>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25"/>
            <a:ext cx="4572000" cy="5143500"/>
          </a:xfrm>
          <a:prstGeom prst="rect">
            <a:avLst/>
          </a:prstGeom>
          <a:solidFill>
            <a:schemeClr val="dk2"/>
          </a:solidFill>
          <a:ln>
            <a:noFill/>
          </a:ln>
        </p:spPr>
        <p:txBody>
          <a:bodyPr lIns="91425" tIns="91425" rIns="91425" bIns="91425" anchor="ctr" anchorCtr="0">
            <a:noAutofit/>
          </a:bodyPr>
          <a:lstStyle/>
          <a:p>
            <a:pPr lvl="0">
              <a:spcBef>
                <a:spcPts val="0"/>
              </a:spcBef>
              <a:buNone/>
            </a:pPr>
            <a:endParaRPr/>
          </a:p>
        </p:txBody>
      </p:sp>
      <p:sp>
        <p:nvSpPr>
          <p:cNvPr id="37" name="Shape 37"/>
          <p:cNvSpPr txBox="1">
            <a:spLocks noGrp="1"/>
          </p:cNvSpPr>
          <p:nvPr>
            <p:ph type="title"/>
          </p:nvPr>
        </p:nvSpPr>
        <p:spPr>
          <a:xfrm>
            <a:off x="265500" y="1233175"/>
            <a:ext cx="4045200" cy="14823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39" name="Shape 39"/>
          <p:cNvSpPr txBox="1">
            <a:spLocks noGrp="1"/>
          </p:cNvSpPr>
          <p:nvPr>
            <p:ph type="body" idx="2"/>
          </p:nvPr>
        </p:nvSpPr>
        <p:spPr>
          <a:xfrm>
            <a:off x="4939500" y="724200"/>
            <a:ext cx="3837000" cy="3695100"/>
          </a:xfrm>
          <a:prstGeom prst="rect">
            <a:avLst/>
          </a:prstGeom>
        </p:spPr>
        <p:txBody>
          <a:bodyPr lIns="91425" tIns="91425" rIns="91425" bIns="91425" anchor="ctr" anchorCtr="0"/>
          <a:lstStyle>
            <a:lvl1pPr lvl="0">
              <a:spcBef>
                <a:spcPts val="0"/>
              </a:spcBef>
              <a:buClr>
                <a:schemeClr val="dk1"/>
              </a:buClr>
              <a:defRPr>
                <a:solidFill>
                  <a:schemeClr val="dk1"/>
                </a:solidFill>
              </a:defRPr>
            </a:lvl1pPr>
            <a:lvl2pPr lvl="1">
              <a:spcBef>
                <a:spcPts val="0"/>
              </a:spcBef>
              <a:buClr>
                <a:schemeClr val="dk1"/>
              </a:buClr>
              <a:defRPr>
                <a:solidFill>
                  <a:schemeClr val="dk1"/>
                </a:solidFill>
              </a:defRPr>
            </a:lvl2pPr>
            <a:lvl3pPr lvl="2">
              <a:spcBef>
                <a:spcPts val="0"/>
              </a:spcBef>
              <a:buClr>
                <a:schemeClr val="dk1"/>
              </a:buClr>
              <a:defRPr>
                <a:solidFill>
                  <a:schemeClr val="dk1"/>
                </a:solidFill>
              </a:defRPr>
            </a:lvl3pPr>
            <a:lvl4pPr lvl="3">
              <a:spcBef>
                <a:spcPts val="0"/>
              </a:spcBef>
              <a:buClr>
                <a:schemeClr val="dk1"/>
              </a:buClr>
              <a:defRPr>
                <a:solidFill>
                  <a:schemeClr val="dk1"/>
                </a:solidFill>
              </a:defRPr>
            </a:lvl4pPr>
            <a:lvl5pPr lvl="4">
              <a:spcBef>
                <a:spcPts val="0"/>
              </a:spcBef>
              <a:buClr>
                <a:schemeClr val="dk1"/>
              </a:buClr>
              <a:defRPr>
                <a:solidFill>
                  <a:schemeClr val="dk1"/>
                </a:solidFill>
              </a:defRPr>
            </a:lvl5pPr>
            <a:lvl6pPr lvl="5">
              <a:spcBef>
                <a:spcPts val="0"/>
              </a:spcBef>
              <a:buClr>
                <a:schemeClr val="dk1"/>
              </a:buClr>
              <a:defRPr>
                <a:solidFill>
                  <a:schemeClr val="dk1"/>
                </a:solidFill>
              </a:defRPr>
            </a:lvl6pPr>
            <a:lvl7pPr lvl="6">
              <a:spcBef>
                <a:spcPts val="0"/>
              </a:spcBef>
              <a:buClr>
                <a:schemeClr val="dk1"/>
              </a:buClr>
              <a:defRPr>
                <a:solidFill>
                  <a:schemeClr val="dk1"/>
                </a:solidFill>
              </a:defRPr>
            </a:lvl7pPr>
            <a:lvl8pPr lvl="7">
              <a:spcBef>
                <a:spcPts val="0"/>
              </a:spcBef>
              <a:buClr>
                <a:schemeClr val="dk1"/>
              </a:buClr>
              <a:defRPr>
                <a:solidFill>
                  <a:schemeClr val="dk1"/>
                </a:solidFill>
              </a:defRPr>
            </a:lvl8pPr>
            <a:lvl9pPr lvl="8">
              <a:spcBef>
                <a:spcPts val="0"/>
              </a:spcBef>
              <a:buClr>
                <a:schemeClr val="dk1"/>
              </a:buClr>
              <a:defRPr>
                <a:solidFill>
                  <a:schemeClr val="dk1"/>
                </a:solidFill>
              </a:defRPr>
            </a:lvl9pPr>
          </a:lstStyle>
          <a:p>
            <a:endParaRPr/>
          </a:p>
        </p:txBody>
      </p:sp>
      <p:sp>
        <p:nvSpPr>
          <p:cNvPr id="40" name="Shape 4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pPr lvl="0">
                <a:spcBef>
                  <a:spcPts val="0"/>
                </a:spcBef>
                <a:buNone/>
              </a:pPr>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lvl="0">
              <a:lnSpc>
                <a:spcPct val="100000"/>
              </a:lnSpc>
              <a:spcBef>
                <a:spcPts val="0"/>
              </a:spcBef>
              <a:spcAft>
                <a:spcPts val="0"/>
              </a:spcAft>
              <a:buNone/>
              <a:defRPr/>
            </a:lvl1pPr>
          </a:lstStyle>
          <a:p>
            <a:endParaRPr/>
          </a:p>
        </p:txBody>
      </p:sp>
      <p:sp>
        <p:nvSpPr>
          <p:cNvPr id="43" name="Shape 43"/>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pPr lvl="0">
                <a:spcBef>
                  <a:spcPts val="0"/>
                </a:spcBef>
                <a:buNone/>
              </a:pPr>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lIns="91425" tIns="91425" rIns="91425" bIns="91425" anchor="t" anchorCtr="0"/>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lt2"/>
              </a:buClr>
              <a:buSzPct val="100000"/>
              <a:defRPr sz="1800">
                <a:solidFill>
                  <a:schemeClr val="lt2"/>
                </a:solidFill>
              </a:defRPr>
            </a:lvl1pPr>
            <a:lvl2pPr lvl="1">
              <a:lnSpc>
                <a:spcPct val="115000"/>
              </a:lnSpc>
              <a:spcBef>
                <a:spcPts val="0"/>
              </a:spcBef>
              <a:spcAft>
                <a:spcPts val="1600"/>
              </a:spcAft>
              <a:buClr>
                <a:schemeClr val="lt2"/>
              </a:buClr>
              <a:defRPr>
                <a:solidFill>
                  <a:schemeClr val="lt2"/>
                </a:solidFill>
              </a:defRPr>
            </a:lvl2pPr>
            <a:lvl3pPr lvl="2">
              <a:lnSpc>
                <a:spcPct val="115000"/>
              </a:lnSpc>
              <a:spcBef>
                <a:spcPts val="0"/>
              </a:spcBef>
              <a:spcAft>
                <a:spcPts val="1600"/>
              </a:spcAft>
              <a:buClr>
                <a:schemeClr val="lt2"/>
              </a:buClr>
              <a:defRPr>
                <a:solidFill>
                  <a:schemeClr val="lt2"/>
                </a:solidFill>
              </a:defRPr>
            </a:lvl3pPr>
            <a:lvl4pPr lvl="3">
              <a:lnSpc>
                <a:spcPct val="115000"/>
              </a:lnSpc>
              <a:spcBef>
                <a:spcPts val="0"/>
              </a:spcBef>
              <a:spcAft>
                <a:spcPts val="1600"/>
              </a:spcAft>
              <a:buClr>
                <a:schemeClr val="lt2"/>
              </a:buClr>
              <a:defRPr>
                <a:solidFill>
                  <a:schemeClr val="lt2"/>
                </a:solidFill>
              </a:defRPr>
            </a:lvl4pPr>
            <a:lvl5pPr lvl="4">
              <a:lnSpc>
                <a:spcPct val="115000"/>
              </a:lnSpc>
              <a:spcBef>
                <a:spcPts val="0"/>
              </a:spcBef>
              <a:spcAft>
                <a:spcPts val="1600"/>
              </a:spcAft>
              <a:buClr>
                <a:schemeClr val="lt2"/>
              </a:buClr>
              <a:defRPr>
                <a:solidFill>
                  <a:schemeClr val="lt2"/>
                </a:solidFill>
              </a:defRPr>
            </a:lvl5pPr>
            <a:lvl6pPr lvl="5">
              <a:lnSpc>
                <a:spcPct val="115000"/>
              </a:lnSpc>
              <a:spcBef>
                <a:spcPts val="0"/>
              </a:spcBef>
              <a:spcAft>
                <a:spcPts val="1600"/>
              </a:spcAft>
              <a:buClr>
                <a:schemeClr val="lt2"/>
              </a:buClr>
              <a:defRPr>
                <a:solidFill>
                  <a:schemeClr val="lt2"/>
                </a:solidFill>
              </a:defRPr>
            </a:lvl6pPr>
            <a:lvl7pPr lvl="6">
              <a:lnSpc>
                <a:spcPct val="115000"/>
              </a:lnSpc>
              <a:spcBef>
                <a:spcPts val="0"/>
              </a:spcBef>
              <a:spcAft>
                <a:spcPts val="1600"/>
              </a:spcAft>
              <a:buClr>
                <a:schemeClr val="lt2"/>
              </a:buClr>
              <a:defRPr>
                <a:solidFill>
                  <a:schemeClr val="lt2"/>
                </a:solidFill>
              </a:defRPr>
            </a:lvl7pPr>
            <a:lvl8pPr lvl="7">
              <a:lnSpc>
                <a:spcPct val="115000"/>
              </a:lnSpc>
              <a:spcBef>
                <a:spcPts val="0"/>
              </a:spcBef>
              <a:spcAft>
                <a:spcPts val="1600"/>
              </a:spcAft>
              <a:buClr>
                <a:schemeClr val="lt2"/>
              </a:buClr>
              <a:defRPr>
                <a:solidFill>
                  <a:schemeClr val="lt2"/>
                </a:solidFill>
              </a:defRPr>
            </a:lvl8pPr>
            <a:lvl9pPr lvl="8">
              <a:lnSpc>
                <a:spcPct val="115000"/>
              </a:lnSpc>
              <a:spcBef>
                <a:spcPts val="0"/>
              </a:spcBef>
              <a:spcAft>
                <a:spcPts val="1600"/>
              </a:spcAft>
              <a:buClr>
                <a:schemeClr val="lt2"/>
              </a:buClr>
              <a:defRPr>
                <a:solidFill>
                  <a:schemeClr val="lt2"/>
                </a:solidFill>
              </a:defRPr>
            </a:lvl9pPr>
          </a:lstStyle>
          <a:p>
            <a:endParaRPr/>
          </a:p>
        </p:txBody>
      </p:sp>
      <p:sp>
        <p:nvSpPr>
          <p:cNvPr id="8" name="Shape 8"/>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lt2"/>
                </a:solidFill>
              </a:rPr>
              <a:pPr lvl="0" algn="r">
                <a:spcBef>
                  <a:spcPts val="0"/>
                </a:spcBef>
                <a:buNone/>
              </a:pPr>
              <a:t>‹#›</a:t>
            </a:fld>
            <a:endParaRPr lang="en" sz="1000">
              <a:solidFill>
                <a:schemeClr val="lt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ctrTitle"/>
          </p:nvPr>
        </p:nvSpPr>
        <p:spPr>
          <a:xfrm>
            <a:off x="311708" y="744575"/>
            <a:ext cx="8520600" cy="2052600"/>
          </a:xfrm>
          <a:prstGeom prst="rect">
            <a:avLst/>
          </a:prstGeom>
        </p:spPr>
        <p:txBody>
          <a:bodyPr lIns="91425" tIns="91425" rIns="91425" bIns="91425" anchor="b" anchorCtr="0">
            <a:noAutofit/>
          </a:bodyPr>
          <a:lstStyle/>
          <a:p>
            <a:pPr lvl="0">
              <a:spcBef>
                <a:spcPts val="0"/>
              </a:spcBef>
              <a:buNone/>
            </a:pPr>
            <a:r>
              <a:rPr lang="en"/>
              <a:t>Interest Groups</a:t>
            </a:r>
          </a:p>
        </p:txBody>
      </p:sp>
      <p:sp>
        <p:nvSpPr>
          <p:cNvPr id="55" name="Shape 55"/>
          <p:cNvSpPr txBox="1">
            <a:spLocks noGrp="1"/>
          </p:cNvSpPr>
          <p:nvPr>
            <p:ph type="subTitle" idx="1"/>
          </p:nvPr>
        </p:nvSpPr>
        <p:spPr>
          <a:xfrm>
            <a:off x="311700" y="2834125"/>
            <a:ext cx="8520600" cy="1084800"/>
          </a:xfrm>
          <a:prstGeom prst="rect">
            <a:avLst/>
          </a:prstGeom>
        </p:spPr>
        <p:txBody>
          <a:bodyPr lIns="91425" tIns="91425" rIns="91425" bIns="91425" anchor="t" anchorCtr="0">
            <a:noAutofit/>
          </a:bodyPr>
          <a:lstStyle/>
          <a:p>
            <a:pPr lvl="0">
              <a:spcBef>
                <a:spcPts val="0"/>
              </a:spcBef>
              <a:buNone/>
            </a:pPr>
            <a:r>
              <a:rPr lang="en"/>
              <a:t>By Hannah, Nicquè, and Tendies</a:t>
            </a:r>
          </a:p>
          <a:p>
            <a:pPr marL="1828800" lvl="0" indent="0" algn="l">
              <a:spcBef>
                <a:spcPts val="0"/>
              </a:spcBef>
              <a:buNone/>
            </a:pPr>
            <a:r>
              <a:rPr lang="en" sz="1800"/>
              <a:t>        </a:t>
            </a:r>
            <a:r>
              <a:rPr lang="en" sz="3600">
                <a:solidFill>
                  <a:schemeClr val="dk1"/>
                </a:solidFill>
              </a:rPr>
              <a:t>✡</a:t>
            </a:r>
            <a:r>
              <a:rPr lang="en" sz="2400"/>
              <a:t>	</a:t>
            </a:r>
            <a:r>
              <a:rPr lang="en" sz="1800"/>
              <a:t>		    </a:t>
            </a:r>
            <a:r>
              <a:rPr lang="en" sz="3000"/>
              <a:t>💂</a:t>
            </a:r>
            <a:r>
              <a:rPr lang="en" sz="1800"/>
              <a:t>			</a:t>
            </a:r>
            <a:r>
              <a:rPr lang="en" sz="2400"/>
              <a:t>ᴅᴅᴅᴅᴅᴅᴅᴅᴅᴅ</a:t>
            </a:r>
            <a:r>
              <a:rPr lang="en"/>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Incentives to Join</a:t>
            </a:r>
          </a:p>
        </p:txBody>
      </p:sp>
      <p:sp>
        <p:nvSpPr>
          <p:cNvPr id="109" name="Shape 109"/>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r>
              <a:rPr lang="en"/>
              <a:t>Every interest group faces a </a:t>
            </a:r>
            <a:r>
              <a:rPr lang="en" b="1"/>
              <a:t>free rider problem¹</a:t>
            </a:r>
            <a:r>
              <a:rPr lang="en"/>
              <a:t>, which to overcome, they provide </a:t>
            </a:r>
            <a:r>
              <a:rPr lang="en" b="1"/>
              <a:t>incentive²</a:t>
            </a:r>
            <a:r>
              <a:rPr lang="en"/>
              <a:t> to join. There are three types of incentive:</a:t>
            </a:r>
          </a:p>
          <a:p>
            <a:pPr marL="457200" lvl="0" indent="-228600" rtl="0">
              <a:spcBef>
                <a:spcPts val="0"/>
              </a:spcBef>
              <a:buChar char="●"/>
            </a:pPr>
            <a:r>
              <a:rPr lang="en"/>
              <a:t>Solidary Incentive- Social rewards (pleasure, status, or companionship).</a:t>
            </a:r>
          </a:p>
          <a:p>
            <a:pPr marL="457200" lvl="0" indent="-228600" rtl="0">
              <a:spcBef>
                <a:spcPts val="0"/>
              </a:spcBef>
              <a:buChar char="●"/>
            </a:pPr>
            <a:r>
              <a:rPr lang="en"/>
              <a:t>Material Incentive- Money or things valued in monetary terms.</a:t>
            </a:r>
          </a:p>
          <a:p>
            <a:pPr marL="457200" lvl="0" indent="-228600" rtl="0">
              <a:spcBef>
                <a:spcPts val="0"/>
              </a:spcBef>
              <a:buChar char="●"/>
            </a:pPr>
            <a:r>
              <a:rPr lang="en"/>
              <a:t>Purposive Incentive- A benefit that comes from serving a cause r principle.</a:t>
            </a:r>
          </a:p>
          <a:p>
            <a:pPr lvl="0" rtl="0">
              <a:spcBef>
                <a:spcPts val="0"/>
              </a:spcBef>
              <a:buNone/>
            </a:pPr>
            <a:endParaRPr/>
          </a:p>
          <a:p>
            <a:pPr lvl="0" rtl="0">
              <a:spcBef>
                <a:spcPts val="0"/>
              </a:spcBef>
              <a:buNone/>
            </a:pPr>
            <a:r>
              <a:rPr lang="en" sz="1200" b="1"/>
              <a:t>Free Rider Problem¹- </a:t>
            </a:r>
            <a:r>
              <a:rPr lang="en" sz="1200"/>
              <a:t>People who reap the benefits of, but do not contribute to an organization</a:t>
            </a:r>
          </a:p>
          <a:p>
            <a:pPr lvl="0" rtl="0">
              <a:spcBef>
                <a:spcPts val="0"/>
              </a:spcBef>
              <a:buNone/>
            </a:pPr>
            <a:r>
              <a:rPr lang="en" sz="1200" b="1"/>
              <a:t>Incentive²-</a:t>
            </a:r>
            <a:r>
              <a:rPr lang="en" sz="1200"/>
              <a:t> Something of value one cannot get without joining an organization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Shape 114"/>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Post 9/11</a:t>
            </a:r>
          </a:p>
        </p:txBody>
      </p:sp>
      <p:sp>
        <p:nvSpPr>
          <p:cNvPr id="115" name="Shape 115"/>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r>
              <a:rPr lang="en"/>
              <a:t>Post 9/11 the Patriot Act was enacted</a:t>
            </a:r>
          </a:p>
          <a:p>
            <a:pPr lvl="0">
              <a:spcBef>
                <a:spcPts val="0"/>
              </a:spcBef>
              <a:buNone/>
            </a:pPr>
            <a:r>
              <a:rPr lang="en"/>
              <a:t>The Department of Homeland Security was created, by 2010 billions of dollars of federal funding to flow into 500 new private companies focused in counter terrorism and security. And the around 1,400 companies that served this purpose before were expanded. </a:t>
            </a:r>
          </a:p>
          <a:p>
            <a:pPr lvl="0">
              <a:spcBef>
                <a:spcPts val="0"/>
              </a:spcBef>
              <a:buNone/>
            </a:pPr>
            <a:endParaRPr/>
          </a:p>
          <a:p>
            <a:pPr lvl="0">
              <a:spcBef>
                <a:spcPts val="0"/>
              </a:spcBef>
              <a:buNone/>
            </a:pPr>
            <a:r>
              <a:rPr lang="en"/>
              <a:t>SLIDE 1</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Shape 120"/>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Interest Groups and Social Movements</a:t>
            </a:r>
          </a:p>
        </p:txBody>
      </p:sp>
      <p:sp>
        <p:nvSpPr>
          <p:cNvPr id="121" name="Shape 121"/>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457200" lvl="0" indent="-228600" rtl="0">
              <a:spcBef>
                <a:spcPts val="0"/>
              </a:spcBef>
            </a:pPr>
            <a:r>
              <a:rPr lang="en"/>
              <a:t>Social movement: a widely shared demand for change in some aspect of the social order </a:t>
            </a:r>
          </a:p>
          <a:p>
            <a:pPr marL="914400" lvl="1" indent="-228600" rtl="0">
              <a:spcBef>
                <a:spcPts val="0"/>
              </a:spcBef>
            </a:pPr>
            <a:r>
              <a:rPr lang="en"/>
              <a:t>Not always liberal</a:t>
            </a:r>
          </a:p>
          <a:p>
            <a:pPr marL="914400" lvl="1" indent="-228600" rtl="0">
              <a:spcBef>
                <a:spcPts val="0"/>
              </a:spcBef>
            </a:pPr>
            <a:r>
              <a:rPr lang="en"/>
              <a:t>Can be caused by various things</a:t>
            </a:r>
          </a:p>
          <a:p>
            <a:pPr marL="914400" lvl="1" indent="-228600" rtl="0">
              <a:spcBef>
                <a:spcPts val="0"/>
              </a:spcBef>
            </a:pPr>
            <a:r>
              <a:rPr lang="en"/>
              <a:t>Effect: to increase value some people attach to pursue positive incentives</a:t>
            </a:r>
          </a:p>
          <a:p>
            <a:pPr marL="914400" lvl="1" indent="-228600" rtl="0">
              <a:spcBef>
                <a:spcPts val="0"/>
              </a:spcBef>
            </a:pPr>
            <a:r>
              <a:rPr lang="en"/>
              <a:t>New interest groups are formed to rely on incentives</a:t>
            </a:r>
          </a:p>
          <a:p>
            <a:pPr lvl="0">
              <a:spcBef>
                <a:spcPts val="0"/>
              </a:spcBef>
              <a:buNone/>
            </a:pPr>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Shape 126"/>
          <p:cNvSpPr txBox="1">
            <a:spLocks noGrp="1"/>
          </p:cNvSpPr>
          <p:nvPr>
            <p:ph type="title"/>
          </p:nvPr>
        </p:nvSpPr>
        <p:spPr>
          <a:xfrm>
            <a:off x="311700" y="179975"/>
            <a:ext cx="8520600" cy="572700"/>
          </a:xfrm>
          <a:prstGeom prst="rect">
            <a:avLst/>
          </a:prstGeom>
        </p:spPr>
        <p:txBody>
          <a:bodyPr lIns="91425" tIns="91425" rIns="91425" bIns="91425" anchor="t" anchorCtr="0">
            <a:noAutofit/>
          </a:bodyPr>
          <a:lstStyle/>
          <a:p>
            <a:pPr lvl="0">
              <a:spcBef>
                <a:spcPts val="0"/>
              </a:spcBef>
              <a:buNone/>
            </a:pPr>
            <a:r>
              <a:rPr lang="en"/>
              <a:t>Different Movements</a:t>
            </a:r>
          </a:p>
        </p:txBody>
      </p:sp>
      <p:sp>
        <p:nvSpPr>
          <p:cNvPr id="127" name="Shape 127"/>
          <p:cNvSpPr txBox="1">
            <a:spLocks noGrp="1"/>
          </p:cNvSpPr>
          <p:nvPr>
            <p:ph type="body" idx="1"/>
          </p:nvPr>
        </p:nvSpPr>
        <p:spPr>
          <a:xfrm>
            <a:off x="311700" y="752675"/>
            <a:ext cx="8520600" cy="3416400"/>
          </a:xfrm>
          <a:prstGeom prst="rect">
            <a:avLst/>
          </a:prstGeom>
        </p:spPr>
        <p:txBody>
          <a:bodyPr lIns="91425" tIns="91425" rIns="91425" bIns="91425" anchor="t" anchorCtr="0">
            <a:noAutofit/>
          </a:bodyPr>
          <a:lstStyle/>
          <a:p>
            <a:pPr marL="457200" lvl="0" indent="-228600" rtl="0">
              <a:spcBef>
                <a:spcPts val="0"/>
              </a:spcBef>
            </a:pPr>
            <a:r>
              <a:rPr lang="en" dirty="0"/>
              <a:t>Environmental: 1890s, 1930s, 1960s-70s </a:t>
            </a:r>
          </a:p>
          <a:p>
            <a:pPr marL="914400" lvl="1" indent="-228600" rtl="0">
              <a:spcBef>
                <a:spcPts val="0"/>
              </a:spcBef>
            </a:pPr>
            <a:r>
              <a:rPr lang="en" dirty="0"/>
              <a:t>Emerged due to conservation and other environmental issues</a:t>
            </a:r>
          </a:p>
          <a:p>
            <a:pPr marL="914400" lvl="1" indent="-228600" rtl="0">
              <a:spcBef>
                <a:spcPts val="0"/>
              </a:spcBef>
            </a:pPr>
            <a:r>
              <a:rPr lang="en" dirty="0"/>
              <a:t>Smaller organizations (Environmental Action, Environmental Defense Fund) have more liberal members</a:t>
            </a:r>
          </a:p>
          <a:p>
            <a:pPr marL="914400" lvl="1" indent="-228600" rtl="0">
              <a:spcBef>
                <a:spcPts val="0"/>
              </a:spcBef>
            </a:pPr>
            <a:r>
              <a:rPr lang="en" dirty="0"/>
              <a:t>Now, different organizations believe in different policies to achieve the same goal of environmental protection and sustainability </a:t>
            </a:r>
          </a:p>
          <a:p>
            <a:pPr marL="457200" lvl="0" indent="-228600" rtl="0">
              <a:spcBef>
                <a:spcPts val="0"/>
              </a:spcBef>
            </a:pPr>
            <a:r>
              <a:rPr lang="en" dirty="0"/>
              <a:t>Feminism: 1830s, 1890s, 1920s, 1960s</a:t>
            </a:r>
          </a:p>
          <a:p>
            <a:pPr marL="914400" lvl="1" indent="-228600" rtl="0">
              <a:spcBef>
                <a:spcPts val="0"/>
              </a:spcBef>
            </a:pPr>
            <a:r>
              <a:rPr lang="en" dirty="0"/>
              <a:t>1.  Rely on solidarity incentives, enroll middle-class women with high education, support causes command wide support: League of Women Voters, Fed. of Business &amp; Prof. Women</a:t>
            </a:r>
          </a:p>
          <a:p>
            <a:pPr marL="914400" lvl="1" indent="-228600" rtl="0">
              <a:spcBef>
                <a:spcPts val="0"/>
              </a:spcBef>
            </a:pPr>
            <a:r>
              <a:rPr lang="en" dirty="0"/>
              <a:t>2.  Attract members with purpose incentives and take strong, controversial stands: Nat. Organization for Women, Nat. Abortion Rights Action League</a:t>
            </a:r>
          </a:p>
          <a:p>
            <a:pPr marL="914400" lvl="1" indent="-228600" rtl="0">
              <a:spcBef>
                <a:spcPts val="0"/>
              </a:spcBef>
            </a:pPr>
            <a:r>
              <a:rPr lang="en" dirty="0"/>
              <a:t>3. Caucus that takes on specific issues that have material benefit to women and obtain grants from government agencies: Women’s Equity Action League, Nat. Women’s Political Caucus, Nat. Federation of Republican Women</a:t>
            </a:r>
          </a:p>
          <a:p>
            <a:pPr marL="914400" lvl="1" indent="-228600" rtl="0">
              <a:spcBef>
                <a:spcPts val="0"/>
              </a:spcBef>
            </a:pPr>
            <a:r>
              <a:rPr lang="en" dirty="0"/>
              <a:t>Faces opposition: STOP ERA, right-to-life, etc.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Shape 132"/>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Different Movements cont.</a:t>
            </a:r>
          </a:p>
        </p:txBody>
      </p:sp>
      <p:sp>
        <p:nvSpPr>
          <p:cNvPr id="133" name="Shape 133"/>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457200" lvl="0" indent="-228600" rtl="0">
              <a:spcBef>
                <a:spcPts val="0"/>
              </a:spcBef>
            </a:pPr>
            <a:r>
              <a:rPr lang="en"/>
              <a:t>Union Movement: 1930s-1945</a:t>
            </a:r>
          </a:p>
          <a:p>
            <a:pPr marL="914400" lvl="1" indent="-228600" rtl="0">
              <a:spcBef>
                <a:spcPts val="0"/>
              </a:spcBef>
            </a:pPr>
            <a:r>
              <a:rPr lang="en"/>
              <a:t>Caused by Great Depression, popular support, and sympathetic administration </a:t>
            </a:r>
          </a:p>
          <a:p>
            <a:pPr marL="914400" lvl="1" indent="-228600" rtl="0">
              <a:spcBef>
                <a:spcPts val="0"/>
              </a:spcBef>
            </a:pPr>
            <a:r>
              <a:rPr lang="en"/>
              <a:t>Union membership has fallen steadily since due to an economic shift away from industrial production, and a decline in popular approval of unions </a:t>
            </a:r>
          </a:p>
          <a:p>
            <a:pPr marL="914400" lvl="1" indent="-228600" rtl="0">
              <a:spcBef>
                <a:spcPts val="0"/>
              </a:spcBef>
            </a:pPr>
            <a:r>
              <a:rPr lang="en"/>
              <a:t>Unions persist, relying on incentives </a:t>
            </a:r>
          </a:p>
          <a:p>
            <a:pPr marL="914400" lvl="1" indent="-228600" rtl="0">
              <a:spcBef>
                <a:spcPts val="0"/>
              </a:spcBef>
            </a:pPr>
            <a:r>
              <a:rPr lang="en"/>
              <a:t>Unions composed of government workers are the most important part of current union movement </a:t>
            </a:r>
          </a:p>
          <a:p>
            <a:pPr marL="914400" lvl="1" indent="-228600" rtl="0">
              <a:spcBef>
                <a:spcPts val="0"/>
              </a:spcBef>
            </a:pPr>
            <a:r>
              <a:rPr lang="en"/>
              <a:t>Interest groups struggle with raising money, and public interest lobbying groups are small, while institutional lobbies are big</a:t>
            </a:r>
          </a:p>
          <a:p>
            <a:pPr lvl="0">
              <a:spcBef>
                <a:spcPts val="0"/>
              </a:spcBef>
              <a:buNone/>
            </a:pPr>
            <a:r>
              <a:rPr lang="en"/>
              <a:t>Diverse interests groups fund themselves through private foundation grants, gov. Grants, direct mail solicitation, and online donations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311700" y="371400"/>
            <a:ext cx="8520600" cy="572700"/>
          </a:xfrm>
          <a:prstGeom prst="rect">
            <a:avLst/>
          </a:prstGeom>
        </p:spPr>
        <p:txBody>
          <a:bodyPr lIns="91425" tIns="91425" rIns="91425" bIns="91425" anchor="t" anchorCtr="0">
            <a:noAutofit/>
          </a:bodyPr>
          <a:lstStyle/>
          <a:p>
            <a:pPr lvl="0">
              <a:spcBef>
                <a:spcPts val="0"/>
              </a:spcBef>
              <a:buNone/>
            </a:pPr>
            <a:r>
              <a:rPr lang="en"/>
              <a:t>Upper-Class Bias?</a:t>
            </a:r>
          </a:p>
        </p:txBody>
      </p:sp>
      <p:sp>
        <p:nvSpPr>
          <p:cNvPr id="139" name="Shape 139"/>
          <p:cNvSpPr txBox="1">
            <a:spLocks noGrp="1"/>
          </p:cNvSpPr>
          <p:nvPr>
            <p:ph type="body" idx="1"/>
          </p:nvPr>
        </p:nvSpPr>
        <p:spPr>
          <a:xfrm>
            <a:off x="311700" y="1017725"/>
            <a:ext cx="8520600" cy="3416400"/>
          </a:xfrm>
          <a:prstGeom prst="rect">
            <a:avLst/>
          </a:prstGeom>
        </p:spPr>
        <p:txBody>
          <a:bodyPr lIns="91425" tIns="91425" rIns="91425" bIns="91425" anchor="t" anchorCtr="0">
            <a:noAutofit/>
          </a:bodyPr>
          <a:lstStyle/>
          <a:p>
            <a:pPr lvl="0">
              <a:spcBef>
                <a:spcPts val="0"/>
              </a:spcBef>
              <a:buNone/>
            </a:pPr>
            <a:r>
              <a:rPr lang="en"/>
              <a:t>Perhaps...here’s why:</a:t>
            </a:r>
          </a:p>
          <a:p>
            <a:pPr marL="457200" lvl="0" indent="-228600" rtl="0">
              <a:spcBef>
                <a:spcPts val="0"/>
              </a:spcBef>
              <a:buAutoNum type="arabicPeriod"/>
            </a:pPr>
            <a:r>
              <a:rPr lang="en"/>
              <a:t>Well-off people are more likely to join and be active</a:t>
            </a:r>
          </a:p>
          <a:p>
            <a:pPr marL="457200" lvl="0" indent="-228600" rtl="0">
              <a:spcBef>
                <a:spcPts val="0"/>
              </a:spcBef>
              <a:buAutoNum type="arabicPeriod"/>
            </a:pPr>
            <a:r>
              <a:rPr lang="en"/>
              <a:t>Groups representing business and professionals are more numerous and better financed than ones representing minorities, consumers, or disadvantaged </a:t>
            </a:r>
          </a:p>
          <a:p>
            <a:pPr lvl="0" rtl="0">
              <a:spcBef>
                <a:spcPts val="0"/>
              </a:spcBef>
              <a:buNone/>
            </a:pPr>
            <a:r>
              <a:rPr lang="en"/>
              <a:t>But here’s why not:</a:t>
            </a:r>
          </a:p>
          <a:p>
            <a:pPr marL="457200" lvl="0" indent="-228600" rtl="0">
              <a:spcBef>
                <a:spcPts val="0"/>
              </a:spcBef>
              <a:buAutoNum type="arabicPeriod"/>
            </a:pPr>
            <a:r>
              <a:rPr lang="en"/>
              <a:t>Lobbyists are only certain inputs into politics, and what matters is outputs</a:t>
            </a:r>
          </a:p>
          <a:p>
            <a:pPr marL="457200" lvl="0" indent="-228600" rtl="0">
              <a:spcBef>
                <a:spcPts val="0"/>
              </a:spcBef>
              <a:buAutoNum type="arabicPeriod"/>
            </a:pPr>
            <a:r>
              <a:rPr lang="en"/>
              <a:t>Business-oriented interests groups are divided among themselves</a:t>
            </a:r>
          </a:p>
          <a:p>
            <a:pPr lvl="0">
              <a:spcBef>
                <a:spcPts val="0"/>
              </a:spcBef>
              <a:buNone/>
            </a:pPr>
            <a:r>
              <a:rPr lang="en"/>
              <a:t>And...Most major conflicts are conflicts WITHIN the upper class.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Shape 144"/>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Activities of Interest Groups</a:t>
            </a:r>
          </a:p>
        </p:txBody>
      </p:sp>
      <p:sp>
        <p:nvSpPr>
          <p:cNvPr id="145" name="Shape 145"/>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457200" lvl="0" indent="-228600">
              <a:spcBef>
                <a:spcPts val="0"/>
              </a:spcBef>
              <a:buChar char="●"/>
            </a:pPr>
            <a:r>
              <a:rPr lang="en"/>
              <a:t>Effectiveness of an interest group is not defined exclusively by its size and wealth. They can gain political influence from generating dramatic newspaper headlines, filing a suit in federal court to block (or compel) some government action, or quietly supplying information to key legislators.</a:t>
            </a:r>
          </a:p>
          <a:p>
            <a:pPr marL="457200" lvl="0" indent="-228600">
              <a:spcBef>
                <a:spcPts val="0"/>
              </a:spcBef>
              <a:buChar char="●"/>
            </a:pPr>
            <a:r>
              <a:rPr lang="en"/>
              <a:t>Of all these tactics, the most important in the eyes of every lobbyist is supplying credible information. Legislators rely on groups for information that is detailed, specific, up-to-date, and not publicly available in an easy-to-find form.</a:t>
            </a:r>
          </a:p>
          <a:p>
            <a:pPr marL="457200" lvl="0" indent="-228600">
              <a:spcBef>
                <a:spcPts val="0"/>
              </a:spcBef>
              <a:buChar char="●"/>
            </a:pPr>
            <a:r>
              <a:rPr lang="en"/>
              <a:t>While all lobbyists exaggerate, most can not afford to misrepresent the facts, as it could repel legislators and lead to distrust of the lobbyist.</a:t>
            </a:r>
          </a:p>
          <a:p>
            <a:pPr lvl="0">
              <a:spcBef>
                <a:spcPts val="0"/>
              </a:spcBef>
              <a:buNone/>
            </a:pPr>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Shape 150"/>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Information</a:t>
            </a:r>
          </a:p>
        </p:txBody>
      </p:sp>
      <p:sp>
        <p:nvSpPr>
          <p:cNvPr id="151" name="Shape 151"/>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r>
              <a:rPr lang="en"/>
              <a:t>Public officials not only want information, but they also want </a:t>
            </a:r>
            <a:r>
              <a:rPr lang="en" b="1"/>
              <a:t>political cues¹</a:t>
            </a:r>
            <a:r>
              <a:rPr lang="en"/>
              <a:t>. For instance, a liberal legislator will look to see if the AFL-CIO, the NAACP, the Americans for Democratic Action, the Farmers’ Union, and various consumer organizayshuns favor a proposal; if so, that is often all they need to know. It is only when these liberal organizayshuns are split that legislators may feel the need to look into it more closely. As a result of this process, lobbyists often work together in informational coalitions based on political ideology.</a:t>
            </a:r>
          </a:p>
          <a:p>
            <a:pPr lvl="0">
              <a:spcBef>
                <a:spcPts val="0"/>
              </a:spcBef>
              <a:buNone/>
            </a:pPr>
            <a:r>
              <a:rPr lang="en" sz="1400" b="1"/>
              <a:t>political cues¹-</a:t>
            </a:r>
            <a:r>
              <a:rPr lang="en" sz="1400"/>
              <a:t> A signal telling a legislator what values are at stake in a vote, and how that issue fits into his or her own political views on party agenda.</a:t>
            </a:r>
          </a:p>
          <a:p>
            <a:pPr lvl="0">
              <a:spcBef>
                <a:spcPts val="0"/>
              </a:spcBef>
              <a:buNone/>
            </a:pPr>
            <a:endParaRPr b="1"/>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Shape 156"/>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More Info About Info</a:t>
            </a:r>
          </a:p>
        </p:txBody>
      </p:sp>
      <p:sp>
        <p:nvSpPr>
          <p:cNvPr id="157" name="Shape 157"/>
          <p:cNvSpPr txBox="1">
            <a:spLocks noGrp="1"/>
          </p:cNvSpPr>
          <p:nvPr>
            <p:ph type="body" idx="1"/>
          </p:nvPr>
        </p:nvSpPr>
        <p:spPr>
          <a:xfrm>
            <a:off x="311700" y="1152475"/>
            <a:ext cx="8520600" cy="3512700"/>
          </a:xfrm>
          <a:prstGeom prst="rect">
            <a:avLst/>
          </a:prstGeom>
        </p:spPr>
        <p:txBody>
          <a:bodyPr lIns="91425" tIns="91425" rIns="91425" bIns="91425" anchor="t" anchorCtr="0">
            <a:noAutofit/>
          </a:bodyPr>
          <a:lstStyle/>
          <a:p>
            <a:pPr lvl="0" rtl="0">
              <a:spcBef>
                <a:spcPts val="0"/>
              </a:spcBef>
              <a:buNone/>
            </a:pPr>
            <a:r>
              <a:rPr lang="en" dirty="0"/>
              <a:t>One important way in which these cues are made known is by </a:t>
            </a:r>
            <a:r>
              <a:rPr lang="en" b="1" dirty="0"/>
              <a:t>ratings¹</a:t>
            </a:r>
            <a:r>
              <a:rPr lang="en" dirty="0"/>
              <a:t> that interest groups make of legislators. For Example:</a:t>
            </a:r>
          </a:p>
          <a:p>
            <a:pPr marL="457200" lvl="0" indent="-228600" rtl="0">
              <a:spcBef>
                <a:spcPts val="0"/>
              </a:spcBef>
              <a:buChar char="●"/>
            </a:pPr>
            <a:r>
              <a:rPr lang="en" dirty="0"/>
              <a:t>AFL-CIO on who is pro-labor</a:t>
            </a:r>
          </a:p>
          <a:p>
            <a:pPr marL="457200" lvl="0" indent="-228600" rtl="0">
              <a:spcBef>
                <a:spcPts val="0"/>
              </a:spcBef>
              <a:buChar char="●"/>
            </a:pPr>
            <a:r>
              <a:rPr lang="en" dirty="0"/>
              <a:t>Americans for Democratic Action on who is liberal</a:t>
            </a:r>
          </a:p>
          <a:p>
            <a:pPr marL="457200" lvl="0" indent="-228600" rtl="0">
              <a:spcBef>
                <a:spcPts val="0"/>
              </a:spcBef>
              <a:buChar char="●"/>
            </a:pPr>
            <a:r>
              <a:rPr lang="en" dirty="0"/>
              <a:t>Americans for Constitutional Action on who is conservative</a:t>
            </a:r>
          </a:p>
          <a:p>
            <a:pPr marL="457200" lvl="0" indent="-228600" rtl="0">
              <a:spcBef>
                <a:spcPts val="0"/>
              </a:spcBef>
              <a:buChar char="●"/>
            </a:pPr>
            <a:r>
              <a:rPr lang="en" dirty="0"/>
              <a:t>Consumer Federation of America on who is pro-consumer</a:t>
            </a:r>
          </a:p>
          <a:p>
            <a:pPr marL="457200" lvl="0" indent="-228600" rtl="0">
              <a:spcBef>
                <a:spcPts val="0"/>
              </a:spcBef>
              <a:buChar char="●"/>
            </a:pPr>
            <a:r>
              <a:rPr lang="en" dirty="0"/>
              <a:t>League of Conservation Voters on who is pro-environment</a:t>
            </a:r>
          </a:p>
          <a:p>
            <a:pPr lvl="0" rtl="0">
              <a:spcBef>
                <a:spcPts val="0"/>
              </a:spcBef>
              <a:buNone/>
            </a:pPr>
            <a:endParaRPr dirty="0"/>
          </a:p>
          <a:p>
            <a:pPr lvl="0">
              <a:spcBef>
                <a:spcPts val="0"/>
              </a:spcBef>
              <a:buNone/>
            </a:pPr>
            <a:r>
              <a:rPr lang="en" sz="1400" dirty="0"/>
              <a:t> </a:t>
            </a:r>
            <a:r>
              <a:rPr lang="en" sz="1400" b="1" dirty="0"/>
              <a:t>Ratings¹- </a:t>
            </a:r>
            <a:r>
              <a:rPr lang="en" sz="1400" dirty="0"/>
              <a:t>Assessments of a representative’s voting record on issues important to an interest group.</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Shape 162"/>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Earmarks¹👂</a:t>
            </a:r>
          </a:p>
        </p:txBody>
      </p:sp>
      <p:sp>
        <p:nvSpPr>
          <p:cNvPr id="163" name="Shape 163"/>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r>
              <a:rPr lang="en" sz="1600"/>
              <a:t>In 2008, the Office of Management and Budget estimated that more 11,000 earmarks had been approved by Congress at a cost of more than $16 billion. Soon after, a movement began among some legislators to stop earmarks. The problem with this, however, was that many members of Congress feel that earmarks are good, and individual legislators should be able to do good things for their constituents, such as this conveniently placed example:</a:t>
            </a:r>
          </a:p>
          <a:p>
            <a:pPr lvl="0">
              <a:spcBef>
                <a:spcPts val="0"/>
              </a:spcBef>
              <a:buNone/>
            </a:pPr>
            <a:r>
              <a:rPr lang="en" sz="1600"/>
              <a:t>A university hoped to build a nutrition center, and Cassidy and Associates discovered that congress had authorized a “national” nutrition center, so they set out to persuade key congressional leaders that it should be located at the university, which was paying the Cassidy firm a fee.</a:t>
            </a:r>
          </a:p>
          <a:p>
            <a:pPr lvl="0" rtl="0">
              <a:lnSpc>
                <a:spcPct val="100000"/>
              </a:lnSpc>
              <a:spcBef>
                <a:spcPts val="0"/>
              </a:spcBef>
              <a:spcAft>
                <a:spcPts val="0"/>
              </a:spcAft>
              <a:buNone/>
            </a:pPr>
            <a:r>
              <a:rPr lang="en" sz="1400" b="1">
                <a:solidFill>
                  <a:schemeClr val="dk1"/>
                </a:solidFill>
              </a:rPr>
              <a:t>Earmark</a:t>
            </a:r>
            <a:r>
              <a:rPr lang="en" sz="1400">
                <a:solidFill>
                  <a:schemeClr val="dk1"/>
                </a:solidFill>
              </a:rPr>
              <a:t>¹</a:t>
            </a:r>
            <a:r>
              <a:rPr lang="en" sz="1400" b="1">
                <a:solidFill>
                  <a:schemeClr val="dk1"/>
                </a:solidFill>
              </a:rPr>
              <a:t>-</a:t>
            </a:r>
            <a:r>
              <a:rPr lang="en" sz="1400">
                <a:solidFill>
                  <a:schemeClr val="dk1"/>
                </a:solidFill>
              </a:rPr>
              <a:t> A provision in a law that provides a direct benefit to a client without having been reviewed on the merits by all of Congress.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Shape 60"/>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Basics of Interest Groups</a:t>
            </a:r>
          </a:p>
        </p:txBody>
      </p:sp>
      <p:sp>
        <p:nvSpPr>
          <p:cNvPr id="61" name="Shape 61"/>
          <p:cNvSpPr txBox="1">
            <a:spLocks noGrp="1"/>
          </p:cNvSpPr>
          <p:nvPr>
            <p:ph type="body" idx="1"/>
          </p:nvPr>
        </p:nvSpPr>
        <p:spPr>
          <a:xfrm>
            <a:off x="311700" y="1165050"/>
            <a:ext cx="8520600" cy="3416400"/>
          </a:xfrm>
          <a:prstGeom prst="rect">
            <a:avLst/>
          </a:prstGeom>
        </p:spPr>
        <p:txBody>
          <a:bodyPr lIns="91425" tIns="91425" rIns="91425" bIns="91425" anchor="t" anchorCtr="0">
            <a:noAutofit/>
          </a:bodyPr>
          <a:lstStyle/>
          <a:p>
            <a:pPr lvl="0">
              <a:spcBef>
                <a:spcPts val="0"/>
              </a:spcBef>
              <a:buNone/>
            </a:pPr>
            <a:r>
              <a:rPr lang="en" b="1"/>
              <a:t>An interest group is any organization of people sharing a common interest or goal, and seeks to influence public policy. </a:t>
            </a:r>
          </a:p>
          <a:p>
            <a:pPr marL="457200" lvl="0" indent="-228600" rtl="0">
              <a:spcBef>
                <a:spcPts val="0"/>
              </a:spcBef>
              <a:buChar char="-"/>
            </a:pPr>
            <a:r>
              <a:rPr lang="en"/>
              <a:t>Most efforts to improve our society as a whole can end up being tied back to interest groups e.g.- Sierra Club, Audubon Society, Labour Unions etc. </a:t>
            </a:r>
          </a:p>
          <a:p>
            <a:pPr marL="457200" lvl="0" indent="-228600" rtl="0">
              <a:spcBef>
                <a:spcPts val="0"/>
              </a:spcBef>
              <a:buChar char="-"/>
            </a:pPr>
            <a:r>
              <a:rPr lang="en"/>
              <a:t>The outlets tied to these groups can be simple, attending PTA meetings or joining a union for your career.</a:t>
            </a:r>
          </a:p>
          <a:p>
            <a:pPr marL="457200" lvl="0" indent="-228600">
              <a:spcBef>
                <a:spcPts val="0"/>
              </a:spcBef>
              <a:buChar char="-"/>
            </a:pPr>
            <a:r>
              <a:rPr lang="en"/>
              <a:t>Due to the weakness of political parties and vast number of non-profits; interest groups are an important way the public can influence the political system.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Shape 168"/>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Public Support: The Rise of the New Politics</a:t>
            </a:r>
          </a:p>
        </p:txBody>
      </p:sp>
      <p:sp>
        <p:nvSpPr>
          <p:cNvPr id="169" name="Shape 169"/>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r>
              <a:rPr lang="en"/>
              <a:t>“Once upon a time” (I stg, the textbook started this section with that), “when the government was small… public opinion was important on some highly visible levels, but there were not many of these.” Now, interest groups are increasingly taking an outsider strategy, called </a:t>
            </a:r>
            <a:r>
              <a:rPr lang="en" b="1"/>
              <a:t>grassroots lobbying¹</a:t>
            </a:r>
            <a:r>
              <a:rPr lang="en"/>
              <a:t>.</a:t>
            </a:r>
          </a:p>
          <a:p>
            <a:pPr lvl="0">
              <a:spcBef>
                <a:spcPts val="0"/>
              </a:spcBef>
              <a:buNone/>
            </a:pPr>
            <a:endParaRPr/>
          </a:p>
          <a:p>
            <a:pPr lvl="0">
              <a:spcBef>
                <a:spcPts val="0"/>
              </a:spcBef>
              <a:buNone/>
            </a:pPr>
            <a:endParaRPr/>
          </a:p>
          <a:p>
            <a:pPr lvl="0">
              <a:spcBef>
                <a:spcPts val="0"/>
              </a:spcBef>
              <a:buNone/>
            </a:pPr>
            <a:r>
              <a:rPr lang="en" sz="1400" b="1"/>
              <a:t>grassroots lobbying¹-</a:t>
            </a:r>
            <a:r>
              <a:rPr lang="en" sz="1400"/>
              <a:t> </a:t>
            </a:r>
            <a:r>
              <a:rPr lang="en" sz="1400">
                <a:solidFill>
                  <a:srgbClr val="D9D9D9"/>
                </a:solidFill>
              </a:rPr>
              <a:t>asking the general public to contact legislators and government officials concerning the issue at hand, as opposed to conveying the message to the legislators directly.</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Shape 174"/>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Guap (Money) and PACS</a:t>
            </a:r>
          </a:p>
        </p:txBody>
      </p:sp>
      <p:sp>
        <p:nvSpPr>
          <p:cNvPr id="175" name="Shape 175"/>
          <p:cNvSpPr txBox="1">
            <a:spLocks noGrp="1"/>
          </p:cNvSpPr>
          <p:nvPr>
            <p:ph type="body" idx="1"/>
          </p:nvPr>
        </p:nvSpPr>
        <p:spPr>
          <a:xfrm>
            <a:off x="311700" y="1152475"/>
            <a:ext cx="8520600" cy="3582900"/>
          </a:xfrm>
          <a:prstGeom prst="rect">
            <a:avLst/>
          </a:prstGeom>
        </p:spPr>
        <p:txBody>
          <a:bodyPr lIns="91425" tIns="91425" rIns="91425" bIns="91425" anchor="t" anchorCtr="0">
            <a:noAutofit/>
          </a:bodyPr>
          <a:lstStyle/>
          <a:p>
            <a:pPr marL="457200" lvl="0" indent="-228600">
              <a:spcBef>
                <a:spcPts val="0"/>
              </a:spcBef>
              <a:buChar char="●"/>
            </a:pPr>
            <a:r>
              <a:rPr lang="en" dirty="0"/>
              <a:t>Contrary to popular belief, money is probably one of the less effective ways by which interest groups advance their causes, due to the </a:t>
            </a:r>
            <a:r>
              <a:rPr lang="en" b="1" dirty="0"/>
              <a:t>Campaign Finance Reform Law of 1973¹</a:t>
            </a:r>
            <a:r>
              <a:rPr lang="en" dirty="0"/>
              <a:t>.</a:t>
            </a:r>
          </a:p>
          <a:p>
            <a:pPr marL="457200" lvl="0" indent="-228600">
              <a:spcBef>
                <a:spcPts val="0"/>
              </a:spcBef>
              <a:buChar char="●"/>
            </a:pPr>
            <a:r>
              <a:rPr lang="en" dirty="0"/>
              <a:t>PACs have grown rapidly in numbers. Today, over 4,500 exist.</a:t>
            </a:r>
          </a:p>
          <a:p>
            <a:pPr marL="457200" lvl="0" indent="-228600" rtl="0">
              <a:lnSpc>
                <a:spcPct val="100000"/>
              </a:lnSpc>
              <a:spcBef>
                <a:spcPts val="0"/>
              </a:spcBef>
              <a:buChar char="●"/>
            </a:pPr>
            <a:r>
              <a:rPr lang="en" dirty="0"/>
              <a:t>Each PAC may contribute:</a:t>
            </a:r>
          </a:p>
          <a:p>
            <a:pPr lvl="0" rtl="0">
              <a:lnSpc>
                <a:spcPct val="100000"/>
              </a:lnSpc>
              <a:spcBef>
                <a:spcPts val="0"/>
              </a:spcBef>
              <a:buNone/>
            </a:pPr>
            <a:r>
              <a:rPr lang="en" dirty="0"/>
              <a:t>	-</a:t>
            </a:r>
            <a:r>
              <a:rPr lang="en" sz="1600" dirty="0"/>
              <a:t>$5,000 to any federal candidate in any election (must give to at least 5 candidates)</a:t>
            </a:r>
          </a:p>
          <a:p>
            <a:pPr lvl="0" rtl="0">
              <a:lnSpc>
                <a:spcPct val="100000"/>
              </a:lnSpc>
              <a:spcBef>
                <a:spcPts val="0"/>
              </a:spcBef>
              <a:buNone/>
            </a:pPr>
            <a:r>
              <a:rPr lang="en" sz="1600" dirty="0"/>
              <a:t>	</a:t>
            </a:r>
            <a:r>
              <a:rPr lang="en" sz="1600" b="1" dirty="0"/>
              <a:t>-</a:t>
            </a:r>
            <a:r>
              <a:rPr lang="en" sz="1600" dirty="0"/>
              <a:t>$15,000 to any national political party and $5,000 to any state or local </a:t>
            </a:r>
            <a:r>
              <a:rPr lang="en" sz="1600" dirty="0" smtClean="0"/>
              <a:t>party.</a:t>
            </a:r>
            <a:r>
              <a:rPr lang="en" sz="1400" b="1" dirty="0" smtClean="0"/>
              <a:t>Campaign </a:t>
            </a:r>
            <a:r>
              <a:rPr lang="en" sz="1400" b="1" dirty="0"/>
              <a:t>Finance Reform Law of 1973¹-</a:t>
            </a:r>
            <a:r>
              <a:rPr lang="en" sz="1400" dirty="0"/>
              <a:t> Sharply restricted the amount any interest could give a candidate for federal office, and made it legal for organizations to create Political Action Committees (PACs) that could make political contributions.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Shape 180"/>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The “Revolving Door”¹</a:t>
            </a:r>
          </a:p>
        </p:txBody>
      </p:sp>
      <p:sp>
        <p:nvSpPr>
          <p:cNvPr id="181" name="Shape 181"/>
          <p:cNvSpPr txBox="1">
            <a:spLocks noGrp="1"/>
          </p:cNvSpPr>
          <p:nvPr>
            <p:ph type="body" idx="1"/>
          </p:nvPr>
        </p:nvSpPr>
        <p:spPr>
          <a:xfrm>
            <a:off x="253375" y="1152475"/>
            <a:ext cx="8520600" cy="3416400"/>
          </a:xfrm>
          <a:prstGeom prst="rect">
            <a:avLst/>
          </a:prstGeom>
        </p:spPr>
        <p:txBody>
          <a:bodyPr lIns="91425" tIns="91425" rIns="91425" bIns="91425" anchor="t" anchorCtr="0">
            <a:noAutofit/>
          </a:bodyPr>
          <a:lstStyle/>
          <a:p>
            <a:pPr marL="457200" lvl="0" indent="-228600">
              <a:spcBef>
                <a:spcPts val="0"/>
              </a:spcBef>
              <a:buChar char="●"/>
            </a:pPr>
            <a:r>
              <a:rPr lang="en"/>
              <a:t>Many people worry that the revolving door may give private interests a way to improperly influence government decisions.</a:t>
            </a:r>
          </a:p>
          <a:p>
            <a:pPr marL="457200" lvl="0" indent="-228600" rtl="0">
              <a:spcBef>
                <a:spcPts val="0"/>
              </a:spcBef>
              <a:buChar char="●"/>
            </a:pPr>
            <a:r>
              <a:rPr lang="en"/>
              <a:t>Public interest may suffer if a federal official uses their government position to do something for a corporation in exchange for a “cushy” job after leaving government.</a:t>
            </a:r>
          </a:p>
          <a:p>
            <a:pPr lvl="0">
              <a:spcBef>
                <a:spcPts val="0"/>
              </a:spcBef>
              <a:buNone/>
            </a:pPr>
            <a:endParaRPr/>
          </a:p>
          <a:p>
            <a:pPr lvl="0">
              <a:spcBef>
                <a:spcPts val="0"/>
              </a:spcBef>
              <a:buNone/>
            </a:pPr>
            <a:endParaRPr/>
          </a:p>
          <a:p>
            <a:pPr lvl="0" rtl="0">
              <a:lnSpc>
                <a:spcPct val="100000"/>
              </a:lnSpc>
              <a:spcBef>
                <a:spcPts val="0"/>
              </a:spcBef>
              <a:spcAft>
                <a:spcPts val="0"/>
              </a:spcAft>
              <a:buNone/>
            </a:pPr>
            <a:r>
              <a:rPr lang="en" sz="1400" b="1">
                <a:solidFill>
                  <a:srgbClr val="D9D9D9"/>
                </a:solidFill>
              </a:rPr>
              <a:t>The “Revolving Door”¹-</a:t>
            </a:r>
            <a:r>
              <a:rPr lang="en" sz="1400">
                <a:solidFill>
                  <a:srgbClr val="D9D9D9"/>
                </a:solidFill>
              </a:rPr>
              <a:t> The movement from one point on the Iron Triangle to the next.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Shape 186"/>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Civil Disobedience✊</a:t>
            </a:r>
          </a:p>
        </p:txBody>
      </p:sp>
      <p:sp>
        <p:nvSpPr>
          <p:cNvPr id="187" name="Shape 187"/>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r>
              <a:rPr lang="en"/>
              <a:t>This section was fairly pointless and I feel it was horribly misplaced. It belongs in either another chapter, or the AP U.S. History textbook, seeing as only the last paragraph, which is compiled of 5 sentences, was about the actual effects civil disobedience has on government, rather than a recap of civil rights information. With that said, I have decided to use most of this slide to express my confusion about this section. Thank you for allowing me to waste your time if you read this. Now back to the lesson:</a:t>
            </a:r>
          </a:p>
          <a:p>
            <a:pPr lvl="0">
              <a:spcBef>
                <a:spcPts val="0"/>
              </a:spcBef>
              <a:buNone/>
            </a:pPr>
            <a:r>
              <a:rPr lang="en"/>
              <a:t>Government officials are considered “insensitive” if they ignore disruption, but if they give in, they are encouraging more disruption. If they call the police, they run the risk of violence and injuries, leading to bad publicity.</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Shape 192"/>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Regulation of Interest Groups </a:t>
            </a:r>
          </a:p>
        </p:txBody>
      </p:sp>
      <p:sp>
        <p:nvSpPr>
          <p:cNvPr id="193" name="Shape 193"/>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r>
              <a:rPr lang="en"/>
              <a:t>In 1946 the Federal Regulation of Lobbying Act, this made it so that groups or individuals had to register with the Secretary of the Senate and Clerk of the House and file quarterly financial reports. Its application was restricted to lobbying that had direct contact with congress members… not many lobbyists bothered to register and there was no enforcement of it, therefore it was ineffective. </a:t>
            </a:r>
          </a:p>
          <a:p>
            <a:pPr lvl="0">
              <a:spcBef>
                <a:spcPts val="0"/>
              </a:spcBef>
              <a:buNone/>
            </a:pPr>
            <a:r>
              <a:rPr lang="en"/>
              <a:t>In 1995 restated that lobbyists must register with both houses, but it curtailed what went wrong before by defining and broadening what a lobbyist is...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Shape 198"/>
          <p:cNvSpPr txBox="1">
            <a:spLocks noGrp="1"/>
          </p:cNvSpPr>
          <p:nvPr>
            <p:ph type="title"/>
          </p:nvPr>
        </p:nvSpPr>
        <p:spPr>
          <a:xfrm>
            <a:off x="311700" y="143586"/>
            <a:ext cx="8520600" cy="572700"/>
          </a:xfrm>
          <a:prstGeom prst="rect">
            <a:avLst/>
          </a:prstGeom>
        </p:spPr>
        <p:txBody>
          <a:bodyPr lIns="91425" tIns="91425" rIns="91425" bIns="91425" anchor="t" anchorCtr="0">
            <a:noAutofit/>
          </a:bodyPr>
          <a:lstStyle/>
          <a:p>
            <a:pPr lvl="0" rtl="0">
              <a:spcBef>
                <a:spcPts val="0"/>
              </a:spcBef>
              <a:buNone/>
            </a:pPr>
            <a:r>
              <a:rPr lang="en"/>
              <a:t>Regulating Interest Groups : Revengeance </a:t>
            </a:r>
          </a:p>
        </p:txBody>
      </p:sp>
      <p:sp>
        <p:nvSpPr>
          <p:cNvPr id="199" name="Shape 199"/>
          <p:cNvSpPr txBox="1">
            <a:spLocks noGrp="1"/>
          </p:cNvSpPr>
          <p:nvPr>
            <p:ph type="body" idx="1"/>
          </p:nvPr>
        </p:nvSpPr>
        <p:spPr>
          <a:xfrm>
            <a:off x="311700" y="438011"/>
            <a:ext cx="8520600" cy="3416400"/>
          </a:xfrm>
          <a:prstGeom prst="rect">
            <a:avLst/>
          </a:prstGeom>
        </p:spPr>
        <p:txBody>
          <a:bodyPr lIns="91425" tIns="91425" rIns="91425" bIns="91425" anchor="t" anchorCtr="0">
            <a:noAutofit/>
          </a:bodyPr>
          <a:lstStyle/>
          <a:p>
            <a:pPr lvl="0" rtl="0">
              <a:spcBef>
                <a:spcPts val="0"/>
              </a:spcBef>
              <a:buNone/>
            </a:pPr>
            <a:r>
              <a:rPr lang="en" sz="1500" dirty="0"/>
              <a:t>What defines a lobbyist:</a:t>
            </a:r>
          </a:p>
          <a:p>
            <a:pPr marL="457200" lvl="0" indent="-323850" rtl="0">
              <a:spcBef>
                <a:spcPts val="0"/>
              </a:spcBef>
              <a:buSzPct val="100000"/>
              <a:buChar char="-"/>
            </a:pPr>
            <a:r>
              <a:rPr lang="en" sz="1500" dirty="0"/>
              <a:t>Spend 20% of time lobbying</a:t>
            </a:r>
          </a:p>
          <a:p>
            <a:pPr marL="457200" lvl="0" indent="-323850" rtl="0">
              <a:spcBef>
                <a:spcPts val="0"/>
              </a:spcBef>
              <a:buSzPct val="100000"/>
              <a:buChar char="-"/>
            </a:pPr>
            <a:r>
              <a:rPr lang="en" sz="1500" dirty="0"/>
              <a:t>Paid at least $5,000 in any 6 month period lobby</a:t>
            </a:r>
          </a:p>
          <a:p>
            <a:pPr marL="457200" lvl="0" indent="-323850" rtl="0">
              <a:spcBef>
                <a:spcPts val="0"/>
              </a:spcBef>
              <a:buSzPct val="100000"/>
              <a:buChar char="-"/>
            </a:pPr>
            <a:r>
              <a:rPr lang="en" sz="1500" dirty="0"/>
              <a:t>Groups that spend more than $20,000 in a 6 month period on lobbying staff</a:t>
            </a:r>
          </a:p>
          <a:p>
            <a:pPr lvl="0" rtl="0">
              <a:spcBef>
                <a:spcPts val="0"/>
              </a:spcBef>
              <a:buNone/>
            </a:pPr>
            <a:r>
              <a:rPr lang="en" sz="1500" dirty="0"/>
              <a:t>Twice a year all lobbyists were required to report: </a:t>
            </a:r>
          </a:p>
          <a:p>
            <a:pPr marL="457200" lvl="0" indent="-323850" rtl="0">
              <a:spcBef>
                <a:spcPts val="0"/>
              </a:spcBef>
              <a:buSzPct val="100000"/>
              <a:buChar char="-"/>
            </a:pPr>
            <a:r>
              <a:rPr lang="en" sz="1500" dirty="0"/>
              <a:t>Name of their clients </a:t>
            </a:r>
          </a:p>
          <a:p>
            <a:pPr marL="457200" lvl="0" indent="-323850" rtl="0">
              <a:spcBef>
                <a:spcPts val="0"/>
              </a:spcBef>
              <a:buSzPct val="100000"/>
              <a:buChar char="-"/>
            </a:pPr>
            <a:r>
              <a:rPr lang="en" sz="1500" dirty="0"/>
              <a:t>Income and expenditures </a:t>
            </a:r>
          </a:p>
          <a:p>
            <a:pPr marL="457200" lvl="0" indent="-323850" rtl="0">
              <a:spcBef>
                <a:spcPts val="0"/>
              </a:spcBef>
              <a:buSzPct val="100000"/>
              <a:buChar char="-"/>
            </a:pPr>
            <a:r>
              <a:rPr lang="en" sz="1500" dirty="0"/>
              <a:t>Issues they worked on</a:t>
            </a:r>
          </a:p>
          <a:p>
            <a:pPr lvl="0" rtl="0">
              <a:spcBef>
                <a:spcPts val="0"/>
              </a:spcBef>
              <a:buNone/>
            </a:pPr>
            <a:r>
              <a:rPr lang="en" sz="1500" dirty="0"/>
              <a:t>Did not extend to grassroot groups (Campaigns led by volunteers or paid professionals) once again no enforcement was created for this law. The law however barred tax-exempt, nonprofit advocacy groups that lobby from receiving federal grants *Take that Red Cross*</a:t>
            </a:r>
          </a:p>
          <a:p>
            <a:pPr lvl="0" rtl="0">
              <a:spcBef>
                <a:spcPts val="0"/>
              </a:spcBef>
              <a:buNone/>
            </a:pPr>
            <a:endParaRP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Shape 204"/>
          <p:cNvSpPr txBox="1">
            <a:spLocks noGrp="1"/>
          </p:cNvSpPr>
          <p:nvPr>
            <p:ph type="title"/>
          </p:nvPr>
        </p:nvSpPr>
        <p:spPr>
          <a:xfrm>
            <a:off x="311700" y="254525"/>
            <a:ext cx="8764200" cy="572700"/>
          </a:xfrm>
          <a:prstGeom prst="rect">
            <a:avLst/>
          </a:prstGeom>
        </p:spPr>
        <p:txBody>
          <a:bodyPr lIns="91425" tIns="91425" rIns="91425" bIns="91425" anchor="t" anchorCtr="0">
            <a:noAutofit/>
          </a:bodyPr>
          <a:lstStyle/>
          <a:p>
            <a:pPr lvl="0">
              <a:spcBef>
                <a:spcPts val="0"/>
              </a:spcBef>
              <a:buNone/>
            </a:pPr>
            <a:r>
              <a:rPr lang="en"/>
              <a:t>Regulating Interest Groups: The Empire Strikes Back</a:t>
            </a:r>
          </a:p>
        </p:txBody>
      </p:sp>
      <p:sp>
        <p:nvSpPr>
          <p:cNvPr id="205" name="Shape 205"/>
          <p:cNvSpPr txBox="1">
            <a:spLocks noGrp="1"/>
          </p:cNvSpPr>
          <p:nvPr>
            <p:ph type="body" idx="1"/>
          </p:nvPr>
        </p:nvSpPr>
        <p:spPr>
          <a:xfrm>
            <a:off x="311700" y="863550"/>
            <a:ext cx="8520600" cy="3416400"/>
          </a:xfrm>
          <a:prstGeom prst="rect">
            <a:avLst/>
          </a:prstGeom>
        </p:spPr>
        <p:txBody>
          <a:bodyPr lIns="91425" tIns="91425" rIns="91425" bIns="91425" anchor="t" anchorCtr="0">
            <a:noAutofit/>
          </a:bodyPr>
          <a:lstStyle/>
          <a:p>
            <a:pPr lvl="0" rtl="0">
              <a:spcBef>
                <a:spcPts val="0"/>
              </a:spcBef>
              <a:buNone/>
            </a:pPr>
            <a:r>
              <a:rPr lang="en" sz="1500"/>
              <a:t>When Republicans retook congress in 2006 they put new regulations in place: </a:t>
            </a:r>
          </a:p>
          <a:p>
            <a:pPr marL="457200" lvl="0" indent="-323850" rtl="0">
              <a:spcBef>
                <a:spcPts val="0"/>
              </a:spcBef>
              <a:buSzPct val="100000"/>
              <a:buChar char="-"/>
            </a:pPr>
            <a:r>
              <a:rPr lang="en" sz="1500"/>
              <a:t>No gifts of any value from lobbyists </a:t>
            </a:r>
          </a:p>
          <a:p>
            <a:pPr marL="457200" lvl="0" indent="-323850" rtl="0">
              <a:spcBef>
                <a:spcPts val="0"/>
              </a:spcBef>
              <a:buSzPct val="100000"/>
              <a:buChar char="-"/>
            </a:pPr>
            <a:r>
              <a:rPr lang="en" sz="1500"/>
              <a:t>No reimbursement for travel costs from lobbyists</a:t>
            </a:r>
          </a:p>
          <a:p>
            <a:pPr lvl="0">
              <a:spcBef>
                <a:spcPts val="0"/>
              </a:spcBef>
              <a:buNone/>
            </a:pPr>
            <a:r>
              <a:rPr lang="en" sz="1500"/>
              <a:t>This means a member of the House cannot go “fact-finding” trip to another place, and that even if you only work for the firm you cannot take a member of Congress to lunch or give them anything of value *Strictly Speaking*</a:t>
            </a:r>
          </a:p>
          <a:p>
            <a:pPr lvl="0">
              <a:spcBef>
                <a:spcPts val="0"/>
              </a:spcBef>
              <a:buNone/>
            </a:pPr>
            <a:r>
              <a:rPr lang="en" sz="1500"/>
              <a:t>There are ways around this, and small provisions that can be used e.g.- A Congress member can be reimbursed by lobbyists if it is for a “One-day-trip” </a:t>
            </a:r>
          </a:p>
          <a:p>
            <a:pPr lvl="0">
              <a:spcBef>
                <a:spcPts val="0"/>
              </a:spcBef>
              <a:buNone/>
            </a:pPr>
            <a:r>
              <a:rPr lang="en" sz="1500"/>
              <a:t>Any tax-exempt organization will lose its tax-exempt status by devoting “substantial time” to lobbying. This happened with the Internal Revenue Service and the NAACP. However an organization can create separate “sub-organizations” that are tax exempt E.g- NAACP Education Fund </a:t>
            </a:r>
          </a:p>
          <a:p>
            <a:pPr lvl="0" rtl="0">
              <a:spcBef>
                <a:spcPts val="0"/>
              </a:spcBef>
              <a:buNone/>
            </a:pPr>
            <a:endParaRPr sz="1500"/>
          </a:p>
          <a:p>
            <a:pPr lvl="0" rtl="0">
              <a:spcBef>
                <a:spcPts val="0"/>
              </a:spcBef>
              <a:buNone/>
            </a:pPr>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Changes Throughout Time </a:t>
            </a:r>
          </a:p>
        </p:txBody>
      </p:sp>
      <p:sp>
        <p:nvSpPr>
          <p:cNvPr id="67" name="Shape 67"/>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r>
              <a:rPr lang="en" b="1"/>
              <a:t>In the Past:</a:t>
            </a:r>
            <a:r>
              <a:rPr lang="en"/>
              <a:t>  </a:t>
            </a:r>
          </a:p>
          <a:p>
            <a:pPr lvl="0">
              <a:spcBef>
                <a:spcPts val="0"/>
              </a:spcBef>
              <a:buNone/>
            </a:pPr>
            <a:r>
              <a:rPr lang="en" sz="1400"/>
              <a:t>Before America even had independence many groups arose to vouch for independence around the time of 1770  </a:t>
            </a:r>
          </a:p>
          <a:p>
            <a:pPr lvl="0">
              <a:spcBef>
                <a:spcPts val="0"/>
              </a:spcBef>
              <a:buNone/>
            </a:pPr>
            <a:r>
              <a:rPr lang="en" sz="1400"/>
              <a:t>Throughout the 1830’s and 40’s there was a boom of religious organizations and antislavery groups to support the budding movement came about as well.  </a:t>
            </a:r>
          </a:p>
          <a:p>
            <a:pPr lvl="0">
              <a:spcBef>
                <a:spcPts val="0"/>
              </a:spcBef>
              <a:buNone/>
            </a:pPr>
            <a:r>
              <a:rPr lang="en" sz="1400"/>
              <a:t>In the 1860’s Unions based on career and trade emerged due to the progressive movement </a:t>
            </a:r>
          </a:p>
          <a:p>
            <a:pPr lvl="0">
              <a:spcBef>
                <a:spcPts val="0"/>
              </a:spcBef>
              <a:buNone/>
            </a:pPr>
            <a:r>
              <a:rPr lang="en" sz="1400"/>
              <a:t>During the 1880’s and 90’s the number of business associations began to grow </a:t>
            </a:r>
          </a:p>
          <a:p>
            <a:pPr lvl="0">
              <a:spcBef>
                <a:spcPts val="0"/>
              </a:spcBef>
              <a:buNone/>
            </a:pPr>
            <a:r>
              <a:rPr lang="en" sz="1400"/>
              <a:t>However the greatest change was during the early 1900’s where large organizations were formed to influence national politics some of these are: NAACP, The Urban League, Anti-defamation league etc. </a:t>
            </a:r>
          </a:p>
          <a:p>
            <a:pPr lvl="0">
              <a:spcBef>
                <a:spcPts val="0"/>
              </a:spcBef>
              <a:buNone/>
            </a:pPr>
            <a:endParaRPr sz="14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Changes Throughout Time : The Squeakquel</a:t>
            </a:r>
          </a:p>
        </p:txBody>
      </p:sp>
      <p:sp>
        <p:nvSpPr>
          <p:cNvPr id="73" name="Shape 73"/>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r>
              <a:rPr lang="en" b="1"/>
              <a:t>In the… well… now: </a:t>
            </a:r>
          </a:p>
          <a:p>
            <a:pPr lvl="0">
              <a:spcBef>
                <a:spcPts val="0"/>
              </a:spcBef>
              <a:buNone/>
            </a:pPr>
            <a:r>
              <a:rPr lang="en" sz="1500"/>
              <a:t>The central wave of group formation was in the 1960’s with groups focused on political, environmental and consumer reforms. </a:t>
            </a:r>
          </a:p>
          <a:p>
            <a:pPr lvl="0">
              <a:spcBef>
                <a:spcPts val="0"/>
              </a:spcBef>
              <a:buNone/>
            </a:pPr>
            <a:r>
              <a:rPr lang="en" sz="1500"/>
              <a:t>In 1973 a law made it legal for the formation of Political Action Committees (PAC’s) by the mid 1990’s there were over 4,000 of them </a:t>
            </a:r>
          </a:p>
          <a:p>
            <a:pPr lvl="0">
              <a:spcBef>
                <a:spcPts val="0"/>
              </a:spcBef>
              <a:buNone/>
            </a:pPr>
            <a:r>
              <a:rPr lang="en" sz="1500" b="1"/>
              <a:t>A PAC is a committee set up by a corporation, labour union or interest group that raises and spends campaign money from voluntary donors.</a:t>
            </a:r>
          </a:p>
          <a:p>
            <a:pPr lvl="0">
              <a:spcBef>
                <a:spcPts val="0"/>
              </a:spcBef>
              <a:buNone/>
            </a:pPr>
            <a:r>
              <a:rPr lang="en" sz="1500"/>
              <a:t>The growth in PAC’s is exceeded by the growing number of lobbyists with around 14,000 listed lobbyists and $3.5 Billion spent lobbying. </a:t>
            </a:r>
          </a:p>
          <a:p>
            <a:pPr lvl="0">
              <a:spcBef>
                <a:spcPts val="0"/>
              </a:spcBef>
              <a:buNone/>
            </a:pPr>
            <a:r>
              <a:rPr lang="en" sz="1500" b="1"/>
              <a:t>Lobbyists are people who try to influence legislation on behalf of an interest group</a:t>
            </a:r>
            <a:r>
              <a:rPr lang="en" sz="1500"/>
              <a:t> </a:t>
            </a:r>
          </a:p>
          <a:p>
            <a:pPr lvl="0">
              <a:spcBef>
                <a:spcPts val="0"/>
              </a:spcBef>
              <a:buNone/>
            </a:pPr>
            <a:r>
              <a:rPr lang="en" sz="1500" b="1"/>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Shape 78"/>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rtl="0">
              <a:spcBef>
                <a:spcPts val="0"/>
              </a:spcBef>
              <a:buNone/>
            </a:pPr>
            <a:r>
              <a:rPr lang="en"/>
              <a:t>The Birth of Interest Groups </a:t>
            </a:r>
          </a:p>
        </p:txBody>
      </p:sp>
      <p:sp>
        <p:nvSpPr>
          <p:cNvPr id="79" name="Shape 79"/>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r>
              <a:rPr lang="en"/>
              <a:t>4 factors help explain the increase of interest groups: </a:t>
            </a:r>
          </a:p>
          <a:p>
            <a:pPr marL="457200" lvl="0" indent="-228600" rtl="0">
              <a:spcBef>
                <a:spcPts val="0"/>
              </a:spcBef>
              <a:buChar char="-"/>
            </a:pPr>
            <a:r>
              <a:rPr lang="en" b="1"/>
              <a:t>Broad Economic Development</a:t>
            </a:r>
            <a:r>
              <a:rPr lang="en"/>
              <a:t>- where the money is and how it is created new interests and redefining old ones</a:t>
            </a:r>
          </a:p>
          <a:p>
            <a:pPr marL="457200" lvl="0" indent="-228600" rtl="0">
              <a:spcBef>
                <a:spcPts val="0"/>
              </a:spcBef>
              <a:buChar char="-"/>
            </a:pPr>
            <a:r>
              <a:rPr lang="en" b="1"/>
              <a:t>Government Policy</a:t>
            </a:r>
            <a:r>
              <a:rPr lang="en"/>
              <a:t>- How the government's actions affect the general population and what needs to be done about it</a:t>
            </a:r>
          </a:p>
          <a:p>
            <a:pPr marL="457200" lvl="0" indent="-228600" rtl="0">
              <a:spcBef>
                <a:spcPts val="0"/>
              </a:spcBef>
              <a:buChar char="-"/>
            </a:pPr>
            <a:r>
              <a:rPr lang="en" b="1"/>
              <a:t>Organizational Entrepreneurship</a:t>
            </a:r>
            <a:r>
              <a:rPr lang="en"/>
              <a:t>- Formation of groups takes leadership and lots of personal cost. How many of these people are there? </a:t>
            </a:r>
          </a:p>
          <a:p>
            <a:pPr marL="457200" lvl="0" indent="-228600" rtl="0">
              <a:spcBef>
                <a:spcPts val="0"/>
              </a:spcBef>
              <a:buChar char="-"/>
            </a:pPr>
            <a:r>
              <a:rPr lang="en" b="1"/>
              <a:t>Government Activity</a:t>
            </a:r>
            <a:r>
              <a:rPr lang="en"/>
              <a:t>- The more active government is the more groups will try to influence this boom of policy and action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Kinds of Organizayshuns 😎💂← Nicquè </a:t>
            </a:r>
          </a:p>
        </p:txBody>
      </p:sp>
      <p:sp>
        <p:nvSpPr>
          <p:cNvPr id="85" name="Shape 85"/>
          <p:cNvSpPr txBox="1">
            <a:spLocks noGrp="1"/>
          </p:cNvSpPr>
          <p:nvPr>
            <p:ph type="body" idx="1"/>
          </p:nvPr>
        </p:nvSpPr>
        <p:spPr>
          <a:xfrm>
            <a:off x="311700" y="1143575"/>
            <a:ext cx="8520600" cy="3416400"/>
          </a:xfrm>
          <a:prstGeom prst="rect">
            <a:avLst/>
          </a:prstGeom>
        </p:spPr>
        <p:txBody>
          <a:bodyPr lIns="91425" tIns="91425" rIns="91425" bIns="91425" anchor="t" anchorCtr="0">
            <a:noAutofit/>
          </a:bodyPr>
          <a:lstStyle/>
          <a:p>
            <a:pPr marL="457200" lvl="0" indent="-228600" rtl="0">
              <a:spcBef>
                <a:spcPts val="0"/>
              </a:spcBef>
              <a:buChar char="●"/>
            </a:pPr>
            <a:r>
              <a:rPr lang="en"/>
              <a:t>Many organizayshuns do not have individual members at all but are offices—corporations, law firms, public relations firms, or </a:t>
            </a:r>
            <a:r>
              <a:rPr lang="en" b="1"/>
              <a:t>“letterhead” organizations</a:t>
            </a:r>
            <a:r>
              <a:rPr lang="en"/>
              <a:t>¹ that get most of their money from other organizayshuns or from the government—out of which a staff operates.</a:t>
            </a:r>
          </a:p>
          <a:p>
            <a:pPr marL="457200" lvl="0" indent="-228600" rtl="0">
              <a:spcBef>
                <a:spcPts val="0"/>
              </a:spcBef>
              <a:buChar char="●"/>
            </a:pPr>
            <a:r>
              <a:rPr lang="en"/>
              <a:t>2 kinds of Interest Groups:</a:t>
            </a:r>
          </a:p>
          <a:p>
            <a:pPr lvl="0" rtl="0">
              <a:spcBef>
                <a:spcPts val="0"/>
              </a:spcBef>
              <a:buNone/>
            </a:pPr>
            <a:r>
              <a:rPr lang="en" sz="1400"/>
              <a:t>	</a:t>
            </a:r>
            <a:r>
              <a:rPr lang="en"/>
              <a:t>Institutional and Membership Interests</a:t>
            </a:r>
          </a:p>
          <a:p>
            <a:pPr lvl="0">
              <a:spcBef>
                <a:spcPts val="0"/>
              </a:spcBef>
              <a:buNone/>
            </a:pPr>
            <a:endParaRPr sz="1400" b="1"/>
          </a:p>
          <a:p>
            <a:pPr lvl="0">
              <a:spcBef>
                <a:spcPts val="0"/>
              </a:spcBef>
              <a:buNone/>
            </a:pPr>
            <a:r>
              <a:rPr lang="en" sz="1400" b="1"/>
              <a:t>letterhead organizations</a:t>
            </a:r>
            <a:r>
              <a:rPr lang="en" sz="1400"/>
              <a:t>¹- Group lacking substantial active membership, which relies on names, rather than numbers, to inherit authority.</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Institutional Interests</a:t>
            </a:r>
          </a:p>
        </p:txBody>
      </p:sp>
      <p:sp>
        <p:nvSpPr>
          <p:cNvPr id="91" name="Shape 91"/>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457200" lvl="0" indent="-228600" rtl="0">
              <a:spcBef>
                <a:spcPts val="0"/>
              </a:spcBef>
              <a:buChar char="●"/>
            </a:pPr>
            <a:r>
              <a:rPr lang="en"/>
              <a:t>Individuals or organizayshuns representing other organizayshuns</a:t>
            </a:r>
          </a:p>
          <a:p>
            <a:pPr marL="457200" lvl="0" indent="-228600" rtl="0">
              <a:spcBef>
                <a:spcPts val="0"/>
              </a:spcBef>
              <a:buChar char="●"/>
            </a:pPr>
            <a:r>
              <a:rPr lang="en"/>
              <a:t>Tend to be interested in “bread-and-butter” issues of vital concern to their clients</a:t>
            </a:r>
          </a:p>
          <a:p>
            <a:pPr marL="457200" lvl="0" indent="-228600" rtl="0">
              <a:spcBef>
                <a:spcPts val="0"/>
              </a:spcBef>
              <a:buChar char="●"/>
            </a:pPr>
            <a:r>
              <a:rPr lang="en"/>
              <a:t>Earn a lot, so expected to deliver a lot</a:t>
            </a:r>
          </a:p>
          <a:p>
            <a:pPr marL="457200" lvl="0" indent="-228600" rtl="0">
              <a:spcBef>
                <a:spcPts val="0"/>
              </a:spcBef>
              <a:buChar char="●"/>
            </a:pPr>
            <a:r>
              <a:rPr lang="en"/>
              <a:t>Examples: American Cotton Manufacturers Institute, U.S. Chamber of Commerce, General Electric, FedEx Corp., American Medical Association</a:t>
            </a:r>
          </a:p>
          <a:p>
            <a:pPr marL="457200" lvl="0" indent="-228600" rtl="0">
              <a:spcBef>
                <a:spcPts val="0"/>
              </a:spcBef>
              <a:buChar char="●"/>
            </a:pPr>
            <a:r>
              <a:rPr lang="en"/>
              <a:t>U.S. Chamber of Commerce has led all interest groups in annual lobbying expenditures, having spent nearly $750 million between 1998 and 2010</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LANDMARK CASE</a:t>
            </a:r>
          </a:p>
        </p:txBody>
      </p:sp>
      <p:sp>
        <p:nvSpPr>
          <p:cNvPr id="97" name="Shape 97"/>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r>
              <a:rPr lang="en" b="1" u="sng"/>
              <a:t>United States v. Harriss (1954):</a:t>
            </a:r>
            <a:r>
              <a:rPr lang="en" b="1"/>
              <a:t> The Constitution protects the lobbying of Congress, but the government may require information from groups that try to influence legislation.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Membership Interests</a:t>
            </a:r>
          </a:p>
        </p:txBody>
      </p:sp>
      <p:sp>
        <p:nvSpPr>
          <p:cNvPr id="103" name="Shape 103"/>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457200" lvl="0" indent="-228600" rtl="0">
              <a:spcBef>
                <a:spcPts val="0"/>
              </a:spcBef>
              <a:buChar char="●"/>
            </a:pPr>
            <a:r>
              <a:rPr lang="en"/>
              <a:t>Organizayshuns supported by the activities and contributions of individual citizens</a:t>
            </a:r>
          </a:p>
          <a:p>
            <a:pPr marL="457200" lvl="0" indent="-228600" rtl="0">
              <a:spcBef>
                <a:spcPts val="0"/>
              </a:spcBef>
              <a:buChar char="●"/>
            </a:pPr>
            <a:r>
              <a:rPr lang="en"/>
              <a:t>Americans join religious and civic or political associations in unusually high numbers</a:t>
            </a:r>
          </a:p>
          <a:p>
            <a:pPr marL="457200" lvl="0" indent="-228600" rtl="0">
              <a:spcBef>
                <a:spcPts val="0"/>
              </a:spcBef>
              <a:buChar char="●"/>
            </a:pPr>
            <a:r>
              <a:rPr lang="en"/>
              <a:t>Examples: Sierra Club, NRA, NAACP</a:t>
            </a:r>
          </a:p>
          <a:p>
            <a:pPr marL="457200" lvl="0" indent="-228600" rtl="0">
              <a:spcBef>
                <a:spcPts val="0"/>
              </a:spcBef>
              <a:buChar char="●"/>
            </a:pPr>
            <a:r>
              <a:rPr lang="en"/>
              <a:t>One member in the NRA will make virtually no difference in the success of the organizayshun, much like one vote will almost never sway any election.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imple-dark-2">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TotalTime>
  <Words>2452</Words>
  <Application>Microsoft Office PowerPoint</Application>
  <PresentationFormat>On-screen Show (16:9)</PresentationFormat>
  <Paragraphs>153</Paragraphs>
  <Slides>26</Slides>
  <Notes>26</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26</vt:i4>
      </vt:variant>
    </vt:vector>
  </HeadingPairs>
  <TitlesOfParts>
    <vt:vector size="28" baseType="lpstr">
      <vt:lpstr>Arial</vt:lpstr>
      <vt:lpstr>simple-dark-2</vt:lpstr>
      <vt:lpstr>Interest Groups</vt:lpstr>
      <vt:lpstr>Basics of Interest Groups</vt:lpstr>
      <vt:lpstr>Changes Throughout Time </vt:lpstr>
      <vt:lpstr>Changes Throughout Time : The Squeakquel</vt:lpstr>
      <vt:lpstr>The Birth of Interest Groups </vt:lpstr>
      <vt:lpstr>Kinds of Organizayshuns 😎💂← Nicquè </vt:lpstr>
      <vt:lpstr>Institutional Interests</vt:lpstr>
      <vt:lpstr>LANDMARK CASE</vt:lpstr>
      <vt:lpstr>Membership Interests</vt:lpstr>
      <vt:lpstr>Incentives to Join</vt:lpstr>
      <vt:lpstr>Post 9/11</vt:lpstr>
      <vt:lpstr>Interest Groups and Social Movements</vt:lpstr>
      <vt:lpstr>Different Movements</vt:lpstr>
      <vt:lpstr>Different Movements cont.</vt:lpstr>
      <vt:lpstr>Upper-Class Bias?</vt:lpstr>
      <vt:lpstr>Activities of Interest Groups</vt:lpstr>
      <vt:lpstr>Information</vt:lpstr>
      <vt:lpstr>More Info About Info</vt:lpstr>
      <vt:lpstr>Earmarks¹👂</vt:lpstr>
      <vt:lpstr>Public Support: The Rise of the New Politics</vt:lpstr>
      <vt:lpstr>Guap (Money) and PACS</vt:lpstr>
      <vt:lpstr>The “Revolving Door”¹</vt:lpstr>
      <vt:lpstr>Civil Disobedience✊</vt:lpstr>
      <vt:lpstr>Regulation of Interest Groups </vt:lpstr>
      <vt:lpstr>Regulating Interest Groups : Revengeance </vt:lpstr>
      <vt:lpstr>Regulating Interest Groups: The Empire Strikes Back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Interest Groups</dc:title>
  <dc:creator>Vitale, Alan</dc:creator>
  <cp:lastModifiedBy>Vitale, Alan</cp:lastModifiedBy>
  <cp:revision>3</cp:revision>
  <dcterms:created xsi:type="dcterms:W3CDTF">2017-03-13T16:28:59Z</dcterms:created>
  <dcterms:modified xsi:type="dcterms:W3CDTF">2017-03-13T17:57:25Z</dcterms:modified>
</cp:coreProperties>
</file>