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1"/>
  </p:notesMasterIdLst>
  <p:handoutMasterIdLst>
    <p:handoutMasterId r:id="rId272"/>
  </p:handoutMasterIdLst>
  <p:sldIdLst>
    <p:sldId id="299" r:id="rId2"/>
    <p:sldId id="649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6" r:id="rId11"/>
    <p:sldId id="277" r:id="rId12"/>
    <p:sldId id="279" r:id="rId13"/>
    <p:sldId id="1212" r:id="rId14"/>
    <p:sldId id="669" r:id="rId15"/>
    <p:sldId id="317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41" r:id="rId36"/>
    <p:sldId id="342" r:id="rId37"/>
    <p:sldId id="343" r:id="rId38"/>
    <p:sldId id="3374" r:id="rId39"/>
    <p:sldId id="345" r:id="rId40"/>
    <p:sldId id="346" r:id="rId41"/>
    <p:sldId id="687" r:id="rId42"/>
    <p:sldId id="688" r:id="rId43"/>
    <p:sldId id="1155" r:id="rId44"/>
    <p:sldId id="607" r:id="rId45"/>
    <p:sldId id="609" r:id="rId46"/>
    <p:sldId id="612" r:id="rId47"/>
    <p:sldId id="615" r:id="rId48"/>
    <p:sldId id="616" r:id="rId49"/>
    <p:sldId id="618" r:id="rId50"/>
    <p:sldId id="619" r:id="rId51"/>
    <p:sldId id="620" r:id="rId52"/>
    <p:sldId id="1213" r:id="rId53"/>
    <p:sldId id="625" r:id="rId54"/>
    <p:sldId id="626" r:id="rId55"/>
    <p:sldId id="627" r:id="rId56"/>
    <p:sldId id="628" r:id="rId57"/>
    <p:sldId id="629" r:id="rId58"/>
    <p:sldId id="630" r:id="rId59"/>
    <p:sldId id="1214" r:id="rId60"/>
    <p:sldId id="632" r:id="rId61"/>
    <p:sldId id="689" r:id="rId62"/>
    <p:sldId id="1317" r:id="rId63"/>
    <p:sldId id="1788" r:id="rId64"/>
    <p:sldId id="1787" r:id="rId65"/>
    <p:sldId id="1216" r:id="rId66"/>
    <p:sldId id="1217" r:id="rId67"/>
    <p:sldId id="1218" r:id="rId68"/>
    <p:sldId id="1219" r:id="rId69"/>
    <p:sldId id="1220" r:id="rId70"/>
    <p:sldId id="1221" r:id="rId71"/>
    <p:sldId id="1222" r:id="rId72"/>
    <p:sldId id="1318" r:id="rId73"/>
    <p:sldId id="635" r:id="rId74"/>
    <p:sldId id="1223" r:id="rId75"/>
    <p:sldId id="636" r:id="rId76"/>
    <p:sldId id="637" r:id="rId77"/>
    <p:sldId id="638" r:id="rId78"/>
    <p:sldId id="691" r:id="rId79"/>
    <p:sldId id="1224" r:id="rId80"/>
    <p:sldId id="1226" r:id="rId81"/>
    <p:sldId id="1227" r:id="rId82"/>
    <p:sldId id="1228" r:id="rId83"/>
    <p:sldId id="1233" r:id="rId84"/>
    <p:sldId id="1234" r:id="rId85"/>
    <p:sldId id="1238" r:id="rId86"/>
    <p:sldId id="1239" r:id="rId87"/>
    <p:sldId id="1240" r:id="rId88"/>
    <p:sldId id="1241" r:id="rId89"/>
    <p:sldId id="1236" r:id="rId90"/>
    <p:sldId id="1243" r:id="rId91"/>
    <p:sldId id="1244" r:id="rId92"/>
    <p:sldId id="1237" r:id="rId93"/>
    <p:sldId id="1246" r:id="rId94"/>
    <p:sldId id="1247" r:id="rId95"/>
    <p:sldId id="1248" r:id="rId96"/>
    <p:sldId id="1249" r:id="rId97"/>
    <p:sldId id="1250" r:id="rId98"/>
    <p:sldId id="1251" r:id="rId99"/>
    <p:sldId id="1315" r:id="rId100"/>
    <p:sldId id="1259" r:id="rId101"/>
    <p:sldId id="1254" r:id="rId102"/>
    <p:sldId id="1260" r:id="rId103"/>
    <p:sldId id="1261" r:id="rId104"/>
    <p:sldId id="1262" r:id="rId105"/>
    <p:sldId id="1263" r:id="rId106"/>
    <p:sldId id="1264" r:id="rId107"/>
    <p:sldId id="1265" r:id="rId108"/>
    <p:sldId id="1266" r:id="rId109"/>
    <p:sldId id="1267" r:id="rId110"/>
    <p:sldId id="1268" r:id="rId111"/>
    <p:sldId id="1270" r:id="rId112"/>
    <p:sldId id="1271" r:id="rId113"/>
    <p:sldId id="1272" r:id="rId114"/>
    <p:sldId id="1273" r:id="rId115"/>
    <p:sldId id="1274" r:id="rId116"/>
    <p:sldId id="1275" r:id="rId117"/>
    <p:sldId id="1277" r:id="rId118"/>
    <p:sldId id="1276" r:id="rId119"/>
    <p:sldId id="1278" r:id="rId120"/>
    <p:sldId id="1280" r:id="rId121"/>
    <p:sldId id="1281" r:id="rId122"/>
    <p:sldId id="1282" r:id="rId123"/>
    <p:sldId id="1283" r:id="rId124"/>
    <p:sldId id="1284" r:id="rId125"/>
    <p:sldId id="1285" r:id="rId126"/>
    <p:sldId id="1286" r:id="rId127"/>
    <p:sldId id="1287" r:id="rId128"/>
    <p:sldId id="1288" r:id="rId129"/>
    <p:sldId id="1289" r:id="rId130"/>
    <p:sldId id="1291" r:id="rId131"/>
    <p:sldId id="1292" r:id="rId132"/>
    <p:sldId id="1293" r:id="rId133"/>
    <p:sldId id="1294" r:id="rId134"/>
    <p:sldId id="1295" r:id="rId135"/>
    <p:sldId id="1296" r:id="rId136"/>
    <p:sldId id="1316" r:id="rId137"/>
    <p:sldId id="780" r:id="rId138"/>
    <p:sldId id="1298" r:id="rId139"/>
    <p:sldId id="782" r:id="rId140"/>
    <p:sldId id="783" r:id="rId141"/>
    <p:sldId id="784" r:id="rId142"/>
    <p:sldId id="786" r:id="rId143"/>
    <p:sldId id="787" r:id="rId144"/>
    <p:sldId id="789" r:id="rId145"/>
    <p:sldId id="790" r:id="rId146"/>
    <p:sldId id="791" r:id="rId147"/>
    <p:sldId id="1162" r:id="rId148"/>
    <p:sldId id="1016" r:id="rId149"/>
    <p:sldId id="793" r:id="rId150"/>
    <p:sldId id="795" r:id="rId151"/>
    <p:sldId id="796" r:id="rId152"/>
    <p:sldId id="1017" r:id="rId153"/>
    <p:sldId id="1164" r:id="rId154"/>
    <p:sldId id="1165" r:id="rId155"/>
    <p:sldId id="1048" r:id="rId156"/>
    <p:sldId id="1049" r:id="rId157"/>
    <p:sldId id="1050" r:id="rId158"/>
    <p:sldId id="1051" r:id="rId159"/>
    <p:sldId id="1053" r:id="rId160"/>
    <p:sldId id="1168" r:id="rId161"/>
    <p:sldId id="1055" r:id="rId162"/>
    <p:sldId id="1057" r:id="rId163"/>
    <p:sldId id="1058" r:id="rId164"/>
    <p:sldId id="1059" r:id="rId165"/>
    <p:sldId id="1060" r:id="rId166"/>
    <p:sldId id="1169" r:id="rId167"/>
    <p:sldId id="1319" r:id="rId168"/>
    <p:sldId id="436" r:id="rId169"/>
    <p:sldId id="438" r:id="rId170"/>
    <p:sldId id="529" r:id="rId171"/>
    <p:sldId id="1174" r:id="rId172"/>
    <p:sldId id="1792" r:id="rId173"/>
    <p:sldId id="441" r:id="rId174"/>
    <p:sldId id="679" r:id="rId175"/>
    <p:sldId id="681" r:id="rId176"/>
    <p:sldId id="683" r:id="rId177"/>
    <p:sldId id="530" r:id="rId178"/>
    <p:sldId id="1061" r:id="rId179"/>
    <p:sldId id="1175" r:id="rId180"/>
    <p:sldId id="3375" r:id="rId181"/>
    <p:sldId id="448" r:id="rId182"/>
    <p:sldId id="449" r:id="rId183"/>
    <p:sldId id="661" r:id="rId184"/>
    <p:sldId id="451" r:id="rId185"/>
    <p:sldId id="450" r:id="rId186"/>
    <p:sldId id="660" r:id="rId187"/>
    <p:sldId id="662" r:id="rId188"/>
    <p:sldId id="3376" r:id="rId189"/>
    <p:sldId id="1062" r:id="rId190"/>
    <p:sldId id="453" r:id="rId191"/>
    <p:sldId id="534" r:id="rId192"/>
    <p:sldId id="535" r:id="rId193"/>
    <p:sldId id="536" r:id="rId194"/>
    <p:sldId id="1179" r:id="rId195"/>
    <p:sldId id="555" r:id="rId196"/>
    <p:sldId id="557" r:id="rId197"/>
    <p:sldId id="1180" r:id="rId198"/>
    <p:sldId id="1299" r:id="rId199"/>
    <p:sldId id="539" r:id="rId200"/>
    <p:sldId id="540" r:id="rId201"/>
    <p:sldId id="1182" r:id="rId202"/>
    <p:sldId id="542" r:id="rId203"/>
    <p:sldId id="801" r:id="rId204"/>
    <p:sldId id="802" r:id="rId205"/>
    <p:sldId id="1300" r:id="rId206"/>
    <p:sldId id="543" r:id="rId207"/>
    <p:sldId id="545" r:id="rId208"/>
    <p:sldId id="803" r:id="rId209"/>
    <p:sldId id="1184" r:id="rId210"/>
    <p:sldId id="678" r:id="rId211"/>
    <p:sldId id="1185" r:id="rId212"/>
    <p:sldId id="1301" r:id="rId213"/>
    <p:sldId id="804" r:id="rId214"/>
    <p:sldId id="1302" r:id="rId215"/>
    <p:sldId id="1189" r:id="rId216"/>
    <p:sldId id="1190" r:id="rId217"/>
    <p:sldId id="1191" r:id="rId218"/>
    <p:sldId id="807" r:id="rId219"/>
    <p:sldId id="809" r:id="rId220"/>
    <p:sldId id="483" r:id="rId221"/>
    <p:sldId id="1192" r:id="rId222"/>
    <p:sldId id="701" r:id="rId223"/>
    <p:sldId id="708" r:id="rId224"/>
    <p:sldId id="707" r:id="rId225"/>
    <p:sldId id="3377" r:id="rId226"/>
    <p:sldId id="728" r:id="rId227"/>
    <p:sldId id="810" r:id="rId228"/>
    <p:sldId id="1193" r:id="rId229"/>
    <p:sldId id="1194" r:id="rId230"/>
    <p:sldId id="812" r:id="rId231"/>
    <p:sldId id="811" r:id="rId232"/>
    <p:sldId id="815" r:id="rId233"/>
    <p:sldId id="1195" r:id="rId234"/>
    <p:sldId id="772" r:id="rId235"/>
    <p:sldId id="773" r:id="rId236"/>
    <p:sldId id="813" r:id="rId237"/>
    <p:sldId id="1196" r:id="rId238"/>
    <p:sldId id="794" r:id="rId239"/>
    <p:sldId id="777" r:id="rId240"/>
    <p:sldId id="816" r:id="rId241"/>
    <p:sldId id="817" r:id="rId242"/>
    <p:sldId id="1197" r:id="rId243"/>
    <p:sldId id="818" r:id="rId244"/>
    <p:sldId id="1198" r:id="rId245"/>
    <p:sldId id="1303" r:id="rId246"/>
    <p:sldId id="1200" r:id="rId247"/>
    <p:sldId id="1201" r:id="rId248"/>
    <p:sldId id="705" r:id="rId249"/>
    <p:sldId id="1202" r:id="rId250"/>
    <p:sldId id="1311" r:id="rId251"/>
    <p:sldId id="1304" r:id="rId252"/>
    <p:sldId id="1305" r:id="rId253"/>
    <p:sldId id="1306" r:id="rId254"/>
    <p:sldId id="1210" r:id="rId255"/>
    <p:sldId id="1204" r:id="rId256"/>
    <p:sldId id="1205" r:id="rId257"/>
    <p:sldId id="704" r:id="rId258"/>
    <p:sldId id="1307" r:id="rId259"/>
    <p:sldId id="1308" r:id="rId260"/>
    <p:sldId id="1309" r:id="rId261"/>
    <p:sldId id="1310" r:id="rId262"/>
    <p:sldId id="838" r:id="rId263"/>
    <p:sldId id="3378" r:id="rId264"/>
    <p:sldId id="698" r:id="rId265"/>
    <p:sldId id="1320" r:id="rId266"/>
    <p:sldId id="699" r:id="rId267"/>
    <p:sldId id="700" r:id="rId268"/>
    <p:sldId id="1321" r:id="rId269"/>
    <p:sldId id="738" r:id="rId2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8AD8"/>
    <a:srgbClr val="FF9300"/>
    <a:srgbClr val="011893"/>
    <a:srgbClr val="76D6FF"/>
    <a:srgbClr val="009051"/>
    <a:srgbClr val="FF2600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4" autoAdjust="0"/>
    <p:restoredTop sz="95597" autoAdjust="0"/>
  </p:normalViewPr>
  <p:slideViewPr>
    <p:cSldViewPr snapToGrid="0">
      <p:cViewPr varScale="1">
        <p:scale>
          <a:sx n="94" d="100"/>
          <a:sy n="94" d="100"/>
        </p:scale>
        <p:origin x="744" y="184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notesMaster" Target="notesMasters/notes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handoutMaster" Target="handoutMasters/handoutMaster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theme" Target="theme/theme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tableStyles" Target="tableStyle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Kindergarten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  <c:pt idx="6">
                  <c:v>6th</c:v>
                </c:pt>
                <c:pt idx="7">
                  <c:v>7th</c:v>
                </c:pt>
                <c:pt idx="8">
                  <c:v>8th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158</c:v>
                </c:pt>
                <c:pt idx="1">
                  <c:v>126</c:v>
                </c:pt>
                <c:pt idx="2">
                  <c:v>147</c:v>
                </c:pt>
                <c:pt idx="3">
                  <c:v>334</c:v>
                </c:pt>
                <c:pt idx="4">
                  <c:v>400</c:v>
                </c:pt>
                <c:pt idx="5">
                  <c:v>415</c:v>
                </c:pt>
                <c:pt idx="6">
                  <c:v>553</c:v>
                </c:pt>
                <c:pt idx="7">
                  <c:v>459</c:v>
                </c:pt>
                <c:pt idx="8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1-9B4B-866A-B7363594B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3714560"/>
        <c:axId val="1255719440"/>
        <c:axId val="0"/>
      </c:bar3DChart>
      <c:catAx>
        <c:axId val="12537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719440"/>
        <c:crosses val="autoZero"/>
        <c:auto val="1"/>
        <c:lblAlgn val="ctr"/>
        <c:lblOffset val="100"/>
        <c:noMultiLvlLbl val="0"/>
      </c:catAx>
      <c:valAx>
        <c:axId val="12557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B52A4640-FD85-D64F-8F35-E07304235F5F}" type="presOf" srcId="{2EC81A35-8D57-124B-ABCE-2ABCF936B667}" destId="{9EC0FAFF-6CE3-7640-BE7A-52C4AF5538E2}" srcOrd="1" destOrd="0" presId="urn:microsoft.com/office/officeart/2005/8/layout/venn1"/>
    <dgm:cxn modelId="{034C6D4E-2FBA-474A-9077-0FF8C9C804CA}" type="presOf" srcId="{C2DCDBC5-95E9-4F42-8754-6810EB41A3B6}" destId="{ABB0EE10-8504-404A-8824-5F22425D91BF}" srcOrd="0" destOrd="0" presId="urn:microsoft.com/office/officeart/2005/8/layout/venn1"/>
    <dgm:cxn modelId="{EF1E985C-4C83-514F-AAB7-E897E1014759}" type="presOf" srcId="{E47640B8-E388-6141-8043-F310278C03B2}" destId="{524DE1D1-1650-674C-AA9B-4DB5A8E1AD84}" srcOrd="1" destOrd="0" presId="urn:microsoft.com/office/officeart/2005/8/layout/venn1"/>
    <dgm:cxn modelId="{C3825867-C405-7B42-A7E5-424A4EAD6450}" type="presOf" srcId="{E47640B8-E388-6141-8043-F310278C03B2}" destId="{E0F896BF-E8D9-2145-B631-F874C101A436}" srcOrd="0" destOrd="0" presId="urn:microsoft.com/office/officeart/2005/8/layout/venn1"/>
    <dgm:cxn modelId="{E979DA97-980B-3643-BB92-317601AA8A1C}" type="presOf" srcId="{865D233C-903B-9F4C-9226-AC6433E046AF}" destId="{337EDADF-F20D-C040-81EA-8B0554C72AC2}" srcOrd="1" destOrd="0" presId="urn:microsoft.com/office/officeart/2005/8/layout/venn1"/>
    <dgm:cxn modelId="{3007A799-B6FD-C042-BC31-FD8640B2F69C}" type="presOf" srcId="{865D233C-903B-9F4C-9226-AC6433E046AF}" destId="{DDAD003A-79BB-F54B-8024-DA7A6A25F4EE}" srcOrd="0" destOrd="0" presId="urn:microsoft.com/office/officeart/2005/8/layout/venn1"/>
    <dgm:cxn modelId="{2BE821C9-2121-9B41-97DB-B374926960B4}" type="presOf" srcId="{2EC81A35-8D57-124B-ABCE-2ABCF936B667}" destId="{93E056BD-4766-394C-A4DC-5E4C2451228E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E3AA8411-1348-674D-BBB3-180030DCDE43}" type="presParOf" srcId="{ABB0EE10-8504-404A-8824-5F22425D91BF}" destId="{93E056BD-4766-394C-A4DC-5E4C2451228E}" srcOrd="0" destOrd="0" presId="urn:microsoft.com/office/officeart/2005/8/layout/venn1"/>
    <dgm:cxn modelId="{7BE10229-9ECC-B04C-BCBD-5C48734A388C}" type="presParOf" srcId="{ABB0EE10-8504-404A-8824-5F22425D91BF}" destId="{9EC0FAFF-6CE3-7640-BE7A-52C4AF5538E2}" srcOrd="1" destOrd="0" presId="urn:microsoft.com/office/officeart/2005/8/layout/venn1"/>
    <dgm:cxn modelId="{40178842-B790-BA4E-9D3B-93341614B1D0}" type="presParOf" srcId="{ABB0EE10-8504-404A-8824-5F22425D91BF}" destId="{E0F896BF-E8D9-2145-B631-F874C101A436}" srcOrd="2" destOrd="0" presId="urn:microsoft.com/office/officeart/2005/8/layout/venn1"/>
    <dgm:cxn modelId="{D1A9D604-ECA4-3A4F-AF71-6AC9ABA33704}" type="presParOf" srcId="{ABB0EE10-8504-404A-8824-5F22425D91BF}" destId="{524DE1D1-1650-674C-AA9B-4DB5A8E1AD84}" srcOrd="3" destOrd="0" presId="urn:microsoft.com/office/officeart/2005/8/layout/venn1"/>
    <dgm:cxn modelId="{6664AA12-529F-F740-887C-153AB714C68D}" type="presParOf" srcId="{ABB0EE10-8504-404A-8824-5F22425D91BF}" destId="{DDAD003A-79BB-F54B-8024-DA7A6A25F4EE}" srcOrd="4" destOrd="0" presId="urn:microsoft.com/office/officeart/2005/8/layout/venn1"/>
    <dgm:cxn modelId="{2240D205-BFFC-CB44-A1A3-BF8308066BC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CD3312A-F231-7542-B9EA-BF2074BF41DB}" type="presOf" srcId="{E47640B8-E388-6141-8043-F310278C03B2}" destId="{E0F896BF-E8D9-2145-B631-F874C101A436}" srcOrd="0" destOrd="0" presId="urn:microsoft.com/office/officeart/2005/8/layout/venn1"/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FDA3CE65-B65F-6B47-BC31-24C11E75A7A1}" type="presOf" srcId="{865D233C-903B-9F4C-9226-AC6433E046AF}" destId="{337EDADF-F20D-C040-81EA-8B0554C72AC2}" srcOrd="1" destOrd="0" presId="urn:microsoft.com/office/officeart/2005/8/layout/venn1"/>
    <dgm:cxn modelId="{9429C596-5938-B640-8987-A241B5AB4A10}" type="presOf" srcId="{865D233C-903B-9F4C-9226-AC6433E046AF}" destId="{DDAD003A-79BB-F54B-8024-DA7A6A25F4EE}" srcOrd="0" destOrd="0" presId="urn:microsoft.com/office/officeart/2005/8/layout/venn1"/>
    <dgm:cxn modelId="{B41F079F-0FFE-D548-B045-9824CC8C760E}" type="presOf" srcId="{2EC81A35-8D57-124B-ABCE-2ABCF936B667}" destId="{93E056BD-4766-394C-A4DC-5E4C2451228E}" srcOrd="0" destOrd="0" presId="urn:microsoft.com/office/officeart/2005/8/layout/venn1"/>
    <dgm:cxn modelId="{304597B2-8DE7-9D47-AFBE-CD1672B2E916}" type="presOf" srcId="{E47640B8-E388-6141-8043-F310278C03B2}" destId="{524DE1D1-1650-674C-AA9B-4DB5A8E1AD84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9F8A5DE-78C0-374E-A895-76187DCD0D99}" type="presOf" srcId="{2EC81A35-8D57-124B-ABCE-2ABCF936B667}" destId="{9EC0FAFF-6CE3-7640-BE7A-52C4AF5538E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7467DFFE-6241-8244-91DF-5A08738C691F}" type="presOf" srcId="{C2DCDBC5-95E9-4F42-8754-6810EB41A3B6}" destId="{ABB0EE10-8504-404A-8824-5F22425D91BF}" srcOrd="0" destOrd="0" presId="urn:microsoft.com/office/officeart/2005/8/layout/venn1"/>
    <dgm:cxn modelId="{DC0B293C-5BE3-1F4B-B908-E2A8A265E1FA}" type="presParOf" srcId="{ABB0EE10-8504-404A-8824-5F22425D91BF}" destId="{93E056BD-4766-394C-A4DC-5E4C2451228E}" srcOrd="0" destOrd="0" presId="urn:microsoft.com/office/officeart/2005/8/layout/venn1"/>
    <dgm:cxn modelId="{4003E80E-8DD1-7841-BA63-707AE3E7DC98}" type="presParOf" srcId="{ABB0EE10-8504-404A-8824-5F22425D91BF}" destId="{9EC0FAFF-6CE3-7640-BE7A-52C4AF5538E2}" srcOrd="1" destOrd="0" presId="urn:microsoft.com/office/officeart/2005/8/layout/venn1"/>
    <dgm:cxn modelId="{7878769F-2B2A-BF4A-BD1D-8A97AFB45591}" type="presParOf" srcId="{ABB0EE10-8504-404A-8824-5F22425D91BF}" destId="{E0F896BF-E8D9-2145-B631-F874C101A436}" srcOrd="2" destOrd="0" presId="urn:microsoft.com/office/officeart/2005/8/layout/venn1"/>
    <dgm:cxn modelId="{0A788832-DA36-D944-ABC7-8566495CFDEC}" type="presParOf" srcId="{ABB0EE10-8504-404A-8824-5F22425D91BF}" destId="{524DE1D1-1650-674C-AA9B-4DB5A8E1AD84}" srcOrd="3" destOrd="0" presId="urn:microsoft.com/office/officeart/2005/8/layout/venn1"/>
    <dgm:cxn modelId="{7CCD2D93-0361-C04E-9431-3567F72B7D93}" type="presParOf" srcId="{ABB0EE10-8504-404A-8824-5F22425D91BF}" destId="{DDAD003A-79BB-F54B-8024-DA7A6A25F4EE}" srcOrd="4" destOrd="0" presId="urn:microsoft.com/office/officeart/2005/8/layout/venn1"/>
    <dgm:cxn modelId="{B0B6B778-2037-324C-9849-0F41E2BFA4EF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09A5E4-E10C-5F46-817A-9B23E11A8C74}" type="doc">
      <dgm:prSet loTypeId="urn:microsoft.com/office/officeart/2005/8/layout/venn1" loCatId="" qsTypeId="urn:microsoft.com/office/officeart/2005/8/quickstyle/simple1" qsCatId="simple" csTypeId="urn:microsoft.com/office/officeart/2005/8/colors/accent2_2" csCatId="accent2" phldr="1"/>
      <dgm:spPr/>
    </dgm:pt>
    <dgm:pt modelId="{1E9B037F-0EE2-B245-A2A1-0252FDC94E38}">
      <dgm:prSet phldrT="[Text]"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gm:t>
    </dgm:pt>
    <dgm:pt modelId="{16E077EC-C108-FC4D-9A8C-67DA06C23DD5}" type="parTrans" cxnId="{3DC52469-59B8-9C4F-BBFB-95CDD2FE90B9}">
      <dgm:prSet/>
      <dgm:spPr/>
      <dgm:t>
        <a:bodyPr/>
        <a:lstStyle/>
        <a:p>
          <a:endParaRPr lang="en-US"/>
        </a:p>
      </dgm:t>
    </dgm:pt>
    <dgm:pt modelId="{83F09924-6C22-F243-8812-53358E7CDB04}" type="sibTrans" cxnId="{3DC52469-59B8-9C4F-BBFB-95CDD2FE90B9}">
      <dgm:prSet/>
      <dgm:spPr/>
      <dgm:t>
        <a:bodyPr/>
        <a:lstStyle/>
        <a:p>
          <a:endParaRPr lang="en-US"/>
        </a:p>
      </dgm:t>
    </dgm:pt>
    <dgm:pt modelId="{B8CDFD27-FAF0-9A49-A1CF-97846BBD8A8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gm:t>
    </dgm:pt>
    <dgm:pt modelId="{60883BF1-D0D7-9C40-8FD4-F91833FF78A6}" type="parTrans" cxnId="{8F0B7052-A581-F84F-9DD0-41C019F51C5F}">
      <dgm:prSet/>
      <dgm:spPr/>
      <dgm:t>
        <a:bodyPr/>
        <a:lstStyle/>
        <a:p>
          <a:endParaRPr lang="en-US"/>
        </a:p>
      </dgm:t>
    </dgm:pt>
    <dgm:pt modelId="{EF286DBB-D80C-CD44-A477-2089F9302E30}" type="sibTrans" cxnId="{8F0B7052-A581-F84F-9DD0-41C019F51C5F}">
      <dgm:prSet/>
      <dgm:spPr/>
      <dgm:t>
        <a:bodyPr/>
        <a:lstStyle/>
        <a:p>
          <a:endParaRPr lang="en-US"/>
        </a:p>
      </dgm:t>
    </dgm:pt>
    <dgm:pt modelId="{EC45C1A3-26C7-0649-BF90-EFF6FC77067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gm:t>
    </dgm:pt>
    <dgm:pt modelId="{47C9E437-ACF1-E548-8706-B833B531A4B9}" type="parTrans" cxnId="{39C96463-F892-8A49-A2F9-B3AB4185105E}">
      <dgm:prSet/>
      <dgm:spPr/>
      <dgm:t>
        <a:bodyPr/>
        <a:lstStyle/>
        <a:p>
          <a:endParaRPr lang="en-US"/>
        </a:p>
      </dgm:t>
    </dgm:pt>
    <dgm:pt modelId="{A66DA4DE-87AF-3E4A-9E8B-0F59461B9B8B}" type="sibTrans" cxnId="{39C96463-F892-8A49-A2F9-B3AB4185105E}">
      <dgm:prSet/>
      <dgm:spPr/>
      <dgm:t>
        <a:bodyPr/>
        <a:lstStyle/>
        <a:p>
          <a:endParaRPr lang="en-US"/>
        </a:p>
      </dgm:t>
    </dgm:pt>
    <dgm:pt modelId="{73C1BF29-F70E-3948-9B50-B3A01DDFF686}" type="pres">
      <dgm:prSet presAssocID="{FF09A5E4-E10C-5F46-817A-9B23E11A8C74}" presName="compositeShape" presStyleCnt="0">
        <dgm:presLayoutVars>
          <dgm:chMax val="7"/>
          <dgm:dir/>
          <dgm:resizeHandles val="exact"/>
        </dgm:presLayoutVars>
      </dgm:prSet>
      <dgm:spPr/>
    </dgm:pt>
    <dgm:pt modelId="{6F1CD974-7F31-A14C-8E3E-8A426E5495F9}" type="pres">
      <dgm:prSet presAssocID="{1E9B037F-0EE2-B245-A2A1-0252FDC94E38}" presName="circ1" presStyleLbl="vennNode1" presStyleIdx="0" presStyleCnt="3" custLinFactNeighborX="0" custLinFactNeighborY="-5556"/>
      <dgm:spPr/>
    </dgm:pt>
    <dgm:pt modelId="{47E092A6-CF96-9141-BAAB-2CC2D109498C}" type="pres">
      <dgm:prSet presAssocID="{1E9B037F-0EE2-B245-A2A1-0252FDC94E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ADAE058-6F55-2448-9EA6-0F97A68AB33E}" type="pres">
      <dgm:prSet presAssocID="{B8CDFD27-FAF0-9A49-A1CF-97846BBD8A80}" presName="circ2" presStyleLbl="vennNode1" presStyleIdx="1" presStyleCnt="3"/>
      <dgm:spPr/>
    </dgm:pt>
    <dgm:pt modelId="{98F58DB1-7C16-A246-8D2C-EA6EFB3E6AA5}" type="pres">
      <dgm:prSet presAssocID="{B8CDFD27-FAF0-9A49-A1CF-97846BBD8A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75F3C9-EB33-3743-A0C7-55A35C20C178}" type="pres">
      <dgm:prSet presAssocID="{EC45C1A3-26C7-0649-BF90-EFF6FC77067E}" presName="circ3" presStyleLbl="vennNode1" presStyleIdx="2" presStyleCnt="3"/>
      <dgm:spPr/>
    </dgm:pt>
    <dgm:pt modelId="{0BCBECB7-79D8-724E-9479-FBCF141494EC}" type="pres">
      <dgm:prSet presAssocID="{EC45C1A3-26C7-0649-BF90-EFF6FC77067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F6D4A0C-4482-FA44-B699-530427994F10}" type="presOf" srcId="{EC45C1A3-26C7-0649-BF90-EFF6FC77067E}" destId="{0BCBECB7-79D8-724E-9479-FBCF141494EC}" srcOrd="1" destOrd="0" presId="urn:microsoft.com/office/officeart/2005/8/layout/venn1"/>
    <dgm:cxn modelId="{8F0B7052-A581-F84F-9DD0-41C019F51C5F}" srcId="{FF09A5E4-E10C-5F46-817A-9B23E11A8C74}" destId="{B8CDFD27-FAF0-9A49-A1CF-97846BBD8A80}" srcOrd="1" destOrd="0" parTransId="{60883BF1-D0D7-9C40-8FD4-F91833FF78A6}" sibTransId="{EF286DBB-D80C-CD44-A477-2089F9302E30}"/>
    <dgm:cxn modelId="{39C96463-F892-8A49-A2F9-B3AB4185105E}" srcId="{FF09A5E4-E10C-5F46-817A-9B23E11A8C74}" destId="{EC45C1A3-26C7-0649-BF90-EFF6FC77067E}" srcOrd="2" destOrd="0" parTransId="{47C9E437-ACF1-E548-8706-B833B531A4B9}" sibTransId="{A66DA4DE-87AF-3E4A-9E8B-0F59461B9B8B}"/>
    <dgm:cxn modelId="{3DC52469-59B8-9C4F-BBFB-95CDD2FE90B9}" srcId="{FF09A5E4-E10C-5F46-817A-9B23E11A8C74}" destId="{1E9B037F-0EE2-B245-A2A1-0252FDC94E38}" srcOrd="0" destOrd="0" parTransId="{16E077EC-C108-FC4D-9A8C-67DA06C23DD5}" sibTransId="{83F09924-6C22-F243-8812-53358E7CDB04}"/>
    <dgm:cxn modelId="{99E25180-07CE-4542-BFB1-4D9C951D4B0C}" type="presOf" srcId="{1E9B037F-0EE2-B245-A2A1-0252FDC94E38}" destId="{6F1CD974-7F31-A14C-8E3E-8A426E5495F9}" srcOrd="0" destOrd="0" presId="urn:microsoft.com/office/officeart/2005/8/layout/venn1"/>
    <dgm:cxn modelId="{7EDC3DA9-A9E5-AD40-AAF3-E8C1E8F25F7D}" type="presOf" srcId="{B8CDFD27-FAF0-9A49-A1CF-97846BBD8A80}" destId="{4ADAE058-6F55-2448-9EA6-0F97A68AB33E}" srcOrd="0" destOrd="0" presId="urn:microsoft.com/office/officeart/2005/8/layout/venn1"/>
    <dgm:cxn modelId="{EE4107C8-511D-A047-90EB-E4E9C629655D}" type="presOf" srcId="{B8CDFD27-FAF0-9A49-A1CF-97846BBD8A80}" destId="{98F58DB1-7C16-A246-8D2C-EA6EFB3E6AA5}" srcOrd="1" destOrd="0" presId="urn:microsoft.com/office/officeart/2005/8/layout/venn1"/>
    <dgm:cxn modelId="{902AA4D0-B8D5-8542-B502-643AB77EA868}" type="presOf" srcId="{EC45C1A3-26C7-0649-BF90-EFF6FC77067E}" destId="{5775F3C9-EB33-3743-A0C7-55A35C20C178}" srcOrd="0" destOrd="0" presId="urn:microsoft.com/office/officeart/2005/8/layout/venn1"/>
    <dgm:cxn modelId="{4279A6D4-840C-854F-A257-30E4048F45B8}" type="presOf" srcId="{1E9B037F-0EE2-B245-A2A1-0252FDC94E38}" destId="{47E092A6-CF96-9141-BAAB-2CC2D109498C}" srcOrd="1" destOrd="0" presId="urn:microsoft.com/office/officeart/2005/8/layout/venn1"/>
    <dgm:cxn modelId="{352AFCDD-CED0-5A4D-A484-CDCB071D6394}" type="presOf" srcId="{FF09A5E4-E10C-5F46-817A-9B23E11A8C74}" destId="{73C1BF29-F70E-3948-9B50-B3A01DDFF686}" srcOrd="0" destOrd="0" presId="urn:microsoft.com/office/officeart/2005/8/layout/venn1"/>
    <dgm:cxn modelId="{094D5B1A-B4FB-CC4B-8D26-25625A7EC4B0}" type="presParOf" srcId="{73C1BF29-F70E-3948-9B50-B3A01DDFF686}" destId="{6F1CD974-7F31-A14C-8E3E-8A426E5495F9}" srcOrd="0" destOrd="0" presId="urn:microsoft.com/office/officeart/2005/8/layout/venn1"/>
    <dgm:cxn modelId="{BAAC7B80-B0CA-5D41-97C1-4A21D78FE9C4}" type="presParOf" srcId="{73C1BF29-F70E-3948-9B50-B3A01DDFF686}" destId="{47E092A6-CF96-9141-BAAB-2CC2D109498C}" srcOrd="1" destOrd="0" presId="urn:microsoft.com/office/officeart/2005/8/layout/venn1"/>
    <dgm:cxn modelId="{12EF4AD1-E3A8-5C40-B722-3F4C1ED3A376}" type="presParOf" srcId="{73C1BF29-F70E-3948-9B50-B3A01DDFF686}" destId="{4ADAE058-6F55-2448-9EA6-0F97A68AB33E}" srcOrd="2" destOrd="0" presId="urn:microsoft.com/office/officeart/2005/8/layout/venn1"/>
    <dgm:cxn modelId="{BB214197-627F-4A45-B5A9-D5C1A5CAB357}" type="presParOf" srcId="{73C1BF29-F70E-3948-9B50-B3A01DDFF686}" destId="{98F58DB1-7C16-A246-8D2C-EA6EFB3E6AA5}" srcOrd="3" destOrd="0" presId="urn:microsoft.com/office/officeart/2005/8/layout/venn1"/>
    <dgm:cxn modelId="{3AE2873B-F81A-644E-8788-B0E172D0768F}" type="presParOf" srcId="{73C1BF29-F70E-3948-9B50-B3A01DDFF686}" destId="{5775F3C9-EB33-3743-A0C7-55A35C20C178}" srcOrd="4" destOrd="0" presId="urn:microsoft.com/office/officeart/2005/8/layout/venn1"/>
    <dgm:cxn modelId="{5EFB19C3-B67E-594A-A5B3-DC7079EBB169}" type="presParOf" srcId="{73C1BF29-F70E-3948-9B50-B3A01DDFF686}" destId="{0BCBECB7-79D8-724E-9479-FBCF141494E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2125678" y="0"/>
          <a:ext cx="4132624" cy="2266200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2676695" y="396585"/>
        <a:ext cx="3030591" cy="1019790"/>
      </dsp:txXfrm>
    </dsp:sp>
    <dsp:sp modelId="{E0F896BF-E8D9-2145-B631-F874C101A436}">
      <dsp:nvSpPr>
        <dsp:cNvPr id="0" name=""/>
        <dsp:cNvSpPr/>
      </dsp:nvSpPr>
      <dsp:spPr>
        <a:xfrm>
          <a:off x="3968531" y="1221853"/>
          <a:ext cx="3750429" cy="24384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5115538" y="1851773"/>
        <a:ext cx="2250257" cy="1341120"/>
      </dsp:txXfrm>
    </dsp:sp>
    <dsp:sp modelId="{DDAD003A-79BB-F54B-8024-DA7A6A25F4EE}">
      <dsp:nvSpPr>
        <dsp:cNvPr id="0" name=""/>
        <dsp:cNvSpPr/>
      </dsp:nvSpPr>
      <dsp:spPr>
        <a:xfrm>
          <a:off x="760020" y="1353137"/>
          <a:ext cx="3750429" cy="2320625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113185" y="1952632"/>
        <a:ext cx="2250257" cy="1276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CD974-7F31-A14C-8E3E-8A426E5495F9}">
      <dsp:nvSpPr>
        <dsp:cNvPr id="0" name=""/>
        <dsp:cNvSpPr/>
      </dsp:nvSpPr>
      <dsp:spPr>
        <a:xfrm>
          <a:off x="2891313" y="0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sp:txBody>
      <dsp:txXfrm>
        <a:off x="3278536" y="508230"/>
        <a:ext cx="2129726" cy="1306877"/>
      </dsp:txXfrm>
    </dsp:sp>
    <dsp:sp modelId="{4ADAE058-6F55-2448-9EA6-0F97A68AB33E}">
      <dsp:nvSpPr>
        <dsp:cNvPr id="0" name=""/>
        <dsp:cNvSpPr/>
      </dsp:nvSpPr>
      <dsp:spPr>
        <a:xfrm>
          <a:off x="3939235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sp:txBody>
      <dsp:txXfrm>
        <a:off x="4827428" y="2625856"/>
        <a:ext cx="1742503" cy="1597295"/>
      </dsp:txXfrm>
    </dsp:sp>
    <dsp:sp modelId="{5775F3C9-EB33-3743-A0C7-55A35C20C178}">
      <dsp:nvSpPr>
        <dsp:cNvPr id="0" name=""/>
        <dsp:cNvSpPr/>
      </dsp:nvSpPr>
      <dsp:spPr>
        <a:xfrm>
          <a:off x="1843391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sp:txBody>
      <dsp:txXfrm>
        <a:off x="2116867" y="2625856"/>
        <a:ext cx="1742503" cy="1597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6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03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084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7210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5478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7199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7401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7499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3176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460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4177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8290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8485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169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2596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174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3650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2415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690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1044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66963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306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06467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78301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23632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7498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985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0161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90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5207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77800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B616-07E6-0148-BF87-30EC47C44EC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67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1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3565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90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138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2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318355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9879551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56436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246060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112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719956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0333836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114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14924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19429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579522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14621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461834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918999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1218875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813921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912590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194299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132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002598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29522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9390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134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0475703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3630FE6-A2CF-48A0-906F-EED471A65489}" type="slidenum">
              <a:rPr lang="en-US" smtClean="0">
                <a:latin typeface="Arial" charset="0"/>
              </a:rPr>
              <a:pPr/>
              <a:t>143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180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6A6154E-CB59-4F7A-A377-9AAE74B76914}" type="slidenum">
              <a:rPr lang="en-US" smtClean="0">
                <a:latin typeface="Arial" charset="0"/>
              </a:rPr>
              <a:pPr/>
              <a:t>144</a:t>
            </a:fld>
            <a:endParaRPr 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458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145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9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146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769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80F5BCC-2725-4AEC-B9EA-B2254F6B557A}" type="slidenum">
              <a:rPr lang="en-US" smtClean="0">
                <a:latin typeface="Arial" charset="0"/>
              </a:rPr>
              <a:pPr/>
              <a:t>149</a:t>
            </a:fld>
            <a:endParaRPr 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165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0E82FAD-744C-4F7B-832D-7F4A25437A3E}" type="slidenum">
              <a:rPr lang="en-US" smtClean="0">
                <a:latin typeface="Arial" charset="0"/>
              </a:rPr>
              <a:pPr/>
              <a:t>150</a:t>
            </a:fld>
            <a:endParaRPr lang="en-US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12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151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87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152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8549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156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21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18308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1D90364-D466-459E-B2F4-0D520B3CF2D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157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4326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158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825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BCD7E89-3AEE-468B-8DA2-1E0665EEE52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159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884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486BBDA-3BF3-440D-8F23-E92CEFC65552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162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1. Yellow handouts: Multiplication and division</a:t>
            </a:r>
          </a:p>
        </p:txBody>
      </p:sp>
    </p:spTree>
    <p:extLst>
      <p:ext uri="{BB962C8B-B14F-4D97-AF65-F5344CB8AC3E}">
        <p14:creationId xmlns:p14="http://schemas.microsoft.com/office/powerpoint/2010/main" val="28977951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163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65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165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3167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9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1683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867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9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374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Copyright 2018 Sarah R. Powell,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AA06DC5-620C-4D3C-B416-7C1D0B3914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0ACF3-191B-504D-875D-F6B380D8E5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995" y="6410674"/>
            <a:ext cx="2841767" cy="448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89429F-A504-594D-BD96-96E6F8CE5EB1}"/>
              </a:ext>
            </a:extLst>
          </p:cNvPr>
          <p:cNvSpPr txBox="1"/>
          <p:nvPr userDrawn="1"/>
        </p:nvSpPr>
        <p:spPr>
          <a:xfrm>
            <a:off x="-1888" y="6595289"/>
            <a:ext cx="4300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R. Powell, Ph.D.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© 2018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3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tif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0.png"/><Relationship Id="rId5" Type="http://schemas.openxmlformats.org/officeDocument/2006/relationships/image" Target="../media/image1110.png"/><Relationship Id="rId4" Type="http://schemas.openxmlformats.org/officeDocument/2006/relationships/image" Target="../media/image101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9.tif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8.tiff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tiff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3.xml"/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12" Type="http://schemas.openxmlformats.org/officeDocument/2006/relationships/diagramData" Target="../diagrams/data3.xml"/><Relationship Id="rId2" Type="http://schemas.openxmlformats.org/officeDocument/2006/relationships/notesSlide" Target="../notesSlides/notesSlide4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openxmlformats.org/officeDocument/2006/relationships/image" Target="../media/image22.tiff"/><Relationship Id="rId15" Type="http://schemas.openxmlformats.org/officeDocument/2006/relationships/diagramColors" Target="../diagrams/colors3.xml"/><Relationship Id="rId10" Type="http://schemas.microsoft.com/office/2007/relationships/hdphoto" Target="../media/hdphoto4.wdp"/><Relationship Id="rId4" Type="http://schemas.openxmlformats.org/officeDocument/2006/relationships/image" Target="../media/image21.tiff"/><Relationship Id="rId9" Type="http://schemas.microsoft.com/office/2007/relationships/hdphoto" Target="../media/hdphoto3.wdp"/><Relationship Id="rId14" Type="http://schemas.openxmlformats.org/officeDocument/2006/relationships/diagramQuickStyle" Target="../diagrams/quickStyle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725" y="1218986"/>
            <a:ext cx="82656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Considerations for Mathematics Intervention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  <p:pic>
        <p:nvPicPr>
          <p:cNvPr id="270" name="Google Shape;270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95955"/>
            <a:ext cx="4238977" cy="5936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5327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4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A04EA8-C7A4-A84E-991E-51040368B7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672" y="0"/>
            <a:ext cx="5180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907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Addition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addition basic facts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Single-digit addends sum to a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5  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addend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</a:t>
            </a:r>
            <a:r>
              <a:rPr lang="en-US" u="sng" dirty="0"/>
              <a:t>+	4</a:t>
            </a: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(addend)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9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sum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5752075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0" y="874070"/>
            <a:ext cx="8686800" cy="4839538"/>
          </a:xfrm>
        </p:spPr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2400" b="0" dirty="0"/>
              <a:t>Count one set, count another set, put sets together, count sum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969" y="422074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969" y="414454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969" y="437314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27" y="1999511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01" y="2742461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1897172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86" y="2430572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2963972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69" y="391594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169" y="3992144"/>
            <a:ext cx="1054100" cy="933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813" y="1999511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9942" y="5328888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40099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8507 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5157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14166 -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-0.16684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3333 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1"/>
                </a:solidFill>
              </a:rPr>
              <a:t>4 + 5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3 + 7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47902"/>
            <a:ext cx="2342305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112" y="3897044"/>
            <a:ext cx="2159000" cy="2159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07CF14-147D-754C-BB60-E27E9AD84AD2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BFFBD0-3A2D-C347-895F-BAA555DF2730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E74A66-431C-754F-A35E-1CA5FD08E2DA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F31A4B-3B19-B944-B916-E4F256C5E5FF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78D413D-D536-ED46-BA94-4A14DE7A9915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9603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Addition: Join (Change Increase)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F2F26-3F15-E44A-8A20-5F65CCD1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11648"/>
            <a:ext cx="8686800" cy="4839538"/>
          </a:xfrm>
        </p:spPr>
        <p:txBody>
          <a:bodyPr/>
          <a:lstStyle/>
          <a:p>
            <a:r>
              <a:rPr lang="en-US" dirty="0"/>
              <a:t>Start with a set, add the other set, count sum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87" y="435185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287" y="427565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287" y="450425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331317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940917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72567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2705967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39367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887" y="404705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487" y="4123254"/>
            <a:ext cx="1054100" cy="9338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3372" y="5337430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2201142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14167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16684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13334 -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Addition: Join (Change Increase)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C37BD6A-BAD1-7C43-8AD1-18FC02EB33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1"/>
                </a:solidFill>
              </a:rPr>
              <a:t>8 + 3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5 + 6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74297"/>
            <a:ext cx="2342305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830" y="3664897"/>
            <a:ext cx="2159000" cy="215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5D37F4D-4509-4E47-8595-517EDCE1B15A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C2649-399D-CB4A-8454-3CF4AC9B8FB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90C1F7-6F22-F945-8638-FE6B3A81C7D3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E81204-5EF6-7145-A16E-71544717ABA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910DBB-88B0-7146-9852-97E7EE57652A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6204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370829" y="2689412"/>
            <a:ext cx="834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addition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3961879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19200"/>
            <a:ext cx="8305800" cy="444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Freddy see?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/>
              <a:t>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3757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43000"/>
            <a:ext cx="8839200" cy="54864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600" dirty="0"/>
              <a:t>Lara had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How much money does Lara have now?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en-US" sz="2600" dirty="0"/>
              <a:t>Lara has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money for cleaning her room. Now Lara has $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. How much money did she earn?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  <a:p>
            <a:pPr lvl="1"/>
            <a:r>
              <a:rPr lang="en-US" sz="2600" dirty="0"/>
              <a:t>Lara had some money. Then she made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Now she has $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. How much money did Lara start with?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668606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138802"/>
            <a:ext cx="4238978" cy="58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5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17486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Part-Part-Whole Versus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</a:rPr>
              <a:t>3 + 9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7 + 4 = __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394C00-B4A0-1C4F-9479-97CB10A9ED68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93A53D-49F1-5642-ADCC-48D941577430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9D195A-B35B-5C4B-B30F-DB375DCC32A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2539B84-E717-994B-B1F9-7385099E92F2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B3B980-B89B-F042-B529-72A0FA3DF9D4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21046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Subtraction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subtraction basic facts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Subtrahend and difference are single-digit numbers and minuend is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16		</a:t>
            </a:r>
            <a:r>
              <a:rPr lang="en-US" b="1" dirty="0">
                <a:solidFill>
                  <a:srgbClr val="EB641B"/>
                </a:solidFill>
              </a:rPr>
              <a:t>(minuend)</a:t>
            </a:r>
          </a:p>
          <a:p>
            <a:pPr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u="sng" dirty="0"/>
              <a:t>–	  8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(subtrahend)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  8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difference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67183450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6" y="751514"/>
            <a:ext cx="8686800" cy="4839538"/>
          </a:xfrm>
        </p:spPr>
        <p:txBody>
          <a:bodyPr/>
          <a:lstStyle/>
          <a:p>
            <a:r>
              <a:rPr lang="en-US" dirty="0"/>
              <a:t>Start with a set, take away from that set, count difference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3801533"/>
            <a:ext cx="665330" cy="81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799" y="3801533"/>
            <a:ext cx="66533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799" y="3801533"/>
            <a:ext cx="665330" cy="81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9" y="3801533"/>
            <a:ext cx="665330" cy="81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799" y="3801533"/>
            <a:ext cx="665330" cy="8128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5816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054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292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070" y="2248164"/>
            <a:ext cx="664158" cy="635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070" y="2019564"/>
            <a:ext cx="664158" cy="63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70" y="2705364"/>
            <a:ext cx="664158" cy="635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070" y="2705364"/>
            <a:ext cx="664158" cy="635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70" y="2019564"/>
            <a:ext cx="664158" cy="635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00200" y="1934897"/>
            <a:ext cx="2895600" cy="158326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7228" y="5142579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</p:spTree>
    <p:extLst>
      <p:ext uri="{BB962C8B-B14F-4D97-AF65-F5344CB8AC3E}">
        <p14:creationId xmlns:p14="http://schemas.microsoft.com/office/powerpoint/2010/main" val="35430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5 L 0.28886 -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6 L 0.38058 -0.04628 " pathEditMode="relative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4 0.00926 L 0.58069 0.075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2"/>
                </a:solidFill>
              </a:rPr>
              <a:t>11 </a:t>
            </a:r>
            <a:r>
              <a:rPr lang="en-US" sz="3600" dirty="0">
                <a:solidFill>
                  <a:schemeClr val="accent2"/>
                </a:solidFill>
              </a:rPr>
              <a:t>–</a:t>
            </a:r>
            <a:r>
              <a:rPr lang="en-US" sz="3600" b="0" dirty="0">
                <a:solidFill>
                  <a:schemeClr val="accent2"/>
                </a:solidFill>
              </a:rPr>
              <a:t> 6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13 </a:t>
            </a:r>
            <a:r>
              <a:rPr lang="en-US" sz="3600" dirty="0">
                <a:solidFill>
                  <a:schemeClr val="accent4"/>
                </a:solidFill>
              </a:rPr>
              <a:t>–</a:t>
            </a:r>
            <a:r>
              <a:rPr lang="en-US" sz="3600" b="0" dirty="0">
                <a:solidFill>
                  <a:schemeClr val="accent4"/>
                </a:solidFill>
              </a:rPr>
              <a:t> 7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92050"/>
            <a:ext cx="2374900" cy="2374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388" y="3776133"/>
            <a:ext cx="2057400" cy="2057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E50D9F-6974-644E-B905-ED9BA095CD2E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822771-FE57-9643-8C4D-54ED58A086C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4DC4E5B-BE7E-C446-BBB8-0A0E8BE99F4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FE1CDE-C218-1548-8EBE-4908818EF57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FD94BD-AB7D-DB47-8C67-84546C200B01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0059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D184E5-534E-C442-A5E9-098A608D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9606"/>
            <a:ext cx="8686800" cy="4839538"/>
          </a:xfrm>
        </p:spPr>
        <p:txBody>
          <a:bodyPr/>
          <a:lstStyle/>
          <a:p>
            <a:r>
              <a:rPr lang="en-US" dirty="0"/>
              <a:t>Compare two sets, count difference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445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26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7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88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9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45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26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07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B8965-F441-0E46-A553-3E18B5CC37D3}"/>
              </a:ext>
            </a:extLst>
          </p:cNvPr>
          <p:cNvSpPr txBox="1"/>
          <p:nvPr/>
        </p:nvSpPr>
        <p:spPr>
          <a:xfrm>
            <a:off x="2318270" y="5022096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C94D-A8B7-2C44-ABDE-EEF181CC2D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592" y="1829177"/>
            <a:ext cx="2517416" cy="12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34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1"/>
                </a:solidFill>
              </a:rPr>
              <a:t>10 </a:t>
            </a:r>
            <a:r>
              <a:rPr lang="en-US" sz="3600" dirty="0">
                <a:solidFill>
                  <a:schemeClr val="accent1"/>
                </a:solidFill>
              </a:rPr>
              <a:t>–</a:t>
            </a:r>
            <a:r>
              <a:rPr lang="en-US" sz="3600" b="0" dirty="0">
                <a:solidFill>
                  <a:schemeClr val="accent1"/>
                </a:solidFill>
              </a:rPr>
              <a:t> 7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2"/>
                </a:solidFill>
              </a:rPr>
              <a:t>11 </a:t>
            </a:r>
            <a:r>
              <a:rPr lang="en-US" sz="3600" dirty="0">
                <a:solidFill>
                  <a:schemeClr val="accent2"/>
                </a:solidFill>
              </a:rPr>
              <a:t>–</a:t>
            </a:r>
            <a:r>
              <a:rPr lang="en-US" sz="3600" b="0" dirty="0">
                <a:solidFill>
                  <a:schemeClr val="accent2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23633"/>
            <a:ext cx="20574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3601895"/>
            <a:ext cx="2019300" cy="2019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DBAC72-5723-B64D-B074-412A419F108F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795C2C-6A50-4C48-A0F0-A756898B04E3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1E998D4-37F4-6548-9629-1C3DC10A96CD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22AC090-F781-AB4A-A710-FB14C2CDACF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5DC0F6F-A0D3-CF46-BB07-EB7963005F47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9787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228600" y="3048000"/>
            <a:ext cx="872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subtraction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12087545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763000" cy="48387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Melissa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b="1" dirty="0"/>
              <a:t> </a:t>
            </a:r>
            <a:r>
              <a:rPr lang="en-US" sz="2600" dirty="0"/>
              <a:t>cookies. Then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Melissa have now? 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en-US" sz="2600" dirty="0"/>
              <a:t>Melissa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cookies. She ate some of the cookies. Now, she has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 cookies. How many cookies did Melissa eat?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  <a:p>
            <a:pPr lvl="1"/>
            <a:r>
              <a:rPr lang="en-US" sz="2600" dirty="0"/>
              <a:t>Melissa had some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Now she has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 cookies left. How many cookies did Melissa have to start with?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575E9-5335-5A42-B3E1-68941AD306E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86771701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1"/>
            <a:ext cx="8736106" cy="47527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Greater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less</a:t>
            </a:r>
            <a:r>
              <a:rPr lang="en-US" sz="2800" dirty="0"/>
              <a:t> amounts compared for a </a:t>
            </a:r>
            <a:r>
              <a:rPr lang="en-US" sz="2800" dirty="0">
                <a:solidFill>
                  <a:srgbClr val="FF0000"/>
                </a:solidFill>
              </a:rPr>
              <a:t>difference</a:t>
            </a:r>
          </a:p>
          <a:p>
            <a:pPr lvl="1"/>
            <a:r>
              <a:rPr lang="en-US" sz="2600" dirty="0"/>
              <a:t>Pedro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Silvia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apples. How many more apples does Pedro have? (How many fewer does Silvia have?)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?</a:t>
            </a:r>
          </a:p>
          <a:p>
            <a:pPr lvl="1"/>
            <a:r>
              <a:rPr lang="en-US" sz="2600" dirty="0"/>
              <a:t>Pedro has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/>
              <a:t> more apples than Silvia. If Silvia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apples, how many does Pedro have?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  <a:p>
            <a:pPr lvl="1"/>
            <a:r>
              <a:rPr lang="en-US" sz="2600" dirty="0"/>
              <a:t>Silvia has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/>
              <a:t> fewer apples than Pedro. Pedro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How many apples does Silvia have?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703878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Separate Versus Compare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F0"/>
                </a:solidFill>
              </a:rPr>
              <a:t>9 –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8 – 3 = __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58" y="3281430"/>
            <a:ext cx="2159000" cy="215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920AD5B-3C02-1648-84B6-C07ADFFD2B4D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E59E33-4663-3D42-9711-68EE086F5CED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F37C782-C59C-F840-A334-AA8C0674C8A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8DD5CA-BC7D-444B-9240-0E26A20B38D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426C84-EF64-C246-B389-27BCB089ED06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073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How would you </a:t>
            </a:r>
            <a:r>
              <a:rPr lang="en-US" sz="3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convince your school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of the need for providing services to at-risk students?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How would you </a:t>
            </a:r>
            <a:r>
              <a:rPr lang="en-US" sz="3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convince caregivers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of the need to provide services for their children?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612549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Multiplication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100 multiplication basic facts </a:t>
            </a:r>
          </a:p>
          <a:p>
            <a:pPr lvl="1" eaLnBrk="1" hangingPunct="1"/>
            <a:r>
              <a:rPr lang="en-US" b="0" dirty="0"/>
              <a:t>Multiplication of single-digit factors results in a single- or double-digit product </a:t>
            </a:r>
          </a:p>
          <a:p>
            <a:pPr eaLnBrk="1" hangingPunct="1">
              <a:buFontTx/>
              <a:buNone/>
            </a:pPr>
            <a:r>
              <a:rPr lang="en-US" dirty="0"/>
              <a:t>		2  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factor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u="sng" dirty="0"/>
              <a:t>	3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(factor)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buFontTx/>
              <a:buNone/>
            </a:pPr>
            <a:r>
              <a:rPr lang="en-US" dirty="0"/>
              <a:t>		6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product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53354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87" y="860407"/>
            <a:ext cx="8686800" cy="4839538"/>
          </a:xfrm>
        </p:spPr>
        <p:txBody>
          <a:bodyPr/>
          <a:lstStyle/>
          <a:p>
            <a:r>
              <a:rPr lang="en-US" dirty="0"/>
              <a:t>Show the groups, show the amount for each group, count product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87" y="4477025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87" y="4096025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687" y="4477025"/>
            <a:ext cx="1099113" cy="546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87" y="2191025"/>
            <a:ext cx="558800" cy="425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7" y="2114825"/>
            <a:ext cx="1752600" cy="1752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087" y="2114825"/>
            <a:ext cx="1752600" cy="175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87" y="2114825"/>
            <a:ext cx="1752600" cy="1752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887" y="2572025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287" y="2953025"/>
            <a:ext cx="558800" cy="425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87" y="2572025"/>
            <a:ext cx="558800" cy="4254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87" y="2953025"/>
            <a:ext cx="558800" cy="425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87" y="2572025"/>
            <a:ext cx="558800" cy="4254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87" y="2953025"/>
            <a:ext cx="558800" cy="4254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87" y="4172225"/>
            <a:ext cx="1099113" cy="546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287" y="4019825"/>
            <a:ext cx="1099113" cy="5461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287" y="4400825"/>
            <a:ext cx="1099113" cy="5461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42817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376470442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Multiplication: Equal Groups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1"/>
                </a:solidFill>
              </a:rPr>
              <a:t>5 </a:t>
            </a:r>
            <a:r>
              <a:rPr lang="en-US" sz="3600" dirty="0">
                <a:solidFill>
                  <a:schemeClr val="accent1"/>
                </a:solidFill>
              </a:rPr>
              <a:t>×</a:t>
            </a:r>
            <a:r>
              <a:rPr lang="en-US" sz="3600" b="0" dirty="0">
                <a:solidFill>
                  <a:schemeClr val="accent1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2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82881" y="3810000"/>
            <a:ext cx="234230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82" y="2801297"/>
            <a:ext cx="1727200" cy="172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18202E-D722-844C-8C6B-3ECAE6FE57FD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37F929-6964-4C46-885A-E6A5A52D8AB0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9CE2BA-2949-6243-BEEC-93CDC15F110B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F6701A4-0B3C-D24A-A3F6-D5152713514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7F9BC33-E355-1544-B5E4-D1E7FE68577C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193851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Array/Area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95A03-C365-FD48-886B-E37081083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1514"/>
            <a:ext cx="8686800" cy="4839538"/>
          </a:xfrm>
        </p:spPr>
        <p:txBody>
          <a:bodyPr/>
          <a:lstStyle/>
          <a:p>
            <a:r>
              <a:rPr lang="en-US" dirty="0"/>
              <a:t>Make the array, count product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49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49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30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49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30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2D8A0B-8AAA-2246-95D9-E58E8AE53021}"/>
              </a:ext>
            </a:extLst>
          </p:cNvPr>
          <p:cNvSpPr txBox="1"/>
          <p:nvPr/>
        </p:nvSpPr>
        <p:spPr>
          <a:xfrm>
            <a:off x="2857201" y="5145741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C8639-1812-B946-89C2-1179EEBA2E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140" y="1805641"/>
            <a:ext cx="1501435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4122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Multiplication: Array/Area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3 × 4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2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636197"/>
            <a:ext cx="20574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094" y="3683947"/>
            <a:ext cx="2019300" cy="2019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D993B3-02D8-D342-901A-E7198CA57DCC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44B14-2179-BB4F-B333-659DBDE3A683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6E9D14-9298-0144-9B8A-4AC4E477750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EC45E5-E462-3C43-8B3D-D55AFA7C7EA7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43884F-7E0A-C647-9DE9-F681DEFEE6F1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8154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Comparison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29F47-A23A-774C-A08F-FA8081095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0066"/>
            <a:ext cx="8686800" cy="4839538"/>
          </a:xfrm>
        </p:spPr>
        <p:txBody>
          <a:bodyPr/>
          <a:lstStyle/>
          <a:p>
            <a:r>
              <a:rPr lang="en-US" dirty="0"/>
              <a:t>Show a set, then multiply the set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695836" y="4787153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C8DEA9-54C9-E547-9B5D-863F4502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06" y="2205283"/>
            <a:ext cx="5834311" cy="13988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B49162D-F6E9-1143-8FE4-3616FDEDD487}"/>
              </a:ext>
            </a:extLst>
          </p:cNvPr>
          <p:cNvSpPr/>
          <p:nvPr/>
        </p:nvSpPr>
        <p:spPr>
          <a:xfrm>
            <a:off x="2089773" y="2064631"/>
            <a:ext cx="2765941" cy="428978"/>
          </a:xfrm>
          <a:custGeom>
            <a:avLst/>
            <a:gdLst>
              <a:gd name="connsiteX0" fmla="*/ 0 w 2765941"/>
              <a:gd name="connsiteY0" fmla="*/ 428978 h 428978"/>
              <a:gd name="connsiteX1" fmla="*/ 22577 w 2765941"/>
              <a:gd name="connsiteY1" fmla="*/ 316089 h 428978"/>
              <a:gd name="connsiteX2" fmla="*/ 56444 w 2765941"/>
              <a:gd name="connsiteY2" fmla="*/ 282222 h 428978"/>
              <a:gd name="connsiteX3" fmla="*/ 79022 w 2765941"/>
              <a:gd name="connsiteY3" fmla="*/ 248355 h 428978"/>
              <a:gd name="connsiteX4" fmla="*/ 112889 w 2765941"/>
              <a:gd name="connsiteY4" fmla="*/ 225778 h 428978"/>
              <a:gd name="connsiteX5" fmla="*/ 180622 w 2765941"/>
              <a:gd name="connsiteY5" fmla="*/ 180622 h 428978"/>
              <a:gd name="connsiteX6" fmla="*/ 248355 w 2765941"/>
              <a:gd name="connsiteY6" fmla="*/ 124178 h 428978"/>
              <a:gd name="connsiteX7" fmla="*/ 316089 w 2765941"/>
              <a:gd name="connsiteY7" fmla="*/ 101600 h 428978"/>
              <a:gd name="connsiteX8" fmla="*/ 383822 w 2765941"/>
              <a:gd name="connsiteY8" fmla="*/ 79022 h 428978"/>
              <a:gd name="connsiteX9" fmla="*/ 428977 w 2765941"/>
              <a:gd name="connsiteY9" fmla="*/ 67733 h 428978"/>
              <a:gd name="connsiteX10" fmla="*/ 541866 w 2765941"/>
              <a:gd name="connsiteY10" fmla="*/ 56444 h 428978"/>
              <a:gd name="connsiteX11" fmla="*/ 790222 w 2765941"/>
              <a:gd name="connsiteY11" fmla="*/ 45155 h 428978"/>
              <a:gd name="connsiteX12" fmla="*/ 1016000 w 2765941"/>
              <a:gd name="connsiteY12" fmla="*/ 56444 h 428978"/>
              <a:gd name="connsiteX13" fmla="*/ 1140177 w 2765941"/>
              <a:gd name="connsiteY13" fmla="*/ 79022 h 428978"/>
              <a:gd name="connsiteX14" fmla="*/ 1207911 w 2765941"/>
              <a:gd name="connsiteY14" fmla="*/ 101600 h 428978"/>
              <a:gd name="connsiteX15" fmla="*/ 1241777 w 2765941"/>
              <a:gd name="connsiteY15" fmla="*/ 112889 h 428978"/>
              <a:gd name="connsiteX16" fmla="*/ 1275644 w 2765941"/>
              <a:gd name="connsiteY16" fmla="*/ 135466 h 428978"/>
              <a:gd name="connsiteX17" fmla="*/ 1320800 w 2765941"/>
              <a:gd name="connsiteY17" fmla="*/ 191911 h 428978"/>
              <a:gd name="connsiteX18" fmla="*/ 1332089 w 2765941"/>
              <a:gd name="connsiteY18" fmla="*/ 225778 h 428978"/>
              <a:gd name="connsiteX19" fmla="*/ 1365955 w 2765941"/>
              <a:gd name="connsiteY19" fmla="*/ 293511 h 428978"/>
              <a:gd name="connsiteX20" fmla="*/ 1377244 w 2765941"/>
              <a:gd name="connsiteY20" fmla="*/ 406400 h 428978"/>
              <a:gd name="connsiteX21" fmla="*/ 1388533 w 2765941"/>
              <a:gd name="connsiteY21" fmla="*/ 316089 h 428978"/>
              <a:gd name="connsiteX22" fmla="*/ 1399822 w 2765941"/>
              <a:gd name="connsiteY22" fmla="*/ 270933 h 428978"/>
              <a:gd name="connsiteX23" fmla="*/ 1467555 w 2765941"/>
              <a:gd name="connsiteY23" fmla="*/ 169333 h 428978"/>
              <a:gd name="connsiteX24" fmla="*/ 1490133 w 2765941"/>
              <a:gd name="connsiteY24" fmla="*/ 135466 h 428978"/>
              <a:gd name="connsiteX25" fmla="*/ 1557866 w 2765941"/>
              <a:gd name="connsiteY25" fmla="*/ 90311 h 428978"/>
              <a:gd name="connsiteX26" fmla="*/ 1693333 w 2765941"/>
              <a:gd name="connsiteY26" fmla="*/ 45155 h 428978"/>
              <a:gd name="connsiteX27" fmla="*/ 1761066 w 2765941"/>
              <a:gd name="connsiteY27" fmla="*/ 22578 h 428978"/>
              <a:gd name="connsiteX28" fmla="*/ 1919111 w 2765941"/>
              <a:gd name="connsiteY28" fmla="*/ 0 h 428978"/>
              <a:gd name="connsiteX29" fmla="*/ 2201333 w 2765941"/>
              <a:gd name="connsiteY29" fmla="*/ 11289 h 428978"/>
              <a:gd name="connsiteX30" fmla="*/ 2269066 w 2765941"/>
              <a:gd name="connsiteY30" fmla="*/ 22578 h 428978"/>
              <a:gd name="connsiteX31" fmla="*/ 2427111 w 2765941"/>
              <a:gd name="connsiteY31" fmla="*/ 67733 h 428978"/>
              <a:gd name="connsiteX32" fmla="*/ 2460977 w 2765941"/>
              <a:gd name="connsiteY32" fmla="*/ 79022 h 428978"/>
              <a:gd name="connsiteX33" fmla="*/ 2494844 w 2765941"/>
              <a:gd name="connsiteY33" fmla="*/ 90311 h 428978"/>
              <a:gd name="connsiteX34" fmla="*/ 2562577 w 2765941"/>
              <a:gd name="connsiteY34" fmla="*/ 135466 h 428978"/>
              <a:gd name="connsiteX35" fmla="*/ 2630311 w 2765941"/>
              <a:gd name="connsiteY35" fmla="*/ 191911 h 428978"/>
              <a:gd name="connsiteX36" fmla="*/ 2686755 w 2765941"/>
              <a:gd name="connsiteY36" fmla="*/ 248355 h 428978"/>
              <a:gd name="connsiteX37" fmla="*/ 2743200 w 2765941"/>
              <a:gd name="connsiteY37" fmla="*/ 304800 h 428978"/>
              <a:gd name="connsiteX38" fmla="*/ 2765777 w 2765941"/>
              <a:gd name="connsiteY38" fmla="*/ 406400 h 4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65941" h="428978">
                <a:moveTo>
                  <a:pt x="0" y="428978"/>
                </a:moveTo>
                <a:cubicBezTo>
                  <a:pt x="955" y="422292"/>
                  <a:pt x="8249" y="337581"/>
                  <a:pt x="22577" y="316089"/>
                </a:cubicBezTo>
                <a:cubicBezTo>
                  <a:pt x="31433" y="302805"/>
                  <a:pt x="46223" y="294487"/>
                  <a:pt x="56444" y="282222"/>
                </a:cubicBezTo>
                <a:cubicBezTo>
                  <a:pt x="65130" y="271799"/>
                  <a:pt x="69428" y="257949"/>
                  <a:pt x="79022" y="248355"/>
                </a:cubicBezTo>
                <a:cubicBezTo>
                  <a:pt x="88616" y="238761"/>
                  <a:pt x="102466" y="234464"/>
                  <a:pt x="112889" y="225778"/>
                </a:cubicBezTo>
                <a:cubicBezTo>
                  <a:pt x="169265" y="178798"/>
                  <a:pt x="121103" y="200462"/>
                  <a:pt x="180622" y="180622"/>
                </a:cubicBezTo>
                <a:cubicBezTo>
                  <a:pt x="201890" y="159354"/>
                  <a:pt x="220065" y="136751"/>
                  <a:pt x="248355" y="124178"/>
                </a:cubicBezTo>
                <a:cubicBezTo>
                  <a:pt x="270103" y="114512"/>
                  <a:pt x="293511" y="109126"/>
                  <a:pt x="316089" y="101600"/>
                </a:cubicBezTo>
                <a:lnTo>
                  <a:pt x="383822" y="79022"/>
                </a:lnTo>
                <a:cubicBezTo>
                  <a:pt x="398874" y="75259"/>
                  <a:pt x="413618" y="69927"/>
                  <a:pt x="428977" y="67733"/>
                </a:cubicBezTo>
                <a:cubicBezTo>
                  <a:pt x="466414" y="62385"/>
                  <a:pt x="504122" y="58803"/>
                  <a:pt x="541866" y="56444"/>
                </a:cubicBezTo>
                <a:cubicBezTo>
                  <a:pt x="624575" y="51275"/>
                  <a:pt x="707437" y="48918"/>
                  <a:pt x="790222" y="45155"/>
                </a:cubicBezTo>
                <a:cubicBezTo>
                  <a:pt x="865481" y="48918"/>
                  <a:pt x="940853" y="50877"/>
                  <a:pt x="1016000" y="56444"/>
                </a:cubicBezTo>
                <a:cubicBezTo>
                  <a:pt x="1054712" y="59312"/>
                  <a:pt x="1101668" y="67469"/>
                  <a:pt x="1140177" y="79022"/>
                </a:cubicBezTo>
                <a:cubicBezTo>
                  <a:pt x="1162973" y="85861"/>
                  <a:pt x="1185333" y="94074"/>
                  <a:pt x="1207911" y="101600"/>
                </a:cubicBezTo>
                <a:cubicBezTo>
                  <a:pt x="1219200" y="105363"/>
                  <a:pt x="1231876" y="106289"/>
                  <a:pt x="1241777" y="112889"/>
                </a:cubicBezTo>
                <a:lnTo>
                  <a:pt x="1275644" y="135466"/>
                </a:lnTo>
                <a:cubicBezTo>
                  <a:pt x="1304019" y="220592"/>
                  <a:pt x="1262443" y="118964"/>
                  <a:pt x="1320800" y="191911"/>
                </a:cubicBezTo>
                <a:cubicBezTo>
                  <a:pt x="1328234" y="201203"/>
                  <a:pt x="1326767" y="215135"/>
                  <a:pt x="1332089" y="225778"/>
                </a:cubicBezTo>
                <a:cubicBezTo>
                  <a:pt x="1375856" y="313314"/>
                  <a:pt x="1337579" y="208384"/>
                  <a:pt x="1365955" y="293511"/>
                </a:cubicBezTo>
                <a:cubicBezTo>
                  <a:pt x="1369718" y="331141"/>
                  <a:pt x="1350503" y="379659"/>
                  <a:pt x="1377244" y="406400"/>
                </a:cubicBezTo>
                <a:cubicBezTo>
                  <a:pt x="1398696" y="427852"/>
                  <a:pt x="1383545" y="346014"/>
                  <a:pt x="1388533" y="316089"/>
                </a:cubicBezTo>
                <a:cubicBezTo>
                  <a:pt x="1391084" y="300785"/>
                  <a:pt x="1392883" y="284810"/>
                  <a:pt x="1399822" y="270933"/>
                </a:cubicBezTo>
                <a:cubicBezTo>
                  <a:pt x="1399823" y="270931"/>
                  <a:pt x="1456266" y="186267"/>
                  <a:pt x="1467555" y="169333"/>
                </a:cubicBezTo>
                <a:cubicBezTo>
                  <a:pt x="1475081" y="158044"/>
                  <a:pt x="1478844" y="142992"/>
                  <a:pt x="1490133" y="135466"/>
                </a:cubicBezTo>
                <a:cubicBezTo>
                  <a:pt x="1512711" y="120414"/>
                  <a:pt x="1532124" y="98892"/>
                  <a:pt x="1557866" y="90311"/>
                </a:cubicBezTo>
                <a:lnTo>
                  <a:pt x="1693333" y="45155"/>
                </a:lnTo>
                <a:lnTo>
                  <a:pt x="1761066" y="22578"/>
                </a:lnTo>
                <a:cubicBezTo>
                  <a:pt x="1850924" y="4606"/>
                  <a:pt x="1798441" y="13408"/>
                  <a:pt x="1919111" y="0"/>
                </a:cubicBezTo>
                <a:cubicBezTo>
                  <a:pt x="2013185" y="3763"/>
                  <a:pt x="2107379" y="5227"/>
                  <a:pt x="2201333" y="11289"/>
                </a:cubicBezTo>
                <a:cubicBezTo>
                  <a:pt x="2224175" y="12763"/>
                  <a:pt x="2246685" y="17782"/>
                  <a:pt x="2269066" y="22578"/>
                </a:cubicBezTo>
                <a:cubicBezTo>
                  <a:pt x="2348449" y="39588"/>
                  <a:pt x="2356029" y="44039"/>
                  <a:pt x="2427111" y="67733"/>
                </a:cubicBezTo>
                <a:lnTo>
                  <a:pt x="2460977" y="79022"/>
                </a:lnTo>
                <a:cubicBezTo>
                  <a:pt x="2472266" y="82785"/>
                  <a:pt x="2484943" y="83710"/>
                  <a:pt x="2494844" y="90311"/>
                </a:cubicBezTo>
                <a:cubicBezTo>
                  <a:pt x="2517422" y="105363"/>
                  <a:pt x="2543390" y="116279"/>
                  <a:pt x="2562577" y="135466"/>
                </a:cubicBezTo>
                <a:cubicBezTo>
                  <a:pt x="2606038" y="178927"/>
                  <a:pt x="2583160" y="160477"/>
                  <a:pt x="2630311" y="191911"/>
                </a:cubicBezTo>
                <a:cubicBezTo>
                  <a:pt x="2690520" y="282225"/>
                  <a:pt x="2611496" y="173096"/>
                  <a:pt x="2686755" y="248355"/>
                </a:cubicBezTo>
                <a:cubicBezTo>
                  <a:pt x="2762015" y="323615"/>
                  <a:pt x="2652888" y="244592"/>
                  <a:pt x="2743200" y="304800"/>
                </a:cubicBezTo>
                <a:cubicBezTo>
                  <a:pt x="2769347" y="383243"/>
                  <a:pt x="2765777" y="348734"/>
                  <a:pt x="2765777" y="40640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7405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Multiplication: Comparison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3"/>
                </a:solidFill>
              </a:rPr>
              <a:t>6 </a:t>
            </a:r>
            <a:r>
              <a:rPr lang="en-US" sz="3600" dirty="0">
                <a:solidFill>
                  <a:schemeClr val="accent3"/>
                </a:solidFill>
              </a:rPr>
              <a:t>×</a:t>
            </a:r>
            <a:r>
              <a:rPr lang="en-US" sz="3600" b="0" dirty="0">
                <a:solidFill>
                  <a:schemeClr val="accent3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4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AADF6-549F-904B-88EE-BC9946570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92706"/>
            <a:ext cx="5834311" cy="13988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BC6122-E445-3149-84DD-09B1585B1A16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BF98E0-39B7-6C4A-853C-F95BE38A4EC8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D5CC5F8-8C8E-844E-B321-02034A59A98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A220800-5219-C54A-A0C0-7D11D6F10F72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FBBB57-0393-B944-9770-6E90E7E56B19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619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533400" y="3048000"/>
            <a:ext cx="847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multiplication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391884562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en-US" sz="5100" b="1" dirty="0">
                <a:solidFill>
                  <a:srgbClr val="00B050"/>
                </a:solidFill>
              </a:rPr>
              <a:t>Groups</a:t>
            </a:r>
            <a:r>
              <a:rPr lang="en-US" sz="5100" dirty="0"/>
              <a:t> multiplied by </a:t>
            </a:r>
            <a:r>
              <a:rPr lang="en-US" sz="5100" b="1" dirty="0">
                <a:solidFill>
                  <a:srgbClr val="FF6600"/>
                </a:solidFill>
              </a:rPr>
              <a:t>number in each group</a:t>
            </a:r>
            <a:r>
              <a:rPr lang="en-US" sz="5100" dirty="0"/>
              <a:t> for a </a:t>
            </a:r>
            <a:r>
              <a:rPr lang="en-US" sz="5100" b="1" dirty="0">
                <a:solidFill>
                  <a:srgbClr val="0070C0"/>
                </a:solidFill>
              </a:rPr>
              <a:t>product</a:t>
            </a:r>
            <a:r>
              <a:rPr lang="en-US" sz="5100" b="1" dirty="0"/>
              <a:t> </a:t>
            </a:r>
          </a:p>
          <a:p>
            <a:pPr lvl="1" eaLnBrk="1" hangingPunct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bags of apples. There are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in each bag. How many apples does Haley have altogether? 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wants to share them equally among his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friends. How many apples will each friend receive?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 </a:t>
            </a:r>
            <a:r>
              <a:rPr lang="en-US" sz="5100" dirty="0"/>
              <a:t>× </a:t>
            </a:r>
            <a:r>
              <a:rPr lang="en-US" sz="5100" b="1" dirty="0">
                <a:solidFill>
                  <a:srgbClr val="EB641B"/>
                </a:solidFill>
              </a:rPr>
              <a:t>?</a:t>
            </a:r>
            <a:r>
              <a:rPr lang="en-US" sz="5100" dirty="0">
                <a:solidFill>
                  <a:srgbClr val="EB641B"/>
                </a:solidFill>
              </a:rPr>
              <a:t> </a:t>
            </a:r>
            <a:r>
              <a:rPr lang="en-US" sz="5100" dirty="0"/>
              <a:t>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put them into bags containing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each. How many bags did Mark use?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?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0338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400" b="1" dirty="0">
                <a:solidFill>
                  <a:srgbClr val="00B050"/>
                </a:solidFill>
              </a:rPr>
              <a:t>Set</a:t>
            </a:r>
            <a:r>
              <a:rPr lang="en-US" sz="2400" dirty="0"/>
              <a:t> multiplied by a number of </a:t>
            </a:r>
            <a:r>
              <a:rPr lang="en-US" sz="2400" b="1" dirty="0">
                <a:solidFill>
                  <a:srgbClr val="EB641B"/>
                </a:solidFill>
              </a:rPr>
              <a:t>times</a:t>
            </a:r>
            <a:r>
              <a:rPr lang="en-US" sz="2400" dirty="0"/>
              <a:t> for a </a:t>
            </a:r>
            <a:r>
              <a:rPr lang="en-US" sz="24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 eaLnBrk="1" hangingPunct="1"/>
            <a:r>
              <a:rPr lang="en-US" sz="2400" dirty="0"/>
              <a:t>Beth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Marcie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Beth. How many apples did Marcie 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</a:t>
            </a:r>
          </a:p>
          <a:p>
            <a:pPr marL="731520" lvl="2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4207D-6FE2-2B42-8959-489FC554E64B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6417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5C6C9-6B48-3349-8801-173B9D4EBD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078" y="0"/>
            <a:ext cx="6489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1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Division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300" dirty="0"/>
              <a:t>90 division basic facts</a:t>
            </a:r>
          </a:p>
          <a:p>
            <a:pPr lvl="1" eaLnBrk="1" hangingPunct="1"/>
            <a:r>
              <a:rPr lang="en-US" b="0" dirty="0"/>
              <a:t>Divisor and quotient are single-digit numbers and dividend is single- or double-digit number</a:t>
            </a:r>
          </a:p>
          <a:p>
            <a:pPr eaLnBrk="1" hangingPunct="1">
              <a:buFontTx/>
              <a:buNone/>
            </a:pPr>
            <a:r>
              <a:rPr lang="en-US" dirty="0"/>
              <a:t>	   8 	</a:t>
            </a:r>
            <a:r>
              <a:rPr lang="en-US" dirty="0">
                <a:cs typeface="Arial" charset="0"/>
              </a:rPr>
              <a:t>÷	4	=	2</a:t>
            </a:r>
            <a:r>
              <a:rPr lang="en-US" dirty="0"/>
              <a:t>	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dividend</a:t>
            </a:r>
            <a:r>
              <a:rPr lang="en-US" b="1" dirty="0">
                <a:solidFill>
                  <a:srgbClr val="EB641B"/>
                </a:solidFill>
              </a:rPr>
              <a:t>)   </a:t>
            </a:r>
            <a:r>
              <a:rPr lang="en-US" dirty="0"/>
              <a:t> 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divisor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  <a:r>
              <a:rPr lang="en-US" dirty="0"/>
              <a:t>	   </a:t>
            </a:r>
            <a:r>
              <a:rPr lang="en-US" b="1" dirty="0">
                <a:solidFill>
                  <a:srgbClr val="EB641B"/>
                </a:solidFill>
              </a:rPr>
              <a:t> (</a:t>
            </a:r>
            <a:r>
              <a:rPr lang="en-US" b="1" u="sng" dirty="0">
                <a:solidFill>
                  <a:srgbClr val="EB641B"/>
                </a:solidFill>
              </a:rPr>
              <a:t>quotient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046375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(Partitive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62A89A-F522-8C4E-9A96-60C51A6D3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75790"/>
            <a:ext cx="8686800" cy="4839538"/>
          </a:xfrm>
        </p:spPr>
        <p:txBody>
          <a:bodyPr/>
          <a:lstStyle/>
          <a:p>
            <a:r>
              <a:rPr lang="en-US" dirty="0"/>
              <a:t>Show the dividend, divide equally among divisor, count quotient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405561"/>
            <a:ext cx="1099113" cy="546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984134"/>
            <a:ext cx="1752600" cy="1752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831734"/>
            <a:ext cx="1752600" cy="1752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060334"/>
            <a:ext cx="1752600" cy="1752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050934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898534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060334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41334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967161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88934"/>
            <a:ext cx="558800" cy="4254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296492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31684 0.0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51424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80313 -0.0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51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2085 -0.0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44462 0.05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59201 0.122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Division: Partitive Division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12 ÷ 4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15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590800"/>
            <a:ext cx="234230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3917577"/>
            <a:ext cx="1727200" cy="172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51D92F7-6D54-BD49-9DBF-E298AEBABAAB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193189-B387-B044-91FA-85C571F6916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F61CCC-3FAA-9C46-9904-D202E05214DC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B6F71A6-304D-A444-9F48-D7C2C549FF29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91077D1-4B87-4045-8050-6A5E933057AC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29444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(Measurement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01B57-4A5E-E543-A590-8FAA56687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60407"/>
            <a:ext cx="8686800" cy="4839538"/>
          </a:xfrm>
        </p:spPr>
        <p:txBody>
          <a:bodyPr/>
          <a:lstStyle/>
          <a:p>
            <a:r>
              <a:rPr lang="en-US" dirty="0"/>
              <a:t>Show the dividend, make groups of the divisor, count groups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329361"/>
            <a:ext cx="1099113" cy="546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814761"/>
            <a:ext cx="558800" cy="425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19561"/>
            <a:ext cx="558800" cy="425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00561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576761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62361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043361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32879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43356 -3.74364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36686 -3.74364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6.25636E-6 L 0.32517 6.25636E-6 " pathEditMode="relative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62533 -0.0111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55029 0.01111 " pathEditMode="relative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3 0.00231 L 0.59476 -0.00879 " pathEditMode="relative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Division: Measurement Division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10 ÷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9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74297"/>
            <a:ext cx="2342305" cy="1981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C31F48-118F-0248-B49C-1DCAF325DF85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968043-E3A3-534E-9548-2770AFFBEDE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D10DEDF-6C42-2049-9303-BDEDF587A42B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D22D5F-AF96-8E47-AEDC-8B440E7A921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91D7C27-4135-D243-BF65-9950BF0A774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38596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762000" y="3048000"/>
            <a:ext cx="771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division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171330272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en-US" sz="5100" b="1" dirty="0">
                <a:solidFill>
                  <a:srgbClr val="00B050"/>
                </a:solidFill>
              </a:rPr>
              <a:t>Groups</a:t>
            </a:r>
            <a:r>
              <a:rPr lang="en-US" sz="5100" dirty="0"/>
              <a:t> multiplied by </a:t>
            </a:r>
            <a:r>
              <a:rPr lang="en-US" sz="5100" b="1" dirty="0">
                <a:solidFill>
                  <a:srgbClr val="FF6600"/>
                </a:solidFill>
              </a:rPr>
              <a:t>number in each group</a:t>
            </a:r>
            <a:r>
              <a:rPr lang="en-US" sz="5100" dirty="0"/>
              <a:t> for a </a:t>
            </a:r>
            <a:r>
              <a:rPr lang="en-US" sz="5100" b="1" dirty="0">
                <a:solidFill>
                  <a:srgbClr val="0070C0"/>
                </a:solidFill>
              </a:rPr>
              <a:t>product</a:t>
            </a:r>
            <a:r>
              <a:rPr lang="en-US" sz="5100" b="1" dirty="0"/>
              <a:t> </a:t>
            </a:r>
          </a:p>
          <a:p>
            <a:pPr lvl="1" eaLnBrk="1" hangingPunct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bags of apples. There are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in each bag. How many apples does Haley have altogether? 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wants to share them equally among his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friends. How many apples will each friend receive?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 </a:t>
            </a:r>
            <a:r>
              <a:rPr lang="en-US" sz="5100" dirty="0"/>
              <a:t>× </a:t>
            </a:r>
            <a:r>
              <a:rPr lang="en-US" sz="5100" b="1" dirty="0">
                <a:solidFill>
                  <a:srgbClr val="EB641B"/>
                </a:solidFill>
              </a:rPr>
              <a:t>?</a:t>
            </a:r>
            <a:r>
              <a:rPr lang="en-US" sz="5100" dirty="0">
                <a:solidFill>
                  <a:srgbClr val="EB641B"/>
                </a:solidFill>
              </a:rPr>
              <a:t> </a:t>
            </a:r>
            <a:r>
              <a:rPr lang="en-US" sz="5100" dirty="0"/>
              <a:t>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put them into bags containing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each. How many bags did Mark use?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?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9269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</a:t>
            </a:r>
          </a:p>
        </p:txBody>
      </p:sp>
    </p:spTree>
    <p:extLst>
      <p:ext uri="{BB962C8B-B14F-4D97-AF65-F5344CB8AC3E}">
        <p14:creationId xmlns:p14="http://schemas.microsoft.com/office/powerpoint/2010/main" val="11977329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AD4A5-4F2C-FF4C-9EE4-25E448BC04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758" y="0"/>
            <a:ext cx="516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9608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on vertical presentation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2577353"/>
            <a:ext cx="1385304" cy="181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824" y="2577353"/>
            <a:ext cx="1625600" cy="198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224" y="2577353"/>
            <a:ext cx="1385304" cy="1816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55024" y="2958353"/>
            <a:ext cx="228600" cy="1143000"/>
          </a:xfrm>
          <a:prstGeom prst="rect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24" y="2577353"/>
            <a:ext cx="1625600" cy="1981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79024" y="2348753"/>
            <a:ext cx="381000" cy="1828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024" y="2120153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3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4583 4.44444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260" y="170306"/>
            <a:ext cx="2663008" cy="92163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Intervention: Occurs frequently and with intensity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773644"/>
            <a:ext cx="2651668" cy="122078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 adaptation: Content, dosage, explicit instruction, attention to transfer</a:t>
            </a:r>
          </a:p>
        </p:txBody>
      </p:sp>
      <p:sp>
        <p:nvSpPr>
          <p:cNvPr id="6" name="Oval 5"/>
          <p:cNvSpPr/>
          <p:nvPr/>
        </p:nvSpPr>
        <p:spPr>
          <a:xfrm>
            <a:off x="6661427" y="1190870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sp>
        <p:nvSpPr>
          <p:cNvPr id="7" name="Oval 6"/>
          <p:cNvSpPr/>
          <p:nvPr/>
        </p:nvSpPr>
        <p:spPr>
          <a:xfrm>
            <a:off x="6691901" y="2690727"/>
            <a:ext cx="221122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Diagnostic</a:t>
            </a:r>
          </a:p>
        </p:txBody>
      </p:sp>
      <p:sp>
        <p:nvSpPr>
          <p:cNvPr id="8" name="Oval 7"/>
          <p:cNvSpPr/>
          <p:nvPr/>
        </p:nvSpPr>
        <p:spPr>
          <a:xfrm>
            <a:off x="6691901" y="4565451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7DA13A-766A-4144-BBDB-EB73774C2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06" y="170306"/>
            <a:ext cx="3346103" cy="58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 on place value</a:t>
            </a:r>
          </a:p>
          <a:p>
            <a:endParaRPr lang="en-US" dirty="0"/>
          </a:p>
        </p:txBody>
      </p:sp>
      <p:pic>
        <p:nvPicPr>
          <p:cNvPr id="4" name="Picture 2" descr="http://www.eduplace.com/math/mw/background/2/12/graphics/ts_2_12_wi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2132" y="3352800"/>
            <a:ext cx="2598868" cy="2414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027" y="1810870"/>
            <a:ext cx="3015573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2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Introduce regrouping/trading/exchanging after mastery of problems without regrouping</a:t>
            </a:r>
          </a:p>
          <a:p>
            <a:pPr lvl="1"/>
            <a:r>
              <a:rPr lang="en-US" sz="2400" dirty="0"/>
              <a:t>10 ones for 1 ten</a:t>
            </a:r>
          </a:p>
          <a:p>
            <a:pPr lvl="1"/>
            <a:r>
              <a:rPr lang="en-US" sz="2400" dirty="0"/>
              <a:t>10 tens for 1 hundred</a:t>
            </a:r>
          </a:p>
          <a:p>
            <a:pPr marL="411480" lvl="1" indent="0">
              <a:buNone/>
            </a:pPr>
            <a:endParaRPr lang="en-US" sz="2400" dirty="0"/>
          </a:p>
          <a:p>
            <a:pPr marL="402336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1 ten for 10 ones</a:t>
            </a:r>
          </a:p>
          <a:p>
            <a:pPr lvl="1"/>
            <a:r>
              <a:rPr lang="en-US" sz="2400" dirty="0"/>
              <a:t>1 hundred for 10 tens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79984" y="2235644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Carry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57600" y="1804852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79984" y="4079076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Borrow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57600" y="3652618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-357470" y="2586670"/>
            <a:ext cx="14097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Addition</a:t>
            </a:r>
          </a:p>
        </p:txBody>
      </p:sp>
      <p:sp>
        <p:nvSpPr>
          <p:cNvPr id="11" name="Rounded Rectangle 10"/>
          <p:cNvSpPr/>
          <p:nvPr/>
        </p:nvSpPr>
        <p:spPr>
          <a:xfrm rot="16200000">
            <a:off x="-395570" y="4432295"/>
            <a:ext cx="14859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Subtraction</a:t>
            </a:r>
          </a:p>
        </p:txBody>
      </p:sp>
    </p:spTree>
    <p:extLst>
      <p:ext uri="{BB962C8B-B14F-4D97-AF65-F5344CB8AC3E}">
        <p14:creationId xmlns:p14="http://schemas.microsoft.com/office/powerpoint/2010/main" val="17711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Strategies</a:t>
            </a:r>
          </a:p>
        </p:txBody>
      </p:sp>
      <p:sp>
        <p:nvSpPr>
          <p:cNvPr id="4" name="AutoShape 8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Linda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  <a:endParaRPr lang="en-US" b="1" dirty="0"/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1026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5101166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667000"/>
            <a:ext cx="6985000" cy="24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48055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Lluvia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Sums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050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067299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438400"/>
            <a:ext cx="6724535" cy="307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3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Jennifer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Opposite Change</a:t>
            </a:r>
          </a:p>
          <a:p>
            <a:pPr lvl="1" indent="-342900">
              <a:defRPr/>
            </a:pPr>
            <a:r>
              <a:rPr lang="en-US" dirty="0"/>
              <a:t>Round one number to nearest ten</a:t>
            </a:r>
          </a:p>
          <a:p>
            <a:pPr lvl="1" indent="-342900">
              <a:defRPr/>
            </a:pPr>
            <a:r>
              <a:rPr lang="en-US" dirty="0"/>
              <a:t>Amount added is subtracted from other number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3" y="3124200"/>
            <a:ext cx="9144000" cy="23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Alina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Column Addition 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970" lvl="1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b="1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6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067299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895600"/>
            <a:ext cx="6705600" cy="29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1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addition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058152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Subtraction Strategies</a:t>
            </a:r>
          </a:p>
        </p:txBody>
      </p:sp>
      <p:sp>
        <p:nvSpPr>
          <p:cNvPr id="4" name="AutoShape 4" descr="data:image/jpeg;base64,/9j/4AAQSkZJRgABAQAAAQABAAD/2wCEAAkGBxQSEhUUEhQVFBUUFBUUFhQUFRQUFBQUFRUXFxUUFBQYHCggGBolHBQUITEhJSkrLi4uFx8zODMsNygtLisBCgoKDg0OFxAQFywcHBwsLCwsLCwsLCssLCwsLCwsLCwsLCwsLCwsLCwsLCwsLCwsLCwsLCwsNywsKyssLCw3N//AABEIAKkBKwMBIgACEQEDEQH/xAAcAAACAwEBAQEAAAAAAAAAAAADBAIFBgEHAAj/xABBEAABAwMABggEBAUBCAMAAAABAAIDBBEhBRIxQVFhBhMicYGRobEywdHwFEJScgcjYuHxwiQzNEOCkqKyFWN0/8QAGgEAAwEBAQEAAAAAAAAAAAAAAQIDAAQFBv/EACMRAAICAgIDAAMBAQAAAAAAAAABAhEDIRIxBEFREyJhFAX/2gAMAwEAAhEDEQA/AKh2AohyFNIoArhirYGxjrERj7+SRkl3I9K7K6ILZOT0cnakRt8VZTNVfbJ708kCICRiUkjz4q0dGlKmNTWhgDY7WB3W896tdGQa8hAybn1P35Kv/MeBdf1utP0Mp7ve/g044G+Pn5I+wo31FAIomgW/UfU+SyHSGrvqje4knuP9lp66bVjNrjsMA8QB9VgdJS68xtsAt659imky8EJaUm1nDkNnsqaaSysK8kO+ap602UyovJJ/lQMl9iXc/iutcgYdhTUTrZKRhdwTcO3KVhRYU+25TouRwVfC7inYs/RIMGa3cNvFEjj9sngux+XNCqZRsGz3Ky2Z6Bvdc3/K3dxO4Kn0hPm3iVY1U2qLcNneq1kGs7WPFMkI3YXR0GqC47SD4KbrMYXHecD2TLGDebAWuVVaQqNY8tjRy4oVbD0Aa65uVbUT8hU8W3uVnRuWkaIPSbtTtcM+ZQHNDxrDIIs5vEcue8KOmZL2bwuT52SEE5bkbt31TpaFvYCsiMbgeGw8W7vonWZAI2Oz3EJlxbIzOWnbvLHce5J00fVuMZ2HI++aL2v6bpnp/QDSWtGAdsZ9Dh31W52ZH7h/qC8d6JVvUz2Ox2D4ix9165RSazObTbvG4+IU4iTQ8dxGwrqHEbY3HI8dymFUkfFCIRSoLAPHpDldcbBcavnpIIVix2p2kOR3IDYrp+jgyFWDpisLI3CQLe0Va1DLBVbjZxRyMETtklU58Bu5JgzYVfUS7RuKRbHD6Mj6xxJyBi247AAe4ey13RoAFzWgdpl7ZsbHW27cAeqyuiCeref6j4Bjb+7gtL0YqbSs1tgvnZktIHoje0GJo9NPvGQOXoFjDBlx43z/AG81uKulLmkjddZ6pgIbkZWm9nVBKjJVr7HPks/UyaxvtV/pXbZUU8Z/uEtjMTcxSaouYV81EAzGRuR4zx8kvEn6eMn7spsZINBdWMOOfsl4bDajfiGgfYS0ELJPzHhs8EuHZXTO3djvyhvu7AIPHKYUHJdzseH1R4I+GwbSpR0xtnA4/IKTxfAu1vLa76BZsKQnWS6/Zb8I4bzvVbNFnOBwVpPE61mC3K4HmTtSElA8bR80FJAaYJgHerGnPIeCThiN9isoYiBcbVmzIp9INBdcb+PsqwOLTYjwVzpCMHlnyKHDSh3xOBHd7KieibaFad2rfVuQdoTUgDmi+wHB3sPPkrvQWjmyOIaMMHujV2gjkswffklb2T/MropGhwsbWc3ONjhxC9N6J6ZD2tvvAa7lwPrbxC8wBMTtVwtb8p3cdU8OSttFVnVuu3Y5K9FU1JHsbXXHd9kI0b7hZ7QGlhKyxPabt5jc5XTDvG7bzCZMlJUMlCIUwVxMKeOB2ERjbrkcSYY2yEehGFhiT0EdktGm4tiVyphSOVgws7XPsVoqk4WZ0gLlXe4k1pgY5OKUmlucDuvm3gjat8LjorBRTopRY0rv5Ivexc/x+AfIqwo5tWRjjucD3E/IC3qq5o/lR8AXY53v8lOGUlw8/FCT2GJ6poetDw4bhcctx+qrdNQ2vzWU6MaXMTnhxw5wt35WtqJQ9vI7DwPAqkncS+Lswuk6O91nqimc0/YW4q22OQqurpRwwo8jp4mWaziL88XRG0bDvt34Tk1PYqDMcfcI8heJyOg4ellP8OR+pTjYP8YRdU/ZIQNQDV1c3Pj/AHXDJwz3BHJ538vmuxF7sNB8Bf2TWLQEMPPxspsJwGi/M7PADJVnFoVxzK7VAzY5d5bB3lRnq2N7EDbnYXbT5pOXwNAaaE67Wk3e7cfhaN5IWpFVBBjVD324An+yzejaNwJfku4oYY8kubrZOdbOe47FKW32dWJKujRuq4Kg6j49U7rgA94IWdrqXqZC2+Dlp4jnzTNNM57tVw7QyHAcFPTmWxk7cj2+iCWw5UuNiPUB33gpiCmUqWPFirKCFGznSKqu0UHbln6jRT4zdoLhwG1eg9SCEKOlu7Avb3VITZLPGKjyYPo7Q9XCLizn9p39I3Aq0kjaGkmwA4+6K0ao3dy62Jzhc7Nw3W7lZI8Oc+T0Y7SFEKi46ohu57zq/wDbvSDOjNQz4HNcODtYetlv/wAI0G+8/dhyU2xjmjQ0MuSPTMXRumgILmlpbvGR58Ft9FaaD2i+HeiFJSghVFVROiOvFi21m493AqbTXR24/J5ambaCUEeyLdZnQum2yWvg+n9log8Jk7KyVHmnV2CVfJlNVz7KshPaQT0SLenTjW2CWpAjSyqTex0DqX4Wfq3bVZ1UuFUVDl1Rf6kn2Rgauye2fv0Qo5LLhdjvPoP8+iiVHnu/ksvucfUXQmyKEsl4if6wf/HYgNfhOo2xWxxsmb23i3c3JNlY0PSEwvIf2mE9pvDcXN+ipGP+fqEo8+A9b8B6KlGUmj06ajEjA+Mh7HZH3uKpp6RzTvHI5CoejvSZ1K7c6IntMvk/1DcHL0GCoiqGB8Tg4EdzhyI3KM4fDtxZlLTMjJBfbbz+qWNBncthJSBfN0cCo7OnijKMoBuA772RxSN3vA7rkrTHRg3hfDRrOAWtg4ozjKeEZIc/vFh5BNirda0cdh4NHpk+avY6BnAI4om7kNmpGQmoHyf7x2OAwPJTp6MDsgW+a0k9PbYkerzdLyGUAlNS2GNqYj0YXC7i0XN8DYESB6+j0k0O1ZOyR8LjsIWCnRyXRLQ20Ytxf+Zx+iy2nAC5rG/lGe9azSOmmNZ2bF1sWWLyXknJOSj7sWc9cR2FuFZUQ3eSUhbhNNNrHgsTssAy+PsJQvDQ924Y9E3CMcztS7Ghx3fEf7K2OOzx/MzudpdC9NE93bkOdoaMavC53nerSMu/NnnsBHNLjsnW2gXGPzHguPgc/L3Fo/SNviVejznOlSHS8DePOy+jIOyx8UoylZuaDzOfdMNgsN1+QstoycvZIvttHzUZLEcUIg8gguOr3HbwB4oUPGdFFpeMwPErfhJ7Y/1K7ptLEsFnYtjKhWxh7SDkEZWLqKeWNxa2+qDju2qTR6eDMnGpDVXJdQpWZuoPyUxE1BjIdY9clfZRahVLsJBhKrmVXNMj1r1WAEq8Xom1sn1qkJLAeK4yFQkG3zRSQRuJ943jeLH3H0QoXXCHROy4cWOHjtHqEWmbjvTxAwiQmOVYPSEgymYqIiNHhqXx2LHFuNxPFTjbhSfFgeKlJjo2uj2SS0sczJHBxu1zSS5us3hfIuLHai0mkKhptZr+V7H1Vn0Po7aPYT+eR7gOWG+7SltI6O1uWfHw4KU3T2elh3A+bXSk3d2OW1SbpYHAcHHZjPsqafQckhIL3FpBxc8LDPefRXOhej4jt95S8V9Ht/CypXkp0ORBGAEJwStBBSlJOam5UuQpsZMhdAqIWvIDuN0dxVZXzBtzdFISTA6YYxjz1ezPHidxzwVbCLlKvq9Z19yYhlCpVErt2Wsaap26x5D3VdSudI4Nb4ngOKvhFqtsNyyicvk5uK4rs49/Z8FyljsMbTe3zP3wQHZONyfpLXcdzeyPmumKPGlKznVhtjw+EfM819q3yV8wFxJRrJheNHzAuON1IBccxAwJwS8gTMiXmagZCvWYtwx9EF0QO5TlbbxwuWSspBmbjZlMALsbMKLjZSZ6Zx8lktPLhTek6lZIwlKblHpqW6hGxWVNYJmzC0tPYKtqW2V5O5VFULlGwCFP2ZGng4eX+CrGJlrjgT72Smps4j2TLX7+IVIMWRORmEiW5TkkmE70Q0Ka2qZCCQDdznDa1rdp9vNO9iilLCmZIsLZ9Jeh7aPMbi5t7HWtfPcqGWnwoTtOmOka/ofXNdRsj2Oi1m24gkkEefomainDiqbogyxXo9G0W2BDhz2dWLyOCqjz6YGJwLMi+W8RxHNXkUwIuE5pnRJJ12tBxt3+SoZKlrPiNu9LxcdHUsqn0PPfzQzKkvxTXfC4HuKFJIVNlNDkkyWkmSbpSoRsc82HnuQUWxJ5IxW2dqasAbbW3rLy6VEzyB8I2c+aF05bLFN1LndnVDhq3GtfiqjR+CFZQpHMsvNlm5hBwmqOFz3BrRclMU0WvYAXJ3LY6J0W2Ftzl52nhyCyVi5sqxxv2Q0do0Qsttcdp4n6KdQmZZLJORvjc2VFE8XJkcmQjbbJ4Fx9h7olLmMc8+ZUKp1mPdwaAmaBvYb+0eyqkTS2Gjj3DcpuaOCm3GFzVPFYZkNVRcPFFdfioX5hAQXeUvImpAlZErMhOqNh3WKg0iy5Um+OSG12EB0IOFgl3JqVJyvUT1CD0tILqUsiSmqEyRj5z7LoqUhJLdBfKVqMXAmuoOZdJ0j7qxAwgzIQmba54e6jTPu0g4IyPmFOpSLH2cD923p4MDQadxsvUP4EaPxUVLhvETT3AOdbzb5LyWoNrjgv0P0J0f8AhNFwtdhz2h7v3Sdo+9vBXx7YjKP+ItX2o495Jee7YPf0WSlOETpPpLrqt7gcNswf9O31JVfLNhc+T9pjrSNL0UOV6HR7F5v0Qdlej0exPFUZHa59mlYDTkVyb7F6FUR6wssfpmkLb3GOKaTI5OcXyi6ZkG14jNi0FvLBHNXFJAZWhzNjtmbKl0jS8Fd9GpiImjgfml4xkSxeZmi6k7TF9I0z2XbvXdE6zdUHirvS8Ob8VRMcWyW4bEYpJ6F8jJKW5MzfTuUyVRuLaoDR4Kt0fROe4NY0uJ3BeqVdGyUNc+Nrrja4AlciY2MWa1rf2gBK1s6I5+MVoQ0DocU7dZ+ZD5N5DnzVhLL/AJQpJj3e6SdNrGwRUThzZ23b7D691Ph3X+/NR1NgHFSmNrnl7pyaEtJu/wBneeN/QK2pGdhg/pHsqnSQ/wBmN+BPmSr2hsWh27VB9E3SHgrkFihujtjA+pSctcT8GB+o7T3BBOcnPflc8sqPSxeDJ7eiwdOzi3zC5rNd+k+RVc4JeRo4Kf5S78BemWM1KDsx6hVlVERt89ygKh7PhdcfpdkeB2hMQ6QZJ2HDVd+k7/2neqRyJnHm8OUNlPNH5pITWwrXSMWr3H7sVSXTnLVdg6h6rnvyjVMiUuppHpEJSq2oBVtq4ScrMogEmxFRkiToQ5QgwoHTYT+vhJxIxdhKxkCmylXsTe9fPjTJgoLoDRZqayCK3xyM1v2iznegK946aVzYYSNgZGTYd1mrAfwe0Zr1T5yMRMsOTnY9h6p7+KOlCQGXy92f2i66oajZN9mDjcTk7TnxKM5LwtTJUYrZmabod816RRnC826JOyvRaI4TPsMRy6DUQB4sQiXXLrDGP050dIBczyVboKMhrgRYgra6Rf2Ss1RuGu4JVqSJT8VODmvR9pbWABHBZ9p7VztWr0hHdo7lRVEFjdUa2eXlbTLWkkvFb9JSkshU9HSWuOIS8w/wswuX6oFI/wCyi045IAGcp2ELElthoo72duyoVuGnmnNSzRzuUKleSXbLWsb8eSJ08fRXaQH8lot+UJujJ6iJvBjdbmbYHkltKXvYd3irFsdgBwAHop5XUTr/AOfj5ZW/hEBTUg1fWXEz3kAcgSpqRKylAYVkKqdLtuwkEhwy1w2tI3hWU5Wf6RVOpDIeDT57Amh2TydOxrox0kbWxFj7CZg7Q3O4Pakap5D3DgVgNCVL4JWSMvdpzzbvB7wvQan+Y7XYLteA4eIBXa1TPByRt6EJXKLApFq+OAoHYcJSsqKXJWVyKADc5CkkUZnWUYm3RMHiCKQuMCYpKR8r2sYLucbAfPuS0EhS0r5XBsbS5x3BXDuitUBcxHwIW/6MdH20bM2dI4dp3DkOStJprC6LSLRxWtifQugdSaNe8ttJK5x1SbH9IF+4XXm/TfSTpKgNJv1bQ3xOTf0W+0nUSymBmq5rLkg5Ad9/NUOmegjXuL2PLXE3N8glXlJUkQWN26MbTSI7npiu0BPBtbrDi3KqXPJNgCTwAKyoSSfs1/RKTteK9KoThebdEaR7bFzSO8L0KlqA0ZKVvY0YssboE9SGpCq0qBsVHW6QLlOWRI6MeFvsZ0tpfcFT6PrgZRzSVU9ztxPgUjHRzB7XMjkNjuY76KSk27Z0ShHg4o9DMWvYWUarRDTswi6Kns0awIPPCaqZwGm528F2J2rPEliVOzKuZquxuUKjbfijTNygPbcdyxw/VRBh5eKdgak4mm+wq0ghsMoOSSsfFilJ6RB7za3kh01YGgt1bkn0RpoydiVbBYgnNkOcfp0/5812okmwa0l9zT67k4GrtMzs9+UTVUMsrZ7HiYfxw/rIKLkQtUHhROsXelJUzIUpM5KMI1LlkOlri5moPzOHkM/Raires9O0OfkXt7q2FbOPzMnHG6KSg0TYfPiVd0XWMYGjYL+5Kbc9rB2vBu9KdcTldLdni/k4n1kCZy9Qk6LUrv8Allp5PcPK5VdVdAInfBK9veA76FK8TO+zzWVyXe5b2p/hxKPgmY7vaW/Mqk0l0Iq423DBIP8A6yHH/t2peDRrMk43KaiCiYS0kEEEbQcEHmFNiDME2L0ToLoQRsE7/jkHZH6W/UrziVy9X6MuIp4bnawLIriSctlnWVzWDOO9U9RPNPGWwDLsBxwAON1YVNGJnFrstAuRxTtOerGqLADhwSRb7O2lWivoKKZgYJptfUFg22B4p2WSw4rlXUN4pJ9SNiaUm2IoJHZJLqWidHRvk+BoxcmwSjnjcrrQERZrF2LgW4rQWxJ0NmiaNgC+/Ct3gI5ffYuWVHQgD8M3c1vkFJtOOA8gmFElKE+6hvBQMIUjIvusWsKAOhQX06bL1AlYIn+GC+/CjgmtZQc5Y1L4LfhwvuqCMSokpGOgRYoGJGXAEjQ6Bhq7ZFAXdVCjWLuahSJl4S0qDQbEpkhO5PVBVVUuSDordIS2B5LK/wDyLiTqi3PaVbafqLNI44Wejh5rqxR0eV5s7dD0biTcnPNPtaLJGnj2WT4YrHlSds9heL2+/JfdaQduPUd6p+i/+6Cs5PmFVHqtUwzXH8pGd17+Gzap9ZwFj6JKl3/9PuU3J8Q8f/VBgMn070AKiMzRttNGLut/zGDaMbXBeYBhXuI2nv8AmvHar43fud7lQy6Y8Y2VrmFegdGtLCWNrNj2NsRxA3hYwq66Hf8AEj9jki3oeH6vRv6aY2JGTbI4qs0jpGZtO6ZsYAD+rbruy52+1tycpvjQ+kf/AAEH/wCh/u9ZR2zpnKor+sxdRXVQ/mPIDd7QNncrfRkxlsGaz3HduHela34FddAdsvh8kKHnovqDR4j7T8u3DcE0JLnvUqpBi/KmJVofhU7pV+zwKMUUybJmQWQZ34vwQn/MKMm375JWwxRH8QpiRVNPsT0aVMehgyIbpVwoTlmxkTMyj16XchOS2NQ4ZlxsiVXY1rDQ3rroclmogWMMB6lrJZqmsKybikqhyaSVUhIMRCokVTVyKxqFT1uwpEVfRldMzgvsdgSwsd5+SFpP4z3pin2NXbBaR8/5Em5tjlLHqqbplwJR+1FnPBX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SEhUUEhQVFBUUFBUUFhQUFRQUFBQUFRUXFxUUFBQYHCggGBolHBQUITEhJSkrLi4uFx8zODMsNygtLisBCgoKDg0OFxAQFywcHBwsLCwsLCwsLCssLCwsLCwsLCwsLCwsLCwsLCwsLCwsLCwsLCwsLCwsNywsKyssLCw3N//AABEIAKkBKwMBIgACEQEDEQH/xAAcAAACAwEBAQEAAAAAAAAAAAADBAIFBgEHAAj/xABBEAABAwMABggEBAUBCAMAAAABAAIDBBEhBRIxQVFhBhMicYGRobEywdHwFEJScgcjYuHxwiQzNEOCkqKyFWN0/8QAGgEAAwEBAQEAAAAAAAAAAAAAAQIDAAQFBv/EACMRAAICAgIDAAMBAQAAAAAAAAABAhEDIRIxBEFREyJhFAX/2gAMAwEAAhEDEQA/AKh2AohyFNIoArhirYGxjrERj7+SRkl3I9K7K6ILZOT0cnakRt8VZTNVfbJ708kCICRiUkjz4q0dGlKmNTWhgDY7WB3W896tdGQa8hAybn1P35Kv/MeBdf1utP0Mp7ve/g044G+Pn5I+wo31FAIomgW/UfU+SyHSGrvqje4knuP9lp66bVjNrjsMA8QB9VgdJS68xtsAt659imky8EJaUm1nDkNnsqaaSysK8kO+ap602UyovJJ/lQMl9iXc/iutcgYdhTUTrZKRhdwTcO3KVhRYU+25TouRwVfC7inYs/RIMGa3cNvFEjj9sngux+XNCqZRsGz3Ky2Z6Bvdc3/K3dxO4Kn0hPm3iVY1U2qLcNneq1kGs7WPFMkI3YXR0GqC47SD4KbrMYXHecD2TLGDebAWuVVaQqNY8tjRy4oVbD0Aa65uVbUT8hU8W3uVnRuWkaIPSbtTtcM+ZQHNDxrDIIs5vEcue8KOmZL2bwuT52SEE5bkbt31TpaFvYCsiMbgeGw8W7vonWZAI2Oz3EJlxbIzOWnbvLHce5J00fVuMZ2HI++aL2v6bpnp/QDSWtGAdsZ9Dh31W52ZH7h/qC8d6JVvUz2Ox2D4ix9165RSazObTbvG4+IU4iTQ8dxGwrqHEbY3HI8dymFUkfFCIRSoLAPHpDldcbBcavnpIIVix2p2kOR3IDYrp+jgyFWDpisLI3CQLe0Va1DLBVbjZxRyMETtklU58Bu5JgzYVfUS7RuKRbHD6Mj6xxJyBi247AAe4ey13RoAFzWgdpl7ZsbHW27cAeqyuiCeref6j4Bjb+7gtL0YqbSs1tgvnZktIHoje0GJo9NPvGQOXoFjDBlx43z/AG81uKulLmkjddZ6pgIbkZWm9nVBKjJVr7HPks/UyaxvtV/pXbZUU8Z/uEtjMTcxSaouYV81EAzGRuR4zx8kvEn6eMn7spsZINBdWMOOfsl4bDajfiGgfYS0ELJPzHhs8EuHZXTO3djvyhvu7AIPHKYUHJdzseH1R4I+GwbSpR0xtnA4/IKTxfAu1vLa76BZsKQnWS6/Zb8I4bzvVbNFnOBwVpPE61mC3K4HmTtSElA8bR80FJAaYJgHerGnPIeCThiN9isoYiBcbVmzIp9INBdcb+PsqwOLTYjwVzpCMHlnyKHDSh3xOBHd7KieibaFad2rfVuQdoTUgDmi+wHB3sPPkrvQWjmyOIaMMHujV2gjkswffklb2T/MropGhwsbWc3ONjhxC9N6J6ZD2tvvAa7lwPrbxC8wBMTtVwtb8p3cdU8OSttFVnVuu3Y5K9FU1JHsbXXHd9kI0b7hZ7QGlhKyxPabt5jc5XTDvG7bzCZMlJUMlCIUwVxMKeOB2ERjbrkcSYY2yEehGFhiT0EdktGm4tiVyphSOVgws7XPsVoqk4WZ0gLlXe4k1pgY5OKUmlucDuvm3gjat8LjorBRTopRY0rv5Ivexc/x+AfIqwo5tWRjjucD3E/IC3qq5o/lR8AXY53v8lOGUlw8/FCT2GJ6poetDw4bhcctx+qrdNQ2vzWU6MaXMTnhxw5wt35WtqJQ9vI7DwPAqkncS+Lswuk6O91nqimc0/YW4q22OQqurpRwwo8jp4mWaziL88XRG0bDvt34Tk1PYqDMcfcI8heJyOg4ellP8OR+pTjYP8YRdU/ZIQNQDV1c3Pj/AHXDJwz3BHJ538vmuxF7sNB8Bf2TWLQEMPPxspsJwGi/M7PADJVnFoVxzK7VAzY5d5bB3lRnq2N7EDbnYXbT5pOXwNAaaE67Wk3e7cfhaN5IWpFVBBjVD324An+yzejaNwJfku4oYY8kubrZOdbOe47FKW32dWJKujRuq4Kg6j49U7rgA94IWdrqXqZC2+Dlp4jnzTNNM57tVw7QyHAcFPTmWxk7cj2+iCWw5UuNiPUB33gpiCmUqWPFirKCFGznSKqu0UHbln6jRT4zdoLhwG1eg9SCEKOlu7Avb3VITZLPGKjyYPo7Q9XCLizn9p39I3Aq0kjaGkmwA4+6K0ao3dy62Jzhc7Nw3W7lZI8Oc+T0Y7SFEKi46ohu57zq/wDbvSDOjNQz4HNcODtYetlv/wAI0G+8/dhyU2xjmjQ0MuSPTMXRumgILmlpbvGR58Ft9FaaD2i+HeiFJSghVFVROiOvFi21m493AqbTXR24/J5ambaCUEeyLdZnQum2yWvg+n9log8Jk7KyVHmnV2CVfJlNVz7KshPaQT0SLenTjW2CWpAjSyqTex0DqX4Wfq3bVZ1UuFUVDl1Rf6kn2Rgauye2fv0Qo5LLhdjvPoP8+iiVHnu/ksvucfUXQmyKEsl4if6wf/HYgNfhOo2xWxxsmb23i3c3JNlY0PSEwvIf2mE9pvDcXN+ipGP+fqEo8+A9b8B6KlGUmj06ajEjA+Mh7HZH3uKpp6RzTvHI5CoejvSZ1K7c6IntMvk/1DcHL0GCoiqGB8Tg4EdzhyI3KM4fDtxZlLTMjJBfbbz+qWNBncthJSBfN0cCo7OnijKMoBuA772RxSN3vA7rkrTHRg3hfDRrOAWtg4ozjKeEZIc/vFh5BNirda0cdh4NHpk+avY6BnAI4om7kNmpGQmoHyf7x2OAwPJTp6MDsgW+a0k9PbYkerzdLyGUAlNS2GNqYj0YXC7i0XN8DYESB6+j0k0O1ZOyR8LjsIWCnRyXRLQ20Ytxf+Zx+iy2nAC5rG/lGe9azSOmmNZ2bF1sWWLyXknJOSj7sWc9cR2FuFZUQ3eSUhbhNNNrHgsTssAy+PsJQvDQ924Y9E3CMcztS7Ghx3fEf7K2OOzx/MzudpdC9NE93bkOdoaMavC53nerSMu/NnnsBHNLjsnW2gXGPzHguPgc/L3Fo/SNviVejznOlSHS8DePOy+jIOyx8UoylZuaDzOfdMNgsN1+QstoycvZIvttHzUZLEcUIg8gguOr3HbwB4oUPGdFFpeMwPErfhJ7Y/1K7ptLEsFnYtjKhWxh7SDkEZWLqKeWNxa2+qDju2qTR6eDMnGpDVXJdQpWZuoPyUxE1BjIdY9clfZRahVLsJBhKrmVXNMj1r1WAEq8Xom1sn1qkJLAeK4yFQkG3zRSQRuJ943jeLH3H0QoXXCHROy4cWOHjtHqEWmbjvTxAwiQmOVYPSEgymYqIiNHhqXx2LHFuNxPFTjbhSfFgeKlJjo2uj2SS0sczJHBxu1zSS5us3hfIuLHai0mkKhptZr+V7H1Vn0Po7aPYT+eR7gOWG+7SltI6O1uWfHw4KU3T2elh3A+bXSk3d2OW1SbpYHAcHHZjPsqafQckhIL3FpBxc8LDPefRXOhej4jt95S8V9Ht/CypXkp0ORBGAEJwStBBSlJOam5UuQpsZMhdAqIWvIDuN0dxVZXzBtzdFISTA6YYxjz1ezPHidxzwVbCLlKvq9Z19yYhlCpVErt2Wsaap26x5D3VdSudI4Nb4ngOKvhFqtsNyyicvk5uK4rs49/Z8FyljsMbTe3zP3wQHZONyfpLXcdzeyPmumKPGlKznVhtjw+EfM819q3yV8wFxJRrJheNHzAuON1IBccxAwJwS8gTMiXmagZCvWYtwx9EF0QO5TlbbxwuWSspBmbjZlMALsbMKLjZSZ6Zx8lktPLhTek6lZIwlKblHpqW6hGxWVNYJmzC0tPYKtqW2V5O5VFULlGwCFP2ZGng4eX+CrGJlrjgT72Smps4j2TLX7+IVIMWRORmEiW5TkkmE70Q0Ka2qZCCQDdznDa1rdp9vNO9iilLCmZIsLZ9Jeh7aPMbi5t7HWtfPcqGWnwoTtOmOka/ofXNdRsj2Oi1m24gkkEefomainDiqbogyxXo9G0W2BDhz2dWLyOCqjz6YGJwLMi+W8RxHNXkUwIuE5pnRJJ12tBxt3+SoZKlrPiNu9LxcdHUsqn0PPfzQzKkvxTXfC4HuKFJIVNlNDkkyWkmSbpSoRsc82HnuQUWxJ5IxW2dqasAbbW3rLy6VEzyB8I2c+aF05bLFN1LndnVDhq3GtfiqjR+CFZQpHMsvNlm5hBwmqOFz3BrRclMU0WvYAXJ3LY6J0W2Ftzl52nhyCyVi5sqxxv2Q0do0Qsttcdp4n6KdQmZZLJORvjc2VFE8XJkcmQjbbJ4Fx9h7olLmMc8+ZUKp1mPdwaAmaBvYb+0eyqkTS2Gjj3DcpuaOCm3GFzVPFYZkNVRcPFFdfioX5hAQXeUvImpAlZErMhOqNh3WKg0iy5Um+OSG12EB0IOFgl3JqVJyvUT1CD0tILqUsiSmqEyRj5z7LoqUhJLdBfKVqMXAmuoOZdJ0j7qxAwgzIQmba54e6jTPu0g4IyPmFOpSLH2cD923p4MDQadxsvUP4EaPxUVLhvETT3AOdbzb5LyWoNrjgv0P0J0f8AhNFwtdhz2h7v3Sdo+9vBXx7YjKP+ItX2o495Jee7YPf0WSlOETpPpLrqt7gcNswf9O31JVfLNhc+T9pjrSNL0UOV6HR7F5v0Qdlej0exPFUZHa59mlYDTkVyb7F6FUR6wssfpmkLb3GOKaTI5OcXyi6ZkG14jNi0FvLBHNXFJAZWhzNjtmbKl0jS8Fd9GpiImjgfml4xkSxeZmi6k7TF9I0z2XbvXdE6zdUHirvS8Ob8VRMcWyW4bEYpJ6F8jJKW5MzfTuUyVRuLaoDR4Kt0fROe4NY0uJ3BeqVdGyUNc+Nrrja4AlciY2MWa1rf2gBK1s6I5+MVoQ0DocU7dZ+ZD5N5DnzVhLL/AJQpJj3e6SdNrGwRUThzZ23b7D691Ph3X+/NR1NgHFSmNrnl7pyaEtJu/wBneeN/QK2pGdhg/pHsqnSQ/wBmN+BPmSr2hsWh27VB9E3SHgrkFihujtjA+pSctcT8GB+o7T3BBOcnPflc8sqPSxeDJ7eiwdOzi3zC5rNd+k+RVc4JeRo4Kf5S78BemWM1KDsx6hVlVERt89ygKh7PhdcfpdkeB2hMQ6QZJ2HDVd+k7/2neqRyJnHm8OUNlPNH5pITWwrXSMWr3H7sVSXTnLVdg6h6rnvyjVMiUuppHpEJSq2oBVtq4ScrMogEmxFRkiToQ5QgwoHTYT+vhJxIxdhKxkCmylXsTe9fPjTJgoLoDRZqayCK3xyM1v2iznegK946aVzYYSNgZGTYd1mrAfwe0Zr1T5yMRMsOTnY9h6p7+KOlCQGXy92f2i66oajZN9mDjcTk7TnxKM5LwtTJUYrZmabod816RRnC826JOyvRaI4TPsMRy6DUQB4sQiXXLrDGP050dIBczyVboKMhrgRYgra6Rf2Ss1RuGu4JVqSJT8VODmvR9pbWABHBZ9p7VztWr0hHdo7lRVEFjdUa2eXlbTLWkkvFb9JSkshU9HSWuOIS8w/wswuX6oFI/wCyi045IAGcp2ELElthoo72duyoVuGnmnNSzRzuUKleSXbLWsb8eSJ08fRXaQH8lot+UJujJ6iJvBjdbmbYHkltKXvYd3irFsdgBwAHop5XUTr/AOfj5ZW/hEBTUg1fWXEz3kAcgSpqRKylAYVkKqdLtuwkEhwy1w2tI3hWU5Wf6RVOpDIeDT57Amh2TydOxrox0kbWxFj7CZg7Q3O4Pakap5D3DgVgNCVL4JWSMvdpzzbvB7wvQan+Y7XYLteA4eIBXa1TPByRt6EJXKLApFq+OAoHYcJSsqKXJWVyKADc5CkkUZnWUYm3RMHiCKQuMCYpKR8r2sYLucbAfPuS0EhS0r5XBsbS5x3BXDuitUBcxHwIW/6MdH20bM2dI4dp3DkOStJprC6LSLRxWtifQugdSaNe8ttJK5x1SbH9IF+4XXm/TfSTpKgNJv1bQ3xOTf0W+0nUSymBmq5rLkg5Ad9/NUOmegjXuL2PLXE3N8glXlJUkQWN26MbTSI7npiu0BPBtbrDi3KqXPJNgCTwAKyoSSfs1/RKTteK9KoThebdEaR7bFzSO8L0KlqA0ZKVvY0YssboE9SGpCq0qBsVHW6QLlOWRI6MeFvsZ0tpfcFT6PrgZRzSVU9ztxPgUjHRzB7XMjkNjuY76KSk27Z0ShHg4o9DMWvYWUarRDTswi6Kns0awIPPCaqZwGm528F2J2rPEliVOzKuZquxuUKjbfijTNygPbcdyxw/VRBh5eKdgak4mm+wq0ghsMoOSSsfFilJ6RB7za3kh01YGgt1bkn0RpoydiVbBYgnNkOcfp0/5812okmwa0l9zT67k4GrtMzs9+UTVUMsrZ7HiYfxw/rIKLkQtUHhROsXelJUzIUpM5KMI1LlkOlri5moPzOHkM/Raires9O0OfkXt7q2FbOPzMnHG6KSg0TYfPiVd0XWMYGjYL+5Kbc9rB2vBu9KdcTldLdni/k4n1kCZy9Qk6LUrv8Allp5PcPK5VdVdAInfBK9veA76FK8TO+zzWVyXe5b2p/hxKPgmY7vaW/Mqk0l0Iq423DBIP8A6yHH/t2peDRrMk43KaiCiYS0kEEEbQcEHmFNiDME2L0ToLoQRsE7/jkHZH6W/UrziVy9X6MuIp4bnawLIriSctlnWVzWDOO9U9RPNPGWwDLsBxwAON1YVNGJnFrstAuRxTtOerGqLADhwSRb7O2lWivoKKZgYJptfUFg22B4p2WSw4rlXUN4pJ9SNiaUm2IoJHZJLqWidHRvk+BoxcmwSjnjcrrQERZrF2LgW4rQWxJ0NmiaNgC+/Ct3gI5ffYuWVHQgD8M3c1vkFJtOOA8gmFElKE+6hvBQMIUjIvusWsKAOhQX06bL1AlYIn+GC+/CjgmtZQc5Y1L4LfhwvuqCMSokpGOgRYoGJGXAEjQ6Bhq7ZFAXdVCjWLuahSJl4S0qDQbEpkhO5PVBVVUuSDordIS2B5LK/wDyLiTqi3PaVbafqLNI44Wejh5rqxR0eV5s7dD0biTcnPNPtaLJGnj2WT4YrHlSds9heL2+/JfdaQduPUd6p+i/+6Cs5PmFVHqtUwzXH8pGd17+Gzap9ZwFj6JKl3/9PuU3J8Q8f/VBgMn070AKiMzRttNGLut/zGDaMbXBeYBhXuI2nv8AmvHar43fud7lQy6Y8Y2VrmFegdGtLCWNrNj2NsRxA3hYwq66Hf8AEj9jki3oeH6vRv6aY2JGTbI4qs0jpGZtO6ZsYAD+rbruy52+1tycpvjQ+kf/AAEH/wCh/u9ZR2zpnKor+sxdRXVQ/mPIDd7QNncrfRkxlsGaz3HduHela34FddAdsvh8kKHnovqDR4j7T8u3DcE0JLnvUqpBi/KmJVofhU7pV+zwKMUUybJmQWQZ34vwQn/MKMm375JWwxRH8QpiRVNPsT0aVMehgyIbpVwoTlmxkTMyj16XchOS2NQ4ZlxsiVXY1rDQ3rroclmogWMMB6lrJZqmsKybikqhyaSVUhIMRCokVTVyKxqFT1uwpEVfRldMzgvsdgSwsd5+SFpP4z3pin2NXbBaR8/5Em5tjlLHqqbplwJR+1FnPBXZ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QSEhUUEhQVFBUUFBUUFhQUFRQUFBQUFRUXFxUUFBQYHCggGBolHBQUITEhJSkrLi4uFx8zODMsNygtLisBCgoKDg0OFxAQFywcHBwsLCwsLCwsLCssLCwsLCwsLCwsLCwsLCwsLCwsLCwsLCwsLCwsLCwsNywsKyssLCw3N//AABEIAKkBKwMBIgACEQEDEQH/xAAcAAACAwEBAQEAAAAAAAAAAAADBAIFBgEHAAj/xABBEAABAwMABggEBAUBCAMAAAABAAIDBBEhBRIxQVFhBhMicYGRobEywdHwFEJScgcjYuHxwiQzNEOCkqKyFWN0/8QAGgEAAwEBAQEAAAAAAAAAAAAAAQIDAAQFBv/EACMRAAICAgIDAAMBAQAAAAAAAAABAhEDIRIxBEFREyJhFAX/2gAMAwEAAhEDEQA/AKh2AohyFNIoArhirYGxjrERj7+SRkl3I9K7K6ILZOT0cnakRt8VZTNVfbJ708kCICRiUkjz4q0dGlKmNTWhgDY7WB3W896tdGQa8hAybn1P35Kv/MeBdf1utP0Mp7ve/g044G+Pn5I+wo31FAIomgW/UfU+SyHSGrvqje4knuP9lp66bVjNrjsMA8QB9VgdJS68xtsAt659imky8EJaUm1nDkNnsqaaSysK8kO+ap602UyovJJ/lQMl9iXc/iutcgYdhTUTrZKRhdwTcO3KVhRYU+25TouRwVfC7inYs/RIMGa3cNvFEjj9sngux+XNCqZRsGz3Ky2Z6Bvdc3/K3dxO4Kn0hPm3iVY1U2qLcNneq1kGs7WPFMkI3YXR0GqC47SD4KbrMYXHecD2TLGDebAWuVVaQqNY8tjRy4oVbD0Aa65uVbUT8hU8W3uVnRuWkaIPSbtTtcM+ZQHNDxrDIIs5vEcue8KOmZL2bwuT52SEE5bkbt31TpaFvYCsiMbgeGw8W7vonWZAI2Oz3EJlxbIzOWnbvLHce5J00fVuMZ2HI++aL2v6bpnp/QDSWtGAdsZ9Dh31W52ZH7h/qC8d6JVvUz2Ox2D4ix9165RSazObTbvG4+IU4iTQ8dxGwrqHEbY3HI8dymFUkfFCIRSoLAPHpDldcbBcavnpIIVix2p2kOR3IDYrp+jgyFWDpisLI3CQLe0Va1DLBVbjZxRyMETtklU58Bu5JgzYVfUS7RuKRbHD6Mj6xxJyBi247AAe4ey13RoAFzWgdpl7ZsbHW27cAeqyuiCeref6j4Bjb+7gtL0YqbSs1tgvnZktIHoje0GJo9NPvGQOXoFjDBlx43z/AG81uKulLmkjddZ6pgIbkZWm9nVBKjJVr7HPks/UyaxvtV/pXbZUU8Z/uEtjMTcxSaouYV81EAzGRuR4zx8kvEn6eMn7spsZINBdWMOOfsl4bDajfiGgfYS0ELJPzHhs8EuHZXTO3djvyhvu7AIPHKYUHJdzseH1R4I+GwbSpR0xtnA4/IKTxfAu1vLa76BZsKQnWS6/Zb8I4bzvVbNFnOBwVpPE61mC3K4HmTtSElA8bR80FJAaYJgHerGnPIeCThiN9isoYiBcbVmzIp9INBdcb+PsqwOLTYjwVzpCMHlnyKHDSh3xOBHd7KieibaFad2rfVuQdoTUgDmi+wHB3sPPkrvQWjmyOIaMMHujV2gjkswffklb2T/MropGhwsbWc3ONjhxC9N6J6ZD2tvvAa7lwPrbxC8wBMTtVwtb8p3cdU8OSttFVnVuu3Y5K9FU1JHsbXXHd9kI0b7hZ7QGlhKyxPabt5jc5XTDvG7bzCZMlJUMlCIUwVxMKeOB2ERjbrkcSYY2yEehGFhiT0EdktGm4tiVyphSOVgws7XPsVoqk4WZ0gLlXe4k1pgY5OKUmlucDuvm3gjat8LjorBRTopRY0rv5Ivexc/x+AfIqwo5tWRjjucD3E/IC3qq5o/lR8AXY53v8lOGUlw8/FCT2GJ6poetDw4bhcctx+qrdNQ2vzWU6MaXMTnhxw5wt35WtqJQ9vI7DwPAqkncS+Lswuk6O91nqimc0/YW4q22OQqurpRwwo8jp4mWaziL88XRG0bDvt34Tk1PYqDMcfcI8heJyOg4ellP8OR+pTjYP8YRdU/ZIQNQDV1c3Pj/AHXDJwz3BHJ538vmuxF7sNB8Bf2TWLQEMPPxspsJwGi/M7PADJVnFoVxzK7VAzY5d5bB3lRnq2N7EDbnYXbT5pOXwNAaaE67Wk3e7cfhaN5IWpFVBBjVD324An+yzejaNwJfku4oYY8kubrZOdbOe47FKW32dWJKujRuq4Kg6j49U7rgA94IWdrqXqZC2+Dlp4jnzTNNM57tVw7QyHAcFPTmWxk7cj2+iCWw5UuNiPUB33gpiCmUqWPFirKCFGznSKqu0UHbln6jRT4zdoLhwG1eg9SCEKOlu7Avb3VITZLPGKjyYPo7Q9XCLizn9p39I3Aq0kjaGkmwA4+6K0ao3dy62Jzhc7Nw3W7lZI8Oc+T0Y7SFEKi46ohu57zq/wDbvSDOjNQz4HNcODtYetlv/wAI0G+8/dhyU2xjmjQ0MuSPTMXRumgILmlpbvGR58Ft9FaaD2i+HeiFJSghVFVROiOvFi21m493AqbTXR24/J5ambaCUEeyLdZnQum2yWvg+n9log8Jk7KyVHmnV2CVfJlNVz7KshPaQT0SLenTjW2CWpAjSyqTex0DqX4Wfq3bVZ1UuFUVDl1Rf6kn2Rgauye2fv0Qo5LLhdjvPoP8+iiVHnu/ksvucfUXQmyKEsl4if6wf/HYgNfhOo2xWxxsmb23i3c3JNlY0PSEwvIf2mE9pvDcXN+ipGP+fqEo8+A9b8B6KlGUmj06ajEjA+Mh7HZH3uKpp6RzTvHI5CoejvSZ1K7c6IntMvk/1DcHL0GCoiqGB8Tg4EdzhyI3KM4fDtxZlLTMjJBfbbz+qWNBncthJSBfN0cCo7OnijKMoBuA772RxSN3vA7rkrTHRg3hfDRrOAWtg4ozjKeEZIc/vFh5BNirda0cdh4NHpk+avY6BnAI4om7kNmpGQmoHyf7x2OAwPJTp6MDsgW+a0k9PbYkerzdLyGUAlNS2GNqYj0YXC7i0XN8DYESB6+j0k0O1ZOyR8LjsIWCnRyXRLQ20Ytxf+Zx+iy2nAC5rG/lGe9azSOmmNZ2bF1sWWLyXknJOSj7sWc9cR2FuFZUQ3eSUhbhNNNrHgsTssAy+PsJQvDQ924Y9E3CMcztS7Ghx3fEf7K2OOzx/MzudpdC9NE93bkOdoaMavC53nerSMu/NnnsBHNLjsnW2gXGPzHguPgc/L3Fo/SNviVejznOlSHS8DePOy+jIOyx8UoylZuaDzOfdMNgsN1+QstoycvZIvttHzUZLEcUIg8gguOr3HbwB4oUPGdFFpeMwPErfhJ7Y/1K7ptLEsFnYtjKhWxh7SDkEZWLqKeWNxa2+qDju2qTR6eDMnGpDVXJdQpWZuoPyUxE1BjIdY9clfZRahVLsJBhKrmVXNMj1r1WAEq8Xom1sn1qkJLAeK4yFQkG3zRSQRuJ943jeLH3H0QoXXCHROy4cWOHjtHqEWmbjvTxAwiQmOVYPSEgymYqIiNHhqXx2LHFuNxPFTjbhSfFgeKlJjo2uj2SS0sczJHBxu1zSS5us3hfIuLHai0mkKhptZr+V7H1Vn0Po7aPYT+eR7gOWG+7SltI6O1uWfHw4KU3T2elh3A+bXSk3d2OW1SbpYHAcHHZjPsqafQckhIL3FpBxc8LDPefRXOhej4jt95S8V9Ht/CypXkp0ORBGAEJwStBBSlJOam5UuQpsZMhdAqIWvIDuN0dxVZXzBtzdFISTA6YYxjz1ezPHidxzwVbCLlKvq9Z19yYhlCpVErt2Wsaap26x5D3VdSudI4Nb4ngOKvhFqtsNyyicvk5uK4rs49/Z8FyljsMbTe3zP3wQHZONyfpLXcdzeyPmumKPGlKznVhtjw+EfM819q3yV8wFxJRrJheNHzAuON1IBccxAwJwS8gTMiXmagZCvWYtwx9EF0QO5TlbbxwuWSspBmbjZlMALsbMKLjZSZ6Zx8lktPLhTek6lZIwlKblHpqW6hGxWVNYJmzC0tPYKtqW2V5O5VFULlGwCFP2ZGng4eX+CrGJlrjgT72Smps4j2TLX7+IVIMWRORmEiW5TkkmE70Q0Ka2qZCCQDdznDa1rdp9vNO9iilLCmZIsLZ9Jeh7aPMbi5t7HWtfPcqGWnwoTtOmOka/ofXNdRsj2Oi1m24gkkEefomainDiqbogyxXo9G0W2BDhz2dWLyOCqjz6YGJwLMi+W8RxHNXkUwIuE5pnRJJ12tBxt3+SoZKlrPiNu9LxcdHUsqn0PPfzQzKkvxTXfC4HuKFJIVNlNDkkyWkmSbpSoRsc82HnuQUWxJ5IxW2dqasAbbW3rLy6VEzyB8I2c+aF05bLFN1LndnVDhq3GtfiqjR+CFZQpHMsvNlm5hBwmqOFz3BrRclMU0WvYAXJ3LY6J0W2Ftzl52nhyCyVi5sqxxv2Q0do0Qsttcdp4n6KdQmZZLJORvjc2VFE8XJkcmQjbbJ4Fx9h7olLmMc8+ZUKp1mPdwaAmaBvYb+0eyqkTS2Gjj3DcpuaOCm3GFzVPFYZkNVRcPFFdfioX5hAQXeUvImpAlZErMhOqNh3WKg0iy5Um+OSG12EB0IOFgl3JqVJyvUT1CD0tILqUsiSmqEyRj5z7LoqUhJLdBfKVqMXAmuoOZdJ0j7qxAwgzIQmba54e6jTPu0g4IyPmFOpSLH2cD923p4MDQadxsvUP4EaPxUVLhvETT3AOdbzb5LyWoNrjgv0P0J0f8AhNFwtdhz2h7v3Sdo+9vBXx7YjKP+ItX2o495Jee7YPf0WSlOETpPpLrqt7gcNswf9O31JVfLNhc+T9pjrSNL0UOV6HR7F5v0Qdlej0exPFUZHa59mlYDTkVyb7F6FUR6wssfpmkLb3GOKaTI5OcXyi6ZkG14jNi0FvLBHNXFJAZWhzNjtmbKl0jS8Fd9GpiImjgfml4xkSxeZmi6k7TF9I0z2XbvXdE6zdUHirvS8Ob8VRMcWyW4bEYpJ6F8jJKW5MzfTuUyVRuLaoDR4Kt0fROe4NY0uJ3BeqVdGyUNc+Nrrja4AlciY2MWa1rf2gBK1s6I5+MVoQ0DocU7dZ+ZD5N5DnzVhLL/AJQpJj3e6SdNrGwRUThzZ23b7D691Ph3X+/NR1NgHFSmNrnl7pyaEtJu/wBneeN/QK2pGdhg/pHsqnSQ/wBmN+BPmSr2hsWh27VB9E3SHgrkFihujtjA+pSctcT8GB+o7T3BBOcnPflc8sqPSxeDJ7eiwdOzi3zC5rNd+k+RVc4JeRo4Kf5S78BemWM1KDsx6hVlVERt89ygKh7PhdcfpdkeB2hMQ6QZJ2HDVd+k7/2neqRyJnHm8OUNlPNH5pITWwrXSMWr3H7sVSXTnLVdg6h6rnvyjVMiUuppHpEJSq2oBVtq4ScrMogEmxFRkiToQ5QgwoHTYT+vhJxIxdhKxkCmylXsTe9fPjTJgoLoDRZqayCK3xyM1v2iznegK946aVzYYSNgZGTYd1mrAfwe0Zr1T5yMRMsOTnY9h6p7+KOlCQGXy92f2i66oajZN9mDjcTk7TnxKM5LwtTJUYrZmabod816RRnC826JOyvRaI4TPsMRy6DUQB4sQiXXLrDGP050dIBczyVboKMhrgRYgra6Rf2Ss1RuGu4JVqSJT8VODmvR9pbWABHBZ9p7VztWr0hHdo7lRVEFjdUa2eXlbTLWkkvFb9JSkshU9HSWuOIS8w/wswuX6oFI/wCyi045IAGcp2ELElthoo72duyoVuGnmnNSzRzuUKleSXbLWsb8eSJ08fRXaQH8lot+UJujJ6iJvBjdbmbYHkltKXvYd3irFsdgBwAHop5XUTr/AOfj5ZW/hEBTUg1fWXEz3kAcgSpqRKylAYVkKqdLtuwkEhwy1w2tI3hWU5Wf6RVOpDIeDT57Amh2TydOxrox0kbWxFj7CZg7Q3O4Pakap5D3DgVgNCVL4JWSMvdpzzbvB7wvQan+Y7XYLteA4eIBXa1TPByRt6EJXKLApFq+OAoHYcJSsqKXJWVyKADc5CkkUZnWUYm3RMHiCKQuMCYpKR8r2sYLucbAfPuS0EhS0r5XBsbS5x3BXDuitUBcxHwIW/6MdH20bM2dI4dp3DkOStJprC6LSLRxWtifQugdSaNe8ttJK5x1SbH9IF+4XXm/TfSTpKgNJv1bQ3xOTf0W+0nUSymBmq5rLkg5Ad9/NUOmegjXuL2PLXE3N8glXlJUkQWN26MbTSI7npiu0BPBtbrDi3KqXPJNgCTwAKyoSSfs1/RKTteK9KoThebdEaR7bFzSO8L0KlqA0ZKVvY0YssboE9SGpCq0qBsVHW6QLlOWRI6MeFvsZ0tpfcFT6PrgZRzSVU9ztxPgUjHRzB7XMjkNjuY76KSk27Z0ShHg4o9DMWvYWUarRDTswi6Kns0awIPPCaqZwGm528F2J2rPEliVOzKuZquxuUKjbfijTNygPbcdyxw/VRBh5eKdgak4mm+wq0ghsMoOSSsfFilJ6RB7za3kh01YGgt1bkn0RpoydiVbBYgnNkOcfp0/5812okmwa0l9zT67k4GrtMzs9+UTVUMsrZ7HiYfxw/rIKLkQtUHhROsXelJUzIUpM5KMI1LlkOlri5moPzOHkM/Raires9O0OfkXt7q2FbOPzMnHG6KSg0TYfPiVd0XWMYGjYL+5Kbc9rB2vBu9KdcTldLdni/k4n1kCZy9Qk6LUrv8Allp5PcPK5VdVdAInfBK9veA76FK8TO+zzWVyXe5b2p/hxKPgmY7vaW/Mqk0l0Iq423DBIP8A6yHH/t2peDRrMk43KaiCiYS0kEEEbQcEHmFNiDME2L0ToLoQRsE7/jkHZH6W/UrziVy9X6MuIp4bnawLIriSctlnWVzWDOO9U9RPNPGWwDLsBxwAON1YVNGJnFrstAuRxTtOerGqLADhwSRb7O2lWivoKKZgYJptfUFg22B4p2WSw4rlXUN4pJ9SNiaUm2IoJHZJLqWidHRvk+BoxcmwSjnjcrrQERZrF2LgW4rQWxJ0NmiaNgC+/Ct3gI5ffYuWVHQgD8M3c1vkFJtOOA8gmFElKE+6hvBQMIUjIvusWsKAOhQX06bL1AlYIn+GC+/CjgmtZQc5Y1L4LfhwvuqCMSokpGOgRYoGJGXAEjQ6Bhq7ZFAXdVCjWLuahSJl4S0qDQbEpkhO5PVBVVUuSDordIS2B5LK/wDyLiTqi3PaVbafqLNI44Wejh5rqxR0eV5s7dD0biTcnPNPtaLJGnj2WT4YrHlSds9heL2+/JfdaQduPUd6p+i/+6Cs5PmFVHqtUwzXH8pGd17+Gzap9ZwFj6JKl3/9PuU3J8Q8f/VBgMn070AKiMzRttNGLut/zGDaMbXBeYBhXuI2nv8AmvHar43fud7lQy6Y8Y2VrmFegdGtLCWNrNj2NsRxA3hYwq66Hf8AEj9jki3oeH6vRv6aY2JGTbI4qs0jpGZtO6ZsYAD+rbruy52+1tycpvjQ+kf/AAEH/wCh/u9ZR2zpnKor+sxdRXVQ/mPIDd7QNncrfRkxlsGaz3HduHela34FddAdsvh8kKHnovqDR4j7T8u3DcE0JLnvUqpBi/KmJVofhU7pV+zwKMUUybJmQWQZ34vwQn/MKMm375JWwxRH8QpiRVNPsT0aVMehgyIbpVwoTlmxkTMyj16XchOS2NQ4ZlxsiVXY1rDQ3rroclmogWMMB6lrJZqmsKybikqhyaSVUhIMRCokVTVyKxqFT1uwpEVfRldMzgvsdgSwsd5+SFpP4z3pin2NXbBaR8/5Em5tjlLHqqbplwJR+1FnPBXZ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xQSEhUUEhQVFBUUFBUUFhQUFRQUFBQUFRUXFxUUFBQYHCggGBolHBQUITEhJSkrLi4uFx8zODMsNygtLisBCgoKDg0OFxAQFywcHBwsLCwsLCwsLCssLCwsLCwsLCwsLCwsLCwsLCwsLCwsLCwsLCwsLCwsNywsKyssLCw3N//AABEIAKkBKwMBIgACEQEDEQH/xAAcAAACAwEBAQEAAAAAAAAAAAADBAIFBgEHAAj/xABBEAABAwMABggEBAUBCAMAAAABAAIDBBEhBRIxQVFhBhMicYGRobEywdHwFEJScgcjYuHxwiQzNEOCkqKyFWN0/8QAGgEAAwEBAQEAAAAAAAAAAAAAAQIDAAQFBv/EACMRAAICAgIDAAMBAQAAAAAAAAABAhEDIRIxBEFREyJhFAX/2gAMAwEAAhEDEQA/AKh2AohyFNIoArhirYGxjrERj7+SRkl3I9K7K6ILZOT0cnakRt8VZTNVfbJ708kCICRiUkjz4q0dGlKmNTWhgDY7WB3W896tdGQa8hAybn1P35Kv/MeBdf1utP0Mp7ve/g044G+Pn5I+wo31FAIomgW/UfU+SyHSGrvqje4knuP9lp66bVjNrjsMA8QB9VgdJS68xtsAt659imky8EJaUm1nDkNnsqaaSysK8kO+ap602UyovJJ/lQMl9iXc/iutcgYdhTUTrZKRhdwTcO3KVhRYU+25TouRwVfC7inYs/RIMGa3cNvFEjj9sngux+XNCqZRsGz3Ky2Z6Bvdc3/K3dxO4Kn0hPm3iVY1U2qLcNneq1kGs7WPFMkI3YXR0GqC47SD4KbrMYXHecD2TLGDebAWuVVaQqNY8tjRy4oVbD0Aa65uVbUT8hU8W3uVnRuWkaIPSbtTtcM+ZQHNDxrDIIs5vEcue8KOmZL2bwuT52SEE5bkbt31TpaFvYCsiMbgeGw8W7vonWZAI2Oz3EJlxbIzOWnbvLHce5J00fVuMZ2HI++aL2v6bpnp/QDSWtGAdsZ9Dh31W52ZH7h/qC8d6JVvUz2Ox2D4ix9165RSazObTbvG4+IU4iTQ8dxGwrqHEbY3HI8dymFUkfFCIRSoLAPHpDldcbBcavnpIIVix2p2kOR3IDYrp+jgyFWDpisLI3CQLe0Va1DLBVbjZxRyMETtklU58Bu5JgzYVfUS7RuKRbHD6Mj6xxJyBi247AAe4ey13RoAFzWgdpl7ZsbHW27cAeqyuiCeref6j4Bjb+7gtL0YqbSs1tgvnZktIHoje0GJo9NPvGQOXoFjDBlx43z/AG81uKulLmkjddZ6pgIbkZWm9nVBKjJVr7HPks/UyaxvtV/pXbZUU8Z/uEtjMTcxSaouYV81EAzGRuR4zx8kvEn6eMn7spsZINBdWMOOfsl4bDajfiGgfYS0ELJPzHhs8EuHZXTO3djvyhvu7AIPHKYUHJdzseH1R4I+GwbSpR0xtnA4/IKTxfAu1vLa76BZsKQnWS6/Zb8I4bzvVbNFnOBwVpPE61mC3K4HmTtSElA8bR80FJAaYJgHerGnPIeCThiN9isoYiBcbVmzIp9INBdcb+PsqwOLTYjwVzpCMHlnyKHDSh3xOBHd7KieibaFad2rfVuQdoTUgDmi+wHB3sPPkrvQWjmyOIaMMHujV2gjkswffklb2T/MropGhwsbWc3ONjhxC9N6J6ZD2tvvAa7lwPrbxC8wBMTtVwtb8p3cdU8OSttFVnVuu3Y5K9FU1JHsbXXHd9kI0b7hZ7QGlhKyxPabt5jc5XTDvG7bzCZMlJUMlCIUwVxMKeOB2ERjbrkcSYY2yEehGFhiT0EdktGm4tiVyphSOVgws7XPsVoqk4WZ0gLlXe4k1pgY5OKUmlucDuvm3gjat8LjorBRTopRY0rv5Ivexc/x+AfIqwo5tWRjjucD3E/IC3qq5o/lR8AXY53v8lOGUlw8/FCT2GJ6poetDw4bhcctx+qrdNQ2vzWU6MaXMTnhxw5wt35WtqJQ9vI7DwPAqkncS+Lswuk6O91nqimc0/YW4q22OQqurpRwwo8jp4mWaziL88XRG0bDvt34Tk1PYqDMcfcI8heJyOg4ellP8OR+pTjYP8YRdU/ZIQNQDV1c3Pj/AHXDJwz3BHJ538vmuxF7sNB8Bf2TWLQEMPPxspsJwGi/M7PADJVnFoVxzK7VAzY5d5bB3lRnq2N7EDbnYXbT5pOXwNAaaE67Wk3e7cfhaN5IWpFVBBjVD324An+yzejaNwJfku4oYY8kubrZOdbOe47FKW32dWJKujRuq4Kg6j49U7rgA94IWdrqXqZC2+Dlp4jnzTNNM57tVw7QyHAcFPTmWxk7cj2+iCWw5UuNiPUB33gpiCmUqWPFirKCFGznSKqu0UHbln6jRT4zdoLhwG1eg9SCEKOlu7Avb3VITZLPGKjyYPo7Q9XCLizn9p39I3Aq0kjaGkmwA4+6K0ao3dy62Jzhc7Nw3W7lZI8Oc+T0Y7SFEKi46ohu57zq/wDbvSDOjNQz4HNcODtYetlv/wAI0G+8/dhyU2xjmjQ0MuSPTMXRumgILmlpbvGR58Ft9FaaD2i+HeiFJSghVFVROiOvFi21m493AqbTXR24/J5ambaCUEeyLdZnQum2yWvg+n9log8Jk7KyVHmnV2CVfJlNVz7KshPaQT0SLenTjW2CWpAjSyqTex0DqX4Wfq3bVZ1UuFUVDl1Rf6kn2Rgauye2fv0Qo5LLhdjvPoP8+iiVHnu/ksvucfUXQmyKEsl4if6wf/HYgNfhOo2xWxxsmb23i3c3JNlY0PSEwvIf2mE9pvDcXN+ipGP+fqEo8+A9b8B6KlGUmj06ajEjA+Mh7HZH3uKpp6RzTvHI5CoejvSZ1K7c6IntMvk/1DcHL0GCoiqGB8Tg4EdzhyI3KM4fDtxZlLTMjJBfbbz+qWNBncthJSBfN0cCo7OnijKMoBuA772RxSN3vA7rkrTHRg3hfDRrOAWtg4ozjKeEZIc/vFh5BNirda0cdh4NHpk+avY6BnAI4om7kNmpGQmoHyf7x2OAwPJTp6MDsgW+a0k9PbYkerzdLyGUAlNS2GNqYj0YXC7i0XN8DYESB6+j0k0O1ZOyR8LjsIWCnRyXRLQ20Ytxf+Zx+iy2nAC5rG/lGe9azSOmmNZ2bF1sWWLyXknJOSj7sWc9cR2FuFZUQ3eSUhbhNNNrHgsTssAy+PsJQvDQ924Y9E3CMcztS7Ghx3fEf7K2OOzx/MzudpdC9NE93bkOdoaMavC53nerSMu/NnnsBHNLjsnW2gXGPzHguPgc/L3Fo/SNviVejznOlSHS8DePOy+jIOyx8UoylZuaDzOfdMNgsN1+QstoycvZIvttHzUZLEcUIg8gguOr3HbwB4oUPGdFFpeMwPErfhJ7Y/1K7ptLEsFnYtjKhWxh7SDkEZWLqKeWNxa2+qDju2qTR6eDMnGpDVXJdQpWZuoPyUxE1BjIdY9clfZRahVLsJBhKrmVXNMj1r1WAEq8Xom1sn1qkJLAeK4yFQkG3zRSQRuJ943jeLH3H0QoXXCHROy4cWOHjtHqEWmbjvTxAwiQmOVYPSEgymYqIiNHhqXx2LHFuNxPFTjbhSfFgeKlJjo2uj2SS0sczJHBxu1zSS5us3hfIuLHai0mkKhptZr+V7H1Vn0Po7aPYT+eR7gOWG+7SltI6O1uWfHw4KU3T2elh3A+bXSk3d2OW1SbpYHAcHHZjPsqafQckhIL3FpBxc8LDPefRXOhej4jt95S8V9Ht/CypXkp0ORBGAEJwStBBSlJOam5UuQpsZMhdAqIWvIDuN0dxVZXzBtzdFISTA6YYxjz1ezPHidxzwVbCLlKvq9Z19yYhlCpVErt2Wsaap26x5D3VdSudI4Nb4ngOKvhFqtsNyyicvk5uK4rs49/Z8FyljsMbTe3zP3wQHZONyfpLXcdzeyPmumKPGlKznVhtjw+EfM819q3yV8wFxJRrJheNHzAuON1IBccxAwJwS8gTMiXmagZCvWYtwx9EF0QO5TlbbxwuWSspBmbjZlMALsbMKLjZSZ6Zx8lktPLhTek6lZIwlKblHpqW6hGxWVNYJmzC0tPYKtqW2V5O5VFULlGwCFP2ZGng4eX+CrGJlrjgT72Smps4j2TLX7+IVIMWRORmEiW5TkkmE70Q0Ka2qZCCQDdznDa1rdp9vNO9iilLCmZIsLZ9Jeh7aPMbi5t7HWtfPcqGWnwoTtOmOka/ofXNdRsj2Oi1m24gkkEefomainDiqbogyxXo9G0W2BDhz2dWLyOCqjz6YGJwLMi+W8RxHNXkUwIuE5pnRJJ12tBxt3+SoZKlrPiNu9LxcdHUsqn0PPfzQzKkvxTXfC4HuKFJIVNlNDkkyWkmSbpSoRsc82HnuQUWxJ5IxW2dqasAbbW3rLy6VEzyB8I2c+aF05bLFN1LndnVDhq3GtfiqjR+CFZQpHMsvNlm5hBwmqOFz3BrRclMU0WvYAXJ3LY6J0W2Ftzl52nhyCyVi5sqxxv2Q0do0Qsttcdp4n6KdQmZZLJORvjc2VFE8XJkcmQjbbJ4Fx9h7olLmMc8+ZUKp1mPdwaAmaBvYb+0eyqkTS2Gjj3DcpuaOCm3GFzVPFYZkNVRcPFFdfioX5hAQXeUvImpAlZErMhOqNh3WKg0iy5Um+OSG12EB0IOFgl3JqVJyvUT1CD0tILqUsiSmqEyRj5z7LoqUhJLdBfKVqMXAmuoOZdJ0j7qxAwgzIQmba54e6jTPu0g4IyPmFOpSLH2cD923p4MDQadxsvUP4EaPxUVLhvETT3AOdbzb5LyWoNrjgv0P0J0f8AhNFwtdhz2h7v3Sdo+9vBXx7YjKP+ItX2o495Jee7YPf0WSlOETpPpLrqt7gcNswf9O31JVfLNhc+T9pjrSNL0UOV6HR7F5v0Qdlej0exPFUZHa59mlYDTkVyb7F6FUR6wssfpmkLb3GOKaTI5OcXyi6ZkG14jNi0FvLBHNXFJAZWhzNjtmbKl0jS8Fd9GpiImjgfml4xkSxeZmi6k7TF9I0z2XbvXdE6zdUHirvS8Ob8VRMcWyW4bEYpJ6F8jJKW5MzfTuUyVRuLaoDR4Kt0fROe4NY0uJ3BeqVdGyUNc+Nrrja4AlciY2MWa1rf2gBK1s6I5+MVoQ0DocU7dZ+ZD5N5DnzVhLL/AJQpJj3e6SdNrGwRUThzZ23b7D691Ph3X+/NR1NgHFSmNrnl7pyaEtJu/wBneeN/QK2pGdhg/pHsqnSQ/wBmN+BPmSr2hsWh27VB9E3SHgrkFihujtjA+pSctcT8GB+o7T3BBOcnPflc8sqPSxeDJ7eiwdOzi3zC5rNd+k+RVc4JeRo4Kf5S78BemWM1KDsx6hVlVERt89ygKh7PhdcfpdkeB2hMQ6QZJ2HDVd+k7/2neqRyJnHm8OUNlPNH5pITWwrXSMWr3H7sVSXTnLVdg6h6rnvyjVMiUuppHpEJSq2oBVtq4ScrMogEmxFRkiToQ5QgwoHTYT+vhJxIxdhKxkCmylXsTe9fPjTJgoLoDRZqayCK3xyM1v2iznegK946aVzYYSNgZGTYd1mrAfwe0Zr1T5yMRMsOTnY9h6p7+KOlCQGXy92f2i66oajZN9mDjcTk7TnxKM5LwtTJUYrZmabod816RRnC826JOyvRaI4TPsMRy6DUQB4sQiXXLrDGP050dIBczyVboKMhrgRYgra6Rf2Ss1RuGu4JVqSJT8VODmvR9pbWABHBZ9p7VztWr0hHdo7lRVEFjdUa2eXlbTLWkkvFb9JSkshU9HSWuOIS8w/wswuX6oFI/wCyi045IAGcp2ELElthoo72duyoVuGnmnNSzRzuUKleSXbLWsb8eSJ08fRXaQH8lot+UJujJ6iJvBjdbmbYHkltKXvYd3irFsdgBwAHop5XUTr/AOfj5ZW/hEBTUg1fWXEz3kAcgSpqRKylAYVkKqdLtuwkEhwy1w2tI3hWU5Wf6RVOpDIeDT57Amh2TydOxrox0kbWxFj7CZg7Q3O4Pakap5D3DgVgNCVL4JWSMvdpzzbvB7wvQan+Y7XYLteA4eIBXa1TPByRt6EJXKLApFq+OAoHYcJSsqKXJWVyKADc5CkkUZnWUYm3RMHiCKQuMCYpKR8r2sYLucbAfPuS0EhS0r5XBsbS5x3BXDuitUBcxHwIW/6MdH20bM2dI4dp3DkOStJprC6LSLRxWtifQugdSaNe8ttJK5x1SbH9IF+4XXm/TfSTpKgNJv1bQ3xOTf0W+0nUSymBmq5rLkg5Ad9/NUOmegjXuL2PLXE3N8glXlJUkQWN26MbTSI7npiu0BPBtbrDi3KqXPJNgCTwAKyoSSfs1/RKTteK9KoThebdEaR7bFzSO8L0KlqA0ZKVvY0YssboE9SGpCq0qBsVHW6QLlOWRI6MeFvsZ0tpfcFT6PrgZRzSVU9ztxPgUjHRzB7XMjkNjuY76KSk27Z0ShHg4o9DMWvYWUarRDTswi6Kns0awIPPCaqZwGm528F2J2rPEliVOzKuZquxuUKjbfijTNygPbcdyxw/VRBh5eKdgak4mm+wq0ghsMoOSSsfFilJ6RB7za3kh01YGgt1bkn0RpoydiVbBYgnNkOcfp0/5812okmwa0l9zT67k4GrtMzs9+UTVUMsrZ7HiYfxw/rIKLkQtUHhROsXelJUzIUpM5KMI1LlkOlri5moPzOHkM/Raires9O0OfkXt7q2FbOPzMnHG6KSg0TYfPiVd0XWMYGjYL+5Kbc9rB2vBu9KdcTldLdni/k4n1kCZy9Qk6LUrv8Allp5PcPK5VdVdAInfBK9veA76FK8TO+zzWVyXe5b2p/hxKPgmY7vaW/Mqk0l0Iq423DBIP8A6yHH/t2peDRrMk43KaiCiYS0kEEEbQcEHmFNiDME2L0ToLoQRsE7/jkHZH6W/UrziVy9X6MuIp4bnawLIriSctlnWVzWDOO9U9RPNPGWwDLsBxwAON1YVNGJnFrstAuRxTtOerGqLADhwSRb7O2lWivoKKZgYJptfUFg22B4p2WSw4rlXUN4pJ9SNiaUm2IoJHZJLqWidHRvk+BoxcmwSjnjcrrQERZrF2LgW4rQWxJ0NmiaNgC+/Ct3gI5ffYuWVHQgD8M3c1vkFJtOOA8gmFElKE+6hvBQMIUjIvusWsKAOhQX06bL1AlYIn+GC+/CjgmtZQc5Y1L4LfhwvuqCMSokpGOgRYoGJGXAEjQ6Bhq7ZFAXdVCjWLuahSJl4S0qDQbEpkhO5PVBVVUuSDordIS2B5LK/wDyLiTqi3PaVbafqLNI44Wejh5rqxR0eV5s7dD0biTcnPNPtaLJGnj2WT4YrHlSds9heL2+/JfdaQduPUd6p+i/+6Cs5PmFVHqtUwzXH8pGd17+Gzap9ZwFj6JKl3/9PuU3J8Q8f/VBgMn070AKiMzRttNGLut/zGDaMbXBeYBhXuI2nv8AmvHar43fud7lQy6Y8Y2VrmFegdGtLCWNrNj2NsRxA3hYwq66Hf8AEj9jki3oeH6vRv6aY2JGTbI4qs0jpGZtO6ZsYAD+rbruy52+1tycpvjQ+kf/AAEH/wCh/u9ZR2zpnKor+sxdRXVQ/mPIDd7QNncrfRkxlsGaz3HduHela34FddAdsvh8kKHnovqDR4j7T8u3DcE0JLnvUqpBi/KmJVofhU7pV+zwKMUUybJmQWQZ34vwQn/MKMm375JWwxRH8QpiRVNPsT0aVMehgyIbpVwoTlmxkTMyj16XchOS2NQ4ZlxsiVXY1rDQ3rroclmogWMMB6lrJZqmsKybikqhyaSVUhIMRCokVTVyKxqFT1uwpEVfRldMzgvsdgSwsd5+SFpP4z3pin2NXbBaR8/5Em5tjlLHqqbplwJR+1FnPBXZ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0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Kimberly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 Method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13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5041899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90800"/>
            <a:ext cx="6448106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8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4" name="Google Shape;664;p75"/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65" name="Google Shape;665;p75"/>
          <p:cNvSpPr/>
          <p:nvPr/>
        </p:nvSpPr>
        <p:spPr>
          <a:xfrm rot="3258815">
            <a:off x="-11383" y="3555960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666" name="Google Shape;666;p75"/>
          <p:cNvSpPr/>
          <p:nvPr/>
        </p:nvSpPr>
        <p:spPr>
          <a:xfrm rot="3277194">
            <a:off x="2933700" y="355257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pic>
        <p:nvPicPr>
          <p:cNvPr id="667" name="Google Shape;667;p7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312" y="244029"/>
            <a:ext cx="2076631" cy="3660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54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Ricardo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Differences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6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101166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590800"/>
            <a:ext cx="6631995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accent1"/>
                </a:solidFill>
              </a:rPr>
              <a:t>Tiffiny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Same Change</a:t>
            </a:r>
          </a:p>
          <a:p>
            <a:pPr lvl="1" indent="-342900">
              <a:defRPr/>
            </a:pPr>
            <a:r>
              <a:rPr lang="en-US" dirty="0"/>
              <a:t>Change subtrahend to end in 0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7" y="3048000"/>
            <a:ext cx="9144000" cy="242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accent1"/>
                </a:solidFill>
              </a:rPr>
              <a:t>Phedra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Add-Up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8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990" y="4953000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E6679-C7FF-5C4A-8DC3-E126040038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2307896"/>
            <a:ext cx="8542409" cy="249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subtraction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04864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D1352-C8FF-6C42-95B0-6E8822D396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55" y="0"/>
            <a:ext cx="5158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7540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 Strategies</a:t>
            </a:r>
          </a:p>
        </p:txBody>
      </p:sp>
      <p:sp>
        <p:nvSpPr>
          <p:cNvPr id="4" name="AutoShape 8" descr="data:image/jpeg;base64,/9j/4AAQSkZJRgABAQAAAQABAAD/2wCEAAkGBhQSEBUUExQVFBUWGBQYFRYXFhQWFRcUFBUVFRQXFRQXHCYfFxokHBQUHy8gIycpLCwsFR4xNTAqNSYrLCkBCQoKDgwOGg8PGiwlHyQsLCksKSwsLCwsLiwsLCwsKSwsLCwsLCwsKSwsLCksLCwsLCwpKSwpKSwsLCksKSwsLP/AABEIAK0A5AMBIgACEQEDEQH/xAAcAAABBQEBAQAAAAAAAAAAAAAFAAIDBAYBBwj/xAA/EAABAwEGAgcGBQMEAQUAAAABAAIRAwQFEiExQVFhBhNxgZGhsSIyQsHR8AcUI1LhM5LxYnKCshUWQ1Njov/EABoBAAIDAQEAAAAAAAAAAAAAAAMEAAECBQb/xAAsEQACAgEDAwMDAwUAAAAAAAAAAQIRAxIhMQRBURMiYRQycUKB8FKRsdHh/9oADAMBAAIRAxEAPwD2EBOAXAnBQh0BOAXAnBQgoXUguqEEupJKEEupJKFChJIqF1fhlzKllpWSvqACSYVC0XrHuNLj4BdqVGjMnEeKgqVCdIaOJ+iw5PsGjjXcp1re8+/kOR+aBWp4xOOzR5rQWiiyJzcd8ljr3tgaxx4lx7mhK5LXIzBJ8Am5btdbrfh1o0ziqHYxk1v/AC1PIL11rYAGg0Wb/Du5hRsgeRD636juPtD2RnyhH7XVggcSiQVKzOR6pUuxO5qicFyz2jEOYyPanytg0qKtopSCCs7a7kJcToFqXuQ28ans+PosSSYaDfYyduqMpiDBPNBa9qBkk8h4INfV8EtOecx4GUGrXmcQM5CPmsJ2bcWg/VqewSfvkQhVuvAtbBEz3qG1XlqJQi02iTqrZRWtT5OiY0lo58tk19oA4nsHzXKALtFkhNTYSMiktLYrLTpsAePa1Oek7JITyBNB9ChOCaE8LpHKOhdC4E4KEEupLqhBLqSShBJr6kKC0WuMhqdOJ7Ez8mXZvJPLQfys32RtR7shfXc4mM+w5eKifSedIBHefFEuoAGic0ZKtF8hVJLhA5lEamT4pj8sojhMK++lnnoeCH2mu0bHkppo2nZBbHHA52QEFYC87N1tRtEfEWsP/N7QfKVuL1tMsgDmeQ+Sw102oG3sn/5B/wDkEjz9EpmdySGsK2bPVqTQ1oA0AgdgQXpC5zcNRvwEE57DURoiwrJr2B4g5pgWjs7YAp3wzG2ox0tOTxy2JGxG/JHy9CK/RKk52LDvOUgzzI1VulT6sYZkDTsWVaCPTKtJO56HXsSaZjVW3PVeuZEKpbo1FUeH337NR45+qz9orxrpotz07uRzXF7RI3+qwVUhwgpeLGpwvcidbTEHxVY19p7+a6aR7VJQsOI+6fKEW0gOkazOJ9M+5aS6rMKbesqZD4WnWdp58lVsdmZSzdrw1PmmWi8OseABlIAnPWO4IEpatlwbjCuQ22yPq+2fiJjQZbRPqkthdrKTaTQ4SYHHSAPkUlah8g3N3wemNtYTxalm2vcpW1XIn1T8Cz6f5NELSni0LPtrOUra7la6n4M+gHRXTuuQRtocnfmnLX1CK9BhrrlG6rIJ2CFttBPeiDxBDOwnv+yixnrMvHpJrHQj2j7x8hwVlwVetWwjIxzK6y0hw37IRkqMNN7kjxzTWZDSUypiIyyUQqhsiS7ie1WWlsOtFaDpsUIdUg8TnA5lX69YTqMggdrvCHCBMD/CxJh8cbIL6qBlJ2eZme3/AAvNLJeGG20eLqnlnP8A2Wz6RWz9N0/eS8rt9pw2mg6Ygk9hnVIS92QegqgfQthaKjJB0yPar9ms0LB2K+DRqMqiTTqNaKm45PHCAfVa+nfDWiSRB0Ox701sgfUdNkx8bp8F21WgNGayV8387PANN1NedvNUw3TdcZYxhg7oUpOXBrFiUN5cg26OlLn4g9mbTBLZIjYxqiotoeJaQRyKA2+6n0nmpQIBPvg6EfIjbvQxlapJeQ2k7OYORj9wyB011WJS0h1jUnaNFbqQeIcAV5j0uuWhSJfiDBw4ngBxV2/fxJbTaWsIqv09icM83HXulea3redS0Px1XSdhoAOACqONyd8GcmaONUt2Xfz1IZmT3Lrb3xuDWZN3O8DmgTgQiVy0ZJPgjvFFKxBZpylXAVJ9odn1Vi6KGKsO0HyCYaBy5go50Vsv6ocf2g9+nySsuBxcmtsdpwMgiTr8o8kkwPiY4pI0dkLyVs9DFnTxQUwTwFNKAamQigniio7PedN9R1NrgXsguA2lXAFt4tLpoysikrTIRRTXU844aq0AnUrJqToVFjvgvUcsdh+N3/EfMpPf+oRzz7giOURyQivV/ULTlBme0I6ioqioXJsmqmcz7o93t4ptKvhdx4nYKta68tBblyVLrDsc+HHmVqw8YWtwzWfiMA5eQ7UwgCNzIEnTnAVVlYES7M7AcUyrWIzd74GmzQeCuzGmtjtSpOLLl4LO2ghtUzOnnCLUDOWeZJJ24oBe5IqOM8fRDk+4fGqbQFv61SzmQT4z/C84v7NzY1BjxH+FuL0qS48hHgsReHv8fa+i50H77GJqoUXLk6XV7PSwwKlPZrtW8Q137eSMXZ+Igbkab4PwyC0dg2Wbs9mxAt3zcP4Qp7S12GDMxG/gmnubxZZaNDex63Yen1ncM3YOTgfUSibOnFnMAVWE7Cc+4Lym6OjtqtDgKdF5/wBRBa0DiXFbawdFKdnpdc72qrJGZyL3ZZDgNiqUGRyiT9IPxCZTBDQXO4DLxJ0Xm97dIa9qk1HYaf7GzHefiRi9rvJEkCXHyKC2uiBI+Fgk9ugH3wVUkweSTr4BIoTmcuA5J4s/Ad+6sUnbkSTty+Svtp4shAA1j6olitAK02Yo10esBPcD8lPUsQgzkB95In0cZm4R8J9AVG7VFaadkj7LBaOZHmQiN0NFOi1xyEa95U9os/6g7Sf+rvqidqut5u44QDnJG+GTEHZAjHVKg10myO77Q17JOoJH08lxAbKCW/F5+a4mXi3ArJtwe5hSNUICeAVkAY/pPdzrLXbbKAyn9Ro0z1nkfVa27LxZXpNqMOTh4HcHmE6tQD2lrhIcCCORWTuUuu229TV/oVv6bjoHTAJ4cD3FdOK+qxaf1x4+V4/KOa19NltfZLn4l5/D/wAm9s9LcqV5ToULnZoEVR0FuWGHKEOttETiOk/OIUzqqo2t4LHAk+PoVUkEhBp2Uq4GfH0+wh35gtGcmdx6KlarwNKoZORGZnXx0RG67P8Amc2kBuWfrAQE7dDrWhXLgtWathgOdmdAOSbbXYgRplroY0z5K/arA1jYaM9STqgVubidAnVsunyVvYDCpOwvZKOBpcTJIkA8NvkstfeQBI3JJ5DMrVOqEtAdv4nsCyfSWrLi0aAeuqxldQNYrcjH2p5w8zPmsxbGe3J0AnzE/fJaG21Iz7+4aDy80Jr2WSZ3aR5wkIbDE3ZTsbsNdp7j6fTxXonR6pQYS99MOqMBwPA9vCfhleeUMw07g+mQW56O1g4xE5eqag6kYUU4mpfetXqnVGMAhmIjESInQjjE5qnbbfSq0xiY4EARoYJHEHNaE08dGMIzYRt+1ChQY2yOeG6DXuTtWBUlfB5lfttYACyYEiTueXJZa3VMNHm90nwyRe/G5B2w9EAvJ0hg/wBIPeXZ+qTX3BcvA2jV0y2+eXyRuxPhmmpy5lAKEF+enBaOxVRh9kZ8TsPvZXLkDEfWb7OeuvYiXRil+tHGmT5NCrU7NJw6k5mde/h8kcuKyYa07hhH9xy+XihyluXVhOvQl9P/AJDyj6LY3bYx1eA5iII5LOWenie08C75BbO76OQRcEbthGqieT39drKVpqMlzcLtnBsggEEg7kEZhJekX10Qo2moKj5Dg0Ny3AJInxjuSTFMUpmjEJ4CharNGiUGCcmYomZZ/FCuk1w/mqBYS2Rmw8HfQ6Ik+yg6ye8ofWsIaZa09zz807jfptSjyiejDLFwl3+P+gPoh0kqEGzVnAVaWQxTLmjLXcj6LQvvCNW4v9pHoVjuldjLXttNHE2tTzcCPeaN/wDVwPJE7t6RddSFTqwQcnYSZa7cOadE3ngpJZocPleH/OAfR3Gb6bL9y3T/AKo9n+ezCdW/KfxB7e1v0Qq8ekNmaQ1znucdGhpPoq1435TBwlkk5AYvkpTd054QDwA0XMyZlBHYUIY1bT/uZnpaBWZ+kwtdEYjsCZPetp+HtnNOxsDvejPtQyrYeSvXLaDTdhOmyUx9RJz9wrnWtWaG2ZrLW50PEjKfnH1Wkru3WVvqr+vTA3xHwTGR7A8PIQq20a/tGQ3lZO865e9xOQAz22mAFfvu8MPsDV2RhC7XSOFvP1S2edpocxQrcx951ZJG+H0MwrDKeITwn+0iQordQLagJ0P+ESuqzSC3hl3bFLRdouexmXWcsee0+IJWp6OVxiBmP5/kIXbbH7Zyz4d2ffkfJWbnqBruUfyEeL3RUd1R6bddsGBmek+EFV7VRiyYZn2fGf8AKjuut+m0yAIPfksva+mBNNtNjMuJPjkNk9rSW4uoNy2MxftmgFp1k5cIMLKXmyC08oWytwxyTmd+0rM3nQy7EpfuCy32AdIQdz98VpLtBgR7OZE+UNG5WdDodp45+SO3fXPs7mJ7MXpkAiS8gUuxsLFTbTZDc3O1J1J1PcPvdXLuyc48YjsQFtrFNvFxGXIfIeZROwPJDRu4knlt8wgMNGNujVXO2S3Lif7iI8oW2sjcljrgaA41BUEDKNdMs40Wys9uYRr5O+ifwxqJrLFpbIVN8zpkSPBJQ12UnmS8DvISRKYHT/KLtmElX2qlZN1dCHiXtE2OhZm2dJXvq9VZqTnNBh1ZzTgncU5EO7dO1Gra0vIYDA1eYzLc4aDtJGZ4A8Qpm0wFpzSC4pRhvJX8dgHa2FlMdacbSYxENBbOmINyI5gDsWFtFZ1hrudSIdSqSCNRI+Y9F6la7MHscw6OBB71lP8A0H+lUY6oCHZsyya79xTODqYwemX2vZ/7/YB1UPVh6kHWSLuPz5X4ZVuy6HVKja1Wm1u8zM7jTJaNxCyvQq9HB7rHVMPYT1c7gas7tRyWvq3e4CcvFIdTgnim4vfw/K7MJj6z6qKnx2rw+6KdWFUdSGqneQmFmSTcBiMhjbwDx1ZdHNUr1sIcGltSHN0cCJE5FRWm7gcyhde740cR3rSyuqkg6gr9rHGw4CHElx1xfwpK1LEWjmhNS1VKe+IJ13Xu5zvabAacj98lNUWqCNNbivS5CcWWh8jnIU9juyCJGuvY4fVa6g1tQB37gPH7Kq4Wz5eEoMYpAJTbMrflzFtVrgDhOuW59EGNmOIBoMnYCZOmQXo9ufhdROz3YCOOKYnwPigN7XU2k8jEWNIEYcjHAuOQC2yscylTo1hTg0qjvZOrdJEaarN3bZy1xbVBDhIaCCDGy2FguSk8Hq3lrtnOLXDsxNyHes5fVltNCoG1faaTA1MRuDt96Imt8hFJcFa0NmcuM9oyCCVrMC6DwP0RivafZIAkqpUshGrTLhlGaG5WymubMpXs1MP90ntJjwC6LwJMCGjfCPmttZfw7tNpMMoPbI96oOrZHJzte4FXLP8Agnay+HGk1v7+sxDuaGz4wmFGTXALVFdzGWWoXOA8eX8rXXVTMgQcT4awDYc/ElbK5Pwdo0s6tV1Q74RhHiZK1133BQoZ0qYadMWZdH+45rUcDbthI9RGPAHuO5zRbBYBOwbE8y6ZRinRc3nyDvr9VdgJjnJ1A3lcnuQ9eN5Ha0+u6STnwUlZVIdZicSvtKFVHFuaAN/Euz0a/U2h/VmYJId7P+4gRHOUthkkqYNY5STaNZSOp4uPPT2R6KYFDLqtjCC1rg6CTkQfZe4ua4EasMyDptqEQUktwUlTJE7CExhXHGVkzQPvXo9Sr4XOGF7DLKjfZqNIzEO+RyVtocBBz56eSheazDIw1Bw913dOR8k6jejHGD7Lv2uEHunXuVuTaSbCLHXuSIrVd4dm3VUm0jpCtVrwDahGwEprSTnxz0QW0bplC0UctEItVlnYrRVxlt5qg9h5eaXyMYxujN1Lu4hVLQ3q2mGnPv0+ytPVb9yqtos8jQHwSzfgZUvIDsnSLq6WvsgyDyI27wqtTpBAc+cge/2pgRtmo7V0dqvLmUmVKgdMtABE8Z28VBYegVvbiY6iTTcAJdUpAtgy0+9n2c1UYTe5Jemu5o238H0KROoIPMESQhfSO9RUax24Lmnugq5d34d2o4A91JjQDPtF5kgjIAczutVdfQKhSwl81nNgjF7ocPiDRv2ymI45y5F9eOBneivRu0g4nYGMe33XEh/IloGXZM7rUVeiJqNw1KvszoGyeWZ3R6dk3rMO+W30TsMcOGhZ5JN7AW7+g1kouxCnjdxqHEAeTNPJG22djcwxoPENA9AnFy4XJpRS4Bu3yOL90zGmEwmF6s0okpco3PULqyidaVAigTueoH1FA+0qtUtYUsKoFv8AMpIU62BJVqQTQbYhULd0fs9b+pRpu54QD4jNEAkstJ8nGjJx4Zk7X+HFmcAKbq1CJwmlUjDOZw4gY7ArFw3HWsocypaqlpYc2Gq1vWM4jGPebyIyWlTXMlSlVBHlm9m7KFYiMlX69w2lW7TZXfCAe+FS/KVhs08i75gIWl2FjJUSU7yYcicJ4HL/ACqN/wBnbUYA4DIyDu0jcHZOr3bVeM6Y/vafOEJr9FrS8RiDBOxLnAciclWiT2oKpQj7kyG721G1QCQ6m5p194OB3PxAjwjmjjTz8o9YVWh0NcMJ658gicmiQNWnLQozSucBMLDjr3M5+XqMrl7FsVTYnET1kcolO/8ACVNesae4+iuNu8jSOyVP1nVjPwQp4MQTF1GZumgTSsjfiJP3yVqnQZ+weAXX2huZgSeC7RGUk93BBUIrhDsm2rZK0gDKAk/SVTbaQ+phboM3H5J17Xk2lTJJ7FrsZ0O0iUVRxT5yWdua0urPy90an5IteFowxBWU9rNzx6ZaS0aiH3hbAGGcslXqXoGtJcQABusRfF+PtbxRs8hp9+thljRy0xHsWXNcBcOFylvwb64L5FdhzGJhwu+Tu/5ImXLzm67uN24qnX1bQ6o0NwNpyJmcUNGUZ6ndQ26+Lwrf06Ba3/7HgH+1swjyzRgqb3DS6VTm3B1H5PSDXbxChfaW8V55Ss15n/3KVMcAxz/MuUv/AIG1u/qWt/Yym1vrKG+rj2L+miv1G7Noby8VBWtbRqY++KyFPoqfir13dtRzf+gCt0+j1JurcX+4uf8A9iVn6rxEnpQXcuW2+rK0+1WYDwxAnwElDbTbQ4fpCq7gcOFvi+PIK/SsrW+61o7A0KJ7TM5eSFLqZPhBIpIzr6FtJOdIDYHGTHMyEkccw8B4JJf1Z+QlnpC6mhdXYPMjklyUpVEOrq4koWdSSSVEFCSSShBKnaLG524VxJRqzcZOLtAltgwZklxOmWigNme4kQY8EdSWdKC+vL9wQKQY2AM0KvHo/wDmmxUacPaR6LWQlCtRVk9drgzt2XQ2y0erpg+ZJPaVFX6PPrODnPewDYQtMkppRH1EuUZ22dDKNVoD8TiOLjB7W6FV6tyimIiBtGi1KbUYHCChZcEZ/kkOpnHl2jLU7KOJ8V02IcfRE7Td2HNuY4KkSEm8WjZjscurdMjbZo+wndWulwTS9Xsi7bOOaoyCnl6Y54VWWQVXbZd6hIHAK0YKbgCo0pUU+qHAJK0aISUovWa8FdlMldldc4Y+V2UyV2VRB8pSmylKosdK7KbKUqUQckuSlKoh1JclKVCzqS5KUqEOpLi5KhQ5clclccVZDspSqzrSQonW08FLRdMulDbxuvGJacJXH3meHmoKl8OG3mhzlCqkFhGadxAVqbUpmHfwom3g7cIlbrcamRCHOpBcvJSl7eDpwk2vctxxt/JcNqUWBdc1Y1Gth35ld/MKEsXMK2mTYm/MJKtCSuyt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5" name="AutoShape 10" descr="data:image/jpeg;base64,/9j/4AAQSkZJRgABAQAAAQABAAD/2wCEAAkGBhQSEBUUExQVFBUWGBQYFRYXFhQWFRcUFBUVFRQXFRQXHCYfFxokHBQUHy8gIycpLCwsFR4xNTAqNSYrLCkBCQoKDgwOGg8PGiwlHyQsLCksKSwsLCwsLiwsLCwsKSwsLCwsLCwsKSwsLCksLCwsLCwpKSwpKSwsLCksKSwsLP/AABEIAK0A5AMBIgACEQEDEQH/xAAcAAABBQEBAQAAAAAAAAAAAAAFAAIDBAYBBwj/xAA/EAABAwEGAgcGBQMEAQUAAAABAAIRAwQFEiExQVFhBhNxgZGhsSIyQsHR8AcUI1LhM5LxYnKCshUWQ1Njov/EABoBAAIDAQEAAAAAAAAAAAAAAAMEAAECBQb/xAAsEQACAgEDAwMDAwUAAAAAAAAAAQIRAxIhMQRBURMiYRQycUKB8FKRsdHh/9oADAMBAAIRAxEAPwD2EBOAXAnBQh0BOAXAnBQgoXUguqEEupJKEEupJKFChJIqF1fhlzKllpWSvqACSYVC0XrHuNLj4BdqVGjMnEeKgqVCdIaOJ+iw5PsGjjXcp1re8+/kOR+aBWp4xOOzR5rQWiiyJzcd8ljr3tgaxx4lx7mhK5LXIzBJ8Am5btdbrfh1o0ziqHYxk1v/AC1PIL11rYAGg0Wb/Du5hRsgeRD636juPtD2RnyhH7XVggcSiQVKzOR6pUuxO5qicFyz2jEOYyPanytg0qKtopSCCs7a7kJcToFqXuQ28ans+PosSSYaDfYyduqMpiDBPNBa9qBkk8h4INfV8EtOecx4GUGrXmcQM5CPmsJ2bcWg/VqewSfvkQhVuvAtbBEz3qG1XlqJQi02iTqrZRWtT5OiY0lo58tk19oA4nsHzXKALtFkhNTYSMiktLYrLTpsAePa1Oek7JITyBNB9ChOCaE8LpHKOhdC4E4KEEupLqhBLqSShBJr6kKC0WuMhqdOJ7Ez8mXZvJPLQfys32RtR7shfXc4mM+w5eKifSedIBHefFEuoAGic0ZKtF8hVJLhA5lEamT4pj8sojhMK++lnnoeCH2mu0bHkppo2nZBbHHA52QEFYC87N1tRtEfEWsP/N7QfKVuL1tMsgDmeQ+Sw102oG3sn/5B/wDkEjz9EpmdySGsK2bPVqTQ1oA0AgdgQXpC5zcNRvwEE57DURoiwrJr2B4g5pgWjs7YAp3wzG2ox0tOTxy2JGxG/JHy9CK/RKk52LDvOUgzzI1VulT6sYZkDTsWVaCPTKtJO56HXsSaZjVW3PVeuZEKpbo1FUeH337NR45+qz9orxrpotz07uRzXF7RI3+qwVUhwgpeLGpwvcidbTEHxVY19p7+a6aR7VJQsOI+6fKEW0gOkazOJ9M+5aS6rMKbesqZD4WnWdp58lVsdmZSzdrw1PmmWi8OseABlIAnPWO4IEpatlwbjCuQ22yPq+2fiJjQZbRPqkthdrKTaTQ4SYHHSAPkUlah8g3N3wemNtYTxalm2vcpW1XIn1T8Cz6f5NELSni0LPtrOUra7la6n4M+gHRXTuuQRtocnfmnLX1CK9BhrrlG6rIJ2CFttBPeiDxBDOwnv+yixnrMvHpJrHQj2j7x8hwVlwVetWwjIxzK6y0hw37IRkqMNN7kjxzTWZDSUypiIyyUQqhsiS7ie1WWlsOtFaDpsUIdUg8TnA5lX69YTqMggdrvCHCBMD/CxJh8cbIL6qBlJ2eZme3/AAvNLJeGG20eLqnlnP8A2Wz6RWz9N0/eS8rt9pw2mg6Ygk9hnVIS92QegqgfQthaKjJB0yPar9ms0LB2K+DRqMqiTTqNaKm45PHCAfVa+nfDWiSRB0Ox701sgfUdNkx8bp8F21WgNGayV8387PANN1NedvNUw3TdcZYxhg7oUpOXBrFiUN5cg26OlLn4g9mbTBLZIjYxqiotoeJaQRyKA2+6n0nmpQIBPvg6EfIjbvQxlapJeQ2k7OYORj9wyB011WJS0h1jUnaNFbqQeIcAV5j0uuWhSJfiDBw4ngBxV2/fxJbTaWsIqv09icM83HXulea3redS0Px1XSdhoAOACqONyd8GcmaONUt2Xfz1IZmT3Lrb3xuDWZN3O8DmgTgQiVy0ZJPgjvFFKxBZpylXAVJ9odn1Vi6KGKsO0HyCYaBy5go50Vsv6ocf2g9+nySsuBxcmtsdpwMgiTr8o8kkwPiY4pI0dkLyVs9DFnTxQUwTwFNKAamQigniio7PedN9R1NrgXsguA2lXAFt4tLpoysikrTIRRTXU844aq0AnUrJqToVFjvgvUcsdh+N3/EfMpPf+oRzz7giOURyQivV/ULTlBme0I6ioqioXJsmqmcz7o93t4ptKvhdx4nYKta68tBblyVLrDsc+HHmVqw8YWtwzWfiMA5eQ7UwgCNzIEnTnAVVlYES7M7AcUyrWIzd74GmzQeCuzGmtjtSpOLLl4LO2ghtUzOnnCLUDOWeZJJ24oBe5IqOM8fRDk+4fGqbQFv61SzmQT4z/C84v7NzY1BjxH+FuL0qS48hHgsReHv8fa+i50H77GJqoUXLk6XV7PSwwKlPZrtW8Q137eSMXZ+Igbkab4PwyC0dg2Wbs9mxAt3zcP4Qp7S12GDMxG/gmnubxZZaNDex63Yen1ncM3YOTgfUSibOnFnMAVWE7Cc+4Lym6OjtqtDgKdF5/wBRBa0DiXFbawdFKdnpdc72qrJGZyL3ZZDgNiqUGRyiT9IPxCZTBDQXO4DLxJ0Xm97dIa9qk1HYaf7GzHefiRi9rvJEkCXHyKC2uiBI+Fgk9ugH3wVUkweSTr4BIoTmcuA5J4s/Ad+6sUnbkSTty+Svtp4shAA1j6olitAK02Yo10esBPcD8lPUsQgzkB95In0cZm4R8J9AVG7VFaadkj7LBaOZHmQiN0NFOi1xyEa95U9os/6g7Sf+rvqidqut5u44QDnJG+GTEHZAjHVKg10myO77Q17JOoJH08lxAbKCW/F5+a4mXi3ArJtwe5hSNUICeAVkAY/pPdzrLXbbKAyn9Ro0z1nkfVa27LxZXpNqMOTh4HcHmE6tQD2lrhIcCCORWTuUuu229TV/oVv6bjoHTAJ4cD3FdOK+qxaf1x4+V4/KOa19NltfZLn4l5/D/wAm9s9LcqV5ToULnZoEVR0FuWGHKEOttETiOk/OIUzqqo2t4LHAk+PoVUkEhBp2Uq4GfH0+wh35gtGcmdx6KlarwNKoZORGZnXx0RG67P8Amc2kBuWfrAQE7dDrWhXLgtWathgOdmdAOSbbXYgRplroY0z5K/arA1jYaM9STqgVubidAnVsunyVvYDCpOwvZKOBpcTJIkA8NvkstfeQBI3JJ5DMrVOqEtAdv4nsCyfSWrLi0aAeuqxldQNYrcjH2p5w8zPmsxbGe3J0AnzE/fJaG21Iz7+4aDy80Jr2WSZ3aR5wkIbDE3ZTsbsNdp7j6fTxXonR6pQYS99MOqMBwPA9vCfhleeUMw07g+mQW56O1g4xE5eqag6kYUU4mpfetXqnVGMAhmIjESInQjjE5qnbbfSq0xiY4EARoYJHEHNaE08dGMIzYRt+1ChQY2yOeG6DXuTtWBUlfB5lfttYACyYEiTueXJZa3VMNHm90nwyRe/G5B2w9EAvJ0hg/wBIPeXZ+qTX3BcvA2jV0y2+eXyRuxPhmmpy5lAKEF+enBaOxVRh9kZ8TsPvZXLkDEfWb7OeuvYiXRil+tHGmT5NCrU7NJw6k5mde/h8kcuKyYa07hhH9xy+XihyluXVhOvQl9P/AJDyj6LY3bYx1eA5iII5LOWenie08C75BbO76OQRcEbthGqieT39drKVpqMlzcLtnBsggEEg7kEZhJekX10Qo2moKj5Dg0Ny3AJInxjuSTFMUpmjEJ4CharNGiUGCcmYomZZ/FCuk1w/mqBYS2Rmw8HfQ6Ik+yg6ye8ofWsIaZa09zz807jfptSjyiejDLFwl3+P+gPoh0kqEGzVnAVaWQxTLmjLXcj6LQvvCNW4v9pHoVjuldjLXttNHE2tTzcCPeaN/wDVwPJE7t6RddSFTqwQcnYSZa7cOadE3ngpJZocPleH/OAfR3Gb6bL9y3T/AKo9n+ezCdW/KfxB7e1v0Qq8ekNmaQ1znucdGhpPoq1435TBwlkk5AYvkpTd054QDwA0XMyZlBHYUIY1bT/uZnpaBWZ+kwtdEYjsCZPetp+HtnNOxsDvejPtQyrYeSvXLaDTdhOmyUx9RJz9wrnWtWaG2ZrLW50PEjKfnH1Wkru3WVvqr+vTA3xHwTGR7A8PIQq20a/tGQ3lZO865e9xOQAz22mAFfvu8MPsDV2RhC7XSOFvP1S2edpocxQrcx951ZJG+H0MwrDKeITwn+0iQordQLagJ0P+ESuqzSC3hl3bFLRdouexmXWcsee0+IJWp6OVxiBmP5/kIXbbH7Zyz4d2ffkfJWbnqBruUfyEeL3RUd1R6bddsGBmek+EFV7VRiyYZn2fGf8AKjuut+m0yAIPfksva+mBNNtNjMuJPjkNk9rSW4uoNy2MxftmgFp1k5cIMLKXmyC08oWytwxyTmd+0rM3nQy7EpfuCy32AdIQdz98VpLtBgR7OZE+UNG5WdDodp45+SO3fXPs7mJ7MXpkAiS8gUuxsLFTbTZDc3O1J1J1PcPvdXLuyc48YjsQFtrFNvFxGXIfIeZROwPJDRu4knlt8wgMNGNujVXO2S3Lif7iI8oW2sjcljrgaA41BUEDKNdMs40Wys9uYRr5O+ifwxqJrLFpbIVN8zpkSPBJQ12UnmS8DvISRKYHT/KLtmElX2qlZN1dCHiXtE2OhZm2dJXvq9VZqTnNBh1ZzTgncU5EO7dO1Gra0vIYDA1eYzLc4aDtJGZ4A8Qpm0wFpzSC4pRhvJX8dgHa2FlMdacbSYxENBbOmINyI5gDsWFtFZ1hrudSIdSqSCNRI+Y9F6la7MHscw6OBB71lP8A0H+lUY6oCHZsyya79xTODqYwemX2vZ/7/YB1UPVh6kHWSLuPz5X4ZVuy6HVKja1Wm1u8zM7jTJaNxCyvQq9HB7rHVMPYT1c7gas7tRyWvq3e4CcvFIdTgnim4vfw/K7MJj6z6qKnx2rw+6KdWFUdSGqneQmFmSTcBiMhjbwDx1ZdHNUr1sIcGltSHN0cCJE5FRWm7gcyhde740cR3rSyuqkg6gr9rHGw4CHElx1xfwpK1LEWjmhNS1VKe+IJ13Xu5zvabAacj98lNUWqCNNbivS5CcWWh8jnIU9juyCJGuvY4fVa6g1tQB37gPH7Kq4Wz5eEoMYpAJTbMrflzFtVrgDhOuW59EGNmOIBoMnYCZOmQXo9ufhdROz3YCOOKYnwPigN7XU2k8jEWNIEYcjHAuOQC2yscylTo1hTg0qjvZOrdJEaarN3bZy1xbVBDhIaCCDGy2FguSk8Hq3lrtnOLXDsxNyHes5fVltNCoG1faaTA1MRuDt96Imt8hFJcFa0NmcuM9oyCCVrMC6DwP0RivafZIAkqpUshGrTLhlGaG5WymubMpXs1MP90ntJjwC6LwJMCGjfCPmttZfw7tNpMMoPbI96oOrZHJzte4FXLP8Agnay+HGk1v7+sxDuaGz4wmFGTXALVFdzGWWoXOA8eX8rXXVTMgQcT4awDYc/ElbK5Pwdo0s6tV1Q74RhHiZK1133BQoZ0qYadMWZdH+45rUcDbthI9RGPAHuO5zRbBYBOwbE8y6ZRinRc3nyDvr9VdgJjnJ1A3lcnuQ9eN5Ha0+u6STnwUlZVIdZicSvtKFVHFuaAN/Euz0a/U2h/VmYJId7P+4gRHOUthkkqYNY5STaNZSOp4uPPT2R6KYFDLqtjCC1rg6CTkQfZe4ua4EasMyDptqEQUktwUlTJE7CExhXHGVkzQPvXo9Sr4XOGF7DLKjfZqNIzEO+RyVtocBBz56eSheazDIw1Bw913dOR8k6jejHGD7Lv2uEHunXuVuTaSbCLHXuSIrVd4dm3VUm0jpCtVrwDahGwEprSTnxz0QW0bplC0UctEItVlnYrRVxlt5qg9h5eaXyMYxujN1Lu4hVLQ3q2mGnPv0+ytPVb9yqtos8jQHwSzfgZUvIDsnSLq6WvsgyDyI27wqtTpBAc+cge/2pgRtmo7V0dqvLmUmVKgdMtABE8Z28VBYegVvbiY6iTTcAJdUpAtgy0+9n2c1UYTe5Jemu5o238H0KROoIPMESQhfSO9RUax24Lmnugq5d34d2o4A91JjQDPtF5kgjIAczutVdfQKhSwl81nNgjF7ocPiDRv2ymI45y5F9eOBneivRu0g4nYGMe33XEh/IloGXZM7rUVeiJqNw1KvszoGyeWZ3R6dk3rMO+W30TsMcOGhZ5JN7AW7+g1kouxCnjdxqHEAeTNPJG22djcwxoPENA9AnFy4XJpRS4Bu3yOL90zGmEwmF6s0okpco3PULqyidaVAigTueoH1FA+0qtUtYUsKoFv8AMpIU62BJVqQTQbYhULd0fs9b+pRpu54QD4jNEAkstJ8nGjJx4Zk7X+HFmcAKbq1CJwmlUjDOZw4gY7ArFw3HWsocypaqlpYc2Gq1vWM4jGPebyIyWlTXMlSlVBHlm9m7KFYiMlX69w2lW7TZXfCAe+FS/KVhs08i75gIWl2FjJUSU7yYcicJ4HL/ACqN/wBnbUYA4DIyDu0jcHZOr3bVeM6Y/vafOEJr9FrS8RiDBOxLnAciclWiT2oKpQj7kyG721G1QCQ6m5p194OB3PxAjwjmjjTz8o9YVWh0NcMJ658gicmiQNWnLQozSucBMLDjr3M5+XqMrl7FsVTYnET1kcolO/8ACVNesae4+iuNu8jSOyVP1nVjPwQp4MQTF1GZumgTSsjfiJP3yVqnQZ+weAXX2huZgSeC7RGUk93BBUIrhDsm2rZK0gDKAk/SVTbaQ+phboM3H5J17Xk2lTJJ7FrsZ0O0iUVRxT5yWdua0urPy90an5IteFowxBWU9rNzx6ZaS0aiH3hbAGGcslXqXoGtJcQABusRfF+PtbxRs8hp9+thljRy0xHsWXNcBcOFylvwb64L5FdhzGJhwu+Tu/5ImXLzm67uN24qnX1bQ6o0NwNpyJmcUNGUZ6ndQ26+Lwrf06Ba3/7HgH+1swjyzRgqb3DS6VTm3B1H5PSDXbxChfaW8V55Ss15n/3KVMcAxz/MuUv/AIG1u/qWt/Yym1vrKG+rj2L+miv1G7Noby8VBWtbRqY++KyFPoqfir13dtRzf+gCt0+j1JurcX+4uf8A9iVn6rxEnpQXcuW2+rK0+1WYDwxAnwElDbTbQ4fpCq7gcOFvi+PIK/SsrW+61o7A0KJ7TM5eSFLqZPhBIpIzr6FtJOdIDYHGTHMyEkccw8B4JJf1Z+QlnpC6mhdXYPMjklyUpVEOrq4koWdSSSVEFCSSShBKnaLG524VxJRqzcZOLtAltgwZklxOmWigNme4kQY8EdSWdKC+vL9wQKQY2AM0KvHo/wDmmxUacPaR6LWQlCtRVk9drgzt2XQ2y0erpg+ZJPaVFX6PPrODnPewDYQtMkppRH1EuUZ22dDKNVoD8TiOLjB7W6FV6tyimIiBtGi1KbUYHCChZcEZ/kkOpnHl2jLU7KOJ8V02IcfRE7Td2HNuY4KkSEm8WjZjscurdMjbZo+wndWulwTS9Xsi7bOOaoyCnl6Y54VWWQVXbZd6hIHAK0YKbgCo0pUU+qHAJK0aISUovWa8FdlMldldc4Y+V2UyV2VRB8pSmylKosdK7KbKUqUQckuSlKoh1JclKVCzqS5KUqEOpLi5KhQ5clclccVZDspSqzrSQonW08FLRdMulDbxuvGJacJXH3meHmoKl8OG3mhzlCqkFhGadxAVqbUpmHfwom3g7cIlbrcamRCHOpBcvJSl7eDpwk2vctxxt/JcNqUWBdc1Y1Gth35ld/MKEsXMK2mTYm/MJKtCSuytj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6" name="AutoShape 12" descr="data:image/jpeg;base64,/9j/4AAQSkZJRgABAQAAAQABAAD/2wCEAAkGBhMSERUUExMWFRUWFxcaGRgYFxQXGhUYFRUYFBUUFRcXHCYeGBwjGRYUHy8gJCcpLCwsFR8xNTAqNSYrLCkBCQoKDgwOGg8PGiwkHyIsKSwtKS8pLCksLyksLCwpLCwpLCosLSkqLCksKSwsLCwsKSksLCwsLCksLCwsLCwsLP/AABEIAIQAsAMBIgACEQEDEQH/xAAcAAACAgMBAQAAAAAAAAAAAAAFBgMEAAIHAQj/xAA8EAABAgQEAgcGBQQCAwEAAAABAgMABBEhBRIxQQZREyJhcYGRoQcyUrHB4RQjQtHwM2JyghUkF5LxFv/EABsBAAIDAQEBAAAAAAAAAAAAAAMEAQIFAAYH/8QAKBEAAgIBBAEDBAMBAAAAAAAAAQIAAxEEEiExQSIyUQUTFHEGYbFC/9oADAMBAAIRAxEAPwCCSeH4hH+UdiZP5Y7o4k2Cl5B/uHzjs8i4C2O6MX6a3pImx9TXDAiCyqqiIoYjYVgylkXMCcbaI00MSUCQNfxARXeLsm7FEt1iSUdp4awP+4eMkpMBVjHrktQxUllAgEQTbVWkNU2YOICxfMp4usBuhJHdCNNuqrmzA9tjWnM1v3wycS4kkmgpa3/yFRS67j5/SB2HLQlS8SaXKlm9gIvl5IIqafLxgW8/lTbWKZnQr6pPzEUIhiY1tOUNNv5SkGJRgK7fp3wrYTmp8QHmR3c/nB+UeKDVNx30p47HsMQOJRofThg95Ou4jZM3kISrQ6fzaNZLEkqsDRQ1Bt6bRtNygWPGvcecMjGOIqc59UuhdR8oUeKMZCQDyMH5NZFjqPWFTjHC1LScoveF7bLAvpjmjqraz1y7L4ih3KRBV9vqwncIyLgNFCgh6clzSkeU1q3NqVtx5jmoCVMFQwfJe6YX28TDczSm8NMrKkV7YEnhcqeKzvHsmZ/xcJ7p53XK7arKdRG4zxBloDIRmrtFbhXjqYXMNtqWMhN4VF4O88bJURzhgwPgp0EE2jlRKl4j7M9p56nbekqggcrQHlZnpEqQv3kxYwlzK2As3A15xGkgrzJijDIkAYMCTzZbOceIjSbRYOt+IgviKB4GBOGnKpSDodIXBh5pJ4jQ5keKYapScGTPQ0ofPSkIuMSxaWFJhqZe/wCpfleC1jnMHZ1iLGPPlazenZUH6WgYyjUnaMn3syqDTuMa5wlN94jzDLwJDMrzaGhG+3cYpTDVb3Qob7ecWVoB38R8iNoiUp1vYFPOtvtHSDJcLxxTKh0gt8Q9099NP5pHRMPKH0Z0GiqXpuOZjlU1MIVXMgg8wYL8H4utldE5yknfQeJ2iCdvMpjPEevwzgUAsNqH6VDMlY/9RBNqeyA1zW1uInYdS83mQb08oU8axNPWQHUIWokUJoaDUgnUwRVzyJTg8GOuHYi26KioPb87QH4nSuxSrq6kD3iRcCtNDCUyh1tXvrPJYKVU/wAkgwVx/HFCWSVK6xNDtm5+FvWLh8MFhdNVmwETSVx51oZ3W1UJ1AFUAbqpz1guOIHCAQAQdCDYwmyGMKXZvqju97thlw2esAq9Rf8AcQ09CtNfVaXK7lHMnc4heGiPWIv/ANU98A84mxV0ITUXEBitS01SIGUVZjKpc46jXh8k10IygUpFd94IvSB+CYml5stsKBy2sa05QXRh/wCXRdzAR6gDOQieMOJfTaLTsr0bQA2ijIOJbOWCjjwNItwRIZdpzA+IqJT6wJmf0qEMeJIATUQuzLgCf9oSYbTLg5E9mlh5kndOoixhT3SSak/DCzheKZJ5xo+6oDzg5JPhh5SDZCx4QVTtOJVhkQA40QTbx+f0iGbun+bCG1+QaUklCwrt1vyhYn5Eg7xVjjuGXkQNmKSTr3a+IiX/AJAAfaPXFEbV7xFZQUtVAn0jsiQVM96YrNQKdsFJfqJqd9Bur7RLhnDyj1l37Nh+8HZLh8HrqNTFCCxkj0yrguNuyxU4v+jRJPYScoCfS0M/GUn+JlAtsgpsoGlabhaaaU+sKvFkwEN5QARS42IsRUQS9muPh9l1hYAy6AfCoUPrB6xt4g7QMBh3FeUbWk9Y1TQ1oVdUhViK6bwA4gxczDiEIJUlAoD8Rrc/zlEGP4gpsrZTYhS0k72WU08op4aQm+59IZqqy24x/QpkxklnMiQkGp3hgkJo5RWFVhgmnbr4wwyQ6oEPTfxkcw885mQU8z5Ej5H941wRNiDFAOAuqQbVFuwi4I7YKNuZaK3UL/5D3vW/jAbeBmYms03/AEsAcLMKZmCttOVChy5aGG6YmXSTQWiwZABCQByiPHceblWhW5NgOcc1W6ecrv2eJQl0FRqqxEGpJypAhBncadcUOiTrrDfhCS23ncsYVdft+6Om0We2W8edyt03rXyhSmprMUjma+Ai7imJFzMTUDaAWKP9C2XCbkW7IQ9zwuAqwJMTv/bJGxEG+L5kutjo15VJF4QziBBz7qMU5ufUa9Y31h9dPuIPxE3uxxLWEcQuybqltqzZqZ0qrlXTSvaKmh7Y6JhnFktNgUIbcOraiK13ynRQjkJVGVhmyhXHMDVe1Z4nZJiUTXSJ5FkC9AIA4VM9LJsOBRUoICV8wtHVNfSLUslSj+YDl2vY+EZTV7WI+JuIQ6Bh5jNLTqa0F4uzmIJbbqfKFdUyUe7A/EPxDic2RVDoSKDwrrBVzOaseYF4pxcqqa11PdBH2SvHpXlHkgdmht6Qs8Ss9GEoJqo9ZR5bJA9T4CG/g6V/Cy6SqylkKp2rISkeCR6mC2emvHzAsuWinxSqs4/vVQI8UhXpUwMSjti7jR/7DnePRIEUqQyvU0aUCoIyYK8Sgb0PzhlkhzhZwNNEjfnDVJ9kMjqay+2U5+YpMjwg4y/nC29x1k941HiPrCxMqzTROwVTytBbBXc8yE8wb8tv3iHUFTmRYBsz8R8YmKohax1lLixm8II4dMAApJoRtAzFpcqWCDpHZnzvzLUvh6UEFIjXGcRqQNAIsy4NBAufYJXpEuisoJkpYynibvoL6aJoKCsc44mxJxR6M6pt94bcTn+gTWtI5/i+LdIuoAhYUDduEY+8duJSmEUABNSIplMXJCSW+spRSySok6BKdSfONcQw9bJTnAooVSoXCgDQkHsMMZGcQWxiu/HEqR4TGFUXJRlBHWrFgIMkCR4ZIF1dBp+rtA2POH/EUJdlco95CSB2ixI80iFuXmEpoEikdN4M4ebdlio0KiCPMUiXQBcmE0d5W8MvXmc6lgVoQtBopJCVUJBBAqhQI00N4OSnHTiAWlt9JUe8onN5b8oB4ewpDzrBsVBSf9kGo+vnEqUNsAfrePkj7wAAEcz2bUraBkcyJ8pcnElYzGxIrYECpBPwpAvzj2f4qU66FaIBsBsNB6QGxBSkOqFSDcGlozDpbpHUI5n5Cv0gZUE8xEj1kCW3klSlFW6ifWPBKjnF+dSkG5FeQvHjVFaC+/nBwgmstSgYk+FLyHQ0PpDbhqxY7C/1hUQs10g5grpKXAfhNPG0ExD4wuJXlgQM595RJ/nnF/h90B3TfWusDsSfAolOwp4bmLWC2PlEkcS5GVMZcV9nUxMOdMmaLNR7oSD51MKeP4VNyKhWbDgOxTQ/OOoq4nSRY7bXjjHELi1zi1rCiKmh7OUKg4O08TwDpgZIheS43fA90Ec66wPxfi+YN8wSOyKkrMhwWsBFHiBrqAiD5yItgCDJ3F3HTVSiYpqXHoTaPWJYrUEp1MdIJk2GT62XUrQKkbfEN0w+cYyAmJFLqB1mOuO1pdA4KdhCVf6nnFOQ4faZRVV101i7wviYK1skhVioA7pVZaT2aeZili7fV8RzR3C0Npz03X7nNxreLku5yhjZ9nD6nlNtpJQm4cVZOQ6VULFWxA5V0iSb9n80gHIEOU2SsAnuCqQVbE+Yi9FnI29QVhkmp11KE3UfSOz4MwiRl+sanWkKnA/DK5RvpphFFq0TUZh2UrSvjEHEfGbSl9QroKjKU0oRsqtCIWudrDheo/pNGx5xA+Mo6WbLzYNHFBVgbEGhrTtgo8w0gF9aakDfSsPfsrnW3ZJbhSkEPKTWlK2BGvfCRx5NIbdmGzr+kDTrVqYIOBPQ6fWBnanGNvn5nO5yaLi1LVqTWCeAoCFdKoiwUEjckilewCsC5eWK1BKdSbQwzuHFsBIUCUpGam3b94qoyZNCF23GY1hKXRVCsqhqk/MGJpTDXEKqpPqIGszxSRXUeo5GGFCQtGdJtS45QYTUTaeR3PG2K6xanZjomCRqogAaVpU09IxhrM326wK4ql1KQ0hB6yApRTuc1AD6HzjiZNzFUJUZMikpnpDlUaKOnKvKDOGuitKEKGoOohRZmapBOo8x/LwyYViqHMocOVY0Xz7FRbsTqbQwxmMzPH2GtVyJN+ST+0CZ72iSiiaMk+AieX9iCCOtNrP+KEj51i417Dpal5h5XikfIQk21zljmeEywGInzHF0uQQmW17RAadxFLoyhug76x0xv2QSKT1i4T2rP0gpJ8BSSLIQLa3PrEBlHUt9tyMzjbOAl2mQEHesD5uUfYVdJFNxH0Q1wmwnRA9Y2Xw0wdW0HvifvEHqV+zxODYBiLkw+0wXAkOKCcxvQb0G5tQdpEde/CNJa6JmjQTS+WuYj4zYmv1gy3wtLpuGWgdjlGu20Rr4eSpWYurudqAXPI1gV7vaNo6jWkRKjuPcFSGJLYl8qyFLKlFSgLEfooO6FR6eW4tZSCaG5GgrzMTTXF/XIAoMxr2AVAA9IHTuNqWmlaCtxWsTXpSOD4nok0RY5bzLmd8iiqkd4/eAmJYYt5BUaBbZCcxUPzEnQH+5NNdweyLbWJuJKUFJcCrAD3r/AA0g21wLMqSQcqUm4GhrsSNoMEVD3Js0tNZ9T4gXh3pkSrrawpKQ4FU2JoLjYxDicghxQUpZzbpsKpHIneDDPDr0sh3pKZSBShrcV+0VBw87ND8tNcv6q6dhG4iwZfniY1WyvWEZyCO4Jmmky6QUoSQR72qk13O2u4jXEApaEPtm6RRVNRTQ+MNWH+z6YWEh6qctU0TQgoOyie3lBuQ9nhlx+X0ZqKHpMxKh20tFWuUcRy36hVWSign9fP7nKUzTa/f6h+ICoPenbw8obOG8DfTmOWqFAUNQK+BvBj/jJVp7ryqA4m9jbvAi3PTiHP0jvqYp974nltb/AC78VttaZYd54/yRM4C9oEWPam3rChjnDM+Hy6EBQJokIUFFIFk1ENMtM9EqqTQbp2MSmYKVVSSAb6xX8gmZV38z1Nm07AMfuUJTgx5Scz/RptcDrK9LRqngyW6Mq/EKSdqpTTxANfWCLmNLVYG+hHPtihMVr2ERDalvEBd/Lde7jawA/QnX04OkfqV6ftELhaTYLJI2FDFGYn5nKU0bXXcFSD3ZTXzrAWSmHaqDiCnlYkd9U2iXdRwonqqqtw3O0uPyqHFkq15Ek+gtEwYKbCtNgE0+sRttLrQUVavVIp8o0emHUiuQnsBB9DSBbT3iN716zCLYJEYpswNkcUUa1bWD3ROJ1yv9NRHhHAyh74kjiyNYrPT1B/Nrx7iL7xFEsk96kiFd/A55wmpShPJKgT5kRVic8SyFe2nPMSqh5aTqlagTzoTeIunhnxr2fTbjpUno6ECpUo1qBTYdkVkezOd3U15q/aHBbNlfqVY7MM+y5greWtQqlsCh5FWtPACHbGp7ImtYCcI4I5JMKQspKlKrVNfrBZwZ00UARCtxLHiZ11y22788TnOP8TKqUqNovcD49V/o016wqfDeJeJuA1LBW0a/2n6GLXCvDypdvOtNHVeg5RI4rxFGUPcCJ0NDwG94oTmJcoAonDWpMefit4GGJGJZ6wpgbi5381CtyCICJnVCL/FU6FKQBqKxFhXDzsxdIon4j9IEwM8R9U05u1hCjJ4lV2eqO6JWp+qaQ6yns/YCKKqVbmKU/wCz2l2V+Bv6xwrYcwNn0S5UzjP9RY/EUVWLL02CLHwiji0g6z/UQQBuLiBH4qu8RyJmto2z6hiG3eO5oD3h5feK/wD5Bm6++ny+8ZGRpACe/wAzF8fzfxjy+8ROcezZ/WPL7xkZE4E7M3lONpo/r9Iup4zmvj9I9jIggSwMss8WTJ1X6QQl+IXjqqMjIGZYS+nGHOcRvY26NxGRkVnTT/m3OY8onbxhzs8oyMi4lTCEliKyb0gvin9GtNoyMjm6Mmr3iI/SFTlDpEeITak1pS0eRkKL3NK6WeFsGae/McGZR56DuEPQaCU0SKRkZBYiqjJOOZBnMSJcMZGRAjBmzjCViigDChxBwjLK62Sh5g0jIyOaK3IpU5E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87277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Susan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7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067299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90800"/>
            <a:ext cx="6654800" cy="33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Mary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Products 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6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067299"/>
            <a:ext cx="2286000" cy="179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133600"/>
            <a:ext cx="6515100" cy="33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Kathryn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Area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200"/>
            <a:ext cx="9144000" cy="34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Cynthia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Lattice Method (383 </a:t>
            </a:r>
            <a:r>
              <a:rPr lang="en-US" sz="2400" dirty="0">
                <a:latin typeface="Calibri" pitchFamily="34" charset="0"/>
              </a:rPr>
              <a:t>× 27</a:t>
            </a:r>
            <a:r>
              <a:rPr lang="en-US" dirty="0"/>
              <a:t>)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0800"/>
            <a:ext cx="9144000" cy="31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7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Fluency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Google Shape;664;p75">
            <a:extLst>
              <a:ext uri="{FF2B5EF4-FFF2-40B4-BE49-F238E27FC236}">
                <a16:creationId xmlns:a16="http://schemas.microsoft.com/office/drawing/2014/main" id="{6BF420C2-4770-5A40-88F8-0F2FF15D544C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8897653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multiplication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50191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Strategies</a:t>
            </a:r>
          </a:p>
        </p:txBody>
      </p:sp>
    </p:spTree>
    <p:extLst>
      <p:ext uri="{BB962C8B-B14F-4D97-AF65-F5344CB8AC3E}">
        <p14:creationId xmlns:p14="http://schemas.microsoft.com/office/powerpoint/2010/main" val="56717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April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Traditional Method</a:t>
            </a:r>
          </a:p>
          <a:p>
            <a:pPr lvl="1" eaLnBrk="1" hangingPunct="1"/>
            <a:r>
              <a:rPr lang="en-US" dirty="0"/>
              <a:t>Work Left to Right</a:t>
            </a:r>
          </a:p>
          <a:p>
            <a:pPr lvl="1" eaLnBrk="1" hangingPunct="1"/>
            <a:r>
              <a:rPr lang="en-US" dirty="0"/>
              <a:t>“Does McDonald’s Sell </a:t>
            </a:r>
            <a:r>
              <a:rPr lang="en-US" dirty="0" err="1"/>
              <a:t>CheeseBurgers</a:t>
            </a:r>
            <a:r>
              <a:rPr lang="en-US" dirty="0"/>
              <a:t>?”</a:t>
            </a:r>
          </a:p>
          <a:p>
            <a:pPr lvl="1" eaLnBrk="1" hangingPunct="1"/>
            <a:r>
              <a:rPr lang="en-US" dirty="0"/>
              <a:t>“Daddy, Mother, Sister, Brother”</a:t>
            </a:r>
          </a:p>
          <a:p>
            <a:pPr lvl="2" eaLnBrk="1" hangingPunct="1"/>
            <a:r>
              <a:rPr lang="en-US" sz="2200" b="1" dirty="0"/>
              <a:t>D</a:t>
            </a:r>
            <a:r>
              <a:rPr lang="en-US" sz="2200" dirty="0"/>
              <a:t>ivide</a:t>
            </a:r>
          </a:p>
          <a:p>
            <a:pPr lvl="2" eaLnBrk="1" hangingPunct="1"/>
            <a:r>
              <a:rPr lang="en-US" sz="2200" b="1" dirty="0"/>
              <a:t>M</a:t>
            </a:r>
            <a:r>
              <a:rPr lang="en-US" sz="2200" dirty="0"/>
              <a:t>ultiply</a:t>
            </a:r>
          </a:p>
          <a:p>
            <a:pPr lvl="2" eaLnBrk="1" hangingPunct="1"/>
            <a:r>
              <a:rPr lang="en-US" sz="2200" b="1" dirty="0"/>
              <a:t>S</a:t>
            </a:r>
            <a:r>
              <a:rPr lang="en-US" sz="2200" dirty="0"/>
              <a:t>ubtract</a:t>
            </a:r>
          </a:p>
          <a:p>
            <a:pPr lvl="2" eaLnBrk="1" hangingPunct="1"/>
            <a:r>
              <a:rPr lang="en-US" sz="2200" b="1" dirty="0"/>
              <a:t>C</a:t>
            </a:r>
            <a:r>
              <a:rPr lang="en-US" sz="2200" dirty="0"/>
              <a:t>ompare</a:t>
            </a:r>
          </a:p>
          <a:p>
            <a:pPr lvl="2" eaLnBrk="1" hangingPunct="1"/>
            <a:r>
              <a:rPr lang="en-US" sz="2200" b="1" dirty="0"/>
              <a:t>B</a:t>
            </a:r>
            <a:r>
              <a:rPr lang="en-US" sz="2200" dirty="0"/>
              <a:t>ring down</a:t>
            </a:r>
            <a:endParaRPr lang="en-US" sz="2200" b="1" dirty="0"/>
          </a:p>
          <a:p>
            <a:pPr lvl="2" eaLnBrk="1" hangingPunct="1"/>
            <a:endParaRPr lang="en-US" b="1" dirty="0"/>
          </a:p>
        </p:txBody>
      </p:sp>
      <p:pic>
        <p:nvPicPr>
          <p:cNvPr id="9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602773" cy="1255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799" y="3793514"/>
            <a:ext cx="6536267" cy="23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Brian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Quotients </a:t>
            </a: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2743200"/>
            <a:ext cx="9144000" cy="327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Cheryl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Lattice Division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2819400"/>
            <a:ext cx="9144000" cy="36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967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Juanita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Division as Fractions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2819400"/>
            <a:ext cx="9144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division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657030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1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069" y="4813037"/>
            <a:ext cx="74390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would you teach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need to know to solve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might cause difficulty for students?</a:t>
            </a:r>
          </a:p>
        </p:txBody>
      </p:sp>
    </p:spTree>
    <p:extLst>
      <p:ext uri="{BB962C8B-B14F-4D97-AF65-F5344CB8AC3E}">
        <p14:creationId xmlns:p14="http://schemas.microsoft.com/office/powerpoint/2010/main" val="266819330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Difficulties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683" y="1218011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4421" y="1757570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1004" y="2406316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5599" y="3055062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2414" y="3629800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9669" y="4193526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6924" y="4853284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37883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8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011953B3-4824-9D4B-858A-01D7A47AA2EA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04136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62288"/>
            <a:ext cx="5257800" cy="5499426"/>
          </a:xfrm>
          <a:prstGeom prst="rect">
            <a:avLst/>
          </a:prstGeom>
          <a:ln>
            <a:solidFill>
              <a:srgbClr val="FF93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16200000">
            <a:off x="6493150" y="3762857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PARCC third-grade </a:t>
            </a:r>
            <a:r>
              <a:rPr lang="en-US" sz="120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item (2015)</a:t>
            </a:r>
            <a:endParaRPr lang="en-US" sz="1200" dirty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7066" y="1008996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75625" y="1692016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40883" y="2326451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63641" y="2975664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86399" y="3552158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09157" y="4196925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31915" y="4845671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9283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A3238-6A9B-734A-A332-E9CE86D4A5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491" y="0"/>
            <a:ext cx="518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843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222926485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747"/>
            <a:ext cx="3663073" cy="2850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576" y="338089"/>
            <a:ext cx="4364346" cy="5633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27" y="3530799"/>
            <a:ext cx="3721964" cy="27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6911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599" y="193471"/>
            <a:ext cx="3721964" cy="2721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made $42, and Mandy made $37. How much money did they make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and Mandy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 $79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Kasey made $42, how much money did Mandy make?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D5CBF8-13D9-8A41-8952-D8C74F755DF2}"/>
              </a:ext>
            </a:extLst>
          </p:cNvPr>
          <p:cNvSpPr/>
          <p:nvPr/>
        </p:nvSpPr>
        <p:spPr>
          <a:xfrm>
            <a:off x="114300" y="4752974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$120, how much money does Perla have?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27909-5F28-0043-B31B-BD2FB42459B4}"/>
              </a:ext>
            </a:extLst>
          </p:cNvPr>
          <p:cNvSpPr/>
          <p:nvPr/>
        </p:nvSpPr>
        <p:spPr>
          <a:xfrm>
            <a:off x="507206" y="5317329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Perla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$50, how much money does Becky have?</a:t>
            </a:r>
          </a:p>
        </p:txBody>
      </p:sp>
    </p:spTree>
    <p:extLst>
      <p:ext uri="{BB962C8B-B14F-4D97-AF65-F5344CB8AC3E}">
        <p14:creationId xmlns:p14="http://schemas.microsoft.com/office/powerpoint/2010/main" val="271019245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 baked 18 cookies. His brother 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many. How many cookies did his brother bake?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Matt’s brother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many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cookies as Matt. If Matt’s brother baked 36 cookies, how many did Matt bake?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144" y="166716"/>
            <a:ext cx="3663073" cy="28503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C74508-5E9D-2D49-92D1-0D00756B01AC}"/>
              </a:ext>
            </a:extLst>
          </p:cNvPr>
          <p:cNvSpPr/>
          <p:nvPr/>
        </p:nvSpPr>
        <p:spPr>
          <a:xfrm>
            <a:off x="114300" y="4562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Rachel wants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 brownies with 6 friends. How many cookies will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 receive?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083E61-20CC-6C4D-B232-24D00E7967F2}"/>
              </a:ext>
            </a:extLst>
          </p:cNvPr>
          <p:cNvSpPr/>
          <p:nvPr/>
        </p:nvSpPr>
        <p:spPr>
          <a:xfrm>
            <a:off x="507206" y="5126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Rachel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brownies with 6 friends.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 ate 6 brownies. How many brownies did Rachel have to start with?</a:t>
            </a:r>
          </a:p>
        </p:txBody>
      </p:sp>
    </p:spTree>
    <p:extLst>
      <p:ext uri="{BB962C8B-B14F-4D97-AF65-F5344CB8AC3E}">
        <p14:creationId xmlns:p14="http://schemas.microsoft.com/office/powerpoint/2010/main" val="399379010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76" y="209552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Michelle made 17 paper airplanes. Dante made 24 paper airplanes. How many airplanes did they make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460" y="975126"/>
            <a:ext cx="8386763" cy="585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and Dante made 41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Dante made 24 paper airplanes, how many did Michelle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047" y="1740700"/>
            <a:ext cx="8386763" cy="585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made 4 paper airplanes using 2 pieces of paper for each airplane. How much paper did Michelle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614360" y="2506274"/>
            <a:ext cx="8386763" cy="9143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Dante and Michelle made 40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Dante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made 24 of the paper airplanes. If Michelle gave 7 of her paper airplanes to her friend Nicole, how many planes does Michelle have now?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55" y="3600455"/>
            <a:ext cx="4364346" cy="56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562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06" y="1398494"/>
            <a:ext cx="7727576" cy="3012141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Students need to understand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But, key words should not be directly tied to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5584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030" y="0"/>
            <a:ext cx="538194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813530" flipH="1">
            <a:off x="5550743" y="150360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13530" flipH="1">
            <a:off x="7057732" y="931409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1606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870B52-FC63-AB49-995F-55073BC435F2}"/>
              </a:ext>
            </a:extLst>
          </p:cNvPr>
          <p:cNvSpPr/>
          <p:nvPr/>
        </p:nvSpPr>
        <p:spPr>
          <a:xfrm>
            <a:off x="2941673" y="1649506"/>
            <a:ext cx="3200400" cy="2850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Identify a key word. Write a problem where the key word “works.” Write a problem where the key word doesn’t ”work.”</a:t>
            </a:r>
          </a:p>
        </p:txBody>
      </p:sp>
    </p:spTree>
    <p:extLst>
      <p:ext uri="{BB962C8B-B14F-4D97-AF65-F5344CB8AC3E}">
        <p14:creationId xmlns:p14="http://schemas.microsoft.com/office/powerpoint/2010/main" val="113955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9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79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54F4A760-041C-CA48-BE0A-9E6AC3D8BBB0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62860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36545162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 word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Regardless of problem type, students need an </a:t>
            </a:r>
            <a:r>
              <a:rPr lang="en-US" b="1" dirty="0"/>
              <a:t>attack</a:t>
            </a:r>
            <a:r>
              <a:rPr lang="en-US" dirty="0"/>
              <a:t> strategy for working through the problem</a:t>
            </a:r>
          </a:p>
          <a:p>
            <a:r>
              <a:rPr lang="en-US" dirty="0"/>
              <a:t>This strategy should work for any problem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57" y="3194463"/>
            <a:ext cx="4027220" cy="534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Routine Word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3880" y="3194462"/>
            <a:ext cx="4071454" cy="534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Instructional Word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383" y="3857414"/>
            <a:ext cx="3768448" cy="23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8" y="3905526"/>
            <a:ext cx="4317172" cy="20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901" y="167064"/>
            <a:ext cx="3561984" cy="313932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RIDGES</a:t>
            </a:r>
          </a:p>
          <a:p>
            <a:pPr defTabSz="457200"/>
            <a:endParaRPr lang="en-US" sz="2400" dirty="0">
              <a:solidFill>
                <a:prstClr val="white"/>
              </a:solidFill>
              <a:latin typeface="American Typewriter"/>
              <a:cs typeface="American Typewriter"/>
            </a:endParaRP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ead the problem.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I</a:t>
            </a:r>
            <a:r>
              <a:rPr lang="en-US" sz="2400" b="1" i="1" dirty="0">
                <a:solidFill>
                  <a:prstClr val="white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know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D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raw a picture.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G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oal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E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quation development.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S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olve the equation.</a:t>
            </a:r>
            <a:endParaRPr lang="en-US" dirty="0">
              <a:solidFill>
                <a:srgbClr val="00206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271958" y="3453189"/>
            <a:ext cx="4056585" cy="3600986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RIDE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ead the problem.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dentify the relevant information.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etermine the operation and unit for the answer.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nter the correct numbers and calculate, then check the answer.</a:t>
            </a:r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3719889"/>
            <a:ext cx="31750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95" y="93661"/>
            <a:ext cx="2710716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715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62" y="317500"/>
            <a:ext cx="4375853" cy="5697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863" y="442119"/>
            <a:ext cx="31623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9468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487" y="0"/>
            <a:ext cx="5733271" cy="2553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849" y="2589767"/>
            <a:ext cx="2914650" cy="4268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6" y="2719387"/>
            <a:ext cx="3377593" cy="42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8352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7273" y="4141151"/>
            <a:ext cx="3918547" cy="267765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SOLVE</a:t>
            </a:r>
          </a:p>
          <a:p>
            <a:pPr algn="ctr" defTabSz="457200"/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tudy the problem.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O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rganize the facts.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L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ine up the plan. 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V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erify the plan with computation.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xamine the answer.</a:t>
            </a:r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endParaRPr lang="en-US" dirty="0">
              <a:solidFill>
                <a:prstClr val="white"/>
              </a:solidFill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44440" y="389900"/>
            <a:ext cx="3667696" cy="34187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SIGNS</a:t>
            </a:r>
            <a:endParaRPr lang="en-US" b="1" dirty="0">
              <a:solidFill>
                <a:prstClr val="white"/>
              </a:solidFill>
            </a:endParaRP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urvey questions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I</a:t>
            </a:r>
            <a:r>
              <a:rPr lang="en-US" sz="2400" dirty="0">
                <a:solidFill>
                  <a:prstClr val="white"/>
                </a:solidFill>
              </a:rPr>
              <a:t>dentify key words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G</a:t>
            </a:r>
            <a:r>
              <a:rPr lang="en-US" sz="2400" dirty="0">
                <a:solidFill>
                  <a:prstClr val="white"/>
                </a:solidFill>
              </a:rPr>
              <a:t>raphically draw problem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N</a:t>
            </a:r>
            <a:r>
              <a:rPr lang="en-US" sz="2400" dirty="0">
                <a:solidFill>
                  <a:prstClr val="white"/>
                </a:solidFill>
              </a:rPr>
              <a:t>ote operations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</a:t>
            </a: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7BFA4-9269-014C-9BF1-A9C147147D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" y="61957"/>
            <a:ext cx="2994976" cy="38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641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275" y="2927351"/>
            <a:ext cx="28448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0459" y="114147"/>
            <a:ext cx="3561984" cy="312672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R-CUBES</a:t>
            </a:r>
          </a:p>
          <a:p>
            <a:pPr algn="ctr" defTabSz="457200"/>
            <a:endParaRPr lang="en-US" sz="1200" b="1" dirty="0">
              <a:solidFill>
                <a:prstClr val="white"/>
              </a:solidFill>
            </a:endParaRP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R</a:t>
            </a:r>
            <a:r>
              <a:rPr lang="en-US" sz="2400" dirty="0">
                <a:solidFill>
                  <a:prstClr val="white"/>
                </a:solidFill>
              </a:rPr>
              <a:t>ead the problem.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C</a:t>
            </a:r>
            <a:r>
              <a:rPr lang="en-US" sz="2400" dirty="0">
                <a:solidFill>
                  <a:prstClr val="white"/>
                </a:solidFill>
              </a:rPr>
              <a:t>ircle key numbers.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U</a:t>
            </a:r>
            <a:r>
              <a:rPr lang="en-US" sz="2400" dirty="0">
                <a:solidFill>
                  <a:prstClr val="white"/>
                </a:solidFill>
              </a:rPr>
              <a:t>nderline the question.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B</a:t>
            </a:r>
            <a:r>
              <a:rPr lang="en-US" sz="2400" dirty="0">
                <a:solidFill>
                  <a:prstClr val="white"/>
                </a:solidFill>
              </a:rPr>
              <a:t>ox action words.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valuate steps.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check.</a:t>
            </a:r>
            <a:endParaRPr lang="en-US" sz="3000" b="1" dirty="0">
              <a:solidFill>
                <a:prstClr val="white"/>
              </a:solidFill>
            </a:endParaRPr>
          </a:p>
          <a:p>
            <a:pPr algn="ctr" defTabSz="45720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Cross 3"/>
          <p:cNvSpPr/>
          <p:nvPr/>
        </p:nvSpPr>
        <p:spPr>
          <a:xfrm rot="18764729">
            <a:off x="2231069" y="3350717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114147"/>
            <a:ext cx="3340100" cy="4445000"/>
          </a:xfrm>
          <a:prstGeom prst="rect">
            <a:avLst/>
          </a:prstGeom>
        </p:spPr>
      </p:pic>
      <p:sp>
        <p:nvSpPr>
          <p:cNvPr id="6" name="Cross 5"/>
          <p:cNvSpPr/>
          <p:nvPr/>
        </p:nvSpPr>
        <p:spPr>
          <a:xfrm rot="18764729">
            <a:off x="-198914" y="465446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6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3" y="1223109"/>
            <a:ext cx="3629804" cy="388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5" y="115433"/>
            <a:ext cx="4445000" cy="337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012" y="3491611"/>
            <a:ext cx="4252476" cy="32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5481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244661367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Schemas</a:t>
            </a:r>
          </a:p>
        </p:txBody>
      </p:sp>
    </p:spTree>
    <p:extLst>
      <p:ext uri="{BB962C8B-B14F-4D97-AF65-F5344CB8AC3E}">
        <p14:creationId xmlns:p14="http://schemas.microsoft.com/office/powerpoint/2010/main" val="3165047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0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0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0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CF11BC9B-AC6F-DA49-800E-3625C8A3E91D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41610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Using Schemas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schema</a:t>
            </a:r>
            <a:r>
              <a:rPr lang="en-US" dirty="0"/>
              <a:t> refers to the structure of the word problem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6929" y="2416491"/>
            <a:ext cx="4118250" cy="110570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929" y="3690453"/>
            <a:ext cx="4118250" cy="1105702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929" y="4963110"/>
            <a:ext cx="4118250" cy="110570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7920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915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Jennifer see?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4216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15469" y="162094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7030A0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 &amp; Jitendra (2009)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C5A77-2CE6-6E47-B9E5-7B2B8E9FD847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7EB71-90DD-DD45-A4CE-59707501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82" y="2907681"/>
            <a:ext cx="4614943" cy="3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8266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3E9B9-998D-D84F-BE4B-5C59E0817C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928" y="0"/>
            <a:ext cx="5200292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9FE67-2D1A-A748-A054-E96B8616433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3427306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" y="1088931"/>
            <a:ext cx="8622292" cy="964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4919" y="24720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= 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7875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5080" y="103114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02721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4446" y="104892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55263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2156" y="3317415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2995" y="3242703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4919" y="4026717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28 + 24 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= 52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3541" y="502742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X 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= 52 cookies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71900" y="1796488"/>
            <a:ext cx="1222597" cy="3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E394C-30EB-F74A-A8F2-C2753DEA5595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52451-73E2-3A4D-B5CE-7AD5B509D7BD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E9CF8-F280-B24F-B222-3A54677B9BC7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DC0274-B815-AC44-AA32-27BBD1ADAE71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8B2CBB-6ADE-6448-9715-FC8B69ACFBAB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84EE00-FE32-B842-A600-8934CDD1CD44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0" grpId="0"/>
      <p:bldP spid="21" grpId="0"/>
      <p:bldP spid="25" grpId="0"/>
      <p:bldP spid="33" grpId="0"/>
      <p:bldP spid="34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22027-B38B-4C4C-9D6E-299E4CB7F81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18154818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2" y="1022473"/>
            <a:ext cx="9144000" cy="1010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558039" y="5337018"/>
            <a:ext cx="894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2 IXL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1380" y="2284095"/>
            <a:ext cx="14143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-  11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7890" y="2284094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11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+ 1 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6677" y="227087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12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7999" y="4232091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 millimeter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1179" y="86073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8928" y="88243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77897" y="1660832"/>
            <a:ext cx="1162709" cy="4102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655854" y="2214071"/>
            <a:ext cx="3443287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57492" y="2929488"/>
            <a:ext cx="1757363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14855" y="2927614"/>
            <a:ext cx="1684286" cy="7154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89597" y="302499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11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17502" y="3004709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595720-39F5-B847-9493-4F29D8FBB87C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566AD-07F4-EF40-822F-DCAB57CF1DD2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C4AA9D-8E86-464A-919B-B2509D89E27C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BD94B8-35C7-FE45-94B7-F20480AE8EC0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BBC0C1-AB22-5C48-BFCA-1F93BBB53A85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F820ED-A752-3145-B0C2-F3BC0FA60CC1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8" grpId="0" animBg="1"/>
      <p:bldP spid="21" grpId="0" animBg="1"/>
      <p:bldP spid="22" grpId="0" animBg="1"/>
      <p:bldP spid="23" grpId="0"/>
      <p:bldP spid="24" grpId="0"/>
      <p:bldP spid="20" grpId="0"/>
      <p:bldP spid="25" grpId="0"/>
      <p:bldP spid="26" grpId="0"/>
      <p:bldP spid="27" grpId="0"/>
      <p:bldP spid="28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7404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Greater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chemeClr val="accent4"/>
                </a:solidFill>
              </a:rPr>
              <a:t>less</a:t>
            </a:r>
            <a:r>
              <a:rPr lang="en-US" sz="2800" b="1" dirty="0"/>
              <a:t> </a:t>
            </a:r>
            <a:r>
              <a:rPr lang="en-US" sz="2800" dirty="0"/>
              <a:t>amounts compared for a </a:t>
            </a:r>
            <a:r>
              <a:rPr lang="en-US" sz="2800" b="1" dirty="0">
                <a:solidFill>
                  <a:srgbClr val="0070C0"/>
                </a:solidFill>
              </a:rPr>
              <a:t>difference</a:t>
            </a:r>
          </a:p>
          <a:p>
            <a:pPr lvl="1"/>
            <a:r>
              <a:rPr lang="en-US" sz="2800" dirty="0"/>
              <a:t>Courtney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Silva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apples. How many more apples does Courtney have? (How many fewer?)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  <a:p>
            <a:pPr lvl="1"/>
            <a:r>
              <a:rPr lang="en-US" sz="2800" dirty="0"/>
              <a:t>Courtney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more apples than Silva. If Silva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apples, how many does Courtney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  <a:p>
            <a:pPr lvl="1"/>
            <a:r>
              <a:rPr lang="en-US" sz="2800" dirty="0"/>
              <a:t>Silva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fewer apples than Courtney. Courtney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How many apples does Silva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693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Sarah Powell, </a:t>
            </a:r>
            <a:r>
              <a:rPr lang="en-US" sz="2800" dirty="0" err="1"/>
              <a:t>Ph.D</a:t>
            </a:r>
            <a:r>
              <a:rPr lang="en-US" sz="2800" dirty="0"/>
              <a:t> </a:t>
            </a:r>
          </a:p>
          <a:p>
            <a:r>
              <a:rPr lang="en-US" sz="2800" dirty="0"/>
              <a:t>The </a:t>
            </a:r>
            <a:r>
              <a:rPr lang="en-US" sz="2600" dirty="0"/>
              <a:t>University of Texas at Austin</a:t>
            </a:r>
          </a:p>
          <a:p>
            <a:pPr lvl="1"/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92" y="3955501"/>
            <a:ext cx="5709035" cy="15172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761262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1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1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1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1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424CC041-A6DE-7A45-AF4B-154C297ABF8E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838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62314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DA499-7E5D-1949-B949-70A5E1DC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2" y="2706209"/>
            <a:ext cx="2323695" cy="321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36998-C015-4E40-8CD8-CDA7250F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29" y="3060923"/>
            <a:ext cx="3771630" cy="2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6736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30BE0B-6171-AF49-B01B-EEFE00F243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940" y="0"/>
            <a:ext cx="5200292" cy="68580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265715" y="4227615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745678" y="4227614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212BE-1D73-0943-8AF5-17C85D867443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97252436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8" y="1084403"/>
            <a:ext cx="8667108" cy="1017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4192" y="3046517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68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544" y="109513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3420" y="105082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86218" y="3061209"/>
            <a:ext cx="134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107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5756" y="3071509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1156" y="39206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107 </a:t>
            </a:r>
            <a:r>
              <a:rPr lang="mr-IN" sz="3000" dirty="0">
                <a:solidFill>
                  <a:srgbClr val="4F81BD"/>
                </a:solidFill>
                <a:latin typeface="Chalkduster"/>
                <a:cs typeface="Chalkduster"/>
              </a:rPr>
              <a:t>–</a:t>
            </a:r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 68 = 39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281369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B = 39 more beads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3687" y="2047159"/>
            <a:ext cx="1921688" cy="1840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4260" y="3117675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68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69898" y="3107375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  <a:p>
            <a:pPr marL="342900" indent="-342900" algn="r" defTabSz="457200">
              <a:buFontTx/>
              <a:buChar char="-"/>
            </a:pPr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68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rgbClr val="008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99062" y="241129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G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	  –  L  </a:t>
            </a:r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=  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0876" y="3049667"/>
            <a:ext cx="53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76068" y="3052818"/>
            <a:ext cx="4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26939" y="2015644"/>
            <a:ext cx="1921688" cy="1840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11294-F540-484C-B35B-7947642E7B28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B9015-85D8-694E-BCEC-5296081AAD31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BE7E3-DE38-BD49-9BAC-68C6D4485B79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216B4C-46F1-214E-AB79-3DE4914ADB09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4A692-8B05-034B-95AA-770462E6F6A9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346E20-83F5-674C-8271-EDB128A57372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8" grpId="0"/>
      <p:bldP spid="29" grpId="0"/>
      <p:bldP spid="30" grpId="0"/>
      <p:bldP spid="33" grpId="0"/>
      <p:bldP spid="34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7918D-EA73-7049-B7BE-EDB18D12021E}"/>
              </a:ext>
            </a:extLst>
          </p:cNvPr>
          <p:cNvSpPr/>
          <p:nvPr/>
        </p:nvSpPr>
        <p:spPr>
          <a:xfrm>
            <a:off x="127864" y="2374693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19671073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98" y="1805050"/>
            <a:ext cx="7295510" cy="1365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6D5A8E-856E-4746-A72F-BE122078E24F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138314482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6956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500" dirty="0"/>
              <a:t>Sandra had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How much money does Sandra have now? 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500" dirty="0"/>
              <a:t>Sandra has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money for cleaning her room. Now Sandra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she earn?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500" dirty="0"/>
              <a:t>Sandra had some money. Then she made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Now she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Sandra start with?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3368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4822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270AFA-5A8D-7343-984D-0796CFD697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321" y="0"/>
            <a:ext cx="517261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8C289-6AA2-7344-94FC-2457B42A1E9E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68189280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1"/>
          <p:cNvSpPr txBox="1">
            <a:spLocks/>
          </p:cNvSpPr>
          <p:nvPr/>
        </p:nvSpPr>
        <p:spPr>
          <a:xfrm>
            <a:off x="902093" y="1193893"/>
            <a:ext cx="7897840" cy="133446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tx1"/>
                </a:solidFill>
              </a:rPr>
              <a:t>A bus had 13 passengers. At the next stop, more passengers got on the bus. Now, there are 28 passengers. How many passengers got on the bus?	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364" y="3459831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431" y="116109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6391" y="153795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99062" y="347357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8523" y="348245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28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1635" y="4639705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13 + 15 = 28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693736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15 passengers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499062" y="2336774"/>
            <a:ext cx="1390985" cy="13034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75200" y="3899596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13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28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677" y="3641636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28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-  13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rgbClr val="008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0955" y="275178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ST + C = 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9066" y="348973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+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7823" y="344646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FD3F2-156D-764E-BE53-BA8A43D7C9D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57D33-8A1E-154B-97F0-59CA15C50D1A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45805-14D5-7849-B8CB-09F1C3CFAFF1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A9209-87C0-604D-9638-746B16D6079A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F749-DC6D-E84C-B077-512217A77075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48EB9B-146A-EA42-ABDD-528B1A922BC6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6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2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2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82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82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82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82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664;p75">
            <a:extLst>
              <a:ext uri="{FF2B5EF4-FFF2-40B4-BE49-F238E27FC236}">
                <a16:creationId xmlns:a16="http://schemas.microsoft.com/office/drawing/2014/main" id="{1F2DB976-D28C-5047-B758-320198C82D40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4414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347549"/>
            <a:ext cx="782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“Does an amount increase or decrease?”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E9C3F-71A5-4F48-A36E-79A75416879E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DC45A4-98F2-7D44-BD3A-13BD0D393828}"/>
              </a:ext>
            </a:extLst>
          </p:cNvPr>
          <p:cNvSpPr/>
          <p:nvPr/>
        </p:nvSpPr>
        <p:spPr>
          <a:xfrm>
            <a:off x="127864" y="2336628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7F6D8-BC40-F146-9D8B-657CB3186E93}"/>
              </a:ext>
            </a:extLst>
          </p:cNvPr>
          <p:cNvSpPr/>
          <p:nvPr/>
        </p:nvSpPr>
        <p:spPr>
          <a:xfrm>
            <a:off x="127864" y="4600442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24434292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Yolanda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Yolanda have now?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600" dirty="0"/>
              <a:t>Yolanda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some of the cookies. Now, she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cookies. How many cookies did Yolanda eat?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600" dirty="0"/>
              <a:t>Yolanda baked some cookies.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 and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 left. How many cookies did Yolanda bake?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AD58F-66C8-D141-84CC-064FCCE314D4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91137198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7773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28800"/>
            <a:ext cx="7660415" cy="1421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0D5196-4EBA-4445-9B78-19216F0FFD6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5868207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3205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53540"/>
            <a:ext cx="7565883" cy="1614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F9CEE2-BF68-BC4F-98DA-79D17F72ADE6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5710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1826490"/>
            <a:ext cx="7677385" cy="19023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E6184F-9063-2A45-B0F0-9F32724A40D1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06877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32364"/>
            <a:ext cx="7822456" cy="2110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782AF6-A46C-774A-B1B2-0B0CC1FA85CA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4133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02" y="1036101"/>
            <a:ext cx="8419377" cy="27580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74460" y="4482881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+ P3 = 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B005F-6E44-8D4D-8763-53A5293E1369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068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6101"/>
            <a:ext cx="8518748" cy="23920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699404" y="3684742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ST – C + C = E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036101"/>
            <a:ext cx="957263" cy="508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594CC-B8B6-D242-BD0C-AAB5F0123D1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7790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3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83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83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83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83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83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48F6DCDF-025D-5640-A1C8-EF4AE8A91F37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001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7030A0"/>
                </a:solidFill>
              </a:rPr>
              <a:t>Total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70C0"/>
                </a:solidFill>
              </a:rPr>
              <a:t>Difference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B050"/>
                </a:solidFill>
              </a:rPr>
              <a:t>Change</a:t>
            </a:r>
            <a:r>
              <a:rPr lang="en-US" sz="3200" dirty="0"/>
              <a:t> problem?</a:t>
            </a:r>
          </a:p>
        </p:txBody>
      </p:sp>
    </p:spTree>
    <p:extLst>
      <p:ext uri="{BB962C8B-B14F-4D97-AF65-F5344CB8AC3E}">
        <p14:creationId xmlns:p14="http://schemas.microsoft.com/office/powerpoint/2010/main" val="49867261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0628529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138" y="1036637"/>
            <a:ext cx="6191250" cy="513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3 STAAR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71C56-DC86-4C4A-9F3B-DEA151D9A39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41626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987425"/>
            <a:ext cx="8329889" cy="224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6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5 Smarter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75A9E-50F6-9547-80E1-05006EAC3ADD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6406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2" y="813231"/>
            <a:ext cx="8050885" cy="2019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83522" y="5337018"/>
            <a:ext cx="1843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4 Smarted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B6802-3DBC-3846-B8FB-3E9E17C71C23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7021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183150288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Multiplicative Schemas</a:t>
            </a:r>
          </a:p>
        </p:txBody>
      </p:sp>
    </p:spTree>
    <p:extLst>
      <p:ext uri="{BB962C8B-B14F-4D97-AF65-F5344CB8AC3E}">
        <p14:creationId xmlns:p14="http://schemas.microsoft.com/office/powerpoint/2010/main" val="1428176345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473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dirty="0"/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bags of apples. There are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in each bag. How many apples does Kristina have altogether? 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She wants to share them equally among her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friends. How many apples will each friend receive?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?</a:t>
            </a:r>
            <a:r>
              <a:rPr lang="en-US" sz="2600" dirty="0">
                <a:solidFill>
                  <a:srgbClr val="EB641B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She put them into bags containing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each. How many bags did Kristina use?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>
                <a:solidFill>
                  <a:schemeClr val="accent4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6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33976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4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4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84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84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84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 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84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84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84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5374F42E-37C0-744E-AE76-D4CE24E4263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33194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014D43-F56F-274A-BF05-98A253994C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37053" y="1341540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3A683BA-84BE-3149-AAE0-D491EF4ABE15}"/>
              </a:ext>
            </a:extLst>
          </p:cNvPr>
          <p:cNvSpPr/>
          <p:nvPr/>
        </p:nvSpPr>
        <p:spPr>
          <a:xfrm>
            <a:off x="5158584" y="1341539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137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2" y="290058"/>
            <a:ext cx="8116097" cy="21677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81031" y="3502735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9827" y="62752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88142" y="114425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5238" y="3502735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17151" y="3554500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7206" y="4300425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6 x 25 = 150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3571" y="5478602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150 cherries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583114" y="2051965"/>
            <a:ext cx="1390985" cy="130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94174" y="294977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5385" y="291618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1487" y="284123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G x N = 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6812" y="3464875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x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56463" y="3459982"/>
            <a:ext cx="50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5385" y="337868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22726" y="382828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35370" y="435718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5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52759614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1028068"/>
            <a:ext cx="8086196" cy="1057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</a:t>
            </a:r>
            <a:r>
              <a:rPr lang="en-US" sz="1200">
                <a:solidFill>
                  <a:schemeClr val="accent2"/>
                </a:solidFill>
              </a:rPr>
              <a:t>3 STAAR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16974" y="1946680"/>
            <a:ext cx="16148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39125" y="933272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9549" y="1002707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6179" y="451643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x 4 = 24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062939" y="5088075"/>
            <a:ext cx="4272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96753" y="5088075"/>
            <a:ext cx="664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65381" y="5073871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4710" y="5095464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4781" y="5714564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6 packs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787224" y="4149321"/>
            <a:ext cx="0" cy="2318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99305" y="1931842"/>
            <a:ext cx="804292" cy="14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A7FE6-8142-3D47-8A4C-4FD19AFFDBB6}"/>
              </a:ext>
            </a:extLst>
          </p:cNvPr>
          <p:cNvSpPr txBox="1"/>
          <p:nvPr/>
        </p:nvSpPr>
        <p:spPr>
          <a:xfrm>
            <a:off x="433494" y="2462699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2524B-047D-6A44-AAF2-BE5EB3890CE3}"/>
              </a:ext>
            </a:extLst>
          </p:cNvPr>
          <p:cNvSpPr txBox="1"/>
          <p:nvPr/>
        </p:nvSpPr>
        <p:spPr>
          <a:xfrm>
            <a:off x="354705" y="242910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B091B9-F8C4-9B43-A4F6-E32F1F70380A}"/>
              </a:ext>
            </a:extLst>
          </p:cNvPr>
          <p:cNvSpPr txBox="1"/>
          <p:nvPr/>
        </p:nvSpPr>
        <p:spPr>
          <a:xfrm>
            <a:off x="354705" y="289160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2F7190-B581-F149-936F-86E8A0C15B5E}"/>
              </a:ext>
            </a:extLst>
          </p:cNvPr>
          <p:cNvSpPr txBox="1"/>
          <p:nvPr/>
        </p:nvSpPr>
        <p:spPr>
          <a:xfrm>
            <a:off x="362046" y="33412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9BE433-AF9C-6C45-A0EC-EFC9A592EC13}"/>
              </a:ext>
            </a:extLst>
          </p:cNvPr>
          <p:cNvSpPr txBox="1"/>
          <p:nvPr/>
        </p:nvSpPr>
        <p:spPr>
          <a:xfrm>
            <a:off x="374690" y="387010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9D1A8F-C28A-A740-B361-A5664989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496" y="2266991"/>
            <a:ext cx="4991398" cy="23121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D61A90A-D1EE-504F-AA56-85C1A61F1A0A}"/>
              </a:ext>
            </a:extLst>
          </p:cNvPr>
          <p:cNvSpPr txBox="1"/>
          <p:nvPr/>
        </p:nvSpPr>
        <p:spPr>
          <a:xfrm>
            <a:off x="5786973" y="2949449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8C5D93-F93C-A542-B3EA-D9FD460ABFFD}"/>
              </a:ext>
            </a:extLst>
          </p:cNvPr>
          <p:cNvSpPr txBox="1"/>
          <p:nvPr/>
        </p:nvSpPr>
        <p:spPr>
          <a:xfrm>
            <a:off x="4164851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E5AA41-058A-354E-91CA-4D55B62493B6}"/>
              </a:ext>
            </a:extLst>
          </p:cNvPr>
          <p:cNvSpPr txBox="1"/>
          <p:nvPr/>
        </p:nvSpPr>
        <p:spPr>
          <a:xfrm>
            <a:off x="2511522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520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  <p:bldP spid="24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/>
            <a:r>
              <a:rPr lang="en-US" sz="2400" dirty="0"/>
              <a:t>Marcie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Lisa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Lisa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	</a:t>
            </a:r>
          </a:p>
          <a:p>
            <a:pPr lvl="1"/>
            <a:r>
              <a:rPr lang="en-US" dirty="0"/>
              <a:t>Lisa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apples. She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Marcie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?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dirty="0"/>
              <a:t>Lisa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apples, and </a:t>
            </a:r>
            <a:r>
              <a:rPr lang="en-US" dirty="0"/>
              <a:t>Marcie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How many times as many apples did </a:t>
            </a:r>
            <a:r>
              <a:rPr lang="en-US" dirty="0"/>
              <a:t>Lisa </a:t>
            </a:r>
            <a:r>
              <a:rPr lang="en-US" sz="2400" dirty="0"/>
              <a:t>pick as </a:t>
            </a:r>
            <a:r>
              <a:rPr lang="en-US" dirty="0"/>
              <a:t>Marcie </a:t>
            </a:r>
            <a:r>
              <a:rPr lang="en-US" sz="2400" dirty="0"/>
              <a:t>did?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?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6046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50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2C687-FA81-2A4D-B6D4-4660898D26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66771" y="4024161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3151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C6686F-CCF8-414A-BDEC-95DB7273E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81" y="3514842"/>
            <a:ext cx="4021095" cy="1921847"/>
          </a:xfrm>
          <a:prstGeom prst="rect">
            <a:avLst/>
          </a:prstGeom>
        </p:spPr>
      </p:pic>
      <p:sp>
        <p:nvSpPr>
          <p:cNvPr id="12" name="U-Turn Arrow 11"/>
          <p:cNvSpPr/>
          <p:nvPr/>
        </p:nvSpPr>
        <p:spPr>
          <a:xfrm>
            <a:off x="2752725" y="2457450"/>
            <a:ext cx="2500313" cy="41468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" y="1071563"/>
            <a:ext cx="8871280" cy="1128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2872139"/>
            <a:ext cx="8784859" cy="758825"/>
          </a:xfrm>
          <a:prstGeom prst="rect">
            <a:avLst/>
          </a:prstGeom>
        </p:spPr>
      </p:pic>
      <p:sp>
        <p:nvSpPr>
          <p:cNvPr id="10" name="U-Turn Arrow 9"/>
          <p:cNvSpPr/>
          <p:nvPr/>
        </p:nvSpPr>
        <p:spPr>
          <a:xfrm>
            <a:off x="428625" y="2457450"/>
            <a:ext cx="2500313" cy="41468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130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3324" y="5394239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12 DVDs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588039" y="1535543"/>
            <a:ext cx="9507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81CAC77-96B0-8F43-8E58-C7F375157C2A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44248-A659-3247-8325-70FB8EE04500}"/>
              </a:ext>
            </a:extLst>
          </p:cNvPr>
          <p:cNvSpPr txBox="1"/>
          <p:nvPr/>
        </p:nvSpPr>
        <p:spPr>
          <a:xfrm>
            <a:off x="308452" y="3756078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78ECC-3793-4240-91E5-FB862DE2C7B3}"/>
              </a:ext>
            </a:extLst>
          </p:cNvPr>
          <p:cNvSpPr txBox="1"/>
          <p:nvPr/>
        </p:nvSpPr>
        <p:spPr>
          <a:xfrm>
            <a:off x="409082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98A9-2B49-D248-B046-D9CFFB46B526}"/>
              </a:ext>
            </a:extLst>
          </p:cNvPr>
          <p:cNvSpPr txBox="1"/>
          <p:nvPr/>
        </p:nvSpPr>
        <p:spPr>
          <a:xfrm>
            <a:off x="5457647" y="3979828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D0F629-B283-7840-BAA7-332642713A33}"/>
              </a:ext>
            </a:extLst>
          </p:cNvPr>
          <p:cNvSpPr txBox="1"/>
          <p:nvPr/>
        </p:nvSpPr>
        <p:spPr>
          <a:xfrm>
            <a:off x="257955" y="3667820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CACF29-5CF7-7240-BAF5-07CB70320DB5}"/>
              </a:ext>
            </a:extLst>
          </p:cNvPr>
          <p:cNvSpPr txBox="1"/>
          <p:nvPr/>
        </p:nvSpPr>
        <p:spPr>
          <a:xfrm>
            <a:off x="242703" y="41525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E9C6B-4159-A24C-804C-D29944EB61BE}"/>
              </a:ext>
            </a:extLst>
          </p:cNvPr>
          <p:cNvSpPr txBox="1"/>
          <p:nvPr/>
        </p:nvSpPr>
        <p:spPr>
          <a:xfrm>
            <a:off x="198316" y="463445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D5BF08-F50D-C045-BF66-CD276681E7A5}"/>
              </a:ext>
            </a:extLst>
          </p:cNvPr>
          <p:cNvSpPr txBox="1"/>
          <p:nvPr/>
        </p:nvSpPr>
        <p:spPr>
          <a:xfrm>
            <a:off x="198146" y="510496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/>
      <p:bldP spid="14" grpId="0"/>
      <p:bldP spid="18" grpId="0"/>
      <p:bldP spid="23" grpId="0"/>
      <p:bldP spid="19" grpId="0"/>
      <p:bldP spid="20" grpId="0"/>
      <p:bldP spid="21" grpId="0"/>
      <p:bldP spid="22" grpId="0"/>
      <p:bldP spid="24" grpId="0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C9CA7-D7E8-0A4B-AAA1-A682F6552426}"/>
              </a:ext>
            </a:extLst>
          </p:cNvPr>
          <p:cNvSpPr/>
          <p:nvPr/>
        </p:nvSpPr>
        <p:spPr>
          <a:xfrm>
            <a:off x="127864" y="2356405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318718785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Description of relationships among quantities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277122" y="5569296"/>
            <a:ext cx="3363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9BBB59"/>
                </a:solidFill>
              </a:rPr>
              <a:t>Xin et al. (2005)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0344-2444-4344-B41C-0487B20F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158" y="2515827"/>
            <a:ext cx="4105402" cy="33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83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5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85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85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85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85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85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85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85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cxnSp>
        <p:nvCxnSpPr>
          <p:cNvPr id="12" name="Google Shape;664;p75">
            <a:extLst>
              <a:ext uri="{FF2B5EF4-FFF2-40B4-BE49-F238E27FC236}">
                <a16:creationId xmlns:a16="http://schemas.microsoft.com/office/drawing/2014/main" id="{91558F9F-8BDA-3145-8246-E9DDFC7B2746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555451289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182F6-592B-FC4E-B290-4075C6CC7D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5104040" y="4041876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6633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3" y="432933"/>
            <a:ext cx="8243394" cy="21404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3" y="432933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61EB0-EF8D-8D48-8530-ADFD93E5830B}"/>
              </a:ext>
            </a:extLst>
          </p:cNvPr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6792AF-2D13-6443-B239-75B40E87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40" y="2573385"/>
            <a:ext cx="4105402" cy="3353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9D309D-01D8-E740-8052-2C0A4A1A9590}"/>
              </a:ext>
            </a:extLst>
          </p:cNvPr>
          <p:cNvSpPr txBox="1"/>
          <p:nvPr/>
        </p:nvSpPr>
        <p:spPr>
          <a:xfrm>
            <a:off x="256750" y="288586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A0379-5FE6-D442-A507-C455F2B2A3AE}"/>
              </a:ext>
            </a:extLst>
          </p:cNvPr>
          <p:cNvSpPr txBox="1"/>
          <p:nvPr/>
        </p:nvSpPr>
        <p:spPr>
          <a:xfrm>
            <a:off x="177961" y="28522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3A502-5E5E-AB4D-A7FD-656F271E0B5B}"/>
              </a:ext>
            </a:extLst>
          </p:cNvPr>
          <p:cNvSpPr txBox="1"/>
          <p:nvPr/>
        </p:nvSpPr>
        <p:spPr>
          <a:xfrm>
            <a:off x="177961" y="33147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AE6806-D44E-EA4A-89A6-2B7AED20169C}"/>
              </a:ext>
            </a:extLst>
          </p:cNvPr>
          <p:cNvSpPr txBox="1"/>
          <p:nvPr/>
        </p:nvSpPr>
        <p:spPr>
          <a:xfrm>
            <a:off x="185302" y="376437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0D93CD-402D-FD4A-86DD-82F4FF3C59B7}"/>
              </a:ext>
            </a:extLst>
          </p:cNvPr>
          <p:cNvSpPr txBox="1"/>
          <p:nvPr/>
        </p:nvSpPr>
        <p:spPr>
          <a:xfrm>
            <a:off x="197946" y="429327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9B284E-DD43-8C47-9FFA-300BCF1EF7D9}"/>
              </a:ext>
            </a:extLst>
          </p:cNvPr>
          <p:cNvCxnSpPr/>
          <p:nvPr/>
        </p:nvCxnSpPr>
        <p:spPr>
          <a:xfrm>
            <a:off x="631293" y="2267712"/>
            <a:ext cx="21333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712EB76-7E89-474E-9EBD-8CC0FA425A33}"/>
              </a:ext>
            </a:extLst>
          </p:cNvPr>
          <p:cNvSpPr txBox="1"/>
          <p:nvPr/>
        </p:nvSpPr>
        <p:spPr>
          <a:xfrm>
            <a:off x="2866827" y="3210380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176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0F9E0-8D17-5249-BE78-82D3A3696852}"/>
              </a:ext>
            </a:extLst>
          </p:cNvPr>
          <p:cNvSpPr txBox="1"/>
          <p:nvPr/>
        </p:nvSpPr>
        <p:spPr>
          <a:xfrm>
            <a:off x="2246400" y="8989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D0538-06BC-BB41-B0BB-6B0E5651AF33}"/>
              </a:ext>
            </a:extLst>
          </p:cNvPr>
          <p:cNvSpPr txBox="1"/>
          <p:nvPr/>
        </p:nvSpPr>
        <p:spPr>
          <a:xfrm>
            <a:off x="5345264" y="88466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44EF38-E1D6-7C40-8CAB-C16C40980433}"/>
              </a:ext>
            </a:extLst>
          </p:cNvPr>
          <p:cNvSpPr txBox="1"/>
          <p:nvPr/>
        </p:nvSpPr>
        <p:spPr>
          <a:xfrm>
            <a:off x="3039582" y="4824857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90BF4-994D-324F-BB58-FA3CECD446B7}"/>
              </a:ext>
            </a:extLst>
          </p:cNvPr>
          <p:cNvSpPr txBox="1"/>
          <p:nvPr/>
        </p:nvSpPr>
        <p:spPr>
          <a:xfrm>
            <a:off x="4902040" y="3221606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B9A177-F46F-0546-91A2-C9B60D3BC7F0}"/>
              </a:ext>
            </a:extLst>
          </p:cNvPr>
          <p:cNvSpPr txBox="1"/>
          <p:nvPr/>
        </p:nvSpPr>
        <p:spPr>
          <a:xfrm>
            <a:off x="3770606" y="174333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C1364-EC0C-9646-8485-48AA85E7A389}"/>
              </a:ext>
            </a:extLst>
          </p:cNvPr>
          <p:cNvSpPr txBox="1"/>
          <p:nvPr/>
        </p:nvSpPr>
        <p:spPr>
          <a:xfrm>
            <a:off x="5010286" y="4831775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C72E4-9909-E94F-B73F-84712D6E133B}"/>
              </a:ext>
            </a:extLst>
          </p:cNvPr>
          <p:cNvSpPr txBox="1"/>
          <p:nvPr/>
        </p:nvSpPr>
        <p:spPr>
          <a:xfrm>
            <a:off x="5934089" y="3235391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110 slices</a:t>
            </a:r>
          </a:p>
        </p:txBody>
      </p:sp>
    </p:spTree>
    <p:extLst>
      <p:ext uri="{BB962C8B-B14F-4D97-AF65-F5344CB8AC3E}">
        <p14:creationId xmlns:p14="http://schemas.microsoft.com/office/powerpoint/2010/main" val="49838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330DF0-AA51-F74F-8D1D-34997B4FF0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23" y="0"/>
            <a:ext cx="5160354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C90FC68-C72E-EC47-9B0A-23482BB8D816}"/>
              </a:ext>
            </a:extLst>
          </p:cNvPr>
          <p:cNvSpPr/>
          <p:nvPr/>
        </p:nvSpPr>
        <p:spPr>
          <a:xfrm>
            <a:off x="2616872" y="1243812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495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20" y="519356"/>
            <a:ext cx="8268936" cy="17491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2" y="290058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9D552D-5005-5240-B4C6-F2092B2C6530}"/>
              </a:ext>
            </a:extLst>
          </p:cNvPr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806735336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276098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018365"/>
            <a:ext cx="844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relationships among quantities - if this, then this?”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2473E-90E6-E14A-B480-5DDB82F79C72}"/>
              </a:ext>
            </a:extLst>
          </p:cNvPr>
          <p:cNvSpPr/>
          <p:nvPr/>
        </p:nvSpPr>
        <p:spPr>
          <a:xfrm>
            <a:off x="127864" y="2425192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5701F-4746-AE40-9D3F-B40DFCF5758D}"/>
              </a:ext>
            </a:extLst>
          </p:cNvPr>
          <p:cNvSpPr/>
          <p:nvPr/>
        </p:nvSpPr>
        <p:spPr>
          <a:xfrm>
            <a:off x="127864" y="4287741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65135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45650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4" y="546090"/>
            <a:ext cx="8272031" cy="22304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9950FE-DFCE-544F-88A8-80747997E06A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1576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4" y="501677"/>
            <a:ext cx="8121492" cy="2320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A7542-9559-334A-933D-132D44AC3045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79194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2" y="1006474"/>
            <a:ext cx="8359798" cy="1179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5D610-022D-254C-9A87-16359C8B6493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7543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an </a:t>
            </a:r>
            <a:r>
              <a:rPr lang="en-US" sz="3200" b="1" dirty="0">
                <a:solidFill>
                  <a:schemeClr val="accent4"/>
                </a:solidFill>
              </a:rPr>
              <a:t>Equal Groups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chemeClr val="accent2"/>
                </a:solidFill>
              </a:rPr>
              <a:t>Comparison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FF0000"/>
                </a:solidFill>
              </a:rPr>
              <a:t>Ratios/Proportions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3104111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6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86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86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86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86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86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86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86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773" name="Google Shape;773;p86"/>
          <p:cNvSpPr/>
          <p:nvPr/>
        </p:nvSpPr>
        <p:spPr>
          <a:xfrm rot="3258815">
            <a:off x="451354" y="98459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cxnSp>
        <p:nvCxnSpPr>
          <p:cNvPr id="13" name="Google Shape;664;p75">
            <a:extLst>
              <a:ext uri="{FF2B5EF4-FFF2-40B4-BE49-F238E27FC236}">
                <a16:creationId xmlns:a16="http://schemas.microsoft.com/office/drawing/2014/main" id="{3E298490-61E3-D24C-9770-900FD59B42A2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04742146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330DF0-AA51-F74F-8D1D-34997B4FF0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23" y="0"/>
            <a:ext cx="5160354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C90FC68-C72E-EC47-9B0A-23482BB8D816}"/>
              </a:ext>
            </a:extLst>
          </p:cNvPr>
          <p:cNvSpPr/>
          <p:nvPr/>
        </p:nvSpPr>
        <p:spPr>
          <a:xfrm>
            <a:off x="5198232" y="1268088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A22E2C0F-E39C-044D-9F3E-820FD0FAF223}"/>
              </a:ext>
            </a:extLst>
          </p:cNvPr>
          <p:cNvSpPr/>
          <p:nvPr/>
        </p:nvSpPr>
        <p:spPr>
          <a:xfrm>
            <a:off x="2672169" y="4212241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465BBC55-BEC9-964E-9106-7701F2F33BB8}"/>
              </a:ext>
            </a:extLst>
          </p:cNvPr>
          <p:cNvSpPr/>
          <p:nvPr/>
        </p:nvSpPr>
        <p:spPr>
          <a:xfrm>
            <a:off x="5198232" y="4139412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861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851490-E667-DA40-8A0E-9F997D2976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263650"/>
            <a:ext cx="80772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0925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99C0BF-E1C9-4841-8CC8-311E49C7D3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1485900"/>
            <a:ext cx="8026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12018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034F0-A6DB-AA48-B372-5FE50767B0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492250"/>
            <a:ext cx="77724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75232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966047990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09715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6 Smarter Balanced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2" y="989011"/>
            <a:ext cx="8808331" cy="925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4E37B-A490-9444-9E4C-72FCD06C498C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6159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8" y="884668"/>
            <a:ext cx="8049956" cy="4215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43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8965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73" y="998536"/>
            <a:ext cx="8826033" cy="185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A35DE-47C5-444A-A29E-E8FE5F762547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500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15F98-44DA-D749-82EC-16986A78B0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783" y="0"/>
            <a:ext cx="5140433" cy="6858000"/>
          </a:xfrm>
          <a:prstGeom prst="rect">
            <a:avLst/>
          </a:prstGeom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6EB32214-5B88-5C4A-BD7C-7B4D393ED4D8}"/>
              </a:ext>
            </a:extLst>
          </p:cNvPr>
          <p:cNvSpPr/>
          <p:nvPr/>
        </p:nvSpPr>
        <p:spPr>
          <a:xfrm>
            <a:off x="2650543" y="1380452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2189B60E-F809-1040-8897-B963781A553E}"/>
              </a:ext>
            </a:extLst>
          </p:cNvPr>
          <p:cNvSpPr/>
          <p:nvPr/>
        </p:nvSpPr>
        <p:spPr>
          <a:xfrm>
            <a:off x="5101913" y="1380452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37A6A204-07E8-4F4E-8C24-9587586FA678}"/>
              </a:ext>
            </a:extLst>
          </p:cNvPr>
          <p:cNvSpPr/>
          <p:nvPr/>
        </p:nvSpPr>
        <p:spPr>
          <a:xfrm>
            <a:off x="2650543" y="4119226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1876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305B7-CFD8-6A48-AB54-92F1FBE2BD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1022350"/>
            <a:ext cx="81153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96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87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87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87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87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 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87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87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87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87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788" name="Google Shape;788;p87"/>
          <p:cNvSpPr/>
          <p:nvPr/>
        </p:nvSpPr>
        <p:spPr>
          <a:xfrm rot="3258815">
            <a:off x="451354" y="98459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pic>
        <p:nvPicPr>
          <p:cNvPr id="790" name="Google Shape;790;p8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3823" y="347732"/>
            <a:ext cx="1280517" cy="22574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E8EFA41F-A2E4-A646-824F-746158609E4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32785253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7039B2-6A7B-DB49-A841-4713E0A06E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50" y="336550"/>
            <a:ext cx="7286152" cy="59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86384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A9850-3CC8-0349-9F69-2F6BC467C4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977900"/>
            <a:ext cx="81788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12152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46710" y="3477585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46710" y="5160463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46710" y="4319024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53005" y="2632084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53005" y="972390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73254" y="1802237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56791" y="0"/>
            <a:ext cx="2143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1260761090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669990954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do you incorporate effective problem-solving strategies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984443"/>
            <a:ext cx="8686800" cy="386708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FF2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use key words tied to operations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an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attack strategy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explicitly teach problem solving</a:t>
            </a:r>
            <a:endParaRPr lang="en-US" sz="2400" b="1" dirty="0">
              <a:solidFill>
                <a:srgbClr val="00905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provide problem-solving instruction regularly (i.e., several times a week)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practice schemas that students will encounter regularly</a:t>
            </a:r>
          </a:p>
        </p:txBody>
      </p:sp>
    </p:spTree>
    <p:extLst>
      <p:ext uri="{BB962C8B-B14F-4D97-AF65-F5344CB8AC3E}">
        <p14:creationId xmlns:p14="http://schemas.microsoft.com/office/powerpoint/2010/main" val="371769446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Component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87388" y="2177970"/>
            <a:ext cx="2488557" cy="7523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task</a:t>
            </a:r>
          </a:p>
        </p:txBody>
      </p:sp>
      <p:sp>
        <p:nvSpPr>
          <p:cNvPr id="4" name="Rectangle 3"/>
          <p:cNvSpPr/>
          <p:nvPr/>
        </p:nvSpPr>
        <p:spPr>
          <a:xfrm>
            <a:off x="5886350" y="4141808"/>
            <a:ext cx="2488557" cy="7523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regulate behavior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2401" y="3165676"/>
            <a:ext cx="2488557" cy="7523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keep attention</a:t>
            </a:r>
          </a:p>
        </p:txBody>
      </p:sp>
    </p:spTree>
    <p:extLst>
      <p:ext uri="{BB962C8B-B14F-4D97-AF65-F5344CB8AC3E}">
        <p14:creationId xmlns:p14="http://schemas.microsoft.com/office/powerpoint/2010/main" val="346729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400" dirty="0"/>
              <a:t>How do you incorporate a motivational component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452282"/>
            <a:ext cx="8686800" cy="4399245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Utilize a motivational component, when necessary</a:t>
            </a:r>
          </a:p>
        </p:txBody>
      </p:sp>
    </p:spTree>
    <p:extLst>
      <p:ext uri="{BB962C8B-B14F-4D97-AF65-F5344CB8AC3E}">
        <p14:creationId xmlns:p14="http://schemas.microsoft.com/office/powerpoint/2010/main" val="567539807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Sarah Powell, Ph.D.</a:t>
            </a:r>
          </a:p>
          <a:p>
            <a:r>
              <a:rPr lang="en-US" sz="2800" dirty="0"/>
              <a:t>The </a:t>
            </a:r>
            <a:r>
              <a:rPr lang="en-US" sz="2600" dirty="0"/>
              <a:t>University of Texas at Austin</a:t>
            </a:r>
          </a:p>
          <a:p>
            <a:pPr lvl="1"/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" y="4055795"/>
            <a:ext cx="5709035" cy="15172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83498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8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Place Value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16408571-822D-0B40-AFC6-02EE8CCDE76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95560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9"/>
          <p:cNvSpPr/>
          <p:nvPr/>
        </p:nvSpPr>
        <p:spPr>
          <a:xfrm>
            <a:off x="6120597" y="2322430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89"/>
          <p:cNvSpPr/>
          <p:nvPr/>
        </p:nvSpPr>
        <p:spPr>
          <a:xfrm>
            <a:off x="3220163" y="2656233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89"/>
          <p:cNvSpPr/>
          <p:nvPr/>
        </p:nvSpPr>
        <p:spPr>
          <a:xfrm>
            <a:off x="7665720" y="1630422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89"/>
          <p:cNvSpPr/>
          <p:nvPr/>
        </p:nvSpPr>
        <p:spPr>
          <a:xfrm>
            <a:off x="228600" y="2417811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89"/>
          <p:cNvSpPr/>
          <p:nvPr/>
        </p:nvSpPr>
        <p:spPr>
          <a:xfrm>
            <a:off x="1722493" y="1247587"/>
            <a:ext cx="1325880" cy="2673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10 times as much as it represents in the place to its right and 1/10 of what it represents in the place to its left.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89"/>
          <p:cNvSpPr/>
          <p:nvPr/>
        </p:nvSpPr>
        <p:spPr>
          <a:xfrm>
            <a:off x="4670380" y="997047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64;p75">
            <a:extLst>
              <a:ext uri="{FF2B5EF4-FFF2-40B4-BE49-F238E27FC236}">
                <a16:creationId xmlns:a16="http://schemas.microsoft.com/office/drawing/2014/main" id="{D36C7BAA-FA90-6A46-BC61-AD6EFCDA190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0634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0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AEA01382-ED1A-E948-80A0-CC251EEA800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3123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0115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1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1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4AF54479-0869-064C-A7A8-48CDC01EC9DC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54749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92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92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92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664;p75">
            <a:extLst>
              <a:ext uri="{FF2B5EF4-FFF2-40B4-BE49-F238E27FC236}">
                <a16:creationId xmlns:a16="http://schemas.microsoft.com/office/drawing/2014/main" id="{92CFC041-A2DD-A744-8F8A-DEF50CDD24AE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472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93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93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93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93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EDD9EDB2-46EA-EA40-B7F8-6308B49ACD6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0643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94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94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94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94"/>
          <p:cNvSpPr/>
          <p:nvPr/>
        </p:nvSpPr>
        <p:spPr>
          <a:xfrm>
            <a:off x="6054941" y="2762955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94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664;p75">
            <a:extLst>
              <a:ext uri="{FF2B5EF4-FFF2-40B4-BE49-F238E27FC236}">
                <a16:creationId xmlns:a16="http://schemas.microsoft.com/office/drawing/2014/main" id="{E1EF5EA5-DF30-0E42-BAA7-8530A4C2F0A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4249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5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95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95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95"/>
          <p:cNvSpPr/>
          <p:nvPr/>
        </p:nvSpPr>
        <p:spPr>
          <a:xfrm>
            <a:off x="6054941" y="2762955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95"/>
          <p:cNvSpPr/>
          <p:nvPr/>
        </p:nvSpPr>
        <p:spPr>
          <a:xfrm>
            <a:off x="7501719" y="2762955"/>
            <a:ext cx="1325880" cy="2673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10 times as much as it represents in the place to its right and 1/10 of what it represents in the place to its left.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95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64;p75">
            <a:extLst>
              <a:ext uri="{FF2B5EF4-FFF2-40B4-BE49-F238E27FC236}">
                <a16:creationId xmlns:a16="http://schemas.microsoft.com/office/drawing/2014/main" id="{9872DE9E-5DDC-9A45-ACBE-83DDE01CFA74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29634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99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Problem Solving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889B5C19-682B-EA4D-939C-55B2526C5C2F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19884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0"/>
          <p:cNvSpPr/>
          <p:nvPr/>
        </p:nvSpPr>
        <p:spPr>
          <a:xfrm>
            <a:off x="5061969" y="2008673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100"/>
          <p:cNvSpPr/>
          <p:nvPr/>
        </p:nvSpPr>
        <p:spPr>
          <a:xfrm>
            <a:off x="3991681" y="829901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100"/>
          <p:cNvSpPr/>
          <p:nvPr/>
        </p:nvSpPr>
        <p:spPr>
          <a:xfrm>
            <a:off x="8145522" y="829901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100"/>
          <p:cNvSpPr/>
          <p:nvPr/>
        </p:nvSpPr>
        <p:spPr>
          <a:xfrm>
            <a:off x="2884087" y="1748734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100"/>
          <p:cNvSpPr/>
          <p:nvPr/>
        </p:nvSpPr>
        <p:spPr>
          <a:xfrm>
            <a:off x="1929933" y="2258211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dirty="0"/>
          </a:p>
        </p:txBody>
      </p:sp>
      <p:sp>
        <p:nvSpPr>
          <p:cNvPr id="915" name="Google Shape;915;p100"/>
          <p:cNvSpPr/>
          <p:nvPr/>
        </p:nvSpPr>
        <p:spPr>
          <a:xfrm>
            <a:off x="7168883" y="2430124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/>
          </a:p>
        </p:txBody>
      </p:sp>
      <p:sp>
        <p:nvSpPr>
          <p:cNvPr id="916" name="Google Shape;916;p100"/>
          <p:cNvSpPr/>
          <p:nvPr/>
        </p:nvSpPr>
        <p:spPr>
          <a:xfrm>
            <a:off x="970410" y="393258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 dirty="0"/>
          </a:p>
        </p:txBody>
      </p:sp>
      <p:sp>
        <p:nvSpPr>
          <p:cNvPr id="917" name="Google Shape;917;p100"/>
          <p:cNvSpPr/>
          <p:nvPr/>
        </p:nvSpPr>
        <p:spPr>
          <a:xfrm>
            <a:off x="6169563" y="79832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18" name="Google Shape;918;p100"/>
          <p:cNvSpPr/>
          <p:nvPr/>
        </p:nvSpPr>
        <p:spPr>
          <a:xfrm>
            <a:off x="0" y="2119110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2" name="Google Shape;664;p75">
            <a:extLst>
              <a:ext uri="{FF2B5EF4-FFF2-40B4-BE49-F238E27FC236}">
                <a16:creationId xmlns:a16="http://schemas.microsoft.com/office/drawing/2014/main" id="{6C2930A9-3441-6A46-8CC7-59091CC9E40D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42513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1"/>
          <p:cNvSpPr/>
          <p:nvPr/>
        </p:nvSpPr>
        <p:spPr>
          <a:xfrm>
            <a:off x="87682" y="1746366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01"/>
          <p:cNvSpPr/>
          <p:nvPr/>
        </p:nvSpPr>
        <p:spPr>
          <a:xfrm>
            <a:off x="1140446" y="1743998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1"/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30" name="Google Shape;930;p101"/>
          <p:cNvSpPr/>
          <p:nvPr/>
        </p:nvSpPr>
        <p:spPr>
          <a:xfrm>
            <a:off x="5015108" y="1739262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dirty="0"/>
          </a:p>
        </p:txBody>
      </p:sp>
      <p:sp>
        <p:nvSpPr>
          <p:cNvPr id="931" name="Google Shape;931;p101"/>
          <p:cNvSpPr/>
          <p:nvPr/>
        </p:nvSpPr>
        <p:spPr>
          <a:xfrm>
            <a:off x="5988595" y="1739262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/>
          </a:p>
        </p:txBody>
      </p:sp>
      <p:sp>
        <p:nvSpPr>
          <p:cNvPr id="932" name="Google Shape;932;p101"/>
          <p:cNvSpPr/>
          <p:nvPr/>
        </p:nvSpPr>
        <p:spPr>
          <a:xfrm>
            <a:off x="6986546" y="1739262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33" name="Google Shape;933;p101"/>
          <p:cNvSpPr/>
          <p:nvPr/>
        </p:nvSpPr>
        <p:spPr>
          <a:xfrm>
            <a:off x="7995064" y="1739262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A2C0155E-1AE2-9D46-BB87-5491A8F6A735}"/>
              </a:ext>
            </a:extLst>
          </p:cNvPr>
          <p:cNvCxnSpPr/>
          <p:nvPr/>
        </p:nvCxnSpPr>
        <p:spPr>
          <a:xfrm>
            <a:off x="216074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38983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1"/>
          <p:cNvSpPr/>
          <p:nvPr/>
        </p:nvSpPr>
        <p:spPr>
          <a:xfrm>
            <a:off x="87682" y="1746366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01"/>
          <p:cNvSpPr/>
          <p:nvPr/>
        </p:nvSpPr>
        <p:spPr>
          <a:xfrm>
            <a:off x="1140446" y="1743998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1"/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30" name="Google Shape;930;p101"/>
          <p:cNvSpPr/>
          <p:nvPr/>
        </p:nvSpPr>
        <p:spPr>
          <a:xfrm>
            <a:off x="5015108" y="1739262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dirty="0"/>
          </a:p>
        </p:txBody>
      </p:sp>
      <p:sp>
        <p:nvSpPr>
          <p:cNvPr id="931" name="Google Shape;931;p101"/>
          <p:cNvSpPr/>
          <p:nvPr/>
        </p:nvSpPr>
        <p:spPr>
          <a:xfrm>
            <a:off x="5988595" y="1739262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/>
          </a:p>
        </p:txBody>
      </p:sp>
      <p:sp>
        <p:nvSpPr>
          <p:cNvPr id="932" name="Google Shape;932;p101"/>
          <p:cNvSpPr/>
          <p:nvPr/>
        </p:nvSpPr>
        <p:spPr>
          <a:xfrm>
            <a:off x="6986546" y="1739262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33" name="Google Shape;933;p101"/>
          <p:cNvSpPr/>
          <p:nvPr/>
        </p:nvSpPr>
        <p:spPr>
          <a:xfrm>
            <a:off x="7995064" y="1739262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A2C0155E-1AE2-9D46-BB87-5491A8F6A735}"/>
              </a:ext>
            </a:extLst>
          </p:cNvPr>
          <p:cNvCxnSpPr/>
          <p:nvPr/>
        </p:nvCxnSpPr>
        <p:spPr>
          <a:xfrm>
            <a:off x="216074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2" name="Google Shape;950;p102">
            <a:extLst>
              <a:ext uri="{FF2B5EF4-FFF2-40B4-BE49-F238E27FC236}">
                <a16:creationId xmlns:a16="http://schemas.microsoft.com/office/drawing/2014/main" id="{D1FBB0B9-86A6-3D45-8D2C-028147A12F70}"/>
              </a:ext>
            </a:extLst>
          </p:cNvPr>
          <p:cNvSpPr/>
          <p:nvPr/>
        </p:nvSpPr>
        <p:spPr>
          <a:xfrm rot="3277194">
            <a:off x="2151907" y="861084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13" name="Google Shape;951;p102">
            <a:extLst>
              <a:ext uri="{FF2B5EF4-FFF2-40B4-BE49-F238E27FC236}">
                <a16:creationId xmlns:a16="http://schemas.microsoft.com/office/drawing/2014/main" id="{AAF15C99-2209-0847-AC3E-8654D40B3406}"/>
              </a:ext>
            </a:extLst>
          </p:cNvPr>
          <p:cNvSpPr/>
          <p:nvPr/>
        </p:nvSpPr>
        <p:spPr>
          <a:xfrm rot="3258815">
            <a:off x="-180584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9010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7;p101">
            <a:extLst>
              <a:ext uri="{FF2B5EF4-FFF2-40B4-BE49-F238E27FC236}">
                <a16:creationId xmlns:a16="http://schemas.microsoft.com/office/drawing/2014/main" id="{0C92FB1F-43C8-A044-8A79-069253575A44}"/>
              </a:ext>
            </a:extLst>
          </p:cNvPr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8;p101">
            <a:extLst>
              <a:ext uri="{FF2B5EF4-FFF2-40B4-BE49-F238E27FC236}">
                <a16:creationId xmlns:a16="http://schemas.microsoft.com/office/drawing/2014/main" id="{CDD039FE-21E5-C242-997D-8B0C6EABE323}"/>
              </a:ext>
            </a:extLst>
          </p:cNvPr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929;p101">
            <a:extLst>
              <a:ext uri="{FF2B5EF4-FFF2-40B4-BE49-F238E27FC236}">
                <a16:creationId xmlns:a16="http://schemas.microsoft.com/office/drawing/2014/main" id="{0BA9B22F-908A-9445-940B-A1CF2E8DE7C7}"/>
              </a:ext>
            </a:extLst>
          </p:cNvPr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62" name="Google Shape;962;p103"/>
          <p:cNvSpPr/>
          <p:nvPr/>
        </p:nvSpPr>
        <p:spPr>
          <a:xfrm rot="3277194">
            <a:off x="2151907" y="861084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963" name="Google Shape;963;p103"/>
          <p:cNvSpPr/>
          <p:nvPr/>
        </p:nvSpPr>
        <p:spPr>
          <a:xfrm rot="3258815">
            <a:off x="-180584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D0089950-D17F-614E-B90F-3009EC2AEC3A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6102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K broad math</a:t>
            </a:r>
            <a:endParaRPr/>
          </a:p>
        </p:txBody>
      </p:sp>
      <p:cxnSp>
        <p:nvCxnSpPr>
          <p:cNvPr id="186" name="Google Shape;186;p27"/>
          <p:cNvCxnSpPr/>
          <p:nvPr/>
        </p:nvCxnSpPr>
        <p:spPr>
          <a:xfrm rot="10800000" flipH="1">
            <a:off x="2460978" y="530579"/>
            <a:ext cx="1133669" cy="507999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27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grade 10 broad math</a:t>
            </a:r>
            <a:endParaRPr/>
          </a:p>
        </p:txBody>
      </p:sp>
      <p:cxnSp>
        <p:nvCxnSpPr>
          <p:cNvPr id="188" name="Google Shape;188;p27"/>
          <p:cNvCxnSpPr/>
          <p:nvPr/>
        </p:nvCxnSpPr>
        <p:spPr>
          <a:xfrm rot="10800000" flipH="1">
            <a:off x="2460978" y="846667"/>
            <a:ext cx="1133669" cy="1697934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9" name="Google Shape;189;p27"/>
          <p:cNvSpPr/>
          <p:nvPr/>
        </p:nvSpPr>
        <p:spPr>
          <a:xfrm>
            <a:off x="6378222" y="497050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484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4"/>
          <p:cNvSpPr/>
          <p:nvPr/>
        </p:nvSpPr>
        <p:spPr>
          <a:xfrm>
            <a:off x="6869469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Find whole number quotients and remainders with up to four-digit dividends and one-digit divisors, using strategies based on place value, the properties of operations, and/or the relationship between multiplication and division.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104"/>
          <p:cNvSpPr/>
          <p:nvPr/>
        </p:nvSpPr>
        <p:spPr>
          <a:xfrm>
            <a:off x="2010750" y="1753190"/>
            <a:ext cx="1050770" cy="367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104"/>
          <p:cNvSpPr/>
          <p:nvPr/>
        </p:nvSpPr>
        <p:spPr>
          <a:xfrm>
            <a:off x="1164100" y="1749778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104"/>
          <p:cNvSpPr/>
          <p:nvPr/>
        </p:nvSpPr>
        <p:spPr>
          <a:xfrm>
            <a:off x="4566111" y="1753190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104"/>
          <p:cNvSpPr/>
          <p:nvPr/>
        </p:nvSpPr>
        <p:spPr>
          <a:xfrm>
            <a:off x="7952126" y="1749778"/>
            <a:ext cx="1032982" cy="367627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dirty="0"/>
          </a:p>
        </p:txBody>
      </p:sp>
      <p:sp>
        <p:nvSpPr>
          <p:cNvPr id="974" name="Google Shape;974;p104"/>
          <p:cNvSpPr/>
          <p:nvPr/>
        </p:nvSpPr>
        <p:spPr>
          <a:xfrm>
            <a:off x="3039546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Apply properties of operations as strategies to multiply and divide….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104"/>
          <p:cNvSpPr/>
          <p:nvPr/>
        </p:nvSpPr>
        <p:spPr>
          <a:xfrm>
            <a:off x="91595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Explain why addition and subtraction strategies work, using place value and the properties of operations.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104"/>
          <p:cNvSpPr/>
          <p:nvPr/>
        </p:nvSpPr>
        <p:spPr>
          <a:xfrm>
            <a:off x="627606" y="1753190"/>
            <a:ext cx="1037101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104"/>
          <p:cNvSpPr/>
          <p:nvPr/>
        </p:nvSpPr>
        <p:spPr>
          <a:xfrm>
            <a:off x="5945136" y="1753190"/>
            <a:ext cx="1032982" cy="36728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9" name="Google Shape;979;p104"/>
          <p:cNvSpPr/>
          <p:nvPr/>
        </p:nvSpPr>
        <p:spPr>
          <a:xfrm rot="3258815">
            <a:off x="-1015963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980" name="Google Shape;980;p104"/>
          <p:cNvSpPr/>
          <p:nvPr/>
        </p:nvSpPr>
        <p:spPr>
          <a:xfrm>
            <a:off x="3969311" y="1749778"/>
            <a:ext cx="1040438" cy="367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multiplication and division…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104"/>
          <p:cNvSpPr/>
          <p:nvPr/>
        </p:nvSpPr>
        <p:spPr>
          <a:xfrm>
            <a:off x="5492941" y="1749778"/>
            <a:ext cx="1032982" cy="368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104"/>
          <p:cNvSpPr/>
          <p:nvPr/>
        </p:nvSpPr>
        <p:spPr>
          <a:xfrm>
            <a:off x="7483199" y="1753190"/>
            <a:ext cx="1008326" cy="3679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04"/>
          <p:cNvSpPr/>
          <p:nvPr/>
        </p:nvSpPr>
        <p:spPr>
          <a:xfrm rot="3277194">
            <a:off x="5988915" y="96475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cxnSp>
        <p:nvCxnSpPr>
          <p:cNvPr id="19" name="Google Shape;664;p75">
            <a:extLst>
              <a:ext uri="{FF2B5EF4-FFF2-40B4-BE49-F238E27FC236}">
                <a16:creationId xmlns:a16="http://schemas.microsoft.com/office/drawing/2014/main" id="{421B1DC3-39C2-6146-908F-F8E52896343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2079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6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9309" y="2706758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308" y="1854308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4104" y="2644107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4104" y="1854308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308" y="1392645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104" y="1392644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308" y="3696323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308" y="4037612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7388" y="318053"/>
            <a:ext cx="8224837" cy="780495"/>
          </a:xfrm>
        </p:spPr>
        <p:txBody>
          <a:bodyPr>
            <a:normAutofit/>
          </a:bodyPr>
          <a:lstStyle/>
          <a:p>
            <a:r>
              <a:rPr lang="en-US" dirty="0"/>
              <a:t>Explicit Instruction</a:t>
            </a:r>
          </a:p>
        </p:txBody>
      </p:sp>
    </p:spTree>
    <p:extLst>
      <p:ext uri="{BB962C8B-B14F-4D97-AF65-F5344CB8AC3E}">
        <p14:creationId xmlns:p14="http://schemas.microsoft.com/office/powerpoint/2010/main" val="927531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91B8C-07EC-5B41-9FBB-4608A53F5E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065" y="0"/>
            <a:ext cx="51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80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569" y="1375123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569" y="283326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continue working with our three-dimensional shapes and volume. Understanding volume and calculating volume helps with measuring capacity.”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4BF095A-BA52-FE4D-92A1-D6F239F70BA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12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2324" y="2180595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plus 79, I first decide about the operation. Do I add, subtract, multiply or divide?”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33285" y="2957317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plus sign tells me to add. So, I’ll add 26 plus 79. I’ll use the partial sums strategy. First, I add 20 plus 70. What’s 20 plus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2324" y="3925422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22324" y="441813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add 6 plus 9. What’s 6 plus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22324" y="4795145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plus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33285" y="5172154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add the partial sums: 90 and 15. 90 plus 15 is 105. So, 26 plus 79 equals 105.” 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0D0C11B-D84E-1645-87C1-FE02F1A4417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05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603" y="3896903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6463" y="2963813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79, I first decide about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Do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multiply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divide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6463" y="355251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sign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tells me to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So, I’ll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79. I’ll use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strategy. First,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 What’s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9918" y="4432752"/>
            <a:ext cx="60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 under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line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49919" y="4802310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 What’s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49919" y="516570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9919" y="5501658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 and 15. 90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is 105. So,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105.”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49919" y="2094146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C901F40-66D8-BE4E-AD2C-67308ED10C5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39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B8CCCE7-4659-6149-8816-E511867A76D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2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49919" y="3225458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non-examples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blipFill>
                <a:blip r:embed="rId4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blipFill>
                <a:blip r:embed="rId5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blipFill>
                <a:blip r:embed="rId6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77733370-29F1-6847-8385-FE7DF6C74EB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0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587E2BE-C7C5-184E-B5B9-CC498C78CC3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81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in K predicted grade 1 broad math </a:t>
            </a:r>
            <a:endParaRPr/>
          </a:p>
        </p:txBody>
      </p:sp>
      <p:cxnSp>
        <p:nvCxnSpPr>
          <p:cNvPr id="197" name="Google Shape;197;p28"/>
          <p:cNvCxnSpPr>
            <a:stCxn id="196" idx="3"/>
          </p:cNvCxnSpPr>
          <p:nvPr/>
        </p:nvCxnSpPr>
        <p:spPr>
          <a:xfrm>
            <a:off x="2641600" y="951819"/>
            <a:ext cx="953100" cy="1770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28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K predicted grade 8 broad math</a:t>
            </a:r>
            <a:endParaRPr/>
          </a:p>
        </p:txBody>
      </p:sp>
      <p:cxnSp>
        <p:nvCxnSpPr>
          <p:cNvPr id="199" name="Google Shape;199;p28"/>
          <p:cNvCxnSpPr/>
          <p:nvPr/>
        </p:nvCxnSpPr>
        <p:spPr>
          <a:xfrm rot="10800000" flipH="1">
            <a:off x="2460978" y="2167467"/>
            <a:ext cx="1133669" cy="377134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28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146756" y="3427641"/>
            <a:ext cx="2494844" cy="2024892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 math accurately predicted math performance below 10</a:t>
            </a:r>
            <a:r>
              <a:rPr lang="en-US" sz="1800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percentile in grades 2 and 3 with 84% correct classification</a:t>
            </a:r>
            <a:endParaRPr/>
          </a:p>
        </p:txBody>
      </p:sp>
      <p:cxnSp>
        <p:nvCxnSpPr>
          <p:cNvPr id="202" name="Google Shape;202;p28"/>
          <p:cNvCxnSpPr/>
          <p:nvPr/>
        </p:nvCxnSpPr>
        <p:spPr>
          <a:xfrm rot="10800000" flipH="1">
            <a:off x="2562578" y="2994063"/>
            <a:ext cx="1032069" cy="154407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6593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603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FC3972-0D5B-D841-87E5-7CE96173D040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776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4769" y="1947796"/>
            <a:ext cx="3200400" cy="911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Teacher and student practice together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07770" y="2191362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86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48230" y="3071085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EC3E4-AA79-0A4C-8408-8F550AD49E5A}"/>
              </a:ext>
            </a:extLst>
          </p:cNvPr>
          <p:cNvSpPr/>
          <p:nvPr/>
        </p:nvSpPr>
        <p:spPr>
          <a:xfrm>
            <a:off x="5042860" y="2864478"/>
            <a:ext cx="3200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practices with teacher support</a:t>
            </a:r>
          </a:p>
        </p:txBody>
      </p:sp>
    </p:spTree>
    <p:extLst>
      <p:ext uri="{BB962C8B-B14F-4D97-AF65-F5344CB8AC3E}">
        <p14:creationId xmlns:p14="http://schemas.microsoft.com/office/powerpoint/2010/main" val="20873432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074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AD5D84-AAE5-0543-BF86-AF02578CB77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550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80052" y="114323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is 7 times 9?”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159857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“Which shape has 6 sides?”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80052" y="2051669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do you do when you see a word problem?”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80052" y="2756481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regroup?”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0052" y="318986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“How would you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this problem?”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366491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use zero pairs?”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2118E5E-6D69-8F48-A27B-0177770F51B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1D9BB4-D0B5-624E-AEA2-18BE960CA9AD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C294DC-2143-434A-A8E9-E959B86168D0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-209375" y="4212351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411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2895018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and discuss the formula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perimeter with your partner.”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82242" y="3561015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“Write the multiplication problem on your whiteboard.”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4275120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your math journal, draw a picture to help you remember to term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parallelogram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2F92ED2-90B7-904D-AAE5-C3810308586F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D15C4-2FE6-B74F-8FE9-F7D15C43F699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BF2625-A4CB-2742-8CC1-3C877B04837F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981C613-9EAF-E147-970C-6B80704AF3FC}"/>
              </a:ext>
            </a:extLst>
          </p:cNvPr>
          <p:cNvSpPr/>
          <p:nvPr/>
        </p:nvSpPr>
        <p:spPr>
          <a:xfrm>
            <a:off x="-49727" y="4464762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779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38603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“Good work using your word-problem attack strategy.”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45519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look at that again. Tell me how you added in the hundreds column.”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46718A5-5A81-044A-B830-46DAE8AAED4E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63C32D-423A-A544-A11A-D12F3DEA5CD5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8CB0A3-CE73-B740-893B-9605B1134251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CF3AF0E-FC06-1A4C-B804-CE26CF1386C1}"/>
              </a:ext>
            </a:extLst>
          </p:cNvPr>
          <p:cNvSpPr/>
          <p:nvPr/>
        </p:nvSpPr>
        <p:spPr>
          <a:xfrm>
            <a:off x="-49727" y="4697114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562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80052" y="377519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Planned and organized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75FECB-E55C-0447-967B-4A741723CC6A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D75DB6-3776-3B44-9326-102D49D4EC2A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D44017-A6E1-0749-A590-E771728330A4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FC349A91-174B-D64E-8937-BB27B5F471C0}"/>
              </a:ext>
            </a:extLst>
          </p:cNvPr>
          <p:cNvSpPr/>
          <p:nvPr/>
        </p:nvSpPr>
        <p:spPr>
          <a:xfrm>
            <a:off x="-49727" y="4924450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695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45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Addition influenced arithmetic with increasing importance from grades 1 to 5</a:t>
            </a:r>
            <a:endParaRPr/>
          </a:p>
        </p:txBody>
      </p:sp>
      <p:cxnSp>
        <p:nvCxnSpPr>
          <p:cNvPr id="210" name="Google Shape;210;p29"/>
          <p:cNvCxnSpPr/>
          <p:nvPr/>
        </p:nvCxnSpPr>
        <p:spPr>
          <a:xfrm>
            <a:off x="2602089" y="1980043"/>
            <a:ext cx="992558" cy="186946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29"/>
          <p:cNvSpPr/>
          <p:nvPr/>
        </p:nvSpPr>
        <p:spPr>
          <a:xfrm>
            <a:off x="146756" y="3173843"/>
            <a:ext cx="2494844" cy="1072444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arithmetic predicted arithmetic at grades 2, 3, and 4</a:t>
            </a:r>
            <a:endParaRPr/>
          </a:p>
        </p:txBody>
      </p:sp>
      <p:cxnSp>
        <p:nvCxnSpPr>
          <p:cNvPr id="212" name="Google Shape;212;p29"/>
          <p:cNvCxnSpPr>
            <a:stCxn id="211" idx="3"/>
          </p:cNvCxnSpPr>
          <p:nvPr/>
        </p:nvCxnSpPr>
        <p:spPr>
          <a:xfrm>
            <a:off x="2641600" y="3710065"/>
            <a:ext cx="997800" cy="4953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" name="Google Shape;213;p29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14" name="Google Shape;214;p29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broad math predicted broad math at grades 3, 5, and 10</a:t>
            </a:r>
            <a:endParaRPr/>
          </a:p>
        </p:txBody>
      </p:sp>
      <p:cxnSp>
        <p:nvCxnSpPr>
          <p:cNvPr id="215" name="Google Shape;215;p29"/>
          <p:cNvCxnSpPr>
            <a:stCxn id="214" idx="3"/>
          </p:cNvCxnSpPr>
          <p:nvPr/>
        </p:nvCxnSpPr>
        <p:spPr>
          <a:xfrm rot="10800000" flipH="1">
            <a:off x="2641600" y="4385656"/>
            <a:ext cx="953100" cy="909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037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729" y="295645"/>
            <a:ext cx="2334370" cy="107631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099" y="295645"/>
            <a:ext cx="2358395" cy="1076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729" y="1371957"/>
            <a:ext cx="4692764" cy="79582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761" y="3421219"/>
            <a:ext cx="1144705" cy="75898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1467" y="3421219"/>
            <a:ext cx="2393844" cy="758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6762" y="4157010"/>
            <a:ext cx="3538550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60" y="3432594"/>
            <a:ext cx="2777476" cy="74072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4236" y="3432594"/>
            <a:ext cx="907574" cy="74072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760" y="4173321"/>
            <a:ext cx="3685051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966" y="3011393"/>
            <a:ext cx="24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material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5664" y="3011393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material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0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9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use explicit instruction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 using concise language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guided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independent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supporting practices during modeling and practice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the right questions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Elicit frequent responses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feedback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planned and organized</a:t>
            </a:r>
          </a:p>
        </p:txBody>
      </p:sp>
    </p:spTree>
    <p:extLst>
      <p:ext uri="{BB962C8B-B14F-4D97-AF65-F5344CB8AC3E}">
        <p14:creationId xmlns:p14="http://schemas.microsoft.com/office/powerpoint/2010/main" val="4708540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0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B4198-3185-2149-9F82-D7ADFEA6A827}"/>
              </a:ext>
            </a:extLst>
          </p:cNvPr>
          <p:cNvSpPr txBox="1"/>
          <p:nvPr/>
        </p:nvSpPr>
        <p:spPr>
          <a:xfrm>
            <a:off x="2826608" y="2367864"/>
            <a:ext cx="3543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</a:t>
            </a:r>
          </a:p>
        </p:txBody>
      </p:sp>
    </p:spTree>
    <p:extLst>
      <p:ext uri="{BB962C8B-B14F-4D97-AF65-F5344CB8AC3E}">
        <p14:creationId xmlns:p14="http://schemas.microsoft.com/office/powerpoint/2010/main" val="18820584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76A6-6D82-8644-9426-E6A724D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 Across Grades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466936-F9C1-E94B-9774-4DCEBBE4482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8281" y="1709867"/>
          <a:ext cx="8674443" cy="378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01715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59" y="352777"/>
            <a:ext cx="8686800" cy="73152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of Mathematics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70" y="960120"/>
            <a:ext cx="6343201" cy="5405378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Technical terms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Subtechnical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Symbolic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 terms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1978" y="153559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trapezoid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40125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cube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1978" y="2845842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23915" y="2845844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82062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40125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numerator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23915" y="153559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rhombus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2062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88679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40124" y="418387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twelve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81977" y="4183880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23914" y="4183882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061" y="418387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dollars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88678" y="4183878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40124" y="547810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81977" y="5478105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23914" y="5478107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82061" y="547810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longest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88678" y="5478103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88678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9831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247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“And the last one is 10.”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“8, 9, 10. We’ll stop counting there but we could count more.”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368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number is in the tens place?”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334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digit is in the tens place?”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294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and forty-eight”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253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forty-eight”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372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“Bigger number and smaller number”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 that is greater and the number that is less”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138628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261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“Numbers in the fraction”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“This fraction is one number.”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348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“Top number and bottom number”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320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“Numerator and denominator”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107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“Reduce”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299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an equivalent fraction”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223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point two nine”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and twenty-nine hundredths”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379438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“Corner”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“Angle”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244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“Flips, slides, and turns”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414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“Reflections, translations, and rotations”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136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“Box or ball”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“Cube or sphere”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“Long hand and short hand”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“Minute hand and hour hand”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273111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8932" y="765859"/>
            <a:ext cx="46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denominator is the number of equal parts that make the whole.”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8932" y="3485909"/>
            <a:ext cx="468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show the fraction, look at the denominator. A denominator of 5 means I need to break the whole into 5 equal parts.”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8932" y="1535575"/>
            <a:ext cx="46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difference problem is two amounts compared for the difference.”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8932" y="4546921"/>
            <a:ext cx="468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use partial sums, add the hundreds, then add the tens, then add the ones. Finally, add all the partial sums.”</a:t>
            </a:r>
          </a:p>
        </p:txBody>
      </p:sp>
      <p:sp>
        <p:nvSpPr>
          <p:cNvPr id="8" name="Trapezoid 7"/>
          <p:cNvSpPr/>
          <p:nvPr/>
        </p:nvSpPr>
        <p:spPr>
          <a:xfrm>
            <a:off x="678132" y="542969"/>
            <a:ext cx="3400926" cy="1985211"/>
          </a:xfrm>
          <a:prstGeom prst="trapezoid">
            <a:avLst/>
          </a:prstGeom>
          <a:solidFill>
            <a:srgbClr val="FF2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precise</a:t>
            </a:r>
          </a:p>
        </p:txBody>
      </p:sp>
      <p:sp>
        <p:nvSpPr>
          <p:cNvPr id="9" name="Trapezoid 8"/>
          <p:cNvSpPr/>
          <p:nvPr/>
        </p:nvSpPr>
        <p:spPr>
          <a:xfrm rot="10800000">
            <a:off x="678132" y="3485040"/>
            <a:ext cx="3400926" cy="1985211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2361" y="4046758"/>
            <a:ext cx="2112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concise</a:t>
            </a:r>
          </a:p>
        </p:txBody>
      </p:sp>
    </p:spTree>
    <p:extLst>
      <p:ext uri="{BB962C8B-B14F-4D97-AF65-F5344CB8AC3E}">
        <p14:creationId xmlns:p14="http://schemas.microsoft.com/office/powerpoint/2010/main" val="2434815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22" name="Google Shape;222;p30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and comparison in grades 2 or 4 predicted broad math 1 year later</a:t>
            </a:r>
            <a:endParaRPr/>
          </a:p>
        </p:txBody>
      </p:sp>
      <p:cxnSp>
        <p:nvCxnSpPr>
          <p:cNvPr id="223" name="Google Shape;223;p30"/>
          <p:cNvCxnSpPr/>
          <p:nvPr/>
        </p:nvCxnSpPr>
        <p:spPr>
          <a:xfrm>
            <a:off x="2602089" y="1980043"/>
            <a:ext cx="992558" cy="2761627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" name="Google Shape;224;p30"/>
          <p:cNvSpPr/>
          <p:nvPr/>
        </p:nvSpPr>
        <p:spPr>
          <a:xfrm>
            <a:off x="146756" y="3173842"/>
            <a:ext cx="2494844" cy="124011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Fractions at 10-12 years old predicted broad math 5 years later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30"/>
          <p:cNvCxnSpPr/>
          <p:nvPr/>
        </p:nvCxnSpPr>
        <p:spPr>
          <a:xfrm>
            <a:off x="2551862" y="3694928"/>
            <a:ext cx="1042785" cy="121440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30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27" name="Google Shape;227;p30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7 predicted broad math in grade 8</a:t>
            </a:r>
            <a:endParaRPr/>
          </a:p>
        </p:txBody>
      </p:sp>
      <p:cxnSp>
        <p:nvCxnSpPr>
          <p:cNvPr id="228" name="Google Shape;228;p30"/>
          <p:cNvCxnSpPr>
            <a:stCxn id="227" idx="3"/>
          </p:cNvCxnSpPr>
          <p:nvPr/>
        </p:nvCxnSpPr>
        <p:spPr>
          <a:xfrm rot="10800000" flipH="1">
            <a:off x="2641600" y="5237056"/>
            <a:ext cx="992700" cy="576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16793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41BF0-8359-7548-9B8E-2272D13D33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399" y="0"/>
            <a:ext cx="5151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294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attend to language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 why formal mathematical language is important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precise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concise</a:t>
            </a:r>
          </a:p>
        </p:txBody>
      </p:sp>
    </p:spTree>
    <p:extLst>
      <p:ext uri="{BB962C8B-B14F-4D97-AF65-F5344CB8AC3E}">
        <p14:creationId xmlns:p14="http://schemas.microsoft.com/office/powerpoint/2010/main" val="3452572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5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0095593"/>
              </p:ext>
            </p:extLst>
          </p:nvPr>
        </p:nvGraphicFramePr>
        <p:xfrm>
          <a:off x="329210" y="1276103"/>
          <a:ext cx="8455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04586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4A81A-B74E-4042-8FA5-9CA921F431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887" y="0"/>
            <a:ext cx="515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274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Three-dimensional objects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4230573186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8273815" flipH="1">
            <a:off x="28518" y="164170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67" y="3070577"/>
            <a:ext cx="1835856" cy="183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67" y="4255912"/>
            <a:ext cx="1631244" cy="163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247" y="1817511"/>
            <a:ext cx="1728135" cy="1728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082" y="3234266"/>
            <a:ext cx="1508478" cy="15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2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0.google.com/images?q=tbn:ANd9GcSuK-LCVjcZ8G0kXmGSvJ3Lp-SOHLm0lzgSFsPtMN31kev1dnEy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294" y="4578985"/>
            <a:ext cx="2438400" cy="137160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93" y="360821"/>
            <a:ext cx="2448036" cy="2451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411" y="3305293"/>
            <a:ext cx="2286000" cy="228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37" y="2827957"/>
            <a:ext cx="1019175" cy="1236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94" y="2839197"/>
            <a:ext cx="1019175" cy="1236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718" y="2827957"/>
            <a:ext cx="1019175" cy="1236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75" y="2839197"/>
            <a:ext cx="1019175" cy="12368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431" y="2839197"/>
            <a:ext cx="1019175" cy="1236863"/>
          </a:xfrm>
          <a:prstGeom prst="rect">
            <a:avLst/>
          </a:prstGeom>
        </p:spPr>
      </p:pic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569791280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18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Numerals and symbols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347162312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12695587" flipH="1">
            <a:off x="402211" y="4731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9277" y="3025422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 + 8 =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9377" y="4363210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x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mr-IN" sz="2800" dirty="0">
                <a:solidFill>
                  <a:schemeClr val="bg1"/>
                </a:solidFill>
              </a:rPr>
              <a:t>–</a:t>
            </a:r>
            <a:r>
              <a:rPr lang="en-US" sz="2800" dirty="0">
                <a:solidFill>
                  <a:schemeClr val="bg1"/>
                </a:solidFill>
              </a:rPr>
              <a:t> 6 = 8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923" y="3024895"/>
            <a:ext cx="470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34 = 3 tens and 4 ones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3678" y="4363210"/>
            <a:ext cx="1932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4,179</a:t>
            </a:r>
          </a:p>
          <a:p>
            <a:pPr algn="r"/>
            <a:r>
              <a:rPr lang="en-US" sz="2800" u="sng" dirty="0">
                <a:solidFill>
                  <a:schemeClr val="bg1"/>
                </a:solidFill>
              </a:rPr>
              <a:t>+    569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98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should multiple representations be used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three-dimensional concrete materials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two-dimensional representations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Ensure students understand mathematics with numbers and symbols (i.e., the abstract)</a:t>
            </a:r>
          </a:p>
        </p:txBody>
      </p:sp>
    </p:spTree>
    <p:extLst>
      <p:ext uri="{BB962C8B-B14F-4D97-AF65-F5344CB8AC3E}">
        <p14:creationId xmlns:p14="http://schemas.microsoft.com/office/powerpoint/2010/main" val="30862945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4CF80-A191-FE40-8B68-799089C40CFA}"/>
              </a:ext>
            </a:extLst>
          </p:cNvPr>
          <p:cNvSpPr txBox="1"/>
          <p:nvPr/>
        </p:nvSpPr>
        <p:spPr>
          <a:xfrm>
            <a:off x="1844984" y="2629911"/>
            <a:ext cx="576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examples of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808305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35" name="Google Shape;235;p31"/>
          <p:cNvSpPr/>
          <p:nvPr/>
        </p:nvSpPr>
        <p:spPr>
          <a:xfrm>
            <a:off x="146755" y="596280"/>
            <a:ext cx="2455333" cy="1271383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8 predicted completion of 4-year college degree</a:t>
            </a:r>
            <a:endParaRPr/>
          </a:p>
        </p:txBody>
      </p:sp>
      <p:cxnSp>
        <p:nvCxnSpPr>
          <p:cNvPr id="236" name="Google Shape;236;p31"/>
          <p:cNvCxnSpPr/>
          <p:nvPr/>
        </p:nvCxnSpPr>
        <p:spPr>
          <a:xfrm>
            <a:off x="2591373" y="1248383"/>
            <a:ext cx="1042785" cy="421552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31"/>
          <p:cNvSpPr/>
          <p:nvPr/>
        </p:nvSpPr>
        <p:spPr>
          <a:xfrm>
            <a:off x="146756" y="2088444"/>
            <a:ext cx="2494844" cy="2325511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who took algebra in grades 8 took more advanced math courses and enrolled in 4-year colleges more often than students who took algebra in grade 9</a:t>
            </a:r>
            <a:endParaRPr/>
          </a:p>
        </p:txBody>
      </p:sp>
      <p:cxnSp>
        <p:nvCxnSpPr>
          <p:cNvPr id="238" name="Google Shape;238;p31"/>
          <p:cNvCxnSpPr/>
          <p:nvPr/>
        </p:nvCxnSpPr>
        <p:spPr>
          <a:xfrm>
            <a:off x="2591373" y="3152309"/>
            <a:ext cx="1003274" cy="236863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31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  <p:sp>
        <p:nvSpPr>
          <p:cNvPr id="240" name="Google Shape;240;p31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Numeracy measured in adolescence impacted hourly earnings 7 to 15 years later</a:t>
            </a:r>
            <a:endParaRPr/>
          </a:p>
        </p:txBody>
      </p:sp>
      <p:cxnSp>
        <p:nvCxnSpPr>
          <p:cNvPr id="241" name="Google Shape;241;p31"/>
          <p:cNvCxnSpPr>
            <a:stCxn id="240" idx="3"/>
          </p:cNvCxnSpPr>
          <p:nvPr/>
        </p:nvCxnSpPr>
        <p:spPr>
          <a:xfrm>
            <a:off x="2641600" y="5294656"/>
            <a:ext cx="953100" cy="338400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901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697591-ACED-B64C-BB69-28452AFFFC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98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087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Models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7F07E3-C4A5-B940-9285-ED208BEDF80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960120"/>
          <a:ext cx="86868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6695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2624" y="2859741"/>
            <a:ext cx="5486400" cy="609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26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14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02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D12E7-B902-0646-AA2F-5AC1F68CF6E1}"/>
              </a:ext>
            </a:extLst>
          </p:cNvPr>
          <p:cNvSpPr txBox="1"/>
          <p:nvPr/>
        </p:nvSpPr>
        <p:spPr>
          <a:xfrm>
            <a:off x="7267268" y="5715334"/>
            <a:ext cx="18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tiles/bars</a:t>
            </a:r>
          </a:p>
        </p:txBody>
      </p:sp>
    </p:spTree>
    <p:extLst>
      <p:ext uri="{BB962C8B-B14F-4D97-AF65-F5344CB8AC3E}">
        <p14:creationId xmlns:p14="http://schemas.microsoft.com/office/powerpoint/2010/main" val="8781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BABEA-F930-BB4D-9043-AABEB0678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18" y="2025671"/>
            <a:ext cx="4294915" cy="3278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097467-03FA-1648-8E1D-143CABEE73A9}"/>
              </a:ext>
            </a:extLst>
          </p:cNvPr>
          <p:cNvSpPr txBox="1"/>
          <p:nvPr/>
        </p:nvSpPr>
        <p:spPr>
          <a:xfrm>
            <a:off x="7267268" y="5715334"/>
            <a:ext cx="16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Cuisenaire rods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BDCD11-6A5B-A346-96B3-ADF51DB83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69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5C665D-6231-F648-8DFD-818B8864DC2F}"/>
              </a:ext>
            </a:extLst>
          </p:cNvPr>
          <p:cNvCxnSpPr/>
          <p:nvPr/>
        </p:nvCxnSpPr>
        <p:spPr>
          <a:xfrm>
            <a:off x="1757082" y="2850776"/>
            <a:ext cx="6562165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01E0FA-2178-F74D-940A-E1BACCB90771}"/>
              </a:ext>
            </a:extLst>
          </p:cNvPr>
          <p:cNvCxnSpPr/>
          <p:nvPr/>
        </p:nvCxnSpPr>
        <p:spPr>
          <a:xfrm>
            <a:off x="2312894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A408AA-1184-9C42-BD4A-80F8D0E7EA97}"/>
              </a:ext>
            </a:extLst>
          </p:cNvPr>
          <p:cNvCxnSpPr/>
          <p:nvPr/>
        </p:nvCxnSpPr>
        <p:spPr>
          <a:xfrm>
            <a:off x="7862049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A442D-5C12-B84F-A00F-B4B1929D2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C81E70-A901-9F4F-B529-406862BC6828}"/>
              </a:ext>
            </a:extLst>
          </p:cNvPr>
          <p:cNvSpPr txBox="1"/>
          <p:nvPr/>
        </p:nvSpPr>
        <p:spPr>
          <a:xfrm>
            <a:off x="7267268" y="571533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line</a:t>
            </a:r>
          </a:p>
        </p:txBody>
      </p:sp>
    </p:spTree>
    <p:extLst>
      <p:ext uri="{BB962C8B-B14F-4D97-AF65-F5344CB8AC3E}">
        <p14:creationId xmlns:p14="http://schemas.microsoft.com/office/powerpoint/2010/main" val="21395528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length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193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33282" y="1972235"/>
            <a:ext cx="1828800" cy="1828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>
            <a:stCxn id="5" idx="0"/>
          </p:cNvCxnSpPr>
          <p:nvPr/>
        </p:nvCxnSpPr>
        <p:spPr>
          <a:xfrm>
            <a:off x="2747682" y="1972235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7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985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411477-68CF-B643-95BF-F0F3E1CA5EBF}"/>
              </a:ext>
            </a:extLst>
          </p:cNvPr>
          <p:cNvSpPr txBox="1"/>
          <p:nvPr/>
        </p:nvSpPr>
        <p:spPr>
          <a:xfrm>
            <a:off x="7267268" y="5715334"/>
            <a:ext cx="158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circles</a:t>
            </a:r>
          </a:p>
        </p:txBody>
      </p:sp>
    </p:spTree>
    <p:extLst>
      <p:ext uri="{BB962C8B-B14F-4D97-AF65-F5344CB8AC3E}">
        <p14:creationId xmlns:p14="http://schemas.microsoft.com/office/powerpoint/2010/main" val="8370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318" y="1898521"/>
            <a:ext cx="3501221" cy="3501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91318" y="2199342"/>
            <a:ext cx="70062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1318" y="2199342"/>
            <a:ext cx="700625" cy="1438234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0928" y="2199342"/>
            <a:ext cx="133794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60928" y="2913180"/>
            <a:ext cx="1337945" cy="1381331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69F42-3350-544D-8D22-89BADC03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51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 blocks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607E8C-6884-DE4E-9A41-14A8BF05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8AB26A-BE2C-294E-A234-CFB8CB62C4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52" y="1922446"/>
            <a:ext cx="3484901" cy="34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258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29A2C7-69DC-264A-99B5-72D3802D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5620B-D118-1B4A-A1AF-432373F2B9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059" y="1897753"/>
            <a:ext cx="5109882" cy="27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66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48" name="Google Shape;248;p32"/>
          <p:cNvSpPr/>
          <p:nvPr/>
        </p:nvSpPr>
        <p:spPr>
          <a:xfrm>
            <a:off x="688622" y="248357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688622" y="1239348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688622" y="2413054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688622" y="358676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688622" y="4760466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304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area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3608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841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56B39-C7CD-5D46-8BE5-FF254A786622}"/>
              </a:ext>
            </a:extLst>
          </p:cNvPr>
          <p:cNvSpPr txBox="1"/>
          <p:nvPr/>
        </p:nvSpPr>
        <p:spPr>
          <a:xfrm>
            <a:off x="7267268" y="5715334"/>
            <a:ext cx="198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Two-color counters</a:t>
            </a:r>
          </a:p>
        </p:txBody>
      </p:sp>
    </p:spTree>
    <p:extLst>
      <p:ext uri="{BB962C8B-B14F-4D97-AF65-F5344CB8AC3E}">
        <p14:creationId xmlns:p14="http://schemas.microsoft.com/office/powerpoint/2010/main" val="3177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B92F1-F772-BF44-B4F5-A7BDDEDA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129" y="1889312"/>
            <a:ext cx="5080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83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set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3597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F69A51-8B51-1A45-A2FD-8EA7652A39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10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832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Improper Fractions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5128"/>
            <a:ext cx="5357868" cy="4839538"/>
          </a:xfrm>
        </p:spPr>
        <p:txBody>
          <a:bodyPr>
            <a:normAutofit/>
          </a:bodyPr>
          <a:lstStyle/>
          <a:p>
            <a:r>
              <a:rPr lang="en-US" sz="2400" dirty="0"/>
              <a:t>Fractions equal to or greater than 1</a:t>
            </a:r>
          </a:p>
          <a:p>
            <a:r>
              <a:rPr lang="en-US" sz="2400" dirty="0"/>
              <a:t>Numerator is equal to or greater than denominator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19B280-E3AE-7943-A95D-9F4CA9057B32}"/>
              </a:ext>
            </a:extLst>
          </p:cNvPr>
          <p:cNvSpPr txBox="1">
            <a:spLocks/>
          </p:cNvSpPr>
          <p:nvPr/>
        </p:nvSpPr>
        <p:spPr>
          <a:xfrm>
            <a:off x="228600" y="3303494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1" kern="1200">
                <a:solidFill>
                  <a:srgbClr val="FF93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Mixed Numbers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C6893A-12BD-E545-8DB7-8C796DF79B80}"/>
              </a:ext>
            </a:extLst>
          </p:cNvPr>
          <p:cNvSpPr txBox="1">
            <a:spLocks/>
          </p:cNvSpPr>
          <p:nvPr/>
        </p:nvSpPr>
        <p:spPr>
          <a:xfrm>
            <a:off x="228600" y="4320022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 mix of a whole number and a fraction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9398E0-C8F1-9143-85A8-BC8967D378CD}"/>
              </a:ext>
            </a:extLst>
          </p:cNvPr>
          <p:cNvGrpSpPr/>
          <p:nvPr/>
        </p:nvGrpSpPr>
        <p:grpSpPr>
          <a:xfrm>
            <a:off x="5715000" y="1245128"/>
            <a:ext cx="3200400" cy="3873449"/>
            <a:chOff x="5551471" y="1466427"/>
            <a:chExt cx="3200400" cy="38734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529E8F-CD1B-E04F-AB4B-7D12E900B21F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two models of fractions.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7DF9E01-B84D-4843-B90C-79955DA1AB91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62D840-6663-F545-AF67-D3AA149D5A3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47C90C8-4D42-924D-A75A-34000A6D7076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75755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Fractions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86201"/>
            <a:ext cx="3441700" cy="34163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346ADA-8E17-5244-BC9F-A86B29FC3F61}"/>
              </a:ext>
            </a:extLst>
          </p:cNvPr>
          <p:cNvGrpSpPr/>
          <p:nvPr/>
        </p:nvGrpSpPr>
        <p:grpSpPr>
          <a:xfrm>
            <a:off x="5715000" y="1245128"/>
            <a:ext cx="3200400" cy="3873449"/>
            <a:chOff x="5551471" y="1466427"/>
            <a:chExt cx="3200400" cy="38734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058C08-BE4D-974F-83C8-6993988E3F21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equivalent fractions.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0849031-C0B9-AD44-80AA-627C8F99B6B8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126EA65-0970-644B-8D34-5C2EB787F66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8C1EEB7-0D39-7B44-8F2D-1BFB9839CCAA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772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Fractions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65" y="1093694"/>
            <a:ext cx="3333226" cy="45644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17C0689-C7AE-454D-AE2B-953DB6001BDB}"/>
              </a:ext>
            </a:extLst>
          </p:cNvPr>
          <p:cNvGrpSpPr/>
          <p:nvPr/>
        </p:nvGrpSpPr>
        <p:grpSpPr>
          <a:xfrm>
            <a:off x="5715000" y="1245128"/>
            <a:ext cx="3200400" cy="3873449"/>
            <a:chOff x="5551471" y="1466427"/>
            <a:chExt cx="3200400" cy="387344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DA42F4-403D-D741-9628-B9351CF96F35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Compare two fractions.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55D870A-7A25-764F-B452-0E300B6A049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DE697AD-6901-3E4C-9C03-03428C3567BD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1C3CDC5-36D3-CE46-B820-3B39D90F24B4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3596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 Fractions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to benchmark fractions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07" y="2171700"/>
            <a:ext cx="3832062" cy="436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5A6194A-007B-2046-B9DA-8591673D41B5}"/>
              </a:ext>
            </a:extLst>
          </p:cNvPr>
          <p:cNvGrpSpPr/>
          <p:nvPr/>
        </p:nvGrpSpPr>
        <p:grpSpPr>
          <a:xfrm>
            <a:off x="5715000" y="1245128"/>
            <a:ext cx="3200400" cy="3873449"/>
            <a:chOff x="5551471" y="1466427"/>
            <a:chExt cx="3200400" cy="38734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A862EF-4E1E-7B41-8DFA-4B7A83B2A273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Order three fractions.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B747C26-C7D5-FC4F-BA8F-3BD6E3CBEECC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8E7C467-A585-7748-85EB-361FDBEA0780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9FEC43F-3DA2-4748-ACB9-52912CA902AD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01891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F69A51-8B51-1A45-A2FD-8EA7652A39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10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28308"/>
      </p:ext>
    </p:extLst>
  </p:cSld>
  <p:clrMapOvr>
    <a:masterClrMapping/>
  </p:clrMapOvr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4470</TotalTime>
  <Words>7724</Words>
  <Application>Microsoft Macintosh PowerPoint</Application>
  <PresentationFormat>On-screen Show (4:3)</PresentationFormat>
  <Paragraphs>1557</Paragraphs>
  <Slides>269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269</vt:i4>
      </vt:variant>
    </vt:vector>
  </HeadingPairs>
  <TitlesOfParts>
    <vt:vector size="286" baseType="lpstr">
      <vt:lpstr>Yuanti SC</vt:lpstr>
      <vt:lpstr>American Typewriter</vt:lpstr>
      <vt:lpstr>Arial</vt:lpstr>
      <vt:lpstr>Calibri</vt:lpstr>
      <vt:lpstr>Cambria Math</vt:lpstr>
      <vt:lpstr>Chalkduster</vt:lpstr>
      <vt:lpstr>Franklin Gothic Book</vt:lpstr>
      <vt:lpstr>Marker Felt Thin</vt:lpstr>
      <vt:lpstr>Palatino</vt:lpstr>
      <vt:lpstr>Palatino Linotype</vt:lpstr>
      <vt:lpstr>Segoe UI Symbol</vt:lpstr>
      <vt:lpstr>Times New Roman</vt:lpstr>
      <vt:lpstr>Verdana</vt:lpstr>
      <vt:lpstr>Wingdings</vt:lpstr>
      <vt:lpstr>Wingdings 2</vt:lpstr>
      <vt:lpstr>Zapf Dingbats</vt:lpstr>
      <vt:lpstr>NCII-Uconn</vt:lpstr>
      <vt:lpstr>PowerPoint Presentation</vt:lpstr>
      <vt:lpstr>Contact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Explicit Instruction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use explicit instruction within intensive intervention?</vt:lpstr>
      <vt:lpstr>PowerPoint Presentation</vt:lpstr>
      <vt:lpstr>PowerPoint Presentation</vt:lpstr>
      <vt:lpstr>Vocabulary Across Grades</vt:lpstr>
      <vt:lpstr>Language of 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attend to language within intensive intervention?</vt:lpstr>
      <vt:lpstr>PowerPoint Presentation</vt:lpstr>
      <vt:lpstr>Multiple Representations</vt:lpstr>
      <vt:lpstr>PowerPoint Presentation</vt:lpstr>
      <vt:lpstr>PowerPoint Presentation</vt:lpstr>
      <vt:lpstr>PowerPoint Presentation</vt:lpstr>
      <vt:lpstr>PowerPoint Presentation</vt:lpstr>
      <vt:lpstr>How should multiple representations be used within intensive intervention?</vt:lpstr>
      <vt:lpstr>PowerPoint Presentation</vt:lpstr>
      <vt:lpstr>PowerPoint Presentation</vt:lpstr>
      <vt:lpstr>Fraction Models</vt:lpstr>
      <vt:lpstr>Length/Measurement</vt:lpstr>
      <vt:lpstr>Length/Measurement</vt:lpstr>
      <vt:lpstr>Length/Measurement</vt:lpstr>
      <vt:lpstr>PowerPoint Presentation</vt:lpstr>
      <vt:lpstr>Area/Region</vt:lpstr>
      <vt:lpstr>Area/Region</vt:lpstr>
      <vt:lpstr>Area/Region</vt:lpstr>
      <vt:lpstr>Area/Region</vt:lpstr>
      <vt:lpstr>PowerPoint Presentation</vt:lpstr>
      <vt:lpstr>Set/Discrete</vt:lpstr>
      <vt:lpstr>Set/Discrete</vt:lpstr>
      <vt:lpstr>PowerPoint Presentation</vt:lpstr>
      <vt:lpstr>PowerPoint Presentation</vt:lpstr>
      <vt:lpstr>Improper Fractions</vt:lpstr>
      <vt:lpstr>Equivalent Fractions</vt:lpstr>
      <vt:lpstr>Comparing Fractions</vt:lpstr>
      <vt:lpstr>Ordering Fractions</vt:lpstr>
      <vt:lpstr>PowerPoint Presentation</vt:lpstr>
      <vt:lpstr>PowerPoint Presentation</vt:lpstr>
      <vt:lpstr>PowerPoint Presentation</vt:lpstr>
      <vt:lpstr>Addition Facts</vt:lpstr>
      <vt:lpstr>Addition: Part-Part-Whole (Total)</vt:lpstr>
      <vt:lpstr>Addition: Part-Part-Whole (Total)</vt:lpstr>
      <vt:lpstr>Addition: Join (Change Increase)</vt:lpstr>
      <vt:lpstr>Addition: Join (Change Increase)</vt:lpstr>
      <vt:lpstr>PowerPoint Presentation</vt:lpstr>
      <vt:lpstr>PowerPoint Presentation</vt:lpstr>
      <vt:lpstr>PowerPoint Presentation</vt:lpstr>
      <vt:lpstr>Part-Part-Whole Versus Join</vt:lpstr>
      <vt:lpstr>Subtraction Facts</vt:lpstr>
      <vt:lpstr>Subtraction: Separate (Change Decrease)</vt:lpstr>
      <vt:lpstr>Subtraction: Separate (Change Decrease)</vt:lpstr>
      <vt:lpstr>Subtraction: Compare (Difference)</vt:lpstr>
      <vt:lpstr>Subtraction: Compare (Difference)</vt:lpstr>
      <vt:lpstr>PowerPoint Presentation</vt:lpstr>
      <vt:lpstr>PowerPoint Presentation</vt:lpstr>
      <vt:lpstr>PowerPoint Presentation</vt:lpstr>
      <vt:lpstr>Separate Versus Compare</vt:lpstr>
      <vt:lpstr>Multiplication Facts</vt:lpstr>
      <vt:lpstr>Multiplication: Equal Groups</vt:lpstr>
      <vt:lpstr>Multiplication: Equal Groups</vt:lpstr>
      <vt:lpstr>Multiplication: Array/Area</vt:lpstr>
      <vt:lpstr>Multiplication: Array/Area</vt:lpstr>
      <vt:lpstr>Multiplication: Comparison</vt:lpstr>
      <vt:lpstr>Multiplication: Comparison</vt:lpstr>
      <vt:lpstr>PowerPoint Presentation</vt:lpstr>
      <vt:lpstr>PowerPoint Presentation</vt:lpstr>
      <vt:lpstr>PowerPoint Presentation</vt:lpstr>
      <vt:lpstr>Division Facts</vt:lpstr>
      <vt:lpstr>Division: Equal Groups (Partitive Division)</vt:lpstr>
      <vt:lpstr>Division: Partitive Division</vt:lpstr>
      <vt:lpstr>Division: Equal Groups (Measurement Division)</vt:lpstr>
      <vt:lpstr>Division: Measurement Division</vt:lpstr>
      <vt:lpstr>PowerPoint Presentation</vt:lpstr>
      <vt:lpstr>PowerPoint Presentation</vt:lpstr>
      <vt:lpstr>Computation</vt:lpstr>
      <vt:lpstr>PowerPoint Presentation</vt:lpstr>
      <vt:lpstr>Notation Matters</vt:lpstr>
      <vt:lpstr>Addition and Subtraction</vt:lpstr>
      <vt:lpstr>Addition and Subtraction</vt:lpstr>
      <vt:lpstr>Addition Strategies</vt:lpstr>
      <vt:lpstr>Linda</vt:lpstr>
      <vt:lpstr>Lluvia</vt:lpstr>
      <vt:lpstr>Jennifer</vt:lpstr>
      <vt:lpstr>Alina</vt:lpstr>
      <vt:lpstr>PowerPoint Presentation</vt:lpstr>
      <vt:lpstr>Subtraction Strategies</vt:lpstr>
      <vt:lpstr>Kimberly</vt:lpstr>
      <vt:lpstr>Ricardo</vt:lpstr>
      <vt:lpstr>Tiffiny</vt:lpstr>
      <vt:lpstr>Phedra</vt:lpstr>
      <vt:lpstr>PowerPoint Presentation</vt:lpstr>
      <vt:lpstr>PowerPoint Presentation</vt:lpstr>
      <vt:lpstr>Multiplication Strategies</vt:lpstr>
      <vt:lpstr>Susan</vt:lpstr>
      <vt:lpstr>Mary</vt:lpstr>
      <vt:lpstr>Kathryn</vt:lpstr>
      <vt:lpstr>Cynthia</vt:lpstr>
      <vt:lpstr>PowerPoint Presentation</vt:lpstr>
      <vt:lpstr>Division Strategies</vt:lpstr>
      <vt:lpstr>April</vt:lpstr>
      <vt:lpstr>Brian</vt:lpstr>
      <vt:lpstr>Cheryl</vt:lpstr>
      <vt:lpstr>Juanita</vt:lpstr>
      <vt:lpstr>PowerPoint Presentation</vt:lpstr>
      <vt:lpstr>PowerPoint Presentation</vt:lpstr>
      <vt:lpstr>PowerPoint Presentation</vt:lpstr>
      <vt:lpstr>Problem Solving Difficulties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every word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Additive Schemas</vt:lpstr>
      <vt:lpstr>Instruction Using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Multiplicative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incorporate effective problem-solving strategies within intensive intervention?</vt:lpstr>
      <vt:lpstr>PowerPoint Presentation</vt:lpstr>
      <vt:lpstr>Motivation Component</vt:lpstr>
      <vt:lpstr>How do you incorporate a motivational component within intensive intervention?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Sarah Powell</cp:lastModifiedBy>
  <cp:revision>507</cp:revision>
  <dcterms:created xsi:type="dcterms:W3CDTF">2016-08-16T05:11:43Z</dcterms:created>
  <dcterms:modified xsi:type="dcterms:W3CDTF">2018-12-17T20:17:34Z</dcterms:modified>
</cp:coreProperties>
</file>