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94" r:id="rId3"/>
    <p:sldId id="287" r:id="rId4"/>
    <p:sldId id="288" r:id="rId5"/>
    <p:sldId id="295" r:id="rId6"/>
    <p:sldId id="258" r:id="rId7"/>
    <p:sldId id="259" r:id="rId8"/>
    <p:sldId id="261" r:id="rId9"/>
    <p:sldId id="286" r:id="rId10"/>
    <p:sldId id="300" r:id="rId11"/>
    <p:sldId id="279" r:id="rId12"/>
    <p:sldId id="278" r:id="rId13"/>
    <p:sldId id="276" r:id="rId14"/>
    <p:sldId id="289" r:id="rId15"/>
    <p:sldId id="283" r:id="rId16"/>
    <p:sldId id="291" r:id="rId17"/>
    <p:sldId id="292" r:id="rId18"/>
    <p:sldId id="293" r:id="rId19"/>
    <p:sldId id="285" r:id="rId20"/>
    <p:sldId id="290" r:id="rId21"/>
    <p:sldId id="296" r:id="rId22"/>
    <p:sldId id="297" r:id="rId23"/>
    <p:sldId id="298" r:id="rId24"/>
    <p:sldId id="299" r:id="rId25"/>
    <p:sldId id="271"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434" autoAdjust="0"/>
  </p:normalViewPr>
  <p:slideViewPr>
    <p:cSldViewPr snapToGrid="0">
      <p:cViewPr varScale="1">
        <p:scale>
          <a:sx n="69" d="100"/>
          <a:sy n="69" d="100"/>
        </p:scale>
        <p:origin x="5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D2A8-536C-4288-A2D5-07F97955E482}"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B8A46-D5FB-4E72-A347-461339B3B198}" type="slidenum">
              <a:rPr lang="en-US" smtClean="0"/>
              <a:t>‹#›</a:t>
            </a:fld>
            <a:endParaRPr lang="en-US"/>
          </a:p>
        </p:txBody>
      </p:sp>
    </p:spTree>
    <p:extLst>
      <p:ext uri="{BB962C8B-B14F-4D97-AF65-F5344CB8AC3E}">
        <p14:creationId xmlns:p14="http://schemas.microsoft.com/office/powerpoint/2010/main" val="104172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a:t>
            </a:fld>
            <a:endParaRPr lang="en-US"/>
          </a:p>
        </p:txBody>
      </p:sp>
    </p:spTree>
    <p:extLst>
      <p:ext uri="{BB962C8B-B14F-4D97-AF65-F5344CB8AC3E}">
        <p14:creationId xmlns:p14="http://schemas.microsoft.com/office/powerpoint/2010/main" val="315195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12</a:t>
            </a:fld>
            <a:endParaRPr lang="en-US"/>
          </a:p>
        </p:txBody>
      </p:sp>
    </p:spTree>
    <p:extLst>
      <p:ext uri="{BB962C8B-B14F-4D97-AF65-F5344CB8AC3E}">
        <p14:creationId xmlns:p14="http://schemas.microsoft.com/office/powerpoint/2010/main" val="55032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13</a:t>
            </a:fld>
            <a:endParaRPr lang="en-US"/>
          </a:p>
        </p:txBody>
      </p:sp>
    </p:spTree>
    <p:extLst>
      <p:ext uri="{BB962C8B-B14F-4D97-AF65-F5344CB8AC3E}">
        <p14:creationId xmlns:p14="http://schemas.microsoft.com/office/powerpoint/2010/main" val="370915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14</a:t>
            </a:fld>
            <a:endParaRPr lang="en-US"/>
          </a:p>
        </p:txBody>
      </p:sp>
    </p:spTree>
    <p:extLst>
      <p:ext uri="{BB962C8B-B14F-4D97-AF65-F5344CB8AC3E}">
        <p14:creationId xmlns:p14="http://schemas.microsoft.com/office/powerpoint/2010/main" val="320908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15</a:t>
            </a:fld>
            <a:endParaRPr lang="en-US"/>
          </a:p>
        </p:txBody>
      </p:sp>
    </p:spTree>
    <p:extLst>
      <p:ext uri="{BB962C8B-B14F-4D97-AF65-F5344CB8AC3E}">
        <p14:creationId xmlns:p14="http://schemas.microsoft.com/office/powerpoint/2010/main" val="27501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16</a:t>
            </a:fld>
            <a:endParaRPr lang="en-US"/>
          </a:p>
        </p:txBody>
      </p:sp>
    </p:spTree>
    <p:extLst>
      <p:ext uri="{BB962C8B-B14F-4D97-AF65-F5344CB8AC3E}">
        <p14:creationId xmlns:p14="http://schemas.microsoft.com/office/powerpoint/2010/main" val="177794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17</a:t>
            </a:fld>
            <a:endParaRPr lang="en-US"/>
          </a:p>
        </p:txBody>
      </p:sp>
    </p:spTree>
    <p:extLst>
      <p:ext uri="{BB962C8B-B14F-4D97-AF65-F5344CB8AC3E}">
        <p14:creationId xmlns:p14="http://schemas.microsoft.com/office/powerpoint/2010/main" val="317782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18</a:t>
            </a:fld>
            <a:endParaRPr lang="en-US"/>
          </a:p>
        </p:txBody>
      </p:sp>
    </p:spTree>
    <p:extLst>
      <p:ext uri="{BB962C8B-B14F-4D97-AF65-F5344CB8AC3E}">
        <p14:creationId xmlns:p14="http://schemas.microsoft.com/office/powerpoint/2010/main" val="162812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19</a:t>
            </a:fld>
            <a:endParaRPr lang="en-US"/>
          </a:p>
        </p:txBody>
      </p:sp>
    </p:spTree>
    <p:extLst>
      <p:ext uri="{BB962C8B-B14F-4D97-AF65-F5344CB8AC3E}">
        <p14:creationId xmlns:p14="http://schemas.microsoft.com/office/powerpoint/2010/main" val="2849158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20</a:t>
            </a:fld>
            <a:endParaRPr lang="en-US"/>
          </a:p>
        </p:txBody>
      </p:sp>
    </p:spTree>
    <p:extLst>
      <p:ext uri="{BB962C8B-B14F-4D97-AF65-F5344CB8AC3E}">
        <p14:creationId xmlns:p14="http://schemas.microsoft.com/office/powerpoint/2010/main" val="100758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21</a:t>
            </a:fld>
            <a:endParaRPr lang="en-US"/>
          </a:p>
        </p:txBody>
      </p:sp>
    </p:spTree>
    <p:extLst>
      <p:ext uri="{BB962C8B-B14F-4D97-AF65-F5344CB8AC3E}">
        <p14:creationId xmlns:p14="http://schemas.microsoft.com/office/powerpoint/2010/main" val="250418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3</a:t>
            </a:fld>
            <a:endParaRPr lang="en-US"/>
          </a:p>
        </p:txBody>
      </p:sp>
    </p:spTree>
    <p:extLst>
      <p:ext uri="{BB962C8B-B14F-4D97-AF65-F5344CB8AC3E}">
        <p14:creationId xmlns:p14="http://schemas.microsoft.com/office/powerpoint/2010/main" val="2895496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22</a:t>
            </a:fld>
            <a:endParaRPr lang="en-US"/>
          </a:p>
        </p:txBody>
      </p:sp>
    </p:spTree>
    <p:extLst>
      <p:ext uri="{BB962C8B-B14F-4D97-AF65-F5344CB8AC3E}">
        <p14:creationId xmlns:p14="http://schemas.microsoft.com/office/powerpoint/2010/main" val="1972847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23</a:t>
            </a:fld>
            <a:endParaRPr lang="en-US"/>
          </a:p>
        </p:txBody>
      </p:sp>
    </p:spTree>
    <p:extLst>
      <p:ext uri="{BB962C8B-B14F-4D97-AF65-F5344CB8AC3E}">
        <p14:creationId xmlns:p14="http://schemas.microsoft.com/office/powerpoint/2010/main" val="3983323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24</a:t>
            </a:fld>
            <a:endParaRPr lang="en-US"/>
          </a:p>
        </p:txBody>
      </p:sp>
    </p:spTree>
    <p:extLst>
      <p:ext uri="{BB962C8B-B14F-4D97-AF65-F5344CB8AC3E}">
        <p14:creationId xmlns:p14="http://schemas.microsoft.com/office/powerpoint/2010/main" val="227570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25</a:t>
            </a:fld>
            <a:endParaRPr lang="en-US"/>
          </a:p>
        </p:txBody>
      </p:sp>
    </p:spTree>
    <p:extLst>
      <p:ext uri="{BB962C8B-B14F-4D97-AF65-F5344CB8AC3E}">
        <p14:creationId xmlns:p14="http://schemas.microsoft.com/office/powerpoint/2010/main" val="409925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4</a:t>
            </a:fld>
            <a:endParaRPr lang="en-US"/>
          </a:p>
        </p:txBody>
      </p:sp>
    </p:spTree>
    <p:extLst>
      <p:ext uri="{BB962C8B-B14F-4D97-AF65-F5344CB8AC3E}">
        <p14:creationId xmlns:p14="http://schemas.microsoft.com/office/powerpoint/2010/main" val="2555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5</a:t>
            </a:fld>
            <a:endParaRPr lang="en-US"/>
          </a:p>
        </p:txBody>
      </p:sp>
    </p:spTree>
    <p:extLst>
      <p:ext uri="{BB962C8B-B14F-4D97-AF65-F5344CB8AC3E}">
        <p14:creationId xmlns:p14="http://schemas.microsoft.com/office/powerpoint/2010/main" val="256065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6</a:t>
            </a:fld>
            <a:endParaRPr lang="en-US"/>
          </a:p>
        </p:txBody>
      </p:sp>
    </p:spTree>
    <p:extLst>
      <p:ext uri="{BB962C8B-B14F-4D97-AF65-F5344CB8AC3E}">
        <p14:creationId xmlns:p14="http://schemas.microsoft.com/office/powerpoint/2010/main" val="284807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7</a:t>
            </a:fld>
            <a:endParaRPr lang="en-US"/>
          </a:p>
        </p:txBody>
      </p:sp>
    </p:spTree>
    <p:extLst>
      <p:ext uri="{BB962C8B-B14F-4D97-AF65-F5344CB8AC3E}">
        <p14:creationId xmlns:p14="http://schemas.microsoft.com/office/powerpoint/2010/main" val="21653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8</a:t>
            </a:fld>
            <a:endParaRPr lang="en-US"/>
          </a:p>
        </p:txBody>
      </p:sp>
    </p:spTree>
    <p:extLst>
      <p:ext uri="{BB962C8B-B14F-4D97-AF65-F5344CB8AC3E}">
        <p14:creationId xmlns:p14="http://schemas.microsoft.com/office/powerpoint/2010/main" val="294932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9</a:t>
            </a:fld>
            <a:endParaRPr lang="en-US"/>
          </a:p>
        </p:txBody>
      </p:sp>
    </p:spTree>
    <p:extLst>
      <p:ext uri="{BB962C8B-B14F-4D97-AF65-F5344CB8AC3E}">
        <p14:creationId xmlns:p14="http://schemas.microsoft.com/office/powerpoint/2010/main" val="357488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10</a:t>
            </a:fld>
            <a:endParaRPr lang="en-US"/>
          </a:p>
        </p:txBody>
      </p:sp>
    </p:spTree>
    <p:extLst>
      <p:ext uri="{BB962C8B-B14F-4D97-AF65-F5344CB8AC3E}">
        <p14:creationId xmlns:p14="http://schemas.microsoft.com/office/powerpoint/2010/main" val="114913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7F2FB8-FB51-4AE3-A9D8-47F7F74C1DE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417193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F2FB8-FB51-4AE3-A9D8-47F7F74C1DE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57360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F2FB8-FB51-4AE3-A9D8-47F7F74C1DE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334946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2796" y="3810001"/>
            <a:ext cx="103632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828800" y="5334000"/>
            <a:ext cx="85344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742399" y="6400800"/>
            <a:ext cx="6707204"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309390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06400" y="228600"/>
            <a:ext cx="110744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6"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Rectangle 3"/>
          <p:cNvSpPr/>
          <p:nvPr userDrawn="1"/>
        </p:nvSpPr>
        <p:spPr>
          <a:xfrm>
            <a:off x="0" y="1143000"/>
            <a:ext cx="12192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450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PermianSlabSerifTypeface"/>
              <a:cs typeface="PermianSlabSerifTypeface"/>
            </a:endParaRPr>
          </a:p>
        </p:txBody>
      </p:sp>
      <p:sp>
        <p:nvSpPr>
          <p:cNvPr id="13" name="Text Placeholder 2"/>
          <p:cNvSpPr txBox="1">
            <a:spLocks/>
          </p:cNvSpPr>
          <p:nvPr userDrawn="1"/>
        </p:nvSpPr>
        <p:spPr>
          <a:xfrm>
            <a:off x="0" y="6172201"/>
            <a:ext cx="12192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Open Sans"/>
                <a:cs typeface="Open Sans"/>
              </a:rPr>
              <a:t>Excellence | Optimism | Judgment | Courage | Teamwork</a:t>
            </a:r>
            <a:endParaRPr lang="en-US" sz="2400" b="1" dirty="0">
              <a:solidFill>
                <a:srgbClr val="1B365D"/>
              </a:solidFill>
              <a:latin typeface="Open Sans"/>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8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F2FB8-FB51-4AE3-A9D8-47F7F74C1DE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18892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F2FB8-FB51-4AE3-A9D8-47F7F74C1DE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75806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7F2FB8-FB51-4AE3-A9D8-47F7F74C1DE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76077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7F2FB8-FB51-4AE3-A9D8-47F7F74C1DEA}"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1959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7F2FB8-FB51-4AE3-A9D8-47F7F74C1DEA}"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335326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F2FB8-FB51-4AE3-A9D8-47F7F74C1DEA}"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53607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F2FB8-FB51-4AE3-A9D8-47F7F74C1DE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223285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F2FB8-FB51-4AE3-A9D8-47F7F74C1DE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83FF0-9167-4745-A8AC-4743C3E33422}" type="slidenum">
              <a:rPr lang="en-US" smtClean="0"/>
              <a:t>‹#›</a:t>
            </a:fld>
            <a:endParaRPr lang="en-US"/>
          </a:p>
        </p:txBody>
      </p:sp>
    </p:spTree>
    <p:extLst>
      <p:ext uri="{BB962C8B-B14F-4D97-AF65-F5344CB8AC3E}">
        <p14:creationId xmlns:p14="http://schemas.microsoft.com/office/powerpoint/2010/main" val="154568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F2FB8-FB51-4AE3-A9D8-47F7F74C1DEA}"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83FF0-9167-4745-A8AC-4743C3E33422}" type="slidenum">
              <a:rPr lang="en-US" smtClean="0"/>
              <a:t>‹#›</a:t>
            </a:fld>
            <a:endParaRPr lang="en-US"/>
          </a:p>
        </p:txBody>
      </p:sp>
    </p:spTree>
    <p:extLst>
      <p:ext uri="{BB962C8B-B14F-4D97-AF65-F5344CB8AC3E}">
        <p14:creationId xmlns:p14="http://schemas.microsoft.com/office/powerpoint/2010/main" val="32332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dt.support@tn.gov"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EIS.Help@tn.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mailto:DT.Support@tn.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8597" y="4168776"/>
            <a:ext cx="7772400" cy="1470025"/>
          </a:xfrm>
        </p:spPr>
        <p:txBody>
          <a:bodyPr>
            <a:normAutofit/>
          </a:bodyPr>
          <a:lstStyle/>
          <a:p>
            <a:r>
              <a:rPr lang="en-US" sz="3600" b="1" dirty="0" smtClean="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District Technology Service Desk</a:t>
            </a:r>
            <a:endParaRPr lang="en-US" sz="36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4" name="Text Placeholder 3"/>
          <p:cNvSpPr>
            <a:spLocks noGrp="1"/>
          </p:cNvSpPr>
          <p:nvPr>
            <p:ph type="body" sz="quarter" idx="10"/>
          </p:nvPr>
        </p:nvSpPr>
        <p:spPr/>
        <p:txBody>
          <a:bodyPr>
            <a:normAutofit/>
          </a:bodyPr>
          <a:lstStyle/>
          <a:p>
            <a:r>
              <a:rPr lang="en-US" b="1" dirty="0" smtClean="0">
                <a:solidFill>
                  <a:schemeClr val="tx1"/>
                </a:solidFill>
                <a:latin typeface="PermianSlabSerifTypeface" panose="02000000000000000000" pitchFamily="50" charset="0"/>
              </a:rPr>
              <a:t>Melissa Teat, Customer Product Manager, April 19, 2018</a:t>
            </a:r>
            <a:endParaRPr lang="en-US" b="1" dirty="0">
              <a:solidFill>
                <a:schemeClr val="tx1"/>
              </a:solidFill>
              <a:latin typeface="PermianSlabSerifTypeface" panose="02000000000000000000" pitchFamily="50" charset="0"/>
            </a:endParaRPr>
          </a:p>
        </p:txBody>
      </p:sp>
    </p:spTree>
    <p:extLst>
      <p:ext uri="{BB962C8B-B14F-4D97-AF65-F5344CB8AC3E}">
        <p14:creationId xmlns:p14="http://schemas.microsoft.com/office/powerpoint/2010/main" val="276691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dirty="0" smtClean="0">
              <a:solidFill>
                <a:schemeClr val="tx1"/>
              </a:solidFill>
              <a:latin typeface="PermianSlabSerifTypeface" panose="02000000000000000000" pitchFamily="50" charset="0"/>
            </a:endParaRPr>
          </a:p>
          <a:p>
            <a:r>
              <a:rPr lang="en-US" sz="2400" dirty="0" smtClean="0">
                <a:solidFill>
                  <a:schemeClr val="tx1"/>
                </a:solidFill>
                <a:latin typeface="PermianSlabSerifTypeface" panose="02000000000000000000" pitchFamily="50" charset="0"/>
              </a:rPr>
              <a:t>Review and update EIS contact information when a staff change is made by sending the request to </a:t>
            </a:r>
            <a:r>
              <a:rPr lang="en-US" sz="2400" dirty="0" smtClean="0">
                <a:solidFill>
                  <a:schemeClr val="tx1"/>
                </a:solidFill>
                <a:latin typeface="PermianSlabSerifTypeface" panose="02000000000000000000" pitchFamily="50" charset="0"/>
                <a:hlinkClick r:id="rId3"/>
              </a:rPr>
              <a:t>dt.support@tn.gov</a:t>
            </a:r>
            <a:r>
              <a:rPr lang="en-US" sz="2400" dirty="0" smtClean="0">
                <a:solidFill>
                  <a:schemeClr val="tx1"/>
                </a:solidFill>
                <a:latin typeface="PermianSlabSerifTypeface" panose="02000000000000000000" pitchFamily="50" charset="0"/>
              </a:rPr>
              <a:t> . Don’t forget to include requests for removal and addition of department list </a:t>
            </a:r>
            <a:r>
              <a:rPr lang="en-US" sz="2400" dirty="0" err="1" smtClean="0">
                <a:solidFill>
                  <a:schemeClr val="tx1"/>
                </a:solidFill>
                <a:latin typeface="PermianSlabSerifTypeface" panose="02000000000000000000" pitchFamily="50" charset="0"/>
              </a:rPr>
              <a:t>servs</a:t>
            </a:r>
            <a:r>
              <a:rPr lang="en-US" sz="2400" dirty="0" smtClean="0">
                <a:solidFill>
                  <a:schemeClr val="tx1"/>
                </a:solidFill>
                <a:latin typeface="PermianSlabSerifTypeface" panose="02000000000000000000" pitchFamily="50" charset="0"/>
              </a:rPr>
              <a:t>.</a:t>
            </a:r>
          </a:p>
          <a:p>
            <a:endParaRPr lang="en-US" sz="2400" b="1" dirty="0">
              <a:solidFill>
                <a:schemeClr val="tx1"/>
              </a:solidFill>
              <a:latin typeface="PermianSlabSerifTypeface" panose="02000000000000000000" pitchFamily="50" charset="0"/>
            </a:endParaRPr>
          </a:p>
          <a:p>
            <a:r>
              <a:rPr lang="en-US" sz="2400" dirty="0" smtClean="0">
                <a:solidFill>
                  <a:schemeClr val="tx1"/>
                </a:solidFill>
                <a:latin typeface="PermianSlabSerifTypeface" panose="02000000000000000000" pitchFamily="50" charset="0"/>
              </a:rPr>
              <a:t>Please make sure school staff members that work with EIS data are properly trained.</a:t>
            </a:r>
          </a:p>
          <a:p>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spTree>
    <p:extLst>
      <p:ext uri="{BB962C8B-B14F-4D97-AF65-F5344CB8AC3E}">
        <p14:creationId xmlns:p14="http://schemas.microsoft.com/office/powerpoint/2010/main" val="1900478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295400"/>
            <a:ext cx="11176000" cy="4678363"/>
          </a:xfrm>
        </p:spPr>
        <p:txBody>
          <a:bodyPr/>
          <a:lstStyle/>
          <a:p>
            <a:r>
              <a:rPr lang="en-US" sz="2400" dirty="0" smtClean="0">
                <a:solidFill>
                  <a:schemeClr val="tx1"/>
                </a:solidFill>
                <a:latin typeface="PermianSlabSerifTypeface" panose="02000000000000000000" pitchFamily="50" charset="0"/>
              </a:rPr>
              <a:t>The EIS website contains important information.</a:t>
            </a:r>
          </a:p>
          <a:p>
            <a:endParaRPr lang="en-US" sz="2400" dirty="0" smtClean="0">
              <a:solidFill>
                <a:schemeClr val="tx1"/>
              </a:solidFill>
              <a:latin typeface="PermianSlabSerifTypeface" panose="02000000000000000000" pitchFamily="50" charset="0"/>
            </a:endParaRPr>
          </a:p>
          <a:p>
            <a:endParaRPr lang="en-US" sz="2400" dirty="0" smtClean="0">
              <a:solidFill>
                <a:schemeClr val="tx1"/>
              </a:solidFill>
              <a:latin typeface="PermianSlabSerifTypeface" panose="02000000000000000000" pitchFamily="50" charset="0"/>
            </a:endParaRPr>
          </a:p>
          <a:p>
            <a:pPr marL="0" indent="0">
              <a:buNone/>
            </a:pP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pic>
        <p:nvPicPr>
          <p:cNvPr id="6" name="Picture 5"/>
          <p:cNvPicPr>
            <a:picLocks noChangeAspect="1"/>
          </p:cNvPicPr>
          <p:nvPr/>
        </p:nvPicPr>
        <p:blipFill>
          <a:blip r:embed="rId2"/>
          <a:stretch>
            <a:fillRect/>
          </a:stretch>
        </p:blipFill>
        <p:spPr>
          <a:xfrm>
            <a:off x="2216728" y="1717964"/>
            <a:ext cx="5666508" cy="4255800"/>
          </a:xfrm>
          <a:prstGeom prst="rect">
            <a:avLst/>
          </a:prstGeom>
        </p:spPr>
      </p:pic>
    </p:spTree>
    <p:extLst>
      <p:ext uri="{BB962C8B-B14F-4D97-AF65-F5344CB8AC3E}">
        <p14:creationId xmlns:p14="http://schemas.microsoft.com/office/powerpoint/2010/main" val="1945894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tx1"/>
                </a:solidFill>
                <a:latin typeface="PermianSlabSerifTypeface" panose="02000000000000000000" pitchFamily="50" charset="0"/>
              </a:rPr>
              <a:t>The TDOE Application Access Form can be found on the EIS Website.</a:t>
            </a:r>
          </a:p>
          <a:p>
            <a:endParaRPr lang="en-US" dirty="0">
              <a:solidFill>
                <a:schemeClr val="tx1"/>
              </a:solidFill>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pic>
        <p:nvPicPr>
          <p:cNvPr id="8" name="Picture 7"/>
          <p:cNvPicPr/>
          <p:nvPr/>
        </p:nvPicPr>
        <p:blipFill>
          <a:blip r:embed="rId3"/>
          <a:stretch>
            <a:fillRect/>
          </a:stretch>
        </p:blipFill>
        <p:spPr>
          <a:xfrm>
            <a:off x="2195944" y="1705293"/>
            <a:ext cx="6587837" cy="4268470"/>
          </a:xfrm>
          <a:prstGeom prst="rect">
            <a:avLst/>
          </a:prstGeom>
        </p:spPr>
      </p:pic>
      <p:sp>
        <p:nvSpPr>
          <p:cNvPr id="5" name="Oval 4"/>
          <p:cNvSpPr/>
          <p:nvPr/>
        </p:nvSpPr>
        <p:spPr>
          <a:xfrm>
            <a:off x="2424545" y="2740963"/>
            <a:ext cx="2147455" cy="778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394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solidFill>
                  <a:schemeClr val="tx1"/>
                </a:solidFill>
                <a:latin typeface="PermianSlabSerifTypeface" panose="02000000000000000000" pitchFamily="50" charset="0"/>
              </a:rPr>
              <a:t>District </a:t>
            </a:r>
            <a:r>
              <a:rPr lang="en-US" sz="2400" dirty="0" smtClean="0">
                <a:solidFill>
                  <a:schemeClr val="tx1"/>
                </a:solidFill>
                <a:latin typeface="PermianSlabSerifTypeface" panose="02000000000000000000" pitchFamily="50" charset="0"/>
              </a:rPr>
              <a:t>supervisors with DST_AA user role </a:t>
            </a:r>
            <a:r>
              <a:rPr lang="en-US" sz="2400" dirty="0">
                <a:solidFill>
                  <a:schemeClr val="tx1"/>
                </a:solidFill>
                <a:latin typeface="PermianSlabSerifTypeface" panose="02000000000000000000" pitchFamily="50" charset="0"/>
              </a:rPr>
              <a:t>should periodically review the App User List in EIS </a:t>
            </a:r>
            <a:r>
              <a:rPr lang="en-US" sz="2400" dirty="0" smtClean="0">
                <a:solidFill>
                  <a:schemeClr val="tx1"/>
                </a:solidFill>
                <a:latin typeface="PermianSlabSerifTypeface" panose="02000000000000000000" pitchFamily="50" charset="0"/>
              </a:rPr>
              <a:t>Production, </a:t>
            </a:r>
            <a:r>
              <a:rPr lang="en-US" sz="2400" dirty="0">
                <a:solidFill>
                  <a:schemeClr val="tx1"/>
                </a:solidFill>
                <a:latin typeface="PermianSlabSerifTypeface" panose="02000000000000000000" pitchFamily="50" charset="0"/>
              </a:rPr>
              <a:t>and make changes as needed.</a:t>
            </a:r>
          </a:p>
          <a:p>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pic>
        <p:nvPicPr>
          <p:cNvPr id="9" name="Picture 8"/>
          <p:cNvPicPr>
            <a:picLocks noChangeAspect="1"/>
          </p:cNvPicPr>
          <p:nvPr/>
        </p:nvPicPr>
        <p:blipFill>
          <a:blip r:embed="rId3"/>
          <a:stretch>
            <a:fillRect/>
          </a:stretch>
        </p:blipFill>
        <p:spPr>
          <a:xfrm>
            <a:off x="2127250" y="2438400"/>
            <a:ext cx="3867150" cy="3382963"/>
          </a:xfrm>
          <a:prstGeom prst="rect">
            <a:avLst/>
          </a:prstGeom>
        </p:spPr>
      </p:pic>
      <p:sp>
        <p:nvSpPr>
          <p:cNvPr id="10" name="Rectangle 9"/>
          <p:cNvSpPr/>
          <p:nvPr/>
        </p:nvSpPr>
        <p:spPr>
          <a:xfrm>
            <a:off x="2133600" y="5410200"/>
            <a:ext cx="1371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118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dirty="0" smtClean="0">
              <a:solidFill>
                <a:schemeClr val="tx1"/>
              </a:solidFill>
              <a:latin typeface="PermianSlabSerifTypeface" panose="02000000000000000000" pitchFamily="50" charset="0"/>
            </a:endParaRPr>
          </a:p>
          <a:p>
            <a:pPr marL="0" indent="0">
              <a:buNone/>
            </a:pPr>
            <a:r>
              <a:rPr lang="en-US" sz="2400" dirty="0" smtClean="0">
                <a:solidFill>
                  <a:schemeClr val="tx1"/>
                </a:solidFill>
                <a:latin typeface="PermianSlabSerifTypeface" panose="02000000000000000000" pitchFamily="50" charset="0"/>
              </a:rPr>
              <a:t> </a:t>
            </a:r>
          </a:p>
          <a:p>
            <a:endParaRPr lang="en-US" sz="2400" dirty="0" smtClean="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3005137" y="1241427"/>
            <a:ext cx="6526790" cy="4757592"/>
          </a:xfrm>
          <a:prstGeom prst="rect">
            <a:avLst/>
          </a:prstGeom>
        </p:spPr>
      </p:pic>
    </p:spTree>
    <p:extLst>
      <p:ext uri="{BB962C8B-B14F-4D97-AF65-F5344CB8AC3E}">
        <p14:creationId xmlns:p14="http://schemas.microsoft.com/office/powerpoint/2010/main" val="924103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dirty="0" smtClean="0">
              <a:solidFill>
                <a:schemeClr val="tx1"/>
              </a:solidFill>
              <a:latin typeface="PermianSlabSerifTypeface" panose="02000000000000000000" pitchFamily="50" charset="0"/>
            </a:endParaRPr>
          </a:p>
          <a:p>
            <a:pPr marL="0" indent="0">
              <a:buNone/>
            </a:pPr>
            <a:r>
              <a:rPr lang="en-US" sz="2400" dirty="0" smtClean="0">
                <a:solidFill>
                  <a:schemeClr val="tx1"/>
                </a:solidFill>
                <a:latin typeface="PermianSlabSerifTypeface" panose="02000000000000000000" pitchFamily="50" charset="0"/>
              </a:rPr>
              <a:t> </a:t>
            </a:r>
          </a:p>
          <a:p>
            <a:endParaRPr lang="en-US" sz="2400" dirty="0" smtClean="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pic>
        <p:nvPicPr>
          <p:cNvPr id="6" name="Picture 5"/>
          <p:cNvPicPr>
            <a:picLocks noChangeAspect="1"/>
          </p:cNvPicPr>
          <p:nvPr/>
        </p:nvPicPr>
        <p:blipFill>
          <a:blip r:embed="rId3"/>
          <a:stretch>
            <a:fillRect/>
          </a:stretch>
        </p:blipFill>
        <p:spPr>
          <a:xfrm>
            <a:off x="1293812" y="1352550"/>
            <a:ext cx="9678988" cy="4621213"/>
          </a:xfrm>
          <a:prstGeom prst="rect">
            <a:avLst/>
          </a:prstGeom>
        </p:spPr>
      </p:pic>
    </p:spTree>
    <p:extLst>
      <p:ext uri="{BB962C8B-B14F-4D97-AF65-F5344CB8AC3E}">
        <p14:creationId xmlns:p14="http://schemas.microsoft.com/office/powerpoint/2010/main" val="24688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dirty="0" smtClean="0">
              <a:solidFill>
                <a:schemeClr val="tx1"/>
              </a:solidFill>
              <a:latin typeface="PermianSlabSerifTypeface" panose="02000000000000000000" pitchFamily="50" charset="0"/>
            </a:endParaRPr>
          </a:p>
          <a:p>
            <a:pPr marL="0" indent="0">
              <a:buNone/>
            </a:pPr>
            <a:r>
              <a:rPr lang="en-US" sz="2400" dirty="0" smtClean="0">
                <a:solidFill>
                  <a:schemeClr val="tx1"/>
                </a:solidFill>
                <a:latin typeface="PermianSlabSerifTypeface" panose="02000000000000000000" pitchFamily="50" charset="0"/>
              </a:rPr>
              <a:t> </a:t>
            </a:r>
          </a:p>
          <a:p>
            <a:endParaRPr lang="en-US" sz="2400" dirty="0" smtClean="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pic>
        <p:nvPicPr>
          <p:cNvPr id="8" name="Picture 7"/>
          <p:cNvPicPr>
            <a:picLocks noChangeAspect="1"/>
          </p:cNvPicPr>
          <p:nvPr/>
        </p:nvPicPr>
        <p:blipFill>
          <a:blip r:embed="rId3"/>
          <a:stretch>
            <a:fillRect/>
          </a:stretch>
        </p:blipFill>
        <p:spPr>
          <a:xfrm>
            <a:off x="2908300" y="1295400"/>
            <a:ext cx="6263409" cy="4686300"/>
          </a:xfrm>
          <a:prstGeom prst="rect">
            <a:avLst/>
          </a:prstGeom>
        </p:spPr>
      </p:pic>
    </p:spTree>
    <p:extLst>
      <p:ext uri="{BB962C8B-B14F-4D97-AF65-F5344CB8AC3E}">
        <p14:creationId xmlns:p14="http://schemas.microsoft.com/office/powerpoint/2010/main" val="2670358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tx1"/>
                </a:solidFill>
                <a:latin typeface="PermianSlabSerifTypeface" panose="02000000000000000000" pitchFamily="50" charset="0"/>
              </a:rPr>
              <a:t>The TN Ready Enrollment Verification Portal (Visibility Tool) can be accessed using the TDOE Single Sign-On, Orion, or the ‘old’ log-in site.</a:t>
            </a:r>
          </a:p>
          <a:p>
            <a:pPr marL="0" indent="0">
              <a:buNone/>
            </a:pPr>
            <a:endParaRPr lang="en-US" sz="2400" dirty="0" smtClean="0">
              <a:solidFill>
                <a:schemeClr val="tx1"/>
              </a:solidFill>
              <a:latin typeface="PermianSlabSerifTypeface" panose="02000000000000000000" pitchFamily="50" charset="0"/>
            </a:endParaRPr>
          </a:p>
          <a:p>
            <a:pPr marL="0" indent="0">
              <a:buNone/>
            </a:pPr>
            <a:r>
              <a:rPr lang="en-US" sz="2400" dirty="0" smtClean="0">
                <a:solidFill>
                  <a:schemeClr val="tx1"/>
                </a:solidFill>
                <a:latin typeface="PermianSlabSerifTypeface" panose="02000000000000000000" pitchFamily="50" charset="0"/>
              </a:rPr>
              <a:t> </a:t>
            </a:r>
          </a:p>
          <a:p>
            <a:endParaRPr lang="en-US" sz="2400" dirty="0" smtClean="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pic>
        <p:nvPicPr>
          <p:cNvPr id="7" name="Picture 6"/>
          <p:cNvPicPr>
            <a:picLocks noChangeAspect="1"/>
          </p:cNvPicPr>
          <p:nvPr/>
        </p:nvPicPr>
        <p:blipFill>
          <a:blip r:embed="rId3"/>
          <a:stretch>
            <a:fillRect/>
          </a:stretch>
        </p:blipFill>
        <p:spPr>
          <a:xfrm>
            <a:off x="642504" y="2057401"/>
            <a:ext cx="2400300" cy="1828800"/>
          </a:xfrm>
          <a:prstGeom prst="rect">
            <a:avLst/>
          </a:prstGeom>
        </p:spPr>
      </p:pic>
      <p:pic>
        <p:nvPicPr>
          <p:cNvPr id="8" name="Picture 7"/>
          <p:cNvPicPr>
            <a:picLocks noChangeAspect="1"/>
          </p:cNvPicPr>
          <p:nvPr/>
        </p:nvPicPr>
        <p:blipFill>
          <a:blip r:embed="rId4"/>
          <a:stretch>
            <a:fillRect/>
          </a:stretch>
        </p:blipFill>
        <p:spPr>
          <a:xfrm>
            <a:off x="3391765" y="2057401"/>
            <a:ext cx="8306955" cy="3916362"/>
          </a:xfrm>
          <a:prstGeom prst="rect">
            <a:avLst/>
          </a:prstGeom>
        </p:spPr>
      </p:pic>
    </p:spTree>
    <p:extLst>
      <p:ext uri="{BB962C8B-B14F-4D97-AF65-F5344CB8AC3E}">
        <p14:creationId xmlns:p14="http://schemas.microsoft.com/office/powerpoint/2010/main" val="328003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pPr marL="0" indent="0">
              <a:buNone/>
            </a:pPr>
            <a:r>
              <a:rPr lang="en-US" sz="2400" dirty="0" smtClean="0">
                <a:solidFill>
                  <a:schemeClr val="tx1"/>
                </a:solidFill>
                <a:latin typeface="PermianSlabSerifTypeface" panose="02000000000000000000" pitchFamily="50" charset="0"/>
              </a:rPr>
              <a:t> </a:t>
            </a:r>
          </a:p>
          <a:p>
            <a:endParaRPr lang="en-US" sz="2400" dirty="0" smtClean="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4031673" y="1219199"/>
            <a:ext cx="3103418" cy="4793673"/>
          </a:xfrm>
          <a:prstGeom prst="rect">
            <a:avLst/>
          </a:prstGeom>
        </p:spPr>
      </p:pic>
    </p:spTree>
    <p:extLst>
      <p:ext uri="{BB962C8B-B14F-4D97-AF65-F5344CB8AC3E}">
        <p14:creationId xmlns:p14="http://schemas.microsoft.com/office/powerpoint/2010/main" val="2016442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sz="2400" b="1" dirty="0" smtClean="0">
              <a:solidFill>
                <a:schemeClr val="tx1"/>
              </a:solidFill>
              <a:latin typeface="PermianSlabSerifTypeface" panose="02000000000000000000" pitchFamily="50" charset="0"/>
            </a:endParaRPr>
          </a:p>
          <a:p>
            <a:r>
              <a:rPr lang="en-US" sz="2400" b="1" dirty="0" smtClean="0">
                <a:solidFill>
                  <a:schemeClr val="tx1"/>
                </a:solidFill>
                <a:latin typeface="PermianSlabSerifTypeface" panose="02000000000000000000" pitchFamily="50" charset="0"/>
              </a:rPr>
              <a:t>Extract 20, School Calendar:</a:t>
            </a:r>
          </a:p>
          <a:p>
            <a:pPr marL="0" indent="0">
              <a:buNone/>
            </a:pPr>
            <a:r>
              <a:rPr lang="en-US" sz="2400" b="1" dirty="0" smtClean="0">
                <a:solidFill>
                  <a:schemeClr val="tx1"/>
                </a:solidFill>
                <a:latin typeface="PermianSlabSerifTypeface" panose="02000000000000000000" pitchFamily="50" charset="0"/>
              </a:rPr>
              <a:t>	</a:t>
            </a:r>
            <a:r>
              <a:rPr lang="en-US" sz="2400" dirty="0" smtClean="0">
                <a:solidFill>
                  <a:schemeClr val="tx1"/>
                </a:solidFill>
                <a:latin typeface="PermianSlabSerifTypeface" panose="02000000000000000000" pitchFamily="50" charset="0"/>
              </a:rPr>
              <a:t>EIS will reject school calendar number 00. Valid school calendar 	numbers are 01-99.</a:t>
            </a:r>
          </a:p>
          <a:p>
            <a:endParaRPr lang="en-US" sz="2400" b="1" dirty="0" smtClean="0">
              <a:solidFill>
                <a:schemeClr val="tx1"/>
              </a:solidFill>
              <a:latin typeface="PermianSlabSerifTypeface" panose="02000000000000000000" pitchFamily="50" charset="0"/>
            </a:endParaRPr>
          </a:p>
          <a:p>
            <a:r>
              <a:rPr lang="en-US" sz="2400" b="1" dirty="0" smtClean="0">
                <a:solidFill>
                  <a:schemeClr val="tx1"/>
                </a:solidFill>
                <a:latin typeface="PermianSlabSerifTypeface" panose="02000000000000000000" pitchFamily="50" charset="0"/>
              </a:rPr>
              <a:t>Extract 40, Student:</a:t>
            </a:r>
          </a:p>
          <a:p>
            <a:pPr marL="0" indent="0">
              <a:buNone/>
            </a:pPr>
            <a:r>
              <a:rPr lang="en-US" sz="2400" b="1" dirty="0" smtClean="0">
                <a:solidFill>
                  <a:schemeClr val="tx1"/>
                </a:solidFill>
                <a:latin typeface="PermianSlabSerifTypeface" panose="02000000000000000000" pitchFamily="50" charset="0"/>
              </a:rPr>
              <a:t>	</a:t>
            </a:r>
            <a:r>
              <a:rPr lang="en-US" sz="2400" dirty="0" smtClean="0">
                <a:solidFill>
                  <a:schemeClr val="tx1"/>
                </a:solidFill>
                <a:latin typeface="PermianSlabSerifTypeface" panose="02000000000000000000" pitchFamily="50" charset="0"/>
              </a:rPr>
              <a:t>If a student’s new district/school alters previously submitted values 	for year entered 9</a:t>
            </a:r>
            <a:r>
              <a:rPr lang="en-US" sz="2400" baseline="30000" dirty="0" smtClean="0">
                <a:solidFill>
                  <a:schemeClr val="tx1"/>
                </a:solidFill>
                <a:latin typeface="PermianSlabSerifTypeface" panose="02000000000000000000" pitchFamily="50" charset="0"/>
              </a:rPr>
              <a:t>th</a:t>
            </a:r>
            <a:r>
              <a:rPr lang="en-US" sz="2400" dirty="0" smtClean="0">
                <a:solidFill>
                  <a:schemeClr val="tx1"/>
                </a:solidFill>
                <a:latin typeface="PermianSlabSerifTypeface" panose="02000000000000000000" pitchFamily="50" charset="0"/>
              </a:rPr>
              <a:t> grade, immigrant, date first enrolled in U.S. 	school, country of birth, and/or native language, EIS will generate an 	informational message that provides the previous value. The new 	district/school should review the data to ensure that the 	correct 	value is reported. </a:t>
            </a:r>
          </a:p>
          <a:p>
            <a:pPr marL="0" indent="0">
              <a:buNone/>
            </a:pPr>
            <a:endParaRPr lang="en-US" sz="2400" b="1" dirty="0" smtClean="0">
              <a:solidFill>
                <a:schemeClr val="tx1"/>
              </a:solidFill>
              <a:latin typeface="PermianSlabSerifTypeface" panose="02000000000000000000" pitchFamily="50" charset="0"/>
            </a:endParaRPr>
          </a:p>
          <a:p>
            <a:pPr marL="0" indent="0">
              <a:buNone/>
            </a:pPr>
            <a:endParaRPr lang="en-US" sz="2400" b="1" dirty="0">
              <a:solidFill>
                <a:schemeClr val="tx1"/>
              </a:solidFill>
              <a:latin typeface="PermianSlabSerifTypeface" panose="02000000000000000000" pitchFamily="50" charset="0"/>
            </a:endParaRPr>
          </a:p>
          <a:p>
            <a:pPr marL="0" indent="0">
              <a:buNone/>
            </a:pPr>
            <a:endParaRPr lang="en-US" sz="2400" dirty="0"/>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2018-2019</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spTree>
    <p:extLst>
      <p:ext uri="{BB962C8B-B14F-4D97-AF65-F5344CB8AC3E}">
        <p14:creationId xmlns:p14="http://schemas.microsoft.com/office/powerpoint/2010/main" val="85322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52955" y="1392116"/>
            <a:ext cx="8818684" cy="4076700"/>
          </a:xfrm>
          <a:prstGeom prst="rect">
            <a:avLst/>
          </a:prstGeom>
        </p:spPr>
      </p:pic>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Our Vision</a:t>
            </a:r>
            <a:endParaRPr lang="en-US" sz="3200" b="1" dirty="0">
              <a:solidFill>
                <a:schemeClr val="bg1"/>
              </a:solidFill>
              <a:latin typeface="PermianSlabSerifTypeface" panose="02000000000000000000" pitchFamily="50" charset="0"/>
            </a:endParaRPr>
          </a:p>
        </p:txBody>
      </p:sp>
      <p:sp>
        <p:nvSpPr>
          <p:cNvPr id="5" name="Slide Number Placeholder 4"/>
          <p:cNvSpPr>
            <a:spLocks noGrp="1"/>
          </p:cNvSpPr>
          <p:nvPr>
            <p:ph type="sldNum" sz="quarter" idx="12"/>
          </p:nvPr>
        </p:nvSpPr>
        <p:spPr/>
        <p:txBody>
          <a:bodyPr/>
          <a:lstStyle/>
          <a:p>
            <a:fld id="{86D2451E-3285-438B-B188-C22B2A012BF6}" type="slidenum">
              <a:rPr lang="en-US" smtClean="0"/>
              <a:pPr/>
              <a:t>2</a:t>
            </a:fld>
            <a:endParaRPr lang="en-US" dirty="0"/>
          </a:p>
        </p:txBody>
      </p:sp>
    </p:spTree>
    <p:extLst>
      <p:ext uri="{BB962C8B-B14F-4D97-AF65-F5344CB8AC3E}">
        <p14:creationId xmlns:p14="http://schemas.microsoft.com/office/powerpoint/2010/main" val="2005618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b="1" dirty="0" smtClean="0">
              <a:solidFill>
                <a:schemeClr val="tx1"/>
              </a:solidFill>
              <a:latin typeface="PermianSlabSerifTypeface" panose="02000000000000000000" pitchFamily="50" charset="0"/>
            </a:endParaRPr>
          </a:p>
          <a:p>
            <a:r>
              <a:rPr lang="en-US" sz="2400" b="1" dirty="0" smtClean="0">
                <a:solidFill>
                  <a:schemeClr val="tx1"/>
                </a:solidFill>
                <a:latin typeface="PermianSlabSerifTypeface" panose="02000000000000000000" pitchFamily="50" charset="0"/>
              </a:rPr>
              <a:t>Extract 41, Student Enrollment &amp; Extract 44, Student Classification:</a:t>
            </a:r>
          </a:p>
          <a:p>
            <a:pPr marL="0" indent="0">
              <a:buNone/>
            </a:pPr>
            <a:r>
              <a:rPr lang="en-US" sz="2400" b="1" dirty="0" smtClean="0">
                <a:solidFill>
                  <a:schemeClr val="tx1"/>
                </a:solidFill>
                <a:latin typeface="PermianSlabSerifTypeface" panose="02000000000000000000" pitchFamily="50" charset="0"/>
              </a:rPr>
              <a:t>	</a:t>
            </a:r>
            <a:r>
              <a:rPr lang="en-US" sz="2400" dirty="0" smtClean="0">
                <a:solidFill>
                  <a:schemeClr val="tx1"/>
                </a:solidFill>
                <a:latin typeface="PermianSlabSerifTypeface" panose="02000000000000000000" pitchFamily="50" charset="0"/>
              </a:rPr>
              <a:t>Block loading of extract 44, student classification, ‘H</a:t>
            </a:r>
            <a:r>
              <a:rPr lang="en-US" sz="2400" dirty="0" smtClean="0">
                <a:solidFill>
                  <a:schemeClr val="tx1"/>
                </a:solidFill>
                <a:latin typeface="PermianSlabSerifTypeface" panose="02000000000000000000" pitchFamily="50" charset="0"/>
              </a:rPr>
              <a:t>’, homeless, </a:t>
            </a:r>
            <a:r>
              <a:rPr lang="en-US" sz="2400" dirty="0" smtClean="0">
                <a:solidFill>
                  <a:schemeClr val="tx1"/>
                </a:solidFill>
                <a:latin typeface="PermianSlabSerifTypeface" panose="02000000000000000000" pitchFamily="50" charset="0"/>
              </a:rPr>
              <a:t>and </a:t>
            </a:r>
            <a:r>
              <a:rPr lang="en-US" sz="2400" dirty="0" smtClean="0">
                <a:solidFill>
                  <a:schemeClr val="tx1"/>
                </a:solidFill>
                <a:latin typeface="PermianSlabSerifTypeface" panose="02000000000000000000" pitchFamily="50" charset="0"/>
              </a:rPr>
              <a:t>	generate fatal </a:t>
            </a:r>
            <a:r>
              <a:rPr lang="en-US" sz="2400" dirty="0" smtClean="0">
                <a:solidFill>
                  <a:schemeClr val="tx1"/>
                </a:solidFill>
                <a:latin typeface="PermianSlabSerifTypeface" panose="02000000000000000000" pitchFamily="50" charset="0"/>
              </a:rPr>
              <a:t>error if the associated enrollment has a primary </a:t>
            </a:r>
            <a:r>
              <a:rPr lang="en-US" sz="2400" dirty="0" smtClean="0">
                <a:solidFill>
                  <a:schemeClr val="tx1"/>
                </a:solidFill>
                <a:latin typeface="PermianSlabSerifTypeface" panose="02000000000000000000" pitchFamily="50" charset="0"/>
              </a:rPr>
              <a:t>	nighttime residence </a:t>
            </a:r>
            <a:r>
              <a:rPr lang="en-US" sz="2400" dirty="0" smtClean="0">
                <a:solidFill>
                  <a:schemeClr val="tx1"/>
                </a:solidFill>
                <a:latin typeface="PermianSlabSerifTypeface" panose="02000000000000000000" pitchFamily="50" charset="0"/>
              </a:rPr>
              <a:t>code of NULL or 00. </a:t>
            </a:r>
          </a:p>
          <a:p>
            <a:pPr marL="0" indent="0">
              <a:buNone/>
            </a:pPr>
            <a:endParaRPr lang="en-US" sz="2400" dirty="0">
              <a:solidFill>
                <a:schemeClr val="tx1"/>
              </a:solidFill>
              <a:latin typeface="PermianSlabSerifTypeface" panose="02000000000000000000" pitchFamily="50" charset="0"/>
            </a:endParaRPr>
          </a:p>
          <a:p>
            <a:pPr marL="0" indent="0">
              <a:buNone/>
            </a:pPr>
            <a:r>
              <a:rPr lang="en-US" sz="2400" dirty="0" smtClean="0">
                <a:solidFill>
                  <a:schemeClr val="tx1"/>
                </a:solidFill>
                <a:latin typeface="PermianSlabSerifTypeface" panose="02000000000000000000" pitchFamily="50" charset="0"/>
              </a:rPr>
              <a:t>	Block &amp; generate fatal error for extract 41, if there is a NULL or 00 for 	primary residence and a student classification of H already exists for 	that enrollment. </a:t>
            </a:r>
          </a:p>
          <a:p>
            <a:pPr marL="0" indent="0">
              <a:buNone/>
            </a:pPr>
            <a:endParaRPr lang="en-US" sz="2400" dirty="0"/>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2018-2019</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spTree>
    <p:extLst>
      <p:ext uri="{BB962C8B-B14F-4D97-AF65-F5344CB8AC3E}">
        <p14:creationId xmlns:p14="http://schemas.microsoft.com/office/powerpoint/2010/main" val="2817897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b="1" dirty="0" smtClean="0">
              <a:solidFill>
                <a:schemeClr val="tx1"/>
              </a:solidFill>
              <a:latin typeface="PermianSlabSerifTypeface" panose="02000000000000000000" pitchFamily="50" charset="0"/>
            </a:endParaRPr>
          </a:p>
          <a:p>
            <a:r>
              <a:rPr lang="en-US" sz="2400" b="1" dirty="0" smtClean="0">
                <a:solidFill>
                  <a:schemeClr val="tx1"/>
                </a:solidFill>
                <a:latin typeface="PermianSlabSerifTypeface" panose="02000000000000000000" pitchFamily="50" charset="0"/>
              </a:rPr>
              <a:t>Extract 44, Student Classification:</a:t>
            </a:r>
          </a:p>
          <a:p>
            <a:pPr marL="0" indent="0">
              <a:buNone/>
            </a:pPr>
            <a:r>
              <a:rPr lang="en-US" sz="2400" b="1" dirty="0" smtClean="0">
                <a:solidFill>
                  <a:schemeClr val="tx1"/>
                </a:solidFill>
                <a:latin typeface="PermianSlabSerifTypeface" panose="02000000000000000000" pitchFamily="50" charset="0"/>
              </a:rPr>
              <a:t>	</a:t>
            </a:r>
            <a:r>
              <a:rPr lang="en-US" sz="2400" dirty="0" smtClean="0">
                <a:solidFill>
                  <a:schemeClr val="tx1"/>
                </a:solidFill>
                <a:latin typeface="PermianSlabSerifTypeface" panose="02000000000000000000" pitchFamily="50" charset="0"/>
              </a:rPr>
              <a:t>Add student classification for students with 504 plans. </a:t>
            </a:r>
          </a:p>
          <a:p>
            <a:pPr marL="0" indent="0">
              <a:buNone/>
            </a:pPr>
            <a:endParaRPr lang="en-US" sz="2400" dirty="0">
              <a:solidFill>
                <a:schemeClr val="tx1"/>
              </a:solidFill>
              <a:latin typeface="PermianSlabSerifTypeface" panose="02000000000000000000" pitchFamily="50" charset="0"/>
            </a:endParaRPr>
          </a:p>
          <a:p>
            <a:pPr marL="0" indent="0">
              <a:buNone/>
            </a:pPr>
            <a:r>
              <a:rPr lang="en-US" sz="2400" b="1" dirty="0" smtClean="0">
                <a:solidFill>
                  <a:schemeClr val="tx1"/>
                </a:solidFill>
                <a:latin typeface="PermianSlabSerifTypeface" panose="02000000000000000000" pitchFamily="50" charset="0"/>
              </a:rPr>
              <a:t>Extract 44, Student Classification:</a:t>
            </a:r>
          </a:p>
          <a:p>
            <a:pPr marL="0" indent="0">
              <a:buNone/>
            </a:pPr>
            <a:r>
              <a:rPr lang="en-US" sz="2400" dirty="0" smtClean="0">
                <a:solidFill>
                  <a:schemeClr val="tx1"/>
                </a:solidFill>
                <a:latin typeface="PermianSlabSerifTypeface" panose="02000000000000000000" pitchFamily="50" charset="0"/>
              </a:rPr>
              <a:t>	Add student classification for students placed in each of the state’s 17 	juvenile detention centers. Districts will use the ‘Student 		Classifications’ Research Query in Data Reports to review data 	submitted to EIS. </a:t>
            </a:r>
          </a:p>
          <a:p>
            <a:pPr marL="0" indent="0">
              <a:buNone/>
            </a:pPr>
            <a:endParaRPr lang="en-US" sz="2400" dirty="0"/>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2018-2019</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spTree>
    <p:extLst>
      <p:ext uri="{BB962C8B-B14F-4D97-AF65-F5344CB8AC3E}">
        <p14:creationId xmlns:p14="http://schemas.microsoft.com/office/powerpoint/2010/main" val="1635610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399" y="1295400"/>
            <a:ext cx="11785601" cy="4689764"/>
          </a:xfrm>
        </p:spPr>
        <p:txBody>
          <a:bodyPr>
            <a:normAutofit fontScale="70000" lnSpcReduction="20000"/>
          </a:bodyPr>
          <a:lstStyle/>
          <a:p>
            <a:endParaRPr lang="en-US" sz="2400" b="1" dirty="0" smtClean="0">
              <a:solidFill>
                <a:schemeClr val="tx1"/>
              </a:solidFill>
              <a:latin typeface="PermianSlabSerifTypeface" panose="02000000000000000000" pitchFamily="50" charset="0"/>
            </a:endParaRPr>
          </a:p>
          <a:p>
            <a:pPr marL="0" indent="0">
              <a:buNone/>
            </a:pPr>
            <a:r>
              <a:rPr lang="en-US" sz="3400" b="1" dirty="0">
                <a:solidFill>
                  <a:schemeClr val="tx1"/>
                </a:solidFill>
                <a:latin typeface="PermianSlabSerifTypeface" panose="02000000000000000000" pitchFamily="50" charset="0"/>
              </a:rPr>
              <a:t>Classification </a:t>
            </a:r>
            <a:r>
              <a:rPr lang="en-US" sz="3400" b="1" dirty="0" smtClean="0">
                <a:solidFill>
                  <a:schemeClr val="tx1"/>
                </a:solidFill>
                <a:latin typeface="PermianSlabSerifTypeface" panose="02000000000000000000" pitchFamily="50" charset="0"/>
              </a:rPr>
              <a:t>Code </a:t>
            </a:r>
            <a:r>
              <a:rPr lang="en-US" sz="3400" b="1" dirty="0">
                <a:solidFill>
                  <a:schemeClr val="tx1"/>
                </a:solidFill>
                <a:latin typeface="PermianSlabSerifTypeface" panose="02000000000000000000" pitchFamily="50" charset="0"/>
              </a:rPr>
              <a:t>AND Classification </a:t>
            </a:r>
            <a:r>
              <a:rPr lang="en-US" sz="3400" b="1" dirty="0" smtClean="0">
                <a:solidFill>
                  <a:schemeClr val="tx1"/>
                </a:solidFill>
                <a:latin typeface="PermianSlabSerifTypeface" panose="02000000000000000000" pitchFamily="50" charset="0"/>
              </a:rPr>
              <a:t>Description:</a:t>
            </a:r>
          </a:p>
          <a:p>
            <a:pPr marL="0" indent="0">
              <a:buNone/>
            </a:pPr>
            <a:endParaRPr lang="en-US" sz="4300" b="1" dirty="0">
              <a:solidFill>
                <a:schemeClr val="tx1"/>
              </a:solidFill>
              <a:latin typeface="PermianSlabSerifTypeface" panose="02000000000000000000" pitchFamily="50" charset="0"/>
            </a:endParaRPr>
          </a:p>
          <a:p>
            <a:pPr marL="0" indent="0">
              <a:buNone/>
            </a:pPr>
            <a:r>
              <a:rPr lang="en-US" sz="3200" dirty="0">
                <a:solidFill>
                  <a:schemeClr val="tx1"/>
                </a:solidFill>
                <a:latin typeface="PermianSlabSerifTypeface" panose="02000000000000000000" pitchFamily="50" charset="0"/>
              </a:rPr>
              <a:t>JDC01   JDC Bedford </a:t>
            </a:r>
            <a:r>
              <a:rPr lang="en-US" sz="3200" dirty="0" smtClean="0">
                <a:solidFill>
                  <a:schemeClr val="tx1"/>
                </a:solidFill>
                <a:latin typeface="PermianSlabSerifTypeface" panose="02000000000000000000" pitchFamily="50" charset="0"/>
              </a:rPr>
              <a:t>County		JDC10   </a:t>
            </a:r>
            <a:r>
              <a:rPr lang="en-US" sz="3200" dirty="0">
                <a:solidFill>
                  <a:schemeClr val="tx1"/>
                </a:solidFill>
                <a:latin typeface="PermianSlabSerifTypeface" panose="02000000000000000000" pitchFamily="50" charset="0"/>
              </a:rPr>
              <a:t>JDC Richard L. Bean Service </a:t>
            </a:r>
            <a:r>
              <a:rPr lang="en-US" sz="3200" dirty="0" smtClean="0">
                <a:solidFill>
                  <a:schemeClr val="tx1"/>
                </a:solidFill>
                <a:latin typeface="PermianSlabSerifTypeface" panose="02000000000000000000" pitchFamily="50" charset="0"/>
              </a:rPr>
              <a:t>Center/Knox Co.  </a:t>
            </a:r>
            <a:endParaRPr lang="en-US" sz="3200" dirty="0">
              <a:solidFill>
                <a:schemeClr val="tx1"/>
              </a:solidFill>
              <a:latin typeface="PermianSlabSerifTypeface" panose="02000000000000000000" pitchFamily="50" charset="0"/>
            </a:endParaRPr>
          </a:p>
          <a:p>
            <a:pPr marL="0" indent="0">
              <a:buNone/>
            </a:pPr>
            <a:r>
              <a:rPr lang="en-US" sz="3200" dirty="0" smtClean="0">
                <a:solidFill>
                  <a:schemeClr val="tx1"/>
                </a:solidFill>
                <a:latin typeface="PermianSlabSerifTypeface" panose="02000000000000000000" pitchFamily="50" charset="0"/>
              </a:rPr>
              <a:t>JDC02   </a:t>
            </a:r>
            <a:r>
              <a:rPr lang="en-US" sz="3200" dirty="0">
                <a:solidFill>
                  <a:schemeClr val="tx1"/>
                </a:solidFill>
                <a:latin typeface="PermianSlabSerifTypeface" panose="02000000000000000000" pitchFamily="50" charset="0"/>
              </a:rPr>
              <a:t>JDC Blount County </a:t>
            </a:r>
            <a:r>
              <a:rPr lang="en-US" sz="3200" dirty="0" smtClean="0">
                <a:solidFill>
                  <a:schemeClr val="tx1"/>
                </a:solidFill>
                <a:latin typeface="PermianSlabSerifTypeface" panose="02000000000000000000" pitchFamily="50" charset="0"/>
              </a:rPr>
              <a:t>		JDC11   </a:t>
            </a:r>
            <a:r>
              <a:rPr lang="en-US" sz="3200" dirty="0">
                <a:solidFill>
                  <a:schemeClr val="tx1"/>
                </a:solidFill>
                <a:latin typeface="PermianSlabSerifTypeface" panose="02000000000000000000" pitchFamily="50" charset="0"/>
              </a:rPr>
              <a:t>JDC Rutherford County </a:t>
            </a:r>
          </a:p>
          <a:p>
            <a:pPr marL="0" indent="0">
              <a:buNone/>
            </a:pPr>
            <a:r>
              <a:rPr lang="en-US" sz="3200" dirty="0" smtClean="0">
                <a:solidFill>
                  <a:schemeClr val="tx1"/>
                </a:solidFill>
                <a:latin typeface="PermianSlabSerifTypeface" panose="02000000000000000000" pitchFamily="50" charset="0"/>
              </a:rPr>
              <a:t>JDC03   </a:t>
            </a:r>
            <a:r>
              <a:rPr lang="en-US" sz="3200" dirty="0">
                <a:solidFill>
                  <a:schemeClr val="tx1"/>
                </a:solidFill>
                <a:latin typeface="PermianSlabSerifTypeface" panose="02000000000000000000" pitchFamily="50" charset="0"/>
              </a:rPr>
              <a:t>JDC Bradley County </a:t>
            </a:r>
            <a:r>
              <a:rPr lang="en-US" sz="3200" dirty="0" smtClean="0">
                <a:solidFill>
                  <a:schemeClr val="tx1"/>
                </a:solidFill>
                <a:latin typeface="PermianSlabSerifTypeface" panose="02000000000000000000" pitchFamily="50" charset="0"/>
              </a:rPr>
              <a:t>	JDC12   </a:t>
            </a:r>
            <a:r>
              <a:rPr lang="en-US" sz="3200" dirty="0">
                <a:solidFill>
                  <a:schemeClr val="tx1"/>
                </a:solidFill>
                <a:latin typeface="PermianSlabSerifTypeface" panose="02000000000000000000" pitchFamily="50" charset="0"/>
              </a:rPr>
              <a:t>JDC Scott County </a:t>
            </a:r>
          </a:p>
          <a:p>
            <a:pPr marL="0" indent="0">
              <a:buNone/>
            </a:pPr>
            <a:r>
              <a:rPr lang="en-US" sz="3200" dirty="0" smtClean="0">
                <a:solidFill>
                  <a:schemeClr val="tx1"/>
                </a:solidFill>
                <a:latin typeface="PermianSlabSerifTypeface" panose="02000000000000000000" pitchFamily="50" charset="0"/>
              </a:rPr>
              <a:t>JDC04   </a:t>
            </a:r>
            <a:r>
              <a:rPr lang="en-US" sz="3200" dirty="0">
                <a:solidFill>
                  <a:schemeClr val="tx1"/>
                </a:solidFill>
                <a:latin typeface="PermianSlabSerifTypeface" panose="02000000000000000000" pitchFamily="50" charset="0"/>
              </a:rPr>
              <a:t>JDC Davidson County </a:t>
            </a:r>
            <a:r>
              <a:rPr lang="en-US" sz="3200" dirty="0" smtClean="0">
                <a:solidFill>
                  <a:schemeClr val="tx1"/>
                </a:solidFill>
                <a:latin typeface="PermianSlabSerifTypeface" panose="02000000000000000000" pitchFamily="50" charset="0"/>
              </a:rPr>
              <a:t>	JDC13   </a:t>
            </a:r>
            <a:r>
              <a:rPr lang="en-US" sz="3200" dirty="0">
                <a:solidFill>
                  <a:schemeClr val="tx1"/>
                </a:solidFill>
                <a:latin typeface="PermianSlabSerifTypeface" panose="02000000000000000000" pitchFamily="50" charset="0"/>
              </a:rPr>
              <a:t>JDC Sevier County </a:t>
            </a:r>
          </a:p>
          <a:p>
            <a:pPr marL="0" indent="0">
              <a:buNone/>
            </a:pPr>
            <a:r>
              <a:rPr lang="en-US" sz="3200" dirty="0" smtClean="0">
                <a:solidFill>
                  <a:schemeClr val="tx1"/>
                </a:solidFill>
                <a:latin typeface="PermianSlabSerifTypeface" panose="02000000000000000000" pitchFamily="50" charset="0"/>
              </a:rPr>
              <a:t>JDC05   </a:t>
            </a:r>
            <a:r>
              <a:rPr lang="en-US" sz="3200" dirty="0">
                <a:solidFill>
                  <a:schemeClr val="tx1"/>
                </a:solidFill>
                <a:latin typeface="PermianSlabSerifTypeface" panose="02000000000000000000" pitchFamily="50" charset="0"/>
              </a:rPr>
              <a:t>JDC Hamilton County </a:t>
            </a:r>
            <a:r>
              <a:rPr lang="en-US" sz="3200" dirty="0" smtClean="0">
                <a:solidFill>
                  <a:schemeClr val="tx1"/>
                </a:solidFill>
                <a:latin typeface="PermianSlabSerifTypeface" panose="02000000000000000000" pitchFamily="50" charset="0"/>
              </a:rPr>
              <a:t>	JDC14   </a:t>
            </a:r>
            <a:r>
              <a:rPr lang="en-US" sz="3200" dirty="0">
                <a:solidFill>
                  <a:schemeClr val="tx1"/>
                </a:solidFill>
                <a:latin typeface="PermianSlabSerifTypeface" panose="02000000000000000000" pitchFamily="50" charset="0"/>
              </a:rPr>
              <a:t>JDC Shelby County </a:t>
            </a:r>
          </a:p>
          <a:p>
            <a:pPr marL="0" indent="0">
              <a:buNone/>
            </a:pPr>
            <a:r>
              <a:rPr lang="en-US" sz="3200" dirty="0" smtClean="0">
                <a:solidFill>
                  <a:schemeClr val="tx1"/>
                </a:solidFill>
                <a:latin typeface="PermianSlabSerifTypeface" panose="02000000000000000000" pitchFamily="50" charset="0"/>
              </a:rPr>
              <a:t>JDC06   </a:t>
            </a:r>
            <a:r>
              <a:rPr lang="en-US" sz="3200" dirty="0">
                <a:solidFill>
                  <a:schemeClr val="tx1"/>
                </a:solidFill>
                <a:latin typeface="PermianSlabSerifTypeface" panose="02000000000000000000" pitchFamily="50" charset="0"/>
              </a:rPr>
              <a:t>JDC Madison </a:t>
            </a:r>
            <a:r>
              <a:rPr lang="en-US" sz="3200" dirty="0" smtClean="0">
                <a:solidFill>
                  <a:schemeClr val="tx1"/>
                </a:solidFill>
                <a:latin typeface="PermianSlabSerifTypeface" panose="02000000000000000000" pitchFamily="50" charset="0"/>
              </a:rPr>
              <a:t>County	JDC15   </a:t>
            </a:r>
            <a:r>
              <a:rPr lang="en-US" sz="3200" dirty="0">
                <a:solidFill>
                  <a:schemeClr val="tx1"/>
                </a:solidFill>
                <a:latin typeface="PermianSlabSerifTypeface" panose="02000000000000000000" pitchFamily="50" charset="0"/>
              </a:rPr>
              <a:t>JDC UHS/McDowell </a:t>
            </a:r>
          </a:p>
          <a:p>
            <a:pPr marL="0" indent="0">
              <a:buNone/>
            </a:pPr>
            <a:r>
              <a:rPr lang="en-US" sz="3200" dirty="0" smtClean="0">
                <a:solidFill>
                  <a:schemeClr val="tx1"/>
                </a:solidFill>
                <a:latin typeface="PermianSlabSerifTypeface" panose="02000000000000000000" pitchFamily="50" charset="0"/>
              </a:rPr>
              <a:t>JDC07   </a:t>
            </a:r>
            <a:r>
              <a:rPr lang="en-US" sz="3200" dirty="0">
                <a:solidFill>
                  <a:schemeClr val="tx1"/>
                </a:solidFill>
                <a:latin typeface="PermianSlabSerifTypeface" panose="02000000000000000000" pitchFamily="50" charset="0"/>
              </a:rPr>
              <a:t>JDC Middle Tennessee </a:t>
            </a:r>
            <a:r>
              <a:rPr lang="en-US" sz="3200" dirty="0" smtClean="0">
                <a:solidFill>
                  <a:schemeClr val="tx1"/>
                </a:solidFill>
                <a:latin typeface="PermianSlabSerifTypeface" panose="02000000000000000000" pitchFamily="50" charset="0"/>
              </a:rPr>
              <a:t>	JDC16   </a:t>
            </a:r>
            <a:r>
              <a:rPr lang="en-US" sz="3200" dirty="0">
                <a:solidFill>
                  <a:schemeClr val="tx1"/>
                </a:solidFill>
                <a:latin typeface="PermianSlabSerifTypeface" panose="02000000000000000000" pitchFamily="50" charset="0"/>
              </a:rPr>
              <a:t>JDC Upper East Tennessee Regional</a:t>
            </a:r>
          </a:p>
          <a:p>
            <a:pPr marL="0" indent="0">
              <a:buNone/>
            </a:pPr>
            <a:r>
              <a:rPr lang="en-US" sz="3200" dirty="0" smtClean="0">
                <a:solidFill>
                  <a:schemeClr val="tx1"/>
                </a:solidFill>
                <a:latin typeface="PermianSlabSerifTypeface" panose="02000000000000000000" pitchFamily="50" charset="0"/>
              </a:rPr>
              <a:t>JDC08   </a:t>
            </a:r>
            <a:r>
              <a:rPr lang="en-US" sz="3200" dirty="0">
                <a:solidFill>
                  <a:schemeClr val="tx1"/>
                </a:solidFill>
                <a:latin typeface="PermianSlabSerifTypeface" panose="02000000000000000000" pitchFamily="50" charset="0"/>
              </a:rPr>
              <a:t>JDC Putnam County </a:t>
            </a:r>
            <a:r>
              <a:rPr lang="en-US" sz="3200" dirty="0" smtClean="0">
                <a:solidFill>
                  <a:schemeClr val="tx1"/>
                </a:solidFill>
                <a:latin typeface="PermianSlabSerifTypeface" panose="02000000000000000000" pitchFamily="50" charset="0"/>
              </a:rPr>
              <a:t>	JDC17   </a:t>
            </a:r>
            <a:r>
              <a:rPr lang="en-US" sz="3200" dirty="0">
                <a:solidFill>
                  <a:schemeClr val="tx1"/>
                </a:solidFill>
                <a:latin typeface="PermianSlabSerifTypeface" panose="02000000000000000000" pitchFamily="50" charset="0"/>
              </a:rPr>
              <a:t>JDC Williamson County  </a:t>
            </a:r>
          </a:p>
          <a:p>
            <a:pPr marL="0" indent="0">
              <a:buNone/>
            </a:pPr>
            <a:r>
              <a:rPr lang="en-US" sz="3200" dirty="0" smtClean="0">
                <a:solidFill>
                  <a:schemeClr val="tx1"/>
                </a:solidFill>
                <a:latin typeface="PermianSlabSerifTypeface" panose="02000000000000000000" pitchFamily="50" charset="0"/>
              </a:rPr>
              <a:t>JDC09   </a:t>
            </a:r>
            <a:r>
              <a:rPr lang="en-US" sz="3200" dirty="0">
                <a:solidFill>
                  <a:schemeClr val="tx1"/>
                </a:solidFill>
                <a:latin typeface="PermianSlabSerifTypeface" panose="02000000000000000000" pitchFamily="50" charset="0"/>
              </a:rPr>
              <a:t>JDC Rhea County </a:t>
            </a:r>
          </a:p>
          <a:p>
            <a:pPr marL="0" indent="0">
              <a:buNone/>
            </a:pPr>
            <a:endParaRPr lang="en-US" sz="2400" dirty="0"/>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2018-2019</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spTree>
    <p:extLst>
      <p:ext uri="{BB962C8B-B14F-4D97-AF65-F5344CB8AC3E}">
        <p14:creationId xmlns:p14="http://schemas.microsoft.com/office/powerpoint/2010/main" val="289261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295400"/>
            <a:ext cx="11176000" cy="4689764"/>
          </a:xfrm>
        </p:spPr>
        <p:txBody>
          <a:bodyPr>
            <a:normAutofit/>
          </a:bodyPr>
          <a:lstStyle/>
          <a:p>
            <a:endParaRPr lang="en-US" sz="2400" b="1" dirty="0" smtClean="0">
              <a:solidFill>
                <a:schemeClr val="tx1"/>
              </a:solidFill>
              <a:latin typeface="PermianSlabSerifTypeface" panose="02000000000000000000" pitchFamily="50" charset="0"/>
            </a:endParaRPr>
          </a:p>
          <a:p>
            <a:r>
              <a:rPr lang="en-US" sz="2400" b="1" dirty="0" smtClean="0">
                <a:solidFill>
                  <a:schemeClr val="tx1"/>
                </a:solidFill>
                <a:latin typeface="PermianSlabSerifTypeface" panose="02000000000000000000" pitchFamily="50" charset="0"/>
              </a:rPr>
              <a:t>Extract 62, Staff Current Assignments:</a:t>
            </a:r>
          </a:p>
          <a:p>
            <a:pPr marL="0" indent="0">
              <a:buNone/>
            </a:pPr>
            <a:r>
              <a:rPr lang="en-US" sz="2400" b="1" dirty="0" smtClean="0">
                <a:solidFill>
                  <a:schemeClr val="tx1"/>
                </a:solidFill>
                <a:latin typeface="PermianSlabSerifTypeface" panose="02000000000000000000" pitchFamily="50" charset="0"/>
              </a:rPr>
              <a:t>	</a:t>
            </a:r>
            <a:r>
              <a:rPr lang="en-US" sz="2400" dirty="0" smtClean="0">
                <a:solidFill>
                  <a:schemeClr val="tx1"/>
                </a:solidFill>
                <a:latin typeface="PermianSlabSerifTypeface" panose="02000000000000000000" pitchFamily="50" charset="0"/>
              </a:rPr>
              <a:t>EIS </a:t>
            </a:r>
            <a:r>
              <a:rPr lang="en-US" sz="2400" dirty="0">
                <a:solidFill>
                  <a:schemeClr val="tx1"/>
                </a:solidFill>
                <a:latin typeface="PermianSlabSerifTypeface" panose="02000000000000000000" pitchFamily="50" charset="0"/>
              </a:rPr>
              <a:t>staff assignments will be aligned with the codes in 	PIRS/</a:t>
            </a:r>
            <a:r>
              <a:rPr lang="en-US" sz="2400" dirty="0" err="1">
                <a:solidFill>
                  <a:schemeClr val="tx1"/>
                </a:solidFill>
                <a:latin typeface="PermianSlabSerifTypeface" panose="02000000000000000000" pitchFamily="50" charset="0"/>
              </a:rPr>
              <a:t>TNCompass</a:t>
            </a:r>
            <a:r>
              <a:rPr lang="en-US" sz="2400" dirty="0">
                <a:solidFill>
                  <a:schemeClr val="tx1"/>
                </a:solidFill>
                <a:latin typeface="PermianSlabSerifTypeface" panose="02000000000000000000" pitchFamily="50" charset="0"/>
              </a:rPr>
              <a:t>. </a:t>
            </a:r>
            <a:endParaRPr lang="en-US" sz="2400" dirty="0" smtClean="0">
              <a:solidFill>
                <a:schemeClr val="tx1"/>
              </a:solidFill>
              <a:latin typeface="PermianSlabSerifTypeface" panose="02000000000000000000" pitchFamily="50" charset="0"/>
            </a:endParaRPr>
          </a:p>
          <a:p>
            <a:pPr marL="0" indent="0">
              <a:buNone/>
            </a:pPr>
            <a:endParaRPr lang="en-US" sz="2400" dirty="0" smtClean="0"/>
          </a:p>
          <a:p>
            <a:r>
              <a:rPr lang="en-US" sz="2400" b="1" dirty="0" smtClean="0">
                <a:solidFill>
                  <a:schemeClr val="tx1"/>
                </a:solidFill>
                <a:latin typeface="PermianSlabSerifTypeface" panose="02000000000000000000" pitchFamily="50" charset="0"/>
              </a:rPr>
              <a:t>Extract 80, Student Final Grades:</a:t>
            </a:r>
          </a:p>
          <a:p>
            <a:pPr marL="0" indent="0">
              <a:buNone/>
            </a:pPr>
            <a:r>
              <a:rPr lang="en-US" sz="2400" dirty="0" smtClean="0">
                <a:solidFill>
                  <a:schemeClr val="tx1"/>
                </a:solidFill>
                <a:latin typeface="PermianSlabSerifTypeface" panose="02000000000000000000" pitchFamily="50" charset="0"/>
              </a:rPr>
              <a:t>	Validation will be added to ensure that final grades submitted by 	districts complies with the State Board of Education’s Uniform 	Grading Policy. The numeric grade cannot be NULL. Valid values are 	0-100. </a:t>
            </a:r>
            <a:endParaRPr lang="en-US" sz="2400" dirty="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2018-2019</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spTree>
    <p:extLst>
      <p:ext uri="{BB962C8B-B14F-4D97-AF65-F5344CB8AC3E}">
        <p14:creationId xmlns:p14="http://schemas.microsoft.com/office/powerpoint/2010/main" val="3374845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295400"/>
            <a:ext cx="11176000" cy="4689764"/>
          </a:xfrm>
        </p:spPr>
        <p:txBody>
          <a:bodyPr>
            <a:normAutofit/>
          </a:bodyPr>
          <a:lstStyle/>
          <a:p>
            <a:endParaRPr lang="en-US" sz="2400" b="1" dirty="0" smtClean="0">
              <a:solidFill>
                <a:schemeClr val="tx1"/>
              </a:solidFill>
              <a:latin typeface="PermianSlabSerifTypeface" panose="02000000000000000000" pitchFamily="50" charset="0"/>
            </a:endParaRPr>
          </a:p>
          <a:p>
            <a:r>
              <a:rPr lang="en-US" sz="2400" b="1" dirty="0" smtClean="0">
                <a:solidFill>
                  <a:schemeClr val="tx1"/>
                </a:solidFill>
                <a:latin typeface="PermianSlabSerifTypeface" panose="02000000000000000000" pitchFamily="50" charset="0"/>
              </a:rPr>
              <a:t>Data Reports, Research Query Report, Staff Current Assignment:</a:t>
            </a:r>
          </a:p>
          <a:p>
            <a:pPr marL="0" indent="0">
              <a:buNone/>
            </a:pPr>
            <a:r>
              <a:rPr lang="en-US" sz="2400" b="1" dirty="0" smtClean="0">
                <a:solidFill>
                  <a:schemeClr val="tx1"/>
                </a:solidFill>
                <a:latin typeface="PermianSlabSerifTypeface" panose="02000000000000000000" pitchFamily="50" charset="0"/>
              </a:rPr>
              <a:t>	</a:t>
            </a:r>
            <a:r>
              <a:rPr lang="en-US" sz="2400" dirty="0" smtClean="0">
                <a:solidFill>
                  <a:schemeClr val="tx1"/>
                </a:solidFill>
                <a:latin typeface="PermianSlabSerifTypeface" panose="02000000000000000000" pitchFamily="50" charset="0"/>
              </a:rPr>
              <a:t>Add staff ethnicity and race fields.  </a:t>
            </a:r>
            <a:endParaRPr lang="en-US" sz="2400" dirty="0">
              <a:solidFill>
                <a:schemeClr val="tx1"/>
              </a:solidFill>
              <a:latin typeface="PermianSlabSerifTypeface" panose="02000000000000000000" pitchFamily="50" charset="0"/>
            </a:endParaRPr>
          </a:p>
          <a:p>
            <a:pPr marL="0" indent="0">
              <a:buNone/>
            </a:pPr>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Changes 2018-2019</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24</a:t>
            </a:fld>
            <a:endParaRPr lang="en-US" dirty="0"/>
          </a:p>
        </p:txBody>
      </p:sp>
    </p:spTree>
    <p:extLst>
      <p:ext uri="{BB962C8B-B14F-4D97-AF65-F5344CB8AC3E}">
        <p14:creationId xmlns:p14="http://schemas.microsoft.com/office/powerpoint/2010/main" val="108772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8597" y="4168776"/>
            <a:ext cx="7772400" cy="1470025"/>
          </a:xfrm>
        </p:spPr>
        <p:txBody>
          <a:bodyPr>
            <a:noAutofit/>
          </a:bodyPr>
          <a:lstStyle/>
          <a:p>
            <a: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Melissa Teat</a:t>
            </a:r>
            <a:b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br>
            <a: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Customer Product Manager</a:t>
            </a:r>
            <a:b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br>
            <a: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Melissa.Teat@tn.gov</a:t>
            </a:r>
            <a:b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br>
            <a:r>
              <a:rPr lang="en-US" sz="3200" b="1" dirty="0">
                <a:solidFill>
                  <a:schemeClr val="bg1"/>
                </a:solidFill>
                <a:latin typeface="PermianSlabSerifTypeface" panose="02000000000000000000" pitchFamily="50" charset="0"/>
                <a:ea typeface="Open Sans" panose="020B0606030504020204" pitchFamily="34" charset="0"/>
                <a:cs typeface="Open Sans" panose="020B0606030504020204" pitchFamily="34" charset="0"/>
              </a:rPr>
              <a:t>(800) 495-4154</a:t>
            </a:r>
          </a:p>
        </p:txBody>
      </p:sp>
    </p:spTree>
    <p:extLst>
      <p:ext uri="{BB962C8B-B14F-4D97-AF65-F5344CB8AC3E}">
        <p14:creationId xmlns:p14="http://schemas.microsoft.com/office/powerpoint/2010/main" val="318544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31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792" y="1295400"/>
            <a:ext cx="10927008" cy="4724400"/>
          </a:xfrm>
        </p:spPr>
        <p:txBody>
          <a:bodyPr>
            <a:normAutofit fontScale="70000" lnSpcReduction="20000"/>
          </a:bodyPr>
          <a:lstStyle/>
          <a:p>
            <a:endParaRPr lang="en-US" sz="2400" dirty="0" smtClean="0">
              <a:solidFill>
                <a:schemeClr val="tx1"/>
              </a:solidFill>
              <a:latin typeface="PermianSlabSerifTypeface" panose="02000000000000000000" pitchFamily="50" charset="0"/>
            </a:endParaRPr>
          </a:p>
          <a:p>
            <a:endParaRPr lang="en-US" sz="4200" dirty="0" smtClean="0">
              <a:solidFill>
                <a:schemeClr val="tx1"/>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74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Our Priorities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2345714" y="1295400"/>
            <a:ext cx="6666401" cy="4724400"/>
          </a:xfrm>
          <a:prstGeom prst="rect">
            <a:avLst/>
          </a:prstGeom>
        </p:spPr>
      </p:pic>
    </p:spTree>
    <p:extLst>
      <p:ext uri="{BB962C8B-B14F-4D97-AF65-F5344CB8AC3E}">
        <p14:creationId xmlns:p14="http://schemas.microsoft.com/office/powerpoint/2010/main" val="3107185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792" y="1295400"/>
            <a:ext cx="10927008" cy="4724400"/>
          </a:xfrm>
        </p:spPr>
        <p:txBody>
          <a:bodyPr>
            <a:normAutofit fontScale="25000" lnSpcReduction="20000"/>
          </a:bodyPr>
          <a:lstStyle/>
          <a:p>
            <a:endParaRPr lang="en-US" sz="2400" dirty="0" smtClean="0">
              <a:solidFill>
                <a:schemeClr val="tx1"/>
              </a:solidFill>
              <a:latin typeface="PermianSlabSerifTypeface" panose="02000000000000000000" pitchFamily="50" charset="0"/>
            </a:endParaRPr>
          </a:p>
          <a:p>
            <a:endParaRPr lang="en-US" sz="4200" dirty="0" smtClean="0">
              <a:solidFill>
                <a:schemeClr val="tx1"/>
              </a:solidFill>
              <a:latin typeface="PermianSlabSerifTypeface" panose="02000000000000000000" pitchFamily="50" charset="0"/>
            </a:endParaRPr>
          </a:p>
          <a:p>
            <a:r>
              <a:rPr lang="en-US" sz="8000" dirty="0" smtClean="0">
                <a:solidFill>
                  <a:schemeClr val="tx1">
                    <a:lumMod val="95000"/>
                    <a:lumOff val="5000"/>
                  </a:schemeClr>
                </a:solidFill>
                <a:latin typeface="PermianSlabSerifTypeface" panose="02000000000000000000" pitchFamily="50" charset="0"/>
              </a:rPr>
              <a:t>In </a:t>
            </a:r>
            <a:r>
              <a:rPr lang="en-US" sz="8000" dirty="0">
                <a:solidFill>
                  <a:schemeClr val="tx1">
                    <a:lumMod val="95000"/>
                    <a:lumOff val="5000"/>
                  </a:schemeClr>
                </a:solidFill>
                <a:latin typeface="PermianSlabSerifTypeface" panose="02000000000000000000" pitchFamily="50" charset="0"/>
              </a:rPr>
              <a:t>an effort to provide additional services and products to districts, the department </a:t>
            </a:r>
            <a:r>
              <a:rPr lang="en-US" sz="8000" dirty="0" smtClean="0">
                <a:solidFill>
                  <a:schemeClr val="tx1">
                    <a:lumMod val="95000"/>
                    <a:lumOff val="5000"/>
                  </a:schemeClr>
                </a:solidFill>
                <a:latin typeface="PermianSlabSerifTypeface" panose="02000000000000000000" pitchFamily="50" charset="0"/>
              </a:rPr>
              <a:t>is</a:t>
            </a:r>
          </a:p>
          <a:p>
            <a:pPr marL="0" indent="0">
              <a:buNone/>
            </a:pPr>
            <a:r>
              <a:rPr lang="en-US" sz="8000" dirty="0" smtClean="0">
                <a:solidFill>
                  <a:schemeClr val="tx1">
                    <a:lumMod val="95000"/>
                    <a:lumOff val="5000"/>
                  </a:schemeClr>
                </a:solidFill>
                <a:latin typeface="PermianSlabSerifTypeface" panose="02000000000000000000" pitchFamily="50" charset="0"/>
              </a:rPr>
              <a:t>    expanding the </a:t>
            </a:r>
            <a:r>
              <a:rPr lang="en-US" sz="8000" dirty="0">
                <a:solidFill>
                  <a:schemeClr val="tx1">
                    <a:lumMod val="95000"/>
                    <a:lumOff val="5000"/>
                  </a:schemeClr>
                </a:solidFill>
                <a:latin typeface="PermianSlabSerifTypeface" panose="02000000000000000000" pitchFamily="50" charset="0"/>
              </a:rPr>
              <a:t>EIS Help Desk to the </a:t>
            </a:r>
            <a:r>
              <a:rPr lang="en-US" sz="8000" b="1" dirty="0">
                <a:solidFill>
                  <a:schemeClr val="tx1">
                    <a:lumMod val="95000"/>
                    <a:lumOff val="5000"/>
                  </a:schemeClr>
                </a:solidFill>
                <a:latin typeface="PermianSlabSerifTypeface" panose="02000000000000000000" pitchFamily="50" charset="0"/>
              </a:rPr>
              <a:t>District Technology Service Desk</a:t>
            </a:r>
            <a:r>
              <a:rPr lang="en-US" sz="8000" b="1" dirty="0" smtClean="0">
                <a:solidFill>
                  <a:schemeClr val="tx1">
                    <a:lumMod val="95000"/>
                    <a:lumOff val="5000"/>
                  </a:schemeClr>
                </a:solidFill>
                <a:latin typeface="PermianSlabSerifTypeface" panose="02000000000000000000" pitchFamily="50" charset="0"/>
              </a:rPr>
              <a:t>.</a:t>
            </a:r>
          </a:p>
          <a:p>
            <a:pPr marL="0" indent="0">
              <a:buNone/>
            </a:pPr>
            <a:endParaRPr lang="en-US" sz="8000" b="1" dirty="0" smtClean="0">
              <a:solidFill>
                <a:schemeClr val="tx1">
                  <a:lumMod val="95000"/>
                  <a:lumOff val="5000"/>
                </a:schemeClr>
              </a:solidFill>
              <a:latin typeface="PermianSlabSerifTypeface" panose="02000000000000000000" pitchFamily="50" charset="0"/>
            </a:endParaRPr>
          </a:p>
          <a:p>
            <a:pPr marL="0" indent="0">
              <a:buNone/>
            </a:pPr>
            <a:endParaRPr lang="en-US" sz="8000" b="1" dirty="0">
              <a:solidFill>
                <a:schemeClr val="tx1">
                  <a:lumMod val="95000"/>
                  <a:lumOff val="5000"/>
                </a:schemeClr>
              </a:solidFill>
              <a:latin typeface="PermianSlabSerifTypeface" panose="02000000000000000000" pitchFamily="50" charset="0"/>
            </a:endParaRPr>
          </a:p>
          <a:p>
            <a:r>
              <a:rPr lang="en-US" sz="8000" dirty="0" smtClean="0">
                <a:solidFill>
                  <a:schemeClr val="tx1">
                    <a:lumMod val="95000"/>
                    <a:lumOff val="5000"/>
                  </a:schemeClr>
                </a:solidFill>
                <a:latin typeface="PermianSlabSerifTypeface" panose="02000000000000000000" pitchFamily="50" charset="0"/>
              </a:rPr>
              <a:t>To </a:t>
            </a:r>
            <a:r>
              <a:rPr lang="en-US" sz="8000" dirty="0">
                <a:solidFill>
                  <a:schemeClr val="tx1">
                    <a:lumMod val="95000"/>
                    <a:lumOff val="5000"/>
                  </a:schemeClr>
                </a:solidFill>
                <a:latin typeface="PermianSlabSerifTypeface" panose="02000000000000000000" pitchFamily="50" charset="0"/>
              </a:rPr>
              <a:t>more accurately represent the broadened scope of the Help Desk, we are changing </a:t>
            </a:r>
            <a:endParaRPr lang="en-US" sz="8000" dirty="0" smtClean="0">
              <a:solidFill>
                <a:schemeClr val="tx1">
                  <a:lumMod val="95000"/>
                  <a:lumOff val="5000"/>
                </a:schemeClr>
              </a:solidFill>
              <a:latin typeface="PermianSlabSerifTypeface" panose="02000000000000000000" pitchFamily="50" charset="0"/>
            </a:endParaRPr>
          </a:p>
          <a:p>
            <a:pPr marL="0" indent="0">
              <a:buNone/>
            </a:pPr>
            <a:r>
              <a:rPr lang="en-US" sz="8000" dirty="0">
                <a:solidFill>
                  <a:schemeClr val="tx1">
                    <a:lumMod val="95000"/>
                    <a:lumOff val="5000"/>
                  </a:schemeClr>
                </a:solidFill>
                <a:latin typeface="PermianSlabSerifTypeface" panose="02000000000000000000" pitchFamily="50" charset="0"/>
              </a:rPr>
              <a:t> </a:t>
            </a:r>
            <a:r>
              <a:rPr lang="en-US" sz="8000" dirty="0" smtClean="0">
                <a:solidFill>
                  <a:schemeClr val="tx1">
                    <a:lumMod val="95000"/>
                    <a:lumOff val="5000"/>
                  </a:schemeClr>
                </a:solidFill>
                <a:latin typeface="PermianSlabSerifTypeface" panose="02000000000000000000" pitchFamily="50" charset="0"/>
              </a:rPr>
              <a:t>   the email address </a:t>
            </a:r>
            <a:r>
              <a:rPr lang="en-US" sz="8000" dirty="0">
                <a:solidFill>
                  <a:schemeClr val="tx1">
                    <a:lumMod val="95000"/>
                    <a:lumOff val="5000"/>
                  </a:schemeClr>
                </a:solidFill>
                <a:latin typeface="PermianSlabSerifTypeface" panose="02000000000000000000" pitchFamily="50" charset="0"/>
              </a:rPr>
              <a:t>from </a:t>
            </a:r>
            <a:r>
              <a:rPr lang="en-US" sz="8000" u="sng" dirty="0">
                <a:solidFill>
                  <a:schemeClr val="tx1">
                    <a:lumMod val="95000"/>
                    <a:lumOff val="5000"/>
                  </a:schemeClr>
                </a:solidFill>
                <a:latin typeface="PermianSlabSerifTypeface" panose="02000000000000000000" pitchFamily="50" charset="0"/>
                <a:hlinkClick r:id="rId3"/>
              </a:rPr>
              <a:t>EIS.Help@tn.gov</a:t>
            </a:r>
            <a:r>
              <a:rPr lang="en-US" sz="8000" dirty="0">
                <a:solidFill>
                  <a:schemeClr val="tx1">
                    <a:lumMod val="95000"/>
                    <a:lumOff val="5000"/>
                  </a:schemeClr>
                </a:solidFill>
                <a:latin typeface="PermianSlabSerifTypeface" panose="02000000000000000000" pitchFamily="50" charset="0"/>
              </a:rPr>
              <a:t> to </a:t>
            </a:r>
            <a:r>
              <a:rPr lang="en-US" sz="8000" u="sng" dirty="0">
                <a:solidFill>
                  <a:schemeClr val="tx1">
                    <a:lumMod val="95000"/>
                    <a:lumOff val="5000"/>
                  </a:schemeClr>
                </a:solidFill>
                <a:latin typeface="PermianSlabSerifTypeface" panose="02000000000000000000" pitchFamily="50" charset="0"/>
                <a:hlinkClick r:id="rId4"/>
              </a:rPr>
              <a:t>DT.Support@tn.gov</a:t>
            </a:r>
            <a:r>
              <a:rPr lang="en-US" sz="8000" dirty="0">
                <a:solidFill>
                  <a:schemeClr val="tx1">
                    <a:lumMod val="95000"/>
                    <a:lumOff val="5000"/>
                  </a:schemeClr>
                </a:solidFill>
                <a:latin typeface="PermianSlabSerifTypeface" panose="02000000000000000000" pitchFamily="50" charset="0"/>
              </a:rPr>
              <a:t>. </a:t>
            </a:r>
            <a:r>
              <a:rPr lang="en-US" sz="8000" dirty="0" smtClean="0">
                <a:solidFill>
                  <a:schemeClr val="tx1">
                    <a:lumMod val="95000"/>
                    <a:lumOff val="5000"/>
                  </a:schemeClr>
                </a:solidFill>
                <a:latin typeface="PermianSlabSerifTypeface" panose="02000000000000000000" pitchFamily="50" charset="0"/>
              </a:rPr>
              <a:t>Beginning </a:t>
            </a:r>
            <a:r>
              <a:rPr lang="en-US" sz="8000" dirty="0">
                <a:solidFill>
                  <a:schemeClr val="tx1">
                    <a:lumMod val="95000"/>
                    <a:lumOff val="5000"/>
                  </a:schemeClr>
                </a:solidFill>
                <a:latin typeface="PermianSlabSerifTypeface" panose="02000000000000000000" pitchFamily="50" charset="0"/>
              </a:rPr>
              <a:t>July 1, 2018</a:t>
            </a:r>
            <a:r>
              <a:rPr lang="en-US" sz="8000" dirty="0" smtClean="0">
                <a:solidFill>
                  <a:schemeClr val="tx1">
                    <a:lumMod val="95000"/>
                    <a:lumOff val="5000"/>
                  </a:schemeClr>
                </a:solidFill>
                <a:latin typeface="PermianSlabSerifTypeface" panose="02000000000000000000" pitchFamily="50" charset="0"/>
              </a:rPr>
              <a:t>,</a:t>
            </a:r>
          </a:p>
          <a:p>
            <a:pPr marL="0" indent="0">
              <a:buNone/>
            </a:pPr>
            <a:r>
              <a:rPr lang="en-US" sz="8000" dirty="0" smtClean="0">
                <a:solidFill>
                  <a:schemeClr val="tx1">
                    <a:lumMod val="95000"/>
                    <a:lumOff val="5000"/>
                  </a:schemeClr>
                </a:solidFill>
                <a:latin typeface="PermianSlabSerifTypeface" panose="02000000000000000000" pitchFamily="50" charset="0"/>
              </a:rPr>
              <a:t>    </a:t>
            </a:r>
            <a:r>
              <a:rPr lang="en-US" sz="8000" u="sng" dirty="0" smtClean="0">
                <a:solidFill>
                  <a:schemeClr val="tx1">
                    <a:lumMod val="95000"/>
                    <a:lumOff val="5000"/>
                  </a:schemeClr>
                </a:solidFill>
                <a:latin typeface="PermianSlabSerifTypeface" panose="02000000000000000000" pitchFamily="50" charset="0"/>
                <a:hlinkClick r:id="rId3"/>
              </a:rPr>
              <a:t>EIS.Help@tn.gov</a:t>
            </a:r>
            <a:r>
              <a:rPr lang="en-US" sz="8000" dirty="0" smtClean="0">
                <a:solidFill>
                  <a:schemeClr val="tx1">
                    <a:lumMod val="95000"/>
                    <a:lumOff val="5000"/>
                  </a:schemeClr>
                </a:solidFill>
                <a:latin typeface="PermianSlabSerifTypeface" panose="02000000000000000000" pitchFamily="50" charset="0"/>
              </a:rPr>
              <a:t> will </a:t>
            </a:r>
            <a:r>
              <a:rPr lang="en-US" sz="8000" dirty="0">
                <a:solidFill>
                  <a:schemeClr val="tx1">
                    <a:lumMod val="95000"/>
                    <a:lumOff val="5000"/>
                  </a:schemeClr>
                </a:solidFill>
                <a:latin typeface="PermianSlabSerifTypeface" panose="02000000000000000000" pitchFamily="50" charset="0"/>
              </a:rPr>
              <a:t>no longer be active</a:t>
            </a:r>
            <a:r>
              <a:rPr lang="en-US" sz="8000" dirty="0" smtClean="0">
                <a:solidFill>
                  <a:schemeClr val="tx1">
                    <a:lumMod val="95000"/>
                    <a:lumOff val="5000"/>
                  </a:schemeClr>
                </a:solidFill>
                <a:latin typeface="PermianSlabSerifTypeface" panose="02000000000000000000" pitchFamily="50" charset="0"/>
              </a:rPr>
              <a:t>.</a:t>
            </a:r>
          </a:p>
          <a:p>
            <a:pPr marL="0" indent="0">
              <a:buNone/>
            </a:pPr>
            <a:endParaRPr lang="en-US" sz="8000" dirty="0" smtClean="0">
              <a:solidFill>
                <a:schemeClr val="tx1">
                  <a:lumMod val="95000"/>
                  <a:lumOff val="5000"/>
                </a:schemeClr>
              </a:solidFill>
              <a:latin typeface="PermianSlabSerifTypeface" panose="02000000000000000000" pitchFamily="50" charset="0"/>
            </a:endParaRPr>
          </a:p>
          <a:p>
            <a:pPr marL="0" indent="0">
              <a:buNone/>
            </a:pPr>
            <a:endParaRPr lang="en-US" sz="8000" dirty="0" smtClean="0">
              <a:solidFill>
                <a:schemeClr val="tx1">
                  <a:lumMod val="95000"/>
                  <a:lumOff val="5000"/>
                </a:schemeClr>
              </a:solidFill>
              <a:latin typeface="PermianSlabSerifTypeface" panose="02000000000000000000" pitchFamily="50" charset="0"/>
            </a:endParaRPr>
          </a:p>
          <a:p>
            <a:r>
              <a:rPr lang="en-US" sz="8000" dirty="0" smtClean="0">
                <a:solidFill>
                  <a:schemeClr val="tx1">
                    <a:lumMod val="95000"/>
                    <a:lumOff val="5000"/>
                  </a:schemeClr>
                </a:solidFill>
                <a:latin typeface="PermianSlabSerifTypeface" panose="02000000000000000000" pitchFamily="50" charset="0"/>
              </a:rPr>
              <a:t>The phone number remains unchanged (800-495-4154), and the hours are Monday-</a:t>
            </a:r>
          </a:p>
          <a:p>
            <a:pPr marL="0" indent="0">
              <a:buNone/>
            </a:pPr>
            <a:r>
              <a:rPr lang="en-US" sz="8000" dirty="0">
                <a:solidFill>
                  <a:schemeClr val="tx1">
                    <a:lumMod val="95000"/>
                    <a:lumOff val="5000"/>
                  </a:schemeClr>
                </a:solidFill>
                <a:latin typeface="PermianSlabSerifTypeface" panose="02000000000000000000" pitchFamily="50" charset="0"/>
              </a:rPr>
              <a:t> </a:t>
            </a:r>
            <a:r>
              <a:rPr lang="en-US" sz="8000" dirty="0" smtClean="0">
                <a:solidFill>
                  <a:schemeClr val="tx1">
                    <a:lumMod val="95000"/>
                    <a:lumOff val="5000"/>
                  </a:schemeClr>
                </a:solidFill>
                <a:latin typeface="PermianSlabSerifTypeface" panose="02000000000000000000" pitchFamily="50" charset="0"/>
              </a:rPr>
              <a:t>   Friday, 6:30 a.m.-4:00 p.m. CT. </a:t>
            </a:r>
          </a:p>
          <a:p>
            <a:pPr marL="0" indent="0">
              <a:buNone/>
            </a:pPr>
            <a:endParaRPr lang="en-US" sz="8000" dirty="0" smtClean="0">
              <a:solidFill>
                <a:schemeClr val="tx1">
                  <a:lumMod val="95000"/>
                  <a:lumOff val="5000"/>
                </a:schemeClr>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74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 Information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Tree>
    <p:extLst>
      <p:ext uri="{BB962C8B-B14F-4D97-AF65-F5344CB8AC3E}">
        <p14:creationId xmlns:p14="http://schemas.microsoft.com/office/powerpoint/2010/main" val="438998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792" y="1295400"/>
            <a:ext cx="10927008" cy="4724400"/>
          </a:xfrm>
        </p:spPr>
        <p:txBody>
          <a:bodyPr>
            <a:normAutofit fontScale="25000" lnSpcReduction="20000"/>
          </a:bodyPr>
          <a:lstStyle/>
          <a:p>
            <a:endParaRPr lang="en-US" sz="2400" dirty="0" smtClean="0">
              <a:solidFill>
                <a:schemeClr val="tx1"/>
              </a:solidFill>
              <a:latin typeface="PermianSlabSerifTypeface" panose="02000000000000000000" pitchFamily="50" charset="0"/>
            </a:endParaRPr>
          </a:p>
          <a:p>
            <a:endParaRPr lang="en-US" sz="4200" dirty="0" smtClean="0">
              <a:solidFill>
                <a:schemeClr val="tx1"/>
              </a:solidFill>
              <a:latin typeface="PermianSlabSerifTypeface" panose="02000000000000000000" pitchFamily="50" charset="0"/>
            </a:endParaRPr>
          </a:p>
          <a:p>
            <a:r>
              <a:rPr lang="en-US" sz="9600" dirty="0" smtClean="0">
                <a:solidFill>
                  <a:schemeClr val="tx1"/>
                </a:solidFill>
                <a:latin typeface="PermianSlabSerifTypeface" panose="02000000000000000000" pitchFamily="50" charset="0"/>
              </a:rPr>
              <a:t>The Service Desk conducts multiple proactive district outreach projects throughout the school year.</a:t>
            </a:r>
          </a:p>
          <a:p>
            <a:pPr marL="0" indent="0">
              <a:buNone/>
            </a:pPr>
            <a:endParaRPr lang="en-US" sz="9600" dirty="0" smtClean="0">
              <a:solidFill>
                <a:schemeClr val="tx1"/>
              </a:solidFill>
              <a:latin typeface="PermianSlabSerifTypeface" panose="02000000000000000000" pitchFamily="50" charset="0"/>
            </a:endParaRPr>
          </a:p>
          <a:p>
            <a:pPr marL="0" indent="0">
              <a:buNone/>
            </a:pPr>
            <a:r>
              <a:rPr lang="en-US" sz="9600" dirty="0">
                <a:solidFill>
                  <a:schemeClr val="tx1"/>
                </a:solidFill>
                <a:latin typeface="PermianSlabSerifTypeface" panose="02000000000000000000" pitchFamily="50" charset="0"/>
              </a:rPr>
              <a:t>	</a:t>
            </a:r>
            <a:r>
              <a:rPr lang="en-US" sz="9600" dirty="0" smtClean="0">
                <a:solidFill>
                  <a:schemeClr val="tx1"/>
                </a:solidFill>
                <a:latin typeface="PermianSlabSerifTypeface" panose="02000000000000000000" pitchFamily="50" charset="0"/>
              </a:rPr>
              <a:t>1. District calendars</a:t>
            </a:r>
          </a:p>
          <a:p>
            <a:pPr marL="0" indent="0">
              <a:buNone/>
            </a:pPr>
            <a:r>
              <a:rPr lang="en-US" sz="9600" dirty="0">
                <a:solidFill>
                  <a:schemeClr val="tx1"/>
                </a:solidFill>
                <a:latin typeface="PermianSlabSerifTypeface" panose="02000000000000000000" pitchFamily="50" charset="0"/>
              </a:rPr>
              <a:t>	</a:t>
            </a:r>
            <a:r>
              <a:rPr lang="en-US" sz="9600" dirty="0" smtClean="0">
                <a:solidFill>
                  <a:schemeClr val="tx1"/>
                </a:solidFill>
                <a:latin typeface="PermianSlabSerifTypeface" panose="02000000000000000000" pitchFamily="50" charset="0"/>
              </a:rPr>
              <a:t>2. Assessment analysis</a:t>
            </a:r>
          </a:p>
          <a:p>
            <a:pPr marL="0" indent="0">
              <a:buNone/>
            </a:pPr>
            <a:r>
              <a:rPr lang="en-US" sz="9600" dirty="0">
                <a:solidFill>
                  <a:schemeClr val="tx1"/>
                </a:solidFill>
                <a:latin typeface="PermianSlabSerifTypeface" panose="02000000000000000000" pitchFamily="50" charset="0"/>
              </a:rPr>
              <a:t>	</a:t>
            </a:r>
            <a:r>
              <a:rPr lang="en-US" sz="9600" dirty="0" smtClean="0">
                <a:solidFill>
                  <a:schemeClr val="tx1"/>
                </a:solidFill>
                <a:latin typeface="PermianSlabSerifTypeface" panose="02000000000000000000" pitchFamily="50" charset="0"/>
              </a:rPr>
              <a:t>3. Ticket portal registration</a:t>
            </a:r>
          </a:p>
          <a:p>
            <a:pPr marL="0" indent="0">
              <a:buNone/>
            </a:pPr>
            <a:r>
              <a:rPr lang="en-US" sz="9600" dirty="0">
                <a:solidFill>
                  <a:schemeClr val="tx1"/>
                </a:solidFill>
                <a:latin typeface="PermianSlabSerifTypeface" panose="02000000000000000000" pitchFamily="50" charset="0"/>
              </a:rPr>
              <a:t>	</a:t>
            </a:r>
            <a:r>
              <a:rPr lang="en-US" sz="9600" dirty="0" smtClean="0">
                <a:solidFill>
                  <a:schemeClr val="tx1"/>
                </a:solidFill>
                <a:latin typeface="PermianSlabSerifTypeface" panose="02000000000000000000" pitchFamily="50" charset="0"/>
              </a:rPr>
              <a:t>4. Student final grade data</a:t>
            </a:r>
          </a:p>
          <a:p>
            <a:pPr marL="0" indent="0">
              <a:buNone/>
            </a:pPr>
            <a:r>
              <a:rPr lang="en-US" sz="9600" dirty="0">
                <a:solidFill>
                  <a:schemeClr val="tx1"/>
                </a:solidFill>
                <a:latin typeface="PermianSlabSerifTypeface" panose="02000000000000000000" pitchFamily="50" charset="0"/>
              </a:rPr>
              <a:t>	</a:t>
            </a:r>
            <a:r>
              <a:rPr lang="en-US" sz="9600" dirty="0" smtClean="0">
                <a:solidFill>
                  <a:schemeClr val="tx1"/>
                </a:solidFill>
                <a:latin typeface="PermianSlabSerifTypeface" panose="02000000000000000000" pitchFamily="50" charset="0"/>
              </a:rPr>
              <a:t>5. Promotion &amp; retention data</a:t>
            </a: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9600" dirty="0" smtClean="0">
              <a:solidFill>
                <a:schemeClr val="tx1"/>
              </a:solidFill>
              <a:latin typeface="PermianSlabSerifTypeface" panose="02000000000000000000" pitchFamily="50" charset="0"/>
            </a:endParaRPr>
          </a:p>
          <a:p>
            <a:pPr marL="0" indent="0">
              <a:buNone/>
            </a:pPr>
            <a:endParaRPr lang="en-US" sz="74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 Information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2087254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792" y="1295400"/>
            <a:ext cx="10927008" cy="4724400"/>
          </a:xfrm>
        </p:spPr>
        <p:txBody>
          <a:bodyPr>
            <a:normAutofit fontScale="62500" lnSpcReduction="20000"/>
          </a:bodyPr>
          <a:lstStyle/>
          <a:p>
            <a:endParaRPr lang="en-US" sz="2400" dirty="0" smtClean="0">
              <a:solidFill>
                <a:schemeClr val="tx1"/>
              </a:solidFill>
              <a:latin typeface="PermianSlabSerifTypeface" panose="02000000000000000000" pitchFamily="50" charset="0"/>
            </a:endParaRPr>
          </a:p>
          <a:p>
            <a:endParaRPr lang="en-US" sz="4200" dirty="0" smtClean="0">
              <a:solidFill>
                <a:schemeClr val="tx1"/>
              </a:solidFill>
              <a:latin typeface="PermianSlabSerifTypeface" panose="02000000000000000000" pitchFamily="50" charset="0"/>
            </a:endParaRPr>
          </a:p>
          <a:p>
            <a:r>
              <a:rPr lang="en-US" sz="4400" dirty="0" smtClean="0">
                <a:solidFill>
                  <a:schemeClr val="tx1"/>
                </a:solidFill>
                <a:latin typeface="PermianSlabSerifTypeface" panose="02000000000000000000" pitchFamily="50" charset="0"/>
              </a:rPr>
              <a:t>District Technology Service Desk Staff introductions.</a:t>
            </a:r>
          </a:p>
          <a:p>
            <a:pPr marL="0" indent="0">
              <a:buNone/>
            </a:pPr>
            <a:endParaRPr lang="en-US" sz="4400" dirty="0" smtClean="0">
              <a:solidFill>
                <a:schemeClr val="tx1"/>
              </a:solidFill>
              <a:latin typeface="PermianSlabSerifTypeface" panose="02000000000000000000" pitchFamily="50" charset="0"/>
            </a:endParaRPr>
          </a:p>
          <a:p>
            <a:r>
              <a:rPr lang="en-US" sz="4400" dirty="0" smtClean="0">
                <a:solidFill>
                  <a:schemeClr val="tx1"/>
                </a:solidFill>
                <a:latin typeface="PermianSlabSerifTypeface" panose="02000000000000000000" pitchFamily="50" charset="0"/>
              </a:rPr>
              <a:t>District Technology Request Portal is our new ticketing system. Register today!</a:t>
            </a:r>
          </a:p>
          <a:p>
            <a:pPr marL="0" indent="0">
              <a:buNone/>
            </a:pPr>
            <a:endParaRPr lang="en-US" sz="4400" dirty="0">
              <a:solidFill>
                <a:schemeClr val="tx1"/>
              </a:solidFill>
              <a:latin typeface="PermianSlabSerifTypeface" panose="02000000000000000000" pitchFamily="50" charset="0"/>
            </a:endParaRPr>
          </a:p>
          <a:p>
            <a:r>
              <a:rPr lang="en-US" sz="4400" dirty="0" smtClean="0">
                <a:solidFill>
                  <a:schemeClr val="tx1"/>
                </a:solidFill>
                <a:latin typeface="PermianSlabSerifTypeface" panose="02000000000000000000" pitchFamily="50" charset="0"/>
              </a:rPr>
              <a:t>Since implementation in July 2017, over 8,700 tickets have been resolved.</a:t>
            </a:r>
          </a:p>
          <a:p>
            <a:pPr marL="0" indent="0">
              <a:buNone/>
            </a:pPr>
            <a:endParaRPr lang="en-US" sz="7400" dirty="0" smtClean="0"/>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Service Desk Information </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262510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410494"/>
            <a:ext cx="11453091" cy="4525963"/>
          </a:xfrm>
        </p:spPr>
        <p:txBody>
          <a:bodyPr>
            <a:normAutofit/>
          </a:bodyPr>
          <a:lstStyle/>
          <a:p>
            <a:r>
              <a:rPr lang="en-US" sz="2600" dirty="0">
                <a:solidFill>
                  <a:schemeClr val="tx1">
                    <a:lumMod val="95000"/>
                    <a:lumOff val="5000"/>
                  </a:schemeClr>
                </a:solidFill>
              </a:rPr>
              <a:t> </a:t>
            </a:r>
            <a:r>
              <a:rPr lang="en-US" sz="2600" dirty="0" smtClean="0">
                <a:solidFill>
                  <a:schemeClr val="tx1">
                    <a:lumMod val="95000"/>
                    <a:lumOff val="5000"/>
                  </a:schemeClr>
                </a:solidFill>
                <a:latin typeface="PermianSlabSerifTypeface" panose="02000000000000000000" pitchFamily="50" charset="0"/>
              </a:rPr>
              <a:t>The Portal can be accessed using TDOE Single Sign-On, Orion. </a:t>
            </a:r>
          </a:p>
          <a:p>
            <a:pPr marL="0" indent="0">
              <a:buNone/>
            </a:pPr>
            <a:endParaRPr lang="en-US" sz="2600"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District Technology Request Portal</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925221" y="2344883"/>
            <a:ext cx="2333625" cy="1752600"/>
          </a:xfrm>
          <a:prstGeom prst="rect">
            <a:avLst/>
          </a:prstGeom>
        </p:spPr>
      </p:pic>
      <p:pic>
        <p:nvPicPr>
          <p:cNvPr id="6" name="Picture 5"/>
          <p:cNvPicPr>
            <a:picLocks noChangeAspect="1"/>
          </p:cNvPicPr>
          <p:nvPr/>
        </p:nvPicPr>
        <p:blipFill>
          <a:blip r:embed="rId4"/>
          <a:stretch>
            <a:fillRect/>
          </a:stretch>
        </p:blipFill>
        <p:spPr>
          <a:xfrm>
            <a:off x="3887282" y="1884218"/>
            <a:ext cx="7593518" cy="4052239"/>
          </a:xfrm>
          <a:prstGeom prst="rect">
            <a:avLst/>
          </a:prstGeom>
        </p:spPr>
      </p:pic>
    </p:spTree>
    <p:extLst>
      <p:ext uri="{BB962C8B-B14F-4D97-AF65-F5344CB8AC3E}">
        <p14:creationId xmlns:p14="http://schemas.microsoft.com/office/powerpoint/2010/main" val="285727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tx1"/>
                </a:solidFill>
                <a:latin typeface="PermianSlabSerifTypeface" panose="02000000000000000000" pitchFamily="50" charset="0"/>
              </a:rPr>
              <a:t>EIS Performance can be accessed using TDOE Single Sign-On, Orion, or the ‘old’ log-in site.</a:t>
            </a:r>
          </a:p>
          <a:p>
            <a:pPr marL="0" indent="0">
              <a:buNone/>
            </a:pPr>
            <a:endParaRPr lang="en-US" sz="2400" dirty="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endParaRPr lang="en-US" sz="2400" b="1" dirty="0">
              <a:solidFill>
                <a:schemeClr val="tx1"/>
              </a:solidFill>
              <a:latin typeface="PermianSlabSerifTypeface" panose="02000000000000000000" pitchFamily="50" charset="0"/>
            </a:endParaRPr>
          </a:p>
          <a:p>
            <a:pPr marL="0" indent="0">
              <a:buNone/>
            </a:pPr>
            <a:endParaRPr lang="en-US" sz="2400" dirty="0" smtClean="0">
              <a:solidFill>
                <a:schemeClr val="tx1"/>
              </a:solidFill>
              <a:latin typeface="PermianSlabSerifTypeface" panose="02000000000000000000" pitchFamily="50" charset="0"/>
            </a:endParaRPr>
          </a:p>
          <a:p>
            <a:endParaRPr lang="en-US" sz="2400" dirty="0" smtClean="0">
              <a:solidFill>
                <a:schemeClr val="tx1"/>
              </a:solidFill>
              <a:latin typeface="PermianSlabSerifTypeface" panose="02000000000000000000" pitchFamily="50" charset="0"/>
            </a:endParaRPr>
          </a:p>
          <a:p>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EIS Performance (Beta)</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pic>
        <p:nvPicPr>
          <p:cNvPr id="5" name="Picture 4"/>
          <p:cNvPicPr>
            <a:picLocks noChangeAspect="1"/>
          </p:cNvPicPr>
          <p:nvPr/>
        </p:nvPicPr>
        <p:blipFill>
          <a:blip r:embed="rId3"/>
          <a:stretch>
            <a:fillRect/>
          </a:stretch>
        </p:blipFill>
        <p:spPr>
          <a:xfrm>
            <a:off x="406400" y="2196377"/>
            <a:ext cx="2457450" cy="1800225"/>
          </a:xfrm>
          <a:prstGeom prst="rect">
            <a:avLst/>
          </a:prstGeom>
        </p:spPr>
      </p:pic>
      <p:pic>
        <p:nvPicPr>
          <p:cNvPr id="6" name="Picture 5"/>
          <p:cNvPicPr>
            <a:picLocks noChangeAspect="1"/>
          </p:cNvPicPr>
          <p:nvPr/>
        </p:nvPicPr>
        <p:blipFill>
          <a:blip r:embed="rId4"/>
          <a:stretch>
            <a:fillRect/>
          </a:stretch>
        </p:blipFill>
        <p:spPr>
          <a:xfrm>
            <a:off x="3481242" y="2140526"/>
            <a:ext cx="8306955" cy="3833237"/>
          </a:xfrm>
          <a:prstGeom prst="rect">
            <a:avLst/>
          </a:prstGeom>
        </p:spPr>
      </p:pic>
    </p:spTree>
    <p:extLst>
      <p:ext uri="{BB962C8B-B14F-4D97-AF65-F5344CB8AC3E}">
        <p14:creationId xmlns:p14="http://schemas.microsoft.com/office/powerpoint/2010/main" val="3298431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2400" dirty="0" smtClean="0">
              <a:solidFill>
                <a:schemeClr val="tx1"/>
              </a:solidFill>
              <a:latin typeface="PermianSlabSerifTypeface" panose="02000000000000000000" pitchFamily="50" charset="0"/>
            </a:endParaRPr>
          </a:p>
          <a:p>
            <a:endParaRPr lang="en-US" sz="2400" dirty="0">
              <a:solidFill>
                <a:schemeClr val="tx1"/>
              </a:solidFill>
              <a:latin typeface="PermianSlabSerifTypeface" panose="02000000000000000000" pitchFamily="50" charset="0"/>
            </a:endParaRPr>
          </a:p>
        </p:txBody>
      </p:sp>
      <p:sp>
        <p:nvSpPr>
          <p:cNvPr id="3" name="Title 2"/>
          <p:cNvSpPr>
            <a:spLocks noGrp="1"/>
          </p:cNvSpPr>
          <p:nvPr>
            <p:ph type="title"/>
          </p:nvPr>
        </p:nvSpPr>
        <p:spPr/>
        <p:txBody>
          <a:bodyPr>
            <a:normAutofit/>
          </a:bodyPr>
          <a:lstStyle/>
          <a:p>
            <a:r>
              <a:rPr lang="en-US" sz="3200" b="1" dirty="0" smtClean="0">
                <a:solidFill>
                  <a:schemeClr val="bg1"/>
                </a:solidFill>
                <a:latin typeface="PermianSlabSerifTypeface" panose="02000000000000000000" pitchFamily="50" charset="0"/>
              </a:rPr>
              <a:t>Updates &amp; Reminders</a:t>
            </a:r>
            <a:endParaRPr lang="en-US" sz="3200" b="1" dirty="0">
              <a:solidFill>
                <a:schemeClr val="bg1"/>
              </a:solidFill>
              <a:latin typeface="PermianSlabSerifTypeface" panose="02000000000000000000" pitchFamily="50"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389731" y="1399093"/>
            <a:ext cx="11209338" cy="4689764"/>
          </a:xfrm>
          <a:prstGeom prst="rect">
            <a:avLst/>
          </a:prstGeom>
        </p:spPr>
      </p:pic>
    </p:spTree>
    <p:extLst>
      <p:ext uri="{BB962C8B-B14F-4D97-AF65-F5344CB8AC3E}">
        <p14:creationId xmlns:p14="http://schemas.microsoft.com/office/powerpoint/2010/main" val="2727240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475</Words>
  <Application>Microsoft Office PowerPoint</Application>
  <PresentationFormat>Widescreen</PresentationFormat>
  <Paragraphs>196</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Open Sans</vt:lpstr>
      <vt:lpstr>PermianSlabSerifTypeface</vt:lpstr>
      <vt:lpstr>Wingdings</vt:lpstr>
      <vt:lpstr>Office Theme</vt:lpstr>
      <vt:lpstr>District Technology Service Desk</vt:lpstr>
      <vt:lpstr>Our Vision</vt:lpstr>
      <vt:lpstr>Our Priorities </vt:lpstr>
      <vt:lpstr>District Technology Service Desk Information </vt:lpstr>
      <vt:lpstr>District Technology Service Desk Information </vt:lpstr>
      <vt:lpstr>District Technology Service Desk Information </vt:lpstr>
      <vt:lpstr>District Technology Request Portal</vt:lpstr>
      <vt:lpstr>EIS Performance (Beta)</vt:lpstr>
      <vt:lpstr>Updates &amp; Reminders</vt:lpstr>
      <vt:lpstr>Updates &amp; Reminders</vt:lpstr>
      <vt:lpstr>Updates &amp; Reminders</vt:lpstr>
      <vt:lpstr>Updates &amp; Reminders</vt:lpstr>
      <vt:lpstr>Updates &amp; Reminders</vt:lpstr>
      <vt:lpstr>Updates &amp; Reminders</vt:lpstr>
      <vt:lpstr>Updates &amp; Reminders</vt:lpstr>
      <vt:lpstr>Updates &amp; Reminders</vt:lpstr>
      <vt:lpstr>Updates &amp; Reminders</vt:lpstr>
      <vt:lpstr>Updates &amp; Reminders</vt:lpstr>
      <vt:lpstr>EIS Changes 2018-2019</vt:lpstr>
      <vt:lpstr>EIS Changes 2018-2019</vt:lpstr>
      <vt:lpstr>EIS Changes 2018-2019</vt:lpstr>
      <vt:lpstr>EIS Changes 2018-2019</vt:lpstr>
      <vt:lpstr>EIS Changes 2018-2019</vt:lpstr>
      <vt:lpstr>EIS Changes 2018-2019</vt:lpstr>
      <vt:lpstr>Melissa Teat Customer Product Manager Melissa.Teat@tn.gov (800) 495-4154</vt:lpstr>
      <vt:lpstr>PowerPoint Presentation</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Teat</dc:creator>
  <cp:lastModifiedBy>Melissa Teat</cp:lastModifiedBy>
  <cp:revision>47</cp:revision>
  <dcterms:created xsi:type="dcterms:W3CDTF">2017-09-13T01:27:15Z</dcterms:created>
  <dcterms:modified xsi:type="dcterms:W3CDTF">2018-04-19T01:00:05Z</dcterms:modified>
</cp:coreProperties>
</file>