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57" r:id="rId3"/>
    <p:sldId id="260" r:id="rId4"/>
    <p:sldId id="263" r:id="rId5"/>
    <p:sldId id="264" r:id="rId6"/>
    <p:sldId id="267" r:id="rId7"/>
    <p:sldId id="265" r:id="rId8"/>
    <p:sldId id="266" r:id="rId9"/>
    <p:sldId id="268" r:id="rId10"/>
    <p:sldId id="269" r:id="rId11"/>
    <p:sldId id="272" r:id="rId12"/>
    <p:sldId id="27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7" autoAdjust="0"/>
    <p:restoredTop sz="94660"/>
  </p:normalViewPr>
  <p:slideViewPr>
    <p:cSldViewPr snapToGrid="0" snapToObjects="1">
      <p:cViewPr varScale="1">
        <p:scale>
          <a:sx n="74" d="100"/>
          <a:sy n="74" d="100"/>
        </p:scale>
        <p:origin x="-12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D26102-480D-6E45-92B9-7B271129B26C}" type="datetimeFigureOut">
              <a:rPr lang="en-US" smtClean="0"/>
              <a:t>6/3/16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355843-33C0-3041-AF93-A74C5675129E}" type="slidenum">
              <a:rPr lang="en-US" smtClean="0"/>
              <a:t>‹#›</a:t>
            </a:fld>
            <a:endParaRPr lang="en-US"/>
          </a:p>
        </p:txBody>
      </p:sp>
    </p:spTree>
    <p:extLst>
      <p:ext uri="{BB962C8B-B14F-4D97-AF65-F5344CB8AC3E}">
        <p14:creationId xmlns:p14="http://schemas.microsoft.com/office/powerpoint/2010/main" val="2371041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2B272-F5EC-5A4D-A9D8-5AFE0BAEA51F}" type="datetimeFigureOut">
              <a:rPr lang="en-US" smtClean="0"/>
              <a:t>6/3/16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0C68FC-4915-D54E-8CA8-1FE329393040}" type="slidenum">
              <a:rPr lang="en-US" smtClean="0"/>
              <a:t>‹#›</a:t>
            </a:fld>
            <a:endParaRPr lang="en-US"/>
          </a:p>
        </p:txBody>
      </p:sp>
    </p:spTree>
    <p:extLst>
      <p:ext uri="{BB962C8B-B14F-4D97-AF65-F5344CB8AC3E}">
        <p14:creationId xmlns:p14="http://schemas.microsoft.com/office/powerpoint/2010/main" val="37892592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Increase student and employee engagement.</a:t>
            </a:r>
          </a:p>
          <a:p>
            <a:r>
              <a:rPr lang="en-US" b="1" dirty="0" smtClean="0"/>
              <a:t>- Ensure data is managed correctly to effectively drive results and inform decisions.</a:t>
            </a:r>
          </a:p>
          <a:p>
            <a:r>
              <a:rPr lang="en-US" b="1" dirty="0" smtClean="0"/>
              <a:t>- Engage all employees to embrace your SIS to achieve measurable goals.</a:t>
            </a:r>
          </a:p>
          <a:p>
            <a:r>
              <a:rPr lang="en-US" b="1" dirty="0" smtClean="0"/>
              <a:t>- Improve collaboration among districts to learn from each other's success.</a:t>
            </a:r>
          </a:p>
          <a:p>
            <a:r>
              <a:rPr lang="en-US" b="1" dirty="0" smtClean="0"/>
              <a:t>- Improve district operations to save time and money.</a:t>
            </a:r>
          </a:p>
          <a:p>
            <a:r>
              <a:rPr lang="en-US" b="1" dirty="0" smtClean="0"/>
              <a:t>- Help you become more efficient in a fast paced work place.</a:t>
            </a:r>
            <a:endParaRPr lang="en-US" dirty="0" smtClean="0"/>
          </a:p>
          <a:p>
            <a:endParaRPr lang="en-US" dirty="0"/>
          </a:p>
        </p:txBody>
      </p:sp>
      <p:sp>
        <p:nvSpPr>
          <p:cNvPr id="4" name="Slide Number Placeholder 3"/>
          <p:cNvSpPr>
            <a:spLocks noGrp="1"/>
          </p:cNvSpPr>
          <p:nvPr>
            <p:ph type="sldNum" sz="quarter" idx="10"/>
          </p:nvPr>
        </p:nvSpPr>
        <p:spPr/>
        <p:txBody>
          <a:bodyPr/>
          <a:lstStyle/>
          <a:p>
            <a:fld id="{5E0C68FC-4915-D54E-8CA8-1FE329393040}" type="slidenum">
              <a:rPr lang="en-US" smtClean="0"/>
              <a:t>1</a:t>
            </a:fld>
            <a:endParaRPr lang="en-US"/>
          </a:p>
        </p:txBody>
      </p:sp>
    </p:spTree>
    <p:extLst>
      <p:ext uri="{BB962C8B-B14F-4D97-AF65-F5344CB8AC3E}">
        <p14:creationId xmlns:p14="http://schemas.microsoft.com/office/powerpoint/2010/main" val="406320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Handwriting - Dakota"/>
                <a:cs typeface="Handwriting - Dakota"/>
              </a:rPr>
              <a:t>Our goal and objective is to show attendees the advanced uses of Data Mining Reports in Skyward Student Management. We plan to show that data mining reports can be beneficial at any level within the district. Our intended audience is district or school level personnel tasked with pulling reports dealing with student information. Participants will benefit from attending this session by learning the different ways that data mining can improve the distribution of accurate and timely student data</a:t>
            </a:r>
            <a:endParaRPr lang="en-US" dirty="0"/>
          </a:p>
        </p:txBody>
      </p:sp>
      <p:sp>
        <p:nvSpPr>
          <p:cNvPr id="4" name="Slide Number Placeholder 3"/>
          <p:cNvSpPr>
            <a:spLocks noGrp="1"/>
          </p:cNvSpPr>
          <p:nvPr>
            <p:ph type="sldNum" sz="quarter" idx="10"/>
          </p:nvPr>
        </p:nvSpPr>
        <p:spPr/>
        <p:txBody>
          <a:bodyPr/>
          <a:lstStyle/>
          <a:p>
            <a:fld id="{5E0C68FC-4915-D54E-8CA8-1FE329393040}" type="slidenum">
              <a:rPr lang="en-US" smtClean="0"/>
              <a:t>2</a:t>
            </a:fld>
            <a:endParaRPr lang="en-US"/>
          </a:p>
        </p:txBody>
      </p:sp>
    </p:spTree>
    <p:extLst>
      <p:ext uri="{BB962C8B-B14F-4D97-AF65-F5344CB8AC3E}">
        <p14:creationId xmlns:p14="http://schemas.microsoft.com/office/powerpoint/2010/main" val="1023319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D8A844-56BC-8E44-818C-AEF1C20CD75F}" type="datetimeFigureOut">
              <a:rPr lang="en-US" smtClean="0"/>
              <a:t>6/3/16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72B9A-54F0-054D-A4D4-61C0035A6F72}" type="slidenum">
              <a:rPr lang="en-US" smtClean="0"/>
              <a:t>‹#›</a:t>
            </a:fld>
            <a:endParaRPr lang="en-US"/>
          </a:p>
        </p:txBody>
      </p:sp>
    </p:spTree>
    <p:extLst>
      <p:ext uri="{BB962C8B-B14F-4D97-AF65-F5344CB8AC3E}">
        <p14:creationId xmlns:p14="http://schemas.microsoft.com/office/powerpoint/2010/main" val="408615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D8A844-56BC-8E44-818C-AEF1C20CD75F}" type="datetimeFigureOut">
              <a:rPr lang="en-US" smtClean="0"/>
              <a:t>6/3/16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72B9A-54F0-054D-A4D4-61C0035A6F72}" type="slidenum">
              <a:rPr lang="en-US" smtClean="0"/>
              <a:t>‹#›</a:t>
            </a:fld>
            <a:endParaRPr lang="en-US"/>
          </a:p>
        </p:txBody>
      </p:sp>
    </p:spTree>
    <p:extLst>
      <p:ext uri="{BB962C8B-B14F-4D97-AF65-F5344CB8AC3E}">
        <p14:creationId xmlns:p14="http://schemas.microsoft.com/office/powerpoint/2010/main" val="163438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D8A844-56BC-8E44-818C-AEF1C20CD75F}" type="datetimeFigureOut">
              <a:rPr lang="en-US" smtClean="0"/>
              <a:t>6/3/16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72B9A-54F0-054D-A4D4-61C0035A6F72}" type="slidenum">
              <a:rPr lang="en-US" smtClean="0"/>
              <a:t>‹#›</a:t>
            </a:fld>
            <a:endParaRPr lang="en-US"/>
          </a:p>
        </p:txBody>
      </p:sp>
    </p:spTree>
    <p:extLst>
      <p:ext uri="{BB962C8B-B14F-4D97-AF65-F5344CB8AC3E}">
        <p14:creationId xmlns:p14="http://schemas.microsoft.com/office/powerpoint/2010/main" val="220232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D8A844-56BC-8E44-818C-AEF1C20CD75F}" type="datetimeFigureOut">
              <a:rPr lang="en-US" smtClean="0"/>
              <a:t>6/3/16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72B9A-54F0-054D-A4D4-61C0035A6F72}" type="slidenum">
              <a:rPr lang="en-US" smtClean="0"/>
              <a:t>‹#›</a:t>
            </a:fld>
            <a:endParaRPr lang="en-US"/>
          </a:p>
        </p:txBody>
      </p:sp>
    </p:spTree>
    <p:extLst>
      <p:ext uri="{BB962C8B-B14F-4D97-AF65-F5344CB8AC3E}">
        <p14:creationId xmlns:p14="http://schemas.microsoft.com/office/powerpoint/2010/main" val="186318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D8A844-56BC-8E44-818C-AEF1C20CD75F}" type="datetimeFigureOut">
              <a:rPr lang="en-US" smtClean="0"/>
              <a:t>6/3/16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72B9A-54F0-054D-A4D4-61C0035A6F72}" type="slidenum">
              <a:rPr lang="en-US" smtClean="0"/>
              <a:t>‹#›</a:t>
            </a:fld>
            <a:endParaRPr lang="en-US"/>
          </a:p>
        </p:txBody>
      </p:sp>
    </p:spTree>
    <p:extLst>
      <p:ext uri="{BB962C8B-B14F-4D97-AF65-F5344CB8AC3E}">
        <p14:creationId xmlns:p14="http://schemas.microsoft.com/office/powerpoint/2010/main" val="2677913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D8A844-56BC-8E44-818C-AEF1C20CD75F}" type="datetimeFigureOut">
              <a:rPr lang="en-US" smtClean="0"/>
              <a:t>6/3/16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72B9A-54F0-054D-A4D4-61C0035A6F72}" type="slidenum">
              <a:rPr lang="en-US" smtClean="0"/>
              <a:t>‹#›</a:t>
            </a:fld>
            <a:endParaRPr lang="en-US"/>
          </a:p>
        </p:txBody>
      </p:sp>
    </p:spTree>
    <p:extLst>
      <p:ext uri="{BB962C8B-B14F-4D97-AF65-F5344CB8AC3E}">
        <p14:creationId xmlns:p14="http://schemas.microsoft.com/office/powerpoint/2010/main" val="791370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D8A844-56BC-8E44-818C-AEF1C20CD75F}" type="datetimeFigureOut">
              <a:rPr lang="en-US" smtClean="0"/>
              <a:t>6/3/16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972B9A-54F0-054D-A4D4-61C0035A6F72}" type="slidenum">
              <a:rPr lang="en-US" smtClean="0"/>
              <a:t>‹#›</a:t>
            </a:fld>
            <a:endParaRPr lang="en-US"/>
          </a:p>
        </p:txBody>
      </p:sp>
    </p:spTree>
    <p:extLst>
      <p:ext uri="{BB962C8B-B14F-4D97-AF65-F5344CB8AC3E}">
        <p14:creationId xmlns:p14="http://schemas.microsoft.com/office/powerpoint/2010/main" val="336957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D8A844-56BC-8E44-818C-AEF1C20CD75F}" type="datetimeFigureOut">
              <a:rPr lang="en-US" smtClean="0"/>
              <a:t>6/3/16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972B9A-54F0-054D-A4D4-61C0035A6F72}" type="slidenum">
              <a:rPr lang="en-US" smtClean="0"/>
              <a:t>‹#›</a:t>
            </a:fld>
            <a:endParaRPr lang="en-US"/>
          </a:p>
        </p:txBody>
      </p:sp>
    </p:spTree>
    <p:extLst>
      <p:ext uri="{BB962C8B-B14F-4D97-AF65-F5344CB8AC3E}">
        <p14:creationId xmlns:p14="http://schemas.microsoft.com/office/powerpoint/2010/main" val="163118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8A844-56BC-8E44-818C-AEF1C20CD75F}" type="datetimeFigureOut">
              <a:rPr lang="en-US" smtClean="0"/>
              <a:t>6/3/16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972B9A-54F0-054D-A4D4-61C0035A6F72}" type="slidenum">
              <a:rPr lang="en-US" smtClean="0"/>
              <a:t>‹#›</a:t>
            </a:fld>
            <a:endParaRPr lang="en-US"/>
          </a:p>
        </p:txBody>
      </p:sp>
    </p:spTree>
    <p:extLst>
      <p:ext uri="{BB962C8B-B14F-4D97-AF65-F5344CB8AC3E}">
        <p14:creationId xmlns:p14="http://schemas.microsoft.com/office/powerpoint/2010/main" val="497949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D8A844-56BC-8E44-818C-AEF1C20CD75F}" type="datetimeFigureOut">
              <a:rPr lang="en-US" smtClean="0"/>
              <a:t>6/3/16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72B9A-54F0-054D-A4D4-61C0035A6F72}" type="slidenum">
              <a:rPr lang="en-US" smtClean="0"/>
              <a:t>‹#›</a:t>
            </a:fld>
            <a:endParaRPr lang="en-US"/>
          </a:p>
        </p:txBody>
      </p:sp>
    </p:spTree>
    <p:extLst>
      <p:ext uri="{BB962C8B-B14F-4D97-AF65-F5344CB8AC3E}">
        <p14:creationId xmlns:p14="http://schemas.microsoft.com/office/powerpoint/2010/main" val="287121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D8A844-56BC-8E44-818C-AEF1C20CD75F}" type="datetimeFigureOut">
              <a:rPr lang="en-US" smtClean="0"/>
              <a:t>6/3/16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72B9A-54F0-054D-A4D4-61C0035A6F72}" type="slidenum">
              <a:rPr lang="en-US" smtClean="0"/>
              <a:t>‹#›</a:t>
            </a:fld>
            <a:endParaRPr lang="en-US"/>
          </a:p>
        </p:txBody>
      </p:sp>
    </p:spTree>
    <p:extLst>
      <p:ext uri="{BB962C8B-B14F-4D97-AF65-F5344CB8AC3E}">
        <p14:creationId xmlns:p14="http://schemas.microsoft.com/office/powerpoint/2010/main" val="31598447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8A844-56BC-8E44-818C-AEF1C20CD75F}" type="datetimeFigureOut">
              <a:rPr lang="en-US" smtClean="0"/>
              <a:t>6/3/16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72B9A-54F0-054D-A4D4-61C0035A6F72}" type="slidenum">
              <a:rPr lang="en-US" smtClean="0"/>
              <a:t>‹#›</a:t>
            </a:fld>
            <a:endParaRPr lang="en-US"/>
          </a:p>
        </p:txBody>
      </p:sp>
    </p:spTree>
    <p:extLst>
      <p:ext uri="{BB962C8B-B14F-4D97-AF65-F5344CB8AC3E}">
        <p14:creationId xmlns:p14="http://schemas.microsoft.com/office/powerpoint/2010/main" val="3485708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14.gif"/><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mailto:lberry@alcoaschools.net" TargetMode="External"/><Relationship Id="rId4" Type="http://schemas.openxmlformats.org/officeDocument/2006/relationships/hyperlink" Target="mailto:jdossett@alcoaschools.net" TargetMode="External"/><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871" y="217499"/>
            <a:ext cx="7772400" cy="1470025"/>
          </a:xfrm>
        </p:spPr>
        <p:txBody>
          <a:bodyPr>
            <a:noAutofit/>
          </a:bodyPr>
          <a:lstStyle/>
          <a:p>
            <a:r>
              <a:rPr lang="en-US" sz="6300" dirty="0" smtClean="0">
                <a:latin typeface="Cracked"/>
                <a:cs typeface="Cracked"/>
              </a:rPr>
              <a:t>Brilliant Gems from Data Mining</a:t>
            </a:r>
            <a:endParaRPr lang="en-US" sz="6300" dirty="0">
              <a:latin typeface="Cracked"/>
              <a:cs typeface="Cracked"/>
            </a:endParaRPr>
          </a:p>
        </p:txBody>
      </p:sp>
      <p:sp>
        <p:nvSpPr>
          <p:cNvPr id="3" name="Subtitle 2"/>
          <p:cNvSpPr>
            <a:spLocks noGrp="1"/>
          </p:cNvSpPr>
          <p:nvPr>
            <p:ph type="subTitle" idx="1"/>
          </p:nvPr>
        </p:nvSpPr>
        <p:spPr>
          <a:xfrm>
            <a:off x="1371600" y="5963828"/>
            <a:ext cx="6400800" cy="551271"/>
          </a:xfrm>
        </p:spPr>
        <p:txBody>
          <a:bodyPr>
            <a:normAutofit lnSpcReduction="10000"/>
          </a:bodyPr>
          <a:lstStyle/>
          <a:p>
            <a:r>
              <a:rPr lang="en-US" dirty="0" smtClean="0">
                <a:solidFill>
                  <a:schemeClr val="bg1">
                    <a:lumMod val="50000"/>
                  </a:schemeClr>
                </a:solidFill>
                <a:latin typeface="Cracked"/>
                <a:cs typeface="Cracked"/>
              </a:rPr>
              <a:t>Lisa Berry &amp; Jennifer Dossett</a:t>
            </a:r>
            <a:endParaRPr lang="en-US" dirty="0">
              <a:solidFill>
                <a:schemeClr val="bg1">
                  <a:lumMod val="50000"/>
                </a:schemeClr>
              </a:solidFill>
              <a:latin typeface="Cracked"/>
              <a:cs typeface="Cracked"/>
            </a:endParaRPr>
          </a:p>
        </p:txBody>
      </p:sp>
      <p:pic>
        <p:nvPicPr>
          <p:cNvPr id="4" name="Picture 3"/>
          <p:cNvPicPr>
            <a:picLocks noChangeAspect="1"/>
          </p:cNvPicPr>
          <p:nvPr/>
        </p:nvPicPr>
        <p:blipFill>
          <a:blip r:embed="rId3"/>
          <a:stretch>
            <a:fillRect/>
          </a:stretch>
        </p:blipFill>
        <p:spPr>
          <a:xfrm>
            <a:off x="1034833" y="1864350"/>
            <a:ext cx="7085741" cy="3649378"/>
          </a:xfrm>
          <a:prstGeom prst="rect">
            <a:avLst/>
          </a:prstGeom>
        </p:spPr>
      </p:pic>
    </p:spTree>
    <p:extLst>
      <p:ext uri="{BB962C8B-B14F-4D97-AF65-F5344CB8AC3E}">
        <p14:creationId xmlns:p14="http://schemas.microsoft.com/office/powerpoint/2010/main" val="13028179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20247" cy="1162050"/>
          </a:xfrm>
        </p:spPr>
        <p:txBody>
          <a:bodyPr>
            <a:normAutofit/>
          </a:bodyPr>
          <a:lstStyle/>
          <a:p>
            <a:pPr algn="ctr"/>
            <a:r>
              <a:rPr lang="en-US" sz="7000" dirty="0" err="1">
                <a:latin typeface="Cracked"/>
                <a:cs typeface="Cracked"/>
              </a:rPr>
              <a:t>Skybuild</a:t>
            </a:r>
            <a:r>
              <a:rPr lang="en-US" sz="7000" dirty="0" smtClean="0"/>
              <a:t> </a:t>
            </a:r>
            <a:r>
              <a:rPr lang="en-US" sz="7000" dirty="0">
                <a:latin typeface="Cracked"/>
                <a:cs typeface="Cracked"/>
              </a:rPr>
              <a:t>Exports</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3685893" y="3280328"/>
            <a:ext cx="1587500" cy="1587500"/>
          </a:xfrm>
          <a:prstGeom prst="rect">
            <a:avLst/>
          </a:prstGeom>
          <a:noFill/>
          <a:ln>
            <a:noFill/>
          </a:ln>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rot="1829129">
            <a:off x="5494951" y="3096405"/>
            <a:ext cx="2854960" cy="914400"/>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rot="19448629">
            <a:off x="720989" y="3255331"/>
            <a:ext cx="2755900" cy="673100"/>
          </a:xfrm>
          <a:prstGeom prst="rect">
            <a:avLst/>
          </a:prstGeom>
          <a:noFill/>
          <a:ln>
            <a:noFill/>
          </a:ln>
        </p:spPr>
      </p:pic>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2558111" y="5402453"/>
            <a:ext cx="3784600" cy="609600"/>
          </a:xfrm>
          <a:prstGeom prst="rect">
            <a:avLst/>
          </a:prstGeom>
          <a:noFill/>
          <a:ln>
            <a:noFill/>
          </a:ln>
        </p:spPr>
      </p:pic>
      <p:sp>
        <p:nvSpPr>
          <p:cNvPr id="13" name="TextBox 12"/>
          <p:cNvSpPr txBox="1"/>
          <p:nvPr/>
        </p:nvSpPr>
        <p:spPr>
          <a:xfrm>
            <a:off x="1559504" y="1687876"/>
            <a:ext cx="5787851" cy="412934"/>
          </a:xfrm>
          <a:prstGeom prst="rect">
            <a:avLst/>
          </a:prstGeom>
          <a:noFill/>
        </p:spPr>
        <p:txBody>
          <a:bodyPr wrap="square" rtlCol="0">
            <a:spAutoFit/>
          </a:bodyPr>
          <a:lstStyle/>
          <a:p>
            <a:pPr marL="285750" indent="-285750" algn="ctr">
              <a:lnSpc>
                <a:spcPct val="80000"/>
              </a:lnSpc>
            </a:pPr>
            <a:r>
              <a:rPr lang="en-US" sz="2500" dirty="0">
                <a:latin typeface="Handwriting - Dakota"/>
                <a:cs typeface="Handwriting - Dakota"/>
              </a:rPr>
              <a:t>Menu Path: WS\AD\SB\EX\EF\EF</a:t>
            </a:r>
          </a:p>
        </p:txBody>
      </p:sp>
    </p:spTree>
    <p:extLst>
      <p:ext uri="{BB962C8B-B14F-4D97-AF65-F5344CB8AC3E}">
        <p14:creationId xmlns:p14="http://schemas.microsoft.com/office/powerpoint/2010/main" val="368231704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rot="1877804">
            <a:off x="6191568" y="4309819"/>
            <a:ext cx="2823607" cy="2463800"/>
          </a:xfrm>
          <a:prstGeom prst="rect">
            <a:avLst/>
          </a:prstGeom>
        </p:spPr>
      </p:pic>
      <p:pic>
        <p:nvPicPr>
          <p:cNvPr id="14" name="Picture 13"/>
          <p:cNvPicPr>
            <a:picLocks noChangeAspect="1"/>
          </p:cNvPicPr>
          <p:nvPr/>
        </p:nvPicPr>
        <p:blipFill>
          <a:blip r:embed="rId3"/>
          <a:stretch>
            <a:fillRect/>
          </a:stretch>
        </p:blipFill>
        <p:spPr>
          <a:xfrm rot="1658899">
            <a:off x="2132038" y="1507740"/>
            <a:ext cx="4767210" cy="4024775"/>
          </a:xfrm>
          <a:prstGeom prst="rect">
            <a:avLst/>
          </a:prstGeom>
        </p:spPr>
      </p:pic>
      <p:pic>
        <p:nvPicPr>
          <p:cNvPr id="12" name="Picture 11"/>
          <p:cNvPicPr>
            <a:picLocks noChangeAspect="1"/>
          </p:cNvPicPr>
          <p:nvPr/>
        </p:nvPicPr>
        <p:blipFill>
          <a:blip r:embed="rId4"/>
          <a:stretch>
            <a:fillRect/>
          </a:stretch>
        </p:blipFill>
        <p:spPr>
          <a:xfrm rot="1543493">
            <a:off x="5461861" y="419345"/>
            <a:ext cx="3695700" cy="2189887"/>
          </a:xfrm>
          <a:prstGeom prst="rect">
            <a:avLst/>
          </a:prstGeom>
        </p:spPr>
      </p:pic>
      <p:pic>
        <p:nvPicPr>
          <p:cNvPr id="6" name="Picture 5"/>
          <p:cNvPicPr>
            <a:picLocks noChangeAspect="1"/>
          </p:cNvPicPr>
          <p:nvPr/>
        </p:nvPicPr>
        <p:blipFill>
          <a:blip r:embed="rId5"/>
          <a:stretch>
            <a:fillRect/>
          </a:stretch>
        </p:blipFill>
        <p:spPr>
          <a:xfrm rot="19670016">
            <a:off x="383004" y="112533"/>
            <a:ext cx="1840256" cy="2770791"/>
          </a:xfrm>
          <a:prstGeom prst="rect">
            <a:avLst/>
          </a:prstGeom>
        </p:spPr>
      </p:pic>
      <p:pic>
        <p:nvPicPr>
          <p:cNvPr id="15" name="Picture 14"/>
          <p:cNvPicPr>
            <a:picLocks noChangeAspect="1"/>
          </p:cNvPicPr>
          <p:nvPr/>
        </p:nvPicPr>
        <p:blipFill>
          <a:blip r:embed="rId6"/>
          <a:stretch>
            <a:fillRect/>
          </a:stretch>
        </p:blipFill>
        <p:spPr>
          <a:xfrm rot="19370114">
            <a:off x="98634" y="4370993"/>
            <a:ext cx="2837410" cy="2065374"/>
          </a:xfrm>
          <a:prstGeom prst="rect">
            <a:avLst/>
          </a:prstGeom>
        </p:spPr>
      </p:pic>
    </p:spTree>
    <p:extLst>
      <p:ext uri="{BB962C8B-B14F-4D97-AF65-F5344CB8AC3E}">
        <p14:creationId xmlns:p14="http://schemas.microsoft.com/office/powerpoint/2010/main" val="343729584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alphaModFix amt="44000"/>
            <a:extLst>
              <a:ext uri="{28A0092B-C50C-407E-A947-70E740481C1C}">
                <a14:useLocalDpi xmlns:a14="http://schemas.microsoft.com/office/drawing/2010/main" val="0"/>
              </a:ext>
            </a:extLst>
          </a:blip>
          <a:srcRect/>
          <a:stretch>
            <a:fillRect/>
          </a:stretch>
        </p:blipFill>
        <p:spPr bwMode="auto">
          <a:xfrm>
            <a:off x="276063" y="274638"/>
            <a:ext cx="8550408" cy="6235740"/>
          </a:xfrm>
          <a:prstGeom prst="rect">
            <a:avLst/>
          </a:prstGeom>
          <a:noFill/>
          <a:ln>
            <a:noFill/>
          </a:ln>
        </p:spPr>
      </p:pic>
      <p:sp>
        <p:nvSpPr>
          <p:cNvPr id="4" name="Title 3"/>
          <p:cNvSpPr>
            <a:spLocks noGrp="1"/>
          </p:cNvSpPr>
          <p:nvPr>
            <p:ph type="title"/>
          </p:nvPr>
        </p:nvSpPr>
        <p:spPr/>
        <p:txBody>
          <a:bodyPr>
            <a:noAutofit/>
          </a:bodyPr>
          <a:lstStyle/>
          <a:p>
            <a:r>
              <a:rPr lang="en-US" sz="7500" dirty="0" smtClean="0">
                <a:latin typeface="Cracked"/>
                <a:cs typeface="Cracked"/>
              </a:rPr>
              <a:t>Contacts</a:t>
            </a:r>
            <a:endParaRPr lang="en-US" sz="7500" dirty="0">
              <a:latin typeface="Cracked"/>
              <a:cs typeface="Cracked"/>
            </a:endParaRPr>
          </a:p>
        </p:txBody>
      </p:sp>
      <p:sp>
        <p:nvSpPr>
          <p:cNvPr id="5" name="Content Placeholder 4"/>
          <p:cNvSpPr>
            <a:spLocks noGrp="1"/>
          </p:cNvSpPr>
          <p:nvPr>
            <p:ph idx="1"/>
          </p:nvPr>
        </p:nvSpPr>
        <p:spPr>
          <a:xfrm>
            <a:off x="457200" y="2073676"/>
            <a:ext cx="8229600" cy="4052487"/>
          </a:xfrm>
        </p:spPr>
        <p:txBody>
          <a:bodyPr/>
          <a:lstStyle/>
          <a:p>
            <a:pPr marL="0" indent="0" algn="ctr">
              <a:buNone/>
            </a:pPr>
            <a:r>
              <a:rPr lang="en-US" sz="4000" b="1" dirty="0" smtClean="0">
                <a:latin typeface="Handwriting - Dakota"/>
                <a:cs typeface="Handwriting - Dakota"/>
              </a:rPr>
              <a:t>Lisa Berry</a:t>
            </a:r>
          </a:p>
          <a:p>
            <a:pPr marL="0" indent="0" algn="ctr">
              <a:buNone/>
            </a:pPr>
            <a:r>
              <a:rPr lang="en-US" sz="4000" b="1" dirty="0" smtClean="0">
                <a:latin typeface="Century Gothic"/>
                <a:cs typeface="Century Gothic"/>
                <a:hlinkClick r:id="rId3"/>
              </a:rPr>
              <a:t>lberry@alcoaschools.net</a:t>
            </a:r>
            <a:endParaRPr lang="en-US" sz="4000" b="1" dirty="0">
              <a:latin typeface="Century Gothic"/>
              <a:cs typeface="Century Gothic"/>
            </a:endParaRPr>
          </a:p>
          <a:p>
            <a:pPr marL="0" indent="0" algn="ctr">
              <a:buNone/>
            </a:pPr>
            <a:endParaRPr lang="en-US" sz="4000" b="1" dirty="0" smtClean="0">
              <a:latin typeface="Handwriting - Dakota"/>
              <a:cs typeface="Handwriting - Dakota"/>
            </a:endParaRPr>
          </a:p>
          <a:p>
            <a:pPr marL="0" indent="0" algn="ctr">
              <a:buNone/>
            </a:pPr>
            <a:r>
              <a:rPr lang="en-US" sz="4000" b="1" dirty="0" smtClean="0">
                <a:latin typeface="Handwriting - Dakota"/>
                <a:cs typeface="Handwriting - Dakota"/>
              </a:rPr>
              <a:t>Jennifer Dossett</a:t>
            </a:r>
          </a:p>
          <a:p>
            <a:pPr marL="0" indent="0" algn="ctr">
              <a:buNone/>
            </a:pPr>
            <a:r>
              <a:rPr lang="en-US" sz="4000" b="1" dirty="0" smtClean="0">
                <a:latin typeface="Century Gothic"/>
                <a:cs typeface="Century Gothic"/>
                <a:hlinkClick r:id="rId4"/>
              </a:rPr>
              <a:t>jdossett@alcoaschools.net</a:t>
            </a:r>
            <a:endParaRPr lang="en-US" sz="4000" b="1" dirty="0" smtClean="0">
              <a:latin typeface="Century Gothic"/>
              <a:cs typeface="Century Gothic"/>
            </a:endParaRPr>
          </a:p>
          <a:p>
            <a:pPr marL="457200" lvl="1" indent="0" algn="ctr">
              <a:buNone/>
            </a:pPr>
            <a:endParaRPr lang="en-US" dirty="0"/>
          </a:p>
        </p:txBody>
      </p:sp>
    </p:spTree>
    <p:extLst>
      <p:ext uri="{BB962C8B-B14F-4D97-AF65-F5344CB8AC3E}">
        <p14:creationId xmlns:p14="http://schemas.microsoft.com/office/powerpoint/2010/main" val="211304227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dirty="0" smtClean="0">
                <a:latin typeface="Cracked"/>
                <a:cs typeface="Cracked"/>
              </a:rPr>
              <a:t>Our Mission</a:t>
            </a:r>
            <a:endParaRPr lang="en-US" sz="5500" dirty="0">
              <a:latin typeface="Cracked"/>
              <a:cs typeface="Cracked"/>
            </a:endParaRPr>
          </a:p>
        </p:txBody>
      </p:sp>
      <p:sp>
        <p:nvSpPr>
          <p:cNvPr id="3" name="Content Placeholder 2"/>
          <p:cNvSpPr>
            <a:spLocks noGrp="1"/>
          </p:cNvSpPr>
          <p:nvPr>
            <p:ph sz="half" idx="1"/>
          </p:nvPr>
        </p:nvSpPr>
        <p:spPr>
          <a:xfrm>
            <a:off x="4648200" y="1600200"/>
            <a:ext cx="4038600" cy="4525963"/>
          </a:xfrm>
        </p:spPr>
        <p:txBody>
          <a:bodyPr>
            <a:normAutofit fontScale="77500" lnSpcReduction="20000"/>
          </a:bodyPr>
          <a:lstStyle/>
          <a:p>
            <a:r>
              <a:rPr lang="en-US" dirty="0" smtClean="0">
                <a:latin typeface="Handwriting - Dakota"/>
                <a:cs typeface="Handwriting - Dakota"/>
              </a:rPr>
              <a:t>District </a:t>
            </a:r>
            <a:r>
              <a:rPr lang="en-US" dirty="0">
                <a:latin typeface="Handwriting - Dakota"/>
                <a:cs typeface="Handwriting - Dakota"/>
              </a:rPr>
              <a:t>or school level personnel </a:t>
            </a:r>
            <a:endParaRPr lang="en-US" dirty="0" smtClean="0">
              <a:latin typeface="Handwriting - Dakota"/>
              <a:cs typeface="Handwriting - Dakota"/>
            </a:endParaRPr>
          </a:p>
          <a:p>
            <a:r>
              <a:rPr lang="en-US" dirty="0">
                <a:latin typeface="Handwriting - Dakota"/>
                <a:cs typeface="Handwriting - Dakota"/>
              </a:rPr>
              <a:t>S</a:t>
            </a:r>
            <a:r>
              <a:rPr lang="en-US" dirty="0" smtClean="0">
                <a:latin typeface="Handwriting - Dakota"/>
                <a:cs typeface="Handwriting - Dakota"/>
              </a:rPr>
              <a:t>how the </a:t>
            </a:r>
            <a:r>
              <a:rPr lang="en-US" dirty="0">
                <a:latin typeface="Handwriting - Dakota"/>
                <a:cs typeface="Handwriting - Dakota"/>
              </a:rPr>
              <a:t>advanced uses of Data Mining Reports in Skyward Student </a:t>
            </a:r>
            <a:r>
              <a:rPr lang="en-US" dirty="0" smtClean="0">
                <a:latin typeface="Handwriting - Dakota"/>
                <a:cs typeface="Handwriting - Dakota"/>
              </a:rPr>
              <a:t>Management</a:t>
            </a:r>
          </a:p>
          <a:p>
            <a:r>
              <a:rPr lang="en-US" dirty="0">
                <a:latin typeface="Handwriting - Dakota"/>
                <a:cs typeface="Handwriting - Dakota"/>
              </a:rPr>
              <a:t>S</a:t>
            </a:r>
            <a:r>
              <a:rPr lang="en-US" dirty="0" smtClean="0">
                <a:latin typeface="Handwriting - Dakota"/>
                <a:cs typeface="Handwriting - Dakota"/>
              </a:rPr>
              <a:t>how </a:t>
            </a:r>
            <a:r>
              <a:rPr lang="en-US" dirty="0">
                <a:latin typeface="Handwriting - Dakota"/>
                <a:cs typeface="Handwriting - Dakota"/>
              </a:rPr>
              <a:t>that data mining reports can be beneficial at any level within the </a:t>
            </a:r>
            <a:r>
              <a:rPr lang="en-US" dirty="0" smtClean="0">
                <a:latin typeface="Handwriting - Dakota"/>
                <a:cs typeface="Handwriting - Dakota"/>
              </a:rPr>
              <a:t>district</a:t>
            </a:r>
          </a:p>
          <a:p>
            <a:r>
              <a:rPr lang="en-US" dirty="0">
                <a:latin typeface="Handwriting - Dakota"/>
                <a:cs typeface="Handwriting - Dakota"/>
              </a:rPr>
              <a:t>L</a:t>
            </a:r>
            <a:r>
              <a:rPr lang="en-US" smtClean="0">
                <a:latin typeface="Handwriting - Dakota"/>
                <a:cs typeface="Handwriting - Dakota"/>
              </a:rPr>
              <a:t>earning </a:t>
            </a:r>
            <a:r>
              <a:rPr lang="en-US" dirty="0">
                <a:latin typeface="Handwriting - Dakota"/>
                <a:cs typeface="Handwriting - Dakota"/>
              </a:rPr>
              <a:t>the different ways that data mining can improve the distribution of accurate and timely student </a:t>
            </a:r>
            <a:r>
              <a:rPr lang="en-US" dirty="0" smtClean="0">
                <a:latin typeface="Handwriting - Dakota"/>
                <a:cs typeface="Handwriting - Dakota"/>
              </a:rPr>
              <a:t>data </a:t>
            </a:r>
            <a:endParaRPr lang="en-US" dirty="0">
              <a:latin typeface="Handwriting - Dakota"/>
              <a:cs typeface="Handwriting - Dakota"/>
            </a:endParaRPr>
          </a:p>
        </p:txBody>
      </p:sp>
      <p:pic>
        <p:nvPicPr>
          <p:cNvPr id="7" name="Content Placeholder 6"/>
          <p:cNvPicPr>
            <a:picLocks noGrp="1"/>
          </p:cNvPicPr>
          <p:nvPr>
            <p:ph sz="half" idx="2"/>
          </p:nvPr>
        </p:nvPicPr>
        <p:blipFill>
          <a:blip r:embed="rId3">
            <a:extLst>
              <a:ext uri="{28A0092B-C50C-407E-A947-70E740481C1C}">
                <a14:useLocalDpi xmlns:a14="http://schemas.microsoft.com/office/drawing/2010/main" val="0"/>
              </a:ext>
            </a:extLst>
          </a:blip>
          <a:srcRect l="5513" r="5513"/>
          <a:stretch>
            <a:fillRect/>
          </a:stretch>
        </p:blipFill>
        <p:spPr bwMode="auto">
          <a:xfrm>
            <a:off x="457200" y="1600200"/>
            <a:ext cx="4038600" cy="4525963"/>
          </a:xfrm>
          <a:prstGeom prst="rect">
            <a:avLst/>
          </a:prstGeom>
          <a:noFill/>
          <a:ln>
            <a:noFill/>
          </a:ln>
        </p:spPr>
      </p:pic>
    </p:spTree>
    <p:extLst>
      <p:ext uri="{BB962C8B-B14F-4D97-AF65-F5344CB8AC3E}">
        <p14:creationId xmlns:p14="http://schemas.microsoft.com/office/powerpoint/2010/main" val="38752324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2763"/>
          </a:xfrm>
        </p:spPr>
        <p:txBody>
          <a:bodyPr/>
          <a:lstStyle/>
          <a:p>
            <a:r>
              <a:rPr lang="en-US" dirty="0" smtClean="0">
                <a:latin typeface="Cracked"/>
                <a:cs typeface="Cracked"/>
              </a:rPr>
              <a:t>Data Mining </a:t>
            </a:r>
            <a:endParaRPr lang="en-US" dirty="0">
              <a:latin typeface="Cracked"/>
              <a:cs typeface="Cracked"/>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21400"/>
            <a:ext cx="8229600" cy="4664056"/>
          </a:xfrm>
        </p:spPr>
      </p:pic>
      <p:sp>
        <p:nvSpPr>
          <p:cNvPr id="4" name="Content Placeholder 3"/>
          <p:cNvSpPr>
            <a:spLocks noGrp="1"/>
          </p:cNvSpPr>
          <p:nvPr>
            <p:ph sz="half" idx="4294967295"/>
          </p:nvPr>
        </p:nvSpPr>
        <p:spPr>
          <a:xfrm>
            <a:off x="2234753" y="994474"/>
            <a:ext cx="4855364" cy="626926"/>
          </a:xfrm>
        </p:spPr>
        <p:txBody>
          <a:bodyPr>
            <a:noAutofit/>
          </a:bodyPr>
          <a:lstStyle/>
          <a:p>
            <a:pPr marL="0" lvl="0" indent="0" algn="ctr">
              <a:buNone/>
            </a:pPr>
            <a:r>
              <a:rPr lang="en-US" sz="3000" dirty="0" smtClean="0">
                <a:latin typeface="Handwriting - Dakota"/>
                <a:cs typeface="Handwriting - Dakota"/>
              </a:rPr>
              <a:t>Menu Path: WS\ST\DM</a:t>
            </a:r>
          </a:p>
        </p:txBody>
      </p:sp>
    </p:spTree>
    <p:extLst>
      <p:ext uri="{BB962C8B-B14F-4D97-AF65-F5344CB8AC3E}">
        <p14:creationId xmlns:p14="http://schemas.microsoft.com/office/powerpoint/2010/main" val="63044350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000" dirty="0" smtClean="0">
                <a:latin typeface="Cracked"/>
                <a:cs typeface="Cracked"/>
              </a:rPr>
              <a:t>Quick Filters</a:t>
            </a:r>
            <a:endParaRPr lang="en-US" sz="5000" dirty="0">
              <a:latin typeface="Cracked"/>
              <a:cs typeface="Cracked"/>
            </a:endParaRPr>
          </a:p>
        </p:txBody>
      </p:sp>
      <p:pic>
        <p:nvPicPr>
          <p:cNvPr id="11" name="Content Placeholder 10" descr="Screen Shot 2015-02-02 at 11.32.40 AM.png"/>
          <p:cNvPicPr>
            <a:picLocks noGrp="1" noChangeAspect="1"/>
          </p:cNvPicPr>
          <p:nvPr>
            <p:ph idx="1"/>
          </p:nvPr>
        </p:nvPicPr>
        <p:blipFill>
          <a:blip r:embed="rId2">
            <a:extLst>
              <a:ext uri="{28A0092B-C50C-407E-A947-70E740481C1C}">
                <a14:useLocalDpi xmlns:a14="http://schemas.microsoft.com/office/drawing/2010/main" val="0"/>
              </a:ext>
            </a:extLst>
          </a:blip>
          <a:srcRect t="8116" b="8116"/>
          <a:stretch>
            <a:fillRect/>
          </a:stretch>
        </p:blipFill>
        <p:spPr>
          <a:xfrm>
            <a:off x="457200" y="1417638"/>
            <a:ext cx="8229600" cy="4708525"/>
          </a:xfrm>
        </p:spPr>
      </p:pic>
      <p:pic>
        <p:nvPicPr>
          <p:cNvPr id="12" name="Picture 11" descr="Screen Shot 2015-02-02 at 11.31.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1169" y="507611"/>
            <a:ext cx="1055631" cy="910027"/>
          </a:xfrm>
          <a:prstGeom prst="rect">
            <a:avLst/>
          </a:prstGeom>
        </p:spPr>
      </p:pic>
    </p:spTree>
    <p:extLst>
      <p:ext uri="{BB962C8B-B14F-4D97-AF65-F5344CB8AC3E}">
        <p14:creationId xmlns:p14="http://schemas.microsoft.com/office/powerpoint/2010/main" val="183786508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a:latin typeface="Cracked"/>
                <a:cs typeface="Cracked"/>
              </a:rPr>
              <a:t>Filters</a:t>
            </a:r>
          </a:p>
        </p:txBody>
      </p:sp>
      <p:pic>
        <p:nvPicPr>
          <p:cNvPr id="5" name="Content Placeholder 4" descr="Screen Shot 2015-02-02 at 11.38.55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3183318" y="273050"/>
            <a:ext cx="5466303" cy="6237328"/>
          </a:xfrm>
        </p:spPr>
      </p:pic>
      <p:sp>
        <p:nvSpPr>
          <p:cNvPr id="4" name="Text Placeholder 3"/>
          <p:cNvSpPr>
            <a:spLocks noGrp="1"/>
          </p:cNvSpPr>
          <p:nvPr>
            <p:ph type="body" sz="half" idx="2"/>
          </p:nvPr>
        </p:nvSpPr>
        <p:spPr>
          <a:xfrm>
            <a:off x="457201" y="1784326"/>
            <a:ext cx="2726118" cy="4341837"/>
          </a:xfrm>
        </p:spPr>
        <p:txBody>
          <a:bodyPr/>
          <a:lstStyle/>
          <a:p>
            <a:pPr marL="285750" indent="-285750">
              <a:buFont typeface="Arial"/>
              <a:buChar char="•"/>
            </a:pPr>
            <a:r>
              <a:rPr lang="en-US" sz="2800" dirty="0">
                <a:latin typeface="Handwriting - Dakota"/>
                <a:cs typeface="Handwriting - Dakota"/>
              </a:rPr>
              <a:t>Add Filter</a:t>
            </a:r>
          </a:p>
          <a:p>
            <a:pPr marL="285750" indent="-285750">
              <a:buFont typeface="Arial"/>
              <a:buChar char="•"/>
            </a:pPr>
            <a:r>
              <a:rPr lang="en-US" sz="2800" dirty="0">
                <a:latin typeface="Handwriting - Dakota"/>
                <a:cs typeface="Handwriting - Dakota"/>
              </a:rPr>
              <a:t>Filter Name</a:t>
            </a:r>
          </a:p>
          <a:p>
            <a:pPr marL="285750" indent="-285750">
              <a:buFont typeface="Arial"/>
              <a:buChar char="•"/>
            </a:pPr>
            <a:r>
              <a:rPr lang="en-US" sz="2800" dirty="0">
                <a:latin typeface="Handwriting - Dakota"/>
                <a:cs typeface="Handwriting - Dakota"/>
              </a:rPr>
              <a:t>Move</a:t>
            </a:r>
          </a:p>
          <a:p>
            <a:pPr marL="285750" indent="-285750">
              <a:buFont typeface="Arial"/>
              <a:buChar char="•"/>
            </a:pPr>
            <a:r>
              <a:rPr lang="en-US" sz="2800" dirty="0">
                <a:latin typeface="Handwriting - Dakota"/>
                <a:cs typeface="Handwriting - Dakota"/>
              </a:rPr>
              <a:t>Display</a:t>
            </a:r>
          </a:p>
          <a:p>
            <a:pPr marL="285750" indent="-285750">
              <a:buFont typeface="Arial"/>
              <a:buChar char="•"/>
            </a:pPr>
            <a:r>
              <a:rPr lang="en-US" sz="2800" dirty="0">
                <a:latin typeface="Handwriting - Dakota"/>
                <a:cs typeface="Handwriting - Dakota"/>
              </a:rPr>
              <a:t>Low/High </a:t>
            </a:r>
            <a:r>
              <a:rPr lang="en-US" sz="2800" dirty="0" smtClean="0">
                <a:latin typeface="Handwriting - Dakota"/>
                <a:cs typeface="Handwriting - Dakota"/>
              </a:rPr>
              <a:t>Value</a:t>
            </a:r>
          </a:p>
          <a:p>
            <a:pPr marL="285750" indent="-285750">
              <a:buFont typeface="Arial"/>
              <a:buChar char="•"/>
            </a:pPr>
            <a:r>
              <a:rPr lang="en-US" sz="2800" dirty="0" smtClean="0">
                <a:latin typeface="Handwriting - Dakota"/>
                <a:cs typeface="Handwriting - Dakota"/>
              </a:rPr>
              <a:t>Save and Apply Filter</a:t>
            </a:r>
            <a:endParaRPr lang="en-US" sz="2800" dirty="0">
              <a:latin typeface="Handwriting - Dakota"/>
              <a:cs typeface="Handwriting - Dakota"/>
            </a:endParaRPr>
          </a:p>
          <a:p>
            <a:endParaRPr lang="en-US" dirty="0" smtClean="0"/>
          </a:p>
        </p:txBody>
      </p:sp>
    </p:spTree>
    <p:extLst>
      <p:ext uri="{BB962C8B-B14F-4D97-AF65-F5344CB8AC3E}">
        <p14:creationId xmlns:p14="http://schemas.microsoft.com/office/powerpoint/2010/main" val="369137605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000" dirty="0">
                <a:latin typeface="Cracked"/>
                <a:cs typeface="Cracked"/>
              </a:rPr>
              <a:t>GEMS of </a:t>
            </a:r>
            <a:r>
              <a:rPr lang="en-US" sz="5000" dirty="0" smtClean="0">
                <a:latin typeface="Cracked"/>
                <a:cs typeface="Cracked"/>
              </a:rPr>
              <a:t>Data </a:t>
            </a:r>
            <a:r>
              <a:rPr lang="en-US" sz="5000" dirty="0">
                <a:latin typeface="Cracked"/>
                <a:cs typeface="Cracked"/>
              </a:rPr>
              <a:t>Mining</a:t>
            </a:r>
            <a:endParaRPr lang="en-US" sz="5000" dirty="0"/>
          </a:p>
        </p:txBody>
      </p:sp>
      <p:sp>
        <p:nvSpPr>
          <p:cNvPr id="6" name="Content Placeholder 5"/>
          <p:cNvSpPr>
            <a:spLocks noGrp="1"/>
          </p:cNvSpPr>
          <p:nvPr>
            <p:ph sz="half" idx="1"/>
          </p:nvPr>
        </p:nvSpPr>
        <p:spPr>
          <a:xfrm>
            <a:off x="457200" y="2170126"/>
            <a:ext cx="4038600" cy="3811362"/>
          </a:xfrm>
        </p:spPr>
        <p:txBody>
          <a:bodyPr>
            <a:normAutofit/>
          </a:bodyPr>
          <a:lstStyle/>
          <a:p>
            <a:r>
              <a:rPr lang="en-US" dirty="0" smtClean="0">
                <a:latin typeface="Handwriting - Dakota"/>
                <a:cs typeface="Handwriting - Dakota"/>
              </a:rPr>
              <a:t>Administrative Reports</a:t>
            </a:r>
          </a:p>
          <a:p>
            <a:r>
              <a:rPr lang="en-US" dirty="0" smtClean="0">
                <a:latin typeface="Handwriting - Dakota"/>
                <a:cs typeface="Handwriting - Dakota"/>
              </a:rPr>
              <a:t>School Level Personnel Reports</a:t>
            </a:r>
          </a:p>
          <a:p>
            <a:r>
              <a:rPr lang="en-US" dirty="0" err="1" smtClean="0">
                <a:latin typeface="Handwriting - Dakota"/>
                <a:cs typeface="Handwriting - Dakota"/>
              </a:rPr>
              <a:t>Skybuild</a:t>
            </a:r>
            <a:r>
              <a:rPr lang="en-US" dirty="0" smtClean="0">
                <a:latin typeface="Handwriting - Dakota"/>
                <a:cs typeface="Handwriting - Dakota"/>
              </a:rPr>
              <a:t> Imports</a:t>
            </a:r>
          </a:p>
          <a:p>
            <a:r>
              <a:rPr lang="en-US" dirty="0" err="1" smtClean="0">
                <a:latin typeface="Handwriting - Dakota"/>
                <a:cs typeface="Handwriting - Dakota"/>
              </a:rPr>
              <a:t>Skybuild</a:t>
            </a:r>
            <a:r>
              <a:rPr lang="en-US" dirty="0" smtClean="0">
                <a:latin typeface="Handwriting - Dakota"/>
                <a:cs typeface="Handwriting - Dakota"/>
              </a:rPr>
              <a:t> Exports</a:t>
            </a:r>
          </a:p>
          <a:p>
            <a:pPr marL="0" indent="0">
              <a:buNone/>
            </a:pPr>
            <a:endParaRPr lang="en-US" dirty="0">
              <a:latin typeface="Handwriting - Dakota"/>
              <a:cs typeface="Handwriting - Dakota"/>
            </a:endParaRPr>
          </a:p>
        </p:txBody>
      </p:sp>
      <p:pic>
        <p:nvPicPr>
          <p:cNvPr id="8" name="Content Placeholder 7"/>
          <p:cNvPicPr>
            <a:picLocks noGrp="1"/>
          </p:cNvPicPr>
          <p:nvPr>
            <p:ph sz="half" idx="2"/>
          </p:nvPr>
        </p:nvPicPr>
        <p:blipFill rotWithShape="1">
          <a:blip r:embed="rId2">
            <a:extLst>
              <a:ext uri="{28A0092B-C50C-407E-A947-70E740481C1C}">
                <a14:useLocalDpi xmlns:a14="http://schemas.microsoft.com/office/drawing/2010/main" val="0"/>
              </a:ext>
            </a:extLst>
          </a:blip>
          <a:srcRect b="-295"/>
          <a:stretch/>
        </p:blipFill>
        <p:spPr bwMode="auto">
          <a:xfrm>
            <a:off x="4495800" y="1417638"/>
            <a:ext cx="3847514" cy="5047552"/>
          </a:xfrm>
          <a:prstGeom prst="rect">
            <a:avLst/>
          </a:prstGeom>
          <a:noFill/>
          <a:ln>
            <a:noFill/>
          </a:ln>
        </p:spPr>
      </p:pic>
    </p:spTree>
    <p:extLst>
      <p:ext uri="{BB962C8B-B14F-4D97-AF65-F5344CB8AC3E}">
        <p14:creationId xmlns:p14="http://schemas.microsoft.com/office/powerpoint/2010/main" val="2629863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199" y="2732751"/>
            <a:ext cx="3594296" cy="3713326"/>
          </a:xfrm>
        </p:spPr>
        <p:txBody>
          <a:bodyPr>
            <a:normAutofit/>
          </a:bodyPr>
          <a:lstStyle/>
          <a:p>
            <a:pPr marL="285750" indent="-285750">
              <a:buFont typeface="Arial"/>
              <a:buChar char="•"/>
            </a:pPr>
            <a:r>
              <a:rPr lang="en-US" sz="2800" dirty="0">
                <a:latin typeface="Handwriting - Dakota"/>
                <a:cs typeface="Handwriting - Dakota"/>
              </a:rPr>
              <a:t>Active </a:t>
            </a:r>
            <a:r>
              <a:rPr lang="en-US" sz="2800" dirty="0" smtClean="0">
                <a:latin typeface="Handwriting - Dakota"/>
                <a:cs typeface="Handwriting - Dakota"/>
              </a:rPr>
              <a:t>Students </a:t>
            </a:r>
            <a:r>
              <a:rPr lang="en-US" sz="2800" dirty="0">
                <a:latin typeface="Handwriting - Dakota"/>
                <a:cs typeface="Handwriting - Dakota"/>
              </a:rPr>
              <a:t>by </a:t>
            </a:r>
            <a:r>
              <a:rPr lang="en-US" sz="2800" dirty="0" smtClean="0">
                <a:latin typeface="Handwriting - Dakota"/>
                <a:cs typeface="Handwriting - Dakota"/>
              </a:rPr>
              <a:t>grade</a:t>
            </a:r>
          </a:p>
          <a:p>
            <a:pPr marL="285750" indent="-285750">
              <a:buFont typeface="Arial"/>
              <a:buChar char="•"/>
            </a:pPr>
            <a:r>
              <a:rPr lang="en-US" sz="2800" dirty="0" smtClean="0">
                <a:latin typeface="Handwriting - Dakota"/>
                <a:cs typeface="Handwriting - Dakota"/>
              </a:rPr>
              <a:t>Tuition</a:t>
            </a:r>
            <a:endParaRPr lang="en-US" sz="2800" dirty="0">
              <a:latin typeface="Handwriting - Dakota"/>
              <a:cs typeface="Handwriting - Dakota"/>
            </a:endParaRPr>
          </a:p>
          <a:p>
            <a:pPr marL="285750" indent="-285750">
              <a:buFont typeface="Arial"/>
              <a:buChar char="•"/>
            </a:pPr>
            <a:r>
              <a:rPr lang="en-US" sz="2800" dirty="0">
                <a:latin typeface="Handwriting - Dakota"/>
                <a:cs typeface="Handwriting - Dakota"/>
              </a:rPr>
              <a:t>Custom Forms </a:t>
            </a:r>
            <a:r>
              <a:rPr lang="en-US" sz="2800" dirty="0" smtClean="0">
                <a:latin typeface="Handwriting - Dakota"/>
                <a:cs typeface="Handwriting - Dakota"/>
              </a:rPr>
              <a:t>Responses</a:t>
            </a:r>
          </a:p>
          <a:p>
            <a:pPr marL="285750" indent="-285750">
              <a:buFont typeface="Arial"/>
              <a:buChar char="•"/>
            </a:pPr>
            <a:r>
              <a:rPr lang="en-US" sz="2800" dirty="0" smtClean="0">
                <a:latin typeface="Handwriting - Dakota"/>
                <a:cs typeface="Handwriting - Dakota"/>
              </a:rPr>
              <a:t>Staff Birthdays</a:t>
            </a:r>
          </a:p>
          <a:p>
            <a:endParaRPr lang="en-US" sz="2800" dirty="0"/>
          </a:p>
        </p:txBody>
      </p:sp>
      <p:sp>
        <p:nvSpPr>
          <p:cNvPr id="5" name="TextBox 4"/>
          <p:cNvSpPr txBox="1"/>
          <p:nvPr/>
        </p:nvSpPr>
        <p:spPr>
          <a:xfrm>
            <a:off x="457199" y="662120"/>
            <a:ext cx="3215472" cy="1477328"/>
          </a:xfrm>
          <a:prstGeom prst="rect">
            <a:avLst/>
          </a:prstGeom>
          <a:noFill/>
        </p:spPr>
        <p:txBody>
          <a:bodyPr wrap="square" rtlCol="0">
            <a:spAutoFit/>
          </a:bodyPr>
          <a:lstStyle/>
          <a:p>
            <a:pPr algn="ctr"/>
            <a:r>
              <a:rPr lang="en-US" sz="4500" b="1" dirty="0" smtClean="0">
                <a:latin typeface="Cracked"/>
                <a:ea typeface="+mj-ea"/>
                <a:cs typeface="Cracked"/>
              </a:rPr>
              <a:t>Administrative</a:t>
            </a:r>
            <a:r>
              <a:rPr lang="en-US" b="1" dirty="0" smtClean="0"/>
              <a:t> </a:t>
            </a:r>
            <a:r>
              <a:rPr lang="en-US" sz="4500" b="1" dirty="0">
                <a:latin typeface="Cracked"/>
                <a:ea typeface="+mj-ea"/>
                <a:cs typeface="Cracked"/>
              </a:rPr>
              <a:t>Reports</a:t>
            </a:r>
          </a:p>
        </p:txBody>
      </p:sp>
      <p:pic>
        <p:nvPicPr>
          <p:cNvPr id="14" name="Content Placeholder 13"/>
          <p:cNvPicPr>
            <a:picLocks noGrp="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4260501" y="1256764"/>
            <a:ext cx="3895746" cy="4658839"/>
          </a:xfrm>
          <a:prstGeom prst="rect">
            <a:avLst/>
          </a:prstGeom>
          <a:noFill/>
          <a:ln>
            <a:noFill/>
          </a:ln>
        </p:spPr>
      </p:pic>
    </p:spTree>
    <p:extLst>
      <p:ext uri="{BB962C8B-B14F-4D97-AF65-F5344CB8AC3E}">
        <p14:creationId xmlns:p14="http://schemas.microsoft.com/office/powerpoint/2010/main" val="12885286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000"/>
            <a:ext cx="3008313" cy="1527352"/>
          </a:xfrm>
        </p:spPr>
        <p:txBody>
          <a:bodyPr>
            <a:noAutofit/>
          </a:bodyPr>
          <a:lstStyle/>
          <a:p>
            <a:pPr algn="ctr"/>
            <a:r>
              <a:rPr lang="en-US" sz="4000" dirty="0">
                <a:latin typeface="Cracked"/>
                <a:cs typeface="Cracked"/>
              </a:rPr>
              <a:t>School Level personnel Reports</a:t>
            </a:r>
          </a:p>
        </p:txBody>
      </p:sp>
      <p:sp>
        <p:nvSpPr>
          <p:cNvPr id="4" name="Text Placeholder 3"/>
          <p:cNvSpPr>
            <a:spLocks noGrp="1"/>
          </p:cNvSpPr>
          <p:nvPr>
            <p:ph type="body" sz="half" idx="2"/>
          </p:nvPr>
        </p:nvSpPr>
        <p:spPr>
          <a:xfrm>
            <a:off x="457200" y="2588076"/>
            <a:ext cx="3008313" cy="3922302"/>
          </a:xfrm>
        </p:spPr>
        <p:txBody>
          <a:bodyPr/>
          <a:lstStyle/>
          <a:p>
            <a:pPr marL="285750" indent="-285750">
              <a:buFont typeface="Arial"/>
              <a:buChar char="•"/>
            </a:pPr>
            <a:r>
              <a:rPr lang="en-US" sz="2800" dirty="0">
                <a:latin typeface="Handwriting - Dakota"/>
                <a:cs typeface="Handwriting - Dakota"/>
              </a:rPr>
              <a:t>Emergency Info Cards</a:t>
            </a:r>
          </a:p>
          <a:p>
            <a:pPr marL="285750" indent="-285750">
              <a:buFont typeface="Arial"/>
              <a:buChar char="•"/>
            </a:pPr>
            <a:r>
              <a:rPr lang="en-US" sz="2800" dirty="0">
                <a:latin typeface="Handwriting - Dakota"/>
                <a:cs typeface="Handwriting - Dakota"/>
              </a:rPr>
              <a:t>Address Labels </a:t>
            </a:r>
          </a:p>
          <a:p>
            <a:pPr marL="285750" indent="-285750">
              <a:buFont typeface="Arial"/>
              <a:buChar char="•"/>
            </a:pPr>
            <a:r>
              <a:rPr lang="en-US" sz="2800" dirty="0">
                <a:latin typeface="Handwriting - Dakota"/>
                <a:cs typeface="Handwriting - Dakota"/>
              </a:rPr>
              <a:t>Processing </a:t>
            </a:r>
            <a:r>
              <a:rPr lang="en-US" sz="2800" dirty="0" smtClean="0">
                <a:latin typeface="Handwriting - Dakota"/>
                <a:cs typeface="Handwriting - Dakota"/>
              </a:rPr>
              <a:t>List </a:t>
            </a:r>
            <a:r>
              <a:rPr lang="en-US" sz="2000" dirty="0" smtClean="0">
                <a:latin typeface="Handwriting - Dakota"/>
                <a:cs typeface="Handwriting - Dakota"/>
              </a:rPr>
              <a:t>(WS\AF\PL)</a:t>
            </a:r>
            <a:endParaRPr lang="en-US" sz="2000" dirty="0">
              <a:latin typeface="Handwriting - Dakota"/>
              <a:cs typeface="Handwriting - Dakota"/>
            </a:endParaRPr>
          </a:p>
          <a:p>
            <a:endParaRPr lang="en-US" dirty="0"/>
          </a:p>
        </p:txBody>
      </p:sp>
      <p:pic>
        <p:nvPicPr>
          <p:cNvPr id="44" name="Content Placeholder 43"/>
          <p:cNvPicPr>
            <a:picLocks noGrp="1"/>
          </p:cNvPicPr>
          <p:nvPr>
            <p:ph idx="1"/>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t="-7252" b="-7252"/>
          <a:stretch>
            <a:fillRect/>
          </a:stretch>
        </p:blipFill>
        <p:spPr bwMode="auto">
          <a:prstGeom prst="rect">
            <a:avLst/>
          </a:prstGeom>
          <a:noFill/>
          <a:ln>
            <a:noFill/>
          </a:ln>
        </p:spPr>
      </p:pic>
    </p:spTree>
    <p:extLst>
      <p:ext uri="{BB962C8B-B14F-4D97-AF65-F5344CB8AC3E}">
        <p14:creationId xmlns:p14="http://schemas.microsoft.com/office/powerpoint/2010/main" val="230675861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3063742" cy="868276"/>
          </a:xfrm>
        </p:spPr>
        <p:txBody>
          <a:bodyPr>
            <a:normAutofit fontScale="90000"/>
          </a:bodyPr>
          <a:lstStyle/>
          <a:p>
            <a:pPr algn="ctr"/>
            <a:r>
              <a:rPr lang="en-US" sz="5000" dirty="0" err="1">
                <a:latin typeface="Cracked"/>
                <a:cs typeface="Cracked"/>
              </a:rPr>
              <a:t>Skybuild</a:t>
            </a:r>
            <a:r>
              <a:rPr lang="en-US" sz="5000" dirty="0">
                <a:latin typeface="Cracked"/>
                <a:cs typeface="Cracked"/>
              </a:rPr>
              <a:t> Imports </a:t>
            </a:r>
          </a:p>
        </p:txBody>
      </p:sp>
      <p:pic>
        <p:nvPicPr>
          <p:cNvPr id="8" name="Content Placeholder 7" descr="Screen Shot 2015-02-02 at 3.44.1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
          <a:stretch/>
        </p:blipFill>
        <p:spPr>
          <a:xfrm>
            <a:off x="3520943" y="273050"/>
            <a:ext cx="5165858" cy="6269038"/>
          </a:xfrm>
        </p:spPr>
      </p:pic>
      <p:sp>
        <p:nvSpPr>
          <p:cNvPr id="7" name="Text Placeholder 6"/>
          <p:cNvSpPr>
            <a:spLocks noGrp="1"/>
          </p:cNvSpPr>
          <p:nvPr>
            <p:ph type="body" sz="half" idx="2"/>
          </p:nvPr>
        </p:nvSpPr>
        <p:spPr>
          <a:xfrm>
            <a:off x="457199" y="1435100"/>
            <a:ext cx="2726119" cy="5107429"/>
          </a:xfrm>
        </p:spPr>
        <p:txBody>
          <a:bodyPr>
            <a:normAutofit fontScale="62500" lnSpcReduction="20000"/>
          </a:bodyPr>
          <a:lstStyle/>
          <a:p>
            <a:pPr marL="285750" lvl="0" indent="-285750">
              <a:buFont typeface="Arial"/>
              <a:buChar char="•"/>
            </a:pPr>
            <a:r>
              <a:rPr lang="en-US" sz="2800" dirty="0" smtClean="0">
                <a:latin typeface="Handwriting - Dakota"/>
                <a:cs typeface="Handwriting - Dakota"/>
              </a:rPr>
              <a:t>Menu Path: WS</a:t>
            </a:r>
            <a:r>
              <a:rPr lang="en-US" sz="2800" dirty="0">
                <a:latin typeface="Handwriting - Dakota"/>
                <a:cs typeface="Handwriting - Dakota"/>
              </a:rPr>
              <a:t>\AD\SB\IM\IF\IF</a:t>
            </a:r>
          </a:p>
          <a:p>
            <a:pPr marL="285750" indent="-285750">
              <a:buFont typeface="Arial"/>
              <a:buChar char="•"/>
            </a:pPr>
            <a:endParaRPr lang="en-US" sz="2800" dirty="0">
              <a:latin typeface="Handwriting - Dakota"/>
              <a:cs typeface="Handwriting - Dakota"/>
            </a:endParaRPr>
          </a:p>
          <a:p>
            <a:r>
              <a:rPr lang="en-US" sz="2800" dirty="0" smtClean="0">
                <a:latin typeface="Handwriting - Dakota"/>
                <a:cs typeface="Handwriting - Dakota"/>
              </a:rPr>
              <a:t>Transportation</a:t>
            </a:r>
          </a:p>
          <a:p>
            <a:pPr marL="285750" indent="-285750">
              <a:buFont typeface="Arial"/>
              <a:buChar char="•"/>
            </a:pPr>
            <a:r>
              <a:rPr lang="en-US" sz="2800" dirty="0">
                <a:latin typeface="Handwriting - Dakota"/>
                <a:cs typeface="Handwriting - Dakota"/>
              </a:rPr>
              <a:t>Received a list from each school and created a processing list of all students who ride the bus </a:t>
            </a:r>
          </a:p>
          <a:p>
            <a:pPr marL="285750" indent="-285750">
              <a:buFont typeface="Arial"/>
              <a:buChar char="•"/>
            </a:pPr>
            <a:r>
              <a:rPr lang="en-US" sz="2800" dirty="0">
                <a:latin typeface="Handwriting - Dakota"/>
                <a:cs typeface="Handwriting - Dakota"/>
              </a:rPr>
              <a:t>Ran data mining report </a:t>
            </a:r>
          </a:p>
          <a:p>
            <a:pPr marL="285750" indent="-285750">
              <a:buFont typeface="Arial"/>
              <a:buChar char="•"/>
            </a:pPr>
            <a:r>
              <a:rPr lang="en-US" sz="2800" dirty="0">
                <a:latin typeface="Handwriting - Dakota"/>
                <a:cs typeface="Handwriting - Dakota"/>
              </a:rPr>
              <a:t>Filled in the blanks </a:t>
            </a:r>
          </a:p>
          <a:p>
            <a:pPr marL="285750" indent="-285750">
              <a:buFont typeface="Arial"/>
              <a:buChar char="•"/>
            </a:pPr>
            <a:r>
              <a:rPr lang="en-US" sz="2800" dirty="0" smtClean="0">
                <a:latin typeface="Handwriting - Dakota"/>
                <a:cs typeface="Handwriting - Dakota"/>
              </a:rPr>
              <a:t>Import </a:t>
            </a:r>
            <a:r>
              <a:rPr lang="en-US" sz="2800" dirty="0">
                <a:latin typeface="Handwriting - Dakota"/>
                <a:cs typeface="Handwriting - Dakota"/>
              </a:rPr>
              <a:t>back into </a:t>
            </a:r>
            <a:r>
              <a:rPr lang="en-US" sz="2800" dirty="0" smtClean="0">
                <a:latin typeface="Handwriting - Dakota"/>
                <a:cs typeface="Handwriting - Dakota"/>
              </a:rPr>
              <a:t>Skyward</a:t>
            </a:r>
          </a:p>
          <a:p>
            <a:pPr marL="285750" indent="-285750">
              <a:buFont typeface="Arial"/>
              <a:buChar char="•"/>
            </a:pPr>
            <a:r>
              <a:rPr lang="en-US" sz="2800" dirty="0" smtClean="0">
                <a:latin typeface="Handwriting - Dakota"/>
                <a:cs typeface="Handwriting - Dakota"/>
              </a:rPr>
              <a:t>Created transportation record in student profile</a:t>
            </a:r>
            <a:endParaRPr lang="en-US" sz="2800" dirty="0">
              <a:latin typeface="Handwriting - Dakota"/>
              <a:cs typeface="Handwriting - Dakota"/>
            </a:endParaRPr>
          </a:p>
          <a:p>
            <a:endParaRPr lang="en-US" dirty="0" smtClean="0"/>
          </a:p>
          <a:p>
            <a:endParaRPr lang="en-US" dirty="0"/>
          </a:p>
        </p:txBody>
      </p:sp>
    </p:spTree>
    <p:extLst>
      <p:ext uri="{BB962C8B-B14F-4D97-AF65-F5344CB8AC3E}">
        <p14:creationId xmlns:p14="http://schemas.microsoft.com/office/powerpoint/2010/main" val="392210110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1127</TotalTime>
  <Words>362</Words>
  <Application>Microsoft Macintosh PowerPoint</Application>
  <PresentationFormat>On-screen Show (4:3)</PresentationFormat>
  <Paragraphs>57</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Brilliant Gems from Data Mining</vt:lpstr>
      <vt:lpstr>Our Mission</vt:lpstr>
      <vt:lpstr>Data Mining </vt:lpstr>
      <vt:lpstr>Quick Filters</vt:lpstr>
      <vt:lpstr>Filters</vt:lpstr>
      <vt:lpstr>GEMS of Data Mining</vt:lpstr>
      <vt:lpstr>PowerPoint Presentation</vt:lpstr>
      <vt:lpstr>School Level personnel Reports</vt:lpstr>
      <vt:lpstr>Skybuild Imports </vt:lpstr>
      <vt:lpstr>Skybuild Exports</vt:lpstr>
      <vt:lpstr>PowerPoint Presentation</vt:lpstr>
      <vt:lpstr>Contacts</vt:lpstr>
    </vt:vector>
  </TitlesOfParts>
  <Company>Alcoa City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Brilliant Gems from Data Mining</dc:title>
  <dc:creator>Jennifer Dossett</dc:creator>
  <cp:lastModifiedBy>Lisa Berry</cp:lastModifiedBy>
  <cp:revision>45</cp:revision>
  <cp:lastPrinted>2015-02-03T21:23:32Z</cp:lastPrinted>
  <dcterms:created xsi:type="dcterms:W3CDTF">2015-01-12T15:07:08Z</dcterms:created>
  <dcterms:modified xsi:type="dcterms:W3CDTF">2016-06-03T10:42:06Z</dcterms:modified>
</cp:coreProperties>
</file>