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72"/>
  </p:notesMasterIdLst>
  <p:handoutMasterIdLst>
    <p:handoutMasterId r:id="rId73"/>
  </p:handoutMasterIdLst>
  <p:sldIdLst>
    <p:sldId id="2147479246" r:id="rId5"/>
    <p:sldId id="2147474392" r:id="rId6"/>
    <p:sldId id="2147474393" r:id="rId7"/>
    <p:sldId id="2076137053" r:id="rId8"/>
    <p:sldId id="2147479235" r:id="rId9"/>
    <p:sldId id="2147479232" r:id="rId10"/>
    <p:sldId id="2147479233" r:id="rId11"/>
    <p:sldId id="259" r:id="rId12"/>
    <p:sldId id="2147473771" r:id="rId13"/>
    <p:sldId id="2147473772" r:id="rId14"/>
    <p:sldId id="2147473786" r:id="rId15"/>
    <p:sldId id="2147473759" r:id="rId16"/>
    <p:sldId id="2147473785" r:id="rId17"/>
    <p:sldId id="2147473764" r:id="rId18"/>
    <p:sldId id="2147473770" r:id="rId19"/>
    <p:sldId id="2147473767" r:id="rId20"/>
    <p:sldId id="2147473769" r:id="rId21"/>
    <p:sldId id="2147474372" r:id="rId22"/>
    <p:sldId id="2147473768" r:id="rId23"/>
    <p:sldId id="2147474371" r:id="rId24"/>
    <p:sldId id="2147473776" r:id="rId25"/>
    <p:sldId id="2147474373" r:id="rId26"/>
    <p:sldId id="2147473782" r:id="rId27"/>
    <p:sldId id="2147473781" r:id="rId28"/>
    <p:sldId id="2147479234" r:id="rId29"/>
    <p:sldId id="2147474374" r:id="rId30"/>
    <p:sldId id="2147474389" r:id="rId31"/>
    <p:sldId id="2147479236" r:id="rId32"/>
    <p:sldId id="2147479237" r:id="rId33"/>
    <p:sldId id="2147479238" r:id="rId34"/>
    <p:sldId id="2147479239" r:id="rId35"/>
    <p:sldId id="2147474376" r:id="rId36"/>
    <p:sldId id="2147473749" r:id="rId37"/>
    <p:sldId id="2147473783" r:id="rId38"/>
    <p:sldId id="2147473750" r:id="rId39"/>
    <p:sldId id="2147479244" r:id="rId40"/>
    <p:sldId id="2147473775" r:id="rId41"/>
    <p:sldId id="2147473765" r:id="rId42"/>
    <p:sldId id="2147479245" r:id="rId43"/>
    <p:sldId id="356" r:id="rId44"/>
    <p:sldId id="466" r:id="rId45"/>
    <p:sldId id="2147473766" r:id="rId46"/>
    <p:sldId id="2147479243" r:id="rId47"/>
    <p:sldId id="2147474375" r:id="rId48"/>
    <p:sldId id="2147473738" r:id="rId49"/>
    <p:sldId id="2147479247" r:id="rId50"/>
    <p:sldId id="2147473742" r:id="rId51"/>
    <p:sldId id="2147474381" r:id="rId52"/>
    <p:sldId id="2147473777" r:id="rId53"/>
    <p:sldId id="2147473778" r:id="rId54"/>
    <p:sldId id="2147473779" r:id="rId55"/>
    <p:sldId id="2147473780" r:id="rId56"/>
    <p:sldId id="2145706339" r:id="rId57"/>
    <p:sldId id="2147474231" r:id="rId58"/>
    <p:sldId id="2147474382" r:id="rId59"/>
    <p:sldId id="2147474235" r:id="rId60"/>
    <p:sldId id="2147474348" r:id="rId61"/>
    <p:sldId id="2147479230" r:id="rId62"/>
    <p:sldId id="2147474378" r:id="rId63"/>
    <p:sldId id="2147474377" r:id="rId64"/>
    <p:sldId id="2147474390" r:id="rId65"/>
    <p:sldId id="2147479240" r:id="rId66"/>
    <p:sldId id="2147479241" r:id="rId67"/>
    <p:sldId id="2147474212" r:id="rId68"/>
    <p:sldId id="2147474213" r:id="rId69"/>
    <p:sldId id="2147474395" r:id="rId70"/>
    <p:sldId id="2147479248"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olle Rochino" initials="NR" lastIdx="27" clrIdx="6">
    <p:extLst>
      <p:ext uri="{19B8F6BF-5375-455C-9EA6-DF929625EA0E}">
        <p15:presenceInfo xmlns:p15="http://schemas.microsoft.com/office/powerpoint/2012/main" userId="S::nrochino@cealliance.com::4c37dfe7-ad61-47f6-91fb-42a0366ac35b" providerId="AD"/>
      </p:ext>
    </p:extLst>
  </p:cmAuthor>
  <p:cmAuthor id="1" name="Shara Pantry" initials="SP" lastIdx="83" clrIdx="0">
    <p:extLst>
      <p:ext uri="{19B8F6BF-5375-455C-9EA6-DF929625EA0E}">
        <p15:presenceInfo xmlns:p15="http://schemas.microsoft.com/office/powerpoint/2012/main" userId="S::spantry@clinicaloptions.com::b31b0cc1-a6e1-4e53-95b1-b758f73efb3c" providerId="AD"/>
      </p:ext>
    </p:extLst>
  </p:cmAuthor>
  <p:cmAuthor id="8" name="Marie Becker" initials="MB" lastIdx="1" clrIdx="7">
    <p:extLst>
      <p:ext uri="{19B8F6BF-5375-455C-9EA6-DF929625EA0E}">
        <p15:presenceInfo xmlns:p15="http://schemas.microsoft.com/office/powerpoint/2012/main" userId="S::mbecker@clinicaloptions.com::a16991b8-7bb5-4da5-98af-c360d036dd20" providerId="AD"/>
      </p:ext>
    </p:extLst>
  </p:cmAuthor>
  <p:cmAuthor id="2" name="Rachael Andrie" initials="RA" lastIdx="2" clrIdx="1">
    <p:extLst>
      <p:ext uri="{19B8F6BF-5375-455C-9EA6-DF929625EA0E}">
        <p15:presenceInfo xmlns:p15="http://schemas.microsoft.com/office/powerpoint/2012/main" userId="S::randrie@clinicaloptions.com::311027c1-cf79-416d-b346-5f38dcd95c11" providerId="AD"/>
      </p:ext>
    </p:extLst>
  </p:cmAuthor>
  <p:cmAuthor id="9" name="Kristen Rosenthal" initials="KR" lastIdx="64" clrIdx="8">
    <p:extLst>
      <p:ext uri="{19B8F6BF-5375-455C-9EA6-DF929625EA0E}">
        <p15:presenceInfo xmlns:p15="http://schemas.microsoft.com/office/powerpoint/2012/main" userId="S::krosenthal@clinicaloptions.com::67a58a6d-22ff-4b03-8f01-10ea3f44af52" providerId="AD"/>
      </p:ext>
    </p:extLst>
  </p:cmAuthor>
  <p:cmAuthor id="3" name="Timothy Quill" initials="TQ" lastIdx="27" clrIdx="2">
    <p:extLst>
      <p:ext uri="{19B8F6BF-5375-455C-9EA6-DF929625EA0E}">
        <p15:presenceInfo xmlns:p15="http://schemas.microsoft.com/office/powerpoint/2012/main" userId="S::tquill@clinicaloptions.com::b1dc6efb-2995-45e7-a306-57a2c67aa886" providerId="AD"/>
      </p:ext>
    </p:extLst>
  </p:cmAuthor>
  <p:cmAuthor id="10" name="Faiman, PHD, CNP, Beth" initials="BF" lastIdx="25" clrIdx="9">
    <p:extLst>
      <p:ext uri="{19B8F6BF-5375-455C-9EA6-DF929625EA0E}">
        <p15:presenceInfo xmlns:p15="http://schemas.microsoft.com/office/powerpoint/2012/main" userId="S::faimanb@ccf.org::44048500-e3d2-4961-9ce0-8bc9080ff1b1" providerId="AD"/>
      </p:ext>
    </p:extLst>
  </p:cmAuthor>
  <p:cmAuthor id="4" name="Maddelynne Parker" initials="MP" lastIdx="58" clrIdx="3">
    <p:extLst>
      <p:ext uri="{19B8F6BF-5375-455C-9EA6-DF929625EA0E}">
        <p15:presenceInfo xmlns:p15="http://schemas.microsoft.com/office/powerpoint/2012/main" userId="Maddelynne Parker" providerId="None"/>
      </p:ext>
    </p:extLst>
  </p:cmAuthor>
  <p:cmAuthor id="11" name="Dussadee Royal" initials="DR" lastIdx="1" clrIdx="10">
    <p:extLst>
      <p:ext uri="{19B8F6BF-5375-455C-9EA6-DF929625EA0E}">
        <p15:presenceInfo xmlns:p15="http://schemas.microsoft.com/office/powerpoint/2012/main" userId="S::droyal@clinicaloptions.com::51beead8-6fa0-4b98-aeba-37044af35e17" providerId="AD"/>
      </p:ext>
    </p:extLst>
  </p:cmAuthor>
  <p:cmAuthor id="5" name="Liz Donohue" initials="LD" lastIdx="5" clrIdx="4">
    <p:extLst>
      <p:ext uri="{19B8F6BF-5375-455C-9EA6-DF929625EA0E}">
        <p15:presenceInfo xmlns:p15="http://schemas.microsoft.com/office/powerpoint/2012/main" userId="S::ldonohue@practicingclinicians.com::1dd2b9cf-45e8-40ae-9123-4564d15e2785" providerId="AD"/>
      </p:ext>
    </p:extLst>
  </p:cmAuthor>
  <p:cmAuthor id="6" name="Miranda Krzanowicz" initials="MK" lastIdx="1" clrIdx="5">
    <p:extLst>
      <p:ext uri="{19B8F6BF-5375-455C-9EA6-DF929625EA0E}">
        <p15:presenceInfo xmlns:p15="http://schemas.microsoft.com/office/powerpoint/2012/main" userId="S::mkrzanowicz@clinicaloptions.com::dd67459b-b957-4aa6-ac1d-605b6b0bcf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6D8"/>
    <a:srgbClr val="00823B"/>
    <a:srgbClr val="BFD5DC"/>
    <a:srgbClr val="015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9AF58-38BE-43AD-A844-38467AC446B0}" v="168" dt="2024-09-17T19:23:09.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0900" autoAdjust="0"/>
  </p:normalViewPr>
  <p:slideViewPr>
    <p:cSldViewPr snapToGrid="0">
      <p:cViewPr varScale="1">
        <p:scale>
          <a:sx n="57" d="100"/>
          <a:sy n="57" d="100"/>
        </p:scale>
        <p:origin x="944"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3331041248078"/>
          <c:y val="0.13791635063543292"/>
          <c:w val="0.56462763714444131"/>
          <c:h val="0.78985824347958922"/>
        </c:manualLayout>
      </c:layout>
      <c:barChart>
        <c:barDir val="col"/>
        <c:grouping val="stacked"/>
        <c:varyColors val="0"/>
        <c:ser>
          <c:idx val="0"/>
          <c:order val="0"/>
          <c:tx>
            <c:strRef>
              <c:f>Sheet1!$B$1</c:f>
              <c:strCache>
                <c:ptCount val="1"/>
                <c:pt idx="0">
                  <c:v>PR</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Efficacy Analysis Subset 
(n=110)</c:v>
                </c:pt>
              </c:strCache>
            </c:strRef>
          </c:cat>
          <c:val>
            <c:numRef>
              <c:f>Sheet1!$B$2</c:f>
              <c:numCache>
                <c:formatCode>0.0</c:formatCode>
                <c:ptCount val="1"/>
                <c:pt idx="0">
                  <c:v>3.6</c:v>
                </c:pt>
              </c:numCache>
            </c:numRef>
          </c:val>
          <c:extLst>
            <c:ext xmlns:c16="http://schemas.microsoft.com/office/drawing/2014/chart" uri="{C3380CC4-5D6E-409C-BE32-E72D297353CC}">
              <c16:uniqueId val="{00000000-A710-4932-B51D-7B61B53077D6}"/>
            </c:ext>
          </c:extLst>
        </c:ser>
        <c:ser>
          <c:idx val="1"/>
          <c:order val="1"/>
          <c:tx>
            <c:strRef>
              <c:f>Sheet1!$C$1</c:f>
              <c:strCache>
                <c:ptCount val="1"/>
                <c:pt idx="0">
                  <c:v>VGPR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Efficacy Analysis Subset 
(n=110)</c:v>
                </c:pt>
              </c:strCache>
            </c:strRef>
          </c:cat>
          <c:val>
            <c:numRef>
              <c:f>Sheet1!$C$2</c:f>
              <c:numCache>
                <c:formatCode>General</c:formatCode>
                <c:ptCount val="1"/>
                <c:pt idx="0">
                  <c:v>13.3</c:v>
                </c:pt>
              </c:numCache>
            </c:numRef>
          </c:val>
          <c:extLst>
            <c:ext xmlns:c16="http://schemas.microsoft.com/office/drawing/2014/chart" uri="{C3380CC4-5D6E-409C-BE32-E72D297353CC}">
              <c16:uniqueId val="{00000001-A710-4932-B51D-7B61B53077D6}"/>
            </c:ext>
          </c:extLst>
        </c:ser>
        <c:ser>
          <c:idx val="2"/>
          <c:order val="2"/>
          <c:tx>
            <c:strRef>
              <c:f>Sheet1!$D$1</c:f>
              <c:strCache>
                <c:ptCount val="1"/>
                <c:pt idx="0">
                  <c:v>CR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Efficacy Analysis Subset 
(n=110)</c:v>
                </c:pt>
              </c:strCache>
            </c:strRef>
          </c:cat>
          <c:val>
            <c:numRef>
              <c:f>Sheet1!$D$2</c:f>
              <c:numCache>
                <c:formatCode>General</c:formatCode>
                <c:ptCount val="1"/>
                <c:pt idx="0">
                  <c:v>7.3</c:v>
                </c:pt>
              </c:numCache>
            </c:numRef>
          </c:val>
          <c:extLst>
            <c:ext xmlns:c16="http://schemas.microsoft.com/office/drawing/2014/chart" uri="{C3380CC4-5D6E-409C-BE32-E72D297353CC}">
              <c16:uniqueId val="{00000002-A710-4932-B51D-7B61B53077D6}"/>
            </c:ext>
          </c:extLst>
        </c:ser>
        <c:ser>
          <c:idx val="3"/>
          <c:order val="3"/>
          <c:tx>
            <c:strRef>
              <c:f>Sheet1!$E$1</c:f>
              <c:strCache>
                <c:ptCount val="1"/>
                <c:pt idx="0">
                  <c:v>sCR</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A710-4932-B51D-7B61B53077D6}"/>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Efficacy Analysis Subset 
(n=110)</c:v>
                </c:pt>
              </c:strCache>
            </c:strRef>
          </c:cat>
          <c:val>
            <c:numRef>
              <c:f>Sheet1!$E$2</c:f>
              <c:numCache>
                <c:formatCode>General</c:formatCode>
                <c:ptCount val="1"/>
                <c:pt idx="0">
                  <c:v>38.799999999999997</c:v>
                </c:pt>
              </c:numCache>
            </c:numRef>
          </c:val>
          <c:extLst>
            <c:ext xmlns:c16="http://schemas.microsoft.com/office/drawing/2014/chart" uri="{C3380CC4-5D6E-409C-BE32-E72D297353CC}">
              <c16:uniqueId val="{00000005-A710-4932-B51D-7B61B53077D6}"/>
            </c:ext>
          </c:extLst>
        </c:ser>
        <c:dLbls>
          <c:dLblPos val="ctr"/>
          <c:showLegendKey val="0"/>
          <c:showVal val="1"/>
          <c:showCatName val="0"/>
          <c:showSerName val="0"/>
          <c:showPercent val="0"/>
          <c:showBubbleSize val="0"/>
        </c:dLbls>
        <c:gapWidth val="200"/>
        <c:overlap val="100"/>
        <c:axId val="464363359"/>
        <c:axId val="178895679"/>
      </c:barChart>
      <c:catAx>
        <c:axId val="464363359"/>
        <c:scaling>
          <c:orientation val="minMax"/>
        </c:scaling>
        <c:delete val="1"/>
        <c:axPos val="b"/>
        <c:numFmt formatCode="General" sourceLinked="1"/>
        <c:majorTickMark val="none"/>
        <c:minorTickMark val="none"/>
        <c:tickLblPos val="nextTo"/>
        <c:crossAx val="178895679"/>
        <c:crosses val="autoZero"/>
        <c:auto val="1"/>
        <c:lblAlgn val="ctr"/>
        <c:lblOffset val="100"/>
        <c:noMultiLvlLbl val="0"/>
      </c:catAx>
      <c:valAx>
        <c:axId val="178895679"/>
        <c:scaling>
          <c:orientation val="minMax"/>
        </c:scaling>
        <c:delete val="0"/>
        <c:axPos val="l"/>
        <c:numFmt formatCode="0" sourceLinked="0"/>
        <c:majorTickMark val="out"/>
        <c:minorTickMark val="none"/>
        <c:tickLblPos val="nextTo"/>
        <c:spPr>
          <a:noFill/>
          <a:ln w="28575">
            <a:solidFill>
              <a:schemeClr val="bg1"/>
            </a:solidFill>
          </a:ln>
          <a:effectLst/>
        </c:spPr>
        <c:txPr>
          <a:bodyPr rot="-6000000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464363359"/>
        <c:crosses val="autoZero"/>
        <c:crossBetween val="between"/>
      </c:valAx>
      <c:spPr>
        <a:noFill/>
        <a:ln w="25400">
          <a:noFill/>
        </a:ln>
        <a:effectLst/>
      </c:spPr>
    </c:plotArea>
    <c:legend>
      <c:legendPos val="r"/>
      <c:legendEntry>
        <c:idx val="1"/>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78978284502525187"/>
          <c:y val="0.52211826349103108"/>
          <c:w val="0.12985682604925622"/>
          <c:h val="0.279574158820525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3331041248078"/>
          <c:y val="0.13791635063543292"/>
          <c:w val="0.56462763714444131"/>
          <c:h val="0.78985824347958922"/>
        </c:manualLayout>
      </c:layout>
      <c:barChart>
        <c:barDir val="col"/>
        <c:grouping val="stacked"/>
        <c:varyColors val="0"/>
        <c:ser>
          <c:idx val="0"/>
          <c:order val="0"/>
          <c:tx>
            <c:strRef>
              <c:f>Sheet1!$B$1</c:f>
              <c:strCache>
                <c:ptCount val="1"/>
                <c:pt idx="0">
                  <c:v>PR</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Efficacy Analysis Subset 
(n=123)</c:v>
                </c:pt>
              </c:strCache>
            </c:strRef>
          </c:cat>
          <c:val>
            <c:numRef>
              <c:f>Sheet1!$B$2</c:f>
              <c:numCache>
                <c:formatCode>0.0</c:formatCode>
                <c:ptCount val="1"/>
                <c:pt idx="0">
                  <c:v>4.9000000000000004</c:v>
                </c:pt>
              </c:numCache>
            </c:numRef>
          </c:val>
          <c:extLst>
            <c:ext xmlns:c16="http://schemas.microsoft.com/office/drawing/2014/chart" uri="{C3380CC4-5D6E-409C-BE32-E72D297353CC}">
              <c16:uniqueId val="{00000000-A6F0-4D52-8F31-70D5C67CDD3B}"/>
            </c:ext>
          </c:extLst>
        </c:ser>
        <c:ser>
          <c:idx val="1"/>
          <c:order val="1"/>
          <c:tx>
            <c:strRef>
              <c:f>Sheet1!$C$1</c:f>
              <c:strCache>
                <c:ptCount val="1"/>
                <c:pt idx="0">
                  <c:v>VGPR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Efficacy Analysis Subset 
(n=123)</c:v>
                </c:pt>
              </c:strCache>
            </c:strRef>
          </c:cat>
          <c:val>
            <c:numRef>
              <c:f>Sheet1!$C$2</c:f>
              <c:numCache>
                <c:formatCode>General</c:formatCode>
                <c:ptCount val="1"/>
                <c:pt idx="0">
                  <c:v>18.7</c:v>
                </c:pt>
              </c:numCache>
            </c:numRef>
          </c:val>
          <c:extLst>
            <c:ext xmlns:c16="http://schemas.microsoft.com/office/drawing/2014/chart" uri="{C3380CC4-5D6E-409C-BE32-E72D297353CC}">
              <c16:uniqueId val="{00000001-A6F0-4D52-8F31-70D5C67CDD3B}"/>
            </c:ext>
          </c:extLst>
        </c:ser>
        <c:ser>
          <c:idx val="2"/>
          <c:order val="2"/>
          <c:tx>
            <c:strRef>
              <c:f>Sheet1!$D$1</c:f>
              <c:strCache>
                <c:ptCount val="1"/>
                <c:pt idx="0">
                  <c:v>CR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Efficacy Analysis Subset 
(n=123)</c:v>
                </c:pt>
              </c:strCache>
            </c:strRef>
          </c:cat>
          <c:val>
            <c:numRef>
              <c:f>Sheet1!$D$2</c:f>
              <c:numCache>
                <c:formatCode>General</c:formatCode>
                <c:ptCount val="1"/>
                <c:pt idx="0">
                  <c:v>21.1</c:v>
                </c:pt>
              </c:numCache>
            </c:numRef>
          </c:val>
          <c:extLst>
            <c:ext xmlns:c16="http://schemas.microsoft.com/office/drawing/2014/chart" uri="{C3380CC4-5D6E-409C-BE32-E72D297353CC}">
              <c16:uniqueId val="{00000002-A6F0-4D52-8F31-70D5C67CDD3B}"/>
            </c:ext>
          </c:extLst>
        </c:ser>
        <c:ser>
          <c:idx val="3"/>
          <c:order val="3"/>
          <c:tx>
            <c:strRef>
              <c:f>Sheet1!$E$1</c:f>
              <c:strCache>
                <c:ptCount val="1"/>
                <c:pt idx="0">
                  <c:v>sCR</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A6F0-4D52-8F31-70D5C67CDD3B}"/>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Efficacy Analysis Subset 
(n=123)</c:v>
                </c:pt>
              </c:strCache>
            </c:strRef>
          </c:cat>
          <c:val>
            <c:numRef>
              <c:f>Sheet1!$E$2</c:f>
              <c:numCache>
                <c:formatCode>General</c:formatCode>
                <c:ptCount val="1"/>
                <c:pt idx="0">
                  <c:v>16.3</c:v>
                </c:pt>
              </c:numCache>
            </c:numRef>
          </c:val>
          <c:extLst>
            <c:ext xmlns:c16="http://schemas.microsoft.com/office/drawing/2014/chart" uri="{C3380CC4-5D6E-409C-BE32-E72D297353CC}">
              <c16:uniqueId val="{00000005-A6F0-4D52-8F31-70D5C67CDD3B}"/>
            </c:ext>
          </c:extLst>
        </c:ser>
        <c:dLbls>
          <c:dLblPos val="ctr"/>
          <c:showLegendKey val="0"/>
          <c:showVal val="1"/>
          <c:showCatName val="0"/>
          <c:showSerName val="0"/>
          <c:showPercent val="0"/>
          <c:showBubbleSize val="0"/>
        </c:dLbls>
        <c:gapWidth val="200"/>
        <c:overlap val="100"/>
        <c:axId val="464363359"/>
        <c:axId val="178895679"/>
      </c:barChart>
      <c:catAx>
        <c:axId val="464363359"/>
        <c:scaling>
          <c:orientation val="minMax"/>
        </c:scaling>
        <c:delete val="1"/>
        <c:axPos val="b"/>
        <c:numFmt formatCode="General" sourceLinked="1"/>
        <c:majorTickMark val="none"/>
        <c:minorTickMark val="none"/>
        <c:tickLblPos val="nextTo"/>
        <c:crossAx val="178895679"/>
        <c:crosses val="autoZero"/>
        <c:auto val="1"/>
        <c:lblAlgn val="ctr"/>
        <c:lblOffset val="100"/>
        <c:noMultiLvlLbl val="0"/>
      </c:catAx>
      <c:valAx>
        <c:axId val="178895679"/>
        <c:scaling>
          <c:orientation val="minMax"/>
        </c:scaling>
        <c:delete val="0"/>
        <c:axPos val="l"/>
        <c:numFmt formatCode="0" sourceLinked="0"/>
        <c:majorTickMark val="out"/>
        <c:minorTickMark val="none"/>
        <c:tickLblPos val="nextTo"/>
        <c:spPr>
          <a:noFill/>
          <a:ln w="28575">
            <a:solidFill>
              <a:schemeClr val="bg1"/>
            </a:solidFill>
          </a:ln>
          <a:effectLst/>
        </c:spPr>
        <c:txPr>
          <a:bodyPr rot="-6000000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464363359"/>
        <c:crosses val="autoZero"/>
        <c:crossBetween val="between"/>
      </c:valAx>
      <c:spPr>
        <a:noFill/>
        <a:ln w="25400">
          <a:noFill/>
        </a:ln>
        <a:effectLst/>
      </c:spPr>
    </c:plotArea>
    <c:legend>
      <c:legendPos val="r"/>
      <c:legendEntry>
        <c:idx val="1"/>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78978284502525187"/>
          <c:y val="0.52211826349103108"/>
          <c:w val="0.12985682604925622"/>
          <c:h val="0.279574158820525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69E2F-4DF9-4A67-87AE-A81E8B912D4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4CD4CE5E-58A7-4D58-AEB3-177CBEDB7B38}">
      <dgm:prSet phldrT="[Text]"/>
      <dgm:spPr>
        <a:solidFill>
          <a:schemeClr val="accent1"/>
        </a:solidFill>
      </dgm:spPr>
      <dgm:t>
        <a:bodyPr/>
        <a:lstStyle/>
        <a:p>
          <a:r>
            <a:rPr lang="en-US"/>
            <a:t>Premedication</a:t>
          </a:r>
        </a:p>
      </dgm:t>
    </dgm:pt>
    <dgm:pt modelId="{F45B12E5-F6DF-4EBE-80FA-BA69EA051408}" type="parTrans" cxnId="{178DC97F-4DF0-4321-87C0-CBFE532BFEBE}">
      <dgm:prSet/>
      <dgm:spPr/>
      <dgm:t>
        <a:bodyPr/>
        <a:lstStyle/>
        <a:p>
          <a:endParaRPr lang="en-US"/>
        </a:p>
      </dgm:t>
    </dgm:pt>
    <dgm:pt modelId="{A67D134B-8C4A-4C6D-880D-93BCEE5E4482}" type="sibTrans" cxnId="{178DC97F-4DF0-4321-87C0-CBFE532BFEBE}">
      <dgm:prSet/>
      <dgm:spPr/>
      <dgm:t>
        <a:bodyPr/>
        <a:lstStyle/>
        <a:p>
          <a:endParaRPr lang="en-US"/>
        </a:p>
      </dgm:t>
    </dgm:pt>
    <dgm:pt modelId="{3562B4D2-EBF5-4824-9135-1D38269ABC0B}">
      <dgm:prSet phldrT="[Text]"/>
      <dgm:spPr/>
      <dgm:t>
        <a:bodyPr/>
        <a:lstStyle/>
        <a:p>
          <a:r>
            <a:rPr lang="en-US"/>
            <a:t>Step-up Dosing</a:t>
          </a:r>
        </a:p>
      </dgm:t>
    </dgm:pt>
    <dgm:pt modelId="{7572FCEF-F3DE-4AB3-8FBA-2BDFFF77BD98}" type="parTrans" cxnId="{9256A7BD-4FCA-4C2D-8B26-AF44291700C8}">
      <dgm:prSet/>
      <dgm:spPr/>
      <dgm:t>
        <a:bodyPr/>
        <a:lstStyle/>
        <a:p>
          <a:endParaRPr lang="en-US"/>
        </a:p>
      </dgm:t>
    </dgm:pt>
    <dgm:pt modelId="{B339C89E-3009-49E7-A09A-5F9E3E50910C}" type="sibTrans" cxnId="{9256A7BD-4FCA-4C2D-8B26-AF44291700C8}">
      <dgm:prSet/>
      <dgm:spPr/>
      <dgm:t>
        <a:bodyPr/>
        <a:lstStyle/>
        <a:p>
          <a:endParaRPr lang="en-US"/>
        </a:p>
      </dgm:t>
    </dgm:pt>
    <dgm:pt modelId="{418B2888-FB8E-4571-86A2-5016DF21C5E8}">
      <dgm:prSet phldrT="[Text]"/>
      <dgm:spPr/>
      <dgm:t>
        <a:bodyPr/>
        <a:lstStyle/>
        <a:p>
          <a:r>
            <a:rPr lang="en-US"/>
            <a:t>Subcutaneous Dosing</a:t>
          </a:r>
        </a:p>
      </dgm:t>
    </dgm:pt>
    <dgm:pt modelId="{D15ECC65-CB1F-4665-9DF5-2EB94506AB05}" type="parTrans" cxnId="{92CD950A-6ED8-489F-BF6F-9E3E159F5522}">
      <dgm:prSet/>
      <dgm:spPr/>
      <dgm:t>
        <a:bodyPr/>
        <a:lstStyle/>
        <a:p>
          <a:endParaRPr lang="en-US"/>
        </a:p>
      </dgm:t>
    </dgm:pt>
    <dgm:pt modelId="{7F7BD0B4-859F-4D76-9483-0A2FC99E5B7C}" type="sibTrans" cxnId="{92CD950A-6ED8-489F-BF6F-9E3E159F5522}">
      <dgm:prSet/>
      <dgm:spPr/>
      <dgm:t>
        <a:bodyPr/>
        <a:lstStyle/>
        <a:p>
          <a:endParaRPr lang="en-US"/>
        </a:p>
      </dgm:t>
    </dgm:pt>
    <dgm:pt modelId="{33F36F4E-0FF2-4ED1-B99C-539172BDFDAE}">
      <dgm:prSet/>
      <dgm:spPr/>
      <dgm:t>
        <a:bodyPr/>
        <a:lstStyle/>
        <a:p>
          <a:r>
            <a:rPr lang="en-US">
              <a:solidFill>
                <a:schemeClr val="bg1"/>
              </a:solidFill>
            </a:rPr>
            <a:t>Growth Factor Support</a:t>
          </a:r>
        </a:p>
      </dgm:t>
    </dgm:pt>
    <dgm:pt modelId="{B3DD149C-9CCC-4827-9FA6-36DD3F719BDA}" type="parTrans" cxnId="{5390F299-5495-40A2-B05A-7C9F065F8FF3}">
      <dgm:prSet/>
      <dgm:spPr/>
      <dgm:t>
        <a:bodyPr/>
        <a:lstStyle/>
        <a:p>
          <a:endParaRPr lang="en-US"/>
        </a:p>
      </dgm:t>
    </dgm:pt>
    <dgm:pt modelId="{AB598F4B-92E9-4160-8C9F-3C049398CC75}" type="sibTrans" cxnId="{5390F299-5495-40A2-B05A-7C9F065F8FF3}">
      <dgm:prSet/>
      <dgm:spPr/>
      <dgm:t>
        <a:bodyPr/>
        <a:lstStyle/>
        <a:p>
          <a:endParaRPr lang="en-US"/>
        </a:p>
      </dgm:t>
    </dgm:pt>
    <dgm:pt modelId="{693FB46E-874F-465A-921B-084FF2750858}">
      <dgm:prSet/>
      <dgm:spPr/>
      <dgm:t>
        <a:bodyPr/>
        <a:lstStyle/>
        <a:p>
          <a:r>
            <a:rPr lang="en-US"/>
            <a:t>Antimicrobial Prophylaxis</a:t>
          </a:r>
        </a:p>
      </dgm:t>
    </dgm:pt>
    <dgm:pt modelId="{E3E38073-D7A1-4F0E-B35C-4BA926E7FE1B}" type="parTrans" cxnId="{A602DAC0-15C0-4860-9E0E-F8227B423923}">
      <dgm:prSet/>
      <dgm:spPr/>
      <dgm:t>
        <a:bodyPr/>
        <a:lstStyle/>
        <a:p>
          <a:endParaRPr lang="en-US"/>
        </a:p>
      </dgm:t>
    </dgm:pt>
    <dgm:pt modelId="{C35AB797-D91F-43F9-B209-04D24BAEB7BF}" type="sibTrans" cxnId="{A602DAC0-15C0-4860-9E0E-F8227B423923}">
      <dgm:prSet/>
      <dgm:spPr/>
      <dgm:t>
        <a:bodyPr/>
        <a:lstStyle/>
        <a:p>
          <a:endParaRPr lang="en-US"/>
        </a:p>
      </dgm:t>
    </dgm:pt>
    <dgm:pt modelId="{22EDEDFE-E2A5-4AE1-86A4-D64FADFE11E3}" type="pres">
      <dgm:prSet presAssocID="{41269E2F-4DF9-4A67-87AE-A81E8B912D4A}" presName="Name0" presStyleCnt="0">
        <dgm:presLayoutVars>
          <dgm:chMax val="7"/>
          <dgm:chPref val="7"/>
          <dgm:dir/>
        </dgm:presLayoutVars>
      </dgm:prSet>
      <dgm:spPr/>
    </dgm:pt>
    <dgm:pt modelId="{A6EE04AC-61FE-453F-94AA-364FE00BC99D}" type="pres">
      <dgm:prSet presAssocID="{41269E2F-4DF9-4A67-87AE-A81E8B912D4A}" presName="Name1" presStyleCnt="0"/>
      <dgm:spPr/>
    </dgm:pt>
    <dgm:pt modelId="{C2EC67C5-1545-455F-AB1B-9C0FB0BDAAA4}" type="pres">
      <dgm:prSet presAssocID="{41269E2F-4DF9-4A67-87AE-A81E8B912D4A}" presName="cycle" presStyleCnt="0"/>
      <dgm:spPr/>
    </dgm:pt>
    <dgm:pt modelId="{F3990813-E2FD-4430-88FB-BC336DE56129}" type="pres">
      <dgm:prSet presAssocID="{41269E2F-4DF9-4A67-87AE-A81E8B912D4A}" presName="srcNode" presStyleLbl="node1" presStyleIdx="0" presStyleCnt="5"/>
      <dgm:spPr/>
    </dgm:pt>
    <dgm:pt modelId="{5E9B88C2-7302-40E1-91BE-DC0CD81995FA}" type="pres">
      <dgm:prSet presAssocID="{41269E2F-4DF9-4A67-87AE-A81E8B912D4A}" presName="conn" presStyleLbl="parChTrans1D2" presStyleIdx="0" presStyleCnt="1"/>
      <dgm:spPr/>
    </dgm:pt>
    <dgm:pt modelId="{35FDE259-7800-4FE5-9E75-B184296A1CF8}" type="pres">
      <dgm:prSet presAssocID="{41269E2F-4DF9-4A67-87AE-A81E8B912D4A}" presName="extraNode" presStyleLbl="node1" presStyleIdx="0" presStyleCnt="5"/>
      <dgm:spPr/>
    </dgm:pt>
    <dgm:pt modelId="{C31D5A95-3C37-4684-9BAA-B5B02B56758D}" type="pres">
      <dgm:prSet presAssocID="{41269E2F-4DF9-4A67-87AE-A81E8B912D4A}" presName="dstNode" presStyleLbl="node1" presStyleIdx="0" presStyleCnt="5"/>
      <dgm:spPr/>
    </dgm:pt>
    <dgm:pt modelId="{5BC8FAE3-CA6D-4101-A68E-6F060D01340C}" type="pres">
      <dgm:prSet presAssocID="{4CD4CE5E-58A7-4D58-AEB3-177CBEDB7B38}" presName="text_1" presStyleLbl="node1" presStyleIdx="0" presStyleCnt="5">
        <dgm:presLayoutVars>
          <dgm:bulletEnabled val="1"/>
        </dgm:presLayoutVars>
      </dgm:prSet>
      <dgm:spPr/>
    </dgm:pt>
    <dgm:pt modelId="{44682D4C-1CD3-4A17-A50F-740AD297234D}" type="pres">
      <dgm:prSet presAssocID="{4CD4CE5E-58A7-4D58-AEB3-177CBEDB7B38}" presName="accent_1" presStyleCnt="0"/>
      <dgm:spPr/>
    </dgm:pt>
    <dgm:pt modelId="{44E847AD-43AD-4CFF-BFE2-7F1D86BC3433}" type="pres">
      <dgm:prSet presAssocID="{4CD4CE5E-58A7-4D58-AEB3-177CBEDB7B38}" presName="accentRepeatNode" presStyleLbl="solidFgAcc1" presStyleIdx="0" presStyleCnt="5"/>
      <dgm:spPr>
        <a:ln>
          <a:solidFill>
            <a:schemeClr val="accent1"/>
          </a:solidFill>
        </a:ln>
      </dgm:spPr>
    </dgm:pt>
    <dgm:pt modelId="{51B24CC6-C905-4FCA-B484-902272EE6439}" type="pres">
      <dgm:prSet presAssocID="{3562B4D2-EBF5-4824-9135-1D38269ABC0B}" presName="text_2" presStyleLbl="node1" presStyleIdx="1" presStyleCnt="5">
        <dgm:presLayoutVars>
          <dgm:bulletEnabled val="1"/>
        </dgm:presLayoutVars>
      </dgm:prSet>
      <dgm:spPr/>
    </dgm:pt>
    <dgm:pt modelId="{3AF8C360-0335-479A-BF92-157C52AAA5AF}" type="pres">
      <dgm:prSet presAssocID="{3562B4D2-EBF5-4824-9135-1D38269ABC0B}" presName="accent_2" presStyleCnt="0"/>
      <dgm:spPr/>
    </dgm:pt>
    <dgm:pt modelId="{341E0219-F30C-43B5-B7D3-0EB0C16D519E}" type="pres">
      <dgm:prSet presAssocID="{3562B4D2-EBF5-4824-9135-1D38269ABC0B}" presName="accentRepeatNode" presStyleLbl="solidFgAcc1" presStyleIdx="1" presStyleCnt="5"/>
      <dgm:spPr/>
    </dgm:pt>
    <dgm:pt modelId="{EEEC657B-73FB-416A-834A-01892898F826}" type="pres">
      <dgm:prSet presAssocID="{418B2888-FB8E-4571-86A2-5016DF21C5E8}" presName="text_3" presStyleLbl="node1" presStyleIdx="2" presStyleCnt="5">
        <dgm:presLayoutVars>
          <dgm:bulletEnabled val="1"/>
        </dgm:presLayoutVars>
      </dgm:prSet>
      <dgm:spPr/>
    </dgm:pt>
    <dgm:pt modelId="{1A47EE4E-A722-4DC7-A067-533ACE3CDE9C}" type="pres">
      <dgm:prSet presAssocID="{418B2888-FB8E-4571-86A2-5016DF21C5E8}" presName="accent_3" presStyleCnt="0"/>
      <dgm:spPr/>
    </dgm:pt>
    <dgm:pt modelId="{4E50AF68-A1EB-4D87-9510-411B5BF9B488}" type="pres">
      <dgm:prSet presAssocID="{418B2888-FB8E-4571-86A2-5016DF21C5E8}" presName="accentRepeatNode" presStyleLbl="solidFgAcc1" presStyleIdx="2" presStyleCnt="5"/>
      <dgm:spPr/>
    </dgm:pt>
    <dgm:pt modelId="{481F3EFB-5816-425E-9AED-FE91A18EC434}" type="pres">
      <dgm:prSet presAssocID="{33F36F4E-0FF2-4ED1-B99C-539172BDFDAE}" presName="text_4" presStyleLbl="node1" presStyleIdx="3" presStyleCnt="5">
        <dgm:presLayoutVars>
          <dgm:bulletEnabled val="1"/>
        </dgm:presLayoutVars>
      </dgm:prSet>
      <dgm:spPr/>
    </dgm:pt>
    <dgm:pt modelId="{84C609EF-581B-41C6-8858-749BE88AD4CB}" type="pres">
      <dgm:prSet presAssocID="{33F36F4E-0FF2-4ED1-B99C-539172BDFDAE}" presName="accent_4" presStyleCnt="0"/>
      <dgm:spPr/>
    </dgm:pt>
    <dgm:pt modelId="{C4755569-218C-4B36-98C4-D5B0D854BF57}" type="pres">
      <dgm:prSet presAssocID="{33F36F4E-0FF2-4ED1-B99C-539172BDFDAE}" presName="accentRepeatNode" presStyleLbl="solidFgAcc1" presStyleIdx="3" presStyleCnt="5"/>
      <dgm:spPr/>
    </dgm:pt>
    <dgm:pt modelId="{23DE637A-1018-489F-90C2-D9E4CB31EBE3}" type="pres">
      <dgm:prSet presAssocID="{693FB46E-874F-465A-921B-084FF2750858}" presName="text_5" presStyleLbl="node1" presStyleIdx="4" presStyleCnt="5">
        <dgm:presLayoutVars>
          <dgm:bulletEnabled val="1"/>
        </dgm:presLayoutVars>
      </dgm:prSet>
      <dgm:spPr/>
    </dgm:pt>
    <dgm:pt modelId="{392FAED3-435C-48BF-ABD7-91A524EA739E}" type="pres">
      <dgm:prSet presAssocID="{693FB46E-874F-465A-921B-084FF2750858}" presName="accent_5" presStyleCnt="0"/>
      <dgm:spPr/>
    </dgm:pt>
    <dgm:pt modelId="{0C32944B-CC74-4B06-B159-8D67680F8B5F}" type="pres">
      <dgm:prSet presAssocID="{693FB46E-874F-465A-921B-084FF2750858}" presName="accentRepeatNode" presStyleLbl="solidFgAcc1" presStyleIdx="4" presStyleCnt="5"/>
      <dgm:spPr/>
    </dgm:pt>
  </dgm:ptLst>
  <dgm:cxnLst>
    <dgm:cxn modelId="{92CD950A-6ED8-489F-BF6F-9E3E159F5522}" srcId="{41269E2F-4DF9-4A67-87AE-A81E8B912D4A}" destId="{418B2888-FB8E-4571-86A2-5016DF21C5E8}" srcOrd="2" destOrd="0" parTransId="{D15ECC65-CB1F-4665-9DF5-2EB94506AB05}" sibTransId="{7F7BD0B4-859F-4D76-9483-0A2FC99E5B7C}"/>
    <dgm:cxn modelId="{73F4B10D-B03A-4230-82CF-B833B64C891B}" type="presOf" srcId="{A67D134B-8C4A-4C6D-880D-93BCEE5E4482}" destId="{5E9B88C2-7302-40E1-91BE-DC0CD81995FA}" srcOrd="0" destOrd="0" presId="urn:microsoft.com/office/officeart/2008/layout/VerticalCurvedList"/>
    <dgm:cxn modelId="{5E05E119-2362-49F4-B662-B28AA7607825}" type="presOf" srcId="{4CD4CE5E-58A7-4D58-AEB3-177CBEDB7B38}" destId="{5BC8FAE3-CA6D-4101-A68E-6F060D01340C}" srcOrd="0" destOrd="0" presId="urn:microsoft.com/office/officeart/2008/layout/VerticalCurvedList"/>
    <dgm:cxn modelId="{BF93CB42-8EF0-4DB4-99B8-D1DA41500242}" type="presOf" srcId="{41269E2F-4DF9-4A67-87AE-A81E8B912D4A}" destId="{22EDEDFE-E2A5-4AE1-86A4-D64FADFE11E3}" srcOrd="0" destOrd="0" presId="urn:microsoft.com/office/officeart/2008/layout/VerticalCurvedList"/>
    <dgm:cxn modelId="{178DC97F-4DF0-4321-87C0-CBFE532BFEBE}" srcId="{41269E2F-4DF9-4A67-87AE-A81E8B912D4A}" destId="{4CD4CE5E-58A7-4D58-AEB3-177CBEDB7B38}" srcOrd="0" destOrd="0" parTransId="{F45B12E5-F6DF-4EBE-80FA-BA69EA051408}" sibTransId="{A67D134B-8C4A-4C6D-880D-93BCEE5E4482}"/>
    <dgm:cxn modelId="{5A12B58F-3373-4CBF-BA32-CD097085B1E7}" type="presOf" srcId="{693FB46E-874F-465A-921B-084FF2750858}" destId="{23DE637A-1018-489F-90C2-D9E4CB31EBE3}" srcOrd="0" destOrd="0" presId="urn:microsoft.com/office/officeart/2008/layout/VerticalCurvedList"/>
    <dgm:cxn modelId="{5390F299-5495-40A2-B05A-7C9F065F8FF3}" srcId="{41269E2F-4DF9-4A67-87AE-A81E8B912D4A}" destId="{33F36F4E-0FF2-4ED1-B99C-539172BDFDAE}" srcOrd="3" destOrd="0" parTransId="{B3DD149C-9CCC-4827-9FA6-36DD3F719BDA}" sibTransId="{AB598F4B-92E9-4160-8C9F-3C049398CC75}"/>
    <dgm:cxn modelId="{428EBF9D-F13D-47C6-B073-B5497DF54D19}" type="presOf" srcId="{3562B4D2-EBF5-4824-9135-1D38269ABC0B}" destId="{51B24CC6-C905-4FCA-B484-902272EE6439}" srcOrd="0" destOrd="0" presId="urn:microsoft.com/office/officeart/2008/layout/VerticalCurvedList"/>
    <dgm:cxn modelId="{9256A7BD-4FCA-4C2D-8B26-AF44291700C8}" srcId="{41269E2F-4DF9-4A67-87AE-A81E8B912D4A}" destId="{3562B4D2-EBF5-4824-9135-1D38269ABC0B}" srcOrd="1" destOrd="0" parTransId="{7572FCEF-F3DE-4AB3-8FBA-2BDFFF77BD98}" sibTransId="{B339C89E-3009-49E7-A09A-5F9E3E50910C}"/>
    <dgm:cxn modelId="{A602DAC0-15C0-4860-9E0E-F8227B423923}" srcId="{41269E2F-4DF9-4A67-87AE-A81E8B912D4A}" destId="{693FB46E-874F-465A-921B-084FF2750858}" srcOrd="4" destOrd="0" parTransId="{E3E38073-D7A1-4F0E-B35C-4BA926E7FE1B}" sibTransId="{C35AB797-D91F-43F9-B209-04D24BAEB7BF}"/>
    <dgm:cxn modelId="{36106FF8-4EFE-49D5-B996-84B2077630DC}" type="presOf" srcId="{33F36F4E-0FF2-4ED1-B99C-539172BDFDAE}" destId="{481F3EFB-5816-425E-9AED-FE91A18EC434}" srcOrd="0" destOrd="0" presId="urn:microsoft.com/office/officeart/2008/layout/VerticalCurvedList"/>
    <dgm:cxn modelId="{637876FA-62EF-40ED-BCCC-8B1AE8E35EF3}" type="presOf" srcId="{418B2888-FB8E-4571-86A2-5016DF21C5E8}" destId="{EEEC657B-73FB-416A-834A-01892898F826}" srcOrd="0" destOrd="0" presId="urn:microsoft.com/office/officeart/2008/layout/VerticalCurvedList"/>
    <dgm:cxn modelId="{F2CA9574-F2FF-4C7F-B09E-DB20FCABA6D1}" type="presParOf" srcId="{22EDEDFE-E2A5-4AE1-86A4-D64FADFE11E3}" destId="{A6EE04AC-61FE-453F-94AA-364FE00BC99D}" srcOrd="0" destOrd="0" presId="urn:microsoft.com/office/officeart/2008/layout/VerticalCurvedList"/>
    <dgm:cxn modelId="{7EB3867F-BA82-486D-8820-2CD954F15855}" type="presParOf" srcId="{A6EE04AC-61FE-453F-94AA-364FE00BC99D}" destId="{C2EC67C5-1545-455F-AB1B-9C0FB0BDAAA4}" srcOrd="0" destOrd="0" presId="urn:microsoft.com/office/officeart/2008/layout/VerticalCurvedList"/>
    <dgm:cxn modelId="{5A5E1818-14BE-4D4C-AA6B-F9B3143AF028}" type="presParOf" srcId="{C2EC67C5-1545-455F-AB1B-9C0FB0BDAAA4}" destId="{F3990813-E2FD-4430-88FB-BC336DE56129}" srcOrd="0" destOrd="0" presId="urn:microsoft.com/office/officeart/2008/layout/VerticalCurvedList"/>
    <dgm:cxn modelId="{19CA892D-8E55-4427-9462-8453B9AC0599}" type="presParOf" srcId="{C2EC67C5-1545-455F-AB1B-9C0FB0BDAAA4}" destId="{5E9B88C2-7302-40E1-91BE-DC0CD81995FA}" srcOrd="1" destOrd="0" presId="urn:microsoft.com/office/officeart/2008/layout/VerticalCurvedList"/>
    <dgm:cxn modelId="{DF5A1DBB-6922-44C9-93B2-503A52FDA661}" type="presParOf" srcId="{C2EC67C5-1545-455F-AB1B-9C0FB0BDAAA4}" destId="{35FDE259-7800-4FE5-9E75-B184296A1CF8}" srcOrd="2" destOrd="0" presId="urn:microsoft.com/office/officeart/2008/layout/VerticalCurvedList"/>
    <dgm:cxn modelId="{5162CADA-10C4-4FB6-B86A-2A9ADF401DEA}" type="presParOf" srcId="{C2EC67C5-1545-455F-AB1B-9C0FB0BDAAA4}" destId="{C31D5A95-3C37-4684-9BAA-B5B02B56758D}" srcOrd="3" destOrd="0" presId="urn:microsoft.com/office/officeart/2008/layout/VerticalCurvedList"/>
    <dgm:cxn modelId="{05A97482-4CC6-4CD5-B9F5-59AE9DE4667A}" type="presParOf" srcId="{A6EE04AC-61FE-453F-94AA-364FE00BC99D}" destId="{5BC8FAE3-CA6D-4101-A68E-6F060D01340C}" srcOrd="1" destOrd="0" presId="urn:microsoft.com/office/officeart/2008/layout/VerticalCurvedList"/>
    <dgm:cxn modelId="{B996BF5B-EF6F-47ED-8700-28760DB7CBCD}" type="presParOf" srcId="{A6EE04AC-61FE-453F-94AA-364FE00BC99D}" destId="{44682D4C-1CD3-4A17-A50F-740AD297234D}" srcOrd="2" destOrd="0" presId="urn:microsoft.com/office/officeart/2008/layout/VerticalCurvedList"/>
    <dgm:cxn modelId="{35909160-03EC-4694-BC2E-9071E3CCD9F1}" type="presParOf" srcId="{44682D4C-1CD3-4A17-A50F-740AD297234D}" destId="{44E847AD-43AD-4CFF-BFE2-7F1D86BC3433}" srcOrd="0" destOrd="0" presId="urn:microsoft.com/office/officeart/2008/layout/VerticalCurvedList"/>
    <dgm:cxn modelId="{1D713FB1-1875-448A-B94E-13A22A6C4FC6}" type="presParOf" srcId="{A6EE04AC-61FE-453F-94AA-364FE00BC99D}" destId="{51B24CC6-C905-4FCA-B484-902272EE6439}" srcOrd="3" destOrd="0" presId="urn:microsoft.com/office/officeart/2008/layout/VerticalCurvedList"/>
    <dgm:cxn modelId="{F8221250-011B-4313-BD1F-F9817DDAF080}" type="presParOf" srcId="{A6EE04AC-61FE-453F-94AA-364FE00BC99D}" destId="{3AF8C360-0335-479A-BF92-157C52AAA5AF}" srcOrd="4" destOrd="0" presId="urn:microsoft.com/office/officeart/2008/layout/VerticalCurvedList"/>
    <dgm:cxn modelId="{7164FF33-F650-46E8-A94D-3B9FA8E67C2C}" type="presParOf" srcId="{3AF8C360-0335-479A-BF92-157C52AAA5AF}" destId="{341E0219-F30C-43B5-B7D3-0EB0C16D519E}" srcOrd="0" destOrd="0" presId="urn:microsoft.com/office/officeart/2008/layout/VerticalCurvedList"/>
    <dgm:cxn modelId="{8D57709C-15BD-435C-90F5-5961571683CC}" type="presParOf" srcId="{A6EE04AC-61FE-453F-94AA-364FE00BC99D}" destId="{EEEC657B-73FB-416A-834A-01892898F826}" srcOrd="5" destOrd="0" presId="urn:microsoft.com/office/officeart/2008/layout/VerticalCurvedList"/>
    <dgm:cxn modelId="{D441313C-9670-4A1B-A848-7BA77DEDE1C8}" type="presParOf" srcId="{A6EE04AC-61FE-453F-94AA-364FE00BC99D}" destId="{1A47EE4E-A722-4DC7-A067-533ACE3CDE9C}" srcOrd="6" destOrd="0" presId="urn:microsoft.com/office/officeart/2008/layout/VerticalCurvedList"/>
    <dgm:cxn modelId="{7F81A288-0188-4088-A613-72E74F06B895}" type="presParOf" srcId="{1A47EE4E-A722-4DC7-A067-533ACE3CDE9C}" destId="{4E50AF68-A1EB-4D87-9510-411B5BF9B488}" srcOrd="0" destOrd="0" presId="urn:microsoft.com/office/officeart/2008/layout/VerticalCurvedList"/>
    <dgm:cxn modelId="{7195808F-3F3B-49E5-B90D-A6D5E943C992}" type="presParOf" srcId="{A6EE04AC-61FE-453F-94AA-364FE00BC99D}" destId="{481F3EFB-5816-425E-9AED-FE91A18EC434}" srcOrd="7" destOrd="0" presId="urn:microsoft.com/office/officeart/2008/layout/VerticalCurvedList"/>
    <dgm:cxn modelId="{B20403BA-3B9F-4555-982F-60DFFE83D3C4}" type="presParOf" srcId="{A6EE04AC-61FE-453F-94AA-364FE00BC99D}" destId="{84C609EF-581B-41C6-8858-749BE88AD4CB}" srcOrd="8" destOrd="0" presId="urn:microsoft.com/office/officeart/2008/layout/VerticalCurvedList"/>
    <dgm:cxn modelId="{16A743BD-848B-4F1E-B087-789121E07925}" type="presParOf" srcId="{84C609EF-581B-41C6-8858-749BE88AD4CB}" destId="{C4755569-218C-4B36-98C4-D5B0D854BF57}" srcOrd="0" destOrd="0" presId="urn:microsoft.com/office/officeart/2008/layout/VerticalCurvedList"/>
    <dgm:cxn modelId="{68F9B43F-6FA5-4576-814E-9EC3B91B4B82}" type="presParOf" srcId="{A6EE04AC-61FE-453F-94AA-364FE00BC99D}" destId="{23DE637A-1018-489F-90C2-D9E4CB31EBE3}" srcOrd="9" destOrd="0" presId="urn:microsoft.com/office/officeart/2008/layout/VerticalCurvedList"/>
    <dgm:cxn modelId="{8CA83BAE-D8E4-4C80-89AE-7DA5C82E6BB3}" type="presParOf" srcId="{A6EE04AC-61FE-453F-94AA-364FE00BC99D}" destId="{392FAED3-435C-48BF-ABD7-91A524EA739E}" srcOrd="10" destOrd="0" presId="urn:microsoft.com/office/officeart/2008/layout/VerticalCurvedList"/>
    <dgm:cxn modelId="{1FCBD934-0FF0-4501-83D8-B2D346224C5D}" type="presParOf" srcId="{392FAED3-435C-48BF-ABD7-91A524EA739E}" destId="{0C32944B-CC74-4B06-B159-8D67680F8B5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B88C2-7302-40E1-91BE-DC0CD81995FA}">
      <dsp:nvSpPr>
        <dsp:cNvPr id="0" name=""/>
        <dsp:cNvSpPr/>
      </dsp:nvSpPr>
      <dsp:spPr>
        <a:xfrm>
          <a:off x="-5258881" y="-805436"/>
          <a:ext cx="6262248" cy="6262248"/>
        </a:xfrm>
        <a:prstGeom prst="blockArc">
          <a:avLst>
            <a:gd name="adj1" fmla="val 18900000"/>
            <a:gd name="adj2" fmla="val 2700000"/>
            <a:gd name="adj3" fmla="val 34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8FAE3-CA6D-4101-A68E-6F060D01340C}">
      <dsp:nvSpPr>
        <dsp:cNvPr id="0" name=""/>
        <dsp:cNvSpPr/>
      </dsp:nvSpPr>
      <dsp:spPr>
        <a:xfrm>
          <a:off x="438815" y="290617"/>
          <a:ext cx="6575383" cy="58160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5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t>Premedication</a:t>
          </a:r>
        </a:p>
      </dsp:txBody>
      <dsp:txXfrm>
        <a:off x="438815" y="290617"/>
        <a:ext cx="6575383" cy="581607"/>
      </dsp:txXfrm>
    </dsp:sp>
    <dsp:sp modelId="{44E847AD-43AD-4CFF-BFE2-7F1D86BC3433}">
      <dsp:nvSpPr>
        <dsp:cNvPr id="0" name=""/>
        <dsp:cNvSpPr/>
      </dsp:nvSpPr>
      <dsp:spPr>
        <a:xfrm>
          <a:off x="75310" y="217916"/>
          <a:ext cx="727009" cy="727009"/>
        </a:xfrm>
        <a:prstGeom prst="ellipse">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1B24CC6-C905-4FCA-B484-902272EE6439}">
      <dsp:nvSpPr>
        <dsp:cNvPr id="0" name=""/>
        <dsp:cNvSpPr/>
      </dsp:nvSpPr>
      <dsp:spPr>
        <a:xfrm>
          <a:off x="855578" y="1162750"/>
          <a:ext cx="6158620" cy="5816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5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t>Step-up Dosing</a:t>
          </a:r>
        </a:p>
      </dsp:txBody>
      <dsp:txXfrm>
        <a:off x="855578" y="1162750"/>
        <a:ext cx="6158620" cy="581607"/>
      </dsp:txXfrm>
    </dsp:sp>
    <dsp:sp modelId="{341E0219-F30C-43B5-B7D3-0EB0C16D519E}">
      <dsp:nvSpPr>
        <dsp:cNvPr id="0" name=""/>
        <dsp:cNvSpPr/>
      </dsp:nvSpPr>
      <dsp:spPr>
        <a:xfrm>
          <a:off x="492073" y="1090049"/>
          <a:ext cx="727009" cy="72700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EC657B-73FB-416A-834A-01892898F826}">
      <dsp:nvSpPr>
        <dsp:cNvPr id="0" name=""/>
        <dsp:cNvSpPr/>
      </dsp:nvSpPr>
      <dsp:spPr>
        <a:xfrm>
          <a:off x="983491" y="2034883"/>
          <a:ext cx="6030707" cy="5816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5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t>Subcutaneous Dosing</a:t>
          </a:r>
        </a:p>
      </dsp:txBody>
      <dsp:txXfrm>
        <a:off x="983491" y="2034883"/>
        <a:ext cx="6030707" cy="581607"/>
      </dsp:txXfrm>
    </dsp:sp>
    <dsp:sp modelId="{4E50AF68-A1EB-4D87-9510-411B5BF9B488}">
      <dsp:nvSpPr>
        <dsp:cNvPr id="0" name=""/>
        <dsp:cNvSpPr/>
      </dsp:nvSpPr>
      <dsp:spPr>
        <a:xfrm>
          <a:off x="619986" y="1962182"/>
          <a:ext cx="727009" cy="72700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F3EFB-5816-425E-9AED-FE91A18EC434}">
      <dsp:nvSpPr>
        <dsp:cNvPr id="0" name=""/>
        <dsp:cNvSpPr/>
      </dsp:nvSpPr>
      <dsp:spPr>
        <a:xfrm>
          <a:off x="855578" y="2907016"/>
          <a:ext cx="6158620" cy="58160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5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bg1"/>
              </a:solidFill>
            </a:rPr>
            <a:t>Growth Factor Support</a:t>
          </a:r>
        </a:p>
      </dsp:txBody>
      <dsp:txXfrm>
        <a:off x="855578" y="2907016"/>
        <a:ext cx="6158620" cy="581607"/>
      </dsp:txXfrm>
    </dsp:sp>
    <dsp:sp modelId="{C4755569-218C-4B36-98C4-D5B0D854BF57}">
      <dsp:nvSpPr>
        <dsp:cNvPr id="0" name=""/>
        <dsp:cNvSpPr/>
      </dsp:nvSpPr>
      <dsp:spPr>
        <a:xfrm>
          <a:off x="492073" y="2834315"/>
          <a:ext cx="727009" cy="72700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E637A-1018-489F-90C2-D9E4CB31EBE3}">
      <dsp:nvSpPr>
        <dsp:cNvPr id="0" name=""/>
        <dsp:cNvSpPr/>
      </dsp:nvSpPr>
      <dsp:spPr>
        <a:xfrm>
          <a:off x="438815" y="3779149"/>
          <a:ext cx="6575383" cy="58160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5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t>Antimicrobial Prophylaxis</a:t>
          </a:r>
        </a:p>
      </dsp:txBody>
      <dsp:txXfrm>
        <a:off x="438815" y="3779149"/>
        <a:ext cx="6575383" cy="581607"/>
      </dsp:txXfrm>
    </dsp:sp>
    <dsp:sp modelId="{0C32944B-CC74-4B06-B159-8D67680F8B5F}">
      <dsp:nvSpPr>
        <dsp:cNvPr id="0" name=""/>
        <dsp:cNvSpPr/>
      </dsp:nvSpPr>
      <dsp:spPr>
        <a:xfrm>
          <a:off x="75310" y="3706448"/>
          <a:ext cx="727009" cy="72700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6ABD36-BCAF-6FC9-B890-06F015E2CE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25386F9-6850-E30F-B296-5C584C2C68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DD5E16-67AF-4CF5-9A6B-270286EAAF20}" type="datetimeFigureOut">
              <a:rPr lang="en-US" smtClean="0"/>
              <a:t>9/24/2024</a:t>
            </a:fld>
            <a:endParaRPr lang="en-US"/>
          </a:p>
        </p:txBody>
      </p:sp>
      <p:sp>
        <p:nvSpPr>
          <p:cNvPr id="4" name="Footer Placeholder 3">
            <a:extLst>
              <a:ext uri="{FF2B5EF4-FFF2-40B4-BE49-F238E27FC236}">
                <a16:creationId xmlns:a16="http://schemas.microsoft.com/office/drawing/2014/main" id="{5D21419A-74F1-BB06-5348-03EA1C4DB1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B3AB21-0295-CFE1-E457-4F4747376F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2C2169-E157-4E3B-B1AC-83022563A537}" type="slidenum">
              <a:rPr lang="en-US" smtClean="0"/>
              <a:t>‹#›</a:t>
            </a:fld>
            <a:endParaRPr lang="en-US"/>
          </a:p>
        </p:txBody>
      </p:sp>
    </p:spTree>
    <p:extLst>
      <p:ext uri="{BB962C8B-B14F-4D97-AF65-F5344CB8AC3E}">
        <p14:creationId xmlns:p14="http://schemas.microsoft.com/office/powerpoint/2010/main" val="2230135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9CEC1-B697-4C23-859D-3B9CC41E2587}"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4DA28-67A5-482E-ACFF-7BEDFB419800}" type="slidenum">
              <a:rPr lang="en-US" smtClean="0"/>
              <a:t>‹#›</a:t>
            </a:fld>
            <a:endParaRPr lang="en-US"/>
          </a:p>
        </p:txBody>
      </p:sp>
    </p:spTree>
    <p:extLst>
      <p:ext uri="{BB962C8B-B14F-4D97-AF65-F5344CB8AC3E}">
        <p14:creationId xmlns:p14="http://schemas.microsoft.com/office/powerpoint/2010/main" val="167628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CRS, cytokine release syndrome; </a:t>
            </a:r>
            <a:r>
              <a:rPr lang="en-US" sz="1200" i="1" dirty="0" err="1"/>
              <a:t>DoR</a:t>
            </a:r>
            <a:r>
              <a:rPr lang="en-US" sz="1200" i="1" dirty="0"/>
              <a:t>, duration of response; ICANS, immune effector cell-associated neurotoxicity syndrome; MM, multiple myeloma; ORR, overall response rate; R/R, relapsed/refractory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Outcomes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 Evaluate emerging safety and efficacy data on bispecific antibody therapeutics in the treatment of patients with hematologic malignancies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Optimal answer: ORR of ~60%</a:t>
            </a:r>
          </a:p>
          <a:p>
            <a:pPr marL="12700" marR="0" lvl="0" indent="0"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None/>
              <a:tabLst/>
              <a:defRPr/>
            </a:pPr>
            <a:endParaRPr lang="en-US" dirty="0"/>
          </a:p>
          <a:p>
            <a:pPr marL="12700" marR="0" lvl="0" indent="0"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None/>
              <a:tabLst/>
              <a:defRPr/>
            </a:pPr>
            <a:r>
              <a:rPr lang="en-US" dirty="0"/>
              <a:t>Rationale: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the MajesTEC-1 trial, teclistamab elicited an ORR of 63% in patients with R/R MM, with a median DoR of 24 months. Based on the current PI, 21% of patients have experienced grade 2 CRS and for patients who experienced ICANS, the median duration was 3 days (range: 1-20).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7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CR, complete response; PD, progressive disease.</a:t>
            </a:r>
          </a:p>
        </p:txBody>
      </p:sp>
      <p:sp>
        <p:nvSpPr>
          <p:cNvPr id="4" name="Slide Number Placeholder 3"/>
          <p:cNvSpPr>
            <a:spLocks noGrp="1"/>
          </p:cNvSpPr>
          <p:nvPr>
            <p:ph type="sldNum" sz="quarter" idx="5"/>
          </p:nvPr>
        </p:nvSpPr>
        <p:spPr/>
        <p:txBody>
          <a:bodyPr/>
          <a:lstStyle/>
          <a:p>
            <a:fld id="{5EB4DA28-67A5-482E-ACFF-7BEDFB419800}" type="slidenum">
              <a:rPr lang="en-US" smtClean="0"/>
              <a:t>15</a:t>
            </a:fld>
            <a:endParaRPr lang="en-US"/>
          </a:p>
        </p:txBody>
      </p:sp>
    </p:spTree>
    <p:extLst>
      <p:ext uri="{BB962C8B-B14F-4D97-AF65-F5344CB8AC3E}">
        <p14:creationId xmlns:p14="http://schemas.microsoft.com/office/powerpoint/2010/main" val="40804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 complete response; </a:t>
            </a:r>
            <a:r>
              <a:rPr lang="en-US" i="1" dirty="0" err="1"/>
              <a:t>DoR</a:t>
            </a:r>
            <a:r>
              <a:rPr lang="en-US" i="1" dirty="0"/>
              <a:t>, duration of response; </a:t>
            </a:r>
            <a:r>
              <a:rPr lang="en-US" i="1" dirty="0" err="1"/>
              <a:t>IMiD</a:t>
            </a:r>
            <a:r>
              <a:rPr lang="en-US" i="1" dirty="0"/>
              <a:t>, immunomodulatory drug; </a:t>
            </a:r>
            <a:r>
              <a:rPr lang="en-US" i="1" dirty="0" err="1"/>
              <a:t>mAb</a:t>
            </a:r>
            <a:r>
              <a:rPr lang="en-US" i="1" dirty="0"/>
              <a:t>, monoclonal antibody; MM, multiple myeloma; ORR, overall response rate; PI, proteasome inhibitor; PFS, progression-free survival; R/R, relapsed/refractory.</a:t>
            </a:r>
          </a:p>
        </p:txBody>
      </p:sp>
      <p:sp>
        <p:nvSpPr>
          <p:cNvPr id="4" name="Slide Number Placeholder 3"/>
          <p:cNvSpPr>
            <a:spLocks noGrp="1"/>
          </p:cNvSpPr>
          <p:nvPr>
            <p:ph type="sldNum" sz="quarter" idx="5"/>
          </p:nvPr>
        </p:nvSpPr>
        <p:spPr/>
        <p:txBody>
          <a:bodyPr/>
          <a:lstStyle/>
          <a:p>
            <a:fld id="{5EB4DA28-67A5-482E-ACFF-7BEDFB419800}" type="slidenum">
              <a:rPr lang="en-US" smtClean="0"/>
              <a:t>16</a:t>
            </a:fld>
            <a:endParaRPr lang="en-US"/>
          </a:p>
        </p:txBody>
      </p:sp>
    </p:spTree>
    <p:extLst>
      <p:ext uri="{BB962C8B-B14F-4D97-AF65-F5344CB8AC3E}">
        <p14:creationId xmlns:p14="http://schemas.microsoft.com/office/powerpoint/2010/main" val="623143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CRS, cytokine release syndrome; Gr, grade; ICANS, immune effector cell-associated neurotoxicity syndrome; REMS, risk evaluation and mitigation strategies.</a:t>
            </a:r>
          </a:p>
        </p:txBody>
      </p:sp>
      <p:sp>
        <p:nvSpPr>
          <p:cNvPr id="4" name="Slide Number Placeholder 3"/>
          <p:cNvSpPr>
            <a:spLocks noGrp="1"/>
          </p:cNvSpPr>
          <p:nvPr>
            <p:ph type="sldNum" sz="quarter" idx="5"/>
          </p:nvPr>
        </p:nvSpPr>
        <p:spPr/>
        <p:txBody>
          <a:bodyPr/>
          <a:lstStyle/>
          <a:p>
            <a:fld id="{5EB4DA28-67A5-482E-ACFF-7BEDFB419800}" type="slidenum">
              <a:rPr lang="en-US" smtClean="0"/>
              <a:t>17</a:t>
            </a:fld>
            <a:endParaRPr lang="en-US"/>
          </a:p>
        </p:txBody>
      </p:sp>
    </p:spTree>
    <p:extLst>
      <p:ext uri="{BB962C8B-B14F-4D97-AF65-F5344CB8AC3E}">
        <p14:creationId xmlns:p14="http://schemas.microsoft.com/office/powerpoint/2010/main" val="231690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a:t>
            </a:r>
          </a:p>
        </p:txBody>
      </p:sp>
      <p:sp>
        <p:nvSpPr>
          <p:cNvPr id="4" name="Slide Number Placeholder 3"/>
          <p:cNvSpPr>
            <a:spLocks noGrp="1"/>
          </p:cNvSpPr>
          <p:nvPr>
            <p:ph type="sldNum" sz="quarter" idx="5"/>
          </p:nvPr>
        </p:nvSpPr>
        <p:spPr/>
        <p:txBody>
          <a:bodyPr/>
          <a:lstStyle/>
          <a:p>
            <a:fld id="{5EB4DA28-67A5-482E-ACFF-7BEDFB419800}" type="slidenum">
              <a:rPr lang="en-US" smtClean="0"/>
              <a:t>18</a:t>
            </a:fld>
            <a:endParaRPr lang="en-US"/>
          </a:p>
        </p:txBody>
      </p:sp>
    </p:spTree>
    <p:extLst>
      <p:ext uri="{BB962C8B-B14F-4D97-AF65-F5344CB8AC3E}">
        <p14:creationId xmlns:p14="http://schemas.microsoft.com/office/powerpoint/2010/main" val="11233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AE, adverse event. </a:t>
            </a:r>
          </a:p>
        </p:txBody>
      </p:sp>
      <p:sp>
        <p:nvSpPr>
          <p:cNvPr id="4" name="Slide Number Placeholder 3"/>
          <p:cNvSpPr>
            <a:spLocks noGrp="1"/>
          </p:cNvSpPr>
          <p:nvPr>
            <p:ph type="sldNum" sz="quarter" idx="5"/>
          </p:nvPr>
        </p:nvSpPr>
        <p:spPr/>
        <p:txBody>
          <a:bodyPr/>
          <a:lstStyle/>
          <a:p>
            <a:fld id="{5EB4DA28-67A5-482E-ACFF-7BEDFB419800}" type="slidenum">
              <a:rPr lang="en-US" smtClean="0"/>
              <a:t>19</a:t>
            </a:fld>
            <a:endParaRPr lang="en-US"/>
          </a:p>
        </p:txBody>
      </p:sp>
    </p:spTree>
    <p:extLst>
      <p:ext uri="{BB962C8B-B14F-4D97-AF65-F5344CB8AC3E}">
        <p14:creationId xmlns:p14="http://schemas.microsoft.com/office/powerpoint/2010/main" val="239000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ORR, overall response rate; PR, partial response; </a:t>
            </a:r>
            <a:r>
              <a:rPr lang="en-US" i="1" dirty="0" err="1"/>
              <a:t>sCR</a:t>
            </a:r>
            <a:r>
              <a:rPr lang="en-US" i="1" dirty="0"/>
              <a:t>, stringent complete response; TAL, </a:t>
            </a:r>
            <a:r>
              <a:rPr lang="en-US" i="1" dirty="0" err="1"/>
              <a:t>talquetamab</a:t>
            </a:r>
            <a:r>
              <a:rPr lang="en-US" i="1" dirty="0"/>
              <a:t>; VGPR, very good partial response.</a:t>
            </a:r>
          </a:p>
        </p:txBody>
      </p:sp>
      <p:sp>
        <p:nvSpPr>
          <p:cNvPr id="4" name="Slide Number Placeholder 3"/>
          <p:cNvSpPr>
            <a:spLocks noGrp="1"/>
          </p:cNvSpPr>
          <p:nvPr>
            <p:ph type="sldNum" sz="quarter" idx="5"/>
          </p:nvPr>
        </p:nvSpPr>
        <p:spPr/>
        <p:txBody>
          <a:bodyPr/>
          <a:lstStyle/>
          <a:p>
            <a:fld id="{5EB4DA28-67A5-482E-ACFF-7BEDFB419800}" type="slidenum">
              <a:rPr lang="en-US" smtClean="0"/>
              <a:t>20</a:t>
            </a:fld>
            <a:endParaRPr lang="en-US"/>
          </a:p>
        </p:txBody>
      </p:sp>
    </p:spTree>
    <p:extLst>
      <p:ext uri="{BB962C8B-B14F-4D97-AF65-F5344CB8AC3E}">
        <p14:creationId xmlns:p14="http://schemas.microsoft.com/office/powerpoint/2010/main" val="3197928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rgbClr val="000000"/>
                </a:solidFill>
                <a:effectLst/>
                <a:latin typeface="+mn-lt"/>
                <a:ea typeface="MS PGothic" panose="020B0600070205080204" pitchFamily="34" charset="-128"/>
                <a:cs typeface="+mn-cs"/>
              </a:rPr>
              <a:t>BCMA, B-cell maturation antigen; </a:t>
            </a:r>
            <a:r>
              <a:rPr lang="en-US" sz="1200" i="1" dirty="0">
                <a:latin typeface="+mn-lt"/>
              </a:rPr>
              <a:t>CR, complete response; CRS, cytokine-release syndrome; DoR, duration of response; IMiD, immunomodulatory drug; MM, multiple myeloma; NE, not estimable; ORR, overall response rate; OS, overall survival; PFS, progression-free survival; PI, proteasome inhibitor; PR, partial response; R/R, relapsed/refractory; sCR, stringent complete response; VGPR, very good partial response.</a:t>
            </a:r>
          </a:p>
          <a:p>
            <a:endParaRPr lang="en-US" sz="1200" dirty="0">
              <a:latin typeface="+mn-lt"/>
            </a:endParaRPr>
          </a:p>
        </p:txBody>
      </p:sp>
      <p:sp>
        <p:nvSpPr>
          <p:cNvPr id="4" name="Slide Number Placeholder 3"/>
          <p:cNvSpPr>
            <a:spLocks noGrp="1"/>
          </p:cNvSpPr>
          <p:nvPr>
            <p:ph type="sldNum" sz="quarter" idx="5"/>
          </p:nvPr>
        </p:nvSpPr>
        <p:spPr/>
        <p:txBody>
          <a:bodyPr/>
          <a:lstStyle/>
          <a:p>
            <a:fld id="{5EB4DA28-67A5-482E-ACFF-7BEDFB419800}" type="slidenum">
              <a:rPr lang="en-US" smtClean="0"/>
              <a:t>21</a:t>
            </a:fld>
            <a:endParaRPr lang="en-US"/>
          </a:p>
        </p:txBody>
      </p:sp>
    </p:spTree>
    <p:extLst>
      <p:ext uri="{BB962C8B-B14F-4D97-AF65-F5344CB8AC3E}">
        <p14:creationId xmlns:p14="http://schemas.microsoft.com/office/powerpoint/2010/main" val="1164737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CRS, cytokine release syndrome; Gr, grade; ICANS, immune effector cell-associated neurotoxicity syndrome; REMS, risk evaluation and mitigation strategies.</a:t>
            </a:r>
          </a:p>
          <a:p>
            <a:endParaRPr lang="en-US"/>
          </a:p>
        </p:txBody>
      </p:sp>
      <p:sp>
        <p:nvSpPr>
          <p:cNvPr id="4" name="Slide Number Placeholder 3"/>
          <p:cNvSpPr>
            <a:spLocks noGrp="1"/>
          </p:cNvSpPr>
          <p:nvPr>
            <p:ph type="sldNum" sz="quarter" idx="5"/>
          </p:nvPr>
        </p:nvSpPr>
        <p:spPr/>
        <p:txBody>
          <a:bodyPr/>
          <a:lstStyle/>
          <a:p>
            <a:fld id="{5EB4DA28-67A5-482E-ACFF-7BEDFB419800}" type="slidenum">
              <a:rPr lang="en-US" smtClean="0"/>
              <a:t>22</a:t>
            </a:fld>
            <a:endParaRPr lang="en-US"/>
          </a:p>
        </p:txBody>
      </p:sp>
    </p:spTree>
    <p:extLst>
      <p:ext uri="{BB962C8B-B14F-4D97-AF65-F5344CB8AC3E}">
        <p14:creationId xmlns:p14="http://schemas.microsoft.com/office/powerpoint/2010/main" val="189508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LFT, liver function test. </a:t>
            </a:r>
          </a:p>
        </p:txBody>
      </p:sp>
      <p:sp>
        <p:nvSpPr>
          <p:cNvPr id="4" name="Slide Number Placeholder 3"/>
          <p:cNvSpPr>
            <a:spLocks noGrp="1"/>
          </p:cNvSpPr>
          <p:nvPr>
            <p:ph type="sldNum" sz="quarter" idx="5"/>
          </p:nvPr>
        </p:nvSpPr>
        <p:spPr/>
        <p:txBody>
          <a:bodyPr/>
          <a:lstStyle/>
          <a:p>
            <a:fld id="{5EB4DA28-67A5-482E-ACFF-7BEDFB419800}" type="slidenum">
              <a:rPr lang="en-US" smtClean="0"/>
              <a:t>23</a:t>
            </a:fld>
            <a:endParaRPr lang="en-US"/>
          </a:p>
        </p:txBody>
      </p:sp>
    </p:spTree>
    <p:extLst>
      <p:ext uri="{BB962C8B-B14F-4D97-AF65-F5344CB8AC3E}">
        <p14:creationId xmlns:p14="http://schemas.microsoft.com/office/powerpoint/2010/main" val="396567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B4DA28-67A5-482E-ACFF-7BEDFB419800}" type="slidenum">
              <a:rPr lang="en-US" smtClean="0"/>
              <a:t>24</a:t>
            </a:fld>
            <a:endParaRPr lang="en-US"/>
          </a:p>
        </p:txBody>
      </p:sp>
    </p:spTree>
    <p:extLst>
      <p:ext uri="{BB962C8B-B14F-4D97-AF65-F5344CB8AC3E}">
        <p14:creationId xmlns:p14="http://schemas.microsoft.com/office/powerpoint/2010/main" val="334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MM, multiple myeloma; R/R, relapsed/refractory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Outcomes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a:r>
              <a:rPr lang="en-US" sz="1200" dirty="0"/>
              <a:t>LO: Discuss prescribed bispecific antibody–based therapeutic strategies with patients with hematologic malignancies and their caregivers, taking into consideration current indications, safety profiles, and administration considerations </a:t>
            </a:r>
          </a:p>
          <a:p>
            <a:pPr lvl="0"/>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Optimal answer: </a:t>
            </a:r>
            <a:r>
              <a:rPr lang="en-US" dirty="0"/>
              <a:t>Talquetamab</a:t>
            </a:r>
          </a:p>
          <a:p>
            <a:endParaRPr lang="en-US" dirty="0"/>
          </a:p>
          <a:p>
            <a:pPr marL="12700" marR="0" lvl="0" indent="0"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None/>
              <a:tabLst/>
              <a:defRPr/>
            </a:pPr>
            <a:r>
              <a:rPr lang="en-US" dirty="0"/>
              <a:t>Rationale: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Talquetamab is an approved bispecific antibody for R/R MM that may be administered weekly or biweekly after the step-up dosing is complete. Elranatamab is administered weekly for the first 24 weeks of treatment and then biweekly from Week 25 and beyond for patients who achieve a response. Teclistamab is administered weekly after step-up dosing; it may be given biweekly only after a patient has achieved and maintained a CR for at least 6 months. Cevostamab and </a:t>
            </a:r>
            <a:r>
              <a:rPr lang="en-US" dirty="0">
                <a:solidFill>
                  <a:srgbClr val="000000"/>
                </a:solidFill>
                <a:latin typeface="Calibri" panose="020F0502020204030204" pitchFamily="34" charset="0"/>
              </a:rPr>
              <a:t>l</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invoseltamab are investigational bispecific antibodies being evaluated for the management of R/R MM.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81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 complete response; CRS, cytokine-release syndrome; Gr, grade; ICANS, immune effector cell–associated neurotoxicity syndrome; ORR, overall response rate.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5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BCMA., B-cell maturation antigen; MM, multiple myeloma. </a:t>
            </a:r>
          </a:p>
        </p:txBody>
      </p:sp>
      <p:sp>
        <p:nvSpPr>
          <p:cNvPr id="4" name="Slide Number Placeholder 3"/>
          <p:cNvSpPr>
            <a:spLocks noGrp="1"/>
          </p:cNvSpPr>
          <p:nvPr>
            <p:ph type="sldNum" sz="quarter" idx="5"/>
          </p:nvPr>
        </p:nvSpPr>
        <p:spPr/>
        <p:txBody>
          <a:bodyPr/>
          <a:lstStyle/>
          <a:p>
            <a:fld id="{5EB4DA28-67A5-482E-ACFF-7BEDFB419800}" type="slidenum">
              <a:rPr lang="en-US" smtClean="0"/>
              <a:t>26</a:t>
            </a:fld>
            <a:endParaRPr lang="en-US"/>
          </a:p>
        </p:txBody>
      </p:sp>
    </p:spTree>
    <p:extLst>
      <p:ext uri="{BB962C8B-B14F-4D97-AF65-F5344CB8AC3E}">
        <p14:creationId xmlns:p14="http://schemas.microsoft.com/office/powerpoint/2010/main" val="179401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CRS, cytokine release syndrome; </a:t>
            </a:r>
            <a:r>
              <a:rPr lang="en-US" sz="1200" i="1" dirty="0" err="1"/>
              <a:t>DoR</a:t>
            </a:r>
            <a:r>
              <a:rPr lang="en-US" sz="1200" i="1" dirty="0"/>
              <a:t>, duration of response; ICANS, immune effector cell-associated neurotoxicity syndrome; MM, multiple myeloma; ORR, overall response rate; R/R, relapsed/refractory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Outcomes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 Evaluate emerging safety and efficacy data on bispecific antibody therapeutics in the treatment of patients with lymphoma and myeloma</a:t>
            </a:r>
          </a:p>
          <a:p>
            <a:endParaRPr lang="en-US" dirty="0"/>
          </a:p>
          <a:p>
            <a:pPr>
              <a:defRPr/>
            </a:pPr>
            <a:r>
              <a:rPr lang="en-US" dirty="0"/>
              <a:t>Optimal answer: 1. ORR was ~60%</a:t>
            </a:r>
            <a:endParaRPr lang="en-US" dirty="0">
              <a:cs typeface="Calibri"/>
            </a:endParaRPr>
          </a:p>
          <a:p>
            <a:endParaRPr lang="en-US" dirty="0"/>
          </a:p>
          <a:p>
            <a:pPr marL="12700" marR="0" lvl="0" indent="0"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None/>
              <a:tabLst/>
              <a:defRPr/>
            </a:pPr>
            <a:r>
              <a:rPr lang="en-US" dirty="0"/>
              <a:t>Rationale: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the MajesTEC-1 trial, teclistamab elicited an ORR of 63% in patients with R/R MM, with a median DoR of 24 months. Based on the current PI, 21% of patients have experienced grade 2 CRS and for patients who experienced ICANS, the median duration was 3 days (range: 1-20).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769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CRS, cytokine release syndrome; </a:t>
            </a:r>
            <a:r>
              <a:rPr lang="en-US" sz="1200" i="1" dirty="0" err="1"/>
              <a:t>DoR</a:t>
            </a:r>
            <a:r>
              <a:rPr lang="en-US" sz="1200" i="1" dirty="0"/>
              <a:t>, duration of response; ICANS, immune effector cell-associated neurotoxicity syndrome; MM, multiple myeloma; ORR, overall response rate; R/R, relapsed/refractory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Outcomes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 Evaluate emerging safety and efficacy data on bispecific antibody therapeutics in the treatment of patients with lymphoma and myeloma</a:t>
            </a:r>
          </a:p>
          <a:p>
            <a:endParaRPr lang="en-US" dirty="0"/>
          </a:p>
          <a:p>
            <a:pPr>
              <a:defRPr/>
            </a:pPr>
            <a:r>
              <a:rPr lang="en-US" dirty="0"/>
              <a:t>Optimal answer: 1. ORR was ~60%</a:t>
            </a:r>
            <a:endParaRPr lang="en-US" dirty="0">
              <a:cs typeface="Calibri"/>
            </a:endParaRPr>
          </a:p>
          <a:p>
            <a:pPr marL="12700" marR="0" lvl="0" indent="0"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None/>
              <a:tabLst/>
              <a:defRPr/>
            </a:pPr>
            <a:endParaRPr lang="en-US" dirty="0"/>
          </a:p>
          <a:p>
            <a:pPr marL="12700" marR="0" lvl="0" indent="0"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None/>
              <a:tabLst/>
              <a:defRPr/>
            </a:pPr>
            <a:r>
              <a:rPr lang="en-US" dirty="0"/>
              <a:t>Rationale: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the MajesTEC-1 trial, teclistamab elicited an ORR of 63% in patients with R/R MM, with a median DoR of 24 months. Based on the current PI, 21% of patients have experienced grade 2 CRS and for patients who experienced ICANS, the median duration was 3 days (range: 1-20).</a:t>
            </a:r>
          </a:p>
          <a:p>
            <a:pPr marL="12700" marR="0" lvl="0" indent="0"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063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MM, multiple myeloma; R/R, relapsed or refractory;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Outcomes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a:r>
              <a:rPr lang="en-US" sz="1200" dirty="0"/>
              <a:t>LO: Employ strategies to care for patients with hematologic malignancies treated with bispecific antibody–based therapeutic strategies, taking into consideration current indications, safety profiles, administration considerations, and expert guidance</a:t>
            </a:r>
          </a:p>
          <a:p>
            <a:pPr lvl="0"/>
            <a:endParaRPr lang="en-US" sz="1200" dirty="0"/>
          </a:p>
          <a:p>
            <a:pPr>
              <a:defRPr/>
            </a:pPr>
            <a:r>
              <a:rPr lang="en-US" sz="1200" dirty="0"/>
              <a:t>Optimal answer: </a:t>
            </a:r>
            <a:r>
              <a:rPr lang="en-US" dirty="0"/>
              <a:t>4. </a:t>
            </a:r>
            <a:r>
              <a:rPr lang="en-US" dirty="0" err="1"/>
              <a:t>Talquetamab</a:t>
            </a:r>
            <a:endParaRPr lang="en-US" dirty="0" err="1">
              <a:cs typeface="Calibri"/>
            </a:endParaRPr>
          </a:p>
          <a:p>
            <a:endParaRPr lang="en-US" dirty="0"/>
          </a:p>
          <a:p>
            <a:pPr marL="12700" marR="0" lvl="0" indent="0"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None/>
              <a:tabLst/>
              <a:defRPr/>
            </a:pPr>
            <a:r>
              <a:rPr lang="en-US" dirty="0"/>
              <a:t>Rationale: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Talquetamab is an approved bispecific antibody for R/R MM that may be administered weekly or biweekly after the step-up dosing is complete. Elranatamab is administered weekly for the first 24 weeks of treatment and then biweekly from Week 25 and beyond for patients who achieve a response. Teclistamab is administered weekly after step-up dosing; it may be given biweekly only after a patient has achieved and maintained a CR for at least 6 months. Cevostamab and </a:t>
            </a:r>
            <a:r>
              <a:rPr lang="en-US" dirty="0">
                <a:solidFill>
                  <a:srgbClr val="000000"/>
                </a:solidFill>
                <a:latin typeface="Calibri" panose="020F0502020204030204" pitchFamily="34" charset="0"/>
              </a:rPr>
              <a:t>l</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invoseltamab are investigational bispecific antibodies being evaluated for the management of R/R MM.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654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CR, complete response; MM, multiple myeloma; R/R, relapsed or refractory;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Outcomes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a:r>
              <a:rPr lang="en-US" sz="1200" dirty="0"/>
              <a:t>LO: Employ strategies to care for patients with hematologic malignancies treated with bispecific antibody–based therapeutic strategies, taking into consideration current indications, safety profiles, administration considerations, and expert guidance</a:t>
            </a:r>
          </a:p>
          <a:p>
            <a:pPr lvl="0"/>
            <a:endParaRPr lang="en-US" sz="1200" dirty="0"/>
          </a:p>
          <a:p>
            <a:pPr>
              <a:defRPr/>
            </a:pPr>
            <a:r>
              <a:rPr lang="en-US" sz="1200" dirty="0"/>
              <a:t>Optimal answer: </a:t>
            </a:r>
            <a:r>
              <a:rPr lang="en-US" dirty="0"/>
              <a:t>4. </a:t>
            </a:r>
            <a:r>
              <a:rPr lang="en-US" dirty="0" err="1"/>
              <a:t>Talquetamab</a:t>
            </a:r>
            <a:endParaRPr lang="en-US" dirty="0" err="1">
              <a:cs typeface="Calibri"/>
            </a:endParaRPr>
          </a:p>
          <a:p>
            <a:endParaRPr lang="en-US" dirty="0"/>
          </a:p>
          <a:p>
            <a:pPr marL="12700" marR="0" lvl="0" indent="0"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None/>
              <a:tabLst/>
              <a:defRPr/>
            </a:pPr>
            <a:r>
              <a:rPr lang="en-US" dirty="0"/>
              <a:t>Rationale: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Talquetamab is an approved bispecific antibody for R/R MM that may be administered weekly or biweekly after the step-up dosing is complete. Elranatamab is administered weekly for the first 24 weeks of treatment and then biweekly from Week 25 and beyond for patients who achieve a response. Teclistamab is administered weekly after step-up dosing; it may be given biweekly only after a patient has achieved and maintained a CR for at least 6 months. Cevostamab and </a:t>
            </a:r>
            <a:r>
              <a:rPr lang="en-US" dirty="0">
                <a:solidFill>
                  <a:srgbClr val="000000"/>
                </a:solidFill>
                <a:latin typeface="Calibri" panose="020F0502020204030204" pitchFamily="34" charset="0"/>
              </a:rPr>
              <a:t>l</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invoseltamab are investigational bispecific antibodies being evaluated for the management of R/R MM.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091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CLL, chronic lymphocytic leukemia; CR, complete response; </a:t>
            </a:r>
            <a:r>
              <a:rPr lang="en-US" i="1" dirty="0" err="1"/>
              <a:t>DoR</a:t>
            </a:r>
            <a:r>
              <a:rPr lang="en-US" i="1" dirty="0"/>
              <a:t>, duration of response; </a:t>
            </a:r>
            <a:r>
              <a:rPr lang="en-US" i="1" dirty="0" err="1"/>
              <a:t>DoCR</a:t>
            </a:r>
            <a:r>
              <a:rPr lang="en-US" i="1" dirty="0"/>
              <a:t>, duration of complete response; FL, follicular lymphoma; NHL, Non-Hodgkin lymphoma; ORR, overall response rate; OS, overall survival; PFS, progression-free survival; R/R, relapsed/refractory</a:t>
            </a:r>
          </a:p>
        </p:txBody>
      </p:sp>
      <p:sp>
        <p:nvSpPr>
          <p:cNvPr id="4" name="Slide Number Placeholder 3"/>
          <p:cNvSpPr>
            <a:spLocks noGrp="1"/>
          </p:cNvSpPr>
          <p:nvPr>
            <p:ph type="sldNum" sz="quarter" idx="5"/>
          </p:nvPr>
        </p:nvSpPr>
        <p:spPr/>
        <p:txBody>
          <a:bodyPr/>
          <a:lstStyle/>
          <a:p>
            <a:fld id="{5EB4DA28-67A5-482E-ACFF-7BEDFB419800}" type="slidenum">
              <a:rPr lang="en-US" smtClean="0"/>
              <a:t>33</a:t>
            </a:fld>
            <a:endParaRPr lang="en-US"/>
          </a:p>
        </p:txBody>
      </p:sp>
    </p:spTree>
    <p:extLst>
      <p:ext uri="{BB962C8B-B14F-4D97-AF65-F5344CB8AC3E}">
        <p14:creationId xmlns:p14="http://schemas.microsoft.com/office/powerpoint/2010/main" val="2726377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CRS, cytokine release syndrome; ICANS, immune effector cell-associated neurotoxicity syndrome.</a:t>
            </a:r>
            <a:endParaRPr lang="en-US" dirty="0"/>
          </a:p>
        </p:txBody>
      </p:sp>
      <p:sp>
        <p:nvSpPr>
          <p:cNvPr id="4" name="Slide Number Placeholder 3"/>
          <p:cNvSpPr>
            <a:spLocks noGrp="1"/>
          </p:cNvSpPr>
          <p:nvPr>
            <p:ph type="sldNum" sz="quarter" idx="5"/>
          </p:nvPr>
        </p:nvSpPr>
        <p:spPr/>
        <p:txBody>
          <a:bodyPr/>
          <a:lstStyle/>
          <a:p>
            <a:fld id="{5EB4DA28-67A5-482E-ACFF-7BEDFB419800}" type="slidenum">
              <a:rPr lang="en-US" smtClean="0"/>
              <a:t>34</a:t>
            </a:fld>
            <a:endParaRPr lang="en-US"/>
          </a:p>
        </p:txBody>
      </p:sp>
    </p:spTree>
    <p:extLst>
      <p:ext uri="{BB962C8B-B14F-4D97-AF65-F5344CB8AC3E}">
        <p14:creationId xmlns:p14="http://schemas.microsoft.com/office/powerpoint/2010/main" val="3118651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 complete response; CRS, cytokine release syndrome; PR, partial response.</a:t>
            </a:r>
          </a:p>
        </p:txBody>
      </p:sp>
      <p:sp>
        <p:nvSpPr>
          <p:cNvPr id="4" name="Slide Number Placeholder 3"/>
          <p:cNvSpPr>
            <a:spLocks noGrp="1"/>
          </p:cNvSpPr>
          <p:nvPr>
            <p:ph type="sldNum" sz="quarter" idx="5"/>
          </p:nvPr>
        </p:nvSpPr>
        <p:spPr/>
        <p:txBody>
          <a:bodyPr/>
          <a:lstStyle/>
          <a:p>
            <a:fld id="{5EB4DA28-67A5-482E-ACFF-7BEDFB419800}" type="slidenum">
              <a:rPr lang="en-US" smtClean="0"/>
              <a:t>35</a:t>
            </a:fld>
            <a:endParaRPr lang="en-US"/>
          </a:p>
        </p:txBody>
      </p:sp>
    </p:spTree>
    <p:extLst>
      <p:ext uri="{BB962C8B-B14F-4D97-AF65-F5344CB8AC3E}">
        <p14:creationId xmlns:p14="http://schemas.microsoft.com/office/powerpoint/2010/main" val="356372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i="1" dirty="0"/>
              <a:t>CR, complete response; DLBCL, diffuse large B-cell lymphoma; DoR, duration of response; NOS, not otherwise specified; NR, not reached; ORR, overall response rate; OS, overall survival; PD, progressive disease; PFS, progression-free survival; PR, partial response; R/R, relapsed/refractory; </a:t>
            </a:r>
            <a:r>
              <a:rPr lang="en-US" i="1" dirty="0" err="1"/>
              <a:t>tFL</a:t>
            </a:r>
            <a:r>
              <a:rPr lang="en-US" i="1" dirty="0"/>
              <a:t>, transformed follicular lymphoma. </a:t>
            </a:r>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33FF746A-9A42-BC49-B5AB-F8339C12B1B4}"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7585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AE, adverse event; CRS, cytokine release syndrome; DLBCL, diffuse large B-cell lymphoma; IV, intravenous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Outcomes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a:r>
              <a:rPr lang="en-US" sz="1200" dirty="0"/>
              <a:t>LO: Manage and mitigate adverse events associated with bispecific antibody treatment in patients with hematologic malignancies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Optimal answer: Dexamethasone + IV fluids</a:t>
            </a:r>
          </a:p>
          <a:p>
            <a:endParaRPr lang="en-US" dirty="0"/>
          </a:p>
          <a:p>
            <a:pPr marL="12700">
              <a:spcBef>
                <a:spcPts val="240"/>
              </a:spcBef>
              <a:spcAft>
                <a:spcPct val="25000"/>
              </a:spcAft>
              <a:buClr>
                <a:schemeClr val="bg1"/>
              </a:buClr>
              <a:buFont typeface="Arial" panose="020B0604020202020204" pitchFamily="34" charset="0"/>
            </a:pPr>
            <a:r>
              <a:rPr lang="en-US" dirty="0"/>
              <a:t>Rationale: </a:t>
            </a:r>
            <a:r>
              <a:rPr lang="en-US" sz="1200" b="0" dirty="0">
                <a:solidFill>
                  <a:schemeClr val="bg1"/>
                </a:solidFill>
                <a:latin typeface="Calibri"/>
                <a:cs typeface="Calibri"/>
              </a:rPr>
              <a:t>For a patient receiving a CD3 x CD20 bispecific antibody for DLBCL with CRS, in addition to supportive care, dexamethasone and IV fluids would be the first step. If symptoms persist despite dexamethasone and IV fluids, tocilizumab may be administered. </a:t>
            </a:r>
            <a:r>
              <a:rPr lang="en-US" sz="1200" dirty="0">
                <a:solidFill>
                  <a:schemeClr val="bg1"/>
                </a:solidFill>
                <a:latin typeface="Calibri"/>
                <a:cs typeface="Calibri"/>
              </a:rPr>
              <a:t>Anakinra or </a:t>
            </a:r>
            <a:r>
              <a:rPr lang="en-US" sz="1200" dirty="0" err="1">
                <a:solidFill>
                  <a:schemeClr val="bg1"/>
                </a:solidFill>
                <a:latin typeface="Calibri"/>
                <a:cs typeface="Calibri"/>
              </a:rPr>
              <a:t>siltuximab</a:t>
            </a:r>
            <a:r>
              <a:rPr lang="en-US" sz="1200" dirty="0">
                <a:solidFill>
                  <a:schemeClr val="bg1"/>
                </a:solidFill>
                <a:latin typeface="Calibri"/>
                <a:cs typeface="Calibri"/>
              </a:rPr>
              <a:t> may be considered if symptoms are persistent despite the above-mentioned measures</a:t>
            </a:r>
            <a:r>
              <a:rPr lang="en-US" sz="1200" b="0" dirty="0">
                <a:solidFill>
                  <a:schemeClr val="bg1"/>
                </a:solidFill>
                <a:latin typeface="Calibri"/>
                <a:cs typeface="Calibri"/>
              </a:rPr>
              <a:t> and maximum tocilizumab dose.</a:t>
            </a:r>
            <a:r>
              <a:rPr lang="en-US" dirty="0">
                <a:solidFill>
                  <a:schemeClr val="bg1"/>
                </a:solidFill>
                <a:latin typeface="Calibri"/>
                <a:cs typeface="Calibri"/>
              </a:rPr>
              <a:t> </a:t>
            </a:r>
            <a:br>
              <a:rPr lang="en-US" dirty="0">
                <a:solidFill>
                  <a:schemeClr val="bg1"/>
                </a:solidFill>
                <a:latin typeface="Calibri"/>
                <a:cs typeface="Calibri"/>
              </a:rPr>
            </a:br>
            <a:endParaRPr lang="en-US" sz="1200" b="0" dirty="0">
              <a:solidFill>
                <a:schemeClr val="bg1"/>
              </a:solidFill>
              <a:latin typeface="Calibri" panose="020F050202020403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96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CRS, cytokine-release syndrome; ICANS, i</a:t>
            </a:r>
            <a:r>
              <a:rPr lang="en-US" b="0" i="1" dirty="0">
                <a:solidFill>
                  <a:srgbClr val="202124"/>
                </a:solidFill>
                <a:effectLst/>
                <a:latin typeface="Roboto" panose="02000000000000000000" pitchFamily="2" charset="0"/>
              </a:rPr>
              <a:t>mmune effector cell-associated neurotoxicity syndrome; LBCL, large B-cell lymphoma.</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2215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a:t>
            </a:r>
          </a:p>
        </p:txBody>
      </p:sp>
      <p:sp>
        <p:nvSpPr>
          <p:cNvPr id="4" name="Slide Number Placeholder 3"/>
          <p:cNvSpPr>
            <a:spLocks noGrp="1"/>
          </p:cNvSpPr>
          <p:nvPr>
            <p:ph type="sldNum" sz="quarter" idx="5"/>
          </p:nvPr>
        </p:nvSpPr>
        <p:spPr/>
        <p:txBody>
          <a:bodyPr/>
          <a:lstStyle/>
          <a:p>
            <a:fld id="{5EB4DA28-67A5-482E-ACFF-7BEDFB419800}" type="slidenum">
              <a:rPr lang="en-US" smtClean="0"/>
              <a:t>38</a:t>
            </a:fld>
            <a:endParaRPr lang="en-US"/>
          </a:p>
        </p:txBody>
      </p:sp>
    </p:spTree>
    <p:extLst>
      <p:ext uri="{BB962C8B-B14F-4D97-AF65-F5344CB8AC3E}">
        <p14:creationId xmlns:p14="http://schemas.microsoft.com/office/powerpoint/2010/main" val="2909433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CRS, cytokine release syndrome; FL, follicular lymphoma; HG BCL, high-grade B-cell lymphoma.</a:t>
            </a:r>
          </a:p>
        </p:txBody>
      </p:sp>
      <p:sp>
        <p:nvSpPr>
          <p:cNvPr id="4" name="Slide Number Placeholder 3"/>
          <p:cNvSpPr>
            <a:spLocks noGrp="1"/>
          </p:cNvSpPr>
          <p:nvPr>
            <p:ph type="sldNum" sz="quarter" idx="5"/>
          </p:nvPr>
        </p:nvSpPr>
        <p:spPr/>
        <p:txBody>
          <a:bodyPr/>
          <a:lstStyle/>
          <a:p>
            <a:fld id="{5EB4DA28-67A5-482E-ACFF-7BEDFB419800}" type="slidenum">
              <a:rPr lang="en-US" smtClean="0"/>
              <a:t>39</a:t>
            </a:fld>
            <a:endParaRPr lang="en-US"/>
          </a:p>
        </p:txBody>
      </p:sp>
    </p:spTree>
    <p:extLst>
      <p:ext uri="{BB962C8B-B14F-4D97-AF65-F5344CB8AC3E}">
        <p14:creationId xmlns:p14="http://schemas.microsoft.com/office/powerpoint/2010/main" val="3733109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 complete response; DLBCL, diffuse large B-cell lymphoma; </a:t>
            </a:r>
            <a:r>
              <a:rPr lang="en-US" i="1" dirty="0" err="1"/>
              <a:t>DoCR</a:t>
            </a:r>
            <a:r>
              <a:rPr lang="en-US" i="1" dirty="0"/>
              <a:t>, duration of complete response; </a:t>
            </a:r>
            <a:r>
              <a:rPr lang="en-US" b="0" i="1" dirty="0">
                <a:solidFill>
                  <a:srgbClr val="202124"/>
                </a:solidFill>
                <a:effectLst/>
                <a:latin typeface="Roboto" panose="02000000000000000000" pitchFamily="2" charset="0"/>
              </a:rPr>
              <a:t>LBCL, large B-cell lymphoma; </a:t>
            </a:r>
            <a:r>
              <a:rPr lang="en-US" i="1" dirty="0"/>
              <a:t>ORR, objective response rate; OS, overall survival; R/R, relapsed/refractory; </a:t>
            </a:r>
            <a:r>
              <a:rPr lang="en-US" i="1" dirty="0" err="1"/>
              <a:t>tFL</a:t>
            </a:r>
            <a:r>
              <a:rPr lang="en-US" i="1" dirty="0"/>
              <a:t>, transformed follicular lymphoma.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FD469-5A54-3247-B696-EFA7C26B366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333791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CRS, cytokine-release syndrome; </a:t>
            </a:r>
            <a:r>
              <a:rPr lang="en-US" b="0" i="1" dirty="0"/>
              <a:t>ICANS, immune effector cell</a:t>
            </a:r>
            <a:r>
              <a:rPr lang="en-US" b="0" i="1" dirty="0">
                <a:latin typeface="Arial" panose="020B0604020202020204" pitchFamily="34" charset="0"/>
                <a:cs typeface="Arial" panose="020B0604020202020204" pitchFamily="34" charset="0"/>
              </a:rPr>
              <a:t>–</a:t>
            </a:r>
            <a:r>
              <a:rPr lang="en-US" b="0" i="1" dirty="0"/>
              <a:t>associated neurotoxicity syndrome; </a:t>
            </a:r>
            <a:r>
              <a:rPr lang="en-US" b="0" i="1" dirty="0">
                <a:solidFill>
                  <a:srgbClr val="202124"/>
                </a:solidFill>
                <a:effectLst/>
                <a:latin typeface="Roboto" panose="02000000000000000000" pitchFamily="2" charset="0"/>
              </a:rPr>
              <a:t>LBCL, large B-cell lymphoma</a:t>
            </a:r>
            <a:r>
              <a:rPr lang="en-US" b="0" i="1" dirty="0"/>
              <a:t>.</a:t>
            </a: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3638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AE, adverse event.</a:t>
            </a:r>
          </a:p>
        </p:txBody>
      </p:sp>
      <p:sp>
        <p:nvSpPr>
          <p:cNvPr id="4" name="Slide Number Placeholder 3"/>
          <p:cNvSpPr>
            <a:spLocks noGrp="1"/>
          </p:cNvSpPr>
          <p:nvPr>
            <p:ph type="sldNum" sz="quarter" idx="5"/>
          </p:nvPr>
        </p:nvSpPr>
        <p:spPr/>
        <p:txBody>
          <a:bodyPr/>
          <a:lstStyle/>
          <a:p>
            <a:fld id="{5EB4DA28-67A5-482E-ACFF-7BEDFB419800}" type="slidenum">
              <a:rPr lang="en-US" smtClean="0"/>
              <a:t>42</a:t>
            </a:fld>
            <a:endParaRPr lang="en-US"/>
          </a:p>
        </p:txBody>
      </p:sp>
    </p:spTree>
    <p:extLst>
      <p:ext uri="{BB962C8B-B14F-4D97-AF65-F5344CB8AC3E}">
        <p14:creationId xmlns:p14="http://schemas.microsoft.com/office/powerpoint/2010/main" val="1148320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CRS, cytokine release syndrome.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755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a:t>
            </a:r>
          </a:p>
        </p:txBody>
      </p:sp>
      <p:sp>
        <p:nvSpPr>
          <p:cNvPr id="4" name="Slide Number Placeholder 3"/>
          <p:cNvSpPr>
            <a:spLocks noGrp="1"/>
          </p:cNvSpPr>
          <p:nvPr>
            <p:ph type="sldNum" sz="quarter" idx="5"/>
          </p:nvPr>
        </p:nvSpPr>
        <p:spPr/>
        <p:txBody>
          <a:bodyPr/>
          <a:lstStyle/>
          <a:p>
            <a:fld id="{5EB4DA28-67A5-482E-ACFF-7BEDFB419800}" type="slidenum">
              <a:rPr lang="en-US" smtClean="0"/>
              <a:t>44</a:t>
            </a:fld>
            <a:endParaRPr lang="en-US"/>
          </a:p>
        </p:txBody>
      </p:sp>
    </p:spTree>
    <p:extLst>
      <p:ext uri="{BB962C8B-B14F-4D97-AF65-F5344CB8AC3E}">
        <p14:creationId xmlns:p14="http://schemas.microsoft.com/office/powerpoint/2010/main" val="645783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DLBCL, diffuse large B-cell lymphoma; FL, follicular lymphoma.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497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CRS, cytokine release syndrome; ICU, intensive care unit; VTE, venous thromboembolism. </a:t>
            </a:r>
            <a:endParaRPr lang="en-US" dirty="0"/>
          </a:p>
        </p:txBody>
      </p:sp>
      <p:sp>
        <p:nvSpPr>
          <p:cNvPr id="4" name="Slide Number Placeholder 3"/>
          <p:cNvSpPr>
            <a:spLocks noGrp="1"/>
          </p:cNvSpPr>
          <p:nvPr>
            <p:ph type="sldNum" sz="quarter" idx="5"/>
          </p:nvPr>
        </p:nvSpPr>
        <p:spPr/>
        <p:txBody>
          <a:bodyPr/>
          <a:lstStyle/>
          <a:p>
            <a:fld id="{5EB4DA28-67A5-482E-ACFF-7BEDFB419800}" type="slidenum">
              <a:rPr lang="en-US" smtClean="0"/>
              <a:t>47</a:t>
            </a:fld>
            <a:endParaRPr lang="en-US"/>
          </a:p>
        </p:txBody>
      </p:sp>
    </p:spTree>
    <p:extLst>
      <p:ext uri="{BB962C8B-B14F-4D97-AF65-F5344CB8AC3E}">
        <p14:creationId xmlns:p14="http://schemas.microsoft.com/office/powerpoint/2010/main" val="171462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BCMA, B-cell maturation antigen; MoA, mechanism of action.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8916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CRS, cytokine release syndrome; ICU, intensive care unit; VTE, venous thromboembolism. </a:t>
            </a:r>
            <a:endParaRPr lang="en-US" dirty="0"/>
          </a:p>
          <a:p>
            <a:endParaRPr lang="en-US" sz="1200" b="0" i="1" kern="1200" spc="-11" dirty="0">
              <a:solidFill>
                <a:srgbClr val="455560"/>
              </a:solidFill>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5EB4DA28-67A5-482E-ACFF-7BEDFB419800}" type="slidenum">
              <a:rPr lang="en-US" smtClean="0"/>
              <a:t>48</a:t>
            </a:fld>
            <a:endParaRPr lang="en-US"/>
          </a:p>
        </p:txBody>
      </p:sp>
    </p:spTree>
    <p:extLst>
      <p:ext uri="{BB962C8B-B14F-4D97-AF65-F5344CB8AC3E}">
        <p14:creationId xmlns:p14="http://schemas.microsoft.com/office/powerpoint/2010/main" val="2604284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CRS, cytokine release syndrome; ED, emergency department.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872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CRS, cytokine release syndrome, ED, emergency department; Gr, grade.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813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CRS, cytokine release syndrome.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958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CRS, cytokine release syndrome.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327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a:t>ASTCT, </a:t>
            </a:r>
            <a:r>
              <a:rPr lang="en-US" sz="1200" b="0" i="1" kern="1200">
                <a:solidFill>
                  <a:schemeClr val="tx1"/>
                </a:solidFill>
                <a:effectLst/>
                <a:latin typeface="+mn-lt"/>
                <a:ea typeface="+mn-ea"/>
                <a:cs typeface="+mn-cs"/>
              </a:rPr>
              <a:t>American Society for Transplantation and Cellular Therapy;</a:t>
            </a:r>
            <a:r>
              <a:rPr lang="en-US" i="1"/>
              <a:t> ICANS, immune effector cell–associated neurotoxicity syndrome; ICE, </a:t>
            </a:r>
            <a:r>
              <a:rPr lang="en-US" sz="1200" b="0" i="1" kern="1200">
                <a:solidFill>
                  <a:schemeClr val="tx1"/>
                </a:solidFill>
                <a:effectLst/>
                <a:latin typeface="+mn-lt"/>
                <a:ea typeface="+mn-ea"/>
                <a:cs typeface="+mn-cs"/>
              </a:rPr>
              <a:t>immune effector cell</a:t>
            </a:r>
            <a:r>
              <a:rPr lang="en-US" i="1"/>
              <a:t>–</a:t>
            </a:r>
            <a:r>
              <a:rPr lang="en-US" sz="1200" b="0" i="1" kern="1200">
                <a:solidFill>
                  <a:schemeClr val="tx1"/>
                </a:solidFill>
                <a:effectLst/>
                <a:latin typeface="+mn-lt"/>
                <a:ea typeface="+mn-ea"/>
                <a:cs typeface="+mn-cs"/>
              </a:rPr>
              <a:t>associated encephalopathy; ICP, intracranial pressure;</a:t>
            </a:r>
            <a:r>
              <a:rPr lang="en-US" i="1"/>
              <a:t> N/A, not applicable. </a:t>
            </a:r>
            <a:endParaRPr lang="en-US" sz="1200" b="0" i="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5DE322-E95C-F14A-81DA-EC43A34E25D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94619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ICANS, immune effector cell–associated neurotoxicity syndrome.</a:t>
            </a:r>
          </a:p>
          <a:p>
            <a:endParaRPr lang="en-US" i="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5DE322-E95C-F14A-81DA-EC43A34E25D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44396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CBC, complete blood count; PI, prescribing information</a:t>
            </a:r>
          </a:p>
        </p:txBody>
      </p:sp>
      <p:sp>
        <p:nvSpPr>
          <p:cNvPr id="4" name="Slide Number Placeholder 3"/>
          <p:cNvSpPr>
            <a:spLocks noGrp="1"/>
          </p:cNvSpPr>
          <p:nvPr>
            <p:ph type="sldNum" sz="quarter" idx="5"/>
          </p:nvPr>
        </p:nvSpPr>
        <p:spPr/>
        <p:txBody>
          <a:bodyPr/>
          <a:lstStyle/>
          <a:p>
            <a:fld id="{5EB4DA28-67A5-482E-ACFF-7BEDFB419800}" type="slidenum">
              <a:rPr lang="en-US" smtClean="0"/>
              <a:t>55</a:t>
            </a:fld>
            <a:endParaRPr lang="en-US"/>
          </a:p>
        </p:txBody>
      </p:sp>
    </p:spTree>
    <p:extLst>
      <p:ext uri="{BB962C8B-B14F-4D97-AF65-F5344CB8AC3E}">
        <p14:creationId xmlns:p14="http://schemas.microsoft.com/office/powerpoint/2010/main" val="26198834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HBV, hepatitis B </a:t>
            </a:r>
            <a:r>
              <a:rPr lang="en-US" i="1"/>
              <a:t>virus; HSV</a:t>
            </a:r>
            <a:r>
              <a:rPr lang="en-US" i="1" dirty="0"/>
              <a:t>, herpes simplex virus; </a:t>
            </a:r>
            <a:r>
              <a:rPr lang="en-IN" b="0" i="1" dirty="0">
                <a:solidFill>
                  <a:srgbClr val="000000"/>
                </a:solidFill>
                <a:effectLst/>
                <a:latin typeface="Arial" panose="020B0604020202020204" pitchFamily="34" charset="0"/>
                <a:cs typeface="Arial" panose="020B0604020202020204" pitchFamily="34" charset="0"/>
              </a:rPr>
              <a:t>PJP, pneumocystis </a:t>
            </a:r>
            <a:r>
              <a:rPr lang="en-IN" b="0" i="1" dirty="0" err="1">
                <a:solidFill>
                  <a:srgbClr val="000000"/>
                </a:solidFill>
                <a:effectLst/>
                <a:latin typeface="Arial" panose="020B0604020202020204" pitchFamily="34" charset="0"/>
                <a:cs typeface="Arial" panose="020B0604020202020204" pitchFamily="34" charset="0"/>
              </a:rPr>
              <a:t>jirovecii</a:t>
            </a:r>
            <a:r>
              <a:rPr lang="en-IN" b="0" i="1" dirty="0">
                <a:solidFill>
                  <a:srgbClr val="000000"/>
                </a:solidFill>
                <a:effectLst/>
                <a:latin typeface="Arial" panose="020B0604020202020204" pitchFamily="34" charset="0"/>
                <a:cs typeface="Arial" panose="020B0604020202020204" pitchFamily="34" charset="0"/>
              </a:rPr>
              <a:t> pneumonia, </a:t>
            </a:r>
            <a:r>
              <a:rPr lang="en-US" i="1" dirty="0"/>
              <a:t>VZV, varicella virus.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97561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0" i="1" dirty="0">
                <a:solidFill>
                  <a:srgbClr val="000000"/>
                </a:solidFill>
                <a:effectLst/>
                <a:latin typeface="Arial" panose="020B0604020202020204" pitchFamily="34" charset="0"/>
                <a:cs typeface="Arial" panose="020B0604020202020204" pitchFamily="34" charset="0"/>
              </a:rPr>
              <a:t>CMV, cytomegalovirus; EBV, Epstein-Barr virus; IVIG, </a:t>
            </a:r>
            <a:r>
              <a:rPr lang="en-IN" b="0" i="1" dirty="0" err="1">
                <a:solidFill>
                  <a:srgbClr val="000000"/>
                </a:solidFill>
                <a:effectLst/>
                <a:latin typeface="Arial" panose="020B0604020202020204" pitchFamily="34" charset="0"/>
                <a:cs typeface="Arial" panose="020B0604020202020204" pitchFamily="34" charset="0"/>
              </a:rPr>
              <a:t>i</a:t>
            </a:r>
            <a:r>
              <a:rPr lang="en-US" b="0" i="1" dirty="0" err="1">
                <a:solidFill>
                  <a:srgbClr val="202124"/>
                </a:solidFill>
                <a:effectLst/>
                <a:latin typeface="Roboto" panose="02000000000000000000" pitchFamily="2" charset="0"/>
              </a:rPr>
              <a:t>ntravenous</a:t>
            </a:r>
            <a:r>
              <a:rPr lang="en-US" b="0" i="1" dirty="0">
                <a:solidFill>
                  <a:srgbClr val="202124"/>
                </a:solidFill>
                <a:effectLst/>
                <a:latin typeface="Roboto" panose="02000000000000000000" pitchFamily="2" charset="0"/>
              </a:rPr>
              <a:t> immunoglobulin;</a:t>
            </a:r>
            <a:r>
              <a:rPr lang="en-US" b="1" i="0" dirty="0">
                <a:solidFill>
                  <a:srgbClr val="202124"/>
                </a:solidFill>
                <a:effectLst/>
                <a:latin typeface="Roboto" panose="02000000000000000000" pitchFamily="2" charset="0"/>
              </a:rPr>
              <a:t> </a:t>
            </a:r>
            <a:r>
              <a:rPr lang="en-IN" b="0" i="1" dirty="0">
                <a:solidFill>
                  <a:srgbClr val="000000"/>
                </a:solidFill>
                <a:effectLst/>
                <a:latin typeface="Arial" panose="020B0604020202020204" pitchFamily="34" charset="0"/>
                <a:cs typeface="Arial" panose="020B0604020202020204" pitchFamily="34" charset="0"/>
              </a:rPr>
              <a:t>PJP, pneumocystis </a:t>
            </a:r>
            <a:r>
              <a:rPr lang="en-IN" b="0" i="1" dirty="0" err="1">
                <a:solidFill>
                  <a:srgbClr val="000000"/>
                </a:solidFill>
                <a:effectLst/>
                <a:latin typeface="Arial" panose="020B0604020202020204" pitchFamily="34" charset="0"/>
                <a:cs typeface="Arial" panose="020B0604020202020204" pitchFamily="34" charset="0"/>
              </a:rPr>
              <a:t>jirovecii</a:t>
            </a:r>
            <a:r>
              <a:rPr lang="en-IN" b="0" i="1" dirty="0">
                <a:solidFill>
                  <a:srgbClr val="000000"/>
                </a:solidFill>
                <a:effectLst/>
                <a:latin typeface="Arial" panose="020B0604020202020204" pitchFamily="34" charset="0"/>
                <a:cs typeface="Arial" panose="020B0604020202020204" pitchFamily="34" charset="0"/>
              </a:rPr>
              <a:t> pneumonia; RSV, respiratory syncytial virus; </a:t>
            </a:r>
            <a:r>
              <a:rPr lang="en-US" i="1" dirty="0"/>
              <a:t>VZV, varicella-zoster virus.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0264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BCMA, B-cell maturation antigen; DLBCL, diffuse large B-cell lymphoma; FL, follicular lymphoma; tFL, transformed follicular lymphoma;  LOT, lines of therapy; IMiD, immunomodulatory drugs; mAb, monoclonal antibody; MM, multiple myeloma; PI, proteasome inhibitor;  R/R, relapsed refractory.</a:t>
            </a:r>
          </a:p>
        </p:txBody>
      </p:sp>
      <p:sp>
        <p:nvSpPr>
          <p:cNvPr id="4" name="Slide Number Placeholder 3"/>
          <p:cNvSpPr>
            <a:spLocks noGrp="1"/>
          </p:cNvSpPr>
          <p:nvPr>
            <p:ph type="sldNum" sz="quarter" idx="5"/>
          </p:nvPr>
        </p:nvSpPr>
        <p:spPr/>
        <p:txBody>
          <a:bodyPr/>
          <a:lstStyle/>
          <a:p>
            <a:fld id="{5EB4DA28-67A5-482E-ACFF-7BEDFB419800}" type="slidenum">
              <a:rPr lang="en-US" smtClean="0"/>
              <a:t>9</a:t>
            </a:fld>
            <a:endParaRPr lang="en-US"/>
          </a:p>
        </p:txBody>
      </p:sp>
    </p:spTree>
    <p:extLst>
      <p:ext uri="{BB962C8B-B14F-4D97-AF65-F5344CB8AC3E}">
        <p14:creationId xmlns:p14="http://schemas.microsoft.com/office/powerpoint/2010/main" val="1988857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a:t>
            </a:r>
          </a:p>
        </p:txBody>
      </p:sp>
      <p:sp>
        <p:nvSpPr>
          <p:cNvPr id="4" name="Slide Number Placeholder 3"/>
          <p:cNvSpPr>
            <a:spLocks noGrp="1"/>
          </p:cNvSpPr>
          <p:nvPr>
            <p:ph type="sldNum" sz="quarter" idx="5"/>
          </p:nvPr>
        </p:nvSpPr>
        <p:spPr/>
        <p:txBody>
          <a:bodyPr/>
          <a:lstStyle/>
          <a:p>
            <a:fld id="{5EB4DA28-67A5-482E-ACFF-7BEDFB419800}" type="slidenum">
              <a:rPr lang="en-US" smtClean="0"/>
              <a:t>58</a:t>
            </a:fld>
            <a:endParaRPr lang="en-US"/>
          </a:p>
        </p:txBody>
      </p:sp>
    </p:spTree>
    <p:extLst>
      <p:ext uri="{BB962C8B-B14F-4D97-AF65-F5344CB8AC3E}">
        <p14:creationId xmlns:p14="http://schemas.microsoft.com/office/powerpoint/2010/main" val="38290601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CRS, cytokine release syndrome; ED, emergency department; HCP, healthcare professional.</a:t>
            </a:r>
          </a:p>
        </p:txBody>
      </p:sp>
      <p:sp>
        <p:nvSpPr>
          <p:cNvPr id="4" name="Slide Number Placeholder 3"/>
          <p:cNvSpPr>
            <a:spLocks noGrp="1"/>
          </p:cNvSpPr>
          <p:nvPr>
            <p:ph type="sldNum" sz="quarter" idx="5"/>
          </p:nvPr>
        </p:nvSpPr>
        <p:spPr/>
        <p:txBody>
          <a:bodyPr/>
          <a:lstStyle/>
          <a:p>
            <a:fld id="{5EB4DA28-67A5-482E-ACFF-7BEDFB419800}" type="slidenum">
              <a:rPr lang="en-US" smtClean="0"/>
              <a:t>59</a:t>
            </a:fld>
            <a:endParaRPr lang="en-US"/>
          </a:p>
        </p:txBody>
      </p:sp>
    </p:spTree>
    <p:extLst>
      <p:ext uri="{BB962C8B-B14F-4D97-AF65-F5344CB8AC3E}">
        <p14:creationId xmlns:p14="http://schemas.microsoft.com/office/powerpoint/2010/main" val="28379548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CRS, cytokine release syndrome; MM, multiple myeloma; R/R, relapsed/refractory.</a:t>
            </a:r>
          </a:p>
        </p:txBody>
      </p:sp>
      <p:sp>
        <p:nvSpPr>
          <p:cNvPr id="4" name="Slide Number Placeholder 3"/>
          <p:cNvSpPr>
            <a:spLocks noGrp="1"/>
          </p:cNvSpPr>
          <p:nvPr>
            <p:ph type="sldNum" sz="quarter" idx="5"/>
          </p:nvPr>
        </p:nvSpPr>
        <p:spPr/>
        <p:txBody>
          <a:bodyPr/>
          <a:lstStyle/>
          <a:p>
            <a:fld id="{5EB4DA28-67A5-482E-ACFF-7BEDFB419800}" type="slidenum">
              <a:rPr lang="en-US" smtClean="0"/>
              <a:t>60</a:t>
            </a:fld>
            <a:endParaRPr lang="en-US"/>
          </a:p>
        </p:txBody>
      </p:sp>
    </p:spTree>
    <p:extLst>
      <p:ext uri="{BB962C8B-B14F-4D97-AF65-F5344CB8AC3E}">
        <p14:creationId xmlns:p14="http://schemas.microsoft.com/office/powerpoint/2010/main" val="1776737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AE, adverse event; CRS, cytokine release syndrome; DLBCL, diffuse large B-cell lymphoma; IV, intravenous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Outcomes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a:r>
              <a:rPr lang="en-US" sz="1200" dirty="0"/>
              <a:t>LO: Manage and mitigate adverse events associated with bispecific antibody treatment in patients with hematologic malignancies</a:t>
            </a:r>
          </a:p>
          <a:p>
            <a:endParaRPr lang="en-US" dirty="0"/>
          </a:p>
          <a:p>
            <a:pPr>
              <a:defRPr/>
            </a:pPr>
            <a:r>
              <a:rPr lang="en-US" dirty="0"/>
              <a:t>Optimal answer: 2. Dexamethasone + IV fluids</a:t>
            </a:r>
            <a:endParaRPr lang="en-US" dirty="0">
              <a:cs typeface="Calibri"/>
            </a:endParaRPr>
          </a:p>
          <a:p>
            <a:endParaRPr lang="en-US" dirty="0"/>
          </a:p>
          <a:p>
            <a:pPr marL="12700" indent="0" eaLnBrk="1" hangingPunct="1">
              <a:spcBef>
                <a:spcPts val="240"/>
              </a:spcBef>
              <a:spcAft>
                <a:spcPct val="25000"/>
              </a:spcAft>
              <a:buClr>
                <a:schemeClr val="bg1"/>
              </a:buClr>
              <a:buFont typeface="Arial" panose="020B0604020202020204" pitchFamily="34" charset="0"/>
              <a:buNone/>
            </a:pPr>
            <a:r>
              <a:rPr lang="en-US" dirty="0"/>
              <a:t>Rationale: </a:t>
            </a:r>
            <a:r>
              <a:rPr lang="en-US" sz="1200" b="0" dirty="0">
                <a:solidFill>
                  <a:schemeClr val="bg1"/>
                </a:solidFill>
                <a:latin typeface="Calibri" panose="020F0502020204030204" pitchFamily="34" charset="0"/>
              </a:rPr>
              <a:t>For a patient receiving a CD3 x CD20 bispecific antibody for DLBCL with CRS, in addition to supportive care, dexamethasone and IV fluids would be the first step. If symptoms persist despite dexamethasone and IV fluids, tocilizumab may be administered. </a:t>
            </a:r>
            <a:r>
              <a:rPr lang="en-US" sz="1200" dirty="0">
                <a:solidFill>
                  <a:schemeClr val="bg1"/>
                </a:solidFill>
                <a:latin typeface="Calibri" panose="020F0502020204030204" pitchFamily="34" charset="0"/>
              </a:rPr>
              <a:t>Anakinra or siltuximab may be considered if symptoms are persistent despite the above-mentioned measures</a:t>
            </a:r>
            <a:r>
              <a:rPr lang="en-US" sz="1200" b="0" dirty="0">
                <a:solidFill>
                  <a:schemeClr val="bg1"/>
                </a:solidFill>
                <a:latin typeface="Calibri" panose="020F0502020204030204" pitchFamily="34" charset="0"/>
              </a:rPr>
              <a:t> and maximum tocilizumab dose. </a:t>
            </a:r>
            <a:endParaRPr lang="en-US" sz="1200" b="0" dirty="0">
              <a:solidFill>
                <a:schemeClr val="bg1"/>
              </a:solidFill>
              <a:latin typeface="Calibri" panose="020F050202020403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71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AE, adverse event; CRS, cytokine release syndrome; DLBCL, diffuse large B-cell lymphoma; IV, intravenous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Outcomes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a:r>
              <a:rPr lang="en-US" sz="1200" dirty="0"/>
              <a:t>LO: Manage and mitigate adverse events associated with bispecific antibody treatment in patients with hematologic malignancies</a:t>
            </a:r>
          </a:p>
          <a:p>
            <a:endParaRPr lang="en-US" dirty="0"/>
          </a:p>
          <a:p>
            <a:pPr>
              <a:defRPr/>
            </a:pPr>
            <a:r>
              <a:rPr lang="en-US" dirty="0"/>
              <a:t>Optimal answer: 2. Dexamethasone + IV fluids</a:t>
            </a:r>
            <a:endParaRPr lang="en-US" dirty="0">
              <a:cs typeface="Calibri"/>
            </a:endParaRPr>
          </a:p>
          <a:p>
            <a:endParaRPr lang="en-US" dirty="0"/>
          </a:p>
          <a:p>
            <a:pPr marL="12700" indent="0" eaLnBrk="1" hangingPunct="1">
              <a:spcBef>
                <a:spcPts val="240"/>
              </a:spcBef>
              <a:spcAft>
                <a:spcPct val="25000"/>
              </a:spcAft>
              <a:buClr>
                <a:schemeClr val="bg1"/>
              </a:buClr>
              <a:buFont typeface="Arial" panose="020B0604020202020204" pitchFamily="34" charset="0"/>
              <a:buNone/>
            </a:pPr>
            <a:r>
              <a:rPr lang="en-US" dirty="0"/>
              <a:t>Rationale: </a:t>
            </a:r>
            <a:r>
              <a:rPr lang="en-US" sz="1200" b="0" dirty="0">
                <a:solidFill>
                  <a:schemeClr val="bg1"/>
                </a:solidFill>
                <a:latin typeface="Calibri" panose="020F0502020204030204" pitchFamily="34" charset="0"/>
              </a:rPr>
              <a:t>For a patient receiving a CD3 x CD20 bispecific antibody for DLBCL with CRS, in addition to supportive care, dexamethasone and IV fluids would be the first step. If symptoms persist despite dexamethasone and IV fluids, tocilizumab may be administered. </a:t>
            </a:r>
            <a:r>
              <a:rPr lang="en-US" sz="1200" dirty="0">
                <a:solidFill>
                  <a:schemeClr val="bg1"/>
                </a:solidFill>
                <a:latin typeface="Calibri" panose="020F0502020204030204" pitchFamily="34" charset="0"/>
              </a:rPr>
              <a:t>Anakinra or siltuximab may be considered if symptoms are persistent despite the above-mentioned measures</a:t>
            </a:r>
            <a:r>
              <a:rPr lang="en-US" sz="1200" b="0" dirty="0">
                <a:solidFill>
                  <a:schemeClr val="bg1"/>
                </a:solidFill>
                <a:latin typeface="Calibri" panose="020F0502020204030204" pitchFamily="34" charset="0"/>
              </a:rPr>
              <a:t> and maximum tocilizumab dose.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4DA28-67A5-482E-ACFF-7BEDFB419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155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AAB0A-2E17-4741-BD4F-9ACFF90F1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164620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AAB0A-2E17-4741-BD4F-9ACFF90F1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3435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CRS, cytokine release syndrome; ICANS, immune effector cell-associated neurotoxicity syndrome.</a:t>
            </a:r>
          </a:p>
        </p:txBody>
      </p:sp>
      <p:sp>
        <p:nvSpPr>
          <p:cNvPr id="4" name="Slide Number Placeholder 3"/>
          <p:cNvSpPr>
            <a:spLocks noGrp="1"/>
          </p:cNvSpPr>
          <p:nvPr>
            <p:ph type="sldNum" sz="quarter" idx="5"/>
          </p:nvPr>
        </p:nvSpPr>
        <p:spPr/>
        <p:txBody>
          <a:bodyPr/>
          <a:lstStyle/>
          <a:p>
            <a:fld id="{5EB4DA28-67A5-482E-ACFF-7BEDFB419800}" type="slidenum">
              <a:rPr lang="en-US" smtClean="0"/>
              <a:t>10</a:t>
            </a:fld>
            <a:endParaRPr lang="en-US"/>
          </a:p>
        </p:txBody>
      </p:sp>
    </p:spTree>
    <p:extLst>
      <p:ext uri="{BB962C8B-B14F-4D97-AF65-F5344CB8AC3E}">
        <p14:creationId xmlns:p14="http://schemas.microsoft.com/office/powerpoint/2010/main" val="228565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 complete response or better; </a:t>
            </a:r>
            <a:r>
              <a:rPr lang="en-US" i="1" dirty="0" err="1"/>
              <a:t>DoR</a:t>
            </a:r>
            <a:r>
              <a:rPr lang="en-US" i="1" dirty="0"/>
              <a:t>, duration of response; </a:t>
            </a:r>
            <a:r>
              <a:rPr lang="en-US" i="1" dirty="0" err="1"/>
              <a:t>IMiD</a:t>
            </a:r>
            <a:r>
              <a:rPr lang="en-US" i="1" dirty="0"/>
              <a:t>, immunomodulatory drug; </a:t>
            </a:r>
            <a:r>
              <a:rPr lang="en-US" i="1" dirty="0" err="1"/>
              <a:t>mAb</a:t>
            </a:r>
            <a:r>
              <a:rPr lang="en-US" i="1" dirty="0"/>
              <a:t>, monoclonal antibody; MM, multiple myeloma; NE, not estimable; ORR, overall response rate; OS, overall survival; PFS, progression-free survival; PR, partial response; R/R, relapsed refractory; </a:t>
            </a:r>
            <a:r>
              <a:rPr lang="en-US" i="1" dirty="0" err="1"/>
              <a:t>sCR</a:t>
            </a:r>
            <a:r>
              <a:rPr lang="en-US" i="1" dirty="0"/>
              <a:t>, stringent complete response; VGPR, very good partial response. </a:t>
            </a:r>
          </a:p>
        </p:txBody>
      </p:sp>
      <p:sp>
        <p:nvSpPr>
          <p:cNvPr id="4" name="Slide Number Placeholder 3"/>
          <p:cNvSpPr>
            <a:spLocks noGrp="1"/>
          </p:cNvSpPr>
          <p:nvPr>
            <p:ph type="sldNum" sz="quarter" idx="5"/>
          </p:nvPr>
        </p:nvSpPr>
        <p:spPr/>
        <p:txBody>
          <a:bodyPr/>
          <a:lstStyle/>
          <a:p>
            <a:fld id="{5EB4DA28-67A5-482E-ACFF-7BEDFB419800}" type="slidenum">
              <a:rPr lang="en-US" smtClean="0"/>
              <a:t>12</a:t>
            </a:fld>
            <a:endParaRPr lang="en-US"/>
          </a:p>
        </p:txBody>
      </p:sp>
    </p:spTree>
    <p:extLst>
      <p:ext uri="{BB962C8B-B14F-4D97-AF65-F5344CB8AC3E}">
        <p14:creationId xmlns:p14="http://schemas.microsoft.com/office/powerpoint/2010/main" val="295461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CRS, cytokine release syndrome; Gr, grade; ICANS, immune effector cell-associated neurotoxicity syndrome; REMS, risk evaluation and mitigation strategies.</a:t>
            </a:r>
          </a:p>
        </p:txBody>
      </p:sp>
      <p:sp>
        <p:nvSpPr>
          <p:cNvPr id="4" name="Slide Number Placeholder 3"/>
          <p:cNvSpPr>
            <a:spLocks noGrp="1"/>
          </p:cNvSpPr>
          <p:nvPr>
            <p:ph type="sldNum" sz="quarter" idx="5"/>
          </p:nvPr>
        </p:nvSpPr>
        <p:spPr/>
        <p:txBody>
          <a:bodyPr/>
          <a:lstStyle/>
          <a:p>
            <a:fld id="{5EB4DA28-67A5-482E-ACFF-7BEDFB419800}" type="slidenum">
              <a:rPr lang="en-US" smtClean="0"/>
              <a:t>13</a:t>
            </a:fld>
            <a:endParaRPr lang="en-US"/>
          </a:p>
        </p:txBody>
      </p:sp>
    </p:spTree>
    <p:extLst>
      <p:ext uri="{BB962C8B-B14F-4D97-AF65-F5344CB8AC3E}">
        <p14:creationId xmlns:p14="http://schemas.microsoft.com/office/powerpoint/2010/main" val="238416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AE, adverse event; LFT, liver function test.</a:t>
            </a:r>
          </a:p>
        </p:txBody>
      </p:sp>
      <p:sp>
        <p:nvSpPr>
          <p:cNvPr id="4" name="Slide Number Placeholder 3"/>
          <p:cNvSpPr>
            <a:spLocks noGrp="1"/>
          </p:cNvSpPr>
          <p:nvPr>
            <p:ph type="sldNum" sz="quarter" idx="5"/>
          </p:nvPr>
        </p:nvSpPr>
        <p:spPr/>
        <p:txBody>
          <a:bodyPr/>
          <a:lstStyle/>
          <a:p>
            <a:fld id="{5EB4DA28-67A5-482E-ACFF-7BEDFB419800}" type="slidenum">
              <a:rPr lang="en-US" smtClean="0"/>
              <a:t>14</a:t>
            </a:fld>
            <a:endParaRPr lang="en-US"/>
          </a:p>
        </p:txBody>
      </p:sp>
    </p:spTree>
    <p:extLst>
      <p:ext uri="{BB962C8B-B14F-4D97-AF65-F5344CB8AC3E}">
        <p14:creationId xmlns:p14="http://schemas.microsoft.com/office/powerpoint/2010/main" val="3630652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close-up of a white and blue substance&#10;&#10;Description automatically generated">
            <a:extLst>
              <a:ext uri="{FF2B5EF4-FFF2-40B4-BE49-F238E27FC236}">
                <a16:creationId xmlns:a16="http://schemas.microsoft.com/office/drawing/2014/main" id="{35620D59-ABD1-7698-6D8B-54C6FA2C7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68" b="19335"/>
          <a:stretch/>
        </p:blipFill>
        <p:spPr>
          <a:xfrm>
            <a:off x="6130502" y="3657600"/>
            <a:ext cx="6061495" cy="320040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p>
        </p:txBody>
      </p:sp>
      <p:pic>
        <p:nvPicPr>
          <p:cNvPr id="11" name="Picture 10">
            <a:extLst>
              <a:ext uri="{FF2B5EF4-FFF2-40B4-BE49-F238E27FC236}">
                <a16:creationId xmlns:a16="http://schemas.microsoft.com/office/drawing/2014/main" id="{D2C404A3-49E3-6AE3-6316-79D1DE70A5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6132" y="244938"/>
            <a:ext cx="1681179" cy="896629"/>
          </a:xfrm>
          <a:prstGeom prst="rect">
            <a:avLst/>
          </a:prstGeom>
        </p:spPr>
      </p:pic>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015540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grpSp>
        <p:nvGrpSpPr>
          <p:cNvPr id="3" name="Group 2">
            <a:extLst>
              <a:ext uri="{FF2B5EF4-FFF2-40B4-BE49-F238E27FC236}">
                <a16:creationId xmlns:a16="http://schemas.microsoft.com/office/drawing/2014/main" id="{71FCB4C5-8216-244E-3D93-41E212F40457}"/>
              </a:ext>
            </a:extLst>
          </p:cNvPr>
          <p:cNvGrpSpPr/>
          <p:nvPr userDrawn="1"/>
        </p:nvGrpSpPr>
        <p:grpSpPr>
          <a:xfrm>
            <a:off x="8869472" y="6298815"/>
            <a:ext cx="2877113" cy="394353"/>
            <a:chOff x="8869472" y="6298815"/>
            <a:chExt cx="2877113" cy="394353"/>
          </a:xfrm>
        </p:grpSpPr>
        <p:pic>
          <p:nvPicPr>
            <p:cNvPr id="4" name="Picture 3">
              <a:extLst>
                <a:ext uri="{FF2B5EF4-FFF2-40B4-BE49-F238E27FC236}">
                  <a16:creationId xmlns:a16="http://schemas.microsoft.com/office/drawing/2014/main" id="{7CB3AFF3-C9AF-6406-A52C-986F17667A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5" name="Rectangle 4">
              <a:extLst>
                <a:ext uri="{FF2B5EF4-FFF2-40B4-BE49-F238E27FC236}">
                  <a16:creationId xmlns:a16="http://schemas.microsoft.com/office/drawing/2014/main" id="{8BE472F0-4C6A-6FBF-3D23-4A0861C31415}"/>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5499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9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3A659D-6BF1-8E0D-2D7B-19BCEFEA43F4}"/>
              </a:ext>
            </a:extLst>
          </p:cNvPr>
          <p:cNvGrpSpPr/>
          <p:nvPr userDrawn="1"/>
        </p:nvGrpSpPr>
        <p:grpSpPr>
          <a:xfrm>
            <a:off x="8869472" y="6298815"/>
            <a:ext cx="2877113" cy="394353"/>
            <a:chOff x="8869472" y="6298815"/>
            <a:chExt cx="2877113" cy="394353"/>
          </a:xfrm>
        </p:grpSpPr>
        <p:pic>
          <p:nvPicPr>
            <p:cNvPr id="3" name="Picture 2">
              <a:extLst>
                <a:ext uri="{FF2B5EF4-FFF2-40B4-BE49-F238E27FC236}">
                  <a16:creationId xmlns:a16="http://schemas.microsoft.com/office/drawing/2014/main" id="{335B2744-BE30-7F59-641C-E8EE271BFE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4" name="Rectangle 3">
              <a:extLst>
                <a:ext uri="{FF2B5EF4-FFF2-40B4-BE49-F238E27FC236}">
                  <a16:creationId xmlns:a16="http://schemas.microsoft.com/office/drawing/2014/main" id="{E061F54A-476D-1E85-D460-3390FD497657}"/>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28654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1A8939-5D7B-DDA0-442D-AFC6D9C41D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88500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553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778E9B7-4949-28BD-165C-8A19BAED805F}"/>
              </a:ext>
            </a:extLst>
          </p:cNvPr>
          <p:cNvGrpSpPr/>
          <p:nvPr userDrawn="1"/>
        </p:nvGrpSpPr>
        <p:grpSpPr>
          <a:xfrm>
            <a:off x="8869472" y="6298815"/>
            <a:ext cx="2877113" cy="394353"/>
            <a:chOff x="8869472" y="6298815"/>
            <a:chExt cx="2877113" cy="394353"/>
          </a:xfrm>
        </p:grpSpPr>
        <p:pic>
          <p:nvPicPr>
            <p:cNvPr id="5" name="Picture 4">
              <a:extLst>
                <a:ext uri="{FF2B5EF4-FFF2-40B4-BE49-F238E27FC236}">
                  <a16:creationId xmlns:a16="http://schemas.microsoft.com/office/drawing/2014/main" id="{7E6E1A95-6077-6510-20C5-471AD5466E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0C6C0729-2E40-00EB-212A-99D70594C81B}"/>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06255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A963A4-9BB1-F8FF-4636-271CB68984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84947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25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82E1199-B50F-0114-1C29-82C8B63ED0EB}"/>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7F4C4F00-A86F-1C51-F733-91E92FCA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8" name="Rectangle 7">
              <a:extLst>
                <a:ext uri="{FF2B5EF4-FFF2-40B4-BE49-F238E27FC236}">
                  <a16:creationId xmlns:a16="http://schemas.microsoft.com/office/drawing/2014/main" id="{D20CF191-AD96-1DB9-DF2E-4B2B4833E872}"/>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83038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80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FB0C27F-8158-D95C-0270-6C5A18C09C1F}"/>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E1715040-51BB-5EAD-7551-4E1CFE3430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C850B323-4A45-FF99-0514-1788CD0017E0}"/>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515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4329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530256"/>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452">
          <p15:clr>
            <a:srgbClr val="F26B43"/>
          </p15:clr>
        </p15:guide>
        <p15:guide id="3" orient="horz" pos="1008">
          <p15:clr>
            <a:srgbClr val="F26B43"/>
          </p15:clr>
        </p15:guide>
        <p15:guide id="4" orient="horz" pos="4128">
          <p15:clr>
            <a:srgbClr val="F26B43"/>
          </p15:clr>
        </p15:guide>
        <p15:guide id="5" orient="horz" pos="3888">
          <p15:clr>
            <a:srgbClr val="F26B43"/>
          </p15:clr>
        </p15:guide>
        <p15:guide id="6" orient="horz" pos="4032">
          <p15:clr>
            <a:srgbClr val="F26B43"/>
          </p15:clr>
        </p15:guide>
        <p15:guide id="7" pos="312">
          <p15:clr>
            <a:srgbClr val="F26B43"/>
          </p15:clr>
        </p15:guide>
        <p15:guide id="8" pos="7248">
          <p15:clr>
            <a:srgbClr val="F26B43"/>
          </p15:clr>
        </p15:guide>
        <p15:guide id="9" pos="74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6.svg"/><Relationship Id="rId4" Type="http://schemas.openxmlformats.org/officeDocument/2006/relationships/diagramQuickStyle" Target="../diagrams/quickStyle1.xml"/><Relationship Id="rId9" Type="http://schemas.openxmlformats.org/officeDocument/2006/relationships/image" Target="../media/image5.png"/><Relationship Id="rId14" Type="http://schemas.openxmlformats.org/officeDocument/2006/relationships/image" Target="../media/image10.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BF0A1BCB-4573-42FC-B2B5-F4F0EB65AB50}"/>
              </a:ext>
            </a:extLst>
          </p:cNvPr>
          <p:cNvSpPr>
            <a:spLocks noGrp="1" noChangeArrowheads="1"/>
          </p:cNvSpPr>
          <p:nvPr>
            <p:ph type="subTitle" idx="1"/>
          </p:nvPr>
        </p:nvSpPr>
        <p:spPr bwMode="invGray">
          <a:xfrm>
            <a:off x="609600" y="4041650"/>
            <a:ext cx="5486400" cy="1120775"/>
          </a:xfrm>
        </p:spPr>
        <p:txBody>
          <a:bodyPr/>
          <a:lstStyle/>
          <a:p>
            <a:pPr>
              <a:spcBef>
                <a:spcPts val="0"/>
              </a:spcBef>
              <a:spcAft>
                <a:spcPts val="0"/>
              </a:spcAft>
            </a:pPr>
            <a:r>
              <a:rPr lang="en-US" dirty="0"/>
              <a:t>Beth Faiman, PhD, MSN, APRN-BC, AOCN, BMTCN, FAAN, FAPO</a:t>
            </a:r>
          </a:p>
          <a:p>
            <a:pPr eaLnBrk="1" hangingPunct="1">
              <a:spcBef>
                <a:spcPts val="0"/>
              </a:spcBef>
              <a:spcAft>
                <a:spcPts val="0"/>
              </a:spcAft>
            </a:pPr>
            <a:r>
              <a:rPr lang="en-US" altLang="en-US" sz="1800" b="0" dirty="0"/>
              <a:t>Department of Hematology and Medical Oncology</a:t>
            </a:r>
            <a:br>
              <a:rPr lang="en-US" altLang="en-US" sz="1800" b="0" dirty="0"/>
            </a:br>
            <a:r>
              <a:rPr lang="en-US" altLang="en-US" sz="1800" b="0" dirty="0"/>
              <a:t>Cleveland Clinic Taussig Cancer Institute</a:t>
            </a:r>
            <a:br>
              <a:rPr lang="en-US" altLang="en-US" sz="1800" b="0" dirty="0"/>
            </a:br>
            <a:r>
              <a:rPr lang="en-US" altLang="en-US" sz="1800" b="0" dirty="0"/>
              <a:t>Member, Population and Cancer Prevention Program</a:t>
            </a:r>
            <a:br>
              <a:rPr lang="en-US" altLang="en-US" sz="1800" b="0" dirty="0"/>
            </a:br>
            <a:r>
              <a:rPr lang="en-US" altLang="en-US" sz="1800" b="0" dirty="0"/>
              <a:t>Case Comprehensive Cancer Center</a:t>
            </a:r>
            <a:br>
              <a:rPr lang="en-US" altLang="en-US" sz="1800" b="0" dirty="0"/>
            </a:br>
            <a:r>
              <a:rPr lang="en-US" altLang="en-US" sz="1800" b="0" dirty="0"/>
              <a:t>Cleveland, Ohio</a:t>
            </a:r>
            <a:endParaRPr lang="en-US" altLang="en-US" sz="2000" b="0" dirty="0"/>
          </a:p>
        </p:txBody>
      </p:sp>
      <p:sp>
        <p:nvSpPr>
          <p:cNvPr id="8195" name="Rectangle 7">
            <a:extLst>
              <a:ext uri="{FF2B5EF4-FFF2-40B4-BE49-F238E27FC236}">
                <a16:creationId xmlns:a16="http://schemas.microsoft.com/office/drawing/2014/main" id="{0E81FCD2-40DC-4171-ABA4-037A09681174}"/>
              </a:ext>
            </a:extLst>
          </p:cNvPr>
          <p:cNvSpPr>
            <a:spLocks noGrp="1" noChangeArrowheads="1"/>
          </p:cNvSpPr>
          <p:nvPr>
            <p:ph type="ctrTitle"/>
          </p:nvPr>
        </p:nvSpPr>
        <p:spPr>
          <a:xfrm>
            <a:off x="609601" y="1600200"/>
            <a:ext cx="10121462" cy="2057400"/>
          </a:xfrm>
        </p:spPr>
        <p:txBody>
          <a:bodyPr>
            <a:normAutofit/>
          </a:bodyPr>
          <a:lstStyle/>
          <a:p>
            <a:r>
              <a:rPr lang="en-US" altLang="en-US" dirty="0"/>
              <a:t>Bispecific Antibodies Across Hematologic Malignancies: Nursing Considerations and Skill-Based Training for Clinical Integration</a:t>
            </a:r>
          </a:p>
        </p:txBody>
      </p:sp>
      <p:sp>
        <p:nvSpPr>
          <p:cNvPr id="2" name="Text Box 19">
            <a:extLst>
              <a:ext uri="{FF2B5EF4-FFF2-40B4-BE49-F238E27FC236}">
                <a16:creationId xmlns:a16="http://schemas.microsoft.com/office/drawing/2014/main" id="{21AEAF7B-6F90-DEF3-D677-1E84F6E6176D}"/>
              </a:ext>
            </a:extLst>
          </p:cNvPr>
          <p:cNvSpPr txBox="1">
            <a:spLocks noChangeArrowheads="1"/>
          </p:cNvSpPr>
          <p:nvPr/>
        </p:nvSpPr>
        <p:spPr bwMode="auto">
          <a:xfrm>
            <a:off x="6201646" y="1227880"/>
            <a:ext cx="5876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Provided by Clinical Care Options, LLC</a:t>
            </a:r>
          </a:p>
        </p:txBody>
      </p:sp>
      <p:sp>
        <p:nvSpPr>
          <p:cNvPr id="4" name="Text Box 21">
            <a:extLst>
              <a:ext uri="{FF2B5EF4-FFF2-40B4-BE49-F238E27FC236}">
                <a16:creationId xmlns:a16="http://schemas.microsoft.com/office/drawing/2014/main" id="{B6E579F5-B545-2933-A2F1-418C4FC14587}"/>
              </a:ext>
            </a:extLst>
          </p:cNvPr>
          <p:cNvSpPr txBox="1">
            <a:spLocks noChangeArrowheads="1"/>
          </p:cNvSpPr>
          <p:nvPr/>
        </p:nvSpPr>
        <p:spPr bwMode="auto">
          <a:xfrm>
            <a:off x="435015" y="6190149"/>
            <a:ext cx="479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ts val="1000"/>
              </a:spcBef>
              <a:spcAft>
                <a:spcPts val="700"/>
              </a:spcAft>
              <a:buClr>
                <a:srgbClr val="FEFDDE"/>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Supported by an education grant from Janssen Biotech, Inc.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administered by Janssen Scientific Affairs, LLC.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7CE27-A946-60C2-3925-49EE32AEC7B5}"/>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Bispecific Antibodies vs CAR T-Cell Therapy</a:t>
            </a:r>
            <a:endParaRPr lang="en-US" dirty="0"/>
          </a:p>
        </p:txBody>
      </p:sp>
      <p:sp>
        <p:nvSpPr>
          <p:cNvPr id="3" name="Content Placeholder 2">
            <a:extLst>
              <a:ext uri="{FF2B5EF4-FFF2-40B4-BE49-F238E27FC236}">
                <a16:creationId xmlns:a16="http://schemas.microsoft.com/office/drawing/2014/main" id="{C721B1BC-30F1-0546-7C7B-20BFD7459AC1}"/>
              </a:ext>
            </a:extLst>
          </p:cNvPr>
          <p:cNvSpPr>
            <a:spLocks noGrp="1"/>
          </p:cNvSpPr>
          <p:nvPr>
            <p:ph idx="1"/>
          </p:nvPr>
        </p:nvSpPr>
        <p:spPr>
          <a:xfrm>
            <a:off x="604675" y="5593079"/>
            <a:ext cx="10877529" cy="570653"/>
          </a:xfrm>
        </p:spPr>
        <p:txBody>
          <a:bodyPr/>
          <a:lstStyle/>
          <a:p>
            <a:r>
              <a:rPr lang="en-US" sz="2200"/>
              <a:t>No randomized data on sequencing bispecific antibodies and CAR-T cell therapies</a:t>
            </a:r>
          </a:p>
        </p:txBody>
      </p:sp>
      <p:graphicFrame>
        <p:nvGraphicFramePr>
          <p:cNvPr id="4" name="Table 8">
            <a:extLst>
              <a:ext uri="{FF2B5EF4-FFF2-40B4-BE49-F238E27FC236}">
                <a16:creationId xmlns:a16="http://schemas.microsoft.com/office/drawing/2014/main" id="{7EF8C8A5-0A87-B6CB-CC03-2394B48B7F8C}"/>
              </a:ext>
            </a:extLst>
          </p:cNvPr>
          <p:cNvGraphicFramePr>
            <a:graphicFrameLocks noGrp="1"/>
          </p:cNvGraphicFramePr>
          <p:nvPr>
            <p:extLst>
              <p:ext uri="{D42A27DB-BD31-4B8C-83A1-F6EECF244321}">
                <p14:modId xmlns:p14="http://schemas.microsoft.com/office/powerpoint/2010/main" val="941922572"/>
              </p:ext>
            </p:extLst>
          </p:nvPr>
        </p:nvGraphicFramePr>
        <p:xfrm>
          <a:off x="700467" y="1600200"/>
          <a:ext cx="10781736" cy="3992880"/>
        </p:xfrm>
        <a:graphic>
          <a:graphicData uri="http://schemas.openxmlformats.org/drawingml/2006/table">
            <a:tbl>
              <a:tblPr firstRow="1" bandRow="1">
                <a:tableStyleId>{5C22544A-7EE6-4342-B048-85BDC9FD1C3A}</a:tableStyleId>
              </a:tblPr>
              <a:tblGrid>
                <a:gridCol w="5390868">
                  <a:extLst>
                    <a:ext uri="{9D8B030D-6E8A-4147-A177-3AD203B41FA5}">
                      <a16:colId xmlns:a16="http://schemas.microsoft.com/office/drawing/2014/main" val="2389949083"/>
                    </a:ext>
                  </a:extLst>
                </a:gridCol>
                <a:gridCol w="5390868">
                  <a:extLst>
                    <a:ext uri="{9D8B030D-6E8A-4147-A177-3AD203B41FA5}">
                      <a16:colId xmlns:a16="http://schemas.microsoft.com/office/drawing/2014/main" val="1776579270"/>
                    </a:ext>
                  </a:extLst>
                </a:gridCol>
              </a:tblGrid>
              <a:tr h="328186">
                <a:tc>
                  <a:txBody>
                    <a:body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000" b="1" i="0" u="none" strike="noStrike" kern="0" cap="none" spc="0" normalizeH="0" baseline="0" noProof="0">
                          <a:ln>
                            <a:noFill/>
                          </a:ln>
                          <a:solidFill>
                            <a:schemeClr val="tx1"/>
                          </a:solidFill>
                          <a:effectLst/>
                          <a:uLnTx/>
                          <a:uFillTx/>
                          <a:latin typeface="Calibri" panose="020F0502020204030204" pitchFamily="34" charset="0"/>
                          <a:ea typeface="+mn-ea"/>
                          <a:cs typeface="+mn-cs"/>
                        </a:rPr>
                        <a:t>Bispecific Antibodies</a:t>
                      </a:r>
                    </a:p>
                  </a:txBody>
                  <a:tcPr marL="118872" marR="118872" anchor="ct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000" b="1" i="0" u="none" strike="noStrike" kern="0" cap="none" spc="0" normalizeH="0" baseline="0" noProof="0">
                          <a:ln>
                            <a:noFill/>
                          </a:ln>
                          <a:solidFill>
                            <a:schemeClr val="tx1"/>
                          </a:solidFill>
                          <a:effectLst/>
                          <a:uLnTx/>
                          <a:uFillTx/>
                          <a:latin typeface="Calibri" panose="020F0502020204030204" pitchFamily="34" charset="0"/>
                          <a:ea typeface="+mn-ea"/>
                          <a:cs typeface="+mn-cs"/>
                        </a:rPr>
                        <a:t>CAR-T Cell Therapy</a:t>
                      </a:r>
                    </a:p>
                  </a:txBody>
                  <a:tcPr marL="118872" marR="118872" anchor="ctr">
                    <a:lnL w="762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78255721"/>
                  </a:ext>
                </a:extLst>
              </a:tr>
              <a:tr h="2407270">
                <a:tc>
                  <a:txBody>
                    <a:bodyPr/>
                    <a:lstStyle/>
                    <a:p>
                      <a:pPr marL="54864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Off the shelf</a:t>
                      </a:r>
                    </a:p>
                    <a:p>
                      <a:pPr marL="54864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No risk of manufacturing failure</a:t>
                      </a:r>
                    </a:p>
                    <a:p>
                      <a:pPr marL="54864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No lymphodepletion</a:t>
                      </a:r>
                    </a:p>
                    <a:p>
                      <a:pPr marL="54864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Lower incidence and severity of CRS/ICANS</a:t>
                      </a:r>
                    </a:p>
                    <a:p>
                      <a:pPr marL="54864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Dose interruption allowed to manage toxicities</a:t>
                      </a:r>
                    </a:p>
                    <a:p>
                      <a:pPr marL="54864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Treat toxicities with steroids without concern for T-cell expansion</a:t>
                      </a:r>
                    </a:p>
                    <a:p>
                      <a:pPr marL="54864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High incidence of infections (due to potential activation of regulatory T-cells)</a:t>
                      </a:r>
                    </a:p>
                    <a:p>
                      <a:pPr marL="54864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Requires multiple doses</a:t>
                      </a:r>
                    </a:p>
                  </a:txBody>
                  <a:tcPr marL="118872" marR="118872">
                    <a:lnL w="12700" cmpd="sng">
                      <a:noFill/>
                    </a:lnL>
                    <a:lnR w="762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45720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Current FDA-approved products are autologous (require apheresis)</a:t>
                      </a:r>
                    </a:p>
                    <a:p>
                      <a:pPr marL="45720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Potential for manufacturing failures</a:t>
                      </a:r>
                    </a:p>
                    <a:p>
                      <a:pPr marL="45720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Requires lymphodepletion</a:t>
                      </a:r>
                    </a:p>
                    <a:p>
                      <a:pPr marL="45720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Increased incidence of high-grade CRS/ICANS</a:t>
                      </a:r>
                    </a:p>
                    <a:p>
                      <a:pPr marL="45720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One and done administration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endPar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a:lnL w="762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97718271"/>
                  </a:ext>
                </a:extLst>
              </a:tr>
            </a:tbl>
          </a:graphicData>
        </a:graphic>
      </p:graphicFrame>
      <p:sp>
        <p:nvSpPr>
          <p:cNvPr id="5" name="TextBox 4">
            <a:extLst>
              <a:ext uri="{FF2B5EF4-FFF2-40B4-BE49-F238E27FC236}">
                <a16:creationId xmlns:a16="http://schemas.microsoft.com/office/drawing/2014/main" id="{9385C220-9A25-64E4-0A2A-4D32FFA68A1D}"/>
              </a:ext>
            </a:extLst>
          </p:cNvPr>
          <p:cNvSpPr txBox="1"/>
          <p:nvPr/>
        </p:nvSpPr>
        <p:spPr bwMode="auto">
          <a:xfrm>
            <a:off x="401815" y="6194205"/>
            <a:ext cx="6468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spcAft>
                <a:spcPct val="0"/>
              </a:spcAft>
            </a:pPr>
            <a:r>
              <a:rPr lang="en-US" sz="1200" b="0" dirty="0">
                <a:solidFill>
                  <a:schemeClr val="bg2"/>
                </a:solidFill>
                <a:latin typeface="Calibri" panose="020F0502020204030204" pitchFamily="34" charset="0"/>
              </a:rPr>
              <a:t>Kleber. J Clin Med. 2021;10:4088. Omer. Cancers (Basel). 2023;15:4550. Patel. JCO. 2023;41:e20049. </a:t>
            </a:r>
          </a:p>
          <a:p>
            <a:pPr>
              <a:spcAft>
                <a:spcPct val="0"/>
              </a:spcAft>
            </a:pPr>
            <a:r>
              <a:rPr lang="en-US" sz="1200" b="0" dirty="0" err="1">
                <a:solidFill>
                  <a:schemeClr val="bg2"/>
                </a:solidFill>
                <a:latin typeface="Calibri" panose="020F0502020204030204" pitchFamily="34" charset="0"/>
              </a:rPr>
              <a:t>Sammartano</a:t>
            </a:r>
            <a:r>
              <a:rPr lang="en-US" sz="1200" b="0" dirty="0">
                <a:solidFill>
                  <a:schemeClr val="bg2"/>
                </a:solidFill>
                <a:latin typeface="Calibri" panose="020F0502020204030204" pitchFamily="34" charset="0"/>
              </a:rPr>
              <a:t>. Cancer Drug Resist. 2023;6:169.</a:t>
            </a:r>
          </a:p>
        </p:txBody>
      </p:sp>
    </p:spTree>
    <p:extLst>
      <p:ext uri="{BB962C8B-B14F-4D97-AF65-F5344CB8AC3E}">
        <p14:creationId xmlns:p14="http://schemas.microsoft.com/office/powerpoint/2010/main" val="126467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7980-4E12-A8A7-99B3-51583B718C1F}"/>
              </a:ext>
            </a:extLst>
          </p:cNvPr>
          <p:cNvSpPr>
            <a:spLocks noGrp="1"/>
          </p:cNvSpPr>
          <p:nvPr>
            <p:ph type="title"/>
          </p:nvPr>
        </p:nvSpPr>
        <p:spPr/>
        <p:txBody>
          <a:bodyPr/>
          <a:lstStyle/>
          <a:p>
            <a:r>
              <a:rPr lang="en-US"/>
              <a:t>Bispecific Antibodies in Multiple Myeloma</a:t>
            </a:r>
          </a:p>
        </p:txBody>
      </p:sp>
    </p:spTree>
    <p:extLst>
      <p:ext uri="{BB962C8B-B14F-4D97-AF65-F5344CB8AC3E}">
        <p14:creationId xmlns:p14="http://schemas.microsoft.com/office/powerpoint/2010/main" val="138408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00DAA-E8EA-1B14-73CC-C5E5495DB81A}"/>
              </a:ext>
            </a:extLst>
          </p:cNvPr>
          <p:cNvSpPr>
            <a:spLocks noGrp="1"/>
          </p:cNvSpPr>
          <p:nvPr>
            <p:ph type="title"/>
          </p:nvPr>
        </p:nvSpPr>
        <p:spPr/>
        <p:txBody>
          <a:bodyPr/>
          <a:lstStyle/>
          <a:p>
            <a:r>
              <a:rPr lang="en-US" dirty="0" err="1"/>
              <a:t>Teclistamab</a:t>
            </a:r>
            <a:r>
              <a:rPr lang="en-US" dirty="0"/>
              <a:t>: </a:t>
            </a:r>
            <a:r>
              <a:rPr lang="en-US" dirty="0">
                <a:solidFill>
                  <a:schemeClr val="accent3"/>
                </a:solidFill>
              </a:rPr>
              <a:t>Subcutaneously Administered </a:t>
            </a:r>
            <a:br>
              <a:rPr lang="en-US" dirty="0">
                <a:solidFill>
                  <a:schemeClr val="accent3"/>
                </a:solidFill>
              </a:rPr>
            </a:br>
            <a:r>
              <a:rPr lang="en-US" sz="3600" dirty="0"/>
              <a:t>CD3 x BCMA Bispecific Antibody</a:t>
            </a:r>
            <a:endParaRPr lang="en-US" dirty="0"/>
          </a:p>
        </p:txBody>
      </p:sp>
      <p:sp>
        <p:nvSpPr>
          <p:cNvPr id="2" name="Content Placeholder 1">
            <a:extLst>
              <a:ext uri="{FF2B5EF4-FFF2-40B4-BE49-F238E27FC236}">
                <a16:creationId xmlns:a16="http://schemas.microsoft.com/office/drawing/2014/main" id="{D76BB055-6476-3D1D-8D6B-F1D7C51642F4}"/>
              </a:ext>
            </a:extLst>
          </p:cNvPr>
          <p:cNvSpPr>
            <a:spLocks noGrp="1"/>
          </p:cNvSpPr>
          <p:nvPr>
            <p:ph sz="half" idx="1"/>
          </p:nvPr>
        </p:nvSpPr>
        <p:spPr>
          <a:xfrm>
            <a:off x="601819" y="1505938"/>
            <a:ext cx="5453558" cy="4678738"/>
          </a:xfrm>
        </p:spPr>
        <p:txBody>
          <a:bodyPr/>
          <a:lstStyle/>
          <a:p>
            <a:r>
              <a:rPr lang="en-US" sz="2000" b="1" dirty="0"/>
              <a:t>Indication: </a:t>
            </a:r>
            <a:r>
              <a:rPr lang="en-US" sz="2000" dirty="0"/>
              <a:t>adult patients with R/R MM who have received ≥4 prior lines of therapy, including a PI, an IMiD, and anti-CD38 mAb (accelerated approval)</a:t>
            </a:r>
          </a:p>
          <a:p>
            <a:pPr>
              <a:spcBef>
                <a:spcPts val="600"/>
              </a:spcBef>
            </a:pPr>
            <a:r>
              <a:rPr lang="en-US" sz="2000" b="1" dirty="0"/>
              <a:t>MajesTEC-1: </a:t>
            </a:r>
            <a:r>
              <a:rPr lang="en-US" sz="2000" dirty="0"/>
              <a:t>pivotal,</a:t>
            </a:r>
            <a:r>
              <a:rPr lang="en-US" sz="2000" b="1" dirty="0"/>
              <a:t> </a:t>
            </a:r>
            <a:r>
              <a:rPr lang="en-US" sz="2000" dirty="0"/>
              <a:t>open-label, phase I/II trial of </a:t>
            </a:r>
            <a:r>
              <a:rPr lang="en-US" sz="2000" dirty="0" err="1"/>
              <a:t>teclistamab</a:t>
            </a:r>
            <a:r>
              <a:rPr lang="en-US" sz="2000" dirty="0"/>
              <a:t> in R/R MM</a:t>
            </a:r>
          </a:p>
          <a:p>
            <a:pPr lvl="1">
              <a:spcBef>
                <a:spcPts val="600"/>
              </a:spcBef>
              <a:spcAft>
                <a:spcPts val="0"/>
              </a:spcAft>
            </a:pPr>
            <a:r>
              <a:rPr lang="en-US" sz="1800" dirty="0"/>
              <a:t>Median time to first response: 1.2 </a:t>
            </a:r>
            <a:r>
              <a:rPr lang="en-US" sz="1800" dirty="0" err="1"/>
              <a:t>mo</a:t>
            </a:r>
            <a:endParaRPr lang="en-US" sz="1800" dirty="0"/>
          </a:p>
          <a:p>
            <a:pPr lvl="1">
              <a:spcAft>
                <a:spcPts val="0"/>
              </a:spcAft>
            </a:pPr>
            <a:r>
              <a:rPr lang="en-US" sz="1800" dirty="0"/>
              <a:t>Median time to best response: 3.8 </a:t>
            </a:r>
            <a:r>
              <a:rPr lang="en-US" sz="1800" dirty="0" err="1"/>
              <a:t>mo</a:t>
            </a:r>
            <a:endParaRPr lang="en-US" sz="1800" dirty="0"/>
          </a:p>
          <a:p>
            <a:pPr lvl="1">
              <a:spcAft>
                <a:spcPts val="0"/>
              </a:spcAft>
            </a:pPr>
            <a:r>
              <a:rPr lang="en-US" sz="1800" dirty="0"/>
              <a:t>Long-term median follow-up: 30.4 </a:t>
            </a:r>
            <a:r>
              <a:rPr lang="en-US" sz="1800" dirty="0" err="1"/>
              <a:t>mo</a:t>
            </a:r>
            <a:endParaRPr lang="en-US" sz="1800" dirty="0"/>
          </a:p>
        </p:txBody>
      </p:sp>
      <p:graphicFrame>
        <p:nvGraphicFramePr>
          <p:cNvPr id="18" name="Group 3">
            <a:extLst>
              <a:ext uri="{FF2B5EF4-FFF2-40B4-BE49-F238E27FC236}">
                <a16:creationId xmlns:a16="http://schemas.microsoft.com/office/drawing/2014/main" id="{FD5386E9-897D-DDC1-9997-956A8615BF97}"/>
              </a:ext>
            </a:extLst>
          </p:cNvPr>
          <p:cNvGraphicFramePr>
            <a:graphicFrameLocks/>
          </p:cNvGraphicFramePr>
          <p:nvPr>
            <p:extLst>
              <p:ext uri="{D42A27DB-BD31-4B8C-83A1-F6EECF244321}">
                <p14:modId xmlns:p14="http://schemas.microsoft.com/office/powerpoint/2010/main" val="3937453649"/>
              </p:ext>
            </p:extLst>
          </p:nvPr>
        </p:nvGraphicFramePr>
        <p:xfrm>
          <a:off x="702367" y="4705988"/>
          <a:ext cx="5220292" cy="1585024"/>
        </p:xfrm>
        <a:graphic>
          <a:graphicData uri="http://schemas.openxmlformats.org/drawingml/2006/table">
            <a:tbl>
              <a:tblPr/>
              <a:tblGrid>
                <a:gridCol w="2692905">
                  <a:extLst>
                    <a:ext uri="{9D8B030D-6E8A-4147-A177-3AD203B41FA5}">
                      <a16:colId xmlns:a16="http://schemas.microsoft.com/office/drawing/2014/main" val="20000"/>
                    </a:ext>
                  </a:extLst>
                </a:gridCol>
                <a:gridCol w="2527387">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2000" b="1" i="0" u="none" strike="noStrike" cap="none" normalizeH="0" baseline="0" dirty="0">
                          <a:ln>
                            <a:noFill/>
                          </a:ln>
                          <a:solidFill>
                            <a:schemeClr val="tx1"/>
                          </a:solidFill>
                          <a:effectLst/>
                          <a:latin typeface="Calibri" panose="020F0502020204030204" pitchFamily="34" charset="0"/>
                        </a:rPr>
                        <a:t>Outcome, </a:t>
                      </a:r>
                      <a:r>
                        <a:rPr kumimoji="0" lang="en-GB" sz="2000" b="1" i="0" u="none" strike="noStrike" cap="none" normalizeH="0" baseline="0" dirty="0" err="1">
                          <a:ln>
                            <a:noFill/>
                          </a:ln>
                          <a:solidFill>
                            <a:schemeClr val="tx1"/>
                          </a:solidFill>
                          <a:effectLst/>
                          <a:latin typeface="Calibri" panose="020F0502020204030204" pitchFamily="34" charset="0"/>
                        </a:rPr>
                        <a:t>mo</a:t>
                      </a:r>
                      <a:r>
                        <a:rPr kumimoji="0" lang="en-GB" sz="2000" b="1" i="0" u="none" strike="noStrike" cap="none" normalizeH="0" baseline="0" dirty="0">
                          <a:ln>
                            <a:noFill/>
                          </a:ln>
                          <a:solidFill>
                            <a:schemeClr val="tx1"/>
                          </a:solidFill>
                          <a:effectLst/>
                          <a:latin typeface="Calibri" panose="020F0502020204030204" pitchFamily="34" charset="0"/>
                        </a:rPr>
                        <a:t> (95%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All Patients (N = 165)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Median DoR</a:t>
                      </a:r>
                    </a:p>
                  </a:txBody>
                  <a:tcPr marL="121699" marR="121699" marT="45728" marB="45728"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24.0 (17.0-NE)</a:t>
                      </a:r>
                    </a:p>
                  </a:txBody>
                  <a:tcPr marL="121699" marR="121699" marT="45728" marB="45728" anchor="ct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Median PFS</a:t>
                      </a:r>
                    </a:p>
                  </a:txBody>
                  <a:tcPr marL="121699" marR="121699" marT="45728" marB="45728"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11.4 (8.8-16.4)</a:t>
                      </a:r>
                    </a:p>
                  </a:txBody>
                  <a:tcPr marL="121699" marR="121699" marT="45728" marB="45728" anchor="ct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337541726"/>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Median OS</a:t>
                      </a:r>
                    </a:p>
                  </a:txBody>
                  <a:tcPr marL="121699" marR="121699" marT="45728" marB="45728"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22.2 (15.1-29.9)</a:t>
                      </a:r>
                    </a:p>
                  </a:txBody>
                  <a:tcPr marL="121699" marR="121699" marT="45728" marB="45728" anchor="ct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851819559"/>
                  </a:ext>
                </a:extLst>
              </a:tr>
            </a:tbl>
          </a:graphicData>
        </a:graphic>
      </p:graphicFrame>
      <p:sp>
        <p:nvSpPr>
          <p:cNvPr id="20" name="Text Box 15">
            <a:extLst>
              <a:ext uri="{FF2B5EF4-FFF2-40B4-BE49-F238E27FC236}">
                <a16:creationId xmlns:a16="http://schemas.microsoft.com/office/drawing/2014/main" id="{7DF8331B-F56B-9285-655B-F95D4082261E}"/>
              </a:ext>
            </a:extLst>
          </p:cNvPr>
          <p:cNvSpPr txBox="1">
            <a:spLocks noChangeArrowheads="1"/>
          </p:cNvSpPr>
          <p:nvPr/>
        </p:nvSpPr>
        <p:spPr bwMode="auto">
          <a:xfrm>
            <a:off x="402703" y="6372459"/>
            <a:ext cx="969315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b="0" spc="-10" dirty="0" err="1">
                <a:solidFill>
                  <a:srgbClr val="455560"/>
                </a:solidFill>
                <a:latin typeface="Calibri" panose="020F0502020204030204" pitchFamily="34" charset="0"/>
                <a:cs typeface="Arial" panose="020B0604020202020204" pitchFamily="34" charset="0"/>
              </a:rPr>
              <a:t>Garfall</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ASCO 2024. Abstr </a:t>
            </a:r>
            <a:r>
              <a:rPr lang="en-US" altLang="en-US" sz="1200" b="0" spc="-10" dirty="0">
                <a:solidFill>
                  <a:srgbClr val="455560"/>
                </a:solidFill>
                <a:latin typeface="Calibri" panose="020F0502020204030204" pitchFamily="34" charset="0"/>
                <a:cs typeface="Arial" panose="020B0604020202020204" pitchFamily="34" charset="0"/>
              </a:rPr>
              <a:t>7540</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Moreau. NEJM. 2022;387:495. Teclistamab-</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cqyv</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PI.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B92177AD-DBFF-9F91-82FD-881F9C11EFEB}"/>
              </a:ext>
            </a:extLst>
          </p:cNvPr>
          <p:cNvGrpSpPr/>
          <p:nvPr/>
        </p:nvGrpSpPr>
        <p:grpSpPr>
          <a:xfrm>
            <a:off x="6408581" y="1510730"/>
            <a:ext cx="5181599" cy="4256828"/>
            <a:chOff x="6748702" y="1445165"/>
            <a:chExt cx="5181599" cy="4256828"/>
          </a:xfrm>
        </p:grpSpPr>
        <p:graphicFrame>
          <p:nvGraphicFramePr>
            <p:cNvPr id="5" name="Chart 4">
              <a:extLst>
                <a:ext uri="{FF2B5EF4-FFF2-40B4-BE49-F238E27FC236}">
                  <a16:creationId xmlns:a16="http://schemas.microsoft.com/office/drawing/2014/main" id="{D14A9687-C3B1-6AF4-27CD-C7C75BF5AD67}"/>
                </a:ext>
              </a:extLst>
            </p:cNvPr>
            <p:cNvGraphicFramePr/>
            <p:nvPr>
              <p:extLst>
                <p:ext uri="{D42A27DB-BD31-4B8C-83A1-F6EECF244321}">
                  <p14:modId xmlns:p14="http://schemas.microsoft.com/office/powerpoint/2010/main" val="1112691270"/>
                </p:ext>
              </p:extLst>
            </p:nvPr>
          </p:nvGraphicFramePr>
          <p:xfrm>
            <a:off x="6748702" y="1445165"/>
            <a:ext cx="5181599" cy="4163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2180624-CFF7-74C0-965E-6981A564587A}"/>
                </a:ext>
              </a:extLst>
            </p:cNvPr>
            <p:cNvSpPr txBox="1"/>
            <p:nvPr/>
          </p:nvSpPr>
          <p:spPr>
            <a:xfrm>
              <a:off x="9895708" y="3481240"/>
              <a:ext cx="952774" cy="523220"/>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VGPR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59.4%</a:t>
              </a:r>
            </a:p>
          </p:txBody>
        </p:sp>
        <p:sp>
          <p:nvSpPr>
            <p:cNvPr id="7" name="Right Brace 6">
              <a:extLst>
                <a:ext uri="{FF2B5EF4-FFF2-40B4-BE49-F238E27FC236}">
                  <a16:creationId xmlns:a16="http://schemas.microsoft.com/office/drawing/2014/main" id="{D8AFDDA6-1131-4D40-E6F8-06BC4FF95458}"/>
                </a:ext>
              </a:extLst>
            </p:cNvPr>
            <p:cNvSpPr/>
            <p:nvPr/>
          </p:nvSpPr>
          <p:spPr>
            <a:xfrm>
              <a:off x="9895707" y="2345716"/>
              <a:ext cx="182880" cy="2788920"/>
            </a:xfrm>
            <a:prstGeom prst="rightBrace">
              <a:avLst>
                <a:gd name="adj1" fmla="val 0"/>
                <a:gd name="adj2" fmla="val 50000"/>
              </a:avLst>
            </a:prstGeom>
            <a:noFill/>
            <a:ln w="28575">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8" name="TextBox 7">
              <a:extLst>
                <a:ext uri="{FF2B5EF4-FFF2-40B4-BE49-F238E27FC236}">
                  <a16:creationId xmlns:a16="http://schemas.microsoft.com/office/drawing/2014/main" id="{9F60A065-6C5D-BB72-D64C-5E32E7D71214}"/>
                </a:ext>
              </a:extLst>
            </p:cNvPr>
            <p:cNvSpPr txBox="1"/>
            <p:nvPr/>
          </p:nvSpPr>
          <p:spPr>
            <a:xfrm>
              <a:off x="7811986" y="3219630"/>
              <a:ext cx="853904"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46.1%</a:t>
              </a:r>
            </a:p>
          </p:txBody>
        </p:sp>
        <p:sp>
          <p:nvSpPr>
            <p:cNvPr id="9" name="Right Brace 8">
              <a:extLst>
                <a:ext uri="{FF2B5EF4-FFF2-40B4-BE49-F238E27FC236}">
                  <a16:creationId xmlns:a16="http://schemas.microsoft.com/office/drawing/2014/main" id="{1FC2E473-29AC-47E7-E502-AE95A8C28056}"/>
                </a:ext>
              </a:extLst>
            </p:cNvPr>
            <p:cNvSpPr/>
            <p:nvPr/>
          </p:nvSpPr>
          <p:spPr>
            <a:xfrm flipH="1">
              <a:off x="8513584" y="2370098"/>
              <a:ext cx="175015" cy="2103120"/>
            </a:xfrm>
            <a:prstGeom prst="rightBrace">
              <a:avLst>
                <a:gd name="adj1" fmla="val 0"/>
                <a:gd name="adj2" fmla="val 50000"/>
              </a:avLst>
            </a:prstGeom>
            <a:ln w="28575">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EB86A48-F297-A5A4-D9C4-5A9E0D7FDBDA}"/>
                </a:ext>
              </a:extLst>
            </p:cNvPr>
            <p:cNvSpPr txBox="1"/>
            <p:nvPr/>
          </p:nvSpPr>
          <p:spPr>
            <a:xfrm>
              <a:off x="8034713" y="5394216"/>
              <a:ext cx="2609574" cy="307777"/>
            </a:xfrm>
            <a:prstGeom prst="rect">
              <a:avLst/>
            </a:prstGeom>
            <a:noFill/>
          </p:spPr>
          <p:txBody>
            <a:bodyPr wrap="square">
              <a:spAutoFit/>
            </a:bodyPr>
            <a:lstStyle/>
            <a:p>
              <a:pPr marL="171450" marR="0" lvl="1"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sym typeface="OpenSans"/>
                </a:rPr>
                <a:t>All Patients (N =165)</a:t>
              </a:r>
            </a:p>
          </p:txBody>
        </p:sp>
        <p:sp>
          <p:nvSpPr>
            <p:cNvPr id="11" name="TextBox 10">
              <a:extLst>
                <a:ext uri="{FF2B5EF4-FFF2-40B4-BE49-F238E27FC236}">
                  <a16:creationId xmlns:a16="http://schemas.microsoft.com/office/drawing/2014/main" id="{C3B8AF32-10C2-D755-ABF8-04863BD4BC29}"/>
                </a:ext>
              </a:extLst>
            </p:cNvPr>
            <p:cNvSpPr txBox="1"/>
            <p:nvPr/>
          </p:nvSpPr>
          <p:spPr>
            <a:xfrm>
              <a:off x="8752641" y="1985722"/>
              <a:ext cx="1173719" cy="33855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ORR: 63.0%</a:t>
              </a:r>
            </a:p>
          </p:txBody>
        </p:sp>
        <p:sp>
          <p:nvSpPr>
            <p:cNvPr id="12" name="TextBox 11">
              <a:extLst>
                <a:ext uri="{FF2B5EF4-FFF2-40B4-BE49-F238E27FC236}">
                  <a16:creationId xmlns:a16="http://schemas.microsoft.com/office/drawing/2014/main" id="{CAE1B785-AD63-209A-7905-9645E4B9FF12}"/>
                </a:ext>
              </a:extLst>
            </p:cNvPr>
            <p:cNvSpPr txBox="1"/>
            <p:nvPr/>
          </p:nvSpPr>
          <p:spPr>
            <a:xfrm rot="16200000">
              <a:off x="5806780" y="3384129"/>
              <a:ext cx="2965449"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Patients (%)</a:t>
              </a:r>
            </a:p>
          </p:txBody>
        </p:sp>
        <p:cxnSp>
          <p:nvCxnSpPr>
            <p:cNvPr id="13" name="Straight Connector 12">
              <a:extLst>
                <a:ext uri="{FF2B5EF4-FFF2-40B4-BE49-F238E27FC236}">
                  <a16:creationId xmlns:a16="http://schemas.microsoft.com/office/drawing/2014/main" id="{609AB022-D678-BD64-E55B-982F8C0C2D78}"/>
                </a:ext>
              </a:extLst>
            </p:cNvPr>
            <p:cNvCxnSpPr/>
            <p:nvPr/>
          </p:nvCxnSpPr>
          <p:spPr bwMode="auto">
            <a:xfrm>
              <a:off x="7836282" y="5304725"/>
              <a:ext cx="3012200" cy="0"/>
            </a:xfrm>
            <a:prstGeom prst="line">
              <a:avLst/>
            </a:prstGeom>
            <a:noFill/>
            <a:ln w="28575" cap="flat" cmpd="sng" algn="ctr">
              <a:solidFill>
                <a:schemeClr val="bg1"/>
              </a:solidFill>
              <a:prstDash val="solid"/>
              <a:round/>
              <a:headEnd type="none" w="med" len="med"/>
              <a:tailEnd type="none" w="med" len="med"/>
            </a:ln>
            <a:effectLst/>
          </p:spPr>
        </p:cxnSp>
      </p:grpSp>
      <p:sp>
        <p:nvSpPr>
          <p:cNvPr id="14" name="TextBox 13">
            <a:extLst>
              <a:ext uri="{FF2B5EF4-FFF2-40B4-BE49-F238E27FC236}">
                <a16:creationId xmlns:a16="http://schemas.microsoft.com/office/drawing/2014/main" id="{10BA475A-9B89-ACA5-AB33-25ACC0601742}"/>
              </a:ext>
            </a:extLst>
          </p:cNvPr>
          <p:cNvSpPr txBox="1"/>
          <p:nvPr/>
        </p:nvSpPr>
        <p:spPr>
          <a:xfrm>
            <a:off x="7088648" y="1554098"/>
            <a:ext cx="3821461" cy="400110"/>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Best Response</a:t>
            </a:r>
          </a:p>
        </p:txBody>
      </p:sp>
    </p:spTree>
    <p:extLst>
      <p:ext uri="{BB962C8B-B14F-4D97-AF65-F5344CB8AC3E}">
        <p14:creationId xmlns:p14="http://schemas.microsoft.com/office/powerpoint/2010/main" val="268347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B427-2B34-5262-DE5A-9AE66F5D7A2D}"/>
              </a:ext>
            </a:extLst>
          </p:cNvPr>
          <p:cNvSpPr>
            <a:spLocks noGrp="1"/>
          </p:cNvSpPr>
          <p:nvPr>
            <p:ph type="title"/>
          </p:nvPr>
        </p:nvSpPr>
        <p:spPr/>
        <p:txBody>
          <a:bodyPr/>
          <a:lstStyle/>
          <a:p>
            <a:r>
              <a:rPr lang="en-US" b="1"/>
              <a:t>Teclistamab: CRS and ICANS</a:t>
            </a:r>
            <a:endParaRPr lang="en-US"/>
          </a:p>
        </p:txBody>
      </p:sp>
      <p:sp>
        <p:nvSpPr>
          <p:cNvPr id="3" name="Content Placeholder 2">
            <a:extLst>
              <a:ext uri="{FF2B5EF4-FFF2-40B4-BE49-F238E27FC236}">
                <a16:creationId xmlns:a16="http://schemas.microsoft.com/office/drawing/2014/main" id="{58C9A1A9-A2BF-A0F6-D377-583FA064CD2E}"/>
              </a:ext>
            </a:extLst>
          </p:cNvPr>
          <p:cNvSpPr>
            <a:spLocks noGrp="1"/>
          </p:cNvSpPr>
          <p:nvPr>
            <p:ph idx="1"/>
          </p:nvPr>
        </p:nvSpPr>
        <p:spPr/>
        <p:txBody>
          <a:bodyPr/>
          <a:lstStyle/>
          <a:p>
            <a:r>
              <a:rPr lang="en-US" sz="2200"/>
              <a:t>Only available through REMS to mitigate CRS and neurotoxicity risk</a:t>
            </a:r>
          </a:p>
          <a:p>
            <a:endParaRPr lang="en-US"/>
          </a:p>
        </p:txBody>
      </p:sp>
      <p:graphicFrame>
        <p:nvGraphicFramePr>
          <p:cNvPr id="4" name="Table 8">
            <a:extLst>
              <a:ext uri="{FF2B5EF4-FFF2-40B4-BE49-F238E27FC236}">
                <a16:creationId xmlns:a16="http://schemas.microsoft.com/office/drawing/2014/main" id="{D15064E0-0808-D2DB-0A61-AB620C2FA57C}"/>
              </a:ext>
            </a:extLst>
          </p:cNvPr>
          <p:cNvGraphicFramePr>
            <a:graphicFrameLocks noGrp="1"/>
          </p:cNvGraphicFramePr>
          <p:nvPr>
            <p:extLst>
              <p:ext uri="{D42A27DB-BD31-4B8C-83A1-F6EECF244321}">
                <p14:modId xmlns:p14="http://schemas.microsoft.com/office/powerpoint/2010/main" val="212990615"/>
              </p:ext>
            </p:extLst>
          </p:nvPr>
        </p:nvGraphicFramePr>
        <p:xfrm>
          <a:off x="604673" y="1999666"/>
          <a:ext cx="10877530" cy="4021563"/>
        </p:xfrm>
        <a:graphic>
          <a:graphicData uri="http://schemas.openxmlformats.org/drawingml/2006/table">
            <a:tbl>
              <a:tblPr firstRow="1" bandRow="1">
                <a:tableStyleId>{5C22544A-7EE6-4342-B048-85BDC9FD1C3A}</a:tableStyleId>
              </a:tblPr>
              <a:tblGrid>
                <a:gridCol w="5438765">
                  <a:extLst>
                    <a:ext uri="{9D8B030D-6E8A-4147-A177-3AD203B41FA5}">
                      <a16:colId xmlns:a16="http://schemas.microsoft.com/office/drawing/2014/main" val="2389949083"/>
                    </a:ext>
                  </a:extLst>
                </a:gridCol>
                <a:gridCol w="5438765">
                  <a:extLst>
                    <a:ext uri="{9D8B030D-6E8A-4147-A177-3AD203B41FA5}">
                      <a16:colId xmlns:a16="http://schemas.microsoft.com/office/drawing/2014/main" val="1776579270"/>
                    </a:ext>
                  </a:extLst>
                </a:gridCol>
              </a:tblGrid>
              <a:tr h="353393">
                <a:tc>
                  <a:txBody>
                    <a:body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000" b="1" i="0" u="none" strike="noStrike" kern="0" cap="none" spc="0" normalizeH="0" baseline="0" noProof="0">
                          <a:ln>
                            <a:noFill/>
                          </a:ln>
                          <a:solidFill>
                            <a:schemeClr val="tx1"/>
                          </a:solidFill>
                          <a:effectLst/>
                          <a:uLnTx/>
                          <a:uFillTx/>
                          <a:latin typeface="Calibri" panose="020F0502020204030204" pitchFamily="34" charset="0"/>
                          <a:ea typeface="+mn-ea"/>
                          <a:cs typeface="+mn-cs"/>
                        </a:rPr>
                        <a:t>Cytokine Release Syndrome</a:t>
                      </a:r>
                    </a:p>
                  </a:txBody>
                  <a:tcPr marL="118872" marR="118872" anchor="ct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000" b="1" i="0" u="none" strike="noStrike" kern="0" cap="none" spc="0" normalizeH="0" baseline="0" noProof="0">
                          <a:ln>
                            <a:noFill/>
                          </a:ln>
                          <a:solidFill>
                            <a:schemeClr val="tx1"/>
                          </a:solidFill>
                          <a:effectLst/>
                          <a:uLnTx/>
                          <a:uFillTx/>
                          <a:latin typeface="Calibri" panose="020F0502020204030204" pitchFamily="34" charset="0"/>
                          <a:ea typeface="+mn-ea"/>
                          <a:cs typeface="+mn-cs"/>
                        </a:rPr>
                        <a:t>Neurotoxicity</a:t>
                      </a:r>
                    </a:p>
                  </a:txBody>
                  <a:tcPr marL="118872" marR="118872" anchor="ctr">
                    <a:lnL w="762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78255721"/>
                  </a:ext>
                </a:extLst>
              </a:tr>
              <a:tr h="3655803">
                <a:tc>
                  <a:txBody>
                    <a:bodyPr/>
                    <a:lstStyle/>
                    <a:p>
                      <a:pPr marL="548640" marR="0" lvl="1" indent="-457200" algn="l" defTabSz="914400" rtl="0" eaLnBrk="1" fontAlgn="base" latinLnBrk="0" hangingPunct="1">
                        <a:lnSpc>
                          <a:spcPct val="90000"/>
                        </a:lnSpc>
                        <a:spcBef>
                          <a:spcPts val="0"/>
                        </a:spcBef>
                        <a:spcAft>
                          <a:spcPts val="600"/>
                        </a:spcAft>
                        <a:buClr>
                          <a:srgbClr val="000000"/>
                        </a:buClr>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rPr>
                        <a:t>Rate of CRS: 72% (recurrent, 33%)</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Step-up dose 1: 42%</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Step-up dose 2: 35%</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Initial treatment dose: 24%</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Mostly Gr 1 (50%) or Gr 2 (21%)</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&lt;3% with subsequent doses</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Median onset: 2 days (range, 1-6)</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Median duration: 2 days (range, 1-9)</a:t>
                      </a:r>
                    </a:p>
                    <a:p>
                      <a:pPr marL="54864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endParaRPr kumimoji="0" lang="en-US" sz="2000" b="0" i="0" u="none" strike="noStrike" kern="0" cap="none" spc="0" normalizeH="0" baseline="0" noProof="0">
                        <a:ln>
                          <a:noFill/>
                        </a:ln>
                        <a:solidFill>
                          <a:srgbClr val="000000"/>
                        </a:solidFill>
                        <a:effectLst/>
                        <a:uLnTx/>
                        <a:uFillTx/>
                        <a:latin typeface="Calibri" panose="020F0502020204030204" pitchFamily="34" charset="0"/>
                      </a:endParaRPr>
                    </a:p>
                  </a:txBody>
                  <a:tcPr marL="118872" marR="118872">
                    <a:lnL w="12700" cmpd="sng">
                      <a:noFill/>
                    </a:lnL>
                    <a:lnR w="762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457200" marR="0" lvl="1" indent="-457200" algn="l" defTabSz="914400" rtl="0" eaLnBrk="1" fontAlgn="base" latinLnBrk="0" hangingPunct="1">
                        <a:lnSpc>
                          <a:spcPct val="90000"/>
                        </a:lnSpc>
                        <a:spcBef>
                          <a:spcPts val="0"/>
                        </a:spcBef>
                        <a:spcAft>
                          <a:spcPts val="6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rPr>
                        <a:t>Most frequent: headache (25%), motor dysfunction (16%), encephalopathy (13%)</a:t>
                      </a:r>
                    </a:p>
                    <a:p>
                      <a:pPr marL="457200" marR="0" lvl="1" indent="-457200" algn="l" defTabSz="914400" rtl="0" eaLnBrk="1" fontAlgn="base" latinLnBrk="0" hangingPunct="1">
                        <a:lnSpc>
                          <a:spcPct val="90000"/>
                        </a:lnSpc>
                        <a:spcBef>
                          <a:spcPts val="0"/>
                        </a:spcBef>
                        <a:spcAft>
                          <a:spcPts val="6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rPr>
                        <a:t>1 patient with Gr 4 seizure and 1 fatal case of Guillain-Barré syndrome</a:t>
                      </a:r>
                    </a:p>
                    <a:p>
                      <a:pPr marL="457200" marR="0" lvl="1" indent="-457200" algn="l" defTabSz="914400" rtl="0" eaLnBrk="1" fontAlgn="base" latinLnBrk="0" hangingPunct="1">
                        <a:lnSpc>
                          <a:spcPct val="90000"/>
                        </a:lnSpc>
                        <a:spcBef>
                          <a:spcPts val="0"/>
                        </a:spcBef>
                        <a:spcAft>
                          <a:spcPts val="6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rPr>
                        <a:t>ICANS:  6% (recurrent, in 1.8%)</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Step-up dose 1: 1.2%</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Step-up dose 2: 0.6%</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Initial treatment dose: 1.8%</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&lt;3% subsequent dosing</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Median onset: 4 days (range: 2-8)</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Median duration: 3 days (range: 1-20)</a:t>
                      </a:r>
                    </a:p>
                  </a:txBody>
                  <a:tcPr marL="118872" marR="118872">
                    <a:lnL w="762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97718271"/>
                  </a:ext>
                </a:extLst>
              </a:tr>
            </a:tbl>
          </a:graphicData>
        </a:graphic>
      </p:graphicFrame>
      <p:sp>
        <p:nvSpPr>
          <p:cNvPr id="5" name="Text Box 15">
            <a:extLst>
              <a:ext uri="{FF2B5EF4-FFF2-40B4-BE49-F238E27FC236}">
                <a16:creationId xmlns:a16="http://schemas.microsoft.com/office/drawing/2014/main" id="{B84212AA-2BB1-EEC8-D572-6E40E6347DFD}"/>
              </a:ext>
            </a:extLst>
          </p:cNvPr>
          <p:cNvSpPr txBox="1">
            <a:spLocks noChangeArrowheads="1"/>
          </p:cNvSpPr>
          <p:nvPr/>
        </p:nvSpPr>
        <p:spPr bwMode="auto">
          <a:xfrm>
            <a:off x="412751" y="6372459"/>
            <a:ext cx="969315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err="1">
                <a:ln>
                  <a:noFill/>
                </a:ln>
                <a:solidFill>
                  <a:srgbClr val="455560"/>
                </a:solidFill>
                <a:effectLst/>
                <a:uLnTx/>
                <a:uFillTx/>
                <a:latin typeface="Calibri" panose="020F0502020204030204" pitchFamily="34" charset="0"/>
                <a:ea typeface="+mn-ea"/>
                <a:cs typeface="Arial" panose="020B0604020202020204" pitchFamily="34" charset="0"/>
              </a:rPr>
              <a:t>Teclistamab-cqyv</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PI</a:t>
            </a:r>
            <a:r>
              <a:rPr lang="en-US" altLang="en-US" sz="1200" b="0" spc="-10">
                <a:solidFill>
                  <a:srgbClr val="455560"/>
                </a:solidFill>
                <a:latin typeface="Calibri" panose="020F0502020204030204" pitchFamily="34" charset="0"/>
                <a:cs typeface="Arial" panose="020B0604020202020204" pitchFamily="34" charset="0"/>
              </a:rPr>
              <a:t>.</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a:t>
            </a:r>
            <a:endPar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5695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C8E40F-F0DF-0B93-9755-EAFCA4A50E3F}"/>
              </a:ext>
            </a:extLst>
          </p:cNvPr>
          <p:cNvSpPr>
            <a:spLocks noGrp="1"/>
          </p:cNvSpPr>
          <p:nvPr>
            <p:ph type="title"/>
          </p:nvPr>
        </p:nvSpPr>
        <p:spPr/>
        <p:txBody>
          <a:bodyPr/>
          <a:lstStyle/>
          <a:p>
            <a:r>
              <a:rPr lang="en-US"/>
              <a:t>Teclistamab: Other AEs of Interest</a:t>
            </a:r>
          </a:p>
        </p:txBody>
      </p:sp>
      <p:sp>
        <p:nvSpPr>
          <p:cNvPr id="2" name="Content Placeholder 1">
            <a:extLst>
              <a:ext uri="{FF2B5EF4-FFF2-40B4-BE49-F238E27FC236}">
                <a16:creationId xmlns:a16="http://schemas.microsoft.com/office/drawing/2014/main" id="{A6453BF1-B293-428C-63E7-3FA8B664C3A1}"/>
              </a:ext>
            </a:extLst>
          </p:cNvPr>
          <p:cNvSpPr>
            <a:spLocks noGrp="1"/>
          </p:cNvSpPr>
          <p:nvPr>
            <p:ph sz="half" idx="1"/>
          </p:nvPr>
        </p:nvSpPr>
        <p:spPr/>
        <p:txBody>
          <a:bodyPr/>
          <a:lstStyle/>
          <a:p>
            <a:r>
              <a:rPr lang="en-US"/>
              <a:t>Hepatotoxicity (elevated LFTs)</a:t>
            </a:r>
          </a:p>
          <a:p>
            <a:pPr lvl="1"/>
            <a:r>
              <a:rPr lang="en-US"/>
              <a:t>Any grade: 28%-34%</a:t>
            </a:r>
          </a:p>
          <a:p>
            <a:pPr lvl="1"/>
            <a:r>
              <a:rPr lang="en-US"/>
              <a:t>Grade 3/4: 1%-2%</a:t>
            </a:r>
          </a:p>
          <a:p>
            <a:r>
              <a:rPr lang="en-US"/>
              <a:t>Neutropenia: </a:t>
            </a:r>
          </a:p>
          <a:p>
            <a:pPr lvl="1"/>
            <a:r>
              <a:rPr lang="en-US"/>
              <a:t>Any grade: 84% </a:t>
            </a:r>
          </a:p>
          <a:p>
            <a:pPr lvl="1"/>
            <a:r>
              <a:rPr lang="en-US"/>
              <a:t>Grade 3/4: 56%</a:t>
            </a:r>
          </a:p>
          <a:p>
            <a:endParaRPr lang="en-US"/>
          </a:p>
        </p:txBody>
      </p:sp>
      <p:sp>
        <p:nvSpPr>
          <p:cNvPr id="5" name="Content Placeholder 4">
            <a:extLst>
              <a:ext uri="{FF2B5EF4-FFF2-40B4-BE49-F238E27FC236}">
                <a16:creationId xmlns:a16="http://schemas.microsoft.com/office/drawing/2014/main" id="{98FF1BE9-D095-45A0-1D6F-F3E907CBB10C}"/>
              </a:ext>
            </a:extLst>
          </p:cNvPr>
          <p:cNvSpPr>
            <a:spLocks noGrp="1"/>
          </p:cNvSpPr>
          <p:nvPr>
            <p:ph sz="half" idx="2"/>
          </p:nvPr>
        </p:nvSpPr>
        <p:spPr/>
        <p:txBody>
          <a:bodyPr/>
          <a:lstStyle/>
          <a:p>
            <a:r>
              <a:rPr lang="en-US"/>
              <a:t>Infection</a:t>
            </a:r>
          </a:p>
          <a:p>
            <a:pPr lvl="1"/>
            <a:r>
              <a:rPr lang="en-US"/>
              <a:t>Serious infection: 30% </a:t>
            </a:r>
          </a:p>
          <a:p>
            <a:pPr lvl="1"/>
            <a:r>
              <a:rPr lang="en-US"/>
              <a:t>Fatal infection: 4%</a:t>
            </a:r>
          </a:p>
          <a:p>
            <a:r>
              <a:rPr lang="en-US"/>
              <a:t>Injection-site reaction: 35% (grade 1/2)</a:t>
            </a:r>
          </a:p>
          <a:p>
            <a:endParaRPr lang="en-US"/>
          </a:p>
        </p:txBody>
      </p:sp>
      <p:sp>
        <p:nvSpPr>
          <p:cNvPr id="4" name="Text Box 15">
            <a:extLst>
              <a:ext uri="{FF2B5EF4-FFF2-40B4-BE49-F238E27FC236}">
                <a16:creationId xmlns:a16="http://schemas.microsoft.com/office/drawing/2014/main" id="{8DF1ADF8-9AD6-4886-7A6C-5981D275F4C0}"/>
              </a:ext>
            </a:extLst>
          </p:cNvPr>
          <p:cNvSpPr txBox="1">
            <a:spLocks noChangeArrowheads="1"/>
          </p:cNvSpPr>
          <p:nvPr/>
        </p:nvSpPr>
        <p:spPr bwMode="auto">
          <a:xfrm>
            <a:off x="412751" y="6368555"/>
            <a:ext cx="969315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err="1">
                <a:ln>
                  <a:noFill/>
                </a:ln>
                <a:solidFill>
                  <a:srgbClr val="455560"/>
                </a:solidFill>
                <a:effectLst/>
                <a:uLnTx/>
                <a:uFillTx/>
                <a:latin typeface="Calibri" panose="020F0502020204030204" pitchFamily="34" charset="0"/>
                <a:ea typeface="+mn-ea"/>
                <a:cs typeface="Arial" panose="020B0604020202020204" pitchFamily="34" charset="0"/>
              </a:rPr>
              <a:t>Teclistamab-cqyv</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PI</a:t>
            </a:r>
            <a:r>
              <a:rPr lang="en-US" altLang="en-US" sz="1200" b="0" spc="-10">
                <a:solidFill>
                  <a:srgbClr val="455560"/>
                </a:solidFill>
                <a:latin typeface="Calibri" panose="020F0502020204030204" pitchFamily="34" charset="0"/>
                <a:cs typeface="Arial" panose="020B0604020202020204" pitchFamily="34" charset="0"/>
              </a:rPr>
              <a:t>.</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a:t>
            </a:r>
            <a:endPar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49650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CE8319-AA24-696F-3C01-92DD161A796D}"/>
              </a:ext>
            </a:extLst>
          </p:cNvPr>
          <p:cNvSpPr>
            <a:spLocks noGrp="1"/>
          </p:cNvSpPr>
          <p:nvPr>
            <p:ph type="title"/>
          </p:nvPr>
        </p:nvSpPr>
        <p:spPr/>
        <p:txBody>
          <a:bodyPr/>
          <a:lstStyle/>
          <a:p>
            <a:r>
              <a:rPr lang="en-US" dirty="0" err="1"/>
              <a:t>Teclistamab</a:t>
            </a:r>
            <a:r>
              <a:rPr lang="en-US" dirty="0"/>
              <a:t>: Dosing Schedule</a:t>
            </a:r>
          </a:p>
        </p:txBody>
      </p:sp>
      <p:sp>
        <p:nvSpPr>
          <p:cNvPr id="2" name="Content Placeholder 1">
            <a:extLst>
              <a:ext uri="{FF2B5EF4-FFF2-40B4-BE49-F238E27FC236}">
                <a16:creationId xmlns:a16="http://schemas.microsoft.com/office/drawing/2014/main" id="{FF49FC61-FF02-6E65-A8E5-EE571B2976AE}"/>
              </a:ext>
            </a:extLst>
          </p:cNvPr>
          <p:cNvSpPr>
            <a:spLocks noGrp="1"/>
          </p:cNvSpPr>
          <p:nvPr>
            <p:ph idx="1"/>
          </p:nvPr>
        </p:nvSpPr>
        <p:spPr/>
        <p:txBody>
          <a:bodyPr/>
          <a:lstStyle/>
          <a:p>
            <a:pPr>
              <a:spcBef>
                <a:spcPts val="600"/>
              </a:spcBef>
            </a:pPr>
            <a:r>
              <a:rPr lang="en-US" sz="2000" b="1" dirty="0">
                <a:solidFill>
                  <a:schemeClr val="accent3"/>
                </a:solidFill>
              </a:rPr>
              <a:t>Hospitalization recommended </a:t>
            </a:r>
            <a:r>
              <a:rPr lang="en-US" sz="2000" dirty="0"/>
              <a:t>for 48 </a:t>
            </a:r>
            <a:r>
              <a:rPr lang="en-US" sz="2000" dirty="0" err="1"/>
              <a:t>hr</a:t>
            </a:r>
            <a:r>
              <a:rPr lang="en-US" sz="2000" dirty="0"/>
              <a:t> after administration of step-up and first treatment doses</a:t>
            </a:r>
          </a:p>
          <a:p>
            <a:pPr>
              <a:spcBef>
                <a:spcPts val="600"/>
              </a:spcBef>
            </a:pPr>
            <a:r>
              <a:rPr lang="en-US" sz="2000" dirty="0"/>
              <a:t>Premedication: PO/IV acetaminophen 650-1000 mg or equivalent, dexamethasone 16 mg, diphenhydramine 50 mg or equivalent</a:t>
            </a:r>
          </a:p>
        </p:txBody>
      </p:sp>
      <p:graphicFrame>
        <p:nvGraphicFramePr>
          <p:cNvPr id="5" name="Group 3">
            <a:extLst>
              <a:ext uri="{FF2B5EF4-FFF2-40B4-BE49-F238E27FC236}">
                <a16:creationId xmlns:a16="http://schemas.microsoft.com/office/drawing/2014/main" id="{E1745BA1-EC17-87DD-A520-054FE9A2A653}"/>
              </a:ext>
            </a:extLst>
          </p:cNvPr>
          <p:cNvGraphicFramePr>
            <a:graphicFrameLocks/>
          </p:cNvGraphicFramePr>
          <p:nvPr>
            <p:extLst>
              <p:ext uri="{D42A27DB-BD31-4B8C-83A1-F6EECF244321}">
                <p14:modId xmlns:p14="http://schemas.microsoft.com/office/powerpoint/2010/main" val="1520786125"/>
              </p:ext>
            </p:extLst>
          </p:nvPr>
        </p:nvGraphicFramePr>
        <p:xfrm>
          <a:off x="719713" y="2668247"/>
          <a:ext cx="10762490" cy="2658925"/>
        </p:xfrm>
        <a:graphic>
          <a:graphicData uri="http://schemas.openxmlformats.org/drawingml/2006/table">
            <a:tbl>
              <a:tblPr firstRow="1" firstCol="1"/>
              <a:tblGrid>
                <a:gridCol w="3245797">
                  <a:extLst>
                    <a:ext uri="{9D8B030D-6E8A-4147-A177-3AD203B41FA5}">
                      <a16:colId xmlns:a16="http://schemas.microsoft.com/office/drawing/2014/main" val="20000"/>
                    </a:ext>
                  </a:extLst>
                </a:gridCol>
                <a:gridCol w="4544008">
                  <a:extLst>
                    <a:ext uri="{9D8B030D-6E8A-4147-A177-3AD203B41FA5}">
                      <a16:colId xmlns:a16="http://schemas.microsoft.com/office/drawing/2014/main" val="555560855"/>
                    </a:ext>
                  </a:extLst>
                </a:gridCol>
                <a:gridCol w="2972685">
                  <a:extLst>
                    <a:ext uri="{9D8B030D-6E8A-4147-A177-3AD203B41FA5}">
                      <a16:colId xmlns:a16="http://schemas.microsoft.com/office/drawing/2014/main" val="706668805"/>
                    </a:ext>
                  </a:extLst>
                </a:gridCol>
              </a:tblGrid>
              <a:tr h="273134">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kern="1200" cap="none" normalizeH="0" baseline="0" dirty="0">
                          <a:ln>
                            <a:noFill/>
                          </a:ln>
                          <a:solidFill>
                            <a:schemeClr val="tx1"/>
                          </a:solidFill>
                          <a:effectLst/>
                          <a:latin typeface="Calibri" panose="020F0502020204030204" pitchFamily="34" charset="0"/>
                          <a:ea typeface="+mn-ea"/>
                          <a:cs typeface="+mn-cs"/>
                        </a:rPr>
                        <a:t>Schedule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kern="1200" cap="none" normalizeH="0" baseline="0">
                          <a:ln>
                            <a:noFill/>
                          </a:ln>
                          <a:solidFill>
                            <a:schemeClr val="tx1"/>
                          </a:solidFill>
                          <a:effectLst/>
                          <a:latin typeface="Calibri" panose="020F0502020204030204" pitchFamily="34" charset="0"/>
                          <a:ea typeface="+mn-ea"/>
                          <a:cs typeface="+mn-cs"/>
                        </a:rPr>
                        <a:t>Day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kern="1200" cap="none" normalizeH="0" baseline="0">
                          <a:ln>
                            <a:noFill/>
                          </a:ln>
                          <a:solidFill>
                            <a:schemeClr val="tx1"/>
                          </a:solidFill>
                          <a:effectLst/>
                          <a:latin typeface="Calibri" panose="020F0502020204030204" pitchFamily="34" charset="0"/>
                          <a:ea typeface="+mn-ea"/>
                          <a:cs typeface="+mn-cs"/>
                        </a:rPr>
                        <a:t>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819402">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Step up:</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 (first treatment dose)</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7</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0.06 mg/kg SC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0.3 mg/kg SC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1.5 mg/kg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2"/>
                  </a:ext>
                </a:extLst>
              </a:tr>
              <a:tr h="464317">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Weekly dosing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8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1 </a:t>
                      </a:r>
                      <a:r>
                        <a:rPr kumimoji="0" lang="en-US" sz="1800" b="0" i="0" u="none" strike="noStrike" kern="1200" cap="none" spc="0" normalizeH="0" baseline="0" noProof="0" err="1">
                          <a:ln>
                            <a:noFill/>
                          </a:ln>
                          <a:solidFill>
                            <a:srgbClr val="455560">
                              <a:lumMod val="10000"/>
                            </a:srgbClr>
                          </a:solidFill>
                          <a:effectLst/>
                          <a:uLnTx/>
                          <a:uFillTx/>
                          <a:latin typeface="Calibri" panose="020F0502020204030204" pitchFamily="34" charset="0"/>
                          <a:ea typeface="+mn-ea"/>
                          <a:cs typeface="+mn-cs"/>
                        </a:rPr>
                        <a:t>wk</a:t>
                      </a:r>
                      <a:r>
                        <a:rPr kumimoji="0" lang="en-US" sz="18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 after first treatment dose, then QW</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8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1.5 mg/kg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3"/>
                  </a:ext>
                </a:extLst>
              </a:tr>
              <a:tr h="2731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Biweekly dosing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Q2W for those who achieve and maintain </a:t>
                      </a:r>
                      <a:b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 CR for ≥6 </a:t>
                      </a:r>
                      <a:r>
                        <a:rPr kumimoji="0" lang="en-US" sz="1800" b="0" i="0" u="none" strike="noStrike" kern="1200" cap="none" spc="0" normalizeH="0" baseline="0" noProof="0" dirty="0" err="1">
                          <a:ln>
                            <a:noFill/>
                          </a:ln>
                          <a:solidFill>
                            <a:srgbClr val="455560">
                              <a:lumMod val="10000"/>
                            </a:srgbClr>
                          </a:solidFill>
                          <a:effectLst/>
                          <a:uLnTx/>
                          <a:uFillTx/>
                          <a:latin typeface="Calibri" panose="020F0502020204030204" pitchFamily="34" charset="0"/>
                          <a:ea typeface="+mn-ea"/>
                          <a:cs typeface="+mn-cs"/>
                        </a:rPr>
                        <a:t>mo</a:t>
                      </a: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1.5 mg/kg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291434737"/>
                  </a:ext>
                </a:extLst>
              </a:tr>
            </a:tbl>
          </a:graphicData>
        </a:graphic>
      </p:graphicFrame>
      <p:sp>
        <p:nvSpPr>
          <p:cNvPr id="6" name="TextBox 5">
            <a:extLst>
              <a:ext uri="{FF2B5EF4-FFF2-40B4-BE49-F238E27FC236}">
                <a16:creationId xmlns:a16="http://schemas.microsoft.com/office/drawing/2014/main" id="{88892C6A-A4F2-3DE6-E11F-B47931BC5D77}"/>
              </a:ext>
            </a:extLst>
          </p:cNvPr>
          <p:cNvSpPr txBox="1"/>
          <p:nvPr/>
        </p:nvSpPr>
        <p:spPr bwMode="auto">
          <a:xfrm>
            <a:off x="709796" y="5327172"/>
            <a:ext cx="107624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a:solidFill>
                  <a:schemeClr val="bg1"/>
                </a:solidFill>
                <a:latin typeface="Calibri" panose="020F0502020204030204" pitchFamily="34" charset="0"/>
              </a:rPr>
              <a:t>*</a:t>
            </a:r>
            <a:r>
              <a:rPr lang="en-US" sz="1400">
                <a:solidFill>
                  <a:schemeClr val="bg1"/>
                </a:solidFill>
                <a:latin typeface="Calibri" panose="020F0502020204030204" pitchFamily="34" charset="0"/>
              </a:rPr>
              <a:t>M</a:t>
            </a:r>
            <a:r>
              <a:rPr lang="en-US" sz="1400" b="0">
                <a:solidFill>
                  <a:schemeClr val="bg1"/>
                </a:solidFill>
                <a:latin typeface="Calibri" panose="020F0502020204030204" pitchFamily="34" charset="0"/>
              </a:rPr>
              <a:t>ay be given 2-4 days after step-up dose 1 or ≤7 days after </a:t>
            </a:r>
            <a:r>
              <a:rPr lang="en-US" sz="1400">
                <a:solidFill>
                  <a:schemeClr val="bg1"/>
                </a:solidFill>
                <a:latin typeface="Calibri" panose="020F0502020204030204" pitchFamily="34" charset="0"/>
              </a:rPr>
              <a:t>for</a:t>
            </a:r>
            <a:r>
              <a:rPr lang="en-US" sz="1400" b="0">
                <a:solidFill>
                  <a:schemeClr val="bg1"/>
                </a:solidFill>
                <a:latin typeface="Calibri" panose="020F0502020204030204" pitchFamily="34" charset="0"/>
              </a:rPr>
              <a:t> AE resolution. </a:t>
            </a:r>
            <a:r>
              <a:rPr kumimoji="0" lang="en-US" sz="1400" b="0" i="0" u="none" strike="noStrike" cap="none" normalizeH="0" baseline="30000">
                <a:ln>
                  <a:noFill/>
                </a:ln>
                <a:solidFill>
                  <a:schemeClr val="bg2">
                    <a:lumMod val="10000"/>
                  </a:schemeClr>
                </a:solidFill>
                <a:effectLst/>
                <a:latin typeface="Calibri" panose="020F0502020204030204" pitchFamily="34" charset="0"/>
              </a:rPr>
              <a:t>†</a:t>
            </a:r>
            <a:r>
              <a:rPr lang="en-US" sz="1400">
                <a:solidFill>
                  <a:schemeClr val="bg1"/>
                </a:solidFill>
                <a:latin typeface="Calibri" panose="020F0502020204030204" pitchFamily="34" charset="0"/>
              </a:rPr>
              <a:t>M</a:t>
            </a:r>
            <a:r>
              <a:rPr lang="en-US" sz="1400" b="0">
                <a:solidFill>
                  <a:schemeClr val="bg1"/>
                </a:solidFill>
                <a:latin typeface="Calibri" panose="020F0502020204030204" pitchFamily="34" charset="0"/>
              </a:rPr>
              <a:t>ay be given 2-4 days after step-up dose 2 or ≤7 days after for AE resolution.</a:t>
            </a:r>
          </a:p>
        </p:txBody>
      </p:sp>
      <p:sp>
        <p:nvSpPr>
          <p:cNvPr id="4" name="Text Box 15">
            <a:extLst>
              <a:ext uri="{FF2B5EF4-FFF2-40B4-BE49-F238E27FC236}">
                <a16:creationId xmlns:a16="http://schemas.microsoft.com/office/drawing/2014/main" id="{B387F94D-3FAE-3280-3FE3-0A7309B066A3}"/>
              </a:ext>
            </a:extLst>
          </p:cNvPr>
          <p:cNvSpPr txBox="1">
            <a:spLocks noChangeArrowheads="1"/>
          </p:cNvSpPr>
          <p:nvPr/>
        </p:nvSpPr>
        <p:spPr bwMode="auto">
          <a:xfrm>
            <a:off x="412751" y="6362411"/>
            <a:ext cx="969315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err="1">
                <a:ln>
                  <a:noFill/>
                </a:ln>
                <a:solidFill>
                  <a:srgbClr val="455560"/>
                </a:solidFill>
                <a:effectLst/>
                <a:uLnTx/>
                <a:uFillTx/>
                <a:latin typeface="Calibri" panose="020F0502020204030204" pitchFamily="34" charset="0"/>
                <a:ea typeface="+mn-ea"/>
                <a:cs typeface="Arial" panose="020B0604020202020204" pitchFamily="34" charset="0"/>
              </a:rPr>
              <a:t>Teclistamab-cqyv</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PI</a:t>
            </a:r>
            <a:r>
              <a:rPr lang="en-US" altLang="en-US" sz="1200" b="0" spc="-10">
                <a:solidFill>
                  <a:srgbClr val="455560"/>
                </a:solidFill>
                <a:latin typeface="Calibri" panose="020F0502020204030204" pitchFamily="34" charset="0"/>
                <a:cs typeface="Arial" panose="020B0604020202020204" pitchFamily="34" charset="0"/>
              </a:rPr>
              <a:t>.</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a:t>
            </a:r>
            <a:endPar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2318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AABA2F-3505-6808-3DBF-35B0DD5B725C}"/>
              </a:ext>
            </a:extLst>
          </p:cNvPr>
          <p:cNvSpPr>
            <a:spLocks noGrp="1"/>
          </p:cNvSpPr>
          <p:nvPr>
            <p:ph type="title"/>
          </p:nvPr>
        </p:nvSpPr>
        <p:spPr/>
        <p:txBody>
          <a:bodyPr/>
          <a:lstStyle/>
          <a:p>
            <a:r>
              <a:rPr lang="en-US" dirty="0" err="1"/>
              <a:t>Talquetamab</a:t>
            </a:r>
            <a:r>
              <a:rPr lang="en-US" dirty="0"/>
              <a:t>: </a:t>
            </a:r>
            <a:r>
              <a:rPr lang="en-US" dirty="0">
                <a:solidFill>
                  <a:schemeClr val="accent3"/>
                </a:solidFill>
              </a:rPr>
              <a:t>Subcutaneously Administered </a:t>
            </a:r>
            <a:br>
              <a:rPr lang="en-US" dirty="0">
                <a:solidFill>
                  <a:schemeClr val="accent3"/>
                </a:solidFill>
              </a:rPr>
            </a:br>
            <a:r>
              <a:rPr lang="en-US" dirty="0"/>
              <a:t>GPRC5D-directed CD3 T-cell Engager</a:t>
            </a:r>
          </a:p>
        </p:txBody>
      </p:sp>
      <p:sp>
        <p:nvSpPr>
          <p:cNvPr id="2" name="Content Placeholder 1">
            <a:extLst>
              <a:ext uri="{FF2B5EF4-FFF2-40B4-BE49-F238E27FC236}">
                <a16:creationId xmlns:a16="http://schemas.microsoft.com/office/drawing/2014/main" id="{C6C83A96-EAC3-936F-8600-1FD8A9992A5F}"/>
              </a:ext>
            </a:extLst>
          </p:cNvPr>
          <p:cNvSpPr>
            <a:spLocks noGrp="1"/>
          </p:cNvSpPr>
          <p:nvPr>
            <p:ph sz="half" idx="1"/>
          </p:nvPr>
        </p:nvSpPr>
        <p:spPr>
          <a:xfrm>
            <a:off x="601820" y="1510730"/>
            <a:ext cx="4502026" cy="4678738"/>
          </a:xfrm>
        </p:spPr>
        <p:txBody>
          <a:bodyPr/>
          <a:lstStyle/>
          <a:p>
            <a:r>
              <a:rPr lang="en-US" sz="2600" b="1" dirty="0"/>
              <a:t>Indication: </a:t>
            </a:r>
            <a:r>
              <a:rPr lang="en-US" sz="2600" dirty="0">
                <a:solidFill>
                  <a:schemeClr val="bg1"/>
                </a:solidFill>
              </a:rPr>
              <a:t>R/R MM after ≥4 prior lines of therapy, including an IMiD, PI, and anti-CD38 mAb (accelerated approval)</a:t>
            </a:r>
          </a:p>
          <a:p>
            <a:r>
              <a:rPr lang="en-US" sz="2600" b="1" dirty="0"/>
              <a:t>MonumenTAL-1: </a:t>
            </a:r>
            <a:r>
              <a:rPr lang="en-US" sz="2600" dirty="0"/>
              <a:t>pivotal, open-label, multicenter, dose-escalation and expansion, phase I/II trial of talquetamab in R/R MM</a:t>
            </a:r>
          </a:p>
          <a:p>
            <a:pPr marL="457200" lvl="1" indent="0">
              <a:buNone/>
            </a:pPr>
            <a:endParaRPr lang="en-US" dirty="0"/>
          </a:p>
        </p:txBody>
      </p:sp>
      <p:sp>
        <p:nvSpPr>
          <p:cNvPr id="5" name="TextBox 4">
            <a:extLst>
              <a:ext uri="{FF2B5EF4-FFF2-40B4-BE49-F238E27FC236}">
                <a16:creationId xmlns:a16="http://schemas.microsoft.com/office/drawing/2014/main" id="{0F3A0C8A-70E1-3D01-EF5D-A5A197520A73}"/>
              </a:ext>
            </a:extLst>
          </p:cNvPr>
          <p:cNvSpPr txBox="1"/>
          <p:nvPr/>
        </p:nvSpPr>
        <p:spPr bwMode="auto">
          <a:xfrm>
            <a:off x="404807" y="6375286"/>
            <a:ext cx="70626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spcAft>
                <a:spcPct val="0"/>
              </a:spcAft>
              <a:defRPr/>
            </a:pPr>
            <a:r>
              <a:rPr lang="en-US" sz="1200" dirty="0">
                <a:solidFill>
                  <a:srgbClr val="455560"/>
                </a:solidFill>
                <a:latin typeface="Calibri" panose="020F0502020204030204" pitchFamily="34" charset="0"/>
                <a:ea typeface="ＭＳ Ｐゴシック" pitchFamily="34" charset="-128"/>
                <a:cs typeface="Arial" panose="020B0604020202020204" pitchFamily="34" charset="0"/>
              </a:rPr>
              <a:t>Chari. NEJM. 2022;387:2232. </a:t>
            </a:r>
            <a:r>
              <a:rPr lang="en-US" sz="1200" dirty="0" err="1">
                <a:solidFill>
                  <a:srgbClr val="455560"/>
                </a:solidFill>
                <a:latin typeface="Calibri" panose="020F0502020204030204" pitchFamily="34" charset="0"/>
                <a:ea typeface="ＭＳ Ｐゴシック" pitchFamily="34" charset="-128"/>
                <a:cs typeface="Arial" panose="020B0604020202020204" pitchFamily="34" charset="0"/>
              </a:rPr>
              <a:t>Touzeau</a:t>
            </a:r>
            <a:r>
              <a:rPr lang="en-US" sz="1200" dirty="0">
                <a:solidFill>
                  <a:srgbClr val="455560"/>
                </a:solidFill>
                <a:latin typeface="Calibri" panose="020F0502020204030204" pitchFamily="34" charset="0"/>
                <a:ea typeface="ＭＳ Ｐゴシック" pitchFamily="34" charset="-128"/>
                <a:cs typeface="Arial" panose="020B0604020202020204" pitchFamily="34" charset="0"/>
              </a:rPr>
              <a:t>. EHA 2023. Abstr S191.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Talquetamab-tgvs</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PI. </a:t>
            </a:r>
            <a:endParaRPr lang="en-US" sz="1200" dirty="0">
              <a:solidFill>
                <a:srgbClr val="455560"/>
              </a:solidFill>
              <a:latin typeface="Calibri" panose="020F0502020204030204" pitchFamily="34" charset="0"/>
              <a:ea typeface="ＭＳ Ｐゴシック" pitchFamily="34" charset="-128"/>
              <a:cs typeface="Arial" panose="020B0604020202020204" pitchFamily="34" charset="0"/>
            </a:endParaRPr>
          </a:p>
        </p:txBody>
      </p:sp>
      <p:graphicFrame>
        <p:nvGraphicFramePr>
          <p:cNvPr id="8" name="Group 3">
            <a:extLst>
              <a:ext uri="{FF2B5EF4-FFF2-40B4-BE49-F238E27FC236}">
                <a16:creationId xmlns:a16="http://schemas.microsoft.com/office/drawing/2014/main" id="{74998A85-1B76-980A-E3FA-FAE319D3B9CE}"/>
              </a:ext>
            </a:extLst>
          </p:cNvPr>
          <p:cNvGraphicFramePr>
            <a:graphicFrameLocks/>
          </p:cNvGraphicFramePr>
          <p:nvPr>
            <p:extLst>
              <p:ext uri="{D42A27DB-BD31-4B8C-83A1-F6EECF244321}">
                <p14:modId xmlns:p14="http://schemas.microsoft.com/office/powerpoint/2010/main" val="550789424"/>
              </p:ext>
            </p:extLst>
          </p:nvPr>
        </p:nvGraphicFramePr>
        <p:xfrm>
          <a:off x="5423377" y="1600200"/>
          <a:ext cx="6078922" cy="2468976"/>
        </p:xfrm>
        <a:graphic>
          <a:graphicData uri="http://schemas.openxmlformats.org/drawingml/2006/table">
            <a:tbl>
              <a:tblPr/>
              <a:tblGrid>
                <a:gridCol w="2310752">
                  <a:extLst>
                    <a:ext uri="{9D8B030D-6E8A-4147-A177-3AD203B41FA5}">
                      <a16:colId xmlns:a16="http://schemas.microsoft.com/office/drawing/2014/main" val="20000"/>
                    </a:ext>
                  </a:extLst>
                </a:gridCol>
                <a:gridCol w="1857983">
                  <a:extLst>
                    <a:ext uri="{9D8B030D-6E8A-4147-A177-3AD203B41FA5}">
                      <a16:colId xmlns:a16="http://schemas.microsoft.com/office/drawing/2014/main" val="20001"/>
                    </a:ext>
                  </a:extLst>
                </a:gridCol>
                <a:gridCol w="1910187">
                  <a:extLst>
                    <a:ext uri="{9D8B030D-6E8A-4147-A177-3AD203B41FA5}">
                      <a16:colId xmlns:a16="http://schemas.microsoft.com/office/drawing/2014/main" val="2120917342"/>
                    </a:ext>
                  </a:extLst>
                </a:gridCol>
              </a:tblGrid>
              <a:tr h="516505">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lang="en-US" sz="1800" b="1"/>
                        <a:t>0.4 mg/kg QW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(n = 143)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1800" b="1"/>
                        <a:t>0.8 mg/kg Q2W</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1" i="0" u="none" strike="noStrike" cap="none" normalizeH="0" baseline="0">
                          <a:ln>
                            <a:noFill/>
                          </a:ln>
                          <a:solidFill>
                            <a:schemeClr val="tx1"/>
                          </a:solidFill>
                          <a:effectLst/>
                          <a:latin typeface="Calibri" panose="020F0502020204030204" pitchFamily="34" charset="0"/>
                        </a:rPr>
                        <a:t>(n = 145)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99035">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ORR,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74.1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71.7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2"/>
                  </a:ext>
                </a:extLst>
              </a:tr>
              <a:tr h="299035">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 CR, %</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33.6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38.7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3"/>
                  </a:ext>
                </a:extLst>
              </a:tr>
              <a:tr h="299035">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a:t>
                      </a: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DoR</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9.5</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NR</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4"/>
                  </a:ext>
                </a:extLst>
              </a:tr>
              <a:tr h="299035">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PFS, </a:t>
                      </a: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7.5</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14.2</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983248735"/>
                  </a:ext>
                </a:extLst>
              </a:tr>
              <a:tr h="299035">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Median follow-up,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mo</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18.8</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12.7</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2359655081"/>
                  </a:ext>
                </a:extLst>
              </a:tr>
            </a:tbl>
          </a:graphicData>
        </a:graphic>
      </p:graphicFrame>
    </p:spTree>
    <p:extLst>
      <p:ext uri="{BB962C8B-B14F-4D97-AF65-F5344CB8AC3E}">
        <p14:creationId xmlns:p14="http://schemas.microsoft.com/office/powerpoint/2010/main" val="213541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FDF398-5C7A-48E5-9C52-E66199C528CD}"/>
              </a:ext>
            </a:extLst>
          </p:cNvPr>
          <p:cNvSpPr>
            <a:spLocks noGrp="1"/>
          </p:cNvSpPr>
          <p:nvPr>
            <p:ph type="title"/>
          </p:nvPr>
        </p:nvSpPr>
        <p:spPr/>
        <p:txBody>
          <a:bodyPr/>
          <a:lstStyle/>
          <a:p>
            <a:r>
              <a:rPr lang="en-US"/>
              <a:t>Talquetamab: Toxicity/Adverse Events</a:t>
            </a:r>
          </a:p>
        </p:txBody>
      </p:sp>
      <p:sp>
        <p:nvSpPr>
          <p:cNvPr id="4" name="Content Placeholder 3">
            <a:extLst>
              <a:ext uri="{FF2B5EF4-FFF2-40B4-BE49-F238E27FC236}">
                <a16:creationId xmlns:a16="http://schemas.microsoft.com/office/drawing/2014/main" id="{55B3F031-A45B-EB0F-E93D-72ADC3699425}"/>
              </a:ext>
            </a:extLst>
          </p:cNvPr>
          <p:cNvSpPr>
            <a:spLocks noGrp="1"/>
          </p:cNvSpPr>
          <p:nvPr>
            <p:ph idx="1"/>
          </p:nvPr>
        </p:nvSpPr>
        <p:spPr/>
        <p:txBody>
          <a:bodyPr/>
          <a:lstStyle/>
          <a:p>
            <a:pPr lvl="0"/>
            <a:r>
              <a:rPr lang="en-US" sz="2400" noProof="0"/>
              <a:t>Only available through REMS to mitigate CRS and neurotoxicity risk</a:t>
            </a:r>
            <a:endParaRPr lang="en-US"/>
          </a:p>
        </p:txBody>
      </p:sp>
      <p:sp>
        <p:nvSpPr>
          <p:cNvPr id="7" name="TextBox 6">
            <a:extLst>
              <a:ext uri="{FF2B5EF4-FFF2-40B4-BE49-F238E27FC236}">
                <a16:creationId xmlns:a16="http://schemas.microsoft.com/office/drawing/2014/main" id="{163F5631-52B2-D693-E51A-7E58A9382D19}"/>
              </a:ext>
            </a:extLst>
          </p:cNvPr>
          <p:cNvSpPr txBox="1"/>
          <p:nvPr/>
        </p:nvSpPr>
        <p:spPr bwMode="auto">
          <a:xfrm>
            <a:off x="408937" y="6364054"/>
            <a:ext cx="4521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spcAft>
                <a:spcPct val="0"/>
              </a:spcAft>
              <a:defRPr/>
            </a:pP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Talquetamab-tgvs</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PI.</a:t>
            </a:r>
            <a:endParaRPr lang="en-US" sz="1200" dirty="0">
              <a:solidFill>
                <a:srgbClr val="455560"/>
              </a:solidFill>
              <a:latin typeface="Calibri" panose="020F0502020204030204" pitchFamily="34" charset="0"/>
              <a:ea typeface="ＭＳ Ｐゴシック" pitchFamily="34" charset="-128"/>
              <a:cs typeface="Arial" panose="020B0604020202020204" pitchFamily="34" charset="0"/>
            </a:endParaRPr>
          </a:p>
        </p:txBody>
      </p:sp>
      <p:graphicFrame>
        <p:nvGraphicFramePr>
          <p:cNvPr id="11" name="Table 8">
            <a:extLst>
              <a:ext uri="{FF2B5EF4-FFF2-40B4-BE49-F238E27FC236}">
                <a16:creationId xmlns:a16="http://schemas.microsoft.com/office/drawing/2014/main" id="{5B4A41E2-AC3F-DFDE-EF6D-E17CF2A130FE}"/>
              </a:ext>
            </a:extLst>
          </p:cNvPr>
          <p:cNvGraphicFramePr>
            <a:graphicFrameLocks noGrp="1"/>
          </p:cNvGraphicFramePr>
          <p:nvPr>
            <p:extLst>
              <p:ext uri="{D42A27DB-BD31-4B8C-83A1-F6EECF244321}">
                <p14:modId xmlns:p14="http://schemas.microsoft.com/office/powerpoint/2010/main" val="1344150034"/>
              </p:ext>
            </p:extLst>
          </p:nvPr>
        </p:nvGraphicFramePr>
        <p:xfrm>
          <a:off x="673795" y="2055492"/>
          <a:ext cx="10877530" cy="3989832"/>
        </p:xfrm>
        <a:graphic>
          <a:graphicData uri="http://schemas.openxmlformats.org/drawingml/2006/table">
            <a:tbl>
              <a:tblPr firstRow="1" bandRow="1">
                <a:tableStyleId>{5C22544A-7EE6-4342-B048-85BDC9FD1C3A}</a:tableStyleId>
              </a:tblPr>
              <a:tblGrid>
                <a:gridCol w="5438765">
                  <a:extLst>
                    <a:ext uri="{9D8B030D-6E8A-4147-A177-3AD203B41FA5}">
                      <a16:colId xmlns:a16="http://schemas.microsoft.com/office/drawing/2014/main" val="2389949083"/>
                    </a:ext>
                  </a:extLst>
                </a:gridCol>
                <a:gridCol w="5438765">
                  <a:extLst>
                    <a:ext uri="{9D8B030D-6E8A-4147-A177-3AD203B41FA5}">
                      <a16:colId xmlns:a16="http://schemas.microsoft.com/office/drawing/2014/main" val="1776579270"/>
                    </a:ext>
                  </a:extLst>
                </a:gridCol>
              </a:tblGrid>
              <a:tr h="353454">
                <a:tc>
                  <a:txBody>
                    <a:body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000" b="1" i="0" u="none" strike="noStrike" kern="0" cap="none" spc="0" normalizeH="0" baseline="0" noProof="0" dirty="0">
                          <a:ln>
                            <a:noFill/>
                          </a:ln>
                          <a:solidFill>
                            <a:schemeClr val="tx1"/>
                          </a:solidFill>
                          <a:effectLst/>
                          <a:uLnTx/>
                          <a:uFillTx/>
                          <a:latin typeface="Calibri" panose="020F0502020204030204" pitchFamily="34" charset="0"/>
                          <a:ea typeface="+mn-ea"/>
                          <a:cs typeface="+mn-cs"/>
                        </a:rPr>
                        <a:t>Cytokine Release Syndrome</a:t>
                      </a:r>
                    </a:p>
                  </a:txBody>
                  <a:tcPr marL="118872" marR="118872" anchor="ct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000" b="1" i="0" u="none" strike="noStrike" kern="0" cap="none" spc="0" normalizeH="0" baseline="0" noProof="0">
                          <a:ln>
                            <a:noFill/>
                          </a:ln>
                          <a:solidFill>
                            <a:schemeClr val="tx1"/>
                          </a:solidFill>
                          <a:effectLst/>
                          <a:uLnTx/>
                          <a:uFillTx/>
                          <a:latin typeface="Calibri" panose="020F0502020204030204" pitchFamily="34" charset="0"/>
                          <a:ea typeface="+mn-ea"/>
                          <a:cs typeface="+mn-cs"/>
                        </a:rPr>
                        <a:t>Neurotoxicity</a:t>
                      </a:r>
                    </a:p>
                  </a:txBody>
                  <a:tcPr marL="118872" marR="118872" anchor="ctr">
                    <a:lnL w="762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78255721"/>
                  </a:ext>
                </a:extLst>
              </a:tr>
              <a:tr h="3237049">
                <a:tc>
                  <a:txBody>
                    <a:bodyPr/>
                    <a:lstStyle/>
                    <a:p>
                      <a:pPr marL="548640" marR="0" lvl="1" indent="-457200" algn="l" defTabSz="914400" rtl="0" eaLnBrk="1" fontAlgn="base" latinLnBrk="0" hangingPunct="1">
                        <a:lnSpc>
                          <a:spcPct val="90000"/>
                        </a:lnSpc>
                        <a:spcBef>
                          <a:spcPts val="0"/>
                        </a:spcBef>
                        <a:spcAft>
                          <a:spcPts val="6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rPr>
                        <a:t>Rate of CRS: 76% (recurrent, 30%)</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Step-up dose 1: 29%</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Step-up dose 2: 44%</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dirty="0">
                          <a:ln>
                            <a:noFill/>
                          </a:ln>
                          <a:solidFill>
                            <a:srgbClr val="000000"/>
                          </a:solidFill>
                          <a:effectLst/>
                          <a:uLnTx/>
                          <a:uFillTx/>
                          <a:latin typeface="Calibri" panose="020F0502020204030204" pitchFamily="34" charset="0"/>
                          <a:ea typeface="+mn-ea"/>
                          <a:cs typeface="+mn-cs"/>
                        </a:rPr>
                        <a:t>Step-up dose 3: 33%</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Initial treatment dose: 30% in 0.4 mg/kg QW vs 12% in 0.8 mg/kg Q2W</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Mostly Gr 1 (57%) or Gr 2 (17%)</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&lt;3% with subsequent doses</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Median onset: 27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rPr>
                        <a:t>hr</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 (range, &lt;1-167)</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Median duration: 17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rPr>
                        <a:t>hr</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 (range, 0-622)</a:t>
                      </a:r>
                    </a:p>
                    <a:p>
                      <a:pPr marL="54864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ndParaRPr>
                    </a:p>
                  </a:txBody>
                  <a:tcPr marL="118872" marR="118872">
                    <a:lnL w="12700" cmpd="sng">
                      <a:noFill/>
                    </a:lnL>
                    <a:lnR w="762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457200" marR="0" lvl="1" indent="-457200" algn="l" defTabSz="914400" rtl="0" eaLnBrk="1" fontAlgn="base" latinLnBrk="0" hangingPunct="1">
                        <a:lnSpc>
                          <a:spcPct val="90000"/>
                        </a:lnSpc>
                        <a:spcBef>
                          <a:spcPts val="0"/>
                        </a:spcBef>
                        <a:spcAft>
                          <a:spcPts val="6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rPr>
                        <a:t>Most frequent: headache (20%), sensory neuropathy (14%), encephalopathy (15%), and motor dysfunction (10%)</a:t>
                      </a:r>
                    </a:p>
                    <a:p>
                      <a:pPr marL="457200" marR="0" lvl="1" indent="-457200" algn="l" defTabSz="914400" rtl="0" eaLnBrk="1" fontAlgn="base" latinLnBrk="0" hangingPunct="1">
                        <a:lnSpc>
                          <a:spcPct val="90000"/>
                        </a:lnSpc>
                        <a:spcBef>
                          <a:spcPts val="0"/>
                        </a:spcBef>
                        <a:spcAft>
                          <a:spcPts val="6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rPr>
                        <a:t>ICANS: 9% (recurrent, 3%)</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Step-up dose 1: 3% </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Step-up dose 2: 3%</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Step-up dose 3: 1.8%</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Initial treatment dose: 2.6% in 0.4 mg/kg QW vs 3.7% with 8.0 mg/kg Q2W </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Median onset: 2.5 days (range, 1-16)</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Median duration: 2 days (range, 1-22)</a:t>
                      </a:r>
                    </a:p>
                  </a:txBody>
                  <a:tcPr marL="118872" marR="118872">
                    <a:lnL w="762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97718271"/>
                  </a:ext>
                </a:extLst>
              </a:tr>
            </a:tbl>
          </a:graphicData>
        </a:graphic>
      </p:graphicFrame>
    </p:spTree>
    <p:extLst>
      <p:ext uri="{BB962C8B-B14F-4D97-AF65-F5344CB8AC3E}">
        <p14:creationId xmlns:p14="http://schemas.microsoft.com/office/powerpoint/2010/main" val="159100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FDF398-5C7A-48E5-9C52-E66199C528CD}"/>
              </a:ext>
            </a:extLst>
          </p:cNvPr>
          <p:cNvSpPr>
            <a:spLocks noGrp="1"/>
          </p:cNvSpPr>
          <p:nvPr>
            <p:ph type="title"/>
          </p:nvPr>
        </p:nvSpPr>
        <p:spPr/>
        <p:txBody>
          <a:bodyPr/>
          <a:lstStyle/>
          <a:p>
            <a:r>
              <a:rPr lang="en-US"/>
              <a:t>Talquetamab: Other AEs of Interest</a:t>
            </a:r>
          </a:p>
        </p:txBody>
      </p:sp>
      <p:sp>
        <p:nvSpPr>
          <p:cNvPr id="4" name="Content Placeholder 3">
            <a:extLst>
              <a:ext uri="{FF2B5EF4-FFF2-40B4-BE49-F238E27FC236}">
                <a16:creationId xmlns:a16="http://schemas.microsoft.com/office/drawing/2014/main" id="{55B3F031-A45B-EB0F-E93D-72ADC3699425}"/>
              </a:ext>
            </a:extLst>
          </p:cNvPr>
          <p:cNvSpPr>
            <a:spLocks noGrp="1"/>
          </p:cNvSpPr>
          <p:nvPr>
            <p:ph sz="half" idx="1"/>
          </p:nvPr>
        </p:nvSpPr>
        <p:spPr/>
        <p:txBody>
          <a:bodyPr/>
          <a:lstStyle/>
          <a:p>
            <a:r>
              <a:rPr lang="en-US" sz="2600" dirty="0"/>
              <a:t>Weight loss: 62%</a:t>
            </a:r>
          </a:p>
          <a:p>
            <a:pPr lvl="0"/>
            <a:r>
              <a:rPr lang="en-US" sz="2600" dirty="0"/>
              <a:t>Oral toxicity (dysgeusia, dry mouth, dysphagia, stomatitis):</a:t>
            </a:r>
          </a:p>
          <a:p>
            <a:pPr lvl="1"/>
            <a:r>
              <a:rPr lang="en-US" sz="2400" dirty="0"/>
              <a:t>Any grade: 80%</a:t>
            </a:r>
          </a:p>
          <a:p>
            <a:pPr lvl="1"/>
            <a:r>
              <a:rPr lang="en-US" sz="2400" dirty="0"/>
              <a:t>Grade 3: 2.1%</a:t>
            </a:r>
          </a:p>
          <a:p>
            <a:pPr lvl="0"/>
            <a:r>
              <a:rPr lang="en-US" sz="2600" dirty="0"/>
              <a:t>Infection: </a:t>
            </a:r>
          </a:p>
          <a:p>
            <a:pPr lvl="1"/>
            <a:r>
              <a:rPr lang="en-US" sz="2400" dirty="0"/>
              <a:t>Serious infection: 16%</a:t>
            </a:r>
          </a:p>
          <a:p>
            <a:pPr lvl="1"/>
            <a:r>
              <a:rPr lang="en-US" sz="2400" dirty="0"/>
              <a:t> Fatal infection: 1.5%</a:t>
            </a:r>
          </a:p>
        </p:txBody>
      </p:sp>
      <p:sp>
        <p:nvSpPr>
          <p:cNvPr id="10" name="Content Placeholder 9">
            <a:extLst>
              <a:ext uri="{FF2B5EF4-FFF2-40B4-BE49-F238E27FC236}">
                <a16:creationId xmlns:a16="http://schemas.microsoft.com/office/drawing/2014/main" id="{7EAC0958-B0C5-FC64-1470-E970F577028D}"/>
              </a:ext>
            </a:extLst>
          </p:cNvPr>
          <p:cNvSpPr>
            <a:spLocks noGrp="1"/>
          </p:cNvSpPr>
          <p:nvPr>
            <p:ph sz="half" idx="2"/>
          </p:nvPr>
        </p:nvSpPr>
        <p:spPr/>
        <p:txBody>
          <a:bodyPr/>
          <a:lstStyle/>
          <a:p>
            <a:pPr lvl="0"/>
            <a:r>
              <a:rPr lang="en-US" sz="2600"/>
              <a:t>Cytopenia</a:t>
            </a:r>
          </a:p>
          <a:p>
            <a:pPr lvl="1"/>
            <a:r>
              <a:rPr lang="en-US" sz="2400"/>
              <a:t>Grade 3/4 neutropenia: 35% (median onset, 22 days)</a:t>
            </a:r>
          </a:p>
          <a:p>
            <a:pPr lvl="1"/>
            <a:r>
              <a:rPr lang="en-US" sz="2400"/>
              <a:t>Grade 3/4 thrombocytopenia: 22% (median onset, 12 days)</a:t>
            </a:r>
          </a:p>
          <a:p>
            <a:pPr lvl="0"/>
            <a:r>
              <a:rPr lang="en-US" sz="2600"/>
              <a:t>Skin toxicity: </a:t>
            </a:r>
          </a:p>
          <a:p>
            <a:pPr lvl="1"/>
            <a:r>
              <a:rPr lang="en-US" sz="2400"/>
              <a:t>Any grade: 62%</a:t>
            </a:r>
          </a:p>
          <a:p>
            <a:pPr lvl="1"/>
            <a:r>
              <a:rPr lang="en-US" sz="2400"/>
              <a:t>Grade 3: 0.3%</a:t>
            </a:r>
          </a:p>
          <a:p>
            <a:pPr lvl="1"/>
            <a:r>
              <a:rPr lang="en-US" sz="2400"/>
              <a:t>Median time to onset: 25 days</a:t>
            </a:r>
          </a:p>
          <a:p>
            <a:endParaRPr lang="en-US"/>
          </a:p>
        </p:txBody>
      </p:sp>
      <p:sp>
        <p:nvSpPr>
          <p:cNvPr id="7" name="TextBox 6">
            <a:extLst>
              <a:ext uri="{FF2B5EF4-FFF2-40B4-BE49-F238E27FC236}">
                <a16:creationId xmlns:a16="http://schemas.microsoft.com/office/drawing/2014/main" id="{163F5631-52B2-D693-E51A-7E58A9382D19}"/>
              </a:ext>
            </a:extLst>
          </p:cNvPr>
          <p:cNvSpPr txBox="1"/>
          <p:nvPr/>
        </p:nvSpPr>
        <p:spPr bwMode="auto">
          <a:xfrm>
            <a:off x="426075" y="6379302"/>
            <a:ext cx="4521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spcAft>
                <a:spcPct val="0"/>
              </a:spcAft>
              <a:defRPr/>
            </a:pPr>
            <a:r>
              <a:rPr kumimoji="0" lang="en-US" altLang="en-US" sz="1200" b="0" i="0" u="none" strike="noStrike" kern="1200" cap="none" spc="-10" normalizeH="0" baseline="0" noProof="0" err="1">
                <a:ln>
                  <a:noFill/>
                </a:ln>
                <a:solidFill>
                  <a:srgbClr val="455560"/>
                </a:solidFill>
                <a:effectLst/>
                <a:uLnTx/>
                <a:uFillTx/>
                <a:latin typeface="Calibri" panose="020F0502020204030204" pitchFamily="34" charset="0"/>
                <a:ea typeface="+mn-ea"/>
                <a:cs typeface="Arial" panose="020B0604020202020204" pitchFamily="34" charset="0"/>
              </a:rPr>
              <a:t>Talquetamab-tgvs</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PI.</a:t>
            </a:r>
            <a:endParaRPr lang="en-US" sz="1200">
              <a:solidFill>
                <a:srgbClr val="455560"/>
              </a:solidFill>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680467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3EB7D7-D15C-FD0C-1D55-419B4EA43662}"/>
              </a:ext>
            </a:extLst>
          </p:cNvPr>
          <p:cNvSpPr>
            <a:spLocks noGrp="1"/>
          </p:cNvSpPr>
          <p:nvPr>
            <p:ph type="title"/>
          </p:nvPr>
        </p:nvSpPr>
        <p:spPr/>
        <p:txBody>
          <a:bodyPr/>
          <a:lstStyle/>
          <a:p>
            <a:r>
              <a:rPr lang="en-US" dirty="0" err="1"/>
              <a:t>Talquetamab</a:t>
            </a:r>
            <a:r>
              <a:rPr lang="en-US" dirty="0"/>
              <a:t> Dosing Schedules: Weekly or Biweekly</a:t>
            </a:r>
          </a:p>
        </p:txBody>
      </p:sp>
      <p:sp>
        <p:nvSpPr>
          <p:cNvPr id="2" name="Content Placeholder 1">
            <a:extLst>
              <a:ext uri="{FF2B5EF4-FFF2-40B4-BE49-F238E27FC236}">
                <a16:creationId xmlns:a16="http://schemas.microsoft.com/office/drawing/2014/main" id="{6AE66BBE-79A7-D44F-25B3-DC21E3B03927}"/>
              </a:ext>
            </a:extLst>
          </p:cNvPr>
          <p:cNvSpPr>
            <a:spLocks noGrp="1"/>
          </p:cNvSpPr>
          <p:nvPr>
            <p:ph idx="1"/>
          </p:nvPr>
        </p:nvSpPr>
        <p:spPr/>
        <p:txBody>
          <a:bodyPr/>
          <a:lstStyle/>
          <a:p>
            <a:pPr>
              <a:spcBef>
                <a:spcPts val="600"/>
              </a:spcBef>
            </a:pPr>
            <a:r>
              <a:rPr lang="en-US" sz="2000" b="1" dirty="0">
                <a:solidFill>
                  <a:schemeClr val="accent3"/>
                </a:solidFill>
              </a:rPr>
              <a:t>Hospitalization recommended </a:t>
            </a:r>
            <a:r>
              <a:rPr lang="en-US" sz="2000" dirty="0"/>
              <a:t>for 48 </a:t>
            </a:r>
            <a:r>
              <a:rPr lang="en-US" sz="2000" dirty="0" err="1"/>
              <a:t>hr</a:t>
            </a:r>
            <a:r>
              <a:rPr lang="en-US" sz="2000" dirty="0"/>
              <a:t> after administration of step-up and first treatment doses</a:t>
            </a:r>
          </a:p>
          <a:p>
            <a:pPr>
              <a:spcBef>
                <a:spcPts val="0"/>
              </a:spcBef>
            </a:pPr>
            <a:r>
              <a:rPr lang="en-US" sz="2000" dirty="0"/>
              <a:t>Premedication:</a:t>
            </a:r>
            <a:r>
              <a:rPr lang="en-US" sz="2000" i="1" dirty="0"/>
              <a:t> </a:t>
            </a:r>
            <a:r>
              <a:rPr lang="en-US" sz="2000" dirty="0"/>
              <a:t>PO/IV dexamethasone 16 mg, diphenhydramine 50 mg, and acetaminophen 650-1000 mg or an equivalent of each</a:t>
            </a:r>
          </a:p>
          <a:p>
            <a:pPr marL="0" indent="0">
              <a:spcBef>
                <a:spcPts val="0"/>
              </a:spcBef>
              <a:buNone/>
            </a:pPr>
            <a:r>
              <a:rPr lang="en-US" sz="2000" dirty="0"/>
              <a:t> </a:t>
            </a:r>
          </a:p>
          <a:p>
            <a:pPr lvl="1"/>
            <a:endParaRPr lang="en-US" sz="2000" dirty="0"/>
          </a:p>
        </p:txBody>
      </p:sp>
      <p:graphicFrame>
        <p:nvGraphicFramePr>
          <p:cNvPr id="4" name="Group 3">
            <a:extLst>
              <a:ext uri="{FF2B5EF4-FFF2-40B4-BE49-F238E27FC236}">
                <a16:creationId xmlns:a16="http://schemas.microsoft.com/office/drawing/2014/main" id="{E2A2556C-7D75-BF9C-E657-E86279F4258B}"/>
              </a:ext>
            </a:extLst>
          </p:cNvPr>
          <p:cNvGraphicFramePr>
            <a:graphicFrameLocks/>
          </p:cNvGraphicFramePr>
          <p:nvPr>
            <p:extLst>
              <p:ext uri="{D42A27DB-BD31-4B8C-83A1-F6EECF244321}">
                <p14:modId xmlns:p14="http://schemas.microsoft.com/office/powerpoint/2010/main" val="1078158110"/>
              </p:ext>
            </p:extLst>
          </p:nvPr>
        </p:nvGraphicFramePr>
        <p:xfrm>
          <a:off x="296444" y="2614870"/>
          <a:ext cx="5639806" cy="2560384"/>
        </p:xfrm>
        <a:graphic>
          <a:graphicData uri="http://schemas.openxmlformats.org/drawingml/2006/table">
            <a:tbl>
              <a:tblPr firstRow="1" firstCol="1"/>
              <a:tblGrid>
                <a:gridCol w="2596518">
                  <a:extLst>
                    <a:ext uri="{9D8B030D-6E8A-4147-A177-3AD203B41FA5}">
                      <a16:colId xmlns:a16="http://schemas.microsoft.com/office/drawing/2014/main" val="20000"/>
                    </a:ext>
                  </a:extLst>
                </a:gridCol>
                <a:gridCol w="1580248">
                  <a:extLst>
                    <a:ext uri="{9D8B030D-6E8A-4147-A177-3AD203B41FA5}">
                      <a16:colId xmlns:a16="http://schemas.microsoft.com/office/drawing/2014/main" val="555560855"/>
                    </a:ext>
                  </a:extLst>
                </a:gridCol>
                <a:gridCol w="1463040">
                  <a:extLst>
                    <a:ext uri="{9D8B030D-6E8A-4147-A177-3AD203B41FA5}">
                      <a16:colId xmlns:a16="http://schemas.microsoft.com/office/drawing/2014/main" val="706668805"/>
                    </a:ext>
                  </a:extLst>
                </a:gridCol>
              </a:tblGrid>
              <a:tr h="0">
                <a:tc gridSpan="3">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dirty="0">
                          <a:ln>
                            <a:noFill/>
                          </a:ln>
                          <a:solidFill>
                            <a:schemeClr val="tx1"/>
                          </a:solidFill>
                          <a:effectLst/>
                          <a:latin typeface="Calibri" panose="020F0502020204030204" pitchFamily="34" charset="0"/>
                          <a:ea typeface="+mn-ea"/>
                          <a:cs typeface="+mn-cs"/>
                        </a:rPr>
                        <a:t>Weekly Dosing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1600" b="1" i="0" u="none" strike="noStrike" kern="1200" cap="none" normalizeH="0" baseline="0">
                        <a:ln>
                          <a:noFill/>
                        </a:ln>
                        <a:solidFill>
                          <a:schemeClr val="tx1"/>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1600" b="1" i="0" u="none" strike="noStrike" kern="1200" cap="none" normalizeH="0" baseline="0">
                        <a:ln>
                          <a:noFill/>
                        </a:ln>
                        <a:solidFill>
                          <a:schemeClr val="tx1"/>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3998223445"/>
                  </a:ext>
                </a:extLst>
              </a:tr>
              <a:tr h="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a:ln>
                            <a:noFill/>
                          </a:ln>
                          <a:solidFill>
                            <a:schemeClr val="tx1"/>
                          </a:solidFill>
                          <a:effectLst/>
                          <a:latin typeface="Calibri" panose="020F0502020204030204" pitchFamily="34" charset="0"/>
                          <a:ea typeface="+mn-ea"/>
                          <a:cs typeface="+mn-cs"/>
                        </a:rPr>
                        <a:t>Schedule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a:ln>
                            <a:noFill/>
                          </a:ln>
                          <a:solidFill>
                            <a:schemeClr val="tx1"/>
                          </a:solidFill>
                          <a:effectLst/>
                          <a:latin typeface="Calibri" panose="020F0502020204030204" pitchFamily="34" charset="0"/>
                          <a:ea typeface="+mn-ea"/>
                          <a:cs typeface="+mn-cs"/>
                        </a:rPr>
                        <a:t>Day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dirty="0">
                          <a:ln>
                            <a:noFill/>
                          </a:ln>
                          <a:solidFill>
                            <a:schemeClr val="tx1"/>
                          </a:solidFill>
                          <a:effectLst/>
                          <a:latin typeface="Calibri" panose="020F0502020204030204" pitchFamily="34" charset="0"/>
                          <a:ea typeface="+mn-ea"/>
                          <a:cs typeface="+mn-cs"/>
                        </a:rPr>
                        <a:t>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3184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Step up</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 (first treatment 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a:t>
                      </a:r>
                      <a:endParaRPr kumimoji="0" lang="en-US" sz="1600" b="0" i="0" u="none" strike="noStrike" cap="none" normalizeH="0" baseline="3000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0.01mg/kg SC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0.06 mg/kg SC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0.4 mg/kg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2"/>
                  </a:ext>
                </a:extLst>
              </a:tr>
              <a:tr h="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Weekly dosing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1 </a:t>
                      </a:r>
                      <a:r>
                        <a:rPr kumimoji="0" lang="en-US" sz="1600" b="0" i="0" u="none" strike="noStrike" kern="1200" cap="none" spc="0" normalizeH="0" baseline="0" noProof="0" err="1">
                          <a:ln>
                            <a:noFill/>
                          </a:ln>
                          <a:solidFill>
                            <a:srgbClr val="455560">
                              <a:lumMod val="10000"/>
                            </a:srgbClr>
                          </a:solidFill>
                          <a:effectLst/>
                          <a:uLnTx/>
                          <a:uFillTx/>
                          <a:latin typeface="Calibri" panose="020F0502020204030204" pitchFamily="34" charset="0"/>
                          <a:ea typeface="+mn-ea"/>
                          <a:cs typeface="+mn-cs"/>
                        </a:rPr>
                        <a:t>wk</a:t>
                      </a:r>
                      <a:r>
                        <a:rPr kumimoji="0" lang="en-US" sz="16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 after first treatment dose, then QW</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0.4 mg/kg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2DEE9D68-FAE3-B8E4-6647-DA0216C2222D}"/>
              </a:ext>
            </a:extLst>
          </p:cNvPr>
          <p:cNvSpPr txBox="1"/>
          <p:nvPr/>
        </p:nvSpPr>
        <p:spPr bwMode="auto">
          <a:xfrm>
            <a:off x="230864" y="5157484"/>
            <a:ext cx="57053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spcAft>
                <a:spcPct val="0"/>
              </a:spcAft>
            </a:pPr>
            <a:r>
              <a:rPr lang="en-US" sz="1400" b="0" dirty="0">
                <a:solidFill>
                  <a:schemeClr val="bg1"/>
                </a:solidFill>
                <a:latin typeface="Calibri" panose="020F0502020204030204" pitchFamily="34" charset="0"/>
              </a:rPr>
              <a:t>*May be given 2-4 days after prior dose or ≤7 days after for AE resolution.</a:t>
            </a:r>
            <a:r>
              <a:rPr lang="en-US" sz="1400" b="0" baseline="30000" dirty="0">
                <a:solidFill>
                  <a:schemeClr val="bg1"/>
                </a:solidFill>
                <a:latin typeface="Calibri" panose="020F0502020204030204" pitchFamily="34" charset="0"/>
              </a:rPr>
              <a:t> †</a:t>
            </a:r>
            <a:r>
              <a:rPr lang="en-US" sz="1400" b="0" dirty="0">
                <a:solidFill>
                  <a:schemeClr val="bg1"/>
                </a:solidFill>
                <a:latin typeface="Calibri" panose="020F0502020204030204" pitchFamily="34" charset="0"/>
              </a:rPr>
              <a:t>May be given 2-7 days after administering step-up dose 3. </a:t>
            </a:r>
          </a:p>
        </p:txBody>
      </p:sp>
      <p:graphicFrame>
        <p:nvGraphicFramePr>
          <p:cNvPr id="6" name="Group 3">
            <a:extLst>
              <a:ext uri="{FF2B5EF4-FFF2-40B4-BE49-F238E27FC236}">
                <a16:creationId xmlns:a16="http://schemas.microsoft.com/office/drawing/2014/main" id="{620898F2-301B-0E99-7A31-D3CD4188F4BB}"/>
              </a:ext>
            </a:extLst>
          </p:cNvPr>
          <p:cNvGraphicFramePr>
            <a:graphicFrameLocks/>
          </p:cNvGraphicFramePr>
          <p:nvPr>
            <p:extLst>
              <p:ext uri="{D42A27DB-BD31-4B8C-83A1-F6EECF244321}">
                <p14:modId xmlns:p14="http://schemas.microsoft.com/office/powerpoint/2010/main" val="2039509545"/>
              </p:ext>
            </p:extLst>
          </p:nvPr>
        </p:nvGraphicFramePr>
        <p:xfrm>
          <a:off x="6070379" y="2614870"/>
          <a:ext cx="5890756" cy="2804224"/>
        </p:xfrm>
        <a:graphic>
          <a:graphicData uri="http://schemas.openxmlformats.org/drawingml/2006/table">
            <a:tbl>
              <a:tblPr firstRow="1" firstCol="1"/>
              <a:tblGrid>
                <a:gridCol w="2561593">
                  <a:extLst>
                    <a:ext uri="{9D8B030D-6E8A-4147-A177-3AD203B41FA5}">
                      <a16:colId xmlns:a16="http://schemas.microsoft.com/office/drawing/2014/main" val="20000"/>
                    </a:ext>
                  </a:extLst>
                </a:gridCol>
                <a:gridCol w="1866123">
                  <a:extLst>
                    <a:ext uri="{9D8B030D-6E8A-4147-A177-3AD203B41FA5}">
                      <a16:colId xmlns:a16="http://schemas.microsoft.com/office/drawing/2014/main" val="555560855"/>
                    </a:ext>
                  </a:extLst>
                </a:gridCol>
                <a:gridCol w="1463040">
                  <a:extLst>
                    <a:ext uri="{9D8B030D-6E8A-4147-A177-3AD203B41FA5}">
                      <a16:colId xmlns:a16="http://schemas.microsoft.com/office/drawing/2014/main" val="706668805"/>
                    </a:ext>
                  </a:extLst>
                </a:gridCol>
              </a:tblGrid>
              <a:tr h="0">
                <a:tc gridSpan="3">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dirty="0">
                          <a:ln>
                            <a:noFill/>
                          </a:ln>
                          <a:solidFill>
                            <a:schemeClr val="tx1"/>
                          </a:solidFill>
                          <a:effectLst/>
                          <a:latin typeface="Calibri" panose="020F0502020204030204" pitchFamily="34" charset="0"/>
                          <a:ea typeface="+mn-ea"/>
                          <a:cs typeface="+mn-cs"/>
                        </a:rPr>
                        <a:t>Biweekly Dosing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1600" b="1" i="0" u="none" strike="noStrike" kern="1200" cap="none" normalizeH="0" baseline="0">
                        <a:ln>
                          <a:noFill/>
                        </a:ln>
                        <a:solidFill>
                          <a:schemeClr val="tx1"/>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1600" b="1" i="0" u="none" strike="noStrike" kern="1200" cap="none" normalizeH="0" baseline="0">
                        <a:ln>
                          <a:noFill/>
                        </a:ln>
                        <a:solidFill>
                          <a:schemeClr val="tx1"/>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3998223445"/>
                  </a:ext>
                </a:extLst>
              </a:tr>
              <a:tr h="147837">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a:ln>
                            <a:noFill/>
                          </a:ln>
                          <a:solidFill>
                            <a:schemeClr val="tx1"/>
                          </a:solidFill>
                          <a:effectLst/>
                          <a:latin typeface="Calibri" panose="020F0502020204030204" pitchFamily="34" charset="0"/>
                          <a:ea typeface="+mn-ea"/>
                          <a:cs typeface="+mn-cs"/>
                        </a:rPr>
                        <a:t>Schedule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a:ln>
                            <a:noFill/>
                          </a:ln>
                          <a:solidFill>
                            <a:schemeClr val="tx1"/>
                          </a:solidFill>
                          <a:effectLst/>
                          <a:latin typeface="Calibri" panose="020F0502020204030204" pitchFamily="34" charset="0"/>
                          <a:ea typeface="+mn-ea"/>
                          <a:cs typeface="+mn-cs"/>
                        </a:rPr>
                        <a:t>Day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a:ln>
                            <a:noFill/>
                          </a:ln>
                          <a:solidFill>
                            <a:schemeClr val="tx1"/>
                          </a:solidFill>
                          <a:effectLst/>
                          <a:latin typeface="Calibri" panose="020F0502020204030204" pitchFamily="34" charset="0"/>
                          <a:ea typeface="+mn-ea"/>
                          <a:cs typeface="+mn-cs"/>
                        </a:rPr>
                        <a:t>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591348">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Step up</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 (first treatment dose)</a:t>
                      </a:r>
                      <a:r>
                        <a:rPr lang="en-US" sz="1600" b="0" baseline="30000" dirty="0">
                          <a:solidFill>
                            <a:schemeClr val="bg1"/>
                          </a:solidFill>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a:t>
                      </a:r>
                      <a:endParaRPr kumimoji="0" lang="en-US" sz="1600" b="0" i="0" u="none" strike="noStrike" cap="none" normalizeH="0" baseline="3000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0.01mg/kg SC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0.06 mg/kg SC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0.4 mg/kg SC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0.8 mg/kg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2"/>
                  </a:ext>
                </a:extLst>
              </a:tr>
              <a:tr h="25872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Biweekly dosing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2 </a:t>
                      </a:r>
                      <a:r>
                        <a:rPr kumimoji="0" lang="en-US" sz="1600" b="0" i="0" u="none" strike="noStrike" kern="1200" cap="none" spc="0" normalizeH="0" baseline="0" noProof="0" err="1">
                          <a:ln>
                            <a:noFill/>
                          </a:ln>
                          <a:solidFill>
                            <a:srgbClr val="455560">
                              <a:lumMod val="10000"/>
                            </a:srgbClr>
                          </a:solidFill>
                          <a:effectLst/>
                          <a:uLnTx/>
                          <a:uFillTx/>
                          <a:latin typeface="Calibri" panose="020F0502020204030204" pitchFamily="34" charset="0"/>
                          <a:ea typeface="+mn-ea"/>
                          <a:cs typeface="+mn-cs"/>
                        </a:rPr>
                        <a:t>wk</a:t>
                      </a:r>
                      <a:r>
                        <a:rPr kumimoji="0" lang="en-US" sz="16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 after first treatment dose, then Q2W</a:t>
                      </a:r>
                      <a:endParaRPr kumimoji="0" lang="en-US" sz="1600" b="0" i="0" u="none" strike="noStrike" kern="1200" cap="none" spc="0" normalizeH="0" baseline="30000" noProof="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0.8 mg/kg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A9201EE4-FEFF-597C-4A1D-15A414DFB449}"/>
              </a:ext>
            </a:extLst>
          </p:cNvPr>
          <p:cNvSpPr txBox="1"/>
          <p:nvPr/>
        </p:nvSpPr>
        <p:spPr bwMode="auto">
          <a:xfrm>
            <a:off x="416263" y="6379302"/>
            <a:ext cx="4521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spcAft>
                <a:spcPct val="0"/>
              </a:spcAft>
              <a:defRPr/>
            </a:pPr>
            <a:r>
              <a:rPr kumimoji="0" lang="en-US" altLang="en-US" sz="1200" b="0" i="0" u="none" strike="noStrike" kern="1200" cap="none" spc="-10" normalizeH="0" baseline="0" noProof="0" err="1">
                <a:ln>
                  <a:noFill/>
                </a:ln>
                <a:solidFill>
                  <a:srgbClr val="455560"/>
                </a:solidFill>
                <a:effectLst/>
                <a:uLnTx/>
                <a:uFillTx/>
                <a:latin typeface="Calibri" panose="020F0502020204030204" pitchFamily="34" charset="0"/>
                <a:ea typeface="+mn-ea"/>
                <a:cs typeface="Arial" panose="020B0604020202020204" pitchFamily="34" charset="0"/>
              </a:rPr>
              <a:t>Talquetamab-tgvs</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PI.</a:t>
            </a:r>
            <a:endParaRPr lang="en-US" sz="1200">
              <a:solidFill>
                <a:srgbClr val="455560"/>
              </a:solidFill>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49762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D23A-FBD9-DA26-4DE4-FAE783031DD6}"/>
              </a:ext>
            </a:extLst>
          </p:cNvPr>
          <p:cNvSpPr>
            <a:spLocks noGrp="1"/>
          </p:cNvSpPr>
          <p:nvPr>
            <p:ph type="title"/>
          </p:nvPr>
        </p:nvSpPr>
        <p:spPr/>
        <p:txBody>
          <a:bodyPr/>
          <a:lstStyle/>
          <a:p>
            <a:r>
              <a:rPr lang="en-US"/>
              <a:t>Faculty Disclosures</a:t>
            </a:r>
          </a:p>
        </p:txBody>
      </p:sp>
      <p:sp>
        <p:nvSpPr>
          <p:cNvPr id="3" name="Content Placeholder 2">
            <a:extLst>
              <a:ext uri="{FF2B5EF4-FFF2-40B4-BE49-F238E27FC236}">
                <a16:creationId xmlns:a16="http://schemas.microsoft.com/office/drawing/2014/main" id="{67375CF6-4D98-DAB9-3A46-C4E0ABDC0393}"/>
              </a:ext>
            </a:extLst>
          </p:cNvPr>
          <p:cNvSpPr>
            <a:spLocks noGrp="1"/>
          </p:cNvSpPr>
          <p:nvPr>
            <p:ph idx="1"/>
          </p:nvPr>
        </p:nvSpPr>
        <p:spPr/>
        <p:txBody>
          <a:bodyPr/>
          <a:lstStyle/>
          <a:p>
            <a:pPr marL="0" indent="0">
              <a:spcAft>
                <a:spcPts val="0"/>
              </a:spcAft>
              <a:buNone/>
            </a:pPr>
            <a:r>
              <a:rPr lang="en-US" b="1" dirty="0">
                <a:solidFill>
                  <a:schemeClr val="accent3"/>
                </a:solidFill>
              </a:rPr>
              <a:t>Beth Faiman, PhD, MSN, APRN-BC, AOCN, BMTCN, FAAN, FAPO</a:t>
            </a:r>
          </a:p>
          <a:p>
            <a:pPr marL="0" indent="0">
              <a:spcBef>
                <a:spcPts val="0"/>
              </a:spcBef>
              <a:buNone/>
            </a:pPr>
            <a:r>
              <a:rPr lang="en-US" dirty="0">
                <a:solidFill>
                  <a:srgbClr val="181818"/>
                </a:solidFill>
                <a:highlight>
                  <a:srgbClr val="FFFFFF"/>
                </a:highlight>
                <a:latin typeface="-apple-system"/>
              </a:rPr>
              <a:t>Department of Hematology and Medical Oncology</a:t>
            </a:r>
            <a:br>
              <a:rPr lang="en-US" dirty="0">
                <a:solidFill>
                  <a:srgbClr val="181818"/>
                </a:solidFill>
                <a:highlight>
                  <a:srgbClr val="FFFFFF"/>
                </a:highlight>
                <a:latin typeface="-apple-system"/>
              </a:rPr>
            </a:br>
            <a:r>
              <a:rPr lang="en-US" dirty="0">
                <a:solidFill>
                  <a:srgbClr val="181818"/>
                </a:solidFill>
                <a:highlight>
                  <a:srgbClr val="FFFFFF"/>
                </a:highlight>
                <a:latin typeface="-apple-system"/>
              </a:rPr>
              <a:t>Cleveland Clinic Taussig Cancer Institute</a:t>
            </a:r>
            <a:br>
              <a:rPr lang="en-US" dirty="0">
                <a:solidFill>
                  <a:srgbClr val="181818"/>
                </a:solidFill>
                <a:highlight>
                  <a:srgbClr val="FFFFFF"/>
                </a:highlight>
                <a:latin typeface="-apple-system"/>
              </a:rPr>
            </a:br>
            <a:r>
              <a:rPr lang="en-US" dirty="0">
                <a:solidFill>
                  <a:srgbClr val="181818"/>
                </a:solidFill>
                <a:highlight>
                  <a:srgbClr val="FFFFFF"/>
                </a:highlight>
                <a:latin typeface="-apple-system"/>
              </a:rPr>
              <a:t>Member, Population and Cancer Prevention Program</a:t>
            </a:r>
            <a:br>
              <a:rPr lang="en-US" dirty="0">
                <a:solidFill>
                  <a:srgbClr val="181818"/>
                </a:solidFill>
                <a:highlight>
                  <a:srgbClr val="FFFFFF"/>
                </a:highlight>
                <a:latin typeface="-apple-system"/>
              </a:rPr>
            </a:br>
            <a:r>
              <a:rPr lang="en-US" dirty="0">
                <a:solidFill>
                  <a:srgbClr val="181818"/>
                </a:solidFill>
                <a:highlight>
                  <a:srgbClr val="FFFFFF"/>
                </a:highlight>
                <a:latin typeface="-apple-system"/>
              </a:rPr>
              <a:t>Case Comprehensive Cancer Center</a:t>
            </a:r>
            <a:br>
              <a:rPr lang="en-US" dirty="0">
                <a:solidFill>
                  <a:srgbClr val="181818"/>
                </a:solidFill>
                <a:highlight>
                  <a:srgbClr val="FFFFFF"/>
                </a:highlight>
                <a:latin typeface="-apple-system"/>
              </a:rPr>
            </a:br>
            <a:r>
              <a:rPr lang="en-US" dirty="0">
                <a:solidFill>
                  <a:srgbClr val="181818"/>
                </a:solidFill>
                <a:highlight>
                  <a:srgbClr val="FFFFFF"/>
                </a:highlight>
                <a:latin typeface="-apple-system"/>
              </a:rPr>
              <a:t>Cleveland, Ohio</a:t>
            </a:r>
          </a:p>
          <a:p>
            <a:pPr marL="0" indent="0">
              <a:buNone/>
            </a:pPr>
            <a:r>
              <a:rPr lang="en-US" b="1" dirty="0">
                <a:solidFill>
                  <a:schemeClr val="accent3"/>
                </a:solidFill>
              </a:rPr>
              <a:t>Beth Faiman, PhD, MSN, APRN-BC, AOCN, BMTCN, FAAN, FAPO</a:t>
            </a:r>
            <a:r>
              <a:rPr lang="en-US" dirty="0"/>
              <a:t>: </a:t>
            </a:r>
            <a:r>
              <a:rPr lang="en-US" b="0" i="1" dirty="0">
                <a:solidFill>
                  <a:srgbClr val="181818"/>
                </a:solidFill>
                <a:effectLst/>
                <a:highlight>
                  <a:srgbClr val="FFFFFF"/>
                </a:highlight>
                <a:latin typeface="-apple-system"/>
              </a:rPr>
              <a:t>consultant/advisor/speaker: </a:t>
            </a:r>
            <a:r>
              <a:rPr lang="en-US" b="0" dirty="0">
                <a:solidFill>
                  <a:srgbClr val="181818"/>
                </a:solidFill>
                <a:effectLst/>
                <a:highlight>
                  <a:srgbClr val="FFFFFF"/>
                </a:highlight>
                <a:latin typeface="-apple-system"/>
              </a:rPr>
              <a:t>Bristol Myers Squibb, Janssen, Sanofi.</a:t>
            </a:r>
            <a:endParaRPr lang="en-US" dirty="0"/>
          </a:p>
        </p:txBody>
      </p:sp>
    </p:spTree>
    <p:extLst>
      <p:ext uri="{BB962C8B-B14F-4D97-AF65-F5344CB8AC3E}">
        <p14:creationId xmlns:p14="http://schemas.microsoft.com/office/powerpoint/2010/main" val="379912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7C95D4-064B-DE81-474D-A6091A437AA9}"/>
              </a:ext>
            </a:extLst>
          </p:cNvPr>
          <p:cNvSpPr>
            <a:spLocks noGrp="1"/>
          </p:cNvSpPr>
          <p:nvPr>
            <p:ph type="title"/>
          </p:nvPr>
        </p:nvSpPr>
        <p:spPr/>
        <p:txBody>
          <a:bodyPr/>
          <a:lstStyle/>
          <a:p>
            <a:r>
              <a:rPr lang="en-US" altLang="en-US" sz="3600" err="1"/>
              <a:t>Talquetamab</a:t>
            </a:r>
            <a:r>
              <a:rPr lang="en-US" altLang="en-US" sz="3600"/>
              <a:t> Modified Dosing</a:t>
            </a:r>
            <a:r>
              <a:rPr lang="en-US" altLang="en-US"/>
              <a:t>: Efficacy and Safety</a:t>
            </a:r>
            <a:endParaRPr lang="en-US"/>
          </a:p>
        </p:txBody>
      </p:sp>
      <p:sp>
        <p:nvSpPr>
          <p:cNvPr id="7" name="Content Placeholder 6">
            <a:extLst>
              <a:ext uri="{FF2B5EF4-FFF2-40B4-BE49-F238E27FC236}">
                <a16:creationId xmlns:a16="http://schemas.microsoft.com/office/drawing/2014/main" id="{F5360C48-94A8-B8EA-B222-1E4DB6B22108}"/>
              </a:ext>
            </a:extLst>
          </p:cNvPr>
          <p:cNvSpPr>
            <a:spLocks noGrp="1"/>
          </p:cNvSpPr>
          <p:nvPr>
            <p:ph idx="1"/>
          </p:nvPr>
        </p:nvSpPr>
        <p:spPr/>
        <p:txBody>
          <a:bodyPr/>
          <a:lstStyle/>
          <a:p>
            <a:pPr>
              <a:spcBef>
                <a:spcPts val="600"/>
              </a:spcBef>
            </a:pPr>
            <a:r>
              <a:rPr lang="en-US" sz="2200" dirty="0"/>
              <a:t>Prospective dose-reduction cohorts (pooled), prespecified in phase I (N = 24):</a:t>
            </a:r>
          </a:p>
          <a:p>
            <a:pPr lvl="1">
              <a:spcBef>
                <a:spcPts val="600"/>
              </a:spcBef>
            </a:pPr>
            <a:r>
              <a:rPr lang="en-US" sz="2000" dirty="0"/>
              <a:t>Patients in these cohorts switched TAL dose after achieving ≥ PR (n = 19)</a:t>
            </a:r>
          </a:p>
          <a:p>
            <a:pPr lvl="2">
              <a:spcBef>
                <a:spcPts val="600"/>
              </a:spcBef>
              <a:buFont typeface="Wingdings" panose="05000000000000000000" pitchFamily="2" charset="2"/>
              <a:buChar char="§"/>
            </a:pPr>
            <a:r>
              <a:rPr lang="en-US" sz="1800" dirty="0"/>
              <a:t>TAL 0.8 mg/kg Q2W → TAL 0.4 mg/kg Q2W (n = 9) after confirmed ≥ PR at next cycle</a:t>
            </a:r>
          </a:p>
          <a:p>
            <a:pPr lvl="2">
              <a:spcBef>
                <a:spcPts val="600"/>
              </a:spcBef>
              <a:buFont typeface="Wingdings" panose="05000000000000000000" pitchFamily="2" charset="2"/>
              <a:buChar char="§"/>
            </a:pPr>
            <a:r>
              <a:rPr lang="en-US" sz="1800" dirty="0"/>
              <a:t>TAL 0.8 mg/kg Q2W → TAL 0.8 mg/kg Q4W (n = 10) after confirmed ≥ PR at next cycle</a:t>
            </a:r>
            <a:endParaRPr lang="en-US" sz="1800" strike="sngStrike" dirty="0">
              <a:solidFill>
                <a:srgbClr val="FF0000"/>
              </a:solidFill>
            </a:endParaRPr>
          </a:p>
          <a:p>
            <a:pPr>
              <a:spcBef>
                <a:spcPts val="600"/>
              </a:spcBef>
            </a:pPr>
            <a:r>
              <a:rPr lang="en-US" sz="2200" dirty="0"/>
              <a:t>Median time to dose reduction following response: 3.1 </a:t>
            </a:r>
            <a:r>
              <a:rPr lang="en-US" sz="2200" dirty="0" err="1"/>
              <a:t>mo</a:t>
            </a:r>
            <a:r>
              <a:rPr lang="en-US" sz="2200" dirty="0"/>
              <a:t> (range: 2.3-4.2)</a:t>
            </a:r>
            <a:r>
              <a:rPr lang="en-US" sz="2200" baseline="30000" dirty="0"/>
              <a:t>1</a:t>
            </a:r>
          </a:p>
          <a:p>
            <a:pPr>
              <a:spcBef>
                <a:spcPts val="600"/>
              </a:spcBef>
            </a:pPr>
            <a:r>
              <a:rPr lang="en-US" sz="2200" dirty="0"/>
              <a:t>Response maintained following prospective dose reduction, with some patients achieving deepening responses</a:t>
            </a:r>
            <a:r>
              <a:rPr lang="en-US" sz="2200" baseline="30000" dirty="0"/>
              <a:t>1</a:t>
            </a:r>
            <a:r>
              <a:rPr lang="en-US" sz="2200" dirty="0"/>
              <a:t>:</a:t>
            </a:r>
          </a:p>
          <a:p>
            <a:pPr lvl="1">
              <a:spcBef>
                <a:spcPts val="600"/>
              </a:spcBef>
            </a:pPr>
            <a:r>
              <a:rPr lang="en-US" sz="2000" dirty="0"/>
              <a:t>ORR: 79.2% (19/24); </a:t>
            </a:r>
            <a:r>
              <a:rPr lang="en-US" sz="2000" dirty="0" err="1"/>
              <a:t>sCR</a:t>
            </a:r>
            <a:r>
              <a:rPr lang="en-US" sz="2000" dirty="0"/>
              <a:t>: 25%; CR: 29.2%; VGPR: 20.8%; PR: 4.2%</a:t>
            </a:r>
          </a:p>
          <a:p>
            <a:pPr>
              <a:spcBef>
                <a:spcPts val="600"/>
              </a:spcBef>
            </a:pPr>
            <a:r>
              <a:rPr lang="en-US" sz="2200" dirty="0"/>
              <a:t>Outcomes in these cohorts are in line with those observed in TAL 0.8 mg/kg Q2W registrational cohort</a:t>
            </a:r>
            <a:r>
              <a:rPr lang="en-US" sz="2200" baseline="30000" dirty="0"/>
              <a:t>2</a:t>
            </a:r>
          </a:p>
          <a:p>
            <a:pPr>
              <a:spcBef>
                <a:spcPts val="600"/>
              </a:spcBef>
            </a:pPr>
            <a:r>
              <a:rPr lang="en-US" sz="2200" dirty="0"/>
              <a:t>With modified dosing, most GPRC5D-related AEs (oral toxicity, skin toxicity, nail toxicity) trended toward improvement or resolution, except for weight loss</a:t>
            </a:r>
          </a:p>
          <a:p>
            <a:pPr>
              <a:spcBef>
                <a:spcPts val="600"/>
              </a:spcBef>
            </a:pPr>
            <a:endParaRPr lang="en-US" sz="2200" dirty="0"/>
          </a:p>
        </p:txBody>
      </p:sp>
      <p:sp>
        <p:nvSpPr>
          <p:cNvPr id="8" name="Text Box 15">
            <a:extLst>
              <a:ext uri="{FF2B5EF4-FFF2-40B4-BE49-F238E27FC236}">
                <a16:creationId xmlns:a16="http://schemas.microsoft.com/office/drawing/2014/main" id="{93319279-0BAF-4DD6-34B1-80F1C8FAAB9D}"/>
              </a:ext>
            </a:extLst>
          </p:cNvPr>
          <p:cNvSpPr txBox="1">
            <a:spLocks noChangeArrowheads="1"/>
          </p:cNvSpPr>
          <p:nvPr/>
        </p:nvSpPr>
        <p:spPr bwMode="auto">
          <a:xfrm>
            <a:off x="434523" y="6378029"/>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Chari. ASH 2023. Abstr 1010. 2. Touzeau. EHA 2023. Abstr S191. </a:t>
            </a:r>
          </a:p>
        </p:txBody>
      </p:sp>
    </p:spTree>
    <p:extLst>
      <p:ext uri="{BB962C8B-B14F-4D97-AF65-F5344CB8AC3E}">
        <p14:creationId xmlns:p14="http://schemas.microsoft.com/office/powerpoint/2010/main" val="808760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4E36-8C52-C443-A6A6-44F1497A68BE}"/>
              </a:ext>
            </a:extLst>
          </p:cNvPr>
          <p:cNvSpPr>
            <a:spLocks noGrp="1"/>
          </p:cNvSpPr>
          <p:nvPr>
            <p:ph type="title"/>
          </p:nvPr>
        </p:nvSpPr>
        <p:spPr/>
        <p:txBody>
          <a:bodyPr/>
          <a:lstStyle/>
          <a:p>
            <a:r>
              <a:rPr lang="en-US" dirty="0" err="1"/>
              <a:t>Elranatamab</a:t>
            </a:r>
            <a:r>
              <a:rPr lang="en-US" dirty="0"/>
              <a:t>: </a:t>
            </a:r>
            <a:r>
              <a:rPr lang="en-US" dirty="0">
                <a:solidFill>
                  <a:schemeClr val="accent3"/>
                </a:solidFill>
              </a:rPr>
              <a:t>Subcutaneously Administered </a:t>
            </a:r>
            <a:br>
              <a:rPr lang="en-US" dirty="0">
                <a:solidFill>
                  <a:schemeClr val="accent3"/>
                </a:solidFill>
              </a:rPr>
            </a:br>
            <a:r>
              <a:rPr lang="en-US" dirty="0"/>
              <a:t>CD3 x BCMA Bispecific Antibody</a:t>
            </a:r>
          </a:p>
        </p:txBody>
      </p:sp>
      <p:sp>
        <p:nvSpPr>
          <p:cNvPr id="3" name="Content Placeholder 2">
            <a:extLst>
              <a:ext uri="{FF2B5EF4-FFF2-40B4-BE49-F238E27FC236}">
                <a16:creationId xmlns:a16="http://schemas.microsoft.com/office/drawing/2014/main" id="{FB7BF409-D95E-FA78-71CB-08E2B722500C}"/>
              </a:ext>
            </a:extLst>
          </p:cNvPr>
          <p:cNvSpPr>
            <a:spLocks noGrp="1"/>
          </p:cNvSpPr>
          <p:nvPr>
            <p:ph sz="half" idx="1"/>
          </p:nvPr>
        </p:nvSpPr>
        <p:spPr/>
        <p:txBody>
          <a:bodyPr/>
          <a:lstStyle/>
          <a:p>
            <a:r>
              <a:rPr lang="en-US" sz="2000" b="1" dirty="0"/>
              <a:t>Indication: </a:t>
            </a:r>
            <a:r>
              <a:rPr lang="en-US" sz="2000" dirty="0"/>
              <a:t>R/R MM after ≥4 prior lines of therapy, including an IMiD, PI, and anti-CD38 mAb (accelerated approval)</a:t>
            </a:r>
          </a:p>
          <a:p>
            <a:r>
              <a:rPr lang="en-US" sz="2000" b="1" dirty="0"/>
              <a:t>MagnetisMM-3:</a:t>
            </a:r>
            <a:r>
              <a:rPr lang="en-US" sz="2000" dirty="0"/>
              <a:t> multicenter, open-label, single-arm, phase II study of</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a:t>
            </a:r>
            <a:r>
              <a:rPr lang="en-US" sz="2000" dirty="0"/>
              <a:t>elranatamab in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R/R MM</a:t>
            </a:r>
          </a:p>
          <a:p>
            <a:pPr lvl="1"/>
            <a:r>
              <a:rPr lang="en-US" sz="1800" dirty="0">
                <a:solidFill>
                  <a:srgbClr val="000000"/>
                </a:solidFill>
                <a:ea typeface="+mn-ea"/>
                <a:cs typeface="+mn-cs"/>
              </a:rPr>
              <a:t>Cohort A: BCMA-directed therapy-naive R/R MM</a:t>
            </a:r>
          </a:p>
          <a:p>
            <a:pPr lvl="1"/>
            <a:r>
              <a:rPr lang="en-US" sz="1800" dirty="0">
                <a:solidFill>
                  <a:srgbClr val="000000"/>
                </a:solidFill>
              </a:rPr>
              <a:t>Median follow-up: 28.4 </a:t>
            </a:r>
            <a:r>
              <a:rPr lang="en-US" sz="1800" dirty="0" err="1">
                <a:solidFill>
                  <a:srgbClr val="000000"/>
                </a:solidFill>
              </a:rPr>
              <a:t>mo</a:t>
            </a:r>
            <a:endParaRPr lang="en-US" sz="1800" dirty="0"/>
          </a:p>
          <a:p>
            <a:endParaRPr lang="en-US" dirty="0"/>
          </a:p>
        </p:txBody>
      </p:sp>
      <p:grpSp>
        <p:nvGrpSpPr>
          <p:cNvPr id="6" name="Group 5">
            <a:extLst>
              <a:ext uri="{FF2B5EF4-FFF2-40B4-BE49-F238E27FC236}">
                <a16:creationId xmlns:a16="http://schemas.microsoft.com/office/drawing/2014/main" id="{2F28F697-8134-D1CF-E015-D4B7BDEFB134}"/>
              </a:ext>
            </a:extLst>
          </p:cNvPr>
          <p:cNvGrpSpPr/>
          <p:nvPr/>
        </p:nvGrpSpPr>
        <p:grpSpPr>
          <a:xfrm>
            <a:off x="6408581" y="1431530"/>
            <a:ext cx="5181599" cy="4256828"/>
            <a:chOff x="6748702" y="1445165"/>
            <a:chExt cx="5181599" cy="4256828"/>
          </a:xfrm>
        </p:grpSpPr>
        <p:graphicFrame>
          <p:nvGraphicFramePr>
            <p:cNvPr id="4" name="Chart 3">
              <a:extLst>
                <a:ext uri="{FF2B5EF4-FFF2-40B4-BE49-F238E27FC236}">
                  <a16:creationId xmlns:a16="http://schemas.microsoft.com/office/drawing/2014/main" id="{CDF77242-6F39-0F9E-15A8-794464A0DCA6}"/>
                </a:ext>
              </a:extLst>
            </p:cNvPr>
            <p:cNvGraphicFramePr/>
            <p:nvPr>
              <p:extLst>
                <p:ext uri="{D42A27DB-BD31-4B8C-83A1-F6EECF244321}">
                  <p14:modId xmlns:p14="http://schemas.microsoft.com/office/powerpoint/2010/main" val="3928460267"/>
                </p:ext>
              </p:extLst>
            </p:nvPr>
          </p:nvGraphicFramePr>
          <p:xfrm>
            <a:off x="6748702" y="1445165"/>
            <a:ext cx="5181599" cy="41636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0052141-5518-2511-F6E9-9F85501C2D0A}"/>
                </a:ext>
              </a:extLst>
            </p:cNvPr>
            <p:cNvSpPr txBox="1"/>
            <p:nvPr/>
          </p:nvSpPr>
          <p:spPr>
            <a:xfrm>
              <a:off x="9895708" y="3481240"/>
              <a:ext cx="952774" cy="523220"/>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VGPR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56.1%</a:t>
              </a:r>
            </a:p>
          </p:txBody>
        </p:sp>
        <p:sp>
          <p:nvSpPr>
            <p:cNvPr id="7" name="Right Brace 6">
              <a:extLst>
                <a:ext uri="{FF2B5EF4-FFF2-40B4-BE49-F238E27FC236}">
                  <a16:creationId xmlns:a16="http://schemas.microsoft.com/office/drawing/2014/main" id="{11469BEC-3ED8-6E28-FC03-E54B1FA37753}"/>
                </a:ext>
              </a:extLst>
            </p:cNvPr>
            <p:cNvSpPr/>
            <p:nvPr/>
          </p:nvSpPr>
          <p:spPr>
            <a:xfrm>
              <a:off x="9895708" y="2455444"/>
              <a:ext cx="45719" cy="2580688"/>
            </a:xfrm>
            <a:prstGeom prst="rightBrace">
              <a:avLst>
                <a:gd name="adj1" fmla="val 0"/>
                <a:gd name="adj2" fmla="val 50000"/>
              </a:avLst>
            </a:prstGeom>
            <a:noFill/>
            <a:ln w="28575">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8" name="TextBox 7">
              <a:extLst>
                <a:ext uri="{FF2B5EF4-FFF2-40B4-BE49-F238E27FC236}">
                  <a16:creationId xmlns:a16="http://schemas.microsoft.com/office/drawing/2014/main" id="{1F0C7D4E-1C05-4C26-68A8-0671C924DC97}"/>
                </a:ext>
              </a:extLst>
            </p:cNvPr>
            <p:cNvSpPr txBox="1"/>
            <p:nvPr/>
          </p:nvSpPr>
          <p:spPr>
            <a:xfrm>
              <a:off x="7811986" y="3219630"/>
              <a:ext cx="853904"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35.0%</a:t>
              </a:r>
            </a:p>
          </p:txBody>
        </p:sp>
        <p:sp>
          <p:nvSpPr>
            <p:cNvPr id="9" name="Right Brace 8">
              <a:extLst>
                <a:ext uri="{FF2B5EF4-FFF2-40B4-BE49-F238E27FC236}">
                  <a16:creationId xmlns:a16="http://schemas.microsoft.com/office/drawing/2014/main" id="{FDAE707F-E2D8-1C7F-BA01-694DF8295E3F}"/>
                </a:ext>
              </a:extLst>
            </p:cNvPr>
            <p:cNvSpPr/>
            <p:nvPr/>
          </p:nvSpPr>
          <p:spPr>
            <a:xfrm flipH="1">
              <a:off x="8513584" y="2455443"/>
              <a:ext cx="175015" cy="1637169"/>
            </a:xfrm>
            <a:prstGeom prst="rightBrace">
              <a:avLst>
                <a:gd name="adj1" fmla="val 0"/>
                <a:gd name="adj2" fmla="val 50000"/>
              </a:avLst>
            </a:prstGeom>
            <a:ln w="28575">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959"/>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94B02FC-C214-A9EF-DC57-58260237DFB8}"/>
                </a:ext>
              </a:extLst>
            </p:cNvPr>
            <p:cNvSpPr txBox="1"/>
            <p:nvPr/>
          </p:nvSpPr>
          <p:spPr>
            <a:xfrm>
              <a:off x="8034713" y="5394216"/>
              <a:ext cx="2609574" cy="307777"/>
            </a:xfrm>
            <a:prstGeom prst="rect">
              <a:avLst/>
            </a:prstGeom>
            <a:noFill/>
          </p:spPr>
          <p:txBody>
            <a:bodyPr wrap="square">
              <a:spAutoFit/>
            </a:bodyPr>
            <a:lstStyle/>
            <a:p>
              <a:pPr marL="171450" marR="0" lvl="1"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sym typeface="OpenSans"/>
                </a:rPr>
                <a:t>Cohort A (n = 123)</a:t>
              </a:r>
            </a:p>
          </p:txBody>
        </p:sp>
        <p:sp>
          <p:nvSpPr>
            <p:cNvPr id="11" name="TextBox 10">
              <a:extLst>
                <a:ext uri="{FF2B5EF4-FFF2-40B4-BE49-F238E27FC236}">
                  <a16:creationId xmlns:a16="http://schemas.microsoft.com/office/drawing/2014/main" id="{074C38CE-21D5-2A38-191C-874FBFC762EA}"/>
                </a:ext>
              </a:extLst>
            </p:cNvPr>
            <p:cNvSpPr txBox="1"/>
            <p:nvPr/>
          </p:nvSpPr>
          <p:spPr>
            <a:xfrm>
              <a:off x="8752641" y="1985722"/>
              <a:ext cx="1173719" cy="33855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ORR: 61.0%</a:t>
              </a:r>
            </a:p>
          </p:txBody>
        </p:sp>
        <p:sp>
          <p:nvSpPr>
            <p:cNvPr id="12" name="TextBox 11">
              <a:extLst>
                <a:ext uri="{FF2B5EF4-FFF2-40B4-BE49-F238E27FC236}">
                  <a16:creationId xmlns:a16="http://schemas.microsoft.com/office/drawing/2014/main" id="{4E68898D-7385-4C66-C411-A943D2DABD63}"/>
                </a:ext>
              </a:extLst>
            </p:cNvPr>
            <p:cNvSpPr txBox="1"/>
            <p:nvPr/>
          </p:nvSpPr>
          <p:spPr>
            <a:xfrm rot="16200000">
              <a:off x="5806780" y="3384129"/>
              <a:ext cx="2965449"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Patients (%)</a:t>
              </a:r>
            </a:p>
          </p:txBody>
        </p:sp>
        <p:cxnSp>
          <p:nvCxnSpPr>
            <p:cNvPr id="13" name="Straight Connector 12">
              <a:extLst>
                <a:ext uri="{FF2B5EF4-FFF2-40B4-BE49-F238E27FC236}">
                  <a16:creationId xmlns:a16="http://schemas.microsoft.com/office/drawing/2014/main" id="{AA3A7FE9-3927-D4DD-89E0-5FB703CB0079}"/>
                </a:ext>
              </a:extLst>
            </p:cNvPr>
            <p:cNvCxnSpPr/>
            <p:nvPr/>
          </p:nvCxnSpPr>
          <p:spPr bwMode="auto">
            <a:xfrm>
              <a:off x="7836282" y="5304725"/>
              <a:ext cx="3012200" cy="0"/>
            </a:xfrm>
            <a:prstGeom prst="line">
              <a:avLst/>
            </a:prstGeom>
            <a:noFill/>
            <a:ln w="28575" cap="flat" cmpd="sng" algn="ctr">
              <a:solidFill>
                <a:schemeClr val="bg1"/>
              </a:solidFill>
              <a:prstDash val="solid"/>
              <a:round/>
              <a:headEnd type="none" w="med" len="med"/>
              <a:tailEnd type="none" w="med" len="med"/>
            </a:ln>
            <a:effectLst/>
          </p:spPr>
        </p:cxnSp>
      </p:grpSp>
      <p:sp>
        <p:nvSpPr>
          <p:cNvPr id="16" name="Text Box 15">
            <a:extLst>
              <a:ext uri="{FF2B5EF4-FFF2-40B4-BE49-F238E27FC236}">
                <a16:creationId xmlns:a16="http://schemas.microsoft.com/office/drawing/2014/main" id="{CB5D1E29-0B3C-A4FC-1A2B-406E365F9775}"/>
              </a:ext>
            </a:extLst>
          </p:cNvPr>
          <p:cNvSpPr txBox="1">
            <a:spLocks noChangeArrowheads="1"/>
          </p:cNvSpPr>
          <p:nvPr/>
        </p:nvSpPr>
        <p:spPr bwMode="auto">
          <a:xfrm>
            <a:off x="418727" y="6368744"/>
            <a:ext cx="969315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mn-cs"/>
              </a:rPr>
              <a:t>Mohty</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 EHA 2024. Abstr P932. </a:t>
            </a:r>
            <a:r>
              <a:rPr kumimoji="0" lang="en-US" altLang="en-US" sz="12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mn-cs"/>
              </a:rPr>
              <a:t>Lesokhin</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 Nat Med. 2023;29:2259. </a:t>
            </a:r>
            <a:r>
              <a:rPr lang="en-US" altLang="en-US" sz="1200" b="0" dirty="0">
                <a:solidFill>
                  <a:srgbClr val="455560"/>
                </a:solidFill>
                <a:latin typeface="Calibri" panose="020F0502020204030204" pitchFamily="34" charset="0"/>
              </a:rPr>
              <a:t>Elranatamab-</a:t>
            </a:r>
            <a:r>
              <a:rPr lang="en-US" altLang="en-US" sz="1200" b="0" dirty="0" err="1">
                <a:solidFill>
                  <a:srgbClr val="455560"/>
                </a:solidFill>
                <a:latin typeface="Calibri" panose="020F0502020204030204" pitchFamily="34" charset="0"/>
              </a:rPr>
              <a:t>bcmm</a:t>
            </a:r>
            <a:r>
              <a:rPr lang="en-US" altLang="en-US" sz="1200" b="0" dirty="0">
                <a:solidFill>
                  <a:srgbClr val="455560"/>
                </a:solidFill>
                <a:latin typeface="Calibri" panose="020F0502020204030204" pitchFamily="34" charset="0"/>
              </a:rPr>
              <a:t> PI.</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aphicFrame>
        <p:nvGraphicFramePr>
          <p:cNvPr id="17" name="Group 3">
            <a:extLst>
              <a:ext uri="{FF2B5EF4-FFF2-40B4-BE49-F238E27FC236}">
                <a16:creationId xmlns:a16="http://schemas.microsoft.com/office/drawing/2014/main" id="{882F3063-7111-D75D-29BD-FD96B126C582}"/>
              </a:ext>
            </a:extLst>
          </p:cNvPr>
          <p:cNvGraphicFramePr>
            <a:graphicFrameLocks/>
          </p:cNvGraphicFramePr>
          <p:nvPr>
            <p:extLst>
              <p:ext uri="{D42A27DB-BD31-4B8C-83A1-F6EECF244321}">
                <p14:modId xmlns:p14="http://schemas.microsoft.com/office/powerpoint/2010/main" val="3047011106"/>
              </p:ext>
            </p:extLst>
          </p:nvPr>
        </p:nvGraphicFramePr>
        <p:xfrm>
          <a:off x="812844" y="4309184"/>
          <a:ext cx="4866836" cy="1585024"/>
        </p:xfrm>
        <a:graphic>
          <a:graphicData uri="http://schemas.openxmlformats.org/drawingml/2006/table">
            <a:tbl>
              <a:tblPr/>
              <a:tblGrid>
                <a:gridCol w="2653350">
                  <a:extLst>
                    <a:ext uri="{9D8B030D-6E8A-4147-A177-3AD203B41FA5}">
                      <a16:colId xmlns:a16="http://schemas.microsoft.com/office/drawing/2014/main" val="20000"/>
                    </a:ext>
                  </a:extLst>
                </a:gridCol>
                <a:gridCol w="221348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2000" b="1" i="0" u="none" strike="noStrike" cap="none" normalizeH="0" baseline="0">
                          <a:ln>
                            <a:noFill/>
                          </a:ln>
                          <a:solidFill>
                            <a:schemeClr val="tx1"/>
                          </a:solidFill>
                          <a:effectLst/>
                          <a:latin typeface="Calibri" panose="020F0502020204030204" pitchFamily="34" charset="0"/>
                        </a:rPr>
                        <a:t>Outcome, </a:t>
                      </a:r>
                      <a:r>
                        <a:rPr kumimoji="0" lang="en-GB" sz="2000" b="1" i="0" u="none" strike="noStrike" cap="none" normalizeH="0" baseline="0" err="1">
                          <a:ln>
                            <a:noFill/>
                          </a:ln>
                          <a:solidFill>
                            <a:schemeClr val="tx1"/>
                          </a:solidFill>
                          <a:effectLst/>
                          <a:latin typeface="Calibri" panose="020F0502020204030204" pitchFamily="34" charset="0"/>
                        </a:rPr>
                        <a:t>mo</a:t>
                      </a:r>
                      <a:r>
                        <a:rPr kumimoji="0" lang="en-GB" sz="2000" b="1" i="0" u="none" strike="noStrike" cap="none" normalizeH="0" baseline="0">
                          <a:ln>
                            <a:noFill/>
                          </a:ln>
                          <a:solidFill>
                            <a:schemeClr val="tx1"/>
                          </a:solidFill>
                          <a:effectLst/>
                          <a:latin typeface="Calibri" panose="020F0502020204030204" pitchFamily="34" charset="0"/>
                        </a:rPr>
                        <a:t> (95%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a:ln>
                            <a:noFill/>
                          </a:ln>
                          <a:solidFill>
                            <a:schemeClr val="tx1"/>
                          </a:solidFill>
                          <a:effectLst/>
                          <a:latin typeface="Calibri" panose="020F0502020204030204" pitchFamily="34" charset="0"/>
                        </a:rPr>
                        <a:t>Cohort A (n = 123)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8881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a:ln>
                            <a:noFill/>
                          </a:ln>
                          <a:solidFill>
                            <a:schemeClr val="bg2">
                              <a:lumMod val="10000"/>
                            </a:schemeClr>
                          </a:solidFill>
                          <a:effectLst/>
                          <a:latin typeface="Calibri" panose="020F0502020204030204" pitchFamily="34" charset="0"/>
                        </a:rPr>
                        <a:t>Median </a:t>
                      </a:r>
                      <a:r>
                        <a:rPr kumimoji="0" lang="en-US" sz="2000" b="0" i="0" u="none" strike="noStrike" cap="none" normalizeH="0" baseline="0" err="1">
                          <a:ln>
                            <a:noFill/>
                          </a:ln>
                          <a:solidFill>
                            <a:schemeClr val="bg2">
                              <a:lumMod val="10000"/>
                            </a:schemeClr>
                          </a:solidFill>
                          <a:effectLst/>
                          <a:latin typeface="Calibri" panose="020F0502020204030204" pitchFamily="34" charset="0"/>
                        </a:rPr>
                        <a:t>DoR</a:t>
                      </a:r>
                      <a:endParaRPr kumimoji="0" lang="en-US" sz="20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a:ln>
                            <a:noFill/>
                          </a:ln>
                          <a:solidFill>
                            <a:schemeClr val="bg2">
                              <a:lumMod val="10000"/>
                            </a:schemeClr>
                          </a:solidFill>
                          <a:effectLst/>
                          <a:latin typeface="Calibri" panose="020F0502020204030204" pitchFamily="34" charset="0"/>
                        </a:rPr>
                        <a:t>NR (NE-NE)</a:t>
                      </a:r>
                    </a:p>
                  </a:txBody>
                  <a:tcPr marL="121699" marR="121699" marT="45728" marB="45728" anchor="ct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a:ln>
                            <a:noFill/>
                          </a:ln>
                          <a:solidFill>
                            <a:schemeClr val="bg2">
                              <a:lumMod val="10000"/>
                            </a:schemeClr>
                          </a:solidFill>
                          <a:effectLst/>
                          <a:latin typeface="Calibri" panose="020F0502020204030204" pitchFamily="34" charset="0"/>
                        </a:rPr>
                        <a:t>Median PFS</a:t>
                      </a:r>
                    </a:p>
                  </a:txBody>
                  <a:tcPr marL="121699" marR="121699" marT="45728" marB="45728"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17.2 (9.8-NE)</a:t>
                      </a:r>
                    </a:p>
                  </a:txBody>
                  <a:tcPr marL="121699" marR="121699" marT="45728" marB="45728" anchor="ct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Median OS</a:t>
                      </a:r>
                    </a:p>
                  </a:txBody>
                  <a:tcPr marL="121699" marR="121699" marT="45728" marB="45728"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24.6 (13.4-NE)</a:t>
                      </a:r>
                    </a:p>
                  </a:txBody>
                  <a:tcPr marL="121699" marR="121699" marT="45728" marB="45728" anchor="ct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337541726"/>
                  </a:ext>
                </a:extLst>
              </a:tr>
            </a:tbl>
          </a:graphicData>
        </a:graphic>
      </p:graphicFrame>
      <p:sp>
        <p:nvSpPr>
          <p:cNvPr id="15" name="TextBox 14">
            <a:extLst>
              <a:ext uri="{FF2B5EF4-FFF2-40B4-BE49-F238E27FC236}">
                <a16:creationId xmlns:a16="http://schemas.microsoft.com/office/drawing/2014/main" id="{51111254-7427-234A-A8D7-2BDF7F66DCDB}"/>
              </a:ext>
            </a:extLst>
          </p:cNvPr>
          <p:cNvSpPr txBox="1"/>
          <p:nvPr/>
        </p:nvSpPr>
        <p:spPr>
          <a:xfrm>
            <a:off x="7088648" y="1474898"/>
            <a:ext cx="3821461" cy="400110"/>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Best Response</a:t>
            </a:r>
          </a:p>
        </p:txBody>
      </p:sp>
    </p:spTree>
    <p:extLst>
      <p:ext uri="{BB962C8B-B14F-4D97-AF65-F5344CB8AC3E}">
        <p14:creationId xmlns:p14="http://schemas.microsoft.com/office/powerpoint/2010/main" val="1037800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FDF398-5C7A-48E5-9C52-E66199C528CD}"/>
              </a:ext>
            </a:extLst>
          </p:cNvPr>
          <p:cNvSpPr>
            <a:spLocks noGrp="1"/>
          </p:cNvSpPr>
          <p:nvPr>
            <p:ph type="title"/>
          </p:nvPr>
        </p:nvSpPr>
        <p:spPr/>
        <p:txBody>
          <a:bodyPr/>
          <a:lstStyle/>
          <a:p>
            <a:r>
              <a:rPr lang="en-US" dirty="0" err="1"/>
              <a:t>Elranatamab</a:t>
            </a:r>
            <a:r>
              <a:rPr lang="en-US" dirty="0"/>
              <a:t>: CRS and ICANS	</a:t>
            </a:r>
          </a:p>
        </p:txBody>
      </p:sp>
      <p:sp>
        <p:nvSpPr>
          <p:cNvPr id="4" name="Content Placeholder 3">
            <a:extLst>
              <a:ext uri="{FF2B5EF4-FFF2-40B4-BE49-F238E27FC236}">
                <a16:creationId xmlns:a16="http://schemas.microsoft.com/office/drawing/2014/main" id="{55B3F031-A45B-EB0F-E93D-72ADC3699425}"/>
              </a:ext>
            </a:extLst>
          </p:cNvPr>
          <p:cNvSpPr>
            <a:spLocks noGrp="1"/>
          </p:cNvSpPr>
          <p:nvPr>
            <p:ph idx="1"/>
          </p:nvPr>
        </p:nvSpPr>
        <p:spPr/>
        <p:txBody>
          <a:bodyPr/>
          <a:lstStyle/>
          <a:p>
            <a:pPr lvl="0"/>
            <a:r>
              <a:rPr lang="en-US" sz="2400" noProof="0"/>
              <a:t>Only available through REMS to mitigate CRS and neurotoxicity risk</a:t>
            </a:r>
          </a:p>
        </p:txBody>
      </p:sp>
      <p:sp>
        <p:nvSpPr>
          <p:cNvPr id="7" name="TextBox 6">
            <a:extLst>
              <a:ext uri="{FF2B5EF4-FFF2-40B4-BE49-F238E27FC236}">
                <a16:creationId xmlns:a16="http://schemas.microsoft.com/office/drawing/2014/main" id="{163F5631-52B2-D693-E51A-7E58A9382D19}"/>
              </a:ext>
            </a:extLst>
          </p:cNvPr>
          <p:cNvSpPr txBox="1"/>
          <p:nvPr/>
        </p:nvSpPr>
        <p:spPr bwMode="auto">
          <a:xfrm>
            <a:off x="395932" y="6371142"/>
            <a:ext cx="4521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lang="en-US" altLang="en-US" sz="1200" b="0" err="1">
                <a:solidFill>
                  <a:srgbClr val="455560"/>
                </a:solidFill>
                <a:latin typeface="Calibri" panose="020F0502020204030204" pitchFamily="34" charset="0"/>
              </a:rPr>
              <a:t>Elranatamab-bcmm</a:t>
            </a:r>
            <a:r>
              <a:rPr lang="en-US" altLang="en-US" sz="1200" b="0">
                <a:solidFill>
                  <a:srgbClr val="455560"/>
                </a:solidFill>
                <a:latin typeface="Calibri" panose="020F0502020204030204" pitchFamily="34" charset="0"/>
              </a:rPr>
              <a:t> PI.</a:t>
            </a:r>
            <a:endPar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endParaRPr>
          </a:p>
        </p:txBody>
      </p:sp>
      <p:graphicFrame>
        <p:nvGraphicFramePr>
          <p:cNvPr id="11" name="Table 8">
            <a:extLst>
              <a:ext uri="{FF2B5EF4-FFF2-40B4-BE49-F238E27FC236}">
                <a16:creationId xmlns:a16="http://schemas.microsoft.com/office/drawing/2014/main" id="{5B4A41E2-AC3F-DFDE-EF6D-E17CF2A130FE}"/>
              </a:ext>
            </a:extLst>
          </p:cNvPr>
          <p:cNvGraphicFramePr>
            <a:graphicFrameLocks noGrp="1"/>
          </p:cNvGraphicFramePr>
          <p:nvPr>
            <p:extLst>
              <p:ext uri="{D42A27DB-BD31-4B8C-83A1-F6EECF244321}">
                <p14:modId xmlns:p14="http://schemas.microsoft.com/office/powerpoint/2010/main" val="2576654943"/>
              </p:ext>
            </p:extLst>
          </p:nvPr>
        </p:nvGraphicFramePr>
        <p:xfrm>
          <a:off x="709795" y="2048695"/>
          <a:ext cx="10824970" cy="3602809"/>
        </p:xfrm>
        <a:graphic>
          <a:graphicData uri="http://schemas.openxmlformats.org/drawingml/2006/table">
            <a:tbl>
              <a:tblPr firstRow="1" bandRow="1">
                <a:tableStyleId>{5C22544A-7EE6-4342-B048-85BDC9FD1C3A}</a:tableStyleId>
              </a:tblPr>
              <a:tblGrid>
                <a:gridCol w="5412485">
                  <a:extLst>
                    <a:ext uri="{9D8B030D-6E8A-4147-A177-3AD203B41FA5}">
                      <a16:colId xmlns:a16="http://schemas.microsoft.com/office/drawing/2014/main" val="2389949083"/>
                    </a:ext>
                  </a:extLst>
                </a:gridCol>
                <a:gridCol w="5412485">
                  <a:extLst>
                    <a:ext uri="{9D8B030D-6E8A-4147-A177-3AD203B41FA5}">
                      <a16:colId xmlns:a16="http://schemas.microsoft.com/office/drawing/2014/main" val="1776579270"/>
                    </a:ext>
                  </a:extLst>
                </a:gridCol>
              </a:tblGrid>
              <a:tr h="353454">
                <a:tc>
                  <a:txBody>
                    <a:body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000" b="1" i="0" u="none" strike="noStrike" kern="0" cap="none" spc="0" normalizeH="0" baseline="0" noProof="0">
                          <a:ln>
                            <a:noFill/>
                          </a:ln>
                          <a:solidFill>
                            <a:schemeClr val="tx1"/>
                          </a:solidFill>
                          <a:effectLst/>
                          <a:uLnTx/>
                          <a:uFillTx/>
                          <a:latin typeface="Calibri" panose="020F0502020204030204" pitchFamily="34" charset="0"/>
                          <a:ea typeface="+mn-ea"/>
                          <a:cs typeface="+mn-cs"/>
                        </a:rPr>
                        <a:t>Cytokine Release Syndrome</a:t>
                      </a:r>
                    </a:p>
                  </a:txBody>
                  <a:tcPr marL="118872" marR="118872" anchor="ct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000" b="1" i="0" u="none" strike="noStrike" kern="0" cap="none" spc="0" normalizeH="0" baseline="0" noProof="0">
                          <a:ln>
                            <a:noFill/>
                          </a:ln>
                          <a:solidFill>
                            <a:schemeClr val="tx1"/>
                          </a:solidFill>
                          <a:effectLst/>
                          <a:uLnTx/>
                          <a:uFillTx/>
                          <a:latin typeface="Calibri" panose="020F0502020204030204" pitchFamily="34" charset="0"/>
                          <a:ea typeface="+mn-ea"/>
                          <a:cs typeface="+mn-cs"/>
                        </a:rPr>
                        <a:t>Neurotoxicity</a:t>
                      </a:r>
                    </a:p>
                  </a:txBody>
                  <a:tcPr marL="118872" marR="118872" anchor="ctr">
                    <a:lnL w="762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78255721"/>
                  </a:ext>
                </a:extLst>
              </a:tr>
              <a:tr h="3237049">
                <a:tc>
                  <a:txBody>
                    <a:bodyPr/>
                    <a:lstStyle/>
                    <a:p>
                      <a:pPr marL="548640" marR="0" lvl="1" indent="-457200" algn="l" defTabSz="914400" rtl="0" eaLnBrk="1" fontAlgn="base" latinLnBrk="0" hangingPunct="1">
                        <a:lnSpc>
                          <a:spcPct val="90000"/>
                        </a:lnSpc>
                        <a:spcBef>
                          <a:spcPts val="0"/>
                        </a:spcBef>
                        <a:spcAft>
                          <a:spcPts val="600"/>
                        </a:spcAft>
                        <a:buClr>
                          <a:srgbClr val="000000"/>
                        </a:buClr>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rPr>
                        <a:t>Rate of CRS: 58% (recurrent, 13%)</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Step-up dose 1: 43%</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Step-up dose 2: 19%</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Initial treatment dose: 7%</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Mostly Gr 1 (44%) or Gr 2 (14%)</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&lt;2% with subsequent doses</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Median onset: 2 days (range, 1-9)</a:t>
                      </a:r>
                    </a:p>
                    <a:p>
                      <a:pPr marL="100584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Median duration: 2 days (range, 1-19)</a:t>
                      </a:r>
                    </a:p>
                    <a:p>
                      <a:pPr marL="548640" marR="0" lvl="1" indent="-457200" algn="l" defTabSz="914400" rtl="0" eaLnBrk="1" fontAlgn="base" latinLnBrk="0" hangingPunct="1">
                        <a:lnSpc>
                          <a:spcPct val="90000"/>
                        </a:lnSpc>
                        <a:spcBef>
                          <a:spcPts val="600"/>
                        </a:spcBef>
                        <a:spcAft>
                          <a:spcPts val="600"/>
                        </a:spcAft>
                        <a:buClr>
                          <a:srgbClr val="000000"/>
                        </a:buClr>
                        <a:buSzTx/>
                        <a:buFont typeface="Wingdings" panose="05000000000000000000" pitchFamily="2" charset="2"/>
                        <a:buChar char="§"/>
                        <a:tabLst/>
                        <a:defRPr/>
                      </a:pPr>
                      <a:endParaRPr kumimoji="0" lang="en-US" sz="2000" b="0" i="0" u="none" strike="noStrike" kern="0" cap="none" spc="0" normalizeH="0" baseline="0" noProof="0">
                        <a:ln>
                          <a:noFill/>
                        </a:ln>
                        <a:solidFill>
                          <a:srgbClr val="000000"/>
                        </a:solidFill>
                        <a:effectLst/>
                        <a:uLnTx/>
                        <a:uFillTx/>
                        <a:latin typeface="Calibri" panose="020F0502020204030204" pitchFamily="34" charset="0"/>
                      </a:endParaRPr>
                    </a:p>
                  </a:txBody>
                  <a:tcPr marL="118872" marR="118872">
                    <a:lnL w="12700" cmpd="sng">
                      <a:noFill/>
                    </a:lnL>
                    <a:lnR w="762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457200" marR="0" lvl="1" indent="-457200" algn="l" defTabSz="914400" rtl="0" eaLnBrk="1" fontAlgn="base" latinLnBrk="0" hangingPunct="1">
                        <a:lnSpc>
                          <a:spcPct val="90000"/>
                        </a:lnSpc>
                        <a:spcBef>
                          <a:spcPts val="0"/>
                        </a:spcBef>
                        <a:spcAft>
                          <a:spcPts val="600"/>
                        </a:spcAft>
                        <a:buClr>
                          <a:srgbClr val="000000"/>
                        </a:buClr>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rPr>
                        <a:t>Most frequent: headache (18%), sensory neuropathy (13%), encephalopathy (15%), and motor dysfunction (13%)</a:t>
                      </a:r>
                    </a:p>
                    <a:p>
                      <a:pPr marL="457200" marR="0" lvl="1" indent="-457200" algn="l" defTabSz="914400" rtl="0" eaLnBrk="1" fontAlgn="base" latinLnBrk="0" hangingPunct="1">
                        <a:lnSpc>
                          <a:spcPct val="90000"/>
                        </a:lnSpc>
                        <a:spcBef>
                          <a:spcPts val="0"/>
                        </a:spcBef>
                        <a:spcAft>
                          <a:spcPts val="600"/>
                        </a:spcAft>
                        <a:buClr>
                          <a:srgbClr val="000000"/>
                        </a:buClr>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rPr>
                        <a:t>Guillain-Barré syndrome: 0.5%</a:t>
                      </a:r>
                    </a:p>
                    <a:p>
                      <a:pPr marL="457200" marR="0" lvl="1" indent="-457200" algn="l" defTabSz="914400" rtl="0" eaLnBrk="1" fontAlgn="base" latinLnBrk="0" hangingPunct="1">
                        <a:lnSpc>
                          <a:spcPct val="90000"/>
                        </a:lnSpc>
                        <a:spcBef>
                          <a:spcPts val="0"/>
                        </a:spcBef>
                        <a:spcAft>
                          <a:spcPts val="600"/>
                        </a:spcAft>
                        <a:buClr>
                          <a:srgbClr val="000000"/>
                        </a:buClr>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rPr>
                        <a:t>ICANS:  3.3% (recurrent, 1.1%)</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Step-up dose 1: 2.7% </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Step-up dose 2: 0.5%</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Subsequent doses: 0.5%</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Median onset: 3 days (range, 1-4)</a:t>
                      </a:r>
                    </a:p>
                    <a:p>
                      <a:pPr marL="914400" marR="0" lvl="2" indent="-457200" algn="l" defTabSz="914400" rtl="0" eaLnBrk="1" fontAlgn="base" latinLnBrk="0" hangingPunct="1">
                        <a:lnSpc>
                          <a:spcPct val="90000"/>
                        </a:lnSpc>
                        <a:spcBef>
                          <a:spcPts val="0"/>
                        </a:spcBef>
                        <a:spcAft>
                          <a:spcPts val="600"/>
                        </a:spcAft>
                        <a:buClr>
                          <a:srgbClr val="000000"/>
                        </a:buClr>
                        <a:buSzTx/>
                        <a:buFont typeface="Calibri" panose="020F050202020403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rPr>
                        <a:t>Median duration: 2 days (range, 1-18)</a:t>
                      </a:r>
                    </a:p>
                  </a:txBody>
                  <a:tcPr marL="118872" marR="118872">
                    <a:lnL w="762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97718271"/>
                  </a:ext>
                </a:extLst>
              </a:tr>
            </a:tbl>
          </a:graphicData>
        </a:graphic>
      </p:graphicFrame>
    </p:spTree>
    <p:extLst>
      <p:ext uri="{BB962C8B-B14F-4D97-AF65-F5344CB8AC3E}">
        <p14:creationId xmlns:p14="http://schemas.microsoft.com/office/powerpoint/2010/main" val="1117206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FDB9-AB7A-C62D-B9D7-0938FBBAB278}"/>
              </a:ext>
            </a:extLst>
          </p:cNvPr>
          <p:cNvSpPr>
            <a:spLocks noGrp="1"/>
          </p:cNvSpPr>
          <p:nvPr>
            <p:ph type="title"/>
          </p:nvPr>
        </p:nvSpPr>
        <p:spPr/>
        <p:txBody>
          <a:bodyPr/>
          <a:lstStyle/>
          <a:p>
            <a:r>
              <a:rPr lang="en-US" err="1"/>
              <a:t>Elranatamab</a:t>
            </a:r>
            <a:r>
              <a:rPr lang="en-US"/>
              <a:t>: Other AEs of Interest</a:t>
            </a:r>
          </a:p>
        </p:txBody>
      </p:sp>
      <p:sp>
        <p:nvSpPr>
          <p:cNvPr id="3" name="Content Placeholder 2">
            <a:extLst>
              <a:ext uri="{FF2B5EF4-FFF2-40B4-BE49-F238E27FC236}">
                <a16:creationId xmlns:a16="http://schemas.microsoft.com/office/drawing/2014/main" id="{1B82E24C-4CAD-4428-7F8A-EE141BB45217}"/>
              </a:ext>
            </a:extLst>
          </p:cNvPr>
          <p:cNvSpPr>
            <a:spLocks noGrp="1"/>
          </p:cNvSpPr>
          <p:nvPr>
            <p:ph sz="half" idx="1"/>
          </p:nvPr>
        </p:nvSpPr>
        <p:spPr/>
        <p:txBody>
          <a:bodyPr/>
          <a:lstStyle/>
          <a:p>
            <a:r>
              <a:rPr lang="en-US" dirty="0"/>
              <a:t>Infection: </a:t>
            </a:r>
          </a:p>
          <a:p>
            <a:pPr lvl="1"/>
            <a:r>
              <a:rPr lang="en-US" dirty="0"/>
              <a:t>Serious: 42%</a:t>
            </a:r>
          </a:p>
          <a:p>
            <a:pPr lvl="1"/>
            <a:r>
              <a:rPr lang="en-US" dirty="0"/>
              <a:t>Grade 3/4: 31%</a:t>
            </a:r>
          </a:p>
          <a:p>
            <a:pPr lvl="1"/>
            <a:r>
              <a:rPr lang="en-US" dirty="0"/>
              <a:t>Fatal: 7% </a:t>
            </a:r>
          </a:p>
          <a:p>
            <a:r>
              <a:rPr lang="en-US" dirty="0"/>
              <a:t>Neutropenia:</a:t>
            </a:r>
          </a:p>
          <a:p>
            <a:pPr lvl="1"/>
            <a:r>
              <a:rPr lang="en-US" dirty="0"/>
              <a:t>Any grade: 62%</a:t>
            </a:r>
          </a:p>
          <a:p>
            <a:pPr lvl="1"/>
            <a:r>
              <a:rPr lang="en-US" dirty="0"/>
              <a:t>Grade 3/4: 51%</a:t>
            </a:r>
          </a:p>
          <a:p>
            <a:pPr lvl="1"/>
            <a:r>
              <a:rPr lang="en-US" dirty="0"/>
              <a:t>Febrile: 2.2%</a:t>
            </a:r>
          </a:p>
        </p:txBody>
      </p:sp>
      <p:sp>
        <p:nvSpPr>
          <p:cNvPr id="5" name="Content Placeholder 4">
            <a:extLst>
              <a:ext uri="{FF2B5EF4-FFF2-40B4-BE49-F238E27FC236}">
                <a16:creationId xmlns:a16="http://schemas.microsoft.com/office/drawing/2014/main" id="{BD599AFC-E5B1-AAF6-3F96-A521BDC7E56F}"/>
              </a:ext>
            </a:extLst>
          </p:cNvPr>
          <p:cNvSpPr>
            <a:spLocks noGrp="1"/>
          </p:cNvSpPr>
          <p:nvPr>
            <p:ph sz="half" idx="2"/>
          </p:nvPr>
        </p:nvSpPr>
        <p:spPr/>
        <p:txBody>
          <a:bodyPr/>
          <a:lstStyle/>
          <a:p>
            <a:r>
              <a:rPr lang="en-US"/>
              <a:t>Hepatotoxicity (elevated LFTs)</a:t>
            </a:r>
          </a:p>
          <a:p>
            <a:pPr lvl="1"/>
            <a:r>
              <a:rPr lang="en-US"/>
              <a:t>Any grade: 36%-40%</a:t>
            </a:r>
          </a:p>
          <a:p>
            <a:pPr lvl="1"/>
            <a:r>
              <a:rPr lang="en-US"/>
              <a:t>Grade 3/4: 3.8%-6%</a:t>
            </a:r>
          </a:p>
          <a:p>
            <a:pPr lvl="1"/>
            <a:r>
              <a:rPr lang="en-US"/>
              <a:t>Grade 3/4 elevated bilirubin: 0.5%</a:t>
            </a:r>
          </a:p>
        </p:txBody>
      </p:sp>
      <p:sp>
        <p:nvSpPr>
          <p:cNvPr id="4" name="TextBox 3">
            <a:extLst>
              <a:ext uri="{FF2B5EF4-FFF2-40B4-BE49-F238E27FC236}">
                <a16:creationId xmlns:a16="http://schemas.microsoft.com/office/drawing/2014/main" id="{C7C2BE70-D17E-8F07-88BE-F86535F87D24}"/>
              </a:ext>
            </a:extLst>
          </p:cNvPr>
          <p:cNvSpPr txBox="1"/>
          <p:nvPr/>
        </p:nvSpPr>
        <p:spPr bwMode="auto">
          <a:xfrm>
            <a:off x="398595" y="6379414"/>
            <a:ext cx="4521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lang="en-US" altLang="en-US" sz="1200" b="0" err="1">
                <a:solidFill>
                  <a:srgbClr val="455560"/>
                </a:solidFill>
                <a:latin typeface="Calibri" panose="020F0502020204030204" pitchFamily="34" charset="0"/>
              </a:rPr>
              <a:t>Elranatamab-bcmm</a:t>
            </a:r>
            <a:r>
              <a:rPr lang="en-US" altLang="en-US" sz="1200" b="0">
                <a:solidFill>
                  <a:srgbClr val="455560"/>
                </a:solidFill>
                <a:latin typeface="Calibri" panose="020F0502020204030204" pitchFamily="34" charset="0"/>
              </a:rPr>
              <a:t> PI.</a:t>
            </a:r>
            <a:endPar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015019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4A02-FEF3-D6CC-5EEA-0D372A3E4BB6}"/>
              </a:ext>
            </a:extLst>
          </p:cNvPr>
          <p:cNvSpPr>
            <a:spLocks noGrp="1"/>
          </p:cNvSpPr>
          <p:nvPr>
            <p:ph type="title"/>
          </p:nvPr>
        </p:nvSpPr>
        <p:spPr/>
        <p:txBody>
          <a:bodyPr/>
          <a:lstStyle/>
          <a:p>
            <a:r>
              <a:rPr lang="en-US" dirty="0" err="1"/>
              <a:t>Elranatamab</a:t>
            </a:r>
            <a:r>
              <a:rPr lang="en-US" dirty="0"/>
              <a:t>: Dosing Schedules</a:t>
            </a:r>
          </a:p>
        </p:txBody>
      </p:sp>
      <p:sp>
        <p:nvSpPr>
          <p:cNvPr id="3" name="Content Placeholder 2">
            <a:extLst>
              <a:ext uri="{FF2B5EF4-FFF2-40B4-BE49-F238E27FC236}">
                <a16:creationId xmlns:a16="http://schemas.microsoft.com/office/drawing/2014/main" id="{F3465EDC-B70A-5F91-BC69-AD23DC0A2820}"/>
              </a:ext>
            </a:extLst>
          </p:cNvPr>
          <p:cNvSpPr>
            <a:spLocks noGrp="1"/>
          </p:cNvSpPr>
          <p:nvPr>
            <p:ph idx="1"/>
          </p:nvPr>
        </p:nvSpPr>
        <p:spPr/>
        <p:txBody>
          <a:bodyPr/>
          <a:lstStyle/>
          <a:p>
            <a:pPr>
              <a:spcBef>
                <a:spcPts val="600"/>
              </a:spcBef>
            </a:pPr>
            <a:r>
              <a:rPr lang="en-US" sz="2000" b="1" dirty="0">
                <a:solidFill>
                  <a:schemeClr val="accent3"/>
                </a:solidFill>
              </a:rPr>
              <a:t>Hospitalization recommended </a:t>
            </a:r>
            <a:r>
              <a:rPr lang="en-US" sz="2000" dirty="0"/>
              <a:t>for 48 </a:t>
            </a:r>
            <a:r>
              <a:rPr lang="en-US" sz="2000" dirty="0" err="1"/>
              <a:t>hr</a:t>
            </a:r>
            <a:r>
              <a:rPr lang="en-US" sz="2000" dirty="0"/>
              <a:t> after step-up dose 1 and 24 </a:t>
            </a:r>
            <a:r>
              <a:rPr lang="en-US" sz="2000" dirty="0" err="1"/>
              <a:t>hr</a:t>
            </a:r>
            <a:r>
              <a:rPr lang="en-US" sz="2000" dirty="0"/>
              <a:t> after step-up dose 2</a:t>
            </a:r>
          </a:p>
          <a:p>
            <a:pPr>
              <a:spcBef>
                <a:spcPts val="600"/>
              </a:spcBef>
            </a:pPr>
            <a:r>
              <a:rPr lang="en-US" sz="2000" dirty="0"/>
              <a:t>Premedication: PO acetaminophen 650 mg, PO/IV dexamethasone 20 mg, PO diphenhydramine 25 mg or an equivalent of each</a:t>
            </a:r>
          </a:p>
        </p:txBody>
      </p:sp>
      <p:sp>
        <p:nvSpPr>
          <p:cNvPr id="4" name="TextBox 3">
            <a:extLst>
              <a:ext uri="{FF2B5EF4-FFF2-40B4-BE49-F238E27FC236}">
                <a16:creationId xmlns:a16="http://schemas.microsoft.com/office/drawing/2014/main" id="{0A18052F-9585-3566-4144-A79E95FF1FE6}"/>
              </a:ext>
            </a:extLst>
          </p:cNvPr>
          <p:cNvSpPr txBox="1"/>
          <p:nvPr/>
        </p:nvSpPr>
        <p:spPr bwMode="auto">
          <a:xfrm>
            <a:off x="400132" y="6378896"/>
            <a:ext cx="16033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lang="en-US" altLang="en-US" sz="1200" b="0" err="1">
                <a:solidFill>
                  <a:srgbClr val="455560"/>
                </a:solidFill>
                <a:latin typeface="Calibri" panose="020F0502020204030204" pitchFamily="34" charset="0"/>
              </a:rPr>
              <a:t>Elranatamab-bcmm</a:t>
            </a:r>
            <a:r>
              <a:rPr lang="en-US" altLang="en-US" sz="1200" b="0">
                <a:solidFill>
                  <a:srgbClr val="455560"/>
                </a:solidFill>
                <a:latin typeface="Calibri" panose="020F0502020204030204" pitchFamily="34" charset="0"/>
              </a:rPr>
              <a:t> PI.</a:t>
            </a:r>
            <a:endPar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endParaRPr>
          </a:p>
        </p:txBody>
      </p:sp>
      <p:graphicFrame>
        <p:nvGraphicFramePr>
          <p:cNvPr id="5" name="Group 3">
            <a:extLst>
              <a:ext uri="{FF2B5EF4-FFF2-40B4-BE49-F238E27FC236}">
                <a16:creationId xmlns:a16="http://schemas.microsoft.com/office/drawing/2014/main" id="{C35E68BD-5FCA-BC62-B299-66750E581B8A}"/>
              </a:ext>
            </a:extLst>
          </p:cNvPr>
          <p:cNvGraphicFramePr>
            <a:graphicFrameLocks/>
          </p:cNvGraphicFramePr>
          <p:nvPr>
            <p:extLst>
              <p:ext uri="{D42A27DB-BD31-4B8C-83A1-F6EECF244321}">
                <p14:modId xmlns:p14="http://schemas.microsoft.com/office/powerpoint/2010/main" val="1651263988"/>
              </p:ext>
            </p:extLst>
          </p:nvPr>
        </p:nvGraphicFramePr>
        <p:xfrm>
          <a:off x="725694" y="2813948"/>
          <a:ext cx="10762490" cy="2834704"/>
        </p:xfrm>
        <a:graphic>
          <a:graphicData uri="http://schemas.openxmlformats.org/drawingml/2006/table">
            <a:tbl>
              <a:tblPr firstRow="1" firstCol="1"/>
              <a:tblGrid>
                <a:gridCol w="4021773">
                  <a:extLst>
                    <a:ext uri="{9D8B030D-6E8A-4147-A177-3AD203B41FA5}">
                      <a16:colId xmlns:a16="http://schemas.microsoft.com/office/drawing/2014/main" val="20000"/>
                    </a:ext>
                  </a:extLst>
                </a:gridCol>
                <a:gridCol w="4338735">
                  <a:extLst>
                    <a:ext uri="{9D8B030D-6E8A-4147-A177-3AD203B41FA5}">
                      <a16:colId xmlns:a16="http://schemas.microsoft.com/office/drawing/2014/main" val="555560855"/>
                    </a:ext>
                  </a:extLst>
                </a:gridCol>
                <a:gridCol w="2401982">
                  <a:extLst>
                    <a:ext uri="{9D8B030D-6E8A-4147-A177-3AD203B41FA5}">
                      <a16:colId xmlns:a16="http://schemas.microsoft.com/office/drawing/2014/main" val="706668805"/>
                    </a:ext>
                  </a:extLst>
                </a:gridCol>
              </a:tblGrid>
              <a:tr h="273134">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kern="1200" cap="none" normalizeH="0" baseline="0" dirty="0">
                          <a:ln>
                            <a:noFill/>
                          </a:ln>
                          <a:solidFill>
                            <a:schemeClr val="tx1"/>
                          </a:solidFill>
                          <a:effectLst/>
                          <a:latin typeface="Calibri" panose="020F0502020204030204" pitchFamily="34" charset="0"/>
                          <a:ea typeface="+mn-ea"/>
                          <a:cs typeface="+mn-cs"/>
                        </a:rPr>
                        <a:t>Schedule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kern="1200" cap="none" normalizeH="0" baseline="0">
                          <a:ln>
                            <a:noFill/>
                          </a:ln>
                          <a:solidFill>
                            <a:schemeClr val="tx1"/>
                          </a:solidFill>
                          <a:effectLst/>
                          <a:latin typeface="Calibri" panose="020F0502020204030204" pitchFamily="34" charset="0"/>
                          <a:ea typeface="+mn-ea"/>
                          <a:cs typeface="+mn-cs"/>
                        </a:rPr>
                        <a:t>Day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kern="1200" cap="none" normalizeH="0" baseline="0">
                          <a:ln>
                            <a:noFill/>
                          </a:ln>
                          <a:solidFill>
                            <a:schemeClr val="tx1"/>
                          </a:solidFill>
                          <a:effectLst/>
                          <a:latin typeface="Calibri" panose="020F0502020204030204" pitchFamily="34" charset="0"/>
                          <a:ea typeface="+mn-ea"/>
                          <a:cs typeface="+mn-cs"/>
                        </a:rPr>
                        <a:t>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819402">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Step-up</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3 (first treatment 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12 mg</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32 mg</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76 mg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2"/>
                  </a:ext>
                </a:extLst>
              </a:tr>
              <a:tr h="464317">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Weekly dosing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8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1 </a:t>
                      </a:r>
                      <a:r>
                        <a:rPr kumimoji="0" lang="en-US" sz="1800" b="0" i="0" u="none" strike="noStrike" kern="1200" cap="none" spc="0" normalizeH="0" baseline="0" noProof="0" err="1">
                          <a:ln>
                            <a:noFill/>
                          </a:ln>
                          <a:solidFill>
                            <a:srgbClr val="455560">
                              <a:lumMod val="10000"/>
                            </a:srgbClr>
                          </a:solidFill>
                          <a:effectLst/>
                          <a:uLnTx/>
                          <a:uFillTx/>
                          <a:latin typeface="Calibri" panose="020F0502020204030204" pitchFamily="34" charset="0"/>
                          <a:ea typeface="+mn-ea"/>
                          <a:cs typeface="+mn-cs"/>
                        </a:rPr>
                        <a:t>wk</a:t>
                      </a:r>
                      <a:r>
                        <a:rPr kumimoji="0" lang="en-US" sz="18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 after first treatment dose, then QW through Wk 24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kern="1200" cap="none" normalizeH="0" baseline="0" noProof="0">
                          <a:ln>
                            <a:noFill/>
                          </a:ln>
                          <a:solidFill>
                            <a:schemeClr val="bg2">
                              <a:lumMod val="10000"/>
                            </a:schemeClr>
                          </a:solidFill>
                          <a:effectLst/>
                          <a:latin typeface="Calibri" panose="020F0502020204030204" pitchFamily="34" charset="0"/>
                          <a:ea typeface="+mn-ea"/>
                          <a:cs typeface="+mn-cs"/>
                        </a:rPr>
                        <a:t>76 mg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3"/>
                  </a:ext>
                </a:extLst>
              </a:tr>
              <a:tr h="2731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Biweekly dosing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8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At </a:t>
                      </a:r>
                      <a:r>
                        <a:rPr kumimoji="0" lang="en-US" sz="1800" b="0" i="0" u="none" strike="noStrike" kern="1200" cap="none" spc="0" normalizeH="0" baseline="0" noProof="0" err="1">
                          <a:ln>
                            <a:noFill/>
                          </a:ln>
                          <a:solidFill>
                            <a:srgbClr val="455560">
                              <a:lumMod val="10000"/>
                            </a:srgbClr>
                          </a:solidFill>
                          <a:effectLst/>
                          <a:uLnTx/>
                          <a:uFillTx/>
                          <a:latin typeface="Calibri" panose="020F0502020204030204" pitchFamily="34" charset="0"/>
                          <a:ea typeface="+mn-ea"/>
                          <a:cs typeface="+mn-cs"/>
                        </a:rPr>
                        <a:t>Wk</a:t>
                      </a:r>
                      <a:r>
                        <a:rPr kumimoji="0" lang="en-US" sz="18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 25, Q2W thereafter for those who achieve a response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kern="1200" cap="none" normalizeH="0" baseline="0" noProof="0" dirty="0">
                          <a:ln>
                            <a:noFill/>
                          </a:ln>
                          <a:solidFill>
                            <a:schemeClr val="bg2">
                              <a:lumMod val="10000"/>
                            </a:schemeClr>
                          </a:solidFill>
                          <a:effectLst/>
                          <a:latin typeface="Calibri" panose="020F0502020204030204" pitchFamily="34" charset="0"/>
                          <a:ea typeface="+mn-ea"/>
                          <a:cs typeface="+mn-cs"/>
                        </a:rPr>
                        <a:t>76 mg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291434737"/>
                  </a:ext>
                </a:extLst>
              </a:tr>
            </a:tbl>
          </a:graphicData>
        </a:graphic>
      </p:graphicFrame>
    </p:spTree>
    <p:extLst>
      <p:ext uri="{BB962C8B-B14F-4D97-AF65-F5344CB8AC3E}">
        <p14:creationId xmlns:p14="http://schemas.microsoft.com/office/powerpoint/2010/main" val="63253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6DD9-1CC5-FC61-FCED-E8429AAAC4EF}"/>
              </a:ext>
            </a:extLst>
          </p:cNvPr>
          <p:cNvSpPr>
            <a:spLocks noGrp="1"/>
          </p:cNvSpPr>
          <p:nvPr>
            <p:ph type="title"/>
          </p:nvPr>
        </p:nvSpPr>
        <p:spPr/>
        <p:txBody>
          <a:bodyPr/>
          <a:lstStyle/>
          <a:p>
            <a:r>
              <a:rPr lang="en-US" dirty="0">
                <a:latin typeface="Calibri"/>
                <a:cs typeface="Calibri"/>
              </a:rPr>
              <a:t>Comparing Bispecific Antibodies for Multiple Myeloma</a:t>
            </a:r>
            <a:br>
              <a:rPr lang="en-US" dirty="0">
                <a:latin typeface="Calibri"/>
                <a:cs typeface="Calibri"/>
              </a:rPr>
            </a:br>
            <a:endParaRPr lang="en-US" dirty="0">
              <a:latin typeface="Calibri"/>
              <a:cs typeface="Calibri"/>
            </a:endParaRPr>
          </a:p>
        </p:txBody>
      </p:sp>
      <p:graphicFrame>
        <p:nvGraphicFramePr>
          <p:cNvPr id="4" name="Table 4">
            <a:extLst>
              <a:ext uri="{FF2B5EF4-FFF2-40B4-BE49-F238E27FC236}">
                <a16:creationId xmlns:a16="http://schemas.microsoft.com/office/drawing/2014/main" id="{9B9D98D5-40AD-FED2-214C-8BAFD0E34F79}"/>
              </a:ext>
            </a:extLst>
          </p:cNvPr>
          <p:cNvGraphicFramePr>
            <a:graphicFrameLocks noGrp="1"/>
          </p:cNvGraphicFramePr>
          <p:nvPr>
            <p:ph idx="1"/>
            <p:extLst>
              <p:ext uri="{D42A27DB-BD31-4B8C-83A1-F6EECF244321}">
                <p14:modId xmlns:p14="http://schemas.microsoft.com/office/powerpoint/2010/main" val="113555316"/>
              </p:ext>
            </p:extLst>
          </p:nvPr>
        </p:nvGraphicFramePr>
        <p:xfrm>
          <a:off x="675895" y="1252728"/>
          <a:ext cx="10877546" cy="4919472"/>
        </p:xfrm>
        <a:graphic>
          <a:graphicData uri="http://schemas.openxmlformats.org/drawingml/2006/table">
            <a:tbl>
              <a:tblPr firstRow="1" bandRow="1">
                <a:tableStyleId>{9D7B26C5-4107-4FEC-AEDC-1716B250A1EF}</a:tableStyleId>
              </a:tblPr>
              <a:tblGrid>
                <a:gridCol w="1747431">
                  <a:extLst>
                    <a:ext uri="{9D8B030D-6E8A-4147-A177-3AD203B41FA5}">
                      <a16:colId xmlns:a16="http://schemas.microsoft.com/office/drawing/2014/main" val="2715568263"/>
                    </a:ext>
                  </a:extLst>
                </a:gridCol>
                <a:gridCol w="3130361">
                  <a:extLst>
                    <a:ext uri="{9D8B030D-6E8A-4147-A177-3AD203B41FA5}">
                      <a16:colId xmlns:a16="http://schemas.microsoft.com/office/drawing/2014/main" val="4144119221"/>
                    </a:ext>
                  </a:extLst>
                </a:gridCol>
                <a:gridCol w="1246775">
                  <a:extLst>
                    <a:ext uri="{9D8B030D-6E8A-4147-A177-3AD203B41FA5}">
                      <a16:colId xmlns:a16="http://schemas.microsoft.com/office/drawing/2014/main" val="3459311838"/>
                    </a:ext>
                  </a:extLst>
                </a:gridCol>
                <a:gridCol w="1896616">
                  <a:extLst>
                    <a:ext uri="{9D8B030D-6E8A-4147-A177-3AD203B41FA5}">
                      <a16:colId xmlns:a16="http://schemas.microsoft.com/office/drawing/2014/main" val="3899708199"/>
                    </a:ext>
                  </a:extLst>
                </a:gridCol>
                <a:gridCol w="2856363">
                  <a:extLst>
                    <a:ext uri="{9D8B030D-6E8A-4147-A177-3AD203B41FA5}">
                      <a16:colId xmlns:a16="http://schemas.microsoft.com/office/drawing/2014/main" val="4175382118"/>
                    </a:ext>
                  </a:extLst>
                </a:gridCol>
              </a:tblGrid>
              <a:tr h="210887">
                <a:tc>
                  <a:txBody>
                    <a:bodyPr/>
                    <a:lstStyle/>
                    <a:p>
                      <a:pPr>
                        <a:lnSpc>
                          <a:spcPct val="90000"/>
                        </a:lnSpc>
                      </a:pPr>
                      <a:endParaRPr lang="en-US" sz="16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lnSpc>
                          <a:spcPct val="90000"/>
                        </a:lnSpc>
                      </a:pPr>
                      <a:r>
                        <a:rPr lang="en-US" sz="1600">
                          <a:latin typeface="+mn-lt"/>
                        </a:rPr>
                        <a:t>Teclistamab</a:t>
                      </a:r>
                      <a:endParaRPr lang="en-US" sz="16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gridSpan="2">
                  <a:txBody>
                    <a:bodyPr/>
                    <a:lstStyle/>
                    <a:p>
                      <a:pPr algn="ctr">
                        <a:lnSpc>
                          <a:spcPct val="90000"/>
                        </a:lnSpc>
                      </a:pPr>
                      <a:r>
                        <a:rPr lang="en-US" sz="1600">
                          <a:latin typeface="+mn-lt"/>
                        </a:rPr>
                        <a:t>Talquetamab</a:t>
                      </a:r>
                      <a:endParaRPr lang="en-US" sz="16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pPr algn="ctr"/>
                      <a:endParaRPr lang="en-US" sz="1400"/>
                    </a:p>
                  </a:txBody>
                  <a:tcPr>
                    <a:solidFill>
                      <a:schemeClr val="accent3"/>
                    </a:solidFill>
                  </a:tcPr>
                </a:tc>
                <a:tc>
                  <a:txBody>
                    <a:bodyPr/>
                    <a:lstStyle/>
                    <a:p>
                      <a:pPr algn="ctr">
                        <a:lnSpc>
                          <a:spcPct val="90000"/>
                        </a:lnSpc>
                      </a:pPr>
                      <a:r>
                        <a:rPr lang="en-US" sz="1600">
                          <a:latin typeface="+mn-lt"/>
                        </a:rPr>
                        <a:t>Elranatamab</a:t>
                      </a:r>
                      <a:endParaRPr lang="en-US" sz="1600" dirty="0">
                        <a:latin typeface="+mn-l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44550347"/>
                  </a:ext>
                </a:extLst>
              </a:tr>
              <a:tr h="210887">
                <a:tc>
                  <a:txBody>
                    <a:bodyPr/>
                    <a:lstStyle/>
                    <a:p>
                      <a:pPr>
                        <a:lnSpc>
                          <a:spcPct val="90000"/>
                        </a:lnSpc>
                      </a:pPr>
                      <a:r>
                        <a:rPr lang="en-US" sz="1600" b="1">
                          <a:solidFill>
                            <a:schemeClr val="bg1"/>
                          </a:solidFill>
                          <a:latin typeface="+mn-lt"/>
                        </a:rPr>
                        <a:t>Target</a:t>
                      </a:r>
                      <a:endParaRPr lang="en-US" sz="1600" b="1" dirty="0">
                        <a:solidFill>
                          <a:schemeClr val="bg1"/>
                        </a:solidFill>
                        <a:latin typeface="+mn-lt"/>
                      </a:endParaRPr>
                    </a:p>
                  </a:txBody>
                  <a:tcPr anchor="ctr">
                    <a:lnL>
                      <a:noFill/>
                    </a:lnL>
                    <a:lnR>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90000"/>
                        </a:lnSpc>
                      </a:pPr>
                      <a:r>
                        <a:rPr lang="en-US" sz="1600">
                          <a:solidFill>
                            <a:schemeClr val="bg1"/>
                          </a:solidFill>
                          <a:latin typeface="+mn-lt"/>
                        </a:rPr>
                        <a:t>CD3/BCMA</a:t>
                      </a:r>
                      <a:endParaRPr lang="en-US" sz="1600" dirty="0">
                        <a:solidFill>
                          <a:schemeClr val="bg1"/>
                        </a:solidFill>
                        <a:latin typeface="+mn-lt"/>
                      </a:endParaRPr>
                    </a:p>
                  </a:txBody>
                  <a:tcPr anchor="ctr">
                    <a:lnL>
                      <a:noFill/>
                    </a:lnL>
                    <a:lnR>
                      <a:noFill/>
                    </a:lnR>
                    <a:lnT w="12700" cmpd="sng">
                      <a:noFill/>
                    </a:lnT>
                    <a:lnB>
                      <a:noFill/>
                    </a:lnB>
                    <a:lnTlToBr w="12700" cmpd="sng">
                      <a:noFill/>
                      <a:prstDash val="solid"/>
                    </a:lnTlToBr>
                    <a:lnBlToTr w="12700" cmpd="sng">
                      <a:noFill/>
                      <a:prstDash val="solid"/>
                    </a:lnBlToTr>
                    <a:solidFill>
                      <a:schemeClr val="tx2"/>
                    </a:solidFill>
                  </a:tcPr>
                </a:tc>
                <a:tc gridSpan="2">
                  <a:txBody>
                    <a:bodyPr/>
                    <a:lstStyle/>
                    <a:p>
                      <a:pPr algn="ctr">
                        <a:lnSpc>
                          <a:spcPct val="90000"/>
                        </a:lnSpc>
                      </a:pPr>
                      <a:r>
                        <a:rPr lang="en-US" sz="1600">
                          <a:solidFill>
                            <a:schemeClr val="bg1"/>
                          </a:solidFill>
                          <a:latin typeface="+mn-lt"/>
                        </a:rPr>
                        <a:t>CD3/GPRC5D</a:t>
                      </a:r>
                      <a:endParaRPr lang="en-US" sz="1600" dirty="0">
                        <a:solidFill>
                          <a:schemeClr val="bg1"/>
                        </a:solidFill>
                        <a:latin typeface="+mn-lt"/>
                      </a:endParaRPr>
                    </a:p>
                  </a:txBody>
                  <a:tcPr anchor="ctr">
                    <a:lnL>
                      <a:noFill/>
                    </a:lnL>
                    <a:lnR>
                      <a:noFill/>
                    </a:lnR>
                    <a:lnT w="12700" cmpd="sng">
                      <a:noFill/>
                    </a:lnT>
                    <a:lnB>
                      <a:noFill/>
                    </a:lnB>
                    <a:lnTlToBr w="12700" cmpd="sng">
                      <a:noFill/>
                      <a:prstDash val="solid"/>
                    </a:lnTlToBr>
                    <a:lnBlToTr w="12700" cmpd="sng">
                      <a:noFill/>
                      <a:prstDash val="solid"/>
                    </a:lnBlToTr>
                    <a:solidFill>
                      <a:schemeClr val="tx2"/>
                    </a:solidFill>
                  </a:tcPr>
                </a:tc>
                <a:tc hMerge="1">
                  <a:txBody>
                    <a:bodyPr/>
                    <a:lstStyle/>
                    <a:p>
                      <a:pPr algn="ctr"/>
                      <a:endParaRPr lang="en-US" sz="1400">
                        <a:solidFill>
                          <a:schemeClr val="bg1"/>
                        </a:solidFill>
                      </a:endParaRPr>
                    </a:p>
                  </a:txBody>
                  <a:tcPr>
                    <a:solidFill>
                      <a:schemeClr val="tx2"/>
                    </a:solidFill>
                  </a:tcPr>
                </a:tc>
                <a:tc>
                  <a:txBody>
                    <a:bodyPr/>
                    <a:lstStyle/>
                    <a:p>
                      <a:pPr algn="ctr">
                        <a:lnSpc>
                          <a:spcPct val="90000"/>
                        </a:lnSpc>
                      </a:pPr>
                      <a:r>
                        <a:rPr lang="en-US" sz="1600">
                          <a:solidFill>
                            <a:schemeClr val="bg1"/>
                          </a:solidFill>
                          <a:latin typeface="+mn-lt"/>
                        </a:rPr>
                        <a:t>CD3/BCMA</a:t>
                      </a:r>
                      <a:endParaRPr lang="en-US" sz="1600" dirty="0">
                        <a:solidFill>
                          <a:schemeClr val="bg1"/>
                        </a:solidFill>
                        <a:latin typeface="+mn-lt"/>
                      </a:endParaRPr>
                    </a:p>
                  </a:txBody>
                  <a:tcPr anchor="ctr">
                    <a:lnL>
                      <a:noFill/>
                    </a:lnL>
                    <a:lnR>
                      <a:noFill/>
                    </a:lnR>
                    <a:lnT w="12700" cmpd="sng">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92138269"/>
                  </a:ext>
                </a:extLst>
              </a:tr>
              <a:tr h="210887">
                <a:tc>
                  <a:txBody>
                    <a:bodyPr/>
                    <a:lstStyle/>
                    <a:p>
                      <a:pPr>
                        <a:lnSpc>
                          <a:spcPct val="90000"/>
                        </a:lnSpc>
                      </a:pPr>
                      <a:r>
                        <a:rPr lang="en-US" sz="1600" b="1">
                          <a:solidFill>
                            <a:schemeClr val="bg1"/>
                          </a:solidFill>
                          <a:latin typeface="+mn-lt"/>
                        </a:rPr>
                        <a:t>Dosing/Route</a:t>
                      </a:r>
                      <a:endParaRPr lang="en-US" sz="1600" b="1" dirty="0">
                        <a:solidFill>
                          <a:schemeClr val="bg1"/>
                        </a:solidFill>
                        <a:latin typeface="+mn-lt"/>
                      </a:endParaRPr>
                    </a:p>
                  </a:txBody>
                  <a:tcPr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90000"/>
                        </a:lnSpc>
                      </a:pPr>
                      <a:r>
                        <a:rPr lang="en-US" sz="1600">
                          <a:solidFill>
                            <a:schemeClr val="bg1"/>
                          </a:solidFill>
                          <a:latin typeface="+mn-lt"/>
                        </a:rPr>
                        <a:t>Weight-based/SQ</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gridSpan="2">
                  <a:txBody>
                    <a:bodyPr/>
                    <a:lstStyle/>
                    <a:p>
                      <a:pPr algn="ctr">
                        <a:lnSpc>
                          <a:spcPct val="90000"/>
                        </a:lnSpc>
                      </a:pPr>
                      <a:r>
                        <a:rPr lang="en-US" sz="1600">
                          <a:solidFill>
                            <a:schemeClr val="bg1"/>
                          </a:solidFill>
                          <a:latin typeface="+mn-lt"/>
                        </a:rPr>
                        <a:t>Weight-based/SQ</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hMerge="1">
                  <a:txBody>
                    <a:bodyPr/>
                    <a:lstStyle/>
                    <a:p>
                      <a:pPr algn="ctr"/>
                      <a:endParaRPr lang="en-US" sz="1400">
                        <a:solidFill>
                          <a:schemeClr val="bg1"/>
                        </a:solidFill>
                      </a:endParaRPr>
                    </a:p>
                  </a:txBody>
                  <a:tcPr>
                    <a:solidFill>
                      <a:schemeClr val="tx1">
                        <a:lumMod val="95000"/>
                      </a:schemeClr>
                    </a:solidFill>
                  </a:tcPr>
                </a:tc>
                <a:tc>
                  <a:txBody>
                    <a:bodyPr/>
                    <a:lstStyle/>
                    <a:p>
                      <a:pPr algn="ctr">
                        <a:lnSpc>
                          <a:spcPct val="90000"/>
                        </a:lnSpc>
                      </a:pPr>
                      <a:r>
                        <a:rPr lang="en-US" sz="1600">
                          <a:solidFill>
                            <a:schemeClr val="bg1"/>
                          </a:solidFill>
                          <a:latin typeface="+mn-lt"/>
                        </a:rPr>
                        <a:t>Fixed dosing/SQ</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786963677"/>
                  </a:ext>
                </a:extLst>
              </a:tr>
              <a:tr h="364259">
                <a:tc rowSpan="2">
                  <a:txBody>
                    <a:bodyPr/>
                    <a:lstStyle/>
                    <a:p>
                      <a:pPr>
                        <a:lnSpc>
                          <a:spcPct val="90000"/>
                        </a:lnSpc>
                      </a:pPr>
                      <a:r>
                        <a:rPr lang="en-US" sz="1600" b="1">
                          <a:solidFill>
                            <a:schemeClr val="bg1"/>
                          </a:solidFill>
                          <a:latin typeface="+mn-lt"/>
                        </a:rPr>
                        <a:t>Schedule</a:t>
                      </a:r>
                      <a:endParaRPr lang="en-US" sz="1600" b="1" dirty="0">
                        <a:solidFill>
                          <a:schemeClr val="bg1"/>
                        </a:solidFill>
                        <a:latin typeface="+mn-lt"/>
                      </a:endParaRPr>
                    </a:p>
                  </a:txBody>
                  <a:tcPr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rowSpan="2">
                  <a:txBody>
                    <a:bodyPr/>
                    <a:lstStyle/>
                    <a:p>
                      <a:pPr algn="ctr">
                        <a:lnSpc>
                          <a:spcPct val="90000"/>
                        </a:lnSpc>
                      </a:pPr>
                      <a:r>
                        <a:rPr lang="en-US" sz="1600">
                          <a:solidFill>
                            <a:schemeClr val="bg1"/>
                          </a:solidFill>
                          <a:latin typeface="+mn-lt"/>
                        </a:rPr>
                        <a:t>C1: Days 1,4, 7</a:t>
                      </a:r>
                    </a:p>
                    <a:p>
                      <a:pPr algn="ctr">
                        <a:lnSpc>
                          <a:spcPct val="90000"/>
                        </a:lnSpc>
                      </a:pPr>
                      <a:r>
                        <a:rPr lang="en-US" sz="1600">
                          <a:solidFill>
                            <a:schemeClr val="bg1"/>
                          </a:solidFill>
                          <a:latin typeface="+mn-lt"/>
                        </a:rPr>
                        <a:t>C2: Weekly*</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Biweekly dosing after ≥6 mo in ≥CR </a:t>
                      </a: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chemeClr val="tx2"/>
                    </a:solidFill>
                  </a:tcPr>
                </a:tc>
                <a:tc>
                  <a:txBody>
                    <a:bodyPr/>
                    <a:lstStyle/>
                    <a:p>
                      <a:pPr algn="ctr">
                        <a:lnSpc>
                          <a:spcPct val="90000"/>
                        </a:lnSpc>
                      </a:pPr>
                      <a:r>
                        <a:rPr lang="en-US" sz="1600" b="0">
                          <a:solidFill>
                            <a:schemeClr val="bg1"/>
                          </a:solidFill>
                          <a:latin typeface="+mn-lt"/>
                        </a:rPr>
                        <a:t>Weekly</a:t>
                      </a:r>
                      <a:endParaRPr lang="en-US" sz="1600" b="0" dirty="0">
                        <a:solidFill>
                          <a:schemeClr val="bg1"/>
                        </a:solidFill>
                        <a:latin typeface="+mn-lt"/>
                      </a:endParaRPr>
                    </a:p>
                  </a:txBody>
                  <a:tcPr anchor="ctr">
                    <a:lnL>
                      <a:noFill/>
                    </a:lnL>
                    <a:lnR>
                      <a:noFill/>
                    </a:lnR>
                    <a:lnT>
                      <a:noFill/>
                    </a:lnT>
                    <a:lnB w="19050"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lvl="0" algn="ctr">
                        <a:lnSpc>
                          <a:spcPct val="90000"/>
                        </a:lnSpc>
                        <a:buNone/>
                      </a:pPr>
                      <a:r>
                        <a:rPr lang="en-US" sz="1600" b="0" i="0" u="none" strike="noStrike" noProof="0">
                          <a:solidFill>
                            <a:schemeClr val="bg1"/>
                          </a:solidFill>
                          <a:latin typeface="+mn-lt"/>
                        </a:rPr>
                        <a:t>C1: Days 1,4, 7</a:t>
                      </a:r>
                      <a:endParaRPr lang="en-US" sz="1600" b="0" i="0" u="none" strike="noStrike" noProof="0">
                        <a:solidFill>
                          <a:srgbClr val="FFFFFF"/>
                        </a:solidFill>
                        <a:latin typeface="+mn-lt"/>
                      </a:endParaRPr>
                    </a:p>
                    <a:p>
                      <a:pPr lvl="0" algn="ctr">
                        <a:lnSpc>
                          <a:spcPct val="90000"/>
                        </a:lnSpc>
                        <a:buNone/>
                      </a:pPr>
                      <a:r>
                        <a:rPr lang="en-US" sz="1600" b="0" i="0" u="none" strike="noStrike" noProof="0">
                          <a:solidFill>
                            <a:schemeClr val="bg1"/>
                          </a:solidFill>
                          <a:latin typeface="+mn-lt"/>
                        </a:rPr>
                        <a:t>C2+: Weekly</a:t>
                      </a:r>
                      <a:endParaRPr lang="en-US" sz="1600" b="0" i="0" u="none" strike="noStrike" noProof="0" dirty="0">
                        <a:solidFill>
                          <a:srgbClr val="FFFFFF"/>
                        </a:solidFill>
                        <a:latin typeface="+mn-lt"/>
                      </a:endParaRPr>
                    </a:p>
                  </a:txBody>
                  <a:tcPr anchor="ctr">
                    <a:lnL>
                      <a:noFill/>
                    </a:lnL>
                    <a:lnR>
                      <a:noFill/>
                    </a:lnR>
                    <a:lnT>
                      <a:noFill/>
                    </a:lnT>
                    <a:lnB w="19050" cap="flat" cmpd="sng" algn="ctr">
                      <a:solidFill>
                        <a:schemeClr val="tx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a:lnSpc>
                          <a:spcPct val="90000"/>
                        </a:lnSpc>
                      </a:pPr>
                      <a:r>
                        <a:rPr lang="en-US" sz="1600">
                          <a:solidFill>
                            <a:schemeClr val="bg1"/>
                          </a:solidFill>
                          <a:latin typeface="+mn-lt"/>
                        </a:rPr>
                        <a:t>C1: Days 1,4,8</a:t>
                      </a:r>
                    </a:p>
                    <a:p>
                      <a:pPr algn="ctr">
                        <a:lnSpc>
                          <a:spcPct val="90000"/>
                        </a:lnSpc>
                      </a:pPr>
                      <a:r>
                        <a:rPr lang="en-US" sz="1600">
                          <a:solidFill>
                            <a:schemeClr val="bg1"/>
                          </a:solidFill>
                          <a:latin typeface="+mn-lt"/>
                        </a:rPr>
                        <a:t>C2+: Weekly through Wk 24, then Q2W</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06021479"/>
                  </a:ext>
                </a:extLst>
              </a:tr>
              <a:tr h="364259">
                <a:tc vMerge="1">
                  <a:txBody>
                    <a:bodyPr/>
                    <a:lstStyle/>
                    <a:p>
                      <a:endParaRPr lang="en-US" sz="1400" b="1">
                        <a:solidFill>
                          <a:schemeClr val="bg1"/>
                        </a:solidFill>
                      </a:endParaRPr>
                    </a:p>
                  </a:txBody>
                  <a:tcPr>
                    <a:solidFill>
                      <a:schemeClr val="tx2"/>
                    </a:solidFill>
                  </a:tcPr>
                </a:tc>
                <a:tc vMerge="1">
                  <a:txBody>
                    <a:bodyPr/>
                    <a:lstStyle/>
                    <a:p>
                      <a:pPr algn="ctr"/>
                      <a:endParaRPr lang="en-US" sz="1400">
                        <a:solidFill>
                          <a:schemeClr val="bg1"/>
                        </a:solidFill>
                      </a:endParaRPr>
                    </a:p>
                  </a:txBody>
                  <a:tcPr>
                    <a:solidFill>
                      <a:schemeClr val="tx2"/>
                    </a:solidFill>
                  </a:tcPr>
                </a:tc>
                <a:tc>
                  <a:txBody>
                    <a:bodyPr/>
                    <a:lstStyle/>
                    <a:p>
                      <a:pPr algn="ctr">
                        <a:lnSpc>
                          <a:spcPct val="90000"/>
                        </a:lnSpc>
                      </a:pPr>
                      <a:r>
                        <a:rPr lang="en-US" sz="1600" b="0" i="0" u="none" strike="noStrike" noProof="0">
                          <a:solidFill>
                            <a:schemeClr val="bg1"/>
                          </a:solidFill>
                          <a:latin typeface="+mn-lt"/>
                        </a:rPr>
                        <a:t>Biweekly</a:t>
                      </a:r>
                      <a:endParaRPr lang="en-US" sz="1600" b="0" dirty="0">
                        <a:solidFill>
                          <a:schemeClr val="bg1"/>
                        </a:solidFill>
                        <a:latin typeface="+mn-lt"/>
                      </a:endParaRPr>
                    </a:p>
                  </a:txBody>
                  <a:tcPr anchor="ctr">
                    <a:lnL>
                      <a:noFill/>
                    </a:lnL>
                    <a:lnR>
                      <a:noFill/>
                    </a:lnR>
                    <a:lnT w="19050" cap="flat" cmpd="sng" algn="ctr">
                      <a:solidFill>
                        <a:schemeClr val="tx1">
                          <a:lumMod val="9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tx2"/>
                    </a:solidFill>
                  </a:tcPr>
                </a:tc>
                <a:tc>
                  <a:txBody>
                    <a:bodyPr/>
                    <a:lstStyle/>
                    <a:p>
                      <a:pPr lvl="0" algn="ctr">
                        <a:lnSpc>
                          <a:spcPct val="90000"/>
                        </a:lnSpc>
                        <a:buNone/>
                      </a:pPr>
                      <a:r>
                        <a:rPr lang="en-US" sz="1600" b="0" i="0" u="none" strike="noStrike" noProof="0">
                          <a:solidFill>
                            <a:schemeClr val="bg1"/>
                          </a:solidFill>
                          <a:latin typeface="+mn-lt"/>
                        </a:rPr>
                        <a:t>C1: Days 1,4, 7, 10</a:t>
                      </a:r>
                      <a:endParaRPr lang="en-US" sz="1600" b="0" i="0" u="none" strike="noStrike" noProof="0">
                        <a:solidFill>
                          <a:srgbClr val="FFFFFF"/>
                        </a:solidFill>
                        <a:latin typeface="+mn-lt"/>
                      </a:endParaRPr>
                    </a:p>
                    <a:p>
                      <a:pPr lvl="0" algn="ctr">
                        <a:lnSpc>
                          <a:spcPct val="90000"/>
                        </a:lnSpc>
                        <a:buNone/>
                      </a:pPr>
                      <a:r>
                        <a:rPr lang="en-US" sz="1600" b="0" i="0" u="none" strike="noStrike" noProof="0">
                          <a:solidFill>
                            <a:schemeClr val="bg1"/>
                          </a:solidFill>
                          <a:latin typeface="+mn-lt"/>
                        </a:rPr>
                        <a:t>C2+: Biweekly</a:t>
                      </a:r>
                      <a:endParaRPr lang="en-US" sz="1600" b="0" i="0" u="none" strike="noStrike" noProof="0" dirty="0">
                        <a:solidFill>
                          <a:srgbClr val="FFFFFF"/>
                        </a:solidFill>
                        <a:latin typeface="+mn-lt"/>
                      </a:endParaRPr>
                    </a:p>
                  </a:txBody>
                  <a:tcPr anchor="ctr">
                    <a:lnL>
                      <a:noFill/>
                    </a:lnL>
                    <a:lnR>
                      <a:noFill/>
                    </a:lnR>
                    <a:lnT w="19050" cap="flat" cmpd="sng" algn="ctr">
                      <a:solidFill>
                        <a:schemeClr val="tx1">
                          <a:lumMod val="9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tx2"/>
                    </a:solidFill>
                  </a:tcPr>
                </a:tc>
                <a:tc vMerge="1">
                  <a:txBody>
                    <a:bodyPr/>
                    <a:lstStyle/>
                    <a:p>
                      <a:pPr algn="ctr"/>
                      <a:endParaRPr lang="en-US" sz="1400">
                        <a:solidFill>
                          <a:schemeClr val="bg1"/>
                        </a:solidFill>
                      </a:endParaRPr>
                    </a:p>
                  </a:txBody>
                  <a:tcPr>
                    <a:solidFill>
                      <a:schemeClr val="tx2"/>
                    </a:solidFill>
                  </a:tcPr>
                </a:tc>
                <a:extLst>
                  <a:ext uri="{0D108BD9-81ED-4DB2-BD59-A6C34878D82A}">
                    <a16:rowId xmlns:a16="http://schemas.microsoft.com/office/drawing/2014/main" val="4277169869"/>
                  </a:ext>
                </a:extLst>
              </a:tr>
              <a:tr h="364259">
                <a:tc>
                  <a:txBody>
                    <a:bodyPr/>
                    <a:lstStyle/>
                    <a:p>
                      <a:pPr>
                        <a:lnSpc>
                          <a:spcPct val="90000"/>
                        </a:lnSpc>
                      </a:pPr>
                      <a:r>
                        <a:rPr lang="en-US" sz="1600" b="1">
                          <a:solidFill>
                            <a:schemeClr val="bg1"/>
                          </a:solidFill>
                          <a:latin typeface="+mn-lt"/>
                        </a:rPr>
                        <a:t>Hospitalization</a:t>
                      </a:r>
                      <a:endParaRPr lang="en-US" sz="1600" b="1" dirty="0">
                        <a:solidFill>
                          <a:schemeClr val="bg1"/>
                        </a:solidFill>
                        <a:latin typeface="+mn-lt"/>
                      </a:endParaRPr>
                    </a:p>
                  </a:txBody>
                  <a:tcPr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90000"/>
                        </a:lnSpc>
                      </a:pPr>
                      <a:r>
                        <a:rPr lang="en-US" sz="1600">
                          <a:solidFill>
                            <a:schemeClr val="bg1"/>
                          </a:solidFill>
                          <a:latin typeface="+mn-lt"/>
                        </a:rPr>
                        <a:t>48 hr after all doses in step-up</a:t>
                      </a: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gridSpan="2">
                  <a:txBody>
                    <a:bodyPr/>
                    <a:lstStyle/>
                    <a:p>
                      <a:pPr algn="ctr">
                        <a:lnSpc>
                          <a:spcPct val="90000"/>
                        </a:lnSpc>
                      </a:pPr>
                      <a:r>
                        <a:rPr lang="en-US" sz="1600">
                          <a:solidFill>
                            <a:schemeClr val="bg1"/>
                          </a:solidFill>
                          <a:latin typeface="+mn-lt"/>
                        </a:rPr>
                        <a:t>48 hr after all doses in step-up</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hMerge="1">
                  <a:txBody>
                    <a:bodyPr/>
                    <a:lstStyle/>
                    <a:p>
                      <a:pPr algn="ctr"/>
                      <a:endParaRPr lang="en-US" sz="1400">
                        <a:solidFill>
                          <a:schemeClr val="bg1"/>
                        </a:solidFill>
                      </a:endParaRPr>
                    </a:p>
                  </a:txBody>
                  <a:tcPr>
                    <a:solidFill>
                      <a:schemeClr val="tx1">
                        <a:lumMod val="95000"/>
                      </a:schemeClr>
                    </a:solidFill>
                  </a:tcPr>
                </a:tc>
                <a:tc>
                  <a:txBody>
                    <a:bodyPr/>
                    <a:lstStyle/>
                    <a:p>
                      <a:pPr algn="ctr">
                        <a:lnSpc>
                          <a:spcPct val="90000"/>
                        </a:lnSpc>
                      </a:pPr>
                      <a:r>
                        <a:rPr lang="en-US" sz="1600">
                          <a:solidFill>
                            <a:schemeClr val="bg1"/>
                          </a:solidFill>
                          <a:latin typeface="+mn-lt"/>
                        </a:rPr>
                        <a:t>48 hr after 1</a:t>
                      </a:r>
                      <a:r>
                        <a:rPr lang="en-US" sz="1600" baseline="0">
                          <a:solidFill>
                            <a:schemeClr val="bg1"/>
                          </a:solidFill>
                          <a:latin typeface="+mn-lt"/>
                        </a:rPr>
                        <a:t>st</a:t>
                      </a:r>
                      <a:r>
                        <a:rPr lang="en-US" sz="1600">
                          <a:solidFill>
                            <a:schemeClr val="bg1"/>
                          </a:solidFill>
                          <a:latin typeface="+mn-lt"/>
                        </a:rPr>
                        <a:t> step-up dose and </a:t>
                      </a:r>
                    </a:p>
                    <a:p>
                      <a:pPr algn="ctr">
                        <a:lnSpc>
                          <a:spcPct val="90000"/>
                        </a:lnSpc>
                      </a:pPr>
                      <a:r>
                        <a:rPr lang="en-US" sz="1600">
                          <a:solidFill>
                            <a:schemeClr val="bg1"/>
                          </a:solidFill>
                          <a:latin typeface="+mn-lt"/>
                        </a:rPr>
                        <a:t>24 hr after 2</a:t>
                      </a:r>
                      <a:r>
                        <a:rPr lang="en-US" sz="1600" baseline="0">
                          <a:solidFill>
                            <a:schemeClr val="bg1"/>
                          </a:solidFill>
                          <a:latin typeface="+mn-lt"/>
                        </a:rPr>
                        <a:t>nd</a:t>
                      </a:r>
                      <a:r>
                        <a:rPr lang="en-US" sz="1600">
                          <a:solidFill>
                            <a:schemeClr val="bg1"/>
                          </a:solidFill>
                          <a:latin typeface="+mn-lt"/>
                        </a:rPr>
                        <a:t> step-up dose</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224359023"/>
                  </a:ext>
                </a:extLst>
              </a:tr>
              <a:tr h="210887">
                <a:tc>
                  <a:txBody>
                    <a:bodyPr/>
                    <a:lstStyle/>
                    <a:p>
                      <a:pPr>
                        <a:lnSpc>
                          <a:spcPct val="90000"/>
                        </a:lnSpc>
                      </a:pPr>
                      <a:r>
                        <a:rPr lang="en-US" sz="1600" b="1">
                          <a:solidFill>
                            <a:schemeClr val="bg1"/>
                          </a:solidFill>
                          <a:latin typeface="+mn-lt"/>
                        </a:rPr>
                        <a:t>Efficacy</a:t>
                      </a:r>
                      <a:endParaRPr lang="en-US" sz="1600" b="1" dirty="0">
                        <a:solidFill>
                          <a:schemeClr val="bg1"/>
                        </a:solidFill>
                        <a:latin typeface="+mn-lt"/>
                      </a:endParaRPr>
                    </a:p>
                  </a:txBody>
                  <a:tcPr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90000"/>
                        </a:lnSpc>
                      </a:pPr>
                      <a:r>
                        <a:rPr lang="en-US" sz="1600">
                          <a:solidFill>
                            <a:schemeClr val="bg1"/>
                          </a:solidFill>
                          <a:latin typeface="+mn-lt"/>
                        </a:rPr>
                        <a:t>ORR: 63%; CR 45.5%</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2"/>
                    </a:solidFill>
                  </a:tcPr>
                </a:tc>
                <a:tc gridSpan="2">
                  <a:txBody>
                    <a:bodyPr/>
                    <a:lstStyle/>
                    <a:p>
                      <a:pPr algn="ctr">
                        <a:lnSpc>
                          <a:spcPct val="90000"/>
                        </a:lnSpc>
                      </a:pPr>
                      <a:r>
                        <a:rPr lang="en-US" sz="1600">
                          <a:solidFill>
                            <a:schemeClr val="bg1"/>
                          </a:solidFill>
                          <a:latin typeface="+mn-lt"/>
                        </a:rPr>
                        <a:t>ORR: ~70%  CR: ~35%</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2"/>
                    </a:solidFill>
                  </a:tcPr>
                </a:tc>
                <a:tc hMerge="1">
                  <a:txBody>
                    <a:bodyPr/>
                    <a:lstStyle/>
                    <a:p>
                      <a:pPr algn="ctr"/>
                      <a:endParaRPr lang="en-US" sz="1400">
                        <a:solidFill>
                          <a:schemeClr val="bg1"/>
                        </a:solidFill>
                      </a:endParaRPr>
                    </a:p>
                  </a:txBody>
                  <a:tcPr>
                    <a:solidFill>
                      <a:schemeClr val="tx2"/>
                    </a:solidFill>
                  </a:tcPr>
                </a:tc>
                <a:tc>
                  <a:txBody>
                    <a:bodyPr/>
                    <a:lstStyle/>
                    <a:p>
                      <a:pPr algn="ctr">
                        <a:lnSpc>
                          <a:spcPct val="90000"/>
                        </a:lnSpc>
                      </a:pPr>
                      <a:r>
                        <a:rPr lang="en-US" sz="1600">
                          <a:solidFill>
                            <a:schemeClr val="bg1"/>
                          </a:solidFill>
                          <a:latin typeface="+mn-lt"/>
                        </a:rPr>
                        <a:t>ORR: 61%  CR: 35%</a:t>
                      </a:r>
                    </a:p>
                  </a:txBody>
                  <a:tcPr anchor="ctr">
                    <a:lnL>
                      <a:noFill/>
                    </a:lnL>
                    <a:lnR>
                      <a:noFill/>
                    </a:lnR>
                    <a:lnT>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098495305"/>
                  </a:ext>
                </a:extLst>
              </a:tr>
              <a:tr h="210887">
                <a:tc>
                  <a:txBody>
                    <a:bodyPr/>
                    <a:lstStyle/>
                    <a:p>
                      <a:pPr>
                        <a:lnSpc>
                          <a:spcPct val="90000"/>
                        </a:lnSpc>
                      </a:pPr>
                      <a:r>
                        <a:rPr lang="en-US" sz="1600" b="1">
                          <a:solidFill>
                            <a:schemeClr val="bg1"/>
                          </a:solidFill>
                          <a:latin typeface="+mn-lt"/>
                        </a:rPr>
                        <a:t>CRS Occurrence</a:t>
                      </a:r>
                      <a:endParaRPr lang="en-US" sz="1600" b="1" dirty="0">
                        <a:solidFill>
                          <a:schemeClr val="bg1"/>
                        </a:solidFill>
                        <a:latin typeface="+mn-lt"/>
                      </a:endParaRPr>
                    </a:p>
                  </a:txBody>
                  <a:tcPr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90000"/>
                        </a:lnSpc>
                      </a:pPr>
                      <a:r>
                        <a:rPr lang="en-US" sz="1600">
                          <a:solidFill>
                            <a:schemeClr val="bg1"/>
                          </a:solidFill>
                          <a:latin typeface="+mn-lt"/>
                        </a:rPr>
                        <a:t>72%: Gr 1: 50%  Gr 2: 21%</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gridSpan="2">
                  <a:txBody>
                    <a:bodyPr/>
                    <a:lstStyle/>
                    <a:p>
                      <a:pPr algn="ctr">
                        <a:lnSpc>
                          <a:spcPct val="90000"/>
                        </a:lnSpc>
                      </a:pPr>
                      <a:r>
                        <a:rPr lang="en-US" sz="1600">
                          <a:solidFill>
                            <a:schemeClr val="bg1"/>
                          </a:solidFill>
                          <a:latin typeface="+mn-lt"/>
                        </a:rPr>
                        <a:t>76%: Gr 1: 57%  Gr 2: 17%</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hMerge="1">
                  <a:txBody>
                    <a:bodyPr/>
                    <a:lstStyle/>
                    <a:p>
                      <a:pPr algn="ctr"/>
                      <a:endParaRPr lang="en-US" sz="1400">
                        <a:solidFill>
                          <a:schemeClr val="bg1"/>
                        </a:solidFill>
                      </a:endParaRPr>
                    </a:p>
                  </a:txBody>
                  <a:tcPr>
                    <a:solidFill>
                      <a:schemeClr val="tx1">
                        <a:lumMod val="95000"/>
                      </a:schemeClr>
                    </a:solidFill>
                  </a:tcPr>
                </a:tc>
                <a:tc>
                  <a:txBody>
                    <a:bodyPr/>
                    <a:lstStyle/>
                    <a:p>
                      <a:pPr algn="ctr">
                        <a:lnSpc>
                          <a:spcPct val="90000"/>
                        </a:lnSpc>
                      </a:pPr>
                      <a:r>
                        <a:rPr lang="en-US" sz="1600">
                          <a:solidFill>
                            <a:schemeClr val="bg1"/>
                          </a:solidFill>
                          <a:latin typeface="+mn-lt"/>
                        </a:rPr>
                        <a:t>58%: Gr 1: 44%  Gr 2: 14%</a:t>
                      </a: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772850216"/>
                  </a:ext>
                </a:extLst>
              </a:tr>
              <a:tr h="210887">
                <a:tc>
                  <a:txBody>
                    <a:bodyPr/>
                    <a:lstStyle/>
                    <a:p>
                      <a:pPr>
                        <a:lnSpc>
                          <a:spcPct val="90000"/>
                        </a:lnSpc>
                      </a:pPr>
                      <a:r>
                        <a:rPr lang="en-US" sz="1600" b="1">
                          <a:solidFill>
                            <a:schemeClr val="bg1"/>
                          </a:solidFill>
                          <a:latin typeface="+mn-lt"/>
                        </a:rPr>
                        <a:t>ICANS Occurrence</a:t>
                      </a:r>
                      <a:endParaRPr lang="en-US" sz="1600" b="1" dirty="0">
                        <a:solidFill>
                          <a:schemeClr val="bg1"/>
                        </a:solidFill>
                        <a:latin typeface="+mn-lt"/>
                      </a:endParaRPr>
                    </a:p>
                  </a:txBody>
                  <a:tcPr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90000"/>
                        </a:lnSpc>
                      </a:pPr>
                      <a:r>
                        <a:rPr lang="en-US" sz="1600">
                          <a:solidFill>
                            <a:schemeClr val="bg1"/>
                          </a:solidFill>
                          <a:latin typeface="+mn-lt"/>
                        </a:rPr>
                        <a:t>Gr 1/2: 3%  Gr 3/4: 0%</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2"/>
                    </a:solidFill>
                  </a:tcPr>
                </a:tc>
                <a:tc gridSpan="2">
                  <a:txBody>
                    <a:bodyPr/>
                    <a:lstStyle/>
                    <a:p>
                      <a:pPr algn="ctr">
                        <a:lnSpc>
                          <a:spcPct val="90000"/>
                        </a:lnSpc>
                      </a:pPr>
                      <a:r>
                        <a:rPr lang="en-US" sz="1600">
                          <a:solidFill>
                            <a:schemeClr val="bg1"/>
                          </a:solidFill>
                          <a:latin typeface="+mn-lt"/>
                        </a:rPr>
                        <a:t>Gr 1/2: 3%  Gr 3/4: 3%</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2"/>
                    </a:solidFill>
                  </a:tcPr>
                </a:tc>
                <a:tc hMerge="1">
                  <a:txBody>
                    <a:bodyPr/>
                    <a:lstStyle/>
                    <a:p>
                      <a:pPr algn="ctr"/>
                      <a:endParaRPr lang="en-US" sz="1400">
                        <a:solidFill>
                          <a:schemeClr val="bg1"/>
                        </a:solidFill>
                      </a:endParaRPr>
                    </a:p>
                  </a:txBody>
                  <a:tcPr>
                    <a:solidFill>
                      <a:schemeClr val="tx2"/>
                    </a:solidFill>
                  </a:tcPr>
                </a:tc>
                <a:tc>
                  <a:txBody>
                    <a:bodyPr/>
                    <a:lstStyle/>
                    <a:p>
                      <a:pPr algn="ctr">
                        <a:lnSpc>
                          <a:spcPct val="90000"/>
                        </a:lnSpc>
                      </a:pPr>
                      <a:r>
                        <a:rPr lang="en-US" sz="1600">
                          <a:solidFill>
                            <a:schemeClr val="bg1"/>
                          </a:solidFill>
                          <a:latin typeface="+mn-lt"/>
                        </a:rPr>
                        <a:t>Gr 1/2: 3%  Gr 3/4: 0%</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02029390"/>
                  </a:ext>
                </a:extLst>
              </a:tr>
              <a:tr h="210887">
                <a:tc>
                  <a:txBody>
                    <a:bodyPr/>
                    <a:lstStyle/>
                    <a:p>
                      <a:pPr>
                        <a:lnSpc>
                          <a:spcPct val="90000"/>
                        </a:lnSpc>
                      </a:pPr>
                      <a:r>
                        <a:rPr lang="en-US" sz="1600" b="1">
                          <a:solidFill>
                            <a:schemeClr val="bg1"/>
                          </a:solidFill>
                          <a:latin typeface="+mn-lt"/>
                        </a:rPr>
                        <a:t>Neutropenia</a:t>
                      </a:r>
                      <a:endParaRPr lang="en-US" sz="1600" b="1" dirty="0">
                        <a:solidFill>
                          <a:schemeClr val="bg1"/>
                        </a:solidFill>
                        <a:latin typeface="+mn-lt"/>
                      </a:endParaRPr>
                    </a:p>
                  </a:txBody>
                  <a:tcPr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90000"/>
                        </a:lnSpc>
                      </a:pPr>
                      <a:r>
                        <a:rPr lang="en-US" sz="1600">
                          <a:solidFill>
                            <a:schemeClr val="bg1"/>
                          </a:solidFill>
                          <a:latin typeface="+mn-lt"/>
                        </a:rPr>
                        <a:t>Gr 3/4: 56%</a:t>
                      </a: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gridSpan="2">
                  <a:txBody>
                    <a:bodyPr/>
                    <a:lstStyle/>
                    <a:p>
                      <a:pPr algn="ctr">
                        <a:lnSpc>
                          <a:spcPct val="90000"/>
                        </a:lnSpc>
                      </a:pPr>
                      <a:r>
                        <a:rPr lang="en-US" sz="1600">
                          <a:solidFill>
                            <a:schemeClr val="bg1"/>
                          </a:solidFill>
                          <a:latin typeface="+mn-lt"/>
                        </a:rPr>
                        <a:t>Gr 3/4: 35%</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hMerge="1">
                  <a:txBody>
                    <a:bodyPr/>
                    <a:lstStyle/>
                    <a:p>
                      <a:pPr algn="ctr"/>
                      <a:endParaRPr lang="en-US" sz="1400">
                        <a:solidFill>
                          <a:schemeClr val="bg1"/>
                        </a:solidFill>
                      </a:endParaRPr>
                    </a:p>
                  </a:txBody>
                  <a:tcPr>
                    <a:solidFill>
                      <a:schemeClr val="tx1">
                        <a:lumMod val="95000"/>
                      </a:schemeClr>
                    </a:solidFill>
                  </a:tcPr>
                </a:tc>
                <a:tc>
                  <a:txBody>
                    <a:bodyPr/>
                    <a:lstStyle/>
                    <a:p>
                      <a:pPr algn="ctr">
                        <a:lnSpc>
                          <a:spcPct val="90000"/>
                        </a:lnSpc>
                      </a:pPr>
                      <a:r>
                        <a:rPr lang="en-US" sz="1600">
                          <a:solidFill>
                            <a:schemeClr val="bg1"/>
                          </a:solidFill>
                          <a:latin typeface="+mn-lt"/>
                        </a:rPr>
                        <a:t>Gr 3//4: 51%</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689432564"/>
                  </a:ext>
                </a:extLst>
              </a:tr>
              <a:tr h="210887">
                <a:tc>
                  <a:txBody>
                    <a:bodyPr/>
                    <a:lstStyle/>
                    <a:p>
                      <a:pPr>
                        <a:lnSpc>
                          <a:spcPct val="90000"/>
                        </a:lnSpc>
                      </a:pPr>
                      <a:r>
                        <a:rPr lang="en-US" sz="1600" b="1">
                          <a:solidFill>
                            <a:schemeClr val="bg1"/>
                          </a:solidFill>
                          <a:latin typeface="+mn-lt"/>
                        </a:rPr>
                        <a:t>Infection</a:t>
                      </a:r>
                      <a:endParaRPr lang="en-US" sz="1600" b="1" dirty="0">
                        <a:solidFill>
                          <a:schemeClr val="bg1"/>
                        </a:solidFill>
                        <a:latin typeface="+mn-lt"/>
                      </a:endParaRPr>
                    </a:p>
                  </a:txBody>
                  <a:tcPr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90000"/>
                        </a:lnSpc>
                      </a:pPr>
                      <a:r>
                        <a:rPr lang="en-US" sz="1600">
                          <a:solidFill>
                            <a:schemeClr val="bg1"/>
                          </a:solidFill>
                          <a:latin typeface="+mn-lt"/>
                        </a:rPr>
                        <a:t>Gr 3/4: 35%</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2"/>
                    </a:solidFill>
                  </a:tcPr>
                </a:tc>
                <a:tc gridSpan="2">
                  <a:txBody>
                    <a:bodyPr/>
                    <a:lstStyle/>
                    <a:p>
                      <a:pPr algn="ctr">
                        <a:lnSpc>
                          <a:spcPct val="90000"/>
                        </a:lnSpc>
                      </a:pPr>
                      <a:r>
                        <a:rPr lang="en-US" sz="1600">
                          <a:solidFill>
                            <a:schemeClr val="bg1"/>
                          </a:solidFill>
                          <a:latin typeface="+mn-lt"/>
                        </a:rPr>
                        <a:t>Gr 3/4: 17%</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2"/>
                    </a:solidFill>
                  </a:tcPr>
                </a:tc>
                <a:tc hMerge="1">
                  <a:txBody>
                    <a:bodyPr/>
                    <a:lstStyle/>
                    <a:p>
                      <a:pPr algn="ctr"/>
                      <a:endParaRPr lang="en-US" sz="1400">
                        <a:solidFill>
                          <a:schemeClr val="bg1"/>
                        </a:solidFill>
                      </a:endParaRPr>
                    </a:p>
                  </a:txBody>
                  <a:tcPr>
                    <a:solidFill>
                      <a:schemeClr val="tx2"/>
                    </a:solidFill>
                  </a:tcPr>
                </a:tc>
                <a:tc>
                  <a:txBody>
                    <a:bodyPr/>
                    <a:lstStyle/>
                    <a:p>
                      <a:pPr algn="ctr">
                        <a:lnSpc>
                          <a:spcPct val="90000"/>
                        </a:lnSpc>
                      </a:pPr>
                      <a:r>
                        <a:rPr lang="en-US" sz="1600">
                          <a:solidFill>
                            <a:schemeClr val="bg1"/>
                          </a:solidFill>
                          <a:latin typeface="+mn-lt"/>
                        </a:rPr>
                        <a:t>Gr 3/4: 31%</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82378062"/>
                  </a:ext>
                </a:extLst>
              </a:tr>
              <a:tr h="210887">
                <a:tc>
                  <a:txBody>
                    <a:bodyPr/>
                    <a:lstStyle/>
                    <a:p>
                      <a:pPr>
                        <a:lnSpc>
                          <a:spcPct val="90000"/>
                        </a:lnSpc>
                      </a:pPr>
                      <a:r>
                        <a:rPr lang="en-US" sz="1600" b="1">
                          <a:solidFill>
                            <a:schemeClr val="bg1"/>
                          </a:solidFill>
                          <a:latin typeface="+mn-lt"/>
                        </a:rPr>
                        <a:t>Skin/Nail Toxicity</a:t>
                      </a:r>
                      <a:endParaRPr lang="en-US" sz="1600" b="1" dirty="0">
                        <a:solidFill>
                          <a:schemeClr val="bg1"/>
                        </a:solidFill>
                        <a:latin typeface="+mn-lt"/>
                      </a:endParaRPr>
                    </a:p>
                  </a:txBody>
                  <a:tcPr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90000"/>
                        </a:lnSpc>
                      </a:pPr>
                      <a:endParaRPr lang="en-US" sz="160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gridSpan="2">
                  <a:txBody>
                    <a:bodyPr/>
                    <a:lstStyle/>
                    <a:p>
                      <a:pPr algn="ctr">
                        <a:lnSpc>
                          <a:spcPct val="90000"/>
                        </a:lnSpc>
                      </a:pPr>
                      <a:r>
                        <a:rPr lang="en-US" sz="1600">
                          <a:solidFill>
                            <a:schemeClr val="bg1"/>
                          </a:solidFill>
                          <a:latin typeface="+mn-lt"/>
                        </a:rPr>
                        <a:t>62%</a:t>
                      </a:r>
                      <a:endParaRPr lang="en-US" sz="16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hMerge="1">
                  <a:txBody>
                    <a:bodyPr/>
                    <a:lstStyle/>
                    <a:p>
                      <a:pPr algn="ctr"/>
                      <a:endParaRPr lang="en-US" sz="1400">
                        <a:solidFill>
                          <a:schemeClr val="bg1"/>
                        </a:solidFill>
                      </a:endParaRPr>
                    </a:p>
                  </a:txBody>
                  <a:tcPr>
                    <a:solidFill>
                      <a:schemeClr val="tx1">
                        <a:lumMod val="95000"/>
                      </a:schemeClr>
                    </a:solidFill>
                  </a:tcPr>
                </a:tc>
                <a:tc>
                  <a:txBody>
                    <a:bodyPr/>
                    <a:lstStyle/>
                    <a:p>
                      <a:pPr algn="ctr">
                        <a:lnSpc>
                          <a:spcPct val="90000"/>
                        </a:lnSpc>
                      </a:pPr>
                      <a:endParaRPr lang="en-US" sz="160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069063326"/>
                  </a:ext>
                </a:extLst>
              </a:tr>
              <a:tr h="364259">
                <a:tc>
                  <a:txBody>
                    <a:bodyPr/>
                    <a:lstStyle/>
                    <a:p>
                      <a:pPr>
                        <a:lnSpc>
                          <a:spcPct val="90000"/>
                        </a:lnSpc>
                      </a:pPr>
                      <a:r>
                        <a:rPr lang="en-US" sz="1600" b="1">
                          <a:solidFill>
                            <a:schemeClr val="bg1"/>
                          </a:solidFill>
                          <a:latin typeface="+mn-lt"/>
                        </a:rPr>
                        <a:t>Oral Toxicity</a:t>
                      </a:r>
                      <a:endParaRPr lang="en-US" sz="1600" b="1" dirty="0">
                        <a:solidFill>
                          <a:schemeClr val="bg1"/>
                        </a:solidFill>
                        <a:latin typeface="+mn-lt"/>
                      </a:endParaRPr>
                    </a:p>
                  </a:txBody>
                  <a:tcPr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90000"/>
                        </a:lnSpc>
                      </a:pPr>
                      <a:endParaRPr lang="en-US" sz="1600">
                        <a:solidFill>
                          <a:schemeClr val="bg1"/>
                        </a:solidFill>
                        <a:latin typeface="+mn-lt"/>
                      </a:endParaRPr>
                    </a:p>
                  </a:txBody>
                  <a:tcPr anchor="ctr">
                    <a:lnL>
                      <a:noFill/>
                    </a:lnL>
                    <a:lnR>
                      <a:noFill/>
                    </a:lnR>
                    <a:lnT>
                      <a:noFill/>
                    </a:lnT>
                    <a:lnB w="12700" cmpd="sng">
                      <a:noFill/>
                    </a:lnB>
                    <a:lnTlToBr w="12700" cmpd="sng">
                      <a:noFill/>
                      <a:prstDash val="solid"/>
                    </a:lnTlToBr>
                    <a:lnBlToTr w="12700" cmpd="sng">
                      <a:noFill/>
                      <a:prstDash val="solid"/>
                    </a:lnBlToTr>
                    <a:solidFill>
                      <a:schemeClr val="tx2"/>
                    </a:solidFill>
                  </a:tcPr>
                </a:tc>
                <a:tc gridSpan="2">
                  <a:txBody>
                    <a:bodyPr/>
                    <a:lstStyle/>
                    <a:p>
                      <a:pPr algn="ctr">
                        <a:lnSpc>
                          <a:spcPct val="90000"/>
                        </a:lnSpc>
                      </a:pPr>
                      <a:r>
                        <a:rPr lang="en-US" sz="1600">
                          <a:solidFill>
                            <a:schemeClr val="bg1"/>
                          </a:solidFill>
                          <a:latin typeface="+mn-lt"/>
                        </a:rPr>
                        <a:t>80% (dysgeusia: 49%, dry mouth: 34%, dysphagia: 23%, ageusia: 18%)</a:t>
                      </a:r>
                      <a:endParaRPr lang="en-US" sz="1600" dirty="0">
                        <a:solidFill>
                          <a:schemeClr val="bg1"/>
                        </a:solidFill>
                        <a:latin typeface="+mn-lt"/>
                      </a:endParaRPr>
                    </a:p>
                  </a:txBody>
                  <a:tcPr anchor="ctr">
                    <a:lnL>
                      <a:noFill/>
                    </a:lnL>
                    <a:lnR>
                      <a:noFill/>
                    </a:lnR>
                    <a:lnT>
                      <a:noFill/>
                    </a:lnT>
                    <a:lnB w="12700" cmpd="sng">
                      <a:noFill/>
                    </a:lnB>
                    <a:lnTlToBr w="12700" cmpd="sng">
                      <a:noFill/>
                      <a:prstDash val="solid"/>
                    </a:lnTlToBr>
                    <a:lnBlToTr w="12700" cmpd="sng">
                      <a:noFill/>
                      <a:prstDash val="solid"/>
                    </a:lnBlToTr>
                    <a:solidFill>
                      <a:schemeClr val="tx2"/>
                    </a:solidFill>
                  </a:tcPr>
                </a:tc>
                <a:tc hMerge="1">
                  <a:txBody>
                    <a:bodyPr/>
                    <a:lstStyle/>
                    <a:p>
                      <a:pPr algn="ctr"/>
                      <a:endParaRPr lang="en-US" sz="1400">
                        <a:solidFill>
                          <a:schemeClr val="bg1"/>
                        </a:solidFill>
                      </a:endParaRPr>
                    </a:p>
                  </a:txBody>
                  <a:tcPr>
                    <a:solidFill>
                      <a:schemeClr val="tx2"/>
                    </a:solidFill>
                  </a:tcPr>
                </a:tc>
                <a:tc>
                  <a:txBody>
                    <a:bodyPr/>
                    <a:lstStyle/>
                    <a:p>
                      <a:pPr algn="ctr">
                        <a:lnSpc>
                          <a:spcPct val="90000"/>
                        </a:lnSpc>
                      </a:pPr>
                      <a:endParaRPr lang="en-US" sz="1600" dirty="0">
                        <a:solidFill>
                          <a:schemeClr val="bg1"/>
                        </a:solidFill>
                        <a:latin typeface="+mn-lt"/>
                      </a:endParaRPr>
                    </a:p>
                  </a:txBody>
                  <a:tcPr anchor="ctr">
                    <a:lnL>
                      <a:noFill/>
                    </a:lnL>
                    <a:lnR>
                      <a:noFill/>
                    </a:lnR>
                    <a:lnT>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73087885"/>
                  </a:ext>
                </a:extLst>
              </a:tr>
            </a:tbl>
          </a:graphicData>
        </a:graphic>
      </p:graphicFrame>
      <p:sp>
        <p:nvSpPr>
          <p:cNvPr id="6" name="Text Box 15">
            <a:extLst>
              <a:ext uri="{FF2B5EF4-FFF2-40B4-BE49-F238E27FC236}">
                <a16:creationId xmlns:a16="http://schemas.microsoft.com/office/drawing/2014/main" id="{0745A407-1A42-F112-A3D2-4C35A6FFB3C6}"/>
              </a:ext>
            </a:extLst>
          </p:cNvPr>
          <p:cNvSpPr txBox="1">
            <a:spLocks noChangeArrowheads="1"/>
          </p:cNvSpPr>
          <p:nvPr/>
        </p:nvSpPr>
        <p:spPr bwMode="auto">
          <a:xfrm>
            <a:off x="412751" y="6208747"/>
            <a:ext cx="8415160" cy="430887"/>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spcAft>
                <a:spcPct val="0"/>
              </a:spcAft>
              <a:defRPr/>
            </a:pPr>
            <a:r>
              <a:rPr kumimoji="0" lang="en-US" altLang="en-US" sz="11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Moreau. NEJM. 2022;387:495. </a:t>
            </a:r>
            <a:r>
              <a:rPr kumimoji="0" lang="en-US" altLang="en-US" sz="11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Teclistamab-cqyv</a:t>
            </a:r>
            <a:r>
              <a:rPr kumimoji="0" lang="en-US" altLang="en-US" sz="11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PI. van de </a:t>
            </a:r>
            <a:r>
              <a:rPr kumimoji="0" lang="en-US" altLang="en-US" sz="11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Donk</a:t>
            </a:r>
            <a:r>
              <a:rPr kumimoji="0" lang="en-US" altLang="en-US" sz="11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ASCO 2023. </a:t>
            </a:r>
            <a:r>
              <a:rPr kumimoji="0" lang="en-US" altLang="en-US" sz="11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1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8011. </a:t>
            </a:r>
            <a:r>
              <a:rPr lang="en-US" sz="1100" b="0" dirty="0">
                <a:solidFill>
                  <a:srgbClr val="455560"/>
                </a:solidFill>
                <a:latin typeface="Calibri" panose="020F0502020204030204" pitchFamily="34" charset="0"/>
                <a:ea typeface="ＭＳ Ｐゴシック" pitchFamily="34" charset="-128"/>
                <a:cs typeface="Arial" panose="020B0604020202020204" pitchFamily="34" charset="0"/>
              </a:rPr>
              <a:t>Chari. NEJM. 2022;387:2232. </a:t>
            </a:r>
            <a:r>
              <a:rPr kumimoji="0" lang="en-US" altLang="en-US" sz="11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Talquetamab-tgvs</a:t>
            </a:r>
            <a:r>
              <a:rPr kumimoji="0" lang="en-US" altLang="en-US" sz="11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PI. </a:t>
            </a:r>
            <a:r>
              <a:rPr lang="en-US" sz="1100" b="0" dirty="0" err="1">
                <a:solidFill>
                  <a:srgbClr val="455560"/>
                </a:solidFill>
                <a:latin typeface="Calibri" panose="020F0502020204030204" pitchFamily="34" charset="0"/>
                <a:ea typeface="ＭＳ Ｐゴシック" pitchFamily="34" charset="-128"/>
                <a:cs typeface="Arial" panose="020B0604020202020204" pitchFamily="34" charset="0"/>
              </a:rPr>
              <a:t>Touzeau</a:t>
            </a:r>
            <a:r>
              <a:rPr lang="en-US" sz="1100" b="0" dirty="0">
                <a:solidFill>
                  <a:srgbClr val="455560"/>
                </a:solidFill>
                <a:latin typeface="Calibri" panose="020F0502020204030204" pitchFamily="34" charset="0"/>
                <a:ea typeface="ＭＳ Ｐゴシック" pitchFamily="34" charset="-128"/>
                <a:cs typeface="Arial" panose="020B0604020202020204" pitchFamily="34" charset="0"/>
              </a:rPr>
              <a:t>. EHA 2023. </a:t>
            </a:r>
            <a:r>
              <a:rPr lang="en-US" sz="1100" b="0" dirty="0" err="1">
                <a:solidFill>
                  <a:srgbClr val="455560"/>
                </a:solidFill>
                <a:latin typeface="Calibri" panose="020F0502020204030204" pitchFamily="34" charset="0"/>
                <a:ea typeface="ＭＳ Ｐゴシック" pitchFamily="34" charset="-128"/>
                <a:cs typeface="Arial" panose="020B0604020202020204" pitchFamily="34" charset="0"/>
              </a:rPr>
              <a:t>Abstr</a:t>
            </a:r>
            <a:r>
              <a:rPr lang="en-US" sz="1100" b="0" dirty="0">
                <a:solidFill>
                  <a:srgbClr val="455560"/>
                </a:solidFill>
                <a:latin typeface="Calibri" panose="020F0502020204030204" pitchFamily="34" charset="0"/>
                <a:ea typeface="ＭＳ Ｐゴシック" pitchFamily="34" charset="-128"/>
                <a:cs typeface="Arial" panose="020B0604020202020204" pitchFamily="34" charset="0"/>
              </a:rPr>
              <a:t> S191. </a:t>
            </a:r>
            <a:r>
              <a:rPr lang="en-US" altLang="en-US" sz="1100" b="0" dirty="0" err="1">
                <a:solidFill>
                  <a:srgbClr val="455560"/>
                </a:solidFill>
                <a:latin typeface="Calibri" panose="020F0502020204030204" pitchFamily="34" charset="0"/>
              </a:rPr>
              <a:t>Elranatamab-bcmm</a:t>
            </a:r>
            <a:r>
              <a:rPr lang="en-US" altLang="en-US" sz="1100" b="0" dirty="0">
                <a:solidFill>
                  <a:srgbClr val="455560"/>
                </a:solidFill>
                <a:latin typeface="Calibri" panose="020F0502020204030204" pitchFamily="34" charset="0"/>
              </a:rPr>
              <a:t> PI. </a:t>
            </a:r>
            <a:r>
              <a:rPr kumimoji="0" lang="en-US" altLang="en-US" sz="11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mn-cs"/>
              </a:rPr>
              <a:t>Lesokhin</a:t>
            </a:r>
            <a:r>
              <a:rPr kumimoji="0" lang="en-US"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 Nat Med. 2023;29:2259. </a:t>
            </a:r>
            <a:r>
              <a:rPr lang="en-US" sz="1100" b="0" dirty="0">
                <a:solidFill>
                  <a:srgbClr val="455560"/>
                </a:solidFill>
                <a:latin typeface="Calibri" panose="020F0502020204030204" pitchFamily="34" charset="0"/>
                <a:ea typeface="ＭＳ Ｐゴシック" pitchFamily="34" charset="-128"/>
                <a:cs typeface="Arial" panose="020B0604020202020204" pitchFamily="34" charset="0"/>
              </a:rPr>
              <a:t> </a:t>
            </a:r>
          </a:p>
        </p:txBody>
      </p:sp>
    </p:spTree>
    <p:extLst>
      <p:ext uri="{BB962C8B-B14F-4D97-AF65-F5344CB8AC3E}">
        <p14:creationId xmlns:p14="http://schemas.microsoft.com/office/powerpoint/2010/main" val="552588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4CCE-2518-3371-192A-84BE45721DAF}"/>
              </a:ext>
            </a:extLst>
          </p:cNvPr>
          <p:cNvSpPr>
            <a:spLocks noGrp="1"/>
          </p:cNvSpPr>
          <p:nvPr>
            <p:ph type="title"/>
          </p:nvPr>
        </p:nvSpPr>
        <p:spPr/>
        <p:txBody>
          <a:bodyPr/>
          <a:lstStyle/>
          <a:p>
            <a:r>
              <a:rPr lang="en-US"/>
              <a:t>Choosing Between Bispecific Antibodies for MM</a:t>
            </a:r>
          </a:p>
        </p:txBody>
      </p:sp>
      <p:sp>
        <p:nvSpPr>
          <p:cNvPr id="3" name="Content Placeholder 2">
            <a:extLst>
              <a:ext uri="{FF2B5EF4-FFF2-40B4-BE49-F238E27FC236}">
                <a16:creationId xmlns:a16="http://schemas.microsoft.com/office/drawing/2014/main" id="{73777329-393B-2139-0AE2-A02A8EF441BD}"/>
              </a:ext>
            </a:extLst>
          </p:cNvPr>
          <p:cNvSpPr>
            <a:spLocks noGrp="1"/>
          </p:cNvSpPr>
          <p:nvPr>
            <p:ph idx="1"/>
          </p:nvPr>
        </p:nvSpPr>
        <p:spPr/>
        <p:txBody>
          <a:bodyPr/>
          <a:lstStyle/>
          <a:p>
            <a:pPr>
              <a:spcAft>
                <a:spcPts val="0"/>
              </a:spcAft>
            </a:pPr>
            <a:r>
              <a:rPr lang="en-US" sz="2000" b="1" dirty="0"/>
              <a:t>Target: </a:t>
            </a:r>
            <a:r>
              <a:rPr lang="en-US" sz="2000" dirty="0"/>
              <a:t>Talquetamab is the only GPRC5D-targeting therapy and is a clear choice for patients progressing on BCMA-targeted therapy</a:t>
            </a:r>
          </a:p>
          <a:p>
            <a:pPr lvl="1">
              <a:spcAft>
                <a:spcPts val="0"/>
              </a:spcAft>
            </a:pPr>
            <a:r>
              <a:rPr lang="en-US" sz="1800" dirty="0"/>
              <a:t>Emerging data on BCMA antigen escape as a mechanism of resistance to bispecific therapies like elranatamab and teclistamab  </a:t>
            </a:r>
          </a:p>
          <a:p>
            <a:pPr lvl="1">
              <a:spcAft>
                <a:spcPts val="0"/>
              </a:spcAft>
            </a:pPr>
            <a:r>
              <a:rPr lang="en-US" sz="1800" dirty="0"/>
              <a:t>Different point mutations on the BCMA extracellular domain can have variable effects on the binding affinity for elranatamab and teclistamab</a:t>
            </a:r>
          </a:p>
          <a:p>
            <a:pPr lvl="2">
              <a:spcAft>
                <a:spcPts val="0"/>
              </a:spcAft>
              <a:buFont typeface="Wingdings" panose="05000000000000000000" pitchFamily="2" charset="2"/>
              <a:buChar char="§"/>
            </a:pPr>
            <a:r>
              <a:rPr lang="en-US" sz="1600" dirty="0"/>
              <a:t>Just because one BCMA-directed bispecific doesn't work, doesn't mean that another one won’t</a:t>
            </a:r>
          </a:p>
          <a:p>
            <a:pPr>
              <a:spcAft>
                <a:spcPts val="0"/>
              </a:spcAft>
            </a:pPr>
            <a:r>
              <a:rPr lang="en-US" sz="2000" b="1" dirty="0"/>
              <a:t>Dosing: </a:t>
            </a:r>
            <a:r>
              <a:rPr lang="en-US" sz="2000" dirty="0">
                <a:latin typeface="+mn-lt"/>
              </a:rPr>
              <a:t>Teclistamab and talquetamab use weight-based dosing, while elranatamab dosing is fixed</a:t>
            </a:r>
          </a:p>
          <a:p>
            <a:pPr lvl="1">
              <a:spcAft>
                <a:spcPts val="0"/>
              </a:spcAft>
            </a:pPr>
            <a:r>
              <a:rPr lang="en-US" sz="1800" dirty="0">
                <a:latin typeface="+mn-lt"/>
              </a:rPr>
              <a:t>Potential for overtreating? </a:t>
            </a:r>
          </a:p>
          <a:p>
            <a:pPr>
              <a:spcAft>
                <a:spcPts val="0"/>
              </a:spcAft>
            </a:pPr>
            <a:r>
              <a:rPr lang="en-US" sz="2000" b="1" dirty="0">
                <a:latin typeface="+mn-lt"/>
              </a:rPr>
              <a:t>Hospitalization: </a:t>
            </a:r>
            <a:r>
              <a:rPr lang="en-US" sz="2000" dirty="0">
                <a:solidFill>
                  <a:srgbClr val="000000"/>
                </a:solidFill>
                <a:effectLst/>
                <a:latin typeface="+mn-lt"/>
                <a:ea typeface="Calibri" panose="020F0502020204030204" pitchFamily="34" charset="0"/>
                <a:cs typeface="Calibri" panose="020F0502020204030204" pitchFamily="34" charset="0"/>
              </a:rPr>
              <a:t>Less hospitalization recommended with </a:t>
            </a:r>
            <a:r>
              <a:rPr lang="en-US" sz="2000" dirty="0">
                <a:solidFill>
                  <a:srgbClr val="000000"/>
                </a:solidFill>
                <a:latin typeface="+mn-lt"/>
                <a:ea typeface="Calibri" panose="020F0502020204030204" pitchFamily="34" charset="0"/>
                <a:cs typeface="Calibri" panose="020F0502020204030204" pitchFamily="34" charset="0"/>
              </a:rPr>
              <a:t>elranatamab (</a:t>
            </a:r>
            <a:r>
              <a:rPr lang="en-US" sz="2000" dirty="0">
                <a:solidFill>
                  <a:srgbClr val="000000"/>
                </a:solidFill>
                <a:effectLst/>
                <a:latin typeface="+mn-lt"/>
                <a:ea typeface="Calibri" panose="020F0502020204030204" pitchFamily="34" charset="0"/>
                <a:cs typeface="Calibri" panose="020F0502020204030204" pitchFamily="34" charset="0"/>
              </a:rPr>
              <a:t>48 </a:t>
            </a:r>
            <a:r>
              <a:rPr lang="en-US" sz="2000" dirty="0" err="1">
                <a:solidFill>
                  <a:srgbClr val="000000"/>
                </a:solidFill>
                <a:effectLst/>
                <a:latin typeface="+mn-lt"/>
                <a:ea typeface="Calibri" panose="020F0502020204030204" pitchFamily="34" charset="0"/>
                <a:cs typeface="Calibri" panose="020F0502020204030204" pitchFamily="34" charset="0"/>
              </a:rPr>
              <a:t>hr</a:t>
            </a:r>
            <a:r>
              <a:rPr lang="en-US" sz="2000" dirty="0">
                <a:solidFill>
                  <a:srgbClr val="000000"/>
                </a:solidFill>
                <a:effectLst/>
                <a:latin typeface="+mn-lt"/>
                <a:ea typeface="Calibri" panose="020F0502020204030204" pitchFamily="34" charset="0"/>
                <a:cs typeface="Calibri" panose="020F0502020204030204" pitchFamily="34" charset="0"/>
              </a:rPr>
              <a:t> after step-up dose 1 and 24 </a:t>
            </a:r>
            <a:r>
              <a:rPr lang="en-US" sz="2000" dirty="0" err="1">
                <a:solidFill>
                  <a:srgbClr val="000000"/>
                </a:solidFill>
                <a:effectLst/>
                <a:latin typeface="+mn-lt"/>
                <a:ea typeface="Calibri" panose="020F0502020204030204" pitchFamily="34" charset="0"/>
                <a:cs typeface="Calibri" panose="020F0502020204030204" pitchFamily="34" charset="0"/>
              </a:rPr>
              <a:t>hr</a:t>
            </a:r>
            <a:r>
              <a:rPr lang="en-US" sz="2000" dirty="0">
                <a:solidFill>
                  <a:srgbClr val="000000"/>
                </a:solidFill>
                <a:effectLst/>
                <a:latin typeface="+mn-lt"/>
                <a:ea typeface="Calibri" panose="020F0502020204030204" pitchFamily="34" charset="0"/>
                <a:cs typeface="Calibri" panose="020F0502020204030204" pitchFamily="34" charset="0"/>
              </a:rPr>
              <a:t> after step-up dose 2, followed by outpatient administration)</a:t>
            </a:r>
          </a:p>
          <a:p>
            <a:pPr lvl="1">
              <a:spcAft>
                <a:spcPts val="0"/>
              </a:spcAft>
            </a:pPr>
            <a:r>
              <a:rPr lang="en-US" sz="1800" dirty="0">
                <a:solidFill>
                  <a:srgbClr val="000000"/>
                </a:solidFill>
                <a:effectLst/>
                <a:latin typeface="+mn-lt"/>
                <a:ea typeface="Calibri" panose="020F0502020204030204" pitchFamily="34" charset="0"/>
                <a:cs typeface="Calibri" panose="020F0502020204030204" pitchFamily="34" charset="0"/>
              </a:rPr>
              <a:t>Teclistamab and talquetamab require hospitalization for 48 </a:t>
            </a:r>
            <a:r>
              <a:rPr lang="en-US" sz="1800" dirty="0" err="1">
                <a:solidFill>
                  <a:srgbClr val="000000"/>
                </a:solidFill>
                <a:effectLst/>
                <a:latin typeface="+mn-lt"/>
                <a:ea typeface="Calibri" panose="020F0502020204030204" pitchFamily="34" charset="0"/>
                <a:cs typeface="Calibri" panose="020F0502020204030204" pitchFamily="34" charset="0"/>
              </a:rPr>
              <a:t>hr</a:t>
            </a:r>
            <a:r>
              <a:rPr lang="en-US" sz="1800" dirty="0">
                <a:solidFill>
                  <a:srgbClr val="000000"/>
                </a:solidFill>
                <a:effectLst/>
                <a:latin typeface="+mn-lt"/>
                <a:ea typeface="Calibri" panose="020F0502020204030204" pitchFamily="34" charset="0"/>
                <a:cs typeface="Calibri" panose="020F0502020204030204" pitchFamily="34" charset="0"/>
              </a:rPr>
              <a:t> after each step-up dose (includes first treatment dose)</a:t>
            </a:r>
          </a:p>
          <a:p>
            <a:pPr lvl="1">
              <a:spcAft>
                <a:spcPts val="0"/>
              </a:spcAft>
            </a:pPr>
            <a:r>
              <a:rPr lang="en-US" sz="1800" dirty="0">
                <a:solidFill>
                  <a:srgbClr val="000000"/>
                </a:solidFill>
                <a:latin typeface="+mn-lt"/>
                <a:ea typeface="Calibri" panose="020F0502020204030204" pitchFamily="34" charset="0"/>
                <a:cs typeface="Calibri" panose="020F0502020204030204" pitchFamily="34" charset="0"/>
              </a:rPr>
              <a:t>F</a:t>
            </a:r>
            <a:r>
              <a:rPr lang="en-US" sz="1800" dirty="0">
                <a:solidFill>
                  <a:srgbClr val="000000"/>
                </a:solidFill>
                <a:effectLst/>
                <a:latin typeface="+mn-lt"/>
                <a:ea typeface="Calibri" panose="020F0502020204030204" pitchFamily="34" charset="0"/>
                <a:cs typeface="Calibri" panose="020F0502020204030204" pitchFamily="34" charset="0"/>
              </a:rPr>
              <a:t>rom a bed and resource utilization standpoint, elranatamab would be favored</a:t>
            </a:r>
            <a:endParaRPr lang="en-US" sz="1800" dirty="0">
              <a:latin typeface="+mn-lt"/>
            </a:endParaRPr>
          </a:p>
          <a:p>
            <a:pPr>
              <a:spcAft>
                <a:spcPts val="0"/>
              </a:spcAft>
            </a:pPr>
            <a:endParaRPr lang="en-US" sz="2000" dirty="0">
              <a:latin typeface="+mn-lt"/>
            </a:endParaRPr>
          </a:p>
          <a:p>
            <a:pPr>
              <a:spcAft>
                <a:spcPts val="0"/>
              </a:spcAft>
            </a:pPr>
            <a:endParaRPr lang="en-US" sz="2000" dirty="0"/>
          </a:p>
          <a:p>
            <a:pPr>
              <a:spcAft>
                <a:spcPts val="0"/>
              </a:spcAft>
            </a:pPr>
            <a:endParaRPr lang="en-US" dirty="0"/>
          </a:p>
        </p:txBody>
      </p:sp>
      <p:sp>
        <p:nvSpPr>
          <p:cNvPr id="4" name="TextBox 3">
            <a:extLst>
              <a:ext uri="{FF2B5EF4-FFF2-40B4-BE49-F238E27FC236}">
                <a16:creationId xmlns:a16="http://schemas.microsoft.com/office/drawing/2014/main" id="{1ED998FC-12B3-2D4A-147E-297BFFCA045D}"/>
              </a:ext>
            </a:extLst>
          </p:cNvPr>
          <p:cNvSpPr txBox="1"/>
          <p:nvPr/>
        </p:nvSpPr>
        <p:spPr bwMode="auto">
          <a:xfrm>
            <a:off x="397480" y="6376244"/>
            <a:ext cx="60059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Elranatamab-bcmm</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PI. Lee. Nat Med. 2023;29:2295.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Teclistamab-cqyv</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PI.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Talquetamab-tgvs</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PI. </a:t>
            </a:r>
            <a:endPar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593613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9E5E-05A2-F3E6-E144-F88117553847}"/>
              </a:ext>
            </a:extLst>
          </p:cNvPr>
          <p:cNvSpPr>
            <a:spLocks noGrp="1"/>
          </p:cNvSpPr>
          <p:nvPr>
            <p:ph type="title"/>
          </p:nvPr>
        </p:nvSpPr>
        <p:spPr/>
        <p:txBody>
          <a:bodyPr/>
          <a:lstStyle/>
          <a:p>
            <a:r>
              <a:rPr lang="en-US"/>
              <a:t>Let’s Revisit Our Questions</a:t>
            </a:r>
          </a:p>
        </p:txBody>
      </p:sp>
    </p:spTree>
    <p:extLst>
      <p:ext uri="{BB962C8B-B14F-4D97-AF65-F5344CB8AC3E}">
        <p14:creationId xmlns:p14="http://schemas.microsoft.com/office/powerpoint/2010/main" val="2671568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307BF2-DD07-F192-4ACA-DAF5E4E9B30C}"/>
              </a:ext>
            </a:extLst>
          </p:cNvPr>
          <p:cNvSpPr>
            <a:spLocks noGrp="1"/>
          </p:cNvSpPr>
          <p:nvPr>
            <p:ph type="title"/>
          </p:nvPr>
        </p:nvSpPr>
        <p:spPr>
          <a:xfrm>
            <a:off x="609759" y="238127"/>
            <a:ext cx="10872444" cy="1590673"/>
          </a:xfrm>
          <a:solidFill>
            <a:schemeClr val="accent2"/>
          </a:solidFill>
        </p:spPr>
        <p:txBody>
          <a:bodyPr/>
          <a:lstStyle/>
          <a:p>
            <a:r>
              <a:rPr lang="en-US" dirty="0">
                <a:solidFill>
                  <a:schemeClr val="tx1"/>
                </a:solidFill>
              </a:rPr>
              <a:t>Posttest</a:t>
            </a:r>
            <a:r>
              <a:rPr lang="en-US" sz="3200" dirty="0">
                <a:solidFill>
                  <a:schemeClr val="tx1"/>
                </a:solidFill>
              </a:rPr>
              <a:t> 1: In the pivotal phase I/II MajesTEC-1 trial evaluating teclistamab in patients with R/R MM, which of the following was reported? </a:t>
            </a:r>
          </a:p>
        </p:txBody>
      </p:sp>
      <p:sp>
        <p:nvSpPr>
          <p:cNvPr id="7" name="Content Placeholder 6">
            <a:extLst>
              <a:ext uri="{FF2B5EF4-FFF2-40B4-BE49-F238E27FC236}">
                <a16:creationId xmlns:a16="http://schemas.microsoft.com/office/drawing/2014/main" id="{2B74D1D9-0B12-DD92-EBC8-4217196CA8C8}"/>
              </a:ext>
            </a:extLst>
          </p:cNvPr>
          <p:cNvSpPr>
            <a:spLocks noGrp="1"/>
          </p:cNvSpPr>
          <p:nvPr>
            <p:ph idx="1"/>
          </p:nvPr>
        </p:nvSpPr>
        <p:spPr>
          <a:xfrm>
            <a:off x="604676" y="2093205"/>
            <a:ext cx="6175750" cy="4070528"/>
          </a:xfrm>
        </p:spPr>
        <p:txBody>
          <a:bodyPr/>
          <a:lstStyle/>
          <a:p>
            <a:pPr marL="514350" indent="-514350">
              <a:buAutoNum type="arabicPeriod"/>
            </a:pPr>
            <a:r>
              <a:rPr lang="en-US" dirty="0"/>
              <a:t>ORR of approximately 60%</a:t>
            </a:r>
          </a:p>
          <a:p>
            <a:pPr marL="514350" indent="-514350">
              <a:buAutoNum type="arabicPeriod"/>
            </a:pPr>
            <a:r>
              <a:rPr lang="en-US" dirty="0"/>
              <a:t>Median DoR of approximately 12 mo</a:t>
            </a:r>
            <a:endParaRPr lang="en-US" dirty="0">
              <a:cs typeface="Calibri" panose="020F0502020204030204" pitchFamily="34" charset="0"/>
            </a:endParaRPr>
          </a:p>
          <a:p>
            <a:pPr marL="514350" indent="-514350">
              <a:buAutoNum type="arabicPeriod"/>
            </a:pPr>
            <a:r>
              <a:rPr lang="en-US" dirty="0"/>
              <a:t>Grade 2 CRS in approximately one half of patients</a:t>
            </a:r>
            <a:endParaRPr lang="en-US" dirty="0">
              <a:cs typeface="Calibri" panose="020F0502020204030204" pitchFamily="34" charset="0"/>
            </a:endParaRPr>
          </a:p>
          <a:p>
            <a:pPr marL="514350" indent="-514350">
              <a:buAutoNum type="arabicPeriod"/>
            </a:pPr>
            <a:r>
              <a:rPr lang="en-US" dirty="0"/>
              <a:t>Median duration of 1 day for patients who experienced ICANS</a:t>
            </a:r>
            <a:endParaRPr lang="en-US" dirty="0">
              <a:cs typeface="Calibri" panose="020F0502020204030204" pitchFamily="34" charset="0"/>
            </a:endParaRPr>
          </a:p>
        </p:txBody>
      </p:sp>
    </p:spTree>
    <p:extLst>
      <p:ext uri="{BB962C8B-B14F-4D97-AF65-F5344CB8AC3E}">
        <p14:creationId xmlns:p14="http://schemas.microsoft.com/office/powerpoint/2010/main" val="691542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307BF2-DD07-F192-4ACA-DAF5E4E9B30C}"/>
              </a:ext>
            </a:extLst>
          </p:cNvPr>
          <p:cNvSpPr>
            <a:spLocks noGrp="1"/>
          </p:cNvSpPr>
          <p:nvPr>
            <p:ph type="title"/>
          </p:nvPr>
        </p:nvSpPr>
        <p:spPr>
          <a:xfrm>
            <a:off x="609759" y="238127"/>
            <a:ext cx="10872444" cy="1590673"/>
          </a:xfrm>
          <a:solidFill>
            <a:schemeClr val="accent2"/>
          </a:solidFill>
        </p:spPr>
        <p:txBody>
          <a:bodyPr/>
          <a:lstStyle/>
          <a:p>
            <a:r>
              <a:rPr lang="en-US" dirty="0">
                <a:solidFill>
                  <a:schemeClr val="tx1"/>
                </a:solidFill>
              </a:rPr>
              <a:t>Posttest</a:t>
            </a:r>
            <a:r>
              <a:rPr lang="en-US" sz="3200" dirty="0">
                <a:solidFill>
                  <a:schemeClr val="tx1"/>
                </a:solidFill>
              </a:rPr>
              <a:t> 1: In the pivotal phase I/II MajesTEC-1 trial evaluating teclistamab in patients with R/R MM, which of the following was reported? </a:t>
            </a:r>
          </a:p>
        </p:txBody>
      </p:sp>
      <p:sp>
        <p:nvSpPr>
          <p:cNvPr id="7" name="Content Placeholder 6">
            <a:extLst>
              <a:ext uri="{FF2B5EF4-FFF2-40B4-BE49-F238E27FC236}">
                <a16:creationId xmlns:a16="http://schemas.microsoft.com/office/drawing/2014/main" id="{2B74D1D9-0B12-DD92-EBC8-4217196CA8C8}"/>
              </a:ext>
            </a:extLst>
          </p:cNvPr>
          <p:cNvSpPr>
            <a:spLocks noGrp="1"/>
          </p:cNvSpPr>
          <p:nvPr>
            <p:ph idx="1"/>
          </p:nvPr>
        </p:nvSpPr>
        <p:spPr>
          <a:xfrm>
            <a:off x="604676" y="2093205"/>
            <a:ext cx="6175750" cy="4070528"/>
          </a:xfrm>
        </p:spPr>
        <p:txBody>
          <a:bodyPr/>
          <a:lstStyle/>
          <a:p>
            <a:pPr marL="514350" indent="-514350">
              <a:buAutoNum type="arabicPeriod"/>
            </a:pPr>
            <a:r>
              <a:rPr lang="en-US" dirty="0"/>
              <a:t>ORR of approximately 60%</a:t>
            </a:r>
          </a:p>
          <a:p>
            <a:pPr marL="514350" indent="-514350">
              <a:buAutoNum type="arabicPeriod"/>
            </a:pPr>
            <a:r>
              <a:rPr lang="en-US" dirty="0"/>
              <a:t>Median DoR of approximately 12 mo</a:t>
            </a:r>
            <a:endParaRPr lang="en-US" dirty="0">
              <a:cs typeface="Calibri" panose="020F0502020204030204" pitchFamily="34" charset="0"/>
            </a:endParaRPr>
          </a:p>
          <a:p>
            <a:pPr marL="514350" indent="-514350">
              <a:buAutoNum type="arabicPeriod"/>
            </a:pPr>
            <a:r>
              <a:rPr lang="en-US" dirty="0"/>
              <a:t>Grade 2 CRS in approximately one half of patients</a:t>
            </a:r>
            <a:endParaRPr lang="en-US" dirty="0">
              <a:cs typeface="Calibri" panose="020F0502020204030204" pitchFamily="34" charset="0"/>
            </a:endParaRPr>
          </a:p>
          <a:p>
            <a:pPr marL="514350" indent="-514350">
              <a:buAutoNum type="arabicPeriod"/>
            </a:pPr>
            <a:r>
              <a:rPr lang="en-US" dirty="0"/>
              <a:t>Median duration of 1 day for patients who experienced ICANS</a:t>
            </a:r>
            <a:endParaRPr lang="en-US" dirty="0">
              <a:cs typeface="Calibri" panose="020F0502020204030204" pitchFamily="34" charset="0"/>
            </a:endParaRPr>
          </a:p>
          <a:p>
            <a:pPr>
              <a:buAutoNum type="arabicPeriod"/>
            </a:pPr>
            <a:endParaRPr lang="en-US" dirty="0">
              <a:cs typeface="Calibri" panose="020F0502020204030204" pitchFamily="34" charset="0"/>
            </a:endParaRPr>
          </a:p>
        </p:txBody>
      </p:sp>
      <p:grpSp>
        <p:nvGrpSpPr>
          <p:cNvPr id="2" name="Group 1">
            <a:extLst>
              <a:ext uri="{FF2B5EF4-FFF2-40B4-BE49-F238E27FC236}">
                <a16:creationId xmlns:a16="http://schemas.microsoft.com/office/drawing/2014/main" id="{1F13922B-FE68-F8F0-4357-A6D5758AFA08}"/>
              </a:ext>
            </a:extLst>
          </p:cNvPr>
          <p:cNvGrpSpPr/>
          <p:nvPr/>
        </p:nvGrpSpPr>
        <p:grpSpPr>
          <a:xfrm>
            <a:off x="6876582" y="2618597"/>
            <a:ext cx="5020450" cy="2918548"/>
            <a:chOff x="6876582" y="2618597"/>
            <a:chExt cx="5020450" cy="2918548"/>
          </a:xfrm>
        </p:grpSpPr>
        <p:sp>
          <p:nvSpPr>
            <p:cNvPr id="11" name="Rounded Rectangle 1">
              <a:extLst>
                <a:ext uri="{FF2B5EF4-FFF2-40B4-BE49-F238E27FC236}">
                  <a16:creationId xmlns:a16="http://schemas.microsoft.com/office/drawing/2014/main" id="{592C1C6F-6C06-F18B-CF59-6A4E8C617173}"/>
                </a:ext>
              </a:extLst>
            </p:cNvPr>
            <p:cNvSpPr/>
            <p:nvPr/>
          </p:nvSpPr>
          <p:spPr bwMode="auto">
            <a:xfrm>
              <a:off x="7093246" y="2857137"/>
              <a:ext cx="4803786" cy="2680008"/>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p>
              <a:pPr marL="182563" marR="0" lvl="0" indent="-169863"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the MajesTEC-1 trial, teclistamab elicited an ORR of 63% in patients with R/R MM, with a median DoR of 24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182563" marR="0" lvl="0" indent="-169863"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Based on the current PI, 21% of patients have experienced grade 2 CRS and for patients who experienced ICANS, the median duration was 3 days (range: 1-20)</a:t>
              </a:r>
            </a:p>
          </p:txBody>
        </p:sp>
        <p:sp>
          <p:nvSpPr>
            <p:cNvPr id="12" name="Rounded Rectangle 2">
              <a:extLst>
                <a:ext uri="{FF2B5EF4-FFF2-40B4-BE49-F238E27FC236}">
                  <a16:creationId xmlns:a16="http://schemas.microsoft.com/office/drawing/2014/main" id="{204FED33-0D9F-6035-E530-605C5D6DB315}"/>
                </a:ext>
              </a:extLst>
            </p:cNvPr>
            <p:cNvSpPr/>
            <p:nvPr/>
          </p:nvSpPr>
          <p:spPr bwMode="auto">
            <a:xfrm>
              <a:off x="6876582" y="2618597"/>
              <a:ext cx="1698810" cy="524141"/>
            </a:xfrm>
            <a:prstGeom prst="roundRect">
              <a:avLst>
                <a:gd name="adj" fmla="val 12627"/>
              </a:avLst>
            </a:prstGeom>
            <a:solidFill>
              <a:schemeClr val="accent3"/>
            </a:solidFill>
            <a:ln w="0">
              <a:noFill/>
              <a:miter lim="800000"/>
              <a:headEnd/>
              <a:tailEnd/>
            </a:ln>
            <a:effectLst/>
          </p:spPr>
          <p:txBody>
            <a:bodyPr lIns="0" tIns="0" rIns="0" bIns="0"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2400" b="1" i="0" u="none" strike="noStrike" kern="1200" cap="none" spc="100" normalizeH="0" baseline="0" noProof="0" dirty="0">
                  <a:ln>
                    <a:noFill/>
                  </a:ln>
                  <a:solidFill>
                    <a:srgbClr val="FFFFFF"/>
                  </a:solidFill>
                  <a:effectLst/>
                  <a:uLnTx/>
                  <a:uFillTx/>
                  <a:latin typeface="Calibri" panose="020F0502020204030204" pitchFamily="34" charset="0"/>
                  <a:ea typeface="+mn-ea"/>
                  <a:cs typeface="+mn-cs"/>
                </a:rPr>
                <a:t>RATIONALE</a:t>
              </a:r>
            </a:p>
          </p:txBody>
        </p:sp>
      </p:grpSp>
      <p:sp>
        <p:nvSpPr>
          <p:cNvPr id="13" name="Rectangle: Rounded Corners 12">
            <a:extLst>
              <a:ext uri="{FF2B5EF4-FFF2-40B4-BE49-F238E27FC236}">
                <a16:creationId xmlns:a16="http://schemas.microsoft.com/office/drawing/2014/main" id="{9AD70F88-7813-373C-A519-015C2CFB87F2}"/>
              </a:ext>
            </a:extLst>
          </p:cNvPr>
          <p:cNvSpPr/>
          <p:nvPr/>
        </p:nvSpPr>
        <p:spPr bwMode="auto">
          <a:xfrm>
            <a:off x="604675" y="2020416"/>
            <a:ext cx="5752058" cy="583894"/>
          </a:xfrm>
          <a:prstGeom prst="roundRect">
            <a:avLst/>
          </a:prstGeom>
          <a:noFill/>
          <a:ln w="28575">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1902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DCF7-AE1C-7125-C5DD-00D87505422C}"/>
              </a:ext>
            </a:extLst>
          </p:cNvPr>
          <p:cNvSpPr>
            <a:spLocks noGrp="1"/>
          </p:cNvSpPr>
          <p:nvPr>
            <p:ph type="title"/>
          </p:nvPr>
        </p:nvSpPr>
        <p:spPr/>
        <p:txBody>
          <a:bodyPr/>
          <a:lstStyle/>
          <a:p>
            <a:r>
              <a:rPr lang="en-US"/>
              <a:t>Let’s Start With a Few Questions</a:t>
            </a:r>
          </a:p>
        </p:txBody>
      </p:sp>
    </p:spTree>
    <p:extLst>
      <p:ext uri="{BB962C8B-B14F-4D97-AF65-F5344CB8AC3E}">
        <p14:creationId xmlns:p14="http://schemas.microsoft.com/office/powerpoint/2010/main" val="4161463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07B6-E1E4-80A5-E4BF-0A3A55962198}"/>
              </a:ext>
            </a:extLst>
          </p:cNvPr>
          <p:cNvSpPr>
            <a:spLocks noGrp="1"/>
          </p:cNvSpPr>
          <p:nvPr>
            <p:ph type="title"/>
          </p:nvPr>
        </p:nvSpPr>
        <p:spPr>
          <a:xfrm>
            <a:off x="609759" y="238126"/>
            <a:ext cx="10872444" cy="2154261"/>
          </a:xfrm>
          <a:solidFill>
            <a:schemeClr val="accent2"/>
          </a:solidFill>
        </p:spPr>
        <p:txBody>
          <a:bodyPr/>
          <a:lstStyle/>
          <a:p>
            <a:r>
              <a:rPr lang="en-US" sz="2800" dirty="0">
                <a:solidFill>
                  <a:schemeClr val="tx1"/>
                </a:solidFill>
              </a:rPr>
              <a:t>Posttest 2: Your patient with R/R MM is starting treatment with a bispecific antibody, but he is concerned about getting transportation to the treatment facility. Which of the following </a:t>
            </a:r>
            <a:r>
              <a:rPr lang="en-US" sz="2800" i="1" dirty="0">
                <a:solidFill>
                  <a:schemeClr val="tx1"/>
                </a:solidFill>
              </a:rPr>
              <a:t>approved</a:t>
            </a:r>
            <a:r>
              <a:rPr lang="en-US" sz="2800" dirty="0">
                <a:solidFill>
                  <a:schemeClr val="tx1"/>
                </a:solidFill>
              </a:rPr>
              <a:t> agents would be most convenient for him based on the availability of initial biweekly dosing after completing step-up dosing?</a:t>
            </a:r>
          </a:p>
        </p:txBody>
      </p:sp>
      <p:sp>
        <p:nvSpPr>
          <p:cNvPr id="5" name="Content Placeholder 2">
            <a:extLst>
              <a:ext uri="{FF2B5EF4-FFF2-40B4-BE49-F238E27FC236}">
                <a16:creationId xmlns:a16="http://schemas.microsoft.com/office/drawing/2014/main" id="{96E89C62-D861-4A19-0145-13807D150EAB}"/>
              </a:ext>
            </a:extLst>
          </p:cNvPr>
          <p:cNvSpPr>
            <a:spLocks noGrp="1"/>
          </p:cNvSpPr>
          <p:nvPr>
            <p:ph idx="1"/>
          </p:nvPr>
        </p:nvSpPr>
        <p:spPr>
          <a:xfrm>
            <a:off x="604675" y="2392387"/>
            <a:ext cx="10877529" cy="3771346"/>
          </a:xfrm>
        </p:spPr>
        <p:txBody>
          <a:bodyPr/>
          <a:lstStyle/>
          <a:p>
            <a:pPr marL="514350" indent="-514350">
              <a:buAutoNum type="arabicPeriod"/>
            </a:pPr>
            <a:r>
              <a:rPr lang="en-US" dirty="0"/>
              <a:t>Cevostamab</a:t>
            </a:r>
            <a:endParaRPr lang="en-US"/>
          </a:p>
          <a:p>
            <a:pPr marL="514350" indent="-514350">
              <a:buAutoNum type="arabicPeriod"/>
            </a:pPr>
            <a:r>
              <a:rPr lang="en-US" dirty="0"/>
              <a:t>Elranatamab</a:t>
            </a:r>
            <a:endParaRPr lang="en-US" dirty="0">
              <a:cs typeface="Calibri" panose="020F0502020204030204" pitchFamily="34" charset="0"/>
            </a:endParaRPr>
          </a:p>
          <a:p>
            <a:pPr marL="514350" indent="-514350">
              <a:buAutoNum type="arabicPeriod"/>
            </a:pPr>
            <a:r>
              <a:rPr lang="en-US" dirty="0"/>
              <a:t>Linvoseltamab</a:t>
            </a:r>
            <a:endParaRPr lang="en-US" dirty="0">
              <a:cs typeface="Calibri" panose="020F0502020204030204" pitchFamily="34" charset="0"/>
            </a:endParaRPr>
          </a:p>
          <a:p>
            <a:pPr marL="514350" indent="-514350">
              <a:buAutoNum type="arabicPeriod"/>
            </a:pPr>
            <a:r>
              <a:rPr lang="en-US" dirty="0"/>
              <a:t>Talquetamab</a:t>
            </a:r>
            <a:endParaRPr lang="en-US" dirty="0">
              <a:cs typeface="Calibri" panose="020F0502020204030204" pitchFamily="34" charset="0"/>
            </a:endParaRPr>
          </a:p>
          <a:p>
            <a:pPr marL="514350" indent="-514350">
              <a:buAutoNum type="arabicPeriod"/>
            </a:pPr>
            <a:r>
              <a:rPr lang="en-US" dirty="0"/>
              <a:t>Teclistamab</a:t>
            </a:r>
            <a:endParaRPr lang="en-US" dirty="0">
              <a:cs typeface="Calibri" panose="020F0502020204030204" pitchFamily="34" charset="0"/>
            </a:endParaRPr>
          </a:p>
          <a:p>
            <a:pPr>
              <a:buAutoNum type="arabicPeriod"/>
            </a:pPr>
            <a:endParaRPr lang="en-US" dirty="0">
              <a:cs typeface="Calibri" panose="020F0502020204030204" pitchFamily="34" charset="0"/>
            </a:endParaRPr>
          </a:p>
        </p:txBody>
      </p:sp>
    </p:spTree>
    <p:extLst>
      <p:ext uri="{BB962C8B-B14F-4D97-AF65-F5344CB8AC3E}">
        <p14:creationId xmlns:p14="http://schemas.microsoft.com/office/powerpoint/2010/main" val="2028021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07B6-E1E4-80A5-E4BF-0A3A55962198}"/>
              </a:ext>
            </a:extLst>
          </p:cNvPr>
          <p:cNvSpPr>
            <a:spLocks noGrp="1"/>
          </p:cNvSpPr>
          <p:nvPr>
            <p:ph type="title"/>
          </p:nvPr>
        </p:nvSpPr>
        <p:spPr>
          <a:xfrm>
            <a:off x="609759" y="238127"/>
            <a:ext cx="10872444" cy="2154260"/>
          </a:xfrm>
          <a:solidFill>
            <a:schemeClr val="accent2"/>
          </a:solidFill>
        </p:spPr>
        <p:txBody>
          <a:bodyPr/>
          <a:lstStyle/>
          <a:p>
            <a:r>
              <a:rPr lang="en-US" sz="2800" dirty="0">
                <a:solidFill>
                  <a:schemeClr val="tx1"/>
                </a:solidFill>
              </a:rPr>
              <a:t>Posttest 2: Your patient with R/R MM is starting treatment with a bispecific antibody, but he is concerned about getting transportation to the treatment facility. Which of the following </a:t>
            </a:r>
            <a:r>
              <a:rPr lang="en-US" sz="2800" i="1" dirty="0">
                <a:solidFill>
                  <a:schemeClr val="tx1"/>
                </a:solidFill>
              </a:rPr>
              <a:t>approved</a:t>
            </a:r>
            <a:r>
              <a:rPr lang="en-US" sz="2800" dirty="0">
                <a:solidFill>
                  <a:schemeClr val="tx1"/>
                </a:solidFill>
              </a:rPr>
              <a:t> agents would be most convenient for him based on the availability of initial biweekly dosing after completing step-up dosing?</a:t>
            </a:r>
          </a:p>
        </p:txBody>
      </p:sp>
      <p:sp>
        <p:nvSpPr>
          <p:cNvPr id="3" name="Content Placeholder 2">
            <a:extLst>
              <a:ext uri="{FF2B5EF4-FFF2-40B4-BE49-F238E27FC236}">
                <a16:creationId xmlns:a16="http://schemas.microsoft.com/office/drawing/2014/main" id="{80008ADF-910E-636A-4F1B-C6425FCB9C5E}"/>
              </a:ext>
            </a:extLst>
          </p:cNvPr>
          <p:cNvSpPr>
            <a:spLocks noGrp="1"/>
          </p:cNvSpPr>
          <p:nvPr>
            <p:ph idx="1"/>
          </p:nvPr>
        </p:nvSpPr>
        <p:spPr>
          <a:xfrm>
            <a:off x="604675" y="2392387"/>
            <a:ext cx="10877529" cy="3771346"/>
          </a:xfrm>
        </p:spPr>
        <p:txBody>
          <a:bodyPr/>
          <a:lstStyle/>
          <a:p>
            <a:pPr marL="514350" indent="-514350">
              <a:buAutoNum type="arabicPeriod"/>
            </a:pPr>
            <a:r>
              <a:rPr lang="en-US" dirty="0"/>
              <a:t>Cevostamab</a:t>
            </a:r>
            <a:endParaRPr lang="en-US"/>
          </a:p>
          <a:p>
            <a:pPr marL="514350" indent="-514350">
              <a:buAutoNum type="arabicPeriod"/>
            </a:pPr>
            <a:r>
              <a:rPr lang="en-US" dirty="0"/>
              <a:t>Elranatamab</a:t>
            </a:r>
            <a:endParaRPr lang="en-US" dirty="0">
              <a:cs typeface="Calibri" panose="020F0502020204030204" pitchFamily="34" charset="0"/>
            </a:endParaRPr>
          </a:p>
          <a:p>
            <a:pPr marL="514350" indent="-514350">
              <a:buAutoNum type="arabicPeriod"/>
            </a:pPr>
            <a:r>
              <a:rPr lang="en-US" dirty="0"/>
              <a:t>Linvoseltamab</a:t>
            </a:r>
            <a:endParaRPr lang="en-US" dirty="0">
              <a:cs typeface="Calibri" panose="020F0502020204030204" pitchFamily="34" charset="0"/>
            </a:endParaRPr>
          </a:p>
          <a:p>
            <a:pPr marL="514350" indent="-514350">
              <a:buAutoNum type="arabicPeriod"/>
            </a:pPr>
            <a:r>
              <a:rPr lang="en-US" dirty="0"/>
              <a:t>Talquetamab</a:t>
            </a:r>
            <a:endParaRPr lang="en-US" dirty="0">
              <a:cs typeface="Calibri" panose="020F0502020204030204" pitchFamily="34" charset="0"/>
            </a:endParaRPr>
          </a:p>
          <a:p>
            <a:pPr marL="514350" indent="-514350">
              <a:buAutoNum type="arabicPeriod"/>
            </a:pPr>
            <a:r>
              <a:rPr lang="en-US" dirty="0"/>
              <a:t>Teclistamab</a:t>
            </a:r>
            <a:endParaRPr lang="en-US" dirty="0">
              <a:cs typeface="Calibri" panose="020F0502020204030204" pitchFamily="34" charset="0"/>
            </a:endParaRPr>
          </a:p>
          <a:p>
            <a:pPr>
              <a:buAutoNum type="arabicPeriod"/>
            </a:pPr>
            <a:endParaRPr lang="en-US" dirty="0">
              <a:cs typeface="Calibri" panose="020F0502020204030204" pitchFamily="34" charset="0"/>
            </a:endParaRPr>
          </a:p>
        </p:txBody>
      </p:sp>
      <p:sp>
        <p:nvSpPr>
          <p:cNvPr id="4" name="Rectangle: Rounded Corners 3">
            <a:extLst>
              <a:ext uri="{FF2B5EF4-FFF2-40B4-BE49-F238E27FC236}">
                <a16:creationId xmlns:a16="http://schemas.microsoft.com/office/drawing/2014/main" id="{DE991C92-0A60-3430-B127-CC4C0896F089}"/>
              </a:ext>
            </a:extLst>
          </p:cNvPr>
          <p:cNvSpPr/>
          <p:nvPr/>
        </p:nvSpPr>
        <p:spPr bwMode="auto">
          <a:xfrm>
            <a:off x="604675" y="4118486"/>
            <a:ext cx="2777503" cy="583894"/>
          </a:xfrm>
          <a:prstGeom prst="roundRect">
            <a:avLst/>
          </a:prstGeom>
          <a:noFill/>
          <a:ln w="28575">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7" name="Group 6">
            <a:extLst>
              <a:ext uri="{FF2B5EF4-FFF2-40B4-BE49-F238E27FC236}">
                <a16:creationId xmlns:a16="http://schemas.microsoft.com/office/drawing/2014/main" id="{AF8D6432-5AF9-91AB-EF50-C7EC6D6E3A47}"/>
              </a:ext>
            </a:extLst>
          </p:cNvPr>
          <p:cNvGrpSpPr/>
          <p:nvPr/>
        </p:nvGrpSpPr>
        <p:grpSpPr>
          <a:xfrm>
            <a:off x="4175886" y="2518428"/>
            <a:ext cx="7306317" cy="4034772"/>
            <a:chOff x="4175886" y="2392387"/>
            <a:chExt cx="7306317" cy="4034772"/>
          </a:xfrm>
        </p:grpSpPr>
        <p:sp>
          <p:nvSpPr>
            <p:cNvPr id="5" name="Rounded Rectangle 1">
              <a:extLst>
                <a:ext uri="{FF2B5EF4-FFF2-40B4-BE49-F238E27FC236}">
                  <a16:creationId xmlns:a16="http://schemas.microsoft.com/office/drawing/2014/main" id="{85E7DA5C-4220-507A-DCB7-B78A9B320C63}"/>
                </a:ext>
              </a:extLst>
            </p:cNvPr>
            <p:cNvSpPr/>
            <p:nvPr/>
          </p:nvSpPr>
          <p:spPr bwMode="auto">
            <a:xfrm>
              <a:off x="4392551" y="2630926"/>
              <a:ext cx="7089652" cy="3796233"/>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p>
              <a:pPr marL="182563" marR="0" lvl="0" indent="-169863"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Talquetamab is an approved bispecific antibody for R/R MM that may be administered weekly or biweekly after the step-up dosing is complete</a:t>
              </a:r>
            </a:p>
            <a:p>
              <a:pPr marL="182563" marR="0" lvl="0" indent="-169863"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Elranatamab is administered weekly for the first 24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wk</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of treatment and then biweekly from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Wk</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25 and beyond for patients who achieve a response</a:t>
              </a:r>
            </a:p>
            <a:p>
              <a:pPr marL="182563" marR="0" lvl="0" indent="-169863"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Teclistamab is administered weekly after step-up dosing; it may be given biweekly only after a patient has achieved and maintained a CR for at least 6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82563" marR="0" lvl="0" indent="-169863"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Cevostamab and linvoseltamab are investigational bispecific antibodies being evaluated for the management of R/R MM</a:t>
              </a:r>
            </a:p>
          </p:txBody>
        </p:sp>
        <p:sp>
          <p:nvSpPr>
            <p:cNvPr id="6" name="Rounded Rectangle 2">
              <a:extLst>
                <a:ext uri="{FF2B5EF4-FFF2-40B4-BE49-F238E27FC236}">
                  <a16:creationId xmlns:a16="http://schemas.microsoft.com/office/drawing/2014/main" id="{2A9FF086-3594-4963-E375-747911A8775A}"/>
                </a:ext>
              </a:extLst>
            </p:cNvPr>
            <p:cNvSpPr/>
            <p:nvPr/>
          </p:nvSpPr>
          <p:spPr bwMode="auto">
            <a:xfrm>
              <a:off x="4175886" y="2392387"/>
              <a:ext cx="1920113" cy="477078"/>
            </a:xfrm>
            <a:prstGeom prst="roundRect">
              <a:avLst>
                <a:gd name="adj" fmla="val 12627"/>
              </a:avLst>
            </a:prstGeom>
            <a:solidFill>
              <a:schemeClr val="accent3"/>
            </a:solidFill>
            <a:ln w="0">
              <a:noFill/>
              <a:miter lim="800000"/>
              <a:headEnd/>
              <a:tailEnd/>
            </a:ln>
            <a:effectLst/>
          </p:spPr>
          <p:txBody>
            <a:bodyPr lIns="0" tIns="0" rIns="0" bIns="0"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2400" b="1" i="0" u="none" strike="noStrike" kern="1200" cap="none" spc="100" normalizeH="0" baseline="0" noProof="0" dirty="0">
                  <a:ln>
                    <a:noFill/>
                  </a:ln>
                  <a:solidFill>
                    <a:srgbClr val="FFFFFF"/>
                  </a:solidFill>
                  <a:effectLst/>
                  <a:uLnTx/>
                  <a:uFillTx/>
                  <a:latin typeface="Calibri" panose="020F0502020204030204" pitchFamily="34" charset="0"/>
                  <a:ea typeface="+mn-ea"/>
                  <a:cs typeface="+mn-cs"/>
                </a:rPr>
                <a:t>RATIONALE</a:t>
              </a:r>
            </a:p>
          </p:txBody>
        </p:sp>
      </p:grpSp>
    </p:spTree>
    <p:extLst>
      <p:ext uri="{BB962C8B-B14F-4D97-AF65-F5344CB8AC3E}">
        <p14:creationId xmlns:p14="http://schemas.microsoft.com/office/powerpoint/2010/main" val="2611742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70BF-35AD-DA58-C7ED-FB85A96B6B89}"/>
              </a:ext>
            </a:extLst>
          </p:cNvPr>
          <p:cNvSpPr>
            <a:spLocks noGrp="1"/>
          </p:cNvSpPr>
          <p:nvPr>
            <p:ph type="title"/>
          </p:nvPr>
        </p:nvSpPr>
        <p:spPr/>
        <p:txBody>
          <a:bodyPr/>
          <a:lstStyle/>
          <a:p>
            <a:r>
              <a:rPr lang="en-US"/>
              <a:t>Bispecific Antibodies in </a:t>
            </a:r>
            <a:br>
              <a:rPr lang="en-US"/>
            </a:br>
            <a:r>
              <a:rPr lang="en-US"/>
              <a:t>B-Cell Lymphomas</a:t>
            </a:r>
          </a:p>
        </p:txBody>
      </p:sp>
    </p:spTree>
    <p:extLst>
      <p:ext uri="{BB962C8B-B14F-4D97-AF65-F5344CB8AC3E}">
        <p14:creationId xmlns:p14="http://schemas.microsoft.com/office/powerpoint/2010/main" val="3395144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4F5E83-61BA-222B-70F5-6C751E04565D}"/>
              </a:ext>
            </a:extLst>
          </p:cNvPr>
          <p:cNvSpPr>
            <a:spLocks noGrp="1"/>
          </p:cNvSpPr>
          <p:nvPr>
            <p:ph type="title"/>
          </p:nvPr>
        </p:nvSpPr>
        <p:spPr/>
        <p:txBody>
          <a:bodyPr/>
          <a:lstStyle/>
          <a:p>
            <a:r>
              <a:rPr lang="en-US" dirty="0"/>
              <a:t>Mosunetuzumab: CD20-directed CD3 T-cell Engager</a:t>
            </a:r>
          </a:p>
        </p:txBody>
      </p:sp>
      <p:sp>
        <p:nvSpPr>
          <p:cNvPr id="2" name="Content Placeholder 1">
            <a:extLst>
              <a:ext uri="{FF2B5EF4-FFF2-40B4-BE49-F238E27FC236}">
                <a16:creationId xmlns:a16="http://schemas.microsoft.com/office/drawing/2014/main" id="{9A8C324E-703F-3B94-EA05-4EB652FEA496}"/>
              </a:ext>
            </a:extLst>
          </p:cNvPr>
          <p:cNvSpPr>
            <a:spLocks noGrp="1"/>
          </p:cNvSpPr>
          <p:nvPr>
            <p:ph idx="1"/>
          </p:nvPr>
        </p:nvSpPr>
        <p:spPr/>
        <p:txBody>
          <a:bodyPr/>
          <a:lstStyle/>
          <a:p>
            <a:pPr>
              <a:spcBef>
                <a:spcPts val="600"/>
              </a:spcBef>
            </a:pPr>
            <a:r>
              <a:rPr lang="en-US" sz="2200" b="1" dirty="0"/>
              <a:t>Indication: </a:t>
            </a:r>
            <a:r>
              <a:rPr lang="en-US" sz="2200" dirty="0"/>
              <a:t>R/R FL after ≥2 lines of therapy (accelerated approval)</a:t>
            </a:r>
          </a:p>
          <a:p>
            <a:pPr>
              <a:spcBef>
                <a:spcPts val="600"/>
              </a:spcBef>
            </a:pPr>
            <a:r>
              <a:rPr lang="en-US" sz="2200" b="1" dirty="0" err="1"/>
              <a:t>MoA</a:t>
            </a:r>
            <a:r>
              <a:rPr lang="en-US" sz="2200" b="1" dirty="0"/>
              <a:t>: </a:t>
            </a:r>
            <a:r>
              <a:rPr lang="en-US" sz="2200" dirty="0"/>
              <a:t>Binds</a:t>
            </a:r>
            <a:r>
              <a:rPr lang="en-US" sz="2200" b="1" dirty="0"/>
              <a:t> </a:t>
            </a:r>
            <a:r>
              <a:rPr lang="en-US" sz="2200" dirty="0"/>
              <a:t>CD20 on B-cells and CD3 on T-cells</a:t>
            </a:r>
          </a:p>
          <a:p>
            <a:pPr>
              <a:spcBef>
                <a:spcPts val="600"/>
              </a:spcBef>
            </a:pPr>
            <a:r>
              <a:rPr lang="en-US" sz="2200" b="1" dirty="0"/>
              <a:t>NCT02500407:</a:t>
            </a:r>
            <a:r>
              <a:rPr lang="en-US" sz="2200" dirty="0"/>
              <a:t> Multicenter, open-label, pivotal phase I/II dose escalation trial in NHL and CLL (n = 90 patients with R/R FL)</a:t>
            </a:r>
          </a:p>
          <a:p>
            <a:pPr lvl="1">
              <a:spcBef>
                <a:spcPts val="600"/>
              </a:spcBef>
            </a:pPr>
            <a:r>
              <a:rPr lang="en-US" sz="2200" dirty="0"/>
              <a:t>Median follow-up: 37.4 </a:t>
            </a:r>
            <a:r>
              <a:rPr lang="en-US" sz="2200" dirty="0" err="1"/>
              <a:t>mo</a:t>
            </a:r>
            <a:endParaRPr lang="en-US" sz="2200" dirty="0"/>
          </a:p>
        </p:txBody>
      </p:sp>
      <p:grpSp>
        <p:nvGrpSpPr>
          <p:cNvPr id="25" name="Group 24">
            <a:extLst>
              <a:ext uri="{FF2B5EF4-FFF2-40B4-BE49-F238E27FC236}">
                <a16:creationId xmlns:a16="http://schemas.microsoft.com/office/drawing/2014/main" id="{15DE1F3F-B4C7-A7BA-C21A-B5FDD6045391}"/>
              </a:ext>
            </a:extLst>
          </p:cNvPr>
          <p:cNvGrpSpPr/>
          <p:nvPr/>
        </p:nvGrpSpPr>
        <p:grpSpPr>
          <a:xfrm>
            <a:off x="8836094" y="2982534"/>
            <a:ext cx="2387803" cy="3181199"/>
            <a:chOff x="8852409" y="1661161"/>
            <a:chExt cx="2387803" cy="3181199"/>
          </a:xfrm>
        </p:grpSpPr>
        <p:grpSp>
          <p:nvGrpSpPr>
            <p:cNvPr id="4" name="Group 3">
              <a:extLst>
                <a:ext uri="{FF2B5EF4-FFF2-40B4-BE49-F238E27FC236}">
                  <a16:creationId xmlns:a16="http://schemas.microsoft.com/office/drawing/2014/main" id="{616E3945-BAD8-8FD9-4AC6-3594845EE229}"/>
                </a:ext>
              </a:extLst>
            </p:cNvPr>
            <p:cNvGrpSpPr/>
            <p:nvPr/>
          </p:nvGrpSpPr>
          <p:grpSpPr>
            <a:xfrm>
              <a:off x="9226032" y="2038808"/>
              <a:ext cx="1793869" cy="1797178"/>
              <a:chOff x="2161187" y="2087812"/>
              <a:chExt cx="1105276" cy="1107314"/>
            </a:xfrm>
          </p:grpSpPr>
          <p:cxnSp>
            <p:nvCxnSpPr>
              <p:cNvPr id="5" name="Straight Connector 4">
                <a:extLst>
                  <a:ext uri="{FF2B5EF4-FFF2-40B4-BE49-F238E27FC236}">
                    <a16:creationId xmlns:a16="http://schemas.microsoft.com/office/drawing/2014/main" id="{9ACAAAE0-6243-E02C-CA69-32C626C0AF88}"/>
                  </a:ext>
                </a:extLst>
              </p:cNvPr>
              <p:cNvCxnSpPr>
                <a:cxnSpLocks/>
              </p:cNvCxnSpPr>
              <p:nvPr/>
            </p:nvCxnSpPr>
            <p:spPr bwMode="auto">
              <a:xfrm flipH="1" flipV="1">
                <a:off x="2479033" y="2360056"/>
                <a:ext cx="187561" cy="334033"/>
              </a:xfrm>
              <a:prstGeom prst="line">
                <a:avLst/>
              </a:prstGeom>
              <a:noFill/>
              <a:ln w="28575" cap="flat" cmpd="sng" algn="ctr">
                <a:solidFill>
                  <a:srgbClr val="000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97C1426B-6DFB-59E0-EE97-17F63E0DAC19}"/>
                  </a:ext>
                </a:extLst>
              </p:cNvPr>
              <p:cNvCxnSpPr>
                <a:cxnSpLocks/>
              </p:cNvCxnSpPr>
              <p:nvPr/>
            </p:nvCxnSpPr>
            <p:spPr bwMode="auto">
              <a:xfrm flipV="1">
                <a:off x="2767398" y="2134148"/>
                <a:ext cx="279286" cy="473439"/>
              </a:xfrm>
              <a:prstGeom prst="line">
                <a:avLst/>
              </a:prstGeom>
              <a:noFill/>
              <a:ln w="28575" cap="flat" cmpd="sng" algn="ctr">
                <a:solidFill>
                  <a:srgbClr val="000000"/>
                </a:solidFill>
                <a:prstDash val="solid"/>
                <a:round/>
                <a:headEnd type="none" w="med" len="med"/>
                <a:tailEnd type="none" w="med" len="med"/>
              </a:ln>
              <a:effectLst/>
            </p:spPr>
          </p:cxnSp>
          <p:grpSp>
            <p:nvGrpSpPr>
              <p:cNvPr id="7" name="Group 6">
                <a:extLst>
                  <a:ext uri="{FF2B5EF4-FFF2-40B4-BE49-F238E27FC236}">
                    <a16:creationId xmlns:a16="http://schemas.microsoft.com/office/drawing/2014/main" id="{12BA4325-2930-171D-A879-CE8B9A4F7F9A}"/>
                  </a:ext>
                </a:extLst>
              </p:cNvPr>
              <p:cNvGrpSpPr/>
              <p:nvPr/>
            </p:nvGrpSpPr>
            <p:grpSpPr>
              <a:xfrm>
                <a:off x="2161187" y="2087812"/>
                <a:ext cx="425778" cy="513087"/>
                <a:chOff x="2161187" y="2087812"/>
                <a:chExt cx="425778" cy="513087"/>
              </a:xfrm>
            </p:grpSpPr>
            <p:sp>
              <p:nvSpPr>
                <p:cNvPr id="18" name="Oval 17">
                  <a:extLst>
                    <a:ext uri="{FF2B5EF4-FFF2-40B4-BE49-F238E27FC236}">
                      <a16:creationId xmlns:a16="http://schemas.microsoft.com/office/drawing/2014/main" id="{AE6CD8DC-C9D5-3698-0C00-4CF25D661577}"/>
                    </a:ext>
                  </a:extLst>
                </p:cNvPr>
                <p:cNvSpPr/>
                <p:nvPr/>
              </p:nvSpPr>
              <p:spPr bwMode="auto">
                <a:xfrm rot="19897608">
                  <a:off x="2161187" y="2149415"/>
                  <a:ext cx="172369" cy="238615"/>
                </a:xfrm>
                <a:prstGeom prst="ellipse">
                  <a:avLst/>
                </a:prstGeom>
                <a:solidFill>
                  <a:srgbClr val="92D050"/>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9" name="Oval 18">
                  <a:extLst>
                    <a:ext uri="{FF2B5EF4-FFF2-40B4-BE49-F238E27FC236}">
                      <a16:creationId xmlns:a16="http://schemas.microsoft.com/office/drawing/2014/main" id="{B9D8E009-2B40-B45F-4E03-9D7CCF2CB2D2}"/>
                    </a:ext>
                  </a:extLst>
                </p:cNvPr>
                <p:cNvSpPr/>
                <p:nvPr/>
              </p:nvSpPr>
              <p:spPr bwMode="auto">
                <a:xfrm rot="19897608">
                  <a:off x="2309233" y="2087812"/>
                  <a:ext cx="172369" cy="238615"/>
                </a:xfrm>
                <a:prstGeom prst="ellipse">
                  <a:avLst/>
                </a:prstGeom>
                <a:solidFill>
                  <a:srgbClr val="00823B"/>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20" name="Oval 19">
                  <a:extLst>
                    <a:ext uri="{FF2B5EF4-FFF2-40B4-BE49-F238E27FC236}">
                      <a16:creationId xmlns:a16="http://schemas.microsoft.com/office/drawing/2014/main" id="{5AB39769-58A5-A2DE-DB23-12251FB2F15D}"/>
                    </a:ext>
                  </a:extLst>
                </p:cNvPr>
                <p:cNvSpPr/>
                <p:nvPr/>
              </p:nvSpPr>
              <p:spPr bwMode="auto">
                <a:xfrm rot="19897608">
                  <a:off x="2266550" y="2362284"/>
                  <a:ext cx="172369" cy="238615"/>
                </a:xfrm>
                <a:prstGeom prst="ellipse">
                  <a:avLst/>
                </a:prstGeom>
                <a:solidFill>
                  <a:srgbClr val="4DA1BB"/>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21" name="Oval 20">
                  <a:extLst>
                    <a:ext uri="{FF2B5EF4-FFF2-40B4-BE49-F238E27FC236}">
                      <a16:creationId xmlns:a16="http://schemas.microsoft.com/office/drawing/2014/main" id="{3D51600E-94E4-739F-3F58-AEA4B5744252}"/>
                    </a:ext>
                  </a:extLst>
                </p:cNvPr>
                <p:cNvSpPr/>
                <p:nvPr/>
              </p:nvSpPr>
              <p:spPr bwMode="auto">
                <a:xfrm rot="19897608">
                  <a:off x="2414596" y="2300681"/>
                  <a:ext cx="172369" cy="238615"/>
                </a:xfrm>
                <a:prstGeom prst="ellipse">
                  <a:avLst/>
                </a:prstGeom>
                <a:solidFill>
                  <a:srgbClr val="4DA1BB"/>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4C727270-4610-C7A7-F78C-5C54F85D6D3E}"/>
                  </a:ext>
                </a:extLst>
              </p:cNvPr>
              <p:cNvGrpSpPr/>
              <p:nvPr/>
            </p:nvGrpSpPr>
            <p:grpSpPr>
              <a:xfrm>
                <a:off x="2523032" y="2532122"/>
                <a:ext cx="338816" cy="663004"/>
                <a:chOff x="2523032" y="2532122"/>
                <a:chExt cx="338816" cy="663004"/>
              </a:xfrm>
            </p:grpSpPr>
            <p:sp>
              <p:nvSpPr>
                <p:cNvPr id="14" name="Oval 13">
                  <a:extLst>
                    <a:ext uri="{FF2B5EF4-FFF2-40B4-BE49-F238E27FC236}">
                      <a16:creationId xmlns:a16="http://schemas.microsoft.com/office/drawing/2014/main" id="{4708390F-F546-3AED-1375-740E3B959076}"/>
                    </a:ext>
                  </a:extLst>
                </p:cNvPr>
                <p:cNvSpPr/>
                <p:nvPr/>
              </p:nvSpPr>
              <p:spPr bwMode="auto">
                <a:xfrm rot="21576106">
                  <a:off x="2529835" y="2532122"/>
                  <a:ext cx="172369" cy="333602"/>
                </a:xfrm>
                <a:prstGeom prst="ellipse">
                  <a:avLst/>
                </a:prstGeom>
                <a:solidFill>
                  <a:srgbClr val="4DA1BB"/>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5" name="Oval 14">
                  <a:extLst>
                    <a:ext uri="{FF2B5EF4-FFF2-40B4-BE49-F238E27FC236}">
                      <a16:creationId xmlns:a16="http://schemas.microsoft.com/office/drawing/2014/main" id="{3242F9E3-257C-EDE1-AC82-76C879805028}"/>
                    </a:ext>
                  </a:extLst>
                </p:cNvPr>
                <p:cNvSpPr/>
                <p:nvPr/>
              </p:nvSpPr>
              <p:spPr bwMode="auto">
                <a:xfrm rot="21576106">
                  <a:off x="2689479" y="2538537"/>
                  <a:ext cx="172369" cy="333602"/>
                </a:xfrm>
                <a:prstGeom prst="ellipse">
                  <a:avLst/>
                </a:prstGeom>
                <a:solidFill>
                  <a:schemeClr val="accent1"/>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6" name="Oval 15">
                  <a:extLst>
                    <a:ext uri="{FF2B5EF4-FFF2-40B4-BE49-F238E27FC236}">
                      <a16:creationId xmlns:a16="http://schemas.microsoft.com/office/drawing/2014/main" id="{AB241D04-7702-53EA-ACF6-6D69874D5FAA}"/>
                    </a:ext>
                  </a:extLst>
                </p:cNvPr>
                <p:cNvSpPr/>
                <p:nvPr/>
              </p:nvSpPr>
              <p:spPr bwMode="auto">
                <a:xfrm rot="21576106">
                  <a:off x="2523032" y="2861524"/>
                  <a:ext cx="172369" cy="333602"/>
                </a:xfrm>
                <a:prstGeom prst="ellipse">
                  <a:avLst/>
                </a:prstGeom>
                <a:solidFill>
                  <a:srgbClr val="4DA1BB"/>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7" name="Oval 16">
                  <a:extLst>
                    <a:ext uri="{FF2B5EF4-FFF2-40B4-BE49-F238E27FC236}">
                      <a16:creationId xmlns:a16="http://schemas.microsoft.com/office/drawing/2014/main" id="{7EAEEBFE-60B0-0150-A5B1-C43278E4EDD1}"/>
                    </a:ext>
                  </a:extLst>
                </p:cNvPr>
                <p:cNvSpPr/>
                <p:nvPr/>
              </p:nvSpPr>
              <p:spPr bwMode="auto">
                <a:xfrm rot="21576106">
                  <a:off x="2682678" y="2861522"/>
                  <a:ext cx="172369" cy="333602"/>
                </a:xfrm>
                <a:prstGeom prst="ellipse">
                  <a:avLst/>
                </a:prstGeom>
                <a:solidFill>
                  <a:schemeClr val="accent1"/>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grpSp>
          <p:grpSp>
            <p:nvGrpSpPr>
              <p:cNvPr id="9" name="Group 8">
                <a:extLst>
                  <a:ext uri="{FF2B5EF4-FFF2-40B4-BE49-F238E27FC236}">
                    <a16:creationId xmlns:a16="http://schemas.microsoft.com/office/drawing/2014/main" id="{9B0BFC84-088B-4464-4D8E-C8A5F44C83AB}"/>
                  </a:ext>
                </a:extLst>
              </p:cNvPr>
              <p:cNvGrpSpPr/>
              <p:nvPr/>
            </p:nvGrpSpPr>
            <p:grpSpPr>
              <a:xfrm rot="3086002">
                <a:off x="2797031" y="2092803"/>
                <a:ext cx="425778" cy="513087"/>
                <a:chOff x="2161187" y="2087812"/>
                <a:chExt cx="425778" cy="513087"/>
              </a:xfrm>
              <a:solidFill>
                <a:srgbClr val="E1471D"/>
              </a:solidFill>
            </p:grpSpPr>
            <p:sp>
              <p:nvSpPr>
                <p:cNvPr id="10" name="Oval 9">
                  <a:extLst>
                    <a:ext uri="{FF2B5EF4-FFF2-40B4-BE49-F238E27FC236}">
                      <a16:creationId xmlns:a16="http://schemas.microsoft.com/office/drawing/2014/main" id="{489C8C51-1E9D-0215-2DF7-22FF472F935A}"/>
                    </a:ext>
                  </a:extLst>
                </p:cNvPr>
                <p:cNvSpPr/>
                <p:nvPr/>
              </p:nvSpPr>
              <p:spPr bwMode="auto">
                <a:xfrm rot="19897608">
                  <a:off x="2161187" y="2149415"/>
                  <a:ext cx="172369" cy="238615"/>
                </a:xfrm>
                <a:prstGeom prst="ellipse">
                  <a:avLst/>
                </a:prstGeom>
                <a:solidFill>
                  <a:schemeClr val="accent3">
                    <a:lumMod val="60000"/>
                    <a:lumOff val="40000"/>
                  </a:schemeClr>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1" name="Oval 10">
                  <a:extLst>
                    <a:ext uri="{FF2B5EF4-FFF2-40B4-BE49-F238E27FC236}">
                      <a16:creationId xmlns:a16="http://schemas.microsoft.com/office/drawing/2014/main" id="{F5F65746-952A-046C-9A28-49432BCED84E}"/>
                    </a:ext>
                  </a:extLst>
                </p:cNvPr>
                <p:cNvSpPr/>
                <p:nvPr/>
              </p:nvSpPr>
              <p:spPr bwMode="auto">
                <a:xfrm rot="19897608">
                  <a:off x="2309233" y="2087812"/>
                  <a:ext cx="172369" cy="238615"/>
                </a:xfrm>
                <a:prstGeom prst="ellipse">
                  <a:avLst/>
                </a:prstGeom>
                <a:solidFill>
                  <a:srgbClr val="E1471D"/>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2" name="Oval 11">
                  <a:extLst>
                    <a:ext uri="{FF2B5EF4-FFF2-40B4-BE49-F238E27FC236}">
                      <a16:creationId xmlns:a16="http://schemas.microsoft.com/office/drawing/2014/main" id="{6C2B146F-BE21-9BDA-D824-1E4E283473DB}"/>
                    </a:ext>
                  </a:extLst>
                </p:cNvPr>
                <p:cNvSpPr/>
                <p:nvPr/>
              </p:nvSpPr>
              <p:spPr bwMode="auto">
                <a:xfrm rot="19897608">
                  <a:off x="2266550" y="2362284"/>
                  <a:ext cx="172369" cy="238615"/>
                </a:xfrm>
                <a:prstGeom prst="ellipse">
                  <a:avLst/>
                </a:prstGeom>
                <a:solidFill>
                  <a:schemeClr val="accent1"/>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3" name="Oval 12">
                  <a:extLst>
                    <a:ext uri="{FF2B5EF4-FFF2-40B4-BE49-F238E27FC236}">
                      <a16:creationId xmlns:a16="http://schemas.microsoft.com/office/drawing/2014/main" id="{11A65839-DEF9-D4B8-7809-25A0A660D388}"/>
                    </a:ext>
                  </a:extLst>
                </p:cNvPr>
                <p:cNvSpPr/>
                <p:nvPr/>
              </p:nvSpPr>
              <p:spPr bwMode="auto">
                <a:xfrm rot="19897608">
                  <a:off x="2414596" y="2300681"/>
                  <a:ext cx="172369" cy="238615"/>
                </a:xfrm>
                <a:prstGeom prst="ellipse">
                  <a:avLst/>
                </a:prstGeom>
                <a:solidFill>
                  <a:schemeClr val="accent1"/>
                </a:solidFill>
                <a:ln w="0">
                  <a:solidFill>
                    <a:srgbClr val="00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Arial" panose="020B0604020202020204" pitchFamily="34" charset="0"/>
                  </a:endParaRPr>
                </a:p>
              </p:txBody>
            </p:sp>
          </p:grpSp>
        </p:grpSp>
        <p:sp>
          <p:nvSpPr>
            <p:cNvPr id="22" name="TextBox 21">
              <a:extLst>
                <a:ext uri="{FF2B5EF4-FFF2-40B4-BE49-F238E27FC236}">
                  <a16:creationId xmlns:a16="http://schemas.microsoft.com/office/drawing/2014/main" id="{03EDFE6C-265C-BC88-E770-93513C055D9C}"/>
                </a:ext>
              </a:extLst>
            </p:cNvPr>
            <p:cNvSpPr txBox="1"/>
            <p:nvPr/>
          </p:nvSpPr>
          <p:spPr bwMode="auto">
            <a:xfrm>
              <a:off x="8939975" y="1661161"/>
              <a:ext cx="9412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Anti-CD20</a:t>
              </a:r>
            </a:p>
          </p:txBody>
        </p:sp>
        <p:sp>
          <p:nvSpPr>
            <p:cNvPr id="23" name="TextBox 22">
              <a:extLst>
                <a:ext uri="{FF2B5EF4-FFF2-40B4-BE49-F238E27FC236}">
                  <a16:creationId xmlns:a16="http://schemas.microsoft.com/office/drawing/2014/main" id="{68BA452E-07F8-C218-1803-8E9958FACD16}"/>
                </a:ext>
              </a:extLst>
            </p:cNvPr>
            <p:cNvSpPr txBox="1"/>
            <p:nvPr/>
          </p:nvSpPr>
          <p:spPr bwMode="auto">
            <a:xfrm>
              <a:off x="10234178" y="1661161"/>
              <a:ext cx="849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Anti-CD3</a:t>
              </a:r>
            </a:p>
          </p:txBody>
        </p:sp>
        <p:sp>
          <p:nvSpPr>
            <p:cNvPr id="24" name="TextBox 23">
              <a:extLst>
                <a:ext uri="{FF2B5EF4-FFF2-40B4-BE49-F238E27FC236}">
                  <a16:creationId xmlns:a16="http://schemas.microsoft.com/office/drawing/2014/main" id="{120CA452-F0C4-8579-6EAF-FC3DAB6E59D5}"/>
                </a:ext>
              </a:extLst>
            </p:cNvPr>
            <p:cNvSpPr txBox="1"/>
            <p:nvPr/>
          </p:nvSpPr>
          <p:spPr>
            <a:xfrm>
              <a:off x="8852409" y="4134484"/>
              <a:ext cx="2387803" cy="707876"/>
            </a:xfrm>
            <a:prstGeom prst="rect">
              <a:avLst/>
            </a:prstGeom>
            <a:noFill/>
          </p:spPr>
          <p:txBody>
            <a:bodyPr wrap="square" lIns="91433" tIns="45715" rIns="91433" bIns="45715" rtlCol="0">
              <a:spAutoFit/>
            </a:bodyPr>
            <a:lstStyle/>
            <a:p>
              <a:pPr marL="0" marR="0" lvl="0" indent="0" algn="ctr" defTabSz="914197"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Mosunetuzumab (IV/SC)</a:t>
              </a:r>
              <a:endPar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27" name="Text Box 15">
            <a:extLst>
              <a:ext uri="{FF2B5EF4-FFF2-40B4-BE49-F238E27FC236}">
                <a16:creationId xmlns:a16="http://schemas.microsoft.com/office/drawing/2014/main" id="{F4E3A552-310F-F18E-9BB5-F2AE17BFF3C2}"/>
              </a:ext>
            </a:extLst>
          </p:cNvPr>
          <p:cNvSpPr txBox="1">
            <a:spLocks noChangeArrowheads="1"/>
          </p:cNvSpPr>
          <p:nvPr/>
        </p:nvSpPr>
        <p:spPr bwMode="auto">
          <a:xfrm>
            <a:off x="398835" y="6373143"/>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Schuster. ASH 2023. Abstr 603. </a:t>
            </a:r>
            <a:r>
              <a:rPr lang="en-US" altLang="en-US" sz="1200" b="0" spc="-11" dirty="0">
                <a:solidFill>
                  <a:srgbClr val="455560"/>
                </a:solidFill>
                <a:latin typeface="Calibri" panose="020F0502020204030204" pitchFamily="34" charset="0"/>
                <a:cs typeface="Arial" panose="020B0604020202020204" pitchFamily="34" charset="0"/>
              </a:rPr>
              <a:t>Mosunetuzumab-</a:t>
            </a:r>
            <a:r>
              <a:rPr lang="en-US" altLang="en-US" sz="1200" b="0" spc="-11" dirty="0" err="1">
                <a:solidFill>
                  <a:srgbClr val="455560"/>
                </a:solidFill>
                <a:latin typeface="Calibri" panose="020F0502020204030204" pitchFamily="34" charset="0"/>
                <a:cs typeface="Arial" panose="020B0604020202020204" pitchFamily="34" charset="0"/>
              </a:rPr>
              <a:t>axgb</a:t>
            </a:r>
            <a:r>
              <a:rPr lang="en-US" altLang="en-US" sz="1200" b="0" spc="-11" dirty="0">
                <a:solidFill>
                  <a:srgbClr val="455560"/>
                </a:solidFill>
                <a:latin typeface="Calibri" panose="020F0502020204030204" pitchFamily="34" charset="0"/>
                <a:cs typeface="Arial" panose="020B0604020202020204" pitchFamily="34" charset="0"/>
              </a:rPr>
              <a:t> PI. NCT02500407. </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26" name="Group 3">
            <a:extLst>
              <a:ext uri="{FF2B5EF4-FFF2-40B4-BE49-F238E27FC236}">
                <a16:creationId xmlns:a16="http://schemas.microsoft.com/office/drawing/2014/main" id="{1BE80FB2-2D91-9D44-44ED-923F404AE170}"/>
              </a:ext>
            </a:extLst>
          </p:cNvPr>
          <p:cNvGraphicFramePr>
            <a:graphicFrameLocks/>
          </p:cNvGraphicFramePr>
          <p:nvPr>
            <p:extLst>
              <p:ext uri="{D42A27DB-BD31-4B8C-83A1-F6EECF244321}">
                <p14:modId xmlns:p14="http://schemas.microsoft.com/office/powerpoint/2010/main" val="1520558121"/>
              </p:ext>
            </p:extLst>
          </p:nvPr>
        </p:nvGraphicFramePr>
        <p:xfrm>
          <a:off x="1460645" y="3663491"/>
          <a:ext cx="6519479" cy="2560432"/>
        </p:xfrm>
        <a:graphic>
          <a:graphicData uri="http://schemas.openxmlformats.org/drawingml/2006/table">
            <a:tbl>
              <a:tblPr/>
              <a:tblGrid>
                <a:gridCol w="2303646">
                  <a:extLst>
                    <a:ext uri="{9D8B030D-6E8A-4147-A177-3AD203B41FA5}">
                      <a16:colId xmlns:a16="http://schemas.microsoft.com/office/drawing/2014/main" val="20000"/>
                    </a:ext>
                  </a:extLst>
                </a:gridCol>
                <a:gridCol w="4215833">
                  <a:extLst>
                    <a:ext uri="{9D8B030D-6E8A-4147-A177-3AD203B41FA5}">
                      <a16:colId xmlns:a16="http://schemas.microsoft.com/office/drawing/2014/main" val="20001"/>
                    </a:ext>
                  </a:extLst>
                </a:gridCol>
              </a:tblGrid>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a:ln>
                            <a:noFill/>
                          </a:ln>
                          <a:solidFill>
                            <a:schemeClr val="tx1"/>
                          </a:solidFill>
                          <a:effectLst/>
                          <a:latin typeface="Calibri" panose="020F0502020204030204" pitchFamily="34" charset="0"/>
                        </a:rPr>
                        <a:t>Outcome, </a:t>
                      </a:r>
                      <a:r>
                        <a:rPr kumimoji="0" lang="en-GB" sz="1800" b="1" i="0" u="none" strike="noStrike" cap="none" normalizeH="0" baseline="0" err="1">
                          <a:ln>
                            <a:noFill/>
                          </a:ln>
                          <a:solidFill>
                            <a:schemeClr val="tx1"/>
                          </a:solidFill>
                          <a:effectLst/>
                          <a:latin typeface="Calibri" panose="020F0502020204030204" pitchFamily="34" charset="0"/>
                        </a:rPr>
                        <a:t>mo</a:t>
                      </a:r>
                      <a:endParaRPr kumimoji="0" lang="en-GB" sz="1800" b="1" i="0" u="none" strike="noStrike" cap="none" normalizeH="0" baseline="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err="1">
                          <a:ln>
                            <a:noFill/>
                          </a:ln>
                          <a:solidFill>
                            <a:schemeClr val="tx1"/>
                          </a:solidFill>
                          <a:effectLst/>
                          <a:latin typeface="Calibri" panose="020F0502020204030204" pitchFamily="34" charset="0"/>
                        </a:rPr>
                        <a:t>Mosunetuzumab</a:t>
                      </a:r>
                      <a:r>
                        <a:rPr kumimoji="0" lang="en-US" sz="1800" b="1" i="0" u="none" strike="noStrike" cap="none" normalizeH="0" baseline="0">
                          <a:ln>
                            <a:noFill/>
                          </a:ln>
                          <a:solidFill>
                            <a:schemeClr val="tx1"/>
                          </a:solidFill>
                          <a:effectLst/>
                          <a:latin typeface="Calibri" panose="020F0502020204030204" pitchFamily="34" charset="0"/>
                        </a:rPr>
                        <a:t> Monotherapy (n = 90)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ORR,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77.8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CR,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60.0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a:t>
                      </a: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DoCR</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NR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a:t>
                      </a: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DoR</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35.9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950446842"/>
                  </a:ext>
                </a:extLst>
              </a:tr>
              <a:tr h="2857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Median PFS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24.0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330771532"/>
                  </a:ext>
                </a:extLst>
              </a:tr>
              <a:tr h="2857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Median OS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NR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535861603"/>
                  </a:ext>
                </a:extLst>
              </a:tr>
            </a:tbl>
          </a:graphicData>
        </a:graphic>
      </p:graphicFrame>
    </p:spTree>
    <p:extLst>
      <p:ext uri="{BB962C8B-B14F-4D97-AF65-F5344CB8AC3E}">
        <p14:creationId xmlns:p14="http://schemas.microsoft.com/office/powerpoint/2010/main" val="1951752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FF85AF-5FD4-0EDE-1BDF-5BC6F557DD14}"/>
              </a:ext>
            </a:extLst>
          </p:cNvPr>
          <p:cNvSpPr>
            <a:spLocks noGrp="1"/>
          </p:cNvSpPr>
          <p:nvPr>
            <p:ph sz="half" idx="2"/>
          </p:nvPr>
        </p:nvSpPr>
        <p:spPr/>
        <p:txBody>
          <a:bodyPr/>
          <a:lstStyle/>
          <a:p>
            <a:pPr>
              <a:spcBef>
                <a:spcPts val="600"/>
              </a:spcBef>
            </a:pPr>
            <a:r>
              <a:rPr lang="en-US" sz="2200" dirty="0"/>
              <a:t>Neurotoxicity: 39% (any grade)</a:t>
            </a:r>
          </a:p>
          <a:p>
            <a:pPr lvl="1">
              <a:spcBef>
                <a:spcPts val="600"/>
              </a:spcBef>
            </a:pPr>
            <a:r>
              <a:rPr lang="en-US" sz="2000" dirty="0"/>
              <a:t>ICANS: 1% (grade 1 or 2)</a:t>
            </a:r>
          </a:p>
          <a:p>
            <a:pPr>
              <a:spcBef>
                <a:spcPts val="600"/>
              </a:spcBef>
            </a:pPr>
            <a:r>
              <a:rPr lang="en-US" sz="2200" dirty="0"/>
              <a:t>Cytopenia (Grade 3/4):</a:t>
            </a:r>
          </a:p>
          <a:p>
            <a:pPr lvl="1">
              <a:spcBef>
                <a:spcPts val="600"/>
              </a:spcBef>
            </a:pPr>
            <a:r>
              <a:rPr lang="en-US" sz="2000" dirty="0"/>
              <a:t>Neutropenia: 38%</a:t>
            </a:r>
          </a:p>
          <a:p>
            <a:pPr lvl="1">
              <a:spcBef>
                <a:spcPts val="600"/>
              </a:spcBef>
            </a:pPr>
            <a:r>
              <a:rPr lang="en-US" sz="2000" dirty="0"/>
              <a:t>Anemia: 19%</a:t>
            </a:r>
          </a:p>
          <a:p>
            <a:pPr lvl="1">
              <a:spcBef>
                <a:spcPts val="600"/>
              </a:spcBef>
            </a:pPr>
            <a:r>
              <a:rPr lang="en-US" sz="2000" dirty="0"/>
              <a:t>Thrombocytopenia: 12%</a:t>
            </a:r>
          </a:p>
          <a:p>
            <a:pPr>
              <a:spcBef>
                <a:spcPts val="600"/>
              </a:spcBef>
            </a:pPr>
            <a:r>
              <a:rPr lang="en-US" sz="2200" dirty="0"/>
              <a:t>Tumor flare: 4% (any grade)</a:t>
            </a:r>
          </a:p>
          <a:p>
            <a:pPr>
              <a:spcBef>
                <a:spcPts val="600"/>
              </a:spcBef>
            </a:pPr>
            <a:r>
              <a:rPr lang="en-US" sz="2200" dirty="0"/>
              <a:t>Infection:</a:t>
            </a:r>
          </a:p>
          <a:p>
            <a:pPr lvl="1">
              <a:spcBef>
                <a:spcPts val="600"/>
              </a:spcBef>
            </a:pPr>
            <a:r>
              <a:rPr lang="en-US" sz="2000" dirty="0"/>
              <a:t>Serious: 17%</a:t>
            </a:r>
          </a:p>
          <a:p>
            <a:pPr lvl="1">
              <a:spcBef>
                <a:spcPts val="600"/>
              </a:spcBef>
            </a:pPr>
            <a:r>
              <a:rPr lang="en-US" sz="2000" dirty="0"/>
              <a:t>Fatal: 0.9%</a:t>
            </a:r>
          </a:p>
          <a:p>
            <a:pPr lvl="1"/>
            <a:endParaRPr lang="en-US" sz="2000" dirty="0"/>
          </a:p>
        </p:txBody>
      </p:sp>
      <p:sp>
        <p:nvSpPr>
          <p:cNvPr id="3" name="Title 2">
            <a:extLst>
              <a:ext uri="{FF2B5EF4-FFF2-40B4-BE49-F238E27FC236}">
                <a16:creationId xmlns:a16="http://schemas.microsoft.com/office/drawing/2014/main" id="{B44F5E83-61BA-222B-70F5-6C751E04565D}"/>
              </a:ext>
            </a:extLst>
          </p:cNvPr>
          <p:cNvSpPr>
            <a:spLocks noGrp="1"/>
          </p:cNvSpPr>
          <p:nvPr>
            <p:ph type="title"/>
          </p:nvPr>
        </p:nvSpPr>
        <p:spPr/>
        <p:txBody>
          <a:bodyPr/>
          <a:lstStyle/>
          <a:p>
            <a:r>
              <a:rPr lang="en-US"/>
              <a:t>Mosunetuzumab: AEs of Interest</a:t>
            </a:r>
          </a:p>
        </p:txBody>
      </p:sp>
      <p:sp>
        <p:nvSpPr>
          <p:cNvPr id="2" name="Content Placeholder 1">
            <a:extLst>
              <a:ext uri="{FF2B5EF4-FFF2-40B4-BE49-F238E27FC236}">
                <a16:creationId xmlns:a16="http://schemas.microsoft.com/office/drawing/2014/main" id="{9A8C324E-703F-3B94-EA05-4EB652FEA496}"/>
              </a:ext>
            </a:extLst>
          </p:cNvPr>
          <p:cNvSpPr>
            <a:spLocks noGrp="1"/>
          </p:cNvSpPr>
          <p:nvPr>
            <p:ph sz="half" idx="1"/>
          </p:nvPr>
        </p:nvSpPr>
        <p:spPr>
          <a:xfrm>
            <a:off x="601820" y="1510730"/>
            <a:ext cx="5079133" cy="4678738"/>
          </a:xfrm>
        </p:spPr>
        <p:txBody>
          <a:bodyPr/>
          <a:lstStyle/>
          <a:p>
            <a:r>
              <a:rPr lang="en-US" sz="2200" dirty="0"/>
              <a:t>CRS: 39% (any grade)</a:t>
            </a:r>
          </a:p>
          <a:p>
            <a:pPr lvl="1"/>
            <a:r>
              <a:rPr kumimoji="0" lang="en-US" sz="2000" b="0" i="0" u="none" strike="noStrike" kern="0" cap="none" spc="0" normalizeH="0" baseline="0" noProof="0" dirty="0">
                <a:ln>
                  <a:noFill/>
                </a:ln>
                <a:solidFill>
                  <a:srgbClr val="000000"/>
                </a:solidFill>
                <a:effectLst/>
                <a:uLnTx/>
                <a:uFillTx/>
                <a:latin typeface="Calibri" panose="020F0502020204030204" pitchFamily="34" charset="0"/>
              </a:rPr>
              <a:t>Grade 1: 28%</a:t>
            </a:r>
          </a:p>
          <a:p>
            <a:pPr lvl="1"/>
            <a:r>
              <a:rPr kumimoji="0" lang="en-US" sz="2000" b="0" i="0" u="none" strike="noStrike" kern="0" cap="none" spc="0" normalizeH="0" baseline="0" noProof="0" dirty="0">
                <a:ln>
                  <a:noFill/>
                </a:ln>
                <a:solidFill>
                  <a:srgbClr val="000000"/>
                </a:solidFill>
                <a:effectLst/>
                <a:uLnTx/>
                <a:uFillTx/>
                <a:latin typeface="Calibri" panose="020F0502020204030204" pitchFamily="34" charset="0"/>
              </a:rPr>
              <a:t>Grade 2: 15%</a:t>
            </a:r>
          </a:p>
          <a:p>
            <a:pPr lvl="1"/>
            <a:r>
              <a:rPr lang="en-US" sz="2000" dirty="0"/>
              <a:t>Most CRS with 1 mg on cycle 1 Day 1 (15%), 2 mg on cycle 1 Day 8 (5%), and 60 mg on cycle 1 Day 15 (33%)</a:t>
            </a:r>
          </a:p>
          <a:p>
            <a:pPr lvl="1"/>
            <a:r>
              <a:rPr lang="en-US" sz="2000" dirty="0"/>
              <a:t>Median time to onset of from cycle 1 Day 15: 25 hours</a:t>
            </a:r>
          </a:p>
          <a:p>
            <a:pPr lvl="1"/>
            <a:r>
              <a:rPr lang="en-US" sz="2000" dirty="0"/>
              <a:t>Median duration of CRS: 3 days, range 1 to 29 days</a:t>
            </a:r>
          </a:p>
          <a:p>
            <a:endParaRPr lang="en-US" dirty="0"/>
          </a:p>
        </p:txBody>
      </p:sp>
      <p:sp>
        <p:nvSpPr>
          <p:cNvPr id="27" name="Text Box 15">
            <a:extLst>
              <a:ext uri="{FF2B5EF4-FFF2-40B4-BE49-F238E27FC236}">
                <a16:creationId xmlns:a16="http://schemas.microsoft.com/office/drawing/2014/main" id="{F4E3A552-310F-F18E-9BB5-F2AE17BFF3C2}"/>
              </a:ext>
            </a:extLst>
          </p:cNvPr>
          <p:cNvSpPr txBox="1">
            <a:spLocks noChangeArrowheads="1"/>
          </p:cNvSpPr>
          <p:nvPr/>
        </p:nvSpPr>
        <p:spPr bwMode="auto">
          <a:xfrm>
            <a:off x="398835" y="6373143"/>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lang="en-US" altLang="en-US" sz="1200" b="0" spc="-11" err="1">
                <a:solidFill>
                  <a:srgbClr val="455560"/>
                </a:solidFill>
                <a:latin typeface="Calibri" panose="020F0502020204030204" pitchFamily="34" charset="0"/>
                <a:cs typeface="Arial" panose="020B0604020202020204" pitchFamily="34" charset="0"/>
              </a:rPr>
              <a:t>Mosunetuzumab-axgb</a:t>
            </a:r>
            <a:r>
              <a:rPr lang="en-US" altLang="en-US" sz="1200" b="0" spc="-11">
                <a:solidFill>
                  <a:srgbClr val="455560"/>
                </a:solidFill>
                <a:latin typeface="Calibri" panose="020F0502020204030204" pitchFamily="34" charset="0"/>
                <a:cs typeface="Arial" panose="020B0604020202020204" pitchFamily="34" charset="0"/>
              </a:rPr>
              <a:t> PI. </a:t>
            </a:r>
            <a:endParaRPr kumimoji="0" lang="en-US" altLang="en-US" sz="14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16116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EBAE8-349C-CCD9-16E4-53D48DBF9504}"/>
              </a:ext>
            </a:extLst>
          </p:cNvPr>
          <p:cNvSpPr>
            <a:spLocks noGrp="1"/>
          </p:cNvSpPr>
          <p:nvPr>
            <p:ph type="title"/>
          </p:nvPr>
        </p:nvSpPr>
        <p:spPr/>
        <p:txBody>
          <a:bodyPr/>
          <a:lstStyle/>
          <a:p>
            <a:r>
              <a:rPr lang="en-US" dirty="0" err="1"/>
              <a:t>Mosunetuzumab</a:t>
            </a:r>
            <a:r>
              <a:rPr lang="en-US" dirty="0"/>
              <a:t>: Dosing and Administration</a:t>
            </a:r>
          </a:p>
        </p:txBody>
      </p:sp>
      <p:sp>
        <p:nvSpPr>
          <p:cNvPr id="5" name="Content Placeholder 4">
            <a:extLst>
              <a:ext uri="{FF2B5EF4-FFF2-40B4-BE49-F238E27FC236}">
                <a16:creationId xmlns:a16="http://schemas.microsoft.com/office/drawing/2014/main" id="{0B572CE8-8F51-9C32-5458-D9C1ACAF88E9}"/>
              </a:ext>
            </a:extLst>
          </p:cNvPr>
          <p:cNvSpPr>
            <a:spLocks noGrp="1"/>
          </p:cNvSpPr>
          <p:nvPr>
            <p:ph idx="1"/>
          </p:nvPr>
        </p:nvSpPr>
        <p:spPr/>
        <p:txBody>
          <a:bodyPr/>
          <a:lstStyle/>
          <a:p>
            <a:r>
              <a:rPr lang="en-US" sz="2200" dirty="0"/>
              <a:t>Intravenously administered in 21-day cycles for 8-17 cycles total, </a:t>
            </a:r>
            <a:r>
              <a:rPr lang="en-US" sz="2200" b="1" dirty="0">
                <a:solidFill>
                  <a:schemeClr val="accent3"/>
                </a:solidFill>
              </a:rPr>
              <a:t>no hospitalization required</a:t>
            </a:r>
          </a:p>
          <a:p>
            <a:pPr lvl="1"/>
            <a:r>
              <a:rPr lang="en-US" sz="2000" dirty="0"/>
              <a:t>If CR after cycle 8, discontinue treatment</a:t>
            </a:r>
          </a:p>
          <a:p>
            <a:pPr lvl="1"/>
            <a:r>
              <a:rPr lang="en-US" sz="2000" dirty="0"/>
              <a:t>If PR after cycle 8, continue through cycle 17</a:t>
            </a:r>
          </a:p>
        </p:txBody>
      </p:sp>
      <p:graphicFrame>
        <p:nvGraphicFramePr>
          <p:cNvPr id="2" name="Group 3">
            <a:extLst>
              <a:ext uri="{FF2B5EF4-FFF2-40B4-BE49-F238E27FC236}">
                <a16:creationId xmlns:a16="http://schemas.microsoft.com/office/drawing/2014/main" id="{8946877B-12BE-2A06-B9C5-77EAA2F0406A}"/>
              </a:ext>
            </a:extLst>
          </p:cNvPr>
          <p:cNvGraphicFramePr>
            <a:graphicFrameLocks/>
          </p:cNvGraphicFramePr>
          <p:nvPr>
            <p:extLst>
              <p:ext uri="{D42A27DB-BD31-4B8C-83A1-F6EECF244321}">
                <p14:modId xmlns:p14="http://schemas.microsoft.com/office/powerpoint/2010/main" val="4291394528"/>
              </p:ext>
            </p:extLst>
          </p:nvPr>
        </p:nvGraphicFramePr>
        <p:xfrm>
          <a:off x="717551" y="3193024"/>
          <a:ext cx="10764652" cy="3048064"/>
        </p:xfrm>
        <a:graphic>
          <a:graphicData uri="http://schemas.openxmlformats.org/drawingml/2006/table">
            <a:tbl>
              <a:tblPr firstRow="1" firstCol="1"/>
              <a:tblGrid>
                <a:gridCol w="1720602">
                  <a:extLst>
                    <a:ext uri="{9D8B030D-6E8A-4147-A177-3AD203B41FA5}">
                      <a16:colId xmlns:a16="http://schemas.microsoft.com/office/drawing/2014/main" val="20000"/>
                    </a:ext>
                  </a:extLst>
                </a:gridCol>
                <a:gridCol w="764712">
                  <a:extLst>
                    <a:ext uri="{9D8B030D-6E8A-4147-A177-3AD203B41FA5}">
                      <a16:colId xmlns:a16="http://schemas.microsoft.com/office/drawing/2014/main" val="555560855"/>
                    </a:ext>
                  </a:extLst>
                </a:gridCol>
                <a:gridCol w="955889">
                  <a:extLst>
                    <a:ext uri="{9D8B030D-6E8A-4147-A177-3AD203B41FA5}">
                      <a16:colId xmlns:a16="http://schemas.microsoft.com/office/drawing/2014/main" val="706668805"/>
                    </a:ext>
                  </a:extLst>
                </a:gridCol>
                <a:gridCol w="2156603">
                  <a:extLst>
                    <a:ext uri="{9D8B030D-6E8A-4147-A177-3AD203B41FA5}">
                      <a16:colId xmlns:a16="http://schemas.microsoft.com/office/drawing/2014/main" val="208908205"/>
                    </a:ext>
                  </a:extLst>
                </a:gridCol>
                <a:gridCol w="5166846">
                  <a:extLst>
                    <a:ext uri="{9D8B030D-6E8A-4147-A177-3AD203B41FA5}">
                      <a16:colId xmlns:a16="http://schemas.microsoft.com/office/drawing/2014/main" val="20001"/>
                    </a:ext>
                  </a:extLst>
                </a:gridCol>
              </a:tblGrid>
              <a:tr h="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dirty="0">
                          <a:ln>
                            <a:noFill/>
                          </a:ln>
                          <a:solidFill>
                            <a:schemeClr val="tx1"/>
                          </a:solidFill>
                          <a:effectLst/>
                          <a:latin typeface="Calibri" panose="020F0502020204030204" pitchFamily="34" charset="0"/>
                          <a:ea typeface="+mn-ea"/>
                          <a:cs typeface="+mn-cs"/>
                        </a:rPr>
                        <a:t>Treatment Cycle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a:ln>
                            <a:noFill/>
                          </a:ln>
                          <a:solidFill>
                            <a:schemeClr val="tx1"/>
                          </a:solidFill>
                          <a:effectLst/>
                          <a:latin typeface="Calibri" panose="020F0502020204030204" pitchFamily="34" charset="0"/>
                          <a:ea typeface="+mn-ea"/>
                          <a:cs typeface="+mn-cs"/>
                        </a:rPr>
                        <a:t>Day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a:ln>
                            <a:noFill/>
                          </a:ln>
                          <a:solidFill>
                            <a:schemeClr val="tx1"/>
                          </a:solidFill>
                          <a:effectLst/>
                          <a:latin typeface="Calibri" panose="020F0502020204030204" pitchFamily="34" charset="0"/>
                          <a:ea typeface="+mn-ea"/>
                          <a:cs typeface="+mn-cs"/>
                        </a:rPr>
                        <a:t>Dose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a:ln>
                            <a:noFill/>
                          </a:ln>
                          <a:solidFill>
                            <a:schemeClr val="tx1"/>
                          </a:solidFill>
                          <a:effectLst/>
                          <a:latin typeface="Calibri" panose="020F0502020204030204" pitchFamily="34" charset="0"/>
                          <a:ea typeface="+mn-ea"/>
                          <a:cs typeface="+mn-cs"/>
                        </a:rPr>
                        <a:t>IV Infusion Rate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Calibri" panose="020F0502020204030204" pitchFamily="34" charset="0"/>
                        </a:rPr>
                        <a:t>Premedication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88426">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Cycle 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 mg</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 mg</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60 mg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hr</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IV dexamethasone 20 mg or methylprednisolone 80 mg ≥1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hr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before infusion</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IV/PO diphenhydramine hydrochloride 50-100 mg (or equivalent)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PO acetaminophen 500-1000 mg ≥30 min before infusion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Cycle 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60 mg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2 </a:t>
                      </a:r>
                      <a:r>
                        <a:rPr kumimoji="0" lang="en-US" sz="1600" b="0" i="0" u="none" strike="noStrike" kern="1200" cap="none" spc="0" normalizeH="0" baseline="0" noProof="0" err="1">
                          <a:ln>
                            <a:noFill/>
                          </a:ln>
                          <a:solidFill>
                            <a:srgbClr val="455560">
                              <a:lumMod val="10000"/>
                            </a:srgbClr>
                          </a:solidFill>
                          <a:effectLst/>
                          <a:uLnTx/>
                          <a:uFillTx/>
                          <a:latin typeface="Calibri" panose="020F0502020204030204" pitchFamily="34" charset="0"/>
                          <a:ea typeface="+mn-ea"/>
                          <a:cs typeface="+mn-cs"/>
                        </a:rPr>
                        <a:t>hr</a:t>
                      </a:r>
                      <a:r>
                        <a:rPr kumimoji="0" lang="en-US" sz="16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 if previous dose tolerated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Same as cycle 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Cycle 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algn="ctr"/>
                      <a:r>
                        <a:rPr kumimoji="0" lang="en-US" sz="16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1</a:t>
                      </a:r>
                      <a:endParaRPr lang="en-US" sz="1600"/>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algn="ctr"/>
                      <a:r>
                        <a:rPr kumimoji="0" lang="en-US" sz="16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30 mg</a:t>
                      </a:r>
                      <a:endParaRPr lang="en-US" sz="1600"/>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2 </a:t>
                      </a:r>
                      <a:r>
                        <a:rPr kumimoji="0" lang="en-US" sz="1600" b="0" i="0" u="none" strike="noStrike" kern="1200" cap="none" spc="0" normalizeH="0" baseline="0" noProof="0" dirty="0" err="1">
                          <a:ln>
                            <a:noFill/>
                          </a:ln>
                          <a:solidFill>
                            <a:srgbClr val="455560">
                              <a:lumMod val="10000"/>
                            </a:srgbClr>
                          </a:solidFill>
                          <a:effectLst/>
                          <a:uLnTx/>
                          <a:uFillTx/>
                          <a:latin typeface="Calibri" panose="020F0502020204030204" pitchFamily="34" charset="0"/>
                          <a:ea typeface="+mn-ea"/>
                          <a:cs typeface="+mn-cs"/>
                        </a:rPr>
                        <a:t>hr</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 if previous dose tolerated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indent="-285750">
                        <a:buFont typeface="Wingdings" panose="05000000000000000000" pitchFamily="2" charset="2"/>
                        <a:buChar cha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Same as cycle 1 for any grade CRS with prior dose</a:t>
                      </a:r>
                      <a:endParaRPr lang="en-US" sz="1600" dirty="0"/>
                    </a:p>
                  </a:txBody>
                  <a:tcPr marL="121699" marR="121699" marT="45728" marB="45728" anchor="ctr" horzOverflow="overflow">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38079034"/>
                  </a:ext>
                </a:extLst>
              </a:tr>
            </a:tbl>
          </a:graphicData>
        </a:graphic>
      </p:graphicFrame>
      <p:sp>
        <p:nvSpPr>
          <p:cNvPr id="4" name="Text Box 15">
            <a:extLst>
              <a:ext uri="{FF2B5EF4-FFF2-40B4-BE49-F238E27FC236}">
                <a16:creationId xmlns:a16="http://schemas.microsoft.com/office/drawing/2014/main" id="{8BBA1DA9-C137-B699-E72B-26C9A8C2661A}"/>
              </a:ext>
            </a:extLst>
          </p:cNvPr>
          <p:cNvSpPr txBox="1">
            <a:spLocks noChangeArrowheads="1"/>
          </p:cNvSpPr>
          <p:nvPr/>
        </p:nvSpPr>
        <p:spPr bwMode="auto">
          <a:xfrm>
            <a:off x="408883" y="6373143"/>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lang="en-US" altLang="en-US" sz="1200" b="0" spc="-11" dirty="0">
                <a:solidFill>
                  <a:srgbClr val="455560"/>
                </a:solidFill>
                <a:latin typeface="Calibri" panose="020F0502020204030204" pitchFamily="34" charset="0"/>
                <a:cs typeface="Arial" panose="020B0604020202020204" pitchFamily="34" charset="0"/>
              </a:rPr>
              <a:t>Mosunetuzumab-</a:t>
            </a:r>
            <a:r>
              <a:rPr lang="en-US" altLang="en-US" sz="1200" b="0" spc="-11" dirty="0" err="1">
                <a:solidFill>
                  <a:srgbClr val="455560"/>
                </a:solidFill>
                <a:latin typeface="Calibri" panose="020F0502020204030204" pitchFamily="34" charset="0"/>
                <a:cs typeface="Arial" panose="020B0604020202020204" pitchFamily="34" charset="0"/>
              </a:rPr>
              <a:t>axgb</a:t>
            </a:r>
            <a:r>
              <a:rPr lang="en-US" altLang="en-US" sz="1200" b="0" spc="-11" dirty="0">
                <a:solidFill>
                  <a:srgbClr val="455560"/>
                </a:solidFill>
                <a:latin typeface="Calibri" panose="020F0502020204030204" pitchFamily="34" charset="0"/>
                <a:cs typeface="Arial" panose="020B0604020202020204" pitchFamily="34" charset="0"/>
              </a:rPr>
              <a:t> PI. </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79738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ontent Placeholder 2">
            <a:extLst>
              <a:ext uri="{FF2B5EF4-FFF2-40B4-BE49-F238E27FC236}">
                <a16:creationId xmlns:a16="http://schemas.microsoft.com/office/drawing/2014/main" id="{1427F407-2B48-6F53-04B2-21112631496D}"/>
              </a:ext>
            </a:extLst>
          </p:cNvPr>
          <p:cNvSpPr txBox="1">
            <a:spLocks/>
          </p:cNvSpPr>
          <p:nvPr/>
        </p:nvSpPr>
        <p:spPr bwMode="auto">
          <a:xfrm>
            <a:off x="606044" y="1500735"/>
            <a:ext cx="11204610" cy="231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a:spcBef>
                <a:spcPts val="300"/>
              </a:spcBef>
              <a:spcAft>
                <a:spcPts val="300"/>
              </a:spcAft>
            </a:pPr>
            <a:r>
              <a:rPr lang="en-US" sz="1800" b="1" kern="0" dirty="0"/>
              <a:t>Indications:</a:t>
            </a:r>
            <a:r>
              <a:rPr lang="en-US" sz="1800" kern="0" dirty="0"/>
              <a:t> R/R </a:t>
            </a:r>
            <a:r>
              <a:rPr lang="en-US" sz="1800" kern="0" dirty="0">
                <a:solidFill>
                  <a:schemeClr val="bg2">
                    <a:lumMod val="10000"/>
                  </a:schemeClr>
                </a:solidFill>
              </a:rPr>
              <a:t>DLBCL NOS (including from indolent lymphoma) or high-grade B-cell lymphoma after ≥2 prior lines of therapy; R/R FL after </a:t>
            </a:r>
            <a:r>
              <a:rPr lang="en-US" sz="1800" u="sng" kern="0" dirty="0">
                <a:solidFill>
                  <a:schemeClr val="bg2">
                    <a:lumMod val="10000"/>
                  </a:schemeClr>
                </a:solidFill>
              </a:rPr>
              <a:t>&gt;</a:t>
            </a:r>
            <a:r>
              <a:rPr lang="en-US" sz="1800" kern="0" dirty="0">
                <a:solidFill>
                  <a:schemeClr val="bg2">
                    <a:lumMod val="10000"/>
                  </a:schemeClr>
                </a:solidFill>
              </a:rPr>
              <a:t>2 prior lines of therapy (accelerated approvals)</a:t>
            </a:r>
            <a:r>
              <a:rPr lang="en-US" sz="1800" kern="0" baseline="30000" dirty="0">
                <a:solidFill>
                  <a:schemeClr val="bg2">
                    <a:lumMod val="10000"/>
                  </a:schemeClr>
                </a:solidFill>
              </a:rPr>
              <a:t>1</a:t>
            </a:r>
          </a:p>
        </p:txBody>
      </p:sp>
      <p:sp>
        <p:nvSpPr>
          <p:cNvPr id="2" name="Title 1">
            <a:extLst>
              <a:ext uri="{FF2B5EF4-FFF2-40B4-BE49-F238E27FC236}">
                <a16:creationId xmlns:a16="http://schemas.microsoft.com/office/drawing/2014/main" id="{B1BE9C40-0277-2F53-BE96-6AA2702E6434}"/>
              </a:ext>
            </a:extLst>
          </p:cNvPr>
          <p:cNvSpPr>
            <a:spLocks noGrp="1"/>
          </p:cNvSpPr>
          <p:nvPr>
            <p:ph type="title"/>
          </p:nvPr>
        </p:nvSpPr>
        <p:spPr/>
        <p:txBody>
          <a:bodyPr/>
          <a:lstStyle/>
          <a:p>
            <a:r>
              <a:rPr lang="en-US" dirty="0" err="1"/>
              <a:t>Epcoritamab</a:t>
            </a:r>
            <a:r>
              <a:rPr lang="en-US" dirty="0"/>
              <a:t>: </a:t>
            </a:r>
            <a:r>
              <a:rPr lang="en-US" dirty="0">
                <a:solidFill>
                  <a:schemeClr val="accent3"/>
                </a:solidFill>
              </a:rPr>
              <a:t>Subcutaneously Administered </a:t>
            </a:r>
            <a:br>
              <a:rPr lang="en-US" dirty="0">
                <a:solidFill>
                  <a:schemeClr val="accent3"/>
                </a:solidFill>
              </a:rPr>
            </a:br>
            <a:r>
              <a:rPr lang="en-US" dirty="0"/>
              <a:t>CD20-directed CD3 T-cell Engager</a:t>
            </a:r>
          </a:p>
        </p:txBody>
      </p:sp>
      <p:sp>
        <p:nvSpPr>
          <p:cNvPr id="3" name="Content Placeholder 2">
            <a:extLst>
              <a:ext uri="{FF2B5EF4-FFF2-40B4-BE49-F238E27FC236}">
                <a16:creationId xmlns:a16="http://schemas.microsoft.com/office/drawing/2014/main" id="{5F7E846C-65CD-EB34-E45E-B5255F306314}"/>
              </a:ext>
            </a:extLst>
          </p:cNvPr>
          <p:cNvSpPr>
            <a:spLocks noGrp="1"/>
          </p:cNvSpPr>
          <p:nvPr>
            <p:ph sz="half" idx="1"/>
          </p:nvPr>
        </p:nvSpPr>
        <p:spPr>
          <a:xfrm>
            <a:off x="612363" y="2192255"/>
            <a:ext cx="6165688" cy="1622325"/>
          </a:xfrm>
        </p:spPr>
        <p:txBody>
          <a:bodyPr/>
          <a:lstStyle/>
          <a:p>
            <a:pPr>
              <a:spcBef>
                <a:spcPts val="300"/>
              </a:spcBef>
              <a:spcAft>
                <a:spcPts val="300"/>
              </a:spcAft>
            </a:pPr>
            <a:r>
              <a:rPr lang="en-US" sz="1800" b="1" dirty="0">
                <a:solidFill>
                  <a:schemeClr val="bg2">
                    <a:lumMod val="10000"/>
                  </a:schemeClr>
                </a:solidFill>
              </a:rPr>
              <a:t>EPCORE NHL-1: </a:t>
            </a:r>
            <a:r>
              <a:rPr lang="en-US" sz="1800" dirty="0">
                <a:solidFill>
                  <a:schemeClr val="bg2">
                    <a:lumMod val="10000"/>
                  </a:schemeClr>
                </a:solidFill>
              </a:rPr>
              <a:t>multicenter, single-arm, dose-escalation/expansion phase I/II study in R/R or PD B-cell lymphoma and R/R FL</a:t>
            </a:r>
          </a:p>
          <a:p>
            <a:pPr lvl="1">
              <a:spcBef>
                <a:spcPts val="300"/>
              </a:spcBef>
              <a:spcAft>
                <a:spcPts val="300"/>
              </a:spcAft>
            </a:pPr>
            <a:r>
              <a:rPr lang="en-US" sz="1600" dirty="0">
                <a:solidFill>
                  <a:schemeClr val="bg2">
                    <a:lumMod val="10000"/>
                  </a:schemeClr>
                </a:solidFill>
              </a:rPr>
              <a:t>Median follow-up: 20 </a:t>
            </a:r>
            <a:r>
              <a:rPr lang="en-US" sz="1600" dirty="0" err="1">
                <a:solidFill>
                  <a:schemeClr val="bg2">
                    <a:lumMod val="10000"/>
                  </a:schemeClr>
                </a:solidFill>
              </a:rPr>
              <a:t>mo</a:t>
            </a:r>
            <a:r>
              <a:rPr lang="en-US" sz="1600" dirty="0">
                <a:solidFill>
                  <a:schemeClr val="bg2">
                    <a:lumMod val="10000"/>
                  </a:schemeClr>
                </a:solidFill>
              </a:rPr>
              <a:t> (DLBCL, </a:t>
            </a:r>
            <a:r>
              <a:rPr lang="en-US" sz="1600" dirty="0" err="1">
                <a:solidFill>
                  <a:schemeClr val="bg2">
                    <a:lumMod val="10000"/>
                  </a:schemeClr>
                </a:solidFill>
              </a:rPr>
              <a:t>tFL</a:t>
            </a:r>
            <a:r>
              <a:rPr lang="en-US" sz="1600" dirty="0">
                <a:solidFill>
                  <a:schemeClr val="bg2">
                    <a:lumMod val="10000"/>
                  </a:schemeClr>
                </a:solidFill>
              </a:rPr>
              <a:t>, LBCL); 14.8 </a:t>
            </a:r>
            <a:r>
              <a:rPr lang="en-US" sz="1600" dirty="0" err="1">
                <a:solidFill>
                  <a:schemeClr val="bg2">
                    <a:lumMod val="10000"/>
                  </a:schemeClr>
                </a:solidFill>
              </a:rPr>
              <a:t>mo</a:t>
            </a:r>
            <a:r>
              <a:rPr lang="en-US" sz="1600" dirty="0">
                <a:solidFill>
                  <a:schemeClr val="bg2">
                    <a:lumMod val="10000"/>
                  </a:schemeClr>
                </a:solidFill>
              </a:rPr>
              <a:t> (R/R FL)</a:t>
            </a:r>
          </a:p>
        </p:txBody>
      </p:sp>
      <p:sp>
        <p:nvSpPr>
          <p:cNvPr id="23" name="TextBox 55">
            <a:extLst>
              <a:ext uri="{FF2B5EF4-FFF2-40B4-BE49-F238E27FC236}">
                <a16:creationId xmlns:a16="http://schemas.microsoft.com/office/drawing/2014/main" id="{33735901-8AD8-66BD-1E07-F241811122C4}"/>
              </a:ext>
            </a:extLst>
          </p:cNvPr>
          <p:cNvSpPr txBox="1">
            <a:spLocks noChangeArrowheads="1"/>
          </p:cNvSpPr>
          <p:nvPr/>
        </p:nvSpPr>
        <p:spPr bwMode="auto">
          <a:xfrm>
            <a:off x="8183846" y="5609441"/>
            <a:ext cx="14541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4213">
              <a:defRPr sz="2400">
                <a:solidFill>
                  <a:schemeClr val="tx1"/>
                </a:solidFill>
                <a:latin typeface="Verdana" panose="020B0604030504040204" pitchFamily="34" charset="0"/>
              </a:defRPr>
            </a:lvl1pPr>
            <a:lvl2pPr defTabSz="684213">
              <a:defRPr sz="2400">
                <a:solidFill>
                  <a:schemeClr val="tx1"/>
                </a:solidFill>
                <a:latin typeface="Verdana" panose="020B0604030504040204" pitchFamily="34" charset="0"/>
              </a:defRPr>
            </a:lvl2pPr>
            <a:lvl3pPr defTabSz="684213">
              <a:defRPr sz="2400">
                <a:solidFill>
                  <a:schemeClr val="tx1"/>
                </a:solidFill>
                <a:latin typeface="Verdana" panose="020B0604030504040204" pitchFamily="34" charset="0"/>
              </a:defRPr>
            </a:lvl3pPr>
            <a:lvl4pPr defTabSz="684213">
              <a:defRPr sz="2400">
                <a:solidFill>
                  <a:schemeClr val="tx1"/>
                </a:solidFill>
                <a:latin typeface="Verdana" panose="020B0604030504040204" pitchFamily="34" charset="0"/>
              </a:defRPr>
            </a:lvl4pPr>
            <a:lvl5pPr defTabSz="684213">
              <a:defRPr sz="2400">
                <a:solidFill>
                  <a:schemeClr val="tx1"/>
                </a:solidFill>
                <a:latin typeface="Verdana" panose="020B0604030504040204" pitchFamily="34" charset="0"/>
              </a:defRPr>
            </a:lvl5pPr>
            <a:lvl6pPr marL="2284413" indent="1588" defTabSz="684213" eaLnBrk="0" fontAlgn="base" hangingPunct="0">
              <a:spcBef>
                <a:spcPct val="0"/>
              </a:spcBef>
              <a:spcAft>
                <a:spcPct val="0"/>
              </a:spcAft>
              <a:defRPr sz="2400">
                <a:solidFill>
                  <a:schemeClr val="tx1"/>
                </a:solidFill>
                <a:latin typeface="Verdana" panose="020B0604030504040204" pitchFamily="34" charset="0"/>
              </a:defRPr>
            </a:lvl6pPr>
            <a:lvl7pPr marL="2741613" indent="1588" defTabSz="684213" eaLnBrk="0" fontAlgn="base" hangingPunct="0">
              <a:spcBef>
                <a:spcPct val="0"/>
              </a:spcBef>
              <a:spcAft>
                <a:spcPct val="0"/>
              </a:spcAft>
              <a:defRPr sz="2400">
                <a:solidFill>
                  <a:schemeClr val="tx1"/>
                </a:solidFill>
                <a:latin typeface="Verdana" panose="020B0604030504040204" pitchFamily="34" charset="0"/>
              </a:defRPr>
            </a:lvl7pPr>
            <a:lvl8pPr marL="3198813" indent="1588" defTabSz="684213" eaLnBrk="0" fontAlgn="base" hangingPunct="0">
              <a:spcBef>
                <a:spcPct val="0"/>
              </a:spcBef>
              <a:spcAft>
                <a:spcPct val="0"/>
              </a:spcAft>
              <a:defRPr sz="2400">
                <a:solidFill>
                  <a:schemeClr val="tx1"/>
                </a:solidFill>
                <a:latin typeface="Verdana" panose="020B0604030504040204" pitchFamily="34" charset="0"/>
              </a:defRPr>
            </a:lvl8pPr>
            <a:lvl9pPr marL="3656013" indent="1588" defTabSz="684213" eaLnBrk="0" fontAlgn="base" hangingPunct="0">
              <a:spcBef>
                <a:spcPct val="0"/>
              </a:spcBef>
              <a:spcAft>
                <a:spcPct val="0"/>
              </a:spcAft>
              <a:defRPr sz="2400">
                <a:solidFill>
                  <a:schemeClr val="tx1"/>
                </a:solidFill>
                <a:latin typeface="Verdana" panose="020B0604030504040204" pitchFamily="34" charset="0"/>
              </a:defRPr>
            </a:lvl9pPr>
          </a:lstStyle>
          <a:p>
            <a:pPr marL="0" marR="0" lvl="0" indent="0" algn="ctr" defTabSz="684162"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Epcoritamab</a:t>
            </a: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 (SC)</a:t>
            </a:r>
          </a:p>
        </p:txBody>
      </p:sp>
      <p:grpSp>
        <p:nvGrpSpPr>
          <p:cNvPr id="24" name="Group 23">
            <a:extLst>
              <a:ext uri="{FF2B5EF4-FFF2-40B4-BE49-F238E27FC236}">
                <a16:creationId xmlns:a16="http://schemas.microsoft.com/office/drawing/2014/main" id="{8316BD53-06B0-60BF-5F2F-058CA98E6376}"/>
              </a:ext>
            </a:extLst>
          </p:cNvPr>
          <p:cNvGrpSpPr/>
          <p:nvPr/>
        </p:nvGrpSpPr>
        <p:grpSpPr>
          <a:xfrm rot="19053607">
            <a:off x="7619596" y="3200321"/>
            <a:ext cx="1458059" cy="1798853"/>
            <a:chOff x="8334512" y="4747167"/>
            <a:chExt cx="1135394" cy="1400768"/>
          </a:xfrm>
        </p:grpSpPr>
        <p:grpSp>
          <p:nvGrpSpPr>
            <p:cNvPr id="25" name="Group 24">
              <a:extLst>
                <a:ext uri="{FF2B5EF4-FFF2-40B4-BE49-F238E27FC236}">
                  <a16:creationId xmlns:a16="http://schemas.microsoft.com/office/drawing/2014/main" id="{25605E9E-79E1-9CA3-591A-0417D4ABF519}"/>
                </a:ext>
              </a:extLst>
            </p:cNvPr>
            <p:cNvGrpSpPr/>
            <p:nvPr/>
          </p:nvGrpSpPr>
          <p:grpSpPr>
            <a:xfrm>
              <a:off x="8842224" y="5742795"/>
              <a:ext cx="91440" cy="405139"/>
              <a:chOff x="8905835" y="5742795"/>
              <a:chExt cx="91440" cy="405139"/>
            </a:xfrm>
          </p:grpSpPr>
          <p:cxnSp>
            <p:nvCxnSpPr>
              <p:cNvPr id="33" name="Straight Connector 32">
                <a:extLst>
                  <a:ext uri="{FF2B5EF4-FFF2-40B4-BE49-F238E27FC236}">
                    <a16:creationId xmlns:a16="http://schemas.microsoft.com/office/drawing/2014/main" id="{BF25FD98-FA35-D83B-2D7E-D2B643F81E1C}"/>
                  </a:ext>
                </a:extLst>
              </p:cNvPr>
              <p:cNvCxnSpPr>
                <a:cxnSpLocks/>
              </p:cNvCxnSpPr>
              <p:nvPr/>
            </p:nvCxnSpPr>
            <p:spPr bwMode="auto">
              <a:xfrm rot="10800000">
                <a:off x="8949516" y="5742795"/>
                <a:ext cx="1911" cy="274688"/>
              </a:xfrm>
              <a:prstGeom prst="line">
                <a:avLst/>
              </a:prstGeom>
              <a:noFill/>
              <a:ln w="19050" cap="flat" cmpd="sng" algn="ctr">
                <a:solidFill>
                  <a:schemeClr val="accent6"/>
                </a:solidFill>
                <a:prstDash val="solid"/>
                <a:round/>
                <a:headEnd type="none" w="med" len="med"/>
                <a:tailEnd type="none" w="med" len="med"/>
              </a:ln>
              <a:effectLst/>
            </p:spPr>
          </p:cxnSp>
          <p:sp>
            <p:nvSpPr>
              <p:cNvPr id="34" name="Rectangle: Rounded Corners 33">
                <a:extLst>
                  <a:ext uri="{FF2B5EF4-FFF2-40B4-BE49-F238E27FC236}">
                    <a16:creationId xmlns:a16="http://schemas.microsoft.com/office/drawing/2014/main" id="{F310E253-CC2B-52A5-0F3A-D5A8F6F41659}"/>
                  </a:ext>
                </a:extLst>
              </p:cNvPr>
              <p:cNvSpPr/>
              <p:nvPr/>
            </p:nvSpPr>
            <p:spPr bwMode="auto">
              <a:xfrm rot="10800000">
                <a:off x="8905835" y="5965054"/>
                <a:ext cx="91440" cy="182880"/>
              </a:xfrm>
              <a:prstGeom prst="round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endParaRPr>
              </a:p>
            </p:txBody>
          </p:sp>
        </p:grpSp>
        <p:grpSp>
          <p:nvGrpSpPr>
            <p:cNvPr id="26" name="Group 25">
              <a:extLst>
                <a:ext uri="{FF2B5EF4-FFF2-40B4-BE49-F238E27FC236}">
                  <a16:creationId xmlns:a16="http://schemas.microsoft.com/office/drawing/2014/main" id="{65B554B7-A7D6-15EE-EB7C-E486E547AC6D}"/>
                </a:ext>
              </a:extLst>
            </p:cNvPr>
            <p:cNvGrpSpPr/>
            <p:nvPr/>
          </p:nvGrpSpPr>
          <p:grpSpPr>
            <a:xfrm>
              <a:off x="8960290" y="5742796"/>
              <a:ext cx="91440" cy="405139"/>
              <a:chOff x="9058235" y="5895195"/>
              <a:chExt cx="91440" cy="405139"/>
            </a:xfrm>
          </p:grpSpPr>
          <p:cxnSp>
            <p:nvCxnSpPr>
              <p:cNvPr id="31" name="Straight Connector 30">
                <a:extLst>
                  <a:ext uri="{FF2B5EF4-FFF2-40B4-BE49-F238E27FC236}">
                    <a16:creationId xmlns:a16="http://schemas.microsoft.com/office/drawing/2014/main" id="{CD3B983D-226A-DB66-196D-CE65A51027C3}"/>
                  </a:ext>
                </a:extLst>
              </p:cNvPr>
              <p:cNvCxnSpPr>
                <a:cxnSpLocks/>
              </p:cNvCxnSpPr>
              <p:nvPr/>
            </p:nvCxnSpPr>
            <p:spPr bwMode="auto">
              <a:xfrm rot="10800000">
                <a:off x="9101916" y="5895195"/>
                <a:ext cx="1911" cy="274688"/>
              </a:xfrm>
              <a:prstGeom prst="line">
                <a:avLst/>
              </a:prstGeom>
              <a:noFill/>
              <a:ln w="19050" cap="flat" cmpd="sng" algn="ctr">
                <a:solidFill>
                  <a:schemeClr val="accent6"/>
                </a:solidFill>
                <a:prstDash val="solid"/>
                <a:round/>
                <a:headEnd type="none" w="med" len="med"/>
                <a:tailEnd type="none" w="med" len="med"/>
              </a:ln>
              <a:effectLst/>
            </p:spPr>
          </p:cxnSp>
          <p:sp>
            <p:nvSpPr>
              <p:cNvPr id="32" name="Rectangle: Rounded Corners 31">
                <a:extLst>
                  <a:ext uri="{FF2B5EF4-FFF2-40B4-BE49-F238E27FC236}">
                    <a16:creationId xmlns:a16="http://schemas.microsoft.com/office/drawing/2014/main" id="{9A33CEFB-1E98-FF70-5A02-CBE6EED6CDA9}"/>
                  </a:ext>
                </a:extLst>
              </p:cNvPr>
              <p:cNvSpPr/>
              <p:nvPr/>
            </p:nvSpPr>
            <p:spPr bwMode="auto">
              <a:xfrm rot="10800000">
                <a:off x="9058235" y="6117454"/>
                <a:ext cx="91440" cy="182880"/>
              </a:xfrm>
              <a:prstGeom prst="round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endParaRPr>
              </a:p>
            </p:txBody>
          </p:sp>
        </p:grpSp>
        <p:sp>
          <p:nvSpPr>
            <p:cNvPr id="27" name="TextBox 26">
              <a:extLst>
                <a:ext uri="{FF2B5EF4-FFF2-40B4-BE49-F238E27FC236}">
                  <a16:creationId xmlns:a16="http://schemas.microsoft.com/office/drawing/2014/main" id="{4D8FDB75-53BC-A03E-D484-D18A59BDB519}"/>
                </a:ext>
              </a:extLst>
            </p:cNvPr>
            <p:cNvSpPr txBox="1"/>
            <p:nvPr/>
          </p:nvSpPr>
          <p:spPr>
            <a:xfrm rot="2546393">
              <a:off x="8361886" y="5817738"/>
              <a:ext cx="560529" cy="215699"/>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CD3</a:t>
              </a:r>
            </a:p>
          </p:txBody>
        </p:sp>
        <p:grpSp>
          <p:nvGrpSpPr>
            <p:cNvPr id="28" name="Group 115">
              <a:extLst>
                <a:ext uri="{FF2B5EF4-FFF2-40B4-BE49-F238E27FC236}">
                  <a16:creationId xmlns:a16="http://schemas.microsoft.com/office/drawing/2014/main" id="{56B81F46-5A44-6658-E815-3E6D3DE43CB5}"/>
                </a:ext>
              </a:extLst>
            </p:cNvPr>
            <p:cNvGrpSpPr/>
            <p:nvPr/>
          </p:nvGrpSpPr>
          <p:grpSpPr>
            <a:xfrm rot="10800000">
              <a:off x="8334512" y="4747167"/>
              <a:ext cx="1135394" cy="1085160"/>
              <a:chOff x="863178" y="2614612"/>
              <a:chExt cx="1419029" cy="1423987"/>
            </a:xfrm>
          </p:grpSpPr>
          <p:sp>
            <p:nvSpPr>
              <p:cNvPr id="29" name="Oval 5">
                <a:extLst>
                  <a:ext uri="{FF2B5EF4-FFF2-40B4-BE49-F238E27FC236}">
                    <a16:creationId xmlns:a16="http://schemas.microsoft.com/office/drawing/2014/main" id="{23D5E050-28BB-49CF-08DB-26DE0C2DBCFE}"/>
                  </a:ext>
                </a:extLst>
              </p:cNvPr>
              <p:cNvSpPr>
                <a:spLocks noChangeArrowheads="1"/>
              </p:cNvSpPr>
              <p:nvPr/>
            </p:nvSpPr>
            <p:spPr bwMode="auto">
              <a:xfrm>
                <a:off x="863178" y="2614612"/>
                <a:ext cx="1419029" cy="1423987"/>
              </a:xfrm>
              <a:prstGeom prst="ellipse">
                <a:avLst/>
              </a:prstGeom>
              <a:solidFill>
                <a:schemeClr val="accent4"/>
              </a:solidFill>
              <a:ln w="9525">
                <a:solidFill>
                  <a:schemeClr val="bg2">
                    <a:lumMod val="10000"/>
                  </a:schemeClr>
                </a:solidFill>
                <a:round/>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30" name="Oval 6">
                <a:extLst>
                  <a:ext uri="{FF2B5EF4-FFF2-40B4-BE49-F238E27FC236}">
                    <a16:creationId xmlns:a16="http://schemas.microsoft.com/office/drawing/2014/main" id="{1D6905E1-C21E-0C73-68A4-709659AAE19E}"/>
                  </a:ext>
                </a:extLst>
              </p:cNvPr>
              <p:cNvSpPr>
                <a:spLocks noChangeArrowheads="1"/>
              </p:cNvSpPr>
              <p:nvPr/>
            </p:nvSpPr>
            <p:spPr bwMode="auto">
              <a:xfrm>
                <a:off x="1231006" y="2965095"/>
                <a:ext cx="887946" cy="898871"/>
              </a:xfrm>
              <a:prstGeom prst="ellipse">
                <a:avLst/>
              </a:prstGeom>
              <a:solidFill>
                <a:srgbClr val="7EEA9D"/>
              </a:solidFill>
              <a:ln w="9525">
                <a:solidFill>
                  <a:schemeClr val="bg2">
                    <a:lumMod val="10000"/>
                  </a:schemeClr>
                </a:solidFill>
                <a:round/>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endParaRPr>
              </a:p>
            </p:txBody>
          </p:sp>
        </p:grpSp>
      </p:grpSp>
      <p:sp>
        <p:nvSpPr>
          <p:cNvPr id="35" name="TextBox 34">
            <a:extLst>
              <a:ext uri="{FF2B5EF4-FFF2-40B4-BE49-F238E27FC236}">
                <a16:creationId xmlns:a16="http://schemas.microsoft.com/office/drawing/2014/main" id="{CDBF329F-9234-B589-1E4E-382A1F7C0B46}"/>
              </a:ext>
            </a:extLst>
          </p:cNvPr>
          <p:cNvSpPr txBox="1"/>
          <p:nvPr/>
        </p:nvSpPr>
        <p:spPr>
          <a:xfrm>
            <a:off x="9957996" y="5653566"/>
            <a:ext cx="1951603" cy="338554"/>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Tumor Cell Death</a:t>
            </a:r>
          </a:p>
        </p:txBody>
      </p:sp>
      <p:sp>
        <p:nvSpPr>
          <p:cNvPr id="36" name="Arrow: Down 35">
            <a:extLst>
              <a:ext uri="{FF2B5EF4-FFF2-40B4-BE49-F238E27FC236}">
                <a16:creationId xmlns:a16="http://schemas.microsoft.com/office/drawing/2014/main" id="{7B34D60F-8CD7-3294-00B5-EF308F46ACD6}"/>
              </a:ext>
            </a:extLst>
          </p:cNvPr>
          <p:cNvSpPr/>
          <p:nvPr/>
        </p:nvSpPr>
        <p:spPr bwMode="auto">
          <a:xfrm>
            <a:off x="10970771" y="4826814"/>
            <a:ext cx="223025" cy="826751"/>
          </a:xfrm>
          <a:prstGeom prst="downArrow">
            <a:avLst/>
          </a:prstGeom>
          <a:solidFill>
            <a:schemeClr val="tx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37" name="TextBox 36">
            <a:extLst>
              <a:ext uri="{FF2B5EF4-FFF2-40B4-BE49-F238E27FC236}">
                <a16:creationId xmlns:a16="http://schemas.microsoft.com/office/drawing/2014/main" id="{B56F177E-7F70-8722-5142-244E573A47D2}"/>
              </a:ext>
            </a:extLst>
          </p:cNvPr>
          <p:cNvSpPr txBox="1"/>
          <p:nvPr/>
        </p:nvSpPr>
        <p:spPr>
          <a:xfrm>
            <a:off x="8926605" y="3208092"/>
            <a:ext cx="1378790" cy="46166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Cytotoxic Cytokines</a:t>
            </a:r>
          </a:p>
        </p:txBody>
      </p:sp>
      <p:sp>
        <p:nvSpPr>
          <p:cNvPr id="38" name="Oval 37">
            <a:extLst>
              <a:ext uri="{FF2B5EF4-FFF2-40B4-BE49-F238E27FC236}">
                <a16:creationId xmlns:a16="http://schemas.microsoft.com/office/drawing/2014/main" id="{5AE6F09E-23D7-F94A-A6C0-0D03B0B93D47}"/>
              </a:ext>
            </a:extLst>
          </p:cNvPr>
          <p:cNvSpPr/>
          <p:nvPr/>
        </p:nvSpPr>
        <p:spPr bwMode="auto">
          <a:xfrm rot="16489382">
            <a:off x="10136298" y="3350761"/>
            <a:ext cx="117426" cy="117426"/>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grpSp>
        <p:nvGrpSpPr>
          <p:cNvPr id="39" name="Group 38">
            <a:extLst>
              <a:ext uri="{FF2B5EF4-FFF2-40B4-BE49-F238E27FC236}">
                <a16:creationId xmlns:a16="http://schemas.microsoft.com/office/drawing/2014/main" id="{C12BF2F1-0A96-358B-4E05-965BF3C76492}"/>
              </a:ext>
            </a:extLst>
          </p:cNvPr>
          <p:cNvGrpSpPr/>
          <p:nvPr/>
        </p:nvGrpSpPr>
        <p:grpSpPr>
          <a:xfrm>
            <a:off x="8923554" y="2770708"/>
            <a:ext cx="1761414" cy="592014"/>
            <a:chOff x="8408517" y="2104763"/>
            <a:chExt cx="1371616" cy="460999"/>
          </a:xfrm>
        </p:grpSpPr>
        <p:grpSp>
          <p:nvGrpSpPr>
            <p:cNvPr id="40" name="Group 39">
              <a:extLst>
                <a:ext uri="{FF2B5EF4-FFF2-40B4-BE49-F238E27FC236}">
                  <a16:creationId xmlns:a16="http://schemas.microsoft.com/office/drawing/2014/main" id="{5EED3880-857B-EDA8-6972-EA30D88F82AB}"/>
                </a:ext>
              </a:extLst>
            </p:cNvPr>
            <p:cNvGrpSpPr/>
            <p:nvPr/>
          </p:nvGrpSpPr>
          <p:grpSpPr>
            <a:xfrm rot="16535297">
              <a:off x="8942949" y="1728579"/>
              <a:ext cx="460999" cy="1213368"/>
              <a:chOff x="4402327" y="3381149"/>
              <a:chExt cx="460999" cy="1213368"/>
            </a:xfrm>
          </p:grpSpPr>
          <p:sp>
            <p:nvSpPr>
              <p:cNvPr id="43" name="Oval 42">
                <a:extLst>
                  <a:ext uri="{FF2B5EF4-FFF2-40B4-BE49-F238E27FC236}">
                    <a16:creationId xmlns:a16="http://schemas.microsoft.com/office/drawing/2014/main" id="{60364522-18CE-604C-1385-71A60144692C}"/>
                  </a:ext>
                </a:extLst>
              </p:cNvPr>
              <p:cNvSpPr/>
              <p:nvPr/>
            </p:nvSpPr>
            <p:spPr bwMode="auto">
              <a:xfrm>
                <a:off x="4469325" y="3381149"/>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4" name="Oval 43">
                <a:extLst>
                  <a:ext uri="{FF2B5EF4-FFF2-40B4-BE49-F238E27FC236}">
                    <a16:creationId xmlns:a16="http://schemas.microsoft.com/office/drawing/2014/main" id="{9B5284AF-28EC-D680-DDC0-E9645B3E823E}"/>
                  </a:ext>
                </a:extLst>
              </p:cNvPr>
              <p:cNvSpPr/>
              <p:nvPr/>
            </p:nvSpPr>
            <p:spPr bwMode="auto">
              <a:xfrm>
                <a:off x="4630390" y="3396226"/>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5" name="Oval 44">
                <a:extLst>
                  <a:ext uri="{FF2B5EF4-FFF2-40B4-BE49-F238E27FC236}">
                    <a16:creationId xmlns:a16="http://schemas.microsoft.com/office/drawing/2014/main" id="{9677E52F-3F88-B108-F576-70B41DAFC6D5}"/>
                  </a:ext>
                </a:extLst>
              </p:cNvPr>
              <p:cNvSpPr/>
              <p:nvPr/>
            </p:nvSpPr>
            <p:spPr bwMode="auto">
              <a:xfrm>
                <a:off x="4550132" y="4357394"/>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6" name="Oval 45">
                <a:extLst>
                  <a:ext uri="{FF2B5EF4-FFF2-40B4-BE49-F238E27FC236}">
                    <a16:creationId xmlns:a16="http://schemas.microsoft.com/office/drawing/2014/main" id="{445FDC66-0552-23AE-48B3-6F21C5C7FA30}"/>
                  </a:ext>
                </a:extLst>
              </p:cNvPr>
              <p:cNvSpPr/>
              <p:nvPr/>
            </p:nvSpPr>
            <p:spPr bwMode="auto">
              <a:xfrm>
                <a:off x="4684853" y="4332756"/>
                <a:ext cx="45720" cy="45719"/>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7" name="Oval 46">
                <a:extLst>
                  <a:ext uri="{FF2B5EF4-FFF2-40B4-BE49-F238E27FC236}">
                    <a16:creationId xmlns:a16="http://schemas.microsoft.com/office/drawing/2014/main" id="{651240FF-8D8E-855F-BD1B-A941BF869C42}"/>
                  </a:ext>
                </a:extLst>
              </p:cNvPr>
              <p:cNvSpPr/>
              <p:nvPr/>
            </p:nvSpPr>
            <p:spPr bwMode="auto">
              <a:xfrm>
                <a:off x="4707131" y="3455144"/>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8" name="Oval 47">
                <a:extLst>
                  <a:ext uri="{FF2B5EF4-FFF2-40B4-BE49-F238E27FC236}">
                    <a16:creationId xmlns:a16="http://schemas.microsoft.com/office/drawing/2014/main" id="{10121A92-818B-0DA6-2C17-66240A3AD143}"/>
                  </a:ext>
                </a:extLst>
              </p:cNvPr>
              <p:cNvSpPr/>
              <p:nvPr/>
            </p:nvSpPr>
            <p:spPr bwMode="auto">
              <a:xfrm>
                <a:off x="4402327" y="4548797"/>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9" name="Oval 48">
                <a:extLst>
                  <a:ext uri="{FF2B5EF4-FFF2-40B4-BE49-F238E27FC236}">
                    <a16:creationId xmlns:a16="http://schemas.microsoft.com/office/drawing/2014/main" id="{D119A2BF-045F-453A-FC28-E3DB270C1AA2}"/>
                  </a:ext>
                </a:extLst>
              </p:cNvPr>
              <p:cNvSpPr/>
              <p:nvPr/>
            </p:nvSpPr>
            <p:spPr bwMode="auto">
              <a:xfrm>
                <a:off x="4580312" y="3528390"/>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0" name="Oval 49">
                <a:extLst>
                  <a:ext uri="{FF2B5EF4-FFF2-40B4-BE49-F238E27FC236}">
                    <a16:creationId xmlns:a16="http://schemas.microsoft.com/office/drawing/2014/main" id="{1A2A0DDA-8F33-FF06-9695-EF4432BB9119}"/>
                  </a:ext>
                </a:extLst>
              </p:cNvPr>
              <p:cNvSpPr/>
              <p:nvPr/>
            </p:nvSpPr>
            <p:spPr bwMode="auto">
              <a:xfrm>
                <a:off x="4732712" y="3680790"/>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1" name="Oval 50">
                <a:extLst>
                  <a:ext uri="{FF2B5EF4-FFF2-40B4-BE49-F238E27FC236}">
                    <a16:creationId xmlns:a16="http://schemas.microsoft.com/office/drawing/2014/main" id="{FDA84591-C8E4-E045-92B6-E1A1E551F220}"/>
                  </a:ext>
                </a:extLst>
              </p:cNvPr>
              <p:cNvSpPr/>
              <p:nvPr/>
            </p:nvSpPr>
            <p:spPr bwMode="auto">
              <a:xfrm>
                <a:off x="4474469" y="4069193"/>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2" name="Oval 51">
                <a:extLst>
                  <a:ext uri="{FF2B5EF4-FFF2-40B4-BE49-F238E27FC236}">
                    <a16:creationId xmlns:a16="http://schemas.microsoft.com/office/drawing/2014/main" id="{7B1DEC04-C9D4-25E1-8BC3-FC10F66CF501}"/>
                  </a:ext>
                </a:extLst>
              </p:cNvPr>
              <p:cNvSpPr/>
              <p:nvPr/>
            </p:nvSpPr>
            <p:spPr bwMode="auto">
              <a:xfrm>
                <a:off x="4486175" y="4263549"/>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3" name="Oval 52">
                <a:extLst>
                  <a:ext uri="{FF2B5EF4-FFF2-40B4-BE49-F238E27FC236}">
                    <a16:creationId xmlns:a16="http://schemas.microsoft.com/office/drawing/2014/main" id="{93B38EF0-C7C8-BAAF-DF05-1050C581BFC4}"/>
                  </a:ext>
                </a:extLst>
              </p:cNvPr>
              <p:cNvSpPr/>
              <p:nvPr/>
            </p:nvSpPr>
            <p:spPr bwMode="auto">
              <a:xfrm>
                <a:off x="4629902" y="4146684"/>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4" name="Oval 53">
                <a:extLst>
                  <a:ext uri="{FF2B5EF4-FFF2-40B4-BE49-F238E27FC236}">
                    <a16:creationId xmlns:a16="http://schemas.microsoft.com/office/drawing/2014/main" id="{3826E999-8B77-FCC3-C0C3-76C38A2FA412}"/>
                  </a:ext>
                </a:extLst>
              </p:cNvPr>
              <p:cNvSpPr/>
              <p:nvPr/>
            </p:nvSpPr>
            <p:spPr bwMode="auto">
              <a:xfrm>
                <a:off x="4539221" y="3994901"/>
                <a:ext cx="45720" cy="45719"/>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5" name="Oval 54">
                <a:extLst>
                  <a:ext uri="{FF2B5EF4-FFF2-40B4-BE49-F238E27FC236}">
                    <a16:creationId xmlns:a16="http://schemas.microsoft.com/office/drawing/2014/main" id="{11C5E179-3713-AA94-84DB-EDD966AC0668}"/>
                  </a:ext>
                </a:extLst>
              </p:cNvPr>
              <p:cNvSpPr/>
              <p:nvPr/>
            </p:nvSpPr>
            <p:spPr bwMode="auto">
              <a:xfrm>
                <a:off x="4576656" y="3691075"/>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6" name="Oval 55">
                <a:extLst>
                  <a:ext uri="{FF2B5EF4-FFF2-40B4-BE49-F238E27FC236}">
                    <a16:creationId xmlns:a16="http://schemas.microsoft.com/office/drawing/2014/main" id="{CE1A46ED-2942-173E-CC33-A8DCC57AB26C}"/>
                  </a:ext>
                </a:extLst>
              </p:cNvPr>
              <p:cNvSpPr/>
              <p:nvPr/>
            </p:nvSpPr>
            <p:spPr bwMode="auto">
              <a:xfrm>
                <a:off x="4526578" y="3823239"/>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7" name="Oval 56">
                <a:extLst>
                  <a:ext uri="{FF2B5EF4-FFF2-40B4-BE49-F238E27FC236}">
                    <a16:creationId xmlns:a16="http://schemas.microsoft.com/office/drawing/2014/main" id="{0A20743C-579E-96A7-BD44-0FDC01F71598}"/>
                  </a:ext>
                </a:extLst>
              </p:cNvPr>
              <p:cNvSpPr/>
              <p:nvPr/>
            </p:nvSpPr>
            <p:spPr bwMode="auto">
              <a:xfrm>
                <a:off x="4703749" y="3840221"/>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8" name="Oval 57">
                <a:extLst>
                  <a:ext uri="{FF2B5EF4-FFF2-40B4-BE49-F238E27FC236}">
                    <a16:creationId xmlns:a16="http://schemas.microsoft.com/office/drawing/2014/main" id="{9847F0CF-D8B4-C701-4166-FAFDF4586A0B}"/>
                  </a:ext>
                </a:extLst>
              </p:cNvPr>
              <p:cNvSpPr/>
              <p:nvPr/>
            </p:nvSpPr>
            <p:spPr bwMode="auto">
              <a:xfrm>
                <a:off x="4645117" y="3949835"/>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9" name="Oval 58">
                <a:extLst>
                  <a:ext uri="{FF2B5EF4-FFF2-40B4-BE49-F238E27FC236}">
                    <a16:creationId xmlns:a16="http://schemas.microsoft.com/office/drawing/2014/main" id="{3EF5AB22-3983-8CDE-8C63-CE2E9127B12B}"/>
                  </a:ext>
                </a:extLst>
              </p:cNvPr>
              <p:cNvSpPr/>
              <p:nvPr/>
            </p:nvSpPr>
            <p:spPr bwMode="auto">
              <a:xfrm>
                <a:off x="4817606" y="3937366"/>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60" name="Oval 59">
                <a:extLst>
                  <a:ext uri="{FF2B5EF4-FFF2-40B4-BE49-F238E27FC236}">
                    <a16:creationId xmlns:a16="http://schemas.microsoft.com/office/drawing/2014/main" id="{05046AE7-DD71-7EF4-A403-638848146507}"/>
                  </a:ext>
                </a:extLst>
              </p:cNvPr>
              <p:cNvSpPr/>
              <p:nvPr/>
            </p:nvSpPr>
            <p:spPr bwMode="auto">
              <a:xfrm rot="6506408">
                <a:off x="4407872" y="4348984"/>
                <a:ext cx="45719"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61" name="Oval 60">
                <a:extLst>
                  <a:ext uri="{FF2B5EF4-FFF2-40B4-BE49-F238E27FC236}">
                    <a16:creationId xmlns:a16="http://schemas.microsoft.com/office/drawing/2014/main" id="{87C98197-ED8E-31A4-12EA-A13FC225E4E9}"/>
                  </a:ext>
                </a:extLst>
              </p:cNvPr>
              <p:cNvSpPr/>
              <p:nvPr/>
            </p:nvSpPr>
            <p:spPr bwMode="auto">
              <a:xfrm rot="6506408">
                <a:off x="4760820" y="4197542"/>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62" name="Oval 61">
                <a:extLst>
                  <a:ext uri="{FF2B5EF4-FFF2-40B4-BE49-F238E27FC236}">
                    <a16:creationId xmlns:a16="http://schemas.microsoft.com/office/drawing/2014/main" id="{C42D340A-18A0-325F-A299-D3277D2C2713}"/>
                  </a:ext>
                </a:extLst>
              </p:cNvPr>
              <p:cNvSpPr/>
              <p:nvPr/>
            </p:nvSpPr>
            <p:spPr bwMode="auto">
              <a:xfrm rot="6506408">
                <a:off x="4643733" y="4478998"/>
                <a:ext cx="45719"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grpSp>
        <p:sp>
          <p:nvSpPr>
            <p:cNvPr id="41" name="Oval 40">
              <a:extLst>
                <a:ext uri="{FF2B5EF4-FFF2-40B4-BE49-F238E27FC236}">
                  <a16:creationId xmlns:a16="http://schemas.microsoft.com/office/drawing/2014/main" id="{0A001068-138C-4497-FBA2-EDD0503007C4}"/>
                </a:ext>
              </a:extLst>
            </p:cNvPr>
            <p:cNvSpPr/>
            <p:nvPr/>
          </p:nvSpPr>
          <p:spPr bwMode="auto">
            <a:xfrm rot="16489382">
              <a:off x="8411390" y="2259398"/>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2" name="Oval 41">
              <a:extLst>
                <a:ext uri="{FF2B5EF4-FFF2-40B4-BE49-F238E27FC236}">
                  <a16:creationId xmlns:a16="http://schemas.microsoft.com/office/drawing/2014/main" id="{524D560C-47C7-2400-D812-11B47243A114}"/>
                </a:ext>
              </a:extLst>
            </p:cNvPr>
            <p:cNvSpPr/>
            <p:nvPr/>
          </p:nvSpPr>
          <p:spPr bwMode="auto">
            <a:xfrm rot="16489382">
              <a:off x="8408517" y="2415766"/>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grpSp>
      <p:grpSp>
        <p:nvGrpSpPr>
          <p:cNvPr id="63" name="Group 62">
            <a:extLst>
              <a:ext uri="{FF2B5EF4-FFF2-40B4-BE49-F238E27FC236}">
                <a16:creationId xmlns:a16="http://schemas.microsoft.com/office/drawing/2014/main" id="{5AAA6573-63A0-A9A9-DC2F-3EDF328B4292}"/>
              </a:ext>
            </a:extLst>
          </p:cNvPr>
          <p:cNvGrpSpPr/>
          <p:nvPr/>
        </p:nvGrpSpPr>
        <p:grpSpPr>
          <a:xfrm>
            <a:off x="8951927" y="4752487"/>
            <a:ext cx="977956" cy="814325"/>
            <a:chOff x="2161187" y="2087812"/>
            <a:chExt cx="1105276" cy="920346"/>
          </a:xfrm>
          <a:solidFill>
            <a:schemeClr val="accent1"/>
          </a:solidFill>
        </p:grpSpPr>
        <p:cxnSp>
          <p:nvCxnSpPr>
            <p:cNvPr id="64" name="Straight Connector 63">
              <a:extLst>
                <a:ext uri="{FF2B5EF4-FFF2-40B4-BE49-F238E27FC236}">
                  <a16:creationId xmlns:a16="http://schemas.microsoft.com/office/drawing/2014/main" id="{559CF4B6-9099-0440-EF86-21DFACBF4E04}"/>
                </a:ext>
              </a:extLst>
            </p:cNvPr>
            <p:cNvCxnSpPr>
              <a:cxnSpLocks/>
            </p:cNvCxnSpPr>
            <p:nvPr/>
          </p:nvCxnSpPr>
          <p:spPr bwMode="auto">
            <a:xfrm flipH="1" flipV="1">
              <a:off x="2479033" y="2360056"/>
              <a:ext cx="187561" cy="334033"/>
            </a:xfrm>
            <a:prstGeom prst="line">
              <a:avLst/>
            </a:prstGeom>
            <a:grp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C5B17A62-B79A-A583-4B85-0F312119D09A}"/>
                </a:ext>
              </a:extLst>
            </p:cNvPr>
            <p:cNvCxnSpPr>
              <a:cxnSpLocks/>
            </p:cNvCxnSpPr>
            <p:nvPr/>
          </p:nvCxnSpPr>
          <p:spPr bwMode="auto">
            <a:xfrm flipV="1">
              <a:off x="2767398" y="2134148"/>
              <a:ext cx="279286" cy="473439"/>
            </a:xfrm>
            <a:prstGeom prst="line">
              <a:avLst/>
            </a:prstGeom>
            <a:grpFill/>
            <a:ln w="28575" cap="flat" cmpd="sng" algn="ctr">
              <a:solidFill>
                <a:schemeClr val="bg1"/>
              </a:solidFill>
              <a:prstDash val="solid"/>
              <a:round/>
              <a:headEnd type="none" w="med" len="med"/>
              <a:tailEnd type="none" w="med" len="med"/>
            </a:ln>
            <a:effectLst/>
          </p:spPr>
        </p:cxnSp>
        <p:grpSp>
          <p:nvGrpSpPr>
            <p:cNvPr id="66" name="Group 65">
              <a:extLst>
                <a:ext uri="{FF2B5EF4-FFF2-40B4-BE49-F238E27FC236}">
                  <a16:creationId xmlns:a16="http://schemas.microsoft.com/office/drawing/2014/main" id="{AED2CD7C-8730-8AF8-E5F8-9E59F5A39235}"/>
                </a:ext>
              </a:extLst>
            </p:cNvPr>
            <p:cNvGrpSpPr/>
            <p:nvPr/>
          </p:nvGrpSpPr>
          <p:grpSpPr>
            <a:xfrm>
              <a:off x="2161187" y="2087812"/>
              <a:ext cx="425778" cy="513087"/>
              <a:chOff x="2161187" y="2087812"/>
              <a:chExt cx="425778" cy="513087"/>
            </a:xfrm>
            <a:grpFill/>
          </p:grpSpPr>
          <p:sp>
            <p:nvSpPr>
              <p:cNvPr id="77" name="Oval 76">
                <a:extLst>
                  <a:ext uri="{FF2B5EF4-FFF2-40B4-BE49-F238E27FC236}">
                    <a16:creationId xmlns:a16="http://schemas.microsoft.com/office/drawing/2014/main" id="{D444D7EC-6E90-2562-B3BA-60F5B7F85B59}"/>
                  </a:ext>
                </a:extLst>
              </p:cNvPr>
              <p:cNvSpPr/>
              <p:nvPr/>
            </p:nvSpPr>
            <p:spPr bwMode="auto">
              <a:xfrm rot="19897608">
                <a:off x="2161187" y="2149415"/>
                <a:ext cx="172369" cy="238615"/>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78" name="Oval 77">
                <a:extLst>
                  <a:ext uri="{FF2B5EF4-FFF2-40B4-BE49-F238E27FC236}">
                    <a16:creationId xmlns:a16="http://schemas.microsoft.com/office/drawing/2014/main" id="{72DDF208-DE5E-1DA6-E6F1-D35B4112D5C9}"/>
                  </a:ext>
                </a:extLst>
              </p:cNvPr>
              <p:cNvSpPr/>
              <p:nvPr/>
            </p:nvSpPr>
            <p:spPr bwMode="auto">
              <a:xfrm rot="19897608">
                <a:off x="2309233" y="2087812"/>
                <a:ext cx="172369" cy="238615"/>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79" name="Oval 78">
                <a:extLst>
                  <a:ext uri="{FF2B5EF4-FFF2-40B4-BE49-F238E27FC236}">
                    <a16:creationId xmlns:a16="http://schemas.microsoft.com/office/drawing/2014/main" id="{569F51F2-C00F-0547-C330-3CB8C4BCE4E9}"/>
                  </a:ext>
                </a:extLst>
              </p:cNvPr>
              <p:cNvSpPr/>
              <p:nvPr/>
            </p:nvSpPr>
            <p:spPr bwMode="auto">
              <a:xfrm rot="19897608">
                <a:off x="2266550" y="2362284"/>
                <a:ext cx="172369" cy="238615"/>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80" name="Oval 79">
                <a:extLst>
                  <a:ext uri="{FF2B5EF4-FFF2-40B4-BE49-F238E27FC236}">
                    <a16:creationId xmlns:a16="http://schemas.microsoft.com/office/drawing/2014/main" id="{23602B06-C645-C344-E635-E4AAB4E0E5AF}"/>
                  </a:ext>
                </a:extLst>
              </p:cNvPr>
              <p:cNvSpPr/>
              <p:nvPr/>
            </p:nvSpPr>
            <p:spPr bwMode="auto">
              <a:xfrm rot="19897608">
                <a:off x="2414596" y="2300681"/>
                <a:ext cx="172369" cy="238615"/>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grpSp>
        <p:grpSp>
          <p:nvGrpSpPr>
            <p:cNvPr id="67" name="Group 66">
              <a:extLst>
                <a:ext uri="{FF2B5EF4-FFF2-40B4-BE49-F238E27FC236}">
                  <a16:creationId xmlns:a16="http://schemas.microsoft.com/office/drawing/2014/main" id="{30F6D900-B5E5-ABDD-4857-B95644F89DD3}"/>
                </a:ext>
              </a:extLst>
            </p:cNvPr>
            <p:cNvGrpSpPr/>
            <p:nvPr/>
          </p:nvGrpSpPr>
          <p:grpSpPr>
            <a:xfrm>
              <a:off x="2522702" y="2532123"/>
              <a:ext cx="338816" cy="476035"/>
              <a:chOff x="2522702" y="2532123"/>
              <a:chExt cx="338816" cy="476035"/>
            </a:xfrm>
            <a:grpFill/>
          </p:grpSpPr>
          <p:sp>
            <p:nvSpPr>
              <p:cNvPr id="73" name="Oval 72">
                <a:extLst>
                  <a:ext uri="{FF2B5EF4-FFF2-40B4-BE49-F238E27FC236}">
                    <a16:creationId xmlns:a16="http://schemas.microsoft.com/office/drawing/2014/main" id="{EDA78652-CE11-0140-7192-EFDF9F370D6F}"/>
                  </a:ext>
                </a:extLst>
              </p:cNvPr>
              <p:cNvSpPr/>
              <p:nvPr/>
            </p:nvSpPr>
            <p:spPr bwMode="auto">
              <a:xfrm rot="21576106">
                <a:off x="2529505" y="2532123"/>
                <a:ext cx="172369" cy="238615"/>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74" name="Oval 73">
                <a:extLst>
                  <a:ext uri="{FF2B5EF4-FFF2-40B4-BE49-F238E27FC236}">
                    <a16:creationId xmlns:a16="http://schemas.microsoft.com/office/drawing/2014/main" id="{9D020BE8-139A-9560-388C-F87A2B8E982B}"/>
                  </a:ext>
                </a:extLst>
              </p:cNvPr>
              <p:cNvSpPr/>
              <p:nvPr/>
            </p:nvSpPr>
            <p:spPr bwMode="auto">
              <a:xfrm rot="21576106">
                <a:off x="2689149" y="2538539"/>
                <a:ext cx="172369" cy="238615"/>
              </a:xfrm>
              <a:prstGeom prst="ellipse">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75" name="Oval 74">
                <a:extLst>
                  <a:ext uri="{FF2B5EF4-FFF2-40B4-BE49-F238E27FC236}">
                    <a16:creationId xmlns:a16="http://schemas.microsoft.com/office/drawing/2014/main" id="{7A03B4C1-3AA3-9C07-A0CF-783454086383}"/>
                  </a:ext>
                </a:extLst>
              </p:cNvPr>
              <p:cNvSpPr/>
              <p:nvPr/>
            </p:nvSpPr>
            <p:spPr bwMode="auto">
              <a:xfrm rot="21576106">
                <a:off x="2522702" y="2769543"/>
                <a:ext cx="172369" cy="238615"/>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76" name="Oval 75">
                <a:extLst>
                  <a:ext uri="{FF2B5EF4-FFF2-40B4-BE49-F238E27FC236}">
                    <a16:creationId xmlns:a16="http://schemas.microsoft.com/office/drawing/2014/main" id="{CD1868FC-5CB9-6717-1915-12E3A91A5795}"/>
                  </a:ext>
                </a:extLst>
              </p:cNvPr>
              <p:cNvSpPr/>
              <p:nvPr/>
            </p:nvSpPr>
            <p:spPr bwMode="auto">
              <a:xfrm rot="21576106">
                <a:off x="2682347" y="2769543"/>
                <a:ext cx="172369" cy="238615"/>
              </a:xfrm>
              <a:prstGeom prst="ellipse">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grpSp>
        <p:grpSp>
          <p:nvGrpSpPr>
            <p:cNvPr id="68" name="Group 67">
              <a:extLst>
                <a:ext uri="{FF2B5EF4-FFF2-40B4-BE49-F238E27FC236}">
                  <a16:creationId xmlns:a16="http://schemas.microsoft.com/office/drawing/2014/main" id="{7E9A70EF-5E2F-F490-983F-80D8FB398548}"/>
                </a:ext>
              </a:extLst>
            </p:cNvPr>
            <p:cNvGrpSpPr/>
            <p:nvPr/>
          </p:nvGrpSpPr>
          <p:grpSpPr>
            <a:xfrm rot="3086002">
              <a:off x="2797031" y="2092802"/>
              <a:ext cx="425778" cy="513087"/>
              <a:chOff x="2161187" y="2087812"/>
              <a:chExt cx="425778" cy="513087"/>
            </a:xfrm>
            <a:grpFill/>
          </p:grpSpPr>
          <p:sp>
            <p:nvSpPr>
              <p:cNvPr id="69" name="Oval 68">
                <a:extLst>
                  <a:ext uri="{FF2B5EF4-FFF2-40B4-BE49-F238E27FC236}">
                    <a16:creationId xmlns:a16="http://schemas.microsoft.com/office/drawing/2014/main" id="{F1AD7034-C8FE-009A-EC2A-82568972E0CF}"/>
                  </a:ext>
                </a:extLst>
              </p:cNvPr>
              <p:cNvSpPr/>
              <p:nvPr/>
            </p:nvSpPr>
            <p:spPr bwMode="auto">
              <a:xfrm rot="19897608">
                <a:off x="2161187" y="2149415"/>
                <a:ext cx="172369" cy="238615"/>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70" name="Oval 69">
                <a:extLst>
                  <a:ext uri="{FF2B5EF4-FFF2-40B4-BE49-F238E27FC236}">
                    <a16:creationId xmlns:a16="http://schemas.microsoft.com/office/drawing/2014/main" id="{ED173ACC-6907-004B-118F-929CC9B4650B}"/>
                  </a:ext>
                </a:extLst>
              </p:cNvPr>
              <p:cNvSpPr/>
              <p:nvPr/>
            </p:nvSpPr>
            <p:spPr bwMode="auto">
              <a:xfrm rot="19897608">
                <a:off x="2309233" y="2087812"/>
                <a:ext cx="172369" cy="238615"/>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71" name="Oval 70">
                <a:extLst>
                  <a:ext uri="{FF2B5EF4-FFF2-40B4-BE49-F238E27FC236}">
                    <a16:creationId xmlns:a16="http://schemas.microsoft.com/office/drawing/2014/main" id="{40B92CD7-456F-31C3-7306-402230C9EDBF}"/>
                  </a:ext>
                </a:extLst>
              </p:cNvPr>
              <p:cNvSpPr/>
              <p:nvPr/>
            </p:nvSpPr>
            <p:spPr bwMode="auto">
              <a:xfrm rot="19897608">
                <a:off x="2266550" y="2362284"/>
                <a:ext cx="172369" cy="238615"/>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72" name="Oval 71">
                <a:extLst>
                  <a:ext uri="{FF2B5EF4-FFF2-40B4-BE49-F238E27FC236}">
                    <a16:creationId xmlns:a16="http://schemas.microsoft.com/office/drawing/2014/main" id="{BFEB2E43-710A-069D-501A-31022E614AA8}"/>
                  </a:ext>
                </a:extLst>
              </p:cNvPr>
              <p:cNvSpPr/>
              <p:nvPr/>
            </p:nvSpPr>
            <p:spPr bwMode="auto">
              <a:xfrm rot="19897608">
                <a:off x="2414596" y="2300681"/>
                <a:ext cx="172369" cy="238615"/>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grpSp>
      </p:grpSp>
      <p:sp>
        <p:nvSpPr>
          <p:cNvPr id="81" name="TextBox 80">
            <a:extLst>
              <a:ext uri="{FF2B5EF4-FFF2-40B4-BE49-F238E27FC236}">
                <a16:creationId xmlns:a16="http://schemas.microsoft.com/office/drawing/2014/main" id="{A36ACD5B-1DF7-DDD2-F980-C95A234548E3}"/>
              </a:ext>
            </a:extLst>
          </p:cNvPr>
          <p:cNvSpPr txBox="1"/>
          <p:nvPr/>
        </p:nvSpPr>
        <p:spPr>
          <a:xfrm>
            <a:off x="6826902" y="2513571"/>
            <a:ext cx="2189590" cy="58477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T-Cell Activation</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Cytokine Secretion</a:t>
            </a:r>
          </a:p>
        </p:txBody>
      </p:sp>
      <p:sp>
        <p:nvSpPr>
          <p:cNvPr id="82" name="Arrow: Down 81">
            <a:extLst>
              <a:ext uri="{FF2B5EF4-FFF2-40B4-BE49-F238E27FC236}">
                <a16:creationId xmlns:a16="http://schemas.microsoft.com/office/drawing/2014/main" id="{78A6882C-B59B-5474-0C2C-853C489F1599}"/>
              </a:ext>
            </a:extLst>
          </p:cNvPr>
          <p:cNvSpPr/>
          <p:nvPr/>
        </p:nvSpPr>
        <p:spPr bwMode="auto">
          <a:xfrm rot="8205595">
            <a:off x="8401907" y="3934238"/>
            <a:ext cx="196059" cy="512500"/>
          </a:xfrm>
          <a:prstGeom prst="downArrow">
            <a:avLst/>
          </a:prstGeom>
          <a:solidFill>
            <a:schemeClr val="tx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grpSp>
        <p:nvGrpSpPr>
          <p:cNvPr id="83" name="Group 82">
            <a:extLst>
              <a:ext uri="{FF2B5EF4-FFF2-40B4-BE49-F238E27FC236}">
                <a16:creationId xmlns:a16="http://schemas.microsoft.com/office/drawing/2014/main" id="{4E392765-0112-0162-5BAA-C974CCD1F5EE}"/>
              </a:ext>
            </a:extLst>
          </p:cNvPr>
          <p:cNvGrpSpPr/>
          <p:nvPr/>
        </p:nvGrpSpPr>
        <p:grpSpPr>
          <a:xfrm rot="8199375">
            <a:off x="9850625" y="3189538"/>
            <a:ext cx="2200121" cy="1426430"/>
            <a:chOff x="2105843" y="3329608"/>
            <a:chExt cx="1713235" cy="1110761"/>
          </a:xfrm>
        </p:grpSpPr>
        <p:sp>
          <p:nvSpPr>
            <p:cNvPr id="84" name="Freeform 67">
              <a:extLst>
                <a:ext uri="{FF2B5EF4-FFF2-40B4-BE49-F238E27FC236}">
                  <a16:creationId xmlns:a16="http://schemas.microsoft.com/office/drawing/2014/main" id="{DB7504DE-B36E-DA88-E126-819DB2393074}"/>
                </a:ext>
              </a:extLst>
            </p:cNvPr>
            <p:cNvSpPr/>
            <p:nvPr/>
          </p:nvSpPr>
          <p:spPr bwMode="auto">
            <a:xfrm rot="5710343">
              <a:off x="2407080" y="3028371"/>
              <a:ext cx="1110761" cy="171323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 name="connsiteX0" fmla="*/ 111450 w 1035378"/>
                <a:gd name="connsiteY0" fmla="*/ 387266 h 1142188"/>
                <a:gd name="connsiteX1" fmla="*/ 118594 w 1035378"/>
                <a:gd name="connsiteY1" fmla="*/ 332498 h 1142188"/>
                <a:gd name="connsiteX2" fmla="*/ 99544 w 1035378"/>
                <a:gd name="connsiteY2" fmla="*/ 268204 h 1142188"/>
                <a:gd name="connsiteX3" fmla="*/ 85256 w 1035378"/>
                <a:gd name="connsiteY3" fmla="*/ 220579 h 1142188"/>
                <a:gd name="connsiteX4" fmla="*/ 120975 w 1035378"/>
                <a:gd name="connsiteY4" fmla="*/ 215816 h 1142188"/>
                <a:gd name="connsiteX5" fmla="*/ 175744 w 1035378"/>
                <a:gd name="connsiteY5" fmla="*/ 249154 h 1142188"/>
                <a:gd name="connsiteX6" fmla="*/ 223369 w 1035378"/>
                <a:gd name="connsiteY6" fmla="*/ 272966 h 1142188"/>
                <a:gd name="connsiteX7" fmla="*/ 240037 w 1035378"/>
                <a:gd name="connsiteY7" fmla="*/ 275348 h 1142188"/>
                <a:gd name="connsiteX8" fmla="*/ 313856 w 1035378"/>
                <a:gd name="connsiteY8" fmla="*/ 234866 h 1142188"/>
                <a:gd name="connsiteX9" fmla="*/ 444825 w 1035378"/>
                <a:gd name="connsiteY9" fmla="*/ 187241 h 1142188"/>
                <a:gd name="connsiteX10" fmla="*/ 535312 w 1035378"/>
                <a:gd name="connsiteY10" fmla="*/ 187241 h 1142188"/>
                <a:gd name="connsiteX11" fmla="*/ 597225 w 1035378"/>
                <a:gd name="connsiteY11" fmla="*/ 120566 h 1142188"/>
                <a:gd name="connsiteX12" fmla="*/ 677103 w 1035378"/>
                <a:gd name="connsiteY12" fmla="*/ 89487 h 1142188"/>
                <a:gd name="connsiteX13" fmla="*/ 713906 w 1035378"/>
                <a:gd name="connsiteY13" fmla="*/ 6266 h 1142188"/>
                <a:gd name="connsiteX14" fmla="*/ 754387 w 1035378"/>
                <a:gd name="connsiteY14" fmla="*/ 13410 h 1142188"/>
                <a:gd name="connsiteX15" fmla="*/ 759150 w 1035378"/>
                <a:gd name="connsiteY15" fmla="*/ 72941 h 1142188"/>
                <a:gd name="connsiteX16" fmla="*/ 794869 w 1035378"/>
                <a:gd name="connsiteY16" fmla="*/ 132473 h 1142188"/>
                <a:gd name="connsiteX17" fmla="*/ 832969 w 1035378"/>
                <a:gd name="connsiteY17" fmla="*/ 161048 h 1142188"/>
                <a:gd name="connsiteX18" fmla="*/ 916312 w 1035378"/>
                <a:gd name="connsiteY18" fmla="*/ 161048 h 1142188"/>
                <a:gd name="connsiteX19" fmla="*/ 961556 w 1035378"/>
                <a:gd name="connsiteY19" fmla="*/ 177716 h 1142188"/>
                <a:gd name="connsiteX20" fmla="*/ 963937 w 1035378"/>
                <a:gd name="connsiteY20" fmla="*/ 218198 h 1142188"/>
                <a:gd name="connsiteX21" fmla="*/ 942506 w 1035378"/>
                <a:gd name="connsiteY21" fmla="*/ 277729 h 1142188"/>
                <a:gd name="connsiteX22" fmla="*/ 942506 w 1035378"/>
                <a:gd name="connsiteY22" fmla="*/ 337260 h 1142188"/>
                <a:gd name="connsiteX23" fmla="*/ 978225 w 1035378"/>
                <a:gd name="connsiteY23" fmla="*/ 403935 h 1142188"/>
                <a:gd name="connsiteX24" fmla="*/ 1004419 w 1035378"/>
                <a:gd name="connsiteY24" fmla="*/ 525379 h 1142188"/>
                <a:gd name="connsiteX25" fmla="*/ 994894 w 1035378"/>
                <a:gd name="connsiteY25" fmla="*/ 730166 h 1142188"/>
                <a:gd name="connsiteX26" fmla="*/ 985369 w 1035378"/>
                <a:gd name="connsiteY26" fmla="*/ 768266 h 1142188"/>
                <a:gd name="connsiteX27" fmla="*/ 1002037 w 1035378"/>
                <a:gd name="connsiteY27" fmla="*/ 813510 h 1142188"/>
                <a:gd name="connsiteX28" fmla="*/ 1035375 w 1035378"/>
                <a:gd name="connsiteY28" fmla="*/ 858754 h 1142188"/>
                <a:gd name="connsiteX29" fmla="*/ 999656 w 1035378"/>
                <a:gd name="connsiteY29" fmla="*/ 901616 h 1142188"/>
                <a:gd name="connsiteX30" fmla="*/ 932981 w 1035378"/>
                <a:gd name="connsiteY30" fmla="*/ 911141 h 1142188"/>
                <a:gd name="connsiteX31" fmla="*/ 880594 w 1035378"/>
                <a:gd name="connsiteY31" fmla="*/ 918285 h 1142188"/>
                <a:gd name="connsiteX32" fmla="*/ 847256 w 1035378"/>
                <a:gd name="connsiteY32" fmla="*/ 951623 h 1142188"/>
                <a:gd name="connsiteX33" fmla="*/ 759150 w 1035378"/>
                <a:gd name="connsiteY33" fmla="*/ 1001629 h 1142188"/>
                <a:gd name="connsiteX34" fmla="*/ 694856 w 1035378"/>
                <a:gd name="connsiteY34" fmla="*/ 1070685 h 1142188"/>
                <a:gd name="connsiteX35" fmla="*/ 654375 w 1035378"/>
                <a:gd name="connsiteY35" fmla="*/ 1084973 h 1142188"/>
                <a:gd name="connsiteX36" fmla="*/ 599606 w 1035378"/>
                <a:gd name="connsiteY36" fmla="*/ 1054016 h 1142188"/>
                <a:gd name="connsiteX37" fmla="*/ 568650 w 1035378"/>
                <a:gd name="connsiteY37" fmla="*/ 1061160 h 1142188"/>
                <a:gd name="connsiteX38" fmla="*/ 490069 w 1035378"/>
                <a:gd name="connsiteY38" fmla="*/ 1123073 h 1142188"/>
                <a:gd name="connsiteX39" fmla="*/ 456731 w 1035378"/>
                <a:gd name="connsiteY39" fmla="*/ 1139741 h 1142188"/>
                <a:gd name="connsiteX40" fmla="*/ 409106 w 1035378"/>
                <a:gd name="connsiteY40" fmla="*/ 1077829 h 1142188"/>
                <a:gd name="connsiteX41" fmla="*/ 328144 w 1035378"/>
                <a:gd name="connsiteY41" fmla="*/ 1008773 h 1142188"/>
                <a:gd name="connsiteX42" fmla="*/ 263850 w 1035378"/>
                <a:gd name="connsiteY42" fmla="*/ 1030204 h 1142188"/>
                <a:gd name="connsiteX43" fmla="*/ 232894 w 1035378"/>
                <a:gd name="connsiteY43" fmla="*/ 999248 h 1142188"/>
                <a:gd name="connsiteX44" fmla="*/ 220987 w 1035378"/>
                <a:gd name="connsiteY44" fmla="*/ 963529 h 1142188"/>
                <a:gd name="connsiteX45" fmla="*/ 180506 w 1035378"/>
                <a:gd name="connsiteY45" fmla="*/ 944479 h 1142188"/>
                <a:gd name="connsiteX46" fmla="*/ 118594 w 1035378"/>
                <a:gd name="connsiteY46" fmla="*/ 868279 h 1142188"/>
                <a:gd name="connsiteX47" fmla="*/ 80494 w 1035378"/>
                <a:gd name="connsiteY47" fmla="*/ 773029 h 1142188"/>
                <a:gd name="connsiteX48" fmla="*/ 73350 w 1035378"/>
                <a:gd name="connsiteY48" fmla="*/ 720641 h 1142188"/>
                <a:gd name="connsiteX49" fmla="*/ 49537 w 1035378"/>
                <a:gd name="connsiteY49" fmla="*/ 656348 h 1142188"/>
                <a:gd name="connsiteX50" fmla="*/ 1912 w 1035378"/>
                <a:gd name="connsiteY50" fmla="*/ 537285 h 1142188"/>
                <a:gd name="connsiteX51" fmla="*/ 11437 w 1035378"/>
                <a:gd name="connsiteY51" fmla="*/ 425366 h 1142188"/>
                <a:gd name="connsiteX52" fmla="*/ 30487 w 1035378"/>
                <a:gd name="connsiteY52" fmla="*/ 387266 h 1142188"/>
                <a:gd name="connsiteX53" fmla="*/ 16200 w 1035378"/>
                <a:gd name="connsiteY53" fmla="*/ 332498 h 1142188"/>
                <a:gd name="connsiteX54" fmla="*/ 35250 w 1035378"/>
                <a:gd name="connsiteY54" fmla="*/ 315829 h 1142188"/>
                <a:gd name="connsiteX55" fmla="*/ 106687 w 1035378"/>
                <a:gd name="connsiteY55" fmla="*/ 325354 h 1142188"/>
                <a:gd name="connsiteX56" fmla="*/ 118594 w 1035378"/>
                <a:gd name="connsiteY56" fmla="*/ 332498 h 1142188"/>
                <a:gd name="connsiteX0" fmla="*/ 111450 w 1035378"/>
                <a:gd name="connsiteY0" fmla="*/ 381064 h 1135986"/>
                <a:gd name="connsiteX1" fmla="*/ 118594 w 1035378"/>
                <a:gd name="connsiteY1" fmla="*/ 326296 h 1135986"/>
                <a:gd name="connsiteX2" fmla="*/ 99544 w 1035378"/>
                <a:gd name="connsiteY2" fmla="*/ 262002 h 1135986"/>
                <a:gd name="connsiteX3" fmla="*/ 85256 w 1035378"/>
                <a:gd name="connsiteY3" fmla="*/ 214377 h 1135986"/>
                <a:gd name="connsiteX4" fmla="*/ 120975 w 1035378"/>
                <a:gd name="connsiteY4" fmla="*/ 209614 h 1135986"/>
                <a:gd name="connsiteX5" fmla="*/ 175744 w 1035378"/>
                <a:gd name="connsiteY5" fmla="*/ 242952 h 1135986"/>
                <a:gd name="connsiteX6" fmla="*/ 223369 w 1035378"/>
                <a:gd name="connsiteY6" fmla="*/ 266764 h 1135986"/>
                <a:gd name="connsiteX7" fmla="*/ 240037 w 1035378"/>
                <a:gd name="connsiteY7" fmla="*/ 269146 h 1135986"/>
                <a:gd name="connsiteX8" fmla="*/ 313856 w 1035378"/>
                <a:gd name="connsiteY8" fmla="*/ 228664 h 1135986"/>
                <a:gd name="connsiteX9" fmla="*/ 444825 w 1035378"/>
                <a:gd name="connsiteY9" fmla="*/ 181039 h 1135986"/>
                <a:gd name="connsiteX10" fmla="*/ 535312 w 1035378"/>
                <a:gd name="connsiteY10" fmla="*/ 181039 h 1135986"/>
                <a:gd name="connsiteX11" fmla="*/ 597225 w 1035378"/>
                <a:gd name="connsiteY11" fmla="*/ 114364 h 1135986"/>
                <a:gd name="connsiteX12" fmla="*/ 677103 w 1035378"/>
                <a:gd name="connsiteY12" fmla="*/ 83285 h 1135986"/>
                <a:gd name="connsiteX13" fmla="*/ 713906 w 1035378"/>
                <a:gd name="connsiteY13" fmla="*/ 64 h 1135986"/>
                <a:gd name="connsiteX14" fmla="*/ 736008 w 1035378"/>
                <a:gd name="connsiteY14" fmla="*/ 97628 h 1135986"/>
                <a:gd name="connsiteX15" fmla="*/ 759150 w 1035378"/>
                <a:gd name="connsiteY15" fmla="*/ 66739 h 1135986"/>
                <a:gd name="connsiteX16" fmla="*/ 794869 w 1035378"/>
                <a:gd name="connsiteY16" fmla="*/ 126271 h 1135986"/>
                <a:gd name="connsiteX17" fmla="*/ 832969 w 1035378"/>
                <a:gd name="connsiteY17" fmla="*/ 154846 h 1135986"/>
                <a:gd name="connsiteX18" fmla="*/ 916312 w 1035378"/>
                <a:gd name="connsiteY18" fmla="*/ 154846 h 1135986"/>
                <a:gd name="connsiteX19" fmla="*/ 961556 w 1035378"/>
                <a:gd name="connsiteY19" fmla="*/ 171514 h 1135986"/>
                <a:gd name="connsiteX20" fmla="*/ 963937 w 1035378"/>
                <a:gd name="connsiteY20" fmla="*/ 211996 h 1135986"/>
                <a:gd name="connsiteX21" fmla="*/ 942506 w 1035378"/>
                <a:gd name="connsiteY21" fmla="*/ 271527 h 1135986"/>
                <a:gd name="connsiteX22" fmla="*/ 942506 w 1035378"/>
                <a:gd name="connsiteY22" fmla="*/ 331058 h 1135986"/>
                <a:gd name="connsiteX23" fmla="*/ 978225 w 1035378"/>
                <a:gd name="connsiteY23" fmla="*/ 397733 h 1135986"/>
                <a:gd name="connsiteX24" fmla="*/ 1004419 w 1035378"/>
                <a:gd name="connsiteY24" fmla="*/ 519177 h 1135986"/>
                <a:gd name="connsiteX25" fmla="*/ 994894 w 1035378"/>
                <a:gd name="connsiteY25" fmla="*/ 723964 h 1135986"/>
                <a:gd name="connsiteX26" fmla="*/ 985369 w 1035378"/>
                <a:gd name="connsiteY26" fmla="*/ 762064 h 1135986"/>
                <a:gd name="connsiteX27" fmla="*/ 1002037 w 1035378"/>
                <a:gd name="connsiteY27" fmla="*/ 807308 h 1135986"/>
                <a:gd name="connsiteX28" fmla="*/ 1035375 w 1035378"/>
                <a:gd name="connsiteY28" fmla="*/ 852552 h 1135986"/>
                <a:gd name="connsiteX29" fmla="*/ 999656 w 1035378"/>
                <a:gd name="connsiteY29" fmla="*/ 895414 h 1135986"/>
                <a:gd name="connsiteX30" fmla="*/ 932981 w 1035378"/>
                <a:gd name="connsiteY30" fmla="*/ 904939 h 1135986"/>
                <a:gd name="connsiteX31" fmla="*/ 880594 w 1035378"/>
                <a:gd name="connsiteY31" fmla="*/ 912083 h 1135986"/>
                <a:gd name="connsiteX32" fmla="*/ 847256 w 1035378"/>
                <a:gd name="connsiteY32" fmla="*/ 945421 h 1135986"/>
                <a:gd name="connsiteX33" fmla="*/ 759150 w 1035378"/>
                <a:gd name="connsiteY33" fmla="*/ 995427 h 1135986"/>
                <a:gd name="connsiteX34" fmla="*/ 694856 w 1035378"/>
                <a:gd name="connsiteY34" fmla="*/ 1064483 h 1135986"/>
                <a:gd name="connsiteX35" fmla="*/ 654375 w 1035378"/>
                <a:gd name="connsiteY35" fmla="*/ 1078771 h 1135986"/>
                <a:gd name="connsiteX36" fmla="*/ 599606 w 1035378"/>
                <a:gd name="connsiteY36" fmla="*/ 1047814 h 1135986"/>
                <a:gd name="connsiteX37" fmla="*/ 568650 w 1035378"/>
                <a:gd name="connsiteY37" fmla="*/ 1054958 h 1135986"/>
                <a:gd name="connsiteX38" fmla="*/ 490069 w 1035378"/>
                <a:gd name="connsiteY38" fmla="*/ 1116871 h 1135986"/>
                <a:gd name="connsiteX39" fmla="*/ 456731 w 1035378"/>
                <a:gd name="connsiteY39" fmla="*/ 1133539 h 1135986"/>
                <a:gd name="connsiteX40" fmla="*/ 409106 w 1035378"/>
                <a:gd name="connsiteY40" fmla="*/ 1071627 h 1135986"/>
                <a:gd name="connsiteX41" fmla="*/ 328144 w 1035378"/>
                <a:gd name="connsiteY41" fmla="*/ 1002571 h 1135986"/>
                <a:gd name="connsiteX42" fmla="*/ 263850 w 1035378"/>
                <a:gd name="connsiteY42" fmla="*/ 1024002 h 1135986"/>
                <a:gd name="connsiteX43" fmla="*/ 232894 w 1035378"/>
                <a:gd name="connsiteY43" fmla="*/ 993046 h 1135986"/>
                <a:gd name="connsiteX44" fmla="*/ 220987 w 1035378"/>
                <a:gd name="connsiteY44" fmla="*/ 957327 h 1135986"/>
                <a:gd name="connsiteX45" fmla="*/ 180506 w 1035378"/>
                <a:gd name="connsiteY45" fmla="*/ 938277 h 1135986"/>
                <a:gd name="connsiteX46" fmla="*/ 118594 w 1035378"/>
                <a:gd name="connsiteY46" fmla="*/ 862077 h 1135986"/>
                <a:gd name="connsiteX47" fmla="*/ 80494 w 1035378"/>
                <a:gd name="connsiteY47" fmla="*/ 766827 h 1135986"/>
                <a:gd name="connsiteX48" fmla="*/ 73350 w 1035378"/>
                <a:gd name="connsiteY48" fmla="*/ 714439 h 1135986"/>
                <a:gd name="connsiteX49" fmla="*/ 49537 w 1035378"/>
                <a:gd name="connsiteY49" fmla="*/ 650146 h 1135986"/>
                <a:gd name="connsiteX50" fmla="*/ 1912 w 1035378"/>
                <a:gd name="connsiteY50" fmla="*/ 531083 h 1135986"/>
                <a:gd name="connsiteX51" fmla="*/ 11437 w 1035378"/>
                <a:gd name="connsiteY51" fmla="*/ 419164 h 1135986"/>
                <a:gd name="connsiteX52" fmla="*/ 30487 w 1035378"/>
                <a:gd name="connsiteY52" fmla="*/ 381064 h 1135986"/>
                <a:gd name="connsiteX53" fmla="*/ 16200 w 1035378"/>
                <a:gd name="connsiteY53" fmla="*/ 326296 h 1135986"/>
                <a:gd name="connsiteX54" fmla="*/ 35250 w 1035378"/>
                <a:gd name="connsiteY54" fmla="*/ 309627 h 1135986"/>
                <a:gd name="connsiteX55" fmla="*/ 106687 w 1035378"/>
                <a:gd name="connsiteY55" fmla="*/ 319152 h 1135986"/>
                <a:gd name="connsiteX56" fmla="*/ 118594 w 1035378"/>
                <a:gd name="connsiteY56" fmla="*/ 326296 h 1135986"/>
                <a:gd name="connsiteX0" fmla="*/ 111450 w 1035378"/>
                <a:gd name="connsiteY0" fmla="*/ 314823 h 1069745"/>
                <a:gd name="connsiteX1" fmla="*/ 118594 w 1035378"/>
                <a:gd name="connsiteY1" fmla="*/ 260055 h 1069745"/>
                <a:gd name="connsiteX2" fmla="*/ 99544 w 1035378"/>
                <a:gd name="connsiteY2" fmla="*/ 195761 h 1069745"/>
                <a:gd name="connsiteX3" fmla="*/ 85256 w 1035378"/>
                <a:gd name="connsiteY3" fmla="*/ 148136 h 1069745"/>
                <a:gd name="connsiteX4" fmla="*/ 120975 w 1035378"/>
                <a:gd name="connsiteY4" fmla="*/ 143373 h 1069745"/>
                <a:gd name="connsiteX5" fmla="*/ 175744 w 1035378"/>
                <a:gd name="connsiteY5" fmla="*/ 176711 h 1069745"/>
                <a:gd name="connsiteX6" fmla="*/ 223369 w 1035378"/>
                <a:gd name="connsiteY6" fmla="*/ 200523 h 1069745"/>
                <a:gd name="connsiteX7" fmla="*/ 240037 w 1035378"/>
                <a:gd name="connsiteY7" fmla="*/ 202905 h 1069745"/>
                <a:gd name="connsiteX8" fmla="*/ 313856 w 1035378"/>
                <a:gd name="connsiteY8" fmla="*/ 162423 h 1069745"/>
                <a:gd name="connsiteX9" fmla="*/ 444825 w 1035378"/>
                <a:gd name="connsiteY9" fmla="*/ 114798 h 1069745"/>
                <a:gd name="connsiteX10" fmla="*/ 535312 w 1035378"/>
                <a:gd name="connsiteY10" fmla="*/ 114798 h 1069745"/>
                <a:gd name="connsiteX11" fmla="*/ 597225 w 1035378"/>
                <a:gd name="connsiteY11" fmla="*/ 48123 h 1069745"/>
                <a:gd name="connsiteX12" fmla="*/ 677103 w 1035378"/>
                <a:gd name="connsiteY12" fmla="*/ 17044 h 1069745"/>
                <a:gd name="connsiteX13" fmla="*/ 705242 w 1035378"/>
                <a:gd name="connsiteY13" fmla="*/ 28400 h 1069745"/>
                <a:gd name="connsiteX14" fmla="*/ 736008 w 1035378"/>
                <a:gd name="connsiteY14" fmla="*/ 31387 h 1069745"/>
                <a:gd name="connsiteX15" fmla="*/ 759150 w 1035378"/>
                <a:gd name="connsiteY15" fmla="*/ 498 h 1069745"/>
                <a:gd name="connsiteX16" fmla="*/ 794869 w 1035378"/>
                <a:gd name="connsiteY16" fmla="*/ 60030 h 1069745"/>
                <a:gd name="connsiteX17" fmla="*/ 832969 w 1035378"/>
                <a:gd name="connsiteY17" fmla="*/ 88605 h 1069745"/>
                <a:gd name="connsiteX18" fmla="*/ 916312 w 1035378"/>
                <a:gd name="connsiteY18" fmla="*/ 88605 h 1069745"/>
                <a:gd name="connsiteX19" fmla="*/ 961556 w 1035378"/>
                <a:gd name="connsiteY19" fmla="*/ 105273 h 1069745"/>
                <a:gd name="connsiteX20" fmla="*/ 963937 w 1035378"/>
                <a:gd name="connsiteY20" fmla="*/ 145755 h 1069745"/>
                <a:gd name="connsiteX21" fmla="*/ 942506 w 1035378"/>
                <a:gd name="connsiteY21" fmla="*/ 205286 h 1069745"/>
                <a:gd name="connsiteX22" fmla="*/ 942506 w 1035378"/>
                <a:gd name="connsiteY22" fmla="*/ 264817 h 1069745"/>
                <a:gd name="connsiteX23" fmla="*/ 978225 w 1035378"/>
                <a:gd name="connsiteY23" fmla="*/ 331492 h 1069745"/>
                <a:gd name="connsiteX24" fmla="*/ 1004419 w 1035378"/>
                <a:gd name="connsiteY24" fmla="*/ 452936 h 1069745"/>
                <a:gd name="connsiteX25" fmla="*/ 994894 w 1035378"/>
                <a:gd name="connsiteY25" fmla="*/ 657723 h 1069745"/>
                <a:gd name="connsiteX26" fmla="*/ 985369 w 1035378"/>
                <a:gd name="connsiteY26" fmla="*/ 695823 h 1069745"/>
                <a:gd name="connsiteX27" fmla="*/ 1002037 w 1035378"/>
                <a:gd name="connsiteY27" fmla="*/ 741067 h 1069745"/>
                <a:gd name="connsiteX28" fmla="*/ 1035375 w 1035378"/>
                <a:gd name="connsiteY28" fmla="*/ 786311 h 1069745"/>
                <a:gd name="connsiteX29" fmla="*/ 999656 w 1035378"/>
                <a:gd name="connsiteY29" fmla="*/ 829173 h 1069745"/>
                <a:gd name="connsiteX30" fmla="*/ 932981 w 1035378"/>
                <a:gd name="connsiteY30" fmla="*/ 838698 h 1069745"/>
                <a:gd name="connsiteX31" fmla="*/ 880594 w 1035378"/>
                <a:gd name="connsiteY31" fmla="*/ 845842 h 1069745"/>
                <a:gd name="connsiteX32" fmla="*/ 847256 w 1035378"/>
                <a:gd name="connsiteY32" fmla="*/ 879180 h 1069745"/>
                <a:gd name="connsiteX33" fmla="*/ 759150 w 1035378"/>
                <a:gd name="connsiteY33" fmla="*/ 929186 h 1069745"/>
                <a:gd name="connsiteX34" fmla="*/ 694856 w 1035378"/>
                <a:gd name="connsiteY34" fmla="*/ 998242 h 1069745"/>
                <a:gd name="connsiteX35" fmla="*/ 654375 w 1035378"/>
                <a:gd name="connsiteY35" fmla="*/ 1012530 h 1069745"/>
                <a:gd name="connsiteX36" fmla="*/ 599606 w 1035378"/>
                <a:gd name="connsiteY36" fmla="*/ 981573 h 1069745"/>
                <a:gd name="connsiteX37" fmla="*/ 568650 w 1035378"/>
                <a:gd name="connsiteY37" fmla="*/ 988717 h 1069745"/>
                <a:gd name="connsiteX38" fmla="*/ 490069 w 1035378"/>
                <a:gd name="connsiteY38" fmla="*/ 1050630 h 1069745"/>
                <a:gd name="connsiteX39" fmla="*/ 456731 w 1035378"/>
                <a:gd name="connsiteY39" fmla="*/ 1067298 h 1069745"/>
                <a:gd name="connsiteX40" fmla="*/ 409106 w 1035378"/>
                <a:gd name="connsiteY40" fmla="*/ 1005386 h 1069745"/>
                <a:gd name="connsiteX41" fmla="*/ 328144 w 1035378"/>
                <a:gd name="connsiteY41" fmla="*/ 936330 h 1069745"/>
                <a:gd name="connsiteX42" fmla="*/ 263850 w 1035378"/>
                <a:gd name="connsiteY42" fmla="*/ 957761 h 1069745"/>
                <a:gd name="connsiteX43" fmla="*/ 232894 w 1035378"/>
                <a:gd name="connsiteY43" fmla="*/ 926805 h 1069745"/>
                <a:gd name="connsiteX44" fmla="*/ 220987 w 1035378"/>
                <a:gd name="connsiteY44" fmla="*/ 891086 h 1069745"/>
                <a:gd name="connsiteX45" fmla="*/ 180506 w 1035378"/>
                <a:gd name="connsiteY45" fmla="*/ 872036 h 1069745"/>
                <a:gd name="connsiteX46" fmla="*/ 118594 w 1035378"/>
                <a:gd name="connsiteY46" fmla="*/ 795836 h 1069745"/>
                <a:gd name="connsiteX47" fmla="*/ 80494 w 1035378"/>
                <a:gd name="connsiteY47" fmla="*/ 700586 h 1069745"/>
                <a:gd name="connsiteX48" fmla="*/ 73350 w 1035378"/>
                <a:gd name="connsiteY48" fmla="*/ 648198 h 1069745"/>
                <a:gd name="connsiteX49" fmla="*/ 49537 w 1035378"/>
                <a:gd name="connsiteY49" fmla="*/ 583905 h 1069745"/>
                <a:gd name="connsiteX50" fmla="*/ 1912 w 1035378"/>
                <a:gd name="connsiteY50" fmla="*/ 464842 h 1069745"/>
                <a:gd name="connsiteX51" fmla="*/ 11437 w 1035378"/>
                <a:gd name="connsiteY51" fmla="*/ 352923 h 1069745"/>
                <a:gd name="connsiteX52" fmla="*/ 30487 w 1035378"/>
                <a:gd name="connsiteY52" fmla="*/ 314823 h 1069745"/>
                <a:gd name="connsiteX53" fmla="*/ 16200 w 1035378"/>
                <a:gd name="connsiteY53" fmla="*/ 260055 h 1069745"/>
                <a:gd name="connsiteX54" fmla="*/ 35250 w 1035378"/>
                <a:gd name="connsiteY54" fmla="*/ 243386 h 1069745"/>
                <a:gd name="connsiteX55" fmla="*/ 106687 w 1035378"/>
                <a:gd name="connsiteY55" fmla="*/ 252911 h 1069745"/>
                <a:gd name="connsiteX56" fmla="*/ 118594 w 1035378"/>
                <a:gd name="connsiteY56" fmla="*/ 260055 h 1069745"/>
                <a:gd name="connsiteX0" fmla="*/ 111450 w 1035378"/>
                <a:gd name="connsiteY0" fmla="*/ 314823 h 1069745"/>
                <a:gd name="connsiteX1" fmla="*/ 118594 w 1035378"/>
                <a:gd name="connsiteY1" fmla="*/ 260055 h 1069745"/>
                <a:gd name="connsiteX2" fmla="*/ 99544 w 1035378"/>
                <a:gd name="connsiteY2" fmla="*/ 195761 h 1069745"/>
                <a:gd name="connsiteX3" fmla="*/ 85256 w 1035378"/>
                <a:gd name="connsiteY3" fmla="*/ 148136 h 1069745"/>
                <a:gd name="connsiteX4" fmla="*/ 120975 w 1035378"/>
                <a:gd name="connsiteY4" fmla="*/ 143373 h 1069745"/>
                <a:gd name="connsiteX5" fmla="*/ 185248 w 1035378"/>
                <a:gd name="connsiteY5" fmla="*/ 204178 h 1069745"/>
                <a:gd name="connsiteX6" fmla="*/ 223369 w 1035378"/>
                <a:gd name="connsiteY6" fmla="*/ 200523 h 1069745"/>
                <a:gd name="connsiteX7" fmla="*/ 240037 w 1035378"/>
                <a:gd name="connsiteY7" fmla="*/ 202905 h 1069745"/>
                <a:gd name="connsiteX8" fmla="*/ 313856 w 1035378"/>
                <a:gd name="connsiteY8" fmla="*/ 162423 h 1069745"/>
                <a:gd name="connsiteX9" fmla="*/ 444825 w 1035378"/>
                <a:gd name="connsiteY9" fmla="*/ 114798 h 1069745"/>
                <a:gd name="connsiteX10" fmla="*/ 535312 w 1035378"/>
                <a:gd name="connsiteY10" fmla="*/ 114798 h 1069745"/>
                <a:gd name="connsiteX11" fmla="*/ 597225 w 1035378"/>
                <a:gd name="connsiteY11" fmla="*/ 48123 h 1069745"/>
                <a:gd name="connsiteX12" fmla="*/ 677103 w 1035378"/>
                <a:gd name="connsiteY12" fmla="*/ 17044 h 1069745"/>
                <a:gd name="connsiteX13" fmla="*/ 705242 w 1035378"/>
                <a:gd name="connsiteY13" fmla="*/ 28400 h 1069745"/>
                <a:gd name="connsiteX14" fmla="*/ 736008 w 1035378"/>
                <a:gd name="connsiteY14" fmla="*/ 31387 h 1069745"/>
                <a:gd name="connsiteX15" fmla="*/ 759150 w 1035378"/>
                <a:gd name="connsiteY15" fmla="*/ 498 h 1069745"/>
                <a:gd name="connsiteX16" fmla="*/ 794869 w 1035378"/>
                <a:gd name="connsiteY16" fmla="*/ 60030 h 1069745"/>
                <a:gd name="connsiteX17" fmla="*/ 832969 w 1035378"/>
                <a:gd name="connsiteY17" fmla="*/ 88605 h 1069745"/>
                <a:gd name="connsiteX18" fmla="*/ 916312 w 1035378"/>
                <a:gd name="connsiteY18" fmla="*/ 88605 h 1069745"/>
                <a:gd name="connsiteX19" fmla="*/ 961556 w 1035378"/>
                <a:gd name="connsiteY19" fmla="*/ 105273 h 1069745"/>
                <a:gd name="connsiteX20" fmla="*/ 963937 w 1035378"/>
                <a:gd name="connsiteY20" fmla="*/ 145755 h 1069745"/>
                <a:gd name="connsiteX21" fmla="*/ 942506 w 1035378"/>
                <a:gd name="connsiteY21" fmla="*/ 205286 h 1069745"/>
                <a:gd name="connsiteX22" fmla="*/ 942506 w 1035378"/>
                <a:gd name="connsiteY22" fmla="*/ 264817 h 1069745"/>
                <a:gd name="connsiteX23" fmla="*/ 978225 w 1035378"/>
                <a:gd name="connsiteY23" fmla="*/ 331492 h 1069745"/>
                <a:gd name="connsiteX24" fmla="*/ 1004419 w 1035378"/>
                <a:gd name="connsiteY24" fmla="*/ 452936 h 1069745"/>
                <a:gd name="connsiteX25" fmla="*/ 994894 w 1035378"/>
                <a:gd name="connsiteY25" fmla="*/ 657723 h 1069745"/>
                <a:gd name="connsiteX26" fmla="*/ 985369 w 1035378"/>
                <a:gd name="connsiteY26" fmla="*/ 695823 h 1069745"/>
                <a:gd name="connsiteX27" fmla="*/ 1002037 w 1035378"/>
                <a:gd name="connsiteY27" fmla="*/ 741067 h 1069745"/>
                <a:gd name="connsiteX28" fmla="*/ 1035375 w 1035378"/>
                <a:gd name="connsiteY28" fmla="*/ 786311 h 1069745"/>
                <a:gd name="connsiteX29" fmla="*/ 999656 w 1035378"/>
                <a:gd name="connsiteY29" fmla="*/ 829173 h 1069745"/>
                <a:gd name="connsiteX30" fmla="*/ 932981 w 1035378"/>
                <a:gd name="connsiteY30" fmla="*/ 838698 h 1069745"/>
                <a:gd name="connsiteX31" fmla="*/ 880594 w 1035378"/>
                <a:gd name="connsiteY31" fmla="*/ 845842 h 1069745"/>
                <a:gd name="connsiteX32" fmla="*/ 847256 w 1035378"/>
                <a:gd name="connsiteY32" fmla="*/ 879180 h 1069745"/>
                <a:gd name="connsiteX33" fmla="*/ 759150 w 1035378"/>
                <a:gd name="connsiteY33" fmla="*/ 929186 h 1069745"/>
                <a:gd name="connsiteX34" fmla="*/ 694856 w 1035378"/>
                <a:gd name="connsiteY34" fmla="*/ 998242 h 1069745"/>
                <a:gd name="connsiteX35" fmla="*/ 654375 w 1035378"/>
                <a:gd name="connsiteY35" fmla="*/ 1012530 h 1069745"/>
                <a:gd name="connsiteX36" fmla="*/ 599606 w 1035378"/>
                <a:gd name="connsiteY36" fmla="*/ 981573 h 1069745"/>
                <a:gd name="connsiteX37" fmla="*/ 568650 w 1035378"/>
                <a:gd name="connsiteY37" fmla="*/ 988717 h 1069745"/>
                <a:gd name="connsiteX38" fmla="*/ 490069 w 1035378"/>
                <a:gd name="connsiteY38" fmla="*/ 1050630 h 1069745"/>
                <a:gd name="connsiteX39" fmla="*/ 456731 w 1035378"/>
                <a:gd name="connsiteY39" fmla="*/ 1067298 h 1069745"/>
                <a:gd name="connsiteX40" fmla="*/ 409106 w 1035378"/>
                <a:gd name="connsiteY40" fmla="*/ 1005386 h 1069745"/>
                <a:gd name="connsiteX41" fmla="*/ 328144 w 1035378"/>
                <a:gd name="connsiteY41" fmla="*/ 936330 h 1069745"/>
                <a:gd name="connsiteX42" fmla="*/ 263850 w 1035378"/>
                <a:gd name="connsiteY42" fmla="*/ 957761 h 1069745"/>
                <a:gd name="connsiteX43" fmla="*/ 232894 w 1035378"/>
                <a:gd name="connsiteY43" fmla="*/ 926805 h 1069745"/>
                <a:gd name="connsiteX44" fmla="*/ 220987 w 1035378"/>
                <a:gd name="connsiteY44" fmla="*/ 891086 h 1069745"/>
                <a:gd name="connsiteX45" fmla="*/ 180506 w 1035378"/>
                <a:gd name="connsiteY45" fmla="*/ 872036 h 1069745"/>
                <a:gd name="connsiteX46" fmla="*/ 118594 w 1035378"/>
                <a:gd name="connsiteY46" fmla="*/ 795836 h 1069745"/>
                <a:gd name="connsiteX47" fmla="*/ 80494 w 1035378"/>
                <a:gd name="connsiteY47" fmla="*/ 700586 h 1069745"/>
                <a:gd name="connsiteX48" fmla="*/ 73350 w 1035378"/>
                <a:gd name="connsiteY48" fmla="*/ 648198 h 1069745"/>
                <a:gd name="connsiteX49" fmla="*/ 49537 w 1035378"/>
                <a:gd name="connsiteY49" fmla="*/ 583905 h 1069745"/>
                <a:gd name="connsiteX50" fmla="*/ 1912 w 1035378"/>
                <a:gd name="connsiteY50" fmla="*/ 464842 h 1069745"/>
                <a:gd name="connsiteX51" fmla="*/ 11437 w 1035378"/>
                <a:gd name="connsiteY51" fmla="*/ 352923 h 1069745"/>
                <a:gd name="connsiteX52" fmla="*/ 30487 w 1035378"/>
                <a:gd name="connsiteY52" fmla="*/ 314823 h 1069745"/>
                <a:gd name="connsiteX53" fmla="*/ 16200 w 1035378"/>
                <a:gd name="connsiteY53" fmla="*/ 260055 h 1069745"/>
                <a:gd name="connsiteX54" fmla="*/ 35250 w 1035378"/>
                <a:gd name="connsiteY54" fmla="*/ 243386 h 1069745"/>
                <a:gd name="connsiteX55" fmla="*/ 106687 w 1035378"/>
                <a:gd name="connsiteY55" fmla="*/ 252911 h 1069745"/>
                <a:gd name="connsiteX56" fmla="*/ 118594 w 1035378"/>
                <a:gd name="connsiteY56" fmla="*/ 260055 h 1069745"/>
                <a:gd name="connsiteX0" fmla="*/ 111450 w 1035378"/>
                <a:gd name="connsiteY0" fmla="*/ 314823 h 1069745"/>
                <a:gd name="connsiteX1" fmla="*/ 118594 w 1035378"/>
                <a:gd name="connsiteY1" fmla="*/ 260055 h 1069745"/>
                <a:gd name="connsiteX2" fmla="*/ 99544 w 1035378"/>
                <a:gd name="connsiteY2" fmla="*/ 195761 h 1069745"/>
                <a:gd name="connsiteX3" fmla="*/ 85256 w 1035378"/>
                <a:gd name="connsiteY3" fmla="*/ 148136 h 1069745"/>
                <a:gd name="connsiteX4" fmla="*/ 175040 w 1035378"/>
                <a:gd name="connsiteY4" fmla="*/ 203951 h 1069745"/>
                <a:gd name="connsiteX5" fmla="*/ 185248 w 1035378"/>
                <a:gd name="connsiteY5" fmla="*/ 204178 h 1069745"/>
                <a:gd name="connsiteX6" fmla="*/ 223369 w 1035378"/>
                <a:gd name="connsiteY6" fmla="*/ 200523 h 1069745"/>
                <a:gd name="connsiteX7" fmla="*/ 240037 w 1035378"/>
                <a:gd name="connsiteY7" fmla="*/ 202905 h 1069745"/>
                <a:gd name="connsiteX8" fmla="*/ 313856 w 1035378"/>
                <a:gd name="connsiteY8" fmla="*/ 162423 h 1069745"/>
                <a:gd name="connsiteX9" fmla="*/ 444825 w 1035378"/>
                <a:gd name="connsiteY9" fmla="*/ 114798 h 1069745"/>
                <a:gd name="connsiteX10" fmla="*/ 535312 w 1035378"/>
                <a:gd name="connsiteY10" fmla="*/ 114798 h 1069745"/>
                <a:gd name="connsiteX11" fmla="*/ 597225 w 1035378"/>
                <a:gd name="connsiteY11" fmla="*/ 48123 h 1069745"/>
                <a:gd name="connsiteX12" fmla="*/ 677103 w 1035378"/>
                <a:gd name="connsiteY12" fmla="*/ 17044 h 1069745"/>
                <a:gd name="connsiteX13" fmla="*/ 705242 w 1035378"/>
                <a:gd name="connsiteY13" fmla="*/ 28400 h 1069745"/>
                <a:gd name="connsiteX14" fmla="*/ 736008 w 1035378"/>
                <a:gd name="connsiteY14" fmla="*/ 31387 h 1069745"/>
                <a:gd name="connsiteX15" fmla="*/ 759150 w 1035378"/>
                <a:gd name="connsiteY15" fmla="*/ 498 h 1069745"/>
                <a:gd name="connsiteX16" fmla="*/ 794869 w 1035378"/>
                <a:gd name="connsiteY16" fmla="*/ 60030 h 1069745"/>
                <a:gd name="connsiteX17" fmla="*/ 832969 w 1035378"/>
                <a:gd name="connsiteY17" fmla="*/ 88605 h 1069745"/>
                <a:gd name="connsiteX18" fmla="*/ 916312 w 1035378"/>
                <a:gd name="connsiteY18" fmla="*/ 88605 h 1069745"/>
                <a:gd name="connsiteX19" fmla="*/ 961556 w 1035378"/>
                <a:gd name="connsiteY19" fmla="*/ 105273 h 1069745"/>
                <a:gd name="connsiteX20" fmla="*/ 963937 w 1035378"/>
                <a:gd name="connsiteY20" fmla="*/ 145755 h 1069745"/>
                <a:gd name="connsiteX21" fmla="*/ 942506 w 1035378"/>
                <a:gd name="connsiteY21" fmla="*/ 205286 h 1069745"/>
                <a:gd name="connsiteX22" fmla="*/ 942506 w 1035378"/>
                <a:gd name="connsiteY22" fmla="*/ 264817 h 1069745"/>
                <a:gd name="connsiteX23" fmla="*/ 978225 w 1035378"/>
                <a:gd name="connsiteY23" fmla="*/ 331492 h 1069745"/>
                <a:gd name="connsiteX24" fmla="*/ 1004419 w 1035378"/>
                <a:gd name="connsiteY24" fmla="*/ 452936 h 1069745"/>
                <a:gd name="connsiteX25" fmla="*/ 994894 w 1035378"/>
                <a:gd name="connsiteY25" fmla="*/ 657723 h 1069745"/>
                <a:gd name="connsiteX26" fmla="*/ 985369 w 1035378"/>
                <a:gd name="connsiteY26" fmla="*/ 695823 h 1069745"/>
                <a:gd name="connsiteX27" fmla="*/ 1002037 w 1035378"/>
                <a:gd name="connsiteY27" fmla="*/ 741067 h 1069745"/>
                <a:gd name="connsiteX28" fmla="*/ 1035375 w 1035378"/>
                <a:gd name="connsiteY28" fmla="*/ 786311 h 1069745"/>
                <a:gd name="connsiteX29" fmla="*/ 999656 w 1035378"/>
                <a:gd name="connsiteY29" fmla="*/ 829173 h 1069745"/>
                <a:gd name="connsiteX30" fmla="*/ 932981 w 1035378"/>
                <a:gd name="connsiteY30" fmla="*/ 838698 h 1069745"/>
                <a:gd name="connsiteX31" fmla="*/ 880594 w 1035378"/>
                <a:gd name="connsiteY31" fmla="*/ 845842 h 1069745"/>
                <a:gd name="connsiteX32" fmla="*/ 847256 w 1035378"/>
                <a:gd name="connsiteY32" fmla="*/ 879180 h 1069745"/>
                <a:gd name="connsiteX33" fmla="*/ 759150 w 1035378"/>
                <a:gd name="connsiteY33" fmla="*/ 929186 h 1069745"/>
                <a:gd name="connsiteX34" fmla="*/ 694856 w 1035378"/>
                <a:gd name="connsiteY34" fmla="*/ 998242 h 1069745"/>
                <a:gd name="connsiteX35" fmla="*/ 654375 w 1035378"/>
                <a:gd name="connsiteY35" fmla="*/ 1012530 h 1069745"/>
                <a:gd name="connsiteX36" fmla="*/ 599606 w 1035378"/>
                <a:gd name="connsiteY36" fmla="*/ 981573 h 1069745"/>
                <a:gd name="connsiteX37" fmla="*/ 568650 w 1035378"/>
                <a:gd name="connsiteY37" fmla="*/ 988717 h 1069745"/>
                <a:gd name="connsiteX38" fmla="*/ 490069 w 1035378"/>
                <a:gd name="connsiteY38" fmla="*/ 1050630 h 1069745"/>
                <a:gd name="connsiteX39" fmla="*/ 456731 w 1035378"/>
                <a:gd name="connsiteY39" fmla="*/ 1067298 h 1069745"/>
                <a:gd name="connsiteX40" fmla="*/ 409106 w 1035378"/>
                <a:gd name="connsiteY40" fmla="*/ 1005386 h 1069745"/>
                <a:gd name="connsiteX41" fmla="*/ 328144 w 1035378"/>
                <a:gd name="connsiteY41" fmla="*/ 936330 h 1069745"/>
                <a:gd name="connsiteX42" fmla="*/ 263850 w 1035378"/>
                <a:gd name="connsiteY42" fmla="*/ 957761 h 1069745"/>
                <a:gd name="connsiteX43" fmla="*/ 232894 w 1035378"/>
                <a:gd name="connsiteY43" fmla="*/ 926805 h 1069745"/>
                <a:gd name="connsiteX44" fmla="*/ 220987 w 1035378"/>
                <a:gd name="connsiteY44" fmla="*/ 891086 h 1069745"/>
                <a:gd name="connsiteX45" fmla="*/ 180506 w 1035378"/>
                <a:gd name="connsiteY45" fmla="*/ 872036 h 1069745"/>
                <a:gd name="connsiteX46" fmla="*/ 118594 w 1035378"/>
                <a:gd name="connsiteY46" fmla="*/ 795836 h 1069745"/>
                <a:gd name="connsiteX47" fmla="*/ 80494 w 1035378"/>
                <a:gd name="connsiteY47" fmla="*/ 700586 h 1069745"/>
                <a:gd name="connsiteX48" fmla="*/ 73350 w 1035378"/>
                <a:gd name="connsiteY48" fmla="*/ 648198 h 1069745"/>
                <a:gd name="connsiteX49" fmla="*/ 49537 w 1035378"/>
                <a:gd name="connsiteY49" fmla="*/ 583905 h 1069745"/>
                <a:gd name="connsiteX50" fmla="*/ 1912 w 1035378"/>
                <a:gd name="connsiteY50" fmla="*/ 464842 h 1069745"/>
                <a:gd name="connsiteX51" fmla="*/ 11437 w 1035378"/>
                <a:gd name="connsiteY51" fmla="*/ 352923 h 1069745"/>
                <a:gd name="connsiteX52" fmla="*/ 30487 w 1035378"/>
                <a:gd name="connsiteY52" fmla="*/ 314823 h 1069745"/>
                <a:gd name="connsiteX53" fmla="*/ 16200 w 1035378"/>
                <a:gd name="connsiteY53" fmla="*/ 260055 h 1069745"/>
                <a:gd name="connsiteX54" fmla="*/ 35250 w 1035378"/>
                <a:gd name="connsiteY54" fmla="*/ 243386 h 1069745"/>
                <a:gd name="connsiteX55" fmla="*/ 106687 w 1035378"/>
                <a:gd name="connsiteY55" fmla="*/ 252911 h 1069745"/>
                <a:gd name="connsiteX56" fmla="*/ 118594 w 1035378"/>
                <a:gd name="connsiteY56" fmla="*/ 260055 h 1069745"/>
                <a:gd name="connsiteX0" fmla="*/ 111450 w 1035378"/>
                <a:gd name="connsiteY0" fmla="*/ 314823 h 1069745"/>
                <a:gd name="connsiteX1" fmla="*/ 118594 w 1035378"/>
                <a:gd name="connsiteY1" fmla="*/ 260055 h 1069745"/>
                <a:gd name="connsiteX2" fmla="*/ 99544 w 1035378"/>
                <a:gd name="connsiteY2" fmla="*/ 195761 h 1069745"/>
                <a:gd name="connsiteX3" fmla="*/ 147344 w 1035378"/>
                <a:gd name="connsiteY3" fmla="*/ 184070 h 1069745"/>
                <a:gd name="connsiteX4" fmla="*/ 175040 w 1035378"/>
                <a:gd name="connsiteY4" fmla="*/ 203951 h 1069745"/>
                <a:gd name="connsiteX5" fmla="*/ 185248 w 1035378"/>
                <a:gd name="connsiteY5" fmla="*/ 204178 h 1069745"/>
                <a:gd name="connsiteX6" fmla="*/ 223369 w 1035378"/>
                <a:gd name="connsiteY6" fmla="*/ 200523 h 1069745"/>
                <a:gd name="connsiteX7" fmla="*/ 240037 w 1035378"/>
                <a:gd name="connsiteY7" fmla="*/ 202905 h 1069745"/>
                <a:gd name="connsiteX8" fmla="*/ 313856 w 1035378"/>
                <a:gd name="connsiteY8" fmla="*/ 162423 h 1069745"/>
                <a:gd name="connsiteX9" fmla="*/ 444825 w 1035378"/>
                <a:gd name="connsiteY9" fmla="*/ 114798 h 1069745"/>
                <a:gd name="connsiteX10" fmla="*/ 535312 w 1035378"/>
                <a:gd name="connsiteY10" fmla="*/ 114798 h 1069745"/>
                <a:gd name="connsiteX11" fmla="*/ 597225 w 1035378"/>
                <a:gd name="connsiteY11" fmla="*/ 48123 h 1069745"/>
                <a:gd name="connsiteX12" fmla="*/ 677103 w 1035378"/>
                <a:gd name="connsiteY12" fmla="*/ 17044 h 1069745"/>
                <a:gd name="connsiteX13" fmla="*/ 705242 w 1035378"/>
                <a:gd name="connsiteY13" fmla="*/ 28400 h 1069745"/>
                <a:gd name="connsiteX14" fmla="*/ 736008 w 1035378"/>
                <a:gd name="connsiteY14" fmla="*/ 31387 h 1069745"/>
                <a:gd name="connsiteX15" fmla="*/ 759150 w 1035378"/>
                <a:gd name="connsiteY15" fmla="*/ 498 h 1069745"/>
                <a:gd name="connsiteX16" fmla="*/ 794869 w 1035378"/>
                <a:gd name="connsiteY16" fmla="*/ 60030 h 1069745"/>
                <a:gd name="connsiteX17" fmla="*/ 832969 w 1035378"/>
                <a:gd name="connsiteY17" fmla="*/ 88605 h 1069745"/>
                <a:gd name="connsiteX18" fmla="*/ 916312 w 1035378"/>
                <a:gd name="connsiteY18" fmla="*/ 88605 h 1069745"/>
                <a:gd name="connsiteX19" fmla="*/ 961556 w 1035378"/>
                <a:gd name="connsiteY19" fmla="*/ 105273 h 1069745"/>
                <a:gd name="connsiteX20" fmla="*/ 963937 w 1035378"/>
                <a:gd name="connsiteY20" fmla="*/ 145755 h 1069745"/>
                <a:gd name="connsiteX21" fmla="*/ 942506 w 1035378"/>
                <a:gd name="connsiteY21" fmla="*/ 205286 h 1069745"/>
                <a:gd name="connsiteX22" fmla="*/ 942506 w 1035378"/>
                <a:gd name="connsiteY22" fmla="*/ 264817 h 1069745"/>
                <a:gd name="connsiteX23" fmla="*/ 978225 w 1035378"/>
                <a:gd name="connsiteY23" fmla="*/ 331492 h 1069745"/>
                <a:gd name="connsiteX24" fmla="*/ 1004419 w 1035378"/>
                <a:gd name="connsiteY24" fmla="*/ 452936 h 1069745"/>
                <a:gd name="connsiteX25" fmla="*/ 994894 w 1035378"/>
                <a:gd name="connsiteY25" fmla="*/ 657723 h 1069745"/>
                <a:gd name="connsiteX26" fmla="*/ 985369 w 1035378"/>
                <a:gd name="connsiteY26" fmla="*/ 695823 h 1069745"/>
                <a:gd name="connsiteX27" fmla="*/ 1002037 w 1035378"/>
                <a:gd name="connsiteY27" fmla="*/ 741067 h 1069745"/>
                <a:gd name="connsiteX28" fmla="*/ 1035375 w 1035378"/>
                <a:gd name="connsiteY28" fmla="*/ 786311 h 1069745"/>
                <a:gd name="connsiteX29" fmla="*/ 999656 w 1035378"/>
                <a:gd name="connsiteY29" fmla="*/ 829173 h 1069745"/>
                <a:gd name="connsiteX30" fmla="*/ 932981 w 1035378"/>
                <a:gd name="connsiteY30" fmla="*/ 838698 h 1069745"/>
                <a:gd name="connsiteX31" fmla="*/ 880594 w 1035378"/>
                <a:gd name="connsiteY31" fmla="*/ 845842 h 1069745"/>
                <a:gd name="connsiteX32" fmla="*/ 847256 w 1035378"/>
                <a:gd name="connsiteY32" fmla="*/ 879180 h 1069745"/>
                <a:gd name="connsiteX33" fmla="*/ 759150 w 1035378"/>
                <a:gd name="connsiteY33" fmla="*/ 929186 h 1069745"/>
                <a:gd name="connsiteX34" fmla="*/ 694856 w 1035378"/>
                <a:gd name="connsiteY34" fmla="*/ 998242 h 1069745"/>
                <a:gd name="connsiteX35" fmla="*/ 654375 w 1035378"/>
                <a:gd name="connsiteY35" fmla="*/ 1012530 h 1069745"/>
                <a:gd name="connsiteX36" fmla="*/ 599606 w 1035378"/>
                <a:gd name="connsiteY36" fmla="*/ 981573 h 1069745"/>
                <a:gd name="connsiteX37" fmla="*/ 568650 w 1035378"/>
                <a:gd name="connsiteY37" fmla="*/ 988717 h 1069745"/>
                <a:gd name="connsiteX38" fmla="*/ 490069 w 1035378"/>
                <a:gd name="connsiteY38" fmla="*/ 1050630 h 1069745"/>
                <a:gd name="connsiteX39" fmla="*/ 456731 w 1035378"/>
                <a:gd name="connsiteY39" fmla="*/ 1067298 h 1069745"/>
                <a:gd name="connsiteX40" fmla="*/ 409106 w 1035378"/>
                <a:gd name="connsiteY40" fmla="*/ 1005386 h 1069745"/>
                <a:gd name="connsiteX41" fmla="*/ 328144 w 1035378"/>
                <a:gd name="connsiteY41" fmla="*/ 936330 h 1069745"/>
                <a:gd name="connsiteX42" fmla="*/ 263850 w 1035378"/>
                <a:gd name="connsiteY42" fmla="*/ 957761 h 1069745"/>
                <a:gd name="connsiteX43" fmla="*/ 232894 w 1035378"/>
                <a:gd name="connsiteY43" fmla="*/ 926805 h 1069745"/>
                <a:gd name="connsiteX44" fmla="*/ 220987 w 1035378"/>
                <a:gd name="connsiteY44" fmla="*/ 891086 h 1069745"/>
                <a:gd name="connsiteX45" fmla="*/ 180506 w 1035378"/>
                <a:gd name="connsiteY45" fmla="*/ 872036 h 1069745"/>
                <a:gd name="connsiteX46" fmla="*/ 118594 w 1035378"/>
                <a:gd name="connsiteY46" fmla="*/ 795836 h 1069745"/>
                <a:gd name="connsiteX47" fmla="*/ 80494 w 1035378"/>
                <a:gd name="connsiteY47" fmla="*/ 700586 h 1069745"/>
                <a:gd name="connsiteX48" fmla="*/ 73350 w 1035378"/>
                <a:gd name="connsiteY48" fmla="*/ 648198 h 1069745"/>
                <a:gd name="connsiteX49" fmla="*/ 49537 w 1035378"/>
                <a:gd name="connsiteY49" fmla="*/ 583905 h 1069745"/>
                <a:gd name="connsiteX50" fmla="*/ 1912 w 1035378"/>
                <a:gd name="connsiteY50" fmla="*/ 464842 h 1069745"/>
                <a:gd name="connsiteX51" fmla="*/ 11437 w 1035378"/>
                <a:gd name="connsiteY51" fmla="*/ 352923 h 1069745"/>
                <a:gd name="connsiteX52" fmla="*/ 30487 w 1035378"/>
                <a:gd name="connsiteY52" fmla="*/ 314823 h 1069745"/>
                <a:gd name="connsiteX53" fmla="*/ 16200 w 1035378"/>
                <a:gd name="connsiteY53" fmla="*/ 260055 h 1069745"/>
                <a:gd name="connsiteX54" fmla="*/ 35250 w 1035378"/>
                <a:gd name="connsiteY54" fmla="*/ 243386 h 1069745"/>
                <a:gd name="connsiteX55" fmla="*/ 106687 w 1035378"/>
                <a:gd name="connsiteY55" fmla="*/ 252911 h 1069745"/>
                <a:gd name="connsiteX56" fmla="*/ 118594 w 1035378"/>
                <a:gd name="connsiteY56" fmla="*/ 260055 h 1069745"/>
                <a:gd name="connsiteX0" fmla="*/ 111450 w 1035378"/>
                <a:gd name="connsiteY0" fmla="*/ 314823 h 1070877"/>
                <a:gd name="connsiteX1" fmla="*/ 118594 w 1035378"/>
                <a:gd name="connsiteY1" fmla="*/ 260055 h 1070877"/>
                <a:gd name="connsiteX2" fmla="*/ 99544 w 1035378"/>
                <a:gd name="connsiteY2" fmla="*/ 195761 h 1070877"/>
                <a:gd name="connsiteX3" fmla="*/ 147344 w 1035378"/>
                <a:gd name="connsiteY3" fmla="*/ 184070 h 1070877"/>
                <a:gd name="connsiteX4" fmla="*/ 175040 w 1035378"/>
                <a:gd name="connsiteY4" fmla="*/ 203951 h 1070877"/>
                <a:gd name="connsiteX5" fmla="*/ 185248 w 1035378"/>
                <a:gd name="connsiteY5" fmla="*/ 204178 h 1070877"/>
                <a:gd name="connsiteX6" fmla="*/ 223369 w 1035378"/>
                <a:gd name="connsiteY6" fmla="*/ 200523 h 1070877"/>
                <a:gd name="connsiteX7" fmla="*/ 240037 w 1035378"/>
                <a:gd name="connsiteY7" fmla="*/ 202905 h 1070877"/>
                <a:gd name="connsiteX8" fmla="*/ 313856 w 1035378"/>
                <a:gd name="connsiteY8" fmla="*/ 162423 h 1070877"/>
                <a:gd name="connsiteX9" fmla="*/ 444825 w 1035378"/>
                <a:gd name="connsiteY9" fmla="*/ 114798 h 1070877"/>
                <a:gd name="connsiteX10" fmla="*/ 535312 w 1035378"/>
                <a:gd name="connsiteY10" fmla="*/ 114798 h 1070877"/>
                <a:gd name="connsiteX11" fmla="*/ 597225 w 1035378"/>
                <a:gd name="connsiteY11" fmla="*/ 48123 h 1070877"/>
                <a:gd name="connsiteX12" fmla="*/ 677103 w 1035378"/>
                <a:gd name="connsiteY12" fmla="*/ 17044 h 1070877"/>
                <a:gd name="connsiteX13" fmla="*/ 705242 w 1035378"/>
                <a:gd name="connsiteY13" fmla="*/ 28400 h 1070877"/>
                <a:gd name="connsiteX14" fmla="*/ 736008 w 1035378"/>
                <a:gd name="connsiteY14" fmla="*/ 31387 h 1070877"/>
                <a:gd name="connsiteX15" fmla="*/ 759150 w 1035378"/>
                <a:gd name="connsiteY15" fmla="*/ 498 h 1070877"/>
                <a:gd name="connsiteX16" fmla="*/ 794869 w 1035378"/>
                <a:gd name="connsiteY16" fmla="*/ 60030 h 1070877"/>
                <a:gd name="connsiteX17" fmla="*/ 832969 w 1035378"/>
                <a:gd name="connsiteY17" fmla="*/ 88605 h 1070877"/>
                <a:gd name="connsiteX18" fmla="*/ 916312 w 1035378"/>
                <a:gd name="connsiteY18" fmla="*/ 88605 h 1070877"/>
                <a:gd name="connsiteX19" fmla="*/ 961556 w 1035378"/>
                <a:gd name="connsiteY19" fmla="*/ 105273 h 1070877"/>
                <a:gd name="connsiteX20" fmla="*/ 963937 w 1035378"/>
                <a:gd name="connsiteY20" fmla="*/ 145755 h 1070877"/>
                <a:gd name="connsiteX21" fmla="*/ 942506 w 1035378"/>
                <a:gd name="connsiteY21" fmla="*/ 205286 h 1070877"/>
                <a:gd name="connsiteX22" fmla="*/ 942506 w 1035378"/>
                <a:gd name="connsiteY22" fmla="*/ 264817 h 1070877"/>
                <a:gd name="connsiteX23" fmla="*/ 978225 w 1035378"/>
                <a:gd name="connsiteY23" fmla="*/ 331492 h 1070877"/>
                <a:gd name="connsiteX24" fmla="*/ 1004419 w 1035378"/>
                <a:gd name="connsiteY24" fmla="*/ 452936 h 1070877"/>
                <a:gd name="connsiteX25" fmla="*/ 994894 w 1035378"/>
                <a:gd name="connsiteY25" fmla="*/ 657723 h 1070877"/>
                <a:gd name="connsiteX26" fmla="*/ 985369 w 1035378"/>
                <a:gd name="connsiteY26" fmla="*/ 695823 h 1070877"/>
                <a:gd name="connsiteX27" fmla="*/ 1002037 w 1035378"/>
                <a:gd name="connsiteY27" fmla="*/ 741067 h 1070877"/>
                <a:gd name="connsiteX28" fmla="*/ 1035375 w 1035378"/>
                <a:gd name="connsiteY28" fmla="*/ 786311 h 1070877"/>
                <a:gd name="connsiteX29" fmla="*/ 999656 w 1035378"/>
                <a:gd name="connsiteY29" fmla="*/ 829173 h 1070877"/>
                <a:gd name="connsiteX30" fmla="*/ 932981 w 1035378"/>
                <a:gd name="connsiteY30" fmla="*/ 838698 h 1070877"/>
                <a:gd name="connsiteX31" fmla="*/ 880594 w 1035378"/>
                <a:gd name="connsiteY31" fmla="*/ 845842 h 1070877"/>
                <a:gd name="connsiteX32" fmla="*/ 847256 w 1035378"/>
                <a:gd name="connsiteY32" fmla="*/ 879180 h 1070877"/>
                <a:gd name="connsiteX33" fmla="*/ 759150 w 1035378"/>
                <a:gd name="connsiteY33" fmla="*/ 929186 h 1070877"/>
                <a:gd name="connsiteX34" fmla="*/ 694856 w 1035378"/>
                <a:gd name="connsiteY34" fmla="*/ 998242 h 1070877"/>
                <a:gd name="connsiteX35" fmla="*/ 654375 w 1035378"/>
                <a:gd name="connsiteY35" fmla="*/ 1012530 h 1070877"/>
                <a:gd name="connsiteX36" fmla="*/ 599606 w 1035378"/>
                <a:gd name="connsiteY36" fmla="*/ 981573 h 1070877"/>
                <a:gd name="connsiteX37" fmla="*/ 568650 w 1035378"/>
                <a:gd name="connsiteY37" fmla="*/ 988717 h 1070877"/>
                <a:gd name="connsiteX38" fmla="*/ 490069 w 1035378"/>
                <a:gd name="connsiteY38" fmla="*/ 1050630 h 1070877"/>
                <a:gd name="connsiteX39" fmla="*/ 456731 w 1035378"/>
                <a:gd name="connsiteY39" fmla="*/ 1067298 h 1070877"/>
                <a:gd name="connsiteX40" fmla="*/ 403405 w 1035378"/>
                <a:gd name="connsiteY40" fmla="*/ 988906 h 1070877"/>
                <a:gd name="connsiteX41" fmla="*/ 328144 w 1035378"/>
                <a:gd name="connsiteY41" fmla="*/ 936330 h 1070877"/>
                <a:gd name="connsiteX42" fmla="*/ 263850 w 1035378"/>
                <a:gd name="connsiteY42" fmla="*/ 957761 h 1070877"/>
                <a:gd name="connsiteX43" fmla="*/ 232894 w 1035378"/>
                <a:gd name="connsiteY43" fmla="*/ 926805 h 1070877"/>
                <a:gd name="connsiteX44" fmla="*/ 220987 w 1035378"/>
                <a:gd name="connsiteY44" fmla="*/ 891086 h 1070877"/>
                <a:gd name="connsiteX45" fmla="*/ 180506 w 1035378"/>
                <a:gd name="connsiteY45" fmla="*/ 872036 h 1070877"/>
                <a:gd name="connsiteX46" fmla="*/ 118594 w 1035378"/>
                <a:gd name="connsiteY46" fmla="*/ 795836 h 1070877"/>
                <a:gd name="connsiteX47" fmla="*/ 80494 w 1035378"/>
                <a:gd name="connsiteY47" fmla="*/ 700586 h 1070877"/>
                <a:gd name="connsiteX48" fmla="*/ 73350 w 1035378"/>
                <a:gd name="connsiteY48" fmla="*/ 648198 h 1070877"/>
                <a:gd name="connsiteX49" fmla="*/ 49537 w 1035378"/>
                <a:gd name="connsiteY49" fmla="*/ 583905 h 1070877"/>
                <a:gd name="connsiteX50" fmla="*/ 1912 w 1035378"/>
                <a:gd name="connsiteY50" fmla="*/ 464842 h 1070877"/>
                <a:gd name="connsiteX51" fmla="*/ 11437 w 1035378"/>
                <a:gd name="connsiteY51" fmla="*/ 352923 h 1070877"/>
                <a:gd name="connsiteX52" fmla="*/ 30487 w 1035378"/>
                <a:gd name="connsiteY52" fmla="*/ 314823 h 1070877"/>
                <a:gd name="connsiteX53" fmla="*/ 16200 w 1035378"/>
                <a:gd name="connsiteY53" fmla="*/ 260055 h 1070877"/>
                <a:gd name="connsiteX54" fmla="*/ 35250 w 1035378"/>
                <a:gd name="connsiteY54" fmla="*/ 243386 h 1070877"/>
                <a:gd name="connsiteX55" fmla="*/ 106687 w 1035378"/>
                <a:gd name="connsiteY55" fmla="*/ 252911 h 1070877"/>
                <a:gd name="connsiteX56" fmla="*/ 118594 w 1035378"/>
                <a:gd name="connsiteY56" fmla="*/ 260055 h 1070877"/>
                <a:gd name="connsiteX0" fmla="*/ 111450 w 1035378"/>
                <a:gd name="connsiteY0" fmla="*/ 314823 h 1051076"/>
                <a:gd name="connsiteX1" fmla="*/ 118594 w 1035378"/>
                <a:gd name="connsiteY1" fmla="*/ 260055 h 1051076"/>
                <a:gd name="connsiteX2" fmla="*/ 99544 w 1035378"/>
                <a:gd name="connsiteY2" fmla="*/ 195761 h 1051076"/>
                <a:gd name="connsiteX3" fmla="*/ 147344 w 1035378"/>
                <a:gd name="connsiteY3" fmla="*/ 184070 h 1051076"/>
                <a:gd name="connsiteX4" fmla="*/ 175040 w 1035378"/>
                <a:gd name="connsiteY4" fmla="*/ 203951 h 1051076"/>
                <a:gd name="connsiteX5" fmla="*/ 185248 w 1035378"/>
                <a:gd name="connsiteY5" fmla="*/ 204178 h 1051076"/>
                <a:gd name="connsiteX6" fmla="*/ 223369 w 1035378"/>
                <a:gd name="connsiteY6" fmla="*/ 200523 h 1051076"/>
                <a:gd name="connsiteX7" fmla="*/ 240037 w 1035378"/>
                <a:gd name="connsiteY7" fmla="*/ 202905 h 1051076"/>
                <a:gd name="connsiteX8" fmla="*/ 313856 w 1035378"/>
                <a:gd name="connsiteY8" fmla="*/ 162423 h 1051076"/>
                <a:gd name="connsiteX9" fmla="*/ 444825 w 1035378"/>
                <a:gd name="connsiteY9" fmla="*/ 114798 h 1051076"/>
                <a:gd name="connsiteX10" fmla="*/ 535312 w 1035378"/>
                <a:gd name="connsiteY10" fmla="*/ 114798 h 1051076"/>
                <a:gd name="connsiteX11" fmla="*/ 597225 w 1035378"/>
                <a:gd name="connsiteY11" fmla="*/ 48123 h 1051076"/>
                <a:gd name="connsiteX12" fmla="*/ 677103 w 1035378"/>
                <a:gd name="connsiteY12" fmla="*/ 17044 h 1051076"/>
                <a:gd name="connsiteX13" fmla="*/ 705242 w 1035378"/>
                <a:gd name="connsiteY13" fmla="*/ 28400 h 1051076"/>
                <a:gd name="connsiteX14" fmla="*/ 736008 w 1035378"/>
                <a:gd name="connsiteY14" fmla="*/ 31387 h 1051076"/>
                <a:gd name="connsiteX15" fmla="*/ 759150 w 1035378"/>
                <a:gd name="connsiteY15" fmla="*/ 498 h 1051076"/>
                <a:gd name="connsiteX16" fmla="*/ 794869 w 1035378"/>
                <a:gd name="connsiteY16" fmla="*/ 60030 h 1051076"/>
                <a:gd name="connsiteX17" fmla="*/ 832969 w 1035378"/>
                <a:gd name="connsiteY17" fmla="*/ 88605 h 1051076"/>
                <a:gd name="connsiteX18" fmla="*/ 916312 w 1035378"/>
                <a:gd name="connsiteY18" fmla="*/ 88605 h 1051076"/>
                <a:gd name="connsiteX19" fmla="*/ 961556 w 1035378"/>
                <a:gd name="connsiteY19" fmla="*/ 105273 h 1051076"/>
                <a:gd name="connsiteX20" fmla="*/ 963937 w 1035378"/>
                <a:gd name="connsiteY20" fmla="*/ 145755 h 1051076"/>
                <a:gd name="connsiteX21" fmla="*/ 942506 w 1035378"/>
                <a:gd name="connsiteY21" fmla="*/ 205286 h 1051076"/>
                <a:gd name="connsiteX22" fmla="*/ 942506 w 1035378"/>
                <a:gd name="connsiteY22" fmla="*/ 264817 h 1051076"/>
                <a:gd name="connsiteX23" fmla="*/ 978225 w 1035378"/>
                <a:gd name="connsiteY23" fmla="*/ 331492 h 1051076"/>
                <a:gd name="connsiteX24" fmla="*/ 1004419 w 1035378"/>
                <a:gd name="connsiteY24" fmla="*/ 452936 h 1051076"/>
                <a:gd name="connsiteX25" fmla="*/ 994894 w 1035378"/>
                <a:gd name="connsiteY25" fmla="*/ 657723 h 1051076"/>
                <a:gd name="connsiteX26" fmla="*/ 985369 w 1035378"/>
                <a:gd name="connsiteY26" fmla="*/ 695823 h 1051076"/>
                <a:gd name="connsiteX27" fmla="*/ 1002037 w 1035378"/>
                <a:gd name="connsiteY27" fmla="*/ 741067 h 1051076"/>
                <a:gd name="connsiteX28" fmla="*/ 1035375 w 1035378"/>
                <a:gd name="connsiteY28" fmla="*/ 786311 h 1051076"/>
                <a:gd name="connsiteX29" fmla="*/ 999656 w 1035378"/>
                <a:gd name="connsiteY29" fmla="*/ 829173 h 1051076"/>
                <a:gd name="connsiteX30" fmla="*/ 932981 w 1035378"/>
                <a:gd name="connsiteY30" fmla="*/ 838698 h 1051076"/>
                <a:gd name="connsiteX31" fmla="*/ 880594 w 1035378"/>
                <a:gd name="connsiteY31" fmla="*/ 845842 h 1051076"/>
                <a:gd name="connsiteX32" fmla="*/ 847256 w 1035378"/>
                <a:gd name="connsiteY32" fmla="*/ 879180 h 1051076"/>
                <a:gd name="connsiteX33" fmla="*/ 759150 w 1035378"/>
                <a:gd name="connsiteY33" fmla="*/ 929186 h 1051076"/>
                <a:gd name="connsiteX34" fmla="*/ 694856 w 1035378"/>
                <a:gd name="connsiteY34" fmla="*/ 998242 h 1051076"/>
                <a:gd name="connsiteX35" fmla="*/ 654375 w 1035378"/>
                <a:gd name="connsiteY35" fmla="*/ 1012530 h 1051076"/>
                <a:gd name="connsiteX36" fmla="*/ 599606 w 1035378"/>
                <a:gd name="connsiteY36" fmla="*/ 981573 h 1051076"/>
                <a:gd name="connsiteX37" fmla="*/ 568650 w 1035378"/>
                <a:gd name="connsiteY37" fmla="*/ 988717 h 1051076"/>
                <a:gd name="connsiteX38" fmla="*/ 490069 w 1035378"/>
                <a:gd name="connsiteY38" fmla="*/ 1050630 h 1051076"/>
                <a:gd name="connsiteX39" fmla="*/ 455255 w 1035378"/>
                <a:gd name="connsiteY39" fmla="*/ 1015184 h 1051076"/>
                <a:gd name="connsiteX40" fmla="*/ 403405 w 1035378"/>
                <a:gd name="connsiteY40" fmla="*/ 988906 h 1051076"/>
                <a:gd name="connsiteX41" fmla="*/ 328144 w 1035378"/>
                <a:gd name="connsiteY41" fmla="*/ 936330 h 1051076"/>
                <a:gd name="connsiteX42" fmla="*/ 263850 w 1035378"/>
                <a:gd name="connsiteY42" fmla="*/ 957761 h 1051076"/>
                <a:gd name="connsiteX43" fmla="*/ 232894 w 1035378"/>
                <a:gd name="connsiteY43" fmla="*/ 926805 h 1051076"/>
                <a:gd name="connsiteX44" fmla="*/ 220987 w 1035378"/>
                <a:gd name="connsiteY44" fmla="*/ 891086 h 1051076"/>
                <a:gd name="connsiteX45" fmla="*/ 180506 w 1035378"/>
                <a:gd name="connsiteY45" fmla="*/ 872036 h 1051076"/>
                <a:gd name="connsiteX46" fmla="*/ 118594 w 1035378"/>
                <a:gd name="connsiteY46" fmla="*/ 795836 h 1051076"/>
                <a:gd name="connsiteX47" fmla="*/ 80494 w 1035378"/>
                <a:gd name="connsiteY47" fmla="*/ 700586 h 1051076"/>
                <a:gd name="connsiteX48" fmla="*/ 73350 w 1035378"/>
                <a:gd name="connsiteY48" fmla="*/ 648198 h 1051076"/>
                <a:gd name="connsiteX49" fmla="*/ 49537 w 1035378"/>
                <a:gd name="connsiteY49" fmla="*/ 583905 h 1051076"/>
                <a:gd name="connsiteX50" fmla="*/ 1912 w 1035378"/>
                <a:gd name="connsiteY50" fmla="*/ 464842 h 1051076"/>
                <a:gd name="connsiteX51" fmla="*/ 11437 w 1035378"/>
                <a:gd name="connsiteY51" fmla="*/ 352923 h 1051076"/>
                <a:gd name="connsiteX52" fmla="*/ 30487 w 1035378"/>
                <a:gd name="connsiteY52" fmla="*/ 314823 h 1051076"/>
                <a:gd name="connsiteX53" fmla="*/ 16200 w 1035378"/>
                <a:gd name="connsiteY53" fmla="*/ 260055 h 1051076"/>
                <a:gd name="connsiteX54" fmla="*/ 35250 w 1035378"/>
                <a:gd name="connsiteY54" fmla="*/ 243386 h 1051076"/>
                <a:gd name="connsiteX55" fmla="*/ 106687 w 1035378"/>
                <a:gd name="connsiteY55" fmla="*/ 252911 h 1051076"/>
                <a:gd name="connsiteX56" fmla="*/ 118594 w 1035378"/>
                <a:gd name="connsiteY56" fmla="*/ 260055 h 1051076"/>
                <a:gd name="connsiteX0" fmla="*/ 111450 w 1035378"/>
                <a:gd name="connsiteY0" fmla="*/ 314823 h 1050678"/>
                <a:gd name="connsiteX1" fmla="*/ 118594 w 1035378"/>
                <a:gd name="connsiteY1" fmla="*/ 260055 h 1050678"/>
                <a:gd name="connsiteX2" fmla="*/ 99544 w 1035378"/>
                <a:gd name="connsiteY2" fmla="*/ 195761 h 1050678"/>
                <a:gd name="connsiteX3" fmla="*/ 147344 w 1035378"/>
                <a:gd name="connsiteY3" fmla="*/ 184070 h 1050678"/>
                <a:gd name="connsiteX4" fmla="*/ 175040 w 1035378"/>
                <a:gd name="connsiteY4" fmla="*/ 203951 h 1050678"/>
                <a:gd name="connsiteX5" fmla="*/ 185248 w 1035378"/>
                <a:gd name="connsiteY5" fmla="*/ 204178 h 1050678"/>
                <a:gd name="connsiteX6" fmla="*/ 223369 w 1035378"/>
                <a:gd name="connsiteY6" fmla="*/ 200523 h 1050678"/>
                <a:gd name="connsiteX7" fmla="*/ 240037 w 1035378"/>
                <a:gd name="connsiteY7" fmla="*/ 202905 h 1050678"/>
                <a:gd name="connsiteX8" fmla="*/ 313856 w 1035378"/>
                <a:gd name="connsiteY8" fmla="*/ 162423 h 1050678"/>
                <a:gd name="connsiteX9" fmla="*/ 444825 w 1035378"/>
                <a:gd name="connsiteY9" fmla="*/ 114798 h 1050678"/>
                <a:gd name="connsiteX10" fmla="*/ 535312 w 1035378"/>
                <a:gd name="connsiteY10" fmla="*/ 114798 h 1050678"/>
                <a:gd name="connsiteX11" fmla="*/ 597225 w 1035378"/>
                <a:gd name="connsiteY11" fmla="*/ 48123 h 1050678"/>
                <a:gd name="connsiteX12" fmla="*/ 677103 w 1035378"/>
                <a:gd name="connsiteY12" fmla="*/ 17044 h 1050678"/>
                <a:gd name="connsiteX13" fmla="*/ 705242 w 1035378"/>
                <a:gd name="connsiteY13" fmla="*/ 28400 h 1050678"/>
                <a:gd name="connsiteX14" fmla="*/ 736008 w 1035378"/>
                <a:gd name="connsiteY14" fmla="*/ 31387 h 1050678"/>
                <a:gd name="connsiteX15" fmla="*/ 759150 w 1035378"/>
                <a:gd name="connsiteY15" fmla="*/ 498 h 1050678"/>
                <a:gd name="connsiteX16" fmla="*/ 794869 w 1035378"/>
                <a:gd name="connsiteY16" fmla="*/ 60030 h 1050678"/>
                <a:gd name="connsiteX17" fmla="*/ 832969 w 1035378"/>
                <a:gd name="connsiteY17" fmla="*/ 88605 h 1050678"/>
                <a:gd name="connsiteX18" fmla="*/ 916312 w 1035378"/>
                <a:gd name="connsiteY18" fmla="*/ 88605 h 1050678"/>
                <a:gd name="connsiteX19" fmla="*/ 961556 w 1035378"/>
                <a:gd name="connsiteY19" fmla="*/ 105273 h 1050678"/>
                <a:gd name="connsiteX20" fmla="*/ 963937 w 1035378"/>
                <a:gd name="connsiteY20" fmla="*/ 145755 h 1050678"/>
                <a:gd name="connsiteX21" fmla="*/ 942506 w 1035378"/>
                <a:gd name="connsiteY21" fmla="*/ 205286 h 1050678"/>
                <a:gd name="connsiteX22" fmla="*/ 942506 w 1035378"/>
                <a:gd name="connsiteY22" fmla="*/ 264817 h 1050678"/>
                <a:gd name="connsiteX23" fmla="*/ 978225 w 1035378"/>
                <a:gd name="connsiteY23" fmla="*/ 331492 h 1050678"/>
                <a:gd name="connsiteX24" fmla="*/ 1004419 w 1035378"/>
                <a:gd name="connsiteY24" fmla="*/ 452936 h 1050678"/>
                <a:gd name="connsiteX25" fmla="*/ 994894 w 1035378"/>
                <a:gd name="connsiteY25" fmla="*/ 657723 h 1050678"/>
                <a:gd name="connsiteX26" fmla="*/ 985369 w 1035378"/>
                <a:gd name="connsiteY26" fmla="*/ 695823 h 1050678"/>
                <a:gd name="connsiteX27" fmla="*/ 1002037 w 1035378"/>
                <a:gd name="connsiteY27" fmla="*/ 741067 h 1050678"/>
                <a:gd name="connsiteX28" fmla="*/ 1035375 w 1035378"/>
                <a:gd name="connsiteY28" fmla="*/ 786311 h 1050678"/>
                <a:gd name="connsiteX29" fmla="*/ 999656 w 1035378"/>
                <a:gd name="connsiteY29" fmla="*/ 829173 h 1050678"/>
                <a:gd name="connsiteX30" fmla="*/ 932981 w 1035378"/>
                <a:gd name="connsiteY30" fmla="*/ 838698 h 1050678"/>
                <a:gd name="connsiteX31" fmla="*/ 880594 w 1035378"/>
                <a:gd name="connsiteY31" fmla="*/ 845842 h 1050678"/>
                <a:gd name="connsiteX32" fmla="*/ 847256 w 1035378"/>
                <a:gd name="connsiteY32" fmla="*/ 879180 h 1050678"/>
                <a:gd name="connsiteX33" fmla="*/ 759150 w 1035378"/>
                <a:gd name="connsiteY33" fmla="*/ 929186 h 1050678"/>
                <a:gd name="connsiteX34" fmla="*/ 694856 w 1035378"/>
                <a:gd name="connsiteY34" fmla="*/ 998242 h 1050678"/>
                <a:gd name="connsiteX35" fmla="*/ 654375 w 1035378"/>
                <a:gd name="connsiteY35" fmla="*/ 1012530 h 1050678"/>
                <a:gd name="connsiteX36" fmla="*/ 599606 w 1035378"/>
                <a:gd name="connsiteY36" fmla="*/ 981573 h 1050678"/>
                <a:gd name="connsiteX37" fmla="*/ 568650 w 1035378"/>
                <a:gd name="connsiteY37" fmla="*/ 988717 h 1050678"/>
                <a:gd name="connsiteX38" fmla="*/ 490069 w 1035378"/>
                <a:gd name="connsiteY38" fmla="*/ 1050630 h 1050678"/>
                <a:gd name="connsiteX39" fmla="*/ 482711 w 1035378"/>
                <a:gd name="connsiteY39" fmla="*/ 998852 h 1050678"/>
                <a:gd name="connsiteX40" fmla="*/ 403405 w 1035378"/>
                <a:gd name="connsiteY40" fmla="*/ 988906 h 1050678"/>
                <a:gd name="connsiteX41" fmla="*/ 328144 w 1035378"/>
                <a:gd name="connsiteY41" fmla="*/ 936330 h 1050678"/>
                <a:gd name="connsiteX42" fmla="*/ 263850 w 1035378"/>
                <a:gd name="connsiteY42" fmla="*/ 957761 h 1050678"/>
                <a:gd name="connsiteX43" fmla="*/ 232894 w 1035378"/>
                <a:gd name="connsiteY43" fmla="*/ 926805 h 1050678"/>
                <a:gd name="connsiteX44" fmla="*/ 220987 w 1035378"/>
                <a:gd name="connsiteY44" fmla="*/ 891086 h 1050678"/>
                <a:gd name="connsiteX45" fmla="*/ 180506 w 1035378"/>
                <a:gd name="connsiteY45" fmla="*/ 872036 h 1050678"/>
                <a:gd name="connsiteX46" fmla="*/ 118594 w 1035378"/>
                <a:gd name="connsiteY46" fmla="*/ 795836 h 1050678"/>
                <a:gd name="connsiteX47" fmla="*/ 80494 w 1035378"/>
                <a:gd name="connsiteY47" fmla="*/ 700586 h 1050678"/>
                <a:gd name="connsiteX48" fmla="*/ 73350 w 1035378"/>
                <a:gd name="connsiteY48" fmla="*/ 648198 h 1050678"/>
                <a:gd name="connsiteX49" fmla="*/ 49537 w 1035378"/>
                <a:gd name="connsiteY49" fmla="*/ 583905 h 1050678"/>
                <a:gd name="connsiteX50" fmla="*/ 1912 w 1035378"/>
                <a:gd name="connsiteY50" fmla="*/ 464842 h 1050678"/>
                <a:gd name="connsiteX51" fmla="*/ 11437 w 1035378"/>
                <a:gd name="connsiteY51" fmla="*/ 352923 h 1050678"/>
                <a:gd name="connsiteX52" fmla="*/ 30487 w 1035378"/>
                <a:gd name="connsiteY52" fmla="*/ 314823 h 1050678"/>
                <a:gd name="connsiteX53" fmla="*/ 16200 w 1035378"/>
                <a:gd name="connsiteY53" fmla="*/ 260055 h 1050678"/>
                <a:gd name="connsiteX54" fmla="*/ 35250 w 1035378"/>
                <a:gd name="connsiteY54" fmla="*/ 243386 h 1050678"/>
                <a:gd name="connsiteX55" fmla="*/ 106687 w 1035378"/>
                <a:gd name="connsiteY55" fmla="*/ 252911 h 1050678"/>
                <a:gd name="connsiteX56" fmla="*/ 118594 w 1035378"/>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40037 w 1004937"/>
                <a:gd name="connsiteY7" fmla="*/ 202905 h 1050678"/>
                <a:gd name="connsiteX8" fmla="*/ 313856 w 1004937"/>
                <a:gd name="connsiteY8" fmla="*/ 162423 h 1050678"/>
                <a:gd name="connsiteX9" fmla="*/ 444825 w 1004937"/>
                <a:gd name="connsiteY9" fmla="*/ 114798 h 1050678"/>
                <a:gd name="connsiteX10" fmla="*/ 535312 w 1004937"/>
                <a:gd name="connsiteY10" fmla="*/ 114798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99656 w 1004937"/>
                <a:gd name="connsiteY29" fmla="*/ 829173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40037 w 1004937"/>
                <a:gd name="connsiteY7" fmla="*/ 202905 h 1050678"/>
                <a:gd name="connsiteX8" fmla="*/ 313856 w 1004937"/>
                <a:gd name="connsiteY8" fmla="*/ 162423 h 1050678"/>
                <a:gd name="connsiteX9" fmla="*/ 444825 w 1004937"/>
                <a:gd name="connsiteY9" fmla="*/ 114798 h 1050678"/>
                <a:gd name="connsiteX10" fmla="*/ 535312 w 1004937"/>
                <a:gd name="connsiteY10" fmla="*/ 114798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66709 w 1004937"/>
                <a:gd name="connsiteY29" fmla="*/ 805714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40037 w 1004937"/>
                <a:gd name="connsiteY7" fmla="*/ 202905 h 1050678"/>
                <a:gd name="connsiteX8" fmla="*/ 313856 w 1004937"/>
                <a:gd name="connsiteY8" fmla="*/ 162423 h 1050678"/>
                <a:gd name="connsiteX9" fmla="*/ 444825 w 1004937"/>
                <a:gd name="connsiteY9" fmla="*/ 114798 h 1050678"/>
                <a:gd name="connsiteX10" fmla="*/ 525809 w 1004937"/>
                <a:gd name="connsiteY10" fmla="*/ 87330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66709 w 1004937"/>
                <a:gd name="connsiteY29" fmla="*/ 805714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40037 w 1004937"/>
                <a:gd name="connsiteY7" fmla="*/ 202905 h 1050678"/>
                <a:gd name="connsiteX8" fmla="*/ 313856 w 1004937"/>
                <a:gd name="connsiteY8" fmla="*/ 162423 h 1050678"/>
                <a:gd name="connsiteX9" fmla="*/ 440812 w 1004937"/>
                <a:gd name="connsiteY9" fmla="*/ 127120 h 1050678"/>
                <a:gd name="connsiteX10" fmla="*/ 525809 w 1004937"/>
                <a:gd name="connsiteY10" fmla="*/ 87330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66709 w 1004937"/>
                <a:gd name="connsiteY29" fmla="*/ 805714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40037 w 1004937"/>
                <a:gd name="connsiteY7" fmla="*/ 202905 h 1050678"/>
                <a:gd name="connsiteX8" fmla="*/ 308155 w 1004937"/>
                <a:gd name="connsiteY8" fmla="*/ 145943 h 1050678"/>
                <a:gd name="connsiteX9" fmla="*/ 440812 w 1004937"/>
                <a:gd name="connsiteY9" fmla="*/ 127120 h 1050678"/>
                <a:gd name="connsiteX10" fmla="*/ 525809 w 1004937"/>
                <a:gd name="connsiteY10" fmla="*/ 87330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66709 w 1004937"/>
                <a:gd name="connsiteY29" fmla="*/ 805714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32434 w 1004937"/>
                <a:gd name="connsiteY7" fmla="*/ 180933 h 1050678"/>
                <a:gd name="connsiteX8" fmla="*/ 308155 w 1004937"/>
                <a:gd name="connsiteY8" fmla="*/ 145943 h 1050678"/>
                <a:gd name="connsiteX9" fmla="*/ 440812 w 1004937"/>
                <a:gd name="connsiteY9" fmla="*/ 127120 h 1050678"/>
                <a:gd name="connsiteX10" fmla="*/ 525809 w 1004937"/>
                <a:gd name="connsiteY10" fmla="*/ 87330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66709 w 1004937"/>
                <a:gd name="connsiteY29" fmla="*/ 805714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298336 h 1034191"/>
                <a:gd name="connsiteX1" fmla="*/ 118594 w 1004937"/>
                <a:gd name="connsiteY1" fmla="*/ 243568 h 1034191"/>
                <a:gd name="connsiteX2" fmla="*/ 99544 w 1004937"/>
                <a:gd name="connsiteY2" fmla="*/ 179274 h 1034191"/>
                <a:gd name="connsiteX3" fmla="*/ 147344 w 1004937"/>
                <a:gd name="connsiteY3" fmla="*/ 167583 h 1034191"/>
                <a:gd name="connsiteX4" fmla="*/ 175040 w 1004937"/>
                <a:gd name="connsiteY4" fmla="*/ 187464 h 1034191"/>
                <a:gd name="connsiteX5" fmla="*/ 185248 w 1004937"/>
                <a:gd name="connsiteY5" fmla="*/ 187691 h 1034191"/>
                <a:gd name="connsiteX6" fmla="*/ 223369 w 1004937"/>
                <a:gd name="connsiteY6" fmla="*/ 184036 h 1034191"/>
                <a:gd name="connsiteX7" fmla="*/ 232434 w 1004937"/>
                <a:gd name="connsiteY7" fmla="*/ 164446 h 1034191"/>
                <a:gd name="connsiteX8" fmla="*/ 308155 w 1004937"/>
                <a:gd name="connsiteY8" fmla="*/ 129456 h 1034191"/>
                <a:gd name="connsiteX9" fmla="*/ 440812 w 1004937"/>
                <a:gd name="connsiteY9" fmla="*/ 110633 h 1034191"/>
                <a:gd name="connsiteX10" fmla="*/ 525809 w 1004937"/>
                <a:gd name="connsiteY10" fmla="*/ 70843 h 1034191"/>
                <a:gd name="connsiteX11" fmla="*/ 597225 w 1004937"/>
                <a:gd name="connsiteY11" fmla="*/ 31636 h 1034191"/>
                <a:gd name="connsiteX12" fmla="*/ 677103 w 1004937"/>
                <a:gd name="connsiteY12" fmla="*/ 557 h 1034191"/>
                <a:gd name="connsiteX13" fmla="*/ 705242 w 1004937"/>
                <a:gd name="connsiteY13" fmla="*/ 11913 h 1034191"/>
                <a:gd name="connsiteX14" fmla="*/ 736008 w 1004937"/>
                <a:gd name="connsiteY14" fmla="*/ 14900 h 1034191"/>
                <a:gd name="connsiteX15" fmla="*/ 794869 w 1004937"/>
                <a:gd name="connsiteY15" fmla="*/ 43543 h 1034191"/>
                <a:gd name="connsiteX16" fmla="*/ 832969 w 1004937"/>
                <a:gd name="connsiteY16" fmla="*/ 72118 h 1034191"/>
                <a:gd name="connsiteX17" fmla="*/ 916312 w 1004937"/>
                <a:gd name="connsiteY17" fmla="*/ 72118 h 1034191"/>
                <a:gd name="connsiteX18" fmla="*/ 961556 w 1004937"/>
                <a:gd name="connsiteY18" fmla="*/ 88786 h 1034191"/>
                <a:gd name="connsiteX19" fmla="*/ 963937 w 1004937"/>
                <a:gd name="connsiteY19" fmla="*/ 129268 h 1034191"/>
                <a:gd name="connsiteX20" fmla="*/ 942506 w 1004937"/>
                <a:gd name="connsiteY20" fmla="*/ 188799 h 1034191"/>
                <a:gd name="connsiteX21" fmla="*/ 942506 w 1004937"/>
                <a:gd name="connsiteY21" fmla="*/ 248330 h 1034191"/>
                <a:gd name="connsiteX22" fmla="*/ 978225 w 1004937"/>
                <a:gd name="connsiteY22" fmla="*/ 315005 h 1034191"/>
                <a:gd name="connsiteX23" fmla="*/ 1004419 w 1004937"/>
                <a:gd name="connsiteY23" fmla="*/ 436449 h 1034191"/>
                <a:gd name="connsiteX24" fmla="*/ 994894 w 1004937"/>
                <a:gd name="connsiteY24" fmla="*/ 641236 h 1034191"/>
                <a:gd name="connsiteX25" fmla="*/ 985369 w 1004937"/>
                <a:gd name="connsiteY25" fmla="*/ 679336 h 1034191"/>
                <a:gd name="connsiteX26" fmla="*/ 1002037 w 1004937"/>
                <a:gd name="connsiteY26" fmla="*/ 724580 h 1034191"/>
                <a:gd name="connsiteX27" fmla="*/ 1000317 w 1004937"/>
                <a:gd name="connsiteY27" fmla="*/ 764180 h 1034191"/>
                <a:gd name="connsiteX28" fmla="*/ 966709 w 1004937"/>
                <a:gd name="connsiteY28" fmla="*/ 789227 h 1034191"/>
                <a:gd name="connsiteX29" fmla="*/ 932981 w 1004937"/>
                <a:gd name="connsiteY29" fmla="*/ 822211 h 1034191"/>
                <a:gd name="connsiteX30" fmla="*/ 880594 w 1004937"/>
                <a:gd name="connsiteY30" fmla="*/ 829355 h 1034191"/>
                <a:gd name="connsiteX31" fmla="*/ 847256 w 1004937"/>
                <a:gd name="connsiteY31" fmla="*/ 862693 h 1034191"/>
                <a:gd name="connsiteX32" fmla="*/ 759150 w 1004937"/>
                <a:gd name="connsiteY32" fmla="*/ 912699 h 1034191"/>
                <a:gd name="connsiteX33" fmla="*/ 694856 w 1004937"/>
                <a:gd name="connsiteY33" fmla="*/ 981755 h 1034191"/>
                <a:gd name="connsiteX34" fmla="*/ 654375 w 1004937"/>
                <a:gd name="connsiteY34" fmla="*/ 996043 h 1034191"/>
                <a:gd name="connsiteX35" fmla="*/ 599606 w 1004937"/>
                <a:gd name="connsiteY35" fmla="*/ 965086 h 1034191"/>
                <a:gd name="connsiteX36" fmla="*/ 568650 w 1004937"/>
                <a:gd name="connsiteY36" fmla="*/ 972230 h 1034191"/>
                <a:gd name="connsiteX37" fmla="*/ 490069 w 1004937"/>
                <a:gd name="connsiteY37" fmla="*/ 1034143 h 1034191"/>
                <a:gd name="connsiteX38" fmla="*/ 482711 w 1004937"/>
                <a:gd name="connsiteY38" fmla="*/ 982365 h 1034191"/>
                <a:gd name="connsiteX39" fmla="*/ 403405 w 1004937"/>
                <a:gd name="connsiteY39" fmla="*/ 972419 h 1034191"/>
                <a:gd name="connsiteX40" fmla="*/ 328144 w 1004937"/>
                <a:gd name="connsiteY40" fmla="*/ 919843 h 1034191"/>
                <a:gd name="connsiteX41" fmla="*/ 263850 w 1004937"/>
                <a:gd name="connsiteY41" fmla="*/ 941274 h 1034191"/>
                <a:gd name="connsiteX42" fmla="*/ 232894 w 1004937"/>
                <a:gd name="connsiteY42" fmla="*/ 910318 h 1034191"/>
                <a:gd name="connsiteX43" fmla="*/ 220987 w 1004937"/>
                <a:gd name="connsiteY43" fmla="*/ 874599 h 1034191"/>
                <a:gd name="connsiteX44" fmla="*/ 180506 w 1004937"/>
                <a:gd name="connsiteY44" fmla="*/ 855549 h 1034191"/>
                <a:gd name="connsiteX45" fmla="*/ 118594 w 1004937"/>
                <a:gd name="connsiteY45" fmla="*/ 779349 h 1034191"/>
                <a:gd name="connsiteX46" fmla="*/ 80494 w 1004937"/>
                <a:gd name="connsiteY46" fmla="*/ 684099 h 1034191"/>
                <a:gd name="connsiteX47" fmla="*/ 73350 w 1004937"/>
                <a:gd name="connsiteY47" fmla="*/ 631711 h 1034191"/>
                <a:gd name="connsiteX48" fmla="*/ 49537 w 1004937"/>
                <a:gd name="connsiteY48" fmla="*/ 567418 h 1034191"/>
                <a:gd name="connsiteX49" fmla="*/ 1912 w 1004937"/>
                <a:gd name="connsiteY49" fmla="*/ 448355 h 1034191"/>
                <a:gd name="connsiteX50" fmla="*/ 11437 w 1004937"/>
                <a:gd name="connsiteY50" fmla="*/ 336436 h 1034191"/>
                <a:gd name="connsiteX51" fmla="*/ 30487 w 1004937"/>
                <a:gd name="connsiteY51" fmla="*/ 298336 h 1034191"/>
                <a:gd name="connsiteX52" fmla="*/ 16200 w 1004937"/>
                <a:gd name="connsiteY52" fmla="*/ 243568 h 1034191"/>
                <a:gd name="connsiteX53" fmla="*/ 35250 w 1004937"/>
                <a:gd name="connsiteY53" fmla="*/ 226899 h 1034191"/>
                <a:gd name="connsiteX54" fmla="*/ 106687 w 1004937"/>
                <a:gd name="connsiteY54" fmla="*/ 236424 h 1034191"/>
                <a:gd name="connsiteX55" fmla="*/ 118594 w 1004937"/>
                <a:gd name="connsiteY55" fmla="*/ 243568 h 1034191"/>
                <a:gd name="connsiteX0" fmla="*/ 111450 w 1004937"/>
                <a:gd name="connsiteY0" fmla="*/ 298336 h 1034191"/>
                <a:gd name="connsiteX1" fmla="*/ 118594 w 1004937"/>
                <a:gd name="connsiteY1" fmla="*/ 243568 h 1034191"/>
                <a:gd name="connsiteX2" fmla="*/ 99544 w 1004937"/>
                <a:gd name="connsiteY2" fmla="*/ 179274 h 1034191"/>
                <a:gd name="connsiteX3" fmla="*/ 147344 w 1004937"/>
                <a:gd name="connsiteY3" fmla="*/ 167583 h 1034191"/>
                <a:gd name="connsiteX4" fmla="*/ 175040 w 1004937"/>
                <a:gd name="connsiteY4" fmla="*/ 187464 h 1034191"/>
                <a:gd name="connsiteX5" fmla="*/ 185248 w 1004937"/>
                <a:gd name="connsiteY5" fmla="*/ 187691 h 1034191"/>
                <a:gd name="connsiteX6" fmla="*/ 223369 w 1004937"/>
                <a:gd name="connsiteY6" fmla="*/ 184036 h 1034191"/>
                <a:gd name="connsiteX7" fmla="*/ 232434 w 1004937"/>
                <a:gd name="connsiteY7" fmla="*/ 164446 h 1034191"/>
                <a:gd name="connsiteX8" fmla="*/ 308155 w 1004937"/>
                <a:gd name="connsiteY8" fmla="*/ 129456 h 1034191"/>
                <a:gd name="connsiteX9" fmla="*/ 440812 w 1004937"/>
                <a:gd name="connsiteY9" fmla="*/ 110633 h 1034191"/>
                <a:gd name="connsiteX10" fmla="*/ 525809 w 1004937"/>
                <a:gd name="connsiteY10" fmla="*/ 70843 h 1034191"/>
                <a:gd name="connsiteX11" fmla="*/ 597225 w 1004937"/>
                <a:gd name="connsiteY11" fmla="*/ 31636 h 1034191"/>
                <a:gd name="connsiteX12" fmla="*/ 677103 w 1004937"/>
                <a:gd name="connsiteY12" fmla="*/ 557 h 1034191"/>
                <a:gd name="connsiteX13" fmla="*/ 705242 w 1004937"/>
                <a:gd name="connsiteY13" fmla="*/ 11913 h 1034191"/>
                <a:gd name="connsiteX14" fmla="*/ 736008 w 1004937"/>
                <a:gd name="connsiteY14" fmla="*/ 14900 h 1034191"/>
                <a:gd name="connsiteX15" fmla="*/ 794869 w 1004937"/>
                <a:gd name="connsiteY15" fmla="*/ 43543 h 1034191"/>
                <a:gd name="connsiteX16" fmla="*/ 832969 w 1004937"/>
                <a:gd name="connsiteY16" fmla="*/ 72118 h 1034191"/>
                <a:gd name="connsiteX17" fmla="*/ 916312 w 1004937"/>
                <a:gd name="connsiteY17" fmla="*/ 72118 h 1034191"/>
                <a:gd name="connsiteX18" fmla="*/ 963937 w 1004937"/>
                <a:gd name="connsiteY18" fmla="*/ 129268 h 1034191"/>
                <a:gd name="connsiteX19" fmla="*/ 942506 w 1004937"/>
                <a:gd name="connsiteY19" fmla="*/ 188799 h 1034191"/>
                <a:gd name="connsiteX20" fmla="*/ 942506 w 1004937"/>
                <a:gd name="connsiteY20" fmla="*/ 248330 h 1034191"/>
                <a:gd name="connsiteX21" fmla="*/ 978225 w 1004937"/>
                <a:gd name="connsiteY21" fmla="*/ 315005 h 1034191"/>
                <a:gd name="connsiteX22" fmla="*/ 1004419 w 1004937"/>
                <a:gd name="connsiteY22" fmla="*/ 436449 h 1034191"/>
                <a:gd name="connsiteX23" fmla="*/ 994894 w 1004937"/>
                <a:gd name="connsiteY23" fmla="*/ 641236 h 1034191"/>
                <a:gd name="connsiteX24" fmla="*/ 985369 w 1004937"/>
                <a:gd name="connsiteY24" fmla="*/ 679336 h 1034191"/>
                <a:gd name="connsiteX25" fmla="*/ 1002037 w 1004937"/>
                <a:gd name="connsiteY25" fmla="*/ 724580 h 1034191"/>
                <a:gd name="connsiteX26" fmla="*/ 1000317 w 1004937"/>
                <a:gd name="connsiteY26" fmla="*/ 764180 h 1034191"/>
                <a:gd name="connsiteX27" fmla="*/ 966709 w 1004937"/>
                <a:gd name="connsiteY27" fmla="*/ 789227 h 1034191"/>
                <a:gd name="connsiteX28" fmla="*/ 932981 w 1004937"/>
                <a:gd name="connsiteY28" fmla="*/ 822211 h 1034191"/>
                <a:gd name="connsiteX29" fmla="*/ 880594 w 1004937"/>
                <a:gd name="connsiteY29" fmla="*/ 829355 h 1034191"/>
                <a:gd name="connsiteX30" fmla="*/ 847256 w 1004937"/>
                <a:gd name="connsiteY30" fmla="*/ 862693 h 1034191"/>
                <a:gd name="connsiteX31" fmla="*/ 759150 w 1004937"/>
                <a:gd name="connsiteY31" fmla="*/ 912699 h 1034191"/>
                <a:gd name="connsiteX32" fmla="*/ 694856 w 1004937"/>
                <a:gd name="connsiteY32" fmla="*/ 981755 h 1034191"/>
                <a:gd name="connsiteX33" fmla="*/ 654375 w 1004937"/>
                <a:gd name="connsiteY33" fmla="*/ 996043 h 1034191"/>
                <a:gd name="connsiteX34" fmla="*/ 599606 w 1004937"/>
                <a:gd name="connsiteY34" fmla="*/ 965086 h 1034191"/>
                <a:gd name="connsiteX35" fmla="*/ 568650 w 1004937"/>
                <a:gd name="connsiteY35" fmla="*/ 972230 h 1034191"/>
                <a:gd name="connsiteX36" fmla="*/ 490069 w 1004937"/>
                <a:gd name="connsiteY36" fmla="*/ 1034143 h 1034191"/>
                <a:gd name="connsiteX37" fmla="*/ 482711 w 1004937"/>
                <a:gd name="connsiteY37" fmla="*/ 982365 h 1034191"/>
                <a:gd name="connsiteX38" fmla="*/ 403405 w 1004937"/>
                <a:gd name="connsiteY38" fmla="*/ 972419 h 1034191"/>
                <a:gd name="connsiteX39" fmla="*/ 328144 w 1004937"/>
                <a:gd name="connsiteY39" fmla="*/ 919843 h 1034191"/>
                <a:gd name="connsiteX40" fmla="*/ 263850 w 1004937"/>
                <a:gd name="connsiteY40" fmla="*/ 941274 h 1034191"/>
                <a:gd name="connsiteX41" fmla="*/ 232894 w 1004937"/>
                <a:gd name="connsiteY41" fmla="*/ 910318 h 1034191"/>
                <a:gd name="connsiteX42" fmla="*/ 220987 w 1004937"/>
                <a:gd name="connsiteY42" fmla="*/ 874599 h 1034191"/>
                <a:gd name="connsiteX43" fmla="*/ 180506 w 1004937"/>
                <a:gd name="connsiteY43" fmla="*/ 855549 h 1034191"/>
                <a:gd name="connsiteX44" fmla="*/ 118594 w 1004937"/>
                <a:gd name="connsiteY44" fmla="*/ 779349 h 1034191"/>
                <a:gd name="connsiteX45" fmla="*/ 80494 w 1004937"/>
                <a:gd name="connsiteY45" fmla="*/ 684099 h 1034191"/>
                <a:gd name="connsiteX46" fmla="*/ 73350 w 1004937"/>
                <a:gd name="connsiteY46" fmla="*/ 631711 h 1034191"/>
                <a:gd name="connsiteX47" fmla="*/ 49537 w 1004937"/>
                <a:gd name="connsiteY47" fmla="*/ 567418 h 1034191"/>
                <a:gd name="connsiteX48" fmla="*/ 1912 w 1004937"/>
                <a:gd name="connsiteY48" fmla="*/ 448355 h 1034191"/>
                <a:gd name="connsiteX49" fmla="*/ 11437 w 1004937"/>
                <a:gd name="connsiteY49" fmla="*/ 336436 h 1034191"/>
                <a:gd name="connsiteX50" fmla="*/ 30487 w 1004937"/>
                <a:gd name="connsiteY50" fmla="*/ 298336 h 1034191"/>
                <a:gd name="connsiteX51" fmla="*/ 16200 w 1004937"/>
                <a:gd name="connsiteY51" fmla="*/ 243568 h 1034191"/>
                <a:gd name="connsiteX52" fmla="*/ 35250 w 1004937"/>
                <a:gd name="connsiteY52" fmla="*/ 226899 h 1034191"/>
                <a:gd name="connsiteX53" fmla="*/ 106687 w 1004937"/>
                <a:gd name="connsiteY53" fmla="*/ 236424 h 1034191"/>
                <a:gd name="connsiteX54" fmla="*/ 118594 w 1004937"/>
                <a:gd name="connsiteY54" fmla="*/ 243568 h 1034191"/>
                <a:gd name="connsiteX0" fmla="*/ 111450 w 1004937"/>
                <a:gd name="connsiteY0" fmla="*/ 298336 h 1034191"/>
                <a:gd name="connsiteX1" fmla="*/ 118594 w 1004937"/>
                <a:gd name="connsiteY1" fmla="*/ 243568 h 1034191"/>
                <a:gd name="connsiteX2" fmla="*/ 99544 w 1004937"/>
                <a:gd name="connsiteY2" fmla="*/ 179274 h 1034191"/>
                <a:gd name="connsiteX3" fmla="*/ 147344 w 1004937"/>
                <a:gd name="connsiteY3" fmla="*/ 167583 h 1034191"/>
                <a:gd name="connsiteX4" fmla="*/ 175040 w 1004937"/>
                <a:gd name="connsiteY4" fmla="*/ 187464 h 1034191"/>
                <a:gd name="connsiteX5" fmla="*/ 185248 w 1004937"/>
                <a:gd name="connsiteY5" fmla="*/ 187691 h 1034191"/>
                <a:gd name="connsiteX6" fmla="*/ 223369 w 1004937"/>
                <a:gd name="connsiteY6" fmla="*/ 184036 h 1034191"/>
                <a:gd name="connsiteX7" fmla="*/ 232434 w 1004937"/>
                <a:gd name="connsiteY7" fmla="*/ 164446 h 1034191"/>
                <a:gd name="connsiteX8" fmla="*/ 288852 w 1004937"/>
                <a:gd name="connsiteY8" fmla="*/ 100497 h 1034191"/>
                <a:gd name="connsiteX9" fmla="*/ 440812 w 1004937"/>
                <a:gd name="connsiteY9" fmla="*/ 110633 h 1034191"/>
                <a:gd name="connsiteX10" fmla="*/ 525809 w 1004937"/>
                <a:gd name="connsiteY10" fmla="*/ 70843 h 1034191"/>
                <a:gd name="connsiteX11" fmla="*/ 597225 w 1004937"/>
                <a:gd name="connsiteY11" fmla="*/ 31636 h 1034191"/>
                <a:gd name="connsiteX12" fmla="*/ 677103 w 1004937"/>
                <a:gd name="connsiteY12" fmla="*/ 557 h 1034191"/>
                <a:gd name="connsiteX13" fmla="*/ 705242 w 1004937"/>
                <a:gd name="connsiteY13" fmla="*/ 11913 h 1034191"/>
                <a:gd name="connsiteX14" fmla="*/ 736008 w 1004937"/>
                <a:gd name="connsiteY14" fmla="*/ 14900 h 1034191"/>
                <a:gd name="connsiteX15" fmla="*/ 794869 w 1004937"/>
                <a:gd name="connsiteY15" fmla="*/ 43543 h 1034191"/>
                <a:gd name="connsiteX16" fmla="*/ 832969 w 1004937"/>
                <a:gd name="connsiteY16" fmla="*/ 72118 h 1034191"/>
                <a:gd name="connsiteX17" fmla="*/ 916312 w 1004937"/>
                <a:gd name="connsiteY17" fmla="*/ 72118 h 1034191"/>
                <a:gd name="connsiteX18" fmla="*/ 963937 w 1004937"/>
                <a:gd name="connsiteY18" fmla="*/ 129268 h 1034191"/>
                <a:gd name="connsiteX19" fmla="*/ 942506 w 1004937"/>
                <a:gd name="connsiteY19" fmla="*/ 188799 h 1034191"/>
                <a:gd name="connsiteX20" fmla="*/ 942506 w 1004937"/>
                <a:gd name="connsiteY20" fmla="*/ 248330 h 1034191"/>
                <a:gd name="connsiteX21" fmla="*/ 978225 w 1004937"/>
                <a:gd name="connsiteY21" fmla="*/ 315005 h 1034191"/>
                <a:gd name="connsiteX22" fmla="*/ 1004419 w 1004937"/>
                <a:gd name="connsiteY22" fmla="*/ 436449 h 1034191"/>
                <a:gd name="connsiteX23" fmla="*/ 994894 w 1004937"/>
                <a:gd name="connsiteY23" fmla="*/ 641236 h 1034191"/>
                <a:gd name="connsiteX24" fmla="*/ 985369 w 1004937"/>
                <a:gd name="connsiteY24" fmla="*/ 679336 h 1034191"/>
                <a:gd name="connsiteX25" fmla="*/ 1002037 w 1004937"/>
                <a:gd name="connsiteY25" fmla="*/ 724580 h 1034191"/>
                <a:gd name="connsiteX26" fmla="*/ 1000317 w 1004937"/>
                <a:gd name="connsiteY26" fmla="*/ 764180 h 1034191"/>
                <a:gd name="connsiteX27" fmla="*/ 966709 w 1004937"/>
                <a:gd name="connsiteY27" fmla="*/ 789227 h 1034191"/>
                <a:gd name="connsiteX28" fmla="*/ 932981 w 1004937"/>
                <a:gd name="connsiteY28" fmla="*/ 822211 h 1034191"/>
                <a:gd name="connsiteX29" fmla="*/ 880594 w 1004937"/>
                <a:gd name="connsiteY29" fmla="*/ 829355 h 1034191"/>
                <a:gd name="connsiteX30" fmla="*/ 847256 w 1004937"/>
                <a:gd name="connsiteY30" fmla="*/ 862693 h 1034191"/>
                <a:gd name="connsiteX31" fmla="*/ 759150 w 1004937"/>
                <a:gd name="connsiteY31" fmla="*/ 912699 h 1034191"/>
                <a:gd name="connsiteX32" fmla="*/ 694856 w 1004937"/>
                <a:gd name="connsiteY32" fmla="*/ 981755 h 1034191"/>
                <a:gd name="connsiteX33" fmla="*/ 654375 w 1004937"/>
                <a:gd name="connsiteY33" fmla="*/ 996043 h 1034191"/>
                <a:gd name="connsiteX34" fmla="*/ 599606 w 1004937"/>
                <a:gd name="connsiteY34" fmla="*/ 965086 h 1034191"/>
                <a:gd name="connsiteX35" fmla="*/ 568650 w 1004937"/>
                <a:gd name="connsiteY35" fmla="*/ 972230 h 1034191"/>
                <a:gd name="connsiteX36" fmla="*/ 490069 w 1004937"/>
                <a:gd name="connsiteY36" fmla="*/ 1034143 h 1034191"/>
                <a:gd name="connsiteX37" fmla="*/ 482711 w 1004937"/>
                <a:gd name="connsiteY37" fmla="*/ 982365 h 1034191"/>
                <a:gd name="connsiteX38" fmla="*/ 403405 w 1004937"/>
                <a:gd name="connsiteY38" fmla="*/ 972419 h 1034191"/>
                <a:gd name="connsiteX39" fmla="*/ 328144 w 1004937"/>
                <a:gd name="connsiteY39" fmla="*/ 919843 h 1034191"/>
                <a:gd name="connsiteX40" fmla="*/ 263850 w 1004937"/>
                <a:gd name="connsiteY40" fmla="*/ 941274 h 1034191"/>
                <a:gd name="connsiteX41" fmla="*/ 232894 w 1004937"/>
                <a:gd name="connsiteY41" fmla="*/ 910318 h 1034191"/>
                <a:gd name="connsiteX42" fmla="*/ 220987 w 1004937"/>
                <a:gd name="connsiteY42" fmla="*/ 874599 h 1034191"/>
                <a:gd name="connsiteX43" fmla="*/ 180506 w 1004937"/>
                <a:gd name="connsiteY43" fmla="*/ 855549 h 1034191"/>
                <a:gd name="connsiteX44" fmla="*/ 118594 w 1004937"/>
                <a:gd name="connsiteY44" fmla="*/ 779349 h 1034191"/>
                <a:gd name="connsiteX45" fmla="*/ 80494 w 1004937"/>
                <a:gd name="connsiteY45" fmla="*/ 684099 h 1034191"/>
                <a:gd name="connsiteX46" fmla="*/ 73350 w 1004937"/>
                <a:gd name="connsiteY46" fmla="*/ 631711 h 1034191"/>
                <a:gd name="connsiteX47" fmla="*/ 49537 w 1004937"/>
                <a:gd name="connsiteY47" fmla="*/ 567418 h 1034191"/>
                <a:gd name="connsiteX48" fmla="*/ 1912 w 1004937"/>
                <a:gd name="connsiteY48" fmla="*/ 448355 h 1034191"/>
                <a:gd name="connsiteX49" fmla="*/ 11437 w 1004937"/>
                <a:gd name="connsiteY49" fmla="*/ 336436 h 1034191"/>
                <a:gd name="connsiteX50" fmla="*/ 30487 w 1004937"/>
                <a:gd name="connsiteY50" fmla="*/ 298336 h 1034191"/>
                <a:gd name="connsiteX51" fmla="*/ 16200 w 1004937"/>
                <a:gd name="connsiteY51" fmla="*/ 243568 h 1034191"/>
                <a:gd name="connsiteX52" fmla="*/ 35250 w 1004937"/>
                <a:gd name="connsiteY52" fmla="*/ 226899 h 1034191"/>
                <a:gd name="connsiteX53" fmla="*/ 106687 w 1004937"/>
                <a:gd name="connsiteY53" fmla="*/ 236424 h 1034191"/>
                <a:gd name="connsiteX54" fmla="*/ 118594 w 1004937"/>
                <a:gd name="connsiteY54" fmla="*/ 243568 h 1034191"/>
                <a:gd name="connsiteX0" fmla="*/ 111450 w 1004937"/>
                <a:gd name="connsiteY0" fmla="*/ 298336 h 1034191"/>
                <a:gd name="connsiteX1" fmla="*/ 118594 w 1004937"/>
                <a:gd name="connsiteY1" fmla="*/ 243568 h 1034191"/>
                <a:gd name="connsiteX2" fmla="*/ 99544 w 1004937"/>
                <a:gd name="connsiteY2" fmla="*/ 179274 h 1034191"/>
                <a:gd name="connsiteX3" fmla="*/ 147344 w 1004937"/>
                <a:gd name="connsiteY3" fmla="*/ 167583 h 1034191"/>
                <a:gd name="connsiteX4" fmla="*/ 175040 w 1004937"/>
                <a:gd name="connsiteY4" fmla="*/ 187464 h 1034191"/>
                <a:gd name="connsiteX5" fmla="*/ 185248 w 1004937"/>
                <a:gd name="connsiteY5" fmla="*/ 187691 h 1034191"/>
                <a:gd name="connsiteX6" fmla="*/ 223369 w 1004937"/>
                <a:gd name="connsiteY6" fmla="*/ 184036 h 1034191"/>
                <a:gd name="connsiteX7" fmla="*/ 232434 w 1004937"/>
                <a:gd name="connsiteY7" fmla="*/ 164446 h 1034191"/>
                <a:gd name="connsiteX8" fmla="*/ 288852 w 1004937"/>
                <a:gd name="connsiteY8" fmla="*/ 100497 h 1034191"/>
                <a:gd name="connsiteX9" fmla="*/ 449672 w 1004937"/>
                <a:gd name="connsiteY9" fmla="*/ 76813 h 1034191"/>
                <a:gd name="connsiteX10" fmla="*/ 525809 w 1004937"/>
                <a:gd name="connsiteY10" fmla="*/ 70843 h 1034191"/>
                <a:gd name="connsiteX11" fmla="*/ 597225 w 1004937"/>
                <a:gd name="connsiteY11" fmla="*/ 31636 h 1034191"/>
                <a:gd name="connsiteX12" fmla="*/ 677103 w 1004937"/>
                <a:gd name="connsiteY12" fmla="*/ 557 h 1034191"/>
                <a:gd name="connsiteX13" fmla="*/ 705242 w 1004937"/>
                <a:gd name="connsiteY13" fmla="*/ 11913 h 1034191"/>
                <a:gd name="connsiteX14" fmla="*/ 736008 w 1004937"/>
                <a:gd name="connsiteY14" fmla="*/ 14900 h 1034191"/>
                <a:gd name="connsiteX15" fmla="*/ 794869 w 1004937"/>
                <a:gd name="connsiteY15" fmla="*/ 43543 h 1034191"/>
                <a:gd name="connsiteX16" fmla="*/ 832969 w 1004937"/>
                <a:gd name="connsiteY16" fmla="*/ 72118 h 1034191"/>
                <a:gd name="connsiteX17" fmla="*/ 916312 w 1004937"/>
                <a:gd name="connsiteY17" fmla="*/ 72118 h 1034191"/>
                <a:gd name="connsiteX18" fmla="*/ 963937 w 1004937"/>
                <a:gd name="connsiteY18" fmla="*/ 129268 h 1034191"/>
                <a:gd name="connsiteX19" fmla="*/ 942506 w 1004937"/>
                <a:gd name="connsiteY19" fmla="*/ 188799 h 1034191"/>
                <a:gd name="connsiteX20" fmla="*/ 942506 w 1004937"/>
                <a:gd name="connsiteY20" fmla="*/ 248330 h 1034191"/>
                <a:gd name="connsiteX21" fmla="*/ 978225 w 1004937"/>
                <a:gd name="connsiteY21" fmla="*/ 315005 h 1034191"/>
                <a:gd name="connsiteX22" fmla="*/ 1004419 w 1004937"/>
                <a:gd name="connsiteY22" fmla="*/ 436449 h 1034191"/>
                <a:gd name="connsiteX23" fmla="*/ 994894 w 1004937"/>
                <a:gd name="connsiteY23" fmla="*/ 641236 h 1034191"/>
                <a:gd name="connsiteX24" fmla="*/ 985369 w 1004937"/>
                <a:gd name="connsiteY24" fmla="*/ 679336 h 1034191"/>
                <a:gd name="connsiteX25" fmla="*/ 1002037 w 1004937"/>
                <a:gd name="connsiteY25" fmla="*/ 724580 h 1034191"/>
                <a:gd name="connsiteX26" fmla="*/ 1000317 w 1004937"/>
                <a:gd name="connsiteY26" fmla="*/ 764180 h 1034191"/>
                <a:gd name="connsiteX27" fmla="*/ 966709 w 1004937"/>
                <a:gd name="connsiteY27" fmla="*/ 789227 h 1034191"/>
                <a:gd name="connsiteX28" fmla="*/ 932981 w 1004937"/>
                <a:gd name="connsiteY28" fmla="*/ 822211 h 1034191"/>
                <a:gd name="connsiteX29" fmla="*/ 880594 w 1004937"/>
                <a:gd name="connsiteY29" fmla="*/ 829355 h 1034191"/>
                <a:gd name="connsiteX30" fmla="*/ 847256 w 1004937"/>
                <a:gd name="connsiteY30" fmla="*/ 862693 h 1034191"/>
                <a:gd name="connsiteX31" fmla="*/ 759150 w 1004937"/>
                <a:gd name="connsiteY31" fmla="*/ 912699 h 1034191"/>
                <a:gd name="connsiteX32" fmla="*/ 694856 w 1004937"/>
                <a:gd name="connsiteY32" fmla="*/ 981755 h 1034191"/>
                <a:gd name="connsiteX33" fmla="*/ 654375 w 1004937"/>
                <a:gd name="connsiteY33" fmla="*/ 996043 h 1034191"/>
                <a:gd name="connsiteX34" fmla="*/ 599606 w 1004937"/>
                <a:gd name="connsiteY34" fmla="*/ 965086 h 1034191"/>
                <a:gd name="connsiteX35" fmla="*/ 568650 w 1004937"/>
                <a:gd name="connsiteY35" fmla="*/ 972230 h 1034191"/>
                <a:gd name="connsiteX36" fmla="*/ 490069 w 1004937"/>
                <a:gd name="connsiteY36" fmla="*/ 1034143 h 1034191"/>
                <a:gd name="connsiteX37" fmla="*/ 482711 w 1004937"/>
                <a:gd name="connsiteY37" fmla="*/ 982365 h 1034191"/>
                <a:gd name="connsiteX38" fmla="*/ 403405 w 1004937"/>
                <a:gd name="connsiteY38" fmla="*/ 972419 h 1034191"/>
                <a:gd name="connsiteX39" fmla="*/ 328144 w 1004937"/>
                <a:gd name="connsiteY39" fmla="*/ 919843 h 1034191"/>
                <a:gd name="connsiteX40" fmla="*/ 263850 w 1004937"/>
                <a:gd name="connsiteY40" fmla="*/ 941274 h 1034191"/>
                <a:gd name="connsiteX41" fmla="*/ 232894 w 1004937"/>
                <a:gd name="connsiteY41" fmla="*/ 910318 h 1034191"/>
                <a:gd name="connsiteX42" fmla="*/ 220987 w 1004937"/>
                <a:gd name="connsiteY42" fmla="*/ 874599 h 1034191"/>
                <a:gd name="connsiteX43" fmla="*/ 180506 w 1004937"/>
                <a:gd name="connsiteY43" fmla="*/ 855549 h 1034191"/>
                <a:gd name="connsiteX44" fmla="*/ 118594 w 1004937"/>
                <a:gd name="connsiteY44" fmla="*/ 779349 h 1034191"/>
                <a:gd name="connsiteX45" fmla="*/ 80494 w 1004937"/>
                <a:gd name="connsiteY45" fmla="*/ 684099 h 1034191"/>
                <a:gd name="connsiteX46" fmla="*/ 73350 w 1004937"/>
                <a:gd name="connsiteY46" fmla="*/ 631711 h 1034191"/>
                <a:gd name="connsiteX47" fmla="*/ 49537 w 1004937"/>
                <a:gd name="connsiteY47" fmla="*/ 567418 h 1034191"/>
                <a:gd name="connsiteX48" fmla="*/ 1912 w 1004937"/>
                <a:gd name="connsiteY48" fmla="*/ 448355 h 1034191"/>
                <a:gd name="connsiteX49" fmla="*/ 11437 w 1004937"/>
                <a:gd name="connsiteY49" fmla="*/ 336436 h 1034191"/>
                <a:gd name="connsiteX50" fmla="*/ 30487 w 1004937"/>
                <a:gd name="connsiteY50" fmla="*/ 298336 h 1034191"/>
                <a:gd name="connsiteX51" fmla="*/ 16200 w 1004937"/>
                <a:gd name="connsiteY51" fmla="*/ 243568 h 1034191"/>
                <a:gd name="connsiteX52" fmla="*/ 35250 w 1004937"/>
                <a:gd name="connsiteY52" fmla="*/ 226899 h 1034191"/>
                <a:gd name="connsiteX53" fmla="*/ 106687 w 1004937"/>
                <a:gd name="connsiteY53" fmla="*/ 236424 h 1034191"/>
                <a:gd name="connsiteX54" fmla="*/ 118594 w 1004937"/>
                <a:gd name="connsiteY54" fmla="*/ 243568 h 1034191"/>
                <a:gd name="connsiteX0" fmla="*/ 111450 w 1004937"/>
                <a:gd name="connsiteY0" fmla="*/ 298336 h 1034191"/>
                <a:gd name="connsiteX1" fmla="*/ 118594 w 1004937"/>
                <a:gd name="connsiteY1" fmla="*/ 243568 h 1034191"/>
                <a:gd name="connsiteX2" fmla="*/ 99544 w 1004937"/>
                <a:gd name="connsiteY2" fmla="*/ 179274 h 1034191"/>
                <a:gd name="connsiteX3" fmla="*/ 147344 w 1004937"/>
                <a:gd name="connsiteY3" fmla="*/ 167583 h 1034191"/>
                <a:gd name="connsiteX4" fmla="*/ 175040 w 1004937"/>
                <a:gd name="connsiteY4" fmla="*/ 187464 h 1034191"/>
                <a:gd name="connsiteX5" fmla="*/ 185248 w 1004937"/>
                <a:gd name="connsiteY5" fmla="*/ 187691 h 1034191"/>
                <a:gd name="connsiteX6" fmla="*/ 223369 w 1004937"/>
                <a:gd name="connsiteY6" fmla="*/ 184036 h 1034191"/>
                <a:gd name="connsiteX7" fmla="*/ 232434 w 1004937"/>
                <a:gd name="connsiteY7" fmla="*/ 164446 h 1034191"/>
                <a:gd name="connsiteX8" fmla="*/ 288852 w 1004937"/>
                <a:gd name="connsiteY8" fmla="*/ 100497 h 1034191"/>
                <a:gd name="connsiteX9" fmla="*/ 449672 w 1004937"/>
                <a:gd name="connsiteY9" fmla="*/ 76813 h 1034191"/>
                <a:gd name="connsiteX10" fmla="*/ 525811 w 1004937"/>
                <a:gd name="connsiteY10" fmla="*/ 70842 h 1034191"/>
                <a:gd name="connsiteX11" fmla="*/ 597225 w 1004937"/>
                <a:gd name="connsiteY11" fmla="*/ 31636 h 1034191"/>
                <a:gd name="connsiteX12" fmla="*/ 677103 w 1004937"/>
                <a:gd name="connsiteY12" fmla="*/ 557 h 1034191"/>
                <a:gd name="connsiteX13" fmla="*/ 705242 w 1004937"/>
                <a:gd name="connsiteY13" fmla="*/ 11913 h 1034191"/>
                <a:gd name="connsiteX14" fmla="*/ 736008 w 1004937"/>
                <a:gd name="connsiteY14" fmla="*/ 14900 h 1034191"/>
                <a:gd name="connsiteX15" fmla="*/ 794869 w 1004937"/>
                <a:gd name="connsiteY15" fmla="*/ 43543 h 1034191"/>
                <a:gd name="connsiteX16" fmla="*/ 832969 w 1004937"/>
                <a:gd name="connsiteY16" fmla="*/ 72118 h 1034191"/>
                <a:gd name="connsiteX17" fmla="*/ 916312 w 1004937"/>
                <a:gd name="connsiteY17" fmla="*/ 72118 h 1034191"/>
                <a:gd name="connsiteX18" fmla="*/ 963937 w 1004937"/>
                <a:gd name="connsiteY18" fmla="*/ 129268 h 1034191"/>
                <a:gd name="connsiteX19" fmla="*/ 942506 w 1004937"/>
                <a:gd name="connsiteY19" fmla="*/ 188799 h 1034191"/>
                <a:gd name="connsiteX20" fmla="*/ 942506 w 1004937"/>
                <a:gd name="connsiteY20" fmla="*/ 248330 h 1034191"/>
                <a:gd name="connsiteX21" fmla="*/ 978225 w 1004937"/>
                <a:gd name="connsiteY21" fmla="*/ 315005 h 1034191"/>
                <a:gd name="connsiteX22" fmla="*/ 1004419 w 1004937"/>
                <a:gd name="connsiteY22" fmla="*/ 436449 h 1034191"/>
                <a:gd name="connsiteX23" fmla="*/ 994894 w 1004937"/>
                <a:gd name="connsiteY23" fmla="*/ 641236 h 1034191"/>
                <a:gd name="connsiteX24" fmla="*/ 985369 w 1004937"/>
                <a:gd name="connsiteY24" fmla="*/ 679336 h 1034191"/>
                <a:gd name="connsiteX25" fmla="*/ 1002037 w 1004937"/>
                <a:gd name="connsiteY25" fmla="*/ 724580 h 1034191"/>
                <a:gd name="connsiteX26" fmla="*/ 1000317 w 1004937"/>
                <a:gd name="connsiteY26" fmla="*/ 764180 h 1034191"/>
                <a:gd name="connsiteX27" fmla="*/ 966709 w 1004937"/>
                <a:gd name="connsiteY27" fmla="*/ 789227 h 1034191"/>
                <a:gd name="connsiteX28" fmla="*/ 932981 w 1004937"/>
                <a:gd name="connsiteY28" fmla="*/ 822211 h 1034191"/>
                <a:gd name="connsiteX29" fmla="*/ 880594 w 1004937"/>
                <a:gd name="connsiteY29" fmla="*/ 829355 h 1034191"/>
                <a:gd name="connsiteX30" fmla="*/ 847256 w 1004937"/>
                <a:gd name="connsiteY30" fmla="*/ 862693 h 1034191"/>
                <a:gd name="connsiteX31" fmla="*/ 759150 w 1004937"/>
                <a:gd name="connsiteY31" fmla="*/ 912699 h 1034191"/>
                <a:gd name="connsiteX32" fmla="*/ 694856 w 1004937"/>
                <a:gd name="connsiteY32" fmla="*/ 981755 h 1034191"/>
                <a:gd name="connsiteX33" fmla="*/ 654375 w 1004937"/>
                <a:gd name="connsiteY33" fmla="*/ 996043 h 1034191"/>
                <a:gd name="connsiteX34" fmla="*/ 599606 w 1004937"/>
                <a:gd name="connsiteY34" fmla="*/ 965086 h 1034191"/>
                <a:gd name="connsiteX35" fmla="*/ 568650 w 1004937"/>
                <a:gd name="connsiteY35" fmla="*/ 972230 h 1034191"/>
                <a:gd name="connsiteX36" fmla="*/ 490069 w 1004937"/>
                <a:gd name="connsiteY36" fmla="*/ 1034143 h 1034191"/>
                <a:gd name="connsiteX37" fmla="*/ 482711 w 1004937"/>
                <a:gd name="connsiteY37" fmla="*/ 982365 h 1034191"/>
                <a:gd name="connsiteX38" fmla="*/ 403405 w 1004937"/>
                <a:gd name="connsiteY38" fmla="*/ 972419 h 1034191"/>
                <a:gd name="connsiteX39" fmla="*/ 328144 w 1004937"/>
                <a:gd name="connsiteY39" fmla="*/ 919843 h 1034191"/>
                <a:gd name="connsiteX40" fmla="*/ 263850 w 1004937"/>
                <a:gd name="connsiteY40" fmla="*/ 941274 h 1034191"/>
                <a:gd name="connsiteX41" fmla="*/ 232894 w 1004937"/>
                <a:gd name="connsiteY41" fmla="*/ 910318 h 1034191"/>
                <a:gd name="connsiteX42" fmla="*/ 220987 w 1004937"/>
                <a:gd name="connsiteY42" fmla="*/ 874599 h 1034191"/>
                <a:gd name="connsiteX43" fmla="*/ 180506 w 1004937"/>
                <a:gd name="connsiteY43" fmla="*/ 855549 h 1034191"/>
                <a:gd name="connsiteX44" fmla="*/ 118594 w 1004937"/>
                <a:gd name="connsiteY44" fmla="*/ 779349 h 1034191"/>
                <a:gd name="connsiteX45" fmla="*/ 80494 w 1004937"/>
                <a:gd name="connsiteY45" fmla="*/ 684099 h 1034191"/>
                <a:gd name="connsiteX46" fmla="*/ 73350 w 1004937"/>
                <a:gd name="connsiteY46" fmla="*/ 631711 h 1034191"/>
                <a:gd name="connsiteX47" fmla="*/ 49537 w 1004937"/>
                <a:gd name="connsiteY47" fmla="*/ 567418 h 1034191"/>
                <a:gd name="connsiteX48" fmla="*/ 1912 w 1004937"/>
                <a:gd name="connsiteY48" fmla="*/ 448355 h 1034191"/>
                <a:gd name="connsiteX49" fmla="*/ 11437 w 1004937"/>
                <a:gd name="connsiteY49" fmla="*/ 336436 h 1034191"/>
                <a:gd name="connsiteX50" fmla="*/ 30487 w 1004937"/>
                <a:gd name="connsiteY50" fmla="*/ 298336 h 1034191"/>
                <a:gd name="connsiteX51" fmla="*/ 16200 w 1004937"/>
                <a:gd name="connsiteY51" fmla="*/ 243568 h 1034191"/>
                <a:gd name="connsiteX52" fmla="*/ 35250 w 1004937"/>
                <a:gd name="connsiteY52" fmla="*/ 226899 h 1034191"/>
                <a:gd name="connsiteX53" fmla="*/ 106687 w 1004937"/>
                <a:gd name="connsiteY53" fmla="*/ 236424 h 1034191"/>
                <a:gd name="connsiteX54" fmla="*/ 118594 w 1004937"/>
                <a:gd name="connsiteY54" fmla="*/ 243568 h 1034191"/>
                <a:gd name="connsiteX0" fmla="*/ 111450 w 1004937"/>
                <a:gd name="connsiteY0" fmla="*/ 300283 h 1036138"/>
                <a:gd name="connsiteX1" fmla="*/ 118594 w 1004937"/>
                <a:gd name="connsiteY1" fmla="*/ 245515 h 1036138"/>
                <a:gd name="connsiteX2" fmla="*/ 99544 w 1004937"/>
                <a:gd name="connsiteY2" fmla="*/ 181221 h 1036138"/>
                <a:gd name="connsiteX3" fmla="*/ 147344 w 1004937"/>
                <a:gd name="connsiteY3" fmla="*/ 169530 h 1036138"/>
                <a:gd name="connsiteX4" fmla="*/ 175040 w 1004937"/>
                <a:gd name="connsiteY4" fmla="*/ 189411 h 1036138"/>
                <a:gd name="connsiteX5" fmla="*/ 185248 w 1004937"/>
                <a:gd name="connsiteY5" fmla="*/ 189638 h 1036138"/>
                <a:gd name="connsiteX6" fmla="*/ 223369 w 1004937"/>
                <a:gd name="connsiteY6" fmla="*/ 185983 h 1036138"/>
                <a:gd name="connsiteX7" fmla="*/ 232434 w 1004937"/>
                <a:gd name="connsiteY7" fmla="*/ 166393 h 1036138"/>
                <a:gd name="connsiteX8" fmla="*/ 288852 w 1004937"/>
                <a:gd name="connsiteY8" fmla="*/ 102444 h 1036138"/>
                <a:gd name="connsiteX9" fmla="*/ 449672 w 1004937"/>
                <a:gd name="connsiteY9" fmla="*/ 78760 h 1036138"/>
                <a:gd name="connsiteX10" fmla="*/ 525811 w 1004937"/>
                <a:gd name="connsiteY10" fmla="*/ 72789 h 1036138"/>
                <a:gd name="connsiteX11" fmla="*/ 613791 w 1004937"/>
                <a:gd name="connsiteY11" fmla="*/ 67859 h 1036138"/>
                <a:gd name="connsiteX12" fmla="*/ 677103 w 1004937"/>
                <a:gd name="connsiteY12" fmla="*/ 2504 h 1036138"/>
                <a:gd name="connsiteX13" fmla="*/ 705242 w 1004937"/>
                <a:gd name="connsiteY13" fmla="*/ 13860 h 1036138"/>
                <a:gd name="connsiteX14" fmla="*/ 736008 w 1004937"/>
                <a:gd name="connsiteY14" fmla="*/ 16847 h 1036138"/>
                <a:gd name="connsiteX15" fmla="*/ 794869 w 1004937"/>
                <a:gd name="connsiteY15" fmla="*/ 45490 h 1036138"/>
                <a:gd name="connsiteX16" fmla="*/ 832969 w 1004937"/>
                <a:gd name="connsiteY16" fmla="*/ 74065 h 1036138"/>
                <a:gd name="connsiteX17" fmla="*/ 916312 w 1004937"/>
                <a:gd name="connsiteY17" fmla="*/ 74065 h 1036138"/>
                <a:gd name="connsiteX18" fmla="*/ 963937 w 1004937"/>
                <a:gd name="connsiteY18" fmla="*/ 131215 h 1036138"/>
                <a:gd name="connsiteX19" fmla="*/ 942506 w 1004937"/>
                <a:gd name="connsiteY19" fmla="*/ 190746 h 1036138"/>
                <a:gd name="connsiteX20" fmla="*/ 942506 w 1004937"/>
                <a:gd name="connsiteY20" fmla="*/ 250277 h 1036138"/>
                <a:gd name="connsiteX21" fmla="*/ 978225 w 1004937"/>
                <a:gd name="connsiteY21" fmla="*/ 316952 h 1036138"/>
                <a:gd name="connsiteX22" fmla="*/ 1004419 w 1004937"/>
                <a:gd name="connsiteY22" fmla="*/ 438396 h 1036138"/>
                <a:gd name="connsiteX23" fmla="*/ 994894 w 1004937"/>
                <a:gd name="connsiteY23" fmla="*/ 643183 h 1036138"/>
                <a:gd name="connsiteX24" fmla="*/ 985369 w 1004937"/>
                <a:gd name="connsiteY24" fmla="*/ 681283 h 1036138"/>
                <a:gd name="connsiteX25" fmla="*/ 1002037 w 1004937"/>
                <a:gd name="connsiteY25" fmla="*/ 726527 h 1036138"/>
                <a:gd name="connsiteX26" fmla="*/ 1000317 w 1004937"/>
                <a:gd name="connsiteY26" fmla="*/ 766127 h 1036138"/>
                <a:gd name="connsiteX27" fmla="*/ 966709 w 1004937"/>
                <a:gd name="connsiteY27" fmla="*/ 791174 h 1036138"/>
                <a:gd name="connsiteX28" fmla="*/ 932981 w 1004937"/>
                <a:gd name="connsiteY28" fmla="*/ 824158 h 1036138"/>
                <a:gd name="connsiteX29" fmla="*/ 880594 w 1004937"/>
                <a:gd name="connsiteY29" fmla="*/ 831302 h 1036138"/>
                <a:gd name="connsiteX30" fmla="*/ 847256 w 1004937"/>
                <a:gd name="connsiteY30" fmla="*/ 864640 h 1036138"/>
                <a:gd name="connsiteX31" fmla="*/ 759150 w 1004937"/>
                <a:gd name="connsiteY31" fmla="*/ 914646 h 1036138"/>
                <a:gd name="connsiteX32" fmla="*/ 694856 w 1004937"/>
                <a:gd name="connsiteY32" fmla="*/ 983702 h 1036138"/>
                <a:gd name="connsiteX33" fmla="*/ 654375 w 1004937"/>
                <a:gd name="connsiteY33" fmla="*/ 997990 h 1036138"/>
                <a:gd name="connsiteX34" fmla="*/ 599606 w 1004937"/>
                <a:gd name="connsiteY34" fmla="*/ 967033 h 1036138"/>
                <a:gd name="connsiteX35" fmla="*/ 568650 w 1004937"/>
                <a:gd name="connsiteY35" fmla="*/ 974177 h 1036138"/>
                <a:gd name="connsiteX36" fmla="*/ 490069 w 1004937"/>
                <a:gd name="connsiteY36" fmla="*/ 1036090 h 1036138"/>
                <a:gd name="connsiteX37" fmla="*/ 482711 w 1004937"/>
                <a:gd name="connsiteY37" fmla="*/ 984312 h 1036138"/>
                <a:gd name="connsiteX38" fmla="*/ 403405 w 1004937"/>
                <a:gd name="connsiteY38" fmla="*/ 974366 h 1036138"/>
                <a:gd name="connsiteX39" fmla="*/ 328144 w 1004937"/>
                <a:gd name="connsiteY39" fmla="*/ 921790 h 1036138"/>
                <a:gd name="connsiteX40" fmla="*/ 263850 w 1004937"/>
                <a:gd name="connsiteY40" fmla="*/ 943221 h 1036138"/>
                <a:gd name="connsiteX41" fmla="*/ 232894 w 1004937"/>
                <a:gd name="connsiteY41" fmla="*/ 912265 h 1036138"/>
                <a:gd name="connsiteX42" fmla="*/ 220987 w 1004937"/>
                <a:gd name="connsiteY42" fmla="*/ 876546 h 1036138"/>
                <a:gd name="connsiteX43" fmla="*/ 180506 w 1004937"/>
                <a:gd name="connsiteY43" fmla="*/ 857496 h 1036138"/>
                <a:gd name="connsiteX44" fmla="*/ 118594 w 1004937"/>
                <a:gd name="connsiteY44" fmla="*/ 781296 h 1036138"/>
                <a:gd name="connsiteX45" fmla="*/ 80494 w 1004937"/>
                <a:gd name="connsiteY45" fmla="*/ 686046 h 1036138"/>
                <a:gd name="connsiteX46" fmla="*/ 73350 w 1004937"/>
                <a:gd name="connsiteY46" fmla="*/ 633658 h 1036138"/>
                <a:gd name="connsiteX47" fmla="*/ 49537 w 1004937"/>
                <a:gd name="connsiteY47" fmla="*/ 569365 h 1036138"/>
                <a:gd name="connsiteX48" fmla="*/ 1912 w 1004937"/>
                <a:gd name="connsiteY48" fmla="*/ 450302 h 1036138"/>
                <a:gd name="connsiteX49" fmla="*/ 11437 w 1004937"/>
                <a:gd name="connsiteY49" fmla="*/ 338383 h 1036138"/>
                <a:gd name="connsiteX50" fmla="*/ 30487 w 1004937"/>
                <a:gd name="connsiteY50" fmla="*/ 300283 h 1036138"/>
                <a:gd name="connsiteX51" fmla="*/ 16200 w 1004937"/>
                <a:gd name="connsiteY51" fmla="*/ 245515 h 1036138"/>
                <a:gd name="connsiteX52" fmla="*/ 35250 w 1004937"/>
                <a:gd name="connsiteY52" fmla="*/ 228846 h 1036138"/>
                <a:gd name="connsiteX53" fmla="*/ 106687 w 1004937"/>
                <a:gd name="connsiteY53" fmla="*/ 238371 h 1036138"/>
                <a:gd name="connsiteX54" fmla="*/ 118594 w 1004937"/>
                <a:gd name="connsiteY54" fmla="*/ 245515 h 1036138"/>
                <a:gd name="connsiteX0" fmla="*/ 111450 w 1004937"/>
                <a:gd name="connsiteY0" fmla="*/ 300813 h 1036668"/>
                <a:gd name="connsiteX1" fmla="*/ 118594 w 1004937"/>
                <a:gd name="connsiteY1" fmla="*/ 246045 h 1036668"/>
                <a:gd name="connsiteX2" fmla="*/ 99544 w 1004937"/>
                <a:gd name="connsiteY2" fmla="*/ 181751 h 1036668"/>
                <a:gd name="connsiteX3" fmla="*/ 147344 w 1004937"/>
                <a:gd name="connsiteY3" fmla="*/ 170060 h 1036668"/>
                <a:gd name="connsiteX4" fmla="*/ 175040 w 1004937"/>
                <a:gd name="connsiteY4" fmla="*/ 189941 h 1036668"/>
                <a:gd name="connsiteX5" fmla="*/ 185248 w 1004937"/>
                <a:gd name="connsiteY5" fmla="*/ 190168 h 1036668"/>
                <a:gd name="connsiteX6" fmla="*/ 223369 w 1004937"/>
                <a:gd name="connsiteY6" fmla="*/ 186513 h 1036668"/>
                <a:gd name="connsiteX7" fmla="*/ 232434 w 1004937"/>
                <a:gd name="connsiteY7" fmla="*/ 166923 h 1036668"/>
                <a:gd name="connsiteX8" fmla="*/ 288852 w 1004937"/>
                <a:gd name="connsiteY8" fmla="*/ 102974 h 1036668"/>
                <a:gd name="connsiteX9" fmla="*/ 449672 w 1004937"/>
                <a:gd name="connsiteY9" fmla="*/ 79290 h 1036668"/>
                <a:gd name="connsiteX10" fmla="*/ 525811 w 1004937"/>
                <a:gd name="connsiteY10" fmla="*/ 73319 h 1036668"/>
                <a:gd name="connsiteX11" fmla="*/ 613791 w 1004937"/>
                <a:gd name="connsiteY11" fmla="*/ 68389 h 1036668"/>
                <a:gd name="connsiteX12" fmla="*/ 677103 w 1004937"/>
                <a:gd name="connsiteY12" fmla="*/ 3034 h 1036668"/>
                <a:gd name="connsiteX13" fmla="*/ 705242 w 1004937"/>
                <a:gd name="connsiteY13" fmla="*/ 14390 h 1036668"/>
                <a:gd name="connsiteX14" fmla="*/ 794869 w 1004937"/>
                <a:gd name="connsiteY14" fmla="*/ 46020 h 1036668"/>
                <a:gd name="connsiteX15" fmla="*/ 832969 w 1004937"/>
                <a:gd name="connsiteY15" fmla="*/ 74595 h 1036668"/>
                <a:gd name="connsiteX16" fmla="*/ 916312 w 1004937"/>
                <a:gd name="connsiteY16" fmla="*/ 74595 h 1036668"/>
                <a:gd name="connsiteX17" fmla="*/ 963937 w 1004937"/>
                <a:gd name="connsiteY17" fmla="*/ 131745 h 1036668"/>
                <a:gd name="connsiteX18" fmla="*/ 942506 w 1004937"/>
                <a:gd name="connsiteY18" fmla="*/ 191276 h 1036668"/>
                <a:gd name="connsiteX19" fmla="*/ 942506 w 1004937"/>
                <a:gd name="connsiteY19" fmla="*/ 250807 h 1036668"/>
                <a:gd name="connsiteX20" fmla="*/ 978225 w 1004937"/>
                <a:gd name="connsiteY20" fmla="*/ 317482 h 1036668"/>
                <a:gd name="connsiteX21" fmla="*/ 1004419 w 1004937"/>
                <a:gd name="connsiteY21" fmla="*/ 438926 h 1036668"/>
                <a:gd name="connsiteX22" fmla="*/ 994894 w 1004937"/>
                <a:gd name="connsiteY22" fmla="*/ 643713 h 1036668"/>
                <a:gd name="connsiteX23" fmla="*/ 985369 w 1004937"/>
                <a:gd name="connsiteY23" fmla="*/ 681813 h 1036668"/>
                <a:gd name="connsiteX24" fmla="*/ 1002037 w 1004937"/>
                <a:gd name="connsiteY24" fmla="*/ 727057 h 1036668"/>
                <a:gd name="connsiteX25" fmla="*/ 1000317 w 1004937"/>
                <a:gd name="connsiteY25" fmla="*/ 766657 h 1036668"/>
                <a:gd name="connsiteX26" fmla="*/ 966709 w 1004937"/>
                <a:gd name="connsiteY26" fmla="*/ 791704 h 1036668"/>
                <a:gd name="connsiteX27" fmla="*/ 932981 w 1004937"/>
                <a:gd name="connsiteY27" fmla="*/ 824688 h 1036668"/>
                <a:gd name="connsiteX28" fmla="*/ 880594 w 1004937"/>
                <a:gd name="connsiteY28" fmla="*/ 831832 h 1036668"/>
                <a:gd name="connsiteX29" fmla="*/ 847256 w 1004937"/>
                <a:gd name="connsiteY29" fmla="*/ 865170 h 1036668"/>
                <a:gd name="connsiteX30" fmla="*/ 759150 w 1004937"/>
                <a:gd name="connsiteY30" fmla="*/ 915176 h 1036668"/>
                <a:gd name="connsiteX31" fmla="*/ 694856 w 1004937"/>
                <a:gd name="connsiteY31" fmla="*/ 984232 h 1036668"/>
                <a:gd name="connsiteX32" fmla="*/ 654375 w 1004937"/>
                <a:gd name="connsiteY32" fmla="*/ 998520 h 1036668"/>
                <a:gd name="connsiteX33" fmla="*/ 599606 w 1004937"/>
                <a:gd name="connsiteY33" fmla="*/ 967563 h 1036668"/>
                <a:gd name="connsiteX34" fmla="*/ 568650 w 1004937"/>
                <a:gd name="connsiteY34" fmla="*/ 974707 h 1036668"/>
                <a:gd name="connsiteX35" fmla="*/ 490069 w 1004937"/>
                <a:gd name="connsiteY35" fmla="*/ 1036620 h 1036668"/>
                <a:gd name="connsiteX36" fmla="*/ 482711 w 1004937"/>
                <a:gd name="connsiteY36" fmla="*/ 984842 h 1036668"/>
                <a:gd name="connsiteX37" fmla="*/ 403405 w 1004937"/>
                <a:gd name="connsiteY37" fmla="*/ 974896 h 1036668"/>
                <a:gd name="connsiteX38" fmla="*/ 328144 w 1004937"/>
                <a:gd name="connsiteY38" fmla="*/ 922320 h 1036668"/>
                <a:gd name="connsiteX39" fmla="*/ 263850 w 1004937"/>
                <a:gd name="connsiteY39" fmla="*/ 943751 h 1036668"/>
                <a:gd name="connsiteX40" fmla="*/ 232894 w 1004937"/>
                <a:gd name="connsiteY40" fmla="*/ 912795 h 1036668"/>
                <a:gd name="connsiteX41" fmla="*/ 220987 w 1004937"/>
                <a:gd name="connsiteY41" fmla="*/ 877076 h 1036668"/>
                <a:gd name="connsiteX42" fmla="*/ 180506 w 1004937"/>
                <a:gd name="connsiteY42" fmla="*/ 858026 h 1036668"/>
                <a:gd name="connsiteX43" fmla="*/ 118594 w 1004937"/>
                <a:gd name="connsiteY43" fmla="*/ 781826 h 1036668"/>
                <a:gd name="connsiteX44" fmla="*/ 80494 w 1004937"/>
                <a:gd name="connsiteY44" fmla="*/ 686576 h 1036668"/>
                <a:gd name="connsiteX45" fmla="*/ 73350 w 1004937"/>
                <a:gd name="connsiteY45" fmla="*/ 634188 h 1036668"/>
                <a:gd name="connsiteX46" fmla="*/ 49537 w 1004937"/>
                <a:gd name="connsiteY46" fmla="*/ 569895 h 1036668"/>
                <a:gd name="connsiteX47" fmla="*/ 1912 w 1004937"/>
                <a:gd name="connsiteY47" fmla="*/ 450832 h 1036668"/>
                <a:gd name="connsiteX48" fmla="*/ 11437 w 1004937"/>
                <a:gd name="connsiteY48" fmla="*/ 338913 h 1036668"/>
                <a:gd name="connsiteX49" fmla="*/ 30487 w 1004937"/>
                <a:gd name="connsiteY49" fmla="*/ 300813 h 1036668"/>
                <a:gd name="connsiteX50" fmla="*/ 16200 w 1004937"/>
                <a:gd name="connsiteY50" fmla="*/ 246045 h 1036668"/>
                <a:gd name="connsiteX51" fmla="*/ 35250 w 1004937"/>
                <a:gd name="connsiteY51" fmla="*/ 229376 h 1036668"/>
                <a:gd name="connsiteX52" fmla="*/ 106687 w 1004937"/>
                <a:gd name="connsiteY52" fmla="*/ 238901 h 1036668"/>
                <a:gd name="connsiteX53" fmla="*/ 118594 w 1004937"/>
                <a:gd name="connsiteY53" fmla="*/ 246045 h 1036668"/>
                <a:gd name="connsiteX0" fmla="*/ 111450 w 1004937"/>
                <a:gd name="connsiteY0" fmla="*/ 297807 h 1033662"/>
                <a:gd name="connsiteX1" fmla="*/ 118594 w 1004937"/>
                <a:gd name="connsiteY1" fmla="*/ 243039 h 1033662"/>
                <a:gd name="connsiteX2" fmla="*/ 99544 w 1004937"/>
                <a:gd name="connsiteY2" fmla="*/ 178745 h 1033662"/>
                <a:gd name="connsiteX3" fmla="*/ 147344 w 1004937"/>
                <a:gd name="connsiteY3" fmla="*/ 167054 h 1033662"/>
                <a:gd name="connsiteX4" fmla="*/ 175040 w 1004937"/>
                <a:gd name="connsiteY4" fmla="*/ 186935 h 1033662"/>
                <a:gd name="connsiteX5" fmla="*/ 185248 w 1004937"/>
                <a:gd name="connsiteY5" fmla="*/ 187162 h 1033662"/>
                <a:gd name="connsiteX6" fmla="*/ 223369 w 1004937"/>
                <a:gd name="connsiteY6" fmla="*/ 183507 h 1033662"/>
                <a:gd name="connsiteX7" fmla="*/ 232434 w 1004937"/>
                <a:gd name="connsiteY7" fmla="*/ 163917 h 1033662"/>
                <a:gd name="connsiteX8" fmla="*/ 288852 w 1004937"/>
                <a:gd name="connsiteY8" fmla="*/ 99968 h 1033662"/>
                <a:gd name="connsiteX9" fmla="*/ 449672 w 1004937"/>
                <a:gd name="connsiteY9" fmla="*/ 76284 h 1033662"/>
                <a:gd name="connsiteX10" fmla="*/ 525811 w 1004937"/>
                <a:gd name="connsiteY10" fmla="*/ 70313 h 1033662"/>
                <a:gd name="connsiteX11" fmla="*/ 613791 w 1004937"/>
                <a:gd name="connsiteY11" fmla="*/ 65383 h 1033662"/>
                <a:gd name="connsiteX12" fmla="*/ 677103 w 1004937"/>
                <a:gd name="connsiteY12" fmla="*/ 28 h 1033662"/>
                <a:gd name="connsiteX13" fmla="*/ 715686 w 1004937"/>
                <a:gd name="connsiteY13" fmla="*/ 74166 h 1033662"/>
                <a:gd name="connsiteX14" fmla="*/ 794869 w 1004937"/>
                <a:gd name="connsiteY14" fmla="*/ 43014 h 1033662"/>
                <a:gd name="connsiteX15" fmla="*/ 832969 w 1004937"/>
                <a:gd name="connsiteY15" fmla="*/ 71589 h 1033662"/>
                <a:gd name="connsiteX16" fmla="*/ 916312 w 1004937"/>
                <a:gd name="connsiteY16" fmla="*/ 71589 h 1033662"/>
                <a:gd name="connsiteX17" fmla="*/ 963937 w 1004937"/>
                <a:gd name="connsiteY17" fmla="*/ 128739 h 1033662"/>
                <a:gd name="connsiteX18" fmla="*/ 942506 w 1004937"/>
                <a:gd name="connsiteY18" fmla="*/ 188270 h 1033662"/>
                <a:gd name="connsiteX19" fmla="*/ 942506 w 1004937"/>
                <a:gd name="connsiteY19" fmla="*/ 247801 h 1033662"/>
                <a:gd name="connsiteX20" fmla="*/ 978225 w 1004937"/>
                <a:gd name="connsiteY20" fmla="*/ 314476 h 1033662"/>
                <a:gd name="connsiteX21" fmla="*/ 1004419 w 1004937"/>
                <a:gd name="connsiteY21" fmla="*/ 435920 h 1033662"/>
                <a:gd name="connsiteX22" fmla="*/ 994894 w 1004937"/>
                <a:gd name="connsiteY22" fmla="*/ 640707 h 1033662"/>
                <a:gd name="connsiteX23" fmla="*/ 985369 w 1004937"/>
                <a:gd name="connsiteY23" fmla="*/ 678807 h 1033662"/>
                <a:gd name="connsiteX24" fmla="*/ 1002037 w 1004937"/>
                <a:gd name="connsiteY24" fmla="*/ 724051 h 1033662"/>
                <a:gd name="connsiteX25" fmla="*/ 1000317 w 1004937"/>
                <a:gd name="connsiteY25" fmla="*/ 763651 h 1033662"/>
                <a:gd name="connsiteX26" fmla="*/ 966709 w 1004937"/>
                <a:gd name="connsiteY26" fmla="*/ 788698 h 1033662"/>
                <a:gd name="connsiteX27" fmla="*/ 932981 w 1004937"/>
                <a:gd name="connsiteY27" fmla="*/ 821682 h 1033662"/>
                <a:gd name="connsiteX28" fmla="*/ 880594 w 1004937"/>
                <a:gd name="connsiteY28" fmla="*/ 828826 h 1033662"/>
                <a:gd name="connsiteX29" fmla="*/ 847256 w 1004937"/>
                <a:gd name="connsiteY29" fmla="*/ 862164 h 1033662"/>
                <a:gd name="connsiteX30" fmla="*/ 759150 w 1004937"/>
                <a:gd name="connsiteY30" fmla="*/ 912170 h 1033662"/>
                <a:gd name="connsiteX31" fmla="*/ 694856 w 1004937"/>
                <a:gd name="connsiteY31" fmla="*/ 981226 h 1033662"/>
                <a:gd name="connsiteX32" fmla="*/ 654375 w 1004937"/>
                <a:gd name="connsiteY32" fmla="*/ 995514 h 1033662"/>
                <a:gd name="connsiteX33" fmla="*/ 599606 w 1004937"/>
                <a:gd name="connsiteY33" fmla="*/ 964557 h 1033662"/>
                <a:gd name="connsiteX34" fmla="*/ 568650 w 1004937"/>
                <a:gd name="connsiteY34" fmla="*/ 971701 h 1033662"/>
                <a:gd name="connsiteX35" fmla="*/ 490069 w 1004937"/>
                <a:gd name="connsiteY35" fmla="*/ 1033614 h 1033662"/>
                <a:gd name="connsiteX36" fmla="*/ 482711 w 1004937"/>
                <a:gd name="connsiteY36" fmla="*/ 981836 h 1033662"/>
                <a:gd name="connsiteX37" fmla="*/ 403405 w 1004937"/>
                <a:gd name="connsiteY37" fmla="*/ 971890 h 1033662"/>
                <a:gd name="connsiteX38" fmla="*/ 328144 w 1004937"/>
                <a:gd name="connsiteY38" fmla="*/ 919314 h 1033662"/>
                <a:gd name="connsiteX39" fmla="*/ 263850 w 1004937"/>
                <a:gd name="connsiteY39" fmla="*/ 940745 h 1033662"/>
                <a:gd name="connsiteX40" fmla="*/ 232894 w 1004937"/>
                <a:gd name="connsiteY40" fmla="*/ 909789 h 1033662"/>
                <a:gd name="connsiteX41" fmla="*/ 220987 w 1004937"/>
                <a:gd name="connsiteY41" fmla="*/ 874070 h 1033662"/>
                <a:gd name="connsiteX42" fmla="*/ 180506 w 1004937"/>
                <a:gd name="connsiteY42" fmla="*/ 855020 h 1033662"/>
                <a:gd name="connsiteX43" fmla="*/ 118594 w 1004937"/>
                <a:gd name="connsiteY43" fmla="*/ 778820 h 1033662"/>
                <a:gd name="connsiteX44" fmla="*/ 80494 w 1004937"/>
                <a:gd name="connsiteY44" fmla="*/ 683570 h 1033662"/>
                <a:gd name="connsiteX45" fmla="*/ 73350 w 1004937"/>
                <a:gd name="connsiteY45" fmla="*/ 631182 h 1033662"/>
                <a:gd name="connsiteX46" fmla="*/ 49537 w 1004937"/>
                <a:gd name="connsiteY46" fmla="*/ 566889 h 1033662"/>
                <a:gd name="connsiteX47" fmla="*/ 1912 w 1004937"/>
                <a:gd name="connsiteY47" fmla="*/ 447826 h 1033662"/>
                <a:gd name="connsiteX48" fmla="*/ 11437 w 1004937"/>
                <a:gd name="connsiteY48" fmla="*/ 335907 h 1033662"/>
                <a:gd name="connsiteX49" fmla="*/ 30487 w 1004937"/>
                <a:gd name="connsiteY49" fmla="*/ 297807 h 1033662"/>
                <a:gd name="connsiteX50" fmla="*/ 16200 w 1004937"/>
                <a:gd name="connsiteY50" fmla="*/ 243039 h 1033662"/>
                <a:gd name="connsiteX51" fmla="*/ 35250 w 1004937"/>
                <a:gd name="connsiteY51" fmla="*/ 226370 h 1033662"/>
                <a:gd name="connsiteX52" fmla="*/ 106687 w 1004937"/>
                <a:gd name="connsiteY52" fmla="*/ 235895 h 1033662"/>
                <a:gd name="connsiteX53" fmla="*/ 118594 w 1004937"/>
                <a:gd name="connsiteY53" fmla="*/ 243039 h 1033662"/>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4869 w 1004937"/>
                <a:gd name="connsiteY14" fmla="*/ 1998 h 992646"/>
                <a:gd name="connsiteX15" fmla="*/ 832969 w 1004937"/>
                <a:gd name="connsiteY15" fmla="*/ 30573 h 992646"/>
                <a:gd name="connsiteX16" fmla="*/ 916312 w 1004937"/>
                <a:gd name="connsiteY16" fmla="*/ 30573 h 992646"/>
                <a:gd name="connsiteX17" fmla="*/ 963937 w 1004937"/>
                <a:gd name="connsiteY17" fmla="*/ 87723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4869 w 1004937"/>
                <a:gd name="connsiteY14" fmla="*/ 1998 h 992646"/>
                <a:gd name="connsiteX15" fmla="*/ 803513 w 1004937"/>
                <a:gd name="connsiteY15" fmla="*/ 71180 h 992646"/>
                <a:gd name="connsiteX16" fmla="*/ 916312 w 1004937"/>
                <a:gd name="connsiteY16" fmla="*/ 30573 h 992646"/>
                <a:gd name="connsiteX17" fmla="*/ 963937 w 1004937"/>
                <a:gd name="connsiteY17" fmla="*/ 87723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4869 w 1004937"/>
                <a:gd name="connsiteY14" fmla="*/ 1998 h 992646"/>
                <a:gd name="connsiteX15" fmla="*/ 837147 w 1004937"/>
                <a:gd name="connsiteY15" fmla="*/ 55685 h 992646"/>
                <a:gd name="connsiteX16" fmla="*/ 916312 w 1004937"/>
                <a:gd name="connsiteY16" fmla="*/ 30573 h 992646"/>
                <a:gd name="connsiteX17" fmla="*/ 963937 w 1004937"/>
                <a:gd name="connsiteY17" fmla="*/ 87723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4869 w 1004937"/>
                <a:gd name="connsiteY14" fmla="*/ 1998 h 992646"/>
                <a:gd name="connsiteX15" fmla="*/ 837147 w 1004937"/>
                <a:gd name="connsiteY15" fmla="*/ 55685 h 992646"/>
                <a:gd name="connsiteX16" fmla="*/ 889592 w 1004937"/>
                <a:gd name="connsiteY16" fmla="*/ 65863 h 992646"/>
                <a:gd name="connsiteX17" fmla="*/ 963937 w 1004937"/>
                <a:gd name="connsiteY17" fmla="*/ 87723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4869 w 1004937"/>
                <a:gd name="connsiteY14" fmla="*/ 1998 h 992646"/>
                <a:gd name="connsiteX15" fmla="*/ 837147 w 1004937"/>
                <a:gd name="connsiteY15" fmla="*/ 55685 h 992646"/>
                <a:gd name="connsiteX16" fmla="*/ 889592 w 1004937"/>
                <a:gd name="connsiteY16" fmla="*/ 65863 h 992646"/>
                <a:gd name="connsiteX17" fmla="*/ 943340 w 1004937"/>
                <a:gd name="connsiteY17" fmla="*/ 94507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6958 w 1004937"/>
                <a:gd name="connsiteY14" fmla="*/ 14554 h 992646"/>
                <a:gd name="connsiteX15" fmla="*/ 837147 w 1004937"/>
                <a:gd name="connsiteY15" fmla="*/ 55685 h 992646"/>
                <a:gd name="connsiteX16" fmla="*/ 889592 w 1004937"/>
                <a:gd name="connsiteY16" fmla="*/ 65863 h 992646"/>
                <a:gd name="connsiteX17" fmla="*/ 943340 w 1004937"/>
                <a:gd name="connsiteY17" fmla="*/ 94507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6958 w 1004937"/>
                <a:gd name="connsiteY14" fmla="*/ 14554 h 992646"/>
                <a:gd name="connsiteX15" fmla="*/ 837147 w 1004937"/>
                <a:gd name="connsiteY15" fmla="*/ 55685 h 992646"/>
                <a:gd name="connsiteX16" fmla="*/ 889592 w 1004937"/>
                <a:gd name="connsiteY16" fmla="*/ 65863 h 992646"/>
                <a:gd name="connsiteX17" fmla="*/ 943340 w 1004937"/>
                <a:gd name="connsiteY17" fmla="*/ 94507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827 h 992682"/>
                <a:gd name="connsiteX1" fmla="*/ 118594 w 1004937"/>
                <a:gd name="connsiteY1" fmla="*/ 202059 h 992682"/>
                <a:gd name="connsiteX2" fmla="*/ 99544 w 1004937"/>
                <a:gd name="connsiteY2" fmla="*/ 137765 h 992682"/>
                <a:gd name="connsiteX3" fmla="*/ 147344 w 1004937"/>
                <a:gd name="connsiteY3" fmla="*/ 126074 h 992682"/>
                <a:gd name="connsiteX4" fmla="*/ 175040 w 1004937"/>
                <a:gd name="connsiteY4" fmla="*/ 145955 h 992682"/>
                <a:gd name="connsiteX5" fmla="*/ 185248 w 1004937"/>
                <a:gd name="connsiteY5" fmla="*/ 146182 h 992682"/>
                <a:gd name="connsiteX6" fmla="*/ 223369 w 1004937"/>
                <a:gd name="connsiteY6" fmla="*/ 142527 h 992682"/>
                <a:gd name="connsiteX7" fmla="*/ 232434 w 1004937"/>
                <a:gd name="connsiteY7" fmla="*/ 122937 h 992682"/>
                <a:gd name="connsiteX8" fmla="*/ 288852 w 1004937"/>
                <a:gd name="connsiteY8" fmla="*/ 58988 h 992682"/>
                <a:gd name="connsiteX9" fmla="*/ 449672 w 1004937"/>
                <a:gd name="connsiteY9" fmla="*/ 35304 h 992682"/>
                <a:gd name="connsiteX10" fmla="*/ 525811 w 1004937"/>
                <a:gd name="connsiteY10" fmla="*/ 29333 h 992682"/>
                <a:gd name="connsiteX11" fmla="*/ 622702 w 1004937"/>
                <a:gd name="connsiteY11" fmla="*/ 46775 h 992682"/>
                <a:gd name="connsiteX12" fmla="*/ 673069 w 1004937"/>
                <a:gd name="connsiteY12" fmla="*/ 110 h 992682"/>
                <a:gd name="connsiteX13" fmla="*/ 715686 w 1004937"/>
                <a:gd name="connsiteY13" fmla="*/ 33186 h 992682"/>
                <a:gd name="connsiteX14" fmla="*/ 796958 w 1004937"/>
                <a:gd name="connsiteY14" fmla="*/ 14590 h 992682"/>
                <a:gd name="connsiteX15" fmla="*/ 837147 w 1004937"/>
                <a:gd name="connsiteY15" fmla="*/ 55721 h 992682"/>
                <a:gd name="connsiteX16" fmla="*/ 889592 w 1004937"/>
                <a:gd name="connsiteY16" fmla="*/ 65899 h 992682"/>
                <a:gd name="connsiteX17" fmla="*/ 943340 w 1004937"/>
                <a:gd name="connsiteY17" fmla="*/ 94543 h 992682"/>
                <a:gd name="connsiteX18" fmla="*/ 942506 w 1004937"/>
                <a:gd name="connsiteY18" fmla="*/ 147290 h 992682"/>
                <a:gd name="connsiteX19" fmla="*/ 942506 w 1004937"/>
                <a:gd name="connsiteY19" fmla="*/ 206821 h 992682"/>
                <a:gd name="connsiteX20" fmla="*/ 978225 w 1004937"/>
                <a:gd name="connsiteY20" fmla="*/ 273496 h 992682"/>
                <a:gd name="connsiteX21" fmla="*/ 1004419 w 1004937"/>
                <a:gd name="connsiteY21" fmla="*/ 394940 h 992682"/>
                <a:gd name="connsiteX22" fmla="*/ 994894 w 1004937"/>
                <a:gd name="connsiteY22" fmla="*/ 599727 h 992682"/>
                <a:gd name="connsiteX23" fmla="*/ 985369 w 1004937"/>
                <a:gd name="connsiteY23" fmla="*/ 637827 h 992682"/>
                <a:gd name="connsiteX24" fmla="*/ 1002037 w 1004937"/>
                <a:gd name="connsiteY24" fmla="*/ 683071 h 992682"/>
                <a:gd name="connsiteX25" fmla="*/ 1000317 w 1004937"/>
                <a:gd name="connsiteY25" fmla="*/ 722671 h 992682"/>
                <a:gd name="connsiteX26" fmla="*/ 966709 w 1004937"/>
                <a:gd name="connsiteY26" fmla="*/ 747718 h 992682"/>
                <a:gd name="connsiteX27" fmla="*/ 932981 w 1004937"/>
                <a:gd name="connsiteY27" fmla="*/ 780702 h 992682"/>
                <a:gd name="connsiteX28" fmla="*/ 880594 w 1004937"/>
                <a:gd name="connsiteY28" fmla="*/ 787846 h 992682"/>
                <a:gd name="connsiteX29" fmla="*/ 847256 w 1004937"/>
                <a:gd name="connsiteY29" fmla="*/ 821184 h 992682"/>
                <a:gd name="connsiteX30" fmla="*/ 759150 w 1004937"/>
                <a:gd name="connsiteY30" fmla="*/ 871190 h 992682"/>
                <a:gd name="connsiteX31" fmla="*/ 694856 w 1004937"/>
                <a:gd name="connsiteY31" fmla="*/ 940246 h 992682"/>
                <a:gd name="connsiteX32" fmla="*/ 654375 w 1004937"/>
                <a:gd name="connsiteY32" fmla="*/ 954534 h 992682"/>
                <a:gd name="connsiteX33" fmla="*/ 599606 w 1004937"/>
                <a:gd name="connsiteY33" fmla="*/ 923577 h 992682"/>
                <a:gd name="connsiteX34" fmla="*/ 568650 w 1004937"/>
                <a:gd name="connsiteY34" fmla="*/ 930721 h 992682"/>
                <a:gd name="connsiteX35" fmla="*/ 490069 w 1004937"/>
                <a:gd name="connsiteY35" fmla="*/ 992634 h 992682"/>
                <a:gd name="connsiteX36" fmla="*/ 482711 w 1004937"/>
                <a:gd name="connsiteY36" fmla="*/ 940856 h 992682"/>
                <a:gd name="connsiteX37" fmla="*/ 403405 w 1004937"/>
                <a:gd name="connsiteY37" fmla="*/ 930910 h 992682"/>
                <a:gd name="connsiteX38" fmla="*/ 328144 w 1004937"/>
                <a:gd name="connsiteY38" fmla="*/ 878334 h 992682"/>
                <a:gd name="connsiteX39" fmla="*/ 263850 w 1004937"/>
                <a:gd name="connsiteY39" fmla="*/ 899765 h 992682"/>
                <a:gd name="connsiteX40" fmla="*/ 232894 w 1004937"/>
                <a:gd name="connsiteY40" fmla="*/ 868809 h 992682"/>
                <a:gd name="connsiteX41" fmla="*/ 220987 w 1004937"/>
                <a:gd name="connsiteY41" fmla="*/ 833090 h 992682"/>
                <a:gd name="connsiteX42" fmla="*/ 180506 w 1004937"/>
                <a:gd name="connsiteY42" fmla="*/ 814040 h 992682"/>
                <a:gd name="connsiteX43" fmla="*/ 118594 w 1004937"/>
                <a:gd name="connsiteY43" fmla="*/ 737840 h 992682"/>
                <a:gd name="connsiteX44" fmla="*/ 80494 w 1004937"/>
                <a:gd name="connsiteY44" fmla="*/ 642590 h 992682"/>
                <a:gd name="connsiteX45" fmla="*/ 73350 w 1004937"/>
                <a:gd name="connsiteY45" fmla="*/ 590202 h 992682"/>
                <a:gd name="connsiteX46" fmla="*/ 49537 w 1004937"/>
                <a:gd name="connsiteY46" fmla="*/ 525909 h 992682"/>
                <a:gd name="connsiteX47" fmla="*/ 1912 w 1004937"/>
                <a:gd name="connsiteY47" fmla="*/ 406846 h 992682"/>
                <a:gd name="connsiteX48" fmla="*/ 11437 w 1004937"/>
                <a:gd name="connsiteY48" fmla="*/ 294927 h 992682"/>
                <a:gd name="connsiteX49" fmla="*/ 30487 w 1004937"/>
                <a:gd name="connsiteY49" fmla="*/ 256827 h 992682"/>
                <a:gd name="connsiteX50" fmla="*/ 16200 w 1004937"/>
                <a:gd name="connsiteY50" fmla="*/ 202059 h 992682"/>
                <a:gd name="connsiteX51" fmla="*/ 35250 w 1004937"/>
                <a:gd name="connsiteY51" fmla="*/ 185390 h 992682"/>
                <a:gd name="connsiteX52" fmla="*/ 106687 w 1004937"/>
                <a:gd name="connsiteY52" fmla="*/ 194915 h 992682"/>
                <a:gd name="connsiteX53" fmla="*/ 118594 w 1004937"/>
                <a:gd name="connsiteY53" fmla="*/ 202059 h 992682"/>
                <a:gd name="connsiteX0" fmla="*/ 111450 w 1004937"/>
                <a:gd name="connsiteY0" fmla="*/ 242683 h 978538"/>
                <a:gd name="connsiteX1" fmla="*/ 118594 w 1004937"/>
                <a:gd name="connsiteY1" fmla="*/ 187915 h 978538"/>
                <a:gd name="connsiteX2" fmla="*/ 99544 w 1004937"/>
                <a:gd name="connsiteY2" fmla="*/ 123621 h 978538"/>
                <a:gd name="connsiteX3" fmla="*/ 147344 w 1004937"/>
                <a:gd name="connsiteY3" fmla="*/ 111930 h 978538"/>
                <a:gd name="connsiteX4" fmla="*/ 175040 w 1004937"/>
                <a:gd name="connsiteY4" fmla="*/ 131811 h 978538"/>
                <a:gd name="connsiteX5" fmla="*/ 185248 w 1004937"/>
                <a:gd name="connsiteY5" fmla="*/ 132038 h 978538"/>
                <a:gd name="connsiteX6" fmla="*/ 223369 w 1004937"/>
                <a:gd name="connsiteY6" fmla="*/ 128383 h 978538"/>
                <a:gd name="connsiteX7" fmla="*/ 232434 w 1004937"/>
                <a:gd name="connsiteY7" fmla="*/ 108793 h 978538"/>
                <a:gd name="connsiteX8" fmla="*/ 288852 w 1004937"/>
                <a:gd name="connsiteY8" fmla="*/ 44844 h 978538"/>
                <a:gd name="connsiteX9" fmla="*/ 449672 w 1004937"/>
                <a:gd name="connsiteY9" fmla="*/ 21160 h 978538"/>
                <a:gd name="connsiteX10" fmla="*/ 525811 w 1004937"/>
                <a:gd name="connsiteY10" fmla="*/ 15189 h 978538"/>
                <a:gd name="connsiteX11" fmla="*/ 622702 w 1004937"/>
                <a:gd name="connsiteY11" fmla="*/ 32631 h 978538"/>
                <a:gd name="connsiteX12" fmla="*/ 666222 w 1004937"/>
                <a:gd name="connsiteY12" fmla="*/ 7203 h 978538"/>
                <a:gd name="connsiteX13" fmla="*/ 715686 w 1004937"/>
                <a:gd name="connsiteY13" fmla="*/ 19042 h 978538"/>
                <a:gd name="connsiteX14" fmla="*/ 796958 w 1004937"/>
                <a:gd name="connsiteY14" fmla="*/ 446 h 978538"/>
                <a:gd name="connsiteX15" fmla="*/ 837147 w 1004937"/>
                <a:gd name="connsiteY15" fmla="*/ 41577 h 978538"/>
                <a:gd name="connsiteX16" fmla="*/ 889592 w 1004937"/>
                <a:gd name="connsiteY16" fmla="*/ 51755 h 978538"/>
                <a:gd name="connsiteX17" fmla="*/ 943340 w 1004937"/>
                <a:gd name="connsiteY17" fmla="*/ 80399 h 978538"/>
                <a:gd name="connsiteX18" fmla="*/ 942506 w 1004937"/>
                <a:gd name="connsiteY18" fmla="*/ 133146 h 978538"/>
                <a:gd name="connsiteX19" fmla="*/ 942506 w 1004937"/>
                <a:gd name="connsiteY19" fmla="*/ 192677 h 978538"/>
                <a:gd name="connsiteX20" fmla="*/ 978225 w 1004937"/>
                <a:gd name="connsiteY20" fmla="*/ 259352 h 978538"/>
                <a:gd name="connsiteX21" fmla="*/ 1004419 w 1004937"/>
                <a:gd name="connsiteY21" fmla="*/ 380796 h 978538"/>
                <a:gd name="connsiteX22" fmla="*/ 994894 w 1004937"/>
                <a:gd name="connsiteY22" fmla="*/ 585583 h 978538"/>
                <a:gd name="connsiteX23" fmla="*/ 985369 w 1004937"/>
                <a:gd name="connsiteY23" fmla="*/ 623683 h 978538"/>
                <a:gd name="connsiteX24" fmla="*/ 1002037 w 1004937"/>
                <a:gd name="connsiteY24" fmla="*/ 668927 h 978538"/>
                <a:gd name="connsiteX25" fmla="*/ 1000317 w 1004937"/>
                <a:gd name="connsiteY25" fmla="*/ 708527 h 978538"/>
                <a:gd name="connsiteX26" fmla="*/ 966709 w 1004937"/>
                <a:gd name="connsiteY26" fmla="*/ 733574 h 978538"/>
                <a:gd name="connsiteX27" fmla="*/ 932981 w 1004937"/>
                <a:gd name="connsiteY27" fmla="*/ 766558 h 978538"/>
                <a:gd name="connsiteX28" fmla="*/ 880594 w 1004937"/>
                <a:gd name="connsiteY28" fmla="*/ 773702 h 978538"/>
                <a:gd name="connsiteX29" fmla="*/ 847256 w 1004937"/>
                <a:gd name="connsiteY29" fmla="*/ 807040 h 978538"/>
                <a:gd name="connsiteX30" fmla="*/ 759150 w 1004937"/>
                <a:gd name="connsiteY30" fmla="*/ 857046 h 978538"/>
                <a:gd name="connsiteX31" fmla="*/ 694856 w 1004937"/>
                <a:gd name="connsiteY31" fmla="*/ 926102 h 978538"/>
                <a:gd name="connsiteX32" fmla="*/ 654375 w 1004937"/>
                <a:gd name="connsiteY32" fmla="*/ 940390 h 978538"/>
                <a:gd name="connsiteX33" fmla="*/ 599606 w 1004937"/>
                <a:gd name="connsiteY33" fmla="*/ 909433 h 978538"/>
                <a:gd name="connsiteX34" fmla="*/ 568650 w 1004937"/>
                <a:gd name="connsiteY34" fmla="*/ 916577 h 978538"/>
                <a:gd name="connsiteX35" fmla="*/ 490069 w 1004937"/>
                <a:gd name="connsiteY35" fmla="*/ 978490 h 978538"/>
                <a:gd name="connsiteX36" fmla="*/ 482711 w 1004937"/>
                <a:gd name="connsiteY36" fmla="*/ 926712 h 978538"/>
                <a:gd name="connsiteX37" fmla="*/ 403405 w 1004937"/>
                <a:gd name="connsiteY37" fmla="*/ 916766 h 978538"/>
                <a:gd name="connsiteX38" fmla="*/ 328144 w 1004937"/>
                <a:gd name="connsiteY38" fmla="*/ 864190 h 978538"/>
                <a:gd name="connsiteX39" fmla="*/ 263850 w 1004937"/>
                <a:gd name="connsiteY39" fmla="*/ 885621 h 978538"/>
                <a:gd name="connsiteX40" fmla="*/ 232894 w 1004937"/>
                <a:gd name="connsiteY40" fmla="*/ 854665 h 978538"/>
                <a:gd name="connsiteX41" fmla="*/ 220987 w 1004937"/>
                <a:gd name="connsiteY41" fmla="*/ 818946 h 978538"/>
                <a:gd name="connsiteX42" fmla="*/ 180506 w 1004937"/>
                <a:gd name="connsiteY42" fmla="*/ 799896 h 978538"/>
                <a:gd name="connsiteX43" fmla="*/ 118594 w 1004937"/>
                <a:gd name="connsiteY43" fmla="*/ 723696 h 978538"/>
                <a:gd name="connsiteX44" fmla="*/ 80494 w 1004937"/>
                <a:gd name="connsiteY44" fmla="*/ 628446 h 978538"/>
                <a:gd name="connsiteX45" fmla="*/ 73350 w 1004937"/>
                <a:gd name="connsiteY45" fmla="*/ 576058 h 978538"/>
                <a:gd name="connsiteX46" fmla="*/ 49537 w 1004937"/>
                <a:gd name="connsiteY46" fmla="*/ 511765 h 978538"/>
                <a:gd name="connsiteX47" fmla="*/ 1912 w 1004937"/>
                <a:gd name="connsiteY47" fmla="*/ 392702 h 978538"/>
                <a:gd name="connsiteX48" fmla="*/ 11437 w 1004937"/>
                <a:gd name="connsiteY48" fmla="*/ 280783 h 978538"/>
                <a:gd name="connsiteX49" fmla="*/ 30487 w 1004937"/>
                <a:gd name="connsiteY49" fmla="*/ 242683 h 978538"/>
                <a:gd name="connsiteX50" fmla="*/ 16200 w 1004937"/>
                <a:gd name="connsiteY50" fmla="*/ 187915 h 978538"/>
                <a:gd name="connsiteX51" fmla="*/ 35250 w 1004937"/>
                <a:gd name="connsiteY51" fmla="*/ 171246 h 978538"/>
                <a:gd name="connsiteX52" fmla="*/ 106687 w 1004937"/>
                <a:gd name="connsiteY52" fmla="*/ 180771 h 978538"/>
                <a:gd name="connsiteX53" fmla="*/ 118594 w 1004937"/>
                <a:gd name="connsiteY53" fmla="*/ 187915 h 978538"/>
                <a:gd name="connsiteX0" fmla="*/ 111450 w 1004937"/>
                <a:gd name="connsiteY0" fmla="*/ 242284 h 978139"/>
                <a:gd name="connsiteX1" fmla="*/ 118594 w 1004937"/>
                <a:gd name="connsiteY1" fmla="*/ 187516 h 978139"/>
                <a:gd name="connsiteX2" fmla="*/ 99544 w 1004937"/>
                <a:gd name="connsiteY2" fmla="*/ 123222 h 978139"/>
                <a:gd name="connsiteX3" fmla="*/ 147344 w 1004937"/>
                <a:gd name="connsiteY3" fmla="*/ 111531 h 978139"/>
                <a:gd name="connsiteX4" fmla="*/ 175040 w 1004937"/>
                <a:gd name="connsiteY4" fmla="*/ 131412 h 978139"/>
                <a:gd name="connsiteX5" fmla="*/ 185248 w 1004937"/>
                <a:gd name="connsiteY5" fmla="*/ 131639 h 978139"/>
                <a:gd name="connsiteX6" fmla="*/ 223369 w 1004937"/>
                <a:gd name="connsiteY6" fmla="*/ 127984 h 978139"/>
                <a:gd name="connsiteX7" fmla="*/ 232434 w 1004937"/>
                <a:gd name="connsiteY7" fmla="*/ 108394 h 978139"/>
                <a:gd name="connsiteX8" fmla="*/ 288852 w 1004937"/>
                <a:gd name="connsiteY8" fmla="*/ 44445 h 978139"/>
                <a:gd name="connsiteX9" fmla="*/ 449672 w 1004937"/>
                <a:gd name="connsiteY9" fmla="*/ 20761 h 978139"/>
                <a:gd name="connsiteX10" fmla="*/ 525811 w 1004937"/>
                <a:gd name="connsiteY10" fmla="*/ 14790 h 978139"/>
                <a:gd name="connsiteX11" fmla="*/ 622702 w 1004937"/>
                <a:gd name="connsiteY11" fmla="*/ 32232 h 978139"/>
                <a:gd name="connsiteX12" fmla="*/ 666222 w 1004937"/>
                <a:gd name="connsiteY12" fmla="*/ 6804 h 978139"/>
                <a:gd name="connsiteX13" fmla="*/ 703610 w 1004937"/>
                <a:gd name="connsiteY13" fmla="*/ 50038 h 978139"/>
                <a:gd name="connsiteX14" fmla="*/ 796958 w 1004937"/>
                <a:gd name="connsiteY14" fmla="*/ 47 h 978139"/>
                <a:gd name="connsiteX15" fmla="*/ 837147 w 1004937"/>
                <a:gd name="connsiteY15" fmla="*/ 41178 h 978139"/>
                <a:gd name="connsiteX16" fmla="*/ 889592 w 1004937"/>
                <a:gd name="connsiteY16" fmla="*/ 51356 h 978139"/>
                <a:gd name="connsiteX17" fmla="*/ 943340 w 1004937"/>
                <a:gd name="connsiteY17" fmla="*/ 80000 h 978139"/>
                <a:gd name="connsiteX18" fmla="*/ 942506 w 1004937"/>
                <a:gd name="connsiteY18" fmla="*/ 132747 h 978139"/>
                <a:gd name="connsiteX19" fmla="*/ 942506 w 1004937"/>
                <a:gd name="connsiteY19" fmla="*/ 192278 h 978139"/>
                <a:gd name="connsiteX20" fmla="*/ 978225 w 1004937"/>
                <a:gd name="connsiteY20" fmla="*/ 258953 h 978139"/>
                <a:gd name="connsiteX21" fmla="*/ 1004419 w 1004937"/>
                <a:gd name="connsiteY21" fmla="*/ 380397 h 978139"/>
                <a:gd name="connsiteX22" fmla="*/ 994894 w 1004937"/>
                <a:gd name="connsiteY22" fmla="*/ 585184 h 978139"/>
                <a:gd name="connsiteX23" fmla="*/ 985369 w 1004937"/>
                <a:gd name="connsiteY23" fmla="*/ 623284 h 978139"/>
                <a:gd name="connsiteX24" fmla="*/ 1002037 w 1004937"/>
                <a:gd name="connsiteY24" fmla="*/ 668528 h 978139"/>
                <a:gd name="connsiteX25" fmla="*/ 1000317 w 1004937"/>
                <a:gd name="connsiteY25" fmla="*/ 708128 h 978139"/>
                <a:gd name="connsiteX26" fmla="*/ 966709 w 1004937"/>
                <a:gd name="connsiteY26" fmla="*/ 733175 h 978139"/>
                <a:gd name="connsiteX27" fmla="*/ 932981 w 1004937"/>
                <a:gd name="connsiteY27" fmla="*/ 766159 h 978139"/>
                <a:gd name="connsiteX28" fmla="*/ 880594 w 1004937"/>
                <a:gd name="connsiteY28" fmla="*/ 773303 h 978139"/>
                <a:gd name="connsiteX29" fmla="*/ 847256 w 1004937"/>
                <a:gd name="connsiteY29" fmla="*/ 806641 h 978139"/>
                <a:gd name="connsiteX30" fmla="*/ 759150 w 1004937"/>
                <a:gd name="connsiteY30" fmla="*/ 856647 h 978139"/>
                <a:gd name="connsiteX31" fmla="*/ 694856 w 1004937"/>
                <a:gd name="connsiteY31" fmla="*/ 925703 h 978139"/>
                <a:gd name="connsiteX32" fmla="*/ 654375 w 1004937"/>
                <a:gd name="connsiteY32" fmla="*/ 939991 h 978139"/>
                <a:gd name="connsiteX33" fmla="*/ 599606 w 1004937"/>
                <a:gd name="connsiteY33" fmla="*/ 909034 h 978139"/>
                <a:gd name="connsiteX34" fmla="*/ 568650 w 1004937"/>
                <a:gd name="connsiteY34" fmla="*/ 916178 h 978139"/>
                <a:gd name="connsiteX35" fmla="*/ 490069 w 1004937"/>
                <a:gd name="connsiteY35" fmla="*/ 978091 h 978139"/>
                <a:gd name="connsiteX36" fmla="*/ 482711 w 1004937"/>
                <a:gd name="connsiteY36" fmla="*/ 926313 h 978139"/>
                <a:gd name="connsiteX37" fmla="*/ 403405 w 1004937"/>
                <a:gd name="connsiteY37" fmla="*/ 916367 h 978139"/>
                <a:gd name="connsiteX38" fmla="*/ 328144 w 1004937"/>
                <a:gd name="connsiteY38" fmla="*/ 863791 h 978139"/>
                <a:gd name="connsiteX39" fmla="*/ 263850 w 1004937"/>
                <a:gd name="connsiteY39" fmla="*/ 885222 h 978139"/>
                <a:gd name="connsiteX40" fmla="*/ 232894 w 1004937"/>
                <a:gd name="connsiteY40" fmla="*/ 854266 h 978139"/>
                <a:gd name="connsiteX41" fmla="*/ 220987 w 1004937"/>
                <a:gd name="connsiteY41" fmla="*/ 818547 h 978139"/>
                <a:gd name="connsiteX42" fmla="*/ 180506 w 1004937"/>
                <a:gd name="connsiteY42" fmla="*/ 799497 h 978139"/>
                <a:gd name="connsiteX43" fmla="*/ 118594 w 1004937"/>
                <a:gd name="connsiteY43" fmla="*/ 723297 h 978139"/>
                <a:gd name="connsiteX44" fmla="*/ 80494 w 1004937"/>
                <a:gd name="connsiteY44" fmla="*/ 628047 h 978139"/>
                <a:gd name="connsiteX45" fmla="*/ 73350 w 1004937"/>
                <a:gd name="connsiteY45" fmla="*/ 575659 h 978139"/>
                <a:gd name="connsiteX46" fmla="*/ 49537 w 1004937"/>
                <a:gd name="connsiteY46" fmla="*/ 511366 h 978139"/>
                <a:gd name="connsiteX47" fmla="*/ 1912 w 1004937"/>
                <a:gd name="connsiteY47" fmla="*/ 392303 h 978139"/>
                <a:gd name="connsiteX48" fmla="*/ 11437 w 1004937"/>
                <a:gd name="connsiteY48" fmla="*/ 280384 h 978139"/>
                <a:gd name="connsiteX49" fmla="*/ 30487 w 1004937"/>
                <a:gd name="connsiteY49" fmla="*/ 242284 h 978139"/>
                <a:gd name="connsiteX50" fmla="*/ 16200 w 1004937"/>
                <a:gd name="connsiteY50" fmla="*/ 187516 h 978139"/>
                <a:gd name="connsiteX51" fmla="*/ 35250 w 1004937"/>
                <a:gd name="connsiteY51" fmla="*/ 170847 h 978139"/>
                <a:gd name="connsiteX52" fmla="*/ 106687 w 1004937"/>
                <a:gd name="connsiteY52" fmla="*/ 180372 h 978139"/>
                <a:gd name="connsiteX53" fmla="*/ 118594 w 1004937"/>
                <a:gd name="connsiteY53" fmla="*/ 187516 h 978139"/>
                <a:gd name="connsiteX0" fmla="*/ 111450 w 1004937"/>
                <a:gd name="connsiteY0" fmla="*/ 235707 h 971562"/>
                <a:gd name="connsiteX1" fmla="*/ 118594 w 1004937"/>
                <a:gd name="connsiteY1" fmla="*/ 180939 h 971562"/>
                <a:gd name="connsiteX2" fmla="*/ 99544 w 1004937"/>
                <a:gd name="connsiteY2" fmla="*/ 116645 h 971562"/>
                <a:gd name="connsiteX3" fmla="*/ 147344 w 1004937"/>
                <a:gd name="connsiteY3" fmla="*/ 104954 h 971562"/>
                <a:gd name="connsiteX4" fmla="*/ 175040 w 1004937"/>
                <a:gd name="connsiteY4" fmla="*/ 124835 h 971562"/>
                <a:gd name="connsiteX5" fmla="*/ 185248 w 1004937"/>
                <a:gd name="connsiteY5" fmla="*/ 125062 h 971562"/>
                <a:gd name="connsiteX6" fmla="*/ 223369 w 1004937"/>
                <a:gd name="connsiteY6" fmla="*/ 121407 h 971562"/>
                <a:gd name="connsiteX7" fmla="*/ 232434 w 1004937"/>
                <a:gd name="connsiteY7" fmla="*/ 101817 h 971562"/>
                <a:gd name="connsiteX8" fmla="*/ 288852 w 1004937"/>
                <a:gd name="connsiteY8" fmla="*/ 37868 h 971562"/>
                <a:gd name="connsiteX9" fmla="*/ 449672 w 1004937"/>
                <a:gd name="connsiteY9" fmla="*/ 14184 h 971562"/>
                <a:gd name="connsiteX10" fmla="*/ 525811 w 1004937"/>
                <a:gd name="connsiteY10" fmla="*/ 8213 h 971562"/>
                <a:gd name="connsiteX11" fmla="*/ 622702 w 1004937"/>
                <a:gd name="connsiteY11" fmla="*/ 25655 h 971562"/>
                <a:gd name="connsiteX12" fmla="*/ 666222 w 1004937"/>
                <a:gd name="connsiteY12" fmla="*/ 227 h 971562"/>
                <a:gd name="connsiteX13" fmla="*/ 703610 w 1004937"/>
                <a:gd name="connsiteY13" fmla="*/ 43461 h 971562"/>
                <a:gd name="connsiteX14" fmla="*/ 774734 w 1004937"/>
                <a:gd name="connsiteY14" fmla="*/ 36645 h 971562"/>
                <a:gd name="connsiteX15" fmla="*/ 837147 w 1004937"/>
                <a:gd name="connsiteY15" fmla="*/ 34601 h 971562"/>
                <a:gd name="connsiteX16" fmla="*/ 889592 w 1004937"/>
                <a:gd name="connsiteY16" fmla="*/ 44779 h 971562"/>
                <a:gd name="connsiteX17" fmla="*/ 943340 w 1004937"/>
                <a:gd name="connsiteY17" fmla="*/ 73423 h 971562"/>
                <a:gd name="connsiteX18" fmla="*/ 942506 w 1004937"/>
                <a:gd name="connsiteY18" fmla="*/ 126170 h 971562"/>
                <a:gd name="connsiteX19" fmla="*/ 942506 w 1004937"/>
                <a:gd name="connsiteY19" fmla="*/ 185701 h 971562"/>
                <a:gd name="connsiteX20" fmla="*/ 978225 w 1004937"/>
                <a:gd name="connsiteY20" fmla="*/ 252376 h 971562"/>
                <a:gd name="connsiteX21" fmla="*/ 1004419 w 1004937"/>
                <a:gd name="connsiteY21" fmla="*/ 373820 h 971562"/>
                <a:gd name="connsiteX22" fmla="*/ 994894 w 1004937"/>
                <a:gd name="connsiteY22" fmla="*/ 578607 h 971562"/>
                <a:gd name="connsiteX23" fmla="*/ 985369 w 1004937"/>
                <a:gd name="connsiteY23" fmla="*/ 616707 h 971562"/>
                <a:gd name="connsiteX24" fmla="*/ 1002037 w 1004937"/>
                <a:gd name="connsiteY24" fmla="*/ 661951 h 971562"/>
                <a:gd name="connsiteX25" fmla="*/ 1000317 w 1004937"/>
                <a:gd name="connsiteY25" fmla="*/ 701551 h 971562"/>
                <a:gd name="connsiteX26" fmla="*/ 966709 w 1004937"/>
                <a:gd name="connsiteY26" fmla="*/ 726598 h 971562"/>
                <a:gd name="connsiteX27" fmla="*/ 932981 w 1004937"/>
                <a:gd name="connsiteY27" fmla="*/ 759582 h 971562"/>
                <a:gd name="connsiteX28" fmla="*/ 880594 w 1004937"/>
                <a:gd name="connsiteY28" fmla="*/ 766726 h 971562"/>
                <a:gd name="connsiteX29" fmla="*/ 847256 w 1004937"/>
                <a:gd name="connsiteY29" fmla="*/ 800064 h 971562"/>
                <a:gd name="connsiteX30" fmla="*/ 759150 w 1004937"/>
                <a:gd name="connsiteY30" fmla="*/ 850070 h 971562"/>
                <a:gd name="connsiteX31" fmla="*/ 694856 w 1004937"/>
                <a:gd name="connsiteY31" fmla="*/ 919126 h 971562"/>
                <a:gd name="connsiteX32" fmla="*/ 654375 w 1004937"/>
                <a:gd name="connsiteY32" fmla="*/ 933414 h 971562"/>
                <a:gd name="connsiteX33" fmla="*/ 599606 w 1004937"/>
                <a:gd name="connsiteY33" fmla="*/ 902457 h 971562"/>
                <a:gd name="connsiteX34" fmla="*/ 568650 w 1004937"/>
                <a:gd name="connsiteY34" fmla="*/ 909601 h 971562"/>
                <a:gd name="connsiteX35" fmla="*/ 490069 w 1004937"/>
                <a:gd name="connsiteY35" fmla="*/ 971514 h 971562"/>
                <a:gd name="connsiteX36" fmla="*/ 482711 w 1004937"/>
                <a:gd name="connsiteY36" fmla="*/ 919736 h 971562"/>
                <a:gd name="connsiteX37" fmla="*/ 403405 w 1004937"/>
                <a:gd name="connsiteY37" fmla="*/ 909790 h 971562"/>
                <a:gd name="connsiteX38" fmla="*/ 328144 w 1004937"/>
                <a:gd name="connsiteY38" fmla="*/ 857214 h 971562"/>
                <a:gd name="connsiteX39" fmla="*/ 263850 w 1004937"/>
                <a:gd name="connsiteY39" fmla="*/ 878645 h 971562"/>
                <a:gd name="connsiteX40" fmla="*/ 232894 w 1004937"/>
                <a:gd name="connsiteY40" fmla="*/ 847689 h 971562"/>
                <a:gd name="connsiteX41" fmla="*/ 220987 w 1004937"/>
                <a:gd name="connsiteY41" fmla="*/ 811970 h 971562"/>
                <a:gd name="connsiteX42" fmla="*/ 180506 w 1004937"/>
                <a:gd name="connsiteY42" fmla="*/ 792920 h 971562"/>
                <a:gd name="connsiteX43" fmla="*/ 118594 w 1004937"/>
                <a:gd name="connsiteY43" fmla="*/ 716720 h 971562"/>
                <a:gd name="connsiteX44" fmla="*/ 80494 w 1004937"/>
                <a:gd name="connsiteY44" fmla="*/ 621470 h 971562"/>
                <a:gd name="connsiteX45" fmla="*/ 73350 w 1004937"/>
                <a:gd name="connsiteY45" fmla="*/ 569082 h 971562"/>
                <a:gd name="connsiteX46" fmla="*/ 49537 w 1004937"/>
                <a:gd name="connsiteY46" fmla="*/ 504789 h 971562"/>
                <a:gd name="connsiteX47" fmla="*/ 1912 w 1004937"/>
                <a:gd name="connsiteY47" fmla="*/ 385726 h 971562"/>
                <a:gd name="connsiteX48" fmla="*/ 11437 w 1004937"/>
                <a:gd name="connsiteY48" fmla="*/ 273807 h 971562"/>
                <a:gd name="connsiteX49" fmla="*/ 30487 w 1004937"/>
                <a:gd name="connsiteY49" fmla="*/ 235707 h 971562"/>
                <a:gd name="connsiteX50" fmla="*/ 16200 w 1004937"/>
                <a:gd name="connsiteY50" fmla="*/ 180939 h 971562"/>
                <a:gd name="connsiteX51" fmla="*/ 35250 w 1004937"/>
                <a:gd name="connsiteY51" fmla="*/ 164270 h 971562"/>
                <a:gd name="connsiteX52" fmla="*/ 106687 w 1004937"/>
                <a:gd name="connsiteY52" fmla="*/ 173795 h 971562"/>
                <a:gd name="connsiteX53" fmla="*/ 118594 w 1004937"/>
                <a:gd name="connsiteY53" fmla="*/ 180939 h 971562"/>
                <a:gd name="connsiteX0" fmla="*/ 111450 w 1004937"/>
                <a:gd name="connsiteY0" fmla="*/ 235707 h 971562"/>
                <a:gd name="connsiteX1" fmla="*/ 118594 w 1004937"/>
                <a:gd name="connsiteY1" fmla="*/ 180939 h 971562"/>
                <a:gd name="connsiteX2" fmla="*/ 99544 w 1004937"/>
                <a:gd name="connsiteY2" fmla="*/ 116645 h 971562"/>
                <a:gd name="connsiteX3" fmla="*/ 147344 w 1004937"/>
                <a:gd name="connsiteY3" fmla="*/ 104954 h 971562"/>
                <a:gd name="connsiteX4" fmla="*/ 175040 w 1004937"/>
                <a:gd name="connsiteY4" fmla="*/ 124835 h 971562"/>
                <a:gd name="connsiteX5" fmla="*/ 185248 w 1004937"/>
                <a:gd name="connsiteY5" fmla="*/ 125062 h 971562"/>
                <a:gd name="connsiteX6" fmla="*/ 223369 w 1004937"/>
                <a:gd name="connsiteY6" fmla="*/ 121407 h 971562"/>
                <a:gd name="connsiteX7" fmla="*/ 232434 w 1004937"/>
                <a:gd name="connsiteY7" fmla="*/ 101817 h 971562"/>
                <a:gd name="connsiteX8" fmla="*/ 288852 w 1004937"/>
                <a:gd name="connsiteY8" fmla="*/ 37868 h 971562"/>
                <a:gd name="connsiteX9" fmla="*/ 449672 w 1004937"/>
                <a:gd name="connsiteY9" fmla="*/ 14184 h 971562"/>
                <a:gd name="connsiteX10" fmla="*/ 525811 w 1004937"/>
                <a:gd name="connsiteY10" fmla="*/ 8213 h 971562"/>
                <a:gd name="connsiteX11" fmla="*/ 622702 w 1004937"/>
                <a:gd name="connsiteY11" fmla="*/ 25655 h 971562"/>
                <a:gd name="connsiteX12" fmla="*/ 666222 w 1004937"/>
                <a:gd name="connsiteY12" fmla="*/ 227 h 971562"/>
                <a:gd name="connsiteX13" fmla="*/ 703610 w 1004937"/>
                <a:gd name="connsiteY13" fmla="*/ 43461 h 971562"/>
                <a:gd name="connsiteX14" fmla="*/ 774734 w 1004937"/>
                <a:gd name="connsiteY14" fmla="*/ 36645 h 971562"/>
                <a:gd name="connsiteX15" fmla="*/ 816541 w 1004937"/>
                <a:gd name="connsiteY15" fmla="*/ 66698 h 971562"/>
                <a:gd name="connsiteX16" fmla="*/ 889592 w 1004937"/>
                <a:gd name="connsiteY16" fmla="*/ 44779 h 971562"/>
                <a:gd name="connsiteX17" fmla="*/ 943340 w 1004937"/>
                <a:gd name="connsiteY17" fmla="*/ 73423 h 971562"/>
                <a:gd name="connsiteX18" fmla="*/ 942506 w 1004937"/>
                <a:gd name="connsiteY18" fmla="*/ 126170 h 971562"/>
                <a:gd name="connsiteX19" fmla="*/ 942506 w 1004937"/>
                <a:gd name="connsiteY19" fmla="*/ 185701 h 971562"/>
                <a:gd name="connsiteX20" fmla="*/ 978225 w 1004937"/>
                <a:gd name="connsiteY20" fmla="*/ 252376 h 971562"/>
                <a:gd name="connsiteX21" fmla="*/ 1004419 w 1004937"/>
                <a:gd name="connsiteY21" fmla="*/ 373820 h 971562"/>
                <a:gd name="connsiteX22" fmla="*/ 994894 w 1004937"/>
                <a:gd name="connsiteY22" fmla="*/ 578607 h 971562"/>
                <a:gd name="connsiteX23" fmla="*/ 985369 w 1004937"/>
                <a:gd name="connsiteY23" fmla="*/ 616707 h 971562"/>
                <a:gd name="connsiteX24" fmla="*/ 1002037 w 1004937"/>
                <a:gd name="connsiteY24" fmla="*/ 661951 h 971562"/>
                <a:gd name="connsiteX25" fmla="*/ 1000317 w 1004937"/>
                <a:gd name="connsiteY25" fmla="*/ 701551 h 971562"/>
                <a:gd name="connsiteX26" fmla="*/ 966709 w 1004937"/>
                <a:gd name="connsiteY26" fmla="*/ 726598 h 971562"/>
                <a:gd name="connsiteX27" fmla="*/ 932981 w 1004937"/>
                <a:gd name="connsiteY27" fmla="*/ 759582 h 971562"/>
                <a:gd name="connsiteX28" fmla="*/ 880594 w 1004937"/>
                <a:gd name="connsiteY28" fmla="*/ 766726 h 971562"/>
                <a:gd name="connsiteX29" fmla="*/ 847256 w 1004937"/>
                <a:gd name="connsiteY29" fmla="*/ 800064 h 971562"/>
                <a:gd name="connsiteX30" fmla="*/ 759150 w 1004937"/>
                <a:gd name="connsiteY30" fmla="*/ 850070 h 971562"/>
                <a:gd name="connsiteX31" fmla="*/ 694856 w 1004937"/>
                <a:gd name="connsiteY31" fmla="*/ 919126 h 971562"/>
                <a:gd name="connsiteX32" fmla="*/ 654375 w 1004937"/>
                <a:gd name="connsiteY32" fmla="*/ 933414 h 971562"/>
                <a:gd name="connsiteX33" fmla="*/ 599606 w 1004937"/>
                <a:gd name="connsiteY33" fmla="*/ 902457 h 971562"/>
                <a:gd name="connsiteX34" fmla="*/ 568650 w 1004937"/>
                <a:gd name="connsiteY34" fmla="*/ 909601 h 971562"/>
                <a:gd name="connsiteX35" fmla="*/ 490069 w 1004937"/>
                <a:gd name="connsiteY35" fmla="*/ 971514 h 971562"/>
                <a:gd name="connsiteX36" fmla="*/ 482711 w 1004937"/>
                <a:gd name="connsiteY36" fmla="*/ 919736 h 971562"/>
                <a:gd name="connsiteX37" fmla="*/ 403405 w 1004937"/>
                <a:gd name="connsiteY37" fmla="*/ 909790 h 971562"/>
                <a:gd name="connsiteX38" fmla="*/ 328144 w 1004937"/>
                <a:gd name="connsiteY38" fmla="*/ 857214 h 971562"/>
                <a:gd name="connsiteX39" fmla="*/ 263850 w 1004937"/>
                <a:gd name="connsiteY39" fmla="*/ 878645 h 971562"/>
                <a:gd name="connsiteX40" fmla="*/ 232894 w 1004937"/>
                <a:gd name="connsiteY40" fmla="*/ 847689 h 971562"/>
                <a:gd name="connsiteX41" fmla="*/ 220987 w 1004937"/>
                <a:gd name="connsiteY41" fmla="*/ 811970 h 971562"/>
                <a:gd name="connsiteX42" fmla="*/ 180506 w 1004937"/>
                <a:gd name="connsiteY42" fmla="*/ 792920 h 971562"/>
                <a:gd name="connsiteX43" fmla="*/ 118594 w 1004937"/>
                <a:gd name="connsiteY43" fmla="*/ 716720 h 971562"/>
                <a:gd name="connsiteX44" fmla="*/ 80494 w 1004937"/>
                <a:gd name="connsiteY44" fmla="*/ 621470 h 971562"/>
                <a:gd name="connsiteX45" fmla="*/ 73350 w 1004937"/>
                <a:gd name="connsiteY45" fmla="*/ 569082 h 971562"/>
                <a:gd name="connsiteX46" fmla="*/ 49537 w 1004937"/>
                <a:gd name="connsiteY46" fmla="*/ 504789 h 971562"/>
                <a:gd name="connsiteX47" fmla="*/ 1912 w 1004937"/>
                <a:gd name="connsiteY47" fmla="*/ 385726 h 971562"/>
                <a:gd name="connsiteX48" fmla="*/ 11437 w 1004937"/>
                <a:gd name="connsiteY48" fmla="*/ 273807 h 971562"/>
                <a:gd name="connsiteX49" fmla="*/ 30487 w 1004937"/>
                <a:gd name="connsiteY49" fmla="*/ 235707 h 971562"/>
                <a:gd name="connsiteX50" fmla="*/ 16200 w 1004937"/>
                <a:gd name="connsiteY50" fmla="*/ 180939 h 971562"/>
                <a:gd name="connsiteX51" fmla="*/ 35250 w 1004937"/>
                <a:gd name="connsiteY51" fmla="*/ 164270 h 971562"/>
                <a:gd name="connsiteX52" fmla="*/ 106687 w 1004937"/>
                <a:gd name="connsiteY52" fmla="*/ 173795 h 971562"/>
                <a:gd name="connsiteX53" fmla="*/ 118594 w 1004937"/>
                <a:gd name="connsiteY53" fmla="*/ 180939 h 971562"/>
                <a:gd name="connsiteX0" fmla="*/ 111450 w 1004937"/>
                <a:gd name="connsiteY0" fmla="*/ 235707 h 971562"/>
                <a:gd name="connsiteX1" fmla="*/ 118594 w 1004937"/>
                <a:gd name="connsiteY1" fmla="*/ 180939 h 971562"/>
                <a:gd name="connsiteX2" fmla="*/ 99544 w 1004937"/>
                <a:gd name="connsiteY2" fmla="*/ 116645 h 971562"/>
                <a:gd name="connsiteX3" fmla="*/ 147344 w 1004937"/>
                <a:gd name="connsiteY3" fmla="*/ 104954 h 971562"/>
                <a:gd name="connsiteX4" fmla="*/ 175040 w 1004937"/>
                <a:gd name="connsiteY4" fmla="*/ 124835 h 971562"/>
                <a:gd name="connsiteX5" fmla="*/ 185248 w 1004937"/>
                <a:gd name="connsiteY5" fmla="*/ 125062 h 971562"/>
                <a:gd name="connsiteX6" fmla="*/ 223369 w 1004937"/>
                <a:gd name="connsiteY6" fmla="*/ 121407 h 971562"/>
                <a:gd name="connsiteX7" fmla="*/ 232434 w 1004937"/>
                <a:gd name="connsiteY7" fmla="*/ 101817 h 971562"/>
                <a:gd name="connsiteX8" fmla="*/ 288852 w 1004937"/>
                <a:gd name="connsiteY8" fmla="*/ 37868 h 971562"/>
                <a:gd name="connsiteX9" fmla="*/ 449672 w 1004937"/>
                <a:gd name="connsiteY9" fmla="*/ 14184 h 971562"/>
                <a:gd name="connsiteX10" fmla="*/ 525811 w 1004937"/>
                <a:gd name="connsiteY10" fmla="*/ 8213 h 971562"/>
                <a:gd name="connsiteX11" fmla="*/ 622702 w 1004937"/>
                <a:gd name="connsiteY11" fmla="*/ 25655 h 971562"/>
                <a:gd name="connsiteX12" fmla="*/ 666222 w 1004937"/>
                <a:gd name="connsiteY12" fmla="*/ 227 h 971562"/>
                <a:gd name="connsiteX13" fmla="*/ 703610 w 1004937"/>
                <a:gd name="connsiteY13" fmla="*/ 43461 h 971562"/>
                <a:gd name="connsiteX14" fmla="*/ 774734 w 1004937"/>
                <a:gd name="connsiteY14" fmla="*/ 36645 h 971562"/>
                <a:gd name="connsiteX15" fmla="*/ 816541 w 1004937"/>
                <a:gd name="connsiteY15" fmla="*/ 66698 h 971562"/>
                <a:gd name="connsiteX16" fmla="*/ 865372 w 1004937"/>
                <a:gd name="connsiteY16" fmla="*/ 75955 h 971562"/>
                <a:gd name="connsiteX17" fmla="*/ 943340 w 1004937"/>
                <a:gd name="connsiteY17" fmla="*/ 73423 h 971562"/>
                <a:gd name="connsiteX18" fmla="*/ 942506 w 1004937"/>
                <a:gd name="connsiteY18" fmla="*/ 126170 h 971562"/>
                <a:gd name="connsiteX19" fmla="*/ 942506 w 1004937"/>
                <a:gd name="connsiteY19" fmla="*/ 185701 h 971562"/>
                <a:gd name="connsiteX20" fmla="*/ 978225 w 1004937"/>
                <a:gd name="connsiteY20" fmla="*/ 252376 h 971562"/>
                <a:gd name="connsiteX21" fmla="*/ 1004419 w 1004937"/>
                <a:gd name="connsiteY21" fmla="*/ 373820 h 971562"/>
                <a:gd name="connsiteX22" fmla="*/ 994894 w 1004937"/>
                <a:gd name="connsiteY22" fmla="*/ 578607 h 971562"/>
                <a:gd name="connsiteX23" fmla="*/ 985369 w 1004937"/>
                <a:gd name="connsiteY23" fmla="*/ 616707 h 971562"/>
                <a:gd name="connsiteX24" fmla="*/ 1002037 w 1004937"/>
                <a:gd name="connsiteY24" fmla="*/ 661951 h 971562"/>
                <a:gd name="connsiteX25" fmla="*/ 1000317 w 1004937"/>
                <a:gd name="connsiteY25" fmla="*/ 701551 h 971562"/>
                <a:gd name="connsiteX26" fmla="*/ 966709 w 1004937"/>
                <a:gd name="connsiteY26" fmla="*/ 726598 h 971562"/>
                <a:gd name="connsiteX27" fmla="*/ 932981 w 1004937"/>
                <a:gd name="connsiteY27" fmla="*/ 759582 h 971562"/>
                <a:gd name="connsiteX28" fmla="*/ 880594 w 1004937"/>
                <a:gd name="connsiteY28" fmla="*/ 766726 h 971562"/>
                <a:gd name="connsiteX29" fmla="*/ 847256 w 1004937"/>
                <a:gd name="connsiteY29" fmla="*/ 800064 h 971562"/>
                <a:gd name="connsiteX30" fmla="*/ 759150 w 1004937"/>
                <a:gd name="connsiteY30" fmla="*/ 850070 h 971562"/>
                <a:gd name="connsiteX31" fmla="*/ 694856 w 1004937"/>
                <a:gd name="connsiteY31" fmla="*/ 919126 h 971562"/>
                <a:gd name="connsiteX32" fmla="*/ 654375 w 1004937"/>
                <a:gd name="connsiteY32" fmla="*/ 933414 h 971562"/>
                <a:gd name="connsiteX33" fmla="*/ 599606 w 1004937"/>
                <a:gd name="connsiteY33" fmla="*/ 902457 h 971562"/>
                <a:gd name="connsiteX34" fmla="*/ 568650 w 1004937"/>
                <a:gd name="connsiteY34" fmla="*/ 909601 h 971562"/>
                <a:gd name="connsiteX35" fmla="*/ 490069 w 1004937"/>
                <a:gd name="connsiteY35" fmla="*/ 971514 h 971562"/>
                <a:gd name="connsiteX36" fmla="*/ 482711 w 1004937"/>
                <a:gd name="connsiteY36" fmla="*/ 919736 h 971562"/>
                <a:gd name="connsiteX37" fmla="*/ 403405 w 1004937"/>
                <a:gd name="connsiteY37" fmla="*/ 909790 h 971562"/>
                <a:gd name="connsiteX38" fmla="*/ 328144 w 1004937"/>
                <a:gd name="connsiteY38" fmla="*/ 857214 h 971562"/>
                <a:gd name="connsiteX39" fmla="*/ 263850 w 1004937"/>
                <a:gd name="connsiteY39" fmla="*/ 878645 h 971562"/>
                <a:gd name="connsiteX40" fmla="*/ 232894 w 1004937"/>
                <a:gd name="connsiteY40" fmla="*/ 847689 h 971562"/>
                <a:gd name="connsiteX41" fmla="*/ 220987 w 1004937"/>
                <a:gd name="connsiteY41" fmla="*/ 811970 h 971562"/>
                <a:gd name="connsiteX42" fmla="*/ 180506 w 1004937"/>
                <a:gd name="connsiteY42" fmla="*/ 792920 h 971562"/>
                <a:gd name="connsiteX43" fmla="*/ 118594 w 1004937"/>
                <a:gd name="connsiteY43" fmla="*/ 716720 h 971562"/>
                <a:gd name="connsiteX44" fmla="*/ 80494 w 1004937"/>
                <a:gd name="connsiteY44" fmla="*/ 621470 h 971562"/>
                <a:gd name="connsiteX45" fmla="*/ 73350 w 1004937"/>
                <a:gd name="connsiteY45" fmla="*/ 569082 h 971562"/>
                <a:gd name="connsiteX46" fmla="*/ 49537 w 1004937"/>
                <a:gd name="connsiteY46" fmla="*/ 504789 h 971562"/>
                <a:gd name="connsiteX47" fmla="*/ 1912 w 1004937"/>
                <a:gd name="connsiteY47" fmla="*/ 385726 h 971562"/>
                <a:gd name="connsiteX48" fmla="*/ 11437 w 1004937"/>
                <a:gd name="connsiteY48" fmla="*/ 273807 h 971562"/>
                <a:gd name="connsiteX49" fmla="*/ 30487 w 1004937"/>
                <a:gd name="connsiteY49" fmla="*/ 235707 h 971562"/>
                <a:gd name="connsiteX50" fmla="*/ 16200 w 1004937"/>
                <a:gd name="connsiteY50" fmla="*/ 180939 h 971562"/>
                <a:gd name="connsiteX51" fmla="*/ 35250 w 1004937"/>
                <a:gd name="connsiteY51" fmla="*/ 164270 h 971562"/>
                <a:gd name="connsiteX52" fmla="*/ 106687 w 1004937"/>
                <a:gd name="connsiteY52" fmla="*/ 173795 h 971562"/>
                <a:gd name="connsiteX53" fmla="*/ 118594 w 1004937"/>
                <a:gd name="connsiteY53" fmla="*/ 180939 h 971562"/>
                <a:gd name="connsiteX0" fmla="*/ 111450 w 1004937"/>
                <a:gd name="connsiteY0" fmla="*/ 235707 h 971562"/>
                <a:gd name="connsiteX1" fmla="*/ 118594 w 1004937"/>
                <a:gd name="connsiteY1" fmla="*/ 180939 h 971562"/>
                <a:gd name="connsiteX2" fmla="*/ 99544 w 1004937"/>
                <a:gd name="connsiteY2" fmla="*/ 116645 h 971562"/>
                <a:gd name="connsiteX3" fmla="*/ 147344 w 1004937"/>
                <a:gd name="connsiteY3" fmla="*/ 104954 h 971562"/>
                <a:gd name="connsiteX4" fmla="*/ 175040 w 1004937"/>
                <a:gd name="connsiteY4" fmla="*/ 124835 h 971562"/>
                <a:gd name="connsiteX5" fmla="*/ 185248 w 1004937"/>
                <a:gd name="connsiteY5" fmla="*/ 125062 h 971562"/>
                <a:gd name="connsiteX6" fmla="*/ 223369 w 1004937"/>
                <a:gd name="connsiteY6" fmla="*/ 121407 h 971562"/>
                <a:gd name="connsiteX7" fmla="*/ 232434 w 1004937"/>
                <a:gd name="connsiteY7" fmla="*/ 101817 h 971562"/>
                <a:gd name="connsiteX8" fmla="*/ 288852 w 1004937"/>
                <a:gd name="connsiteY8" fmla="*/ 37868 h 971562"/>
                <a:gd name="connsiteX9" fmla="*/ 449672 w 1004937"/>
                <a:gd name="connsiteY9" fmla="*/ 14184 h 971562"/>
                <a:gd name="connsiteX10" fmla="*/ 525811 w 1004937"/>
                <a:gd name="connsiteY10" fmla="*/ 8213 h 971562"/>
                <a:gd name="connsiteX11" fmla="*/ 622702 w 1004937"/>
                <a:gd name="connsiteY11" fmla="*/ 25655 h 971562"/>
                <a:gd name="connsiteX12" fmla="*/ 666222 w 1004937"/>
                <a:gd name="connsiteY12" fmla="*/ 227 h 971562"/>
                <a:gd name="connsiteX13" fmla="*/ 703610 w 1004937"/>
                <a:gd name="connsiteY13" fmla="*/ 43461 h 971562"/>
                <a:gd name="connsiteX14" fmla="*/ 774734 w 1004937"/>
                <a:gd name="connsiteY14" fmla="*/ 36645 h 971562"/>
                <a:gd name="connsiteX15" fmla="*/ 816541 w 1004937"/>
                <a:gd name="connsiteY15" fmla="*/ 66698 h 971562"/>
                <a:gd name="connsiteX16" fmla="*/ 865372 w 1004937"/>
                <a:gd name="connsiteY16" fmla="*/ 75955 h 971562"/>
                <a:gd name="connsiteX17" fmla="*/ 911894 w 1004937"/>
                <a:gd name="connsiteY17" fmla="*/ 102763 h 971562"/>
                <a:gd name="connsiteX18" fmla="*/ 942506 w 1004937"/>
                <a:gd name="connsiteY18" fmla="*/ 126170 h 971562"/>
                <a:gd name="connsiteX19" fmla="*/ 942506 w 1004937"/>
                <a:gd name="connsiteY19" fmla="*/ 185701 h 971562"/>
                <a:gd name="connsiteX20" fmla="*/ 978225 w 1004937"/>
                <a:gd name="connsiteY20" fmla="*/ 252376 h 971562"/>
                <a:gd name="connsiteX21" fmla="*/ 1004419 w 1004937"/>
                <a:gd name="connsiteY21" fmla="*/ 373820 h 971562"/>
                <a:gd name="connsiteX22" fmla="*/ 994894 w 1004937"/>
                <a:gd name="connsiteY22" fmla="*/ 578607 h 971562"/>
                <a:gd name="connsiteX23" fmla="*/ 985369 w 1004937"/>
                <a:gd name="connsiteY23" fmla="*/ 616707 h 971562"/>
                <a:gd name="connsiteX24" fmla="*/ 1002037 w 1004937"/>
                <a:gd name="connsiteY24" fmla="*/ 661951 h 971562"/>
                <a:gd name="connsiteX25" fmla="*/ 1000317 w 1004937"/>
                <a:gd name="connsiteY25" fmla="*/ 701551 h 971562"/>
                <a:gd name="connsiteX26" fmla="*/ 966709 w 1004937"/>
                <a:gd name="connsiteY26" fmla="*/ 726598 h 971562"/>
                <a:gd name="connsiteX27" fmla="*/ 932981 w 1004937"/>
                <a:gd name="connsiteY27" fmla="*/ 759582 h 971562"/>
                <a:gd name="connsiteX28" fmla="*/ 880594 w 1004937"/>
                <a:gd name="connsiteY28" fmla="*/ 766726 h 971562"/>
                <a:gd name="connsiteX29" fmla="*/ 847256 w 1004937"/>
                <a:gd name="connsiteY29" fmla="*/ 800064 h 971562"/>
                <a:gd name="connsiteX30" fmla="*/ 759150 w 1004937"/>
                <a:gd name="connsiteY30" fmla="*/ 850070 h 971562"/>
                <a:gd name="connsiteX31" fmla="*/ 694856 w 1004937"/>
                <a:gd name="connsiteY31" fmla="*/ 919126 h 971562"/>
                <a:gd name="connsiteX32" fmla="*/ 654375 w 1004937"/>
                <a:gd name="connsiteY32" fmla="*/ 933414 h 971562"/>
                <a:gd name="connsiteX33" fmla="*/ 599606 w 1004937"/>
                <a:gd name="connsiteY33" fmla="*/ 902457 h 971562"/>
                <a:gd name="connsiteX34" fmla="*/ 568650 w 1004937"/>
                <a:gd name="connsiteY34" fmla="*/ 909601 h 971562"/>
                <a:gd name="connsiteX35" fmla="*/ 490069 w 1004937"/>
                <a:gd name="connsiteY35" fmla="*/ 971514 h 971562"/>
                <a:gd name="connsiteX36" fmla="*/ 482711 w 1004937"/>
                <a:gd name="connsiteY36" fmla="*/ 919736 h 971562"/>
                <a:gd name="connsiteX37" fmla="*/ 403405 w 1004937"/>
                <a:gd name="connsiteY37" fmla="*/ 909790 h 971562"/>
                <a:gd name="connsiteX38" fmla="*/ 328144 w 1004937"/>
                <a:gd name="connsiteY38" fmla="*/ 857214 h 971562"/>
                <a:gd name="connsiteX39" fmla="*/ 263850 w 1004937"/>
                <a:gd name="connsiteY39" fmla="*/ 878645 h 971562"/>
                <a:gd name="connsiteX40" fmla="*/ 232894 w 1004937"/>
                <a:gd name="connsiteY40" fmla="*/ 847689 h 971562"/>
                <a:gd name="connsiteX41" fmla="*/ 220987 w 1004937"/>
                <a:gd name="connsiteY41" fmla="*/ 811970 h 971562"/>
                <a:gd name="connsiteX42" fmla="*/ 180506 w 1004937"/>
                <a:gd name="connsiteY42" fmla="*/ 792920 h 971562"/>
                <a:gd name="connsiteX43" fmla="*/ 118594 w 1004937"/>
                <a:gd name="connsiteY43" fmla="*/ 716720 h 971562"/>
                <a:gd name="connsiteX44" fmla="*/ 80494 w 1004937"/>
                <a:gd name="connsiteY44" fmla="*/ 621470 h 971562"/>
                <a:gd name="connsiteX45" fmla="*/ 73350 w 1004937"/>
                <a:gd name="connsiteY45" fmla="*/ 569082 h 971562"/>
                <a:gd name="connsiteX46" fmla="*/ 49537 w 1004937"/>
                <a:gd name="connsiteY46" fmla="*/ 504789 h 971562"/>
                <a:gd name="connsiteX47" fmla="*/ 1912 w 1004937"/>
                <a:gd name="connsiteY47" fmla="*/ 385726 h 971562"/>
                <a:gd name="connsiteX48" fmla="*/ 11437 w 1004937"/>
                <a:gd name="connsiteY48" fmla="*/ 273807 h 971562"/>
                <a:gd name="connsiteX49" fmla="*/ 30487 w 1004937"/>
                <a:gd name="connsiteY49" fmla="*/ 235707 h 971562"/>
                <a:gd name="connsiteX50" fmla="*/ 16200 w 1004937"/>
                <a:gd name="connsiteY50" fmla="*/ 180939 h 971562"/>
                <a:gd name="connsiteX51" fmla="*/ 35250 w 1004937"/>
                <a:gd name="connsiteY51" fmla="*/ 164270 h 971562"/>
                <a:gd name="connsiteX52" fmla="*/ 106687 w 1004937"/>
                <a:gd name="connsiteY52" fmla="*/ 173795 h 971562"/>
                <a:gd name="connsiteX53" fmla="*/ 118594 w 1004937"/>
                <a:gd name="connsiteY53" fmla="*/ 180939 h 97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4937" h="971562">
                  <a:moveTo>
                    <a:pt x="111450" y="235707"/>
                  </a:moveTo>
                  <a:cubicBezTo>
                    <a:pt x="116014" y="218245"/>
                    <a:pt x="120578" y="200783"/>
                    <a:pt x="118594" y="180939"/>
                  </a:cubicBezTo>
                  <a:cubicBezTo>
                    <a:pt x="116610" y="161095"/>
                    <a:pt x="94752" y="129309"/>
                    <a:pt x="99544" y="116645"/>
                  </a:cubicBezTo>
                  <a:cubicBezTo>
                    <a:pt x="104336" y="103981"/>
                    <a:pt x="134761" y="103589"/>
                    <a:pt x="147344" y="104954"/>
                  </a:cubicBezTo>
                  <a:cubicBezTo>
                    <a:pt x="159927" y="106319"/>
                    <a:pt x="168723" y="121484"/>
                    <a:pt x="175040" y="124835"/>
                  </a:cubicBezTo>
                  <a:cubicBezTo>
                    <a:pt x="181357" y="128186"/>
                    <a:pt x="177193" y="125633"/>
                    <a:pt x="185248" y="125062"/>
                  </a:cubicBezTo>
                  <a:cubicBezTo>
                    <a:pt x="193303" y="124491"/>
                    <a:pt x="215505" y="125281"/>
                    <a:pt x="223369" y="121407"/>
                  </a:cubicBezTo>
                  <a:cubicBezTo>
                    <a:pt x="231233" y="117533"/>
                    <a:pt x="221520" y="115740"/>
                    <a:pt x="232434" y="101817"/>
                  </a:cubicBezTo>
                  <a:cubicBezTo>
                    <a:pt x="243348" y="87894"/>
                    <a:pt x="252646" y="52473"/>
                    <a:pt x="288852" y="37868"/>
                  </a:cubicBezTo>
                  <a:cubicBezTo>
                    <a:pt x="325058" y="23263"/>
                    <a:pt x="410179" y="19126"/>
                    <a:pt x="449672" y="14184"/>
                  </a:cubicBezTo>
                  <a:cubicBezTo>
                    <a:pt x="489165" y="9242"/>
                    <a:pt x="496973" y="6301"/>
                    <a:pt x="525811" y="8213"/>
                  </a:cubicBezTo>
                  <a:cubicBezTo>
                    <a:pt x="554649" y="10125"/>
                    <a:pt x="599300" y="26986"/>
                    <a:pt x="622702" y="25655"/>
                  </a:cubicBezTo>
                  <a:cubicBezTo>
                    <a:pt x="646104" y="24324"/>
                    <a:pt x="652737" y="-2741"/>
                    <a:pt x="666222" y="227"/>
                  </a:cubicBezTo>
                  <a:cubicBezTo>
                    <a:pt x="679707" y="3195"/>
                    <a:pt x="685525" y="37391"/>
                    <a:pt x="703610" y="43461"/>
                  </a:cubicBezTo>
                  <a:cubicBezTo>
                    <a:pt x="721695" y="49531"/>
                    <a:pt x="755912" y="32772"/>
                    <a:pt x="774734" y="36645"/>
                  </a:cubicBezTo>
                  <a:cubicBezTo>
                    <a:pt x="793556" y="40518"/>
                    <a:pt x="801435" y="60146"/>
                    <a:pt x="816541" y="66698"/>
                  </a:cubicBezTo>
                  <a:cubicBezTo>
                    <a:pt x="831647" y="73250"/>
                    <a:pt x="849480" y="69944"/>
                    <a:pt x="865372" y="75955"/>
                  </a:cubicBezTo>
                  <a:cubicBezTo>
                    <a:pt x="881264" y="81966"/>
                    <a:pt x="899038" y="94394"/>
                    <a:pt x="911894" y="102763"/>
                  </a:cubicBezTo>
                  <a:cubicBezTo>
                    <a:pt x="924750" y="111132"/>
                    <a:pt x="937404" y="112347"/>
                    <a:pt x="942506" y="126170"/>
                  </a:cubicBezTo>
                  <a:cubicBezTo>
                    <a:pt x="947608" y="139993"/>
                    <a:pt x="936553" y="164667"/>
                    <a:pt x="942506" y="185701"/>
                  </a:cubicBezTo>
                  <a:cubicBezTo>
                    <a:pt x="948459" y="206735"/>
                    <a:pt x="967906" y="221023"/>
                    <a:pt x="978225" y="252376"/>
                  </a:cubicBezTo>
                  <a:cubicBezTo>
                    <a:pt x="988544" y="283729"/>
                    <a:pt x="1001641" y="319448"/>
                    <a:pt x="1004419" y="373820"/>
                  </a:cubicBezTo>
                  <a:cubicBezTo>
                    <a:pt x="1007197" y="428192"/>
                    <a:pt x="998069" y="538126"/>
                    <a:pt x="994894" y="578607"/>
                  </a:cubicBezTo>
                  <a:cubicBezTo>
                    <a:pt x="991719" y="619088"/>
                    <a:pt x="984179" y="602816"/>
                    <a:pt x="985369" y="616707"/>
                  </a:cubicBezTo>
                  <a:cubicBezTo>
                    <a:pt x="986559" y="630598"/>
                    <a:pt x="999546" y="647810"/>
                    <a:pt x="1002037" y="661951"/>
                  </a:cubicBezTo>
                  <a:cubicBezTo>
                    <a:pt x="1004528" y="676092"/>
                    <a:pt x="1006205" y="690777"/>
                    <a:pt x="1000317" y="701551"/>
                  </a:cubicBezTo>
                  <a:cubicBezTo>
                    <a:pt x="994429" y="712325"/>
                    <a:pt x="977932" y="716926"/>
                    <a:pt x="966709" y="726598"/>
                  </a:cubicBezTo>
                  <a:cubicBezTo>
                    <a:pt x="955486" y="736270"/>
                    <a:pt x="947334" y="752894"/>
                    <a:pt x="932981" y="759582"/>
                  </a:cubicBezTo>
                  <a:cubicBezTo>
                    <a:pt x="918629" y="766270"/>
                    <a:pt x="894881" y="759979"/>
                    <a:pt x="880594" y="766726"/>
                  </a:cubicBezTo>
                  <a:cubicBezTo>
                    <a:pt x="866307" y="773473"/>
                    <a:pt x="867497" y="786173"/>
                    <a:pt x="847256" y="800064"/>
                  </a:cubicBezTo>
                  <a:cubicBezTo>
                    <a:pt x="827015" y="813955"/>
                    <a:pt x="784550" y="830226"/>
                    <a:pt x="759150" y="850070"/>
                  </a:cubicBezTo>
                  <a:cubicBezTo>
                    <a:pt x="733750" y="869914"/>
                    <a:pt x="712318" y="905235"/>
                    <a:pt x="694856" y="919126"/>
                  </a:cubicBezTo>
                  <a:cubicBezTo>
                    <a:pt x="677394" y="933017"/>
                    <a:pt x="670250" y="936192"/>
                    <a:pt x="654375" y="933414"/>
                  </a:cubicBezTo>
                  <a:cubicBezTo>
                    <a:pt x="638500" y="930636"/>
                    <a:pt x="613893" y="906426"/>
                    <a:pt x="599606" y="902457"/>
                  </a:cubicBezTo>
                  <a:cubicBezTo>
                    <a:pt x="585319" y="898488"/>
                    <a:pt x="586906" y="898092"/>
                    <a:pt x="568650" y="909601"/>
                  </a:cubicBezTo>
                  <a:cubicBezTo>
                    <a:pt x="550394" y="921110"/>
                    <a:pt x="504392" y="969825"/>
                    <a:pt x="490069" y="971514"/>
                  </a:cubicBezTo>
                  <a:cubicBezTo>
                    <a:pt x="475746" y="973203"/>
                    <a:pt x="497155" y="930023"/>
                    <a:pt x="482711" y="919736"/>
                  </a:cubicBezTo>
                  <a:cubicBezTo>
                    <a:pt x="468267" y="909449"/>
                    <a:pt x="429166" y="920210"/>
                    <a:pt x="403405" y="909790"/>
                  </a:cubicBezTo>
                  <a:cubicBezTo>
                    <a:pt x="377644" y="899370"/>
                    <a:pt x="351403" y="862405"/>
                    <a:pt x="328144" y="857214"/>
                  </a:cubicBezTo>
                  <a:cubicBezTo>
                    <a:pt x="304885" y="852023"/>
                    <a:pt x="279725" y="880233"/>
                    <a:pt x="263850" y="878645"/>
                  </a:cubicBezTo>
                  <a:cubicBezTo>
                    <a:pt x="247975" y="877058"/>
                    <a:pt x="240038" y="858801"/>
                    <a:pt x="232894" y="847689"/>
                  </a:cubicBezTo>
                  <a:cubicBezTo>
                    <a:pt x="225750" y="836577"/>
                    <a:pt x="229718" y="821098"/>
                    <a:pt x="220987" y="811970"/>
                  </a:cubicBezTo>
                  <a:cubicBezTo>
                    <a:pt x="212256" y="802842"/>
                    <a:pt x="197571" y="808795"/>
                    <a:pt x="180506" y="792920"/>
                  </a:cubicBezTo>
                  <a:cubicBezTo>
                    <a:pt x="163441" y="777045"/>
                    <a:pt x="135263" y="745295"/>
                    <a:pt x="118594" y="716720"/>
                  </a:cubicBezTo>
                  <a:cubicBezTo>
                    <a:pt x="101925" y="688145"/>
                    <a:pt x="88035" y="646076"/>
                    <a:pt x="80494" y="621470"/>
                  </a:cubicBezTo>
                  <a:cubicBezTo>
                    <a:pt x="72953" y="596864"/>
                    <a:pt x="78510" y="588529"/>
                    <a:pt x="73350" y="569082"/>
                  </a:cubicBezTo>
                  <a:cubicBezTo>
                    <a:pt x="68190" y="549635"/>
                    <a:pt x="61443" y="535348"/>
                    <a:pt x="49537" y="504789"/>
                  </a:cubicBezTo>
                  <a:cubicBezTo>
                    <a:pt x="37631" y="474230"/>
                    <a:pt x="8262" y="424223"/>
                    <a:pt x="1912" y="385726"/>
                  </a:cubicBezTo>
                  <a:cubicBezTo>
                    <a:pt x="-4438" y="347229"/>
                    <a:pt x="6675" y="298810"/>
                    <a:pt x="11437" y="273807"/>
                  </a:cubicBezTo>
                  <a:cubicBezTo>
                    <a:pt x="16199" y="248804"/>
                    <a:pt x="29693" y="251185"/>
                    <a:pt x="30487" y="235707"/>
                  </a:cubicBezTo>
                  <a:cubicBezTo>
                    <a:pt x="31281" y="220229"/>
                    <a:pt x="15406" y="192845"/>
                    <a:pt x="16200" y="180939"/>
                  </a:cubicBezTo>
                  <a:cubicBezTo>
                    <a:pt x="16994" y="169033"/>
                    <a:pt x="20169" y="165461"/>
                    <a:pt x="35250" y="164270"/>
                  </a:cubicBezTo>
                  <a:cubicBezTo>
                    <a:pt x="50331" y="163079"/>
                    <a:pt x="92796" y="171017"/>
                    <a:pt x="106687" y="173795"/>
                  </a:cubicBezTo>
                  <a:cubicBezTo>
                    <a:pt x="120578" y="176573"/>
                    <a:pt x="119586" y="178756"/>
                    <a:pt x="118594" y="180939"/>
                  </a:cubicBezTo>
                </a:path>
              </a:pathLst>
            </a:custGeom>
            <a:gradFill>
              <a:gsLst>
                <a:gs pos="7000">
                  <a:schemeClr val="accent6">
                    <a:lumMod val="40000"/>
                    <a:lumOff val="60000"/>
                  </a:schemeClr>
                </a:gs>
                <a:gs pos="24000">
                  <a:srgbClr val="9966B8"/>
                </a:gs>
                <a:gs pos="0">
                  <a:schemeClr val="accent6">
                    <a:lumMod val="20000"/>
                    <a:lumOff val="80000"/>
                  </a:schemeClr>
                </a:gs>
                <a:gs pos="62000">
                  <a:schemeClr val="accent1"/>
                </a:gs>
              </a:gsLst>
              <a:lin ang="5400000" scaled="1"/>
            </a:gra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5" name="Freeform 16">
              <a:extLst>
                <a:ext uri="{FF2B5EF4-FFF2-40B4-BE49-F238E27FC236}">
                  <a16:creationId xmlns:a16="http://schemas.microsoft.com/office/drawing/2014/main" id="{9565F77E-ACBF-C4DD-9376-8DA48A9450F1}"/>
                </a:ext>
              </a:extLst>
            </p:cNvPr>
            <p:cNvSpPr/>
            <p:nvPr/>
          </p:nvSpPr>
          <p:spPr bwMode="auto">
            <a:xfrm rot="10826409">
              <a:off x="2321310" y="3589122"/>
              <a:ext cx="908813" cy="741925"/>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lumMod val="50000"/>
                  </a:schemeClr>
                </a:gs>
                <a:gs pos="37000">
                  <a:schemeClr val="accent1"/>
                </a:gs>
                <a:gs pos="100000">
                  <a:schemeClr val="accent6">
                    <a:lumMod val="40000"/>
                    <a:lumOff val="60000"/>
                  </a:schemeClr>
                </a:gs>
              </a:gsLst>
              <a:path path="circle">
                <a:fillToRect l="50000" t="50000" r="50000" b="50000"/>
              </a:path>
              <a:tileRect/>
            </a:gradFill>
            <a:ln w="12700">
              <a:solidFill>
                <a:schemeClr val="tx2"/>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p:txBody>
        </p:sp>
      </p:grpSp>
      <p:sp>
        <p:nvSpPr>
          <p:cNvPr id="86" name="TextBox 85">
            <a:extLst>
              <a:ext uri="{FF2B5EF4-FFF2-40B4-BE49-F238E27FC236}">
                <a16:creationId xmlns:a16="http://schemas.microsoft.com/office/drawing/2014/main" id="{3467119D-69A0-6CD2-03D8-0CFE79696BC7}"/>
              </a:ext>
            </a:extLst>
          </p:cNvPr>
          <p:cNvSpPr txBox="1"/>
          <p:nvPr/>
        </p:nvSpPr>
        <p:spPr>
          <a:xfrm>
            <a:off x="10096066" y="4834124"/>
            <a:ext cx="1083983" cy="276999"/>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CD20</a:t>
            </a:r>
          </a:p>
        </p:txBody>
      </p:sp>
      <p:grpSp>
        <p:nvGrpSpPr>
          <p:cNvPr id="87" name="Group 86">
            <a:extLst>
              <a:ext uri="{FF2B5EF4-FFF2-40B4-BE49-F238E27FC236}">
                <a16:creationId xmlns:a16="http://schemas.microsoft.com/office/drawing/2014/main" id="{24C3AEB0-D2B6-F7E9-9373-52D5B1F4F9D7}"/>
              </a:ext>
            </a:extLst>
          </p:cNvPr>
          <p:cNvGrpSpPr/>
          <p:nvPr/>
        </p:nvGrpSpPr>
        <p:grpSpPr>
          <a:xfrm rot="5400000">
            <a:off x="9876124" y="4373856"/>
            <a:ext cx="325677" cy="562311"/>
            <a:chOff x="9853774" y="3438822"/>
            <a:chExt cx="253614" cy="437872"/>
          </a:xfrm>
        </p:grpSpPr>
        <p:cxnSp>
          <p:nvCxnSpPr>
            <p:cNvPr id="88" name="Straight Connector 87">
              <a:extLst>
                <a:ext uri="{FF2B5EF4-FFF2-40B4-BE49-F238E27FC236}">
                  <a16:creationId xmlns:a16="http://schemas.microsoft.com/office/drawing/2014/main" id="{06105B80-0093-6BF8-8452-4F554883BC6D}"/>
                </a:ext>
              </a:extLst>
            </p:cNvPr>
            <p:cNvCxnSpPr>
              <a:cxnSpLocks/>
            </p:cNvCxnSpPr>
            <p:nvPr/>
          </p:nvCxnSpPr>
          <p:spPr bwMode="auto">
            <a:xfrm rot="8253607">
              <a:off x="9853774" y="3518494"/>
              <a:ext cx="1911" cy="274688"/>
            </a:xfrm>
            <a:prstGeom prst="line">
              <a:avLst/>
            </a:prstGeom>
            <a:noFill/>
            <a:ln w="19050" cap="flat" cmpd="sng" algn="ctr">
              <a:solidFill>
                <a:schemeClr val="accent6"/>
              </a:solidFill>
              <a:prstDash val="solid"/>
              <a:round/>
              <a:headEnd type="none" w="med" len="med"/>
              <a:tailEnd type="none" w="med" len="med"/>
            </a:ln>
            <a:effectLst/>
          </p:spPr>
        </p:cxnSp>
        <p:sp>
          <p:nvSpPr>
            <p:cNvPr id="89" name="Rectangle: Rounded Corners 88">
              <a:extLst>
                <a:ext uri="{FF2B5EF4-FFF2-40B4-BE49-F238E27FC236}">
                  <a16:creationId xmlns:a16="http://schemas.microsoft.com/office/drawing/2014/main" id="{90796EAE-66F1-B6BB-5C00-38FAEF17A387}"/>
                </a:ext>
              </a:extLst>
            </p:cNvPr>
            <p:cNvSpPr/>
            <p:nvPr/>
          </p:nvSpPr>
          <p:spPr bwMode="auto">
            <a:xfrm rot="8253607">
              <a:off x="9928816" y="3693814"/>
              <a:ext cx="91440" cy="182880"/>
            </a:xfrm>
            <a:prstGeom prst="roundRect">
              <a:avLst/>
            </a:prstGeom>
            <a:solidFill>
              <a:schemeClr val="accent5"/>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cxnSp>
          <p:nvCxnSpPr>
            <p:cNvPr id="90" name="Straight Connector 89">
              <a:extLst>
                <a:ext uri="{FF2B5EF4-FFF2-40B4-BE49-F238E27FC236}">
                  <a16:creationId xmlns:a16="http://schemas.microsoft.com/office/drawing/2014/main" id="{B231944E-F339-EAD4-47A6-292C84A9EF5C}"/>
                </a:ext>
              </a:extLst>
            </p:cNvPr>
            <p:cNvCxnSpPr>
              <a:cxnSpLocks/>
            </p:cNvCxnSpPr>
            <p:nvPr/>
          </p:nvCxnSpPr>
          <p:spPr bwMode="auto">
            <a:xfrm rot="8253607">
              <a:off x="9940906" y="3438822"/>
              <a:ext cx="1911" cy="274688"/>
            </a:xfrm>
            <a:prstGeom prst="line">
              <a:avLst/>
            </a:prstGeom>
            <a:noFill/>
            <a:ln w="19050" cap="flat" cmpd="sng" algn="ctr">
              <a:solidFill>
                <a:schemeClr val="accent6"/>
              </a:solidFill>
              <a:prstDash val="solid"/>
              <a:round/>
              <a:headEnd type="none" w="med" len="med"/>
              <a:tailEnd type="none" w="med" len="med"/>
            </a:ln>
            <a:effectLst/>
          </p:spPr>
        </p:cxnSp>
        <p:sp>
          <p:nvSpPr>
            <p:cNvPr id="91" name="Rectangle: Rounded Corners 90">
              <a:extLst>
                <a:ext uri="{FF2B5EF4-FFF2-40B4-BE49-F238E27FC236}">
                  <a16:creationId xmlns:a16="http://schemas.microsoft.com/office/drawing/2014/main" id="{A2E972DC-BBEC-F8BD-F86D-29392F8AA352}"/>
                </a:ext>
              </a:extLst>
            </p:cNvPr>
            <p:cNvSpPr/>
            <p:nvPr/>
          </p:nvSpPr>
          <p:spPr bwMode="auto">
            <a:xfrm rot="8253607">
              <a:off x="10015948" y="3614142"/>
              <a:ext cx="91440" cy="182880"/>
            </a:xfrm>
            <a:prstGeom prst="roundRect">
              <a:avLst/>
            </a:prstGeom>
            <a:solidFill>
              <a:schemeClr val="accent5"/>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grpSp>
      <p:sp>
        <p:nvSpPr>
          <p:cNvPr id="92" name="Oval 91">
            <a:extLst>
              <a:ext uri="{FF2B5EF4-FFF2-40B4-BE49-F238E27FC236}">
                <a16:creationId xmlns:a16="http://schemas.microsoft.com/office/drawing/2014/main" id="{CA501D35-FB37-4239-2BEB-87194A190F64}"/>
              </a:ext>
            </a:extLst>
          </p:cNvPr>
          <p:cNvSpPr/>
          <p:nvPr/>
        </p:nvSpPr>
        <p:spPr bwMode="auto">
          <a:xfrm rot="16535297">
            <a:off x="8826095" y="3342954"/>
            <a:ext cx="117426" cy="117426"/>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93" name="Oval 92">
            <a:extLst>
              <a:ext uri="{FF2B5EF4-FFF2-40B4-BE49-F238E27FC236}">
                <a16:creationId xmlns:a16="http://schemas.microsoft.com/office/drawing/2014/main" id="{28B87D79-5656-B0A7-824A-4114B14E4421}"/>
              </a:ext>
            </a:extLst>
          </p:cNvPr>
          <p:cNvSpPr/>
          <p:nvPr/>
        </p:nvSpPr>
        <p:spPr bwMode="auto">
          <a:xfrm rot="16535297">
            <a:off x="8614193" y="3171328"/>
            <a:ext cx="117426" cy="117426"/>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94" name="Oval 93">
            <a:extLst>
              <a:ext uri="{FF2B5EF4-FFF2-40B4-BE49-F238E27FC236}">
                <a16:creationId xmlns:a16="http://schemas.microsoft.com/office/drawing/2014/main" id="{3FA345B4-10F8-06F7-2E11-73CD74EDE32B}"/>
              </a:ext>
            </a:extLst>
          </p:cNvPr>
          <p:cNvSpPr/>
          <p:nvPr/>
        </p:nvSpPr>
        <p:spPr bwMode="auto">
          <a:xfrm rot="16489382">
            <a:off x="8796967" y="3074400"/>
            <a:ext cx="58713" cy="58713"/>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graphicFrame>
        <p:nvGraphicFramePr>
          <p:cNvPr id="4" name="Group 3">
            <a:extLst>
              <a:ext uri="{FF2B5EF4-FFF2-40B4-BE49-F238E27FC236}">
                <a16:creationId xmlns:a16="http://schemas.microsoft.com/office/drawing/2014/main" id="{4910729F-959A-94D5-CFE7-F3862557C0DE}"/>
              </a:ext>
            </a:extLst>
          </p:cNvPr>
          <p:cNvGraphicFramePr>
            <a:graphicFrameLocks/>
          </p:cNvGraphicFramePr>
          <p:nvPr>
            <p:extLst>
              <p:ext uri="{D42A27DB-BD31-4B8C-83A1-F6EECF244321}">
                <p14:modId xmlns:p14="http://schemas.microsoft.com/office/powerpoint/2010/main" val="171321495"/>
              </p:ext>
            </p:extLst>
          </p:nvPr>
        </p:nvGraphicFramePr>
        <p:xfrm>
          <a:off x="717550" y="3363710"/>
          <a:ext cx="6015498" cy="2926208"/>
        </p:xfrm>
        <a:graphic>
          <a:graphicData uri="http://schemas.openxmlformats.org/drawingml/2006/table">
            <a:tbl>
              <a:tblPr/>
              <a:tblGrid>
                <a:gridCol w="2425140">
                  <a:extLst>
                    <a:ext uri="{9D8B030D-6E8A-4147-A177-3AD203B41FA5}">
                      <a16:colId xmlns:a16="http://schemas.microsoft.com/office/drawing/2014/main" val="20000"/>
                    </a:ext>
                  </a:extLst>
                </a:gridCol>
                <a:gridCol w="1711835">
                  <a:extLst>
                    <a:ext uri="{9D8B030D-6E8A-4147-A177-3AD203B41FA5}">
                      <a16:colId xmlns:a16="http://schemas.microsoft.com/office/drawing/2014/main" val="20001"/>
                    </a:ext>
                  </a:extLst>
                </a:gridCol>
                <a:gridCol w="1878523">
                  <a:extLst>
                    <a:ext uri="{9D8B030D-6E8A-4147-A177-3AD203B41FA5}">
                      <a16:colId xmlns:a16="http://schemas.microsoft.com/office/drawing/2014/main" val="2849040293"/>
                    </a:ext>
                  </a:extLst>
                </a:gridCol>
              </a:tblGrid>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LBCL (N = 157)</a:t>
                      </a:r>
                      <a:r>
                        <a:rPr kumimoji="0" lang="en-US" sz="1800" b="1" i="0" u="none" strike="noStrike" cap="none" normalizeH="0" baseline="30000" dirty="0">
                          <a:ln>
                            <a:noFill/>
                          </a:ln>
                          <a:solidFill>
                            <a:schemeClr val="tx1"/>
                          </a:solidFill>
                          <a:effectLst/>
                          <a:latin typeface="Calibri" panose="020F0502020204030204" pitchFamily="34" charset="0"/>
                        </a:rPr>
                        <a:t>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R/R FL (N = 128)</a:t>
                      </a:r>
                      <a:r>
                        <a:rPr kumimoji="0" lang="en-US" sz="1800" b="1" i="0" u="none" strike="noStrike" cap="none" normalizeH="0" baseline="30000" dirty="0">
                          <a:ln>
                            <a:noFill/>
                          </a:ln>
                          <a:solidFill>
                            <a:schemeClr val="tx1"/>
                          </a:solidFill>
                          <a:effectLst/>
                          <a:latin typeface="Calibri" panose="020F0502020204030204" pitchFamily="34" charset="0"/>
                        </a:rPr>
                        <a:t>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ORR,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63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39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PR,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2857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time to CR, </a:t>
                      </a: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950446842"/>
                  </a:ext>
                </a:extLst>
              </a:tr>
              <a:tr h="2857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PFS, </a:t>
                      </a: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330771532"/>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DoR, </a:t>
                      </a: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15.5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983248735"/>
                  </a:ext>
                </a:extLst>
              </a:tr>
              <a:tr h="2857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OS, </a:t>
                      </a: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18.5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123175214"/>
                  </a:ext>
                </a:extLst>
              </a:tr>
            </a:tbl>
          </a:graphicData>
        </a:graphic>
      </p:graphicFrame>
      <p:sp>
        <p:nvSpPr>
          <p:cNvPr id="96" name="Text Box 15">
            <a:extLst>
              <a:ext uri="{FF2B5EF4-FFF2-40B4-BE49-F238E27FC236}">
                <a16:creationId xmlns:a16="http://schemas.microsoft.com/office/drawing/2014/main" id="{48F46E7E-9F2B-B84D-8162-E9137613C0EE}"/>
              </a:ext>
            </a:extLst>
          </p:cNvPr>
          <p:cNvSpPr txBox="1">
            <a:spLocks noChangeArrowheads="1"/>
          </p:cNvSpPr>
          <p:nvPr/>
        </p:nvSpPr>
        <p:spPr bwMode="auto">
          <a:xfrm>
            <a:off x="398835" y="6373143"/>
            <a:ext cx="970259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lang="en-US" altLang="en-US" sz="1200" b="0" spc="-11" dirty="0">
                <a:solidFill>
                  <a:srgbClr val="455560"/>
                </a:solidFill>
                <a:latin typeface="Calibri" panose="020F0502020204030204" pitchFamily="34" charset="0"/>
                <a:cs typeface="Arial" panose="020B0604020202020204" pitchFamily="34" charset="0"/>
              </a:rPr>
              <a:t>1. </a:t>
            </a:r>
            <a:r>
              <a:rPr lang="en-US" altLang="en-US" sz="1200" b="0" spc="-11" dirty="0" err="1">
                <a:solidFill>
                  <a:srgbClr val="455560"/>
                </a:solidFill>
                <a:latin typeface="Calibri" panose="020F0502020204030204" pitchFamily="34" charset="0"/>
                <a:cs typeface="Arial" panose="020B0604020202020204" pitchFamily="34" charset="0"/>
              </a:rPr>
              <a:t>Epcoritamab-bysp</a:t>
            </a:r>
            <a:r>
              <a:rPr lang="en-US" altLang="en-US" sz="1200" b="0" spc="-11" dirty="0">
                <a:solidFill>
                  <a:srgbClr val="455560"/>
                </a:solidFill>
                <a:latin typeface="Calibri" panose="020F0502020204030204" pitchFamily="34" charset="0"/>
                <a:cs typeface="Arial" panose="020B0604020202020204" pitchFamily="34" charset="0"/>
              </a:rPr>
              <a:t> PI. 2. Karimi. ASCO 2023. Abstr 7525. 3. Vose. ASCO 2024. Abstr 7015. </a:t>
            </a:r>
          </a:p>
        </p:txBody>
      </p:sp>
    </p:spTree>
    <p:extLst>
      <p:ext uri="{BB962C8B-B14F-4D97-AF65-F5344CB8AC3E}">
        <p14:creationId xmlns:p14="http://schemas.microsoft.com/office/powerpoint/2010/main" val="2034404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33110AB3-3A43-8B30-2009-A6B92C1AC08E}"/>
              </a:ext>
            </a:extLst>
          </p:cNvPr>
          <p:cNvGrpSpPr/>
          <p:nvPr/>
        </p:nvGrpSpPr>
        <p:grpSpPr>
          <a:xfrm>
            <a:off x="8895080" y="3658166"/>
            <a:ext cx="639076" cy="1334482"/>
            <a:chOff x="8881717" y="3732983"/>
            <a:chExt cx="639076" cy="1334482"/>
          </a:xfrm>
        </p:grpSpPr>
        <p:sp>
          <p:nvSpPr>
            <p:cNvPr id="54" name="Rectangle 53">
              <a:extLst>
                <a:ext uri="{FF2B5EF4-FFF2-40B4-BE49-F238E27FC236}">
                  <a16:creationId xmlns:a16="http://schemas.microsoft.com/office/drawing/2014/main" id="{E2F8A4FE-E2F7-7A82-B090-43F794718DF2}"/>
                </a:ext>
              </a:extLst>
            </p:cNvPr>
            <p:cNvSpPr/>
            <p:nvPr/>
          </p:nvSpPr>
          <p:spPr bwMode="auto">
            <a:xfrm>
              <a:off x="8881717" y="3732983"/>
              <a:ext cx="639076" cy="1334482"/>
            </a:xfrm>
            <a:prstGeom prst="rect">
              <a:avLst/>
            </a:prstGeom>
            <a:solidFill>
              <a:schemeClr val="accent4"/>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 name="Rectangle 54">
              <a:extLst>
                <a:ext uri="{FF2B5EF4-FFF2-40B4-BE49-F238E27FC236}">
                  <a16:creationId xmlns:a16="http://schemas.microsoft.com/office/drawing/2014/main" id="{4BDA20BD-EEA0-058C-93CE-7BED9A9E631A}"/>
                </a:ext>
              </a:extLst>
            </p:cNvPr>
            <p:cNvSpPr/>
            <p:nvPr/>
          </p:nvSpPr>
          <p:spPr bwMode="auto">
            <a:xfrm>
              <a:off x="8881717" y="3818867"/>
              <a:ext cx="639076" cy="1248597"/>
            </a:xfrm>
            <a:prstGeom prst="rect">
              <a:avLst/>
            </a:prstGeom>
            <a:solidFill>
              <a:schemeClr val="accent3"/>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6" name="Rectangle 55">
              <a:extLst>
                <a:ext uri="{FF2B5EF4-FFF2-40B4-BE49-F238E27FC236}">
                  <a16:creationId xmlns:a16="http://schemas.microsoft.com/office/drawing/2014/main" id="{736B2A7C-560B-4A33-1989-923FC2A75F5B}"/>
                </a:ext>
              </a:extLst>
            </p:cNvPr>
            <p:cNvSpPr/>
            <p:nvPr/>
          </p:nvSpPr>
          <p:spPr bwMode="auto">
            <a:xfrm>
              <a:off x="8881717" y="4230476"/>
              <a:ext cx="639076" cy="836988"/>
            </a:xfrm>
            <a:prstGeom prst="rect">
              <a:avLst/>
            </a:prstGeom>
            <a:solidFill>
              <a:schemeClr val="accent1"/>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58" name="Group 57">
            <a:extLst>
              <a:ext uri="{FF2B5EF4-FFF2-40B4-BE49-F238E27FC236}">
                <a16:creationId xmlns:a16="http://schemas.microsoft.com/office/drawing/2014/main" id="{4E5E8045-CF1C-C1AD-FE4C-E932CFE18E5F}"/>
              </a:ext>
            </a:extLst>
          </p:cNvPr>
          <p:cNvGrpSpPr/>
          <p:nvPr/>
        </p:nvGrpSpPr>
        <p:grpSpPr>
          <a:xfrm>
            <a:off x="7971365" y="4634893"/>
            <a:ext cx="639076" cy="368907"/>
            <a:chOff x="8881717" y="3732983"/>
            <a:chExt cx="639076" cy="368907"/>
          </a:xfrm>
        </p:grpSpPr>
        <p:sp>
          <p:nvSpPr>
            <p:cNvPr id="59" name="Rectangle 58">
              <a:extLst>
                <a:ext uri="{FF2B5EF4-FFF2-40B4-BE49-F238E27FC236}">
                  <a16:creationId xmlns:a16="http://schemas.microsoft.com/office/drawing/2014/main" id="{92485FBA-27AA-6C00-8754-FDBAA1600620}"/>
                </a:ext>
              </a:extLst>
            </p:cNvPr>
            <p:cNvSpPr/>
            <p:nvPr/>
          </p:nvSpPr>
          <p:spPr bwMode="auto">
            <a:xfrm>
              <a:off x="8881717" y="3732983"/>
              <a:ext cx="639076" cy="305058"/>
            </a:xfrm>
            <a:prstGeom prst="rect">
              <a:avLst/>
            </a:prstGeom>
            <a:solidFill>
              <a:schemeClr val="accent3"/>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EDA0AB7D-1ADF-EC43-4565-2A83ACD11A61}"/>
                </a:ext>
              </a:extLst>
            </p:cNvPr>
            <p:cNvSpPr/>
            <p:nvPr/>
          </p:nvSpPr>
          <p:spPr bwMode="auto">
            <a:xfrm>
              <a:off x="8881717" y="3796833"/>
              <a:ext cx="639076" cy="305057"/>
            </a:xfrm>
            <a:prstGeom prst="rect">
              <a:avLst/>
            </a:prstGeom>
            <a:solidFill>
              <a:schemeClr val="accent1"/>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62" name="Group 61">
            <a:extLst>
              <a:ext uri="{FF2B5EF4-FFF2-40B4-BE49-F238E27FC236}">
                <a16:creationId xmlns:a16="http://schemas.microsoft.com/office/drawing/2014/main" id="{F0B530F5-05BF-31DD-C136-6365A93FDFA5}"/>
              </a:ext>
            </a:extLst>
          </p:cNvPr>
          <p:cNvGrpSpPr/>
          <p:nvPr/>
        </p:nvGrpSpPr>
        <p:grpSpPr>
          <a:xfrm>
            <a:off x="7100930" y="4809663"/>
            <a:ext cx="639076" cy="194138"/>
            <a:chOff x="8881717" y="3732983"/>
            <a:chExt cx="639076" cy="194138"/>
          </a:xfrm>
        </p:grpSpPr>
        <p:sp>
          <p:nvSpPr>
            <p:cNvPr id="63" name="Rectangle 62">
              <a:extLst>
                <a:ext uri="{FF2B5EF4-FFF2-40B4-BE49-F238E27FC236}">
                  <a16:creationId xmlns:a16="http://schemas.microsoft.com/office/drawing/2014/main" id="{1994BEB2-5E1D-4472-4B13-C08752B19498}"/>
                </a:ext>
              </a:extLst>
            </p:cNvPr>
            <p:cNvSpPr/>
            <p:nvPr/>
          </p:nvSpPr>
          <p:spPr bwMode="auto">
            <a:xfrm>
              <a:off x="8881717" y="3732983"/>
              <a:ext cx="639076" cy="168349"/>
            </a:xfrm>
            <a:prstGeom prst="rect">
              <a:avLst/>
            </a:prstGeom>
            <a:solidFill>
              <a:schemeClr val="accent3"/>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4" name="Rectangle 63">
              <a:extLst>
                <a:ext uri="{FF2B5EF4-FFF2-40B4-BE49-F238E27FC236}">
                  <a16:creationId xmlns:a16="http://schemas.microsoft.com/office/drawing/2014/main" id="{A126D882-3EF4-840E-089F-7496F3CA62E7}"/>
                </a:ext>
              </a:extLst>
            </p:cNvPr>
            <p:cNvSpPr/>
            <p:nvPr/>
          </p:nvSpPr>
          <p:spPr bwMode="auto">
            <a:xfrm>
              <a:off x="8881717" y="3774800"/>
              <a:ext cx="639076" cy="152321"/>
            </a:xfrm>
            <a:prstGeom prst="rect">
              <a:avLst/>
            </a:prstGeom>
            <a:solidFill>
              <a:schemeClr val="accent1"/>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65" name="Group 64">
            <a:extLst>
              <a:ext uri="{FF2B5EF4-FFF2-40B4-BE49-F238E27FC236}">
                <a16:creationId xmlns:a16="http://schemas.microsoft.com/office/drawing/2014/main" id="{70654FDC-CF13-22B6-8873-BBC9D68C5478}"/>
              </a:ext>
            </a:extLst>
          </p:cNvPr>
          <p:cNvGrpSpPr/>
          <p:nvPr/>
        </p:nvGrpSpPr>
        <p:grpSpPr>
          <a:xfrm>
            <a:off x="9786947" y="4852132"/>
            <a:ext cx="639076" cy="151670"/>
            <a:chOff x="8881717" y="3732983"/>
            <a:chExt cx="639076" cy="151670"/>
          </a:xfrm>
        </p:grpSpPr>
        <p:sp>
          <p:nvSpPr>
            <p:cNvPr id="66" name="Rectangle 65">
              <a:extLst>
                <a:ext uri="{FF2B5EF4-FFF2-40B4-BE49-F238E27FC236}">
                  <a16:creationId xmlns:a16="http://schemas.microsoft.com/office/drawing/2014/main" id="{0809C19C-AAA3-8D80-942C-2B6C0D99E976}"/>
                </a:ext>
              </a:extLst>
            </p:cNvPr>
            <p:cNvSpPr/>
            <p:nvPr/>
          </p:nvSpPr>
          <p:spPr bwMode="auto">
            <a:xfrm>
              <a:off x="8881717" y="3732983"/>
              <a:ext cx="639076" cy="118775"/>
            </a:xfrm>
            <a:prstGeom prst="rect">
              <a:avLst/>
            </a:prstGeom>
            <a:solidFill>
              <a:schemeClr val="accent3"/>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7" name="Rectangle 66">
              <a:extLst>
                <a:ext uri="{FF2B5EF4-FFF2-40B4-BE49-F238E27FC236}">
                  <a16:creationId xmlns:a16="http://schemas.microsoft.com/office/drawing/2014/main" id="{94E4E315-C30B-BC48-7CE8-A6EAFB0C2784}"/>
                </a:ext>
              </a:extLst>
            </p:cNvPr>
            <p:cNvSpPr/>
            <p:nvPr/>
          </p:nvSpPr>
          <p:spPr bwMode="auto">
            <a:xfrm>
              <a:off x="8881717" y="3774801"/>
              <a:ext cx="639076" cy="109852"/>
            </a:xfrm>
            <a:prstGeom prst="rect">
              <a:avLst/>
            </a:prstGeom>
            <a:solidFill>
              <a:schemeClr val="accent1"/>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68" name="Group 67">
            <a:extLst>
              <a:ext uri="{FF2B5EF4-FFF2-40B4-BE49-F238E27FC236}">
                <a16:creationId xmlns:a16="http://schemas.microsoft.com/office/drawing/2014/main" id="{2E7C76C2-F5CF-B281-6D28-DF73AA2C84B5}"/>
              </a:ext>
            </a:extLst>
          </p:cNvPr>
          <p:cNvGrpSpPr/>
          <p:nvPr/>
        </p:nvGrpSpPr>
        <p:grpSpPr>
          <a:xfrm>
            <a:off x="10723753" y="4902178"/>
            <a:ext cx="639076" cy="87536"/>
            <a:chOff x="8881717" y="3732984"/>
            <a:chExt cx="639076" cy="87536"/>
          </a:xfrm>
        </p:grpSpPr>
        <p:sp>
          <p:nvSpPr>
            <p:cNvPr id="69" name="Rectangle 68">
              <a:extLst>
                <a:ext uri="{FF2B5EF4-FFF2-40B4-BE49-F238E27FC236}">
                  <a16:creationId xmlns:a16="http://schemas.microsoft.com/office/drawing/2014/main" id="{514B1CA0-0E0D-C70E-9F1D-FB15F7119CC6}"/>
                </a:ext>
              </a:extLst>
            </p:cNvPr>
            <p:cNvSpPr/>
            <p:nvPr/>
          </p:nvSpPr>
          <p:spPr bwMode="auto">
            <a:xfrm>
              <a:off x="8881717" y="3732984"/>
              <a:ext cx="639076" cy="45720"/>
            </a:xfrm>
            <a:prstGeom prst="rect">
              <a:avLst/>
            </a:prstGeom>
            <a:solidFill>
              <a:schemeClr val="accent3"/>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Rectangle 69">
              <a:extLst>
                <a:ext uri="{FF2B5EF4-FFF2-40B4-BE49-F238E27FC236}">
                  <a16:creationId xmlns:a16="http://schemas.microsoft.com/office/drawing/2014/main" id="{F1C91249-048E-E2CF-3FD7-E66E38D1393D}"/>
                </a:ext>
              </a:extLst>
            </p:cNvPr>
            <p:cNvSpPr/>
            <p:nvPr/>
          </p:nvSpPr>
          <p:spPr bwMode="auto">
            <a:xfrm>
              <a:off x="8881717" y="3774801"/>
              <a:ext cx="639076" cy="45719"/>
            </a:xfrm>
            <a:prstGeom prst="rect">
              <a:avLst/>
            </a:prstGeom>
            <a:solidFill>
              <a:schemeClr val="accent1"/>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71" name="TextBox 70">
            <a:extLst>
              <a:ext uri="{FF2B5EF4-FFF2-40B4-BE49-F238E27FC236}">
                <a16:creationId xmlns:a16="http://schemas.microsoft.com/office/drawing/2014/main" id="{A8390377-3081-5E7F-5C2D-EEE30C978444}"/>
              </a:ext>
            </a:extLst>
          </p:cNvPr>
          <p:cNvSpPr txBox="1"/>
          <p:nvPr/>
        </p:nvSpPr>
        <p:spPr bwMode="auto">
          <a:xfrm>
            <a:off x="7098788" y="4583638"/>
            <a:ext cx="639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1.3</a:t>
            </a:r>
          </a:p>
        </p:txBody>
      </p:sp>
      <p:sp>
        <p:nvSpPr>
          <p:cNvPr id="72" name="TextBox 71">
            <a:extLst>
              <a:ext uri="{FF2B5EF4-FFF2-40B4-BE49-F238E27FC236}">
                <a16:creationId xmlns:a16="http://schemas.microsoft.com/office/drawing/2014/main" id="{641CF416-164F-2001-D0AD-BF2CEFCF29CC}"/>
              </a:ext>
            </a:extLst>
          </p:cNvPr>
          <p:cNvSpPr txBox="1"/>
          <p:nvPr/>
        </p:nvSpPr>
        <p:spPr bwMode="auto">
          <a:xfrm>
            <a:off x="7098787" y="4787422"/>
            <a:ext cx="641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4.5</a:t>
            </a:r>
          </a:p>
        </p:txBody>
      </p:sp>
      <p:sp>
        <p:nvSpPr>
          <p:cNvPr id="73" name="TextBox 72">
            <a:extLst>
              <a:ext uri="{FF2B5EF4-FFF2-40B4-BE49-F238E27FC236}">
                <a16:creationId xmlns:a16="http://schemas.microsoft.com/office/drawing/2014/main" id="{C7811DA5-1E66-0096-D9BC-7B91E386526B}"/>
              </a:ext>
            </a:extLst>
          </p:cNvPr>
          <p:cNvSpPr txBox="1"/>
          <p:nvPr/>
        </p:nvSpPr>
        <p:spPr bwMode="auto">
          <a:xfrm>
            <a:off x="7958650" y="4720405"/>
            <a:ext cx="6517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9.8</a:t>
            </a:r>
          </a:p>
        </p:txBody>
      </p:sp>
      <p:sp>
        <p:nvSpPr>
          <p:cNvPr id="74" name="TextBox 73">
            <a:extLst>
              <a:ext uri="{FF2B5EF4-FFF2-40B4-BE49-F238E27FC236}">
                <a16:creationId xmlns:a16="http://schemas.microsoft.com/office/drawing/2014/main" id="{B894E1F8-0405-F808-AA23-22AD612FDB86}"/>
              </a:ext>
            </a:extLst>
          </p:cNvPr>
          <p:cNvSpPr txBox="1"/>
          <p:nvPr/>
        </p:nvSpPr>
        <p:spPr bwMode="auto">
          <a:xfrm>
            <a:off x="7958649" y="4395060"/>
            <a:ext cx="6517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75" name="TextBox 74">
            <a:extLst>
              <a:ext uri="{FF2B5EF4-FFF2-40B4-BE49-F238E27FC236}">
                <a16:creationId xmlns:a16="http://schemas.microsoft.com/office/drawing/2014/main" id="{8C758158-773D-9C97-3295-52B3DA9F18E2}"/>
              </a:ext>
            </a:extLst>
          </p:cNvPr>
          <p:cNvSpPr txBox="1"/>
          <p:nvPr/>
        </p:nvSpPr>
        <p:spPr bwMode="auto">
          <a:xfrm>
            <a:off x="8906745" y="3413580"/>
            <a:ext cx="6274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76" name="TextBox 75">
            <a:extLst>
              <a:ext uri="{FF2B5EF4-FFF2-40B4-BE49-F238E27FC236}">
                <a16:creationId xmlns:a16="http://schemas.microsoft.com/office/drawing/2014/main" id="{056A6820-E930-C07A-E048-F4D52DB17F02}"/>
              </a:ext>
            </a:extLst>
          </p:cNvPr>
          <p:cNvSpPr txBox="1"/>
          <p:nvPr/>
        </p:nvSpPr>
        <p:spPr bwMode="auto">
          <a:xfrm>
            <a:off x="8906532" y="3819027"/>
            <a:ext cx="6274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12.9</a:t>
            </a:r>
          </a:p>
        </p:txBody>
      </p:sp>
      <p:sp>
        <p:nvSpPr>
          <p:cNvPr id="77" name="TextBox 76">
            <a:extLst>
              <a:ext uri="{FF2B5EF4-FFF2-40B4-BE49-F238E27FC236}">
                <a16:creationId xmlns:a16="http://schemas.microsoft.com/office/drawing/2014/main" id="{E2109D9E-AD50-E7CE-B831-64D10E87D70E}"/>
              </a:ext>
            </a:extLst>
          </p:cNvPr>
          <p:cNvSpPr txBox="1"/>
          <p:nvPr/>
        </p:nvSpPr>
        <p:spPr bwMode="auto">
          <a:xfrm>
            <a:off x="8906532" y="4422192"/>
            <a:ext cx="6274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27.2</a:t>
            </a:r>
          </a:p>
        </p:txBody>
      </p:sp>
      <p:sp>
        <p:nvSpPr>
          <p:cNvPr id="78" name="TextBox 77">
            <a:extLst>
              <a:ext uri="{FF2B5EF4-FFF2-40B4-BE49-F238E27FC236}">
                <a16:creationId xmlns:a16="http://schemas.microsoft.com/office/drawing/2014/main" id="{8378AA40-B75B-89B6-4010-5C50DA68FFD7}"/>
              </a:ext>
            </a:extLst>
          </p:cNvPr>
          <p:cNvSpPr txBox="1"/>
          <p:nvPr/>
        </p:nvSpPr>
        <p:spPr bwMode="auto">
          <a:xfrm>
            <a:off x="9660396" y="4618221"/>
            <a:ext cx="905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1.4</a:t>
            </a:r>
          </a:p>
        </p:txBody>
      </p:sp>
      <p:sp>
        <p:nvSpPr>
          <p:cNvPr id="79" name="TextBox 78">
            <a:extLst>
              <a:ext uri="{FF2B5EF4-FFF2-40B4-BE49-F238E27FC236}">
                <a16:creationId xmlns:a16="http://schemas.microsoft.com/office/drawing/2014/main" id="{29C80C41-8232-6B8A-2749-C5CED8215CF5}"/>
              </a:ext>
            </a:extLst>
          </p:cNvPr>
          <p:cNvSpPr txBox="1"/>
          <p:nvPr/>
        </p:nvSpPr>
        <p:spPr bwMode="auto">
          <a:xfrm>
            <a:off x="9661725" y="4791834"/>
            <a:ext cx="905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3.5</a:t>
            </a:r>
          </a:p>
        </p:txBody>
      </p:sp>
      <p:sp>
        <p:nvSpPr>
          <p:cNvPr id="80" name="TextBox 79">
            <a:extLst>
              <a:ext uri="{FF2B5EF4-FFF2-40B4-BE49-F238E27FC236}">
                <a16:creationId xmlns:a16="http://schemas.microsoft.com/office/drawing/2014/main" id="{A14FD1FC-200D-01C6-3F5B-5155190A3A38}"/>
              </a:ext>
            </a:extLst>
          </p:cNvPr>
          <p:cNvSpPr txBox="1"/>
          <p:nvPr/>
        </p:nvSpPr>
        <p:spPr bwMode="auto">
          <a:xfrm>
            <a:off x="10602683" y="4669729"/>
            <a:ext cx="905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4" name="Title 1">
            <a:extLst>
              <a:ext uri="{FF2B5EF4-FFF2-40B4-BE49-F238E27FC236}">
                <a16:creationId xmlns:a16="http://schemas.microsoft.com/office/drawing/2014/main" id="{0970183D-B43A-B9D5-2D58-4386EA8286FB}"/>
              </a:ext>
            </a:extLst>
          </p:cNvPr>
          <p:cNvSpPr>
            <a:spLocks noGrp="1"/>
          </p:cNvSpPr>
          <p:nvPr>
            <p:ph type="title"/>
          </p:nvPr>
        </p:nvSpPr>
        <p:spPr/>
        <p:txBody>
          <a:bodyPr>
            <a:noAutofit/>
          </a:bodyPr>
          <a:lstStyle/>
          <a:p>
            <a:r>
              <a:rPr lang="en-US" dirty="0" err="1"/>
              <a:t>Epcoritamab</a:t>
            </a:r>
            <a:r>
              <a:rPr lang="en-US" dirty="0"/>
              <a:t>: CRS and Neurotoxicity in EPCORE NHL-1</a:t>
            </a:r>
          </a:p>
        </p:txBody>
      </p:sp>
      <p:sp>
        <p:nvSpPr>
          <p:cNvPr id="2" name="TextBox 1">
            <a:extLst>
              <a:ext uri="{FF2B5EF4-FFF2-40B4-BE49-F238E27FC236}">
                <a16:creationId xmlns:a16="http://schemas.microsoft.com/office/drawing/2014/main" id="{B206CA20-28F3-0B1F-AFFB-44CF0C82DFF8}"/>
              </a:ext>
            </a:extLst>
          </p:cNvPr>
          <p:cNvSpPr txBox="1"/>
          <p:nvPr/>
        </p:nvSpPr>
        <p:spPr>
          <a:xfrm>
            <a:off x="412827" y="6193613"/>
            <a:ext cx="774442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1. </a:t>
            </a:r>
            <a:r>
              <a:rPr kumimoji="0" lang="en-US" sz="1200" b="0" i="0" u="none" strike="noStrike" kern="1200" cap="none" spc="0" normalizeH="0" baseline="0" noProof="0" dirty="0">
                <a:ln>
                  <a:noFill/>
                </a:ln>
                <a:solidFill>
                  <a:srgbClr val="455560"/>
                </a:solidFill>
                <a:effectLst/>
                <a:uLnTx/>
                <a:uFillTx/>
                <a:latin typeface="Calibri"/>
                <a:ea typeface="+mn-ea"/>
                <a:cs typeface="Arial" panose="020B0604020202020204" pitchFamily="34" charset="0"/>
              </a:rPr>
              <a:t>Karimi. ASCO 2023. </a:t>
            </a:r>
            <a:r>
              <a:rPr kumimoji="0" lang="en-US" sz="1200" b="0" i="0" u="none" strike="noStrike" kern="1200" cap="none" spc="0" normalizeH="0" baseline="0" noProof="0" dirty="0" err="1">
                <a:ln>
                  <a:noFill/>
                </a:ln>
                <a:solidFill>
                  <a:srgbClr val="455560"/>
                </a:solidFill>
                <a:effectLst/>
                <a:uLnTx/>
                <a:uFillTx/>
                <a:latin typeface="Calibri"/>
                <a:ea typeface="+mn-ea"/>
                <a:cs typeface="Arial" panose="020B0604020202020204" pitchFamily="34" charset="0"/>
              </a:rPr>
              <a:t>Abstr</a:t>
            </a:r>
            <a:r>
              <a:rPr kumimoji="0" lang="en-US" sz="1200" b="0" i="0" u="none" strike="noStrike" kern="1200" cap="none" spc="0" normalizeH="0" baseline="0" noProof="0" dirty="0">
                <a:ln>
                  <a:noFill/>
                </a:ln>
                <a:solidFill>
                  <a:srgbClr val="455560"/>
                </a:solidFill>
                <a:effectLst/>
                <a:uLnTx/>
                <a:uFillTx/>
                <a:latin typeface="Calibri"/>
                <a:ea typeface="+mn-ea"/>
                <a:cs typeface="Arial" panose="020B0604020202020204" pitchFamily="34" charset="0"/>
              </a:rPr>
              <a:t> 7525. 2. </a:t>
            </a:r>
            <a:r>
              <a:rPr lang="en-US" sz="1200" dirty="0">
                <a:solidFill>
                  <a:srgbClr val="455560"/>
                </a:solidFill>
                <a:latin typeface="Calibri" panose="020F0502020204030204" pitchFamily="34" charset="0"/>
                <a:ea typeface="ＭＳ Ｐゴシック" pitchFamily="34" charset="-128"/>
                <a:cs typeface="Calibri" panose="020F0502020204030204" pitchFamily="34" charset="0"/>
              </a:rPr>
              <a:t>Vose. ASCO 2024. Abstr 7015. 3. </a:t>
            </a:r>
            <a:r>
              <a:rPr kumimoji="0" lang="en-US" sz="12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Calibri" panose="020F0502020204030204" pitchFamily="34" charset="0"/>
              </a:rPr>
              <a:t>Thieblemont</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 EHA 2022. Abstr LBA 2364.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4</a:t>
            </a:r>
            <a:r>
              <a:rPr lang="en-US" sz="1200" dirty="0">
                <a:solidFill>
                  <a:srgbClr val="455560"/>
                </a:solidFill>
                <a:latin typeface="Calibri" panose="020F0502020204030204" pitchFamily="34" charset="0"/>
                <a:cs typeface="Calibri" panose="020F0502020204030204" pitchFamily="34" charset="0"/>
              </a:rPr>
              <a:t>. </a:t>
            </a:r>
            <a:r>
              <a:rPr lang="en-US" sz="1200" dirty="0" err="1">
                <a:solidFill>
                  <a:srgbClr val="455560"/>
                </a:solidFill>
                <a:latin typeface="Calibri" panose="020F0502020204030204" pitchFamily="34" charset="0"/>
                <a:ea typeface="ＭＳ Ｐゴシック" pitchFamily="34" charset="-128"/>
                <a:cs typeface="Calibri" panose="020F0502020204030204" pitchFamily="34" charset="0"/>
              </a:rPr>
              <a:t>Thieblemont</a:t>
            </a:r>
            <a:r>
              <a:rPr lang="en-US" sz="1200" dirty="0">
                <a:solidFill>
                  <a:srgbClr val="455560"/>
                </a:solidFill>
                <a:latin typeface="Calibri" panose="020F0502020204030204" pitchFamily="34" charset="0"/>
                <a:ea typeface="ＭＳ Ｐゴシック" pitchFamily="34" charset="-128"/>
                <a:cs typeface="Calibri" panose="020F0502020204030204" pitchFamily="34" charset="0"/>
              </a:rPr>
              <a:t>. JCO. 2023;41:223.</a:t>
            </a:r>
            <a:endPar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79583EA6-C8B0-C77C-453D-040F3B9575F6}"/>
              </a:ext>
            </a:extLst>
          </p:cNvPr>
          <p:cNvSpPr txBox="1"/>
          <p:nvPr/>
        </p:nvSpPr>
        <p:spPr bwMode="auto">
          <a:xfrm>
            <a:off x="6985406" y="1462399"/>
            <a:ext cx="4406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CRS by Dosing Period in LBCL</a:t>
            </a:r>
            <a:r>
              <a:rPr kumimoji="0" lang="en-US" sz="20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3</a:t>
            </a:r>
            <a:endParaRPr kumimoji="0" lang="en-US" sz="20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322AC00E-5038-5B67-A47F-BE09A2A1B3FE}"/>
              </a:ext>
            </a:extLst>
          </p:cNvPr>
          <p:cNvSpPr txBox="1"/>
          <p:nvPr/>
        </p:nvSpPr>
        <p:spPr bwMode="auto">
          <a:xfrm>
            <a:off x="10764700" y="1998049"/>
            <a:ext cx="13881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Grade 1</a:t>
            </a:r>
            <a:b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Grade 2</a:t>
            </a:r>
            <a:b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Grade 3</a:t>
            </a:r>
          </a:p>
        </p:txBody>
      </p:sp>
      <p:sp>
        <p:nvSpPr>
          <p:cNvPr id="9" name="Rectangle 8">
            <a:extLst>
              <a:ext uri="{FF2B5EF4-FFF2-40B4-BE49-F238E27FC236}">
                <a16:creationId xmlns:a16="http://schemas.microsoft.com/office/drawing/2014/main" id="{98521CB0-937F-F94A-5F5C-71ABCBF41367}"/>
              </a:ext>
            </a:extLst>
          </p:cNvPr>
          <p:cNvSpPr/>
          <p:nvPr/>
        </p:nvSpPr>
        <p:spPr bwMode="auto">
          <a:xfrm>
            <a:off x="10661874" y="2100007"/>
            <a:ext cx="149735" cy="149735"/>
          </a:xfrm>
          <a:prstGeom prst="rect">
            <a:avLst/>
          </a:prstGeom>
          <a:solidFill>
            <a:schemeClr val="accent1"/>
          </a:solidFill>
          <a:ln w="9525">
            <a:solidFill>
              <a:schemeClr val="bg2"/>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B5E08A72-580C-3B43-A6A4-7FFA31286E7A}"/>
              </a:ext>
            </a:extLst>
          </p:cNvPr>
          <p:cNvSpPr/>
          <p:nvPr/>
        </p:nvSpPr>
        <p:spPr bwMode="auto">
          <a:xfrm>
            <a:off x="10661874" y="2379102"/>
            <a:ext cx="149735" cy="149735"/>
          </a:xfrm>
          <a:prstGeom prst="rect">
            <a:avLst/>
          </a:prstGeom>
          <a:solidFill>
            <a:schemeClr val="accent3"/>
          </a:solidFill>
          <a:ln w="9525">
            <a:solidFill>
              <a:schemeClr val="bg2"/>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76FC3F27-CD31-145E-AE7B-1487EE33597A}"/>
              </a:ext>
            </a:extLst>
          </p:cNvPr>
          <p:cNvSpPr/>
          <p:nvPr/>
        </p:nvSpPr>
        <p:spPr bwMode="auto">
          <a:xfrm>
            <a:off x="10661874" y="2658197"/>
            <a:ext cx="149735" cy="149735"/>
          </a:xfrm>
          <a:prstGeom prst="rect">
            <a:avLst/>
          </a:prstGeom>
          <a:solidFill>
            <a:schemeClr val="accent4"/>
          </a:solidFill>
          <a:ln w="9525">
            <a:solidFill>
              <a:schemeClr val="bg2"/>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30C67DEC-C5EA-EBEB-D986-EEAE91450E6F}"/>
              </a:ext>
            </a:extLst>
          </p:cNvPr>
          <p:cNvCxnSpPr>
            <a:cxnSpLocks/>
          </p:cNvCxnSpPr>
          <p:nvPr/>
        </p:nvCxnSpPr>
        <p:spPr bwMode="auto">
          <a:xfrm>
            <a:off x="6919813" y="5003959"/>
            <a:ext cx="4549967"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DF5194E-7031-DD6B-B4F7-6E977F4776BC}"/>
              </a:ext>
            </a:extLst>
          </p:cNvPr>
          <p:cNvCxnSpPr>
            <a:cxnSpLocks/>
          </p:cNvCxnSpPr>
          <p:nvPr/>
        </p:nvCxnSpPr>
        <p:spPr bwMode="auto">
          <a:xfrm flipV="1">
            <a:off x="6930830" y="1907176"/>
            <a:ext cx="0" cy="3096783"/>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F7A24B2F-107D-522D-44DE-0154057A0589}"/>
              </a:ext>
            </a:extLst>
          </p:cNvPr>
          <p:cNvCxnSpPr>
            <a:cxnSpLocks/>
          </p:cNvCxnSpPr>
          <p:nvPr/>
        </p:nvCxnSpPr>
        <p:spPr bwMode="auto">
          <a:xfrm flipH="1">
            <a:off x="6870338" y="190717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23353C2-E5E6-D31D-363D-AAC12375B47D}"/>
              </a:ext>
            </a:extLst>
          </p:cNvPr>
          <p:cNvCxnSpPr>
            <a:cxnSpLocks/>
          </p:cNvCxnSpPr>
          <p:nvPr/>
        </p:nvCxnSpPr>
        <p:spPr bwMode="auto">
          <a:xfrm flipH="1">
            <a:off x="6870338" y="252653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0071CCBF-F3C9-2573-AA83-8249B9E962E5}"/>
              </a:ext>
            </a:extLst>
          </p:cNvPr>
          <p:cNvCxnSpPr>
            <a:cxnSpLocks/>
          </p:cNvCxnSpPr>
          <p:nvPr/>
        </p:nvCxnSpPr>
        <p:spPr bwMode="auto">
          <a:xfrm flipH="1">
            <a:off x="6870338" y="3145888"/>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62DA71F6-31DC-67A9-3735-C0ADC616F55C}"/>
              </a:ext>
            </a:extLst>
          </p:cNvPr>
          <p:cNvCxnSpPr>
            <a:cxnSpLocks/>
          </p:cNvCxnSpPr>
          <p:nvPr/>
        </p:nvCxnSpPr>
        <p:spPr bwMode="auto">
          <a:xfrm flipH="1">
            <a:off x="6870338" y="376524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F78D2FD-79C2-4ACB-E518-FEFD092A21B5}"/>
              </a:ext>
            </a:extLst>
          </p:cNvPr>
          <p:cNvCxnSpPr>
            <a:cxnSpLocks/>
          </p:cNvCxnSpPr>
          <p:nvPr/>
        </p:nvCxnSpPr>
        <p:spPr bwMode="auto">
          <a:xfrm flipH="1">
            <a:off x="6870338" y="438460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E0D64F80-CF30-639D-007F-E82A92290C1C}"/>
              </a:ext>
            </a:extLst>
          </p:cNvPr>
          <p:cNvCxnSpPr>
            <a:cxnSpLocks/>
          </p:cNvCxnSpPr>
          <p:nvPr/>
        </p:nvCxnSpPr>
        <p:spPr bwMode="auto">
          <a:xfrm flipH="1">
            <a:off x="6870338" y="500395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531B333-1102-7AF5-92EC-A5ED59C10CB6}"/>
              </a:ext>
            </a:extLst>
          </p:cNvPr>
          <p:cNvCxnSpPr>
            <a:cxnSpLocks/>
          </p:cNvCxnSpPr>
          <p:nvPr/>
        </p:nvCxnSpPr>
        <p:spPr bwMode="auto">
          <a:xfrm>
            <a:off x="6930830" y="500395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59FF717-781D-E1E8-ACC8-96376FDB0323}"/>
              </a:ext>
            </a:extLst>
          </p:cNvPr>
          <p:cNvCxnSpPr>
            <a:cxnSpLocks/>
          </p:cNvCxnSpPr>
          <p:nvPr/>
        </p:nvCxnSpPr>
        <p:spPr bwMode="auto">
          <a:xfrm>
            <a:off x="7836417" y="500395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590AC5D7-201A-17A4-2118-74C6DC61B177}"/>
              </a:ext>
            </a:extLst>
          </p:cNvPr>
          <p:cNvCxnSpPr>
            <a:cxnSpLocks/>
          </p:cNvCxnSpPr>
          <p:nvPr/>
        </p:nvCxnSpPr>
        <p:spPr bwMode="auto">
          <a:xfrm>
            <a:off x="8742004" y="500395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BEB2414E-0CE3-6140-5135-2C19117754DF}"/>
              </a:ext>
            </a:extLst>
          </p:cNvPr>
          <p:cNvCxnSpPr>
            <a:cxnSpLocks/>
          </p:cNvCxnSpPr>
          <p:nvPr/>
        </p:nvCxnSpPr>
        <p:spPr bwMode="auto">
          <a:xfrm>
            <a:off x="9647591" y="500395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538AFF5-24E1-B783-F1D4-C9C2A167DE3F}"/>
              </a:ext>
            </a:extLst>
          </p:cNvPr>
          <p:cNvCxnSpPr>
            <a:cxnSpLocks/>
          </p:cNvCxnSpPr>
          <p:nvPr/>
        </p:nvCxnSpPr>
        <p:spPr bwMode="auto">
          <a:xfrm>
            <a:off x="10553178" y="500395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12772033-F991-D9FF-574E-0FC78A3E5228}"/>
              </a:ext>
            </a:extLst>
          </p:cNvPr>
          <p:cNvCxnSpPr>
            <a:cxnSpLocks/>
          </p:cNvCxnSpPr>
          <p:nvPr/>
        </p:nvCxnSpPr>
        <p:spPr bwMode="auto">
          <a:xfrm>
            <a:off x="11458763" y="5003959"/>
            <a:ext cx="0" cy="64008"/>
          </a:xfrm>
          <a:prstGeom prst="line">
            <a:avLst/>
          </a:prstGeom>
          <a:noFill/>
          <a:ln w="28575" cap="flat" cmpd="sng" algn="ctr">
            <a:solidFill>
              <a:schemeClr val="bg1"/>
            </a:solidFill>
            <a:prstDash val="solid"/>
            <a:round/>
            <a:headEnd type="none" w="med" len="med"/>
            <a:tailEnd type="none" w="med" len="med"/>
          </a:ln>
          <a:effectLst/>
        </p:spPr>
      </p:cxnSp>
      <p:sp>
        <p:nvSpPr>
          <p:cNvPr id="35" name="Left Bracket 34">
            <a:extLst>
              <a:ext uri="{FF2B5EF4-FFF2-40B4-BE49-F238E27FC236}">
                <a16:creationId xmlns:a16="http://schemas.microsoft.com/office/drawing/2014/main" id="{F1E789F6-5DAC-86D4-17AD-68B4E79C0C05}"/>
              </a:ext>
            </a:extLst>
          </p:cNvPr>
          <p:cNvSpPr/>
          <p:nvPr/>
        </p:nvSpPr>
        <p:spPr bwMode="auto">
          <a:xfrm rot="16200000">
            <a:off x="8650660" y="4066867"/>
            <a:ext cx="256268" cy="3548747"/>
          </a:xfrm>
          <a:prstGeom prst="leftBracket">
            <a:avLst/>
          </a:prstGeom>
          <a:noFill/>
          <a:ln w="28575" cap="flat" cmpd="sng" algn="ctr">
            <a:solidFill>
              <a:schemeClr val="accent1"/>
            </a:solidFill>
            <a:prstDash val="solid"/>
            <a:round/>
            <a:headEnd type="none" w="med" len="med"/>
            <a:tailEnd type="none" w="med" len="me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EB14413E-2DDB-5A47-F488-C8D837015158}"/>
              </a:ext>
            </a:extLst>
          </p:cNvPr>
          <p:cNvSpPr txBox="1"/>
          <p:nvPr/>
        </p:nvSpPr>
        <p:spPr bwMode="auto">
          <a:xfrm>
            <a:off x="7029983" y="5996126"/>
            <a:ext cx="35231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Cycle 1</a:t>
            </a:r>
          </a:p>
        </p:txBody>
      </p:sp>
      <p:sp>
        <p:nvSpPr>
          <p:cNvPr id="37" name="TextBox 36">
            <a:extLst>
              <a:ext uri="{FF2B5EF4-FFF2-40B4-BE49-F238E27FC236}">
                <a16:creationId xmlns:a16="http://schemas.microsoft.com/office/drawing/2014/main" id="{55974620-AD49-816F-E566-0037789AF71D}"/>
              </a:ext>
            </a:extLst>
          </p:cNvPr>
          <p:cNvSpPr txBox="1"/>
          <p:nvPr/>
        </p:nvSpPr>
        <p:spPr bwMode="auto">
          <a:xfrm rot="16200000">
            <a:off x="4695906" y="3237850"/>
            <a:ext cx="30967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Patients (%)</a:t>
            </a:r>
          </a:p>
        </p:txBody>
      </p:sp>
      <p:sp>
        <p:nvSpPr>
          <p:cNvPr id="38" name="TextBox 37">
            <a:extLst>
              <a:ext uri="{FF2B5EF4-FFF2-40B4-BE49-F238E27FC236}">
                <a16:creationId xmlns:a16="http://schemas.microsoft.com/office/drawing/2014/main" id="{4F02887A-5561-07BE-C36B-3C30A76E4348}"/>
              </a:ext>
            </a:extLst>
          </p:cNvPr>
          <p:cNvSpPr txBox="1"/>
          <p:nvPr/>
        </p:nvSpPr>
        <p:spPr bwMode="auto">
          <a:xfrm>
            <a:off x="6173090" y="1731426"/>
            <a:ext cx="727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40" name="TextBox 39">
            <a:extLst>
              <a:ext uri="{FF2B5EF4-FFF2-40B4-BE49-F238E27FC236}">
                <a16:creationId xmlns:a16="http://schemas.microsoft.com/office/drawing/2014/main" id="{69AC67FA-B6F9-1F17-CECC-FA34097A2C67}"/>
              </a:ext>
            </a:extLst>
          </p:cNvPr>
          <p:cNvSpPr txBox="1"/>
          <p:nvPr/>
        </p:nvSpPr>
        <p:spPr bwMode="auto">
          <a:xfrm>
            <a:off x="6173090" y="2349086"/>
            <a:ext cx="727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42" name="TextBox 41">
            <a:extLst>
              <a:ext uri="{FF2B5EF4-FFF2-40B4-BE49-F238E27FC236}">
                <a16:creationId xmlns:a16="http://schemas.microsoft.com/office/drawing/2014/main" id="{D1275447-E9CA-22A8-CE64-92583E8E9340}"/>
              </a:ext>
            </a:extLst>
          </p:cNvPr>
          <p:cNvSpPr txBox="1"/>
          <p:nvPr/>
        </p:nvSpPr>
        <p:spPr bwMode="auto">
          <a:xfrm>
            <a:off x="6173090" y="2966746"/>
            <a:ext cx="727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44" name="TextBox 43">
            <a:extLst>
              <a:ext uri="{FF2B5EF4-FFF2-40B4-BE49-F238E27FC236}">
                <a16:creationId xmlns:a16="http://schemas.microsoft.com/office/drawing/2014/main" id="{33030364-9395-C401-4D7D-8E4A5925A3FE}"/>
              </a:ext>
            </a:extLst>
          </p:cNvPr>
          <p:cNvSpPr txBox="1"/>
          <p:nvPr/>
        </p:nvSpPr>
        <p:spPr bwMode="auto">
          <a:xfrm>
            <a:off x="6173090" y="3584406"/>
            <a:ext cx="727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46" name="TextBox 45">
            <a:extLst>
              <a:ext uri="{FF2B5EF4-FFF2-40B4-BE49-F238E27FC236}">
                <a16:creationId xmlns:a16="http://schemas.microsoft.com/office/drawing/2014/main" id="{AA359250-A1CD-1B8C-A567-CC8A1BA2F9A3}"/>
              </a:ext>
            </a:extLst>
          </p:cNvPr>
          <p:cNvSpPr txBox="1"/>
          <p:nvPr/>
        </p:nvSpPr>
        <p:spPr bwMode="auto">
          <a:xfrm>
            <a:off x="6173090" y="4202066"/>
            <a:ext cx="727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48" name="TextBox 47">
            <a:extLst>
              <a:ext uri="{FF2B5EF4-FFF2-40B4-BE49-F238E27FC236}">
                <a16:creationId xmlns:a16="http://schemas.microsoft.com/office/drawing/2014/main" id="{E80E844B-ED18-9715-6F8A-609AE9C10D94}"/>
              </a:ext>
            </a:extLst>
          </p:cNvPr>
          <p:cNvSpPr txBox="1"/>
          <p:nvPr/>
        </p:nvSpPr>
        <p:spPr bwMode="auto">
          <a:xfrm>
            <a:off x="6173090" y="4819724"/>
            <a:ext cx="727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9" name="TextBox 48">
            <a:extLst>
              <a:ext uri="{FF2B5EF4-FFF2-40B4-BE49-F238E27FC236}">
                <a16:creationId xmlns:a16="http://schemas.microsoft.com/office/drawing/2014/main" id="{A551DBA6-3F07-CA4A-48AE-0162AB34C139}"/>
              </a:ext>
            </a:extLst>
          </p:cNvPr>
          <p:cNvSpPr txBox="1"/>
          <p:nvPr/>
        </p:nvSpPr>
        <p:spPr bwMode="auto">
          <a:xfrm>
            <a:off x="6930830" y="5003958"/>
            <a:ext cx="9055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Priming </a:t>
            </a: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C1D1 </a:t>
            </a: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0.16 mg </a:t>
            </a: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 = 157</a:t>
            </a:r>
          </a:p>
        </p:txBody>
      </p:sp>
      <p:sp>
        <p:nvSpPr>
          <p:cNvPr id="50" name="TextBox 49">
            <a:extLst>
              <a:ext uri="{FF2B5EF4-FFF2-40B4-BE49-F238E27FC236}">
                <a16:creationId xmlns:a16="http://schemas.microsoft.com/office/drawing/2014/main" id="{D1789EA9-E686-BF8D-5B06-5DCD1B69602B}"/>
              </a:ext>
            </a:extLst>
          </p:cNvPr>
          <p:cNvSpPr txBox="1"/>
          <p:nvPr/>
        </p:nvSpPr>
        <p:spPr bwMode="auto">
          <a:xfrm>
            <a:off x="7666984" y="5003958"/>
            <a:ext cx="12182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Intermediate</a:t>
            </a: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C1D8 </a:t>
            </a: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0.8 mg </a:t>
            </a: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 = 153</a:t>
            </a:r>
          </a:p>
        </p:txBody>
      </p:sp>
      <p:sp>
        <p:nvSpPr>
          <p:cNvPr id="51" name="TextBox 50">
            <a:extLst>
              <a:ext uri="{FF2B5EF4-FFF2-40B4-BE49-F238E27FC236}">
                <a16:creationId xmlns:a16="http://schemas.microsoft.com/office/drawing/2014/main" id="{816ADDDB-DD0E-6229-AF11-09B6542DD556}"/>
              </a:ext>
            </a:extLst>
          </p:cNvPr>
          <p:cNvSpPr txBox="1"/>
          <p:nvPr/>
        </p:nvSpPr>
        <p:spPr bwMode="auto">
          <a:xfrm>
            <a:off x="8753244" y="5003958"/>
            <a:ext cx="9055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US" sz="1400" b="0" i="0" u="none" strike="noStrike" kern="1200" cap="none" spc="0" normalizeH="0" noProof="0" dirty="0">
                <a:ln>
                  <a:noFill/>
                </a:ln>
                <a:solidFill>
                  <a:srgbClr val="000000"/>
                </a:solidFill>
                <a:effectLst/>
                <a:uLnTx/>
                <a:uFillTx/>
                <a:latin typeface="Calibri" panose="020F0502020204030204" pitchFamily="34" charset="0"/>
                <a:ea typeface="+mn-ea"/>
                <a:cs typeface="Arial" panose="020B0604020202020204" pitchFamily="34" charset="0"/>
              </a:rPr>
              <a:t>st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full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C1D15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 mg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147</a:t>
            </a:r>
          </a:p>
        </p:txBody>
      </p:sp>
      <p:sp>
        <p:nvSpPr>
          <p:cNvPr id="52" name="TextBox 51">
            <a:extLst>
              <a:ext uri="{FF2B5EF4-FFF2-40B4-BE49-F238E27FC236}">
                <a16:creationId xmlns:a16="http://schemas.microsoft.com/office/drawing/2014/main" id="{DCD14AF9-0D03-3060-1E11-5D4ADA80648F}"/>
              </a:ext>
            </a:extLst>
          </p:cNvPr>
          <p:cNvSpPr txBox="1"/>
          <p:nvPr/>
        </p:nvSpPr>
        <p:spPr bwMode="auto">
          <a:xfrm>
            <a:off x="9631400" y="5003958"/>
            <a:ext cx="9974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r>
              <a:rPr kumimoji="0" lang="en-US" sz="1400" b="0" i="0" u="none" strike="noStrike" kern="1200" cap="none" spc="0" normalizeH="0" noProof="0" dirty="0">
                <a:ln>
                  <a:noFill/>
                </a:ln>
                <a:solidFill>
                  <a:srgbClr val="000000"/>
                </a:solidFill>
                <a:effectLst/>
                <a:uLnTx/>
                <a:uFillTx/>
                <a:latin typeface="Calibri" panose="020F0502020204030204" pitchFamily="34" charset="0"/>
                <a:ea typeface="+mn-ea"/>
                <a:cs typeface="Arial" panose="020B0604020202020204" pitchFamily="34" charset="0"/>
              </a:rPr>
              <a:t>nd</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full</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C1D22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 mg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144</a:t>
            </a:r>
          </a:p>
        </p:txBody>
      </p:sp>
      <p:sp>
        <p:nvSpPr>
          <p:cNvPr id="53" name="TextBox 52">
            <a:extLst>
              <a:ext uri="{FF2B5EF4-FFF2-40B4-BE49-F238E27FC236}">
                <a16:creationId xmlns:a16="http://schemas.microsoft.com/office/drawing/2014/main" id="{8E3EFEBD-C065-8E96-711C-6D2823892C6E}"/>
              </a:ext>
            </a:extLst>
          </p:cNvPr>
          <p:cNvSpPr txBox="1"/>
          <p:nvPr/>
        </p:nvSpPr>
        <p:spPr bwMode="auto">
          <a:xfrm>
            <a:off x="10509498" y="5003958"/>
            <a:ext cx="10146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r>
              <a:rPr kumimoji="0" lang="en-US" sz="1400" b="0" i="0" u="none" strike="noStrike" kern="1200" cap="none" spc="0" normalizeH="0" noProof="0" dirty="0">
                <a:ln>
                  <a:noFill/>
                </a:ln>
                <a:solidFill>
                  <a:srgbClr val="000000"/>
                </a:solidFill>
                <a:effectLst/>
                <a:uLnTx/>
                <a:uFillTx/>
                <a:latin typeface="Calibri" panose="020F0502020204030204" pitchFamily="34" charset="0"/>
                <a:ea typeface="+mn-ea"/>
                <a:cs typeface="Arial" panose="020B0604020202020204" pitchFamily="34" charset="0"/>
              </a:rPr>
              <a:t>rd</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full</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C2D1+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 mg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136</a:t>
            </a:r>
          </a:p>
        </p:txBody>
      </p:sp>
      <p:sp>
        <p:nvSpPr>
          <p:cNvPr id="81" name="TextBox 80">
            <a:extLst>
              <a:ext uri="{FF2B5EF4-FFF2-40B4-BE49-F238E27FC236}">
                <a16:creationId xmlns:a16="http://schemas.microsoft.com/office/drawing/2014/main" id="{B1C93CAD-9DBC-77B3-748E-1E62F576F28F}"/>
              </a:ext>
            </a:extLst>
          </p:cNvPr>
          <p:cNvSpPr txBox="1"/>
          <p:nvPr/>
        </p:nvSpPr>
        <p:spPr bwMode="auto">
          <a:xfrm>
            <a:off x="10599784" y="4823403"/>
            <a:ext cx="905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1.5</a:t>
            </a:r>
          </a:p>
        </p:txBody>
      </p:sp>
      <p:graphicFrame>
        <p:nvGraphicFramePr>
          <p:cNvPr id="16" name="Group 3">
            <a:extLst>
              <a:ext uri="{FF2B5EF4-FFF2-40B4-BE49-F238E27FC236}">
                <a16:creationId xmlns:a16="http://schemas.microsoft.com/office/drawing/2014/main" id="{85E5CFFD-174D-5105-30F9-33213F779C9F}"/>
              </a:ext>
            </a:extLst>
          </p:cNvPr>
          <p:cNvGraphicFramePr>
            <a:graphicFrameLocks/>
          </p:cNvGraphicFramePr>
          <p:nvPr>
            <p:extLst>
              <p:ext uri="{D42A27DB-BD31-4B8C-83A1-F6EECF244321}">
                <p14:modId xmlns:p14="http://schemas.microsoft.com/office/powerpoint/2010/main" val="4022417234"/>
              </p:ext>
            </p:extLst>
          </p:nvPr>
        </p:nvGraphicFramePr>
        <p:xfrm>
          <a:off x="492752" y="1155780"/>
          <a:ext cx="5315946" cy="2988140"/>
        </p:xfrm>
        <a:graphic>
          <a:graphicData uri="http://schemas.openxmlformats.org/drawingml/2006/table">
            <a:tbl>
              <a:tblPr/>
              <a:tblGrid>
                <a:gridCol w="3121242">
                  <a:extLst>
                    <a:ext uri="{9D8B030D-6E8A-4147-A177-3AD203B41FA5}">
                      <a16:colId xmlns:a16="http://schemas.microsoft.com/office/drawing/2014/main" val="20000"/>
                    </a:ext>
                  </a:extLst>
                </a:gridCol>
                <a:gridCol w="1097352">
                  <a:extLst>
                    <a:ext uri="{9D8B030D-6E8A-4147-A177-3AD203B41FA5}">
                      <a16:colId xmlns:a16="http://schemas.microsoft.com/office/drawing/2014/main" val="20001"/>
                    </a:ext>
                  </a:extLst>
                </a:gridCol>
                <a:gridCol w="1097352">
                  <a:extLst>
                    <a:ext uri="{9D8B030D-6E8A-4147-A177-3AD203B41FA5}">
                      <a16:colId xmlns:a16="http://schemas.microsoft.com/office/drawing/2014/main" val="4225663687"/>
                    </a:ext>
                  </a:extLst>
                </a:gridCol>
              </a:tblGrid>
              <a:tr h="288518">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CRS Parameter, n (%)</a:t>
                      </a:r>
                      <a:r>
                        <a:rPr kumimoji="0" lang="en-GB" sz="1400" b="1" i="0" u="none" strike="noStrike" cap="none" normalizeH="0" baseline="30000" dirty="0">
                          <a:ln>
                            <a:noFill/>
                          </a:ln>
                          <a:solidFill>
                            <a:schemeClr val="tx1"/>
                          </a:solidFill>
                          <a:effectLst/>
                          <a:latin typeface="Calibri" panose="020F0502020204030204" pitchFamily="34" charset="0"/>
                        </a:rPr>
                        <a:t>1,2</a:t>
                      </a:r>
                      <a:endParaRPr kumimoji="0" lang="en-GB"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LBCL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157)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R/R FL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86*)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894372">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Events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Grade 1</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Grade 2</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Grade 3</a:t>
                      </a:r>
                    </a:p>
                  </a:txBody>
                  <a:tcPr marL="121699" marR="121699" marT="45728" marB="45728" anchor="ctr" horzOverflow="overflow">
                    <a:lnL w="28575"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80 (51)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50 (32)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25 (16)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 (3)</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42 (49)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34 (40)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8 (9)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2"/>
                  </a:ext>
                </a:extLst>
              </a:tr>
              <a:tr h="288518">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Resolution,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79/80 (99)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42/42 (100)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3"/>
                  </a:ext>
                </a:extLst>
              </a:tr>
              <a:tr h="288518">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Median onset from first full dose, hr</a:t>
                      </a:r>
                    </a:p>
                  </a:txBody>
                  <a:tcPr marL="121699" marR="121699" marT="45728" marB="45728" anchor="ctr" horzOverflow="overflow">
                    <a:lnL w="28575"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20</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cap="none" normalizeH="0" baseline="0" dirty="0">
                          <a:ln>
                            <a:noFill/>
                          </a:ln>
                          <a:solidFill>
                            <a:schemeClr val="bg2">
                              <a:lumMod val="10000"/>
                            </a:schemeClr>
                          </a:solidFill>
                          <a:effectLst/>
                          <a:latin typeface="Calibri" panose="020F0502020204030204" pitchFamily="34" charset="0"/>
                        </a:rPr>
                        <a:t>60</a:t>
                      </a:r>
                    </a:p>
                  </a:txBody>
                  <a:tcPr marL="121699" marR="121699" marT="45728" marB="45728" anchor="ctr" horzOverflow="overflow">
                    <a:lnL w="127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4"/>
                  </a:ext>
                </a:extLst>
              </a:tr>
              <a:tr h="288518">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Median duration, days (range)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2 (1-27)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 (1-14)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983248735"/>
                  </a:ext>
                </a:extLst>
              </a:tr>
              <a:tr h="30580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Received </a:t>
                      </a:r>
                      <a:r>
                        <a:rPr kumimoji="0" lang="en-US" sz="1400" b="0" i="0" u="none" strike="noStrike" cap="none" normalizeH="0" baseline="0" err="1">
                          <a:ln>
                            <a:noFill/>
                          </a:ln>
                          <a:solidFill>
                            <a:schemeClr val="bg2">
                              <a:lumMod val="10000"/>
                            </a:schemeClr>
                          </a:solidFill>
                          <a:effectLst/>
                          <a:latin typeface="Calibri" panose="020F0502020204030204" pitchFamily="34" charset="0"/>
                        </a:rPr>
                        <a:t>anticytokine</a:t>
                      </a:r>
                      <a:r>
                        <a:rPr kumimoji="0" lang="en-US" sz="1400" b="0" i="0" u="none" strike="noStrike" cap="none" normalizeH="0" baseline="0">
                          <a:ln>
                            <a:noFill/>
                          </a:ln>
                          <a:solidFill>
                            <a:schemeClr val="bg2">
                              <a:lumMod val="10000"/>
                            </a:schemeClr>
                          </a:solidFill>
                          <a:effectLst/>
                          <a:latin typeface="Calibri" panose="020F0502020204030204" pitchFamily="34" charset="0"/>
                        </a:rPr>
                        <a:t> treatment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23 (15)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10 (12)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40111519"/>
                  </a:ext>
                </a:extLst>
              </a:tr>
              <a:tr h="2885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Led to treatment discontinuation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 (1)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2285166841"/>
                  </a:ext>
                </a:extLst>
              </a:tr>
            </a:tbl>
          </a:graphicData>
        </a:graphic>
      </p:graphicFrame>
      <p:sp>
        <p:nvSpPr>
          <p:cNvPr id="8" name="TextBox 7">
            <a:extLst>
              <a:ext uri="{FF2B5EF4-FFF2-40B4-BE49-F238E27FC236}">
                <a16:creationId xmlns:a16="http://schemas.microsoft.com/office/drawing/2014/main" id="{8EBE28C5-0CEB-AB28-69EA-1749C4629ABA}"/>
              </a:ext>
            </a:extLst>
          </p:cNvPr>
          <p:cNvSpPr txBox="1"/>
          <p:nvPr/>
        </p:nvSpPr>
        <p:spPr bwMode="auto">
          <a:xfrm>
            <a:off x="614462" y="4139845"/>
            <a:ext cx="586151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285750" marR="0" lvl="0" indent="-28575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follow-up: 20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mo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(LBCL)</a:t>
            </a:r>
            <a:r>
              <a:rPr kumimoji="0" lang="en-US" sz="16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5.7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mo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(R/R FL)</a:t>
            </a:r>
            <a:r>
              <a:rPr kumimoji="0" lang="en-US" sz="16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2</a:t>
            </a:r>
          </a:p>
          <a:p>
            <a:pPr marL="285750" marR="0" lvl="0" indent="-28575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Tocilizumab primarily used to address grade 2/3 CRS</a:t>
            </a:r>
          </a:p>
          <a:p>
            <a:pPr marL="285750" marR="0" lvl="0" indent="-28575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ICANS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6.4% (LBCL)</a:t>
            </a:r>
            <a:r>
              <a:rPr kumimoji="0" lang="en-US" sz="16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3,4</a:t>
            </a:r>
            <a:r>
              <a:rPr kumimoji="0" lang="en-US" sz="1600" b="0" i="0" u="none" strike="noStrike" kern="1200" cap="none" spc="0" normalizeH="0" noProof="0" dirty="0">
                <a:ln>
                  <a:noFill/>
                </a:ln>
                <a:solidFill>
                  <a:srgbClr val="000000"/>
                </a:solidFill>
                <a:effectLst/>
                <a:uLnTx/>
                <a:uFillTx/>
                <a:latin typeface="Calibri" panose="020F0502020204030204" pitchFamily="34" charset="0"/>
                <a:ea typeface="+mn-ea"/>
                <a:cs typeface="Arial" panose="020B0604020202020204" pitchFamily="34" charset="0"/>
              </a:rPr>
              <a:t>; 0% (R/R FL)</a:t>
            </a:r>
            <a:r>
              <a:rPr kumimoji="0" lang="en-US" sz="16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2</a:t>
            </a:r>
          </a:p>
          <a:p>
            <a:pPr marL="742950" lvl="1" indent="-285750" eaLnBrk="0" fontAlgn="base" hangingPunct="0">
              <a:spcBef>
                <a:spcPct val="50000"/>
              </a:spcBef>
              <a:spcAft>
                <a:spcPct val="0"/>
              </a:spcAft>
              <a:buFont typeface="Calibri" panose="020F0502020204030204" pitchFamily="34" charset="0"/>
              <a:buChar char="‒"/>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follow-up: ~11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mo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(LBCL)</a:t>
            </a:r>
          </a:p>
          <a:p>
            <a:pPr marL="742950" lvl="1" indent="-285750" eaLnBrk="0" fontAlgn="base" hangingPunct="0">
              <a:spcBef>
                <a:spcPct val="50000"/>
              </a:spcBef>
              <a:spcAft>
                <a:spcPct val="0"/>
              </a:spcAft>
              <a:buFont typeface="Calibri" panose="020F0502020204030204" pitchFamily="34" charset="0"/>
              <a:buChar char="‒"/>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All grade 1/2, except 1 grade 5 (with multiple confounders)</a:t>
            </a:r>
          </a:p>
        </p:txBody>
      </p:sp>
      <p:sp>
        <p:nvSpPr>
          <p:cNvPr id="5" name="TextBox 4">
            <a:extLst>
              <a:ext uri="{FF2B5EF4-FFF2-40B4-BE49-F238E27FC236}">
                <a16:creationId xmlns:a16="http://schemas.microsoft.com/office/drawing/2014/main" id="{592BDB80-EAB0-6F98-7D9D-440C6328D85D}"/>
              </a:ext>
            </a:extLst>
          </p:cNvPr>
          <p:cNvSpPr txBox="1"/>
          <p:nvPr/>
        </p:nvSpPr>
        <p:spPr bwMode="auto">
          <a:xfrm>
            <a:off x="432923" y="6025039"/>
            <a:ext cx="4258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*In the cohort of patients with optimized cycle 1 ramp-up dosing.</a:t>
            </a:r>
          </a:p>
        </p:txBody>
      </p:sp>
    </p:spTree>
    <p:extLst>
      <p:ext uri="{BB962C8B-B14F-4D97-AF65-F5344CB8AC3E}">
        <p14:creationId xmlns:p14="http://schemas.microsoft.com/office/powerpoint/2010/main" val="259580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10C69CD-9997-B308-1DE7-9F910FDBF9C6}"/>
              </a:ext>
            </a:extLst>
          </p:cNvPr>
          <p:cNvSpPr>
            <a:spLocks noGrp="1"/>
          </p:cNvSpPr>
          <p:nvPr>
            <p:ph sz="half" idx="2"/>
          </p:nvPr>
        </p:nvSpPr>
        <p:spPr/>
        <p:txBody>
          <a:bodyPr/>
          <a:lstStyle/>
          <a:p>
            <a:pPr marL="514350" indent="-457200"/>
            <a:r>
              <a:rPr lang="en-US"/>
              <a:t>Infection: </a:t>
            </a:r>
          </a:p>
          <a:p>
            <a:pPr marL="914400" lvl="1" indent="-457200"/>
            <a:r>
              <a:rPr lang="en-US"/>
              <a:t>Serious: 15%</a:t>
            </a:r>
          </a:p>
          <a:p>
            <a:pPr marL="914400" lvl="1" indent="-457200"/>
            <a:r>
              <a:rPr lang="en-US"/>
              <a:t>Fatal: 1.3%</a:t>
            </a:r>
          </a:p>
        </p:txBody>
      </p:sp>
      <p:sp>
        <p:nvSpPr>
          <p:cNvPr id="3" name="Title 2">
            <a:extLst>
              <a:ext uri="{FF2B5EF4-FFF2-40B4-BE49-F238E27FC236}">
                <a16:creationId xmlns:a16="http://schemas.microsoft.com/office/drawing/2014/main" id="{917999FE-DD8C-BFE2-3EAA-245B0F5900D9}"/>
              </a:ext>
            </a:extLst>
          </p:cNvPr>
          <p:cNvSpPr>
            <a:spLocks noGrp="1"/>
          </p:cNvSpPr>
          <p:nvPr>
            <p:ph type="title"/>
          </p:nvPr>
        </p:nvSpPr>
        <p:spPr/>
        <p:txBody>
          <a:bodyPr/>
          <a:lstStyle/>
          <a:p>
            <a:r>
              <a:rPr lang="en-US"/>
              <a:t>Epcoritamab: Other AEs of Interest</a:t>
            </a:r>
          </a:p>
        </p:txBody>
      </p:sp>
      <p:sp>
        <p:nvSpPr>
          <p:cNvPr id="2" name="Content Placeholder 1">
            <a:extLst>
              <a:ext uri="{FF2B5EF4-FFF2-40B4-BE49-F238E27FC236}">
                <a16:creationId xmlns:a16="http://schemas.microsoft.com/office/drawing/2014/main" id="{2A0DC0D1-D956-A3FA-70FE-43465C56C3FC}"/>
              </a:ext>
            </a:extLst>
          </p:cNvPr>
          <p:cNvSpPr>
            <a:spLocks noGrp="1"/>
          </p:cNvSpPr>
          <p:nvPr>
            <p:ph sz="half" idx="1"/>
          </p:nvPr>
        </p:nvSpPr>
        <p:spPr/>
        <p:txBody>
          <a:bodyPr/>
          <a:lstStyle/>
          <a:p>
            <a:r>
              <a:rPr lang="en-US" dirty="0" err="1"/>
              <a:t>Cytopenias</a:t>
            </a:r>
            <a:r>
              <a:rPr lang="en-US" dirty="0"/>
              <a:t> (Grade 3/4):</a:t>
            </a:r>
          </a:p>
          <a:p>
            <a:pPr lvl="1"/>
            <a:r>
              <a:rPr lang="en-US" dirty="0"/>
              <a:t>Neutropenia: 32%</a:t>
            </a:r>
          </a:p>
          <a:p>
            <a:pPr lvl="1"/>
            <a:r>
              <a:rPr lang="en-US" dirty="0"/>
              <a:t>Anemia: 12%</a:t>
            </a:r>
          </a:p>
          <a:p>
            <a:pPr lvl="1"/>
            <a:r>
              <a:rPr lang="en-US" dirty="0"/>
              <a:t>Thrombocytopenia: 12%</a:t>
            </a:r>
          </a:p>
          <a:p>
            <a:pPr lvl="1"/>
            <a:r>
              <a:rPr lang="en-US" dirty="0"/>
              <a:t>Febrile neutropenia: 2.5%</a:t>
            </a:r>
          </a:p>
          <a:p>
            <a:pPr marL="57150" indent="0">
              <a:buNone/>
            </a:pPr>
            <a:endParaRPr lang="en-US" dirty="0"/>
          </a:p>
          <a:p>
            <a:pPr lvl="1"/>
            <a:endParaRPr lang="en-US" dirty="0"/>
          </a:p>
        </p:txBody>
      </p:sp>
      <p:sp>
        <p:nvSpPr>
          <p:cNvPr id="5" name="TextBox 4">
            <a:extLst>
              <a:ext uri="{FF2B5EF4-FFF2-40B4-BE49-F238E27FC236}">
                <a16:creationId xmlns:a16="http://schemas.microsoft.com/office/drawing/2014/main" id="{3FD12681-A5FF-A232-48D3-9B53488A3087}"/>
              </a:ext>
            </a:extLst>
          </p:cNvPr>
          <p:cNvSpPr txBox="1"/>
          <p:nvPr/>
        </p:nvSpPr>
        <p:spPr>
          <a:xfrm>
            <a:off x="432923" y="6373464"/>
            <a:ext cx="7403492"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err="1">
                <a:solidFill>
                  <a:srgbClr val="455560"/>
                </a:solidFill>
                <a:latin typeface="Calibri" panose="020F0502020204030204" pitchFamily="34" charset="0"/>
                <a:ea typeface="ＭＳ Ｐゴシック" pitchFamily="34" charset="-128"/>
                <a:cs typeface="Calibri" panose="020F0502020204030204" pitchFamily="34" charset="0"/>
              </a:rPr>
              <a:t>Epcoritamab-bysp</a:t>
            </a:r>
            <a:r>
              <a:rPr lang="en-US" sz="1200">
                <a:solidFill>
                  <a:srgbClr val="455560"/>
                </a:solidFill>
                <a:latin typeface="Calibri" panose="020F0502020204030204" pitchFamily="34" charset="0"/>
                <a:ea typeface="ＭＳ Ｐゴシック" pitchFamily="34" charset="-128"/>
                <a:cs typeface="Calibri" panose="020F0502020204030204" pitchFamily="34" charset="0"/>
              </a:rPr>
              <a:t> PI.</a:t>
            </a:r>
            <a:endPar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4609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F76D0-DF51-2359-8DCF-CFD4F069A203}"/>
              </a:ext>
            </a:extLst>
          </p:cNvPr>
          <p:cNvSpPr>
            <a:spLocks noGrp="1"/>
          </p:cNvSpPr>
          <p:nvPr>
            <p:ph type="title"/>
          </p:nvPr>
        </p:nvSpPr>
        <p:spPr/>
        <p:txBody>
          <a:bodyPr/>
          <a:lstStyle/>
          <a:p>
            <a:r>
              <a:rPr lang="en-US" dirty="0" err="1"/>
              <a:t>Epcoritamab</a:t>
            </a:r>
            <a:r>
              <a:rPr lang="en-US" dirty="0"/>
              <a:t> Dosing and Administration: FL</a:t>
            </a:r>
          </a:p>
        </p:txBody>
      </p:sp>
      <p:sp>
        <p:nvSpPr>
          <p:cNvPr id="2" name="Content Placeholder 1">
            <a:extLst>
              <a:ext uri="{FF2B5EF4-FFF2-40B4-BE49-F238E27FC236}">
                <a16:creationId xmlns:a16="http://schemas.microsoft.com/office/drawing/2014/main" id="{3B756651-5F0F-F99F-A8C6-57B421EC8E95}"/>
              </a:ext>
            </a:extLst>
          </p:cNvPr>
          <p:cNvSpPr>
            <a:spLocks noGrp="1"/>
          </p:cNvSpPr>
          <p:nvPr>
            <p:ph idx="1"/>
          </p:nvPr>
        </p:nvSpPr>
        <p:spPr/>
        <p:txBody>
          <a:bodyPr/>
          <a:lstStyle/>
          <a:p>
            <a:r>
              <a:rPr lang="en-US" sz="2400" dirty="0"/>
              <a:t>Administered in 28-day cycles for ≥10 cycles total</a:t>
            </a:r>
          </a:p>
          <a:p>
            <a:r>
              <a:rPr lang="en-US" sz="2400" b="1" dirty="0">
                <a:solidFill>
                  <a:schemeClr val="accent3"/>
                </a:solidFill>
              </a:rPr>
              <a:t>Hospitalization</a:t>
            </a:r>
            <a:r>
              <a:rPr lang="en-US" sz="2400" b="1" dirty="0"/>
              <a:t> </a:t>
            </a:r>
            <a:r>
              <a:rPr lang="en-US" sz="2400" b="1" dirty="0">
                <a:solidFill>
                  <a:schemeClr val="accent3"/>
                </a:solidFill>
              </a:rPr>
              <a:t>recommended </a:t>
            </a:r>
            <a:r>
              <a:rPr lang="en-US" sz="2400" dirty="0"/>
              <a:t>for</a:t>
            </a:r>
            <a:r>
              <a:rPr lang="en-US" sz="2400" dirty="0">
                <a:solidFill>
                  <a:schemeClr val="accent3"/>
                </a:solidFill>
              </a:rPr>
              <a:t> </a:t>
            </a:r>
            <a:r>
              <a:rPr lang="en-US" sz="2400" dirty="0"/>
              <a:t>24 </a:t>
            </a:r>
            <a:r>
              <a:rPr lang="en-US" sz="2400" dirty="0" err="1"/>
              <a:t>hr</a:t>
            </a:r>
            <a:r>
              <a:rPr lang="en-US" sz="2400" dirty="0"/>
              <a:t> after C1D15 dose</a:t>
            </a:r>
          </a:p>
          <a:p>
            <a:endParaRPr lang="en-US" sz="2400" dirty="0"/>
          </a:p>
        </p:txBody>
      </p:sp>
      <p:graphicFrame>
        <p:nvGraphicFramePr>
          <p:cNvPr id="4" name="Group 3">
            <a:extLst>
              <a:ext uri="{FF2B5EF4-FFF2-40B4-BE49-F238E27FC236}">
                <a16:creationId xmlns:a16="http://schemas.microsoft.com/office/drawing/2014/main" id="{14EC6425-532F-325C-2B9D-DE2510049B69}"/>
              </a:ext>
            </a:extLst>
          </p:cNvPr>
          <p:cNvGraphicFramePr>
            <a:graphicFrameLocks/>
          </p:cNvGraphicFramePr>
          <p:nvPr>
            <p:extLst>
              <p:ext uri="{D42A27DB-BD31-4B8C-83A1-F6EECF244321}">
                <p14:modId xmlns:p14="http://schemas.microsoft.com/office/powerpoint/2010/main" val="3433897324"/>
              </p:ext>
            </p:extLst>
          </p:nvPr>
        </p:nvGraphicFramePr>
        <p:xfrm>
          <a:off x="580332" y="2548054"/>
          <a:ext cx="11075296" cy="3627200"/>
        </p:xfrm>
        <a:graphic>
          <a:graphicData uri="http://schemas.openxmlformats.org/drawingml/2006/table">
            <a:tbl>
              <a:tblPr/>
              <a:tblGrid>
                <a:gridCol w="2011680">
                  <a:extLst>
                    <a:ext uri="{9D8B030D-6E8A-4147-A177-3AD203B41FA5}">
                      <a16:colId xmlns:a16="http://schemas.microsoft.com/office/drawing/2014/main" val="20000"/>
                    </a:ext>
                  </a:extLst>
                </a:gridCol>
                <a:gridCol w="799023">
                  <a:extLst>
                    <a:ext uri="{9D8B030D-6E8A-4147-A177-3AD203B41FA5}">
                      <a16:colId xmlns:a16="http://schemas.microsoft.com/office/drawing/2014/main" val="555560855"/>
                    </a:ext>
                  </a:extLst>
                </a:gridCol>
                <a:gridCol w="1572135">
                  <a:extLst>
                    <a:ext uri="{9D8B030D-6E8A-4147-A177-3AD203B41FA5}">
                      <a16:colId xmlns:a16="http://schemas.microsoft.com/office/drawing/2014/main" val="806415406"/>
                    </a:ext>
                  </a:extLst>
                </a:gridCol>
                <a:gridCol w="1297498">
                  <a:extLst>
                    <a:ext uri="{9D8B030D-6E8A-4147-A177-3AD203B41FA5}">
                      <a16:colId xmlns:a16="http://schemas.microsoft.com/office/drawing/2014/main" val="706668805"/>
                    </a:ext>
                  </a:extLst>
                </a:gridCol>
                <a:gridCol w="5394960">
                  <a:extLst>
                    <a:ext uri="{9D8B030D-6E8A-4147-A177-3AD203B41FA5}">
                      <a16:colId xmlns:a16="http://schemas.microsoft.com/office/drawing/2014/main" val="20001"/>
                    </a:ext>
                  </a:extLst>
                </a:gridCol>
              </a:tblGrid>
              <a:tr h="20020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dirty="0">
                          <a:ln>
                            <a:noFill/>
                          </a:ln>
                          <a:solidFill>
                            <a:schemeClr val="tx1"/>
                          </a:solidFill>
                          <a:effectLst/>
                          <a:latin typeface="Calibri" panose="020F0502020204030204" pitchFamily="34" charset="0"/>
                          <a:ea typeface="+mn-ea"/>
                          <a:cs typeface="+mn-cs"/>
                        </a:rPr>
                        <a:t>Treatment Cycle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a:ln>
                            <a:noFill/>
                          </a:ln>
                          <a:solidFill>
                            <a:schemeClr val="tx1"/>
                          </a:solidFill>
                          <a:effectLst/>
                          <a:latin typeface="Calibri" panose="020F0502020204030204" pitchFamily="34" charset="0"/>
                          <a:ea typeface="+mn-ea"/>
                          <a:cs typeface="+mn-cs"/>
                        </a:rPr>
                        <a:t>Day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tx1"/>
                          </a:solidFill>
                          <a:effectLst/>
                          <a:latin typeface="Calibri" panose="020F0502020204030204" pitchFamily="34" charset="0"/>
                          <a:ea typeface="+mn-ea"/>
                          <a:cs typeface="+mn-cs"/>
                        </a:rPr>
                        <a:t>DLBCL;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tx1"/>
                          </a:solidFill>
                          <a:effectLst/>
                          <a:latin typeface="Calibri" panose="020F0502020204030204" pitchFamily="34" charset="0"/>
                          <a:ea typeface="+mn-ea"/>
                          <a:cs typeface="+mn-cs"/>
                        </a:rPr>
                        <a:t>HG BCL Dose</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kern="1200" cap="none" normalizeH="0" baseline="0" dirty="0">
                          <a:ln>
                            <a:noFill/>
                          </a:ln>
                          <a:solidFill>
                            <a:schemeClr val="tx1"/>
                          </a:solidFill>
                          <a:effectLst/>
                          <a:latin typeface="Calibri" panose="020F0502020204030204" pitchFamily="34" charset="0"/>
                          <a:ea typeface="+mn-ea"/>
                          <a:cs typeface="+mn-cs"/>
                        </a:rPr>
                        <a:t>R/R FL 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Calibri" panose="020F0502020204030204" pitchFamily="34" charset="0"/>
                        </a:rPr>
                        <a:t>Premedication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894372">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Cycle 1</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Step-up dose 1</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Step-up dose 2</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Step-up dose 3 </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Target 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0.16 mg SC</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0.8mg SC</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48 mg SC</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48 mg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0.16 mg SC</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0.8mg SC</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1" i="0" u="none" strike="noStrike" cap="none" normalizeH="0" baseline="0" dirty="0">
                          <a:ln>
                            <a:noFill/>
                          </a:ln>
                          <a:solidFill>
                            <a:schemeClr val="bg2">
                              <a:lumMod val="10000"/>
                            </a:schemeClr>
                          </a:solidFill>
                          <a:effectLst/>
                          <a:latin typeface="Calibri" panose="020F0502020204030204" pitchFamily="34" charset="0"/>
                        </a:rPr>
                        <a:t>3 mg SC</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48 mg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PO/IV prednisolone 100 mg or dexamethasone 15 mg (or an equivalent) for 30-120 min before weekly administration </a:t>
                      </a:r>
                      <a:r>
                        <a:rPr kumimoji="0" lang="en-US" sz="1600" b="0" i="1" u="none" strike="noStrike" cap="none" normalizeH="0" baseline="0" dirty="0">
                          <a:ln>
                            <a:noFill/>
                          </a:ln>
                          <a:solidFill>
                            <a:schemeClr val="bg2">
                              <a:lumMod val="10000"/>
                            </a:schemeClr>
                          </a:solidFill>
                          <a:effectLst/>
                          <a:latin typeface="Calibri" panose="020F0502020204030204" pitchFamily="34" charset="0"/>
                        </a:rPr>
                        <a:t>and</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for 3 consecutive days after each dose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PO/IV diphenhydramine 50 mg and PO acetaminophen 650-1000 mg for 30-120 min before weekly administration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2"/>
                  </a:ext>
                </a:extLst>
              </a:tr>
              <a:tr h="288518">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Cycle 2-3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1, 8, 15, 22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48 mg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48 mg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600" b="0" i="1" u="none" strike="noStrike" cap="none" normalizeH="0" baseline="0" dirty="0">
                          <a:ln>
                            <a:noFill/>
                          </a:ln>
                          <a:solidFill>
                            <a:schemeClr val="bg2">
                              <a:lumMod val="10000"/>
                            </a:schemeClr>
                          </a:solidFill>
                          <a:effectLst/>
                          <a:latin typeface="Calibri" panose="020F0502020204030204" pitchFamily="34" charset="0"/>
                        </a:rPr>
                        <a:t>For grade 2/3 CRS with prior dose: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PO/IV prednisolone 100 mg or dexamethasone 15 mg (or an equivalent) for 30-120 min before weekly administration </a:t>
                      </a:r>
                      <a:r>
                        <a:rPr kumimoji="0" lang="en-US" sz="1600" b="0" i="1" u="none" strike="noStrike" cap="none" normalizeH="0" baseline="0" dirty="0">
                          <a:ln>
                            <a:noFill/>
                          </a:ln>
                          <a:solidFill>
                            <a:schemeClr val="bg2">
                              <a:lumMod val="10000"/>
                            </a:schemeClr>
                          </a:solidFill>
                          <a:effectLst/>
                          <a:latin typeface="Calibri" panose="020F0502020204030204" pitchFamily="34" charset="0"/>
                        </a:rPr>
                        <a:t>and</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for 3 consecutive days after 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3"/>
                  </a:ext>
                </a:extLst>
              </a:tr>
              <a:tr h="288518">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Cycle 4-9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1, 15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48 mg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48 mg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Same as cycle 2-3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288518">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Cycle 10 and beyond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48 mg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48 mg SC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Same as cycle 2-3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983248735"/>
                  </a:ext>
                </a:extLst>
              </a:tr>
            </a:tbl>
          </a:graphicData>
        </a:graphic>
      </p:graphicFrame>
      <p:sp>
        <p:nvSpPr>
          <p:cNvPr id="6" name="TextBox 5">
            <a:extLst>
              <a:ext uri="{FF2B5EF4-FFF2-40B4-BE49-F238E27FC236}">
                <a16:creationId xmlns:a16="http://schemas.microsoft.com/office/drawing/2014/main" id="{251A4656-94A3-C375-7ACB-12C8E902F918}"/>
              </a:ext>
            </a:extLst>
          </p:cNvPr>
          <p:cNvSpPr txBox="1"/>
          <p:nvPr/>
        </p:nvSpPr>
        <p:spPr>
          <a:xfrm>
            <a:off x="432923" y="6373464"/>
            <a:ext cx="6129242"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err="1">
                <a:solidFill>
                  <a:srgbClr val="455560"/>
                </a:solidFill>
                <a:latin typeface="Calibri" panose="020F0502020204030204" pitchFamily="34" charset="0"/>
                <a:ea typeface="ＭＳ Ｐゴシック" pitchFamily="34" charset="-128"/>
                <a:cs typeface="Calibri" panose="020F0502020204030204" pitchFamily="34" charset="0"/>
              </a:rPr>
              <a:t>Epcoritamab-bysp</a:t>
            </a:r>
            <a:r>
              <a:rPr lang="en-US" sz="1200">
                <a:solidFill>
                  <a:srgbClr val="455560"/>
                </a:solidFill>
                <a:latin typeface="Calibri" panose="020F0502020204030204" pitchFamily="34" charset="0"/>
                <a:ea typeface="ＭＳ Ｐゴシック" pitchFamily="34" charset="-128"/>
                <a:cs typeface="Calibri" panose="020F0502020204030204" pitchFamily="34" charset="0"/>
              </a:rPr>
              <a:t> PI.</a:t>
            </a:r>
            <a:endPar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8813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BACDD-23C1-4F80-A49B-E2776B99F98C}"/>
              </a:ext>
            </a:extLst>
          </p:cNvPr>
          <p:cNvSpPr>
            <a:spLocks noGrp="1"/>
          </p:cNvSpPr>
          <p:nvPr>
            <p:ph type="title"/>
          </p:nvPr>
        </p:nvSpPr>
        <p:spPr>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a:solidFill>
                  <a:schemeClr val="tx1"/>
                </a:solidFill>
                <a:latin typeface="Calibri"/>
                <a:ea typeface="Calibri"/>
                <a:cs typeface="Calibri"/>
              </a:rPr>
              <a:t>Poll 1: How many people with </a:t>
            </a:r>
            <a:r>
              <a:rPr lang="en-US" sz="3200" dirty="0">
                <a:solidFill>
                  <a:schemeClr val="tx1"/>
                </a:solidFill>
              </a:rPr>
              <a:t>lymphoma or myeloma </a:t>
            </a:r>
            <a:r>
              <a:rPr lang="en-US" sz="3200" dirty="0">
                <a:solidFill>
                  <a:schemeClr val="tx1"/>
                </a:solidFill>
                <a:latin typeface="Calibri"/>
                <a:ea typeface="Calibri"/>
                <a:cs typeface="Calibri"/>
              </a:rPr>
              <a:t>do you provide care for in a typical month?</a:t>
            </a:r>
          </a:p>
        </p:txBody>
      </p:sp>
      <p:sp>
        <p:nvSpPr>
          <p:cNvPr id="294915" name="Content Placeholder 3">
            <a:extLst>
              <a:ext uri="{FF2B5EF4-FFF2-40B4-BE49-F238E27FC236}">
                <a16:creationId xmlns:a16="http://schemas.microsoft.com/office/drawing/2014/main" id="{F3C381C5-47E9-4671-97F8-2D2A72B06ACD}"/>
              </a:ext>
            </a:extLst>
          </p:cNvPr>
          <p:cNvSpPr>
            <a:spLocks noGrp="1" noChangeArrowheads="1"/>
          </p:cNvSpPr>
          <p:nvPr>
            <p:ph idx="1"/>
          </p:nvPr>
        </p:nvSpPr>
        <p:spPr/>
        <p:txBody>
          <a:bodyPr/>
          <a:lstStyle/>
          <a:p>
            <a:pPr marL="513715" indent="-513715">
              <a:buFont typeface="+mj-lt"/>
              <a:buAutoNum type="arabicPeriod"/>
            </a:pPr>
            <a:r>
              <a:rPr lang="en-US" altLang="en-US" dirty="0"/>
              <a:t>1-4</a:t>
            </a:r>
            <a:endParaRPr lang="en-US"/>
          </a:p>
          <a:p>
            <a:pPr marL="513715" indent="-513715">
              <a:buFont typeface="+mj-lt"/>
              <a:buAutoNum type="arabicPeriod"/>
            </a:pPr>
            <a:r>
              <a:rPr lang="en-US" altLang="en-US" dirty="0"/>
              <a:t>5-10</a:t>
            </a:r>
            <a:endParaRPr lang="en-US" altLang="en-US" dirty="0">
              <a:ea typeface="Calibri" panose="020F0502020204030204" pitchFamily="34" charset="0"/>
              <a:cs typeface="Calibri" panose="020F0502020204030204" pitchFamily="34" charset="0"/>
            </a:endParaRPr>
          </a:p>
          <a:p>
            <a:pPr marL="513715" indent="-513715">
              <a:buFont typeface="+mj-lt"/>
              <a:buAutoNum type="arabicPeriod"/>
            </a:pPr>
            <a:r>
              <a:rPr lang="en-US" altLang="en-US" dirty="0"/>
              <a:t>11-15</a:t>
            </a:r>
            <a:endParaRPr lang="en-US" altLang="en-US" dirty="0">
              <a:ea typeface="Calibri" panose="020F0502020204030204" pitchFamily="34" charset="0"/>
              <a:cs typeface="Calibri" panose="020F0502020204030204" pitchFamily="34" charset="0"/>
            </a:endParaRPr>
          </a:p>
          <a:p>
            <a:pPr marL="513715" indent="-513715">
              <a:buFont typeface="+mj-lt"/>
              <a:buAutoNum type="arabicPeriod"/>
            </a:pPr>
            <a:r>
              <a:rPr lang="en-US" altLang="en-US" dirty="0"/>
              <a:t>16-20</a:t>
            </a:r>
            <a:endParaRPr lang="en-US" altLang="en-US" dirty="0">
              <a:ea typeface="Calibri" panose="020F0502020204030204" pitchFamily="34" charset="0"/>
              <a:cs typeface="Calibri" panose="020F0502020204030204" pitchFamily="34" charset="0"/>
            </a:endParaRPr>
          </a:p>
          <a:p>
            <a:pPr marL="513715" indent="-513715">
              <a:buFont typeface="+mj-lt"/>
              <a:buAutoNum type="arabicPeriod"/>
            </a:pPr>
            <a:r>
              <a:rPr lang="en-US" altLang="en-US" dirty="0"/>
              <a:t>&gt;20</a:t>
            </a:r>
            <a:endParaRPr lang="en-US" altLang="en-US" dirty="0">
              <a:ea typeface="Calibri" panose="020F0502020204030204" pitchFamily="34" charset="0"/>
              <a:cs typeface="Calibri" panose="020F0502020204030204" pitchFamily="34" charset="0"/>
            </a:endParaRPr>
          </a:p>
          <a:p>
            <a:pPr marL="513715" indent="-513715">
              <a:buAutoNum type="arabicPeriod"/>
            </a:pPr>
            <a:r>
              <a:rPr lang="en-US" altLang="en-US" dirty="0">
                <a:latin typeface="Calibri"/>
                <a:ea typeface="Calibri"/>
                <a:cs typeface="Calibri"/>
              </a:rPr>
              <a:t>Not applicable </a:t>
            </a:r>
            <a:endParaRPr lang="en-US" altLang="en-US" dirty="0">
              <a:ea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2499-6252-8B47-BB3B-22741145772F}"/>
              </a:ext>
            </a:extLst>
          </p:cNvPr>
          <p:cNvSpPr>
            <a:spLocks noGrp="1"/>
          </p:cNvSpPr>
          <p:nvPr>
            <p:ph type="title"/>
          </p:nvPr>
        </p:nvSpPr>
        <p:spPr/>
        <p:txBody>
          <a:bodyPr/>
          <a:lstStyle/>
          <a:p>
            <a:r>
              <a:rPr lang="en-US" dirty="0" err="1"/>
              <a:t>Glofitamab</a:t>
            </a:r>
            <a:r>
              <a:rPr lang="en-US" dirty="0"/>
              <a:t>: CD20-directed CD3 T-cell Engager</a:t>
            </a:r>
          </a:p>
        </p:txBody>
      </p:sp>
      <p:sp>
        <p:nvSpPr>
          <p:cNvPr id="9" name="Content Placeholder 8">
            <a:extLst>
              <a:ext uri="{FF2B5EF4-FFF2-40B4-BE49-F238E27FC236}">
                <a16:creationId xmlns:a16="http://schemas.microsoft.com/office/drawing/2014/main" id="{D53DC428-8174-6E46-AD80-B18E74C0A409}"/>
              </a:ext>
            </a:extLst>
          </p:cNvPr>
          <p:cNvSpPr>
            <a:spLocks noGrp="1"/>
          </p:cNvSpPr>
          <p:nvPr>
            <p:ph sz="half" idx="1"/>
          </p:nvPr>
        </p:nvSpPr>
        <p:spPr>
          <a:xfrm>
            <a:off x="601819" y="1510730"/>
            <a:ext cx="5850553" cy="4678738"/>
          </a:xfrm>
        </p:spPr>
        <p:txBody>
          <a:bodyPr/>
          <a:lstStyle/>
          <a:p>
            <a:r>
              <a:rPr lang="en-US" sz="2000" dirty="0"/>
              <a:t>Unique 2:1 molecular configuration allows “double binding” to CD20 (highlighted in the blue zones)</a:t>
            </a:r>
          </a:p>
          <a:p>
            <a:r>
              <a:rPr kumimoji="0" lang="en-US" sz="2000" b="1" i="0" u="none" strike="noStrike" cap="none" normalizeH="0" baseline="0" dirty="0">
                <a:ln>
                  <a:noFill/>
                </a:ln>
                <a:solidFill>
                  <a:schemeClr val="bg2">
                    <a:lumMod val="10000"/>
                  </a:schemeClr>
                </a:solidFill>
                <a:effectLst/>
              </a:rPr>
              <a:t>Indication</a:t>
            </a:r>
            <a:r>
              <a:rPr kumimoji="0" lang="en-US" sz="2000" b="0" i="0" u="none" strike="noStrike" cap="none" normalizeH="0" baseline="0" dirty="0">
                <a:ln>
                  <a:noFill/>
                </a:ln>
                <a:solidFill>
                  <a:schemeClr val="bg2">
                    <a:lumMod val="10000"/>
                  </a:schemeClr>
                </a:solidFill>
                <a:effectLst/>
              </a:rPr>
              <a:t>: R/R DLBCL</a:t>
            </a:r>
            <a:r>
              <a:rPr lang="en-US" sz="2000" dirty="0">
                <a:solidFill>
                  <a:schemeClr val="bg2">
                    <a:lumMod val="10000"/>
                  </a:schemeClr>
                </a:solidFill>
              </a:rPr>
              <a:t> or</a:t>
            </a:r>
            <a:r>
              <a:rPr kumimoji="0" lang="en-US" sz="2000" b="0" i="0" u="none" strike="noStrike" cap="none" normalizeH="0" baseline="0" dirty="0">
                <a:ln>
                  <a:noFill/>
                </a:ln>
                <a:solidFill>
                  <a:schemeClr val="bg2">
                    <a:lumMod val="10000"/>
                  </a:schemeClr>
                </a:solidFill>
                <a:effectLst/>
              </a:rPr>
              <a:t> </a:t>
            </a:r>
            <a:r>
              <a:rPr kumimoji="0" lang="en-US" sz="2000" b="0" i="0" u="none" strike="noStrike" cap="none" normalizeH="0" baseline="0" dirty="0" err="1">
                <a:ln>
                  <a:noFill/>
                </a:ln>
                <a:solidFill>
                  <a:schemeClr val="bg2">
                    <a:lumMod val="10000"/>
                  </a:schemeClr>
                </a:solidFill>
                <a:effectLst/>
              </a:rPr>
              <a:t>tFL</a:t>
            </a:r>
            <a:r>
              <a:rPr kumimoji="0" lang="en-US" sz="2000" b="0" i="0" u="none" strike="noStrike" cap="none" normalizeH="0" baseline="0" dirty="0">
                <a:ln>
                  <a:noFill/>
                </a:ln>
                <a:solidFill>
                  <a:schemeClr val="bg2">
                    <a:lumMod val="10000"/>
                  </a:schemeClr>
                </a:solidFill>
                <a:effectLst/>
              </a:rPr>
              <a:t> after ≥2 prior lines of therapy (accelerated approval)</a:t>
            </a:r>
          </a:p>
          <a:p>
            <a:r>
              <a:rPr lang="en-US" sz="2000" b="1" dirty="0">
                <a:solidFill>
                  <a:schemeClr val="bg2">
                    <a:lumMod val="10000"/>
                  </a:schemeClr>
                </a:solidFill>
              </a:rPr>
              <a:t>NCT03075696:</a:t>
            </a:r>
            <a:r>
              <a:rPr lang="en-US" sz="2000" dirty="0">
                <a:solidFill>
                  <a:schemeClr val="bg2">
                    <a:lumMod val="10000"/>
                  </a:schemeClr>
                </a:solidFill>
              </a:rPr>
              <a:t> Multicenter, open-label phase I/II trial in R/R large B-cell lymphoma</a:t>
            </a:r>
          </a:p>
          <a:p>
            <a:pPr lvl="1"/>
            <a:r>
              <a:rPr kumimoji="0" lang="en-US" sz="1800" b="0" i="0" u="none" strike="noStrike" cap="none" normalizeH="0" baseline="0" dirty="0">
                <a:ln>
                  <a:noFill/>
                </a:ln>
                <a:solidFill>
                  <a:schemeClr val="bg2">
                    <a:lumMod val="10000"/>
                  </a:schemeClr>
                </a:solidFill>
                <a:effectLst/>
              </a:rPr>
              <a:t>Median follow-up: 18.3 </a:t>
            </a:r>
            <a:r>
              <a:rPr kumimoji="0" lang="en-US" sz="1800" b="0" i="0" u="none" strike="noStrike" cap="none" normalizeH="0" baseline="0" dirty="0" err="1">
                <a:ln>
                  <a:noFill/>
                </a:ln>
                <a:solidFill>
                  <a:schemeClr val="bg2">
                    <a:lumMod val="10000"/>
                  </a:schemeClr>
                </a:solidFill>
                <a:effectLst/>
              </a:rPr>
              <a:t>mo</a:t>
            </a:r>
            <a:endParaRPr kumimoji="0" lang="en-US" sz="1800" b="0" i="0" u="none" strike="noStrike" cap="none" normalizeH="0" baseline="0" dirty="0">
              <a:ln>
                <a:noFill/>
              </a:ln>
              <a:solidFill>
                <a:schemeClr val="bg2">
                  <a:lumMod val="10000"/>
                </a:schemeClr>
              </a:solidFill>
              <a:effectLst/>
            </a:endParaRPr>
          </a:p>
          <a:p>
            <a:endParaRPr lang="en-US" sz="2000" dirty="0"/>
          </a:p>
        </p:txBody>
      </p:sp>
      <p:sp>
        <p:nvSpPr>
          <p:cNvPr id="15" name="TextBox 14">
            <a:extLst>
              <a:ext uri="{FF2B5EF4-FFF2-40B4-BE49-F238E27FC236}">
                <a16:creationId xmlns:a16="http://schemas.microsoft.com/office/drawing/2014/main" id="{02533A8B-DF52-B948-B159-D89D6506F5F0}"/>
              </a:ext>
            </a:extLst>
          </p:cNvPr>
          <p:cNvSpPr txBox="1"/>
          <p:nvPr/>
        </p:nvSpPr>
        <p:spPr bwMode="auto">
          <a:xfrm>
            <a:off x="405436" y="6376244"/>
            <a:ext cx="67747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err="1">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rPr>
              <a:t>Bacac</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rPr>
              <a:t>. Clin Cancer Res. 2018;24:4785. </a:t>
            </a:r>
            <a:r>
              <a:rPr lang="en-US" altLang="en-US" sz="1200" b="0" spc="-10" dirty="0" err="1">
                <a:solidFill>
                  <a:schemeClr val="bg2"/>
                </a:solidFill>
                <a:latin typeface="Calibri" panose="020F0502020204030204" pitchFamily="34" charset="0"/>
              </a:rPr>
              <a:t>Falchi</a:t>
            </a:r>
            <a:r>
              <a:rPr lang="en-US" altLang="en-US" sz="1200" b="0" spc="-10" dirty="0">
                <a:solidFill>
                  <a:schemeClr val="bg2"/>
                </a:solidFill>
                <a:latin typeface="Calibri" panose="020F0502020204030204" pitchFamily="34" charset="0"/>
              </a:rPr>
              <a:t>. ASCO 2023. </a:t>
            </a:r>
            <a:r>
              <a:rPr lang="en-US" altLang="en-US" sz="1200" b="0" spc="-10" dirty="0" err="1">
                <a:solidFill>
                  <a:schemeClr val="bg2"/>
                </a:solidFill>
                <a:latin typeface="Calibri" panose="020F0502020204030204" pitchFamily="34" charset="0"/>
              </a:rPr>
              <a:t>Abstr</a:t>
            </a:r>
            <a:r>
              <a:rPr lang="en-US" altLang="en-US" sz="1200" b="0" spc="-10" dirty="0">
                <a:solidFill>
                  <a:schemeClr val="bg2"/>
                </a:solidFill>
                <a:latin typeface="Calibri" panose="020F0502020204030204" pitchFamily="34" charset="0"/>
              </a:rPr>
              <a:t> 7550. </a:t>
            </a:r>
            <a:r>
              <a:rPr kumimoji="0" lang="en-US" sz="1200" b="0" i="0" u="none" strike="noStrike" kern="1200" cap="none" spc="0" normalizeH="0" baseline="0" noProof="0" dirty="0" err="1">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rPr>
              <a:t>Glofitamab-gxbm</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rPr>
              <a:t> PI. NCT03075696. </a:t>
            </a:r>
          </a:p>
        </p:txBody>
      </p:sp>
      <p:grpSp>
        <p:nvGrpSpPr>
          <p:cNvPr id="2" name="Group 1">
            <a:extLst>
              <a:ext uri="{FF2B5EF4-FFF2-40B4-BE49-F238E27FC236}">
                <a16:creationId xmlns:a16="http://schemas.microsoft.com/office/drawing/2014/main" id="{AD698DFB-704E-50F4-2A69-153C8068939D}"/>
              </a:ext>
            </a:extLst>
          </p:cNvPr>
          <p:cNvGrpSpPr/>
          <p:nvPr/>
        </p:nvGrpSpPr>
        <p:grpSpPr>
          <a:xfrm>
            <a:off x="7189083" y="2249213"/>
            <a:ext cx="4293121" cy="2784330"/>
            <a:chOff x="520700" y="1489053"/>
            <a:chExt cx="4293121" cy="2784330"/>
          </a:xfrm>
        </p:grpSpPr>
        <p:sp>
          <p:nvSpPr>
            <p:cNvPr id="4" name="Line 5">
              <a:extLst>
                <a:ext uri="{FF2B5EF4-FFF2-40B4-BE49-F238E27FC236}">
                  <a16:creationId xmlns:a16="http://schemas.microsoft.com/office/drawing/2014/main" id="{D0A28D9B-155C-8A87-4A48-5BEBB198ECE3}"/>
                </a:ext>
              </a:extLst>
            </p:cNvPr>
            <p:cNvSpPr>
              <a:spLocks noChangeShapeType="1"/>
            </p:cNvSpPr>
            <p:nvPr/>
          </p:nvSpPr>
          <p:spPr bwMode="auto">
            <a:xfrm flipV="1">
              <a:off x="3428340" y="2374733"/>
              <a:ext cx="163513" cy="198437"/>
            </a:xfrm>
            <a:prstGeom prst="line">
              <a:avLst/>
            </a:prstGeom>
            <a:noFill/>
            <a:ln w="254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 name="Freeform 6">
              <a:extLst>
                <a:ext uri="{FF2B5EF4-FFF2-40B4-BE49-F238E27FC236}">
                  <a16:creationId xmlns:a16="http://schemas.microsoft.com/office/drawing/2014/main" id="{F1DC4FD0-0DAD-44F5-B8A7-06D6CB51DAFD}"/>
                </a:ext>
              </a:extLst>
            </p:cNvPr>
            <p:cNvSpPr>
              <a:spLocks/>
            </p:cNvSpPr>
            <p:nvPr/>
          </p:nvSpPr>
          <p:spPr bwMode="auto">
            <a:xfrm>
              <a:off x="2575853" y="3100221"/>
              <a:ext cx="122238" cy="319087"/>
            </a:xfrm>
            <a:custGeom>
              <a:avLst/>
              <a:gdLst>
                <a:gd name="T0" fmla="*/ 0 w 77"/>
                <a:gd name="T1" fmla="*/ 0 h 201"/>
                <a:gd name="T2" fmla="*/ 77 w 77"/>
                <a:gd name="T3" fmla="*/ 69 h 201"/>
                <a:gd name="T4" fmla="*/ 77 w 77"/>
                <a:gd name="T5" fmla="*/ 201 h 201"/>
              </a:gdLst>
              <a:ahLst/>
              <a:cxnLst>
                <a:cxn ang="0">
                  <a:pos x="T0" y="T1"/>
                </a:cxn>
                <a:cxn ang="0">
                  <a:pos x="T2" y="T3"/>
                </a:cxn>
                <a:cxn ang="0">
                  <a:pos x="T4" y="T5"/>
                </a:cxn>
              </a:cxnLst>
              <a:rect l="0" t="0" r="r" b="b"/>
              <a:pathLst>
                <a:path w="77" h="201">
                  <a:moveTo>
                    <a:pt x="0" y="0"/>
                  </a:moveTo>
                  <a:lnTo>
                    <a:pt x="77" y="69"/>
                  </a:lnTo>
                  <a:lnTo>
                    <a:pt x="77" y="201"/>
                  </a:lnTo>
                </a:path>
              </a:pathLst>
            </a:custGeom>
            <a:noFill/>
            <a:ln w="2540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Freeform 7">
              <a:extLst>
                <a:ext uri="{FF2B5EF4-FFF2-40B4-BE49-F238E27FC236}">
                  <a16:creationId xmlns:a16="http://schemas.microsoft.com/office/drawing/2014/main" id="{C6130364-7813-E4A8-EDD0-1683E9CADFAE}"/>
                </a:ext>
              </a:extLst>
            </p:cNvPr>
            <p:cNvSpPr>
              <a:spLocks/>
            </p:cNvSpPr>
            <p:nvPr/>
          </p:nvSpPr>
          <p:spPr bwMode="auto">
            <a:xfrm>
              <a:off x="2904465" y="3100221"/>
              <a:ext cx="122238" cy="319087"/>
            </a:xfrm>
            <a:custGeom>
              <a:avLst/>
              <a:gdLst>
                <a:gd name="T0" fmla="*/ 77 w 77"/>
                <a:gd name="T1" fmla="*/ 0 h 201"/>
                <a:gd name="T2" fmla="*/ 0 w 77"/>
                <a:gd name="T3" fmla="*/ 69 h 201"/>
                <a:gd name="T4" fmla="*/ 0 w 77"/>
                <a:gd name="T5" fmla="*/ 201 h 201"/>
              </a:gdLst>
              <a:ahLst/>
              <a:cxnLst>
                <a:cxn ang="0">
                  <a:pos x="T0" y="T1"/>
                </a:cxn>
                <a:cxn ang="0">
                  <a:pos x="T2" y="T3"/>
                </a:cxn>
                <a:cxn ang="0">
                  <a:pos x="T4" y="T5"/>
                </a:cxn>
              </a:cxnLst>
              <a:rect l="0" t="0" r="r" b="b"/>
              <a:pathLst>
                <a:path w="77" h="201">
                  <a:moveTo>
                    <a:pt x="77" y="0"/>
                  </a:moveTo>
                  <a:lnTo>
                    <a:pt x="0" y="69"/>
                  </a:lnTo>
                  <a:lnTo>
                    <a:pt x="0" y="201"/>
                  </a:lnTo>
                </a:path>
              </a:pathLst>
            </a:custGeom>
            <a:noFill/>
            <a:ln w="2540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Line 9">
              <a:extLst>
                <a:ext uri="{FF2B5EF4-FFF2-40B4-BE49-F238E27FC236}">
                  <a16:creationId xmlns:a16="http://schemas.microsoft.com/office/drawing/2014/main" id="{01C3D10D-81E4-C18D-542C-9A5A9C3A1BE5}"/>
                </a:ext>
              </a:extLst>
            </p:cNvPr>
            <p:cNvSpPr>
              <a:spLocks noChangeShapeType="1"/>
            </p:cNvSpPr>
            <p:nvPr/>
          </p:nvSpPr>
          <p:spPr bwMode="auto">
            <a:xfrm>
              <a:off x="2698090" y="3260558"/>
              <a:ext cx="206375" cy="0"/>
            </a:xfrm>
            <a:prstGeom prst="line">
              <a:avLst/>
            </a:prstGeom>
            <a:noFill/>
            <a:ln w="254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Freeform 13">
              <a:extLst>
                <a:ext uri="{FF2B5EF4-FFF2-40B4-BE49-F238E27FC236}">
                  <a16:creationId xmlns:a16="http://schemas.microsoft.com/office/drawing/2014/main" id="{95EC24EF-77A4-19A0-7324-CD1C82318A55}"/>
                </a:ext>
              </a:extLst>
            </p:cNvPr>
            <p:cNvSpPr>
              <a:spLocks/>
            </p:cNvSpPr>
            <p:nvPr/>
          </p:nvSpPr>
          <p:spPr bwMode="auto">
            <a:xfrm>
              <a:off x="2929865" y="2795421"/>
              <a:ext cx="334963" cy="382587"/>
            </a:xfrm>
            <a:custGeom>
              <a:avLst/>
              <a:gdLst>
                <a:gd name="T0" fmla="*/ 46 w 104"/>
                <a:gd name="T1" fmla="*/ 108 h 119"/>
                <a:gd name="T2" fmla="*/ 14 w 104"/>
                <a:gd name="T3" fmla="*/ 110 h 119"/>
                <a:gd name="T4" fmla="*/ 7 w 104"/>
                <a:gd name="T5" fmla="*/ 79 h 119"/>
                <a:gd name="T6" fmla="*/ 58 w 104"/>
                <a:gd name="T7" fmla="*/ 10 h 119"/>
                <a:gd name="T8" fmla="*/ 90 w 104"/>
                <a:gd name="T9" fmla="*/ 8 h 119"/>
                <a:gd name="T10" fmla="*/ 97 w 104"/>
                <a:gd name="T11" fmla="*/ 40 h 119"/>
                <a:gd name="T12" fmla="*/ 46 w 104"/>
                <a:gd name="T13" fmla="*/ 108 h 119"/>
              </a:gdLst>
              <a:ahLst/>
              <a:cxnLst>
                <a:cxn ang="0">
                  <a:pos x="T0" y="T1"/>
                </a:cxn>
                <a:cxn ang="0">
                  <a:pos x="T2" y="T3"/>
                </a:cxn>
                <a:cxn ang="0">
                  <a:pos x="T4" y="T5"/>
                </a:cxn>
                <a:cxn ang="0">
                  <a:pos x="T6" y="T7"/>
                </a:cxn>
                <a:cxn ang="0">
                  <a:pos x="T8" y="T9"/>
                </a:cxn>
                <a:cxn ang="0">
                  <a:pos x="T10" y="T11"/>
                </a:cxn>
                <a:cxn ang="0">
                  <a:pos x="T12" y="T13"/>
                </a:cxn>
              </a:cxnLst>
              <a:rect l="0" t="0" r="r" b="b"/>
              <a:pathLst>
                <a:path w="104" h="119">
                  <a:moveTo>
                    <a:pt x="46" y="108"/>
                  </a:moveTo>
                  <a:cubicBezTo>
                    <a:pt x="39" y="118"/>
                    <a:pt x="25" y="119"/>
                    <a:pt x="14" y="110"/>
                  </a:cubicBezTo>
                  <a:cubicBezTo>
                    <a:pt x="3" y="102"/>
                    <a:pt x="0" y="88"/>
                    <a:pt x="7" y="79"/>
                  </a:cubicBezTo>
                  <a:cubicBezTo>
                    <a:pt x="58" y="10"/>
                    <a:pt x="58" y="10"/>
                    <a:pt x="58" y="10"/>
                  </a:cubicBezTo>
                  <a:cubicBezTo>
                    <a:pt x="65" y="1"/>
                    <a:pt x="79" y="0"/>
                    <a:pt x="90" y="8"/>
                  </a:cubicBezTo>
                  <a:cubicBezTo>
                    <a:pt x="101" y="16"/>
                    <a:pt x="104" y="30"/>
                    <a:pt x="97" y="40"/>
                  </a:cubicBezTo>
                  <a:lnTo>
                    <a:pt x="46" y="108"/>
                  </a:lnTo>
                  <a:close/>
                </a:path>
              </a:pathLst>
            </a:custGeom>
            <a:solidFill>
              <a:schemeClr val="accent4"/>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Freeform 14">
              <a:extLst>
                <a:ext uri="{FF2B5EF4-FFF2-40B4-BE49-F238E27FC236}">
                  <a16:creationId xmlns:a16="http://schemas.microsoft.com/office/drawing/2014/main" id="{A6F04D14-7B05-1A1D-4581-B932D72DAEFF}"/>
                </a:ext>
              </a:extLst>
            </p:cNvPr>
            <p:cNvSpPr>
              <a:spLocks/>
            </p:cNvSpPr>
            <p:nvPr/>
          </p:nvSpPr>
          <p:spPr bwMode="auto">
            <a:xfrm>
              <a:off x="3183865" y="2463633"/>
              <a:ext cx="336550" cy="382587"/>
            </a:xfrm>
            <a:custGeom>
              <a:avLst/>
              <a:gdLst>
                <a:gd name="T0" fmla="*/ 47 w 105"/>
                <a:gd name="T1" fmla="*/ 108 h 119"/>
                <a:gd name="T2" fmla="*/ 14 w 105"/>
                <a:gd name="T3" fmla="*/ 111 h 119"/>
                <a:gd name="T4" fmla="*/ 7 w 105"/>
                <a:gd name="T5" fmla="*/ 79 h 119"/>
                <a:gd name="T6" fmla="*/ 59 w 105"/>
                <a:gd name="T7" fmla="*/ 11 h 119"/>
                <a:gd name="T8" fmla="*/ 91 w 105"/>
                <a:gd name="T9" fmla="*/ 8 h 119"/>
                <a:gd name="T10" fmla="*/ 98 w 105"/>
                <a:gd name="T11" fmla="*/ 40 h 119"/>
                <a:gd name="T12" fmla="*/ 47 w 105"/>
                <a:gd name="T13" fmla="*/ 108 h 119"/>
              </a:gdLst>
              <a:ahLst/>
              <a:cxnLst>
                <a:cxn ang="0">
                  <a:pos x="T0" y="T1"/>
                </a:cxn>
                <a:cxn ang="0">
                  <a:pos x="T2" y="T3"/>
                </a:cxn>
                <a:cxn ang="0">
                  <a:pos x="T4" y="T5"/>
                </a:cxn>
                <a:cxn ang="0">
                  <a:pos x="T6" y="T7"/>
                </a:cxn>
                <a:cxn ang="0">
                  <a:pos x="T8" y="T9"/>
                </a:cxn>
                <a:cxn ang="0">
                  <a:pos x="T10" y="T11"/>
                </a:cxn>
                <a:cxn ang="0">
                  <a:pos x="T12" y="T13"/>
                </a:cxn>
              </a:cxnLst>
              <a:rect l="0" t="0" r="r" b="b"/>
              <a:pathLst>
                <a:path w="105" h="119">
                  <a:moveTo>
                    <a:pt x="47" y="108"/>
                  </a:moveTo>
                  <a:cubicBezTo>
                    <a:pt x="40" y="118"/>
                    <a:pt x="25" y="119"/>
                    <a:pt x="14" y="111"/>
                  </a:cubicBezTo>
                  <a:cubicBezTo>
                    <a:pt x="4" y="102"/>
                    <a:pt x="0" y="88"/>
                    <a:pt x="7" y="79"/>
                  </a:cubicBezTo>
                  <a:cubicBezTo>
                    <a:pt x="59" y="11"/>
                    <a:pt x="59" y="11"/>
                    <a:pt x="59" y="11"/>
                  </a:cubicBezTo>
                  <a:cubicBezTo>
                    <a:pt x="65" y="1"/>
                    <a:pt x="80" y="0"/>
                    <a:pt x="91" y="8"/>
                  </a:cubicBezTo>
                  <a:cubicBezTo>
                    <a:pt x="102" y="17"/>
                    <a:pt x="105" y="31"/>
                    <a:pt x="98" y="40"/>
                  </a:cubicBezTo>
                  <a:lnTo>
                    <a:pt x="47" y="108"/>
                  </a:lnTo>
                  <a:close/>
                </a:path>
              </a:pathLst>
            </a:custGeom>
            <a:solidFill>
              <a:schemeClr val="accent4"/>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Freeform 15">
              <a:extLst>
                <a:ext uri="{FF2B5EF4-FFF2-40B4-BE49-F238E27FC236}">
                  <a16:creationId xmlns:a16="http://schemas.microsoft.com/office/drawing/2014/main" id="{08506602-B0DA-563D-ED93-C3146F73BCE1}"/>
                </a:ext>
              </a:extLst>
            </p:cNvPr>
            <p:cNvSpPr>
              <a:spLocks/>
            </p:cNvSpPr>
            <p:nvPr/>
          </p:nvSpPr>
          <p:spPr bwMode="auto">
            <a:xfrm>
              <a:off x="3093378" y="2911308"/>
              <a:ext cx="338138" cy="382587"/>
            </a:xfrm>
            <a:custGeom>
              <a:avLst/>
              <a:gdLst>
                <a:gd name="T0" fmla="*/ 47 w 105"/>
                <a:gd name="T1" fmla="*/ 108 h 119"/>
                <a:gd name="T2" fmla="*/ 14 w 105"/>
                <a:gd name="T3" fmla="*/ 110 h 119"/>
                <a:gd name="T4" fmla="*/ 7 w 105"/>
                <a:gd name="T5" fmla="*/ 79 h 119"/>
                <a:gd name="T6" fmla="*/ 59 w 105"/>
                <a:gd name="T7" fmla="*/ 10 h 119"/>
                <a:gd name="T8" fmla="*/ 91 w 105"/>
                <a:gd name="T9" fmla="*/ 8 h 119"/>
                <a:gd name="T10" fmla="*/ 98 w 105"/>
                <a:gd name="T11" fmla="*/ 40 h 119"/>
                <a:gd name="T12" fmla="*/ 47 w 105"/>
                <a:gd name="T13" fmla="*/ 108 h 119"/>
              </a:gdLst>
              <a:ahLst/>
              <a:cxnLst>
                <a:cxn ang="0">
                  <a:pos x="T0" y="T1"/>
                </a:cxn>
                <a:cxn ang="0">
                  <a:pos x="T2" y="T3"/>
                </a:cxn>
                <a:cxn ang="0">
                  <a:pos x="T4" y="T5"/>
                </a:cxn>
                <a:cxn ang="0">
                  <a:pos x="T6" y="T7"/>
                </a:cxn>
                <a:cxn ang="0">
                  <a:pos x="T8" y="T9"/>
                </a:cxn>
                <a:cxn ang="0">
                  <a:pos x="T10" y="T11"/>
                </a:cxn>
                <a:cxn ang="0">
                  <a:pos x="T12" y="T13"/>
                </a:cxn>
              </a:cxnLst>
              <a:rect l="0" t="0" r="r" b="b"/>
              <a:pathLst>
                <a:path w="105" h="119">
                  <a:moveTo>
                    <a:pt x="47" y="108"/>
                  </a:moveTo>
                  <a:cubicBezTo>
                    <a:pt x="40" y="118"/>
                    <a:pt x="25" y="119"/>
                    <a:pt x="14" y="110"/>
                  </a:cubicBezTo>
                  <a:cubicBezTo>
                    <a:pt x="4" y="102"/>
                    <a:pt x="0" y="88"/>
                    <a:pt x="7" y="79"/>
                  </a:cubicBezTo>
                  <a:cubicBezTo>
                    <a:pt x="59" y="10"/>
                    <a:pt x="59" y="10"/>
                    <a:pt x="59" y="10"/>
                  </a:cubicBezTo>
                  <a:cubicBezTo>
                    <a:pt x="65" y="1"/>
                    <a:pt x="80" y="0"/>
                    <a:pt x="91" y="8"/>
                  </a:cubicBezTo>
                  <a:cubicBezTo>
                    <a:pt x="102" y="16"/>
                    <a:pt x="105" y="30"/>
                    <a:pt x="98" y="40"/>
                  </a:cubicBezTo>
                  <a:lnTo>
                    <a:pt x="47" y="108"/>
                  </a:lnTo>
                  <a:close/>
                </a:path>
              </a:pathLst>
            </a:custGeom>
            <a:solidFill>
              <a:srgbClr val="92D05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Freeform 16">
              <a:extLst>
                <a:ext uri="{FF2B5EF4-FFF2-40B4-BE49-F238E27FC236}">
                  <a16:creationId xmlns:a16="http://schemas.microsoft.com/office/drawing/2014/main" id="{9B6C0AD3-7949-40F0-1A39-02E988F676EE}"/>
                </a:ext>
              </a:extLst>
            </p:cNvPr>
            <p:cNvSpPr>
              <a:spLocks/>
            </p:cNvSpPr>
            <p:nvPr/>
          </p:nvSpPr>
          <p:spPr bwMode="auto">
            <a:xfrm>
              <a:off x="3350553" y="2579521"/>
              <a:ext cx="334963" cy="382587"/>
            </a:xfrm>
            <a:custGeom>
              <a:avLst/>
              <a:gdLst>
                <a:gd name="T0" fmla="*/ 46 w 104"/>
                <a:gd name="T1" fmla="*/ 108 h 119"/>
                <a:gd name="T2" fmla="*/ 14 w 104"/>
                <a:gd name="T3" fmla="*/ 111 h 119"/>
                <a:gd name="T4" fmla="*/ 7 w 104"/>
                <a:gd name="T5" fmla="*/ 79 h 119"/>
                <a:gd name="T6" fmla="*/ 58 w 104"/>
                <a:gd name="T7" fmla="*/ 11 h 119"/>
                <a:gd name="T8" fmla="*/ 90 w 104"/>
                <a:gd name="T9" fmla="*/ 8 h 119"/>
                <a:gd name="T10" fmla="*/ 97 w 104"/>
                <a:gd name="T11" fmla="*/ 40 h 119"/>
                <a:gd name="T12" fmla="*/ 46 w 104"/>
                <a:gd name="T13" fmla="*/ 108 h 119"/>
              </a:gdLst>
              <a:ahLst/>
              <a:cxnLst>
                <a:cxn ang="0">
                  <a:pos x="T0" y="T1"/>
                </a:cxn>
                <a:cxn ang="0">
                  <a:pos x="T2" y="T3"/>
                </a:cxn>
                <a:cxn ang="0">
                  <a:pos x="T4" y="T5"/>
                </a:cxn>
                <a:cxn ang="0">
                  <a:pos x="T6" y="T7"/>
                </a:cxn>
                <a:cxn ang="0">
                  <a:pos x="T8" y="T9"/>
                </a:cxn>
                <a:cxn ang="0">
                  <a:pos x="T10" y="T11"/>
                </a:cxn>
                <a:cxn ang="0">
                  <a:pos x="T12" y="T13"/>
                </a:cxn>
              </a:cxnLst>
              <a:rect l="0" t="0" r="r" b="b"/>
              <a:pathLst>
                <a:path w="104" h="119">
                  <a:moveTo>
                    <a:pt x="46" y="108"/>
                  </a:moveTo>
                  <a:cubicBezTo>
                    <a:pt x="39" y="118"/>
                    <a:pt x="25" y="119"/>
                    <a:pt x="14" y="111"/>
                  </a:cubicBezTo>
                  <a:cubicBezTo>
                    <a:pt x="3" y="103"/>
                    <a:pt x="0" y="88"/>
                    <a:pt x="7" y="79"/>
                  </a:cubicBezTo>
                  <a:cubicBezTo>
                    <a:pt x="58" y="11"/>
                    <a:pt x="58" y="11"/>
                    <a:pt x="58" y="11"/>
                  </a:cubicBezTo>
                  <a:cubicBezTo>
                    <a:pt x="65" y="1"/>
                    <a:pt x="79" y="0"/>
                    <a:pt x="90" y="8"/>
                  </a:cubicBezTo>
                  <a:cubicBezTo>
                    <a:pt x="101" y="17"/>
                    <a:pt x="104" y="31"/>
                    <a:pt x="97" y="40"/>
                  </a:cubicBezTo>
                  <a:lnTo>
                    <a:pt x="46" y="108"/>
                  </a:lnTo>
                  <a:close/>
                </a:path>
              </a:pathLst>
            </a:custGeom>
            <a:solidFill>
              <a:srgbClr val="92D05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401FB090-17FE-FFFC-BA37-4CBA7F516C53}"/>
                </a:ext>
              </a:extLst>
            </p:cNvPr>
            <p:cNvSpPr txBox="1"/>
            <p:nvPr/>
          </p:nvSpPr>
          <p:spPr bwMode="auto">
            <a:xfrm rot="18529725">
              <a:off x="2827858" y="2822742"/>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CH1</a:t>
              </a:r>
            </a:p>
          </p:txBody>
        </p:sp>
        <p:sp>
          <p:nvSpPr>
            <p:cNvPr id="16" name="TextBox 15">
              <a:extLst>
                <a:ext uri="{FF2B5EF4-FFF2-40B4-BE49-F238E27FC236}">
                  <a16:creationId xmlns:a16="http://schemas.microsoft.com/office/drawing/2014/main" id="{812D37F8-645A-46AC-A363-8B72176EC30F}"/>
                </a:ext>
              </a:extLst>
            </p:cNvPr>
            <p:cNvSpPr txBox="1"/>
            <p:nvPr/>
          </p:nvSpPr>
          <p:spPr bwMode="auto">
            <a:xfrm rot="18529725">
              <a:off x="3084091" y="2501196"/>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VL</a:t>
              </a:r>
            </a:p>
          </p:txBody>
        </p:sp>
        <p:sp>
          <p:nvSpPr>
            <p:cNvPr id="17" name="TextBox 16">
              <a:extLst>
                <a:ext uri="{FF2B5EF4-FFF2-40B4-BE49-F238E27FC236}">
                  <a16:creationId xmlns:a16="http://schemas.microsoft.com/office/drawing/2014/main" id="{50E52498-38F2-5C40-C311-0696A96394CE}"/>
                </a:ext>
              </a:extLst>
            </p:cNvPr>
            <p:cNvSpPr txBox="1"/>
            <p:nvPr/>
          </p:nvSpPr>
          <p:spPr bwMode="auto">
            <a:xfrm rot="18555018">
              <a:off x="2989338" y="2958353"/>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a:t>
              </a:r>
              <a:r>
                <a:rPr kumimoji="0" lang="el-GR"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κ</a:t>
              </a:r>
              <a:endPar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TextBox 17">
              <a:extLst>
                <a:ext uri="{FF2B5EF4-FFF2-40B4-BE49-F238E27FC236}">
                  <a16:creationId xmlns:a16="http://schemas.microsoft.com/office/drawing/2014/main" id="{E2019AAF-E691-B075-9CF9-8B2EC4D091A6}"/>
                </a:ext>
              </a:extLst>
            </p:cNvPr>
            <p:cNvSpPr txBox="1"/>
            <p:nvPr/>
          </p:nvSpPr>
          <p:spPr bwMode="auto">
            <a:xfrm rot="18529725">
              <a:off x="3239841" y="2616753"/>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VH</a:t>
              </a:r>
            </a:p>
          </p:txBody>
        </p:sp>
        <p:sp>
          <p:nvSpPr>
            <p:cNvPr id="19" name="Freeform 11">
              <a:extLst>
                <a:ext uri="{FF2B5EF4-FFF2-40B4-BE49-F238E27FC236}">
                  <a16:creationId xmlns:a16="http://schemas.microsoft.com/office/drawing/2014/main" id="{A3A0EF33-90EA-4734-7EF0-4DB8EA69166E}"/>
                </a:ext>
              </a:extLst>
            </p:cNvPr>
            <p:cNvSpPr>
              <a:spLocks/>
            </p:cNvSpPr>
            <p:nvPr/>
          </p:nvSpPr>
          <p:spPr bwMode="auto">
            <a:xfrm>
              <a:off x="3498190" y="2074696"/>
              <a:ext cx="338138" cy="379412"/>
            </a:xfrm>
            <a:custGeom>
              <a:avLst/>
              <a:gdLst>
                <a:gd name="T0" fmla="*/ 47 w 105"/>
                <a:gd name="T1" fmla="*/ 108 h 118"/>
                <a:gd name="T2" fmla="*/ 14 w 105"/>
                <a:gd name="T3" fmla="*/ 110 h 118"/>
                <a:gd name="T4" fmla="*/ 7 w 105"/>
                <a:gd name="T5" fmla="*/ 78 h 118"/>
                <a:gd name="T6" fmla="*/ 59 w 105"/>
                <a:gd name="T7" fmla="*/ 10 h 118"/>
                <a:gd name="T8" fmla="*/ 91 w 105"/>
                <a:gd name="T9" fmla="*/ 8 h 118"/>
                <a:gd name="T10" fmla="*/ 98 w 105"/>
                <a:gd name="T11" fmla="*/ 39 h 118"/>
                <a:gd name="T12" fmla="*/ 47 w 105"/>
                <a:gd name="T13" fmla="*/ 108 h 118"/>
              </a:gdLst>
              <a:ahLst/>
              <a:cxnLst>
                <a:cxn ang="0">
                  <a:pos x="T0" y="T1"/>
                </a:cxn>
                <a:cxn ang="0">
                  <a:pos x="T2" y="T3"/>
                </a:cxn>
                <a:cxn ang="0">
                  <a:pos x="T4" y="T5"/>
                </a:cxn>
                <a:cxn ang="0">
                  <a:pos x="T6" y="T7"/>
                </a:cxn>
                <a:cxn ang="0">
                  <a:pos x="T8" y="T9"/>
                </a:cxn>
                <a:cxn ang="0">
                  <a:pos x="T10" y="T11"/>
                </a:cxn>
                <a:cxn ang="0">
                  <a:pos x="T12" y="T13"/>
                </a:cxn>
              </a:cxnLst>
              <a:rect l="0" t="0" r="r" b="b"/>
              <a:pathLst>
                <a:path w="105" h="118">
                  <a:moveTo>
                    <a:pt x="47" y="108"/>
                  </a:moveTo>
                  <a:cubicBezTo>
                    <a:pt x="40" y="117"/>
                    <a:pt x="25" y="118"/>
                    <a:pt x="14" y="110"/>
                  </a:cubicBezTo>
                  <a:cubicBezTo>
                    <a:pt x="4" y="102"/>
                    <a:pt x="0" y="88"/>
                    <a:pt x="7" y="78"/>
                  </a:cubicBezTo>
                  <a:cubicBezTo>
                    <a:pt x="59" y="10"/>
                    <a:pt x="59" y="10"/>
                    <a:pt x="59" y="10"/>
                  </a:cubicBezTo>
                  <a:cubicBezTo>
                    <a:pt x="66" y="0"/>
                    <a:pt x="80" y="0"/>
                    <a:pt x="91" y="8"/>
                  </a:cubicBezTo>
                  <a:cubicBezTo>
                    <a:pt x="102" y="16"/>
                    <a:pt x="105" y="30"/>
                    <a:pt x="98" y="39"/>
                  </a:cubicBezTo>
                  <a:lnTo>
                    <a:pt x="47" y="108"/>
                  </a:lnTo>
                  <a:close/>
                </a:path>
              </a:pathLst>
            </a:custGeom>
            <a:solidFill>
              <a:schemeClr val="accent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 name="Freeform 12">
              <a:extLst>
                <a:ext uri="{FF2B5EF4-FFF2-40B4-BE49-F238E27FC236}">
                  <a16:creationId xmlns:a16="http://schemas.microsoft.com/office/drawing/2014/main" id="{C73EDE78-0BE0-391A-B659-355328D2B3D5}"/>
                </a:ext>
              </a:extLst>
            </p:cNvPr>
            <p:cNvSpPr>
              <a:spLocks/>
            </p:cNvSpPr>
            <p:nvPr/>
          </p:nvSpPr>
          <p:spPr bwMode="auto">
            <a:xfrm>
              <a:off x="3755365" y="1744496"/>
              <a:ext cx="334963" cy="379412"/>
            </a:xfrm>
            <a:custGeom>
              <a:avLst/>
              <a:gdLst>
                <a:gd name="T0" fmla="*/ 46 w 104"/>
                <a:gd name="T1" fmla="*/ 108 h 118"/>
                <a:gd name="T2" fmla="*/ 14 w 104"/>
                <a:gd name="T3" fmla="*/ 110 h 118"/>
                <a:gd name="T4" fmla="*/ 7 w 104"/>
                <a:gd name="T5" fmla="*/ 78 h 118"/>
                <a:gd name="T6" fmla="*/ 58 w 104"/>
                <a:gd name="T7" fmla="*/ 10 h 118"/>
                <a:gd name="T8" fmla="*/ 90 w 104"/>
                <a:gd name="T9" fmla="*/ 8 h 118"/>
                <a:gd name="T10" fmla="*/ 97 w 104"/>
                <a:gd name="T11" fmla="*/ 39 h 118"/>
                <a:gd name="T12" fmla="*/ 46 w 104"/>
                <a:gd name="T13" fmla="*/ 108 h 118"/>
              </a:gdLst>
              <a:ahLst/>
              <a:cxnLst>
                <a:cxn ang="0">
                  <a:pos x="T0" y="T1"/>
                </a:cxn>
                <a:cxn ang="0">
                  <a:pos x="T2" y="T3"/>
                </a:cxn>
                <a:cxn ang="0">
                  <a:pos x="T4" y="T5"/>
                </a:cxn>
                <a:cxn ang="0">
                  <a:pos x="T6" y="T7"/>
                </a:cxn>
                <a:cxn ang="0">
                  <a:pos x="T8" y="T9"/>
                </a:cxn>
                <a:cxn ang="0">
                  <a:pos x="T10" y="T11"/>
                </a:cxn>
                <a:cxn ang="0">
                  <a:pos x="T12" y="T13"/>
                </a:cxn>
              </a:cxnLst>
              <a:rect l="0" t="0" r="r" b="b"/>
              <a:pathLst>
                <a:path w="104" h="118">
                  <a:moveTo>
                    <a:pt x="46" y="108"/>
                  </a:moveTo>
                  <a:cubicBezTo>
                    <a:pt x="39" y="117"/>
                    <a:pt x="25" y="118"/>
                    <a:pt x="14" y="110"/>
                  </a:cubicBezTo>
                  <a:cubicBezTo>
                    <a:pt x="3" y="102"/>
                    <a:pt x="0" y="88"/>
                    <a:pt x="7" y="78"/>
                  </a:cubicBezTo>
                  <a:cubicBezTo>
                    <a:pt x="58" y="10"/>
                    <a:pt x="58" y="10"/>
                    <a:pt x="58" y="10"/>
                  </a:cubicBezTo>
                  <a:cubicBezTo>
                    <a:pt x="65" y="1"/>
                    <a:pt x="79" y="0"/>
                    <a:pt x="90" y="8"/>
                  </a:cubicBezTo>
                  <a:cubicBezTo>
                    <a:pt x="101" y="16"/>
                    <a:pt x="104" y="30"/>
                    <a:pt x="97" y="39"/>
                  </a:cubicBezTo>
                  <a:lnTo>
                    <a:pt x="46" y="108"/>
                  </a:lnTo>
                  <a:close/>
                </a:path>
              </a:pathLst>
            </a:custGeom>
            <a:solidFill>
              <a:schemeClr val="accent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 name="TextBox 20">
              <a:extLst>
                <a:ext uri="{FF2B5EF4-FFF2-40B4-BE49-F238E27FC236}">
                  <a16:creationId xmlns:a16="http://schemas.microsoft.com/office/drawing/2014/main" id="{973F296A-607E-7CAD-78A8-1389CA076071}"/>
                </a:ext>
              </a:extLst>
            </p:cNvPr>
            <p:cNvSpPr txBox="1"/>
            <p:nvPr/>
          </p:nvSpPr>
          <p:spPr bwMode="auto">
            <a:xfrm rot="18529725">
              <a:off x="3390566" y="2114332"/>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CH1</a:t>
              </a:r>
            </a:p>
          </p:txBody>
        </p:sp>
        <p:sp>
          <p:nvSpPr>
            <p:cNvPr id="22" name="TextBox 21">
              <a:extLst>
                <a:ext uri="{FF2B5EF4-FFF2-40B4-BE49-F238E27FC236}">
                  <a16:creationId xmlns:a16="http://schemas.microsoft.com/office/drawing/2014/main" id="{E3DDA412-3ED1-A55F-25F5-89E433B83D12}"/>
                </a:ext>
              </a:extLst>
            </p:cNvPr>
            <p:cNvSpPr txBox="1"/>
            <p:nvPr/>
          </p:nvSpPr>
          <p:spPr bwMode="auto">
            <a:xfrm rot="18529725">
              <a:off x="3650946" y="1784260"/>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VH</a:t>
              </a:r>
            </a:p>
          </p:txBody>
        </p:sp>
        <p:sp>
          <p:nvSpPr>
            <p:cNvPr id="23" name="Freeform 19">
              <a:extLst>
                <a:ext uri="{FF2B5EF4-FFF2-40B4-BE49-F238E27FC236}">
                  <a16:creationId xmlns:a16="http://schemas.microsoft.com/office/drawing/2014/main" id="{3976185A-6070-6393-2580-0CE66AD001D7}"/>
                </a:ext>
              </a:extLst>
            </p:cNvPr>
            <p:cNvSpPr>
              <a:spLocks/>
            </p:cNvSpPr>
            <p:nvPr/>
          </p:nvSpPr>
          <p:spPr bwMode="auto">
            <a:xfrm>
              <a:off x="2151990" y="2911308"/>
              <a:ext cx="333375" cy="382587"/>
            </a:xfrm>
            <a:custGeom>
              <a:avLst/>
              <a:gdLst>
                <a:gd name="T0" fmla="*/ 58 w 104"/>
                <a:gd name="T1" fmla="*/ 108 h 119"/>
                <a:gd name="T2" fmla="*/ 90 w 104"/>
                <a:gd name="T3" fmla="*/ 110 h 119"/>
                <a:gd name="T4" fmla="*/ 97 w 104"/>
                <a:gd name="T5" fmla="*/ 79 h 119"/>
                <a:gd name="T6" fmla="*/ 46 w 104"/>
                <a:gd name="T7" fmla="*/ 10 h 119"/>
                <a:gd name="T8" fmla="*/ 14 w 104"/>
                <a:gd name="T9" fmla="*/ 8 h 119"/>
                <a:gd name="T10" fmla="*/ 7 w 104"/>
                <a:gd name="T11" fmla="*/ 40 h 119"/>
                <a:gd name="T12" fmla="*/ 58 w 104"/>
                <a:gd name="T13" fmla="*/ 108 h 119"/>
              </a:gdLst>
              <a:ahLst/>
              <a:cxnLst>
                <a:cxn ang="0">
                  <a:pos x="T0" y="T1"/>
                </a:cxn>
                <a:cxn ang="0">
                  <a:pos x="T2" y="T3"/>
                </a:cxn>
                <a:cxn ang="0">
                  <a:pos x="T4" y="T5"/>
                </a:cxn>
                <a:cxn ang="0">
                  <a:pos x="T6" y="T7"/>
                </a:cxn>
                <a:cxn ang="0">
                  <a:pos x="T8" y="T9"/>
                </a:cxn>
                <a:cxn ang="0">
                  <a:pos x="T10" y="T11"/>
                </a:cxn>
                <a:cxn ang="0">
                  <a:pos x="T12" y="T13"/>
                </a:cxn>
              </a:cxnLst>
              <a:rect l="0" t="0" r="r" b="b"/>
              <a:pathLst>
                <a:path w="104" h="119">
                  <a:moveTo>
                    <a:pt x="58" y="108"/>
                  </a:moveTo>
                  <a:cubicBezTo>
                    <a:pt x="65" y="118"/>
                    <a:pt x="79" y="119"/>
                    <a:pt x="90" y="110"/>
                  </a:cubicBezTo>
                  <a:cubicBezTo>
                    <a:pt x="101" y="102"/>
                    <a:pt x="104" y="88"/>
                    <a:pt x="97" y="79"/>
                  </a:cubicBezTo>
                  <a:cubicBezTo>
                    <a:pt x="46" y="10"/>
                    <a:pt x="46" y="10"/>
                    <a:pt x="46" y="10"/>
                  </a:cubicBezTo>
                  <a:cubicBezTo>
                    <a:pt x="39" y="1"/>
                    <a:pt x="25" y="0"/>
                    <a:pt x="14" y="8"/>
                  </a:cubicBezTo>
                  <a:cubicBezTo>
                    <a:pt x="3" y="16"/>
                    <a:pt x="0" y="30"/>
                    <a:pt x="7" y="40"/>
                  </a:cubicBezTo>
                  <a:lnTo>
                    <a:pt x="58" y="108"/>
                  </a:lnTo>
                  <a:close/>
                </a:path>
              </a:pathLst>
            </a:custGeom>
            <a:solidFill>
              <a:schemeClr val="accent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 name="Freeform 20">
              <a:extLst>
                <a:ext uri="{FF2B5EF4-FFF2-40B4-BE49-F238E27FC236}">
                  <a16:creationId xmlns:a16="http://schemas.microsoft.com/office/drawing/2014/main" id="{9756F844-DA06-7DEF-586E-0F02692A3197}"/>
                </a:ext>
              </a:extLst>
            </p:cNvPr>
            <p:cNvSpPr>
              <a:spLocks/>
            </p:cNvSpPr>
            <p:nvPr/>
          </p:nvSpPr>
          <p:spPr bwMode="auto">
            <a:xfrm>
              <a:off x="1894815" y="2579521"/>
              <a:ext cx="338138" cy="382587"/>
            </a:xfrm>
            <a:custGeom>
              <a:avLst/>
              <a:gdLst>
                <a:gd name="T0" fmla="*/ 58 w 105"/>
                <a:gd name="T1" fmla="*/ 108 h 119"/>
                <a:gd name="T2" fmla="*/ 91 w 105"/>
                <a:gd name="T3" fmla="*/ 111 h 119"/>
                <a:gd name="T4" fmla="*/ 98 w 105"/>
                <a:gd name="T5" fmla="*/ 79 h 119"/>
                <a:gd name="T6" fmla="*/ 46 w 105"/>
                <a:gd name="T7" fmla="*/ 11 h 119"/>
                <a:gd name="T8" fmla="*/ 14 w 105"/>
                <a:gd name="T9" fmla="*/ 8 h 119"/>
                <a:gd name="T10" fmla="*/ 7 w 105"/>
                <a:gd name="T11" fmla="*/ 40 h 119"/>
                <a:gd name="T12" fmla="*/ 58 w 105"/>
                <a:gd name="T13" fmla="*/ 108 h 119"/>
              </a:gdLst>
              <a:ahLst/>
              <a:cxnLst>
                <a:cxn ang="0">
                  <a:pos x="T0" y="T1"/>
                </a:cxn>
                <a:cxn ang="0">
                  <a:pos x="T2" y="T3"/>
                </a:cxn>
                <a:cxn ang="0">
                  <a:pos x="T4" y="T5"/>
                </a:cxn>
                <a:cxn ang="0">
                  <a:pos x="T6" y="T7"/>
                </a:cxn>
                <a:cxn ang="0">
                  <a:pos x="T8" y="T9"/>
                </a:cxn>
                <a:cxn ang="0">
                  <a:pos x="T10" y="T11"/>
                </a:cxn>
                <a:cxn ang="0">
                  <a:pos x="T12" y="T13"/>
                </a:cxn>
              </a:cxnLst>
              <a:rect l="0" t="0" r="r" b="b"/>
              <a:pathLst>
                <a:path w="105" h="119">
                  <a:moveTo>
                    <a:pt x="58" y="108"/>
                  </a:moveTo>
                  <a:cubicBezTo>
                    <a:pt x="65" y="118"/>
                    <a:pt x="80" y="119"/>
                    <a:pt x="91" y="111"/>
                  </a:cubicBezTo>
                  <a:cubicBezTo>
                    <a:pt x="101" y="103"/>
                    <a:pt x="105" y="88"/>
                    <a:pt x="98" y="79"/>
                  </a:cubicBezTo>
                  <a:cubicBezTo>
                    <a:pt x="46" y="11"/>
                    <a:pt x="46" y="11"/>
                    <a:pt x="46" y="11"/>
                  </a:cubicBezTo>
                  <a:cubicBezTo>
                    <a:pt x="39" y="1"/>
                    <a:pt x="25" y="0"/>
                    <a:pt x="14" y="8"/>
                  </a:cubicBezTo>
                  <a:cubicBezTo>
                    <a:pt x="3" y="17"/>
                    <a:pt x="0" y="31"/>
                    <a:pt x="7" y="40"/>
                  </a:cubicBezTo>
                  <a:lnTo>
                    <a:pt x="58" y="108"/>
                  </a:lnTo>
                  <a:close/>
                </a:path>
              </a:pathLst>
            </a:custGeom>
            <a:solidFill>
              <a:schemeClr val="accent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 name="Freeform 21">
              <a:extLst>
                <a:ext uri="{FF2B5EF4-FFF2-40B4-BE49-F238E27FC236}">
                  <a16:creationId xmlns:a16="http://schemas.microsoft.com/office/drawing/2014/main" id="{8E75C4C0-CB98-CCFA-CFF6-127D502DC0AC}"/>
                </a:ext>
              </a:extLst>
            </p:cNvPr>
            <p:cNvSpPr>
              <a:spLocks/>
            </p:cNvSpPr>
            <p:nvPr/>
          </p:nvSpPr>
          <p:spPr bwMode="auto">
            <a:xfrm>
              <a:off x="3666465" y="2190583"/>
              <a:ext cx="333375" cy="379412"/>
            </a:xfrm>
            <a:custGeom>
              <a:avLst/>
              <a:gdLst>
                <a:gd name="T0" fmla="*/ 46 w 104"/>
                <a:gd name="T1" fmla="*/ 108 h 118"/>
                <a:gd name="T2" fmla="*/ 14 w 104"/>
                <a:gd name="T3" fmla="*/ 110 h 118"/>
                <a:gd name="T4" fmla="*/ 7 w 104"/>
                <a:gd name="T5" fmla="*/ 78 h 118"/>
                <a:gd name="T6" fmla="*/ 58 w 104"/>
                <a:gd name="T7" fmla="*/ 10 h 118"/>
                <a:gd name="T8" fmla="*/ 90 w 104"/>
                <a:gd name="T9" fmla="*/ 8 h 118"/>
                <a:gd name="T10" fmla="*/ 97 w 104"/>
                <a:gd name="T11" fmla="*/ 39 h 118"/>
                <a:gd name="T12" fmla="*/ 46 w 104"/>
                <a:gd name="T13" fmla="*/ 108 h 118"/>
              </a:gdLst>
              <a:ahLst/>
              <a:cxnLst>
                <a:cxn ang="0">
                  <a:pos x="T0" y="T1"/>
                </a:cxn>
                <a:cxn ang="0">
                  <a:pos x="T2" y="T3"/>
                </a:cxn>
                <a:cxn ang="0">
                  <a:pos x="T4" y="T5"/>
                </a:cxn>
                <a:cxn ang="0">
                  <a:pos x="T6" y="T7"/>
                </a:cxn>
                <a:cxn ang="0">
                  <a:pos x="T8" y="T9"/>
                </a:cxn>
                <a:cxn ang="0">
                  <a:pos x="T10" y="T11"/>
                </a:cxn>
                <a:cxn ang="0">
                  <a:pos x="T12" y="T13"/>
                </a:cxn>
              </a:cxnLst>
              <a:rect l="0" t="0" r="r" b="b"/>
              <a:pathLst>
                <a:path w="104" h="118">
                  <a:moveTo>
                    <a:pt x="46" y="108"/>
                  </a:moveTo>
                  <a:cubicBezTo>
                    <a:pt x="39" y="117"/>
                    <a:pt x="25" y="118"/>
                    <a:pt x="14" y="110"/>
                  </a:cubicBezTo>
                  <a:cubicBezTo>
                    <a:pt x="3" y="102"/>
                    <a:pt x="0" y="88"/>
                    <a:pt x="7" y="78"/>
                  </a:cubicBezTo>
                  <a:cubicBezTo>
                    <a:pt x="58" y="10"/>
                    <a:pt x="58" y="10"/>
                    <a:pt x="58" y="10"/>
                  </a:cubicBezTo>
                  <a:cubicBezTo>
                    <a:pt x="65" y="0"/>
                    <a:pt x="79" y="0"/>
                    <a:pt x="90" y="8"/>
                  </a:cubicBezTo>
                  <a:cubicBezTo>
                    <a:pt x="101" y="16"/>
                    <a:pt x="104" y="30"/>
                    <a:pt x="97" y="39"/>
                  </a:cubicBezTo>
                  <a:lnTo>
                    <a:pt x="46" y="108"/>
                  </a:lnTo>
                  <a:close/>
                </a:path>
              </a:pathLst>
            </a:custGeom>
            <a:solidFill>
              <a:schemeClr val="accent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 name="Freeform 22">
              <a:extLst>
                <a:ext uri="{FF2B5EF4-FFF2-40B4-BE49-F238E27FC236}">
                  <a16:creationId xmlns:a16="http://schemas.microsoft.com/office/drawing/2014/main" id="{C12B1BCB-57C5-F6EE-64E9-E8C0556B2D03}"/>
                </a:ext>
              </a:extLst>
            </p:cNvPr>
            <p:cNvSpPr>
              <a:spLocks/>
            </p:cNvSpPr>
            <p:nvPr/>
          </p:nvSpPr>
          <p:spPr bwMode="auto">
            <a:xfrm>
              <a:off x="3920465" y="1860383"/>
              <a:ext cx="336550" cy="379412"/>
            </a:xfrm>
            <a:custGeom>
              <a:avLst/>
              <a:gdLst>
                <a:gd name="T0" fmla="*/ 47 w 105"/>
                <a:gd name="T1" fmla="*/ 108 h 118"/>
                <a:gd name="T2" fmla="*/ 14 w 105"/>
                <a:gd name="T3" fmla="*/ 110 h 118"/>
                <a:gd name="T4" fmla="*/ 7 w 105"/>
                <a:gd name="T5" fmla="*/ 79 h 118"/>
                <a:gd name="T6" fmla="*/ 59 w 105"/>
                <a:gd name="T7" fmla="*/ 10 h 118"/>
                <a:gd name="T8" fmla="*/ 91 w 105"/>
                <a:gd name="T9" fmla="*/ 8 h 118"/>
                <a:gd name="T10" fmla="*/ 98 w 105"/>
                <a:gd name="T11" fmla="*/ 39 h 118"/>
                <a:gd name="T12" fmla="*/ 47 w 105"/>
                <a:gd name="T13" fmla="*/ 108 h 118"/>
              </a:gdLst>
              <a:ahLst/>
              <a:cxnLst>
                <a:cxn ang="0">
                  <a:pos x="T0" y="T1"/>
                </a:cxn>
                <a:cxn ang="0">
                  <a:pos x="T2" y="T3"/>
                </a:cxn>
                <a:cxn ang="0">
                  <a:pos x="T4" y="T5"/>
                </a:cxn>
                <a:cxn ang="0">
                  <a:pos x="T6" y="T7"/>
                </a:cxn>
                <a:cxn ang="0">
                  <a:pos x="T8" y="T9"/>
                </a:cxn>
                <a:cxn ang="0">
                  <a:pos x="T10" y="T11"/>
                </a:cxn>
                <a:cxn ang="0">
                  <a:pos x="T12" y="T13"/>
                </a:cxn>
              </a:cxnLst>
              <a:rect l="0" t="0" r="r" b="b"/>
              <a:pathLst>
                <a:path w="105" h="118">
                  <a:moveTo>
                    <a:pt x="47" y="108"/>
                  </a:moveTo>
                  <a:cubicBezTo>
                    <a:pt x="40" y="117"/>
                    <a:pt x="25" y="118"/>
                    <a:pt x="14" y="110"/>
                  </a:cubicBezTo>
                  <a:cubicBezTo>
                    <a:pt x="4" y="102"/>
                    <a:pt x="0" y="88"/>
                    <a:pt x="7" y="79"/>
                  </a:cubicBezTo>
                  <a:cubicBezTo>
                    <a:pt x="59" y="10"/>
                    <a:pt x="59" y="10"/>
                    <a:pt x="59" y="10"/>
                  </a:cubicBezTo>
                  <a:cubicBezTo>
                    <a:pt x="65" y="1"/>
                    <a:pt x="80" y="0"/>
                    <a:pt x="91" y="8"/>
                  </a:cubicBezTo>
                  <a:cubicBezTo>
                    <a:pt x="102" y="16"/>
                    <a:pt x="105" y="30"/>
                    <a:pt x="98" y="39"/>
                  </a:cubicBezTo>
                  <a:lnTo>
                    <a:pt x="47" y="108"/>
                  </a:lnTo>
                  <a:close/>
                </a:path>
              </a:pathLst>
            </a:custGeom>
            <a:solidFill>
              <a:schemeClr val="accent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57749215-8422-363E-8900-660B6E072E8E}"/>
                </a:ext>
              </a:extLst>
            </p:cNvPr>
            <p:cNvSpPr txBox="1"/>
            <p:nvPr/>
          </p:nvSpPr>
          <p:spPr bwMode="auto">
            <a:xfrm rot="3284849">
              <a:off x="1793063" y="2616530"/>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VL</a:t>
              </a:r>
            </a:p>
          </p:txBody>
        </p:sp>
        <p:sp>
          <p:nvSpPr>
            <p:cNvPr id="28" name="TextBox 27">
              <a:extLst>
                <a:ext uri="{FF2B5EF4-FFF2-40B4-BE49-F238E27FC236}">
                  <a16:creationId xmlns:a16="http://schemas.microsoft.com/office/drawing/2014/main" id="{82C5B98C-FAD8-8C7B-C1C3-B7AD4AE9B1ED}"/>
                </a:ext>
              </a:extLst>
            </p:cNvPr>
            <p:cNvSpPr txBox="1"/>
            <p:nvPr/>
          </p:nvSpPr>
          <p:spPr bwMode="auto">
            <a:xfrm rot="3284849">
              <a:off x="2049296" y="2933053"/>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a:t>
              </a:r>
              <a:r>
                <a:rPr kumimoji="0" lang="el-GR"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κ</a:t>
              </a:r>
              <a:endPar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872AFB6A-2F59-75D0-6D18-CE25BDDB383B}"/>
                </a:ext>
              </a:extLst>
            </p:cNvPr>
            <p:cNvSpPr txBox="1"/>
            <p:nvPr/>
          </p:nvSpPr>
          <p:spPr bwMode="auto">
            <a:xfrm rot="18555018">
              <a:off x="3552046" y="2249943"/>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a:t>
              </a:r>
              <a:r>
                <a:rPr kumimoji="0" lang="el-GR"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κ</a:t>
              </a:r>
              <a:endPar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0" name="TextBox 29">
              <a:extLst>
                <a:ext uri="{FF2B5EF4-FFF2-40B4-BE49-F238E27FC236}">
                  <a16:creationId xmlns:a16="http://schemas.microsoft.com/office/drawing/2014/main" id="{F683800B-95B2-4B8A-83B5-45AEC9EDCC24}"/>
                </a:ext>
              </a:extLst>
            </p:cNvPr>
            <p:cNvSpPr txBox="1"/>
            <p:nvPr/>
          </p:nvSpPr>
          <p:spPr bwMode="auto">
            <a:xfrm rot="18529725">
              <a:off x="3802549" y="1908343"/>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VL</a:t>
              </a:r>
            </a:p>
          </p:txBody>
        </p:sp>
        <p:sp>
          <p:nvSpPr>
            <p:cNvPr id="31" name="Freeform 17">
              <a:extLst>
                <a:ext uri="{FF2B5EF4-FFF2-40B4-BE49-F238E27FC236}">
                  <a16:creationId xmlns:a16="http://schemas.microsoft.com/office/drawing/2014/main" id="{FF8EF5CA-9BE2-345C-6C00-0FF8688F29AD}"/>
                </a:ext>
              </a:extLst>
            </p:cNvPr>
            <p:cNvSpPr>
              <a:spLocks/>
            </p:cNvSpPr>
            <p:nvPr/>
          </p:nvSpPr>
          <p:spPr bwMode="auto">
            <a:xfrm>
              <a:off x="2315503" y="2795421"/>
              <a:ext cx="338138" cy="382587"/>
            </a:xfrm>
            <a:custGeom>
              <a:avLst/>
              <a:gdLst>
                <a:gd name="T0" fmla="*/ 58 w 105"/>
                <a:gd name="T1" fmla="*/ 108 h 119"/>
                <a:gd name="T2" fmla="*/ 91 w 105"/>
                <a:gd name="T3" fmla="*/ 110 h 119"/>
                <a:gd name="T4" fmla="*/ 98 w 105"/>
                <a:gd name="T5" fmla="*/ 79 h 119"/>
                <a:gd name="T6" fmla="*/ 46 w 105"/>
                <a:gd name="T7" fmla="*/ 10 h 119"/>
                <a:gd name="T8" fmla="*/ 14 w 105"/>
                <a:gd name="T9" fmla="*/ 8 h 119"/>
                <a:gd name="T10" fmla="*/ 7 w 105"/>
                <a:gd name="T11" fmla="*/ 40 h 119"/>
                <a:gd name="T12" fmla="*/ 58 w 105"/>
                <a:gd name="T13" fmla="*/ 108 h 119"/>
              </a:gdLst>
              <a:ahLst/>
              <a:cxnLst>
                <a:cxn ang="0">
                  <a:pos x="T0" y="T1"/>
                </a:cxn>
                <a:cxn ang="0">
                  <a:pos x="T2" y="T3"/>
                </a:cxn>
                <a:cxn ang="0">
                  <a:pos x="T4" y="T5"/>
                </a:cxn>
                <a:cxn ang="0">
                  <a:pos x="T6" y="T7"/>
                </a:cxn>
                <a:cxn ang="0">
                  <a:pos x="T8" y="T9"/>
                </a:cxn>
                <a:cxn ang="0">
                  <a:pos x="T10" y="T11"/>
                </a:cxn>
                <a:cxn ang="0">
                  <a:pos x="T12" y="T13"/>
                </a:cxn>
              </a:cxnLst>
              <a:rect l="0" t="0" r="r" b="b"/>
              <a:pathLst>
                <a:path w="105" h="119">
                  <a:moveTo>
                    <a:pt x="58" y="108"/>
                  </a:moveTo>
                  <a:cubicBezTo>
                    <a:pt x="65" y="118"/>
                    <a:pt x="80" y="119"/>
                    <a:pt x="91" y="110"/>
                  </a:cubicBezTo>
                  <a:cubicBezTo>
                    <a:pt x="101" y="102"/>
                    <a:pt x="105" y="88"/>
                    <a:pt x="98" y="79"/>
                  </a:cubicBezTo>
                  <a:cubicBezTo>
                    <a:pt x="46" y="10"/>
                    <a:pt x="46" y="10"/>
                    <a:pt x="46" y="10"/>
                  </a:cubicBezTo>
                  <a:cubicBezTo>
                    <a:pt x="39" y="1"/>
                    <a:pt x="25" y="0"/>
                    <a:pt x="14" y="8"/>
                  </a:cubicBezTo>
                  <a:cubicBezTo>
                    <a:pt x="3" y="16"/>
                    <a:pt x="0" y="30"/>
                    <a:pt x="7" y="40"/>
                  </a:cubicBezTo>
                  <a:lnTo>
                    <a:pt x="58" y="108"/>
                  </a:lnTo>
                  <a:close/>
                </a:path>
              </a:pathLst>
            </a:custGeom>
            <a:solidFill>
              <a:schemeClr val="accent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2" name="Freeform 18">
              <a:extLst>
                <a:ext uri="{FF2B5EF4-FFF2-40B4-BE49-F238E27FC236}">
                  <a16:creationId xmlns:a16="http://schemas.microsoft.com/office/drawing/2014/main" id="{E5012371-C632-1B21-3705-949CB27CC495}"/>
                </a:ext>
              </a:extLst>
            </p:cNvPr>
            <p:cNvSpPr>
              <a:spLocks/>
            </p:cNvSpPr>
            <p:nvPr/>
          </p:nvSpPr>
          <p:spPr bwMode="auto">
            <a:xfrm>
              <a:off x="2061503" y="2463633"/>
              <a:ext cx="334963" cy="382587"/>
            </a:xfrm>
            <a:custGeom>
              <a:avLst/>
              <a:gdLst>
                <a:gd name="T0" fmla="*/ 58 w 104"/>
                <a:gd name="T1" fmla="*/ 108 h 119"/>
                <a:gd name="T2" fmla="*/ 90 w 104"/>
                <a:gd name="T3" fmla="*/ 111 h 119"/>
                <a:gd name="T4" fmla="*/ 97 w 104"/>
                <a:gd name="T5" fmla="*/ 79 h 119"/>
                <a:gd name="T6" fmla="*/ 46 w 104"/>
                <a:gd name="T7" fmla="*/ 11 h 119"/>
                <a:gd name="T8" fmla="*/ 14 w 104"/>
                <a:gd name="T9" fmla="*/ 8 h 119"/>
                <a:gd name="T10" fmla="*/ 7 w 104"/>
                <a:gd name="T11" fmla="*/ 40 h 119"/>
                <a:gd name="T12" fmla="*/ 58 w 104"/>
                <a:gd name="T13" fmla="*/ 108 h 119"/>
              </a:gdLst>
              <a:ahLst/>
              <a:cxnLst>
                <a:cxn ang="0">
                  <a:pos x="T0" y="T1"/>
                </a:cxn>
                <a:cxn ang="0">
                  <a:pos x="T2" y="T3"/>
                </a:cxn>
                <a:cxn ang="0">
                  <a:pos x="T4" y="T5"/>
                </a:cxn>
                <a:cxn ang="0">
                  <a:pos x="T6" y="T7"/>
                </a:cxn>
                <a:cxn ang="0">
                  <a:pos x="T8" y="T9"/>
                </a:cxn>
                <a:cxn ang="0">
                  <a:pos x="T10" y="T11"/>
                </a:cxn>
                <a:cxn ang="0">
                  <a:pos x="T12" y="T13"/>
                </a:cxn>
              </a:cxnLst>
              <a:rect l="0" t="0" r="r" b="b"/>
              <a:pathLst>
                <a:path w="104" h="119">
                  <a:moveTo>
                    <a:pt x="58" y="108"/>
                  </a:moveTo>
                  <a:cubicBezTo>
                    <a:pt x="65" y="118"/>
                    <a:pt x="79" y="119"/>
                    <a:pt x="90" y="111"/>
                  </a:cubicBezTo>
                  <a:cubicBezTo>
                    <a:pt x="101" y="102"/>
                    <a:pt x="104" y="88"/>
                    <a:pt x="97" y="79"/>
                  </a:cubicBezTo>
                  <a:cubicBezTo>
                    <a:pt x="46" y="11"/>
                    <a:pt x="46" y="11"/>
                    <a:pt x="46" y="11"/>
                  </a:cubicBezTo>
                  <a:cubicBezTo>
                    <a:pt x="39" y="1"/>
                    <a:pt x="25" y="0"/>
                    <a:pt x="14" y="8"/>
                  </a:cubicBezTo>
                  <a:cubicBezTo>
                    <a:pt x="3" y="17"/>
                    <a:pt x="0" y="31"/>
                    <a:pt x="7" y="40"/>
                  </a:cubicBezTo>
                  <a:lnTo>
                    <a:pt x="58" y="108"/>
                  </a:lnTo>
                  <a:close/>
                </a:path>
              </a:pathLst>
            </a:custGeom>
            <a:solidFill>
              <a:schemeClr val="accent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3" name="TextBox 32">
              <a:extLst>
                <a:ext uri="{FF2B5EF4-FFF2-40B4-BE49-F238E27FC236}">
                  <a16:creationId xmlns:a16="http://schemas.microsoft.com/office/drawing/2014/main" id="{2AFE29B5-4E77-A394-4B38-295E6E974C2E}"/>
                </a:ext>
              </a:extLst>
            </p:cNvPr>
            <p:cNvSpPr txBox="1"/>
            <p:nvPr/>
          </p:nvSpPr>
          <p:spPr bwMode="auto">
            <a:xfrm rot="3284849">
              <a:off x="1968909" y="2511023"/>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VH</a:t>
              </a:r>
            </a:p>
          </p:txBody>
        </p:sp>
        <p:sp>
          <p:nvSpPr>
            <p:cNvPr id="34" name="TextBox 33">
              <a:extLst>
                <a:ext uri="{FF2B5EF4-FFF2-40B4-BE49-F238E27FC236}">
                  <a16:creationId xmlns:a16="http://schemas.microsoft.com/office/drawing/2014/main" id="{3FA08BB0-5EC1-B60D-2835-D46A25C6B354}"/>
                </a:ext>
              </a:extLst>
            </p:cNvPr>
            <p:cNvSpPr txBox="1"/>
            <p:nvPr/>
          </p:nvSpPr>
          <p:spPr bwMode="auto">
            <a:xfrm rot="3284849">
              <a:off x="2225142" y="2827546"/>
              <a:ext cx="53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CH1</a:t>
              </a:r>
            </a:p>
          </p:txBody>
        </p:sp>
        <p:sp>
          <p:nvSpPr>
            <p:cNvPr id="35" name="Line 8">
              <a:extLst>
                <a:ext uri="{FF2B5EF4-FFF2-40B4-BE49-F238E27FC236}">
                  <a16:creationId xmlns:a16="http://schemas.microsoft.com/office/drawing/2014/main" id="{F050B2EF-0F6D-CDA6-A6F8-45D5B12DDEC3}"/>
                </a:ext>
              </a:extLst>
            </p:cNvPr>
            <p:cNvSpPr>
              <a:spLocks noChangeShapeType="1"/>
            </p:cNvSpPr>
            <p:nvPr/>
          </p:nvSpPr>
          <p:spPr bwMode="auto">
            <a:xfrm>
              <a:off x="2698090" y="3209758"/>
              <a:ext cx="206375" cy="0"/>
            </a:xfrm>
            <a:prstGeom prst="line">
              <a:avLst/>
            </a:prstGeom>
            <a:noFill/>
            <a:ln w="254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 name="Freeform 10">
              <a:extLst>
                <a:ext uri="{FF2B5EF4-FFF2-40B4-BE49-F238E27FC236}">
                  <a16:creationId xmlns:a16="http://schemas.microsoft.com/office/drawing/2014/main" id="{7ECAFCAB-5E59-689E-70B4-D2ECD6678895}"/>
                </a:ext>
              </a:extLst>
            </p:cNvPr>
            <p:cNvSpPr>
              <a:spLocks/>
            </p:cNvSpPr>
            <p:nvPr/>
          </p:nvSpPr>
          <p:spPr bwMode="auto">
            <a:xfrm>
              <a:off x="2618715" y="3335171"/>
              <a:ext cx="157163" cy="461962"/>
            </a:xfrm>
            <a:custGeom>
              <a:avLst/>
              <a:gdLst>
                <a:gd name="T0" fmla="*/ 49 w 49"/>
                <a:gd name="T1" fmla="*/ 120 h 144"/>
                <a:gd name="T2" fmla="*/ 25 w 49"/>
                <a:gd name="T3" fmla="*/ 144 h 144"/>
                <a:gd name="T4" fmla="*/ 0 w 49"/>
                <a:gd name="T5" fmla="*/ 120 h 144"/>
                <a:gd name="T6" fmla="*/ 0 w 49"/>
                <a:gd name="T7" fmla="*/ 23 h 144"/>
                <a:gd name="T8" fmla="*/ 25 w 49"/>
                <a:gd name="T9" fmla="*/ 0 h 144"/>
                <a:gd name="T10" fmla="*/ 49 w 49"/>
                <a:gd name="T11" fmla="*/ 23 h 144"/>
                <a:gd name="T12" fmla="*/ 49 w 49"/>
                <a:gd name="T13" fmla="*/ 120 h 144"/>
              </a:gdLst>
              <a:ahLst/>
              <a:cxnLst>
                <a:cxn ang="0">
                  <a:pos x="T0" y="T1"/>
                </a:cxn>
                <a:cxn ang="0">
                  <a:pos x="T2" y="T3"/>
                </a:cxn>
                <a:cxn ang="0">
                  <a:pos x="T4" y="T5"/>
                </a:cxn>
                <a:cxn ang="0">
                  <a:pos x="T6" y="T7"/>
                </a:cxn>
                <a:cxn ang="0">
                  <a:pos x="T8" y="T9"/>
                </a:cxn>
                <a:cxn ang="0">
                  <a:pos x="T10" y="T11"/>
                </a:cxn>
                <a:cxn ang="0">
                  <a:pos x="T12" y="T13"/>
                </a:cxn>
              </a:cxnLst>
              <a:rect l="0" t="0" r="r" b="b"/>
              <a:pathLst>
                <a:path w="49" h="144">
                  <a:moveTo>
                    <a:pt x="49" y="120"/>
                  </a:moveTo>
                  <a:cubicBezTo>
                    <a:pt x="49" y="133"/>
                    <a:pt x="38" y="144"/>
                    <a:pt x="25" y="144"/>
                  </a:cubicBezTo>
                  <a:cubicBezTo>
                    <a:pt x="11" y="144"/>
                    <a:pt x="0" y="133"/>
                    <a:pt x="0" y="120"/>
                  </a:cubicBezTo>
                  <a:cubicBezTo>
                    <a:pt x="0" y="23"/>
                    <a:pt x="0" y="23"/>
                    <a:pt x="0" y="23"/>
                  </a:cubicBezTo>
                  <a:cubicBezTo>
                    <a:pt x="0" y="10"/>
                    <a:pt x="11" y="0"/>
                    <a:pt x="25" y="0"/>
                  </a:cubicBezTo>
                  <a:cubicBezTo>
                    <a:pt x="38" y="0"/>
                    <a:pt x="49" y="10"/>
                    <a:pt x="49" y="23"/>
                  </a:cubicBezTo>
                  <a:lnTo>
                    <a:pt x="49" y="120"/>
                  </a:lnTo>
                  <a:close/>
                </a:path>
              </a:pathLst>
            </a:custGeom>
            <a:solidFill>
              <a:schemeClr val="accent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7" name="Freeform 23">
              <a:extLst>
                <a:ext uri="{FF2B5EF4-FFF2-40B4-BE49-F238E27FC236}">
                  <a16:creationId xmlns:a16="http://schemas.microsoft.com/office/drawing/2014/main" id="{02397948-64D4-1A4E-AFDA-5F18DB68032B}"/>
                </a:ext>
              </a:extLst>
            </p:cNvPr>
            <p:cNvSpPr>
              <a:spLocks/>
            </p:cNvSpPr>
            <p:nvPr/>
          </p:nvSpPr>
          <p:spPr bwMode="auto">
            <a:xfrm>
              <a:off x="2618715" y="3809833"/>
              <a:ext cx="157163" cy="463550"/>
            </a:xfrm>
            <a:custGeom>
              <a:avLst/>
              <a:gdLst>
                <a:gd name="T0" fmla="*/ 49 w 49"/>
                <a:gd name="T1" fmla="*/ 120 h 144"/>
                <a:gd name="T2" fmla="*/ 25 w 49"/>
                <a:gd name="T3" fmla="*/ 144 h 144"/>
                <a:gd name="T4" fmla="*/ 0 w 49"/>
                <a:gd name="T5" fmla="*/ 120 h 144"/>
                <a:gd name="T6" fmla="*/ 0 w 49"/>
                <a:gd name="T7" fmla="*/ 24 h 144"/>
                <a:gd name="T8" fmla="*/ 25 w 49"/>
                <a:gd name="T9" fmla="*/ 0 h 144"/>
                <a:gd name="T10" fmla="*/ 49 w 49"/>
                <a:gd name="T11" fmla="*/ 24 h 144"/>
                <a:gd name="T12" fmla="*/ 49 w 49"/>
                <a:gd name="T13" fmla="*/ 120 h 144"/>
              </a:gdLst>
              <a:ahLst/>
              <a:cxnLst>
                <a:cxn ang="0">
                  <a:pos x="T0" y="T1"/>
                </a:cxn>
                <a:cxn ang="0">
                  <a:pos x="T2" y="T3"/>
                </a:cxn>
                <a:cxn ang="0">
                  <a:pos x="T4" y="T5"/>
                </a:cxn>
                <a:cxn ang="0">
                  <a:pos x="T6" y="T7"/>
                </a:cxn>
                <a:cxn ang="0">
                  <a:pos x="T8" y="T9"/>
                </a:cxn>
                <a:cxn ang="0">
                  <a:pos x="T10" y="T11"/>
                </a:cxn>
                <a:cxn ang="0">
                  <a:pos x="T12" y="T13"/>
                </a:cxn>
              </a:cxnLst>
              <a:rect l="0" t="0" r="r" b="b"/>
              <a:pathLst>
                <a:path w="49" h="144">
                  <a:moveTo>
                    <a:pt x="49" y="120"/>
                  </a:moveTo>
                  <a:cubicBezTo>
                    <a:pt x="49" y="133"/>
                    <a:pt x="38" y="144"/>
                    <a:pt x="25" y="144"/>
                  </a:cubicBezTo>
                  <a:cubicBezTo>
                    <a:pt x="11" y="144"/>
                    <a:pt x="0" y="133"/>
                    <a:pt x="0" y="120"/>
                  </a:cubicBezTo>
                  <a:cubicBezTo>
                    <a:pt x="0" y="24"/>
                    <a:pt x="0" y="24"/>
                    <a:pt x="0" y="24"/>
                  </a:cubicBezTo>
                  <a:cubicBezTo>
                    <a:pt x="0" y="10"/>
                    <a:pt x="11" y="0"/>
                    <a:pt x="25" y="0"/>
                  </a:cubicBezTo>
                  <a:cubicBezTo>
                    <a:pt x="38" y="0"/>
                    <a:pt x="49" y="10"/>
                    <a:pt x="49" y="24"/>
                  </a:cubicBezTo>
                  <a:lnTo>
                    <a:pt x="49" y="120"/>
                  </a:lnTo>
                  <a:close/>
                </a:path>
              </a:pathLst>
            </a:custGeom>
            <a:solidFill>
              <a:schemeClr val="accent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 name="Freeform 24">
              <a:extLst>
                <a:ext uri="{FF2B5EF4-FFF2-40B4-BE49-F238E27FC236}">
                  <a16:creationId xmlns:a16="http://schemas.microsoft.com/office/drawing/2014/main" id="{ADC33065-D556-889E-C064-9A026A6ED53E}"/>
                </a:ext>
              </a:extLst>
            </p:cNvPr>
            <p:cNvSpPr>
              <a:spLocks/>
            </p:cNvSpPr>
            <p:nvPr/>
          </p:nvSpPr>
          <p:spPr bwMode="auto">
            <a:xfrm>
              <a:off x="2820328" y="3335171"/>
              <a:ext cx="157163" cy="461962"/>
            </a:xfrm>
            <a:custGeom>
              <a:avLst/>
              <a:gdLst>
                <a:gd name="T0" fmla="*/ 49 w 49"/>
                <a:gd name="T1" fmla="*/ 120 h 144"/>
                <a:gd name="T2" fmla="*/ 24 w 49"/>
                <a:gd name="T3" fmla="*/ 144 h 144"/>
                <a:gd name="T4" fmla="*/ 0 w 49"/>
                <a:gd name="T5" fmla="*/ 120 h 144"/>
                <a:gd name="T6" fmla="*/ 0 w 49"/>
                <a:gd name="T7" fmla="*/ 23 h 144"/>
                <a:gd name="T8" fmla="*/ 24 w 49"/>
                <a:gd name="T9" fmla="*/ 0 h 144"/>
                <a:gd name="T10" fmla="*/ 49 w 49"/>
                <a:gd name="T11" fmla="*/ 23 h 144"/>
                <a:gd name="T12" fmla="*/ 49 w 49"/>
                <a:gd name="T13" fmla="*/ 120 h 144"/>
              </a:gdLst>
              <a:ahLst/>
              <a:cxnLst>
                <a:cxn ang="0">
                  <a:pos x="T0" y="T1"/>
                </a:cxn>
                <a:cxn ang="0">
                  <a:pos x="T2" y="T3"/>
                </a:cxn>
                <a:cxn ang="0">
                  <a:pos x="T4" y="T5"/>
                </a:cxn>
                <a:cxn ang="0">
                  <a:pos x="T6" y="T7"/>
                </a:cxn>
                <a:cxn ang="0">
                  <a:pos x="T8" y="T9"/>
                </a:cxn>
                <a:cxn ang="0">
                  <a:pos x="T10" y="T11"/>
                </a:cxn>
                <a:cxn ang="0">
                  <a:pos x="T12" y="T13"/>
                </a:cxn>
              </a:cxnLst>
              <a:rect l="0" t="0" r="r" b="b"/>
              <a:pathLst>
                <a:path w="49" h="144">
                  <a:moveTo>
                    <a:pt x="49" y="120"/>
                  </a:moveTo>
                  <a:cubicBezTo>
                    <a:pt x="49" y="133"/>
                    <a:pt x="38" y="144"/>
                    <a:pt x="24" y="144"/>
                  </a:cubicBezTo>
                  <a:cubicBezTo>
                    <a:pt x="11" y="144"/>
                    <a:pt x="0" y="133"/>
                    <a:pt x="0" y="120"/>
                  </a:cubicBezTo>
                  <a:cubicBezTo>
                    <a:pt x="0" y="23"/>
                    <a:pt x="0" y="23"/>
                    <a:pt x="0" y="23"/>
                  </a:cubicBezTo>
                  <a:cubicBezTo>
                    <a:pt x="0" y="10"/>
                    <a:pt x="11" y="0"/>
                    <a:pt x="24" y="0"/>
                  </a:cubicBezTo>
                  <a:cubicBezTo>
                    <a:pt x="38" y="0"/>
                    <a:pt x="49" y="10"/>
                    <a:pt x="49" y="23"/>
                  </a:cubicBezTo>
                  <a:lnTo>
                    <a:pt x="49" y="120"/>
                  </a:lnTo>
                  <a:close/>
                </a:path>
              </a:pathLst>
            </a:custGeom>
            <a:solidFill>
              <a:schemeClr val="accent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9" name="Freeform 25">
              <a:extLst>
                <a:ext uri="{FF2B5EF4-FFF2-40B4-BE49-F238E27FC236}">
                  <a16:creationId xmlns:a16="http://schemas.microsoft.com/office/drawing/2014/main" id="{28084DCE-AB7A-496C-FFDE-0AA456818A6D}"/>
                </a:ext>
              </a:extLst>
            </p:cNvPr>
            <p:cNvSpPr>
              <a:spLocks/>
            </p:cNvSpPr>
            <p:nvPr/>
          </p:nvSpPr>
          <p:spPr bwMode="auto">
            <a:xfrm>
              <a:off x="2820328" y="3809833"/>
              <a:ext cx="157163" cy="463550"/>
            </a:xfrm>
            <a:custGeom>
              <a:avLst/>
              <a:gdLst>
                <a:gd name="T0" fmla="*/ 49 w 49"/>
                <a:gd name="T1" fmla="*/ 120 h 144"/>
                <a:gd name="T2" fmla="*/ 24 w 49"/>
                <a:gd name="T3" fmla="*/ 144 h 144"/>
                <a:gd name="T4" fmla="*/ 0 w 49"/>
                <a:gd name="T5" fmla="*/ 120 h 144"/>
                <a:gd name="T6" fmla="*/ 0 w 49"/>
                <a:gd name="T7" fmla="*/ 24 h 144"/>
                <a:gd name="T8" fmla="*/ 24 w 49"/>
                <a:gd name="T9" fmla="*/ 0 h 144"/>
                <a:gd name="T10" fmla="*/ 49 w 49"/>
                <a:gd name="T11" fmla="*/ 24 h 144"/>
                <a:gd name="T12" fmla="*/ 49 w 49"/>
                <a:gd name="T13" fmla="*/ 120 h 144"/>
              </a:gdLst>
              <a:ahLst/>
              <a:cxnLst>
                <a:cxn ang="0">
                  <a:pos x="T0" y="T1"/>
                </a:cxn>
                <a:cxn ang="0">
                  <a:pos x="T2" y="T3"/>
                </a:cxn>
                <a:cxn ang="0">
                  <a:pos x="T4" y="T5"/>
                </a:cxn>
                <a:cxn ang="0">
                  <a:pos x="T6" y="T7"/>
                </a:cxn>
                <a:cxn ang="0">
                  <a:pos x="T8" y="T9"/>
                </a:cxn>
                <a:cxn ang="0">
                  <a:pos x="T10" y="T11"/>
                </a:cxn>
                <a:cxn ang="0">
                  <a:pos x="T12" y="T13"/>
                </a:cxn>
              </a:cxnLst>
              <a:rect l="0" t="0" r="r" b="b"/>
              <a:pathLst>
                <a:path w="49" h="144">
                  <a:moveTo>
                    <a:pt x="49" y="120"/>
                  </a:moveTo>
                  <a:cubicBezTo>
                    <a:pt x="49" y="133"/>
                    <a:pt x="38" y="144"/>
                    <a:pt x="24" y="144"/>
                  </a:cubicBezTo>
                  <a:cubicBezTo>
                    <a:pt x="11" y="144"/>
                    <a:pt x="0" y="133"/>
                    <a:pt x="0" y="120"/>
                  </a:cubicBezTo>
                  <a:cubicBezTo>
                    <a:pt x="0" y="24"/>
                    <a:pt x="0" y="24"/>
                    <a:pt x="0" y="24"/>
                  </a:cubicBezTo>
                  <a:cubicBezTo>
                    <a:pt x="0" y="10"/>
                    <a:pt x="11" y="0"/>
                    <a:pt x="24" y="0"/>
                  </a:cubicBezTo>
                  <a:cubicBezTo>
                    <a:pt x="38" y="0"/>
                    <a:pt x="49" y="10"/>
                    <a:pt x="49" y="24"/>
                  </a:cubicBezTo>
                  <a:lnTo>
                    <a:pt x="49" y="120"/>
                  </a:lnTo>
                  <a:close/>
                </a:path>
              </a:pathLst>
            </a:custGeom>
            <a:solidFill>
              <a:schemeClr val="accent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0" name="Freeform: Shape 39">
              <a:extLst>
                <a:ext uri="{FF2B5EF4-FFF2-40B4-BE49-F238E27FC236}">
                  <a16:creationId xmlns:a16="http://schemas.microsoft.com/office/drawing/2014/main" id="{04C167BC-DB56-2CD1-ABF2-5296080A0CF5}"/>
                </a:ext>
              </a:extLst>
            </p:cNvPr>
            <p:cNvSpPr/>
            <p:nvPr/>
          </p:nvSpPr>
          <p:spPr bwMode="auto">
            <a:xfrm>
              <a:off x="2451021" y="1870431"/>
              <a:ext cx="813917" cy="0"/>
            </a:xfrm>
            <a:custGeom>
              <a:avLst/>
              <a:gdLst>
                <a:gd name="connsiteX0" fmla="*/ 0 w 813917"/>
                <a:gd name="connsiteY0" fmla="*/ 0 h 0"/>
                <a:gd name="connsiteX1" fmla="*/ 813917 w 813917"/>
                <a:gd name="connsiteY1" fmla="*/ 0 h 0"/>
              </a:gdLst>
              <a:ahLst/>
              <a:cxnLst>
                <a:cxn ang="0">
                  <a:pos x="connsiteX0" y="connsiteY0"/>
                </a:cxn>
                <a:cxn ang="0">
                  <a:pos x="connsiteX1" y="connsiteY1"/>
                </a:cxn>
              </a:cxnLst>
              <a:rect l="l" t="t" r="r" b="b"/>
              <a:pathLst>
                <a:path w="813917">
                  <a:moveTo>
                    <a:pt x="0" y="0"/>
                  </a:moveTo>
                  <a:lnTo>
                    <a:pt x="813917" y="0"/>
                  </a:lnTo>
                </a:path>
              </a:pathLst>
            </a:custGeom>
            <a:noFill/>
            <a:ln w="28575">
              <a:solidFill>
                <a:srgbClr val="455560"/>
              </a:solidFill>
              <a:miter lim="800000"/>
              <a:headEnd type="oval" w="med" len="med"/>
              <a:tailEnd type="oval" w="med" len="me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1" name="Freeform: Shape 40">
              <a:extLst>
                <a:ext uri="{FF2B5EF4-FFF2-40B4-BE49-F238E27FC236}">
                  <a16:creationId xmlns:a16="http://schemas.microsoft.com/office/drawing/2014/main" id="{6EE6DD01-B85F-0024-4900-57A24C348FBD}"/>
                </a:ext>
              </a:extLst>
            </p:cNvPr>
            <p:cNvSpPr/>
            <p:nvPr/>
          </p:nvSpPr>
          <p:spPr bwMode="auto">
            <a:xfrm rot="5400000">
              <a:off x="1835875" y="2026541"/>
              <a:ext cx="618385" cy="45719"/>
            </a:xfrm>
            <a:custGeom>
              <a:avLst/>
              <a:gdLst>
                <a:gd name="connsiteX0" fmla="*/ 0 w 813917"/>
                <a:gd name="connsiteY0" fmla="*/ 0 h 0"/>
                <a:gd name="connsiteX1" fmla="*/ 813917 w 813917"/>
                <a:gd name="connsiteY1" fmla="*/ 0 h 0"/>
              </a:gdLst>
              <a:ahLst/>
              <a:cxnLst>
                <a:cxn ang="0">
                  <a:pos x="connsiteX0" y="connsiteY0"/>
                </a:cxn>
                <a:cxn ang="0">
                  <a:pos x="connsiteX1" y="connsiteY1"/>
                </a:cxn>
              </a:cxnLst>
              <a:rect l="l" t="t" r="r" b="b"/>
              <a:pathLst>
                <a:path w="813917">
                  <a:moveTo>
                    <a:pt x="0" y="0"/>
                  </a:moveTo>
                  <a:lnTo>
                    <a:pt x="813917" y="0"/>
                  </a:lnTo>
                </a:path>
              </a:pathLst>
            </a:custGeom>
            <a:noFill/>
            <a:ln w="28575">
              <a:solidFill>
                <a:srgbClr val="455560"/>
              </a:solidFill>
              <a:miter lim="800000"/>
              <a:headEnd type="oval" w="med" len="med"/>
              <a:tailEnd type="oval" w="med" len="me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2" name="TextBox 41">
              <a:extLst>
                <a:ext uri="{FF2B5EF4-FFF2-40B4-BE49-F238E27FC236}">
                  <a16:creationId xmlns:a16="http://schemas.microsoft.com/office/drawing/2014/main" id="{783389E7-9E93-D4E4-E5B7-A872574300F3}"/>
                </a:ext>
              </a:extLst>
            </p:cNvPr>
            <p:cNvSpPr txBox="1"/>
            <p:nvPr/>
          </p:nvSpPr>
          <p:spPr bwMode="auto">
            <a:xfrm>
              <a:off x="1143000" y="1489053"/>
              <a:ext cx="1697813" cy="534752"/>
            </a:xfrm>
            <a:prstGeom prst="rect">
              <a:avLst/>
            </a:prstGeom>
            <a:solidFill>
              <a:schemeClr val="bg2"/>
            </a:solidFill>
            <a:ln>
              <a:noFill/>
            </a:ln>
          </p:spPr>
          <p:txBody>
            <a:bodyPr wrap="square" tIns="0" bIns="0" rtlCol="0" anchor="ctr">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High avidity binding to CD20 on B cells</a:t>
              </a:r>
            </a:p>
          </p:txBody>
        </p:sp>
        <p:sp>
          <p:nvSpPr>
            <p:cNvPr id="43" name="TextBox 42">
              <a:extLst>
                <a:ext uri="{FF2B5EF4-FFF2-40B4-BE49-F238E27FC236}">
                  <a16:creationId xmlns:a16="http://schemas.microsoft.com/office/drawing/2014/main" id="{132D346D-B6C8-30F1-06F7-998DB8760C64}"/>
                </a:ext>
              </a:extLst>
            </p:cNvPr>
            <p:cNvSpPr txBox="1"/>
            <p:nvPr/>
          </p:nvSpPr>
          <p:spPr bwMode="auto">
            <a:xfrm>
              <a:off x="3282902" y="1910260"/>
              <a:ext cx="3759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4DA1BB"/>
                  </a:solidFill>
                  <a:effectLst/>
                  <a:uLnTx/>
                  <a:uFillTx/>
                  <a:latin typeface="Calibri" panose="020F0502020204030204" pitchFamily="34" charset="0"/>
                  <a:ea typeface="+mn-ea"/>
                  <a:cs typeface="Calibri" panose="020F0502020204030204" pitchFamily="34" charset="0"/>
                </a:rPr>
                <a:t>--</a:t>
              </a:r>
            </a:p>
          </p:txBody>
        </p:sp>
        <p:sp>
          <p:nvSpPr>
            <p:cNvPr id="44" name="TextBox 43">
              <a:extLst>
                <a:ext uri="{FF2B5EF4-FFF2-40B4-BE49-F238E27FC236}">
                  <a16:creationId xmlns:a16="http://schemas.microsoft.com/office/drawing/2014/main" id="{373210F1-BBBA-BE3E-ACC2-EBC11F6CFB3C}"/>
                </a:ext>
              </a:extLst>
            </p:cNvPr>
            <p:cNvSpPr txBox="1"/>
            <p:nvPr/>
          </p:nvSpPr>
          <p:spPr bwMode="auto">
            <a:xfrm>
              <a:off x="2499131" y="2628717"/>
              <a:ext cx="3759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4DA1BB"/>
                  </a:solidFill>
                  <a:effectLst/>
                  <a:uLnTx/>
                  <a:uFillTx/>
                  <a:latin typeface="Calibri" panose="020F0502020204030204" pitchFamily="34" charset="0"/>
                  <a:ea typeface="+mn-ea"/>
                  <a:cs typeface="Calibri" panose="020F0502020204030204" pitchFamily="34" charset="0"/>
                </a:rPr>
                <a:t>--</a:t>
              </a:r>
            </a:p>
          </p:txBody>
        </p:sp>
        <p:sp>
          <p:nvSpPr>
            <p:cNvPr id="45" name="TextBox 44">
              <a:extLst>
                <a:ext uri="{FF2B5EF4-FFF2-40B4-BE49-F238E27FC236}">
                  <a16:creationId xmlns:a16="http://schemas.microsoft.com/office/drawing/2014/main" id="{35DEA6F2-1580-8948-FBB8-4A40B1E18CF9}"/>
                </a:ext>
              </a:extLst>
            </p:cNvPr>
            <p:cNvSpPr txBox="1"/>
            <p:nvPr/>
          </p:nvSpPr>
          <p:spPr bwMode="auto">
            <a:xfrm>
              <a:off x="1874977" y="2960566"/>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Calibri" panose="020F0502020204030204" pitchFamily="34" charset="0"/>
                </a:rPr>
                <a:t>++</a:t>
              </a:r>
            </a:p>
          </p:txBody>
        </p:sp>
        <p:sp>
          <p:nvSpPr>
            <p:cNvPr id="46" name="TextBox 45">
              <a:extLst>
                <a:ext uri="{FF2B5EF4-FFF2-40B4-BE49-F238E27FC236}">
                  <a16:creationId xmlns:a16="http://schemas.microsoft.com/office/drawing/2014/main" id="{8B46C673-635B-1B16-CF07-2A7AFB72788C}"/>
                </a:ext>
              </a:extLst>
            </p:cNvPr>
            <p:cNvSpPr txBox="1"/>
            <p:nvPr/>
          </p:nvSpPr>
          <p:spPr bwMode="auto">
            <a:xfrm>
              <a:off x="3869574" y="2262205"/>
              <a:ext cx="542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Calibri" panose="020F0502020204030204" pitchFamily="34" charset="0"/>
                </a:rPr>
                <a:t>++</a:t>
              </a:r>
            </a:p>
          </p:txBody>
        </p:sp>
        <p:sp>
          <p:nvSpPr>
            <p:cNvPr id="47" name="Freeform: Shape 46">
              <a:extLst>
                <a:ext uri="{FF2B5EF4-FFF2-40B4-BE49-F238E27FC236}">
                  <a16:creationId xmlns:a16="http://schemas.microsoft.com/office/drawing/2014/main" id="{022F10D0-44C9-9A94-B0BC-2F84C0F02242}"/>
                </a:ext>
              </a:extLst>
            </p:cNvPr>
            <p:cNvSpPr/>
            <p:nvPr/>
          </p:nvSpPr>
          <p:spPr bwMode="auto">
            <a:xfrm>
              <a:off x="1692370" y="3759521"/>
              <a:ext cx="813917" cy="0"/>
            </a:xfrm>
            <a:custGeom>
              <a:avLst/>
              <a:gdLst>
                <a:gd name="connsiteX0" fmla="*/ 0 w 813917"/>
                <a:gd name="connsiteY0" fmla="*/ 0 h 0"/>
                <a:gd name="connsiteX1" fmla="*/ 813917 w 813917"/>
                <a:gd name="connsiteY1" fmla="*/ 0 h 0"/>
              </a:gdLst>
              <a:ahLst/>
              <a:cxnLst>
                <a:cxn ang="0">
                  <a:pos x="connsiteX0" y="connsiteY0"/>
                </a:cxn>
                <a:cxn ang="0">
                  <a:pos x="connsiteX1" y="connsiteY1"/>
                </a:cxn>
              </a:cxnLst>
              <a:rect l="l" t="t" r="r" b="b"/>
              <a:pathLst>
                <a:path w="813917">
                  <a:moveTo>
                    <a:pt x="0" y="0"/>
                  </a:moveTo>
                  <a:lnTo>
                    <a:pt x="813917" y="0"/>
                  </a:lnTo>
                </a:path>
              </a:pathLst>
            </a:custGeom>
            <a:noFill/>
            <a:ln w="28575">
              <a:solidFill>
                <a:srgbClr val="455560"/>
              </a:solidFill>
              <a:miter lim="800000"/>
              <a:headEnd type="oval" w="med" len="med"/>
              <a:tailEnd type="oval" w="med" len="me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8" name="TextBox 47">
              <a:extLst>
                <a:ext uri="{FF2B5EF4-FFF2-40B4-BE49-F238E27FC236}">
                  <a16:creationId xmlns:a16="http://schemas.microsoft.com/office/drawing/2014/main" id="{021D6B93-5B33-52F0-B575-71AA58D2EC3E}"/>
                </a:ext>
              </a:extLst>
            </p:cNvPr>
            <p:cNvSpPr txBox="1"/>
            <p:nvPr/>
          </p:nvSpPr>
          <p:spPr bwMode="auto">
            <a:xfrm>
              <a:off x="520700" y="3298972"/>
              <a:ext cx="1361305" cy="938047"/>
            </a:xfrm>
            <a:prstGeom prst="rect">
              <a:avLst/>
            </a:prstGeom>
            <a:solidFill>
              <a:schemeClr val="bg2"/>
            </a:solidFill>
            <a:ln>
              <a:noFill/>
            </a:ln>
          </p:spPr>
          <p:txBody>
            <a:bodyPr wrap="square" tIns="0" bIns="0" rtlCol="0" anchor="ctr">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Silent Fc region extends half-life and reduces toxicity</a:t>
              </a:r>
            </a:p>
          </p:txBody>
        </p:sp>
        <p:sp>
          <p:nvSpPr>
            <p:cNvPr id="49" name="Freeform: Shape 48">
              <a:extLst>
                <a:ext uri="{FF2B5EF4-FFF2-40B4-BE49-F238E27FC236}">
                  <a16:creationId xmlns:a16="http://schemas.microsoft.com/office/drawing/2014/main" id="{F7A730F1-E83D-7CDF-C20A-F85635A59BDD}"/>
                </a:ext>
              </a:extLst>
            </p:cNvPr>
            <p:cNvSpPr/>
            <p:nvPr/>
          </p:nvSpPr>
          <p:spPr bwMode="auto">
            <a:xfrm>
              <a:off x="3455856" y="3161644"/>
              <a:ext cx="813917" cy="0"/>
            </a:xfrm>
            <a:custGeom>
              <a:avLst/>
              <a:gdLst>
                <a:gd name="connsiteX0" fmla="*/ 0 w 813917"/>
                <a:gd name="connsiteY0" fmla="*/ 0 h 0"/>
                <a:gd name="connsiteX1" fmla="*/ 813917 w 813917"/>
                <a:gd name="connsiteY1" fmla="*/ 0 h 0"/>
              </a:gdLst>
              <a:ahLst/>
              <a:cxnLst>
                <a:cxn ang="0">
                  <a:pos x="connsiteX0" y="connsiteY0"/>
                </a:cxn>
                <a:cxn ang="0">
                  <a:pos x="connsiteX1" y="connsiteY1"/>
                </a:cxn>
              </a:cxnLst>
              <a:rect l="l" t="t" r="r" b="b"/>
              <a:pathLst>
                <a:path w="813917">
                  <a:moveTo>
                    <a:pt x="0" y="0"/>
                  </a:moveTo>
                  <a:lnTo>
                    <a:pt x="813917" y="0"/>
                  </a:lnTo>
                </a:path>
              </a:pathLst>
            </a:custGeom>
            <a:noFill/>
            <a:ln w="28575">
              <a:solidFill>
                <a:srgbClr val="455560"/>
              </a:solidFill>
              <a:miter lim="800000"/>
              <a:headEnd type="oval" w="med" len="med"/>
              <a:tailEnd type="oval" w="med" len="me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0" name="TextBox 49">
              <a:extLst>
                <a:ext uri="{FF2B5EF4-FFF2-40B4-BE49-F238E27FC236}">
                  <a16:creationId xmlns:a16="http://schemas.microsoft.com/office/drawing/2014/main" id="{1D31260E-2370-E54B-79A5-54C4CF612E66}"/>
                </a:ext>
              </a:extLst>
            </p:cNvPr>
            <p:cNvSpPr txBox="1"/>
            <p:nvPr/>
          </p:nvSpPr>
          <p:spPr bwMode="auto">
            <a:xfrm>
              <a:off x="3685850" y="2867911"/>
              <a:ext cx="1127971" cy="599152"/>
            </a:xfrm>
            <a:prstGeom prst="rect">
              <a:avLst/>
            </a:prstGeom>
            <a:solidFill>
              <a:schemeClr val="bg2"/>
            </a:solidFill>
            <a:ln>
              <a:noFill/>
            </a:ln>
          </p:spPr>
          <p:txBody>
            <a:bodyPr wrap="square" tIns="0" bIns="0" rtlCol="0" anchor="ctr">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CD3 T-cell engagement</a:t>
              </a:r>
            </a:p>
          </p:txBody>
        </p:sp>
      </p:grpSp>
      <p:graphicFrame>
        <p:nvGraphicFramePr>
          <p:cNvPr id="51" name="Group 3">
            <a:extLst>
              <a:ext uri="{FF2B5EF4-FFF2-40B4-BE49-F238E27FC236}">
                <a16:creationId xmlns:a16="http://schemas.microsoft.com/office/drawing/2014/main" id="{623D6FA3-FAE9-D4B5-89DB-8DA88185175B}"/>
              </a:ext>
            </a:extLst>
          </p:cNvPr>
          <p:cNvGraphicFramePr>
            <a:graphicFrameLocks/>
          </p:cNvGraphicFramePr>
          <p:nvPr>
            <p:extLst>
              <p:ext uri="{D42A27DB-BD31-4B8C-83A1-F6EECF244321}">
                <p14:modId xmlns:p14="http://schemas.microsoft.com/office/powerpoint/2010/main" val="588170217"/>
              </p:ext>
            </p:extLst>
          </p:nvPr>
        </p:nvGraphicFramePr>
        <p:xfrm>
          <a:off x="1104608" y="4321777"/>
          <a:ext cx="5089011" cy="1828880"/>
        </p:xfrm>
        <a:graphic>
          <a:graphicData uri="http://schemas.openxmlformats.org/drawingml/2006/table">
            <a:tbl>
              <a:tblPr/>
              <a:tblGrid>
                <a:gridCol w="2512287">
                  <a:extLst>
                    <a:ext uri="{9D8B030D-6E8A-4147-A177-3AD203B41FA5}">
                      <a16:colId xmlns:a16="http://schemas.microsoft.com/office/drawing/2014/main" val="20000"/>
                    </a:ext>
                  </a:extLst>
                </a:gridCol>
                <a:gridCol w="2576724">
                  <a:extLst>
                    <a:ext uri="{9D8B030D-6E8A-4147-A177-3AD203B41FA5}">
                      <a16:colId xmlns:a16="http://schemas.microsoft.com/office/drawing/2014/main" val="20001"/>
                    </a:ext>
                  </a:extLst>
                </a:gridCol>
              </a:tblGrid>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LBCL (n = 154)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ORR,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40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Median </a:t>
                      </a:r>
                      <a:r>
                        <a:rPr kumimoji="0" lang="en-US" sz="1800" b="0" i="0" u="none" strike="noStrike" cap="none" normalizeH="0" baseline="0" err="1">
                          <a:ln>
                            <a:noFill/>
                          </a:ln>
                          <a:solidFill>
                            <a:schemeClr val="bg2">
                              <a:lumMod val="10000"/>
                            </a:schemeClr>
                          </a:solidFill>
                          <a:effectLst/>
                          <a:latin typeface="Calibri" panose="020F0502020204030204" pitchFamily="34" charset="0"/>
                        </a:rPr>
                        <a:t>DoCR</a:t>
                      </a:r>
                      <a:r>
                        <a:rPr kumimoji="0" lang="en-US" sz="1800" b="0" i="0" u="none" strike="noStrike" cap="none" normalizeH="0" baseline="0">
                          <a:ln>
                            <a:noFill/>
                          </a:ln>
                          <a:solidFill>
                            <a:schemeClr val="bg2">
                              <a:lumMod val="10000"/>
                            </a:schemeClr>
                          </a:solidFill>
                          <a:effectLst/>
                          <a:latin typeface="Calibri" panose="020F0502020204030204" pitchFamily="34" charset="0"/>
                        </a:rPr>
                        <a:t>, </a:t>
                      </a:r>
                      <a:r>
                        <a:rPr kumimoji="0" lang="en-US" sz="1800" b="0" i="0" u="none" strike="noStrike" cap="none" normalizeH="0" baseline="0" err="1">
                          <a:ln>
                            <a:noFill/>
                          </a:ln>
                          <a:solidFill>
                            <a:schemeClr val="bg2">
                              <a:lumMod val="10000"/>
                            </a:schemeClr>
                          </a:solidFill>
                          <a:effectLst/>
                          <a:latin typeface="Calibri" panose="020F0502020204030204" pitchFamily="34" charset="0"/>
                        </a:rPr>
                        <a:t>mo</a:t>
                      </a:r>
                      <a:endParaRPr kumimoji="0" lang="en-US" sz="18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26.9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2857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18-mo OS,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330771532"/>
                  </a:ext>
                </a:extLst>
              </a:tr>
            </a:tbl>
          </a:graphicData>
        </a:graphic>
      </p:graphicFrame>
    </p:spTree>
    <p:extLst>
      <p:ext uri="{BB962C8B-B14F-4D97-AF65-F5344CB8AC3E}">
        <p14:creationId xmlns:p14="http://schemas.microsoft.com/office/powerpoint/2010/main" val="497062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1550-D90A-4246-9F79-0EC02F0150DC}"/>
              </a:ext>
            </a:extLst>
          </p:cNvPr>
          <p:cNvSpPr>
            <a:spLocks noGrp="1"/>
          </p:cNvSpPr>
          <p:nvPr>
            <p:ph type="title"/>
          </p:nvPr>
        </p:nvSpPr>
        <p:spPr/>
        <p:txBody>
          <a:bodyPr/>
          <a:lstStyle/>
          <a:p>
            <a:r>
              <a:rPr lang="en-US" err="1"/>
              <a:t>Glofitamab</a:t>
            </a:r>
            <a:r>
              <a:rPr lang="en-US"/>
              <a:t>: CRS and Neurotoxicity</a:t>
            </a:r>
          </a:p>
        </p:txBody>
      </p:sp>
      <p:cxnSp>
        <p:nvCxnSpPr>
          <p:cNvPr id="8" name="Straight Connector 7">
            <a:extLst>
              <a:ext uri="{FF2B5EF4-FFF2-40B4-BE49-F238E27FC236}">
                <a16:creationId xmlns:a16="http://schemas.microsoft.com/office/drawing/2014/main" id="{005924BD-473E-4600-BE1B-6AD8C2E87591}"/>
              </a:ext>
            </a:extLst>
          </p:cNvPr>
          <p:cNvCxnSpPr>
            <a:cxnSpLocks/>
          </p:cNvCxnSpPr>
          <p:nvPr/>
        </p:nvCxnSpPr>
        <p:spPr bwMode="auto">
          <a:xfrm flipV="1">
            <a:off x="6882793" y="2058737"/>
            <a:ext cx="0" cy="2690949"/>
          </a:xfrm>
          <a:prstGeom prst="line">
            <a:avLst/>
          </a:prstGeom>
          <a:noFill/>
          <a:ln w="2857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FFE201D7-7B2E-7AC9-A8FD-75AA1854F148}"/>
              </a:ext>
            </a:extLst>
          </p:cNvPr>
          <p:cNvCxnSpPr>
            <a:cxnSpLocks/>
          </p:cNvCxnSpPr>
          <p:nvPr/>
        </p:nvCxnSpPr>
        <p:spPr bwMode="auto">
          <a:xfrm flipH="1">
            <a:off x="6821833" y="206744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EBDA898-0776-B558-3AD9-C212631ACE95}"/>
              </a:ext>
            </a:extLst>
          </p:cNvPr>
          <p:cNvCxnSpPr>
            <a:cxnSpLocks/>
          </p:cNvCxnSpPr>
          <p:nvPr/>
        </p:nvCxnSpPr>
        <p:spPr bwMode="auto">
          <a:xfrm flipH="1">
            <a:off x="6821833" y="260563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F0C4D0A-2280-0781-AD11-3C42FDEAEA75}"/>
              </a:ext>
            </a:extLst>
          </p:cNvPr>
          <p:cNvCxnSpPr>
            <a:cxnSpLocks/>
          </p:cNvCxnSpPr>
          <p:nvPr/>
        </p:nvCxnSpPr>
        <p:spPr bwMode="auto">
          <a:xfrm flipH="1">
            <a:off x="6821833" y="314382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12F18504-89F3-2A0E-D746-78803A3EA710}"/>
              </a:ext>
            </a:extLst>
          </p:cNvPr>
          <p:cNvCxnSpPr>
            <a:cxnSpLocks/>
          </p:cNvCxnSpPr>
          <p:nvPr/>
        </p:nvCxnSpPr>
        <p:spPr bwMode="auto">
          <a:xfrm flipH="1">
            <a:off x="6821833" y="368201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6E9D72BA-98EB-FD88-78E8-0BECEB81F784}"/>
              </a:ext>
            </a:extLst>
          </p:cNvPr>
          <p:cNvCxnSpPr>
            <a:cxnSpLocks/>
          </p:cNvCxnSpPr>
          <p:nvPr/>
        </p:nvCxnSpPr>
        <p:spPr bwMode="auto">
          <a:xfrm flipH="1">
            <a:off x="6821833" y="422020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7012369-0C26-39AB-F635-394CB689D322}"/>
              </a:ext>
            </a:extLst>
          </p:cNvPr>
          <p:cNvCxnSpPr>
            <a:cxnSpLocks/>
          </p:cNvCxnSpPr>
          <p:nvPr/>
        </p:nvCxnSpPr>
        <p:spPr bwMode="auto">
          <a:xfrm flipH="1">
            <a:off x="6821833" y="475839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2212268-B649-1664-1602-F842BB075BAE}"/>
              </a:ext>
            </a:extLst>
          </p:cNvPr>
          <p:cNvCxnSpPr>
            <a:cxnSpLocks/>
          </p:cNvCxnSpPr>
          <p:nvPr/>
        </p:nvCxnSpPr>
        <p:spPr bwMode="auto">
          <a:xfrm>
            <a:off x="6882793" y="47583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C65DC86D-AE34-01DF-C72A-DB79FC98A1F5}"/>
              </a:ext>
            </a:extLst>
          </p:cNvPr>
          <p:cNvCxnSpPr>
            <a:cxnSpLocks/>
          </p:cNvCxnSpPr>
          <p:nvPr/>
        </p:nvCxnSpPr>
        <p:spPr bwMode="auto">
          <a:xfrm>
            <a:off x="7833551" y="47583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7DAC8DE2-8F6E-EB99-4908-EB0317298483}"/>
              </a:ext>
            </a:extLst>
          </p:cNvPr>
          <p:cNvCxnSpPr>
            <a:cxnSpLocks/>
          </p:cNvCxnSpPr>
          <p:nvPr/>
        </p:nvCxnSpPr>
        <p:spPr bwMode="auto">
          <a:xfrm>
            <a:off x="8784309" y="47583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04ECA77F-9FA3-C104-0D81-07C7D7B45804}"/>
              </a:ext>
            </a:extLst>
          </p:cNvPr>
          <p:cNvCxnSpPr>
            <a:cxnSpLocks/>
          </p:cNvCxnSpPr>
          <p:nvPr/>
        </p:nvCxnSpPr>
        <p:spPr bwMode="auto">
          <a:xfrm>
            <a:off x="9735067" y="47583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61C159E3-4891-D86F-839A-E7ED4C6F1BD7}"/>
              </a:ext>
            </a:extLst>
          </p:cNvPr>
          <p:cNvCxnSpPr>
            <a:cxnSpLocks/>
          </p:cNvCxnSpPr>
          <p:nvPr/>
        </p:nvCxnSpPr>
        <p:spPr bwMode="auto">
          <a:xfrm>
            <a:off x="10685825" y="47583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EB4EACB6-ECB4-FBF5-E1DD-4CC8FECB2323}"/>
              </a:ext>
            </a:extLst>
          </p:cNvPr>
          <p:cNvCxnSpPr>
            <a:cxnSpLocks/>
          </p:cNvCxnSpPr>
          <p:nvPr/>
        </p:nvCxnSpPr>
        <p:spPr bwMode="auto">
          <a:xfrm>
            <a:off x="11636584" y="4758394"/>
            <a:ext cx="0" cy="64008"/>
          </a:xfrm>
          <a:prstGeom prst="line">
            <a:avLst/>
          </a:prstGeom>
          <a:noFill/>
          <a:ln w="28575" cap="flat" cmpd="sng" algn="ctr">
            <a:solidFill>
              <a:schemeClr val="bg1"/>
            </a:solidFill>
            <a:prstDash val="solid"/>
            <a:round/>
            <a:headEnd type="none" w="med" len="med"/>
            <a:tailEnd type="none" w="med" len="med"/>
          </a:ln>
          <a:effectLst/>
        </p:spPr>
      </p:cxnSp>
      <p:sp>
        <p:nvSpPr>
          <p:cNvPr id="24" name="TextBox 23">
            <a:extLst>
              <a:ext uri="{FF2B5EF4-FFF2-40B4-BE49-F238E27FC236}">
                <a16:creationId xmlns:a16="http://schemas.microsoft.com/office/drawing/2014/main" id="{118D19C5-9A4D-BA90-7A9D-13E43DF3B960}"/>
              </a:ext>
            </a:extLst>
          </p:cNvPr>
          <p:cNvSpPr txBox="1"/>
          <p:nvPr/>
        </p:nvSpPr>
        <p:spPr bwMode="auto">
          <a:xfrm rot="16200000">
            <a:off x="4857271" y="3255901"/>
            <a:ext cx="27636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Patients (%)</a:t>
            </a:r>
          </a:p>
        </p:txBody>
      </p:sp>
      <p:sp>
        <p:nvSpPr>
          <p:cNvPr id="25" name="TextBox 24">
            <a:extLst>
              <a:ext uri="{FF2B5EF4-FFF2-40B4-BE49-F238E27FC236}">
                <a16:creationId xmlns:a16="http://schemas.microsoft.com/office/drawing/2014/main" id="{50E7DFB0-6147-E7F1-F733-2CDB8AD1AE57}"/>
              </a:ext>
            </a:extLst>
          </p:cNvPr>
          <p:cNvSpPr txBox="1"/>
          <p:nvPr/>
        </p:nvSpPr>
        <p:spPr bwMode="auto">
          <a:xfrm>
            <a:off x="6332393" y="1874069"/>
            <a:ext cx="531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26" name="TextBox 25">
            <a:extLst>
              <a:ext uri="{FF2B5EF4-FFF2-40B4-BE49-F238E27FC236}">
                <a16:creationId xmlns:a16="http://schemas.microsoft.com/office/drawing/2014/main" id="{8BC1CF01-4779-DF68-3D51-18C37BD676A0}"/>
              </a:ext>
            </a:extLst>
          </p:cNvPr>
          <p:cNvSpPr txBox="1"/>
          <p:nvPr/>
        </p:nvSpPr>
        <p:spPr bwMode="auto">
          <a:xfrm>
            <a:off x="6332393" y="2413895"/>
            <a:ext cx="531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7" name="TextBox 26">
            <a:extLst>
              <a:ext uri="{FF2B5EF4-FFF2-40B4-BE49-F238E27FC236}">
                <a16:creationId xmlns:a16="http://schemas.microsoft.com/office/drawing/2014/main" id="{ABC79D40-03F9-5C13-1312-34CD086B68D6}"/>
              </a:ext>
            </a:extLst>
          </p:cNvPr>
          <p:cNvSpPr txBox="1"/>
          <p:nvPr/>
        </p:nvSpPr>
        <p:spPr bwMode="auto">
          <a:xfrm>
            <a:off x="6332393" y="2953721"/>
            <a:ext cx="531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8" name="TextBox 27">
            <a:extLst>
              <a:ext uri="{FF2B5EF4-FFF2-40B4-BE49-F238E27FC236}">
                <a16:creationId xmlns:a16="http://schemas.microsoft.com/office/drawing/2014/main" id="{82AEDE2F-0AFE-9FCE-21CB-759C7639B6F0}"/>
              </a:ext>
            </a:extLst>
          </p:cNvPr>
          <p:cNvSpPr txBox="1"/>
          <p:nvPr/>
        </p:nvSpPr>
        <p:spPr bwMode="auto">
          <a:xfrm>
            <a:off x="6332393" y="3493547"/>
            <a:ext cx="531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9" name="TextBox 28">
            <a:extLst>
              <a:ext uri="{FF2B5EF4-FFF2-40B4-BE49-F238E27FC236}">
                <a16:creationId xmlns:a16="http://schemas.microsoft.com/office/drawing/2014/main" id="{23DDCDDA-63F9-F029-77E4-A7C016371830}"/>
              </a:ext>
            </a:extLst>
          </p:cNvPr>
          <p:cNvSpPr txBox="1"/>
          <p:nvPr/>
        </p:nvSpPr>
        <p:spPr bwMode="auto">
          <a:xfrm>
            <a:off x="6332393" y="4033373"/>
            <a:ext cx="531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30" name="TextBox 29">
            <a:extLst>
              <a:ext uri="{FF2B5EF4-FFF2-40B4-BE49-F238E27FC236}">
                <a16:creationId xmlns:a16="http://schemas.microsoft.com/office/drawing/2014/main" id="{7BB690B2-8C83-B49A-FDF8-201185C67959}"/>
              </a:ext>
            </a:extLst>
          </p:cNvPr>
          <p:cNvSpPr txBox="1"/>
          <p:nvPr/>
        </p:nvSpPr>
        <p:spPr bwMode="auto">
          <a:xfrm>
            <a:off x="6332393" y="4573198"/>
            <a:ext cx="531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1" name="TextBox 30">
            <a:extLst>
              <a:ext uri="{FF2B5EF4-FFF2-40B4-BE49-F238E27FC236}">
                <a16:creationId xmlns:a16="http://schemas.microsoft.com/office/drawing/2014/main" id="{306040E6-91D7-CC54-CF7E-D5D128F54389}"/>
              </a:ext>
            </a:extLst>
          </p:cNvPr>
          <p:cNvSpPr txBox="1"/>
          <p:nvPr/>
        </p:nvSpPr>
        <p:spPr bwMode="auto">
          <a:xfrm>
            <a:off x="7560829" y="2420970"/>
            <a:ext cx="531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C1</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2" name="Right Brace 31">
            <a:extLst>
              <a:ext uri="{FF2B5EF4-FFF2-40B4-BE49-F238E27FC236}">
                <a16:creationId xmlns:a16="http://schemas.microsoft.com/office/drawing/2014/main" id="{B397093B-0C34-F3B1-4782-A4A010E9C740}"/>
              </a:ext>
            </a:extLst>
          </p:cNvPr>
          <p:cNvSpPr/>
          <p:nvPr/>
        </p:nvSpPr>
        <p:spPr bwMode="auto">
          <a:xfrm rot="16200000">
            <a:off x="7664682" y="2195982"/>
            <a:ext cx="355160" cy="1529650"/>
          </a:xfrm>
          <a:prstGeom prst="rightBrace">
            <a:avLst/>
          </a:prstGeom>
          <a:noFill/>
          <a:ln w="28575" cap="flat" cmpd="sng" algn="ctr">
            <a:solidFill>
              <a:schemeClr val="bg1"/>
            </a:solidFill>
            <a:prstDash val="solid"/>
            <a:round/>
            <a:headEnd type="none" w="med" len="med"/>
            <a:tailEnd type="none" w="med" len="me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D77DA6F8-C7E3-847B-E13B-AA835E935D57}"/>
              </a:ext>
            </a:extLst>
          </p:cNvPr>
          <p:cNvSpPr txBox="1"/>
          <p:nvPr/>
        </p:nvSpPr>
        <p:spPr bwMode="auto">
          <a:xfrm>
            <a:off x="6655417" y="4772716"/>
            <a:ext cx="1403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C1D8-14</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2.5 mg</a:t>
            </a:r>
          </a:p>
        </p:txBody>
      </p:sp>
      <p:sp>
        <p:nvSpPr>
          <p:cNvPr id="34" name="TextBox 33">
            <a:extLst>
              <a:ext uri="{FF2B5EF4-FFF2-40B4-BE49-F238E27FC236}">
                <a16:creationId xmlns:a16="http://schemas.microsoft.com/office/drawing/2014/main" id="{AA118350-B825-3AF9-14BC-06727100BF67}"/>
              </a:ext>
            </a:extLst>
          </p:cNvPr>
          <p:cNvSpPr txBox="1"/>
          <p:nvPr/>
        </p:nvSpPr>
        <p:spPr bwMode="auto">
          <a:xfrm>
            <a:off x="7615538" y="4772716"/>
            <a:ext cx="1403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C1D15-21</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 mg</a:t>
            </a:r>
          </a:p>
        </p:txBody>
      </p:sp>
      <p:sp>
        <p:nvSpPr>
          <p:cNvPr id="35" name="TextBox 34">
            <a:extLst>
              <a:ext uri="{FF2B5EF4-FFF2-40B4-BE49-F238E27FC236}">
                <a16:creationId xmlns:a16="http://schemas.microsoft.com/office/drawing/2014/main" id="{EA048781-BB30-16DA-A1CE-91ED398A2692}"/>
              </a:ext>
            </a:extLst>
          </p:cNvPr>
          <p:cNvSpPr txBox="1"/>
          <p:nvPr/>
        </p:nvSpPr>
        <p:spPr bwMode="auto">
          <a:xfrm>
            <a:off x="8575659" y="4772716"/>
            <a:ext cx="1403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C2</a:t>
            </a:r>
            <a:b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 mg</a:t>
            </a:r>
          </a:p>
        </p:txBody>
      </p:sp>
      <p:sp>
        <p:nvSpPr>
          <p:cNvPr id="36" name="TextBox 35">
            <a:extLst>
              <a:ext uri="{FF2B5EF4-FFF2-40B4-BE49-F238E27FC236}">
                <a16:creationId xmlns:a16="http://schemas.microsoft.com/office/drawing/2014/main" id="{C029F7AA-00D5-E461-AEE1-C180D679BEC5}"/>
              </a:ext>
            </a:extLst>
          </p:cNvPr>
          <p:cNvSpPr txBox="1"/>
          <p:nvPr/>
        </p:nvSpPr>
        <p:spPr bwMode="auto">
          <a:xfrm>
            <a:off x="9535780" y="4772716"/>
            <a:ext cx="1403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C3</a:t>
            </a:r>
            <a:b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 mg</a:t>
            </a:r>
          </a:p>
        </p:txBody>
      </p:sp>
      <p:sp>
        <p:nvSpPr>
          <p:cNvPr id="37" name="TextBox 36">
            <a:extLst>
              <a:ext uri="{FF2B5EF4-FFF2-40B4-BE49-F238E27FC236}">
                <a16:creationId xmlns:a16="http://schemas.microsoft.com/office/drawing/2014/main" id="{C251CF19-6824-EB4A-5216-C0247190A286}"/>
              </a:ext>
            </a:extLst>
          </p:cNvPr>
          <p:cNvSpPr txBox="1"/>
          <p:nvPr/>
        </p:nvSpPr>
        <p:spPr bwMode="auto">
          <a:xfrm>
            <a:off x="10495900" y="4772716"/>
            <a:ext cx="1403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C4+</a:t>
            </a:r>
            <a:b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 mg</a:t>
            </a:r>
          </a:p>
        </p:txBody>
      </p:sp>
      <p:sp>
        <p:nvSpPr>
          <p:cNvPr id="38" name="TextBox 37">
            <a:extLst>
              <a:ext uri="{FF2B5EF4-FFF2-40B4-BE49-F238E27FC236}">
                <a16:creationId xmlns:a16="http://schemas.microsoft.com/office/drawing/2014/main" id="{5317FC0C-DF21-B1B0-F318-B964EC4C0B73}"/>
              </a:ext>
            </a:extLst>
          </p:cNvPr>
          <p:cNvSpPr txBox="1"/>
          <p:nvPr/>
        </p:nvSpPr>
        <p:spPr bwMode="auto">
          <a:xfrm>
            <a:off x="10714289" y="1998396"/>
            <a:ext cx="1105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Grade 1</a:t>
            </a:r>
            <a:b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Grade 2</a:t>
            </a:r>
            <a:b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Grade 3</a:t>
            </a:r>
            <a:b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Grade 4</a:t>
            </a:r>
          </a:p>
        </p:txBody>
      </p:sp>
      <p:sp>
        <p:nvSpPr>
          <p:cNvPr id="39" name="TextBox 38">
            <a:extLst>
              <a:ext uri="{FF2B5EF4-FFF2-40B4-BE49-F238E27FC236}">
                <a16:creationId xmlns:a16="http://schemas.microsoft.com/office/drawing/2014/main" id="{EA36F9C1-56D1-B73E-53E7-16A0AB45EC05}"/>
              </a:ext>
            </a:extLst>
          </p:cNvPr>
          <p:cNvSpPr txBox="1"/>
          <p:nvPr/>
        </p:nvSpPr>
        <p:spPr bwMode="auto">
          <a:xfrm>
            <a:off x="6863614" y="1490645"/>
            <a:ext cx="4772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CRS by Cycle and Grade</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40" name="Rectangle 39">
            <a:extLst>
              <a:ext uri="{FF2B5EF4-FFF2-40B4-BE49-F238E27FC236}">
                <a16:creationId xmlns:a16="http://schemas.microsoft.com/office/drawing/2014/main" id="{10083880-B079-A5E5-33E1-3240D3AF9D0C}"/>
              </a:ext>
            </a:extLst>
          </p:cNvPr>
          <p:cNvSpPr/>
          <p:nvPr/>
        </p:nvSpPr>
        <p:spPr bwMode="auto">
          <a:xfrm>
            <a:off x="10583935" y="2135813"/>
            <a:ext cx="121739" cy="121739"/>
          </a:xfrm>
          <a:prstGeom prst="rect">
            <a:avLst/>
          </a:prstGeom>
          <a:solidFill>
            <a:srgbClr val="FDB338"/>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 name="Rectangle 40">
            <a:extLst>
              <a:ext uri="{FF2B5EF4-FFF2-40B4-BE49-F238E27FC236}">
                <a16:creationId xmlns:a16="http://schemas.microsoft.com/office/drawing/2014/main" id="{B5B48EF4-E770-91EF-DAE1-AE45AC56FBC7}"/>
              </a:ext>
            </a:extLst>
          </p:cNvPr>
          <p:cNvSpPr/>
          <p:nvPr/>
        </p:nvSpPr>
        <p:spPr bwMode="auto">
          <a:xfrm>
            <a:off x="10583935" y="2408449"/>
            <a:ext cx="121739" cy="121739"/>
          </a:xfrm>
          <a:prstGeom prst="rect">
            <a:avLst/>
          </a:prstGeom>
          <a:solidFill>
            <a:srgbClr val="00823B"/>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 name="Rectangle 41">
            <a:extLst>
              <a:ext uri="{FF2B5EF4-FFF2-40B4-BE49-F238E27FC236}">
                <a16:creationId xmlns:a16="http://schemas.microsoft.com/office/drawing/2014/main" id="{0BE0698F-F6C9-F0C4-AB0E-C335A346E43D}"/>
              </a:ext>
            </a:extLst>
          </p:cNvPr>
          <p:cNvSpPr/>
          <p:nvPr/>
        </p:nvSpPr>
        <p:spPr bwMode="auto">
          <a:xfrm>
            <a:off x="10583935" y="2953721"/>
            <a:ext cx="121739" cy="121739"/>
          </a:xfrm>
          <a:prstGeom prst="rect">
            <a:avLst/>
          </a:prstGeom>
          <a:solidFill>
            <a:srgbClr val="015873"/>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7B46B1CD-ABD8-5FA9-6794-A943CEF8A8D7}"/>
              </a:ext>
            </a:extLst>
          </p:cNvPr>
          <p:cNvSpPr/>
          <p:nvPr/>
        </p:nvSpPr>
        <p:spPr bwMode="auto">
          <a:xfrm>
            <a:off x="10583935" y="2681085"/>
            <a:ext cx="121739" cy="121739"/>
          </a:xfrm>
          <a:prstGeom prst="rect">
            <a:avLst/>
          </a:prstGeom>
          <a:solidFill>
            <a:srgbClr val="E1471D"/>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48" name="Group 47">
            <a:extLst>
              <a:ext uri="{FF2B5EF4-FFF2-40B4-BE49-F238E27FC236}">
                <a16:creationId xmlns:a16="http://schemas.microsoft.com/office/drawing/2014/main" id="{CA9E2A7F-D052-581C-8B4C-61B440C3D4C3}"/>
              </a:ext>
            </a:extLst>
          </p:cNvPr>
          <p:cNvGrpSpPr/>
          <p:nvPr/>
        </p:nvGrpSpPr>
        <p:grpSpPr>
          <a:xfrm>
            <a:off x="7100807" y="3275516"/>
            <a:ext cx="548640" cy="1477437"/>
            <a:chOff x="6932323" y="3672596"/>
            <a:chExt cx="548640" cy="1477437"/>
          </a:xfrm>
        </p:grpSpPr>
        <p:sp>
          <p:nvSpPr>
            <p:cNvPr id="44" name="Rectangle 43">
              <a:extLst>
                <a:ext uri="{FF2B5EF4-FFF2-40B4-BE49-F238E27FC236}">
                  <a16:creationId xmlns:a16="http://schemas.microsoft.com/office/drawing/2014/main" id="{3708FA01-5086-B659-1B65-4BAEC6BD15B0}"/>
                </a:ext>
              </a:extLst>
            </p:cNvPr>
            <p:cNvSpPr/>
            <p:nvPr/>
          </p:nvSpPr>
          <p:spPr bwMode="auto">
            <a:xfrm>
              <a:off x="6932323" y="3672596"/>
              <a:ext cx="548640" cy="1464737"/>
            </a:xfrm>
            <a:prstGeom prst="rect">
              <a:avLst/>
            </a:prstGeom>
            <a:solidFill>
              <a:schemeClr val="accent1"/>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id="{D92C493F-5B63-72F2-142A-1C48000D25AE}"/>
                </a:ext>
              </a:extLst>
            </p:cNvPr>
            <p:cNvSpPr/>
            <p:nvPr/>
          </p:nvSpPr>
          <p:spPr bwMode="auto">
            <a:xfrm>
              <a:off x="6932323" y="3704347"/>
              <a:ext cx="548640" cy="1243658"/>
            </a:xfrm>
            <a:prstGeom prst="rect">
              <a:avLst/>
            </a:prstGeom>
            <a:solidFill>
              <a:schemeClr val="accent3"/>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Rectangle 45">
              <a:extLst>
                <a:ext uri="{FF2B5EF4-FFF2-40B4-BE49-F238E27FC236}">
                  <a16:creationId xmlns:a16="http://schemas.microsoft.com/office/drawing/2014/main" id="{EAC041F9-EAF0-6C69-921B-C2CA7860A9E1}"/>
                </a:ext>
              </a:extLst>
            </p:cNvPr>
            <p:cNvSpPr/>
            <p:nvPr/>
          </p:nvSpPr>
          <p:spPr bwMode="auto">
            <a:xfrm>
              <a:off x="6932323" y="3773225"/>
              <a:ext cx="548640" cy="1364108"/>
            </a:xfrm>
            <a:prstGeom prst="rect">
              <a:avLst/>
            </a:prstGeom>
            <a:solidFill>
              <a:schemeClr val="accent4"/>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Rectangle 46">
              <a:extLst>
                <a:ext uri="{FF2B5EF4-FFF2-40B4-BE49-F238E27FC236}">
                  <a16:creationId xmlns:a16="http://schemas.microsoft.com/office/drawing/2014/main" id="{84180360-DF79-9D5B-EA2E-E16DEA2013DC}"/>
                </a:ext>
              </a:extLst>
            </p:cNvPr>
            <p:cNvSpPr/>
            <p:nvPr/>
          </p:nvSpPr>
          <p:spPr bwMode="auto">
            <a:xfrm>
              <a:off x="6932323" y="4004001"/>
              <a:ext cx="548640" cy="1146032"/>
            </a:xfrm>
            <a:prstGeom prst="rect">
              <a:avLst/>
            </a:prstGeom>
            <a:solidFill>
              <a:schemeClr val="accent5"/>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49" name="Group 48">
            <a:extLst>
              <a:ext uri="{FF2B5EF4-FFF2-40B4-BE49-F238E27FC236}">
                <a16:creationId xmlns:a16="http://schemas.microsoft.com/office/drawing/2014/main" id="{5CAFE4CC-A806-59C7-BC4F-9A1D0F9FD504}"/>
              </a:ext>
            </a:extLst>
          </p:cNvPr>
          <p:cNvGrpSpPr/>
          <p:nvPr/>
        </p:nvGrpSpPr>
        <p:grpSpPr>
          <a:xfrm>
            <a:off x="8034147" y="3936529"/>
            <a:ext cx="548640" cy="821866"/>
            <a:chOff x="6932323" y="3664340"/>
            <a:chExt cx="548640" cy="821866"/>
          </a:xfrm>
        </p:grpSpPr>
        <p:sp>
          <p:nvSpPr>
            <p:cNvPr id="51" name="Rectangle 50">
              <a:extLst>
                <a:ext uri="{FF2B5EF4-FFF2-40B4-BE49-F238E27FC236}">
                  <a16:creationId xmlns:a16="http://schemas.microsoft.com/office/drawing/2014/main" id="{87AA2ECB-A622-8832-9ABE-6AF30B48AC1C}"/>
                </a:ext>
              </a:extLst>
            </p:cNvPr>
            <p:cNvSpPr/>
            <p:nvPr/>
          </p:nvSpPr>
          <p:spPr bwMode="auto">
            <a:xfrm>
              <a:off x="6932323" y="3664340"/>
              <a:ext cx="548640" cy="636669"/>
            </a:xfrm>
            <a:prstGeom prst="rect">
              <a:avLst/>
            </a:prstGeom>
            <a:solidFill>
              <a:schemeClr val="accent3"/>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Rectangle 51">
              <a:extLst>
                <a:ext uri="{FF2B5EF4-FFF2-40B4-BE49-F238E27FC236}">
                  <a16:creationId xmlns:a16="http://schemas.microsoft.com/office/drawing/2014/main" id="{185DF41B-B492-7436-32CC-941C2300FA9F}"/>
                </a:ext>
              </a:extLst>
            </p:cNvPr>
            <p:cNvSpPr/>
            <p:nvPr/>
          </p:nvSpPr>
          <p:spPr bwMode="auto">
            <a:xfrm>
              <a:off x="6932323" y="3682418"/>
              <a:ext cx="548640" cy="448097"/>
            </a:xfrm>
            <a:prstGeom prst="rect">
              <a:avLst/>
            </a:prstGeom>
            <a:solidFill>
              <a:schemeClr val="accent4"/>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Rectangle 52">
              <a:extLst>
                <a:ext uri="{FF2B5EF4-FFF2-40B4-BE49-F238E27FC236}">
                  <a16:creationId xmlns:a16="http://schemas.microsoft.com/office/drawing/2014/main" id="{05682B0F-BECE-1478-0CBB-6ED82E25B43C}"/>
                </a:ext>
              </a:extLst>
            </p:cNvPr>
            <p:cNvSpPr/>
            <p:nvPr/>
          </p:nvSpPr>
          <p:spPr bwMode="auto">
            <a:xfrm>
              <a:off x="6932323" y="3789448"/>
              <a:ext cx="548640" cy="696758"/>
            </a:xfrm>
            <a:prstGeom prst="rect">
              <a:avLst/>
            </a:prstGeom>
            <a:solidFill>
              <a:schemeClr val="accent5"/>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54" name="Group 53">
            <a:extLst>
              <a:ext uri="{FF2B5EF4-FFF2-40B4-BE49-F238E27FC236}">
                <a16:creationId xmlns:a16="http://schemas.microsoft.com/office/drawing/2014/main" id="{83D7B79F-E57B-CC98-D81F-A0313951A342}"/>
              </a:ext>
            </a:extLst>
          </p:cNvPr>
          <p:cNvGrpSpPr/>
          <p:nvPr/>
        </p:nvGrpSpPr>
        <p:grpSpPr>
          <a:xfrm>
            <a:off x="9004061" y="4027023"/>
            <a:ext cx="548640" cy="724413"/>
            <a:chOff x="6932323" y="3682418"/>
            <a:chExt cx="548640" cy="724413"/>
          </a:xfrm>
        </p:grpSpPr>
        <p:sp>
          <p:nvSpPr>
            <p:cNvPr id="56" name="Rectangle 55">
              <a:extLst>
                <a:ext uri="{FF2B5EF4-FFF2-40B4-BE49-F238E27FC236}">
                  <a16:creationId xmlns:a16="http://schemas.microsoft.com/office/drawing/2014/main" id="{73CF14AD-C1B7-305C-8CBC-B7727093E148}"/>
                </a:ext>
              </a:extLst>
            </p:cNvPr>
            <p:cNvSpPr/>
            <p:nvPr/>
          </p:nvSpPr>
          <p:spPr bwMode="auto">
            <a:xfrm>
              <a:off x="6932323" y="3682418"/>
              <a:ext cx="548640" cy="448097"/>
            </a:xfrm>
            <a:prstGeom prst="rect">
              <a:avLst/>
            </a:prstGeom>
            <a:solidFill>
              <a:schemeClr val="accent4"/>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 name="Rectangle 56">
              <a:extLst>
                <a:ext uri="{FF2B5EF4-FFF2-40B4-BE49-F238E27FC236}">
                  <a16:creationId xmlns:a16="http://schemas.microsoft.com/office/drawing/2014/main" id="{B710C9F1-2101-AD08-94A0-071DDE6FDDA7}"/>
                </a:ext>
              </a:extLst>
            </p:cNvPr>
            <p:cNvSpPr/>
            <p:nvPr/>
          </p:nvSpPr>
          <p:spPr bwMode="auto">
            <a:xfrm>
              <a:off x="6932323" y="3710073"/>
              <a:ext cx="548640" cy="696758"/>
            </a:xfrm>
            <a:prstGeom prst="rect">
              <a:avLst/>
            </a:prstGeom>
            <a:solidFill>
              <a:schemeClr val="accent5"/>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60" name="Rectangle 59">
            <a:extLst>
              <a:ext uri="{FF2B5EF4-FFF2-40B4-BE49-F238E27FC236}">
                <a16:creationId xmlns:a16="http://schemas.microsoft.com/office/drawing/2014/main" id="{499453D9-3E83-B280-D08E-3234C1A15B0B}"/>
              </a:ext>
            </a:extLst>
          </p:cNvPr>
          <p:cNvSpPr/>
          <p:nvPr/>
        </p:nvSpPr>
        <p:spPr bwMode="auto">
          <a:xfrm>
            <a:off x="10906781" y="4692285"/>
            <a:ext cx="548640" cy="66109"/>
          </a:xfrm>
          <a:prstGeom prst="rect">
            <a:avLst/>
          </a:prstGeom>
          <a:solidFill>
            <a:schemeClr val="accent5"/>
          </a:solidFill>
          <a:ln w="952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8A7128D2-5B31-5A38-FF61-8809F5BE16BF}"/>
              </a:ext>
            </a:extLst>
          </p:cNvPr>
          <p:cNvCxnSpPr>
            <a:cxnSpLocks/>
          </p:cNvCxnSpPr>
          <p:nvPr/>
        </p:nvCxnSpPr>
        <p:spPr bwMode="auto">
          <a:xfrm>
            <a:off x="6882793" y="4758394"/>
            <a:ext cx="4753791" cy="0"/>
          </a:xfrm>
          <a:prstGeom prst="line">
            <a:avLst/>
          </a:prstGeom>
          <a:noFill/>
          <a:ln w="28575" cap="flat" cmpd="sng" algn="ctr">
            <a:solidFill>
              <a:schemeClr val="bg1"/>
            </a:solidFill>
            <a:prstDash val="solid"/>
            <a:round/>
            <a:headEnd type="none" w="med" len="med"/>
            <a:tailEnd type="none" w="med" len="med"/>
          </a:ln>
          <a:effectLst/>
        </p:spPr>
      </p:cxnSp>
      <p:sp>
        <p:nvSpPr>
          <p:cNvPr id="61" name="TextBox 60">
            <a:extLst>
              <a:ext uri="{FF2B5EF4-FFF2-40B4-BE49-F238E27FC236}">
                <a16:creationId xmlns:a16="http://schemas.microsoft.com/office/drawing/2014/main" id="{B4F29C8A-4212-8037-4A34-C2ABFB27470D}"/>
              </a:ext>
            </a:extLst>
          </p:cNvPr>
          <p:cNvSpPr txBox="1"/>
          <p:nvPr/>
        </p:nvSpPr>
        <p:spPr bwMode="auto">
          <a:xfrm>
            <a:off x="7039368" y="2968641"/>
            <a:ext cx="700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54.5%</a:t>
            </a:r>
          </a:p>
        </p:txBody>
      </p:sp>
      <p:sp>
        <p:nvSpPr>
          <p:cNvPr id="62" name="TextBox 61">
            <a:extLst>
              <a:ext uri="{FF2B5EF4-FFF2-40B4-BE49-F238E27FC236}">
                <a16:creationId xmlns:a16="http://schemas.microsoft.com/office/drawing/2014/main" id="{580CFBDD-E1EB-1A50-4373-4DA7702C470E}"/>
              </a:ext>
            </a:extLst>
          </p:cNvPr>
          <p:cNvSpPr txBox="1"/>
          <p:nvPr/>
        </p:nvSpPr>
        <p:spPr bwMode="auto">
          <a:xfrm>
            <a:off x="7958093" y="3633968"/>
            <a:ext cx="700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30.4%</a:t>
            </a:r>
          </a:p>
        </p:txBody>
      </p:sp>
      <p:sp>
        <p:nvSpPr>
          <p:cNvPr id="63" name="TextBox 62">
            <a:extLst>
              <a:ext uri="{FF2B5EF4-FFF2-40B4-BE49-F238E27FC236}">
                <a16:creationId xmlns:a16="http://schemas.microsoft.com/office/drawing/2014/main" id="{686864F8-9CE6-FCA7-1DFA-E79DBAA60C3E}"/>
              </a:ext>
            </a:extLst>
          </p:cNvPr>
          <p:cNvSpPr txBox="1"/>
          <p:nvPr/>
        </p:nvSpPr>
        <p:spPr bwMode="auto">
          <a:xfrm>
            <a:off x="8956335" y="3717154"/>
            <a:ext cx="700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26.8%</a:t>
            </a:r>
          </a:p>
        </p:txBody>
      </p:sp>
      <p:sp>
        <p:nvSpPr>
          <p:cNvPr id="64" name="TextBox 63">
            <a:extLst>
              <a:ext uri="{FF2B5EF4-FFF2-40B4-BE49-F238E27FC236}">
                <a16:creationId xmlns:a16="http://schemas.microsoft.com/office/drawing/2014/main" id="{7F9FCA29-D2AF-5EB2-48BD-09066AA3A310}"/>
              </a:ext>
            </a:extLst>
          </p:cNvPr>
          <p:cNvSpPr txBox="1"/>
          <p:nvPr/>
        </p:nvSpPr>
        <p:spPr bwMode="auto">
          <a:xfrm>
            <a:off x="9899824" y="4452077"/>
            <a:ext cx="700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0.9%</a:t>
            </a:r>
          </a:p>
        </p:txBody>
      </p:sp>
      <p:sp>
        <p:nvSpPr>
          <p:cNvPr id="65" name="TextBox 64">
            <a:extLst>
              <a:ext uri="{FF2B5EF4-FFF2-40B4-BE49-F238E27FC236}">
                <a16:creationId xmlns:a16="http://schemas.microsoft.com/office/drawing/2014/main" id="{E043C3AA-3133-F205-7DC1-522DD8116287}"/>
              </a:ext>
            </a:extLst>
          </p:cNvPr>
          <p:cNvSpPr txBox="1"/>
          <p:nvPr/>
        </p:nvSpPr>
        <p:spPr bwMode="auto">
          <a:xfrm>
            <a:off x="10847401" y="4386785"/>
            <a:ext cx="700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graphicFrame>
        <p:nvGraphicFramePr>
          <p:cNvPr id="4" name="Group 3">
            <a:extLst>
              <a:ext uri="{FF2B5EF4-FFF2-40B4-BE49-F238E27FC236}">
                <a16:creationId xmlns:a16="http://schemas.microsoft.com/office/drawing/2014/main" id="{FE2DA7C0-5B2B-DD30-5E0F-7A0DB34028F7}"/>
              </a:ext>
            </a:extLst>
          </p:cNvPr>
          <p:cNvGraphicFramePr>
            <a:graphicFrameLocks/>
          </p:cNvGraphicFramePr>
          <p:nvPr>
            <p:extLst>
              <p:ext uri="{D42A27DB-BD31-4B8C-83A1-F6EECF244321}">
                <p14:modId xmlns:p14="http://schemas.microsoft.com/office/powerpoint/2010/main" val="2366919008"/>
              </p:ext>
            </p:extLst>
          </p:nvPr>
        </p:nvGraphicFramePr>
        <p:xfrm>
          <a:off x="716117" y="1604056"/>
          <a:ext cx="5089011" cy="4432809"/>
        </p:xfrm>
        <a:graphic>
          <a:graphicData uri="http://schemas.openxmlformats.org/drawingml/2006/table">
            <a:tbl>
              <a:tblPr/>
              <a:tblGrid>
                <a:gridCol w="3401072">
                  <a:extLst>
                    <a:ext uri="{9D8B030D-6E8A-4147-A177-3AD203B41FA5}">
                      <a16:colId xmlns:a16="http://schemas.microsoft.com/office/drawing/2014/main" val="20000"/>
                    </a:ext>
                  </a:extLst>
                </a:gridCol>
                <a:gridCol w="1687939">
                  <a:extLst>
                    <a:ext uri="{9D8B030D-6E8A-4147-A177-3AD203B41FA5}">
                      <a16:colId xmlns:a16="http://schemas.microsoft.com/office/drawing/2014/main" val="20001"/>
                    </a:ext>
                  </a:extLst>
                </a:gridCol>
              </a:tblGrid>
              <a:tr h="642279">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CRS Parameter</a:t>
                      </a:r>
                      <a:r>
                        <a:rPr kumimoji="0" lang="en-GB" sz="1600" b="1" i="0" u="none" strike="noStrike" cap="none" normalizeH="0" baseline="30000" dirty="0">
                          <a:ln>
                            <a:noFill/>
                          </a:ln>
                          <a:solidFill>
                            <a:schemeClr val="tx1"/>
                          </a:solidFill>
                          <a:effectLst/>
                          <a:latin typeface="Calibri" panose="020F0502020204030204" pitchFamily="34" charset="0"/>
                        </a:rPr>
                        <a:t>1,2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Calibri" panose="020F0502020204030204" pitchFamily="34" charset="0"/>
                        </a:rPr>
                        <a:t>LBLC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Calibri" panose="020F0502020204030204" pitchFamily="34" charset="0"/>
                        </a:rPr>
                        <a:t>(N = 154)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453556">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CRS,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Grade 1</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Grade 2</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Grade 3</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Grade 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64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48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12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2"/>
                  </a:ext>
                </a:extLst>
              </a:tr>
              <a:tr h="336934">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Median onset after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C1D8 dose,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hr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(range)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13.5 (6.0-52.0)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3"/>
                  </a:ext>
                </a:extLst>
              </a:tr>
              <a:tr h="37185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Median duration, </a:t>
                      </a:r>
                      <a:r>
                        <a:rPr kumimoji="0" lang="en-US" sz="1600" b="0" i="0" u="none" strike="noStrike" cap="none" normalizeH="0" baseline="0" err="1">
                          <a:ln>
                            <a:noFill/>
                          </a:ln>
                          <a:solidFill>
                            <a:schemeClr val="bg2">
                              <a:lumMod val="10000"/>
                            </a:schemeClr>
                          </a:solidFill>
                          <a:effectLst/>
                          <a:latin typeface="Calibri" panose="020F0502020204030204" pitchFamily="34" charset="0"/>
                        </a:rPr>
                        <a:t>hr</a:t>
                      </a:r>
                      <a:r>
                        <a:rPr kumimoji="0" lang="en-US" sz="1600" b="0" i="0" u="none" strike="noStrike" cap="none" normalizeH="0" baseline="0">
                          <a:ln>
                            <a:noFill/>
                          </a:ln>
                          <a:solidFill>
                            <a:schemeClr val="bg2">
                              <a:lumMod val="10000"/>
                            </a:schemeClr>
                          </a:solidFill>
                          <a:effectLst/>
                          <a:latin typeface="Calibri" panose="020F0502020204030204" pitchFamily="34" charset="0"/>
                        </a:rPr>
                        <a:t> (range)</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30.5 (0.5-317.0)</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2777405067"/>
                  </a:ext>
                </a:extLst>
              </a:tr>
              <a:tr h="371853">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Treated with corticosteroids, n/N (%)</a:t>
                      </a:r>
                    </a:p>
                  </a:txBody>
                  <a:tcPr marL="121699" marR="121699" marT="45728" marB="45728" anchor="ctr" horzOverflow="overflow">
                    <a:lnL w="28575"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27/97 (27.8)</a:t>
                      </a:r>
                    </a:p>
                  </a:txBody>
                  <a:tcPr marL="121699" marR="121699" marT="45728" marB="45728" anchor="ctr" horzOverflow="overflow">
                    <a:lnL w="127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371853">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Treated with tocilizumab, n/N (%)</a:t>
                      </a:r>
                    </a:p>
                  </a:txBody>
                  <a:tcPr marL="121699" marR="121699" marT="45728" marB="45728" anchor="ctr" horzOverflow="overflow">
                    <a:lnL w="28575"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31/97 (32.0)</a:t>
                      </a:r>
                    </a:p>
                  </a:txBody>
                  <a:tcPr marL="121699" marR="121699" marT="45728" marB="45728" anchor="ctr" horzOverflow="overflow">
                    <a:lnL w="127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983248735"/>
                  </a:ext>
                </a:extLst>
              </a:tr>
              <a:tr h="642279">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ICANS, n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Grade ≥3</a:t>
                      </a:r>
                    </a:p>
                  </a:txBody>
                  <a:tcPr marL="121699" marR="121699" marT="45728" marB="45728" anchor="ctr" horzOverflow="overflow">
                    <a:lnL w="28575"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 (8.0)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 (3.0)</a:t>
                      </a:r>
                    </a:p>
                  </a:txBody>
                  <a:tcPr marL="121699" marR="121699" marT="45728" marB="45728" anchor="ctr" horzOverflow="overflow">
                    <a:lnL w="127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359655081"/>
                  </a:ext>
                </a:extLst>
              </a:tr>
            </a:tbl>
          </a:graphicData>
        </a:graphic>
      </p:graphicFrame>
      <p:sp>
        <p:nvSpPr>
          <p:cNvPr id="7" name="TextBox 6">
            <a:extLst>
              <a:ext uri="{FF2B5EF4-FFF2-40B4-BE49-F238E27FC236}">
                <a16:creationId xmlns:a16="http://schemas.microsoft.com/office/drawing/2014/main" id="{FBA17669-B465-7C8E-8456-D11F2E9B2575}"/>
              </a:ext>
            </a:extLst>
          </p:cNvPr>
          <p:cNvSpPr txBox="1"/>
          <p:nvPr/>
        </p:nvSpPr>
        <p:spPr bwMode="auto">
          <a:xfrm>
            <a:off x="395388" y="6376244"/>
            <a:ext cx="46119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rPr>
              <a:t>1. </a:t>
            </a:r>
            <a:r>
              <a:rPr lang="en-US" altLang="en-US" sz="1200" b="0" spc="-10">
                <a:solidFill>
                  <a:schemeClr val="bg2"/>
                </a:solidFill>
                <a:latin typeface="Calibri" panose="020F0502020204030204" pitchFamily="34" charset="0"/>
              </a:rPr>
              <a:t>Falchi. ASCO 2023. Abstr 7550</a:t>
            </a: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rPr>
              <a:t>. 2. Dickinson. NEJM. 2022;387:2220. </a:t>
            </a:r>
          </a:p>
        </p:txBody>
      </p:sp>
    </p:spTree>
    <p:extLst>
      <p:ext uri="{BB962C8B-B14F-4D97-AF65-F5344CB8AC3E}">
        <p14:creationId xmlns:p14="http://schemas.microsoft.com/office/powerpoint/2010/main" val="3247924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599F5-D601-041F-48A8-6CA2BB7B0DA6}"/>
              </a:ext>
            </a:extLst>
          </p:cNvPr>
          <p:cNvSpPr>
            <a:spLocks noGrp="1"/>
          </p:cNvSpPr>
          <p:nvPr>
            <p:ph type="title"/>
          </p:nvPr>
        </p:nvSpPr>
        <p:spPr/>
        <p:txBody>
          <a:bodyPr/>
          <a:lstStyle/>
          <a:p>
            <a:r>
              <a:rPr lang="en-US"/>
              <a:t>Glofitamab: Other AEs of Interest</a:t>
            </a:r>
          </a:p>
        </p:txBody>
      </p:sp>
      <p:sp>
        <p:nvSpPr>
          <p:cNvPr id="2" name="Content Placeholder 1">
            <a:extLst>
              <a:ext uri="{FF2B5EF4-FFF2-40B4-BE49-F238E27FC236}">
                <a16:creationId xmlns:a16="http://schemas.microsoft.com/office/drawing/2014/main" id="{73B0D824-346E-9EF5-D51D-2BA9890FA124}"/>
              </a:ext>
            </a:extLst>
          </p:cNvPr>
          <p:cNvSpPr>
            <a:spLocks noGrp="1"/>
          </p:cNvSpPr>
          <p:nvPr>
            <p:ph sz="half" idx="1"/>
          </p:nvPr>
        </p:nvSpPr>
        <p:spPr/>
        <p:txBody>
          <a:bodyPr/>
          <a:lstStyle/>
          <a:p>
            <a:r>
              <a:rPr lang="en-US" dirty="0" err="1"/>
              <a:t>Cytopenias</a:t>
            </a:r>
            <a:r>
              <a:rPr lang="en-US"/>
              <a:t> (Grade 3/4):</a:t>
            </a:r>
          </a:p>
          <a:p>
            <a:pPr lvl="1"/>
            <a:r>
              <a:rPr lang="en-US" sz="2400"/>
              <a:t>Neutropenia: 26%</a:t>
            </a:r>
          </a:p>
          <a:p>
            <a:pPr lvl="1"/>
            <a:r>
              <a:rPr lang="en-US" sz="2400"/>
              <a:t>Anemia: 8%</a:t>
            </a:r>
          </a:p>
          <a:p>
            <a:pPr lvl="1"/>
            <a:r>
              <a:rPr lang="en-US" sz="2400"/>
              <a:t>Thrombocytopenia: 8%</a:t>
            </a:r>
          </a:p>
          <a:p>
            <a:pPr lvl="1"/>
            <a:r>
              <a:rPr lang="en-US" sz="2400"/>
              <a:t>Lymphopenia: 83%</a:t>
            </a:r>
          </a:p>
          <a:p>
            <a:r>
              <a:rPr lang="en-US"/>
              <a:t>Infection:</a:t>
            </a:r>
          </a:p>
          <a:p>
            <a:pPr lvl="1"/>
            <a:r>
              <a:rPr lang="en-US" sz="2400"/>
              <a:t>Serious: 16%</a:t>
            </a:r>
          </a:p>
          <a:p>
            <a:pPr lvl="1"/>
            <a:r>
              <a:rPr lang="en-US" sz="2400"/>
              <a:t>Fatal: 4.8%</a:t>
            </a:r>
          </a:p>
          <a:p>
            <a:endParaRPr lang="en-US"/>
          </a:p>
          <a:p>
            <a:pPr lvl="1"/>
            <a:endParaRPr lang="en-US" sz="2800"/>
          </a:p>
        </p:txBody>
      </p:sp>
      <p:sp>
        <p:nvSpPr>
          <p:cNvPr id="5" name="Content Placeholder 4">
            <a:extLst>
              <a:ext uri="{FF2B5EF4-FFF2-40B4-BE49-F238E27FC236}">
                <a16:creationId xmlns:a16="http://schemas.microsoft.com/office/drawing/2014/main" id="{BA6CF2A3-B0CC-9E56-C443-9053A5CF11C6}"/>
              </a:ext>
            </a:extLst>
          </p:cNvPr>
          <p:cNvSpPr>
            <a:spLocks noGrp="1"/>
          </p:cNvSpPr>
          <p:nvPr>
            <p:ph sz="half" idx="2"/>
          </p:nvPr>
        </p:nvSpPr>
        <p:spPr/>
        <p:txBody>
          <a:bodyPr/>
          <a:lstStyle/>
          <a:p>
            <a:r>
              <a:rPr lang="en-US" dirty="0"/>
              <a:t>Tumor flare: </a:t>
            </a:r>
          </a:p>
          <a:p>
            <a:pPr lvl="1"/>
            <a:r>
              <a:rPr lang="en-US" sz="2400" dirty="0"/>
              <a:t>Any grade: 12% </a:t>
            </a:r>
          </a:p>
          <a:p>
            <a:pPr lvl="1"/>
            <a:r>
              <a:rPr lang="en-US" sz="2400" dirty="0"/>
              <a:t>Most occurred in cycle 1 </a:t>
            </a:r>
          </a:p>
          <a:p>
            <a:pPr lvl="1"/>
            <a:r>
              <a:rPr lang="en-US" sz="2400" dirty="0"/>
              <a:t>Median onset after first dose: 2 days (range, 1-16)</a:t>
            </a:r>
          </a:p>
          <a:p>
            <a:pPr lvl="1"/>
            <a:r>
              <a:rPr lang="en-US" sz="2400" dirty="0"/>
              <a:t>Median duration: 3.5 days (range, 1-35)</a:t>
            </a:r>
          </a:p>
        </p:txBody>
      </p:sp>
      <p:sp>
        <p:nvSpPr>
          <p:cNvPr id="4" name="TextBox 3">
            <a:extLst>
              <a:ext uri="{FF2B5EF4-FFF2-40B4-BE49-F238E27FC236}">
                <a16:creationId xmlns:a16="http://schemas.microsoft.com/office/drawing/2014/main" id="{EA286335-0B20-3D41-2C21-66482A37E4D8}"/>
              </a:ext>
            </a:extLst>
          </p:cNvPr>
          <p:cNvSpPr txBox="1"/>
          <p:nvPr/>
        </p:nvSpPr>
        <p:spPr bwMode="auto">
          <a:xfrm>
            <a:off x="395388" y="6366196"/>
            <a:ext cx="14636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err="1">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rPr>
              <a:t>Glofitamab-gxbm</a:t>
            </a: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rPr>
              <a:t> PI.</a:t>
            </a:r>
          </a:p>
        </p:txBody>
      </p:sp>
    </p:spTree>
    <p:extLst>
      <p:ext uri="{BB962C8B-B14F-4D97-AF65-F5344CB8AC3E}">
        <p14:creationId xmlns:p14="http://schemas.microsoft.com/office/powerpoint/2010/main" val="1104349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861CD-3DCD-3D94-CBAD-A6841E8A5393}"/>
              </a:ext>
            </a:extLst>
          </p:cNvPr>
          <p:cNvSpPr>
            <a:spLocks noGrp="1"/>
          </p:cNvSpPr>
          <p:nvPr>
            <p:ph type="title"/>
          </p:nvPr>
        </p:nvSpPr>
        <p:spPr/>
        <p:txBody>
          <a:bodyPr/>
          <a:lstStyle/>
          <a:p>
            <a:r>
              <a:rPr lang="en-US" dirty="0" err="1"/>
              <a:t>Glofitamab</a:t>
            </a:r>
            <a:r>
              <a:rPr lang="en-US" dirty="0"/>
              <a:t>: Dosing and Administration</a:t>
            </a:r>
          </a:p>
        </p:txBody>
      </p:sp>
      <p:sp>
        <p:nvSpPr>
          <p:cNvPr id="2" name="Content Placeholder 1">
            <a:extLst>
              <a:ext uri="{FF2B5EF4-FFF2-40B4-BE49-F238E27FC236}">
                <a16:creationId xmlns:a16="http://schemas.microsoft.com/office/drawing/2014/main" id="{EE23F716-2745-3AF8-C9F8-6D98A7518DB8}"/>
              </a:ext>
            </a:extLst>
          </p:cNvPr>
          <p:cNvSpPr>
            <a:spLocks noGrp="1"/>
          </p:cNvSpPr>
          <p:nvPr>
            <p:ph idx="1"/>
          </p:nvPr>
        </p:nvSpPr>
        <p:spPr/>
        <p:txBody>
          <a:bodyPr/>
          <a:lstStyle/>
          <a:p>
            <a:r>
              <a:rPr lang="en-US" sz="2000" dirty="0"/>
              <a:t>Intravenously administered in 21-day cycles for 12 cycles</a:t>
            </a:r>
          </a:p>
          <a:p>
            <a:r>
              <a:rPr lang="en-US" sz="2000" b="1" kern="0" dirty="0">
                <a:solidFill>
                  <a:schemeClr val="accent3"/>
                </a:solidFill>
              </a:rPr>
              <a:t>Hospitalization recommended</a:t>
            </a:r>
            <a:r>
              <a:rPr lang="en-US" sz="2000" b="1" dirty="0">
                <a:solidFill>
                  <a:schemeClr val="accent3"/>
                </a:solidFill>
              </a:rPr>
              <a:t> </a:t>
            </a:r>
            <a:r>
              <a:rPr lang="en-US" sz="2000" dirty="0"/>
              <a:t>for</a:t>
            </a:r>
            <a:r>
              <a:rPr lang="en-US" sz="2000" dirty="0">
                <a:solidFill>
                  <a:schemeClr val="accent3"/>
                </a:solidFill>
              </a:rPr>
              <a:t> </a:t>
            </a:r>
            <a:r>
              <a:rPr lang="en-US" sz="2000" dirty="0"/>
              <a:t>24 </a:t>
            </a:r>
            <a:r>
              <a:rPr lang="en-US" sz="2000" dirty="0" err="1"/>
              <a:t>hr</a:t>
            </a:r>
            <a:r>
              <a:rPr lang="en-US" sz="2000" dirty="0"/>
              <a:t> after step-up dose 1 and if CRS with prior dose</a:t>
            </a:r>
          </a:p>
          <a:p>
            <a:endParaRPr lang="en-US" dirty="0"/>
          </a:p>
        </p:txBody>
      </p:sp>
      <p:graphicFrame>
        <p:nvGraphicFramePr>
          <p:cNvPr id="4" name="Group 3">
            <a:extLst>
              <a:ext uri="{FF2B5EF4-FFF2-40B4-BE49-F238E27FC236}">
                <a16:creationId xmlns:a16="http://schemas.microsoft.com/office/drawing/2014/main" id="{4FC3ECBD-CA04-7DCF-E3EE-192F6B6F1D71}"/>
              </a:ext>
            </a:extLst>
          </p:cNvPr>
          <p:cNvGraphicFramePr>
            <a:graphicFrameLocks/>
          </p:cNvGraphicFramePr>
          <p:nvPr/>
        </p:nvGraphicFramePr>
        <p:xfrm>
          <a:off x="518160" y="2404390"/>
          <a:ext cx="11040623" cy="3520536"/>
        </p:xfrm>
        <a:graphic>
          <a:graphicData uri="http://schemas.openxmlformats.org/drawingml/2006/table">
            <a:tbl>
              <a:tblPr firstRow="1" firstCol="1"/>
              <a:tblGrid>
                <a:gridCol w="1727266">
                  <a:extLst>
                    <a:ext uri="{9D8B030D-6E8A-4147-A177-3AD203B41FA5}">
                      <a16:colId xmlns:a16="http://schemas.microsoft.com/office/drawing/2014/main" val="20000"/>
                    </a:ext>
                  </a:extLst>
                </a:gridCol>
                <a:gridCol w="548640">
                  <a:extLst>
                    <a:ext uri="{9D8B030D-6E8A-4147-A177-3AD203B41FA5}">
                      <a16:colId xmlns:a16="http://schemas.microsoft.com/office/drawing/2014/main" val="555560855"/>
                    </a:ext>
                  </a:extLst>
                </a:gridCol>
                <a:gridCol w="1188720">
                  <a:extLst>
                    <a:ext uri="{9D8B030D-6E8A-4147-A177-3AD203B41FA5}">
                      <a16:colId xmlns:a16="http://schemas.microsoft.com/office/drawing/2014/main" val="706668805"/>
                    </a:ext>
                  </a:extLst>
                </a:gridCol>
                <a:gridCol w="2363917">
                  <a:extLst>
                    <a:ext uri="{9D8B030D-6E8A-4147-A177-3AD203B41FA5}">
                      <a16:colId xmlns:a16="http://schemas.microsoft.com/office/drawing/2014/main" val="208908205"/>
                    </a:ext>
                  </a:extLst>
                </a:gridCol>
                <a:gridCol w="5212080">
                  <a:extLst>
                    <a:ext uri="{9D8B030D-6E8A-4147-A177-3AD203B41FA5}">
                      <a16:colId xmlns:a16="http://schemas.microsoft.com/office/drawing/2014/main" val="20001"/>
                    </a:ext>
                  </a:extLst>
                </a:gridCol>
              </a:tblGrid>
              <a:tr h="276843">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500" b="1" i="0" u="none" strike="noStrike" kern="1200" cap="none" normalizeH="0" baseline="0" dirty="0">
                          <a:ln>
                            <a:noFill/>
                          </a:ln>
                          <a:solidFill>
                            <a:schemeClr val="tx1"/>
                          </a:solidFill>
                          <a:effectLst/>
                          <a:latin typeface="+mn-lt"/>
                          <a:ea typeface="+mn-ea"/>
                          <a:cs typeface="+mn-cs"/>
                        </a:rPr>
                        <a:t>Treatment Cycle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500" b="1" i="0" u="none" strike="noStrike" kern="1200" cap="none" normalizeH="0" baseline="0" dirty="0">
                          <a:ln>
                            <a:noFill/>
                          </a:ln>
                          <a:solidFill>
                            <a:schemeClr val="tx1"/>
                          </a:solidFill>
                          <a:effectLst/>
                          <a:latin typeface="+mn-lt"/>
                          <a:ea typeface="+mn-ea"/>
                          <a:cs typeface="+mn-cs"/>
                        </a:rPr>
                        <a:t>Day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500" b="1" i="0" u="none" strike="noStrike" kern="1200" cap="none" normalizeH="0" baseline="0" dirty="0">
                          <a:ln>
                            <a:noFill/>
                          </a:ln>
                          <a:solidFill>
                            <a:schemeClr val="tx1"/>
                          </a:solidFill>
                          <a:effectLst/>
                          <a:latin typeface="+mn-lt"/>
                          <a:ea typeface="+mn-ea"/>
                          <a:cs typeface="+mn-cs"/>
                        </a:rPr>
                        <a:t>Dose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500" b="1" i="0" u="none" strike="noStrike" kern="1200" cap="none" normalizeH="0" baseline="0" dirty="0">
                          <a:ln>
                            <a:noFill/>
                          </a:ln>
                          <a:solidFill>
                            <a:schemeClr val="tx1"/>
                          </a:solidFill>
                          <a:effectLst/>
                          <a:latin typeface="+mn-lt"/>
                          <a:ea typeface="+mn-ea"/>
                          <a:cs typeface="+mn-cs"/>
                        </a:rPr>
                        <a:t>Infusion Duration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1" i="0" u="none" strike="noStrike" cap="none" normalizeH="0" baseline="0" dirty="0">
                          <a:ln>
                            <a:noFill/>
                          </a:ln>
                          <a:solidFill>
                            <a:schemeClr val="tx1"/>
                          </a:solidFill>
                          <a:effectLst/>
                          <a:latin typeface="+mn-lt"/>
                        </a:rPr>
                        <a:t>Premedication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470623">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Cycle 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Calibri" panose="020F0502020204030204" pitchFamily="34" charset="0"/>
                        </a:rPr>
                        <a:t>Obinutuzumab 1,000 mg at 50-400 mg/</a:t>
                      </a:r>
                      <a:r>
                        <a:rPr kumimoji="0" lang="en-US" sz="1500" b="0" i="0" u="none" strike="noStrike" cap="none" normalizeH="0" baseline="0" dirty="0" err="1">
                          <a:ln>
                            <a:noFill/>
                          </a:ln>
                          <a:solidFill>
                            <a:schemeClr val="bg2">
                              <a:lumMod val="10000"/>
                            </a:schemeClr>
                          </a:solidFill>
                          <a:effectLst/>
                          <a:latin typeface="Calibri" panose="020F0502020204030204" pitchFamily="34" charset="0"/>
                        </a:rPr>
                        <a:t>hr</a:t>
                      </a:r>
                      <a:r>
                        <a:rPr kumimoji="0" lang="en-US" sz="1500" b="0" i="0" u="none" strike="noStrike" cap="none" normalizeH="0" baseline="0" dirty="0">
                          <a:ln>
                            <a:noFill/>
                          </a:ln>
                          <a:solidFill>
                            <a:schemeClr val="bg2">
                              <a:lumMod val="10000"/>
                            </a:schemeClr>
                          </a:solidFill>
                          <a:effectLst/>
                          <a:latin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Calibri" panose="020F0502020204030204" pitchFamily="34" charset="0"/>
                        </a:rPr>
                        <a:t>(deplete circulating B-cells)</a:t>
                      </a:r>
                      <a:endParaRPr kumimoji="0" lang="en-US" sz="1500" b="0" i="0" u="none" strike="noStrike" cap="none" normalizeH="0" baseline="0" dirty="0">
                        <a:ln>
                          <a:noFill/>
                        </a:ln>
                        <a:solidFill>
                          <a:schemeClr val="bg2">
                            <a:lumMod val="10000"/>
                          </a:schemeClr>
                        </a:solidFill>
                        <a:effectLst/>
                        <a:latin typeface="+mn-lt"/>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mn-lt"/>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500" b="0" i="0" u="none" strike="noStrike" cap="none" normalizeH="0" baseline="0" dirty="0">
                          <a:ln>
                            <a:noFill/>
                          </a:ln>
                          <a:solidFill>
                            <a:schemeClr val="bg2">
                              <a:lumMod val="10000"/>
                            </a:schemeClr>
                          </a:solidFill>
                          <a:effectLst/>
                          <a:latin typeface="+mn-lt"/>
                        </a:rPr>
                        <a:t>N/A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664403">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Step-up dose 1</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Step-up dose 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2.5 mg IV</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10 mg IV</a:t>
                      </a:r>
                      <a:endParaRPr lang="en-US" sz="1500" dirty="0"/>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4 </a:t>
                      </a:r>
                      <a:r>
                        <a:rPr kumimoji="0" lang="en-US" sz="1500" b="0" i="0" u="none" strike="noStrike" cap="none" normalizeH="0" baseline="0" dirty="0" err="1">
                          <a:ln>
                            <a:noFill/>
                          </a:ln>
                          <a:solidFill>
                            <a:schemeClr val="bg2">
                              <a:lumMod val="10000"/>
                            </a:schemeClr>
                          </a:solidFill>
                          <a:effectLst/>
                          <a:latin typeface="+mn-lt"/>
                        </a:rPr>
                        <a:t>hr</a:t>
                      </a: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4 </a:t>
                      </a:r>
                      <a:r>
                        <a:rPr kumimoji="0" lang="en-US" sz="1500" b="0" i="0" u="none" strike="noStrike" cap="none" normalizeH="0" baseline="0" dirty="0" err="1">
                          <a:ln>
                            <a:noFill/>
                          </a:ln>
                          <a:solidFill>
                            <a:schemeClr val="bg2">
                              <a:lumMod val="10000"/>
                            </a:schemeClr>
                          </a:solidFill>
                          <a:effectLst/>
                          <a:latin typeface="+mn-lt"/>
                        </a:rPr>
                        <a:t>hr</a:t>
                      </a:r>
                      <a:r>
                        <a:rPr kumimoji="0" lang="en-US" sz="1500" b="0" i="0" u="none" strike="noStrike" cap="none" normalizeH="0" baseline="30000" dirty="0">
                          <a:ln>
                            <a:noFill/>
                          </a:ln>
                          <a:solidFill>
                            <a:schemeClr val="bg2">
                              <a:lumMod val="10000"/>
                            </a:schemeClr>
                          </a:solidFill>
                          <a:effectLst/>
                          <a:latin typeface="+mn-lt"/>
                        </a:rPr>
                        <a:t>†</a:t>
                      </a:r>
                      <a:endParaRPr lang="en-US" sz="1500" baseline="30000" dirty="0"/>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500" b="0" i="0" u="none" strike="noStrike" cap="none" normalizeH="0" baseline="0" dirty="0">
                          <a:ln>
                            <a:noFill/>
                          </a:ln>
                          <a:solidFill>
                            <a:schemeClr val="bg2">
                              <a:lumMod val="10000"/>
                            </a:schemeClr>
                          </a:solidFill>
                          <a:effectLst/>
                          <a:latin typeface="+mn-lt"/>
                        </a:rPr>
                        <a:t>IV dexamethasone* 20 mg completed ≥1 </a:t>
                      </a:r>
                      <a:r>
                        <a:rPr kumimoji="0" lang="en-US" sz="1500" b="0" i="0" u="none" strike="noStrike" cap="none" normalizeH="0" baseline="0" dirty="0" err="1">
                          <a:ln>
                            <a:noFill/>
                          </a:ln>
                          <a:solidFill>
                            <a:schemeClr val="bg2">
                              <a:lumMod val="10000"/>
                            </a:schemeClr>
                          </a:solidFill>
                          <a:effectLst/>
                          <a:latin typeface="+mn-lt"/>
                        </a:rPr>
                        <a:t>hr</a:t>
                      </a:r>
                      <a:r>
                        <a:rPr kumimoji="0" lang="en-US" sz="1500" b="0" i="0" u="none" strike="noStrike" cap="none" normalizeH="0" baseline="0" dirty="0">
                          <a:ln>
                            <a:noFill/>
                          </a:ln>
                          <a:solidFill>
                            <a:schemeClr val="bg2">
                              <a:lumMod val="10000"/>
                            </a:schemeClr>
                          </a:solidFill>
                          <a:effectLst/>
                          <a:latin typeface="+mn-lt"/>
                        </a:rPr>
                        <a:t> before infusion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500" b="0" i="0" u="none" strike="noStrike" cap="none" normalizeH="0" baseline="0" dirty="0">
                          <a:ln>
                            <a:noFill/>
                          </a:ln>
                          <a:solidFill>
                            <a:schemeClr val="bg2">
                              <a:lumMod val="10000"/>
                            </a:schemeClr>
                          </a:solidFill>
                          <a:effectLst/>
                          <a:latin typeface="+mn-lt"/>
                        </a:rPr>
                        <a:t>PO/IV diphenhydramine 50 mg (or an equivalent) and PO acetaminophen 500-1000 mg ≥30 min before infusion</a:t>
                      </a:r>
                      <a:endParaRPr lang="en-US" sz="1500" dirty="0"/>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95248538"/>
                  </a:ext>
                </a:extLst>
              </a:tr>
              <a:tr h="276843">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500" b="0" i="0" u="none" strike="noStrike" cap="none" normalizeH="0" baseline="0" dirty="0">
                          <a:ln>
                            <a:noFill/>
                          </a:ln>
                          <a:solidFill>
                            <a:schemeClr val="bg2">
                              <a:lumMod val="10000"/>
                            </a:schemeClr>
                          </a:solidFill>
                          <a:effectLst/>
                          <a:latin typeface="+mn-lt"/>
                        </a:rPr>
                        <a:t>Cycle 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rPr>
                        <a:t>30 mg IV</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500" b="0" i="0" u="none" strike="noStrike" cap="none" normalizeH="0" baseline="0" dirty="0">
                          <a:ln>
                            <a:noFill/>
                          </a:ln>
                          <a:solidFill>
                            <a:schemeClr val="bg2">
                              <a:lumMod val="10000"/>
                            </a:schemeClr>
                          </a:solidFill>
                          <a:effectLst/>
                          <a:latin typeface="+mn-lt"/>
                        </a:rPr>
                        <a:t>4 </a:t>
                      </a:r>
                      <a:r>
                        <a:rPr kumimoji="0" lang="en-US" sz="1500" b="0" i="0" u="none" strike="noStrike" cap="none" normalizeH="0" baseline="0" dirty="0" err="1">
                          <a:ln>
                            <a:noFill/>
                          </a:ln>
                          <a:solidFill>
                            <a:schemeClr val="bg2">
                              <a:lumMod val="10000"/>
                            </a:schemeClr>
                          </a:solidFill>
                          <a:effectLst/>
                          <a:latin typeface="+mn-lt"/>
                        </a:rPr>
                        <a:t>hr</a:t>
                      </a:r>
                      <a:r>
                        <a:rPr kumimoji="0" lang="en-US" sz="1500" b="0" i="0" u="none" strike="noStrike" cap="none" normalizeH="0" baseline="30000" dirty="0">
                          <a:ln>
                            <a:noFill/>
                          </a:ln>
                          <a:solidFill>
                            <a:schemeClr val="bg2">
                              <a:lumMod val="10000"/>
                            </a:schemeClr>
                          </a:solidFill>
                          <a:effectLst/>
                          <a:latin typeface="+mn-lt"/>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Same as Cycle 1 Day 8 and 15 guidance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470623">
                <a:tc>
                  <a:txBody>
                    <a:bodyPr/>
                    <a:lstStyle/>
                    <a:p>
                      <a:r>
                        <a:rPr lang="en-US" sz="1500" dirty="0">
                          <a:solidFill>
                            <a:schemeClr val="bg1"/>
                          </a:solidFill>
                          <a:latin typeface="+mn-lt"/>
                        </a:rPr>
                        <a:t>Cycle 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rPr>
                        <a:t>30 mg IV</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rPr>
                        <a:t>2 </a:t>
                      </a:r>
                      <a:r>
                        <a:rPr kumimoji="0" lang="en-US" sz="1500" b="0" i="0" u="none" strike="noStrike" kern="1200" cap="none" spc="0" normalizeH="0" baseline="0" noProof="0" dirty="0" err="1">
                          <a:ln>
                            <a:noFill/>
                          </a:ln>
                          <a:solidFill>
                            <a:srgbClr val="455560">
                              <a:lumMod val="10000"/>
                            </a:srgbClr>
                          </a:solidFill>
                          <a:effectLst/>
                          <a:uLnTx/>
                          <a:uFillTx/>
                          <a:latin typeface="+mn-lt"/>
                          <a:ea typeface="+mn-ea"/>
                          <a:cs typeface="+mn-cs"/>
                        </a:rPr>
                        <a:t>hr</a:t>
                      </a:r>
                      <a:r>
                        <a:rPr kumimoji="0" lang="en-US" sz="1500" b="0" i="0" u="none" strike="noStrike" kern="1200" cap="none" spc="0" normalizeH="0" baseline="30000" noProof="0" dirty="0">
                          <a:ln>
                            <a:noFill/>
                          </a:ln>
                          <a:solidFill>
                            <a:srgbClr val="455560">
                              <a:lumMod val="10000"/>
                            </a:srgbClr>
                          </a:solidFill>
                          <a:effectLst/>
                          <a:uLnTx/>
                          <a:uFillTx/>
                          <a:latin typeface="+mn-lt"/>
                          <a:ea typeface="+mn-ea"/>
                          <a:cs typeface="+mn-cs"/>
                        </a:rPr>
                        <a:t>‡</a:t>
                      </a:r>
                      <a:br>
                        <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rPr>
                      </a:br>
                      <a:endPar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500" b="0" i="0" u="none" strike="noStrike" cap="none" normalizeH="0" baseline="0" dirty="0">
                          <a:ln>
                            <a:noFill/>
                          </a:ln>
                          <a:solidFill>
                            <a:schemeClr val="bg2">
                              <a:lumMod val="10000"/>
                            </a:schemeClr>
                          </a:solidFill>
                          <a:effectLst/>
                          <a:latin typeface="+mn-lt"/>
                        </a:rPr>
                        <a:t>Same as Cycle 1 Day 8 and 15 guidance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287949596"/>
                  </a:ext>
                </a:extLst>
              </a:tr>
              <a:tr h="858183">
                <a:tc>
                  <a:txBody>
                    <a:bodyPr/>
                    <a:lstStyle/>
                    <a:p>
                      <a:r>
                        <a:rPr kumimoji="0" lang="en-US" sz="1500" b="0" i="0" u="none" strike="noStrike" cap="none" normalizeH="0" baseline="0" dirty="0">
                          <a:ln>
                            <a:noFill/>
                          </a:ln>
                          <a:solidFill>
                            <a:schemeClr val="bg2">
                              <a:lumMod val="10000"/>
                            </a:schemeClr>
                          </a:solidFill>
                          <a:effectLst/>
                          <a:latin typeface="+mn-lt"/>
                        </a:rPr>
                        <a:t>Cycle 4-12</a:t>
                      </a:r>
                      <a:endParaRPr lang="en-US" sz="1500" dirty="0">
                        <a:latin typeface="+mn-lt"/>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rPr>
                        <a:t>1</a:t>
                      </a:r>
                      <a:endParaRPr lang="en-US" sz="1500" dirty="0">
                        <a:latin typeface="+mn-lt"/>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rPr>
                        <a:t>30 mg IV</a:t>
                      </a:r>
                      <a:endParaRPr lang="en-US" sz="1500" dirty="0">
                        <a:latin typeface="+mn-lt"/>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rPr>
                        <a:t>2 </a:t>
                      </a:r>
                      <a:r>
                        <a:rPr kumimoji="0" lang="en-US" sz="1500" b="0" i="0" u="none" strike="noStrike" kern="1200" cap="none" spc="0" normalizeH="0" baseline="0" noProof="0" dirty="0" err="1">
                          <a:ln>
                            <a:noFill/>
                          </a:ln>
                          <a:solidFill>
                            <a:srgbClr val="455560">
                              <a:lumMod val="10000"/>
                            </a:srgbClr>
                          </a:solidFill>
                          <a:effectLst/>
                          <a:uLnTx/>
                          <a:uFillTx/>
                          <a:latin typeface="+mn-lt"/>
                          <a:ea typeface="+mn-ea"/>
                          <a:cs typeface="+mn-cs"/>
                        </a:rPr>
                        <a:t>hr</a:t>
                      </a:r>
                      <a:r>
                        <a:rPr kumimoji="0" lang="en-US" sz="1500" b="0" i="0" u="none" strike="noStrike" kern="1200" cap="none" spc="0" normalizeH="0" baseline="30000" noProof="0" dirty="0">
                          <a:ln>
                            <a:noFill/>
                          </a:ln>
                          <a:solidFill>
                            <a:srgbClr val="455560">
                              <a:lumMod val="10000"/>
                            </a:srgbClr>
                          </a:solidFill>
                          <a:effectLst/>
                          <a:uLnTx/>
                          <a:uFillTx/>
                          <a:latin typeface="+mn-lt"/>
                          <a:ea typeface="+mn-ea"/>
                          <a:cs typeface="+mn-cs"/>
                        </a:rPr>
                        <a:t>‡</a:t>
                      </a:r>
                      <a:br>
                        <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rPr>
                      </a:br>
                      <a:endParaRPr kumimoji="0" lang="en-US" sz="1500" b="0" i="0" u="none" strike="noStrike" kern="1200" cap="none" spc="0" normalizeH="0" baseline="0" noProof="0" dirty="0">
                        <a:ln>
                          <a:noFill/>
                        </a:ln>
                        <a:solidFill>
                          <a:srgbClr val="455560">
                            <a:lumMod val="10000"/>
                          </a:srgbClr>
                        </a:solidFill>
                        <a:effectLst/>
                        <a:uLnTx/>
                        <a:uFillTx/>
                        <a:latin typeface="+mn-lt"/>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500" b="0" i="0" u="none" strike="noStrike" cap="none" normalizeH="0" baseline="0" dirty="0">
                          <a:ln>
                            <a:noFill/>
                          </a:ln>
                          <a:solidFill>
                            <a:schemeClr val="bg2">
                              <a:lumMod val="10000"/>
                            </a:schemeClr>
                          </a:solidFill>
                          <a:effectLst/>
                          <a:latin typeface="+mn-lt"/>
                        </a:rPr>
                        <a:t>PO/IV diphenhydramine 50 mg (or an equivalent) and PO acetaminophen 500-1000 mg ≥30 min before infusion</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500" b="0" i="1" u="none" strike="noStrike" cap="none" normalizeH="0" baseline="0" dirty="0">
                          <a:ln>
                            <a:noFill/>
                          </a:ln>
                          <a:solidFill>
                            <a:schemeClr val="bg2">
                              <a:lumMod val="10000"/>
                            </a:schemeClr>
                          </a:solidFill>
                          <a:effectLst/>
                          <a:latin typeface="+mn-lt"/>
                        </a:rPr>
                        <a:t>If CRS occurred with previous dose, </a:t>
                      </a:r>
                      <a:r>
                        <a:rPr kumimoji="0" lang="en-US" sz="1500" b="0" i="0" u="none" strike="noStrike" cap="none" normalizeH="0" baseline="0" dirty="0">
                          <a:ln>
                            <a:noFill/>
                          </a:ln>
                          <a:solidFill>
                            <a:schemeClr val="bg2">
                              <a:lumMod val="10000"/>
                            </a:schemeClr>
                          </a:solidFill>
                          <a:effectLst/>
                          <a:latin typeface="+mn-lt"/>
                        </a:rPr>
                        <a:t>add IV dexamethasone* 20 mg completed ≥1 </a:t>
                      </a:r>
                      <a:r>
                        <a:rPr kumimoji="0" lang="en-US" sz="1500" b="0" i="0" u="none" strike="noStrike" cap="none" normalizeH="0" baseline="0" dirty="0" err="1">
                          <a:ln>
                            <a:noFill/>
                          </a:ln>
                          <a:solidFill>
                            <a:schemeClr val="bg2">
                              <a:lumMod val="10000"/>
                            </a:schemeClr>
                          </a:solidFill>
                          <a:effectLst/>
                          <a:latin typeface="+mn-lt"/>
                        </a:rPr>
                        <a:t>hr</a:t>
                      </a:r>
                      <a:r>
                        <a:rPr kumimoji="0" lang="en-US" sz="1500" b="0" i="0" u="none" strike="noStrike" cap="none" normalizeH="0" baseline="0" dirty="0">
                          <a:ln>
                            <a:noFill/>
                          </a:ln>
                          <a:solidFill>
                            <a:schemeClr val="bg2">
                              <a:lumMod val="10000"/>
                            </a:schemeClr>
                          </a:solidFill>
                          <a:effectLst/>
                          <a:latin typeface="+mn-lt"/>
                        </a:rPr>
                        <a:t> before infusion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866638880"/>
                  </a:ext>
                </a:extLst>
              </a:tr>
            </a:tbl>
          </a:graphicData>
        </a:graphic>
      </p:graphicFrame>
      <p:sp>
        <p:nvSpPr>
          <p:cNvPr id="7" name="TextBox 6">
            <a:extLst>
              <a:ext uri="{FF2B5EF4-FFF2-40B4-BE49-F238E27FC236}">
                <a16:creationId xmlns:a16="http://schemas.microsoft.com/office/drawing/2014/main" id="{AF38E133-54A0-E676-C3D4-D8E0AFC1B3BD}"/>
              </a:ext>
            </a:extLst>
          </p:cNvPr>
          <p:cNvSpPr txBox="1"/>
          <p:nvPr/>
        </p:nvSpPr>
        <p:spPr bwMode="auto">
          <a:xfrm>
            <a:off x="405436" y="6376244"/>
            <a:ext cx="14636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err="1">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rPr>
              <a:t>Glofitamab-gxbm</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ＭＳ Ｐゴシック" pitchFamily="34" charset="-128"/>
                <a:cs typeface="Arial" panose="020B0604020202020204" pitchFamily="34" charset="0"/>
              </a:rPr>
              <a:t> PI.</a:t>
            </a:r>
          </a:p>
        </p:txBody>
      </p:sp>
      <p:sp>
        <p:nvSpPr>
          <p:cNvPr id="6" name="TextBox 5">
            <a:extLst>
              <a:ext uri="{FF2B5EF4-FFF2-40B4-BE49-F238E27FC236}">
                <a16:creationId xmlns:a16="http://schemas.microsoft.com/office/drawing/2014/main" id="{49C8E2A4-E52A-B42D-9838-0E71E3447C23}"/>
              </a:ext>
            </a:extLst>
          </p:cNvPr>
          <p:cNvSpPr txBox="1"/>
          <p:nvPr/>
        </p:nvSpPr>
        <p:spPr bwMode="auto">
          <a:xfrm>
            <a:off x="518160" y="5928830"/>
            <a:ext cx="10434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*If dexamethasone unavailable, administer IV prednisone 100 mg, prednisolone 100 mg, or methylprednisolone 80 mg. </a:t>
            </a:r>
            <a:r>
              <a:rPr kumimoji="0" lang="en-US" sz="1200" b="0" i="0" u="none" strike="noStrike" kern="1200" cap="none" spc="0" normalizeH="0" baseline="0" noProof="0" dirty="0">
                <a:ln>
                  <a:noFill/>
                </a:ln>
                <a:solidFill>
                  <a:srgbClr val="455560">
                    <a:lumMod val="10000"/>
                  </a:srgbClr>
                </a:solidFill>
                <a:effectLst/>
                <a:uLnTx/>
                <a:uFillTx/>
                <a:latin typeface="Calibri"/>
                <a:ea typeface="+mn-ea"/>
                <a:cs typeface="+mn-cs"/>
              </a:rPr>
              <a:t>†Infusion time may be extended to up to 8 </a:t>
            </a:r>
            <a:r>
              <a:rPr kumimoji="0" lang="en-US" sz="1200" b="0" i="0" u="none" strike="noStrike" kern="1200" cap="none" spc="0" normalizeH="0" baseline="0" noProof="0" dirty="0" err="1">
                <a:ln>
                  <a:noFill/>
                </a:ln>
                <a:solidFill>
                  <a:srgbClr val="455560">
                    <a:lumMod val="10000"/>
                  </a:srgbClr>
                </a:solidFill>
                <a:effectLst/>
                <a:uLnTx/>
                <a:uFillTx/>
                <a:latin typeface="Calibri"/>
                <a:ea typeface="+mn-ea"/>
                <a:cs typeface="+mn-cs"/>
              </a:rPr>
              <a:t>hr</a:t>
            </a:r>
            <a:r>
              <a:rPr kumimoji="0" lang="en-US" sz="1200" b="0" i="0" u="none" strike="noStrike" kern="1200" cap="none" spc="0" normalizeH="0" baseline="0" noProof="0" dirty="0">
                <a:ln>
                  <a:noFill/>
                </a:ln>
                <a:solidFill>
                  <a:srgbClr val="455560">
                    <a:lumMod val="10000"/>
                  </a:srgbClr>
                </a:solidFill>
                <a:effectLst/>
                <a:uLnTx/>
                <a:uFillTx/>
                <a:latin typeface="Calibri"/>
                <a:ea typeface="+mn-ea"/>
                <a:cs typeface="+mn-cs"/>
              </a:rPr>
              <a:t>, if CRS occurred with previous dose. ‡Infusion time should be kept at 4 hours, if CRS occurred with previous dose. </a:t>
            </a:r>
            <a:endParaRPr kumimoji="0" lang="en-US" sz="1200" b="0" i="0" u="none" strike="noStrike" kern="1200" cap="none" spc="0" normalizeH="0" baseline="30000" noProof="0" dirty="0">
              <a:ln>
                <a:noFill/>
              </a:ln>
              <a:solidFill>
                <a:srgbClr val="455560">
                  <a:lumMod val="10000"/>
                </a:srgbClr>
              </a:solidFill>
              <a:effectLst/>
              <a:uLnTx/>
              <a:uFillTx/>
              <a:latin typeface="Calibri"/>
              <a:ea typeface="+mn-ea"/>
              <a:cs typeface="+mn-cs"/>
            </a:endParaRPr>
          </a:p>
        </p:txBody>
      </p:sp>
    </p:spTree>
    <p:extLst>
      <p:ext uri="{BB962C8B-B14F-4D97-AF65-F5344CB8AC3E}">
        <p14:creationId xmlns:p14="http://schemas.microsoft.com/office/powerpoint/2010/main" val="2583664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75AA3-43E8-2CC2-E41C-256FB7B22B78}"/>
              </a:ext>
            </a:extLst>
          </p:cNvPr>
          <p:cNvSpPr>
            <a:spLocks noGrp="1"/>
          </p:cNvSpPr>
          <p:nvPr>
            <p:ph type="title"/>
          </p:nvPr>
        </p:nvSpPr>
        <p:spPr/>
        <p:txBody>
          <a:bodyPr/>
          <a:lstStyle/>
          <a:p>
            <a:r>
              <a:rPr lang="en-US"/>
              <a:t>AE Management</a:t>
            </a:r>
          </a:p>
        </p:txBody>
      </p:sp>
    </p:spTree>
    <p:extLst>
      <p:ext uri="{BB962C8B-B14F-4D97-AF65-F5344CB8AC3E}">
        <p14:creationId xmlns:p14="http://schemas.microsoft.com/office/powerpoint/2010/main" val="218157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4845-347F-7085-7B41-4DE37895C5C7}"/>
              </a:ext>
            </a:extLst>
          </p:cNvPr>
          <p:cNvSpPr>
            <a:spLocks noGrp="1"/>
          </p:cNvSpPr>
          <p:nvPr>
            <p:ph type="title"/>
          </p:nvPr>
        </p:nvSpPr>
        <p:spPr/>
        <p:txBody>
          <a:bodyPr/>
          <a:lstStyle/>
          <a:p>
            <a:r>
              <a:rPr lang="en-US" noProof="0"/>
              <a:t>Summary of Key AEs With Bispecific Antibodies</a:t>
            </a:r>
            <a:endParaRPr lang="en-US"/>
          </a:p>
        </p:txBody>
      </p:sp>
      <p:sp>
        <p:nvSpPr>
          <p:cNvPr id="3" name="Content Placeholder 2">
            <a:extLst>
              <a:ext uri="{FF2B5EF4-FFF2-40B4-BE49-F238E27FC236}">
                <a16:creationId xmlns:a16="http://schemas.microsoft.com/office/drawing/2014/main" id="{5FB47472-5197-3690-53E9-0D0094D9BC7F}"/>
              </a:ext>
            </a:extLst>
          </p:cNvPr>
          <p:cNvSpPr>
            <a:spLocks noGrp="1"/>
          </p:cNvSpPr>
          <p:nvPr>
            <p:ph idx="1"/>
          </p:nvPr>
        </p:nvSpPr>
        <p:spPr/>
        <p:txBody>
          <a:bodyPr/>
          <a:lstStyle/>
          <a:p>
            <a:pPr>
              <a:spcBef>
                <a:spcPts val="400"/>
              </a:spcBef>
            </a:pPr>
            <a:r>
              <a:rPr lang="en-US" sz="2200" dirty="0"/>
              <a:t>Cytokine release syndrome (CRS)</a:t>
            </a:r>
          </a:p>
          <a:p>
            <a:pPr lvl="1">
              <a:spcBef>
                <a:spcPts val="400"/>
              </a:spcBef>
            </a:pPr>
            <a:r>
              <a:rPr lang="en-US" sz="2000" dirty="0"/>
              <a:t>American Society of Transplant and Cellular Therapy grading</a:t>
            </a:r>
          </a:p>
          <a:p>
            <a:pPr lvl="1">
              <a:spcBef>
                <a:spcPts val="400"/>
              </a:spcBef>
            </a:pPr>
            <a:r>
              <a:rPr lang="en-US" sz="2000" dirty="0"/>
              <a:t>Incidence and timing of onset vary by disease subtype, product, administration route, and dosing schedule</a:t>
            </a:r>
          </a:p>
          <a:p>
            <a:pPr lvl="1">
              <a:spcBef>
                <a:spcPts val="400"/>
              </a:spcBef>
            </a:pPr>
            <a:r>
              <a:rPr lang="en-US" sz="2000" dirty="0"/>
              <a:t>Incidence across products: 40%-65%</a:t>
            </a:r>
          </a:p>
          <a:p>
            <a:pPr lvl="2">
              <a:spcBef>
                <a:spcPts val="400"/>
              </a:spcBef>
              <a:buFont typeface="Wingdings" panose="05000000000000000000" pitchFamily="2" charset="2"/>
              <a:buChar char="§"/>
            </a:pPr>
            <a:r>
              <a:rPr lang="en-US" sz="1800" dirty="0"/>
              <a:t>Grade 1/2: 43%-70%</a:t>
            </a:r>
          </a:p>
          <a:p>
            <a:pPr lvl="2">
              <a:spcBef>
                <a:spcPts val="400"/>
              </a:spcBef>
              <a:buFont typeface="Wingdings" panose="05000000000000000000" pitchFamily="2" charset="2"/>
              <a:buChar char="§"/>
            </a:pPr>
            <a:r>
              <a:rPr lang="en-US" sz="1800" dirty="0"/>
              <a:t>Grade 3/4: 2%-4%</a:t>
            </a:r>
          </a:p>
          <a:p>
            <a:pPr>
              <a:spcBef>
                <a:spcPts val="400"/>
              </a:spcBef>
            </a:pPr>
            <a:r>
              <a:rPr lang="en-US" sz="2200" dirty="0"/>
              <a:t>Neurotoxicity: Immune effector-cell associated neurotoxicity syndrome (ICANS)</a:t>
            </a:r>
          </a:p>
          <a:p>
            <a:pPr lvl="1">
              <a:spcBef>
                <a:spcPts val="400"/>
              </a:spcBef>
            </a:pPr>
            <a:r>
              <a:rPr lang="en-US" sz="2000" dirty="0"/>
              <a:t>Incidence across products: 1%-8%</a:t>
            </a:r>
          </a:p>
          <a:p>
            <a:pPr>
              <a:spcBef>
                <a:spcPts val="400"/>
              </a:spcBef>
            </a:pPr>
            <a:r>
              <a:rPr lang="en-US" sz="2200" dirty="0" err="1"/>
              <a:t>Cytopenias</a:t>
            </a:r>
            <a:r>
              <a:rPr lang="en-US" sz="2200" dirty="0"/>
              <a:t>/infections</a:t>
            </a:r>
          </a:p>
          <a:p>
            <a:pPr>
              <a:spcBef>
                <a:spcPts val="400"/>
              </a:spcBef>
            </a:pPr>
            <a:r>
              <a:rPr lang="en-US" sz="2200" dirty="0"/>
              <a:t>Tumor flare (with FL and DLBCL FDA-approved bispecific antibodies)</a:t>
            </a:r>
          </a:p>
          <a:p>
            <a:pPr>
              <a:spcBef>
                <a:spcPts val="400"/>
              </a:spcBef>
            </a:pPr>
            <a:r>
              <a:rPr lang="en-US" sz="2200" dirty="0"/>
              <a:t>Hypersensitivity reactions</a:t>
            </a:r>
          </a:p>
          <a:p>
            <a:endParaRPr lang="en-US" dirty="0"/>
          </a:p>
        </p:txBody>
      </p:sp>
    </p:spTree>
    <p:extLst>
      <p:ext uri="{BB962C8B-B14F-4D97-AF65-F5344CB8AC3E}">
        <p14:creationId xmlns:p14="http://schemas.microsoft.com/office/powerpoint/2010/main" val="1206819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C93E-5438-3B5F-54DA-F15FCC610E1B}"/>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Toxicity Mitigation</a:t>
            </a:r>
            <a:endParaRPr lang="en-US" dirty="0"/>
          </a:p>
        </p:txBody>
      </p:sp>
      <p:graphicFrame>
        <p:nvGraphicFramePr>
          <p:cNvPr id="4" name="Content Placeholder 4">
            <a:extLst>
              <a:ext uri="{FF2B5EF4-FFF2-40B4-BE49-F238E27FC236}">
                <a16:creationId xmlns:a16="http://schemas.microsoft.com/office/drawing/2014/main" id="{E1D32706-AB5D-F5D1-6801-CC081970CAED}"/>
              </a:ext>
            </a:extLst>
          </p:cNvPr>
          <p:cNvGraphicFramePr>
            <a:graphicFrameLocks/>
          </p:cNvGraphicFramePr>
          <p:nvPr>
            <p:extLst>
              <p:ext uri="{D42A27DB-BD31-4B8C-83A1-F6EECF244321}">
                <p14:modId xmlns:p14="http://schemas.microsoft.com/office/powerpoint/2010/main" val="2632901568"/>
              </p:ext>
            </p:extLst>
          </p:nvPr>
        </p:nvGraphicFramePr>
        <p:xfrm>
          <a:off x="2048669" y="1512888"/>
          <a:ext cx="7078662" cy="465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Alarm clock with solid fill">
            <a:extLst>
              <a:ext uri="{FF2B5EF4-FFF2-40B4-BE49-F238E27FC236}">
                <a16:creationId xmlns:a16="http://schemas.microsoft.com/office/drawing/2014/main" id="{832BF88A-16C5-D0C6-657B-F3ABD9FE6A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57426" y="1781175"/>
            <a:ext cx="654050" cy="654050"/>
          </a:xfrm>
          <a:prstGeom prst="rect">
            <a:avLst/>
          </a:prstGeom>
        </p:spPr>
      </p:pic>
      <p:sp>
        <p:nvSpPr>
          <p:cNvPr id="6" name="Arrow: Up 5">
            <a:extLst>
              <a:ext uri="{FF2B5EF4-FFF2-40B4-BE49-F238E27FC236}">
                <a16:creationId xmlns:a16="http://schemas.microsoft.com/office/drawing/2014/main" id="{C815D2F5-9205-D4C5-3C03-0FB4DE919CAA}"/>
              </a:ext>
            </a:extLst>
          </p:cNvPr>
          <p:cNvSpPr/>
          <p:nvPr/>
        </p:nvSpPr>
        <p:spPr bwMode="auto">
          <a:xfrm>
            <a:off x="2728912" y="2746377"/>
            <a:ext cx="352425" cy="381000"/>
          </a:xfrm>
          <a:prstGeom prst="upArrow">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a:solidFill>
                <a:schemeClr val="tx1"/>
              </a:solidFill>
              <a:latin typeface="Calibri" panose="020F0502020204030204" pitchFamily="34" charset="0"/>
            </a:endParaRPr>
          </a:p>
        </p:txBody>
      </p:sp>
      <p:pic>
        <p:nvPicPr>
          <p:cNvPr id="7" name="Graphic 6" descr="IV with solid fill">
            <a:extLst>
              <a:ext uri="{FF2B5EF4-FFF2-40B4-BE49-F238E27FC236}">
                <a16:creationId xmlns:a16="http://schemas.microsoft.com/office/drawing/2014/main" id="{A327CD8A-F268-6204-C470-389611B3D7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57487" y="3584574"/>
            <a:ext cx="523875" cy="523875"/>
          </a:xfrm>
          <a:prstGeom prst="rect">
            <a:avLst/>
          </a:prstGeom>
        </p:spPr>
      </p:pic>
      <p:pic>
        <p:nvPicPr>
          <p:cNvPr id="8" name="Graphic 7" descr="Medicine with solid fill">
            <a:extLst>
              <a:ext uri="{FF2B5EF4-FFF2-40B4-BE49-F238E27FC236}">
                <a16:creationId xmlns:a16="http://schemas.microsoft.com/office/drawing/2014/main" id="{57D42ED0-EF74-4204-0C01-2D4728D28C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39976" y="5346700"/>
            <a:ext cx="523875" cy="523875"/>
          </a:xfrm>
          <a:prstGeom prst="rect">
            <a:avLst/>
          </a:prstGeom>
        </p:spPr>
      </p:pic>
      <p:pic>
        <p:nvPicPr>
          <p:cNvPr id="9" name="Graphic 8" descr="Document with solid fill">
            <a:extLst>
              <a:ext uri="{FF2B5EF4-FFF2-40B4-BE49-F238E27FC236}">
                <a16:creationId xmlns:a16="http://schemas.microsoft.com/office/drawing/2014/main" id="{E8A155E8-D024-65C5-9A34-54FCFCD5966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86049" y="4498974"/>
            <a:ext cx="457200" cy="457200"/>
          </a:xfrm>
          <a:prstGeom prst="rect">
            <a:avLst/>
          </a:prstGeom>
        </p:spPr>
      </p:pic>
    </p:spTree>
    <p:extLst>
      <p:ext uri="{BB962C8B-B14F-4D97-AF65-F5344CB8AC3E}">
        <p14:creationId xmlns:p14="http://schemas.microsoft.com/office/powerpoint/2010/main" val="1862773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7DE6-4EF9-4322-2012-1D39A101437E}"/>
              </a:ext>
            </a:extLst>
          </p:cNvPr>
          <p:cNvSpPr>
            <a:spLocks noGrp="1"/>
          </p:cNvSpPr>
          <p:nvPr>
            <p:ph type="title"/>
          </p:nvPr>
        </p:nvSpPr>
        <p:spPr/>
        <p:txBody>
          <a:bodyPr/>
          <a:lstStyle/>
          <a:p>
            <a:r>
              <a:rPr lang="en-US" dirty="0"/>
              <a:t>General </a:t>
            </a:r>
            <a:r>
              <a:rPr lang="en-US" b="1" dirty="0"/>
              <a:t>Management of CRS With Bispecific Antibodies</a:t>
            </a:r>
          </a:p>
        </p:txBody>
      </p:sp>
      <p:sp>
        <p:nvSpPr>
          <p:cNvPr id="7" name="Content Placeholder 6">
            <a:extLst>
              <a:ext uri="{FF2B5EF4-FFF2-40B4-BE49-F238E27FC236}">
                <a16:creationId xmlns:a16="http://schemas.microsoft.com/office/drawing/2014/main" id="{7824FF8D-69C5-3309-0209-E84AE139F964}"/>
              </a:ext>
            </a:extLst>
          </p:cNvPr>
          <p:cNvSpPr>
            <a:spLocks noGrp="1"/>
          </p:cNvSpPr>
          <p:nvPr>
            <p:ph idx="1"/>
          </p:nvPr>
        </p:nvSpPr>
        <p:spPr/>
        <p:txBody>
          <a:bodyPr/>
          <a:lstStyle/>
          <a:p>
            <a:r>
              <a:rPr lang="en-US" sz="2400" b="1" dirty="0">
                <a:solidFill>
                  <a:schemeClr val="accent3"/>
                </a:solidFill>
              </a:rPr>
              <a:t>Rule out other etiologies</a:t>
            </a:r>
            <a:r>
              <a:rPr lang="en-US" sz="2400" dirty="0">
                <a:solidFill>
                  <a:schemeClr val="accent3"/>
                </a:solidFill>
              </a:rPr>
              <a:t>: </a:t>
            </a:r>
            <a:r>
              <a:rPr lang="en-US" sz="2400" dirty="0"/>
              <a:t>infection, underlying cardiopulmonary condition, VTE</a:t>
            </a:r>
            <a:endParaRPr lang="en-US" dirty="0"/>
          </a:p>
        </p:txBody>
      </p:sp>
      <p:sp>
        <p:nvSpPr>
          <p:cNvPr id="4" name="Text Box 15">
            <a:extLst>
              <a:ext uri="{FF2B5EF4-FFF2-40B4-BE49-F238E27FC236}">
                <a16:creationId xmlns:a16="http://schemas.microsoft.com/office/drawing/2014/main" id="{1AD197F9-742F-0534-15B8-2A84CFF1DFB7}"/>
              </a:ext>
            </a:extLst>
          </p:cNvPr>
          <p:cNvSpPr txBox="1">
            <a:spLocks noChangeArrowheads="1"/>
          </p:cNvSpPr>
          <p:nvPr/>
        </p:nvSpPr>
        <p:spPr bwMode="auto">
          <a:xfrm>
            <a:off x="428979" y="6178429"/>
            <a:ext cx="6594819"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lang="en-US" altLang="en-US" sz="1200" b="0" spc="-11" dirty="0">
                <a:solidFill>
                  <a:srgbClr val="455560"/>
                </a:solidFill>
                <a:latin typeface="Calibri" panose="020F0502020204030204" pitchFamily="34" charset="0"/>
                <a:cs typeface="Arial" panose="020B0604020202020204" pitchFamily="34" charset="0"/>
              </a:rPr>
              <a:t>Crombie. Blood. 2024;143:1565. </a:t>
            </a:r>
            <a:r>
              <a:rPr lang="en-US" altLang="en-US" sz="1200" b="0" spc="-11" dirty="0" err="1">
                <a:solidFill>
                  <a:srgbClr val="455560"/>
                </a:solidFill>
                <a:latin typeface="Calibri" panose="020F0502020204030204" pitchFamily="34" charset="0"/>
                <a:cs typeface="Arial" panose="020B0604020202020204" pitchFamily="34" charset="0"/>
              </a:rPr>
              <a:t>Elranatamab-bcmm</a:t>
            </a:r>
            <a:r>
              <a:rPr lang="en-US" altLang="en-US" sz="1200" b="0" spc="-11" dirty="0">
                <a:solidFill>
                  <a:srgbClr val="455560"/>
                </a:solidFill>
                <a:latin typeface="Calibri" panose="020F0502020204030204" pitchFamily="34" charset="0"/>
                <a:cs typeface="Arial" panose="020B0604020202020204" pitchFamily="34" charset="0"/>
              </a:rPr>
              <a:t> PI. </a:t>
            </a:r>
            <a:r>
              <a:rPr lang="en-US" altLang="en-US" sz="1200" b="0" spc="-11" dirty="0" err="1">
                <a:solidFill>
                  <a:srgbClr val="455560"/>
                </a:solidFill>
                <a:latin typeface="Calibri" panose="020F0502020204030204" pitchFamily="34" charset="0"/>
                <a:cs typeface="Arial" panose="020B0604020202020204" pitchFamily="34" charset="0"/>
              </a:rPr>
              <a:t>Epcoritamab-bysp</a:t>
            </a:r>
            <a:r>
              <a:rPr lang="en-US" altLang="en-US" sz="1200" b="0" spc="-11" dirty="0">
                <a:solidFill>
                  <a:srgbClr val="455560"/>
                </a:solidFill>
                <a:latin typeface="Calibri" panose="020F0502020204030204" pitchFamily="34" charset="0"/>
                <a:cs typeface="Arial" panose="020B0604020202020204" pitchFamily="34" charset="0"/>
              </a:rPr>
              <a:t> PI. Mosunetuzumab-</a:t>
            </a:r>
            <a:r>
              <a:rPr lang="en-US" altLang="en-US" sz="1200" b="0" spc="-11" dirty="0" err="1">
                <a:solidFill>
                  <a:srgbClr val="455560"/>
                </a:solidFill>
                <a:latin typeface="Calibri" panose="020F0502020204030204" pitchFamily="34" charset="0"/>
                <a:cs typeface="Arial" panose="020B0604020202020204" pitchFamily="34" charset="0"/>
              </a:rPr>
              <a:t>axgb</a:t>
            </a:r>
            <a:r>
              <a:rPr lang="en-US" altLang="en-US" sz="1200" b="0" spc="-11" dirty="0">
                <a:solidFill>
                  <a:srgbClr val="455560"/>
                </a:solidFill>
                <a:latin typeface="Calibri" panose="020F0502020204030204" pitchFamily="34" charset="0"/>
                <a:cs typeface="Arial" panose="020B0604020202020204" pitchFamily="34" charset="0"/>
              </a:rPr>
              <a:t> PI. </a:t>
            </a:r>
            <a:r>
              <a:rPr lang="en-US" altLang="en-US" sz="1200" b="0" spc="-11" dirty="0" err="1">
                <a:solidFill>
                  <a:srgbClr val="455560"/>
                </a:solidFill>
                <a:latin typeface="Calibri" panose="020F0502020204030204" pitchFamily="34" charset="0"/>
                <a:cs typeface="Arial" panose="020B0604020202020204" pitchFamily="34" charset="0"/>
              </a:rPr>
              <a:t>Talquetamab-tvgs</a:t>
            </a:r>
            <a:r>
              <a:rPr lang="en-US" altLang="en-US" sz="1200" b="0" spc="-11" dirty="0">
                <a:solidFill>
                  <a:srgbClr val="455560"/>
                </a:solidFill>
                <a:latin typeface="Calibri" panose="020F0502020204030204" pitchFamily="34" charset="0"/>
                <a:cs typeface="Arial" panose="020B0604020202020204" pitchFamily="34" charset="0"/>
              </a:rPr>
              <a:t> PI. </a:t>
            </a:r>
            <a:r>
              <a:rPr lang="en-US" altLang="en-US" sz="1200" b="0" spc="-11" dirty="0" err="1">
                <a:solidFill>
                  <a:srgbClr val="455560"/>
                </a:solidFill>
                <a:latin typeface="Calibri" panose="020F0502020204030204" pitchFamily="34" charset="0"/>
                <a:cs typeface="Arial" panose="020B0604020202020204" pitchFamily="34" charset="0"/>
              </a:rPr>
              <a:t>Teclistamab-cqvy</a:t>
            </a:r>
            <a:r>
              <a:rPr lang="en-US" altLang="en-US" sz="1200" b="0" spc="-11" dirty="0">
                <a:solidFill>
                  <a:srgbClr val="455560"/>
                </a:solidFill>
                <a:latin typeface="Calibri" panose="020F0502020204030204" pitchFamily="34" charset="0"/>
                <a:cs typeface="Arial" panose="020B0604020202020204" pitchFamily="34" charset="0"/>
              </a:rPr>
              <a:t> PI. </a:t>
            </a:r>
          </a:p>
        </p:txBody>
      </p:sp>
      <p:graphicFrame>
        <p:nvGraphicFramePr>
          <p:cNvPr id="6" name="Group 32">
            <a:extLst>
              <a:ext uri="{FF2B5EF4-FFF2-40B4-BE49-F238E27FC236}">
                <a16:creationId xmlns:a16="http://schemas.microsoft.com/office/drawing/2014/main" id="{ADAC8502-BA91-92B7-1FFE-0AE81BAA53EF}"/>
              </a:ext>
            </a:extLst>
          </p:cNvPr>
          <p:cNvGraphicFramePr>
            <a:graphicFrameLocks noGrp="1"/>
          </p:cNvGraphicFramePr>
          <p:nvPr>
            <p:extLst>
              <p:ext uri="{D42A27DB-BD31-4B8C-83A1-F6EECF244321}">
                <p14:modId xmlns:p14="http://schemas.microsoft.com/office/powerpoint/2010/main" val="101893264"/>
              </p:ext>
            </p:extLst>
          </p:nvPr>
        </p:nvGraphicFramePr>
        <p:xfrm>
          <a:off x="709796" y="2272124"/>
          <a:ext cx="10794310" cy="3200480"/>
        </p:xfrm>
        <a:graphic>
          <a:graphicData uri="http://schemas.openxmlformats.org/drawingml/2006/table">
            <a:tbl>
              <a:tblPr/>
              <a:tblGrid>
                <a:gridCol w="1416349">
                  <a:extLst>
                    <a:ext uri="{9D8B030D-6E8A-4147-A177-3AD203B41FA5}">
                      <a16:colId xmlns:a16="http://schemas.microsoft.com/office/drawing/2014/main" val="20000"/>
                    </a:ext>
                  </a:extLst>
                </a:gridCol>
                <a:gridCol w="9377961">
                  <a:extLst>
                    <a:ext uri="{9D8B030D-6E8A-4147-A177-3AD203B41FA5}">
                      <a16:colId xmlns:a16="http://schemas.microsoft.com/office/drawing/2014/main" val="20001"/>
                    </a:ext>
                  </a:extLst>
                </a:gridCol>
              </a:tblGrid>
              <a:tr h="347472">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CRS Grade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Recommended Management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34747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 </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Withhold until resolution, administer supportive care and premedication before next dose (as clinically indicated)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347472">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b="0" i="1" u="none" strike="noStrike" cap="none" normalizeH="0" baseline="0" dirty="0">
                          <a:ln>
                            <a:noFill/>
                          </a:ln>
                          <a:solidFill>
                            <a:schemeClr val="bg2">
                              <a:lumMod val="10000"/>
                            </a:schemeClr>
                          </a:solidFill>
                          <a:effectLst/>
                          <a:latin typeface="Calibri" panose="020F0502020204030204" pitchFamily="34" charset="0"/>
                        </a:rPr>
                        <a:t>First occurrence</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withhold until resolution (grade ≤1), administer supportive care and consider </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48-hr hospitalization after next dose, according to institutional and manufacturer guidelines</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Recurrent</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for mosunetuzumab, follow grade 3 guidelines</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4747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3</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b="0" i="1" u="none" strike="noStrike" cap="none" normalizeH="0" baseline="0" dirty="0">
                          <a:ln>
                            <a:noFill/>
                          </a:ln>
                          <a:solidFill>
                            <a:schemeClr val="bg2">
                              <a:lumMod val="10000"/>
                            </a:schemeClr>
                          </a:solidFill>
                          <a:effectLst/>
                          <a:latin typeface="Calibri" panose="020F0502020204030204" pitchFamily="34" charset="0"/>
                        </a:rPr>
                        <a:t>First occurrence</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withhold until resolution (grade ≤1), administer supportive care and premedication before next dose, consider ICU/critical care as needed</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b="0" i="1" u="none" strike="noStrike" cap="none" normalizeH="0" baseline="0" dirty="0">
                          <a:ln>
                            <a:noFill/>
                          </a:ln>
                          <a:solidFill>
                            <a:schemeClr val="bg2">
                              <a:lumMod val="10000"/>
                            </a:schemeClr>
                          </a:solidFill>
                          <a:effectLst/>
                          <a:latin typeface="Calibri" panose="020F0502020204030204" pitchFamily="34" charset="0"/>
                        </a:rPr>
                        <a:t>Recurrent</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permanently discontinue drug, provide ICU/critical care as needed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34747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indent="-285750" algn="l">
                        <a:buClrTx/>
                        <a:buFont typeface="Wingdings" panose="05000000000000000000" pitchFamily="2" charset="2"/>
                        <a:buChar cha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Permanently discontinue, provide ICU/critical care as needed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3519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2">
            <a:extLst>
              <a:ext uri="{FF2B5EF4-FFF2-40B4-BE49-F238E27FC236}">
                <a16:creationId xmlns:a16="http://schemas.microsoft.com/office/drawing/2014/main" id="{67AA662C-ADBD-B83F-5A90-86FD23423B10}"/>
              </a:ext>
            </a:extLst>
          </p:cNvPr>
          <p:cNvGraphicFramePr>
            <a:graphicFrameLocks noGrp="1"/>
          </p:cNvGraphicFramePr>
          <p:nvPr>
            <p:extLst>
              <p:ext uri="{D42A27DB-BD31-4B8C-83A1-F6EECF244321}">
                <p14:modId xmlns:p14="http://schemas.microsoft.com/office/powerpoint/2010/main" val="3362791623"/>
              </p:ext>
            </p:extLst>
          </p:nvPr>
        </p:nvGraphicFramePr>
        <p:xfrm>
          <a:off x="709796" y="2272124"/>
          <a:ext cx="10794310" cy="3200480"/>
        </p:xfrm>
        <a:graphic>
          <a:graphicData uri="http://schemas.openxmlformats.org/drawingml/2006/table">
            <a:tbl>
              <a:tblPr/>
              <a:tblGrid>
                <a:gridCol w="1416349">
                  <a:extLst>
                    <a:ext uri="{9D8B030D-6E8A-4147-A177-3AD203B41FA5}">
                      <a16:colId xmlns:a16="http://schemas.microsoft.com/office/drawing/2014/main" val="20000"/>
                    </a:ext>
                  </a:extLst>
                </a:gridCol>
                <a:gridCol w="9377961">
                  <a:extLst>
                    <a:ext uri="{9D8B030D-6E8A-4147-A177-3AD203B41FA5}">
                      <a16:colId xmlns:a16="http://schemas.microsoft.com/office/drawing/2014/main" val="20001"/>
                    </a:ext>
                  </a:extLst>
                </a:gridCol>
              </a:tblGrid>
              <a:tr h="347472">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CRS Grade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Recommended Management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34747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 </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Withhold until resolution, administer supportive care and premedication before next dose (as clinically indicated)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347472">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b="0" i="1" u="none" strike="noStrike" cap="none" normalizeH="0" baseline="0">
                          <a:ln>
                            <a:noFill/>
                          </a:ln>
                          <a:solidFill>
                            <a:schemeClr val="bg2">
                              <a:lumMod val="10000"/>
                            </a:schemeClr>
                          </a:solidFill>
                          <a:effectLst/>
                          <a:latin typeface="Calibri" panose="020F0502020204030204" pitchFamily="34" charset="0"/>
                        </a:rPr>
                        <a:t>First occurrence</a:t>
                      </a:r>
                      <a:r>
                        <a:rPr kumimoji="0" lang="en-US" sz="1800" b="0" i="0" u="none" strike="noStrike" cap="none" normalizeH="0" baseline="0">
                          <a:ln>
                            <a:noFill/>
                          </a:ln>
                          <a:solidFill>
                            <a:schemeClr val="bg2">
                              <a:lumMod val="10000"/>
                            </a:schemeClr>
                          </a:solidFill>
                          <a:effectLst/>
                          <a:latin typeface="Calibri" panose="020F0502020204030204" pitchFamily="34" charset="0"/>
                        </a:rPr>
                        <a:t>: withhold until resolution (grade ≤1), administer supportive care and consider </a:t>
                      </a: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48-hr hospitalization after next dose, according to institutional and manufacturer guidelines</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b="0" i="1" u="none" strike="noStrike" kern="1200" cap="none" normalizeH="0" baseline="0">
                          <a:ln>
                            <a:noFill/>
                          </a:ln>
                          <a:solidFill>
                            <a:schemeClr val="bg2">
                              <a:lumMod val="10000"/>
                            </a:schemeClr>
                          </a:solidFill>
                          <a:effectLst/>
                          <a:latin typeface="Calibri" panose="020F0502020204030204" pitchFamily="34" charset="0"/>
                          <a:ea typeface="+mn-ea"/>
                          <a:cs typeface="+mn-cs"/>
                        </a:rPr>
                        <a:t>Recurrent</a:t>
                      </a: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 for </a:t>
                      </a:r>
                      <a:r>
                        <a:rPr kumimoji="0" lang="en-US" sz="1800" b="0" i="0" u="none" strike="noStrike" kern="1200" cap="none" normalizeH="0" baseline="0" err="1">
                          <a:ln>
                            <a:noFill/>
                          </a:ln>
                          <a:solidFill>
                            <a:schemeClr val="bg2">
                              <a:lumMod val="10000"/>
                            </a:schemeClr>
                          </a:solidFill>
                          <a:effectLst/>
                          <a:latin typeface="Calibri" panose="020F0502020204030204" pitchFamily="34" charset="0"/>
                          <a:ea typeface="+mn-ea"/>
                          <a:cs typeface="+mn-cs"/>
                        </a:rPr>
                        <a:t>mosunetuzumab</a:t>
                      </a: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 follow grade 3 guidelines</a:t>
                      </a:r>
                      <a:endParaRPr kumimoji="0" lang="en-US" sz="18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4747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3</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b="0" i="1" u="none" strike="noStrike" cap="none" normalizeH="0" baseline="0">
                          <a:ln>
                            <a:noFill/>
                          </a:ln>
                          <a:solidFill>
                            <a:schemeClr val="bg2">
                              <a:lumMod val="10000"/>
                            </a:schemeClr>
                          </a:solidFill>
                          <a:effectLst/>
                          <a:latin typeface="Calibri" panose="020F0502020204030204" pitchFamily="34" charset="0"/>
                        </a:rPr>
                        <a:t>First occurrence</a:t>
                      </a:r>
                      <a:r>
                        <a:rPr kumimoji="0" lang="en-US" sz="1800" b="0" i="0" u="none" strike="noStrike" cap="none" normalizeH="0" baseline="0">
                          <a:ln>
                            <a:noFill/>
                          </a:ln>
                          <a:solidFill>
                            <a:schemeClr val="bg2">
                              <a:lumMod val="10000"/>
                            </a:schemeClr>
                          </a:solidFill>
                          <a:effectLst/>
                          <a:latin typeface="Calibri" panose="020F0502020204030204" pitchFamily="34" charset="0"/>
                        </a:rPr>
                        <a:t>: withhold until resolution (grade ≤1), administer supportive care and premedication before next dose, consider ICU/critical care as needed</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b="0" i="1" u="none" strike="noStrike" cap="none" normalizeH="0" baseline="0">
                          <a:ln>
                            <a:noFill/>
                          </a:ln>
                          <a:solidFill>
                            <a:schemeClr val="bg2">
                              <a:lumMod val="10000"/>
                            </a:schemeClr>
                          </a:solidFill>
                          <a:effectLst/>
                          <a:latin typeface="Calibri" panose="020F0502020204030204" pitchFamily="34" charset="0"/>
                        </a:rPr>
                        <a:t>Recurrent</a:t>
                      </a:r>
                      <a:r>
                        <a:rPr kumimoji="0" lang="en-US" sz="1800" b="0" i="0" u="none" strike="noStrike" cap="none" normalizeH="0" baseline="0">
                          <a:ln>
                            <a:noFill/>
                          </a:ln>
                          <a:solidFill>
                            <a:schemeClr val="bg2">
                              <a:lumMod val="10000"/>
                            </a:schemeClr>
                          </a:solidFill>
                          <a:effectLst/>
                          <a:latin typeface="Calibri" panose="020F0502020204030204" pitchFamily="34" charset="0"/>
                        </a:rPr>
                        <a:t>: permanently discontinue drug, provide ICU/critical care as needed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34747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indent="-285750" algn="l">
                        <a:buClrTx/>
                        <a:buFont typeface="Wingdings" panose="05000000000000000000" pitchFamily="2" charset="2"/>
                        <a:buChar char="§"/>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Permanently discontinue, provide ICU/critical care as needed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CC6E7DE6-4EF9-4322-2012-1D39A101437E}"/>
              </a:ext>
            </a:extLst>
          </p:cNvPr>
          <p:cNvSpPr>
            <a:spLocks noGrp="1"/>
          </p:cNvSpPr>
          <p:nvPr>
            <p:ph type="title"/>
          </p:nvPr>
        </p:nvSpPr>
        <p:spPr/>
        <p:txBody>
          <a:bodyPr/>
          <a:lstStyle/>
          <a:p>
            <a:r>
              <a:rPr lang="en-US"/>
              <a:t>General </a:t>
            </a:r>
            <a:r>
              <a:rPr lang="en-US" b="1"/>
              <a:t>Management of CRS With Bispecific Antibodies</a:t>
            </a:r>
          </a:p>
        </p:txBody>
      </p:sp>
      <p:sp>
        <p:nvSpPr>
          <p:cNvPr id="7" name="Content Placeholder 6">
            <a:extLst>
              <a:ext uri="{FF2B5EF4-FFF2-40B4-BE49-F238E27FC236}">
                <a16:creationId xmlns:a16="http://schemas.microsoft.com/office/drawing/2014/main" id="{7824FF8D-69C5-3309-0209-E84AE139F964}"/>
              </a:ext>
            </a:extLst>
          </p:cNvPr>
          <p:cNvSpPr>
            <a:spLocks noGrp="1"/>
          </p:cNvSpPr>
          <p:nvPr>
            <p:ph idx="1"/>
          </p:nvPr>
        </p:nvSpPr>
        <p:spPr/>
        <p:txBody>
          <a:bodyPr/>
          <a:lstStyle/>
          <a:p>
            <a:r>
              <a:rPr lang="en-US" sz="2400" b="1" dirty="0">
                <a:solidFill>
                  <a:schemeClr val="accent3"/>
                </a:solidFill>
              </a:rPr>
              <a:t>Rule out other etiologies</a:t>
            </a:r>
            <a:r>
              <a:rPr lang="en-US" sz="2400" dirty="0">
                <a:solidFill>
                  <a:schemeClr val="accent3"/>
                </a:solidFill>
              </a:rPr>
              <a:t>: </a:t>
            </a:r>
            <a:r>
              <a:rPr lang="en-US" sz="2400" dirty="0"/>
              <a:t>infection, underlying cardiopulmonary condition, VTE</a:t>
            </a:r>
          </a:p>
          <a:p>
            <a:endParaRPr lang="en-US" dirty="0"/>
          </a:p>
        </p:txBody>
      </p:sp>
      <p:sp>
        <p:nvSpPr>
          <p:cNvPr id="4" name="Text Box 15">
            <a:extLst>
              <a:ext uri="{FF2B5EF4-FFF2-40B4-BE49-F238E27FC236}">
                <a16:creationId xmlns:a16="http://schemas.microsoft.com/office/drawing/2014/main" id="{1AD197F9-742F-0534-15B8-2A84CFF1DFB7}"/>
              </a:ext>
            </a:extLst>
          </p:cNvPr>
          <p:cNvSpPr txBox="1">
            <a:spLocks noChangeArrowheads="1"/>
          </p:cNvSpPr>
          <p:nvPr/>
        </p:nvSpPr>
        <p:spPr bwMode="auto">
          <a:xfrm>
            <a:off x="398835" y="6373143"/>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lang="en-US" altLang="en-US" sz="1200" b="0" spc="-11" dirty="0">
                <a:solidFill>
                  <a:srgbClr val="455560"/>
                </a:solidFill>
                <a:latin typeface="Calibri" panose="020F0502020204030204" pitchFamily="34" charset="0"/>
                <a:cs typeface="Arial" panose="020B0604020202020204" pitchFamily="34" charset="0"/>
              </a:rPr>
              <a:t>Crombie</a:t>
            </a: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Blood. </a:t>
            </a:r>
            <a:r>
              <a:rPr lang="en-US" altLang="en-US" sz="1200" b="0" spc="-11" dirty="0">
                <a:solidFill>
                  <a:srgbClr val="455560"/>
                </a:solidFill>
                <a:latin typeface="Calibri" panose="020F0502020204030204" pitchFamily="34" charset="0"/>
                <a:cs typeface="Arial" panose="020B0604020202020204" pitchFamily="34" charset="0"/>
              </a:rPr>
              <a:t>2024;143:1565. </a:t>
            </a:r>
            <a:r>
              <a:rPr lang="en-US" altLang="en-US" sz="1200" b="0" spc="-11" dirty="0" err="1">
                <a:solidFill>
                  <a:srgbClr val="455560"/>
                </a:solidFill>
                <a:latin typeface="Calibri" panose="020F0502020204030204" pitchFamily="34" charset="0"/>
                <a:cs typeface="Arial" panose="020B0604020202020204" pitchFamily="34" charset="0"/>
              </a:rPr>
              <a:t>Elranatamab</a:t>
            </a:r>
            <a:r>
              <a:rPr lang="en-US" altLang="en-US" sz="1200" b="0" spc="-11" dirty="0">
                <a:solidFill>
                  <a:srgbClr val="455560"/>
                </a:solidFill>
                <a:latin typeface="Calibri" panose="020F0502020204030204" pitchFamily="34" charset="0"/>
                <a:cs typeface="Arial" panose="020B0604020202020204" pitchFamily="34" charset="0"/>
              </a:rPr>
              <a:t> PI. </a:t>
            </a:r>
            <a:r>
              <a:rPr lang="en-US" altLang="en-US" sz="1200" b="0" spc="-11" dirty="0" err="1">
                <a:solidFill>
                  <a:srgbClr val="455560"/>
                </a:solidFill>
                <a:latin typeface="Calibri" panose="020F0502020204030204" pitchFamily="34" charset="0"/>
                <a:cs typeface="Arial" panose="020B0604020202020204" pitchFamily="34" charset="0"/>
              </a:rPr>
              <a:t>Epcoritamab</a:t>
            </a:r>
            <a:r>
              <a:rPr lang="en-US" altLang="en-US" sz="1200" b="0" spc="-11" dirty="0">
                <a:solidFill>
                  <a:srgbClr val="455560"/>
                </a:solidFill>
                <a:latin typeface="Calibri" panose="020F0502020204030204" pitchFamily="34" charset="0"/>
                <a:cs typeface="Arial" panose="020B0604020202020204" pitchFamily="34" charset="0"/>
              </a:rPr>
              <a:t> PI. Mosunetuzumab PI. </a:t>
            </a:r>
            <a:r>
              <a:rPr lang="en-US" altLang="en-US" sz="1200" b="0" spc="-11" dirty="0" err="1">
                <a:solidFill>
                  <a:srgbClr val="455560"/>
                </a:solidFill>
                <a:latin typeface="Calibri" panose="020F0502020204030204" pitchFamily="34" charset="0"/>
                <a:cs typeface="Arial" panose="020B0604020202020204" pitchFamily="34" charset="0"/>
              </a:rPr>
              <a:t>Talquetamab</a:t>
            </a:r>
            <a:r>
              <a:rPr lang="en-US" altLang="en-US" sz="1200" b="0" spc="-11" dirty="0">
                <a:solidFill>
                  <a:srgbClr val="455560"/>
                </a:solidFill>
                <a:latin typeface="Calibri" panose="020F0502020204030204" pitchFamily="34" charset="0"/>
                <a:cs typeface="Arial" panose="020B0604020202020204" pitchFamily="34" charset="0"/>
              </a:rPr>
              <a:t> PI. </a:t>
            </a:r>
            <a:r>
              <a:rPr lang="en-US" altLang="en-US" sz="1200" b="0" spc="-11" dirty="0" err="1">
                <a:solidFill>
                  <a:srgbClr val="455560"/>
                </a:solidFill>
                <a:latin typeface="Calibri" panose="020F0502020204030204" pitchFamily="34" charset="0"/>
                <a:cs typeface="Arial" panose="020B0604020202020204" pitchFamily="34" charset="0"/>
              </a:rPr>
              <a:t>Teclistamab</a:t>
            </a:r>
            <a:r>
              <a:rPr lang="en-US" altLang="en-US" sz="1200" b="0" spc="-11" dirty="0">
                <a:solidFill>
                  <a:srgbClr val="455560"/>
                </a:solidFill>
                <a:latin typeface="Calibri" panose="020F0502020204030204" pitchFamily="34" charset="0"/>
                <a:cs typeface="Arial" panose="020B0604020202020204" pitchFamily="34" charset="0"/>
              </a:rPr>
              <a:t> PI. </a:t>
            </a:r>
          </a:p>
        </p:txBody>
      </p:sp>
      <p:pic>
        <p:nvPicPr>
          <p:cNvPr id="3" name="Picture 2">
            <a:extLst>
              <a:ext uri="{FF2B5EF4-FFF2-40B4-BE49-F238E27FC236}">
                <a16:creationId xmlns:a16="http://schemas.microsoft.com/office/drawing/2014/main" id="{045B5906-2361-DECA-5DB1-703181743A03}"/>
              </a:ext>
            </a:extLst>
          </p:cNvPr>
          <p:cNvPicPr>
            <a:picLocks noChangeAspect="1"/>
          </p:cNvPicPr>
          <p:nvPr/>
        </p:nvPicPr>
        <p:blipFill rotWithShape="1">
          <a:blip r:embed="rId3"/>
          <a:srcRect t="16161"/>
          <a:stretch/>
        </p:blipFill>
        <p:spPr>
          <a:xfrm>
            <a:off x="1089174" y="2695700"/>
            <a:ext cx="10013652" cy="25511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1049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3F08-7E2F-2764-2375-DD41ADBE6584}"/>
              </a:ext>
            </a:extLst>
          </p:cNvPr>
          <p:cNvSpPr>
            <a:spLocks noGrp="1"/>
          </p:cNvSpPr>
          <p:nvPr>
            <p:ph type="title"/>
          </p:nvPr>
        </p:nvSpPr>
        <p:spPr/>
        <p:txBody>
          <a:bodyPr/>
          <a:lstStyle/>
          <a:p>
            <a:r>
              <a:rPr lang="en-US"/>
              <a:t>Managing </a:t>
            </a:r>
            <a:r>
              <a:rPr lang="en-US">
                <a:solidFill>
                  <a:schemeClr val="accent3"/>
                </a:solidFill>
              </a:rPr>
              <a:t>Grade 1</a:t>
            </a:r>
            <a:r>
              <a:rPr lang="en-US"/>
              <a:t> CRS With CD3 x CD20 </a:t>
            </a:r>
            <a:br>
              <a:rPr lang="en-US"/>
            </a:br>
            <a:r>
              <a:rPr lang="en-US"/>
              <a:t>Bispecific Antibodies </a:t>
            </a:r>
          </a:p>
        </p:txBody>
      </p:sp>
      <p:graphicFrame>
        <p:nvGraphicFramePr>
          <p:cNvPr id="5" name="Group 3">
            <a:extLst>
              <a:ext uri="{FF2B5EF4-FFF2-40B4-BE49-F238E27FC236}">
                <a16:creationId xmlns:a16="http://schemas.microsoft.com/office/drawing/2014/main" id="{0CE6CA49-4403-70CE-2621-D7AE7234F6E8}"/>
              </a:ext>
            </a:extLst>
          </p:cNvPr>
          <p:cNvGraphicFramePr>
            <a:graphicFrameLocks/>
          </p:cNvGraphicFramePr>
          <p:nvPr>
            <p:extLst>
              <p:ext uri="{D42A27DB-BD31-4B8C-83A1-F6EECF244321}">
                <p14:modId xmlns:p14="http://schemas.microsoft.com/office/powerpoint/2010/main" val="1640421796"/>
              </p:ext>
            </p:extLst>
          </p:nvPr>
        </p:nvGraphicFramePr>
        <p:xfrm>
          <a:off x="506300" y="1593547"/>
          <a:ext cx="11253787" cy="4328192"/>
        </p:xfrm>
        <a:graphic>
          <a:graphicData uri="http://schemas.openxmlformats.org/drawingml/2006/table">
            <a:tbl>
              <a:tblPr/>
              <a:tblGrid>
                <a:gridCol w="1622541">
                  <a:extLst>
                    <a:ext uri="{9D8B030D-6E8A-4147-A177-3AD203B41FA5}">
                      <a16:colId xmlns:a16="http://schemas.microsoft.com/office/drawing/2014/main" val="20000"/>
                    </a:ext>
                  </a:extLst>
                </a:gridCol>
                <a:gridCol w="9631246">
                  <a:extLst>
                    <a:ext uri="{9D8B030D-6E8A-4147-A177-3AD203B41FA5}">
                      <a16:colId xmlns:a16="http://schemas.microsoft.com/office/drawing/2014/main" val="20001"/>
                    </a:ext>
                  </a:extLst>
                </a:gridCol>
              </a:tblGrid>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Definition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Calibri" panose="020F0502020204030204" pitchFamily="34" charset="0"/>
                        </a:rPr>
                        <a:t>Management Recommendations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85750">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Fever ≥100.4° F ± constitutional symptoms that require treatment, no hypotension or hypoxia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At home: </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PO acetaminophen (or paracetamol) 650-1000 mg, may repeat if fever is recurrent after ≥6-8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hr</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Aggressive oral hydration </a:t>
                      </a: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Temperature check (other vitals if able) every 1-2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hr</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Advise patient to contact clinic or visit ED if blood pressure &lt;10 mm Hg below baseline </a:t>
                      </a:r>
                      <a:r>
                        <a:rPr kumimoji="0" lang="en-US" sz="1600" b="0" i="1" u="none" strike="noStrike" cap="none" normalizeH="0" baseline="0" dirty="0">
                          <a:ln>
                            <a:noFill/>
                          </a:ln>
                          <a:solidFill>
                            <a:schemeClr val="bg2">
                              <a:lumMod val="10000"/>
                            </a:schemeClr>
                          </a:solidFill>
                          <a:effectLst/>
                          <a:latin typeface="Calibri" panose="020F0502020204030204" pitchFamily="34" charset="0"/>
                        </a:rPr>
                        <a:t>and</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&lt;90 mm Hg systolic, weakness, dizziness, confusion, or new orthostatic symptoms or hypoxia</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At home vs ED or outpatient evaluation: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Consider dexamethasone 10 mg for refractory or recurrent fever (&lt;6-8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hr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p>
                      <a:pPr marL="742939"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If vital signs are stable and there are no additional concerning symptoms, at-home management may be appropriate; otherwise, evaluate patients in a healthcare setting</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Consider administering steroids earlier and immediate, in-person evaluation for anyone with multiple risk factors or comorbidities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Consider dexamethasone QD to address persistent symptoms</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Additional management: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Consider tocilizumab (after trying dexamethasone) if fever persists (&gt;48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hr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Consider tocilizumab earlier (after trying dexamethasone) for anyone with multiple comorbidities/risk factors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bl>
          </a:graphicData>
        </a:graphic>
      </p:graphicFrame>
      <p:sp>
        <p:nvSpPr>
          <p:cNvPr id="6" name="Text Box 15">
            <a:extLst>
              <a:ext uri="{FF2B5EF4-FFF2-40B4-BE49-F238E27FC236}">
                <a16:creationId xmlns:a16="http://schemas.microsoft.com/office/drawing/2014/main" id="{35E22936-7C4E-759C-A03B-5C2539CE7972}"/>
              </a:ext>
            </a:extLst>
          </p:cNvPr>
          <p:cNvSpPr txBox="1">
            <a:spLocks noChangeArrowheads="1"/>
          </p:cNvSpPr>
          <p:nvPr/>
        </p:nvSpPr>
        <p:spPr bwMode="auto">
          <a:xfrm>
            <a:off x="418931" y="6373143"/>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Crombie. Blood. 2024;143:1565.</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7200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307BF2-DD07-F192-4ACA-DAF5E4E9B30C}"/>
              </a:ext>
            </a:extLst>
          </p:cNvPr>
          <p:cNvSpPr>
            <a:spLocks noGrp="1"/>
          </p:cNvSpPr>
          <p:nvPr>
            <p:ph type="title"/>
          </p:nvPr>
        </p:nvSpPr>
        <p:spPr>
          <a:xfrm>
            <a:off x="609759" y="238127"/>
            <a:ext cx="10872444" cy="1554673"/>
          </a:xfrm>
          <a:solidFill>
            <a:schemeClr val="tx2"/>
          </a:solidFill>
        </p:spPr>
        <p:txBody>
          <a:bodyPr/>
          <a:lstStyle/>
          <a:p>
            <a:r>
              <a:rPr lang="en-US" sz="3200" dirty="0"/>
              <a:t>Pretest 1: In the pivotal phase I/II MajesTEC-1 trial evaluating teclistamab in patients with R/R MM, which of the following was reported? </a:t>
            </a:r>
          </a:p>
        </p:txBody>
      </p:sp>
      <p:sp>
        <p:nvSpPr>
          <p:cNvPr id="7" name="Content Placeholder 6">
            <a:extLst>
              <a:ext uri="{FF2B5EF4-FFF2-40B4-BE49-F238E27FC236}">
                <a16:creationId xmlns:a16="http://schemas.microsoft.com/office/drawing/2014/main" id="{2B74D1D9-0B12-DD92-EBC8-4217196CA8C8}"/>
              </a:ext>
            </a:extLst>
          </p:cNvPr>
          <p:cNvSpPr>
            <a:spLocks noGrp="1"/>
          </p:cNvSpPr>
          <p:nvPr>
            <p:ph idx="1"/>
          </p:nvPr>
        </p:nvSpPr>
        <p:spPr>
          <a:xfrm>
            <a:off x="604675" y="1956405"/>
            <a:ext cx="10877529" cy="4070528"/>
          </a:xfrm>
        </p:spPr>
        <p:txBody>
          <a:bodyPr/>
          <a:lstStyle/>
          <a:p>
            <a:pPr marL="514350" indent="-514350">
              <a:buAutoNum type="arabicPeriod"/>
            </a:pPr>
            <a:r>
              <a:rPr lang="en-US" dirty="0"/>
              <a:t>ORR of approximately 60%</a:t>
            </a:r>
          </a:p>
          <a:p>
            <a:pPr marL="514350" indent="-514350">
              <a:buAutoNum type="arabicPeriod"/>
            </a:pPr>
            <a:r>
              <a:rPr lang="en-US" dirty="0"/>
              <a:t>Median DoR of approximately 12 mo</a:t>
            </a:r>
            <a:endParaRPr lang="en-US" dirty="0">
              <a:cs typeface="Calibri" panose="020F0502020204030204" pitchFamily="34" charset="0"/>
            </a:endParaRPr>
          </a:p>
          <a:p>
            <a:pPr marL="514350" indent="-514350">
              <a:buAutoNum type="arabicPeriod"/>
            </a:pPr>
            <a:r>
              <a:rPr lang="en-US" dirty="0"/>
              <a:t>Grade 2 CRS in approximately one half of patients</a:t>
            </a:r>
            <a:endParaRPr lang="en-US" dirty="0">
              <a:cs typeface="Calibri" panose="020F0502020204030204" pitchFamily="34" charset="0"/>
            </a:endParaRPr>
          </a:p>
          <a:p>
            <a:pPr marL="514350" indent="-514350">
              <a:buAutoNum type="arabicPeriod"/>
            </a:pPr>
            <a:r>
              <a:rPr lang="en-US" dirty="0"/>
              <a:t>Median duration of 1 day for patients who experienced ICANS</a:t>
            </a:r>
            <a:endParaRPr lang="en-US" dirty="0">
              <a:cs typeface="Calibri" panose="020F0502020204030204" pitchFamily="34" charset="0"/>
            </a:endParaRPr>
          </a:p>
          <a:p>
            <a:pPr>
              <a:buAutoNum type="arabicPeriod"/>
            </a:pPr>
            <a:endParaRPr lang="en-US" dirty="0">
              <a:cs typeface="Calibri" panose="020F0502020204030204" pitchFamily="34" charset="0"/>
            </a:endParaRPr>
          </a:p>
        </p:txBody>
      </p:sp>
    </p:spTree>
    <p:extLst>
      <p:ext uri="{BB962C8B-B14F-4D97-AF65-F5344CB8AC3E}">
        <p14:creationId xmlns:p14="http://schemas.microsoft.com/office/powerpoint/2010/main" val="2242912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3F08-7E2F-2764-2375-DD41ADBE6584}"/>
              </a:ext>
            </a:extLst>
          </p:cNvPr>
          <p:cNvSpPr>
            <a:spLocks noGrp="1"/>
          </p:cNvSpPr>
          <p:nvPr>
            <p:ph type="title"/>
          </p:nvPr>
        </p:nvSpPr>
        <p:spPr/>
        <p:txBody>
          <a:bodyPr/>
          <a:lstStyle/>
          <a:p>
            <a:r>
              <a:rPr lang="en-US"/>
              <a:t>Managing </a:t>
            </a:r>
            <a:r>
              <a:rPr lang="en-US">
                <a:solidFill>
                  <a:schemeClr val="accent3"/>
                </a:solidFill>
              </a:rPr>
              <a:t>Grade 2</a:t>
            </a:r>
            <a:r>
              <a:rPr lang="en-US"/>
              <a:t> CRS With CD3 x CD20 </a:t>
            </a:r>
            <a:br>
              <a:rPr lang="en-US"/>
            </a:br>
            <a:r>
              <a:rPr lang="en-US"/>
              <a:t>Bispecific Antibodies </a:t>
            </a:r>
          </a:p>
        </p:txBody>
      </p:sp>
      <p:graphicFrame>
        <p:nvGraphicFramePr>
          <p:cNvPr id="5" name="Group 3">
            <a:extLst>
              <a:ext uri="{FF2B5EF4-FFF2-40B4-BE49-F238E27FC236}">
                <a16:creationId xmlns:a16="http://schemas.microsoft.com/office/drawing/2014/main" id="{0CE6CA49-4403-70CE-2621-D7AE7234F6E8}"/>
              </a:ext>
            </a:extLst>
          </p:cNvPr>
          <p:cNvGraphicFramePr>
            <a:graphicFrameLocks/>
          </p:cNvGraphicFramePr>
          <p:nvPr>
            <p:extLst>
              <p:ext uri="{D42A27DB-BD31-4B8C-83A1-F6EECF244321}">
                <p14:modId xmlns:p14="http://schemas.microsoft.com/office/powerpoint/2010/main" val="3410569606"/>
              </p:ext>
            </p:extLst>
          </p:nvPr>
        </p:nvGraphicFramePr>
        <p:xfrm>
          <a:off x="720940" y="1603475"/>
          <a:ext cx="10785260" cy="3383296"/>
        </p:xfrm>
        <a:graphic>
          <a:graphicData uri="http://schemas.openxmlformats.org/drawingml/2006/table">
            <a:tbl>
              <a:tblPr/>
              <a:tblGrid>
                <a:gridCol w="1807821">
                  <a:extLst>
                    <a:ext uri="{9D8B030D-6E8A-4147-A177-3AD203B41FA5}">
                      <a16:colId xmlns:a16="http://schemas.microsoft.com/office/drawing/2014/main" val="20000"/>
                    </a:ext>
                  </a:extLst>
                </a:gridCol>
                <a:gridCol w="8977439">
                  <a:extLst>
                    <a:ext uri="{9D8B030D-6E8A-4147-A177-3AD203B41FA5}">
                      <a16:colId xmlns:a16="http://schemas.microsoft.com/office/drawing/2014/main" val="20001"/>
                    </a:ext>
                  </a:extLst>
                </a:gridCol>
              </a:tblGrid>
              <a:tr h="275789">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Definition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Management Recommendations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275160">
                <a:tc>
                  <a:txBody>
                    <a:bodyPr/>
                    <a:lstStyle/>
                    <a:p>
                      <a:pPr marL="0" marR="0" algn="ctr">
                        <a:lnSpc>
                          <a:spcPct val="107000"/>
                        </a:lnSpc>
                        <a:spcBef>
                          <a:spcPts val="0"/>
                        </a:spcBef>
                        <a:spcAft>
                          <a:spcPts val="0"/>
                        </a:spcAf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Fever ≥100.4° F + hypotension needing pressors and/or hypoxia controlled via blow-by or low-flow nasal canula</a:t>
                      </a:r>
                    </a:p>
                  </a:txBody>
                  <a:tcPr marL="28881" marR="2888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285750" marR="0" indent="-285750">
                        <a:lnSpc>
                          <a:spcPct val="100000"/>
                        </a:lnSpc>
                        <a:spcBef>
                          <a:spcPts val="0"/>
                        </a:spcBef>
                        <a:spcAft>
                          <a:spcPts val="0"/>
                        </a:spcAft>
                        <a:buFont typeface="Wingdings" panose="05000000000000000000" pitchFamily="2" charset="2"/>
                        <a:buChar cha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Urgently assess in person</a:t>
                      </a:r>
                    </a:p>
                    <a:p>
                      <a:pPr marL="742950" marR="0" lvl="1" indent="-285750">
                        <a:lnSpc>
                          <a:spcPct val="100000"/>
                        </a:lnSpc>
                        <a:spcBef>
                          <a:spcPts val="0"/>
                        </a:spcBef>
                        <a:spcAft>
                          <a:spcPts val="0"/>
                        </a:spcAft>
                        <a:buFont typeface="Calibri" panose="020F0502020204030204" pitchFamily="34" charset="0"/>
                        <a:buChar cha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Most grade 2 cases should be managed in the inpatient setting, unless qualified outpatient facility is available and patient does not have hypoxia</a:t>
                      </a:r>
                    </a:p>
                    <a:p>
                      <a:pPr marL="285750" marR="0" indent="-285750">
                        <a:lnSpc>
                          <a:spcPct val="100000"/>
                        </a:lnSpc>
                        <a:spcBef>
                          <a:spcPts val="0"/>
                        </a:spcBef>
                        <a:spcAft>
                          <a:spcPts val="0"/>
                        </a:spcAft>
                        <a:buFont typeface="Wingdings" panose="05000000000000000000" pitchFamily="2" charset="2"/>
                        <a:buChar cha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ED evaluation recommended if patients cannot access a suitable outpatient facility after hours or if clinical situation warrants</a:t>
                      </a:r>
                    </a:p>
                    <a:p>
                      <a:pPr marL="285750" marR="0" indent="-285750">
                        <a:lnSpc>
                          <a:spcPct val="100000"/>
                        </a:lnSpc>
                        <a:spcBef>
                          <a:spcPts val="0"/>
                        </a:spcBef>
                        <a:spcAft>
                          <a:spcPts val="0"/>
                        </a:spcAft>
                        <a:buFont typeface="Wingdings" panose="05000000000000000000" pitchFamily="2" charset="2"/>
                        <a:buChar cha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Acetaminophen (or paracetamol) </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650-1000 mg ≤3-4x daily as needed </a:t>
                      </a:r>
                    </a:p>
                    <a:p>
                      <a:pPr marL="285750" marR="0" indent="-285750">
                        <a:lnSpc>
                          <a:spcPct val="100000"/>
                        </a:lnSpc>
                        <a:spcBef>
                          <a:spcPts val="0"/>
                        </a:spcBef>
                        <a:spcAft>
                          <a:spcPts val="0"/>
                        </a:spcAft>
                        <a:buFont typeface="Wingdings" panose="05000000000000000000" pitchFamily="2" charset="2"/>
                        <a:buChar char="§"/>
                      </a:pP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Dexamethasone 10 mg every 12 </a:t>
                      </a:r>
                      <a:r>
                        <a:rPr kumimoji="0" lang="en-US" sz="1800" b="1"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hr</a:t>
                      </a:r>
                      <a:endPar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285750" marR="0" indent="-285750">
                        <a:lnSpc>
                          <a:spcPct val="100000"/>
                        </a:lnSpc>
                        <a:spcBef>
                          <a:spcPts val="0"/>
                        </a:spcBef>
                        <a:spcAft>
                          <a:spcPts val="0"/>
                        </a:spcAft>
                        <a:buFont typeface="Wingdings" panose="05000000000000000000" pitchFamily="2" charset="2"/>
                        <a:buChar cha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IV fluids/supplemental oxygen as needed</a:t>
                      </a:r>
                    </a:p>
                    <a:p>
                      <a:pPr marL="285750" marR="0" indent="-285750">
                        <a:lnSpc>
                          <a:spcPct val="100000"/>
                        </a:lnSpc>
                        <a:spcBef>
                          <a:spcPts val="0"/>
                        </a:spcBef>
                        <a:spcAft>
                          <a:spcPts val="0"/>
                        </a:spcAft>
                        <a:buFont typeface="Wingdings" panose="05000000000000000000" pitchFamily="2" charset="2"/>
                        <a:buChar char="§"/>
                      </a:pP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IV tocilizumab*</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8 mg/kg </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for persistent symptoms after IV fluids and dexamethasone (4- 6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hr</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after dosing) or if patients are clinically unstable</a:t>
                      </a:r>
                    </a:p>
                    <a:p>
                      <a:pPr marL="742950" marR="0" lvl="1" indent="-285750">
                        <a:lnSpc>
                          <a:spcPct val="100000"/>
                        </a:lnSpc>
                        <a:spcBef>
                          <a:spcPts val="0"/>
                        </a:spcBef>
                        <a:spcAft>
                          <a:spcPts val="0"/>
                        </a:spcAft>
                        <a:buFont typeface="Calibri" panose="020F0502020204030204" pitchFamily="34" charset="0"/>
                        <a:buChar char="–"/>
                      </a:pP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Consider anakinra or </a:t>
                      </a:r>
                      <a:r>
                        <a:rPr kumimoji="0" lang="en-US" sz="1800" b="1"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siltuximab</a:t>
                      </a: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for persistent symptoms despite maximal dosing</a:t>
                      </a:r>
                    </a:p>
                  </a:txBody>
                  <a:tcPr marL="28881" marR="2888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bl>
          </a:graphicData>
        </a:graphic>
      </p:graphicFrame>
      <p:sp>
        <p:nvSpPr>
          <p:cNvPr id="6" name="Text Box 15">
            <a:extLst>
              <a:ext uri="{FF2B5EF4-FFF2-40B4-BE49-F238E27FC236}">
                <a16:creationId xmlns:a16="http://schemas.microsoft.com/office/drawing/2014/main" id="{35E22936-7C4E-759C-A03B-5C2539CE7972}"/>
              </a:ext>
            </a:extLst>
          </p:cNvPr>
          <p:cNvSpPr txBox="1">
            <a:spLocks noChangeArrowheads="1"/>
          </p:cNvSpPr>
          <p:nvPr/>
        </p:nvSpPr>
        <p:spPr bwMode="auto">
          <a:xfrm>
            <a:off x="408883" y="6373143"/>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1"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Crombie. Blood. 2024;143:1565.</a:t>
            </a:r>
            <a:endParaRPr kumimoji="0" lang="en-US" altLang="en-US" sz="14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4C746EF-2153-0FCB-8484-2E546B084646}"/>
              </a:ext>
            </a:extLst>
          </p:cNvPr>
          <p:cNvSpPr txBox="1"/>
          <p:nvPr/>
        </p:nvSpPr>
        <p:spPr bwMode="auto">
          <a:xfrm>
            <a:off x="792559" y="5109895"/>
            <a:ext cx="10606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lang="en-US" sz="1400">
                <a:solidFill>
                  <a:srgbClr val="1A1A1A"/>
                </a:solidFill>
                <a:latin typeface="Calibri"/>
              </a:rPr>
              <a:t>*Do </a:t>
            </a:r>
            <a:r>
              <a:rPr kumimoji="0" lang="en-US" sz="1400" b="0" i="0" u="none" strike="noStrike" kern="1200" cap="none" spc="0" normalizeH="0" baseline="0" noProof="0">
                <a:ln>
                  <a:noFill/>
                </a:ln>
                <a:solidFill>
                  <a:srgbClr val="1A1A1A"/>
                </a:solidFill>
                <a:effectLst/>
                <a:uLnTx/>
                <a:uFillTx/>
                <a:latin typeface="Calibri"/>
                <a:ea typeface="+mn-ea"/>
                <a:cs typeface="+mn-cs"/>
              </a:rPr>
              <a:t>no administer &gt;2x per CRS event (≥8 hr apart) or 3x during a 6-wk period.</a:t>
            </a: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98817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3F08-7E2F-2764-2375-DD41ADBE6584}"/>
              </a:ext>
            </a:extLst>
          </p:cNvPr>
          <p:cNvSpPr>
            <a:spLocks noGrp="1"/>
          </p:cNvSpPr>
          <p:nvPr>
            <p:ph type="title"/>
          </p:nvPr>
        </p:nvSpPr>
        <p:spPr/>
        <p:txBody>
          <a:bodyPr/>
          <a:lstStyle/>
          <a:p>
            <a:r>
              <a:rPr lang="en-US"/>
              <a:t>Managing </a:t>
            </a:r>
            <a:r>
              <a:rPr lang="en-US">
                <a:solidFill>
                  <a:schemeClr val="accent3"/>
                </a:solidFill>
              </a:rPr>
              <a:t>Grade 3</a:t>
            </a:r>
            <a:r>
              <a:rPr lang="en-US"/>
              <a:t> CRS With CD3 x CD20 </a:t>
            </a:r>
            <a:br>
              <a:rPr lang="en-US"/>
            </a:br>
            <a:r>
              <a:rPr lang="en-US"/>
              <a:t>Bispecific Antibodies </a:t>
            </a:r>
          </a:p>
        </p:txBody>
      </p:sp>
      <p:graphicFrame>
        <p:nvGraphicFramePr>
          <p:cNvPr id="5" name="Group 3">
            <a:extLst>
              <a:ext uri="{FF2B5EF4-FFF2-40B4-BE49-F238E27FC236}">
                <a16:creationId xmlns:a16="http://schemas.microsoft.com/office/drawing/2014/main" id="{0CE6CA49-4403-70CE-2621-D7AE7234F6E8}"/>
              </a:ext>
            </a:extLst>
          </p:cNvPr>
          <p:cNvGraphicFramePr>
            <a:graphicFrameLocks/>
          </p:cNvGraphicFramePr>
          <p:nvPr>
            <p:extLst>
              <p:ext uri="{D42A27DB-BD31-4B8C-83A1-F6EECF244321}">
                <p14:modId xmlns:p14="http://schemas.microsoft.com/office/powerpoint/2010/main" val="2705551946"/>
              </p:ext>
            </p:extLst>
          </p:nvPr>
        </p:nvGraphicFramePr>
        <p:xfrm>
          <a:off x="722516" y="1600201"/>
          <a:ext cx="10756697" cy="2994232"/>
        </p:xfrm>
        <a:graphic>
          <a:graphicData uri="http://schemas.openxmlformats.org/drawingml/2006/table">
            <a:tbl>
              <a:tblPr/>
              <a:tblGrid>
                <a:gridCol w="2135773">
                  <a:extLst>
                    <a:ext uri="{9D8B030D-6E8A-4147-A177-3AD203B41FA5}">
                      <a16:colId xmlns:a16="http://schemas.microsoft.com/office/drawing/2014/main" val="20000"/>
                    </a:ext>
                  </a:extLst>
                </a:gridCol>
                <a:gridCol w="8620924">
                  <a:extLst>
                    <a:ext uri="{9D8B030D-6E8A-4147-A177-3AD203B41FA5}">
                      <a16:colId xmlns:a16="http://schemas.microsoft.com/office/drawing/2014/main" val="20001"/>
                    </a:ext>
                  </a:extLst>
                </a:gridCol>
              </a:tblGrid>
              <a:tr h="170413">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Definition</a:t>
                      </a:r>
                      <a:endParaRPr kumimoji="0" lang="en-GB" sz="18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Management Recommendations</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224586">
                <a:tc>
                  <a:txBody>
                    <a:bodyPr/>
                    <a:lstStyle/>
                    <a:p>
                      <a:pPr marL="0" marR="0" algn="ctr">
                        <a:lnSpc>
                          <a:spcPct val="107000"/>
                        </a:lnSpc>
                        <a:spcBef>
                          <a:spcPts val="0"/>
                        </a:spcBef>
                        <a:spcAft>
                          <a:spcPts val="0"/>
                        </a:spcAf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Fever ≥100.4° F + hypotension (BP &lt;90/60 or &lt;10 mm Hg below baseline) that is unresponsive to fluids and/or hypoxia needing high-flow nasal canula or venturi or face mask</a:t>
                      </a:r>
                    </a:p>
                  </a:txBody>
                  <a:tcPr marL="28881" marR="288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285750" marR="0" indent="-285750" algn="l">
                        <a:lnSpc>
                          <a:spcPct val="100000"/>
                        </a:lnSpc>
                        <a:spcBef>
                          <a:spcPts val="0"/>
                        </a:spcBef>
                        <a:spcAft>
                          <a:spcPts val="0"/>
                        </a:spcAft>
                        <a:buFont typeface="Wingdings" panose="05000000000000000000" pitchFamily="2" charset="2"/>
                        <a:buChar char="§"/>
                      </a:pP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Hospital admission (floor/ICU) </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for IV fluids, hemodynamic monitoring, oxygen therapy, and vasopressors</a:t>
                      </a:r>
                    </a:p>
                    <a:p>
                      <a:pPr marL="285750" marR="0" indent="-285750" algn="l">
                        <a:lnSpc>
                          <a:spcPct val="100000"/>
                        </a:lnSpc>
                        <a:spcBef>
                          <a:spcPts val="0"/>
                        </a:spcBef>
                        <a:spcAft>
                          <a:spcPts val="0"/>
                        </a:spcAft>
                        <a:buFont typeface="Wingdings" panose="05000000000000000000" pitchFamily="2" charset="2"/>
                        <a:buChar cha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IV acetaminophen (or paracetamol) 1000 mg ≤3-4x daily as needed and when safe</a:t>
                      </a:r>
                    </a:p>
                    <a:p>
                      <a:pPr marL="285750" marR="0" indent="-285750" algn="l">
                        <a:lnSpc>
                          <a:spcPct val="100000"/>
                        </a:lnSpc>
                        <a:spcBef>
                          <a:spcPts val="0"/>
                        </a:spcBef>
                        <a:spcAft>
                          <a:spcPts val="0"/>
                        </a:spcAft>
                        <a:buFont typeface="Wingdings" panose="05000000000000000000" pitchFamily="2" charset="2"/>
                        <a:buChar char="§"/>
                      </a:pP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IV dexamethasone</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eg</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10 mg every 6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hr</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until resolution (grade ≤1), then tapered</a:t>
                      </a:r>
                    </a:p>
                    <a:p>
                      <a:pPr marL="285750" marR="0" indent="-285750" algn="l">
                        <a:lnSpc>
                          <a:spcPct val="100000"/>
                        </a:lnSpc>
                        <a:spcBef>
                          <a:spcPts val="0"/>
                        </a:spcBef>
                        <a:spcAft>
                          <a:spcPts val="0"/>
                        </a:spcAft>
                        <a:buFont typeface="Wingdings" panose="05000000000000000000" pitchFamily="2" charset="2"/>
                        <a:buChar cha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Assess for sepsis, consider empiric antibiotics </a:t>
                      </a:r>
                    </a:p>
                    <a:p>
                      <a:pPr marL="285750" marR="0" indent="-285750" algn="l">
                        <a:lnSpc>
                          <a:spcPct val="100000"/>
                        </a:lnSpc>
                        <a:spcBef>
                          <a:spcPts val="0"/>
                        </a:spcBef>
                        <a:spcAft>
                          <a:spcPts val="0"/>
                        </a:spcAft>
                        <a:buFont typeface="Wingdings" panose="05000000000000000000" pitchFamily="2" charset="2"/>
                        <a:buChar char="§"/>
                      </a:pP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IV tocilizumab* 8 mg/kg</a:t>
                      </a:r>
                    </a:p>
                    <a:p>
                      <a:pPr marL="742950" marR="0" lvl="1" indent="-285750" algn="l">
                        <a:lnSpc>
                          <a:spcPct val="100000"/>
                        </a:lnSpc>
                        <a:spcBef>
                          <a:spcPts val="0"/>
                        </a:spcBef>
                        <a:spcAft>
                          <a:spcPts val="0"/>
                        </a:spcAft>
                        <a:buFont typeface="Calibri" panose="020F0502020204030204" pitchFamily="34" charset="0"/>
                        <a:buChar char="‒"/>
                      </a:pP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Consider anakinra or </a:t>
                      </a:r>
                      <a:r>
                        <a:rPr kumimoji="0" lang="en-US" sz="1800" b="1"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siltuximab</a:t>
                      </a: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for persistent grade 3 despite maximal dosing</a:t>
                      </a:r>
                    </a:p>
                    <a:p>
                      <a:pPr marL="285750" marR="0" indent="-285750" algn="l">
                        <a:lnSpc>
                          <a:spcPct val="100000"/>
                        </a:lnSpc>
                        <a:spcBef>
                          <a:spcPts val="0"/>
                        </a:spcBef>
                        <a:spcAft>
                          <a:spcPts val="0"/>
                        </a:spcAft>
                        <a:buFont typeface="Wingdings" panose="05000000000000000000" pitchFamily="2" charset="2"/>
                        <a:buChar cha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Admit to ICU if refractory hypotension or hypoxia</a:t>
                      </a:r>
                    </a:p>
                  </a:txBody>
                  <a:tcPr marL="28881" marR="288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bl>
          </a:graphicData>
        </a:graphic>
      </p:graphicFrame>
      <p:sp>
        <p:nvSpPr>
          <p:cNvPr id="6" name="Text Box 15">
            <a:extLst>
              <a:ext uri="{FF2B5EF4-FFF2-40B4-BE49-F238E27FC236}">
                <a16:creationId xmlns:a16="http://schemas.microsoft.com/office/drawing/2014/main" id="{35E22936-7C4E-759C-A03B-5C2539CE7972}"/>
              </a:ext>
            </a:extLst>
          </p:cNvPr>
          <p:cNvSpPr txBox="1">
            <a:spLocks noChangeArrowheads="1"/>
          </p:cNvSpPr>
          <p:nvPr/>
        </p:nvSpPr>
        <p:spPr bwMode="auto">
          <a:xfrm>
            <a:off x="408883" y="6373143"/>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1"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Crombie. Blood. 2024;143:1565.</a:t>
            </a:r>
            <a:endParaRPr kumimoji="0" lang="en-US" altLang="en-US" sz="14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F04722B-43EE-E073-1489-69EF36CCBA0F}"/>
              </a:ext>
            </a:extLst>
          </p:cNvPr>
          <p:cNvSpPr txBox="1"/>
          <p:nvPr/>
        </p:nvSpPr>
        <p:spPr bwMode="auto">
          <a:xfrm>
            <a:off x="609759" y="4624584"/>
            <a:ext cx="10606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lang="en-US" sz="1400" dirty="0">
                <a:solidFill>
                  <a:srgbClr val="1A1A1A"/>
                </a:solidFill>
                <a:latin typeface="Calibri"/>
              </a:rPr>
              <a:t>*Do </a:t>
            </a:r>
            <a:r>
              <a:rPr kumimoji="0" lang="en-US" sz="1400" b="0" i="0" u="none" strike="noStrike" kern="1200" cap="none" spc="0" normalizeH="0" baseline="0" noProof="0" dirty="0">
                <a:ln>
                  <a:noFill/>
                </a:ln>
                <a:solidFill>
                  <a:srgbClr val="1A1A1A"/>
                </a:solidFill>
                <a:effectLst/>
                <a:uLnTx/>
                <a:uFillTx/>
                <a:latin typeface="Calibri"/>
                <a:ea typeface="+mn-ea"/>
                <a:cs typeface="+mn-cs"/>
              </a:rPr>
              <a:t>no administer &gt;2x per CRS event (≥8 </a:t>
            </a:r>
            <a:r>
              <a:rPr kumimoji="0" lang="en-US" sz="1400" b="0" i="0" u="none" strike="noStrike" kern="1200" cap="none" spc="0" normalizeH="0" baseline="0" noProof="0" dirty="0" err="1">
                <a:ln>
                  <a:noFill/>
                </a:ln>
                <a:solidFill>
                  <a:srgbClr val="1A1A1A"/>
                </a:solidFill>
                <a:effectLst/>
                <a:uLnTx/>
                <a:uFillTx/>
                <a:latin typeface="Calibri"/>
                <a:ea typeface="+mn-ea"/>
                <a:cs typeface="+mn-cs"/>
              </a:rPr>
              <a:t>hr</a:t>
            </a:r>
            <a:r>
              <a:rPr kumimoji="0" lang="en-US" sz="1400" b="0" i="0" u="none" strike="noStrike" kern="1200" cap="none" spc="0" normalizeH="0" baseline="0" noProof="0" dirty="0">
                <a:ln>
                  <a:noFill/>
                </a:ln>
                <a:solidFill>
                  <a:srgbClr val="1A1A1A"/>
                </a:solidFill>
                <a:effectLst/>
                <a:uLnTx/>
                <a:uFillTx/>
                <a:latin typeface="Calibri"/>
                <a:ea typeface="+mn-ea"/>
                <a:cs typeface="+mn-cs"/>
              </a:rPr>
              <a:t> apart) or 3x during a 6-wk period.</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53590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3F08-7E2F-2764-2375-DD41ADBE6584}"/>
              </a:ext>
            </a:extLst>
          </p:cNvPr>
          <p:cNvSpPr>
            <a:spLocks noGrp="1"/>
          </p:cNvSpPr>
          <p:nvPr>
            <p:ph type="title"/>
          </p:nvPr>
        </p:nvSpPr>
        <p:spPr/>
        <p:txBody>
          <a:bodyPr/>
          <a:lstStyle/>
          <a:p>
            <a:r>
              <a:rPr lang="en-US"/>
              <a:t>Managing </a:t>
            </a:r>
            <a:r>
              <a:rPr lang="en-US">
                <a:solidFill>
                  <a:schemeClr val="accent3"/>
                </a:solidFill>
              </a:rPr>
              <a:t>Grade 4</a:t>
            </a:r>
            <a:r>
              <a:rPr lang="en-US"/>
              <a:t> CRS With CD3 x CD20 </a:t>
            </a:r>
            <a:br>
              <a:rPr lang="en-US"/>
            </a:br>
            <a:r>
              <a:rPr lang="en-US"/>
              <a:t>Bispecific Antibodies </a:t>
            </a:r>
          </a:p>
        </p:txBody>
      </p:sp>
      <p:graphicFrame>
        <p:nvGraphicFramePr>
          <p:cNvPr id="5" name="Group 3">
            <a:extLst>
              <a:ext uri="{FF2B5EF4-FFF2-40B4-BE49-F238E27FC236}">
                <a16:creationId xmlns:a16="http://schemas.microsoft.com/office/drawing/2014/main" id="{0CE6CA49-4403-70CE-2621-D7AE7234F6E8}"/>
              </a:ext>
            </a:extLst>
          </p:cNvPr>
          <p:cNvGraphicFramePr>
            <a:graphicFrameLocks/>
          </p:cNvGraphicFramePr>
          <p:nvPr>
            <p:extLst>
              <p:ext uri="{D42A27DB-BD31-4B8C-83A1-F6EECF244321}">
                <p14:modId xmlns:p14="http://schemas.microsoft.com/office/powerpoint/2010/main" val="2671523847"/>
              </p:ext>
            </p:extLst>
          </p:nvPr>
        </p:nvGraphicFramePr>
        <p:xfrm>
          <a:off x="717549" y="1610637"/>
          <a:ext cx="10788651" cy="3581226"/>
        </p:xfrm>
        <a:graphic>
          <a:graphicData uri="http://schemas.openxmlformats.org/drawingml/2006/table">
            <a:tbl>
              <a:tblPr/>
              <a:tblGrid>
                <a:gridCol w="2290886">
                  <a:extLst>
                    <a:ext uri="{9D8B030D-6E8A-4147-A177-3AD203B41FA5}">
                      <a16:colId xmlns:a16="http://schemas.microsoft.com/office/drawing/2014/main" val="20000"/>
                    </a:ext>
                  </a:extLst>
                </a:gridCol>
                <a:gridCol w="8497765">
                  <a:extLst>
                    <a:ext uri="{9D8B030D-6E8A-4147-A177-3AD203B41FA5}">
                      <a16:colId xmlns:a16="http://schemas.microsoft.com/office/drawing/2014/main" val="20001"/>
                    </a:ext>
                  </a:extLst>
                </a:gridCol>
              </a:tblGrid>
              <a:tr h="172699">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Definition</a:t>
                      </a:r>
                      <a:endParaRPr kumimoji="0" lang="en-GB" sz="18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sz="1800" kern="1200">
                          <a:solidFill>
                            <a:schemeClr val="tx1"/>
                          </a:solidFill>
                          <a:latin typeface="Calibri"/>
                        </a:defRPr>
                      </a:lvl1pPr>
                      <a:lvl2pPr marL="457189" algn="l" defTabSz="914377" rtl="0" eaLnBrk="1" latinLnBrk="0" hangingPunct="1">
                        <a:defRPr sz="1800" kern="1200">
                          <a:solidFill>
                            <a:schemeClr val="tx1"/>
                          </a:solidFill>
                          <a:latin typeface="Calibri"/>
                        </a:defRPr>
                      </a:lvl2pPr>
                      <a:lvl3pPr marL="914377" algn="l" defTabSz="914377" rtl="0" eaLnBrk="1" latinLnBrk="0" hangingPunct="1">
                        <a:defRPr sz="1800" kern="1200">
                          <a:solidFill>
                            <a:schemeClr val="tx1"/>
                          </a:solidFill>
                          <a:latin typeface="Calibri"/>
                        </a:defRPr>
                      </a:lvl3pPr>
                      <a:lvl4pPr marL="1371566" algn="l" defTabSz="914377" rtl="0" eaLnBrk="1" latinLnBrk="0" hangingPunct="1">
                        <a:defRPr sz="1800" kern="1200">
                          <a:solidFill>
                            <a:schemeClr val="tx1"/>
                          </a:solidFill>
                          <a:latin typeface="Calibri"/>
                        </a:defRPr>
                      </a:lvl4pPr>
                      <a:lvl5pPr marL="1828754" algn="l" defTabSz="914377" rtl="0" eaLnBrk="1" latinLnBrk="0" hangingPunct="1">
                        <a:defRPr sz="1800" kern="1200">
                          <a:solidFill>
                            <a:schemeClr val="tx1"/>
                          </a:solidFill>
                          <a:latin typeface="Calibri"/>
                        </a:defRPr>
                      </a:lvl5pPr>
                      <a:lvl6pPr marL="2285943" algn="l" defTabSz="914377" rtl="0" eaLnBrk="1" latinLnBrk="0" hangingPunct="1">
                        <a:defRPr sz="1800" kern="1200">
                          <a:solidFill>
                            <a:schemeClr val="tx1"/>
                          </a:solidFill>
                          <a:latin typeface="Calibri"/>
                        </a:defRPr>
                      </a:lvl6pPr>
                      <a:lvl7pPr marL="2743131" algn="l" defTabSz="914377" rtl="0" eaLnBrk="1" latinLnBrk="0" hangingPunct="1">
                        <a:defRPr sz="1800" kern="1200">
                          <a:solidFill>
                            <a:schemeClr val="tx1"/>
                          </a:solidFill>
                          <a:latin typeface="Calibri"/>
                        </a:defRPr>
                      </a:lvl7pPr>
                      <a:lvl8pPr marL="3200320" algn="l" defTabSz="914377" rtl="0" eaLnBrk="1" latinLnBrk="0" hangingPunct="1">
                        <a:defRPr sz="1800" kern="1200">
                          <a:solidFill>
                            <a:schemeClr val="tx1"/>
                          </a:solidFill>
                          <a:latin typeface="Calibri"/>
                        </a:defRPr>
                      </a:lvl8pPr>
                      <a:lvl9pPr marL="3657509" algn="l" defTabSz="91437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Management Recommendations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318151">
                <a:tc>
                  <a:txBody>
                    <a:bodyPr/>
                    <a:lstStyle/>
                    <a:p>
                      <a:pPr marL="0" marR="0" algn="ctr">
                        <a:lnSpc>
                          <a:spcPct val="107000"/>
                        </a:lnSpc>
                        <a:spcBef>
                          <a:spcPts val="0"/>
                        </a:spcBef>
                        <a:spcAft>
                          <a:spcPts val="0"/>
                        </a:spcAft>
                      </a:pPr>
                      <a:endPar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endParaRPr>
                    </a:p>
                    <a:p>
                      <a:pPr marL="0" marR="0" algn="ctr">
                        <a:lnSpc>
                          <a:spcPct val="107000"/>
                        </a:lnSpc>
                        <a:spcBef>
                          <a:spcPts val="0"/>
                        </a:spcBef>
                        <a:spcAft>
                          <a:spcPts val="0"/>
                        </a:spcAf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Fever ≥100.4° F +</a:t>
                      </a:r>
                    </a:p>
                    <a:p>
                      <a:pPr marL="0" marR="0" algn="ctr">
                        <a:lnSpc>
                          <a:spcPct val="107000"/>
                        </a:lnSpc>
                        <a:spcBef>
                          <a:spcPts val="0"/>
                        </a:spcBef>
                        <a:spcAft>
                          <a:spcPts val="0"/>
                        </a:spcAf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life-threatening consequences, urgent intervention necessary, &gt;1 pressors required, and/or mechanical intubation or positive pressure respiratory support</a:t>
                      </a:r>
                    </a:p>
                    <a:p>
                      <a:pPr marL="0" marR="0" algn="ctr">
                        <a:lnSpc>
                          <a:spcPct val="107000"/>
                        </a:lnSpc>
                        <a:spcBef>
                          <a:spcPts val="0"/>
                        </a:spcBef>
                        <a:spcAft>
                          <a:spcPts val="0"/>
                        </a:spcAft>
                      </a:pPr>
                      <a:endPar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endParaRPr>
                    </a:p>
                  </a:txBody>
                  <a:tcPr marL="28881" marR="2888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285750" marR="0" indent="-285750" algn="l">
                        <a:lnSpc>
                          <a:spcPct val="100000"/>
                        </a:lnSpc>
                        <a:spcBef>
                          <a:spcPts val="0"/>
                        </a:spcBef>
                        <a:spcAft>
                          <a:spcPts val="0"/>
                        </a:spcAft>
                        <a:buFont typeface="Wingdings" panose="05000000000000000000" pitchFamily="2" charset="2"/>
                        <a:buChar char="§"/>
                      </a:pP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ICU admission </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for IV fluids, hemodynamic monitoring, IV fluids, and vasopressors </a:t>
                      </a:r>
                    </a:p>
                    <a:p>
                      <a:pPr marL="285750" marR="0" indent="-285750" algn="l">
                        <a:lnSpc>
                          <a:spcPct val="100000"/>
                        </a:lnSpc>
                        <a:spcBef>
                          <a:spcPts val="0"/>
                        </a:spcBef>
                        <a:spcAft>
                          <a:spcPts val="0"/>
                        </a:spcAft>
                        <a:buFont typeface="Wingdings" panose="05000000000000000000" pitchFamily="2" charset="2"/>
                        <a:buChar cha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IV acetaminophen (or paracetamol) 1000 mg ≤3-4x daily as needed and when safe</a:t>
                      </a:r>
                    </a:p>
                    <a:p>
                      <a:pPr marL="285750" marR="0" indent="-285750" algn="l">
                        <a:lnSpc>
                          <a:spcPct val="100000"/>
                        </a:lnSpc>
                        <a:spcBef>
                          <a:spcPts val="0"/>
                        </a:spcBef>
                        <a:spcAft>
                          <a:spcPts val="0"/>
                        </a:spcAft>
                        <a:buFont typeface="Wingdings" panose="05000000000000000000" pitchFamily="2" charset="2"/>
                        <a:buChar char="§"/>
                      </a:pP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IV dexamethasone </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(eg, 20 mg every 6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hr</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until resolution (grade ≤1), then tapered</a:t>
                      </a:r>
                    </a:p>
                    <a:p>
                      <a:pPr marL="285750" marR="0" indent="-285750" algn="l">
                        <a:lnSpc>
                          <a:spcPct val="100000"/>
                        </a:lnSpc>
                        <a:spcBef>
                          <a:spcPts val="0"/>
                        </a:spcBef>
                        <a:spcAft>
                          <a:spcPts val="0"/>
                        </a:spcAft>
                        <a:buFont typeface="Wingdings" panose="05000000000000000000" pitchFamily="2" charset="2"/>
                        <a:buChar char="§"/>
                      </a:pP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IV tocilizumab* 8 mg/kg</a:t>
                      </a:r>
                    </a:p>
                    <a:p>
                      <a:pPr marL="742950" marR="0" lvl="1" indent="-285750" algn="l">
                        <a:lnSpc>
                          <a:spcPct val="100000"/>
                        </a:lnSpc>
                        <a:spcBef>
                          <a:spcPts val="0"/>
                        </a:spcBef>
                        <a:spcAft>
                          <a:spcPts val="0"/>
                        </a:spcAft>
                        <a:buFont typeface="Calibri" panose="020F0502020204030204" pitchFamily="34" charset="0"/>
                        <a:buChar cha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After repeated tocilizumab doses, </a:t>
                      </a: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consider anakinra or </a:t>
                      </a:r>
                      <a:r>
                        <a:rPr kumimoji="0" lang="en-US" sz="1800" b="1"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siltuximab</a:t>
                      </a:r>
                      <a:r>
                        <a:rPr kumimoji="0" lang="en-US" sz="18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for persistent grade 4 despite maximal dosing</a:t>
                      </a:r>
                    </a:p>
                  </a:txBody>
                  <a:tcPr marL="28881" marR="2888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136258480"/>
                  </a:ext>
                </a:extLst>
              </a:tr>
            </a:tbl>
          </a:graphicData>
        </a:graphic>
      </p:graphicFrame>
      <p:sp>
        <p:nvSpPr>
          <p:cNvPr id="6" name="Text Box 15">
            <a:extLst>
              <a:ext uri="{FF2B5EF4-FFF2-40B4-BE49-F238E27FC236}">
                <a16:creationId xmlns:a16="http://schemas.microsoft.com/office/drawing/2014/main" id="{35E22936-7C4E-759C-A03B-5C2539CE7972}"/>
              </a:ext>
            </a:extLst>
          </p:cNvPr>
          <p:cNvSpPr txBox="1">
            <a:spLocks noChangeArrowheads="1"/>
          </p:cNvSpPr>
          <p:nvPr/>
        </p:nvSpPr>
        <p:spPr bwMode="auto">
          <a:xfrm>
            <a:off x="408883" y="6373143"/>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1"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Crombie. Blood. 2024;143:1565.</a:t>
            </a:r>
            <a:endParaRPr kumimoji="0" lang="en-US" altLang="en-US" sz="14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74B0822-C930-F54F-3022-2D9E0679FFBD}"/>
              </a:ext>
            </a:extLst>
          </p:cNvPr>
          <p:cNvSpPr txBox="1"/>
          <p:nvPr/>
        </p:nvSpPr>
        <p:spPr bwMode="auto">
          <a:xfrm>
            <a:off x="616959" y="5267179"/>
            <a:ext cx="10606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lang="en-US" sz="1400">
                <a:solidFill>
                  <a:srgbClr val="1A1A1A"/>
                </a:solidFill>
                <a:latin typeface="Calibri"/>
              </a:rPr>
              <a:t>*Do </a:t>
            </a:r>
            <a:r>
              <a:rPr kumimoji="0" lang="en-US" sz="1400" b="0" i="0" u="none" strike="noStrike" kern="1200" cap="none" spc="0" normalizeH="0" baseline="0" noProof="0">
                <a:ln>
                  <a:noFill/>
                </a:ln>
                <a:solidFill>
                  <a:srgbClr val="1A1A1A"/>
                </a:solidFill>
                <a:effectLst/>
                <a:uLnTx/>
                <a:uFillTx/>
                <a:latin typeface="Calibri"/>
                <a:ea typeface="+mn-ea"/>
                <a:cs typeface="+mn-cs"/>
              </a:rPr>
              <a:t>no administer &gt;2x per CRS event (≥8 hr apart) or 3x during a 6-wk period.</a:t>
            </a: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02063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4B14-A2F4-4020-BE51-52A5E65C0D8A}"/>
              </a:ext>
            </a:extLst>
          </p:cNvPr>
          <p:cNvSpPr>
            <a:spLocks noGrp="1"/>
          </p:cNvSpPr>
          <p:nvPr>
            <p:ph type="title"/>
          </p:nvPr>
        </p:nvSpPr>
        <p:spPr/>
        <p:txBody>
          <a:bodyPr/>
          <a:lstStyle/>
          <a:p>
            <a:r>
              <a:rPr lang="en-US">
                <a:cs typeface="Calibri" panose="020F0502020204030204" pitchFamily="34" charset="0"/>
              </a:rPr>
              <a:t>ASTCT Guidelines for Grading ICANS</a:t>
            </a:r>
            <a:br>
              <a:rPr lang="en-US">
                <a:cs typeface="Calibri" panose="020F0502020204030204" pitchFamily="34" charset="0"/>
              </a:rPr>
            </a:br>
            <a:endParaRPr lang="en-US"/>
          </a:p>
        </p:txBody>
      </p:sp>
      <p:graphicFrame>
        <p:nvGraphicFramePr>
          <p:cNvPr id="4" name="Content Placeholder 3">
            <a:extLst>
              <a:ext uri="{FF2B5EF4-FFF2-40B4-BE49-F238E27FC236}">
                <a16:creationId xmlns:a16="http://schemas.microsoft.com/office/drawing/2014/main" id="{81CB5C44-0B31-41AF-9861-D28F7DD57CD6}"/>
              </a:ext>
            </a:extLst>
          </p:cNvPr>
          <p:cNvGraphicFramePr>
            <a:graphicFrameLocks noGrp="1"/>
          </p:cNvGraphicFramePr>
          <p:nvPr>
            <p:ph idx="4294967295"/>
            <p:extLst>
              <p:ext uri="{D42A27DB-BD31-4B8C-83A1-F6EECF244321}">
                <p14:modId xmlns:p14="http://schemas.microsoft.com/office/powerpoint/2010/main" val="2299670222"/>
              </p:ext>
            </p:extLst>
          </p:nvPr>
        </p:nvGraphicFramePr>
        <p:xfrm>
          <a:off x="714693" y="1022350"/>
          <a:ext cx="10796402" cy="3536718"/>
        </p:xfrm>
        <a:graphic>
          <a:graphicData uri="http://schemas.openxmlformats.org/drawingml/2006/table">
            <a:tbl>
              <a:tblPr firstRow="1" bandRow="1">
                <a:tableStyleId>{2A488322-F2BA-4B5B-9748-0D474271808F}</a:tableStyleId>
              </a:tblPr>
              <a:tblGrid>
                <a:gridCol w="1539094">
                  <a:extLst>
                    <a:ext uri="{9D8B030D-6E8A-4147-A177-3AD203B41FA5}">
                      <a16:colId xmlns:a16="http://schemas.microsoft.com/office/drawing/2014/main" val="1754834005"/>
                    </a:ext>
                  </a:extLst>
                </a:gridCol>
                <a:gridCol w="1350698">
                  <a:extLst>
                    <a:ext uri="{9D8B030D-6E8A-4147-A177-3AD203B41FA5}">
                      <a16:colId xmlns:a16="http://schemas.microsoft.com/office/drawing/2014/main" val="1462719660"/>
                    </a:ext>
                  </a:extLst>
                </a:gridCol>
                <a:gridCol w="1143145">
                  <a:extLst>
                    <a:ext uri="{9D8B030D-6E8A-4147-A177-3AD203B41FA5}">
                      <a16:colId xmlns:a16="http://schemas.microsoft.com/office/drawing/2014/main" val="722414161"/>
                    </a:ext>
                  </a:extLst>
                </a:gridCol>
                <a:gridCol w="2669468">
                  <a:extLst>
                    <a:ext uri="{9D8B030D-6E8A-4147-A177-3AD203B41FA5}">
                      <a16:colId xmlns:a16="http://schemas.microsoft.com/office/drawing/2014/main" val="719144892"/>
                    </a:ext>
                  </a:extLst>
                </a:gridCol>
                <a:gridCol w="4093997">
                  <a:extLst>
                    <a:ext uri="{9D8B030D-6E8A-4147-A177-3AD203B41FA5}">
                      <a16:colId xmlns:a16="http://schemas.microsoft.com/office/drawing/2014/main" val="484696743"/>
                    </a:ext>
                  </a:extLst>
                </a:gridCol>
              </a:tblGrid>
              <a:tr h="427336">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Neurotoxicity Domain</a:t>
                      </a:r>
                    </a:p>
                  </a:txBody>
                  <a:tcPr marL="118872" marR="118872" anchor="b">
                    <a:lnL>
                      <a:noFill/>
                    </a:lnL>
                    <a:lnR>
                      <a:noFill/>
                    </a:lnR>
                    <a:lnT w="25400" cmpd="sng">
                      <a:noFill/>
                    </a:lnT>
                    <a:lnB w="25400" cmpd="sng">
                      <a:noFill/>
                    </a:lnB>
                    <a:lnTlToBr w="12700" cmpd="sng">
                      <a:noFill/>
                      <a:prstDash val="solid"/>
                    </a:lnTlToBr>
                    <a:lnBlToTr w="12700" cmpd="sng">
                      <a:noFill/>
                      <a:prstDash val="solid"/>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Grade 1</a:t>
                      </a:r>
                    </a:p>
                  </a:txBody>
                  <a:tcPr marL="118872" marR="118872" anchor="ctr">
                    <a:lnL>
                      <a:noFill/>
                    </a:lnL>
                    <a:lnR>
                      <a:noFill/>
                    </a:lnR>
                    <a:lnT w="25400" cmpd="sng">
                      <a:noFill/>
                    </a:lnT>
                    <a:lnB w="25400" cmpd="sng">
                      <a:noFill/>
                    </a:lnB>
                    <a:lnTlToBr w="12700" cmpd="sng">
                      <a:noFill/>
                      <a:prstDash val="solid"/>
                    </a:lnTlToBr>
                    <a:lnBlToTr w="12700" cmpd="sng">
                      <a:noFill/>
                      <a:prstDash val="solid"/>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Grade 2</a:t>
                      </a:r>
                    </a:p>
                  </a:txBody>
                  <a:tcPr marL="118872" marR="118872" anchor="ctr">
                    <a:lnL>
                      <a:noFill/>
                    </a:lnL>
                    <a:lnR>
                      <a:noFill/>
                    </a:lnR>
                    <a:lnT w="25400" cmpd="sng">
                      <a:noFill/>
                    </a:lnT>
                    <a:lnB w="25400" cmpd="sng">
                      <a:noFill/>
                    </a:lnB>
                    <a:lnTlToBr w="12700" cmpd="sng">
                      <a:noFill/>
                      <a:prstDash val="solid"/>
                    </a:lnTlToBr>
                    <a:lnBlToTr w="12700" cmpd="sng">
                      <a:noFill/>
                      <a:prstDash val="solid"/>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Grade 3</a:t>
                      </a:r>
                    </a:p>
                  </a:txBody>
                  <a:tcPr marL="118872" marR="118872" anchor="ctr">
                    <a:lnL>
                      <a:noFill/>
                    </a:lnL>
                    <a:lnR>
                      <a:noFill/>
                    </a:lnR>
                    <a:lnT w="25400" cmpd="sng">
                      <a:noFill/>
                    </a:lnT>
                    <a:lnB w="25400" cmpd="sng">
                      <a:noFill/>
                    </a:lnB>
                    <a:lnTlToBr w="12700" cmpd="sng">
                      <a:noFill/>
                      <a:prstDash val="solid"/>
                    </a:lnTlToBr>
                    <a:lnBlToTr w="12700" cmpd="sng">
                      <a:noFill/>
                      <a:prstDash val="solid"/>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Grade 4</a:t>
                      </a:r>
                    </a:p>
                  </a:txBody>
                  <a:tcPr marL="118872" marR="118872" anchor="ctr">
                    <a:lnL>
                      <a:noFill/>
                    </a:lnL>
                    <a:lnR>
                      <a:noFill/>
                    </a:lnR>
                    <a:lnT w="25400" cmpd="sng">
                      <a:noFill/>
                    </a:lnT>
                    <a:lnB w="25400" cmpd="sng">
                      <a:noFill/>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1028279634"/>
                  </a:ext>
                </a:extLst>
              </a:tr>
              <a:tr h="30583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ICE score</a:t>
                      </a:r>
                    </a:p>
                  </a:txBody>
                  <a:tcPr marL="118872" marR="118872">
                    <a:lnL>
                      <a:noFill/>
                    </a:lnL>
                    <a:lnR>
                      <a:noFill/>
                    </a:lnR>
                    <a:lnT w="25400" cmpd="sng">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7-9</a:t>
                      </a:r>
                    </a:p>
                  </a:txBody>
                  <a:tcPr marL="118872" marR="118872">
                    <a:lnL>
                      <a:noFill/>
                    </a:lnL>
                    <a:lnR>
                      <a:noFill/>
                    </a:lnR>
                    <a:lnT w="25400" cmpd="sng">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3-6</a:t>
                      </a:r>
                    </a:p>
                  </a:txBody>
                  <a:tcPr marL="118872" marR="118872">
                    <a:lnL>
                      <a:noFill/>
                    </a:lnL>
                    <a:lnR>
                      <a:noFill/>
                    </a:lnR>
                    <a:lnT w="25400" cmpd="sng">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0-2</a:t>
                      </a:r>
                    </a:p>
                  </a:txBody>
                  <a:tcPr marL="118872" marR="118872">
                    <a:lnL>
                      <a:noFill/>
                    </a:lnL>
                    <a:lnR>
                      <a:noFill/>
                    </a:lnR>
                    <a:lnT w="25400" cmpd="sng">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0 (patient is unarousable)</a:t>
                      </a:r>
                    </a:p>
                  </a:txBody>
                  <a:tcPr marL="118872" marR="118872">
                    <a:lnL>
                      <a:noFill/>
                    </a:lnL>
                    <a:lnR>
                      <a:noFill/>
                    </a:lnR>
                    <a:lnT w="25400" cmpd="sng">
                      <a:noFill/>
                    </a:lnT>
                    <a:lnB>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1650776216"/>
                  </a:ext>
                </a:extLst>
              </a:tr>
              <a:tr h="42733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Depressed consciousness</a:t>
                      </a:r>
                      <a:endParaRPr kumimoji="0" lang="en-US" sz="14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endParaRPr>
                    </a:p>
                  </a:txBody>
                  <a:tcPr marL="118872" marR="118872">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Awakens spontaneously</a:t>
                      </a:r>
                    </a:p>
                  </a:txBody>
                  <a:tcPr marL="118872" marR="118872">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Awakens to voice</a:t>
                      </a:r>
                    </a:p>
                  </a:txBody>
                  <a:tcPr marL="118872" marR="118872">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Awakens to tactile stimuli only</a:t>
                      </a:r>
                    </a:p>
                  </a:txBody>
                  <a:tcPr marL="118872" marR="118872">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Unarousable or needs vigorous/repetitive tactile stimuli, stupor, or coma</a:t>
                      </a:r>
                    </a:p>
                  </a:txBody>
                  <a:tcPr marL="118872" marR="118872">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70939827"/>
                  </a:ext>
                </a:extLst>
              </a:tr>
              <a:tr h="779259">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Seizure</a:t>
                      </a:r>
                    </a:p>
                  </a:txBody>
                  <a:tcPr marL="118872" marR="118872">
                    <a:lnL>
                      <a:noFill/>
                    </a:lnL>
                    <a:lnR>
                      <a:noFill/>
                    </a:lnR>
                    <a:lnT>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N/A</a:t>
                      </a:r>
                    </a:p>
                  </a:txBody>
                  <a:tcPr marL="118872" marR="118872">
                    <a:lnL>
                      <a:noFill/>
                    </a:lnL>
                    <a:lnR>
                      <a:noFill/>
                    </a:lnR>
                    <a:lnT>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N/A</a:t>
                      </a:r>
                    </a:p>
                  </a:txBody>
                  <a:tcPr marL="118872" marR="118872">
                    <a:lnL>
                      <a:noFill/>
                    </a:lnL>
                    <a:lnR>
                      <a:noFill/>
                    </a:lnR>
                    <a:lnT>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Clinical seizure that is focal or generalized, resolves rapidly; nonconvulsive seizures via EEG, resolves with intervention</a:t>
                      </a:r>
                    </a:p>
                  </a:txBody>
                  <a:tcPr marL="118872" marR="118872">
                    <a:lnL>
                      <a:noFill/>
                    </a:lnL>
                    <a:lnR>
                      <a:noFill/>
                    </a:lnR>
                    <a:lnT>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Prolonged seizure (&gt;5 min) that is life-threatening </a:t>
                      </a:r>
                      <a:r>
                        <a:rPr kumimoji="0" lang="en-US" sz="1400" b="0" i="1" u="none" strike="noStrike" kern="1200" cap="none" normalizeH="0" baseline="0">
                          <a:ln>
                            <a:noFill/>
                          </a:ln>
                          <a:solidFill>
                            <a:schemeClr val="bg2">
                              <a:lumMod val="10000"/>
                            </a:schemeClr>
                          </a:solidFill>
                          <a:effectLst/>
                          <a:latin typeface="Calibri" panose="020F0502020204030204" pitchFamily="34" charset="0"/>
                          <a:ea typeface="+mn-ea"/>
                          <a:cs typeface="+mn-cs"/>
                        </a:rPr>
                        <a:t>or</a:t>
                      </a: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 clinical or electrical seizures that are repetitive and do not return to baseline in between</a:t>
                      </a:r>
                    </a:p>
                  </a:txBody>
                  <a:tcPr marL="118872" marR="118872">
                    <a:lnL>
                      <a:noFill/>
                    </a:lnL>
                    <a:lnR>
                      <a:noFill/>
                    </a:lnR>
                    <a:lnT>
                      <a:noFill/>
                    </a:lnT>
                    <a:lnB>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2683126557"/>
                  </a:ext>
                </a:extLst>
              </a:tr>
              <a:tr h="42733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Motor findings</a:t>
                      </a:r>
                      <a:endParaRPr kumimoji="0" lang="en-US" sz="1400" b="0" i="0" u="none" strike="noStrike" kern="1200" cap="none" normalizeH="0" baseline="30000">
                        <a:ln>
                          <a:noFill/>
                        </a:ln>
                        <a:solidFill>
                          <a:schemeClr val="bg2">
                            <a:lumMod val="10000"/>
                          </a:schemeClr>
                        </a:solidFill>
                        <a:effectLst/>
                        <a:latin typeface="Calibri" panose="020F0502020204030204" pitchFamily="34" charset="0"/>
                        <a:ea typeface="+mn-ea"/>
                        <a:cs typeface="+mn-cs"/>
                      </a:endParaRPr>
                    </a:p>
                  </a:txBody>
                  <a:tcPr marL="118872" marR="118872">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N/A</a:t>
                      </a:r>
                    </a:p>
                  </a:txBody>
                  <a:tcPr marL="118872" marR="118872">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N/A</a:t>
                      </a:r>
                    </a:p>
                  </a:txBody>
                  <a:tcPr marL="118872" marR="118872">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N/A</a:t>
                      </a:r>
                    </a:p>
                  </a:txBody>
                  <a:tcPr marL="118872" marR="118872">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Deep focal motor weakness </a:t>
                      </a:r>
                      <a:b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b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a:t>
                      </a:r>
                      <a:r>
                        <a:rPr kumimoji="0" lang="en-US" sz="1400" b="0" i="0" u="none" strike="noStrike" kern="1200" cap="none" normalizeH="0" baseline="0" err="1">
                          <a:ln>
                            <a:noFill/>
                          </a:ln>
                          <a:solidFill>
                            <a:schemeClr val="bg2">
                              <a:lumMod val="10000"/>
                            </a:schemeClr>
                          </a:solidFill>
                          <a:effectLst/>
                          <a:latin typeface="Calibri" panose="020F0502020204030204" pitchFamily="34" charset="0"/>
                          <a:ea typeface="+mn-ea"/>
                          <a:cs typeface="+mn-cs"/>
                        </a:rPr>
                        <a:t>ie</a:t>
                      </a: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 hemiparesis or paraparesis)</a:t>
                      </a:r>
                    </a:p>
                  </a:txBody>
                  <a:tcPr marL="118872" marR="118872">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13895956"/>
                  </a:ext>
                </a:extLst>
              </a:tr>
              <a:tr h="603297">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Elevated ICP/cerebral edema</a:t>
                      </a:r>
                    </a:p>
                  </a:txBody>
                  <a:tcPr marL="118872" marR="118872">
                    <a:lnL>
                      <a:noFill/>
                    </a:lnL>
                    <a:lnR>
                      <a:noFill/>
                    </a:lnR>
                    <a:lnT>
                      <a:noFill/>
                    </a:lnT>
                    <a:lnB w="25400" cmpd="sng">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N/A</a:t>
                      </a:r>
                    </a:p>
                  </a:txBody>
                  <a:tcPr marL="118872" marR="118872">
                    <a:lnL>
                      <a:noFill/>
                    </a:lnL>
                    <a:lnR>
                      <a:noFill/>
                    </a:lnR>
                    <a:lnT>
                      <a:noFill/>
                    </a:lnT>
                    <a:lnB w="25400" cmpd="sng">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N/A</a:t>
                      </a:r>
                    </a:p>
                  </a:txBody>
                  <a:tcPr marL="118872" marR="118872">
                    <a:lnL>
                      <a:noFill/>
                    </a:lnL>
                    <a:lnR>
                      <a:noFill/>
                    </a:lnR>
                    <a:lnT>
                      <a:noFill/>
                    </a:lnT>
                    <a:lnB w="25400" cmpd="sng">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Focal/local edema via neuroimaging</a:t>
                      </a:r>
                      <a:endParaRPr kumimoji="0" lang="en-US" sz="1400" b="0" i="0" u="none" strike="noStrike" kern="1200" cap="none" normalizeH="0" baseline="30000">
                        <a:ln>
                          <a:noFill/>
                        </a:ln>
                        <a:solidFill>
                          <a:schemeClr val="bg2">
                            <a:lumMod val="10000"/>
                          </a:schemeClr>
                        </a:solidFill>
                        <a:effectLst/>
                        <a:latin typeface="Calibri" panose="020F0502020204030204" pitchFamily="34" charset="0"/>
                        <a:ea typeface="+mn-ea"/>
                        <a:cs typeface="+mn-cs"/>
                      </a:endParaRPr>
                    </a:p>
                  </a:txBody>
                  <a:tcPr marL="118872" marR="118872">
                    <a:lnL>
                      <a:noFill/>
                    </a:lnL>
                    <a:lnR>
                      <a:noFill/>
                    </a:lnR>
                    <a:lnT>
                      <a:noFill/>
                    </a:lnT>
                    <a:lnB w="25400" cmpd="sng">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Diffuse cerebral edema via neuroimaging; decerebrate/decorticate posturing; </a:t>
                      </a:r>
                      <a:b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b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papilledema, cranial nerve VI palsy, or Cushing triad</a:t>
                      </a:r>
                    </a:p>
                  </a:txBody>
                  <a:tcPr marL="118872" marR="118872">
                    <a:lnL>
                      <a:noFill/>
                    </a:lnL>
                    <a:lnR>
                      <a:noFill/>
                    </a:lnR>
                    <a:lnT>
                      <a:noFill/>
                    </a:lnT>
                    <a:lnB w="25400" cmpd="sng">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1698797195"/>
                  </a:ext>
                </a:extLst>
              </a:tr>
            </a:tbl>
          </a:graphicData>
        </a:graphic>
      </p:graphicFrame>
      <p:sp>
        <p:nvSpPr>
          <p:cNvPr id="5" name="TextBox 4">
            <a:extLst>
              <a:ext uri="{FF2B5EF4-FFF2-40B4-BE49-F238E27FC236}">
                <a16:creationId xmlns:a16="http://schemas.microsoft.com/office/drawing/2014/main" id="{77FDF11F-3C38-480F-B497-F54EC94EB4D2}"/>
              </a:ext>
            </a:extLst>
          </p:cNvPr>
          <p:cNvSpPr txBox="1"/>
          <p:nvPr/>
        </p:nvSpPr>
        <p:spPr bwMode="auto">
          <a:xfrm>
            <a:off x="604838" y="6250541"/>
            <a:ext cx="108724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 name="Text Box 11">
            <a:extLst>
              <a:ext uri="{FF2B5EF4-FFF2-40B4-BE49-F238E27FC236}">
                <a16:creationId xmlns:a16="http://schemas.microsoft.com/office/drawing/2014/main" id="{30AFA14D-86C6-42C0-A33F-1DF24C501EF0}"/>
              </a:ext>
            </a:extLst>
          </p:cNvPr>
          <p:cNvSpPr txBox="1">
            <a:spLocks noChangeArrowheads="1"/>
          </p:cNvSpPr>
          <p:nvPr/>
        </p:nvSpPr>
        <p:spPr bwMode="auto">
          <a:xfrm>
            <a:off x="394243" y="6374646"/>
            <a:ext cx="8010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Lee. Biol Blood Marrow Transplant. 2019;25:625. </a:t>
            </a:r>
          </a:p>
        </p:txBody>
      </p:sp>
      <p:graphicFrame>
        <p:nvGraphicFramePr>
          <p:cNvPr id="3" name="Group 3">
            <a:extLst>
              <a:ext uri="{FF2B5EF4-FFF2-40B4-BE49-F238E27FC236}">
                <a16:creationId xmlns:a16="http://schemas.microsoft.com/office/drawing/2014/main" id="{94AA0E0D-B3EE-15F8-9C71-F0810477E5AC}"/>
              </a:ext>
            </a:extLst>
          </p:cNvPr>
          <p:cNvGraphicFramePr>
            <a:graphicFrameLocks/>
          </p:cNvGraphicFramePr>
          <p:nvPr>
            <p:extLst>
              <p:ext uri="{D42A27DB-BD31-4B8C-83A1-F6EECF244321}">
                <p14:modId xmlns:p14="http://schemas.microsoft.com/office/powerpoint/2010/main" val="1747408713"/>
              </p:ext>
            </p:extLst>
          </p:nvPr>
        </p:nvGraphicFramePr>
        <p:xfrm>
          <a:off x="714693" y="4549661"/>
          <a:ext cx="10787062" cy="1700880"/>
        </p:xfrm>
        <a:graphic>
          <a:graphicData uri="http://schemas.openxmlformats.org/drawingml/2006/table">
            <a:tbl>
              <a:tblPr/>
              <a:tblGrid>
                <a:gridCol w="1078706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GB" sz="1400" b="1" i="0" u="none" strike="noStrike" cap="none" normalizeH="0" baseline="0">
                          <a:ln>
                            <a:noFill/>
                          </a:ln>
                          <a:solidFill>
                            <a:schemeClr val="tx1"/>
                          </a:solidFill>
                          <a:effectLst/>
                          <a:latin typeface="Calibri" panose="020F0502020204030204" pitchFamily="34" charset="0"/>
                        </a:rPr>
                        <a:t>ICE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1"/>
                  </a:ext>
                </a:extLst>
              </a:tr>
              <a:tr h="0">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400" b="1" i="0" u="none" strike="noStrike" cap="none" normalizeH="0" baseline="0" dirty="0">
                          <a:ln>
                            <a:noFill/>
                          </a:ln>
                          <a:solidFill>
                            <a:schemeClr val="bg2">
                              <a:lumMod val="10000"/>
                            </a:schemeClr>
                          </a:solidFill>
                          <a:effectLst/>
                          <a:latin typeface="Calibri" panose="020F0502020204030204" pitchFamily="34" charset="0"/>
                        </a:rPr>
                        <a:t>Orientation: </a:t>
                      </a:r>
                      <a:r>
                        <a:rPr kumimoji="0" lang="en-US" sz="1400" b="0" i="0" u="none" strike="noStrike" cap="none" normalizeH="0" baseline="0" dirty="0">
                          <a:ln>
                            <a:noFill/>
                          </a:ln>
                          <a:solidFill>
                            <a:schemeClr val="bg2">
                              <a:lumMod val="10000"/>
                            </a:schemeClr>
                          </a:solidFill>
                          <a:effectLst/>
                          <a:latin typeface="Calibri" panose="020F0502020204030204" pitchFamily="34" charset="0"/>
                        </a:rPr>
                        <a:t>Orientate to current </a:t>
                      </a:r>
                      <a:r>
                        <a:rPr kumimoji="0" lang="en-US" sz="14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400" b="0" i="0" u="none" strike="noStrike" cap="none" normalizeH="0" baseline="0" dirty="0">
                          <a:ln>
                            <a:noFill/>
                          </a:ln>
                          <a:solidFill>
                            <a:schemeClr val="bg2">
                              <a:lumMod val="10000"/>
                            </a:schemeClr>
                          </a:solidFill>
                          <a:effectLst/>
                          <a:latin typeface="Calibri" panose="020F0502020204030204" pitchFamily="34" charset="0"/>
                        </a:rPr>
                        <a:t>, </a:t>
                      </a:r>
                      <a:r>
                        <a:rPr kumimoji="0" lang="en-US" sz="1400" b="0" i="0" u="none" strike="noStrike" cap="none" normalizeH="0" baseline="0" dirty="0" err="1">
                          <a:ln>
                            <a:noFill/>
                          </a:ln>
                          <a:solidFill>
                            <a:schemeClr val="bg2">
                              <a:lumMod val="10000"/>
                            </a:schemeClr>
                          </a:solidFill>
                          <a:effectLst/>
                          <a:latin typeface="Calibri" panose="020F0502020204030204" pitchFamily="34" charset="0"/>
                        </a:rPr>
                        <a:t>yr</a:t>
                      </a:r>
                      <a:r>
                        <a:rPr kumimoji="0" lang="en-US" sz="1400" b="0" i="0" u="none" strike="noStrike" cap="none" normalizeH="0" baseline="0" dirty="0">
                          <a:ln>
                            <a:noFill/>
                          </a:ln>
                          <a:solidFill>
                            <a:schemeClr val="bg2">
                              <a:lumMod val="10000"/>
                            </a:schemeClr>
                          </a:solidFill>
                          <a:effectLst/>
                          <a:latin typeface="Calibri" panose="020F0502020204030204" pitchFamily="34" charset="0"/>
                        </a:rPr>
                        <a:t>, city, hospital (4 points)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2"/>
                  </a:ext>
                </a:extLst>
              </a:tr>
              <a:tr h="0">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defRPr/>
                      </a:pPr>
                      <a:r>
                        <a:rPr kumimoji="0" lang="en-US" sz="1400" b="1"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Naming: </a:t>
                      </a: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Name 3 objects, such as a clock, pen, or button (3 points)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0">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defRPr/>
                      </a:pPr>
                      <a:r>
                        <a:rPr kumimoji="0" lang="en-US" sz="1400" b="1"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Following commands: </a:t>
                      </a: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Follow simple commands, such as “show me 2 fingers” (1 point)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0">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defRPr/>
                      </a:pPr>
                      <a:r>
                        <a:rPr kumimoji="0" lang="en-US" sz="1400" b="1"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Writing: </a:t>
                      </a: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Write a standard sentence, such as “Our national bird is a bald eagle” (1 point)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270385589"/>
                  </a:ext>
                </a:extLst>
              </a:tr>
              <a:tr h="0">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defRPr/>
                      </a:pPr>
                      <a:r>
                        <a:rPr kumimoji="0" lang="en-US" sz="1400" b="1"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Attention: </a:t>
                      </a: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Count backward by 10, starting at 100 (1 point)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844842562"/>
                  </a:ext>
                </a:extLst>
              </a:tr>
            </a:tbl>
          </a:graphicData>
        </a:graphic>
      </p:graphicFrame>
    </p:spTree>
    <p:extLst>
      <p:ext uri="{BB962C8B-B14F-4D97-AF65-F5344CB8AC3E}">
        <p14:creationId xmlns:p14="http://schemas.microsoft.com/office/powerpoint/2010/main" val="1305739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2DF656-D0BE-3C46-A862-3A490C50B2C3}"/>
              </a:ext>
            </a:extLst>
          </p:cNvPr>
          <p:cNvSpPr>
            <a:spLocks noGrp="1"/>
          </p:cNvSpPr>
          <p:nvPr>
            <p:ph type="title"/>
          </p:nvPr>
        </p:nvSpPr>
        <p:spPr/>
        <p:txBody>
          <a:bodyPr/>
          <a:lstStyle/>
          <a:p>
            <a:r>
              <a:rPr lang="en-US"/>
              <a:t>Managing Neurotoxicity and ICANS </a:t>
            </a:r>
            <a:br>
              <a:rPr lang="en-US"/>
            </a:br>
            <a:r>
              <a:rPr lang="en-US"/>
              <a:t>With Bispecific Antibodies</a:t>
            </a:r>
          </a:p>
        </p:txBody>
      </p:sp>
      <p:sp>
        <p:nvSpPr>
          <p:cNvPr id="14" name="Text Box 15">
            <a:extLst>
              <a:ext uri="{FF2B5EF4-FFF2-40B4-BE49-F238E27FC236}">
                <a16:creationId xmlns:a16="http://schemas.microsoft.com/office/drawing/2014/main" id="{04787767-96DC-4A04-8209-0211A6873BE9}"/>
              </a:ext>
            </a:extLst>
          </p:cNvPr>
          <p:cNvSpPr txBox="1">
            <a:spLocks noChangeArrowheads="1"/>
          </p:cNvSpPr>
          <p:nvPr/>
        </p:nvSpPr>
        <p:spPr bwMode="auto">
          <a:xfrm>
            <a:off x="412750" y="6369865"/>
            <a:ext cx="8765973"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0" spc="-11" dirty="0" err="1">
                <a:solidFill>
                  <a:srgbClr val="455560"/>
                </a:solidFill>
                <a:latin typeface="Calibri" panose="020F0502020204030204" pitchFamily="34" charset="0"/>
                <a:cs typeface="Arial" panose="020B0604020202020204" pitchFamily="34" charset="0"/>
              </a:rPr>
              <a:t>Elranatamab-bcmm</a:t>
            </a:r>
            <a:r>
              <a:rPr lang="en-US" altLang="en-US" sz="1200" b="0" spc="-11" dirty="0">
                <a:solidFill>
                  <a:srgbClr val="455560"/>
                </a:solidFill>
                <a:latin typeface="Calibri" panose="020F0502020204030204" pitchFamily="34" charset="0"/>
                <a:cs typeface="Arial" panose="020B0604020202020204" pitchFamily="34" charset="0"/>
              </a:rPr>
              <a:t> PI. </a:t>
            </a:r>
            <a:r>
              <a:rPr lang="en-US" altLang="en-US" sz="1200" b="0" spc="-11" dirty="0" err="1">
                <a:solidFill>
                  <a:srgbClr val="455560"/>
                </a:solidFill>
                <a:latin typeface="Calibri" panose="020F0502020204030204" pitchFamily="34" charset="0"/>
                <a:cs typeface="Arial" panose="020B0604020202020204" pitchFamily="34" charset="0"/>
              </a:rPr>
              <a:t>Epcoritamab-bysp</a:t>
            </a:r>
            <a:r>
              <a:rPr lang="en-US" altLang="en-US" sz="1200" b="0" spc="-11" dirty="0">
                <a:solidFill>
                  <a:srgbClr val="455560"/>
                </a:solidFill>
                <a:latin typeface="Calibri" panose="020F0502020204030204" pitchFamily="34" charset="0"/>
                <a:cs typeface="Arial" panose="020B0604020202020204" pitchFamily="34" charset="0"/>
              </a:rPr>
              <a:t> PI. </a:t>
            </a:r>
            <a:r>
              <a:rPr lang="en-US" altLang="en-US" sz="1200" b="0" spc="-10" dirty="0" err="1">
                <a:solidFill>
                  <a:srgbClr val="455560"/>
                </a:solidFill>
                <a:latin typeface="Calibri" panose="020F0502020204030204" pitchFamily="34" charset="0"/>
                <a:cs typeface="Arial" panose="020B0604020202020204" pitchFamily="34" charset="0"/>
              </a:rPr>
              <a:t>Glofitamab-gxbm</a:t>
            </a:r>
            <a:r>
              <a:rPr lang="en-US" altLang="en-US" sz="1200" b="0" spc="-10" dirty="0">
                <a:solidFill>
                  <a:srgbClr val="455560"/>
                </a:solidFill>
                <a:latin typeface="Calibri" panose="020F0502020204030204" pitchFamily="34" charset="0"/>
                <a:cs typeface="Arial" panose="020B0604020202020204" pitchFamily="34" charset="0"/>
              </a:rPr>
              <a:t> PI.</a:t>
            </a:r>
            <a:r>
              <a:rPr lang="en-US" altLang="en-US" sz="1200" b="0" spc="-11" dirty="0">
                <a:solidFill>
                  <a:srgbClr val="455560"/>
                </a:solidFill>
                <a:latin typeface="Calibri" panose="020F0502020204030204" pitchFamily="34" charset="0"/>
                <a:cs typeface="Arial" panose="020B0604020202020204" pitchFamily="34" charset="0"/>
              </a:rPr>
              <a:t> Mosunetuzumab-</a:t>
            </a:r>
            <a:r>
              <a:rPr lang="en-US" altLang="en-US" sz="1200" b="0" spc="-11" dirty="0" err="1">
                <a:solidFill>
                  <a:srgbClr val="455560"/>
                </a:solidFill>
                <a:latin typeface="Calibri" panose="020F0502020204030204" pitchFamily="34" charset="0"/>
                <a:cs typeface="Arial" panose="020B0604020202020204" pitchFamily="34" charset="0"/>
              </a:rPr>
              <a:t>axgb</a:t>
            </a:r>
            <a:r>
              <a:rPr lang="en-US" altLang="en-US" sz="1200" b="0" spc="-11" dirty="0">
                <a:solidFill>
                  <a:srgbClr val="455560"/>
                </a:solidFill>
                <a:latin typeface="Calibri" panose="020F0502020204030204" pitchFamily="34" charset="0"/>
                <a:cs typeface="Arial" panose="020B0604020202020204" pitchFamily="34" charset="0"/>
              </a:rPr>
              <a:t> PI.</a:t>
            </a:r>
            <a:r>
              <a:rPr lang="en-US" altLang="en-US" sz="1200" b="0" spc="-10" dirty="0">
                <a:solidFill>
                  <a:srgbClr val="455560"/>
                </a:solidFill>
                <a:latin typeface="Calibri" panose="020F0502020204030204" pitchFamily="34" charset="0"/>
                <a:cs typeface="Arial" panose="020B0604020202020204" pitchFamily="34" charset="0"/>
              </a:rPr>
              <a:t> </a:t>
            </a:r>
            <a:r>
              <a:rPr lang="en-US" altLang="en-US" sz="1200" b="0" spc="-11" dirty="0" err="1">
                <a:solidFill>
                  <a:srgbClr val="455560"/>
                </a:solidFill>
                <a:latin typeface="Calibri" panose="020F0502020204030204" pitchFamily="34" charset="0"/>
                <a:cs typeface="Arial" panose="020B0604020202020204" pitchFamily="34" charset="0"/>
              </a:rPr>
              <a:t>Talquetamab-tvgs</a:t>
            </a:r>
            <a:r>
              <a:rPr lang="en-US" altLang="en-US" sz="1200" b="0" spc="-11" dirty="0">
                <a:solidFill>
                  <a:srgbClr val="455560"/>
                </a:solidFill>
                <a:latin typeface="Calibri" panose="020F0502020204030204" pitchFamily="34" charset="0"/>
                <a:cs typeface="Arial" panose="020B0604020202020204" pitchFamily="34" charset="0"/>
              </a:rPr>
              <a:t> PI. </a:t>
            </a:r>
            <a:r>
              <a:rPr lang="en-US" altLang="en-US" sz="1200" b="0" spc="-11" dirty="0" err="1">
                <a:solidFill>
                  <a:srgbClr val="455560"/>
                </a:solidFill>
                <a:latin typeface="Calibri" panose="020F0502020204030204" pitchFamily="34" charset="0"/>
                <a:cs typeface="Arial" panose="020B0604020202020204" pitchFamily="34" charset="0"/>
              </a:rPr>
              <a:t>Teclistamab-cqvy</a:t>
            </a:r>
            <a:r>
              <a:rPr lang="en-US" altLang="en-US" sz="1200" b="0" spc="-11" dirty="0">
                <a:solidFill>
                  <a:srgbClr val="455560"/>
                </a:solidFill>
                <a:latin typeface="Calibri" panose="020F0502020204030204" pitchFamily="34" charset="0"/>
                <a:cs typeface="Arial" panose="020B0604020202020204" pitchFamily="34" charset="0"/>
              </a:rPr>
              <a:t> PI. </a:t>
            </a:r>
            <a:endPar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26" name="Content Placeholder 3">
            <a:extLst>
              <a:ext uri="{FF2B5EF4-FFF2-40B4-BE49-F238E27FC236}">
                <a16:creationId xmlns:a16="http://schemas.microsoft.com/office/drawing/2014/main" id="{A63EF457-FF80-4BB0-BBD9-7341EFCF9BDA}"/>
              </a:ext>
            </a:extLst>
          </p:cNvPr>
          <p:cNvGraphicFramePr>
            <a:graphicFrameLocks/>
          </p:cNvGraphicFramePr>
          <p:nvPr>
            <p:extLst>
              <p:ext uri="{D42A27DB-BD31-4B8C-83A1-F6EECF244321}">
                <p14:modId xmlns:p14="http://schemas.microsoft.com/office/powerpoint/2010/main" val="1130255377"/>
              </p:ext>
            </p:extLst>
          </p:nvPr>
        </p:nvGraphicFramePr>
        <p:xfrm>
          <a:off x="508860" y="1600200"/>
          <a:ext cx="11265627" cy="3756405"/>
        </p:xfrm>
        <a:graphic>
          <a:graphicData uri="http://schemas.openxmlformats.org/drawingml/2006/table">
            <a:tbl>
              <a:tblPr firstRow="1" bandRow="1">
                <a:tableStyleId>{2A488322-F2BA-4B5B-9748-0D474271808F}</a:tableStyleId>
              </a:tblPr>
              <a:tblGrid>
                <a:gridCol w="774135">
                  <a:extLst>
                    <a:ext uri="{9D8B030D-6E8A-4147-A177-3AD203B41FA5}">
                      <a16:colId xmlns:a16="http://schemas.microsoft.com/office/drawing/2014/main" val="20000"/>
                    </a:ext>
                  </a:extLst>
                </a:gridCol>
                <a:gridCol w="3785191">
                  <a:extLst>
                    <a:ext uri="{9D8B030D-6E8A-4147-A177-3AD203B41FA5}">
                      <a16:colId xmlns:a16="http://schemas.microsoft.com/office/drawing/2014/main" val="20002"/>
                    </a:ext>
                  </a:extLst>
                </a:gridCol>
                <a:gridCol w="3359888">
                  <a:extLst>
                    <a:ext uri="{9D8B030D-6E8A-4147-A177-3AD203B41FA5}">
                      <a16:colId xmlns:a16="http://schemas.microsoft.com/office/drawing/2014/main" val="3975356948"/>
                    </a:ext>
                  </a:extLst>
                </a:gridCol>
                <a:gridCol w="3346413">
                  <a:extLst>
                    <a:ext uri="{9D8B030D-6E8A-4147-A177-3AD203B41FA5}">
                      <a16:colId xmlns:a16="http://schemas.microsoft.com/office/drawing/2014/main" val="3029875073"/>
                    </a:ext>
                  </a:extLst>
                </a:gridCol>
              </a:tblGrid>
              <a:tr h="183626">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1" i="0" u="none" strike="noStrike" kern="1200" cap="none" normalizeH="0" baseline="0">
                        <a:ln>
                          <a:noFill/>
                        </a:ln>
                        <a:solidFill>
                          <a:schemeClr val="tx1"/>
                        </a:solidFill>
                        <a:effectLst/>
                        <a:latin typeface="Calibri" panose="020F0502020204030204" pitchFamily="34" charset="0"/>
                        <a:ea typeface="+mn-ea"/>
                        <a:cs typeface="+mn-cs"/>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B-Cell Lymphoma Agents</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471D"/>
                    </a:solidFill>
                  </a:tcPr>
                </a:tc>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Multiple Myeloma Agents</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376"/>
                    </a:solid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1" i="0" u="none" strike="noStrike" kern="1200" cap="none" normalizeH="0" baseline="0">
                        <a:ln>
                          <a:noFill/>
                        </a:ln>
                        <a:solidFill>
                          <a:schemeClr val="tx1"/>
                        </a:solidFill>
                        <a:effectLst/>
                        <a:latin typeface="Calibri" panose="020F0502020204030204" pitchFamily="34" charset="0"/>
                        <a:ea typeface="+mn-ea"/>
                        <a:cs typeface="+mn-cs"/>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6376"/>
                    </a:solidFill>
                  </a:tcPr>
                </a:tc>
                <a:extLst>
                  <a:ext uri="{0D108BD9-81ED-4DB2-BD59-A6C34878D82A}">
                    <a16:rowId xmlns:a16="http://schemas.microsoft.com/office/drawing/2014/main" val="1924801146"/>
                  </a:ext>
                </a:extLst>
              </a:tr>
              <a:tr h="312165">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Grade</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Neurotoxicity With ICANS</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rgbClr val="4DA1BB"/>
                        </a:buClr>
                        <a:buSzTx/>
                        <a:buFont typeface="Wingdings" pitchFamily="2" charset="2"/>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Neurotoxicity Without ICANS</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6376"/>
                    </a:solidFill>
                  </a:tcPr>
                </a:tc>
                <a:tc>
                  <a:txBody>
                    <a:bodyPr/>
                    <a:lstStyle/>
                    <a:p>
                      <a:pPr marL="0" marR="0" lvl="0" indent="0" algn="ctr" defTabSz="914400" rtl="0" eaLnBrk="1" fontAlgn="base" latinLnBrk="0" hangingPunct="1">
                        <a:lnSpc>
                          <a:spcPct val="100000"/>
                        </a:lnSpc>
                        <a:spcBef>
                          <a:spcPct val="35000"/>
                        </a:spcBef>
                        <a:spcAft>
                          <a:spcPct val="25000"/>
                        </a:spcAft>
                        <a:buClr>
                          <a:srgbClr val="4DA1BB"/>
                        </a:buClr>
                        <a:buSzTx/>
                        <a:buFont typeface="Wingdings" pitchFamily="2" charset="2"/>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ICANS</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6376"/>
                    </a:solidFill>
                  </a:tcPr>
                </a:tc>
                <a:extLst>
                  <a:ext uri="{0D108BD9-81ED-4DB2-BD59-A6C34878D82A}">
                    <a16:rowId xmlns:a16="http://schemas.microsoft.com/office/drawing/2014/main" val="10000"/>
                  </a:ext>
                </a:extLst>
              </a:tr>
              <a:tr h="31216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1</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anose="05000000000000000000" pitchFamily="2" charset="2"/>
                        <a:buNone/>
                        <a:tabLst/>
                        <a:defRPr/>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Withhold until resolution if indicated</a:t>
                      </a:r>
                      <a:endParaRPr kumimoji="0" lang="en-US" sz="1400" b="0" i="0" u="none" strike="noStrike" kern="1200" cap="none" normalizeH="0" baseline="0">
                        <a:ln>
                          <a:noFill/>
                        </a:ln>
                        <a:solidFill>
                          <a:schemeClr val="bg1"/>
                        </a:solidFill>
                        <a:effectLst/>
                        <a:highlight>
                          <a:srgbClr val="FFFF00"/>
                        </a:highlight>
                        <a:latin typeface="Calibri" panose="020F0502020204030204" pitchFamily="34" charset="0"/>
                        <a:ea typeface="+mn-ea"/>
                        <a:cs typeface="+mn-cs"/>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Withhold until resolution or stabilization</a:t>
                      </a:r>
                      <a:endParaRPr kumimoji="0" lang="en-US" sz="1400" b="0" i="0" u="none" strike="noStrike" kern="1200" cap="none" normalizeH="0" baseline="0">
                        <a:ln>
                          <a:noFill/>
                        </a:ln>
                        <a:solidFill>
                          <a:schemeClr val="bg1"/>
                        </a:solidFill>
                        <a:effectLst/>
                        <a:latin typeface="Calibri" panose="020F0502020204030204" pitchFamily="34" charset="0"/>
                        <a:ea typeface="+mn-ea"/>
                        <a:cs typeface="+mn-cs"/>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Withhold until resolution, consider seizure prophylaxis</a:t>
                      </a:r>
                      <a:endParaRPr kumimoji="0" lang="en-US" sz="1400" b="0" i="0" u="none" strike="noStrike" kern="1200" cap="none" normalizeH="0" baseline="0">
                        <a:ln>
                          <a:noFill/>
                        </a:ln>
                        <a:solidFill>
                          <a:schemeClr val="bg1"/>
                        </a:solidFill>
                        <a:effectLst/>
                        <a:latin typeface="Calibri" panose="020F0502020204030204" pitchFamily="34" charset="0"/>
                        <a:ea typeface="+mn-ea"/>
                        <a:cs typeface="+mn-cs"/>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10001"/>
                  </a:ext>
                </a:extLst>
              </a:tr>
              <a:tr h="44070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2</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anose="05000000000000000000" pitchFamily="2" charset="2"/>
                        <a:buNone/>
                        <a:tabLst/>
                        <a:defRPr/>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Withhold until resolution,</a:t>
                      </a:r>
                      <a:r>
                        <a:rPr kumimoji="0" lang="en-US" sz="1400" b="0" i="0" u="none" strike="noStrike" kern="1200" cap="none" normalizeH="0" baseline="0">
                          <a:ln>
                            <a:noFill/>
                          </a:ln>
                          <a:solidFill>
                            <a:schemeClr val="bg1"/>
                          </a:solidFill>
                          <a:effectLst/>
                          <a:latin typeface="Calibri" panose="020F0502020204030204" pitchFamily="34" charset="0"/>
                          <a:ea typeface="+mn-ea"/>
                          <a:cs typeface="+mn-cs"/>
                        </a:rPr>
                        <a:t> administer corticosteroids if indicated, </a:t>
                      </a: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neurology consult</a:t>
                      </a:r>
                      <a:endParaRPr kumimoji="0" lang="en-US" sz="1400" b="0" i="0" u="none" strike="noStrike" kern="1200" cap="none" normalizeH="0" baseline="0">
                        <a:ln>
                          <a:noFill/>
                        </a:ln>
                        <a:solidFill>
                          <a:schemeClr val="bg1"/>
                        </a:solidFill>
                        <a:effectLst/>
                        <a:latin typeface="Calibri" panose="020F0502020204030204" pitchFamily="34" charset="0"/>
                        <a:ea typeface="+mn-ea"/>
                        <a:cs typeface="+mn-cs"/>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Withhold until resolution to grade ≤1, supportive therapy</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Withhold until resolution, administer corticosteroids, 48-hr hospitalization with next dose, consider seizure prophylaxis  </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56924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3</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anose="05000000000000000000"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Grade 2 actions with supportive therapy (ICU/critical care) for first occurrence; </a:t>
                      </a:r>
                      <a:b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b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grade 4 actions with reoccurrence</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Grade 2 actions on first occurrence;</a:t>
                      </a:r>
                      <a:b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b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grade 4 actions on reoccurrence</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Grade 2 actions with supportive therapy (ICU/critical care) on first occurrence; </a:t>
                      </a:r>
                      <a:b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b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grade 4 actions on reoccurrence</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10003"/>
                  </a:ext>
                </a:extLst>
              </a:tr>
              <a:tr h="44070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4</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anose="05000000000000000000"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Permanently discontinue, administer corticosteroids (dexamethasone or methylprednisolone) if indicated, supportive care (ICU/critical care)</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Permanently discontinue, supportive therapy (ICU/critical care)</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Permanently discontinue, administer corticosteroids (dexamethasone or methylprednisolone), consider seizure prophylaxis, supportive therapy (ICU/critical care)</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94212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06F4-F9D5-1184-4B6C-8DE32412BDA5}"/>
              </a:ext>
            </a:extLst>
          </p:cNvPr>
          <p:cNvSpPr>
            <a:spLocks noGrp="1"/>
          </p:cNvSpPr>
          <p:nvPr>
            <p:ph type="title"/>
          </p:nvPr>
        </p:nvSpPr>
        <p:spPr/>
        <p:txBody>
          <a:bodyPr/>
          <a:lstStyle/>
          <a:p>
            <a:r>
              <a:rPr lang="en-US"/>
              <a:t>Monitoring and Managing Cytopenias</a:t>
            </a:r>
          </a:p>
        </p:txBody>
      </p:sp>
      <p:sp>
        <p:nvSpPr>
          <p:cNvPr id="3" name="Content Placeholder 2">
            <a:extLst>
              <a:ext uri="{FF2B5EF4-FFF2-40B4-BE49-F238E27FC236}">
                <a16:creationId xmlns:a16="http://schemas.microsoft.com/office/drawing/2014/main" id="{3DA00CE1-F8A6-8147-E99A-59E28826A7B5}"/>
              </a:ext>
            </a:extLst>
          </p:cNvPr>
          <p:cNvSpPr>
            <a:spLocks noGrp="1"/>
          </p:cNvSpPr>
          <p:nvPr>
            <p:ph idx="1"/>
          </p:nvPr>
        </p:nvSpPr>
        <p:spPr/>
        <p:txBody>
          <a:bodyPr/>
          <a:lstStyle/>
          <a:p>
            <a:r>
              <a:rPr lang="en-US" sz="2600" dirty="0"/>
              <a:t>Monitor CBC at baseline and periodically during treatment</a:t>
            </a:r>
          </a:p>
          <a:p>
            <a:r>
              <a:rPr lang="en-US" sz="2600" dirty="0"/>
              <a:t>Withhold agent if severe anemia, thrombocytopenia, and neutropenia per PI </a:t>
            </a:r>
          </a:p>
          <a:p>
            <a:r>
              <a:rPr lang="en-US" sz="2600" dirty="0"/>
              <a:t>Severe and long-lasting neutropenia poses increased infection risk</a:t>
            </a:r>
          </a:p>
          <a:p>
            <a:pPr lvl="1"/>
            <a:r>
              <a:rPr lang="en-US" sz="2400" dirty="0"/>
              <a:t>Administer appropriate infection prophylaxis</a:t>
            </a:r>
          </a:p>
          <a:p>
            <a:r>
              <a:rPr lang="en-US" sz="2600" dirty="0"/>
              <a:t>Administer growth factor support per institutional guidelines</a:t>
            </a:r>
          </a:p>
        </p:txBody>
      </p:sp>
      <p:sp>
        <p:nvSpPr>
          <p:cNvPr id="4" name="Text Box 11">
            <a:extLst>
              <a:ext uri="{FF2B5EF4-FFF2-40B4-BE49-F238E27FC236}">
                <a16:creationId xmlns:a16="http://schemas.microsoft.com/office/drawing/2014/main" id="{AC594F5C-006B-4399-F856-36FF7BD1837C}"/>
              </a:ext>
            </a:extLst>
          </p:cNvPr>
          <p:cNvSpPr txBox="1">
            <a:spLocks noChangeArrowheads="1"/>
          </p:cNvSpPr>
          <p:nvPr/>
        </p:nvSpPr>
        <p:spPr bwMode="auto">
          <a:xfrm>
            <a:off x="413960" y="6373519"/>
            <a:ext cx="8734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a:lnSpc>
                <a:spcPct val="100000"/>
              </a:lnSpc>
              <a:spcBef>
                <a:spcPct val="0"/>
              </a:spcBef>
              <a:spcAft>
                <a:spcPct val="0"/>
              </a:spcAft>
              <a:buClrTx/>
              <a:buNone/>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Crombie. Blood. 2024;143:1565.</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Ludwig. Lancet Oncol. 2023;24:e255.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30055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E85A-D03D-4C81-9184-48E1AE5F6B38}"/>
              </a:ext>
            </a:extLst>
          </p:cNvPr>
          <p:cNvSpPr>
            <a:spLocks noGrp="1"/>
          </p:cNvSpPr>
          <p:nvPr>
            <p:ph type="title"/>
          </p:nvPr>
        </p:nvSpPr>
        <p:spPr/>
        <p:txBody>
          <a:bodyPr/>
          <a:lstStyle/>
          <a:p>
            <a:r>
              <a:rPr lang="en-US"/>
              <a:t>Infection Prophylaxis and Vaccinations</a:t>
            </a:r>
          </a:p>
        </p:txBody>
      </p:sp>
      <p:sp>
        <p:nvSpPr>
          <p:cNvPr id="3" name="Content Placeholder 2">
            <a:extLst>
              <a:ext uri="{FF2B5EF4-FFF2-40B4-BE49-F238E27FC236}">
                <a16:creationId xmlns:a16="http://schemas.microsoft.com/office/drawing/2014/main" id="{BC0AAB36-F9D8-46F5-A15C-2DEDD922D122}"/>
              </a:ext>
            </a:extLst>
          </p:cNvPr>
          <p:cNvSpPr>
            <a:spLocks noGrp="1"/>
          </p:cNvSpPr>
          <p:nvPr>
            <p:ph idx="1"/>
          </p:nvPr>
        </p:nvSpPr>
        <p:spPr/>
        <p:txBody>
          <a:bodyPr/>
          <a:lstStyle/>
          <a:p>
            <a:pPr>
              <a:spcBef>
                <a:spcPts val="600"/>
              </a:spcBef>
              <a:spcAft>
                <a:spcPts val="600"/>
              </a:spcAft>
            </a:pPr>
            <a:r>
              <a:rPr lang="en-US" sz="1800" dirty="0"/>
              <a:t>Complete outstanding vaccinations ≥2 </a:t>
            </a:r>
            <a:r>
              <a:rPr lang="en-US" sz="1800" dirty="0" err="1"/>
              <a:t>wk</a:t>
            </a:r>
            <a:r>
              <a:rPr lang="en-US" sz="1800" dirty="0"/>
              <a:t> prior to therapy start (</a:t>
            </a:r>
            <a:r>
              <a:rPr lang="en-US" sz="1800" dirty="0" err="1"/>
              <a:t>eg</a:t>
            </a:r>
            <a:r>
              <a:rPr lang="en-US" sz="1800" dirty="0"/>
              <a:t>, influenza, pneumococcal, COVID-19)</a:t>
            </a:r>
          </a:p>
          <a:p>
            <a:pPr lvl="1">
              <a:spcBef>
                <a:spcPts val="600"/>
              </a:spcBef>
              <a:spcAft>
                <a:spcPts val="600"/>
              </a:spcAft>
            </a:pPr>
            <a:r>
              <a:rPr lang="en-US" sz="1600" dirty="0"/>
              <a:t>Delay </a:t>
            </a:r>
            <a:r>
              <a:rPr lang="en-US" sz="1600" dirty="0" err="1"/>
              <a:t>postinfusion</a:t>
            </a:r>
            <a:r>
              <a:rPr lang="en-US" sz="1600" dirty="0"/>
              <a:t> vaccinations for 3-6 </a:t>
            </a:r>
            <a:r>
              <a:rPr lang="en-US" sz="1600" dirty="0" err="1"/>
              <a:t>mo</a:t>
            </a:r>
            <a:r>
              <a:rPr lang="en-US" sz="1600" dirty="0"/>
              <a:t> after chemotherapy</a:t>
            </a:r>
          </a:p>
          <a:p>
            <a:pPr>
              <a:spcBef>
                <a:spcPts val="600"/>
              </a:spcBef>
              <a:spcAft>
                <a:spcPts val="600"/>
              </a:spcAft>
            </a:pPr>
            <a:r>
              <a:rPr lang="en-US" sz="1800" dirty="0"/>
              <a:t>Optimal prophylaxis duration not yet established, but recommended for up to 6 </a:t>
            </a:r>
            <a:r>
              <a:rPr lang="en-US" sz="1800" dirty="0" err="1"/>
              <a:t>mo</a:t>
            </a:r>
            <a:r>
              <a:rPr lang="en-US" sz="1800" dirty="0"/>
              <a:t> following treatment</a:t>
            </a:r>
          </a:p>
          <a:p>
            <a:pPr>
              <a:spcBef>
                <a:spcPts val="600"/>
              </a:spcBef>
              <a:spcAft>
                <a:spcPts val="600"/>
              </a:spcAft>
            </a:pPr>
            <a:r>
              <a:rPr lang="en-US" sz="1800" dirty="0"/>
              <a:t>Monitor immunoglobulin levels</a:t>
            </a:r>
          </a:p>
        </p:txBody>
      </p:sp>
      <p:sp>
        <p:nvSpPr>
          <p:cNvPr id="14" name="Text Box 11">
            <a:extLst>
              <a:ext uri="{FF2B5EF4-FFF2-40B4-BE49-F238E27FC236}">
                <a16:creationId xmlns:a16="http://schemas.microsoft.com/office/drawing/2014/main" id="{D5A69733-4298-41C6-B6DE-C115811A1A72}"/>
              </a:ext>
            </a:extLst>
          </p:cNvPr>
          <p:cNvSpPr txBox="1">
            <a:spLocks noChangeArrowheads="1"/>
          </p:cNvSpPr>
          <p:nvPr/>
        </p:nvSpPr>
        <p:spPr bwMode="auto">
          <a:xfrm>
            <a:off x="405251" y="6387163"/>
            <a:ext cx="8734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defTabSz="457200">
              <a:lnSpc>
                <a:spcPct val="100000"/>
              </a:lnSpc>
              <a:spcBef>
                <a:spcPct val="0"/>
              </a:spcBef>
              <a:spcAft>
                <a:spcPct val="0"/>
              </a:spcAft>
              <a:buClrTx/>
              <a:buNone/>
              <a:defRPr/>
            </a:pPr>
            <a:r>
              <a:rPr lang="en-US" altLang="en-US" sz="1200" dirty="0">
                <a:solidFill>
                  <a:srgbClr val="455560"/>
                </a:solidFill>
                <a:latin typeface="Calibri" panose="020F0502020204030204" pitchFamily="34" charset="0"/>
                <a:cs typeface="Arial" panose="020B0604020202020204" pitchFamily="34" charset="0"/>
              </a:rPr>
              <a:t>Crombie. Blood. 2024;143:1565.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Ludwig. Lancet Oncol. 2023;24:e255. </a:t>
            </a:r>
            <a:r>
              <a:rPr lang="en-US" altLang="en-US" sz="1200" dirty="0" err="1">
                <a:solidFill>
                  <a:srgbClr val="455560"/>
                </a:solidFill>
                <a:latin typeface="Calibri" panose="020F0502020204030204" pitchFamily="34" charset="0"/>
                <a:cs typeface="Arial" panose="020B0604020202020204" pitchFamily="34" charset="0"/>
              </a:rPr>
              <a:t>Raje</a:t>
            </a:r>
            <a:r>
              <a:rPr lang="en-US" altLang="en-US" sz="1200" dirty="0">
                <a:solidFill>
                  <a:srgbClr val="455560"/>
                </a:solidFill>
                <a:latin typeface="Calibri" panose="020F0502020204030204" pitchFamily="34" charset="0"/>
                <a:cs typeface="Arial" panose="020B0604020202020204" pitchFamily="34" charset="0"/>
              </a:rPr>
              <a:t>. Blood Ca J. 2023;13:116. </a:t>
            </a:r>
          </a:p>
        </p:txBody>
      </p:sp>
      <p:graphicFrame>
        <p:nvGraphicFramePr>
          <p:cNvPr id="4" name="Table 3">
            <a:extLst>
              <a:ext uri="{FF2B5EF4-FFF2-40B4-BE49-F238E27FC236}">
                <a16:creationId xmlns:a16="http://schemas.microsoft.com/office/drawing/2014/main" id="{4A9BFD49-D331-3739-87EF-853EB66863DF}"/>
              </a:ext>
            </a:extLst>
          </p:cNvPr>
          <p:cNvGraphicFramePr>
            <a:graphicFrameLocks noGrp="1"/>
          </p:cNvGraphicFramePr>
          <p:nvPr>
            <p:extLst>
              <p:ext uri="{D42A27DB-BD31-4B8C-83A1-F6EECF244321}">
                <p14:modId xmlns:p14="http://schemas.microsoft.com/office/powerpoint/2010/main" val="293916916"/>
              </p:ext>
            </p:extLst>
          </p:nvPr>
        </p:nvGraphicFramePr>
        <p:xfrm>
          <a:off x="709797" y="3184756"/>
          <a:ext cx="10769418" cy="2926080"/>
        </p:xfrm>
        <a:graphic>
          <a:graphicData uri="http://schemas.openxmlformats.org/drawingml/2006/table">
            <a:tbl>
              <a:tblPr firstRow="1" bandRow="1"/>
              <a:tblGrid>
                <a:gridCol w="2526179">
                  <a:extLst>
                    <a:ext uri="{9D8B030D-6E8A-4147-A177-3AD203B41FA5}">
                      <a16:colId xmlns:a16="http://schemas.microsoft.com/office/drawing/2014/main" val="3505937954"/>
                    </a:ext>
                  </a:extLst>
                </a:gridCol>
                <a:gridCol w="6081019">
                  <a:extLst>
                    <a:ext uri="{9D8B030D-6E8A-4147-A177-3AD203B41FA5}">
                      <a16:colId xmlns:a16="http://schemas.microsoft.com/office/drawing/2014/main" val="2955008936"/>
                    </a:ext>
                  </a:extLst>
                </a:gridCol>
                <a:gridCol w="2162220">
                  <a:extLst>
                    <a:ext uri="{9D8B030D-6E8A-4147-A177-3AD203B41FA5}">
                      <a16:colId xmlns:a16="http://schemas.microsoft.com/office/drawing/2014/main" val="4054101716"/>
                    </a:ext>
                  </a:extLst>
                </a:gridCol>
              </a:tblGrid>
              <a:tr h="14797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b="1" i="0" u="none" dirty="0">
                          <a:solidFill>
                            <a:schemeClr val="tx1"/>
                          </a:solidFill>
                          <a:latin typeface="Calibri" panose="020F0502020204030204" pitchFamily="34" charset="0"/>
                          <a:cs typeface="Calibri" panose="020F0502020204030204" pitchFamily="34" charset="0"/>
                        </a:rPr>
                        <a:t>Antibacterial Prophylaxis</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a:solidFill>
                            <a:schemeClr val="tx1"/>
                          </a:solidFill>
                          <a:latin typeface="Calibri" panose="020F0502020204030204" pitchFamily="34" charset="0"/>
                          <a:cs typeface="Calibri" panose="020F0502020204030204" pitchFamily="34" charset="0"/>
                        </a:rPr>
                        <a:t>Antiviral Prophylaxis</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a:solidFill>
                            <a:schemeClr val="tx1"/>
                          </a:solidFill>
                          <a:latin typeface="Calibri" panose="020F0502020204030204" pitchFamily="34" charset="0"/>
                          <a:cs typeface="Calibri" panose="020F0502020204030204" pitchFamily="34" charset="0"/>
                        </a:rPr>
                        <a:t>Antifungal Prophylaxis</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192869254"/>
                  </a:ext>
                </a:extLst>
              </a:tr>
              <a:tr h="2301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b="0" i="0" u="none">
                          <a:solidFill>
                            <a:sysClr val="windowText" lastClr="000000"/>
                          </a:solidFill>
                          <a:latin typeface="Calibri" panose="020F0502020204030204" pitchFamily="34" charset="0"/>
                          <a:cs typeface="Calibri" panose="020F0502020204030204" pitchFamily="34" charset="0"/>
                        </a:rPr>
                        <a:t>Recommend for patients at high risk of infection</a:t>
                      </a:r>
                      <a:endParaRPr lang="en-US" sz="1800" b="0" i="0" u="none" dirty="0">
                        <a:solidFill>
                          <a:sysClr val="windowText" lastClr="000000"/>
                        </a:solidFill>
                        <a:latin typeface="Calibri" panose="020F0502020204030204" pitchFamily="34" charset="0"/>
                        <a:cs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CDCDC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l">
                        <a:buFont typeface="Wingdings" panose="05000000000000000000" pitchFamily="2" charset="2"/>
                        <a:buChar char="§"/>
                      </a:pPr>
                      <a:r>
                        <a:rPr lang="en-US" sz="1800">
                          <a:solidFill>
                            <a:sysClr val="windowText" lastClr="000000"/>
                          </a:solidFill>
                          <a:latin typeface="Calibri" panose="020F0502020204030204" pitchFamily="34" charset="0"/>
                          <a:cs typeface="Calibri" panose="020F0502020204030204" pitchFamily="34" charset="0"/>
                        </a:rPr>
                        <a:t>HSV/VZV prophylaxis in all patients</a:t>
                      </a:r>
                    </a:p>
                    <a:p>
                      <a:pPr marL="285750" indent="-285750" algn="l">
                        <a:buFont typeface="Wingdings" panose="05000000000000000000" pitchFamily="2" charset="2"/>
                        <a:buChar char="§"/>
                      </a:pPr>
                      <a:r>
                        <a:rPr lang="en-US" sz="1800">
                          <a:solidFill>
                            <a:schemeClr val="bg1"/>
                          </a:solidFill>
                          <a:latin typeface="Calibri" panose="020F0502020204030204" pitchFamily="34" charset="0"/>
                          <a:cs typeface="Calibri" panose="020F0502020204030204" pitchFamily="34" charset="0"/>
                        </a:rPr>
                        <a:t>Hep B Virus screening for core antibodies and surface antigens</a:t>
                      </a:r>
                    </a:p>
                    <a:p>
                      <a:pPr marL="742950" lvl="1" indent="-285750" algn="l">
                        <a:buFont typeface="Wingdings" panose="05000000000000000000" pitchFamily="2" charset="2"/>
                        <a:buChar char="§"/>
                      </a:pPr>
                      <a:r>
                        <a:rPr lang="en-US" sz="1800" i="1">
                          <a:solidFill>
                            <a:schemeClr val="accent3"/>
                          </a:solidFill>
                          <a:latin typeface="Calibri" panose="020F0502020204030204" pitchFamily="34" charset="0"/>
                          <a:cs typeface="Calibri" panose="020F0502020204030204" pitchFamily="34" charset="0"/>
                        </a:rPr>
                        <a:t>Core antibody positive? </a:t>
                      </a:r>
                      <a:r>
                        <a:rPr lang="en-US" sz="1800">
                          <a:solidFill>
                            <a:schemeClr val="bg1"/>
                          </a:solidFill>
                          <a:latin typeface="Calibri" panose="020F0502020204030204" pitchFamily="34" charset="0"/>
                          <a:cs typeface="Calibri" panose="020F0502020204030204" pitchFamily="34" charset="0"/>
                          <a:sym typeface="Wingdings" panose="05000000000000000000" pitchFamily="2" charset="2"/>
                        </a:rPr>
                        <a:t> Prophylaxis or monitoring for HBV DNA copies and preemptive antiviral treatment if positive DNA tests/viremia</a:t>
                      </a:r>
                    </a:p>
                    <a:p>
                      <a:pPr marL="742950" lvl="1" indent="-285750" algn="l">
                        <a:buFont typeface="Wingdings" panose="05000000000000000000" pitchFamily="2" charset="2"/>
                        <a:buChar char="§"/>
                      </a:pPr>
                      <a:r>
                        <a:rPr lang="en-US" sz="1800" i="1">
                          <a:solidFill>
                            <a:schemeClr val="accent3"/>
                          </a:solidFill>
                          <a:latin typeface="Calibri" panose="020F0502020204030204" pitchFamily="34" charset="0"/>
                          <a:cs typeface="Calibri" panose="020F0502020204030204" pitchFamily="34" charset="0"/>
                          <a:sym typeface="Wingdings" panose="05000000000000000000" pitchFamily="2" charset="2"/>
                        </a:rPr>
                        <a:t>Surface antigen positive and/or positive HBV DNA? </a:t>
                      </a:r>
                      <a:r>
                        <a:rPr lang="en-US" sz="1800">
                          <a:solidFill>
                            <a:schemeClr val="bg1"/>
                          </a:solidFill>
                          <a:latin typeface="Calibri" panose="020F0502020204030204" pitchFamily="34" charset="0"/>
                          <a:cs typeface="Calibri" panose="020F0502020204030204" pitchFamily="34" charset="0"/>
                          <a:sym typeface="Wingdings" panose="05000000000000000000" pitchFamily="2" charset="2"/>
                        </a:rPr>
                        <a:t> antiviral therapy (eg, entecavir, tenofovir, lamivudine)</a:t>
                      </a:r>
                      <a:r>
                        <a:rPr lang="en-US" sz="1800">
                          <a:solidFill>
                            <a:sysClr val="windowText" lastClr="000000"/>
                          </a:solidFill>
                          <a:latin typeface="Calibri" panose="020F0502020204030204" pitchFamily="34" charset="0"/>
                          <a:cs typeface="Calibri" panose="020F0502020204030204" pitchFamily="34" charset="0"/>
                        </a:rPr>
                        <a:t> </a:t>
                      </a:r>
                      <a:endParaRPr lang="en-US" sz="1800" dirty="0">
                        <a:solidFill>
                          <a:sysClr val="windowText" lastClr="000000"/>
                        </a:solidFill>
                        <a:latin typeface="Calibri" panose="020F0502020204030204" pitchFamily="34" charset="0"/>
                        <a:cs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l">
                        <a:buFont typeface="Wingdings" panose="05000000000000000000" pitchFamily="2" charset="2"/>
                        <a:buChar char="§"/>
                      </a:pPr>
                      <a:r>
                        <a:rPr lang="en-US" sz="1800" dirty="0">
                          <a:solidFill>
                            <a:sysClr val="windowText" lastClr="000000"/>
                          </a:solidFill>
                          <a:latin typeface="Calibri" panose="020F0502020204030204" pitchFamily="34" charset="0"/>
                          <a:cs typeface="Calibri" panose="020F0502020204030204" pitchFamily="34" charset="0"/>
                        </a:rPr>
                        <a:t>PJP prophylaxis recommended</a:t>
                      </a:r>
                    </a:p>
                    <a:p>
                      <a:pPr marL="285750" indent="-285750" algn="l">
                        <a:buFont typeface="Wingdings" panose="05000000000000000000" pitchFamily="2" charset="2"/>
                        <a:buChar char="§"/>
                      </a:pPr>
                      <a:r>
                        <a:rPr lang="en-US" sz="1800" dirty="0">
                          <a:solidFill>
                            <a:sysClr val="windowText" lastClr="000000"/>
                          </a:solidFill>
                          <a:latin typeface="Calibri" panose="020F0502020204030204" pitchFamily="34" charset="0"/>
                          <a:cs typeface="Calibri" panose="020F0502020204030204" pitchFamily="34" charset="0"/>
                        </a:rPr>
                        <a:t>Other antifungal prophylaxis recommended for patients at high risk of fungal infection</a:t>
                      </a: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2560358741"/>
                  </a:ext>
                </a:extLst>
              </a:tr>
            </a:tbl>
          </a:graphicData>
        </a:graphic>
      </p:graphicFrame>
    </p:spTree>
    <p:extLst>
      <p:ext uri="{BB962C8B-B14F-4D97-AF65-F5344CB8AC3E}">
        <p14:creationId xmlns:p14="http://schemas.microsoft.com/office/powerpoint/2010/main" val="4246234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E85A-D03D-4C81-9184-48E1AE5F6B38}"/>
              </a:ext>
            </a:extLst>
          </p:cNvPr>
          <p:cNvSpPr>
            <a:spLocks noGrp="1"/>
          </p:cNvSpPr>
          <p:nvPr>
            <p:ph type="title"/>
          </p:nvPr>
        </p:nvSpPr>
        <p:spPr/>
        <p:txBody>
          <a:bodyPr/>
          <a:lstStyle/>
          <a:p>
            <a:r>
              <a:rPr lang="en-US" sz="3600"/>
              <a:t>Managing Infections Associated </a:t>
            </a:r>
            <a:br>
              <a:rPr lang="en-US" sz="3600"/>
            </a:br>
            <a:r>
              <a:rPr lang="en-US" sz="3600"/>
              <a:t>With </a:t>
            </a:r>
            <a:r>
              <a:rPr lang="en-US"/>
              <a:t>Bispecific Antibodies</a:t>
            </a:r>
          </a:p>
        </p:txBody>
      </p:sp>
      <p:sp>
        <p:nvSpPr>
          <p:cNvPr id="5" name="Content Placeholder 4">
            <a:extLst>
              <a:ext uri="{FF2B5EF4-FFF2-40B4-BE49-F238E27FC236}">
                <a16:creationId xmlns:a16="http://schemas.microsoft.com/office/drawing/2014/main" id="{44B1607A-1D0D-A64F-1B20-A6BBF5B106C5}"/>
              </a:ext>
            </a:extLst>
          </p:cNvPr>
          <p:cNvSpPr>
            <a:spLocks noGrp="1"/>
          </p:cNvSpPr>
          <p:nvPr>
            <p:ph idx="1"/>
          </p:nvPr>
        </p:nvSpPr>
        <p:spPr/>
        <p:txBody>
          <a:bodyPr/>
          <a:lstStyle/>
          <a:p>
            <a:pPr>
              <a:spcBef>
                <a:spcPts val="600"/>
              </a:spcBef>
            </a:pPr>
            <a:r>
              <a:rPr lang="en-US" sz="2000" dirty="0"/>
              <a:t>Withhold until resolution; consider permanent discontinuation for grade 4 infections</a:t>
            </a:r>
          </a:p>
          <a:p>
            <a:pPr>
              <a:spcBef>
                <a:spcPts val="600"/>
              </a:spcBef>
            </a:pPr>
            <a:r>
              <a:rPr lang="en-US" sz="2000" dirty="0"/>
              <a:t>Manage infections in accordance with institutional policies and susceptibility patterns</a:t>
            </a:r>
          </a:p>
          <a:p>
            <a:pPr lvl="1">
              <a:spcBef>
                <a:spcPts val="600"/>
              </a:spcBef>
            </a:pPr>
            <a:r>
              <a:rPr lang="en-US" sz="2000" dirty="0"/>
              <a:t>Consult with infectious diseases specialist</a:t>
            </a:r>
          </a:p>
          <a:p>
            <a:pPr>
              <a:spcBef>
                <a:spcPts val="600"/>
              </a:spcBef>
            </a:pPr>
            <a:r>
              <a:rPr lang="en-US" sz="2000" dirty="0"/>
              <a:t>Utilize targeted therapy if the infectious organism can be identified</a:t>
            </a:r>
          </a:p>
          <a:p>
            <a:pPr>
              <a:spcBef>
                <a:spcPts val="600"/>
              </a:spcBef>
            </a:pPr>
            <a:r>
              <a:rPr lang="en-US" sz="2000" dirty="0"/>
              <a:t>Consider IVIG for recurrent infections in accordance with institutional policies </a:t>
            </a:r>
          </a:p>
        </p:txBody>
      </p:sp>
      <p:sp>
        <p:nvSpPr>
          <p:cNvPr id="14" name="Text Box 11">
            <a:extLst>
              <a:ext uri="{FF2B5EF4-FFF2-40B4-BE49-F238E27FC236}">
                <a16:creationId xmlns:a16="http://schemas.microsoft.com/office/drawing/2014/main" id="{D5A69733-4298-41C6-B6DE-C115811A1A72}"/>
              </a:ext>
            </a:extLst>
          </p:cNvPr>
          <p:cNvSpPr txBox="1">
            <a:spLocks noChangeArrowheads="1"/>
          </p:cNvSpPr>
          <p:nvPr/>
        </p:nvSpPr>
        <p:spPr bwMode="auto">
          <a:xfrm>
            <a:off x="413960" y="6373519"/>
            <a:ext cx="8734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a:lnSpc>
                <a:spcPct val="100000"/>
              </a:lnSpc>
              <a:spcBef>
                <a:spcPct val="0"/>
              </a:spcBef>
              <a:spcAft>
                <a:spcPct val="0"/>
              </a:spcAft>
              <a:buClrTx/>
              <a:buNone/>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Crombie. Blood. 2024;143:1565.</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Ludwig. Lancet Oncol. 2023;24:e255. </a:t>
            </a:r>
            <a:r>
              <a:rPr kumimoji="0" lang="en-US" altLang="en-US" sz="12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Raje</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Blood Ca J. 2023;13:116. </a:t>
            </a:r>
          </a:p>
        </p:txBody>
      </p:sp>
      <p:graphicFrame>
        <p:nvGraphicFramePr>
          <p:cNvPr id="4" name="Table 3">
            <a:extLst>
              <a:ext uri="{FF2B5EF4-FFF2-40B4-BE49-F238E27FC236}">
                <a16:creationId xmlns:a16="http://schemas.microsoft.com/office/drawing/2014/main" id="{4A9BFD49-D331-3739-87EF-853EB66863DF}"/>
              </a:ext>
            </a:extLst>
          </p:cNvPr>
          <p:cNvGraphicFramePr>
            <a:graphicFrameLocks noGrp="1"/>
          </p:cNvGraphicFramePr>
          <p:nvPr>
            <p:extLst>
              <p:ext uri="{D42A27DB-BD31-4B8C-83A1-F6EECF244321}">
                <p14:modId xmlns:p14="http://schemas.microsoft.com/office/powerpoint/2010/main" val="1120604444"/>
              </p:ext>
            </p:extLst>
          </p:nvPr>
        </p:nvGraphicFramePr>
        <p:xfrm>
          <a:off x="709796" y="3674174"/>
          <a:ext cx="10791318" cy="2377440"/>
        </p:xfrm>
        <a:graphic>
          <a:graphicData uri="http://schemas.openxmlformats.org/drawingml/2006/table">
            <a:tbl>
              <a:tblPr firstRow="1" bandRow="1"/>
              <a:tblGrid>
                <a:gridCol w="3597106">
                  <a:extLst>
                    <a:ext uri="{9D8B030D-6E8A-4147-A177-3AD203B41FA5}">
                      <a16:colId xmlns:a16="http://schemas.microsoft.com/office/drawing/2014/main" val="3505937954"/>
                    </a:ext>
                  </a:extLst>
                </a:gridCol>
                <a:gridCol w="3597106">
                  <a:extLst>
                    <a:ext uri="{9D8B030D-6E8A-4147-A177-3AD203B41FA5}">
                      <a16:colId xmlns:a16="http://schemas.microsoft.com/office/drawing/2014/main" val="2955008936"/>
                    </a:ext>
                  </a:extLst>
                </a:gridCol>
                <a:gridCol w="3597106">
                  <a:extLst>
                    <a:ext uri="{9D8B030D-6E8A-4147-A177-3AD203B41FA5}">
                      <a16:colId xmlns:a16="http://schemas.microsoft.com/office/drawing/2014/main" val="4054101716"/>
                    </a:ext>
                  </a:extLst>
                </a:gridCol>
              </a:tblGrid>
              <a:tr h="14797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b="1" i="0" u="none" dirty="0">
                          <a:solidFill>
                            <a:schemeClr val="tx1"/>
                          </a:solidFill>
                          <a:latin typeface="Calibri" panose="020F0502020204030204" pitchFamily="34" charset="0"/>
                          <a:cs typeface="Calibri" panose="020F0502020204030204" pitchFamily="34" charset="0"/>
                        </a:rPr>
                        <a:t>Bacterial Infections</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a:solidFill>
                            <a:schemeClr val="tx1"/>
                          </a:solidFill>
                          <a:latin typeface="Calibri" panose="020F0502020204030204" pitchFamily="34" charset="0"/>
                          <a:cs typeface="Calibri" panose="020F0502020204030204" pitchFamily="34" charset="0"/>
                        </a:rPr>
                        <a:t>Viral Infections</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a:solidFill>
                            <a:schemeClr val="tx1"/>
                          </a:solidFill>
                          <a:latin typeface="Calibri" panose="020F0502020204030204" pitchFamily="34" charset="0"/>
                          <a:cs typeface="Calibri" panose="020F0502020204030204" pitchFamily="34" charset="0"/>
                        </a:rPr>
                        <a:t>Fungal Infections</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192869254"/>
                  </a:ext>
                </a:extLst>
              </a:tr>
              <a:tr h="2301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Wingdings" panose="05000000000000000000" pitchFamily="2" charset="2"/>
                        <a:buChar char="§"/>
                      </a:pPr>
                      <a:r>
                        <a:rPr lang="en-US" sz="1600" b="0" i="0" u="none" dirty="0">
                          <a:solidFill>
                            <a:sysClr val="windowText" lastClr="000000"/>
                          </a:solidFill>
                          <a:latin typeface="Calibri" panose="020F0502020204030204" pitchFamily="34" charset="0"/>
                          <a:cs typeface="Calibri" panose="020F0502020204030204" pitchFamily="34" charset="0"/>
                        </a:rPr>
                        <a:t>Empiric antibacterial agents based on infection site</a:t>
                      </a:r>
                    </a:p>
                    <a:p>
                      <a:pPr marL="285750" indent="-285750">
                        <a:buFont typeface="Wingdings" panose="05000000000000000000" pitchFamily="2" charset="2"/>
                        <a:buChar char="§"/>
                      </a:pPr>
                      <a:r>
                        <a:rPr lang="en-US" sz="1600" b="0" i="0" u="none" dirty="0">
                          <a:solidFill>
                            <a:sysClr val="windowText" lastClr="000000"/>
                          </a:solidFill>
                          <a:latin typeface="Calibri" panose="020F0502020204030204" pitchFamily="34" charset="0"/>
                          <a:cs typeface="Calibri" panose="020F0502020204030204" pitchFamily="34" charset="0"/>
                        </a:rPr>
                        <a:t>Concomitant neutropenia: </a:t>
                      </a:r>
                      <a:br>
                        <a:rPr lang="en-US" sz="1600" b="0" i="0" u="none" dirty="0">
                          <a:solidFill>
                            <a:sysClr val="windowText" lastClr="000000"/>
                          </a:solidFill>
                          <a:latin typeface="Calibri" panose="020F0502020204030204" pitchFamily="34" charset="0"/>
                          <a:cs typeface="Calibri" panose="020F0502020204030204" pitchFamily="34" charset="0"/>
                        </a:rPr>
                      </a:br>
                      <a:r>
                        <a:rPr lang="en-US" sz="1600" b="0" i="0" u="none" dirty="0">
                          <a:solidFill>
                            <a:sysClr val="windowText" lastClr="000000"/>
                          </a:solidFill>
                          <a:latin typeface="Calibri" panose="020F0502020204030204" pitchFamily="34" charset="0"/>
                          <a:cs typeface="Calibri" panose="020F0502020204030204" pitchFamily="34" charset="0"/>
                        </a:rPr>
                        <a:t>broad spectrum agents (</a:t>
                      </a:r>
                      <a:r>
                        <a:rPr lang="en-US" sz="1600" b="0" i="0" u="none" baseline="0" dirty="0">
                          <a:solidFill>
                            <a:sysClr val="windowText" lastClr="000000"/>
                          </a:solidFill>
                          <a:latin typeface="Calibri" panose="020F0502020204030204" pitchFamily="34" charset="0"/>
                          <a:cs typeface="Calibri" panose="020F0502020204030204" pitchFamily="34" charset="0"/>
                        </a:rPr>
                        <a:t>third- or fourth-</a:t>
                      </a:r>
                      <a:r>
                        <a:rPr lang="en-US" sz="1600" b="0" i="0" u="none" dirty="0">
                          <a:solidFill>
                            <a:sysClr val="windowText" lastClr="000000"/>
                          </a:solidFill>
                          <a:latin typeface="Calibri" panose="020F0502020204030204" pitchFamily="34" charset="0"/>
                          <a:cs typeface="Calibri" panose="020F0502020204030204" pitchFamily="34" charset="0"/>
                        </a:rPr>
                        <a:t>generation cephalosporin or carbapenem)</a:t>
                      </a:r>
                    </a:p>
                    <a:p>
                      <a:pPr marL="285750" indent="-285750">
                        <a:buFont typeface="Wingdings" panose="05000000000000000000" pitchFamily="2" charset="2"/>
                        <a:buChar char="§"/>
                      </a:pPr>
                      <a:r>
                        <a:rPr lang="en-US" sz="1600" b="0" i="0" u="none" dirty="0">
                          <a:solidFill>
                            <a:sysClr val="windowText" lastClr="000000"/>
                          </a:solidFill>
                          <a:latin typeface="Calibri" panose="020F0502020204030204" pitchFamily="34" charset="0"/>
                          <a:cs typeface="Calibri" panose="020F0502020204030204" pitchFamily="34" charset="0"/>
                        </a:rPr>
                        <a:t>Reserve vancomycin for specific indications</a:t>
                      </a: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CDCDC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l">
                        <a:buFont typeface="Wingdings" panose="05000000000000000000" pitchFamily="2" charset="2"/>
                        <a:buChar char="§"/>
                      </a:pPr>
                      <a:r>
                        <a:rPr lang="en-US" sz="1600" dirty="0">
                          <a:solidFill>
                            <a:sysClr val="windowText" lastClr="000000"/>
                          </a:solidFill>
                          <a:latin typeface="Calibri" panose="020F0502020204030204" pitchFamily="34" charset="0"/>
                          <a:cs typeface="Calibri" panose="020F0502020204030204" pitchFamily="34" charset="0"/>
                        </a:rPr>
                        <a:t>Management based on type of virus and institutional protocol</a:t>
                      </a:r>
                    </a:p>
                    <a:p>
                      <a:pPr marL="285750" indent="-285750" algn="l">
                        <a:buFont typeface="Wingdings" panose="05000000000000000000" pitchFamily="2" charset="2"/>
                        <a:buChar char="§"/>
                      </a:pPr>
                      <a:r>
                        <a:rPr lang="en-US" sz="1600" dirty="0">
                          <a:solidFill>
                            <a:sysClr val="windowText" lastClr="000000"/>
                          </a:solidFill>
                          <a:latin typeface="Calibri" panose="020F0502020204030204" pitchFamily="34" charset="0"/>
                          <a:cs typeface="Calibri" panose="020F0502020204030204" pitchFamily="34" charset="0"/>
                        </a:rPr>
                        <a:t>Examples include influenza, VZV, CMV, EBV, RSV, COVID-19</a:t>
                      </a:r>
                    </a:p>
                  </a:txBody>
                  <a:tcPr>
                    <a:lnL>
                      <a:noFill/>
                    </a:lnL>
                    <a:lnR>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l">
                        <a:buFont typeface="Wingdings" panose="05000000000000000000" pitchFamily="2" charset="2"/>
                        <a:buChar char="§"/>
                      </a:pPr>
                      <a:r>
                        <a:rPr lang="en-US" sz="1600" dirty="0">
                          <a:solidFill>
                            <a:sysClr val="windowText" lastClr="000000"/>
                          </a:solidFill>
                          <a:latin typeface="Calibri" panose="020F0502020204030204" pitchFamily="34" charset="0"/>
                          <a:cs typeface="Calibri" panose="020F0502020204030204" pitchFamily="34" charset="0"/>
                        </a:rPr>
                        <a:t>Localized candidiasis: fluconazole</a:t>
                      </a:r>
                    </a:p>
                    <a:p>
                      <a:pPr marL="285750" indent="-285750" algn="l">
                        <a:buFont typeface="Wingdings" panose="05000000000000000000" pitchFamily="2" charset="2"/>
                        <a:buChar char="§"/>
                      </a:pPr>
                      <a:r>
                        <a:rPr lang="en-US" sz="1600" dirty="0">
                          <a:solidFill>
                            <a:sysClr val="windowText" lastClr="000000"/>
                          </a:solidFill>
                          <a:latin typeface="Calibri" panose="020F0502020204030204" pitchFamily="34" charset="0"/>
                          <a:cs typeface="Calibri" panose="020F0502020204030204" pitchFamily="34" charset="0"/>
                        </a:rPr>
                        <a:t>Invasive candidiasis: echinocandin</a:t>
                      </a:r>
                    </a:p>
                    <a:p>
                      <a:pPr marL="285750" indent="-285750" algn="l">
                        <a:buFont typeface="Wingdings" panose="05000000000000000000" pitchFamily="2" charset="2"/>
                        <a:buChar char="§"/>
                      </a:pPr>
                      <a:r>
                        <a:rPr lang="en-US" sz="1600" dirty="0">
                          <a:solidFill>
                            <a:sysClr val="windowText" lastClr="000000"/>
                          </a:solidFill>
                          <a:latin typeface="Calibri" panose="020F0502020204030204" pitchFamily="34" charset="0"/>
                          <a:cs typeface="Calibri" panose="020F0502020204030204" pitchFamily="34" charset="0"/>
                        </a:rPr>
                        <a:t>PJP: trimethoprim-sulfamethoxazole or atovaquone or primaquine with sulfonamide</a:t>
                      </a: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2560358741"/>
                  </a:ext>
                </a:extLst>
              </a:tr>
            </a:tbl>
          </a:graphicData>
        </a:graphic>
      </p:graphicFrame>
    </p:spTree>
    <p:extLst>
      <p:ext uri="{BB962C8B-B14F-4D97-AF65-F5344CB8AC3E}">
        <p14:creationId xmlns:p14="http://schemas.microsoft.com/office/powerpoint/2010/main" val="2534480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5806-CA0B-AB4C-6925-5695058802C7}"/>
              </a:ext>
            </a:extLst>
          </p:cNvPr>
          <p:cNvSpPr>
            <a:spLocks noGrp="1"/>
          </p:cNvSpPr>
          <p:nvPr>
            <p:ph type="title"/>
          </p:nvPr>
        </p:nvSpPr>
        <p:spPr/>
        <p:txBody>
          <a:bodyPr/>
          <a:lstStyle/>
          <a:p>
            <a:r>
              <a:rPr lang="en-US" dirty="0">
                <a:latin typeface="Calibri"/>
                <a:cs typeface="Calibri"/>
              </a:rPr>
              <a:t>Managing Talquetamab Oral, Skin, and Nail Toxicities</a:t>
            </a:r>
          </a:p>
        </p:txBody>
      </p:sp>
      <p:sp>
        <p:nvSpPr>
          <p:cNvPr id="3" name="Content Placeholder 2">
            <a:extLst>
              <a:ext uri="{FF2B5EF4-FFF2-40B4-BE49-F238E27FC236}">
                <a16:creationId xmlns:a16="http://schemas.microsoft.com/office/drawing/2014/main" id="{BC4D430B-40AF-2D60-9D91-4B90C3B96578}"/>
              </a:ext>
            </a:extLst>
          </p:cNvPr>
          <p:cNvSpPr>
            <a:spLocks noGrp="1"/>
          </p:cNvSpPr>
          <p:nvPr>
            <p:ph sz="half" idx="1"/>
          </p:nvPr>
        </p:nvSpPr>
        <p:spPr>
          <a:xfrm>
            <a:off x="601820" y="1510730"/>
            <a:ext cx="2292105" cy="4678738"/>
          </a:xfrm>
        </p:spPr>
        <p:txBody>
          <a:bodyPr/>
          <a:lstStyle/>
          <a:p>
            <a:r>
              <a:rPr lang="en-US" sz="2000" b="1" dirty="0"/>
              <a:t>Educate</a:t>
            </a:r>
            <a:r>
              <a:rPr lang="en-US" sz="2000" dirty="0"/>
              <a:t> patients on reporting any changes to taste or skin/nails</a:t>
            </a:r>
          </a:p>
          <a:p>
            <a:r>
              <a:rPr lang="en-US" sz="2000" b="1" dirty="0"/>
              <a:t>Discuss</a:t>
            </a:r>
            <a:r>
              <a:rPr lang="en-US" sz="2000" dirty="0"/>
              <a:t> supportive measures for skin and oral AEs</a:t>
            </a:r>
          </a:p>
          <a:p>
            <a:r>
              <a:rPr lang="en-US" sz="2000" b="1" dirty="0"/>
              <a:t>Monitor</a:t>
            </a:r>
            <a:r>
              <a:rPr lang="en-US" sz="2000" dirty="0"/>
              <a:t> for skin and oral AEs or any secondary skin infections</a:t>
            </a:r>
          </a:p>
        </p:txBody>
      </p:sp>
      <p:sp>
        <p:nvSpPr>
          <p:cNvPr id="5" name="Text Box 11">
            <a:extLst>
              <a:ext uri="{FF2B5EF4-FFF2-40B4-BE49-F238E27FC236}">
                <a16:creationId xmlns:a16="http://schemas.microsoft.com/office/drawing/2014/main" id="{B8A6AB76-417C-9A7C-A251-9A6F5A4EBBE0}"/>
              </a:ext>
            </a:extLst>
          </p:cNvPr>
          <p:cNvSpPr txBox="1">
            <a:spLocks noChangeArrowheads="1"/>
          </p:cNvSpPr>
          <p:nvPr/>
        </p:nvSpPr>
        <p:spPr bwMode="auto">
          <a:xfrm>
            <a:off x="413960" y="6373519"/>
            <a:ext cx="8734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a:lnSpc>
                <a:spcPct val="100000"/>
              </a:lnSpc>
              <a:spcBef>
                <a:spcPct val="0"/>
              </a:spcBef>
              <a:spcAft>
                <a:spcPct val="0"/>
              </a:spcAft>
              <a:buClrTx/>
              <a:buNone/>
              <a:defRPr/>
            </a:pPr>
            <a:r>
              <a:rPr lang="en-US" altLang="en-US" sz="1200" spc="-10" dirty="0" err="1">
                <a:solidFill>
                  <a:srgbClr val="455560"/>
                </a:solidFill>
                <a:latin typeface="Calibri" panose="020F0502020204030204" pitchFamily="34" charset="0"/>
                <a:cs typeface="Arial" panose="020B0604020202020204" pitchFamily="34" charset="0"/>
              </a:rPr>
              <a:t>Catamero</a:t>
            </a:r>
            <a:r>
              <a:rPr lang="en-US" altLang="en-US" sz="1200" spc="-10" dirty="0">
                <a:solidFill>
                  <a:srgbClr val="455560"/>
                </a:solidFill>
                <a:latin typeface="Calibri" panose="020F0502020204030204" pitchFamily="34" charset="0"/>
                <a:cs typeface="Arial" panose="020B0604020202020204" pitchFamily="34" charset="0"/>
              </a:rPr>
              <a:t>. Sem Oncol </a:t>
            </a:r>
            <a:r>
              <a:rPr lang="en-US" altLang="en-US" sz="1200" spc="-10" dirty="0" err="1">
                <a:solidFill>
                  <a:srgbClr val="455560"/>
                </a:solidFill>
                <a:latin typeface="Calibri" panose="020F0502020204030204" pitchFamily="34" charset="0"/>
                <a:cs typeface="Arial" panose="020B0604020202020204" pitchFamily="34" charset="0"/>
              </a:rPr>
              <a:t>Nurs</a:t>
            </a:r>
            <a:r>
              <a:rPr lang="en-US" altLang="en-US" sz="1200" spc="-10" dirty="0">
                <a:solidFill>
                  <a:srgbClr val="455560"/>
                </a:solidFill>
                <a:latin typeface="Calibri" panose="020F0502020204030204" pitchFamily="34" charset="0"/>
                <a:cs typeface="Arial" panose="020B0604020202020204" pitchFamily="34" charset="0"/>
              </a:rPr>
              <a:t>. 2024;151712.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010F7E85-3158-7049-C176-718444AE3BAF}"/>
              </a:ext>
            </a:extLst>
          </p:cNvPr>
          <p:cNvSpPr/>
          <p:nvPr/>
        </p:nvSpPr>
        <p:spPr bwMode="auto">
          <a:xfrm>
            <a:off x="4013557" y="1148212"/>
            <a:ext cx="7880159" cy="640080"/>
          </a:xfrm>
          <a:prstGeom prst="roundRect">
            <a:avLst>
              <a:gd name="adj" fmla="val 11957"/>
            </a:avLst>
          </a:prstGeom>
          <a:solidFill>
            <a:srgbClr val="BFD5DC"/>
          </a:solidFill>
          <a:ln w="0">
            <a:noFill/>
            <a:miter lim="800000"/>
            <a:headEnd/>
            <a:tailEnd/>
          </a:ln>
        </p:spPr>
        <p:txBody>
          <a:bodyPr rIns="0" rtlCol="0" anchor="ctr"/>
          <a:lstStyle/>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Consider baking soda/salt water or magic mouth rinse</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Eat alternative sources of protein if averse to meat</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Add flavor with citrus, herbs, spices, wine-based marinades</a:t>
            </a:r>
          </a:p>
        </p:txBody>
      </p:sp>
      <p:sp>
        <p:nvSpPr>
          <p:cNvPr id="9" name="Rectangle: Rounded Corners 8">
            <a:extLst>
              <a:ext uri="{FF2B5EF4-FFF2-40B4-BE49-F238E27FC236}">
                <a16:creationId xmlns:a16="http://schemas.microsoft.com/office/drawing/2014/main" id="{9AC71255-EE50-E8B1-79E6-A75DE08BAE1E}"/>
              </a:ext>
            </a:extLst>
          </p:cNvPr>
          <p:cNvSpPr/>
          <p:nvPr/>
        </p:nvSpPr>
        <p:spPr bwMode="auto">
          <a:xfrm>
            <a:off x="3033453" y="1148212"/>
            <a:ext cx="1235948" cy="640080"/>
          </a:xfrm>
          <a:prstGeom prst="roundRect">
            <a:avLst>
              <a:gd name="adj" fmla="val 8818"/>
            </a:avLst>
          </a:prstGeom>
          <a:solidFill>
            <a:schemeClr val="accent1"/>
          </a:solidFill>
          <a:ln w="0">
            <a:noFill/>
            <a:miter lim="800000"/>
            <a:headEnd/>
            <a:tailEnd/>
          </a:ln>
        </p:spPr>
        <p:txBody>
          <a:bodyPr rtlCol="0" anchor="ctr"/>
          <a:lstStyle/>
          <a:p>
            <a:pPr algn="ctr" eaLnBrk="1" hangingPunct="1">
              <a:spcBef>
                <a:spcPct val="35000"/>
              </a:spcBef>
              <a:spcAft>
                <a:spcPct val="25000"/>
              </a:spcAft>
              <a:buClr>
                <a:schemeClr val="folHlink"/>
              </a:buClr>
              <a:buNone/>
            </a:pPr>
            <a:r>
              <a:rPr lang="en-US" sz="1800" b="1" dirty="0">
                <a:solidFill>
                  <a:schemeClr val="tx1"/>
                </a:solidFill>
                <a:latin typeface="Calibri" panose="020F0502020204030204" pitchFamily="34" charset="0"/>
              </a:rPr>
              <a:t>Dysgeusia</a:t>
            </a:r>
          </a:p>
        </p:txBody>
      </p:sp>
      <p:sp>
        <p:nvSpPr>
          <p:cNvPr id="11" name="Rectangle: Rounded Corners 10">
            <a:extLst>
              <a:ext uri="{FF2B5EF4-FFF2-40B4-BE49-F238E27FC236}">
                <a16:creationId xmlns:a16="http://schemas.microsoft.com/office/drawing/2014/main" id="{3D0C695A-71C7-5EB6-9DD6-D0CC43480527}"/>
              </a:ext>
            </a:extLst>
          </p:cNvPr>
          <p:cNvSpPr/>
          <p:nvPr/>
        </p:nvSpPr>
        <p:spPr bwMode="auto">
          <a:xfrm>
            <a:off x="4013557" y="1833345"/>
            <a:ext cx="6143921" cy="822960"/>
          </a:xfrm>
          <a:prstGeom prst="roundRect">
            <a:avLst>
              <a:gd name="adj" fmla="val 5678"/>
            </a:avLst>
          </a:prstGeom>
          <a:solidFill>
            <a:srgbClr val="BFD5DC"/>
          </a:solidFill>
          <a:ln w="0">
            <a:noFill/>
            <a:miter lim="800000"/>
            <a:headEnd/>
            <a:tailEnd/>
          </a:ln>
        </p:spPr>
        <p:txBody>
          <a:bodyPr rIns="0" rtlCol="0" anchor="ctr"/>
          <a:lstStyle/>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Ensure adequate hydration</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Eat soft/bland foods at cold or room temp; moisten food with broth or sauce</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Limit caffeine and alcohol intake</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Use gum, hard candy, frozen fruit, ice chips, and/or tart drinks</a:t>
            </a:r>
          </a:p>
        </p:txBody>
      </p:sp>
      <p:sp>
        <p:nvSpPr>
          <p:cNvPr id="12" name="Rectangle: Rounded Corners 11">
            <a:extLst>
              <a:ext uri="{FF2B5EF4-FFF2-40B4-BE49-F238E27FC236}">
                <a16:creationId xmlns:a16="http://schemas.microsoft.com/office/drawing/2014/main" id="{D6FB4F3D-02C4-D82D-66A8-16B90BE998C7}"/>
              </a:ext>
            </a:extLst>
          </p:cNvPr>
          <p:cNvSpPr/>
          <p:nvPr/>
        </p:nvSpPr>
        <p:spPr bwMode="auto">
          <a:xfrm>
            <a:off x="3029945" y="1833345"/>
            <a:ext cx="1235948" cy="822960"/>
          </a:xfrm>
          <a:prstGeom prst="roundRect">
            <a:avLst>
              <a:gd name="adj" fmla="val 6899"/>
            </a:avLst>
          </a:prstGeom>
          <a:solidFill>
            <a:schemeClr val="accent1"/>
          </a:solidFill>
          <a:ln w="0">
            <a:noFill/>
            <a:miter lim="800000"/>
            <a:headEnd/>
            <a:tailEnd/>
          </a:ln>
        </p:spPr>
        <p:txBody>
          <a:bodyPr rtlCol="0" anchor="ctr"/>
          <a:lstStyle/>
          <a:p>
            <a:pPr algn="ctr" eaLnBrk="1" hangingPunct="1">
              <a:spcBef>
                <a:spcPct val="35000"/>
              </a:spcBef>
              <a:spcAft>
                <a:spcPct val="25000"/>
              </a:spcAft>
              <a:buClr>
                <a:schemeClr val="folHlink"/>
              </a:buClr>
              <a:buNone/>
            </a:pPr>
            <a:r>
              <a:rPr lang="en-US" sz="1800" b="1" dirty="0">
                <a:solidFill>
                  <a:schemeClr val="tx1"/>
                </a:solidFill>
                <a:latin typeface="Calibri" panose="020F0502020204030204" pitchFamily="34" charset="0"/>
              </a:rPr>
              <a:t>Dry mouth</a:t>
            </a:r>
          </a:p>
        </p:txBody>
      </p:sp>
      <p:sp>
        <p:nvSpPr>
          <p:cNvPr id="13" name="Rectangle: Rounded Corners 12">
            <a:extLst>
              <a:ext uri="{FF2B5EF4-FFF2-40B4-BE49-F238E27FC236}">
                <a16:creationId xmlns:a16="http://schemas.microsoft.com/office/drawing/2014/main" id="{CD2411F5-2E0C-BEB4-0804-0461AF13AA17}"/>
              </a:ext>
            </a:extLst>
          </p:cNvPr>
          <p:cNvSpPr/>
          <p:nvPr/>
        </p:nvSpPr>
        <p:spPr bwMode="auto">
          <a:xfrm>
            <a:off x="10214643" y="1833345"/>
            <a:ext cx="1679073" cy="822960"/>
          </a:xfrm>
          <a:prstGeom prst="roundRect">
            <a:avLst>
              <a:gd name="adj" fmla="val 6899"/>
            </a:avLst>
          </a:prstGeom>
          <a:solidFill>
            <a:srgbClr val="BFD5DC"/>
          </a:solidFill>
          <a:ln w="0">
            <a:noFill/>
            <a:miter lim="800000"/>
            <a:headEnd/>
            <a:tailEnd/>
          </a:ln>
        </p:spPr>
        <p:txBody>
          <a:bodyPr rIns="0" rtlCol="0" anchor="ctr"/>
          <a:lstStyle/>
          <a:p>
            <a:pPr marL="182880" lvl="1" indent="-182880">
              <a:buFont typeface="Arial" panose="020B0604020202020204" pitchFamily="34" charset="0"/>
              <a:buChar char="•"/>
            </a:pPr>
            <a:r>
              <a:rPr lang="en-US" sz="1400" dirty="0">
                <a:solidFill>
                  <a:schemeClr val="bg1"/>
                </a:solidFill>
                <a:latin typeface="Calibri" panose="020F0502020204030204" pitchFamily="34" charset="0"/>
              </a:rPr>
              <a:t>Monitor for oral candidiasis</a:t>
            </a:r>
          </a:p>
          <a:p>
            <a:pPr marL="182880" lvl="1" indent="-182880">
              <a:buFont typeface="Arial" panose="020B0604020202020204" pitchFamily="34" charset="0"/>
              <a:buChar char="•"/>
            </a:pPr>
            <a:r>
              <a:rPr lang="en-US" sz="1400" dirty="0">
                <a:solidFill>
                  <a:schemeClr val="bg1"/>
                </a:solidFill>
                <a:latin typeface="Calibri" panose="020F0502020204030204" pitchFamily="34" charset="0"/>
              </a:rPr>
              <a:t>Complete routine dental exams</a:t>
            </a:r>
          </a:p>
        </p:txBody>
      </p:sp>
      <p:sp>
        <p:nvSpPr>
          <p:cNvPr id="14" name="Rectangle: Rounded Corners 13">
            <a:extLst>
              <a:ext uri="{FF2B5EF4-FFF2-40B4-BE49-F238E27FC236}">
                <a16:creationId xmlns:a16="http://schemas.microsoft.com/office/drawing/2014/main" id="{A60E42A4-E33C-E6F1-ECA5-438BCE3A36F7}"/>
              </a:ext>
            </a:extLst>
          </p:cNvPr>
          <p:cNvSpPr/>
          <p:nvPr/>
        </p:nvSpPr>
        <p:spPr bwMode="auto">
          <a:xfrm>
            <a:off x="4013557" y="2691553"/>
            <a:ext cx="7898158" cy="640080"/>
          </a:xfrm>
          <a:prstGeom prst="roundRect">
            <a:avLst>
              <a:gd name="adj" fmla="val 11957"/>
            </a:avLst>
          </a:prstGeom>
          <a:solidFill>
            <a:srgbClr val="CCE6D8"/>
          </a:solidFill>
          <a:ln w="0">
            <a:noFill/>
            <a:miter lim="800000"/>
            <a:headEnd/>
            <a:tailEnd/>
          </a:ln>
        </p:spPr>
        <p:txBody>
          <a:bodyPr rIns="0" rtlCol="0" anchor="ctr"/>
          <a:lstStyle/>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Eat small bites and have frequent small meals</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Avoid meats or dry food and take sips of liquid between bites</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Consider eating soft or mashed foods or food purees</a:t>
            </a:r>
          </a:p>
        </p:txBody>
      </p:sp>
      <p:sp>
        <p:nvSpPr>
          <p:cNvPr id="15" name="Rectangle: Rounded Corners 14">
            <a:extLst>
              <a:ext uri="{FF2B5EF4-FFF2-40B4-BE49-F238E27FC236}">
                <a16:creationId xmlns:a16="http://schemas.microsoft.com/office/drawing/2014/main" id="{BD9B8937-CA9B-C8F9-748C-C72333AE6CCB}"/>
              </a:ext>
            </a:extLst>
          </p:cNvPr>
          <p:cNvSpPr/>
          <p:nvPr/>
        </p:nvSpPr>
        <p:spPr bwMode="auto">
          <a:xfrm>
            <a:off x="3033453" y="2691553"/>
            <a:ext cx="1235948" cy="640080"/>
          </a:xfrm>
          <a:prstGeom prst="roundRect">
            <a:avLst>
              <a:gd name="adj" fmla="val 7248"/>
            </a:avLst>
          </a:prstGeom>
          <a:solidFill>
            <a:schemeClr val="accent4"/>
          </a:solidFill>
          <a:ln w="0">
            <a:noFill/>
            <a:miter lim="800000"/>
            <a:headEnd/>
            <a:tailEnd/>
          </a:ln>
        </p:spPr>
        <p:txBody>
          <a:bodyPr rtlCol="0" anchor="ctr"/>
          <a:lstStyle/>
          <a:p>
            <a:pPr algn="ctr" eaLnBrk="1" hangingPunct="1">
              <a:spcBef>
                <a:spcPct val="35000"/>
              </a:spcBef>
              <a:spcAft>
                <a:spcPct val="25000"/>
              </a:spcAft>
              <a:buClr>
                <a:schemeClr val="folHlink"/>
              </a:buClr>
              <a:buNone/>
            </a:pPr>
            <a:r>
              <a:rPr lang="en-US" sz="1800" b="1" dirty="0">
                <a:solidFill>
                  <a:schemeClr val="tx1"/>
                </a:solidFill>
                <a:latin typeface="Calibri" panose="020F0502020204030204" pitchFamily="34" charset="0"/>
              </a:rPr>
              <a:t>Dysphagia</a:t>
            </a:r>
          </a:p>
        </p:txBody>
      </p:sp>
      <p:sp>
        <p:nvSpPr>
          <p:cNvPr id="16" name="Rectangle: Rounded Corners 15">
            <a:extLst>
              <a:ext uri="{FF2B5EF4-FFF2-40B4-BE49-F238E27FC236}">
                <a16:creationId xmlns:a16="http://schemas.microsoft.com/office/drawing/2014/main" id="{9EACE17F-6E1D-878B-A1FA-94036A133C8D}"/>
              </a:ext>
            </a:extLst>
          </p:cNvPr>
          <p:cNvSpPr/>
          <p:nvPr/>
        </p:nvSpPr>
        <p:spPr bwMode="auto">
          <a:xfrm>
            <a:off x="4013557" y="3380900"/>
            <a:ext cx="7898158" cy="640080"/>
          </a:xfrm>
          <a:prstGeom prst="roundRect">
            <a:avLst>
              <a:gd name="adj" fmla="val 8818"/>
            </a:avLst>
          </a:prstGeom>
          <a:solidFill>
            <a:srgbClr val="CCE6D8"/>
          </a:solidFill>
          <a:ln w="0">
            <a:noFill/>
            <a:miter lim="800000"/>
            <a:headEnd/>
            <a:tailEnd/>
          </a:ln>
        </p:spPr>
        <p:txBody>
          <a:bodyPr rIns="0" rtlCol="0" anchor="ctr"/>
          <a:lstStyle/>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Eat small frequent meals and snacks with protein</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Eat nutrient dense foods and add calorie-boosting oils or nut butters</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Consider taking oral appetite stimulants</a:t>
            </a:r>
          </a:p>
        </p:txBody>
      </p:sp>
      <p:sp>
        <p:nvSpPr>
          <p:cNvPr id="17" name="Rectangle: Rounded Corners 16">
            <a:extLst>
              <a:ext uri="{FF2B5EF4-FFF2-40B4-BE49-F238E27FC236}">
                <a16:creationId xmlns:a16="http://schemas.microsoft.com/office/drawing/2014/main" id="{854628BF-14B7-3804-58F6-E4793C7AECD8}"/>
              </a:ext>
            </a:extLst>
          </p:cNvPr>
          <p:cNvSpPr/>
          <p:nvPr/>
        </p:nvSpPr>
        <p:spPr bwMode="auto">
          <a:xfrm>
            <a:off x="3033453" y="3380900"/>
            <a:ext cx="1235948" cy="640080"/>
          </a:xfrm>
          <a:prstGeom prst="roundRect">
            <a:avLst>
              <a:gd name="adj" fmla="val 7248"/>
            </a:avLst>
          </a:prstGeom>
          <a:solidFill>
            <a:schemeClr val="accent4"/>
          </a:solidFill>
          <a:ln w="0">
            <a:noFill/>
            <a:miter lim="800000"/>
            <a:headEnd/>
            <a:tailEnd/>
          </a:ln>
        </p:spPr>
        <p:txBody>
          <a:bodyPr rtlCol="0" anchor="ctr"/>
          <a:lstStyle/>
          <a:p>
            <a:pPr algn="ctr" eaLnBrk="1" hangingPunct="1">
              <a:spcBef>
                <a:spcPct val="35000"/>
              </a:spcBef>
              <a:spcAft>
                <a:spcPct val="25000"/>
              </a:spcAft>
              <a:buClr>
                <a:schemeClr val="folHlink"/>
              </a:buClr>
              <a:buNone/>
            </a:pPr>
            <a:r>
              <a:rPr lang="en-US" sz="1800" b="1" dirty="0">
                <a:solidFill>
                  <a:schemeClr val="tx1"/>
                </a:solidFill>
                <a:latin typeface="Calibri" panose="020F0502020204030204" pitchFamily="34" charset="0"/>
              </a:rPr>
              <a:t>Weight loss</a:t>
            </a:r>
          </a:p>
        </p:txBody>
      </p:sp>
      <p:sp>
        <p:nvSpPr>
          <p:cNvPr id="18" name="Rectangle: Rounded Corners 17">
            <a:extLst>
              <a:ext uri="{FF2B5EF4-FFF2-40B4-BE49-F238E27FC236}">
                <a16:creationId xmlns:a16="http://schemas.microsoft.com/office/drawing/2014/main" id="{39E61144-DF35-D401-FEBA-1DCC3698B76F}"/>
              </a:ext>
            </a:extLst>
          </p:cNvPr>
          <p:cNvSpPr/>
          <p:nvPr/>
        </p:nvSpPr>
        <p:spPr bwMode="auto">
          <a:xfrm>
            <a:off x="4013557" y="4070247"/>
            <a:ext cx="7880160" cy="1330220"/>
          </a:xfrm>
          <a:prstGeom prst="roundRect">
            <a:avLst>
              <a:gd name="adj" fmla="val 4581"/>
            </a:avLst>
          </a:prstGeom>
          <a:solidFill>
            <a:schemeClr val="accent6">
              <a:lumMod val="20000"/>
              <a:lumOff val="80000"/>
            </a:schemeClr>
          </a:solidFill>
          <a:ln w="0">
            <a:noFill/>
            <a:miter lim="800000"/>
            <a:headEnd/>
            <a:tailEnd/>
          </a:ln>
        </p:spPr>
        <p:txBody>
          <a:bodyPr rIns="0" rtlCol="0" anchor="ctr"/>
          <a:lstStyle/>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Stay hydrated</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Use emollients, soaps for sensitive skin, colloidal oatmeal baths, and take lukewarm or cold showers to minimize dry skin</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Consider ammonium lactate for pruritus</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Consider oral antihistamines or oral topical steroids; escalate to triamcinolone cream or methylprednisolone as needed</a:t>
            </a:r>
          </a:p>
        </p:txBody>
      </p:sp>
      <p:sp>
        <p:nvSpPr>
          <p:cNvPr id="19" name="Rectangle: Rounded Corners 18">
            <a:extLst>
              <a:ext uri="{FF2B5EF4-FFF2-40B4-BE49-F238E27FC236}">
                <a16:creationId xmlns:a16="http://schemas.microsoft.com/office/drawing/2014/main" id="{7E4433CD-CAC7-02A9-C5CE-E280A5A309B3}"/>
              </a:ext>
            </a:extLst>
          </p:cNvPr>
          <p:cNvSpPr/>
          <p:nvPr/>
        </p:nvSpPr>
        <p:spPr bwMode="auto">
          <a:xfrm>
            <a:off x="3033453" y="4070247"/>
            <a:ext cx="1235948" cy="1330220"/>
          </a:xfrm>
          <a:prstGeom prst="roundRect">
            <a:avLst>
              <a:gd name="adj" fmla="val 4472"/>
            </a:avLst>
          </a:prstGeom>
          <a:solidFill>
            <a:schemeClr val="accent6"/>
          </a:solidFill>
          <a:ln w="0">
            <a:noFill/>
            <a:miter lim="800000"/>
            <a:headEnd/>
            <a:tailEnd/>
          </a:ln>
        </p:spPr>
        <p:txBody>
          <a:bodyPr rtlCol="0" anchor="ctr"/>
          <a:lstStyle/>
          <a:p>
            <a:pPr algn="ctr" eaLnBrk="1" hangingPunct="1">
              <a:spcBef>
                <a:spcPct val="35000"/>
              </a:spcBef>
              <a:spcAft>
                <a:spcPct val="25000"/>
              </a:spcAft>
              <a:buClr>
                <a:schemeClr val="folHlink"/>
              </a:buClr>
              <a:buNone/>
            </a:pPr>
            <a:r>
              <a:rPr lang="en-US" sz="1800" b="1" dirty="0">
                <a:solidFill>
                  <a:schemeClr val="tx1"/>
                </a:solidFill>
                <a:latin typeface="Calibri" panose="020F0502020204030204" pitchFamily="34" charset="0"/>
              </a:rPr>
              <a:t>Skin AEs</a:t>
            </a:r>
          </a:p>
        </p:txBody>
      </p:sp>
      <p:sp>
        <p:nvSpPr>
          <p:cNvPr id="20" name="Rectangle: Rounded Corners 19">
            <a:extLst>
              <a:ext uri="{FF2B5EF4-FFF2-40B4-BE49-F238E27FC236}">
                <a16:creationId xmlns:a16="http://schemas.microsoft.com/office/drawing/2014/main" id="{F1A2FF97-3AC0-2BAB-6B58-A7B4B215C693}"/>
              </a:ext>
            </a:extLst>
          </p:cNvPr>
          <p:cNvSpPr/>
          <p:nvPr/>
        </p:nvSpPr>
        <p:spPr bwMode="auto">
          <a:xfrm>
            <a:off x="4013557" y="5449734"/>
            <a:ext cx="7880159" cy="822960"/>
          </a:xfrm>
          <a:prstGeom prst="roundRect">
            <a:avLst>
              <a:gd name="adj" fmla="val 5678"/>
            </a:avLst>
          </a:prstGeom>
          <a:solidFill>
            <a:schemeClr val="accent6">
              <a:lumMod val="20000"/>
              <a:lumOff val="80000"/>
            </a:schemeClr>
          </a:solidFill>
          <a:ln w="0">
            <a:noFill/>
            <a:miter lim="800000"/>
            <a:headEnd/>
            <a:tailEnd/>
          </a:ln>
        </p:spPr>
        <p:txBody>
          <a:bodyPr rIns="0" rtlCol="0" anchor="ctr"/>
          <a:lstStyle/>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Use nail/finger cots or gloves and file nails to smooth edges and corners</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Use frequent applications of emollients</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Consider nail hardeners, vitamin E oil, or biotin supplements</a:t>
            </a:r>
          </a:p>
          <a:p>
            <a:pPr marL="365760" lvl="1" indent="-182880">
              <a:buClr>
                <a:schemeClr val="bg1"/>
              </a:buClr>
              <a:buFont typeface="Arial" panose="020B0604020202020204" pitchFamily="34" charset="0"/>
              <a:buChar char="•"/>
            </a:pPr>
            <a:r>
              <a:rPr lang="en-US" sz="1400" dirty="0">
                <a:solidFill>
                  <a:schemeClr val="bg1"/>
                </a:solidFill>
                <a:latin typeface="Calibri" panose="020F0502020204030204" pitchFamily="34" charset="0"/>
              </a:rPr>
              <a:t>Monitor for secondary nail infections</a:t>
            </a:r>
          </a:p>
        </p:txBody>
      </p:sp>
      <p:sp>
        <p:nvSpPr>
          <p:cNvPr id="21" name="Rectangle: Rounded Corners 20">
            <a:extLst>
              <a:ext uri="{FF2B5EF4-FFF2-40B4-BE49-F238E27FC236}">
                <a16:creationId xmlns:a16="http://schemas.microsoft.com/office/drawing/2014/main" id="{A60BBC98-2C9D-6B57-42BE-2F99A11EEA0B}"/>
              </a:ext>
            </a:extLst>
          </p:cNvPr>
          <p:cNvSpPr/>
          <p:nvPr/>
        </p:nvSpPr>
        <p:spPr bwMode="auto">
          <a:xfrm>
            <a:off x="3033453" y="5449733"/>
            <a:ext cx="1235948" cy="822960"/>
          </a:xfrm>
          <a:prstGeom prst="roundRect">
            <a:avLst>
              <a:gd name="adj" fmla="val 6899"/>
            </a:avLst>
          </a:prstGeom>
          <a:solidFill>
            <a:schemeClr val="accent6"/>
          </a:solidFill>
          <a:ln w="0">
            <a:noFill/>
            <a:miter lim="800000"/>
            <a:headEnd/>
            <a:tailEnd/>
          </a:ln>
        </p:spPr>
        <p:txBody>
          <a:bodyPr rtlCol="0" anchor="ctr"/>
          <a:lstStyle/>
          <a:p>
            <a:pPr algn="ctr" eaLnBrk="1" hangingPunct="1">
              <a:spcBef>
                <a:spcPct val="35000"/>
              </a:spcBef>
              <a:spcAft>
                <a:spcPct val="25000"/>
              </a:spcAft>
              <a:buClr>
                <a:schemeClr val="folHlink"/>
              </a:buClr>
              <a:buNone/>
            </a:pPr>
            <a:r>
              <a:rPr lang="en-US" sz="1800" b="1" dirty="0">
                <a:solidFill>
                  <a:schemeClr val="tx1"/>
                </a:solidFill>
                <a:latin typeface="Calibri" panose="020F0502020204030204" pitchFamily="34" charset="0"/>
              </a:rPr>
              <a:t>Nail AEs</a:t>
            </a:r>
          </a:p>
        </p:txBody>
      </p:sp>
    </p:spTree>
    <p:extLst>
      <p:ext uri="{BB962C8B-B14F-4D97-AF65-F5344CB8AC3E}">
        <p14:creationId xmlns:p14="http://schemas.microsoft.com/office/powerpoint/2010/main" val="2054826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55854A-C253-CD79-E370-1FD739B411A4}"/>
              </a:ext>
            </a:extLst>
          </p:cNvPr>
          <p:cNvSpPr>
            <a:spLocks noGrp="1"/>
          </p:cNvSpPr>
          <p:nvPr>
            <p:ph type="title"/>
          </p:nvPr>
        </p:nvSpPr>
        <p:spPr/>
        <p:txBody>
          <a:bodyPr/>
          <a:lstStyle/>
          <a:p>
            <a:r>
              <a:rPr lang="en-US"/>
              <a:t>Patient Communication Recommendations	</a:t>
            </a:r>
          </a:p>
        </p:txBody>
      </p:sp>
      <p:sp>
        <p:nvSpPr>
          <p:cNvPr id="5" name="Content Placeholder 4">
            <a:extLst>
              <a:ext uri="{FF2B5EF4-FFF2-40B4-BE49-F238E27FC236}">
                <a16:creationId xmlns:a16="http://schemas.microsoft.com/office/drawing/2014/main" id="{BE3EAED6-5235-7650-1B3D-00FB05A0DBE3}"/>
              </a:ext>
            </a:extLst>
          </p:cNvPr>
          <p:cNvSpPr>
            <a:spLocks noGrp="1"/>
          </p:cNvSpPr>
          <p:nvPr>
            <p:ph idx="1"/>
          </p:nvPr>
        </p:nvSpPr>
        <p:spPr/>
        <p:txBody>
          <a:bodyPr/>
          <a:lstStyle/>
          <a:p>
            <a:r>
              <a:rPr lang="en-US" sz="2600" b="0" i="0" dirty="0">
                <a:solidFill>
                  <a:srgbClr val="1A1A1A"/>
                </a:solidFill>
                <a:effectLst/>
                <a:latin typeface="+mn-lt"/>
              </a:rPr>
              <a:t>Patients and caregivers should be educated on the signs/symptoms of CRS and neurotoxicity, potential for other AEs such as infections and oral/skin/nail changes, when to contact their HCP, and when to present to the ED</a:t>
            </a:r>
          </a:p>
          <a:p>
            <a:r>
              <a:rPr lang="en-US" sz="2600" b="0" i="0" dirty="0">
                <a:solidFill>
                  <a:srgbClr val="1A1A1A"/>
                </a:solidFill>
                <a:effectLst/>
                <a:latin typeface="+mn-lt"/>
              </a:rPr>
              <a:t>CRS: </a:t>
            </a:r>
            <a:r>
              <a:rPr lang="en-US" sz="2600" dirty="0">
                <a:solidFill>
                  <a:srgbClr val="1A1A1A"/>
                </a:solidFill>
                <a:latin typeface="+mn-lt"/>
              </a:rPr>
              <a:t>a</a:t>
            </a:r>
            <a:r>
              <a:rPr lang="en-US" sz="2600" b="0" i="0" dirty="0">
                <a:solidFill>
                  <a:srgbClr val="1A1A1A"/>
                </a:solidFill>
                <a:effectLst/>
                <a:latin typeface="+mn-lt"/>
              </a:rPr>
              <a:t>t-home monitoring for signs of hypoxia/hypotension, changes in body temperature, blood pressure, pulse oximetry</a:t>
            </a:r>
          </a:p>
          <a:p>
            <a:pPr lvl="1"/>
            <a:r>
              <a:rPr lang="en-US" sz="2400" dirty="0">
                <a:solidFill>
                  <a:srgbClr val="1A1A1A"/>
                </a:solidFill>
                <a:latin typeface="+mn-lt"/>
              </a:rPr>
              <a:t>Monitor body temperature 3x/day for 2 days after step-up doses that are provided in the outpatient setting</a:t>
            </a:r>
          </a:p>
          <a:p>
            <a:r>
              <a:rPr lang="en-US" sz="2600" b="0" i="0" dirty="0">
                <a:solidFill>
                  <a:srgbClr val="1A1A1A"/>
                </a:solidFill>
                <a:effectLst/>
                <a:latin typeface="+mn-lt"/>
              </a:rPr>
              <a:t>Neurotoxicity: monitor for confusion, changes in speech, trouble staying awake, seizures, abnormal actions</a:t>
            </a:r>
          </a:p>
          <a:p>
            <a:r>
              <a:rPr lang="en-US" sz="2600" b="0" i="0" dirty="0">
                <a:solidFill>
                  <a:srgbClr val="1A1A1A"/>
                </a:solidFill>
                <a:effectLst/>
                <a:latin typeface="+mn-lt"/>
              </a:rPr>
              <a:t>Providing a wallet card with contact information is </a:t>
            </a:r>
            <a:r>
              <a:rPr lang="en-US" sz="2600" b="0" i="1" dirty="0">
                <a:solidFill>
                  <a:srgbClr val="1A1A1A"/>
                </a:solidFill>
                <a:effectLst/>
                <a:latin typeface="+mn-lt"/>
              </a:rPr>
              <a:t>strongly </a:t>
            </a:r>
            <a:r>
              <a:rPr lang="en-US" sz="2600" b="0" dirty="0">
                <a:solidFill>
                  <a:srgbClr val="1A1A1A"/>
                </a:solidFill>
                <a:effectLst/>
                <a:latin typeface="+mn-lt"/>
              </a:rPr>
              <a:t>recommended</a:t>
            </a:r>
            <a:endParaRPr lang="en-US" sz="2600" dirty="0">
              <a:latin typeface="+mn-lt"/>
            </a:endParaRPr>
          </a:p>
        </p:txBody>
      </p:sp>
      <p:sp>
        <p:nvSpPr>
          <p:cNvPr id="6" name="Text Box 15">
            <a:extLst>
              <a:ext uri="{FF2B5EF4-FFF2-40B4-BE49-F238E27FC236}">
                <a16:creationId xmlns:a16="http://schemas.microsoft.com/office/drawing/2014/main" id="{1FB71ADA-D1F2-5DE5-E24D-0171D53785D4}"/>
              </a:ext>
            </a:extLst>
          </p:cNvPr>
          <p:cNvSpPr txBox="1">
            <a:spLocks noChangeArrowheads="1"/>
          </p:cNvSpPr>
          <p:nvPr/>
        </p:nvSpPr>
        <p:spPr bwMode="auto">
          <a:xfrm>
            <a:off x="407379" y="6367287"/>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1"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Crombie. Blood. 2024;143:1565.</a:t>
            </a:r>
            <a:endParaRPr kumimoji="0" lang="en-US" altLang="en-US" sz="14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8605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07B6-E1E4-80A5-E4BF-0A3A55962198}"/>
              </a:ext>
            </a:extLst>
          </p:cNvPr>
          <p:cNvSpPr>
            <a:spLocks noGrp="1"/>
          </p:cNvSpPr>
          <p:nvPr>
            <p:ph type="title"/>
          </p:nvPr>
        </p:nvSpPr>
        <p:spPr>
          <a:xfrm>
            <a:off x="609759" y="238127"/>
            <a:ext cx="10872444" cy="2208190"/>
          </a:xfrm>
          <a:solidFill>
            <a:schemeClr val="tx2"/>
          </a:solidFill>
        </p:spPr>
        <p:txBody>
          <a:bodyPr/>
          <a:lstStyle/>
          <a:p>
            <a:r>
              <a:rPr lang="en-US" sz="2800" dirty="0"/>
              <a:t>Pretest 2: Your patient with R/R MM is starting treatment with a bispecific antibody, but he is concerned about getting transportation to the treatment facility. Which of the following </a:t>
            </a:r>
            <a:r>
              <a:rPr lang="en-US" sz="2800" i="1" dirty="0"/>
              <a:t>approved</a:t>
            </a:r>
            <a:r>
              <a:rPr lang="en-US" sz="2800" dirty="0"/>
              <a:t> agents would be most convenient for him based on the availability of initial biweekly dosing after completing step-up dosing?</a:t>
            </a:r>
          </a:p>
        </p:txBody>
      </p:sp>
      <p:sp>
        <p:nvSpPr>
          <p:cNvPr id="3" name="Content Placeholder 2">
            <a:extLst>
              <a:ext uri="{FF2B5EF4-FFF2-40B4-BE49-F238E27FC236}">
                <a16:creationId xmlns:a16="http://schemas.microsoft.com/office/drawing/2014/main" id="{80008ADF-910E-636A-4F1B-C6425FCB9C5E}"/>
              </a:ext>
            </a:extLst>
          </p:cNvPr>
          <p:cNvSpPr>
            <a:spLocks noGrp="1"/>
          </p:cNvSpPr>
          <p:nvPr>
            <p:ph idx="1"/>
          </p:nvPr>
        </p:nvSpPr>
        <p:spPr>
          <a:xfrm>
            <a:off x="604675" y="2606400"/>
            <a:ext cx="10877529" cy="3557332"/>
          </a:xfrm>
        </p:spPr>
        <p:txBody>
          <a:bodyPr/>
          <a:lstStyle/>
          <a:p>
            <a:pPr marL="514350" indent="-514350">
              <a:buAutoNum type="arabicPeriod"/>
            </a:pPr>
            <a:r>
              <a:rPr lang="en-US" dirty="0"/>
              <a:t>Cevostamab</a:t>
            </a:r>
            <a:endParaRPr lang="en-US"/>
          </a:p>
          <a:p>
            <a:pPr marL="514350" indent="-514350">
              <a:buAutoNum type="arabicPeriod"/>
            </a:pPr>
            <a:r>
              <a:rPr lang="en-US" dirty="0"/>
              <a:t>Elranatamab</a:t>
            </a:r>
            <a:endParaRPr lang="en-US" dirty="0">
              <a:cs typeface="Calibri" panose="020F0502020204030204" pitchFamily="34" charset="0"/>
            </a:endParaRPr>
          </a:p>
          <a:p>
            <a:pPr marL="514350" indent="-514350">
              <a:buAutoNum type="arabicPeriod"/>
            </a:pPr>
            <a:r>
              <a:rPr lang="en-US" dirty="0"/>
              <a:t>Linvoseltamab</a:t>
            </a:r>
            <a:endParaRPr lang="en-US" dirty="0">
              <a:cs typeface="Calibri" panose="020F0502020204030204" pitchFamily="34" charset="0"/>
            </a:endParaRPr>
          </a:p>
          <a:p>
            <a:pPr marL="514350" indent="-514350">
              <a:buAutoNum type="arabicPeriod"/>
            </a:pPr>
            <a:r>
              <a:rPr lang="en-US" dirty="0"/>
              <a:t>Talquetamab</a:t>
            </a:r>
            <a:endParaRPr lang="en-US" dirty="0">
              <a:cs typeface="Calibri" panose="020F0502020204030204" pitchFamily="34" charset="0"/>
            </a:endParaRPr>
          </a:p>
          <a:p>
            <a:pPr marL="514350" indent="-514350">
              <a:buAutoNum type="arabicPeriod"/>
            </a:pPr>
            <a:r>
              <a:rPr lang="en-US" dirty="0"/>
              <a:t>Teclistamab</a:t>
            </a:r>
            <a:endParaRPr lang="en-US" dirty="0">
              <a:cs typeface="Calibri" panose="020F0502020204030204" pitchFamily="34" charset="0"/>
            </a:endParaRPr>
          </a:p>
          <a:p>
            <a:pPr marL="514350" indent="-514350">
              <a:buAutoNum type="arabicPeriod"/>
            </a:pPr>
            <a:endParaRPr lang="en-US" dirty="0">
              <a:cs typeface="Calibri" panose="020F0502020204030204" pitchFamily="34" charset="0"/>
            </a:endParaRPr>
          </a:p>
        </p:txBody>
      </p:sp>
    </p:spTree>
    <p:extLst>
      <p:ext uri="{BB962C8B-B14F-4D97-AF65-F5344CB8AC3E}">
        <p14:creationId xmlns:p14="http://schemas.microsoft.com/office/powerpoint/2010/main" val="654136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FB94-40CB-BDC1-ACB6-C3947999F870}"/>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8487CC6D-8596-F74F-DFE0-2E1833E12898}"/>
              </a:ext>
            </a:extLst>
          </p:cNvPr>
          <p:cNvSpPr>
            <a:spLocks noGrp="1"/>
          </p:cNvSpPr>
          <p:nvPr>
            <p:ph idx="1"/>
          </p:nvPr>
        </p:nvSpPr>
        <p:spPr/>
        <p:txBody>
          <a:bodyPr/>
          <a:lstStyle/>
          <a:p>
            <a:r>
              <a:rPr lang="en-US" sz="2600" dirty="0"/>
              <a:t>Rapidly changing treatment landscape for hematologic malignancies</a:t>
            </a:r>
          </a:p>
          <a:p>
            <a:r>
              <a:rPr lang="en-US" sz="2600" dirty="0"/>
              <a:t>Currently approved bispecific antibodies are unique T-cell–directed therapies that improve outcomes in patients with R/R MM and B-cell lymphomas</a:t>
            </a:r>
          </a:p>
          <a:p>
            <a:r>
              <a:rPr lang="en-US" sz="2600" dirty="0"/>
              <a:t>Patients receiving these agents may present with treatment-related AEs, including infections, CRS, neurotoxicity, and tumor flare</a:t>
            </a:r>
          </a:p>
          <a:p>
            <a:r>
              <a:rPr lang="en-US" sz="2600" dirty="0">
                <a:effectLst/>
                <a:latin typeface="Calibri" panose="020F0502020204030204" pitchFamily="34" charset="0"/>
                <a:ea typeface="Times New Roman" panose="02020603050405020304" pitchFamily="18" charset="0"/>
                <a:cs typeface="Arial" panose="020B0604020202020204" pitchFamily="34" charset="0"/>
              </a:rPr>
              <a:t>Awareness of the symptoms and AEs associated with these treatments, and competence in selecting the appropriate pharmacologic management, is essential for the resolution and optimal recovery of patients</a:t>
            </a:r>
          </a:p>
          <a:p>
            <a:endParaRPr lang="en-US" dirty="0"/>
          </a:p>
        </p:txBody>
      </p:sp>
    </p:spTree>
    <p:extLst>
      <p:ext uri="{BB962C8B-B14F-4D97-AF65-F5344CB8AC3E}">
        <p14:creationId xmlns:p14="http://schemas.microsoft.com/office/powerpoint/2010/main" val="1282201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E558-6101-1E9D-1761-89A0F349BAE1}"/>
              </a:ext>
            </a:extLst>
          </p:cNvPr>
          <p:cNvSpPr>
            <a:spLocks noGrp="1"/>
          </p:cNvSpPr>
          <p:nvPr>
            <p:ph type="title"/>
          </p:nvPr>
        </p:nvSpPr>
        <p:spPr/>
        <p:txBody>
          <a:bodyPr/>
          <a:lstStyle/>
          <a:p>
            <a:r>
              <a:rPr lang="en-US"/>
              <a:t>Let’s Revisit Our </a:t>
            </a:r>
            <a:r>
              <a:rPr lang="en-US" dirty="0"/>
              <a:t>Questions</a:t>
            </a:r>
            <a:endParaRPr lang="en-US"/>
          </a:p>
        </p:txBody>
      </p:sp>
    </p:spTree>
    <p:extLst>
      <p:ext uri="{BB962C8B-B14F-4D97-AF65-F5344CB8AC3E}">
        <p14:creationId xmlns:p14="http://schemas.microsoft.com/office/powerpoint/2010/main" val="1805795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1370-F504-EC9A-BD96-BEFCF7E168FD}"/>
              </a:ext>
            </a:extLst>
          </p:cNvPr>
          <p:cNvSpPr>
            <a:spLocks noGrp="1"/>
          </p:cNvSpPr>
          <p:nvPr>
            <p:ph type="title"/>
          </p:nvPr>
        </p:nvSpPr>
        <p:spPr>
          <a:xfrm>
            <a:off x="609759" y="238127"/>
            <a:ext cx="10872444" cy="1274920"/>
          </a:xfrm>
          <a:solidFill>
            <a:schemeClr val="accent2"/>
          </a:solidFill>
        </p:spPr>
        <p:txBody>
          <a:bodyPr/>
          <a:lstStyle/>
          <a:p>
            <a:r>
              <a:rPr lang="en-US" sz="2800" dirty="0">
                <a:solidFill>
                  <a:schemeClr val="tx1"/>
                </a:solidFill>
              </a:rPr>
              <a:t>Posttest 3: For a patient with DLBCL receiving a CD3 x CD20 bispecific antibody with grade 2 CRS, in addition to supportive care, which of the following would you recommend as the </a:t>
            </a:r>
            <a:r>
              <a:rPr lang="en-US" sz="2800" i="1" dirty="0">
                <a:solidFill>
                  <a:schemeClr val="tx1"/>
                </a:solidFill>
              </a:rPr>
              <a:t>first step </a:t>
            </a:r>
            <a:r>
              <a:rPr lang="en-US" sz="2800" dirty="0">
                <a:solidFill>
                  <a:schemeClr val="tx1"/>
                </a:solidFill>
              </a:rPr>
              <a:t>for managing this AE?</a:t>
            </a:r>
          </a:p>
        </p:txBody>
      </p:sp>
      <p:sp>
        <p:nvSpPr>
          <p:cNvPr id="3" name="Content Placeholder 2">
            <a:extLst>
              <a:ext uri="{FF2B5EF4-FFF2-40B4-BE49-F238E27FC236}">
                <a16:creationId xmlns:a16="http://schemas.microsoft.com/office/drawing/2014/main" id="{3DCF9CEF-12B4-1A5D-9698-DF0783CD01D2}"/>
              </a:ext>
            </a:extLst>
          </p:cNvPr>
          <p:cNvSpPr>
            <a:spLocks noGrp="1"/>
          </p:cNvSpPr>
          <p:nvPr>
            <p:ph idx="1"/>
          </p:nvPr>
        </p:nvSpPr>
        <p:spPr>
          <a:xfrm>
            <a:off x="604675" y="1751585"/>
            <a:ext cx="10877529" cy="4412147"/>
          </a:xfrm>
        </p:spPr>
        <p:txBody>
          <a:bodyPr/>
          <a:lstStyle/>
          <a:p>
            <a:pPr marL="514350" indent="-514350">
              <a:buAutoNum type="arabicPeriod"/>
            </a:pPr>
            <a:r>
              <a:rPr lang="en-US" dirty="0"/>
              <a:t>Anakinra or siltuximab</a:t>
            </a:r>
            <a:endParaRPr lang="en-US"/>
          </a:p>
          <a:p>
            <a:pPr marL="514350" indent="-514350">
              <a:buAutoNum type="arabicPeriod"/>
            </a:pPr>
            <a:r>
              <a:rPr lang="en-US" dirty="0"/>
              <a:t>Dexamethasone + IV fluids</a:t>
            </a:r>
            <a:endParaRPr lang="en-US" dirty="0">
              <a:cs typeface="Calibri" panose="020F0502020204030204" pitchFamily="34" charset="0"/>
            </a:endParaRPr>
          </a:p>
          <a:p>
            <a:pPr marL="514350" indent="-514350">
              <a:buAutoNum type="arabicPeriod"/>
            </a:pPr>
            <a:r>
              <a:rPr lang="en-US" dirty="0"/>
              <a:t>Dexamethasone + anakinra</a:t>
            </a:r>
            <a:endParaRPr lang="en-US" dirty="0">
              <a:cs typeface="Calibri" panose="020F0502020204030204" pitchFamily="34" charset="0"/>
            </a:endParaRPr>
          </a:p>
          <a:p>
            <a:pPr marL="514350" indent="-514350">
              <a:buAutoNum type="arabicPeriod"/>
            </a:pPr>
            <a:r>
              <a:rPr lang="en-US" dirty="0"/>
              <a:t>Dexamethasone + tocilizumab</a:t>
            </a:r>
            <a:endParaRPr lang="en-US" dirty="0">
              <a:cs typeface="Calibri" panose="020F0502020204030204" pitchFamily="34" charset="0"/>
            </a:endParaRPr>
          </a:p>
        </p:txBody>
      </p:sp>
    </p:spTree>
    <p:extLst>
      <p:ext uri="{BB962C8B-B14F-4D97-AF65-F5344CB8AC3E}">
        <p14:creationId xmlns:p14="http://schemas.microsoft.com/office/powerpoint/2010/main" val="179079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1370-F504-EC9A-BD96-BEFCF7E168FD}"/>
              </a:ext>
            </a:extLst>
          </p:cNvPr>
          <p:cNvSpPr>
            <a:spLocks noGrp="1"/>
          </p:cNvSpPr>
          <p:nvPr>
            <p:ph type="title"/>
          </p:nvPr>
        </p:nvSpPr>
        <p:spPr>
          <a:xfrm>
            <a:off x="609759" y="238127"/>
            <a:ext cx="10872444" cy="1274920"/>
          </a:xfrm>
          <a:solidFill>
            <a:schemeClr val="accent2"/>
          </a:solidFill>
        </p:spPr>
        <p:txBody>
          <a:bodyPr/>
          <a:lstStyle/>
          <a:p>
            <a:r>
              <a:rPr lang="en-US" sz="2800" dirty="0">
                <a:solidFill>
                  <a:schemeClr val="tx1"/>
                </a:solidFill>
              </a:rPr>
              <a:t>Posttest 3: For a patient with DLBCL receiving a CD3 x CD20 bispecific antibody with grade 2 CRS, in addition to supportive care, which of the following would you recommend as the </a:t>
            </a:r>
            <a:r>
              <a:rPr lang="en-US" sz="2800" i="1" dirty="0">
                <a:solidFill>
                  <a:schemeClr val="tx1"/>
                </a:solidFill>
              </a:rPr>
              <a:t>first step </a:t>
            </a:r>
            <a:r>
              <a:rPr lang="en-US" sz="2800" dirty="0">
                <a:solidFill>
                  <a:schemeClr val="tx1"/>
                </a:solidFill>
              </a:rPr>
              <a:t>for managing this AE?</a:t>
            </a:r>
          </a:p>
        </p:txBody>
      </p:sp>
      <p:sp>
        <p:nvSpPr>
          <p:cNvPr id="3" name="Content Placeholder 2">
            <a:extLst>
              <a:ext uri="{FF2B5EF4-FFF2-40B4-BE49-F238E27FC236}">
                <a16:creationId xmlns:a16="http://schemas.microsoft.com/office/drawing/2014/main" id="{3DCF9CEF-12B4-1A5D-9698-DF0783CD01D2}"/>
              </a:ext>
            </a:extLst>
          </p:cNvPr>
          <p:cNvSpPr>
            <a:spLocks noGrp="1"/>
          </p:cNvSpPr>
          <p:nvPr>
            <p:ph idx="1"/>
          </p:nvPr>
        </p:nvSpPr>
        <p:spPr>
          <a:xfrm>
            <a:off x="604675" y="1751585"/>
            <a:ext cx="10877529" cy="4412147"/>
          </a:xfrm>
        </p:spPr>
        <p:txBody>
          <a:bodyPr/>
          <a:lstStyle/>
          <a:p>
            <a:pPr marL="514350" indent="-514350">
              <a:buFont typeface="+mj-lt"/>
              <a:buAutoNum type="arabicPeriod"/>
            </a:pPr>
            <a:r>
              <a:rPr lang="en-US" dirty="0"/>
              <a:t>Anakinra or siltuximab</a:t>
            </a:r>
          </a:p>
          <a:p>
            <a:pPr marL="514350" indent="-514350">
              <a:buFont typeface="+mj-lt"/>
              <a:buAutoNum type="arabicPeriod"/>
            </a:pPr>
            <a:r>
              <a:rPr lang="en-US" dirty="0"/>
              <a:t>Dexamethasone + IV fluids</a:t>
            </a:r>
          </a:p>
          <a:p>
            <a:pPr marL="514350" indent="-514350">
              <a:buFont typeface="+mj-lt"/>
              <a:buAutoNum type="arabicPeriod"/>
            </a:pPr>
            <a:r>
              <a:rPr lang="en-US" dirty="0"/>
              <a:t>Dexamethasone + anakinra</a:t>
            </a:r>
          </a:p>
          <a:p>
            <a:pPr marL="514350" indent="-514350">
              <a:buFont typeface="+mj-lt"/>
              <a:buAutoNum type="arabicPeriod"/>
            </a:pPr>
            <a:r>
              <a:rPr lang="en-US" dirty="0"/>
              <a:t>Dexamethasone + tocilizumab</a:t>
            </a:r>
          </a:p>
        </p:txBody>
      </p:sp>
      <p:grpSp>
        <p:nvGrpSpPr>
          <p:cNvPr id="7" name="Group 6">
            <a:extLst>
              <a:ext uri="{FF2B5EF4-FFF2-40B4-BE49-F238E27FC236}">
                <a16:creationId xmlns:a16="http://schemas.microsoft.com/office/drawing/2014/main" id="{EAC8A86B-E9D3-19B1-0E90-F0382CA5C9D6}"/>
              </a:ext>
            </a:extLst>
          </p:cNvPr>
          <p:cNvGrpSpPr/>
          <p:nvPr/>
        </p:nvGrpSpPr>
        <p:grpSpPr>
          <a:xfrm>
            <a:off x="6301243" y="1878400"/>
            <a:ext cx="5400219" cy="4303839"/>
            <a:chOff x="6629861" y="1935552"/>
            <a:chExt cx="5400219" cy="4303839"/>
          </a:xfrm>
        </p:grpSpPr>
        <p:sp>
          <p:nvSpPr>
            <p:cNvPr id="4" name="Rounded Rectangle 1">
              <a:extLst>
                <a:ext uri="{FF2B5EF4-FFF2-40B4-BE49-F238E27FC236}">
                  <a16:creationId xmlns:a16="http://schemas.microsoft.com/office/drawing/2014/main" id="{8E9854D4-2E7C-2732-2994-D10B41BF7067}"/>
                </a:ext>
              </a:extLst>
            </p:cNvPr>
            <p:cNvSpPr/>
            <p:nvPr/>
          </p:nvSpPr>
          <p:spPr bwMode="auto">
            <a:xfrm>
              <a:off x="6846525" y="2174091"/>
              <a:ext cx="5183555" cy="4065300"/>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p>
              <a:pPr marL="182563" marR="0" lvl="0" indent="-169863"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 a patient receiving a CD3 x CD20 bispecific antibody for DLBCL with CRS, in addition to supportive care, dexamethasone and IV fluids would be the first step</a:t>
              </a:r>
            </a:p>
            <a:p>
              <a:pPr marL="182563" marR="0" lvl="0" indent="-169863"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If symptoms persist despite dexamethasone and IV fluids, tocilizumab may be administered</a:t>
              </a:r>
            </a:p>
            <a:p>
              <a:pPr marL="182563" marR="0" lvl="0" indent="-169863" algn="l" defTabSz="914400" rtl="0" eaLnBrk="1" fontAlgn="auto" latinLnBrk="0" hangingPunct="1">
                <a:lnSpc>
                  <a:spcPct val="100000"/>
                </a:lnSpc>
                <a:spcBef>
                  <a:spcPts val="240"/>
                </a:spcBef>
                <a:spcAft>
                  <a:spcPct val="250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Anakinra or siltuximab may be considered if symptoms are persistent despite the above-mentioned measures and maximum tocilizumab dose </a:t>
              </a:r>
            </a:p>
          </p:txBody>
        </p:sp>
        <p:sp>
          <p:nvSpPr>
            <p:cNvPr id="5" name="Rounded Rectangle 2">
              <a:extLst>
                <a:ext uri="{FF2B5EF4-FFF2-40B4-BE49-F238E27FC236}">
                  <a16:creationId xmlns:a16="http://schemas.microsoft.com/office/drawing/2014/main" id="{25ACACED-811A-0F1A-6D9C-0747A0BD6EB4}"/>
                </a:ext>
              </a:extLst>
            </p:cNvPr>
            <p:cNvSpPr/>
            <p:nvPr/>
          </p:nvSpPr>
          <p:spPr bwMode="auto">
            <a:xfrm>
              <a:off x="6629861" y="1935552"/>
              <a:ext cx="1881809" cy="477078"/>
            </a:xfrm>
            <a:prstGeom prst="roundRect">
              <a:avLst>
                <a:gd name="adj" fmla="val 12627"/>
              </a:avLst>
            </a:prstGeom>
            <a:solidFill>
              <a:schemeClr val="accent3"/>
            </a:solidFill>
            <a:ln w="0">
              <a:noFill/>
              <a:miter lim="800000"/>
              <a:headEnd/>
              <a:tailEnd/>
            </a:ln>
            <a:effectLst/>
          </p:spPr>
          <p:txBody>
            <a:bodyPr lIns="0" tIns="0" rIns="0" bIns="0"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2400" b="1" i="0" u="none" strike="noStrike" kern="1200" cap="none" spc="100" normalizeH="0" baseline="0" noProof="0" dirty="0">
                  <a:ln>
                    <a:noFill/>
                  </a:ln>
                  <a:solidFill>
                    <a:srgbClr val="FFFFFF"/>
                  </a:solidFill>
                  <a:effectLst/>
                  <a:uLnTx/>
                  <a:uFillTx/>
                  <a:latin typeface="Calibri" panose="020F0502020204030204" pitchFamily="34" charset="0"/>
                  <a:ea typeface="+mn-ea"/>
                  <a:cs typeface="+mn-cs"/>
                </a:rPr>
                <a:t>RATIONALE</a:t>
              </a:r>
            </a:p>
          </p:txBody>
        </p:sp>
      </p:grpSp>
      <p:sp>
        <p:nvSpPr>
          <p:cNvPr id="6" name="Rectangle: Rounded Corners 5">
            <a:extLst>
              <a:ext uri="{FF2B5EF4-FFF2-40B4-BE49-F238E27FC236}">
                <a16:creationId xmlns:a16="http://schemas.microsoft.com/office/drawing/2014/main" id="{FFD92893-6988-606C-34B7-2BFD355CB70E}"/>
              </a:ext>
            </a:extLst>
          </p:cNvPr>
          <p:cNvSpPr/>
          <p:nvPr/>
        </p:nvSpPr>
        <p:spPr bwMode="auto">
          <a:xfrm>
            <a:off x="604675" y="2289126"/>
            <a:ext cx="4650371" cy="583894"/>
          </a:xfrm>
          <a:prstGeom prst="roundRect">
            <a:avLst/>
          </a:prstGeom>
          <a:noFill/>
          <a:ln w="28575">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2835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50035FE-1F35-8425-BC62-4989EA64E1D6}"/>
              </a:ext>
            </a:extLst>
          </p:cNvPr>
          <p:cNvSpPr>
            <a:spLocks noGrp="1" noChangeArrowheads="1"/>
          </p:cNvSpPr>
          <p:nvPr>
            <p:ph type="title"/>
          </p:nvPr>
        </p:nvSpPr>
        <p:spPr>
          <a:solidFill>
            <a:schemeClr val="bg2"/>
          </a:solidFill>
          <a:ln>
            <a:noFill/>
          </a:ln>
        </p:spPr>
        <p:txBody>
          <a:bodyPr vert="horz" wrap="square" lIns="91440" tIns="45720" rIns="91440" bIns="45720" numCol="1" anchor="ctr" anchorCtr="0" compatLnSpc="1">
            <a:prstTxWarp prst="textNoShape">
              <a:avLst/>
            </a:prstTxWarp>
            <a:noAutofit/>
          </a:bodyPr>
          <a:lstStyle/>
          <a:p>
            <a:r>
              <a:rPr lang="en-US" altLang="en-US" sz="3200" dirty="0">
                <a:solidFill>
                  <a:schemeClr val="tx1"/>
                </a:solidFill>
              </a:rPr>
              <a:t>Poll 2: Do you plan to make any changes in your clinical practice based on what you learned in today’s program?</a:t>
            </a:r>
          </a:p>
        </p:txBody>
      </p:sp>
      <p:sp>
        <p:nvSpPr>
          <p:cNvPr id="3" name="Content Placeholder 2">
            <a:extLst>
              <a:ext uri="{FF2B5EF4-FFF2-40B4-BE49-F238E27FC236}">
                <a16:creationId xmlns:a16="http://schemas.microsoft.com/office/drawing/2014/main" id="{02D693A3-EAF5-3CCB-3EBE-D5917A62DB25}"/>
              </a:ext>
            </a:extLst>
          </p:cNvPr>
          <p:cNvSpPr>
            <a:spLocks noGrp="1"/>
          </p:cNvSpPr>
          <p:nvPr>
            <p:ph idx="1"/>
          </p:nvPr>
        </p:nvSpPr>
        <p:spPr/>
        <p:txBody>
          <a:bodyPr/>
          <a:lstStyle/>
          <a:p>
            <a:pPr marL="514350" indent="-514350">
              <a:buFont typeface="+mj-lt"/>
              <a:buAutoNum type="arabicPeriod"/>
            </a:pPr>
            <a:r>
              <a:rPr lang="en-US"/>
              <a:t>Yes</a:t>
            </a:r>
          </a:p>
          <a:p>
            <a:pPr marL="514350" indent="-514350">
              <a:buFont typeface="+mj-lt"/>
              <a:buAutoNum type="arabicPeriod"/>
            </a:pPr>
            <a:r>
              <a:rPr lang="en-US"/>
              <a:t>No</a:t>
            </a:r>
            <a:endParaRPr lang="en-US">
              <a:cs typeface="Calibri" panose="020F0502020204030204" pitchFamily="34" charset="0"/>
            </a:endParaRPr>
          </a:p>
          <a:p>
            <a:pPr marL="514350" indent="-514350">
              <a:buFont typeface="+mj-lt"/>
              <a:buAutoNum type="arabicPeriod"/>
            </a:pPr>
            <a:r>
              <a:rPr lang="en-US"/>
              <a:t>Uncertain</a:t>
            </a:r>
            <a:endParaRPr lang="en-US">
              <a:cs typeface="Calibri" panose="020F0502020204030204" pitchFamily="34" charset="0"/>
            </a:endParaRPr>
          </a:p>
        </p:txBody>
      </p:sp>
    </p:spTree>
    <p:extLst>
      <p:ext uri="{BB962C8B-B14F-4D97-AF65-F5344CB8AC3E}">
        <p14:creationId xmlns:p14="http://schemas.microsoft.com/office/powerpoint/2010/main" val="2752365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50035FE-1F35-8425-BC62-4989EA64E1D6}"/>
              </a:ext>
            </a:extLst>
          </p:cNvPr>
          <p:cNvSpPr>
            <a:spLocks noGrp="1" noChangeArrowheads="1"/>
          </p:cNvSpPr>
          <p:nvPr>
            <p:ph type="title"/>
          </p:nvPr>
        </p:nvSpPr>
        <p:spPr>
          <a:xfrm>
            <a:off x="659778" y="2981327"/>
            <a:ext cx="10872444" cy="1103313"/>
          </a:xfrm>
          <a:solidFill>
            <a:schemeClr val="bg2"/>
          </a:solidFill>
        </p:spPr>
        <p:txBody>
          <a:bodyPr>
            <a:noAutofit/>
          </a:bodyPr>
          <a:lstStyle/>
          <a:p>
            <a:r>
              <a:rPr lang="en-US" altLang="en-US" sz="3200" dirty="0">
                <a:solidFill>
                  <a:schemeClr val="tx1"/>
                </a:solidFill>
              </a:rPr>
              <a:t>Poll 3: Please take a moment to submit a key change that you plan to make in your clinical practice based on this education.</a:t>
            </a:r>
          </a:p>
        </p:txBody>
      </p:sp>
    </p:spTree>
    <p:extLst>
      <p:ext uri="{BB962C8B-B14F-4D97-AF65-F5344CB8AC3E}">
        <p14:creationId xmlns:p14="http://schemas.microsoft.com/office/powerpoint/2010/main" val="32550347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FA1FF9-4AB1-B602-C83D-898CE928AAE6}"/>
              </a:ext>
            </a:extLst>
          </p:cNvPr>
          <p:cNvSpPr>
            <a:spLocks noGrp="1"/>
          </p:cNvSpPr>
          <p:nvPr>
            <p:ph type="title"/>
          </p:nvPr>
        </p:nvSpPr>
        <p:spPr/>
        <p:txBody>
          <a:bodyPr/>
          <a:lstStyle/>
          <a:p>
            <a:r>
              <a:rPr lang="en-US" dirty="0"/>
              <a:t>Question and Answer Session</a:t>
            </a:r>
          </a:p>
        </p:txBody>
      </p:sp>
    </p:spTree>
    <p:extLst>
      <p:ext uri="{BB962C8B-B14F-4D97-AF65-F5344CB8AC3E}">
        <p14:creationId xmlns:p14="http://schemas.microsoft.com/office/powerpoint/2010/main" val="29630347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FA1FF9-4AB1-B602-C83D-898CE928AAE6}"/>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31130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1370-F504-EC9A-BD96-BEFCF7E168FD}"/>
              </a:ext>
            </a:extLst>
          </p:cNvPr>
          <p:cNvSpPr>
            <a:spLocks noGrp="1"/>
          </p:cNvSpPr>
          <p:nvPr>
            <p:ph type="title"/>
          </p:nvPr>
        </p:nvSpPr>
        <p:spPr>
          <a:xfrm>
            <a:off x="609759" y="238126"/>
            <a:ext cx="10872444" cy="1362073"/>
          </a:xfrm>
          <a:solidFill>
            <a:schemeClr val="tx2"/>
          </a:solidFill>
        </p:spPr>
        <p:txBody>
          <a:bodyPr/>
          <a:lstStyle/>
          <a:p>
            <a:r>
              <a:rPr lang="en-US" sz="2800" dirty="0"/>
              <a:t>Pretest 3: For a patient with DLBCL receiving a CD3 x CD20 bispecific antibody with grade 2 CRS, in addition to supportive care, which of the following would you recommend as the </a:t>
            </a:r>
            <a:r>
              <a:rPr lang="en-US" sz="2800" i="1" dirty="0"/>
              <a:t>first step </a:t>
            </a:r>
            <a:r>
              <a:rPr lang="en-US" sz="2800" dirty="0"/>
              <a:t>for managing this AE?</a:t>
            </a:r>
          </a:p>
        </p:txBody>
      </p:sp>
      <p:sp>
        <p:nvSpPr>
          <p:cNvPr id="3" name="Content Placeholder 2">
            <a:extLst>
              <a:ext uri="{FF2B5EF4-FFF2-40B4-BE49-F238E27FC236}">
                <a16:creationId xmlns:a16="http://schemas.microsoft.com/office/drawing/2014/main" id="{3DCF9CEF-12B4-1A5D-9698-DF0783CD01D2}"/>
              </a:ext>
            </a:extLst>
          </p:cNvPr>
          <p:cNvSpPr>
            <a:spLocks noGrp="1"/>
          </p:cNvSpPr>
          <p:nvPr>
            <p:ph idx="1"/>
          </p:nvPr>
        </p:nvSpPr>
        <p:spPr>
          <a:xfrm>
            <a:off x="604675" y="1751585"/>
            <a:ext cx="10877529" cy="4412147"/>
          </a:xfrm>
        </p:spPr>
        <p:txBody>
          <a:bodyPr/>
          <a:lstStyle/>
          <a:p>
            <a:pPr marL="514350" indent="-514350">
              <a:buAutoNum type="arabicPeriod"/>
            </a:pPr>
            <a:r>
              <a:rPr lang="en-US" dirty="0"/>
              <a:t>Anakinra or siltuximab</a:t>
            </a:r>
            <a:endParaRPr lang="en-US"/>
          </a:p>
          <a:p>
            <a:pPr marL="514350" indent="-514350">
              <a:buAutoNum type="arabicPeriod"/>
            </a:pPr>
            <a:r>
              <a:rPr lang="en-US" dirty="0"/>
              <a:t>Dexamethasone + IV fluids</a:t>
            </a:r>
            <a:endParaRPr lang="en-US" dirty="0">
              <a:cs typeface="Calibri" panose="020F0502020204030204" pitchFamily="34" charset="0"/>
            </a:endParaRPr>
          </a:p>
          <a:p>
            <a:pPr marL="514350" indent="-514350">
              <a:buAutoNum type="arabicPeriod"/>
            </a:pPr>
            <a:r>
              <a:rPr lang="en-US" dirty="0"/>
              <a:t>Dexamethasone + anakinra</a:t>
            </a:r>
            <a:endParaRPr lang="en-US" dirty="0">
              <a:cs typeface="Calibri" panose="020F0502020204030204" pitchFamily="34" charset="0"/>
            </a:endParaRPr>
          </a:p>
          <a:p>
            <a:pPr marL="514350" indent="-514350">
              <a:buAutoNum type="arabicPeriod"/>
            </a:pPr>
            <a:r>
              <a:rPr lang="en-US" dirty="0"/>
              <a:t>Dexamethasone + tocilizumab</a:t>
            </a:r>
            <a:endParaRPr lang="en-US" dirty="0">
              <a:cs typeface="Calibri" panose="020F0502020204030204" pitchFamily="34" charset="0"/>
            </a:endParaRPr>
          </a:p>
        </p:txBody>
      </p:sp>
    </p:spTree>
    <p:extLst>
      <p:ext uri="{BB962C8B-B14F-4D97-AF65-F5344CB8AC3E}">
        <p14:creationId xmlns:p14="http://schemas.microsoft.com/office/powerpoint/2010/main" val="424727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2DB2-F320-4859-A46C-FFFFC0E81AA5}"/>
              </a:ext>
            </a:extLst>
          </p:cNvPr>
          <p:cNvSpPr>
            <a:spLocks noGrp="1"/>
          </p:cNvSpPr>
          <p:nvPr>
            <p:ph type="title"/>
          </p:nvPr>
        </p:nvSpPr>
        <p:spPr/>
        <p:txBody>
          <a:bodyPr/>
          <a:lstStyle/>
          <a:p>
            <a:r>
              <a:rPr lang="en-US"/>
              <a:t>Bispecific Antibodies: MoA</a:t>
            </a:r>
          </a:p>
        </p:txBody>
      </p:sp>
      <p:sp>
        <p:nvSpPr>
          <p:cNvPr id="3" name="Content Placeholder 2">
            <a:extLst>
              <a:ext uri="{FF2B5EF4-FFF2-40B4-BE49-F238E27FC236}">
                <a16:creationId xmlns:a16="http://schemas.microsoft.com/office/drawing/2014/main" id="{B47EC4AB-046F-40A3-8B5A-6EF768B03FAA}"/>
              </a:ext>
            </a:extLst>
          </p:cNvPr>
          <p:cNvSpPr>
            <a:spLocks noGrp="1"/>
          </p:cNvSpPr>
          <p:nvPr>
            <p:ph sz="half" idx="1"/>
          </p:nvPr>
        </p:nvSpPr>
        <p:spPr/>
        <p:txBody>
          <a:bodyPr/>
          <a:lstStyle/>
          <a:p>
            <a:r>
              <a:rPr lang="en-US" sz="2600" dirty="0"/>
              <a:t>CD3-targeted bispecific antibodies recruit T-cells to target cancer cells</a:t>
            </a:r>
          </a:p>
          <a:p>
            <a:pPr lvl="1"/>
            <a:r>
              <a:rPr lang="en-US" sz="2400" dirty="0"/>
              <a:t>One arm of the bispecific molecule binds to CD3 (antigen on T-cells)</a:t>
            </a:r>
          </a:p>
          <a:p>
            <a:pPr lvl="1"/>
            <a:r>
              <a:rPr lang="en-US" sz="2400" dirty="0"/>
              <a:t>The other arm binds to a tumor-associated antigen (eg, CD19, CD20, BCMA)</a:t>
            </a:r>
          </a:p>
          <a:p>
            <a:r>
              <a:rPr lang="en-US" sz="2600" dirty="0"/>
              <a:t>Once bound, a synapse forms and T-cells release perforin, as granzymes flow through open pore—leading to cell death</a:t>
            </a:r>
          </a:p>
        </p:txBody>
      </p:sp>
      <p:sp>
        <p:nvSpPr>
          <p:cNvPr id="7" name="Text Box 15">
            <a:extLst>
              <a:ext uri="{FF2B5EF4-FFF2-40B4-BE49-F238E27FC236}">
                <a16:creationId xmlns:a16="http://schemas.microsoft.com/office/drawing/2014/main" id="{58A98B1D-591D-74E5-91FC-98D064F08876}"/>
              </a:ext>
            </a:extLst>
          </p:cNvPr>
          <p:cNvSpPr txBox="1">
            <a:spLocks noChangeArrowheads="1"/>
          </p:cNvSpPr>
          <p:nvPr/>
        </p:nvSpPr>
        <p:spPr bwMode="auto">
          <a:xfrm>
            <a:off x="396650" y="6367621"/>
            <a:ext cx="9198507"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fr-FR"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Baeurle. </a:t>
            </a:r>
            <a:r>
              <a:rPr lang="fr-FR" altLang="en-US" sz="1200" b="0" spc="-11" dirty="0">
                <a:solidFill>
                  <a:srgbClr val="455560"/>
                </a:solidFill>
                <a:latin typeface="Calibri" panose="020F0502020204030204" pitchFamily="34" charset="0"/>
                <a:cs typeface="Arial" panose="020B0604020202020204" pitchFamily="34" charset="0"/>
              </a:rPr>
              <a:t>Cancer </a:t>
            </a:r>
            <a:r>
              <a:rPr lang="fr-FR" altLang="en-US" sz="1200" b="0" spc="-11" dirty="0" err="1">
                <a:solidFill>
                  <a:srgbClr val="455560"/>
                </a:solidFill>
                <a:latin typeface="Calibri" panose="020F0502020204030204" pitchFamily="34" charset="0"/>
                <a:cs typeface="Arial" panose="020B0604020202020204" pitchFamily="34" charset="0"/>
              </a:rPr>
              <a:t>Res</a:t>
            </a:r>
            <a:r>
              <a:rPr lang="fr-FR" altLang="en-US" sz="1200" b="0" spc="-11" dirty="0">
                <a:solidFill>
                  <a:srgbClr val="455560"/>
                </a:solidFill>
                <a:latin typeface="Calibri" panose="020F0502020204030204" pitchFamily="34" charset="0"/>
                <a:cs typeface="Arial" panose="020B0604020202020204" pitchFamily="34" charset="0"/>
              </a:rPr>
              <a:t>.</a:t>
            </a:r>
            <a:r>
              <a:rPr kumimoji="0" lang="fr-FR"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2009;69:4941. </a:t>
            </a:r>
            <a:r>
              <a:rPr kumimoji="0" lang="fr-FR" altLang="en-US" sz="1200" b="0" i="0" u="none" strike="noStrike" kern="1200" cap="none" spc="-11"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Falchi</a:t>
            </a:r>
            <a:r>
              <a:rPr kumimoji="0" lang="fr-FR"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Blood. 2023;141:467. </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nvGrpSpPr>
          <p:cNvPr id="80" name="Group 79">
            <a:extLst>
              <a:ext uri="{FF2B5EF4-FFF2-40B4-BE49-F238E27FC236}">
                <a16:creationId xmlns:a16="http://schemas.microsoft.com/office/drawing/2014/main" id="{A913198F-9889-253C-C069-8F389E18C22C}"/>
              </a:ext>
            </a:extLst>
          </p:cNvPr>
          <p:cNvGrpSpPr/>
          <p:nvPr/>
        </p:nvGrpSpPr>
        <p:grpSpPr>
          <a:xfrm rot="19053607">
            <a:off x="7012037" y="2347522"/>
            <a:ext cx="1458063" cy="1798854"/>
            <a:chOff x="8334512" y="4747167"/>
            <a:chExt cx="1135394" cy="1400768"/>
          </a:xfrm>
        </p:grpSpPr>
        <p:grpSp>
          <p:nvGrpSpPr>
            <p:cNvPr id="81" name="Group 80">
              <a:extLst>
                <a:ext uri="{FF2B5EF4-FFF2-40B4-BE49-F238E27FC236}">
                  <a16:creationId xmlns:a16="http://schemas.microsoft.com/office/drawing/2014/main" id="{4D7189C4-FFA0-0C4E-C61B-E446BD70BC69}"/>
                </a:ext>
              </a:extLst>
            </p:cNvPr>
            <p:cNvGrpSpPr/>
            <p:nvPr/>
          </p:nvGrpSpPr>
          <p:grpSpPr>
            <a:xfrm>
              <a:off x="8842224" y="5742795"/>
              <a:ext cx="91440" cy="405139"/>
              <a:chOff x="8905835" y="5742795"/>
              <a:chExt cx="91440" cy="405139"/>
            </a:xfrm>
          </p:grpSpPr>
          <p:cxnSp>
            <p:nvCxnSpPr>
              <p:cNvPr id="89" name="Straight Connector 88">
                <a:extLst>
                  <a:ext uri="{FF2B5EF4-FFF2-40B4-BE49-F238E27FC236}">
                    <a16:creationId xmlns:a16="http://schemas.microsoft.com/office/drawing/2014/main" id="{F8FAD274-7541-0434-5476-2A73A03A496A}"/>
                  </a:ext>
                </a:extLst>
              </p:cNvPr>
              <p:cNvCxnSpPr>
                <a:cxnSpLocks/>
              </p:cNvCxnSpPr>
              <p:nvPr/>
            </p:nvCxnSpPr>
            <p:spPr bwMode="auto">
              <a:xfrm rot="10800000">
                <a:off x="8949516" y="5742795"/>
                <a:ext cx="1911" cy="274688"/>
              </a:xfrm>
              <a:prstGeom prst="line">
                <a:avLst/>
              </a:prstGeom>
              <a:noFill/>
              <a:ln w="19050" cap="flat" cmpd="sng" algn="ctr">
                <a:solidFill>
                  <a:schemeClr val="accent6"/>
                </a:solidFill>
                <a:prstDash val="solid"/>
                <a:round/>
                <a:headEnd type="none" w="med" len="med"/>
                <a:tailEnd type="none" w="med" len="med"/>
              </a:ln>
              <a:effectLst/>
            </p:spPr>
          </p:cxnSp>
          <p:sp>
            <p:nvSpPr>
              <p:cNvPr id="90" name="Rectangle: Rounded Corners 89">
                <a:extLst>
                  <a:ext uri="{FF2B5EF4-FFF2-40B4-BE49-F238E27FC236}">
                    <a16:creationId xmlns:a16="http://schemas.microsoft.com/office/drawing/2014/main" id="{9AED85DF-2DAD-30D9-8A8E-AA6D73E95907}"/>
                  </a:ext>
                </a:extLst>
              </p:cNvPr>
              <p:cNvSpPr/>
              <p:nvPr/>
            </p:nvSpPr>
            <p:spPr bwMode="auto">
              <a:xfrm rot="10800000">
                <a:off x="8905835" y="5965054"/>
                <a:ext cx="91440" cy="182880"/>
              </a:xfrm>
              <a:prstGeom prst="round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82" name="Group 81">
              <a:extLst>
                <a:ext uri="{FF2B5EF4-FFF2-40B4-BE49-F238E27FC236}">
                  <a16:creationId xmlns:a16="http://schemas.microsoft.com/office/drawing/2014/main" id="{B2DFFBA0-4CC4-13BD-549A-72037BAB14A3}"/>
                </a:ext>
              </a:extLst>
            </p:cNvPr>
            <p:cNvGrpSpPr/>
            <p:nvPr/>
          </p:nvGrpSpPr>
          <p:grpSpPr>
            <a:xfrm>
              <a:off x="8960290" y="5742796"/>
              <a:ext cx="91440" cy="405139"/>
              <a:chOff x="9058235" y="5895195"/>
              <a:chExt cx="91440" cy="405139"/>
            </a:xfrm>
          </p:grpSpPr>
          <p:cxnSp>
            <p:nvCxnSpPr>
              <p:cNvPr id="87" name="Straight Connector 86">
                <a:extLst>
                  <a:ext uri="{FF2B5EF4-FFF2-40B4-BE49-F238E27FC236}">
                    <a16:creationId xmlns:a16="http://schemas.microsoft.com/office/drawing/2014/main" id="{F02C3735-27AC-B1B7-D93F-8FC35F7D9198}"/>
                  </a:ext>
                </a:extLst>
              </p:cNvPr>
              <p:cNvCxnSpPr>
                <a:cxnSpLocks/>
              </p:cNvCxnSpPr>
              <p:nvPr/>
            </p:nvCxnSpPr>
            <p:spPr bwMode="auto">
              <a:xfrm rot="10800000">
                <a:off x="9101916" y="5895195"/>
                <a:ext cx="1911" cy="274688"/>
              </a:xfrm>
              <a:prstGeom prst="line">
                <a:avLst/>
              </a:prstGeom>
              <a:noFill/>
              <a:ln w="19050" cap="flat" cmpd="sng" algn="ctr">
                <a:solidFill>
                  <a:schemeClr val="accent6"/>
                </a:solidFill>
                <a:prstDash val="solid"/>
                <a:round/>
                <a:headEnd type="none" w="med" len="med"/>
                <a:tailEnd type="none" w="med" len="med"/>
              </a:ln>
              <a:effectLst/>
            </p:spPr>
          </p:cxnSp>
          <p:sp>
            <p:nvSpPr>
              <p:cNvPr id="88" name="Rectangle: Rounded Corners 87">
                <a:extLst>
                  <a:ext uri="{FF2B5EF4-FFF2-40B4-BE49-F238E27FC236}">
                    <a16:creationId xmlns:a16="http://schemas.microsoft.com/office/drawing/2014/main" id="{51F31E4A-1013-0861-69C6-7551066A92A0}"/>
                  </a:ext>
                </a:extLst>
              </p:cNvPr>
              <p:cNvSpPr/>
              <p:nvPr/>
            </p:nvSpPr>
            <p:spPr bwMode="auto">
              <a:xfrm rot="10800000">
                <a:off x="9058235" y="6117454"/>
                <a:ext cx="91440" cy="182880"/>
              </a:xfrm>
              <a:prstGeom prst="round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83" name="TextBox 82">
              <a:extLst>
                <a:ext uri="{FF2B5EF4-FFF2-40B4-BE49-F238E27FC236}">
                  <a16:creationId xmlns:a16="http://schemas.microsoft.com/office/drawing/2014/main" id="{2B64A117-6A41-FBC5-5C91-E5D2847293C4}"/>
                </a:ext>
              </a:extLst>
            </p:cNvPr>
            <p:cNvSpPr txBox="1"/>
            <p:nvPr/>
          </p:nvSpPr>
          <p:spPr>
            <a:xfrm rot="2546393">
              <a:off x="8353799" y="5814598"/>
              <a:ext cx="560529" cy="239666"/>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CD3</a:t>
              </a:r>
            </a:p>
          </p:txBody>
        </p:sp>
        <p:grpSp>
          <p:nvGrpSpPr>
            <p:cNvPr id="84" name="Group 115">
              <a:extLst>
                <a:ext uri="{FF2B5EF4-FFF2-40B4-BE49-F238E27FC236}">
                  <a16:creationId xmlns:a16="http://schemas.microsoft.com/office/drawing/2014/main" id="{411A9D03-AD2C-DBF6-0100-1F69ED443A39}"/>
                </a:ext>
              </a:extLst>
            </p:cNvPr>
            <p:cNvGrpSpPr/>
            <p:nvPr/>
          </p:nvGrpSpPr>
          <p:grpSpPr>
            <a:xfrm rot="10800000">
              <a:off x="8334512" y="4747167"/>
              <a:ext cx="1135394" cy="1085160"/>
              <a:chOff x="863178" y="2614612"/>
              <a:chExt cx="1419029" cy="1423987"/>
            </a:xfrm>
          </p:grpSpPr>
          <p:sp>
            <p:nvSpPr>
              <p:cNvPr id="85" name="Oval 5">
                <a:extLst>
                  <a:ext uri="{FF2B5EF4-FFF2-40B4-BE49-F238E27FC236}">
                    <a16:creationId xmlns:a16="http://schemas.microsoft.com/office/drawing/2014/main" id="{D5CA232D-56E6-EC13-D4E4-F5761CB56CD3}"/>
                  </a:ext>
                </a:extLst>
              </p:cNvPr>
              <p:cNvSpPr>
                <a:spLocks noChangeArrowheads="1"/>
              </p:cNvSpPr>
              <p:nvPr/>
            </p:nvSpPr>
            <p:spPr bwMode="auto">
              <a:xfrm>
                <a:off x="863178" y="2614612"/>
                <a:ext cx="1419029" cy="1423987"/>
              </a:xfrm>
              <a:prstGeom prst="ellipse">
                <a:avLst/>
              </a:prstGeom>
              <a:solidFill>
                <a:schemeClr val="accent4"/>
              </a:solidFill>
              <a:ln w="9525">
                <a:solidFill>
                  <a:schemeClr val="bg2">
                    <a:lumMod val="10000"/>
                  </a:schemeClr>
                </a:solidFill>
                <a:round/>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6" name="Oval 6">
                <a:extLst>
                  <a:ext uri="{FF2B5EF4-FFF2-40B4-BE49-F238E27FC236}">
                    <a16:creationId xmlns:a16="http://schemas.microsoft.com/office/drawing/2014/main" id="{E162D9F5-1EA8-ACAC-64E5-2BD8D05038D1}"/>
                  </a:ext>
                </a:extLst>
              </p:cNvPr>
              <p:cNvSpPr>
                <a:spLocks noChangeArrowheads="1"/>
              </p:cNvSpPr>
              <p:nvPr/>
            </p:nvSpPr>
            <p:spPr bwMode="auto">
              <a:xfrm>
                <a:off x="1231006" y="2965095"/>
                <a:ext cx="887946" cy="898871"/>
              </a:xfrm>
              <a:prstGeom prst="ellipse">
                <a:avLst/>
              </a:prstGeom>
              <a:solidFill>
                <a:srgbClr val="7EEA9D"/>
              </a:solidFill>
              <a:ln w="9525">
                <a:solidFill>
                  <a:schemeClr val="bg2">
                    <a:lumMod val="10000"/>
                  </a:schemeClr>
                </a:solidFill>
                <a:round/>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sp>
        <p:nvSpPr>
          <p:cNvPr id="91" name="TextBox 90">
            <a:extLst>
              <a:ext uri="{FF2B5EF4-FFF2-40B4-BE49-F238E27FC236}">
                <a16:creationId xmlns:a16="http://schemas.microsoft.com/office/drawing/2014/main" id="{11340BCC-F4BA-4ACC-FCDE-91F7B77ECB5B}"/>
              </a:ext>
            </a:extLst>
          </p:cNvPr>
          <p:cNvSpPr txBox="1"/>
          <p:nvPr/>
        </p:nvSpPr>
        <p:spPr>
          <a:xfrm>
            <a:off x="10037419" y="4780790"/>
            <a:ext cx="1951603" cy="369332"/>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Tumor Cell Death</a:t>
            </a:r>
          </a:p>
        </p:txBody>
      </p:sp>
      <p:sp>
        <p:nvSpPr>
          <p:cNvPr id="93" name="TextBox 92">
            <a:extLst>
              <a:ext uri="{FF2B5EF4-FFF2-40B4-BE49-F238E27FC236}">
                <a16:creationId xmlns:a16="http://schemas.microsoft.com/office/drawing/2014/main" id="{E122447E-5814-8615-C044-12BFF3790CFD}"/>
              </a:ext>
            </a:extLst>
          </p:cNvPr>
          <p:cNvSpPr txBox="1"/>
          <p:nvPr/>
        </p:nvSpPr>
        <p:spPr>
          <a:xfrm>
            <a:off x="8225363" y="2423152"/>
            <a:ext cx="1378790" cy="738664"/>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Granzyme</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and</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Perforin</a:t>
            </a:r>
          </a:p>
        </p:txBody>
      </p:sp>
      <p:sp>
        <p:nvSpPr>
          <p:cNvPr id="94" name="Oval 93">
            <a:extLst>
              <a:ext uri="{FF2B5EF4-FFF2-40B4-BE49-F238E27FC236}">
                <a16:creationId xmlns:a16="http://schemas.microsoft.com/office/drawing/2014/main" id="{2571E825-6147-9406-B1EE-BD53D0AAE35C}"/>
              </a:ext>
            </a:extLst>
          </p:cNvPr>
          <p:cNvSpPr/>
          <p:nvPr/>
        </p:nvSpPr>
        <p:spPr bwMode="auto">
          <a:xfrm rot="16489382">
            <a:off x="9576497" y="2487336"/>
            <a:ext cx="117426" cy="117426"/>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95" name="Group 94">
            <a:extLst>
              <a:ext uri="{FF2B5EF4-FFF2-40B4-BE49-F238E27FC236}">
                <a16:creationId xmlns:a16="http://schemas.microsoft.com/office/drawing/2014/main" id="{52CA7758-358C-F9A4-13AF-7FA6E48E673E}"/>
              </a:ext>
            </a:extLst>
          </p:cNvPr>
          <p:cNvGrpSpPr/>
          <p:nvPr/>
        </p:nvGrpSpPr>
        <p:grpSpPr>
          <a:xfrm>
            <a:off x="8316147" y="1935844"/>
            <a:ext cx="1761417" cy="592011"/>
            <a:chOff x="8408517" y="2104762"/>
            <a:chExt cx="1371616" cy="460999"/>
          </a:xfrm>
        </p:grpSpPr>
        <p:grpSp>
          <p:nvGrpSpPr>
            <p:cNvPr id="96" name="Group 95">
              <a:extLst>
                <a:ext uri="{FF2B5EF4-FFF2-40B4-BE49-F238E27FC236}">
                  <a16:creationId xmlns:a16="http://schemas.microsoft.com/office/drawing/2014/main" id="{A1986F9D-C6A9-86F5-0B60-C677932AB77B}"/>
                </a:ext>
              </a:extLst>
            </p:cNvPr>
            <p:cNvGrpSpPr/>
            <p:nvPr/>
          </p:nvGrpSpPr>
          <p:grpSpPr>
            <a:xfrm rot="16535297">
              <a:off x="8942949" y="1728578"/>
              <a:ext cx="460999" cy="1213368"/>
              <a:chOff x="4402327" y="3381149"/>
              <a:chExt cx="460999" cy="1213368"/>
            </a:xfrm>
          </p:grpSpPr>
          <p:sp>
            <p:nvSpPr>
              <p:cNvPr id="99" name="Oval 98">
                <a:extLst>
                  <a:ext uri="{FF2B5EF4-FFF2-40B4-BE49-F238E27FC236}">
                    <a16:creationId xmlns:a16="http://schemas.microsoft.com/office/drawing/2014/main" id="{1BEDFBD1-EBA8-C7BE-AA0D-374FD7D80F05}"/>
                  </a:ext>
                </a:extLst>
              </p:cNvPr>
              <p:cNvSpPr/>
              <p:nvPr/>
            </p:nvSpPr>
            <p:spPr bwMode="auto">
              <a:xfrm>
                <a:off x="4469325" y="3381149"/>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0" name="Oval 99">
                <a:extLst>
                  <a:ext uri="{FF2B5EF4-FFF2-40B4-BE49-F238E27FC236}">
                    <a16:creationId xmlns:a16="http://schemas.microsoft.com/office/drawing/2014/main" id="{75402C5A-6323-9368-CCA0-07A3ABFA7ABF}"/>
                  </a:ext>
                </a:extLst>
              </p:cNvPr>
              <p:cNvSpPr/>
              <p:nvPr/>
            </p:nvSpPr>
            <p:spPr bwMode="auto">
              <a:xfrm>
                <a:off x="4630390" y="3396226"/>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1" name="Oval 100">
                <a:extLst>
                  <a:ext uri="{FF2B5EF4-FFF2-40B4-BE49-F238E27FC236}">
                    <a16:creationId xmlns:a16="http://schemas.microsoft.com/office/drawing/2014/main" id="{8511FCF5-D6FD-0894-049A-37C82C05EB96}"/>
                  </a:ext>
                </a:extLst>
              </p:cNvPr>
              <p:cNvSpPr/>
              <p:nvPr/>
            </p:nvSpPr>
            <p:spPr bwMode="auto">
              <a:xfrm>
                <a:off x="4550132" y="4357394"/>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2" name="Oval 101">
                <a:extLst>
                  <a:ext uri="{FF2B5EF4-FFF2-40B4-BE49-F238E27FC236}">
                    <a16:creationId xmlns:a16="http://schemas.microsoft.com/office/drawing/2014/main" id="{89E1A053-AA4C-BA4A-C8D6-51F61AD2625C}"/>
                  </a:ext>
                </a:extLst>
              </p:cNvPr>
              <p:cNvSpPr/>
              <p:nvPr/>
            </p:nvSpPr>
            <p:spPr bwMode="auto">
              <a:xfrm>
                <a:off x="4684853" y="4332756"/>
                <a:ext cx="45720" cy="45719"/>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3" name="Oval 102">
                <a:extLst>
                  <a:ext uri="{FF2B5EF4-FFF2-40B4-BE49-F238E27FC236}">
                    <a16:creationId xmlns:a16="http://schemas.microsoft.com/office/drawing/2014/main" id="{1DC48387-0B1B-7B8F-38A8-31C2B69788C8}"/>
                  </a:ext>
                </a:extLst>
              </p:cNvPr>
              <p:cNvSpPr/>
              <p:nvPr/>
            </p:nvSpPr>
            <p:spPr bwMode="auto">
              <a:xfrm>
                <a:off x="4707131" y="3455144"/>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4" name="Oval 103">
                <a:extLst>
                  <a:ext uri="{FF2B5EF4-FFF2-40B4-BE49-F238E27FC236}">
                    <a16:creationId xmlns:a16="http://schemas.microsoft.com/office/drawing/2014/main" id="{FC6A80AE-24F1-327B-4E10-F13BA9D7C492}"/>
                  </a:ext>
                </a:extLst>
              </p:cNvPr>
              <p:cNvSpPr/>
              <p:nvPr/>
            </p:nvSpPr>
            <p:spPr bwMode="auto">
              <a:xfrm>
                <a:off x="4402327" y="4548797"/>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5" name="Oval 104">
                <a:extLst>
                  <a:ext uri="{FF2B5EF4-FFF2-40B4-BE49-F238E27FC236}">
                    <a16:creationId xmlns:a16="http://schemas.microsoft.com/office/drawing/2014/main" id="{152117C8-56FE-5AD2-11E9-D496FB50E529}"/>
                  </a:ext>
                </a:extLst>
              </p:cNvPr>
              <p:cNvSpPr/>
              <p:nvPr/>
            </p:nvSpPr>
            <p:spPr bwMode="auto">
              <a:xfrm>
                <a:off x="4580312" y="3528390"/>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6" name="Oval 105">
                <a:extLst>
                  <a:ext uri="{FF2B5EF4-FFF2-40B4-BE49-F238E27FC236}">
                    <a16:creationId xmlns:a16="http://schemas.microsoft.com/office/drawing/2014/main" id="{AE2D43D5-95A8-9C66-A1DB-0C0DCB78ECC3}"/>
                  </a:ext>
                </a:extLst>
              </p:cNvPr>
              <p:cNvSpPr/>
              <p:nvPr/>
            </p:nvSpPr>
            <p:spPr bwMode="auto">
              <a:xfrm>
                <a:off x="4732712" y="3680790"/>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7" name="Oval 106">
                <a:extLst>
                  <a:ext uri="{FF2B5EF4-FFF2-40B4-BE49-F238E27FC236}">
                    <a16:creationId xmlns:a16="http://schemas.microsoft.com/office/drawing/2014/main" id="{8CBE6E41-569D-91CF-C5FF-44EACA40BF43}"/>
                  </a:ext>
                </a:extLst>
              </p:cNvPr>
              <p:cNvSpPr/>
              <p:nvPr/>
            </p:nvSpPr>
            <p:spPr bwMode="auto">
              <a:xfrm>
                <a:off x="4474469" y="4069193"/>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8" name="Oval 107">
                <a:extLst>
                  <a:ext uri="{FF2B5EF4-FFF2-40B4-BE49-F238E27FC236}">
                    <a16:creationId xmlns:a16="http://schemas.microsoft.com/office/drawing/2014/main" id="{5AF00955-287A-EB29-487F-406B3A6D324D}"/>
                  </a:ext>
                </a:extLst>
              </p:cNvPr>
              <p:cNvSpPr/>
              <p:nvPr/>
            </p:nvSpPr>
            <p:spPr bwMode="auto">
              <a:xfrm>
                <a:off x="4486175" y="4263549"/>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9" name="Oval 108">
                <a:extLst>
                  <a:ext uri="{FF2B5EF4-FFF2-40B4-BE49-F238E27FC236}">
                    <a16:creationId xmlns:a16="http://schemas.microsoft.com/office/drawing/2014/main" id="{E52A50A5-9F4C-B85D-9040-A69F10A94D20}"/>
                  </a:ext>
                </a:extLst>
              </p:cNvPr>
              <p:cNvSpPr/>
              <p:nvPr/>
            </p:nvSpPr>
            <p:spPr bwMode="auto">
              <a:xfrm>
                <a:off x="4629902" y="4146684"/>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0" name="Oval 109">
                <a:extLst>
                  <a:ext uri="{FF2B5EF4-FFF2-40B4-BE49-F238E27FC236}">
                    <a16:creationId xmlns:a16="http://schemas.microsoft.com/office/drawing/2014/main" id="{90A34CFA-1978-23B1-DCEC-AD9513951859}"/>
                  </a:ext>
                </a:extLst>
              </p:cNvPr>
              <p:cNvSpPr/>
              <p:nvPr/>
            </p:nvSpPr>
            <p:spPr bwMode="auto">
              <a:xfrm>
                <a:off x="4539221" y="3994901"/>
                <a:ext cx="45720" cy="45719"/>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1" name="Oval 110">
                <a:extLst>
                  <a:ext uri="{FF2B5EF4-FFF2-40B4-BE49-F238E27FC236}">
                    <a16:creationId xmlns:a16="http://schemas.microsoft.com/office/drawing/2014/main" id="{EB352F8B-F8DB-09BB-6AFA-1C16FF734B7D}"/>
                  </a:ext>
                </a:extLst>
              </p:cNvPr>
              <p:cNvSpPr/>
              <p:nvPr/>
            </p:nvSpPr>
            <p:spPr bwMode="auto">
              <a:xfrm>
                <a:off x="4576656" y="3691075"/>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2" name="Oval 111">
                <a:extLst>
                  <a:ext uri="{FF2B5EF4-FFF2-40B4-BE49-F238E27FC236}">
                    <a16:creationId xmlns:a16="http://schemas.microsoft.com/office/drawing/2014/main" id="{FDB1E843-1A22-452D-5BC9-22885E7F4FBE}"/>
                  </a:ext>
                </a:extLst>
              </p:cNvPr>
              <p:cNvSpPr/>
              <p:nvPr/>
            </p:nvSpPr>
            <p:spPr bwMode="auto">
              <a:xfrm>
                <a:off x="4526578" y="3823239"/>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3" name="Oval 112">
                <a:extLst>
                  <a:ext uri="{FF2B5EF4-FFF2-40B4-BE49-F238E27FC236}">
                    <a16:creationId xmlns:a16="http://schemas.microsoft.com/office/drawing/2014/main" id="{D85DCD5F-AE81-C5E8-FCD2-8F6884D5731C}"/>
                  </a:ext>
                </a:extLst>
              </p:cNvPr>
              <p:cNvSpPr/>
              <p:nvPr/>
            </p:nvSpPr>
            <p:spPr bwMode="auto">
              <a:xfrm>
                <a:off x="4703749" y="3840221"/>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4" name="Oval 113">
                <a:extLst>
                  <a:ext uri="{FF2B5EF4-FFF2-40B4-BE49-F238E27FC236}">
                    <a16:creationId xmlns:a16="http://schemas.microsoft.com/office/drawing/2014/main" id="{4AB8153E-14BC-65EE-A2EC-7376D3A5FFAF}"/>
                  </a:ext>
                </a:extLst>
              </p:cNvPr>
              <p:cNvSpPr/>
              <p:nvPr/>
            </p:nvSpPr>
            <p:spPr bwMode="auto">
              <a:xfrm>
                <a:off x="4645117" y="3949835"/>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5" name="Oval 114">
                <a:extLst>
                  <a:ext uri="{FF2B5EF4-FFF2-40B4-BE49-F238E27FC236}">
                    <a16:creationId xmlns:a16="http://schemas.microsoft.com/office/drawing/2014/main" id="{9E2A7EEA-E801-2DA5-A0DB-086F2047640D}"/>
                  </a:ext>
                </a:extLst>
              </p:cNvPr>
              <p:cNvSpPr/>
              <p:nvPr/>
            </p:nvSpPr>
            <p:spPr bwMode="auto">
              <a:xfrm>
                <a:off x="4817606" y="3937366"/>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6" name="Oval 115">
                <a:extLst>
                  <a:ext uri="{FF2B5EF4-FFF2-40B4-BE49-F238E27FC236}">
                    <a16:creationId xmlns:a16="http://schemas.microsoft.com/office/drawing/2014/main" id="{A1F69C80-9081-C235-A365-3A7E21DCCD2F}"/>
                  </a:ext>
                </a:extLst>
              </p:cNvPr>
              <p:cNvSpPr/>
              <p:nvPr/>
            </p:nvSpPr>
            <p:spPr bwMode="auto">
              <a:xfrm rot="6506408">
                <a:off x="4407872" y="4348984"/>
                <a:ext cx="45719"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7" name="Oval 116">
                <a:extLst>
                  <a:ext uri="{FF2B5EF4-FFF2-40B4-BE49-F238E27FC236}">
                    <a16:creationId xmlns:a16="http://schemas.microsoft.com/office/drawing/2014/main" id="{D799BD77-254C-6B2D-1CEB-7FF394A09B32}"/>
                  </a:ext>
                </a:extLst>
              </p:cNvPr>
              <p:cNvSpPr/>
              <p:nvPr/>
            </p:nvSpPr>
            <p:spPr bwMode="auto">
              <a:xfrm rot="6506408">
                <a:off x="4760820" y="4197542"/>
                <a:ext cx="91440" cy="9144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8" name="Oval 117">
                <a:extLst>
                  <a:ext uri="{FF2B5EF4-FFF2-40B4-BE49-F238E27FC236}">
                    <a16:creationId xmlns:a16="http://schemas.microsoft.com/office/drawing/2014/main" id="{9E1B5956-C729-A235-5594-F3526A8F76D2}"/>
                  </a:ext>
                </a:extLst>
              </p:cNvPr>
              <p:cNvSpPr/>
              <p:nvPr/>
            </p:nvSpPr>
            <p:spPr bwMode="auto">
              <a:xfrm rot="6506408">
                <a:off x="4643733" y="4478998"/>
                <a:ext cx="45719"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97" name="Oval 96">
              <a:extLst>
                <a:ext uri="{FF2B5EF4-FFF2-40B4-BE49-F238E27FC236}">
                  <a16:creationId xmlns:a16="http://schemas.microsoft.com/office/drawing/2014/main" id="{983C91B3-284B-B295-A0B3-6782175348FE}"/>
                </a:ext>
              </a:extLst>
            </p:cNvPr>
            <p:cNvSpPr/>
            <p:nvPr/>
          </p:nvSpPr>
          <p:spPr bwMode="auto">
            <a:xfrm rot="16489382">
              <a:off x="8411390" y="2259398"/>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8" name="Oval 97">
              <a:extLst>
                <a:ext uri="{FF2B5EF4-FFF2-40B4-BE49-F238E27FC236}">
                  <a16:creationId xmlns:a16="http://schemas.microsoft.com/office/drawing/2014/main" id="{74976864-DB54-F07A-166F-EB924F5B21F3}"/>
                </a:ext>
              </a:extLst>
            </p:cNvPr>
            <p:cNvSpPr/>
            <p:nvPr/>
          </p:nvSpPr>
          <p:spPr bwMode="auto">
            <a:xfrm rot="16489382">
              <a:off x="8408517" y="2415766"/>
              <a:ext cx="45720" cy="45720"/>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119" name="Group 118">
            <a:extLst>
              <a:ext uri="{FF2B5EF4-FFF2-40B4-BE49-F238E27FC236}">
                <a16:creationId xmlns:a16="http://schemas.microsoft.com/office/drawing/2014/main" id="{C2412EE8-B192-781D-C1D2-A0E2E5C3C4FE}"/>
              </a:ext>
            </a:extLst>
          </p:cNvPr>
          <p:cNvGrpSpPr/>
          <p:nvPr/>
        </p:nvGrpSpPr>
        <p:grpSpPr>
          <a:xfrm>
            <a:off x="8344497" y="3917639"/>
            <a:ext cx="977953" cy="814326"/>
            <a:chOff x="2161187" y="2087812"/>
            <a:chExt cx="1105276" cy="920346"/>
          </a:xfrm>
          <a:solidFill>
            <a:schemeClr val="accent1"/>
          </a:solidFill>
        </p:grpSpPr>
        <p:cxnSp>
          <p:nvCxnSpPr>
            <p:cNvPr id="120" name="Straight Connector 119">
              <a:extLst>
                <a:ext uri="{FF2B5EF4-FFF2-40B4-BE49-F238E27FC236}">
                  <a16:creationId xmlns:a16="http://schemas.microsoft.com/office/drawing/2014/main" id="{B94B4050-EA83-3396-ED17-276A049DB6DB}"/>
                </a:ext>
              </a:extLst>
            </p:cNvPr>
            <p:cNvCxnSpPr>
              <a:cxnSpLocks/>
            </p:cNvCxnSpPr>
            <p:nvPr/>
          </p:nvCxnSpPr>
          <p:spPr bwMode="auto">
            <a:xfrm flipH="1" flipV="1">
              <a:off x="2479033" y="2360056"/>
              <a:ext cx="187561" cy="334033"/>
            </a:xfrm>
            <a:prstGeom prst="line">
              <a:avLst/>
            </a:prstGeom>
            <a:grp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ED20363B-D333-AA8F-42D8-DFE688DE4890}"/>
                </a:ext>
              </a:extLst>
            </p:cNvPr>
            <p:cNvCxnSpPr>
              <a:cxnSpLocks/>
            </p:cNvCxnSpPr>
            <p:nvPr/>
          </p:nvCxnSpPr>
          <p:spPr bwMode="auto">
            <a:xfrm flipV="1">
              <a:off x="2767398" y="2134148"/>
              <a:ext cx="279286" cy="473439"/>
            </a:xfrm>
            <a:prstGeom prst="line">
              <a:avLst/>
            </a:prstGeom>
            <a:grpFill/>
            <a:ln w="28575" cap="flat" cmpd="sng" algn="ctr">
              <a:solidFill>
                <a:schemeClr val="bg1"/>
              </a:solidFill>
              <a:prstDash val="solid"/>
              <a:round/>
              <a:headEnd type="none" w="med" len="med"/>
              <a:tailEnd type="none" w="med" len="med"/>
            </a:ln>
            <a:effectLst/>
          </p:spPr>
        </p:cxnSp>
        <p:grpSp>
          <p:nvGrpSpPr>
            <p:cNvPr id="122" name="Group 121">
              <a:extLst>
                <a:ext uri="{FF2B5EF4-FFF2-40B4-BE49-F238E27FC236}">
                  <a16:creationId xmlns:a16="http://schemas.microsoft.com/office/drawing/2014/main" id="{EEB29E37-F8FB-FC98-0BF2-B3C917A94770}"/>
                </a:ext>
              </a:extLst>
            </p:cNvPr>
            <p:cNvGrpSpPr/>
            <p:nvPr/>
          </p:nvGrpSpPr>
          <p:grpSpPr>
            <a:xfrm>
              <a:off x="2161187" y="2087812"/>
              <a:ext cx="425778" cy="513087"/>
              <a:chOff x="2161187" y="2087812"/>
              <a:chExt cx="425778" cy="513087"/>
            </a:xfrm>
            <a:grpFill/>
          </p:grpSpPr>
          <p:sp>
            <p:nvSpPr>
              <p:cNvPr id="133" name="Oval 132">
                <a:extLst>
                  <a:ext uri="{FF2B5EF4-FFF2-40B4-BE49-F238E27FC236}">
                    <a16:creationId xmlns:a16="http://schemas.microsoft.com/office/drawing/2014/main" id="{AB643BCD-6E9B-3B03-3075-9B2EAED40E90}"/>
                  </a:ext>
                </a:extLst>
              </p:cNvPr>
              <p:cNvSpPr/>
              <p:nvPr/>
            </p:nvSpPr>
            <p:spPr bwMode="auto">
              <a:xfrm rot="19897608">
                <a:off x="2161187" y="2149415"/>
                <a:ext cx="172369" cy="238615"/>
              </a:xfrm>
              <a:prstGeom prst="ellipse">
                <a:avLst/>
              </a:prstGeom>
              <a:solidFill>
                <a:schemeClr val="bg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4" name="Oval 133">
                <a:extLst>
                  <a:ext uri="{FF2B5EF4-FFF2-40B4-BE49-F238E27FC236}">
                    <a16:creationId xmlns:a16="http://schemas.microsoft.com/office/drawing/2014/main" id="{02A27FAE-1EA5-10CC-CFD4-3124AB16ABBB}"/>
                  </a:ext>
                </a:extLst>
              </p:cNvPr>
              <p:cNvSpPr/>
              <p:nvPr/>
            </p:nvSpPr>
            <p:spPr bwMode="auto">
              <a:xfrm rot="19897608">
                <a:off x="2309233" y="2087812"/>
                <a:ext cx="172369" cy="238615"/>
              </a:xfrm>
              <a:prstGeom prst="ellipse">
                <a:avLst/>
              </a:prstGeom>
              <a:solidFill>
                <a:schemeClr val="bg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5" name="Oval 134">
                <a:extLst>
                  <a:ext uri="{FF2B5EF4-FFF2-40B4-BE49-F238E27FC236}">
                    <a16:creationId xmlns:a16="http://schemas.microsoft.com/office/drawing/2014/main" id="{C4554066-40CF-9713-F4E2-35819ADAB6CD}"/>
                  </a:ext>
                </a:extLst>
              </p:cNvPr>
              <p:cNvSpPr/>
              <p:nvPr/>
            </p:nvSpPr>
            <p:spPr bwMode="auto">
              <a:xfrm rot="19897608">
                <a:off x="2266550" y="2362284"/>
                <a:ext cx="172369" cy="238615"/>
              </a:xfrm>
              <a:prstGeom prst="ellipse">
                <a:avLst/>
              </a:prstGeom>
              <a:solidFill>
                <a:schemeClr val="bg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6" name="Oval 135">
                <a:extLst>
                  <a:ext uri="{FF2B5EF4-FFF2-40B4-BE49-F238E27FC236}">
                    <a16:creationId xmlns:a16="http://schemas.microsoft.com/office/drawing/2014/main" id="{6EE3265C-93DC-84AE-5E3A-66C9A90BD8D1}"/>
                  </a:ext>
                </a:extLst>
              </p:cNvPr>
              <p:cNvSpPr/>
              <p:nvPr/>
            </p:nvSpPr>
            <p:spPr bwMode="auto">
              <a:xfrm rot="19897608">
                <a:off x="2414596" y="2300681"/>
                <a:ext cx="172369" cy="238615"/>
              </a:xfrm>
              <a:prstGeom prst="ellipse">
                <a:avLst/>
              </a:prstGeom>
              <a:solidFill>
                <a:schemeClr val="bg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123" name="Group 122">
              <a:extLst>
                <a:ext uri="{FF2B5EF4-FFF2-40B4-BE49-F238E27FC236}">
                  <a16:creationId xmlns:a16="http://schemas.microsoft.com/office/drawing/2014/main" id="{9B81C720-A95A-F2B2-84DC-FEECB26F8FEA}"/>
                </a:ext>
              </a:extLst>
            </p:cNvPr>
            <p:cNvGrpSpPr/>
            <p:nvPr/>
          </p:nvGrpSpPr>
          <p:grpSpPr>
            <a:xfrm>
              <a:off x="2522702" y="2532123"/>
              <a:ext cx="338816" cy="476035"/>
              <a:chOff x="2522702" y="2532123"/>
              <a:chExt cx="338816" cy="476035"/>
            </a:xfrm>
            <a:grpFill/>
          </p:grpSpPr>
          <p:sp>
            <p:nvSpPr>
              <p:cNvPr id="129" name="Oval 128">
                <a:extLst>
                  <a:ext uri="{FF2B5EF4-FFF2-40B4-BE49-F238E27FC236}">
                    <a16:creationId xmlns:a16="http://schemas.microsoft.com/office/drawing/2014/main" id="{DC0B2FBB-F817-2CCC-762C-2AE840510635}"/>
                  </a:ext>
                </a:extLst>
              </p:cNvPr>
              <p:cNvSpPr/>
              <p:nvPr/>
            </p:nvSpPr>
            <p:spPr bwMode="auto">
              <a:xfrm rot="21576106">
                <a:off x="2529505" y="2532123"/>
                <a:ext cx="172369" cy="238615"/>
              </a:xfrm>
              <a:prstGeom prst="ellipse">
                <a:avLst/>
              </a:prstGeom>
              <a:solidFill>
                <a:schemeClr val="bg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0" name="Oval 129">
                <a:extLst>
                  <a:ext uri="{FF2B5EF4-FFF2-40B4-BE49-F238E27FC236}">
                    <a16:creationId xmlns:a16="http://schemas.microsoft.com/office/drawing/2014/main" id="{0CCE1EDE-AE10-3F3F-604F-AAC5E6ADCD54}"/>
                  </a:ext>
                </a:extLst>
              </p:cNvPr>
              <p:cNvSpPr/>
              <p:nvPr/>
            </p:nvSpPr>
            <p:spPr bwMode="auto">
              <a:xfrm rot="21576106">
                <a:off x="2689149" y="2538539"/>
                <a:ext cx="172369" cy="238615"/>
              </a:xfrm>
              <a:prstGeom prst="ellipse">
                <a:avLst/>
              </a:prstGeom>
              <a:solidFill>
                <a:schemeClr val="bg2">
                  <a:lumMod val="60000"/>
                  <a:lumOff val="40000"/>
                </a:schemeClr>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1" name="Oval 130">
                <a:extLst>
                  <a:ext uri="{FF2B5EF4-FFF2-40B4-BE49-F238E27FC236}">
                    <a16:creationId xmlns:a16="http://schemas.microsoft.com/office/drawing/2014/main" id="{0EE632EF-ABCA-9401-F1AA-BFFA274BB6E9}"/>
                  </a:ext>
                </a:extLst>
              </p:cNvPr>
              <p:cNvSpPr/>
              <p:nvPr/>
            </p:nvSpPr>
            <p:spPr bwMode="auto">
              <a:xfrm rot="21576106">
                <a:off x="2522702" y="2769543"/>
                <a:ext cx="172369" cy="238615"/>
              </a:xfrm>
              <a:prstGeom prst="ellipse">
                <a:avLst/>
              </a:prstGeom>
              <a:solidFill>
                <a:schemeClr val="bg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2" name="Oval 131">
                <a:extLst>
                  <a:ext uri="{FF2B5EF4-FFF2-40B4-BE49-F238E27FC236}">
                    <a16:creationId xmlns:a16="http://schemas.microsoft.com/office/drawing/2014/main" id="{B525D180-5549-5B4E-5E14-01B64B32B6B0}"/>
                  </a:ext>
                </a:extLst>
              </p:cNvPr>
              <p:cNvSpPr/>
              <p:nvPr/>
            </p:nvSpPr>
            <p:spPr bwMode="auto">
              <a:xfrm rot="21576106">
                <a:off x="2682347" y="2769543"/>
                <a:ext cx="172369" cy="238615"/>
              </a:xfrm>
              <a:prstGeom prst="ellipse">
                <a:avLst/>
              </a:prstGeom>
              <a:solidFill>
                <a:schemeClr val="bg2">
                  <a:lumMod val="60000"/>
                  <a:lumOff val="40000"/>
                </a:schemeClr>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124" name="Group 123">
              <a:extLst>
                <a:ext uri="{FF2B5EF4-FFF2-40B4-BE49-F238E27FC236}">
                  <a16:creationId xmlns:a16="http://schemas.microsoft.com/office/drawing/2014/main" id="{348A376A-A419-FB1B-0109-39D4ADF416A8}"/>
                </a:ext>
              </a:extLst>
            </p:cNvPr>
            <p:cNvGrpSpPr/>
            <p:nvPr/>
          </p:nvGrpSpPr>
          <p:grpSpPr>
            <a:xfrm rot="3086002">
              <a:off x="2797031" y="2092803"/>
              <a:ext cx="425778" cy="513087"/>
              <a:chOff x="2161187" y="2087812"/>
              <a:chExt cx="425778" cy="513087"/>
            </a:xfrm>
            <a:grpFill/>
          </p:grpSpPr>
          <p:sp>
            <p:nvSpPr>
              <p:cNvPr id="125" name="Oval 124">
                <a:extLst>
                  <a:ext uri="{FF2B5EF4-FFF2-40B4-BE49-F238E27FC236}">
                    <a16:creationId xmlns:a16="http://schemas.microsoft.com/office/drawing/2014/main" id="{E306ED31-79E9-6B13-18BF-8E61841FA82A}"/>
                  </a:ext>
                </a:extLst>
              </p:cNvPr>
              <p:cNvSpPr/>
              <p:nvPr/>
            </p:nvSpPr>
            <p:spPr bwMode="auto">
              <a:xfrm rot="19897608">
                <a:off x="2161187" y="2149415"/>
                <a:ext cx="172369" cy="238615"/>
              </a:xfrm>
              <a:prstGeom prst="ellipse">
                <a:avLst/>
              </a:prstGeom>
              <a:solidFill>
                <a:schemeClr val="bg2">
                  <a:lumMod val="60000"/>
                  <a:lumOff val="40000"/>
                </a:schemeClr>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6" name="Oval 125">
                <a:extLst>
                  <a:ext uri="{FF2B5EF4-FFF2-40B4-BE49-F238E27FC236}">
                    <a16:creationId xmlns:a16="http://schemas.microsoft.com/office/drawing/2014/main" id="{0497ECAC-6FDC-59DE-980F-09C6601A83D9}"/>
                  </a:ext>
                </a:extLst>
              </p:cNvPr>
              <p:cNvSpPr/>
              <p:nvPr/>
            </p:nvSpPr>
            <p:spPr bwMode="auto">
              <a:xfrm rot="19897608">
                <a:off x="2309233" y="2087812"/>
                <a:ext cx="172369" cy="238615"/>
              </a:xfrm>
              <a:prstGeom prst="ellipse">
                <a:avLst/>
              </a:prstGeom>
              <a:solidFill>
                <a:schemeClr val="bg2">
                  <a:lumMod val="60000"/>
                  <a:lumOff val="40000"/>
                </a:schemeClr>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7" name="Oval 126">
                <a:extLst>
                  <a:ext uri="{FF2B5EF4-FFF2-40B4-BE49-F238E27FC236}">
                    <a16:creationId xmlns:a16="http://schemas.microsoft.com/office/drawing/2014/main" id="{D8325719-55E9-C93A-EE7F-1896E9FFAB65}"/>
                  </a:ext>
                </a:extLst>
              </p:cNvPr>
              <p:cNvSpPr/>
              <p:nvPr/>
            </p:nvSpPr>
            <p:spPr bwMode="auto">
              <a:xfrm rot="19897608">
                <a:off x="2266550" y="2362284"/>
                <a:ext cx="172369" cy="238615"/>
              </a:xfrm>
              <a:prstGeom prst="ellipse">
                <a:avLst/>
              </a:prstGeom>
              <a:solidFill>
                <a:schemeClr val="bg2">
                  <a:lumMod val="60000"/>
                  <a:lumOff val="40000"/>
                </a:schemeClr>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8" name="Oval 127">
                <a:extLst>
                  <a:ext uri="{FF2B5EF4-FFF2-40B4-BE49-F238E27FC236}">
                    <a16:creationId xmlns:a16="http://schemas.microsoft.com/office/drawing/2014/main" id="{D4184512-C13E-34F1-3489-0A7182E057C7}"/>
                  </a:ext>
                </a:extLst>
              </p:cNvPr>
              <p:cNvSpPr/>
              <p:nvPr/>
            </p:nvSpPr>
            <p:spPr bwMode="auto">
              <a:xfrm rot="19897608">
                <a:off x="2414596" y="2300681"/>
                <a:ext cx="172369" cy="238615"/>
              </a:xfrm>
              <a:prstGeom prst="ellipse">
                <a:avLst/>
              </a:prstGeom>
              <a:solidFill>
                <a:schemeClr val="bg2">
                  <a:lumMod val="60000"/>
                  <a:lumOff val="40000"/>
                </a:schemeClr>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sp>
        <p:nvSpPr>
          <p:cNvPr id="137" name="TextBox 136">
            <a:extLst>
              <a:ext uri="{FF2B5EF4-FFF2-40B4-BE49-F238E27FC236}">
                <a16:creationId xmlns:a16="http://schemas.microsoft.com/office/drawing/2014/main" id="{FCE968A2-48C0-BB0B-92D1-8D3249EBF447}"/>
              </a:ext>
            </a:extLst>
          </p:cNvPr>
          <p:cNvSpPr txBox="1"/>
          <p:nvPr/>
        </p:nvSpPr>
        <p:spPr>
          <a:xfrm>
            <a:off x="7855809" y="1485385"/>
            <a:ext cx="2189590" cy="369332"/>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Cytokine Secretion</a:t>
            </a:r>
          </a:p>
        </p:txBody>
      </p:sp>
      <p:grpSp>
        <p:nvGrpSpPr>
          <p:cNvPr id="139" name="Group 138">
            <a:extLst>
              <a:ext uri="{FF2B5EF4-FFF2-40B4-BE49-F238E27FC236}">
                <a16:creationId xmlns:a16="http://schemas.microsoft.com/office/drawing/2014/main" id="{CB067FD4-5688-0C69-4999-49993C5706DB}"/>
              </a:ext>
            </a:extLst>
          </p:cNvPr>
          <p:cNvGrpSpPr/>
          <p:nvPr/>
        </p:nvGrpSpPr>
        <p:grpSpPr>
          <a:xfrm rot="8199375">
            <a:off x="9382462" y="2556720"/>
            <a:ext cx="1528164" cy="1426430"/>
            <a:chOff x="2105843" y="3329608"/>
            <a:chExt cx="1713235" cy="1110761"/>
          </a:xfrm>
        </p:grpSpPr>
        <p:sp>
          <p:nvSpPr>
            <p:cNvPr id="140" name="Freeform 67">
              <a:extLst>
                <a:ext uri="{FF2B5EF4-FFF2-40B4-BE49-F238E27FC236}">
                  <a16:creationId xmlns:a16="http://schemas.microsoft.com/office/drawing/2014/main" id="{B0EA5005-D170-4F46-785C-33AF33D1AF0F}"/>
                </a:ext>
              </a:extLst>
            </p:cNvPr>
            <p:cNvSpPr/>
            <p:nvPr/>
          </p:nvSpPr>
          <p:spPr bwMode="auto">
            <a:xfrm rot="5710343">
              <a:off x="2407080" y="3028371"/>
              <a:ext cx="1110761" cy="171323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 name="connsiteX0" fmla="*/ 111450 w 1035378"/>
                <a:gd name="connsiteY0" fmla="*/ 387266 h 1142188"/>
                <a:gd name="connsiteX1" fmla="*/ 118594 w 1035378"/>
                <a:gd name="connsiteY1" fmla="*/ 332498 h 1142188"/>
                <a:gd name="connsiteX2" fmla="*/ 99544 w 1035378"/>
                <a:gd name="connsiteY2" fmla="*/ 268204 h 1142188"/>
                <a:gd name="connsiteX3" fmla="*/ 85256 w 1035378"/>
                <a:gd name="connsiteY3" fmla="*/ 220579 h 1142188"/>
                <a:gd name="connsiteX4" fmla="*/ 120975 w 1035378"/>
                <a:gd name="connsiteY4" fmla="*/ 215816 h 1142188"/>
                <a:gd name="connsiteX5" fmla="*/ 175744 w 1035378"/>
                <a:gd name="connsiteY5" fmla="*/ 249154 h 1142188"/>
                <a:gd name="connsiteX6" fmla="*/ 223369 w 1035378"/>
                <a:gd name="connsiteY6" fmla="*/ 272966 h 1142188"/>
                <a:gd name="connsiteX7" fmla="*/ 240037 w 1035378"/>
                <a:gd name="connsiteY7" fmla="*/ 275348 h 1142188"/>
                <a:gd name="connsiteX8" fmla="*/ 313856 w 1035378"/>
                <a:gd name="connsiteY8" fmla="*/ 234866 h 1142188"/>
                <a:gd name="connsiteX9" fmla="*/ 444825 w 1035378"/>
                <a:gd name="connsiteY9" fmla="*/ 187241 h 1142188"/>
                <a:gd name="connsiteX10" fmla="*/ 535312 w 1035378"/>
                <a:gd name="connsiteY10" fmla="*/ 187241 h 1142188"/>
                <a:gd name="connsiteX11" fmla="*/ 597225 w 1035378"/>
                <a:gd name="connsiteY11" fmla="*/ 120566 h 1142188"/>
                <a:gd name="connsiteX12" fmla="*/ 677103 w 1035378"/>
                <a:gd name="connsiteY12" fmla="*/ 89487 h 1142188"/>
                <a:gd name="connsiteX13" fmla="*/ 713906 w 1035378"/>
                <a:gd name="connsiteY13" fmla="*/ 6266 h 1142188"/>
                <a:gd name="connsiteX14" fmla="*/ 754387 w 1035378"/>
                <a:gd name="connsiteY14" fmla="*/ 13410 h 1142188"/>
                <a:gd name="connsiteX15" fmla="*/ 759150 w 1035378"/>
                <a:gd name="connsiteY15" fmla="*/ 72941 h 1142188"/>
                <a:gd name="connsiteX16" fmla="*/ 794869 w 1035378"/>
                <a:gd name="connsiteY16" fmla="*/ 132473 h 1142188"/>
                <a:gd name="connsiteX17" fmla="*/ 832969 w 1035378"/>
                <a:gd name="connsiteY17" fmla="*/ 161048 h 1142188"/>
                <a:gd name="connsiteX18" fmla="*/ 916312 w 1035378"/>
                <a:gd name="connsiteY18" fmla="*/ 161048 h 1142188"/>
                <a:gd name="connsiteX19" fmla="*/ 961556 w 1035378"/>
                <a:gd name="connsiteY19" fmla="*/ 177716 h 1142188"/>
                <a:gd name="connsiteX20" fmla="*/ 963937 w 1035378"/>
                <a:gd name="connsiteY20" fmla="*/ 218198 h 1142188"/>
                <a:gd name="connsiteX21" fmla="*/ 942506 w 1035378"/>
                <a:gd name="connsiteY21" fmla="*/ 277729 h 1142188"/>
                <a:gd name="connsiteX22" fmla="*/ 942506 w 1035378"/>
                <a:gd name="connsiteY22" fmla="*/ 337260 h 1142188"/>
                <a:gd name="connsiteX23" fmla="*/ 978225 w 1035378"/>
                <a:gd name="connsiteY23" fmla="*/ 403935 h 1142188"/>
                <a:gd name="connsiteX24" fmla="*/ 1004419 w 1035378"/>
                <a:gd name="connsiteY24" fmla="*/ 525379 h 1142188"/>
                <a:gd name="connsiteX25" fmla="*/ 994894 w 1035378"/>
                <a:gd name="connsiteY25" fmla="*/ 730166 h 1142188"/>
                <a:gd name="connsiteX26" fmla="*/ 985369 w 1035378"/>
                <a:gd name="connsiteY26" fmla="*/ 768266 h 1142188"/>
                <a:gd name="connsiteX27" fmla="*/ 1002037 w 1035378"/>
                <a:gd name="connsiteY27" fmla="*/ 813510 h 1142188"/>
                <a:gd name="connsiteX28" fmla="*/ 1035375 w 1035378"/>
                <a:gd name="connsiteY28" fmla="*/ 858754 h 1142188"/>
                <a:gd name="connsiteX29" fmla="*/ 999656 w 1035378"/>
                <a:gd name="connsiteY29" fmla="*/ 901616 h 1142188"/>
                <a:gd name="connsiteX30" fmla="*/ 932981 w 1035378"/>
                <a:gd name="connsiteY30" fmla="*/ 911141 h 1142188"/>
                <a:gd name="connsiteX31" fmla="*/ 880594 w 1035378"/>
                <a:gd name="connsiteY31" fmla="*/ 918285 h 1142188"/>
                <a:gd name="connsiteX32" fmla="*/ 847256 w 1035378"/>
                <a:gd name="connsiteY32" fmla="*/ 951623 h 1142188"/>
                <a:gd name="connsiteX33" fmla="*/ 759150 w 1035378"/>
                <a:gd name="connsiteY33" fmla="*/ 1001629 h 1142188"/>
                <a:gd name="connsiteX34" fmla="*/ 694856 w 1035378"/>
                <a:gd name="connsiteY34" fmla="*/ 1070685 h 1142188"/>
                <a:gd name="connsiteX35" fmla="*/ 654375 w 1035378"/>
                <a:gd name="connsiteY35" fmla="*/ 1084973 h 1142188"/>
                <a:gd name="connsiteX36" fmla="*/ 599606 w 1035378"/>
                <a:gd name="connsiteY36" fmla="*/ 1054016 h 1142188"/>
                <a:gd name="connsiteX37" fmla="*/ 568650 w 1035378"/>
                <a:gd name="connsiteY37" fmla="*/ 1061160 h 1142188"/>
                <a:gd name="connsiteX38" fmla="*/ 490069 w 1035378"/>
                <a:gd name="connsiteY38" fmla="*/ 1123073 h 1142188"/>
                <a:gd name="connsiteX39" fmla="*/ 456731 w 1035378"/>
                <a:gd name="connsiteY39" fmla="*/ 1139741 h 1142188"/>
                <a:gd name="connsiteX40" fmla="*/ 409106 w 1035378"/>
                <a:gd name="connsiteY40" fmla="*/ 1077829 h 1142188"/>
                <a:gd name="connsiteX41" fmla="*/ 328144 w 1035378"/>
                <a:gd name="connsiteY41" fmla="*/ 1008773 h 1142188"/>
                <a:gd name="connsiteX42" fmla="*/ 263850 w 1035378"/>
                <a:gd name="connsiteY42" fmla="*/ 1030204 h 1142188"/>
                <a:gd name="connsiteX43" fmla="*/ 232894 w 1035378"/>
                <a:gd name="connsiteY43" fmla="*/ 999248 h 1142188"/>
                <a:gd name="connsiteX44" fmla="*/ 220987 w 1035378"/>
                <a:gd name="connsiteY44" fmla="*/ 963529 h 1142188"/>
                <a:gd name="connsiteX45" fmla="*/ 180506 w 1035378"/>
                <a:gd name="connsiteY45" fmla="*/ 944479 h 1142188"/>
                <a:gd name="connsiteX46" fmla="*/ 118594 w 1035378"/>
                <a:gd name="connsiteY46" fmla="*/ 868279 h 1142188"/>
                <a:gd name="connsiteX47" fmla="*/ 80494 w 1035378"/>
                <a:gd name="connsiteY47" fmla="*/ 773029 h 1142188"/>
                <a:gd name="connsiteX48" fmla="*/ 73350 w 1035378"/>
                <a:gd name="connsiteY48" fmla="*/ 720641 h 1142188"/>
                <a:gd name="connsiteX49" fmla="*/ 49537 w 1035378"/>
                <a:gd name="connsiteY49" fmla="*/ 656348 h 1142188"/>
                <a:gd name="connsiteX50" fmla="*/ 1912 w 1035378"/>
                <a:gd name="connsiteY50" fmla="*/ 537285 h 1142188"/>
                <a:gd name="connsiteX51" fmla="*/ 11437 w 1035378"/>
                <a:gd name="connsiteY51" fmla="*/ 425366 h 1142188"/>
                <a:gd name="connsiteX52" fmla="*/ 30487 w 1035378"/>
                <a:gd name="connsiteY52" fmla="*/ 387266 h 1142188"/>
                <a:gd name="connsiteX53" fmla="*/ 16200 w 1035378"/>
                <a:gd name="connsiteY53" fmla="*/ 332498 h 1142188"/>
                <a:gd name="connsiteX54" fmla="*/ 35250 w 1035378"/>
                <a:gd name="connsiteY54" fmla="*/ 315829 h 1142188"/>
                <a:gd name="connsiteX55" fmla="*/ 106687 w 1035378"/>
                <a:gd name="connsiteY55" fmla="*/ 325354 h 1142188"/>
                <a:gd name="connsiteX56" fmla="*/ 118594 w 1035378"/>
                <a:gd name="connsiteY56" fmla="*/ 332498 h 1142188"/>
                <a:gd name="connsiteX0" fmla="*/ 111450 w 1035378"/>
                <a:gd name="connsiteY0" fmla="*/ 381064 h 1135986"/>
                <a:gd name="connsiteX1" fmla="*/ 118594 w 1035378"/>
                <a:gd name="connsiteY1" fmla="*/ 326296 h 1135986"/>
                <a:gd name="connsiteX2" fmla="*/ 99544 w 1035378"/>
                <a:gd name="connsiteY2" fmla="*/ 262002 h 1135986"/>
                <a:gd name="connsiteX3" fmla="*/ 85256 w 1035378"/>
                <a:gd name="connsiteY3" fmla="*/ 214377 h 1135986"/>
                <a:gd name="connsiteX4" fmla="*/ 120975 w 1035378"/>
                <a:gd name="connsiteY4" fmla="*/ 209614 h 1135986"/>
                <a:gd name="connsiteX5" fmla="*/ 175744 w 1035378"/>
                <a:gd name="connsiteY5" fmla="*/ 242952 h 1135986"/>
                <a:gd name="connsiteX6" fmla="*/ 223369 w 1035378"/>
                <a:gd name="connsiteY6" fmla="*/ 266764 h 1135986"/>
                <a:gd name="connsiteX7" fmla="*/ 240037 w 1035378"/>
                <a:gd name="connsiteY7" fmla="*/ 269146 h 1135986"/>
                <a:gd name="connsiteX8" fmla="*/ 313856 w 1035378"/>
                <a:gd name="connsiteY8" fmla="*/ 228664 h 1135986"/>
                <a:gd name="connsiteX9" fmla="*/ 444825 w 1035378"/>
                <a:gd name="connsiteY9" fmla="*/ 181039 h 1135986"/>
                <a:gd name="connsiteX10" fmla="*/ 535312 w 1035378"/>
                <a:gd name="connsiteY10" fmla="*/ 181039 h 1135986"/>
                <a:gd name="connsiteX11" fmla="*/ 597225 w 1035378"/>
                <a:gd name="connsiteY11" fmla="*/ 114364 h 1135986"/>
                <a:gd name="connsiteX12" fmla="*/ 677103 w 1035378"/>
                <a:gd name="connsiteY12" fmla="*/ 83285 h 1135986"/>
                <a:gd name="connsiteX13" fmla="*/ 713906 w 1035378"/>
                <a:gd name="connsiteY13" fmla="*/ 64 h 1135986"/>
                <a:gd name="connsiteX14" fmla="*/ 736008 w 1035378"/>
                <a:gd name="connsiteY14" fmla="*/ 97628 h 1135986"/>
                <a:gd name="connsiteX15" fmla="*/ 759150 w 1035378"/>
                <a:gd name="connsiteY15" fmla="*/ 66739 h 1135986"/>
                <a:gd name="connsiteX16" fmla="*/ 794869 w 1035378"/>
                <a:gd name="connsiteY16" fmla="*/ 126271 h 1135986"/>
                <a:gd name="connsiteX17" fmla="*/ 832969 w 1035378"/>
                <a:gd name="connsiteY17" fmla="*/ 154846 h 1135986"/>
                <a:gd name="connsiteX18" fmla="*/ 916312 w 1035378"/>
                <a:gd name="connsiteY18" fmla="*/ 154846 h 1135986"/>
                <a:gd name="connsiteX19" fmla="*/ 961556 w 1035378"/>
                <a:gd name="connsiteY19" fmla="*/ 171514 h 1135986"/>
                <a:gd name="connsiteX20" fmla="*/ 963937 w 1035378"/>
                <a:gd name="connsiteY20" fmla="*/ 211996 h 1135986"/>
                <a:gd name="connsiteX21" fmla="*/ 942506 w 1035378"/>
                <a:gd name="connsiteY21" fmla="*/ 271527 h 1135986"/>
                <a:gd name="connsiteX22" fmla="*/ 942506 w 1035378"/>
                <a:gd name="connsiteY22" fmla="*/ 331058 h 1135986"/>
                <a:gd name="connsiteX23" fmla="*/ 978225 w 1035378"/>
                <a:gd name="connsiteY23" fmla="*/ 397733 h 1135986"/>
                <a:gd name="connsiteX24" fmla="*/ 1004419 w 1035378"/>
                <a:gd name="connsiteY24" fmla="*/ 519177 h 1135986"/>
                <a:gd name="connsiteX25" fmla="*/ 994894 w 1035378"/>
                <a:gd name="connsiteY25" fmla="*/ 723964 h 1135986"/>
                <a:gd name="connsiteX26" fmla="*/ 985369 w 1035378"/>
                <a:gd name="connsiteY26" fmla="*/ 762064 h 1135986"/>
                <a:gd name="connsiteX27" fmla="*/ 1002037 w 1035378"/>
                <a:gd name="connsiteY27" fmla="*/ 807308 h 1135986"/>
                <a:gd name="connsiteX28" fmla="*/ 1035375 w 1035378"/>
                <a:gd name="connsiteY28" fmla="*/ 852552 h 1135986"/>
                <a:gd name="connsiteX29" fmla="*/ 999656 w 1035378"/>
                <a:gd name="connsiteY29" fmla="*/ 895414 h 1135986"/>
                <a:gd name="connsiteX30" fmla="*/ 932981 w 1035378"/>
                <a:gd name="connsiteY30" fmla="*/ 904939 h 1135986"/>
                <a:gd name="connsiteX31" fmla="*/ 880594 w 1035378"/>
                <a:gd name="connsiteY31" fmla="*/ 912083 h 1135986"/>
                <a:gd name="connsiteX32" fmla="*/ 847256 w 1035378"/>
                <a:gd name="connsiteY32" fmla="*/ 945421 h 1135986"/>
                <a:gd name="connsiteX33" fmla="*/ 759150 w 1035378"/>
                <a:gd name="connsiteY33" fmla="*/ 995427 h 1135986"/>
                <a:gd name="connsiteX34" fmla="*/ 694856 w 1035378"/>
                <a:gd name="connsiteY34" fmla="*/ 1064483 h 1135986"/>
                <a:gd name="connsiteX35" fmla="*/ 654375 w 1035378"/>
                <a:gd name="connsiteY35" fmla="*/ 1078771 h 1135986"/>
                <a:gd name="connsiteX36" fmla="*/ 599606 w 1035378"/>
                <a:gd name="connsiteY36" fmla="*/ 1047814 h 1135986"/>
                <a:gd name="connsiteX37" fmla="*/ 568650 w 1035378"/>
                <a:gd name="connsiteY37" fmla="*/ 1054958 h 1135986"/>
                <a:gd name="connsiteX38" fmla="*/ 490069 w 1035378"/>
                <a:gd name="connsiteY38" fmla="*/ 1116871 h 1135986"/>
                <a:gd name="connsiteX39" fmla="*/ 456731 w 1035378"/>
                <a:gd name="connsiteY39" fmla="*/ 1133539 h 1135986"/>
                <a:gd name="connsiteX40" fmla="*/ 409106 w 1035378"/>
                <a:gd name="connsiteY40" fmla="*/ 1071627 h 1135986"/>
                <a:gd name="connsiteX41" fmla="*/ 328144 w 1035378"/>
                <a:gd name="connsiteY41" fmla="*/ 1002571 h 1135986"/>
                <a:gd name="connsiteX42" fmla="*/ 263850 w 1035378"/>
                <a:gd name="connsiteY42" fmla="*/ 1024002 h 1135986"/>
                <a:gd name="connsiteX43" fmla="*/ 232894 w 1035378"/>
                <a:gd name="connsiteY43" fmla="*/ 993046 h 1135986"/>
                <a:gd name="connsiteX44" fmla="*/ 220987 w 1035378"/>
                <a:gd name="connsiteY44" fmla="*/ 957327 h 1135986"/>
                <a:gd name="connsiteX45" fmla="*/ 180506 w 1035378"/>
                <a:gd name="connsiteY45" fmla="*/ 938277 h 1135986"/>
                <a:gd name="connsiteX46" fmla="*/ 118594 w 1035378"/>
                <a:gd name="connsiteY46" fmla="*/ 862077 h 1135986"/>
                <a:gd name="connsiteX47" fmla="*/ 80494 w 1035378"/>
                <a:gd name="connsiteY47" fmla="*/ 766827 h 1135986"/>
                <a:gd name="connsiteX48" fmla="*/ 73350 w 1035378"/>
                <a:gd name="connsiteY48" fmla="*/ 714439 h 1135986"/>
                <a:gd name="connsiteX49" fmla="*/ 49537 w 1035378"/>
                <a:gd name="connsiteY49" fmla="*/ 650146 h 1135986"/>
                <a:gd name="connsiteX50" fmla="*/ 1912 w 1035378"/>
                <a:gd name="connsiteY50" fmla="*/ 531083 h 1135986"/>
                <a:gd name="connsiteX51" fmla="*/ 11437 w 1035378"/>
                <a:gd name="connsiteY51" fmla="*/ 419164 h 1135986"/>
                <a:gd name="connsiteX52" fmla="*/ 30487 w 1035378"/>
                <a:gd name="connsiteY52" fmla="*/ 381064 h 1135986"/>
                <a:gd name="connsiteX53" fmla="*/ 16200 w 1035378"/>
                <a:gd name="connsiteY53" fmla="*/ 326296 h 1135986"/>
                <a:gd name="connsiteX54" fmla="*/ 35250 w 1035378"/>
                <a:gd name="connsiteY54" fmla="*/ 309627 h 1135986"/>
                <a:gd name="connsiteX55" fmla="*/ 106687 w 1035378"/>
                <a:gd name="connsiteY55" fmla="*/ 319152 h 1135986"/>
                <a:gd name="connsiteX56" fmla="*/ 118594 w 1035378"/>
                <a:gd name="connsiteY56" fmla="*/ 326296 h 1135986"/>
                <a:gd name="connsiteX0" fmla="*/ 111450 w 1035378"/>
                <a:gd name="connsiteY0" fmla="*/ 314823 h 1069745"/>
                <a:gd name="connsiteX1" fmla="*/ 118594 w 1035378"/>
                <a:gd name="connsiteY1" fmla="*/ 260055 h 1069745"/>
                <a:gd name="connsiteX2" fmla="*/ 99544 w 1035378"/>
                <a:gd name="connsiteY2" fmla="*/ 195761 h 1069745"/>
                <a:gd name="connsiteX3" fmla="*/ 85256 w 1035378"/>
                <a:gd name="connsiteY3" fmla="*/ 148136 h 1069745"/>
                <a:gd name="connsiteX4" fmla="*/ 120975 w 1035378"/>
                <a:gd name="connsiteY4" fmla="*/ 143373 h 1069745"/>
                <a:gd name="connsiteX5" fmla="*/ 175744 w 1035378"/>
                <a:gd name="connsiteY5" fmla="*/ 176711 h 1069745"/>
                <a:gd name="connsiteX6" fmla="*/ 223369 w 1035378"/>
                <a:gd name="connsiteY6" fmla="*/ 200523 h 1069745"/>
                <a:gd name="connsiteX7" fmla="*/ 240037 w 1035378"/>
                <a:gd name="connsiteY7" fmla="*/ 202905 h 1069745"/>
                <a:gd name="connsiteX8" fmla="*/ 313856 w 1035378"/>
                <a:gd name="connsiteY8" fmla="*/ 162423 h 1069745"/>
                <a:gd name="connsiteX9" fmla="*/ 444825 w 1035378"/>
                <a:gd name="connsiteY9" fmla="*/ 114798 h 1069745"/>
                <a:gd name="connsiteX10" fmla="*/ 535312 w 1035378"/>
                <a:gd name="connsiteY10" fmla="*/ 114798 h 1069745"/>
                <a:gd name="connsiteX11" fmla="*/ 597225 w 1035378"/>
                <a:gd name="connsiteY11" fmla="*/ 48123 h 1069745"/>
                <a:gd name="connsiteX12" fmla="*/ 677103 w 1035378"/>
                <a:gd name="connsiteY12" fmla="*/ 17044 h 1069745"/>
                <a:gd name="connsiteX13" fmla="*/ 705242 w 1035378"/>
                <a:gd name="connsiteY13" fmla="*/ 28400 h 1069745"/>
                <a:gd name="connsiteX14" fmla="*/ 736008 w 1035378"/>
                <a:gd name="connsiteY14" fmla="*/ 31387 h 1069745"/>
                <a:gd name="connsiteX15" fmla="*/ 759150 w 1035378"/>
                <a:gd name="connsiteY15" fmla="*/ 498 h 1069745"/>
                <a:gd name="connsiteX16" fmla="*/ 794869 w 1035378"/>
                <a:gd name="connsiteY16" fmla="*/ 60030 h 1069745"/>
                <a:gd name="connsiteX17" fmla="*/ 832969 w 1035378"/>
                <a:gd name="connsiteY17" fmla="*/ 88605 h 1069745"/>
                <a:gd name="connsiteX18" fmla="*/ 916312 w 1035378"/>
                <a:gd name="connsiteY18" fmla="*/ 88605 h 1069745"/>
                <a:gd name="connsiteX19" fmla="*/ 961556 w 1035378"/>
                <a:gd name="connsiteY19" fmla="*/ 105273 h 1069745"/>
                <a:gd name="connsiteX20" fmla="*/ 963937 w 1035378"/>
                <a:gd name="connsiteY20" fmla="*/ 145755 h 1069745"/>
                <a:gd name="connsiteX21" fmla="*/ 942506 w 1035378"/>
                <a:gd name="connsiteY21" fmla="*/ 205286 h 1069745"/>
                <a:gd name="connsiteX22" fmla="*/ 942506 w 1035378"/>
                <a:gd name="connsiteY22" fmla="*/ 264817 h 1069745"/>
                <a:gd name="connsiteX23" fmla="*/ 978225 w 1035378"/>
                <a:gd name="connsiteY23" fmla="*/ 331492 h 1069745"/>
                <a:gd name="connsiteX24" fmla="*/ 1004419 w 1035378"/>
                <a:gd name="connsiteY24" fmla="*/ 452936 h 1069745"/>
                <a:gd name="connsiteX25" fmla="*/ 994894 w 1035378"/>
                <a:gd name="connsiteY25" fmla="*/ 657723 h 1069745"/>
                <a:gd name="connsiteX26" fmla="*/ 985369 w 1035378"/>
                <a:gd name="connsiteY26" fmla="*/ 695823 h 1069745"/>
                <a:gd name="connsiteX27" fmla="*/ 1002037 w 1035378"/>
                <a:gd name="connsiteY27" fmla="*/ 741067 h 1069745"/>
                <a:gd name="connsiteX28" fmla="*/ 1035375 w 1035378"/>
                <a:gd name="connsiteY28" fmla="*/ 786311 h 1069745"/>
                <a:gd name="connsiteX29" fmla="*/ 999656 w 1035378"/>
                <a:gd name="connsiteY29" fmla="*/ 829173 h 1069745"/>
                <a:gd name="connsiteX30" fmla="*/ 932981 w 1035378"/>
                <a:gd name="connsiteY30" fmla="*/ 838698 h 1069745"/>
                <a:gd name="connsiteX31" fmla="*/ 880594 w 1035378"/>
                <a:gd name="connsiteY31" fmla="*/ 845842 h 1069745"/>
                <a:gd name="connsiteX32" fmla="*/ 847256 w 1035378"/>
                <a:gd name="connsiteY32" fmla="*/ 879180 h 1069745"/>
                <a:gd name="connsiteX33" fmla="*/ 759150 w 1035378"/>
                <a:gd name="connsiteY33" fmla="*/ 929186 h 1069745"/>
                <a:gd name="connsiteX34" fmla="*/ 694856 w 1035378"/>
                <a:gd name="connsiteY34" fmla="*/ 998242 h 1069745"/>
                <a:gd name="connsiteX35" fmla="*/ 654375 w 1035378"/>
                <a:gd name="connsiteY35" fmla="*/ 1012530 h 1069745"/>
                <a:gd name="connsiteX36" fmla="*/ 599606 w 1035378"/>
                <a:gd name="connsiteY36" fmla="*/ 981573 h 1069745"/>
                <a:gd name="connsiteX37" fmla="*/ 568650 w 1035378"/>
                <a:gd name="connsiteY37" fmla="*/ 988717 h 1069745"/>
                <a:gd name="connsiteX38" fmla="*/ 490069 w 1035378"/>
                <a:gd name="connsiteY38" fmla="*/ 1050630 h 1069745"/>
                <a:gd name="connsiteX39" fmla="*/ 456731 w 1035378"/>
                <a:gd name="connsiteY39" fmla="*/ 1067298 h 1069745"/>
                <a:gd name="connsiteX40" fmla="*/ 409106 w 1035378"/>
                <a:gd name="connsiteY40" fmla="*/ 1005386 h 1069745"/>
                <a:gd name="connsiteX41" fmla="*/ 328144 w 1035378"/>
                <a:gd name="connsiteY41" fmla="*/ 936330 h 1069745"/>
                <a:gd name="connsiteX42" fmla="*/ 263850 w 1035378"/>
                <a:gd name="connsiteY42" fmla="*/ 957761 h 1069745"/>
                <a:gd name="connsiteX43" fmla="*/ 232894 w 1035378"/>
                <a:gd name="connsiteY43" fmla="*/ 926805 h 1069745"/>
                <a:gd name="connsiteX44" fmla="*/ 220987 w 1035378"/>
                <a:gd name="connsiteY44" fmla="*/ 891086 h 1069745"/>
                <a:gd name="connsiteX45" fmla="*/ 180506 w 1035378"/>
                <a:gd name="connsiteY45" fmla="*/ 872036 h 1069745"/>
                <a:gd name="connsiteX46" fmla="*/ 118594 w 1035378"/>
                <a:gd name="connsiteY46" fmla="*/ 795836 h 1069745"/>
                <a:gd name="connsiteX47" fmla="*/ 80494 w 1035378"/>
                <a:gd name="connsiteY47" fmla="*/ 700586 h 1069745"/>
                <a:gd name="connsiteX48" fmla="*/ 73350 w 1035378"/>
                <a:gd name="connsiteY48" fmla="*/ 648198 h 1069745"/>
                <a:gd name="connsiteX49" fmla="*/ 49537 w 1035378"/>
                <a:gd name="connsiteY49" fmla="*/ 583905 h 1069745"/>
                <a:gd name="connsiteX50" fmla="*/ 1912 w 1035378"/>
                <a:gd name="connsiteY50" fmla="*/ 464842 h 1069745"/>
                <a:gd name="connsiteX51" fmla="*/ 11437 w 1035378"/>
                <a:gd name="connsiteY51" fmla="*/ 352923 h 1069745"/>
                <a:gd name="connsiteX52" fmla="*/ 30487 w 1035378"/>
                <a:gd name="connsiteY52" fmla="*/ 314823 h 1069745"/>
                <a:gd name="connsiteX53" fmla="*/ 16200 w 1035378"/>
                <a:gd name="connsiteY53" fmla="*/ 260055 h 1069745"/>
                <a:gd name="connsiteX54" fmla="*/ 35250 w 1035378"/>
                <a:gd name="connsiteY54" fmla="*/ 243386 h 1069745"/>
                <a:gd name="connsiteX55" fmla="*/ 106687 w 1035378"/>
                <a:gd name="connsiteY55" fmla="*/ 252911 h 1069745"/>
                <a:gd name="connsiteX56" fmla="*/ 118594 w 1035378"/>
                <a:gd name="connsiteY56" fmla="*/ 260055 h 1069745"/>
                <a:gd name="connsiteX0" fmla="*/ 111450 w 1035378"/>
                <a:gd name="connsiteY0" fmla="*/ 314823 h 1069745"/>
                <a:gd name="connsiteX1" fmla="*/ 118594 w 1035378"/>
                <a:gd name="connsiteY1" fmla="*/ 260055 h 1069745"/>
                <a:gd name="connsiteX2" fmla="*/ 99544 w 1035378"/>
                <a:gd name="connsiteY2" fmla="*/ 195761 h 1069745"/>
                <a:gd name="connsiteX3" fmla="*/ 85256 w 1035378"/>
                <a:gd name="connsiteY3" fmla="*/ 148136 h 1069745"/>
                <a:gd name="connsiteX4" fmla="*/ 120975 w 1035378"/>
                <a:gd name="connsiteY4" fmla="*/ 143373 h 1069745"/>
                <a:gd name="connsiteX5" fmla="*/ 185248 w 1035378"/>
                <a:gd name="connsiteY5" fmla="*/ 204178 h 1069745"/>
                <a:gd name="connsiteX6" fmla="*/ 223369 w 1035378"/>
                <a:gd name="connsiteY6" fmla="*/ 200523 h 1069745"/>
                <a:gd name="connsiteX7" fmla="*/ 240037 w 1035378"/>
                <a:gd name="connsiteY7" fmla="*/ 202905 h 1069745"/>
                <a:gd name="connsiteX8" fmla="*/ 313856 w 1035378"/>
                <a:gd name="connsiteY8" fmla="*/ 162423 h 1069745"/>
                <a:gd name="connsiteX9" fmla="*/ 444825 w 1035378"/>
                <a:gd name="connsiteY9" fmla="*/ 114798 h 1069745"/>
                <a:gd name="connsiteX10" fmla="*/ 535312 w 1035378"/>
                <a:gd name="connsiteY10" fmla="*/ 114798 h 1069745"/>
                <a:gd name="connsiteX11" fmla="*/ 597225 w 1035378"/>
                <a:gd name="connsiteY11" fmla="*/ 48123 h 1069745"/>
                <a:gd name="connsiteX12" fmla="*/ 677103 w 1035378"/>
                <a:gd name="connsiteY12" fmla="*/ 17044 h 1069745"/>
                <a:gd name="connsiteX13" fmla="*/ 705242 w 1035378"/>
                <a:gd name="connsiteY13" fmla="*/ 28400 h 1069745"/>
                <a:gd name="connsiteX14" fmla="*/ 736008 w 1035378"/>
                <a:gd name="connsiteY14" fmla="*/ 31387 h 1069745"/>
                <a:gd name="connsiteX15" fmla="*/ 759150 w 1035378"/>
                <a:gd name="connsiteY15" fmla="*/ 498 h 1069745"/>
                <a:gd name="connsiteX16" fmla="*/ 794869 w 1035378"/>
                <a:gd name="connsiteY16" fmla="*/ 60030 h 1069745"/>
                <a:gd name="connsiteX17" fmla="*/ 832969 w 1035378"/>
                <a:gd name="connsiteY17" fmla="*/ 88605 h 1069745"/>
                <a:gd name="connsiteX18" fmla="*/ 916312 w 1035378"/>
                <a:gd name="connsiteY18" fmla="*/ 88605 h 1069745"/>
                <a:gd name="connsiteX19" fmla="*/ 961556 w 1035378"/>
                <a:gd name="connsiteY19" fmla="*/ 105273 h 1069745"/>
                <a:gd name="connsiteX20" fmla="*/ 963937 w 1035378"/>
                <a:gd name="connsiteY20" fmla="*/ 145755 h 1069745"/>
                <a:gd name="connsiteX21" fmla="*/ 942506 w 1035378"/>
                <a:gd name="connsiteY21" fmla="*/ 205286 h 1069745"/>
                <a:gd name="connsiteX22" fmla="*/ 942506 w 1035378"/>
                <a:gd name="connsiteY22" fmla="*/ 264817 h 1069745"/>
                <a:gd name="connsiteX23" fmla="*/ 978225 w 1035378"/>
                <a:gd name="connsiteY23" fmla="*/ 331492 h 1069745"/>
                <a:gd name="connsiteX24" fmla="*/ 1004419 w 1035378"/>
                <a:gd name="connsiteY24" fmla="*/ 452936 h 1069745"/>
                <a:gd name="connsiteX25" fmla="*/ 994894 w 1035378"/>
                <a:gd name="connsiteY25" fmla="*/ 657723 h 1069745"/>
                <a:gd name="connsiteX26" fmla="*/ 985369 w 1035378"/>
                <a:gd name="connsiteY26" fmla="*/ 695823 h 1069745"/>
                <a:gd name="connsiteX27" fmla="*/ 1002037 w 1035378"/>
                <a:gd name="connsiteY27" fmla="*/ 741067 h 1069745"/>
                <a:gd name="connsiteX28" fmla="*/ 1035375 w 1035378"/>
                <a:gd name="connsiteY28" fmla="*/ 786311 h 1069745"/>
                <a:gd name="connsiteX29" fmla="*/ 999656 w 1035378"/>
                <a:gd name="connsiteY29" fmla="*/ 829173 h 1069745"/>
                <a:gd name="connsiteX30" fmla="*/ 932981 w 1035378"/>
                <a:gd name="connsiteY30" fmla="*/ 838698 h 1069745"/>
                <a:gd name="connsiteX31" fmla="*/ 880594 w 1035378"/>
                <a:gd name="connsiteY31" fmla="*/ 845842 h 1069745"/>
                <a:gd name="connsiteX32" fmla="*/ 847256 w 1035378"/>
                <a:gd name="connsiteY32" fmla="*/ 879180 h 1069745"/>
                <a:gd name="connsiteX33" fmla="*/ 759150 w 1035378"/>
                <a:gd name="connsiteY33" fmla="*/ 929186 h 1069745"/>
                <a:gd name="connsiteX34" fmla="*/ 694856 w 1035378"/>
                <a:gd name="connsiteY34" fmla="*/ 998242 h 1069745"/>
                <a:gd name="connsiteX35" fmla="*/ 654375 w 1035378"/>
                <a:gd name="connsiteY35" fmla="*/ 1012530 h 1069745"/>
                <a:gd name="connsiteX36" fmla="*/ 599606 w 1035378"/>
                <a:gd name="connsiteY36" fmla="*/ 981573 h 1069745"/>
                <a:gd name="connsiteX37" fmla="*/ 568650 w 1035378"/>
                <a:gd name="connsiteY37" fmla="*/ 988717 h 1069745"/>
                <a:gd name="connsiteX38" fmla="*/ 490069 w 1035378"/>
                <a:gd name="connsiteY38" fmla="*/ 1050630 h 1069745"/>
                <a:gd name="connsiteX39" fmla="*/ 456731 w 1035378"/>
                <a:gd name="connsiteY39" fmla="*/ 1067298 h 1069745"/>
                <a:gd name="connsiteX40" fmla="*/ 409106 w 1035378"/>
                <a:gd name="connsiteY40" fmla="*/ 1005386 h 1069745"/>
                <a:gd name="connsiteX41" fmla="*/ 328144 w 1035378"/>
                <a:gd name="connsiteY41" fmla="*/ 936330 h 1069745"/>
                <a:gd name="connsiteX42" fmla="*/ 263850 w 1035378"/>
                <a:gd name="connsiteY42" fmla="*/ 957761 h 1069745"/>
                <a:gd name="connsiteX43" fmla="*/ 232894 w 1035378"/>
                <a:gd name="connsiteY43" fmla="*/ 926805 h 1069745"/>
                <a:gd name="connsiteX44" fmla="*/ 220987 w 1035378"/>
                <a:gd name="connsiteY44" fmla="*/ 891086 h 1069745"/>
                <a:gd name="connsiteX45" fmla="*/ 180506 w 1035378"/>
                <a:gd name="connsiteY45" fmla="*/ 872036 h 1069745"/>
                <a:gd name="connsiteX46" fmla="*/ 118594 w 1035378"/>
                <a:gd name="connsiteY46" fmla="*/ 795836 h 1069745"/>
                <a:gd name="connsiteX47" fmla="*/ 80494 w 1035378"/>
                <a:gd name="connsiteY47" fmla="*/ 700586 h 1069745"/>
                <a:gd name="connsiteX48" fmla="*/ 73350 w 1035378"/>
                <a:gd name="connsiteY48" fmla="*/ 648198 h 1069745"/>
                <a:gd name="connsiteX49" fmla="*/ 49537 w 1035378"/>
                <a:gd name="connsiteY49" fmla="*/ 583905 h 1069745"/>
                <a:gd name="connsiteX50" fmla="*/ 1912 w 1035378"/>
                <a:gd name="connsiteY50" fmla="*/ 464842 h 1069745"/>
                <a:gd name="connsiteX51" fmla="*/ 11437 w 1035378"/>
                <a:gd name="connsiteY51" fmla="*/ 352923 h 1069745"/>
                <a:gd name="connsiteX52" fmla="*/ 30487 w 1035378"/>
                <a:gd name="connsiteY52" fmla="*/ 314823 h 1069745"/>
                <a:gd name="connsiteX53" fmla="*/ 16200 w 1035378"/>
                <a:gd name="connsiteY53" fmla="*/ 260055 h 1069745"/>
                <a:gd name="connsiteX54" fmla="*/ 35250 w 1035378"/>
                <a:gd name="connsiteY54" fmla="*/ 243386 h 1069745"/>
                <a:gd name="connsiteX55" fmla="*/ 106687 w 1035378"/>
                <a:gd name="connsiteY55" fmla="*/ 252911 h 1069745"/>
                <a:gd name="connsiteX56" fmla="*/ 118594 w 1035378"/>
                <a:gd name="connsiteY56" fmla="*/ 260055 h 1069745"/>
                <a:gd name="connsiteX0" fmla="*/ 111450 w 1035378"/>
                <a:gd name="connsiteY0" fmla="*/ 314823 h 1069745"/>
                <a:gd name="connsiteX1" fmla="*/ 118594 w 1035378"/>
                <a:gd name="connsiteY1" fmla="*/ 260055 h 1069745"/>
                <a:gd name="connsiteX2" fmla="*/ 99544 w 1035378"/>
                <a:gd name="connsiteY2" fmla="*/ 195761 h 1069745"/>
                <a:gd name="connsiteX3" fmla="*/ 85256 w 1035378"/>
                <a:gd name="connsiteY3" fmla="*/ 148136 h 1069745"/>
                <a:gd name="connsiteX4" fmla="*/ 175040 w 1035378"/>
                <a:gd name="connsiteY4" fmla="*/ 203951 h 1069745"/>
                <a:gd name="connsiteX5" fmla="*/ 185248 w 1035378"/>
                <a:gd name="connsiteY5" fmla="*/ 204178 h 1069745"/>
                <a:gd name="connsiteX6" fmla="*/ 223369 w 1035378"/>
                <a:gd name="connsiteY6" fmla="*/ 200523 h 1069745"/>
                <a:gd name="connsiteX7" fmla="*/ 240037 w 1035378"/>
                <a:gd name="connsiteY7" fmla="*/ 202905 h 1069745"/>
                <a:gd name="connsiteX8" fmla="*/ 313856 w 1035378"/>
                <a:gd name="connsiteY8" fmla="*/ 162423 h 1069745"/>
                <a:gd name="connsiteX9" fmla="*/ 444825 w 1035378"/>
                <a:gd name="connsiteY9" fmla="*/ 114798 h 1069745"/>
                <a:gd name="connsiteX10" fmla="*/ 535312 w 1035378"/>
                <a:gd name="connsiteY10" fmla="*/ 114798 h 1069745"/>
                <a:gd name="connsiteX11" fmla="*/ 597225 w 1035378"/>
                <a:gd name="connsiteY11" fmla="*/ 48123 h 1069745"/>
                <a:gd name="connsiteX12" fmla="*/ 677103 w 1035378"/>
                <a:gd name="connsiteY12" fmla="*/ 17044 h 1069745"/>
                <a:gd name="connsiteX13" fmla="*/ 705242 w 1035378"/>
                <a:gd name="connsiteY13" fmla="*/ 28400 h 1069745"/>
                <a:gd name="connsiteX14" fmla="*/ 736008 w 1035378"/>
                <a:gd name="connsiteY14" fmla="*/ 31387 h 1069745"/>
                <a:gd name="connsiteX15" fmla="*/ 759150 w 1035378"/>
                <a:gd name="connsiteY15" fmla="*/ 498 h 1069745"/>
                <a:gd name="connsiteX16" fmla="*/ 794869 w 1035378"/>
                <a:gd name="connsiteY16" fmla="*/ 60030 h 1069745"/>
                <a:gd name="connsiteX17" fmla="*/ 832969 w 1035378"/>
                <a:gd name="connsiteY17" fmla="*/ 88605 h 1069745"/>
                <a:gd name="connsiteX18" fmla="*/ 916312 w 1035378"/>
                <a:gd name="connsiteY18" fmla="*/ 88605 h 1069745"/>
                <a:gd name="connsiteX19" fmla="*/ 961556 w 1035378"/>
                <a:gd name="connsiteY19" fmla="*/ 105273 h 1069745"/>
                <a:gd name="connsiteX20" fmla="*/ 963937 w 1035378"/>
                <a:gd name="connsiteY20" fmla="*/ 145755 h 1069745"/>
                <a:gd name="connsiteX21" fmla="*/ 942506 w 1035378"/>
                <a:gd name="connsiteY21" fmla="*/ 205286 h 1069745"/>
                <a:gd name="connsiteX22" fmla="*/ 942506 w 1035378"/>
                <a:gd name="connsiteY22" fmla="*/ 264817 h 1069745"/>
                <a:gd name="connsiteX23" fmla="*/ 978225 w 1035378"/>
                <a:gd name="connsiteY23" fmla="*/ 331492 h 1069745"/>
                <a:gd name="connsiteX24" fmla="*/ 1004419 w 1035378"/>
                <a:gd name="connsiteY24" fmla="*/ 452936 h 1069745"/>
                <a:gd name="connsiteX25" fmla="*/ 994894 w 1035378"/>
                <a:gd name="connsiteY25" fmla="*/ 657723 h 1069745"/>
                <a:gd name="connsiteX26" fmla="*/ 985369 w 1035378"/>
                <a:gd name="connsiteY26" fmla="*/ 695823 h 1069745"/>
                <a:gd name="connsiteX27" fmla="*/ 1002037 w 1035378"/>
                <a:gd name="connsiteY27" fmla="*/ 741067 h 1069745"/>
                <a:gd name="connsiteX28" fmla="*/ 1035375 w 1035378"/>
                <a:gd name="connsiteY28" fmla="*/ 786311 h 1069745"/>
                <a:gd name="connsiteX29" fmla="*/ 999656 w 1035378"/>
                <a:gd name="connsiteY29" fmla="*/ 829173 h 1069745"/>
                <a:gd name="connsiteX30" fmla="*/ 932981 w 1035378"/>
                <a:gd name="connsiteY30" fmla="*/ 838698 h 1069745"/>
                <a:gd name="connsiteX31" fmla="*/ 880594 w 1035378"/>
                <a:gd name="connsiteY31" fmla="*/ 845842 h 1069745"/>
                <a:gd name="connsiteX32" fmla="*/ 847256 w 1035378"/>
                <a:gd name="connsiteY32" fmla="*/ 879180 h 1069745"/>
                <a:gd name="connsiteX33" fmla="*/ 759150 w 1035378"/>
                <a:gd name="connsiteY33" fmla="*/ 929186 h 1069745"/>
                <a:gd name="connsiteX34" fmla="*/ 694856 w 1035378"/>
                <a:gd name="connsiteY34" fmla="*/ 998242 h 1069745"/>
                <a:gd name="connsiteX35" fmla="*/ 654375 w 1035378"/>
                <a:gd name="connsiteY35" fmla="*/ 1012530 h 1069745"/>
                <a:gd name="connsiteX36" fmla="*/ 599606 w 1035378"/>
                <a:gd name="connsiteY36" fmla="*/ 981573 h 1069745"/>
                <a:gd name="connsiteX37" fmla="*/ 568650 w 1035378"/>
                <a:gd name="connsiteY37" fmla="*/ 988717 h 1069745"/>
                <a:gd name="connsiteX38" fmla="*/ 490069 w 1035378"/>
                <a:gd name="connsiteY38" fmla="*/ 1050630 h 1069745"/>
                <a:gd name="connsiteX39" fmla="*/ 456731 w 1035378"/>
                <a:gd name="connsiteY39" fmla="*/ 1067298 h 1069745"/>
                <a:gd name="connsiteX40" fmla="*/ 409106 w 1035378"/>
                <a:gd name="connsiteY40" fmla="*/ 1005386 h 1069745"/>
                <a:gd name="connsiteX41" fmla="*/ 328144 w 1035378"/>
                <a:gd name="connsiteY41" fmla="*/ 936330 h 1069745"/>
                <a:gd name="connsiteX42" fmla="*/ 263850 w 1035378"/>
                <a:gd name="connsiteY42" fmla="*/ 957761 h 1069745"/>
                <a:gd name="connsiteX43" fmla="*/ 232894 w 1035378"/>
                <a:gd name="connsiteY43" fmla="*/ 926805 h 1069745"/>
                <a:gd name="connsiteX44" fmla="*/ 220987 w 1035378"/>
                <a:gd name="connsiteY44" fmla="*/ 891086 h 1069745"/>
                <a:gd name="connsiteX45" fmla="*/ 180506 w 1035378"/>
                <a:gd name="connsiteY45" fmla="*/ 872036 h 1069745"/>
                <a:gd name="connsiteX46" fmla="*/ 118594 w 1035378"/>
                <a:gd name="connsiteY46" fmla="*/ 795836 h 1069745"/>
                <a:gd name="connsiteX47" fmla="*/ 80494 w 1035378"/>
                <a:gd name="connsiteY47" fmla="*/ 700586 h 1069745"/>
                <a:gd name="connsiteX48" fmla="*/ 73350 w 1035378"/>
                <a:gd name="connsiteY48" fmla="*/ 648198 h 1069745"/>
                <a:gd name="connsiteX49" fmla="*/ 49537 w 1035378"/>
                <a:gd name="connsiteY49" fmla="*/ 583905 h 1069745"/>
                <a:gd name="connsiteX50" fmla="*/ 1912 w 1035378"/>
                <a:gd name="connsiteY50" fmla="*/ 464842 h 1069745"/>
                <a:gd name="connsiteX51" fmla="*/ 11437 w 1035378"/>
                <a:gd name="connsiteY51" fmla="*/ 352923 h 1069745"/>
                <a:gd name="connsiteX52" fmla="*/ 30487 w 1035378"/>
                <a:gd name="connsiteY52" fmla="*/ 314823 h 1069745"/>
                <a:gd name="connsiteX53" fmla="*/ 16200 w 1035378"/>
                <a:gd name="connsiteY53" fmla="*/ 260055 h 1069745"/>
                <a:gd name="connsiteX54" fmla="*/ 35250 w 1035378"/>
                <a:gd name="connsiteY54" fmla="*/ 243386 h 1069745"/>
                <a:gd name="connsiteX55" fmla="*/ 106687 w 1035378"/>
                <a:gd name="connsiteY55" fmla="*/ 252911 h 1069745"/>
                <a:gd name="connsiteX56" fmla="*/ 118594 w 1035378"/>
                <a:gd name="connsiteY56" fmla="*/ 260055 h 1069745"/>
                <a:gd name="connsiteX0" fmla="*/ 111450 w 1035378"/>
                <a:gd name="connsiteY0" fmla="*/ 314823 h 1069745"/>
                <a:gd name="connsiteX1" fmla="*/ 118594 w 1035378"/>
                <a:gd name="connsiteY1" fmla="*/ 260055 h 1069745"/>
                <a:gd name="connsiteX2" fmla="*/ 99544 w 1035378"/>
                <a:gd name="connsiteY2" fmla="*/ 195761 h 1069745"/>
                <a:gd name="connsiteX3" fmla="*/ 147344 w 1035378"/>
                <a:gd name="connsiteY3" fmla="*/ 184070 h 1069745"/>
                <a:gd name="connsiteX4" fmla="*/ 175040 w 1035378"/>
                <a:gd name="connsiteY4" fmla="*/ 203951 h 1069745"/>
                <a:gd name="connsiteX5" fmla="*/ 185248 w 1035378"/>
                <a:gd name="connsiteY5" fmla="*/ 204178 h 1069745"/>
                <a:gd name="connsiteX6" fmla="*/ 223369 w 1035378"/>
                <a:gd name="connsiteY6" fmla="*/ 200523 h 1069745"/>
                <a:gd name="connsiteX7" fmla="*/ 240037 w 1035378"/>
                <a:gd name="connsiteY7" fmla="*/ 202905 h 1069745"/>
                <a:gd name="connsiteX8" fmla="*/ 313856 w 1035378"/>
                <a:gd name="connsiteY8" fmla="*/ 162423 h 1069745"/>
                <a:gd name="connsiteX9" fmla="*/ 444825 w 1035378"/>
                <a:gd name="connsiteY9" fmla="*/ 114798 h 1069745"/>
                <a:gd name="connsiteX10" fmla="*/ 535312 w 1035378"/>
                <a:gd name="connsiteY10" fmla="*/ 114798 h 1069745"/>
                <a:gd name="connsiteX11" fmla="*/ 597225 w 1035378"/>
                <a:gd name="connsiteY11" fmla="*/ 48123 h 1069745"/>
                <a:gd name="connsiteX12" fmla="*/ 677103 w 1035378"/>
                <a:gd name="connsiteY12" fmla="*/ 17044 h 1069745"/>
                <a:gd name="connsiteX13" fmla="*/ 705242 w 1035378"/>
                <a:gd name="connsiteY13" fmla="*/ 28400 h 1069745"/>
                <a:gd name="connsiteX14" fmla="*/ 736008 w 1035378"/>
                <a:gd name="connsiteY14" fmla="*/ 31387 h 1069745"/>
                <a:gd name="connsiteX15" fmla="*/ 759150 w 1035378"/>
                <a:gd name="connsiteY15" fmla="*/ 498 h 1069745"/>
                <a:gd name="connsiteX16" fmla="*/ 794869 w 1035378"/>
                <a:gd name="connsiteY16" fmla="*/ 60030 h 1069745"/>
                <a:gd name="connsiteX17" fmla="*/ 832969 w 1035378"/>
                <a:gd name="connsiteY17" fmla="*/ 88605 h 1069745"/>
                <a:gd name="connsiteX18" fmla="*/ 916312 w 1035378"/>
                <a:gd name="connsiteY18" fmla="*/ 88605 h 1069745"/>
                <a:gd name="connsiteX19" fmla="*/ 961556 w 1035378"/>
                <a:gd name="connsiteY19" fmla="*/ 105273 h 1069745"/>
                <a:gd name="connsiteX20" fmla="*/ 963937 w 1035378"/>
                <a:gd name="connsiteY20" fmla="*/ 145755 h 1069745"/>
                <a:gd name="connsiteX21" fmla="*/ 942506 w 1035378"/>
                <a:gd name="connsiteY21" fmla="*/ 205286 h 1069745"/>
                <a:gd name="connsiteX22" fmla="*/ 942506 w 1035378"/>
                <a:gd name="connsiteY22" fmla="*/ 264817 h 1069745"/>
                <a:gd name="connsiteX23" fmla="*/ 978225 w 1035378"/>
                <a:gd name="connsiteY23" fmla="*/ 331492 h 1069745"/>
                <a:gd name="connsiteX24" fmla="*/ 1004419 w 1035378"/>
                <a:gd name="connsiteY24" fmla="*/ 452936 h 1069745"/>
                <a:gd name="connsiteX25" fmla="*/ 994894 w 1035378"/>
                <a:gd name="connsiteY25" fmla="*/ 657723 h 1069745"/>
                <a:gd name="connsiteX26" fmla="*/ 985369 w 1035378"/>
                <a:gd name="connsiteY26" fmla="*/ 695823 h 1069745"/>
                <a:gd name="connsiteX27" fmla="*/ 1002037 w 1035378"/>
                <a:gd name="connsiteY27" fmla="*/ 741067 h 1069745"/>
                <a:gd name="connsiteX28" fmla="*/ 1035375 w 1035378"/>
                <a:gd name="connsiteY28" fmla="*/ 786311 h 1069745"/>
                <a:gd name="connsiteX29" fmla="*/ 999656 w 1035378"/>
                <a:gd name="connsiteY29" fmla="*/ 829173 h 1069745"/>
                <a:gd name="connsiteX30" fmla="*/ 932981 w 1035378"/>
                <a:gd name="connsiteY30" fmla="*/ 838698 h 1069745"/>
                <a:gd name="connsiteX31" fmla="*/ 880594 w 1035378"/>
                <a:gd name="connsiteY31" fmla="*/ 845842 h 1069745"/>
                <a:gd name="connsiteX32" fmla="*/ 847256 w 1035378"/>
                <a:gd name="connsiteY32" fmla="*/ 879180 h 1069745"/>
                <a:gd name="connsiteX33" fmla="*/ 759150 w 1035378"/>
                <a:gd name="connsiteY33" fmla="*/ 929186 h 1069745"/>
                <a:gd name="connsiteX34" fmla="*/ 694856 w 1035378"/>
                <a:gd name="connsiteY34" fmla="*/ 998242 h 1069745"/>
                <a:gd name="connsiteX35" fmla="*/ 654375 w 1035378"/>
                <a:gd name="connsiteY35" fmla="*/ 1012530 h 1069745"/>
                <a:gd name="connsiteX36" fmla="*/ 599606 w 1035378"/>
                <a:gd name="connsiteY36" fmla="*/ 981573 h 1069745"/>
                <a:gd name="connsiteX37" fmla="*/ 568650 w 1035378"/>
                <a:gd name="connsiteY37" fmla="*/ 988717 h 1069745"/>
                <a:gd name="connsiteX38" fmla="*/ 490069 w 1035378"/>
                <a:gd name="connsiteY38" fmla="*/ 1050630 h 1069745"/>
                <a:gd name="connsiteX39" fmla="*/ 456731 w 1035378"/>
                <a:gd name="connsiteY39" fmla="*/ 1067298 h 1069745"/>
                <a:gd name="connsiteX40" fmla="*/ 409106 w 1035378"/>
                <a:gd name="connsiteY40" fmla="*/ 1005386 h 1069745"/>
                <a:gd name="connsiteX41" fmla="*/ 328144 w 1035378"/>
                <a:gd name="connsiteY41" fmla="*/ 936330 h 1069745"/>
                <a:gd name="connsiteX42" fmla="*/ 263850 w 1035378"/>
                <a:gd name="connsiteY42" fmla="*/ 957761 h 1069745"/>
                <a:gd name="connsiteX43" fmla="*/ 232894 w 1035378"/>
                <a:gd name="connsiteY43" fmla="*/ 926805 h 1069745"/>
                <a:gd name="connsiteX44" fmla="*/ 220987 w 1035378"/>
                <a:gd name="connsiteY44" fmla="*/ 891086 h 1069745"/>
                <a:gd name="connsiteX45" fmla="*/ 180506 w 1035378"/>
                <a:gd name="connsiteY45" fmla="*/ 872036 h 1069745"/>
                <a:gd name="connsiteX46" fmla="*/ 118594 w 1035378"/>
                <a:gd name="connsiteY46" fmla="*/ 795836 h 1069745"/>
                <a:gd name="connsiteX47" fmla="*/ 80494 w 1035378"/>
                <a:gd name="connsiteY47" fmla="*/ 700586 h 1069745"/>
                <a:gd name="connsiteX48" fmla="*/ 73350 w 1035378"/>
                <a:gd name="connsiteY48" fmla="*/ 648198 h 1069745"/>
                <a:gd name="connsiteX49" fmla="*/ 49537 w 1035378"/>
                <a:gd name="connsiteY49" fmla="*/ 583905 h 1069745"/>
                <a:gd name="connsiteX50" fmla="*/ 1912 w 1035378"/>
                <a:gd name="connsiteY50" fmla="*/ 464842 h 1069745"/>
                <a:gd name="connsiteX51" fmla="*/ 11437 w 1035378"/>
                <a:gd name="connsiteY51" fmla="*/ 352923 h 1069745"/>
                <a:gd name="connsiteX52" fmla="*/ 30487 w 1035378"/>
                <a:gd name="connsiteY52" fmla="*/ 314823 h 1069745"/>
                <a:gd name="connsiteX53" fmla="*/ 16200 w 1035378"/>
                <a:gd name="connsiteY53" fmla="*/ 260055 h 1069745"/>
                <a:gd name="connsiteX54" fmla="*/ 35250 w 1035378"/>
                <a:gd name="connsiteY54" fmla="*/ 243386 h 1069745"/>
                <a:gd name="connsiteX55" fmla="*/ 106687 w 1035378"/>
                <a:gd name="connsiteY55" fmla="*/ 252911 h 1069745"/>
                <a:gd name="connsiteX56" fmla="*/ 118594 w 1035378"/>
                <a:gd name="connsiteY56" fmla="*/ 260055 h 1069745"/>
                <a:gd name="connsiteX0" fmla="*/ 111450 w 1035378"/>
                <a:gd name="connsiteY0" fmla="*/ 314823 h 1070877"/>
                <a:gd name="connsiteX1" fmla="*/ 118594 w 1035378"/>
                <a:gd name="connsiteY1" fmla="*/ 260055 h 1070877"/>
                <a:gd name="connsiteX2" fmla="*/ 99544 w 1035378"/>
                <a:gd name="connsiteY2" fmla="*/ 195761 h 1070877"/>
                <a:gd name="connsiteX3" fmla="*/ 147344 w 1035378"/>
                <a:gd name="connsiteY3" fmla="*/ 184070 h 1070877"/>
                <a:gd name="connsiteX4" fmla="*/ 175040 w 1035378"/>
                <a:gd name="connsiteY4" fmla="*/ 203951 h 1070877"/>
                <a:gd name="connsiteX5" fmla="*/ 185248 w 1035378"/>
                <a:gd name="connsiteY5" fmla="*/ 204178 h 1070877"/>
                <a:gd name="connsiteX6" fmla="*/ 223369 w 1035378"/>
                <a:gd name="connsiteY6" fmla="*/ 200523 h 1070877"/>
                <a:gd name="connsiteX7" fmla="*/ 240037 w 1035378"/>
                <a:gd name="connsiteY7" fmla="*/ 202905 h 1070877"/>
                <a:gd name="connsiteX8" fmla="*/ 313856 w 1035378"/>
                <a:gd name="connsiteY8" fmla="*/ 162423 h 1070877"/>
                <a:gd name="connsiteX9" fmla="*/ 444825 w 1035378"/>
                <a:gd name="connsiteY9" fmla="*/ 114798 h 1070877"/>
                <a:gd name="connsiteX10" fmla="*/ 535312 w 1035378"/>
                <a:gd name="connsiteY10" fmla="*/ 114798 h 1070877"/>
                <a:gd name="connsiteX11" fmla="*/ 597225 w 1035378"/>
                <a:gd name="connsiteY11" fmla="*/ 48123 h 1070877"/>
                <a:gd name="connsiteX12" fmla="*/ 677103 w 1035378"/>
                <a:gd name="connsiteY12" fmla="*/ 17044 h 1070877"/>
                <a:gd name="connsiteX13" fmla="*/ 705242 w 1035378"/>
                <a:gd name="connsiteY13" fmla="*/ 28400 h 1070877"/>
                <a:gd name="connsiteX14" fmla="*/ 736008 w 1035378"/>
                <a:gd name="connsiteY14" fmla="*/ 31387 h 1070877"/>
                <a:gd name="connsiteX15" fmla="*/ 759150 w 1035378"/>
                <a:gd name="connsiteY15" fmla="*/ 498 h 1070877"/>
                <a:gd name="connsiteX16" fmla="*/ 794869 w 1035378"/>
                <a:gd name="connsiteY16" fmla="*/ 60030 h 1070877"/>
                <a:gd name="connsiteX17" fmla="*/ 832969 w 1035378"/>
                <a:gd name="connsiteY17" fmla="*/ 88605 h 1070877"/>
                <a:gd name="connsiteX18" fmla="*/ 916312 w 1035378"/>
                <a:gd name="connsiteY18" fmla="*/ 88605 h 1070877"/>
                <a:gd name="connsiteX19" fmla="*/ 961556 w 1035378"/>
                <a:gd name="connsiteY19" fmla="*/ 105273 h 1070877"/>
                <a:gd name="connsiteX20" fmla="*/ 963937 w 1035378"/>
                <a:gd name="connsiteY20" fmla="*/ 145755 h 1070877"/>
                <a:gd name="connsiteX21" fmla="*/ 942506 w 1035378"/>
                <a:gd name="connsiteY21" fmla="*/ 205286 h 1070877"/>
                <a:gd name="connsiteX22" fmla="*/ 942506 w 1035378"/>
                <a:gd name="connsiteY22" fmla="*/ 264817 h 1070877"/>
                <a:gd name="connsiteX23" fmla="*/ 978225 w 1035378"/>
                <a:gd name="connsiteY23" fmla="*/ 331492 h 1070877"/>
                <a:gd name="connsiteX24" fmla="*/ 1004419 w 1035378"/>
                <a:gd name="connsiteY24" fmla="*/ 452936 h 1070877"/>
                <a:gd name="connsiteX25" fmla="*/ 994894 w 1035378"/>
                <a:gd name="connsiteY25" fmla="*/ 657723 h 1070877"/>
                <a:gd name="connsiteX26" fmla="*/ 985369 w 1035378"/>
                <a:gd name="connsiteY26" fmla="*/ 695823 h 1070877"/>
                <a:gd name="connsiteX27" fmla="*/ 1002037 w 1035378"/>
                <a:gd name="connsiteY27" fmla="*/ 741067 h 1070877"/>
                <a:gd name="connsiteX28" fmla="*/ 1035375 w 1035378"/>
                <a:gd name="connsiteY28" fmla="*/ 786311 h 1070877"/>
                <a:gd name="connsiteX29" fmla="*/ 999656 w 1035378"/>
                <a:gd name="connsiteY29" fmla="*/ 829173 h 1070877"/>
                <a:gd name="connsiteX30" fmla="*/ 932981 w 1035378"/>
                <a:gd name="connsiteY30" fmla="*/ 838698 h 1070877"/>
                <a:gd name="connsiteX31" fmla="*/ 880594 w 1035378"/>
                <a:gd name="connsiteY31" fmla="*/ 845842 h 1070877"/>
                <a:gd name="connsiteX32" fmla="*/ 847256 w 1035378"/>
                <a:gd name="connsiteY32" fmla="*/ 879180 h 1070877"/>
                <a:gd name="connsiteX33" fmla="*/ 759150 w 1035378"/>
                <a:gd name="connsiteY33" fmla="*/ 929186 h 1070877"/>
                <a:gd name="connsiteX34" fmla="*/ 694856 w 1035378"/>
                <a:gd name="connsiteY34" fmla="*/ 998242 h 1070877"/>
                <a:gd name="connsiteX35" fmla="*/ 654375 w 1035378"/>
                <a:gd name="connsiteY35" fmla="*/ 1012530 h 1070877"/>
                <a:gd name="connsiteX36" fmla="*/ 599606 w 1035378"/>
                <a:gd name="connsiteY36" fmla="*/ 981573 h 1070877"/>
                <a:gd name="connsiteX37" fmla="*/ 568650 w 1035378"/>
                <a:gd name="connsiteY37" fmla="*/ 988717 h 1070877"/>
                <a:gd name="connsiteX38" fmla="*/ 490069 w 1035378"/>
                <a:gd name="connsiteY38" fmla="*/ 1050630 h 1070877"/>
                <a:gd name="connsiteX39" fmla="*/ 456731 w 1035378"/>
                <a:gd name="connsiteY39" fmla="*/ 1067298 h 1070877"/>
                <a:gd name="connsiteX40" fmla="*/ 403405 w 1035378"/>
                <a:gd name="connsiteY40" fmla="*/ 988906 h 1070877"/>
                <a:gd name="connsiteX41" fmla="*/ 328144 w 1035378"/>
                <a:gd name="connsiteY41" fmla="*/ 936330 h 1070877"/>
                <a:gd name="connsiteX42" fmla="*/ 263850 w 1035378"/>
                <a:gd name="connsiteY42" fmla="*/ 957761 h 1070877"/>
                <a:gd name="connsiteX43" fmla="*/ 232894 w 1035378"/>
                <a:gd name="connsiteY43" fmla="*/ 926805 h 1070877"/>
                <a:gd name="connsiteX44" fmla="*/ 220987 w 1035378"/>
                <a:gd name="connsiteY44" fmla="*/ 891086 h 1070877"/>
                <a:gd name="connsiteX45" fmla="*/ 180506 w 1035378"/>
                <a:gd name="connsiteY45" fmla="*/ 872036 h 1070877"/>
                <a:gd name="connsiteX46" fmla="*/ 118594 w 1035378"/>
                <a:gd name="connsiteY46" fmla="*/ 795836 h 1070877"/>
                <a:gd name="connsiteX47" fmla="*/ 80494 w 1035378"/>
                <a:gd name="connsiteY47" fmla="*/ 700586 h 1070877"/>
                <a:gd name="connsiteX48" fmla="*/ 73350 w 1035378"/>
                <a:gd name="connsiteY48" fmla="*/ 648198 h 1070877"/>
                <a:gd name="connsiteX49" fmla="*/ 49537 w 1035378"/>
                <a:gd name="connsiteY49" fmla="*/ 583905 h 1070877"/>
                <a:gd name="connsiteX50" fmla="*/ 1912 w 1035378"/>
                <a:gd name="connsiteY50" fmla="*/ 464842 h 1070877"/>
                <a:gd name="connsiteX51" fmla="*/ 11437 w 1035378"/>
                <a:gd name="connsiteY51" fmla="*/ 352923 h 1070877"/>
                <a:gd name="connsiteX52" fmla="*/ 30487 w 1035378"/>
                <a:gd name="connsiteY52" fmla="*/ 314823 h 1070877"/>
                <a:gd name="connsiteX53" fmla="*/ 16200 w 1035378"/>
                <a:gd name="connsiteY53" fmla="*/ 260055 h 1070877"/>
                <a:gd name="connsiteX54" fmla="*/ 35250 w 1035378"/>
                <a:gd name="connsiteY54" fmla="*/ 243386 h 1070877"/>
                <a:gd name="connsiteX55" fmla="*/ 106687 w 1035378"/>
                <a:gd name="connsiteY55" fmla="*/ 252911 h 1070877"/>
                <a:gd name="connsiteX56" fmla="*/ 118594 w 1035378"/>
                <a:gd name="connsiteY56" fmla="*/ 260055 h 1070877"/>
                <a:gd name="connsiteX0" fmla="*/ 111450 w 1035378"/>
                <a:gd name="connsiteY0" fmla="*/ 314823 h 1051076"/>
                <a:gd name="connsiteX1" fmla="*/ 118594 w 1035378"/>
                <a:gd name="connsiteY1" fmla="*/ 260055 h 1051076"/>
                <a:gd name="connsiteX2" fmla="*/ 99544 w 1035378"/>
                <a:gd name="connsiteY2" fmla="*/ 195761 h 1051076"/>
                <a:gd name="connsiteX3" fmla="*/ 147344 w 1035378"/>
                <a:gd name="connsiteY3" fmla="*/ 184070 h 1051076"/>
                <a:gd name="connsiteX4" fmla="*/ 175040 w 1035378"/>
                <a:gd name="connsiteY4" fmla="*/ 203951 h 1051076"/>
                <a:gd name="connsiteX5" fmla="*/ 185248 w 1035378"/>
                <a:gd name="connsiteY5" fmla="*/ 204178 h 1051076"/>
                <a:gd name="connsiteX6" fmla="*/ 223369 w 1035378"/>
                <a:gd name="connsiteY6" fmla="*/ 200523 h 1051076"/>
                <a:gd name="connsiteX7" fmla="*/ 240037 w 1035378"/>
                <a:gd name="connsiteY7" fmla="*/ 202905 h 1051076"/>
                <a:gd name="connsiteX8" fmla="*/ 313856 w 1035378"/>
                <a:gd name="connsiteY8" fmla="*/ 162423 h 1051076"/>
                <a:gd name="connsiteX9" fmla="*/ 444825 w 1035378"/>
                <a:gd name="connsiteY9" fmla="*/ 114798 h 1051076"/>
                <a:gd name="connsiteX10" fmla="*/ 535312 w 1035378"/>
                <a:gd name="connsiteY10" fmla="*/ 114798 h 1051076"/>
                <a:gd name="connsiteX11" fmla="*/ 597225 w 1035378"/>
                <a:gd name="connsiteY11" fmla="*/ 48123 h 1051076"/>
                <a:gd name="connsiteX12" fmla="*/ 677103 w 1035378"/>
                <a:gd name="connsiteY12" fmla="*/ 17044 h 1051076"/>
                <a:gd name="connsiteX13" fmla="*/ 705242 w 1035378"/>
                <a:gd name="connsiteY13" fmla="*/ 28400 h 1051076"/>
                <a:gd name="connsiteX14" fmla="*/ 736008 w 1035378"/>
                <a:gd name="connsiteY14" fmla="*/ 31387 h 1051076"/>
                <a:gd name="connsiteX15" fmla="*/ 759150 w 1035378"/>
                <a:gd name="connsiteY15" fmla="*/ 498 h 1051076"/>
                <a:gd name="connsiteX16" fmla="*/ 794869 w 1035378"/>
                <a:gd name="connsiteY16" fmla="*/ 60030 h 1051076"/>
                <a:gd name="connsiteX17" fmla="*/ 832969 w 1035378"/>
                <a:gd name="connsiteY17" fmla="*/ 88605 h 1051076"/>
                <a:gd name="connsiteX18" fmla="*/ 916312 w 1035378"/>
                <a:gd name="connsiteY18" fmla="*/ 88605 h 1051076"/>
                <a:gd name="connsiteX19" fmla="*/ 961556 w 1035378"/>
                <a:gd name="connsiteY19" fmla="*/ 105273 h 1051076"/>
                <a:gd name="connsiteX20" fmla="*/ 963937 w 1035378"/>
                <a:gd name="connsiteY20" fmla="*/ 145755 h 1051076"/>
                <a:gd name="connsiteX21" fmla="*/ 942506 w 1035378"/>
                <a:gd name="connsiteY21" fmla="*/ 205286 h 1051076"/>
                <a:gd name="connsiteX22" fmla="*/ 942506 w 1035378"/>
                <a:gd name="connsiteY22" fmla="*/ 264817 h 1051076"/>
                <a:gd name="connsiteX23" fmla="*/ 978225 w 1035378"/>
                <a:gd name="connsiteY23" fmla="*/ 331492 h 1051076"/>
                <a:gd name="connsiteX24" fmla="*/ 1004419 w 1035378"/>
                <a:gd name="connsiteY24" fmla="*/ 452936 h 1051076"/>
                <a:gd name="connsiteX25" fmla="*/ 994894 w 1035378"/>
                <a:gd name="connsiteY25" fmla="*/ 657723 h 1051076"/>
                <a:gd name="connsiteX26" fmla="*/ 985369 w 1035378"/>
                <a:gd name="connsiteY26" fmla="*/ 695823 h 1051076"/>
                <a:gd name="connsiteX27" fmla="*/ 1002037 w 1035378"/>
                <a:gd name="connsiteY27" fmla="*/ 741067 h 1051076"/>
                <a:gd name="connsiteX28" fmla="*/ 1035375 w 1035378"/>
                <a:gd name="connsiteY28" fmla="*/ 786311 h 1051076"/>
                <a:gd name="connsiteX29" fmla="*/ 999656 w 1035378"/>
                <a:gd name="connsiteY29" fmla="*/ 829173 h 1051076"/>
                <a:gd name="connsiteX30" fmla="*/ 932981 w 1035378"/>
                <a:gd name="connsiteY30" fmla="*/ 838698 h 1051076"/>
                <a:gd name="connsiteX31" fmla="*/ 880594 w 1035378"/>
                <a:gd name="connsiteY31" fmla="*/ 845842 h 1051076"/>
                <a:gd name="connsiteX32" fmla="*/ 847256 w 1035378"/>
                <a:gd name="connsiteY32" fmla="*/ 879180 h 1051076"/>
                <a:gd name="connsiteX33" fmla="*/ 759150 w 1035378"/>
                <a:gd name="connsiteY33" fmla="*/ 929186 h 1051076"/>
                <a:gd name="connsiteX34" fmla="*/ 694856 w 1035378"/>
                <a:gd name="connsiteY34" fmla="*/ 998242 h 1051076"/>
                <a:gd name="connsiteX35" fmla="*/ 654375 w 1035378"/>
                <a:gd name="connsiteY35" fmla="*/ 1012530 h 1051076"/>
                <a:gd name="connsiteX36" fmla="*/ 599606 w 1035378"/>
                <a:gd name="connsiteY36" fmla="*/ 981573 h 1051076"/>
                <a:gd name="connsiteX37" fmla="*/ 568650 w 1035378"/>
                <a:gd name="connsiteY37" fmla="*/ 988717 h 1051076"/>
                <a:gd name="connsiteX38" fmla="*/ 490069 w 1035378"/>
                <a:gd name="connsiteY38" fmla="*/ 1050630 h 1051076"/>
                <a:gd name="connsiteX39" fmla="*/ 455255 w 1035378"/>
                <a:gd name="connsiteY39" fmla="*/ 1015184 h 1051076"/>
                <a:gd name="connsiteX40" fmla="*/ 403405 w 1035378"/>
                <a:gd name="connsiteY40" fmla="*/ 988906 h 1051076"/>
                <a:gd name="connsiteX41" fmla="*/ 328144 w 1035378"/>
                <a:gd name="connsiteY41" fmla="*/ 936330 h 1051076"/>
                <a:gd name="connsiteX42" fmla="*/ 263850 w 1035378"/>
                <a:gd name="connsiteY42" fmla="*/ 957761 h 1051076"/>
                <a:gd name="connsiteX43" fmla="*/ 232894 w 1035378"/>
                <a:gd name="connsiteY43" fmla="*/ 926805 h 1051076"/>
                <a:gd name="connsiteX44" fmla="*/ 220987 w 1035378"/>
                <a:gd name="connsiteY44" fmla="*/ 891086 h 1051076"/>
                <a:gd name="connsiteX45" fmla="*/ 180506 w 1035378"/>
                <a:gd name="connsiteY45" fmla="*/ 872036 h 1051076"/>
                <a:gd name="connsiteX46" fmla="*/ 118594 w 1035378"/>
                <a:gd name="connsiteY46" fmla="*/ 795836 h 1051076"/>
                <a:gd name="connsiteX47" fmla="*/ 80494 w 1035378"/>
                <a:gd name="connsiteY47" fmla="*/ 700586 h 1051076"/>
                <a:gd name="connsiteX48" fmla="*/ 73350 w 1035378"/>
                <a:gd name="connsiteY48" fmla="*/ 648198 h 1051076"/>
                <a:gd name="connsiteX49" fmla="*/ 49537 w 1035378"/>
                <a:gd name="connsiteY49" fmla="*/ 583905 h 1051076"/>
                <a:gd name="connsiteX50" fmla="*/ 1912 w 1035378"/>
                <a:gd name="connsiteY50" fmla="*/ 464842 h 1051076"/>
                <a:gd name="connsiteX51" fmla="*/ 11437 w 1035378"/>
                <a:gd name="connsiteY51" fmla="*/ 352923 h 1051076"/>
                <a:gd name="connsiteX52" fmla="*/ 30487 w 1035378"/>
                <a:gd name="connsiteY52" fmla="*/ 314823 h 1051076"/>
                <a:gd name="connsiteX53" fmla="*/ 16200 w 1035378"/>
                <a:gd name="connsiteY53" fmla="*/ 260055 h 1051076"/>
                <a:gd name="connsiteX54" fmla="*/ 35250 w 1035378"/>
                <a:gd name="connsiteY54" fmla="*/ 243386 h 1051076"/>
                <a:gd name="connsiteX55" fmla="*/ 106687 w 1035378"/>
                <a:gd name="connsiteY55" fmla="*/ 252911 h 1051076"/>
                <a:gd name="connsiteX56" fmla="*/ 118594 w 1035378"/>
                <a:gd name="connsiteY56" fmla="*/ 260055 h 1051076"/>
                <a:gd name="connsiteX0" fmla="*/ 111450 w 1035378"/>
                <a:gd name="connsiteY0" fmla="*/ 314823 h 1050678"/>
                <a:gd name="connsiteX1" fmla="*/ 118594 w 1035378"/>
                <a:gd name="connsiteY1" fmla="*/ 260055 h 1050678"/>
                <a:gd name="connsiteX2" fmla="*/ 99544 w 1035378"/>
                <a:gd name="connsiteY2" fmla="*/ 195761 h 1050678"/>
                <a:gd name="connsiteX3" fmla="*/ 147344 w 1035378"/>
                <a:gd name="connsiteY3" fmla="*/ 184070 h 1050678"/>
                <a:gd name="connsiteX4" fmla="*/ 175040 w 1035378"/>
                <a:gd name="connsiteY4" fmla="*/ 203951 h 1050678"/>
                <a:gd name="connsiteX5" fmla="*/ 185248 w 1035378"/>
                <a:gd name="connsiteY5" fmla="*/ 204178 h 1050678"/>
                <a:gd name="connsiteX6" fmla="*/ 223369 w 1035378"/>
                <a:gd name="connsiteY6" fmla="*/ 200523 h 1050678"/>
                <a:gd name="connsiteX7" fmla="*/ 240037 w 1035378"/>
                <a:gd name="connsiteY7" fmla="*/ 202905 h 1050678"/>
                <a:gd name="connsiteX8" fmla="*/ 313856 w 1035378"/>
                <a:gd name="connsiteY8" fmla="*/ 162423 h 1050678"/>
                <a:gd name="connsiteX9" fmla="*/ 444825 w 1035378"/>
                <a:gd name="connsiteY9" fmla="*/ 114798 h 1050678"/>
                <a:gd name="connsiteX10" fmla="*/ 535312 w 1035378"/>
                <a:gd name="connsiteY10" fmla="*/ 114798 h 1050678"/>
                <a:gd name="connsiteX11" fmla="*/ 597225 w 1035378"/>
                <a:gd name="connsiteY11" fmla="*/ 48123 h 1050678"/>
                <a:gd name="connsiteX12" fmla="*/ 677103 w 1035378"/>
                <a:gd name="connsiteY12" fmla="*/ 17044 h 1050678"/>
                <a:gd name="connsiteX13" fmla="*/ 705242 w 1035378"/>
                <a:gd name="connsiteY13" fmla="*/ 28400 h 1050678"/>
                <a:gd name="connsiteX14" fmla="*/ 736008 w 1035378"/>
                <a:gd name="connsiteY14" fmla="*/ 31387 h 1050678"/>
                <a:gd name="connsiteX15" fmla="*/ 759150 w 1035378"/>
                <a:gd name="connsiteY15" fmla="*/ 498 h 1050678"/>
                <a:gd name="connsiteX16" fmla="*/ 794869 w 1035378"/>
                <a:gd name="connsiteY16" fmla="*/ 60030 h 1050678"/>
                <a:gd name="connsiteX17" fmla="*/ 832969 w 1035378"/>
                <a:gd name="connsiteY17" fmla="*/ 88605 h 1050678"/>
                <a:gd name="connsiteX18" fmla="*/ 916312 w 1035378"/>
                <a:gd name="connsiteY18" fmla="*/ 88605 h 1050678"/>
                <a:gd name="connsiteX19" fmla="*/ 961556 w 1035378"/>
                <a:gd name="connsiteY19" fmla="*/ 105273 h 1050678"/>
                <a:gd name="connsiteX20" fmla="*/ 963937 w 1035378"/>
                <a:gd name="connsiteY20" fmla="*/ 145755 h 1050678"/>
                <a:gd name="connsiteX21" fmla="*/ 942506 w 1035378"/>
                <a:gd name="connsiteY21" fmla="*/ 205286 h 1050678"/>
                <a:gd name="connsiteX22" fmla="*/ 942506 w 1035378"/>
                <a:gd name="connsiteY22" fmla="*/ 264817 h 1050678"/>
                <a:gd name="connsiteX23" fmla="*/ 978225 w 1035378"/>
                <a:gd name="connsiteY23" fmla="*/ 331492 h 1050678"/>
                <a:gd name="connsiteX24" fmla="*/ 1004419 w 1035378"/>
                <a:gd name="connsiteY24" fmla="*/ 452936 h 1050678"/>
                <a:gd name="connsiteX25" fmla="*/ 994894 w 1035378"/>
                <a:gd name="connsiteY25" fmla="*/ 657723 h 1050678"/>
                <a:gd name="connsiteX26" fmla="*/ 985369 w 1035378"/>
                <a:gd name="connsiteY26" fmla="*/ 695823 h 1050678"/>
                <a:gd name="connsiteX27" fmla="*/ 1002037 w 1035378"/>
                <a:gd name="connsiteY27" fmla="*/ 741067 h 1050678"/>
                <a:gd name="connsiteX28" fmla="*/ 1035375 w 1035378"/>
                <a:gd name="connsiteY28" fmla="*/ 786311 h 1050678"/>
                <a:gd name="connsiteX29" fmla="*/ 999656 w 1035378"/>
                <a:gd name="connsiteY29" fmla="*/ 829173 h 1050678"/>
                <a:gd name="connsiteX30" fmla="*/ 932981 w 1035378"/>
                <a:gd name="connsiteY30" fmla="*/ 838698 h 1050678"/>
                <a:gd name="connsiteX31" fmla="*/ 880594 w 1035378"/>
                <a:gd name="connsiteY31" fmla="*/ 845842 h 1050678"/>
                <a:gd name="connsiteX32" fmla="*/ 847256 w 1035378"/>
                <a:gd name="connsiteY32" fmla="*/ 879180 h 1050678"/>
                <a:gd name="connsiteX33" fmla="*/ 759150 w 1035378"/>
                <a:gd name="connsiteY33" fmla="*/ 929186 h 1050678"/>
                <a:gd name="connsiteX34" fmla="*/ 694856 w 1035378"/>
                <a:gd name="connsiteY34" fmla="*/ 998242 h 1050678"/>
                <a:gd name="connsiteX35" fmla="*/ 654375 w 1035378"/>
                <a:gd name="connsiteY35" fmla="*/ 1012530 h 1050678"/>
                <a:gd name="connsiteX36" fmla="*/ 599606 w 1035378"/>
                <a:gd name="connsiteY36" fmla="*/ 981573 h 1050678"/>
                <a:gd name="connsiteX37" fmla="*/ 568650 w 1035378"/>
                <a:gd name="connsiteY37" fmla="*/ 988717 h 1050678"/>
                <a:gd name="connsiteX38" fmla="*/ 490069 w 1035378"/>
                <a:gd name="connsiteY38" fmla="*/ 1050630 h 1050678"/>
                <a:gd name="connsiteX39" fmla="*/ 482711 w 1035378"/>
                <a:gd name="connsiteY39" fmla="*/ 998852 h 1050678"/>
                <a:gd name="connsiteX40" fmla="*/ 403405 w 1035378"/>
                <a:gd name="connsiteY40" fmla="*/ 988906 h 1050678"/>
                <a:gd name="connsiteX41" fmla="*/ 328144 w 1035378"/>
                <a:gd name="connsiteY41" fmla="*/ 936330 h 1050678"/>
                <a:gd name="connsiteX42" fmla="*/ 263850 w 1035378"/>
                <a:gd name="connsiteY42" fmla="*/ 957761 h 1050678"/>
                <a:gd name="connsiteX43" fmla="*/ 232894 w 1035378"/>
                <a:gd name="connsiteY43" fmla="*/ 926805 h 1050678"/>
                <a:gd name="connsiteX44" fmla="*/ 220987 w 1035378"/>
                <a:gd name="connsiteY44" fmla="*/ 891086 h 1050678"/>
                <a:gd name="connsiteX45" fmla="*/ 180506 w 1035378"/>
                <a:gd name="connsiteY45" fmla="*/ 872036 h 1050678"/>
                <a:gd name="connsiteX46" fmla="*/ 118594 w 1035378"/>
                <a:gd name="connsiteY46" fmla="*/ 795836 h 1050678"/>
                <a:gd name="connsiteX47" fmla="*/ 80494 w 1035378"/>
                <a:gd name="connsiteY47" fmla="*/ 700586 h 1050678"/>
                <a:gd name="connsiteX48" fmla="*/ 73350 w 1035378"/>
                <a:gd name="connsiteY48" fmla="*/ 648198 h 1050678"/>
                <a:gd name="connsiteX49" fmla="*/ 49537 w 1035378"/>
                <a:gd name="connsiteY49" fmla="*/ 583905 h 1050678"/>
                <a:gd name="connsiteX50" fmla="*/ 1912 w 1035378"/>
                <a:gd name="connsiteY50" fmla="*/ 464842 h 1050678"/>
                <a:gd name="connsiteX51" fmla="*/ 11437 w 1035378"/>
                <a:gd name="connsiteY51" fmla="*/ 352923 h 1050678"/>
                <a:gd name="connsiteX52" fmla="*/ 30487 w 1035378"/>
                <a:gd name="connsiteY52" fmla="*/ 314823 h 1050678"/>
                <a:gd name="connsiteX53" fmla="*/ 16200 w 1035378"/>
                <a:gd name="connsiteY53" fmla="*/ 260055 h 1050678"/>
                <a:gd name="connsiteX54" fmla="*/ 35250 w 1035378"/>
                <a:gd name="connsiteY54" fmla="*/ 243386 h 1050678"/>
                <a:gd name="connsiteX55" fmla="*/ 106687 w 1035378"/>
                <a:gd name="connsiteY55" fmla="*/ 252911 h 1050678"/>
                <a:gd name="connsiteX56" fmla="*/ 118594 w 1035378"/>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40037 w 1004937"/>
                <a:gd name="connsiteY7" fmla="*/ 202905 h 1050678"/>
                <a:gd name="connsiteX8" fmla="*/ 313856 w 1004937"/>
                <a:gd name="connsiteY8" fmla="*/ 162423 h 1050678"/>
                <a:gd name="connsiteX9" fmla="*/ 444825 w 1004937"/>
                <a:gd name="connsiteY9" fmla="*/ 114798 h 1050678"/>
                <a:gd name="connsiteX10" fmla="*/ 535312 w 1004937"/>
                <a:gd name="connsiteY10" fmla="*/ 114798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99656 w 1004937"/>
                <a:gd name="connsiteY29" fmla="*/ 829173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40037 w 1004937"/>
                <a:gd name="connsiteY7" fmla="*/ 202905 h 1050678"/>
                <a:gd name="connsiteX8" fmla="*/ 313856 w 1004937"/>
                <a:gd name="connsiteY8" fmla="*/ 162423 h 1050678"/>
                <a:gd name="connsiteX9" fmla="*/ 444825 w 1004937"/>
                <a:gd name="connsiteY9" fmla="*/ 114798 h 1050678"/>
                <a:gd name="connsiteX10" fmla="*/ 535312 w 1004937"/>
                <a:gd name="connsiteY10" fmla="*/ 114798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66709 w 1004937"/>
                <a:gd name="connsiteY29" fmla="*/ 805714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40037 w 1004937"/>
                <a:gd name="connsiteY7" fmla="*/ 202905 h 1050678"/>
                <a:gd name="connsiteX8" fmla="*/ 313856 w 1004937"/>
                <a:gd name="connsiteY8" fmla="*/ 162423 h 1050678"/>
                <a:gd name="connsiteX9" fmla="*/ 444825 w 1004937"/>
                <a:gd name="connsiteY9" fmla="*/ 114798 h 1050678"/>
                <a:gd name="connsiteX10" fmla="*/ 525809 w 1004937"/>
                <a:gd name="connsiteY10" fmla="*/ 87330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66709 w 1004937"/>
                <a:gd name="connsiteY29" fmla="*/ 805714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40037 w 1004937"/>
                <a:gd name="connsiteY7" fmla="*/ 202905 h 1050678"/>
                <a:gd name="connsiteX8" fmla="*/ 313856 w 1004937"/>
                <a:gd name="connsiteY8" fmla="*/ 162423 h 1050678"/>
                <a:gd name="connsiteX9" fmla="*/ 440812 w 1004937"/>
                <a:gd name="connsiteY9" fmla="*/ 127120 h 1050678"/>
                <a:gd name="connsiteX10" fmla="*/ 525809 w 1004937"/>
                <a:gd name="connsiteY10" fmla="*/ 87330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66709 w 1004937"/>
                <a:gd name="connsiteY29" fmla="*/ 805714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40037 w 1004937"/>
                <a:gd name="connsiteY7" fmla="*/ 202905 h 1050678"/>
                <a:gd name="connsiteX8" fmla="*/ 308155 w 1004937"/>
                <a:gd name="connsiteY8" fmla="*/ 145943 h 1050678"/>
                <a:gd name="connsiteX9" fmla="*/ 440812 w 1004937"/>
                <a:gd name="connsiteY9" fmla="*/ 127120 h 1050678"/>
                <a:gd name="connsiteX10" fmla="*/ 525809 w 1004937"/>
                <a:gd name="connsiteY10" fmla="*/ 87330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66709 w 1004937"/>
                <a:gd name="connsiteY29" fmla="*/ 805714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314823 h 1050678"/>
                <a:gd name="connsiteX1" fmla="*/ 118594 w 1004937"/>
                <a:gd name="connsiteY1" fmla="*/ 260055 h 1050678"/>
                <a:gd name="connsiteX2" fmla="*/ 99544 w 1004937"/>
                <a:gd name="connsiteY2" fmla="*/ 195761 h 1050678"/>
                <a:gd name="connsiteX3" fmla="*/ 147344 w 1004937"/>
                <a:gd name="connsiteY3" fmla="*/ 184070 h 1050678"/>
                <a:gd name="connsiteX4" fmla="*/ 175040 w 1004937"/>
                <a:gd name="connsiteY4" fmla="*/ 203951 h 1050678"/>
                <a:gd name="connsiteX5" fmla="*/ 185248 w 1004937"/>
                <a:gd name="connsiteY5" fmla="*/ 204178 h 1050678"/>
                <a:gd name="connsiteX6" fmla="*/ 223369 w 1004937"/>
                <a:gd name="connsiteY6" fmla="*/ 200523 h 1050678"/>
                <a:gd name="connsiteX7" fmla="*/ 232434 w 1004937"/>
                <a:gd name="connsiteY7" fmla="*/ 180933 h 1050678"/>
                <a:gd name="connsiteX8" fmla="*/ 308155 w 1004937"/>
                <a:gd name="connsiteY8" fmla="*/ 145943 h 1050678"/>
                <a:gd name="connsiteX9" fmla="*/ 440812 w 1004937"/>
                <a:gd name="connsiteY9" fmla="*/ 127120 h 1050678"/>
                <a:gd name="connsiteX10" fmla="*/ 525809 w 1004937"/>
                <a:gd name="connsiteY10" fmla="*/ 87330 h 1050678"/>
                <a:gd name="connsiteX11" fmla="*/ 597225 w 1004937"/>
                <a:gd name="connsiteY11" fmla="*/ 48123 h 1050678"/>
                <a:gd name="connsiteX12" fmla="*/ 677103 w 1004937"/>
                <a:gd name="connsiteY12" fmla="*/ 17044 h 1050678"/>
                <a:gd name="connsiteX13" fmla="*/ 705242 w 1004937"/>
                <a:gd name="connsiteY13" fmla="*/ 28400 h 1050678"/>
                <a:gd name="connsiteX14" fmla="*/ 736008 w 1004937"/>
                <a:gd name="connsiteY14" fmla="*/ 31387 h 1050678"/>
                <a:gd name="connsiteX15" fmla="*/ 759150 w 1004937"/>
                <a:gd name="connsiteY15" fmla="*/ 498 h 1050678"/>
                <a:gd name="connsiteX16" fmla="*/ 794869 w 1004937"/>
                <a:gd name="connsiteY16" fmla="*/ 60030 h 1050678"/>
                <a:gd name="connsiteX17" fmla="*/ 832969 w 1004937"/>
                <a:gd name="connsiteY17" fmla="*/ 88605 h 1050678"/>
                <a:gd name="connsiteX18" fmla="*/ 916312 w 1004937"/>
                <a:gd name="connsiteY18" fmla="*/ 88605 h 1050678"/>
                <a:gd name="connsiteX19" fmla="*/ 961556 w 1004937"/>
                <a:gd name="connsiteY19" fmla="*/ 105273 h 1050678"/>
                <a:gd name="connsiteX20" fmla="*/ 963937 w 1004937"/>
                <a:gd name="connsiteY20" fmla="*/ 145755 h 1050678"/>
                <a:gd name="connsiteX21" fmla="*/ 942506 w 1004937"/>
                <a:gd name="connsiteY21" fmla="*/ 205286 h 1050678"/>
                <a:gd name="connsiteX22" fmla="*/ 942506 w 1004937"/>
                <a:gd name="connsiteY22" fmla="*/ 264817 h 1050678"/>
                <a:gd name="connsiteX23" fmla="*/ 978225 w 1004937"/>
                <a:gd name="connsiteY23" fmla="*/ 331492 h 1050678"/>
                <a:gd name="connsiteX24" fmla="*/ 1004419 w 1004937"/>
                <a:gd name="connsiteY24" fmla="*/ 452936 h 1050678"/>
                <a:gd name="connsiteX25" fmla="*/ 994894 w 1004937"/>
                <a:gd name="connsiteY25" fmla="*/ 657723 h 1050678"/>
                <a:gd name="connsiteX26" fmla="*/ 985369 w 1004937"/>
                <a:gd name="connsiteY26" fmla="*/ 695823 h 1050678"/>
                <a:gd name="connsiteX27" fmla="*/ 1002037 w 1004937"/>
                <a:gd name="connsiteY27" fmla="*/ 741067 h 1050678"/>
                <a:gd name="connsiteX28" fmla="*/ 1000317 w 1004937"/>
                <a:gd name="connsiteY28" fmla="*/ 780667 h 1050678"/>
                <a:gd name="connsiteX29" fmla="*/ 966709 w 1004937"/>
                <a:gd name="connsiteY29" fmla="*/ 805714 h 1050678"/>
                <a:gd name="connsiteX30" fmla="*/ 932981 w 1004937"/>
                <a:gd name="connsiteY30" fmla="*/ 838698 h 1050678"/>
                <a:gd name="connsiteX31" fmla="*/ 880594 w 1004937"/>
                <a:gd name="connsiteY31" fmla="*/ 845842 h 1050678"/>
                <a:gd name="connsiteX32" fmla="*/ 847256 w 1004937"/>
                <a:gd name="connsiteY32" fmla="*/ 879180 h 1050678"/>
                <a:gd name="connsiteX33" fmla="*/ 759150 w 1004937"/>
                <a:gd name="connsiteY33" fmla="*/ 929186 h 1050678"/>
                <a:gd name="connsiteX34" fmla="*/ 694856 w 1004937"/>
                <a:gd name="connsiteY34" fmla="*/ 998242 h 1050678"/>
                <a:gd name="connsiteX35" fmla="*/ 654375 w 1004937"/>
                <a:gd name="connsiteY35" fmla="*/ 1012530 h 1050678"/>
                <a:gd name="connsiteX36" fmla="*/ 599606 w 1004937"/>
                <a:gd name="connsiteY36" fmla="*/ 981573 h 1050678"/>
                <a:gd name="connsiteX37" fmla="*/ 568650 w 1004937"/>
                <a:gd name="connsiteY37" fmla="*/ 988717 h 1050678"/>
                <a:gd name="connsiteX38" fmla="*/ 490069 w 1004937"/>
                <a:gd name="connsiteY38" fmla="*/ 1050630 h 1050678"/>
                <a:gd name="connsiteX39" fmla="*/ 482711 w 1004937"/>
                <a:gd name="connsiteY39" fmla="*/ 998852 h 1050678"/>
                <a:gd name="connsiteX40" fmla="*/ 403405 w 1004937"/>
                <a:gd name="connsiteY40" fmla="*/ 988906 h 1050678"/>
                <a:gd name="connsiteX41" fmla="*/ 328144 w 1004937"/>
                <a:gd name="connsiteY41" fmla="*/ 936330 h 1050678"/>
                <a:gd name="connsiteX42" fmla="*/ 263850 w 1004937"/>
                <a:gd name="connsiteY42" fmla="*/ 957761 h 1050678"/>
                <a:gd name="connsiteX43" fmla="*/ 232894 w 1004937"/>
                <a:gd name="connsiteY43" fmla="*/ 926805 h 1050678"/>
                <a:gd name="connsiteX44" fmla="*/ 220987 w 1004937"/>
                <a:gd name="connsiteY44" fmla="*/ 891086 h 1050678"/>
                <a:gd name="connsiteX45" fmla="*/ 180506 w 1004937"/>
                <a:gd name="connsiteY45" fmla="*/ 872036 h 1050678"/>
                <a:gd name="connsiteX46" fmla="*/ 118594 w 1004937"/>
                <a:gd name="connsiteY46" fmla="*/ 795836 h 1050678"/>
                <a:gd name="connsiteX47" fmla="*/ 80494 w 1004937"/>
                <a:gd name="connsiteY47" fmla="*/ 700586 h 1050678"/>
                <a:gd name="connsiteX48" fmla="*/ 73350 w 1004937"/>
                <a:gd name="connsiteY48" fmla="*/ 648198 h 1050678"/>
                <a:gd name="connsiteX49" fmla="*/ 49537 w 1004937"/>
                <a:gd name="connsiteY49" fmla="*/ 583905 h 1050678"/>
                <a:gd name="connsiteX50" fmla="*/ 1912 w 1004937"/>
                <a:gd name="connsiteY50" fmla="*/ 464842 h 1050678"/>
                <a:gd name="connsiteX51" fmla="*/ 11437 w 1004937"/>
                <a:gd name="connsiteY51" fmla="*/ 352923 h 1050678"/>
                <a:gd name="connsiteX52" fmla="*/ 30487 w 1004937"/>
                <a:gd name="connsiteY52" fmla="*/ 314823 h 1050678"/>
                <a:gd name="connsiteX53" fmla="*/ 16200 w 1004937"/>
                <a:gd name="connsiteY53" fmla="*/ 260055 h 1050678"/>
                <a:gd name="connsiteX54" fmla="*/ 35250 w 1004937"/>
                <a:gd name="connsiteY54" fmla="*/ 243386 h 1050678"/>
                <a:gd name="connsiteX55" fmla="*/ 106687 w 1004937"/>
                <a:gd name="connsiteY55" fmla="*/ 252911 h 1050678"/>
                <a:gd name="connsiteX56" fmla="*/ 118594 w 1004937"/>
                <a:gd name="connsiteY56" fmla="*/ 260055 h 1050678"/>
                <a:gd name="connsiteX0" fmla="*/ 111450 w 1004937"/>
                <a:gd name="connsiteY0" fmla="*/ 298336 h 1034191"/>
                <a:gd name="connsiteX1" fmla="*/ 118594 w 1004937"/>
                <a:gd name="connsiteY1" fmla="*/ 243568 h 1034191"/>
                <a:gd name="connsiteX2" fmla="*/ 99544 w 1004937"/>
                <a:gd name="connsiteY2" fmla="*/ 179274 h 1034191"/>
                <a:gd name="connsiteX3" fmla="*/ 147344 w 1004937"/>
                <a:gd name="connsiteY3" fmla="*/ 167583 h 1034191"/>
                <a:gd name="connsiteX4" fmla="*/ 175040 w 1004937"/>
                <a:gd name="connsiteY4" fmla="*/ 187464 h 1034191"/>
                <a:gd name="connsiteX5" fmla="*/ 185248 w 1004937"/>
                <a:gd name="connsiteY5" fmla="*/ 187691 h 1034191"/>
                <a:gd name="connsiteX6" fmla="*/ 223369 w 1004937"/>
                <a:gd name="connsiteY6" fmla="*/ 184036 h 1034191"/>
                <a:gd name="connsiteX7" fmla="*/ 232434 w 1004937"/>
                <a:gd name="connsiteY7" fmla="*/ 164446 h 1034191"/>
                <a:gd name="connsiteX8" fmla="*/ 308155 w 1004937"/>
                <a:gd name="connsiteY8" fmla="*/ 129456 h 1034191"/>
                <a:gd name="connsiteX9" fmla="*/ 440812 w 1004937"/>
                <a:gd name="connsiteY9" fmla="*/ 110633 h 1034191"/>
                <a:gd name="connsiteX10" fmla="*/ 525809 w 1004937"/>
                <a:gd name="connsiteY10" fmla="*/ 70843 h 1034191"/>
                <a:gd name="connsiteX11" fmla="*/ 597225 w 1004937"/>
                <a:gd name="connsiteY11" fmla="*/ 31636 h 1034191"/>
                <a:gd name="connsiteX12" fmla="*/ 677103 w 1004937"/>
                <a:gd name="connsiteY12" fmla="*/ 557 h 1034191"/>
                <a:gd name="connsiteX13" fmla="*/ 705242 w 1004937"/>
                <a:gd name="connsiteY13" fmla="*/ 11913 h 1034191"/>
                <a:gd name="connsiteX14" fmla="*/ 736008 w 1004937"/>
                <a:gd name="connsiteY14" fmla="*/ 14900 h 1034191"/>
                <a:gd name="connsiteX15" fmla="*/ 794869 w 1004937"/>
                <a:gd name="connsiteY15" fmla="*/ 43543 h 1034191"/>
                <a:gd name="connsiteX16" fmla="*/ 832969 w 1004937"/>
                <a:gd name="connsiteY16" fmla="*/ 72118 h 1034191"/>
                <a:gd name="connsiteX17" fmla="*/ 916312 w 1004937"/>
                <a:gd name="connsiteY17" fmla="*/ 72118 h 1034191"/>
                <a:gd name="connsiteX18" fmla="*/ 961556 w 1004937"/>
                <a:gd name="connsiteY18" fmla="*/ 88786 h 1034191"/>
                <a:gd name="connsiteX19" fmla="*/ 963937 w 1004937"/>
                <a:gd name="connsiteY19" fmla="*/ 129268 h 1034191"/>
                <a:gd name="connsiteX20" fmla="*/ 942506 w 1004937"/>
                <a:gd name="connsiteY20" fmla="*/ 188799 h 1034191"/>
                <a:gd name="connsiteX21" fmla="*/ 942506 w 1004937"/>
                <a:gd name="connsiteY21" fmla="*/ 248330 h 1034191"/>
                <a:gd name="connsiteX22" fmla="*/ 978225 w 1004937"/>
                <a:gd name="connsiteY22" fmla="*/ 315005 h 1034191"/>
                <a:gd name="connsiteX23" fmla="*/ 1004419 w 1004937"/>
                <a:gd name="connsiteY23" fmla="*/ 436449 h 1034191"/>
                <a:gd name="connsiteX24" fmla="*/ 994894 w 1004937"/>
                <a:gd name="connsiteY24" fmla="*/ 641236 h 1034191"/>
                <a:gd name="connsiteX25" fmla="*/ 985369 w 1004937"/>
                <a:gd name="connsiteY25" fmla="*/ 679336 h 1034191"/>
                <a:gd name="connsiteX26" fmla="*/ 1002037 w 1004937"/>
                <a:gd name="connsiteY26" fmla="*/ 724580 h 1034191"/>
                <a:gd name="connsiteX27" fmla="*/ 1000317 w 1004937"/>
                <a:gd name="connsiteY27" fmla="*/ 764180 h 1034191"/>
                <a:gd name="connsiteX28" fmla="*/ 966709 w 1004937"/>
                <a:gd name="connsiteY28" fmla="*/ 789227 h 1034191"/>
                <a:gd name="connsiteX29" fmla="*/ 932981 w 1004937"/>
                <a:gd name="connsiteY29" fmla="*/ 822211 h 1034191"/>
                <a:gd name="connsiteX30" fmla="*/ 880594 w 1004937"/>
                <a:gd name="connsiteY30" fmla="*/ 829355 h 1034191"/>
                <a:gd name="connsiteX31" fmla="*/ 847256 w 1004937"/>
                <a:gd name="connsiteY31" fmla="*/ 862693 h 1034191"/>
                <a:gd name="connsiteX32" fmla="*/ 759150 w 1004937"/>
                <a:gd name="connsiteY32" fmla="*/ 912699 h 1034191"/>
                <a:gd name="connsiteX33" fmla="*/ 694856 w 1004937"/>
                <a:gd name="connsiteY33" fmla="*/ 981755 h 1034191"/>
                <a:gd name="connsiteX34" fmla="*/ 654375 w 1004937"/>
                <a:gd name="connsiteY34" fmla="*/ 996043 h 1034191"/>
                <a:gd name="connsiteX35" fmla="*/ 599606 w 1004937"/>
                <a:gd name="connsiteY35" fmla="*/ 965086 h 1034191"/>
                <a:gd name="connsiteX36" fmla="*/ 568650 w 1004937"/>
                <a:gd name="connsiteY36" fmla="*/ 972230 h 1034191"/>
                <a:gd name="connsiteX37" fmla="*/ 490069 w 1004937"/>
                <a:gd name="connsiteY37" fmla="*/ 1034143 h 1034191"/>
                <a:gd name="connsiteX38" fmla="*/ 482711 w 1004937"/>
                <a:gd name="connsiteY38" fmla="*/ 982365 h 1034191"/>
                <a:gd name="connsiteX39" fmla="*/ 403405 w 1004937"/>
                <a:gd name="connsiteY39" fmla="*/ 972419 h 1034191"/>
                <a:gd name="connsiteX40" fmla="*/ 328144 w 1004937"/>
                <a:gd name="connsiteY40" fmla="*/ 919843 h 1034191"/>
                <a:gd name="connsiteX41" fmla="*/ 263850 w 1004937"/>
                <a:gd name="connsiteY41" fmla="*/ 941274 h 1034191"/>
                <a:gd name="connsiteX42" fmla="*/ 232894 w 1004937"/>
                <a:gd name="connsiteY42" fmla="*/ 910318 h 1034191"/>
                <a:gd name="connsiteX43" fmla="*/ 220987 w 1004937"/>
                <a:gd name="connsiteY43" fmla="*/ 874599 h 1034191"/>
                <a:gd name="connsiteX44" fmla="*/ 180506 w 1004937"/>
                <a:gd name="connsiteY44" fmla="*/ 855549 h 1034191"/>
                <a:gd name="connsiteX45" fmla="*/ 118594 w 1004937"/>
                <a:gd name="connsiteY45" fmla="*/ 779349 h 1034191"/>
                <a:gd name="connsiteX46" fmla="*/ 80494 w 1004937"/>
                <a:gd name="connsiteY46" fmla="*/ 684099 h 1034191"/>
                <a:gd name="connsiteX47" fmla="*/ 73350 w 1004937"/>
                <a:gd name="connsiteY47" fmla="*/ 631711 h 1034191"/>
                <a:gd name="connsiteX48" fmla="*/ 49537 w 1004937"/>
                <a:gd name="connsiteY48" fmla="*/ 567418 h 1034191"/>
                <a:gd name="connsiteX49" fmla="*/ 1912 w 1004937"/>
                <a:gd name="connsiteY49" fmla="*/ 448355 h 1034191"/>
                <a:gd name="connsiteX50" fmla="*/ 11437 w 1004937"/>
                <a:gd name="connsiteY50" fmla="*/ 336436 h 1034191"/>
                <a:gd name="connsiteX51" fmla="*/ 30487 w 1004937"/>
                <a:gd name="connsiteY51" fmla="*/ 298336 h 1034191"/>
                <a:gd name="connsiteX52" fmla="*/ 16200 w 1004937"/>
                <a:gd name="connsiteY52" fmla="*/ 243568 h 1034191"/>
                <a:gd name="connsiteX53" fmla="*/ 35250 w 1004937"/>
                <a:gd name="connsiteY53" fmla="*/ 226899 h 1034191"/>
                <a:gd name="connsiteX54" fmla="*/ 106687 w 1004937"/>
                <a:gd name="connsiteY54" fmla="*/ 236424 h 1034191"/>
                <a:gd name="connsiteX55" fmla="*/ 118594 w 1004937"/>
                <a:gd name="connsiteY55" fmla="*/ 243568 h 1034191"/>
                <a:gd name="connsiteX0" fmla="*/ 111450 w 1004937"/>
                <a:gd name="connsiteY0" fmla="*/ 298336 h 1034191"/>
                <a:gd name="connsiteX1" fmla="*/ 118594 w 1004937"/>
                <a:gd name="connsiteY1" fmla="*/ 243568 h 1034191"/>
                <a:gd name="connsiteX2" fmla="*/ 99544 w 1004937"/>
                <a:gd name="connsiteY2" fmla="*/ 179274 h 1034191"/>
                <a:gd name="connsiteX3" fmla="*/ 147344 w 1004937"/>
                <a:gd name="connsiteY3" fmla="*/ 167583 h 1034191"/>
                <a:gd name="connsiteX4" fmla="*/ 175040 w 1004937"/>
                <a:gd name="connsiteY4" fmla="*/ 187464 h 1034191"/>
                <a:gd name="connsiteX5" fmla="*/ 185248 w 1004937"/>
                <a:gd name="connsiteY5" fmla="*/ 187691 h 1034191"/>
                <a:gd name="connsiteX6" fmla="*/ 223369 w 1004937"/>
                <a:gd name="connsiteY6" fmla="*/ 184036 h 1034191"/>
                <a:gd name="connsiteX7" fmla="*/ 232434 w 1004937"/>
                <a:gd name="connsiteY7" fmla="*/ 164446 h 1034191"/>
                <a:gd name="connsiteX8" fmla="*/ 308155 w 1004937"/>
                <a:gd name="connsiteY8" fmla="*/ 129456 h 1034191"/>
                <a:gd name="connsiteX9" fmla="*/ 440812 w 1004937"/>
                <a:gd name="connsiteY9" fmla="*/ 110633 h 1034191"/>
                <a:gd name="connsiteX10" fmla="*/ 525809 w 1004937"/>
                <a:gd name="connsiteY10" fmla="*/ 70843 h 1034191"/>
                <a:gd name="connsiteX11" fmla="*/ 597225 w 1004937"/>
                <a:gd name="connsiteY11" fmla="*/ 31636 h 1034191"/>
                <a:gd name="connsiteX12" fmla="*/ 677103 w 1004937"/>
                <a:gd name="connsiteY12" fmla="*/ 557 h 1034191"/>
                <a:gd name="connsiteX13" fmla="*/ 705242 w 1004937"/>
                <a:gd name="connsiteY13" fmla="*/ 11913 h 1034191"/>
                <a:gd name="connsiteX14" fmla="*/ 736008 w 1004937"/>
                <a:gd name="connsiteY14" fmla="*/ 14900 h 1034191"/>
                <a:gd name="connsiteX15" fmla="*/ 794869 w 1004937"/>
                <a:gd name="connsiteY15" fmla="*/ 43543 h 1034191"/>
                <a:gd name="connsiteX16" fmla="*/ 832969 w 1004937"/>
                <a:gd name="connsiteY16" fmla="*/ 72118 h 1034191"/>
                <a:gd name="connsiteX17" fmla="*/ 916312 w 1004937"/>
                <a:gd name="connsiteY17" fmla="*/ 72118 h 1034191"/>
                <a:gd name="connsiteX18" fmla="*/ 963937 w 1004937"/>
                <a:gd name="connsiteY18" fmla="*/ 129268 h 1034191"/>
                <a:gd name="connsiteX19" fmla="*/ 942506 w 1004937"/>
                <a:gd name="connsiteY19" fmla="*/ 188799 h 1034191"/>
                <a:gd name="connsiteX20" fmla="*/ 942506 w 1004937"/>
                <a:gd name="connsiteY20" fmla="*/ 248330 h 1034191"/>
                <a:gd name="connsiteX21" fmla="*/ 978225 w 1004937"/>
                <a:gd name="connsiteY21" fmla="*/ 315005 h 1034191"/>
                <a:gd name="connsiteX22" fmla="*/ 1004419 w 1004937"/>
                <a:gd name="connsiteY22" fmla="*/ 436449 h 1034191"/>
                <a:gd name="connsiteX23" fmla="*/ 994894 w 1004937"/>
                <a:gd name="connsiteY23" fmla="*/ 641236 h 1034191"/>
                <a:gd name="connsiteX24" fmla="*/ 985369 w 1004937"/>
                <a:gd name="connsiteY24" fmla="*/ 679336 h 1034191"/>
                <a:gd name="connsiteX25" fmla="*/ 1002037 w 1004937"/>
                <a:gd name="connsiteY25" fmla="*/ 724580 h 1034191"/>
                <a:gd name="connsiteX26" fmla="*/ 1000317 w 1004937"/>
                <a:gd name="connsiteY26" fmla="*/ 764180 h 1034191"/>
                <a:gd name="connsiteX27" fmla="*/ 966709 w 1004937"/>
                <a:gd name="connsiteY27" fmla="*/ 789227 h 1034191"/>
                <a:gd name="connsiteX28" fmla="*/ 932981 w 1004937"/>
                <a:gd name="connsiteY28" fmla="*/ 822211 h 1034191"/>
                <a:gd name="connsiteX29" fmla="*/ 880594 w 1004937"/>
                <a:gd name="connsiteY29" fmla="*/ 829355 h 1034191"/>
                <a:gd name="connsiteX30" fmla="*/ 847256 w 1004937"/>
                <a:gd name="connsiteY30" fmla="*/ 862693 h 1034191"/>
                <a:gd name="connsiteX31" fmla="*/ 759150 w 1004937"/>
                <a:gd name="connsiteY31" fmla="*/ 912699 h 1034191"/>
                <a:gd name="connsiteX32" fmla="*/ 694856 w 1004937"/>
                <a:gd name="connsiteY32" fmla="*/ 981755 h 1034191"/>
                <a:gd name="connsiteX33" fmla="*/ 654375 w 1004937"/>
                <a:gd name="connsiteY33" fmla="*/ 996043 h 1034191"/>
                <a:gd name="connsiteX34" fmla="*/ 599606 w 1004937"/>
                <a:gd name="connsiteY34" fmla="*/ 965086 h 1034191"/>
                <a:gd name="connsiteX35" fmla="*/ 568650 w 1004937"/>
                <a:gd name="connsiteY35" fmla="*/ 972230 h 1034191"/>
                <a:gd name="connsiteX36" fmla="*/ 490069 w 1004937"/>
                <a:gd name="connsiteY36" fmla="*/ 1034143 h 1034191"/>
                <a:gd name="connsiteX37" fmla="*/ 482711 w 1004937"/>
                <a:gd name="connsiteY37" fmla="*/ 982365 h 1034191"/>
                <a:gd name="connsiteX38" fmla="*/ 403405 w 1004937"/>
                <a:gd name="connsiteY38" fmla="*/ 972419 h 1034191"/>
                <a:gd name="connsiteX39" fmla="*/ 328144 w 1004937"/>
                <a:gd name="connsiteY39" fmla="*/ 919843 h 1034191"/>
                <a:gd name="connsiteX40" fmla="*/ 263850 w 1004937"/>
                <a:gd name="connsiteY40" fmla="*/ 941274 h 1034191"/>
                <a:gd name="connsiteX41" fmla="*/ 232894 w 1004937"/>
                <a:gd name="connsiteY41" fmla="*/ 910318 h 1034191"/>
                <a:gd name="connsiteX42" fmla="*/ 220987 w 1004937"/>
                <a:gd name="connsiteY42" fmla="*/ 874599 h 1034191"/>
                <a:gd name="connsiteX43" fmla="*/ 180506 w 1004937"/>
                <a:gd name="connsiteY43" fmla="*/ 855549 h 1034191"/>
                <a:gd name="connsiteX44" fmla="*/ 118594 w 1004937"/>
                <a:gd name="connsiteY44" fmla="*/ 779349 h 1034191"/>
                <a:gd name="connsiteX45" fmla="*/ 80494 w 1004937"/>
                <a:gd name="connsiteY45" fmla="*/ 684099 h 1034191"/>
                <a:gd name="connsiteX46" fmla="*/ 73350 w 1004937"/>
                <a:gd name="connsiteY46" fmla="*/ 631711 h 1034191"/>
                <a:gd name="connsiteX47" fmla="*/ 49537 w 1004937"/>
                <a:gd name="connsiteY47" fmla="*/ 567418 h 1034191"/>
                <a:gd name="connsiteX48" fmla="*/ 1912 w 1004937"/>
                <a:gd name="connsiteY48" fmla="*/ 448355 h 1034191"/>
                <a:gd name="connsiteX49" fmla="*/ 11437 w 1004937"/>
                <a:gd name="connsiteY49" fmla="*/ 336436 h 1034191"/>
                <a:gd name="connsiteX50" fmla="*/ 30487 w 1004937"/>
                <a:gd name="connsiteY50" fmla="*/ 298336 h 1034191"/>
                <a:gd name="connsiteX51" fmla="*/ 16200 w 1004937"/>
                <a:gd name="connsiteY51" fmla="*/ 243568 h 1034191"/>
                <a:gd name="connsiteX52" fmla="*/ 35250 w 1004937"/>
                <a:gd name="connsiteY52" fmla="*/ 226899 h 1034191"/>
                <a:gd name="connsiteX53" fmla="*/ 106687 w 1004937"/>
                <a:gd name="connsiteY53" fmla="*/ 236424 h 1034191"/>
                <a:gd name="connsiteX54" fmla="*/ 118594 w 1004937"/>
                <a:gd name="connsiteY54" fmla="*/ 243568 h 1034191"/>
                <a:gd name="connsiteX0" fmla="*/ 111450 w 1004937"/>
                <a:gd name="connsiteY0" fmla="*/ 298336 h 1034191"/>
                <a:gd name="connsiteX1" fmla="*/ 118594 w 1004937"/>
                <a:gd name="connsiteY1" fmla="*/ 243568 h 1034191"/>
                <a:gd name="connsiteX2" fmla="*/ 99544 w 1004937"/>
                <a:gd name="connsiteY2" fmla="*/ 179274 h 1034191"/>
                <a:gd name="connsiteX3" fmla="*/ 147344 w 1004937"/>
                <a:gd name="connsiteY3" fmla="*/ 167583 h 1034191"/>
                <a:gd name="connsiteX4" fmla="*/ 175040 w 1004937"/>
                <a:gd name="connsiteY4" fmla="*/ 187464 h 1034191"/>
                <a:gd name="connsiteX5" fmla="*/ 185248 w 1004937"/>
                <a:gd name="connsiteY5" fmla="*/ 187691 h 1034191"/>
                <a:gd name="connsiteX6" fmla="*/ 223369 w 1004937"/>
                <a:gd name="connsiteY6" fmla="*/ 184036 h 1034191"/>
                <a:gd name="connsiteX7" fmla="*/ 232434 w 1004937"/>
                <a:gd name="connsiteY7" fmla="*/ 164446 h 1034191"/>
                <a:gd name="connsiteX8" fmla="*/ 288852 w 1004937"/>
                <a:gd name="connsiteY8" fmla="*/ 100497 h 1034191"/>
                <a:gd name="connsiteX9" fmla="*/ 440812 w 1004937"/>
                <a:gd name="connsiteY9" fmla="*/ 110633 h 1034191"/>
                <a:gd name="connsiteX10" fmla="*/ 525809 w 1004937"/>
                <a:gd name="connsiteY10" fmla="*/ 70843 h 1034191"/>
                <a:gd name="connsiteX11" fmla="*/ 597225 w 1004937"/>
                <a:gd name="connsiteY11" fmla="*/ 31636 h 1034191"/>
                <a:gd name="connsiteX12" fmla="*/ 677103 w 1004937"/>
                <a:gd name="connsiteY12" fmla="*/ 557 h 1034191"/>
                <a:gd name="connsiteX13" fmla="*/ 705242 w 1004937"/>
                <a:gd name="connsiteY13" fmla="*/ 11913 h 1034191"/>
                <a:gd name="connsiteX14" fmla="*/ 736008 w 1004937"/>
                <a:gd name="connsiteY14" fmla="*/ 14900 h 1034191"/>
                <a:gd name="connsiteX15" fmla="*/ 794869 w 1004937"/>
                <a:gd name="connsiteY15" fmla="*/ 43543 h 1034191"/>
                <a:gd name="connsiteX16" fmla="*/ 832969 w 1004937"/>
                <a:gd name="connsiteY16" fmla="*/ 72118 h 1034191"/>
                <a:gd name="connsiteX17" fmla="*/ 916312 w 1004937"/>
                <a:gd name="connsiteY17" fmla="*/ 72118 h 1034191"/>
                <a:gd name="connsiteX18" fmla="*/ 963937 w 1004937"/>
                <a:gd name="connsiteY18" fmla="*/ 129268 h 1034191"/>
                <a:gd name="connsiteX19" fmla="*/ 942506 w 1004937"/>
                <a:gd name="connsiteY19" fmla="*/ 188799 h 1034191"/>
                <a:gd name="connsiteX20" fmla="*/ 942506 w 1004937"/>
                <a:gd name="connsiteY20" fmla="*/ 248330 h 1034191"/>
                <a:gd name="connsiteX21" fmla="*/ 978225 w 1004937"/>
                <a:gd name="connsiteY21" fmla="*/ 315005 h 1034191"/>
                <a:gd name="connsiteX22" fmla="*/ 1004419 w 1004937"/>
                <a:gd name="connsiteY22" fmla="*/ 436449 h 1034191"/>
                <a:gd name="connsiteX23" fmla="*/ 994894 w 1004937"/>
                <a:gd name="connsiteY23" fmla="*/ 641236 h 1034191"/>
                <a:gd name="connsiteX24" fmla="*/ 985369 w 1004937"/>
                <a:gd name="connsiteY24" fmla="*/ 679336 h 1034191"/>
                <a:gd name="connsiteX25" fmla="*/ 1002037 w 1004937"/>
                <a:gd name="connsiteY25" fmla="*/ 724580 h 1034191"/>
                <a:gd name="connsiteX26" fmla="*/ 1000317 w 1004937"/>
                <a:gd name="connsiteY26" fmla="*/ 764180 h 1034191"/>
                <a:gd name="connsiteX27" fmla="*/ 966709 w 1004937"/>
                <a:gd name="connsiteY27" fmla="*/ 789227 h 1034191"/>
                <a:gd name="connsiteX28" fmla="*/ 932981 w 1004937"/>
                <a:gd name="connsiteY28" fmla="*/ 822211 h 1034191"/>
                <a:gd name="connsiteX29" fmla="*/ 880594 w 1004937"/>
                <a:gd name="connsiteY29" fmla="*/ 829355 h 1034191"/>
                <a:gd name="connsiteX30" fmla="*/ 847256 w 1004937"/>
                <a:gd name="connsiteY30" fmla="*/ 862693 h 1034191"/>
                <a:gd name="connsiteX31" fmla="*/ 759150 w 1004937"/>
                <a:gd name="connsiteY31" fmla="*/ 912699 h 1034191"/>
                <a:gd name="connsiteX32" fmla="*/ 694856 w 1004937"/>
                <a:gd name="connsiteY32" fmla="*/ 981755 h 1034191"/>
                <a:gd name="connsiteX33" fmla="*/ 654375 w 1004937"/>
                <a:gd name="connsiteY33" fmla="*/ 996043 h 1034191"/>
                <a:gd name="connsiteX34" fmla="*/ 599606 w 1004937"/>
                <a:gd name="connsiteY34" fmla="*/ 965086 h 1034191"/>
                <a:gd name="connsiteX35" fmla="*/ 568650 w 1004937"/>
                <a:gd name="connsiteY35" fmla="*/ 972230 h 1034191"/>
                <a:gd name="connsiteX36" fmla="*/ 490069 w 1004937"/>
                <a:gd name="connsiteY36" fmla="*/ 1034143 h 1034191"/>
                <a:gd name="connsiteX37" fmla="*/ 482711 w 1004937"/>
                <a:gd name="connsiteY37" fmla="*/ 982365 h 1034191"/>
                <a:gd name="connsiteX38" fmla="*/ 403405 w 1004937"/>
                <a:gd name="connsiteY38" fmla="*/ 972419 h 1034191"/>
                <a:gd name="connsiteX39" fmla="*/ 328144 w 1004937"/>
                <a:gd name="connsiteY39" fmla="*/ 919843 h 1034191"/>
                <a:gd name="connsiteX40" fmla="*/ 263850 w 1004937"/>
                <a:gd name="connsiteY40" fmla="*/ 941274 h 1034191"/>
                <a:gd name="connsiteX41" fmla="*/ 232894 w 1004937"/>
                <a:gd name="connsiteY41" fmla="*/ 910318 h 1034191"/>
                <a:gd name="connsiteX42" fmla="*/ 220987 w 1004937"/>
                <a:gd name="connsiteY42" fmla="*/ 874599 h 1034191"/>
                <a:gd name="connsiteX43" fmla="*/ 180506 w 1004937"/>
                <a:gd name="connsiteY43" fmla="*/ 855549 h 1034191"/>
                <a:gd name="connsiteX44" fmla="*/ 118594 w 1004937"/>
                <a:gd name="connsiteY44" fmla="*/ 779349 h 1034191"/>
                <a:gd name="connsiteX45" fmla="*/ 80494 w 1004937"/>
                <a:gd name="connsiteY45" fmla="*/ 684099 h 1034191"/>
                <a:gd name="connsiteX46" fmla="*/ 73350 w 1004937"/>
                <a:gd name="connsiteY46" fmla="*/ 631711 h 1034191"/>
                <a:gd name="connsiteX47" fmla="*/ 49537 w 1004937"/>
                <a:gd name="connsiteY47" fmla="*/ 567418 h 1034191"/>
                <a:gd name="connsiteX48" fmla="*/ 1912 w 1004937"/>
                <a:gd name="connsiteY48" fmla="*/ 448355 h 1034191"/>
                <a:gd name="connsiteX49" fmla="*/ 11437 w 1004937"/>
                <a:gd name="connsiteY49" fmla="*/ 336436 h 1034191"/>
                <a:gd name="connsiteX50" fmla="*/ 30487 w 1004937"/>
                <a:gd name="connsiteY50" fmla="*/ 298336 h 1034191"/>
                <a:gd name="connsiteX51" fmla="*/ 16200 w 1004937"/>
                <a:gd name="connsiteY51" fmla="*/ 243568 h 1034191"/>
                <a:gd name="connsiteX52" fmla="*/ 35250 w 1004937"/>
                <a:gd name="connsiteY52" fmla="*/ 226899 h 1034191"/>
                <a:gd name="connsiteX53" fmla="*/ 106687 w 1004937"/>
                <a:gd name="connsiteY53" fmla="*/ 236424 h 1034191"/>
                <a:gd name="connsiteX54" fmla="*/ 118594 w 1004937"/>
                <a:gd name="connsiteY54" fmla="*/ 243568 h 1034191"/>
                <a:gd name="connsiteX0" fmla="*/ 111450 w 1004937"/>
                <a:gd name="connsiteY0" fmla="*/ 298336 h 1034191"/>
                <a:gd name="connsiteX1" fmla="*/ 118594 w 1004937"/>
                <a:gd name="connsiteY1" fmla="*/ 243568 h 1034191"/>
                <a:gd name="connsiteX2" fmla="*/ 99544 w 1004937"/>
                <a:gd name="connsiteY2" fmla="*/ 179274 h 1034191"/>
                <a:gd name="connsiteX3" fmla="*/ 147344 w 1004937"/>
                <a:gd name="connsiteY3" fmla="*/ 167583 h 1034191"/>
                <a:gd name="connsiteX4" fmla="*/ 175040 w 1004937"/>
                <a:gd name="connsiteY4" fmla="*/ 187464 h 1034191"/>
                <a:gd name="connsiteX5" fmla="*/ 185248 w 1004937"/>
                <a:gd name="connsiteY5" fmla="*/ 187691 h 1034191"/>
                <a:gd name="connsiteX6" fmla="*/ 223369 w 1004937"/>
                <a:gd name="connsiteY6" fmla="*/ 184036 h 1034191"/>
                <a:gd name="connsiteX7" fmla="*/ 232434 w 1004937"/>
                <a:gd name="connsiteY7" fmla="*/ 164446 h 1034191"/>
                <a:gd name="connsiteX8" fmla="*/ 288852 w 1004937"/>
                <a:gd name="connsiteY8" fmla="*/ 100497 h 1034191"/>
                <a:gd name="connsiteX9" fmla="*/ 449672 w 1004937"/>
                <a:gd name="connsiteY9" fmla="*/ 76813 h 1034191"/>
                <a:gd name="connsiteX10" fmla="*/ 525809 w 1004937"/>
                <a:gd name="connsiteY10" fmla="*/ 70843 h 1034191"/>
                <a:gd name="connsiteX11" fmla="*/ 597225 w 1004937"/>
                <a:gd name="connsiteY11" fmla="*/ 31636 h 1034191"/>
                <a:gd name="connsiteX12" fmla="*/ 677103 w 1004937"/>
                <a:gd name="connsiteY12" fmla="*/ 557 h 1034191"/>
                <a:gd name="connsiteX13" fmla="*/ 705242 w 1004937"/>
                <a:gd name="connsiteY13" fmla="*/ 11913 h 1034191"/>
                <a:gd name="connsiteX14" fmla="*/ 736008 w 1004937"/>
                <a:gd name="connsiteY14" fmla="*/ 14900 h 1034191"/>
                <a:gd name="connsiteX15" fmla="*/ 794869 w 1004937"/>
                <a:gd name="connsiteY15" fmla="*/ 43543 h 1034191"/>
                <a:gd name="connsiteX16" fmla="*/ 832969 w 1004937"/>
                <a:gd name="connsiteY16" fmla="*/ 72118 h 1034191"/>
                <a:gd name="connsiteX17" fmla="*/ 916312 w 1004937"/>
                <a:gd name="connsiteY17" fmla="*/ 72118 h 1034191"/>
                <a:gd name="connsiteX18" fmla="*/ 963937 w 1004937"/>
                <a:gd name="connsiteY18" fmla="*/ 129268 h 1034191"/>
                <a:gd name="connsiteX19" fmla="*/ 942506 w 1004937"/>
                <a:gd name="connsiteY19" fmla="*/ 188799 h 1034191"/>
                <a:gd name="connsiteX20" fmla="*/ 942506 w 1004937"/>
                <a:gd name="connsiteY20" fmla="*/ 248330 h 1034191"/>
                <a:gd name="connsiteX21" fmla="*/ 978225 w 1004937"/>
                <a:gd name="connsiteY21" fmla="*/ 315005 h 1034191"/>
                <a:gd name="connsiteX22" fmla="*/ 1004419 w 1004937"/>
                <a:gd name="connsiteY22" fmla="*/ 436449 h 1034191"/>
                <a:gd name="connsiteX23" fmla="*/ 994894 w 1004937"/>
                <a:gd name="connsiteY23" fmla="*/ 641236 h 1034191"/>
                <a:gd name="connsiteX24" fmla="*/ 985369 w 1004937"/>
                <a:gd name="connsiteY24" fmla="*/ 679336 h 1034191"/>
                <a:gd name="connsiteX25" fmla="*/ 1002037 w 1004937"/>
                <a:gd name="connsiteY25" fmla="*/ 724580 h 1034191"/>
                <a:gd name="connsiteX26" fmla="*/ 1000317 w 1004937"/>
                <a:gd name="connsiteY26" fmla="*/ 764180 h 1034191"/>
                <a:gd name="connsiteX27" fmla="*/ 966709 w 1004937"/>
                <a:gd name="connsiteY27" fmla="*/ 789227 h 1034191"/>
                <a:gd name="connsiteX28" fmla="*/ 932981 w 1004937"/>
                <a:gd name="connsiteY28" fmla="*/ 822211 h 1034191"/>
                <a:gd name="connsiteX29" fmla="*/ 880594 w 1004937"/>
                <a:gd name="connsiteY29" fmla="*/ 829355 h 1034191"/>
                <a:gd name="connsiteX30" fmla="*/ 847256 w 1004937"/>
                <a:gd name="connsiteY30" fmla="*/ 862693 h 1034191"/>
                <a:gd name="connsiteX31" fmla="*/ 759150 w 1004937"/>
                <a:gd name="connsiteY31" fmla="*/ 912699 h 1034191"/>
                <a:gd name="connsiteX32" fmla="*/ 694856 w 1004937"/>
                <a:gd name="connsiteY32" fmla="*/ 981755 h 1034191"/>
                <a:gd name="connsiteX33" fmla="*/ 654375 w 1004937"/>
                <a:gd name="connsiteY33" fmla="*/ 996043 h 1034191"/>
                <a:gd name="connsiteX34" fmla="*/ 599606 w 1004937"/>
                <a:gd name="connsiteY34" fmla="*/ 965086 h 1034191"/>
                <a:gd name="connsiteX35" fmla="*/ 568650 w 1004937"/>
                <a:gd name="connsiteY35" fmla="*/ 972230 h 1034191"/>
                <a:gd name="connsiteX36" fmla="*/ 490069 w 1004937"/>
                <a:gd name="connsiteY36" fmla="*/ 1034143 h 1034191"/>
                <a:gd name="connsiteX37" fmla="*/ 482711 w 1004937"/>
                <a:gd name="connsiteY37" fmla="*/ 982365 h 1034191"/>
                <a:gd name="connsiteX38" fmla="*/ 403405 w 1004937"/>
                <a:gd name="connsiteY38" fmla="*/ 972419 h 1034191"/>
                <a:gd name="connsiteX39" fmla="*/ 328144 w 1004937"/>
                <a:gd name="connsiteY39" fmla="*/ 919843 h 1034191"/>
                <a:gd name="connsiteX40" fmla="*/ 263850 w 1004937"/>
                <a:gd name="connsiteY40" fmla="*/ 941274 h 1034191"/>
                <a:gd name="connsiteX41" fmla="*/ 232894 w 1004937"/>
                <a:gd name="connsiteY41" fmla="*/ 910318 h 1034191"/>
                <a:gd name="connsiteX42" fmla="*/ 220987 w 1004937"/>
                <a:gd name="connsiteY42" fmla="*/ 874599 h 1034191"/>
                <a:gd name="connsiteX43" fmla="*/ 180506 w 1004937"/>
                <a:gd name="connsiteY43" fmla="*/ 855549 h 1034191"/>
                <a:gd name="connsiteX44" fmla="*/ 118594 w 1004937"/>
                <a:gd name="connsiteY44" fmla="*/ 779349 h 1034191"/>
                <a:gd name="connsiteX45" fmla="*/ 80494 w 1004937"/>
                <a:gd name="connsiteY45" fmla="*/ 684099 h 1034191"/>
                <a:gd name="connsiteX46" fmla="*/ 73350 w 1004937"/>
                <a:gd name="connsiteY46" fmla="*/ 631711 h 1034191"/>
                <a:gd name="connsiteX47" fmla="*/ 49537 w 1004937"/>
                <a:gd name="connsiteY47" fmla="*/ 567418 h 1034191"/>
                <a:gd name="connsiteX48" fmla="*/ 1912 w 1004937"/>
                <a:gd name="connsiteY48" fmla="*/ 448355 h 1034191"/>
                <a:gd name="connsiteX49" fmla="*/ 11437 w 1004937"/>
                <a:gd name="connsiteY49" fmla="*/ 336436 h 1034191"/>
                <a:gd name="connsiteX50" fmla="*/ 30487 w 1004937"/>
                <a:gd name="connsiteY50" fmla="*/ 298336 h 1034191"/>
                <a:gd name="connsiteX51" fmla="*/ 16200 w 1004937"/>
                <a:gd name="connsiteY51" fmla="*/ 243568 h 1034191"/>
                <a:gd name="connsiteX52" fmla="*/ 35250 w 1004937"/>
                <a:gd name="connsiteY52" fmla="*/ 226899 h 1034191"/>
                <a:gd name="connsiteX53" fmla="*/ 106687 w 1004937"/>
                <a:gd name="connsiteY53" fmla="*/ 236424 h 1034191"/>
                <a:gd name="connsiteX54" fmla="*/ 118594 w 1004937"/>
                <a:gd name="connsiteY54" fmla="*/ 243568 h 1034191"/>
                <a:gd name="connsiteX0" fmla="*/ 111450 w 1004937"/>
                <a:gd name="connsiteY0" fmla="*/ 298336 h 1034191"/>
                <a:gd name="connsiteX1" fmla="*/ 118594 w 1004937"/>
                <a:gd name="connsiteY1" fmla="*/ 243568 h 1034191"/>
                <a:gd name="connsiteX2" fmla="*/ 99544 w 1004937"/>
                <a:gd name="connsiteY2" fmla="*/ 179274 h 1034191"/>
                <a:gd name="connsiteX3" fmla="*/ 147344 w 1004937"/>
                <a:gd name="connsiteY3" fmla="*/ 167583 h 1034191"/>
                <a:gd name="connsiteX4" fmla="*/ 175040 w 1004937"/>
                <a:gd name="connsiteY4" fmla="*/ 187464 h 1034191"/>
                <a:gd name="connsiteX5" fmla="*/ 185248 w 1004937"/>
                <a:gd name="connsiteY5" fmla="*/ 187691 h 1034191"/>
                <a:gd name="connsiteX6" fmla="*/ 223369 w 1004937"/>
                <a:gd name="connsiteY6" fmla="*/ 184036 h 1034191"/>
                <a:gd name="connsiteX7" fmla="*/ 232434 w 1004937"/>
                <a:gd name="connsiteY7" fmla="*/ 164446 h 1034191"/>
                <a:gd name="connsiteX8" fmla="*/ 288852 w 1004937"/>
                <a:gd name="connsiteY8" fmla="*/ 100497 h 1034191"/>
                <a:gd name="connsiteX9" fmla="*/ 449672 w 1004937"/>
                <a:gd name="connsiteY9" fmla="*/ 76813 h 1034191"/>
                <a:gd name="connsiteX10" fmla="*/ 525811 w 1004937"/>
                <a:gd name="connsiteY10" fmla="*/ 70842 h 1034191"/>
                <a:gd name="connsiteX11" fmla="*/ 597225 w 1004937"/>
                <a:gd name="connsiteY11" fmla="*/ 31636 h 1034191"/>
                <a:gd name="connsiteX12" fmla="*/ 677103 w 1004937"/>
                <a:gd name="connsiteY12" fmla="*/ 557 h 1034191"/>
                <a:gd name="connsiteX13" fmla="*/ 705242 w 1004937"/>
                <a:gd name="connsiteY13" fmla="*/ 11913 h 1034191"/>
                <a:gd name="connsiteX14" fmla="*/ 736008 w 1004937"/>
                <a:gd name="connsiteY14" fmla="*/ 14900 h 1034191"/>
                <a:gd name="connsiteX15" fmla="*/ 794869 w 1004937"/>
                <a:gd name="connsiteY15" fmla="*/ 43543 h 1034191"/>
                <a:gd name="connsiteX16" fmla="*/ 832969 w 1004937"/>
                <a:gd name="connsiteY16" fmla="*/ 72118 h 1034191"/>
                <a:gd name="connsiteX17" fmla="*/ 916312 w 1004937"/>
                <a:gd name="connsiteY17" fmla="*/ 72118 h 1034191"/>
                <a:gd name="connsiteX18" fmla="*/ 963937 w 1004937"/>
                <a:gd name="connsiteY18" fmla="*/ 129268 h 1034191"/>
                <a:gd name="connsiteX19" fmla="*/ 942506 w 1004937"/>
                <a:gd name="connsiteY19" fmla="*/ 188799 h 1034191"/>
                <a:gd name="connsiteX20" fmla="*/ 942506 w 1004937"/>
                <a:gd name="connsiteY20" fmla="*/ 248330 h 1034191"/>
                <a:gd name="connsiteX21" fmla="*/ 978225 w 1004937"/>
                <a:gd name="connsiteY21" fmla="*/ 315005 h 1034191"/>
                <a:gd name="connsiteX22" fmla="*/ 1004419 w 1004937"/>
                <a:gd name="connsiteY22" fmla="*/ 436449 h 1034191"/>
                <a:gd name="connsiteX23" fmla="*/ 994894 w 1004937"/>
                <a:gd name="connsiteY23" fmla="*/ 641236 h 1034191"/>
                <a:gd name="connsiteX24" fmla="*/ 985369 w 1004937"/>
                <a:gd name="connsiteY24" fmla="*/ 679336 h 1034191"/>
                <a:gd name="connsiteX25" fmla="*/ 1002037 w 1004937"/>
                <a:gd name="connsiteY25" fmla="*/ 724580 h 1034191"/>
                <a:gd name="connsiteX26" fmla="*/ 1000317 w 1004937"/>
                <a:gd name="connsiteY26" fmla="*/ 764180 h 1034191"/>
                <a:gd name="connsiteX27" fmla="*/ 966709 w 1004937"/>
                <a:gd name="connsiteY27" fmla="*/ 789227 h 1034191"/>
                <a:gd name="connsiteX28" fmla="*/ 932981 w 1004937"/>
                <a:gd name="connsiteY28" fmla="*/ 822211 h 1034191"/>
                <a:gd name="connsiteX29" fmla="*/ 880594 w 1004937"/>
                <a:gd name="connsiteY29" fmla="*/ 829355 h 1034191"/>
                <a:gd name="connsiteX30" fmla="*/ 847256 w 1004937"/>
                <a:gd name="connsiteY30" fmla="*/ 862693 h 1034191"/>
                <a:gd name="connsiteX31" fmla="*/ 759150 w 1004937"/>
                <a:gd name="connsiteY31" fmla="*/ 912699 h 1034191"/>
                <a:gd name="connsiteX32" fmla="*/ 694856 w 1004937"/>
                <a:gd name="connsiteY32" fmla="*/ 981755 h 1034191"/>
                <a:gd name="connsiteX33" fmla="*/ 654375 w 1004937"/>
                <a:gd name="connsiteY33" fmla="*/ 996043 h 1034191"/>
                <a:gd name="connsiteX34" fmla="*/ 599606 w 1004937"/>
                <a:gd name="connsiteY34" fmla="*/ 965086 h 1034191"/>
                <a:gd name="connsiteX35" fmla="*/ 568650 w 1004937"/>
                <a:gd name="connsiteY35" fmla="*/ 972230 h 1034191"/>
                <a:gd name="connsiteX36" fmla="*/ 490069 w 1004937"/>
                <a:gd name="connsiteY36" fmla="*/ 1034143 h 1034191"/>
                <a:gd name="connsiteX37" fmla="*/ 482711 w 1004937"/>
                <a:gd name="connsiteY37" fmla="*/ 982365 h 1034191"/>
                <a:gd name="connsiteX38" fmla="*/ 403405 w 1004937"/>
                <a:gd name="connsiteY38" fmla="*/ 972419 h 1034191"/>
                <a:gd name="connsiteX39" fmla="*/ 328144 w 1004937"/>
                <a:gd name="connsiteY39" fmla="*/ 919843 h 1034191"/>
                <a:gd name="connsiteX40" fmla="*/ 263850 w 1004937"/>
                <a:gd name="connsiteY40" fmla="*/ 941274 h 1034191"/>
                <a:gd name="connsiteX41" fmla="*/ 232894 w 1004937"/>
                <a:gd name="connsiteY41" fmla="*/ 910318 h 1034191"/>
                <a:gd name="connsiteX42" fmla="*/ 220987 w 1004937"/>
                <a:gd name="connsiteY42" fmla="*/ 874599 h 1034191"/>
                <a:gd name="connsiteX43" fmla="*/ 180506 w 1004937"/>
                <a:gd name="connsiteY43" fmla="*/ 855549 h 1034191"/>
                <a:gd name="connsiteX44" fmla="*/ 118594 w 1004937"/>
                <a:gd name="connsiteY44" fmla="*/ 779349 h 1034191"/>
                <a:gd name="connsiteX45" fmla="*/ 80494 w 1004937"/>
                <a:gd name="connsiteY45" fmla="*/ 684099 h 1034191"/>
                <a:gd name="connsiteX46" fmla="*/ 73350 w 1004937"/>
                <a:gd name="connsiteY46" fmla="*/ 631711 h 1034191"/>
                <a:gd name="connsiteX47" fmla="*/ 49537 w 1004937"/>
                <a:gd name="connsiteY47" fmla="*/ 567418 h 1034191"/>
                <a:gd name="connsiteX48" fmla="*/ 1912 w 1004937"/>
                <a:gd name="connsiteY48" fmla="*/ 448355 h 1034191"/>
                <a:gd name="connsiteX49" fmla="*/ 11437 w 1004937"/>
                <a:gd name="connsiteY49" fmla="*/ 336436 h 1034191"/>
                <a:gd name="connsiteX50" fmla="*/ 30487 w 1004937"/>
                <a:gd name="connsiteY50" fmla="*/ 298336 h 1034191"/>
                <a:gd name="connsiteX51" fmla="*/ 16200 w 1004937"/>
                <a:gd name="connsiteY51" fmla="*/ 243568 h 1034191"/>
                <a:gd name="connsiteX52" fmla="*/ 35250 w 1004937"/>
                <a:gd name="connsiteY52" fmla="*/ 226899 h 1034191"/>
                <a:gd name="connsiteX53" fmla="*/ 106687 w 1004937"/>
                <a:gd name="connsiteY53" fmla="*/ 236424 h 1034191"/>
                <a:gd name="connsiteX54" fmla="*/ 118594 w 1004937"/>
                <a:gd name="connsiteY54" fmla="*/ 243568 h 1034191"/>
                <a:gd name="connsiteX0" fmla="*/ 111450 w 1004937"/>
                <a:gd name="connsiteY0" fmla="*/ 300283 h 1036138"/>
                <a:gd name="connsiteX1" fmla="*/ 118594 w 1004937"/>
                <a:gd name="connsiteY1" fmla="*/ 245515 h 1036138"/>
                <a:gd name="connsiteX2" fmla="*/ 99544 w 1004937"/>
                <a:gd name="connsiteY2" fmla="*/ 181221 h 1036138"/>
                <a:gd name="connsiteX3" fmla="*/ 147344 w 1004937"/>
                <a:gd name="connsiteY3" fmla="*/ 169530 h 1036138"/>
                <a:gd name="connsiteX4" fmla="*/ 175040 w 1004937"/>
                <a:gd name="connsiteY4" fmla="*/ 189411 h 1036138"/>
                <a:gd name="connsiteX5" fmla="*/ 185248 w 1004937"/>
                <a:gd name="connsiteY5" fmla="*/ 189638 h 1036138"/>
                <a:gd name="connsiteX6" fmla="*/ 223369 w 1004937"/>
                <a:gd name="connsiteY6" fmla="*/ 185983 h 1036138"/>
                <a:gd name="connsiteX7" fmla="*/ 232434 w 1004937"/>
                <a:gd name="connsiteY7" fmla="*/ 166393 h 1036138"/>
                <a:gd name="connsiteX8" fmla="*/ 288852 w 1004937"/>
                <a:gd name="connsiteY8" fmla="*/ 102444 h 1036138"/>
                <a:gd name="connsiteX9" fmla="*/ 449672 w 1004937"/>
                <a:gd name="connsiteY9" fmla="*/ 78760 h 1036138"/>
                <a:gd name="connsiteX10" fmla="*/ 525811 w 1004937"/>
                <a:gd name="connsiteY10" fmla="*/ 72789 h 1036138"/>
                <a:gd name="connsiteX11" fmla="*/ 613791 w 1004937"/>
                <a:gd name="connsiteY11" fmla="*/ 67859 h 1036138"/>
                <a:gd name="connsiteX12" fmla="*/ 677103 w 1004937"/>
                <a:gd name="connsiteY12" fmla="*/ 2504 h 1036138"/>
                <a:gd name="connsiteX13" fmla="*/ 705242 w 1004937"/>
                <a:gd name="connsiteY13" fmla="*/ 13860 h 1036138"/>
                <a:gd name="connsiteX14" fmla="*/ 736008 w 1004937"/>
                <a:gd name="connsiteY14" fmla="*/ 16847 h 1036138"/>
                <a:gd name="connsiteX15" fmla="*/ 794869 w 1004937"/>
                <a:gd name="connsiteY15" fmla="*/ 45490 h 1036138"/>
                <a:gd name="connsiteX16" fmla="*/ 832969 w 1004937"/>
                <a:gd name="connsiteY16" fmla="*/ 74065 h 1036138"/>
                <a:gd name="connsiteX17" fmla="*/ 916312 w 1004937"/>
                <a:gd name="connsiteY17" fmla="*/ 74065 h 1036138"/>
                <a:gd name="connsiteX18" fmla="*/ 963937 w 1004937"/>
                <a:gd name="connsiteY18" fmla="*/ 131215 h 1036138"/>
                <a:gd name="connsiteX19" fmla="*/ 942506 w 1004937"/>
                <a:gd name="connsiteY19" fmla="*/ 190746 h 1036138"/>
                <a:gd name="connsiteX20" fmla="*/ 942506 w 1004937"/>
                <a:gd name="connsiteY20" fmla="*/ 250277 h 1036138"/>
                <a:gd name="connsiteX21" fmla="*/ 978225 w 1004937"/>
                <a:gd name="connsiteY21" fmla="*/ 316952 h 1036138"/>
                <a:gd name="connsiteX22" fmla="*/ 1004419 w 1004937"/>
                <a:gd name="connsiteY22" fmla="*/ 438396 h 1036138"/>
                <a:gd name="connsiteX23" fmla="*/ 994894 w 1004937"/>
                <a:gd name="connsiteY23" fmla="*/ 643183 h 1036138"/>
                <a:gd name="connsiteX24" fmla="*/ 985369 w 1004937"/>
                <a:gd name="connsiteY24" fmla="*/ 681283 h 1036138"/>
                <a:gd name="connsiteX25" fmla="*/ 1002037 w 1004937"/>
                <a:gd name="connsiteY25" fmla="*/ 726527 h 1036138"/>
                <a:gd name="connsiteX26" fmla="*/ 1000317 w 1004937"/>
                <a:gd name="connsiteY26" fmla="*/ 766127 h 1036138"/>
                <a:gd name="connsiteX27" fmla="*/ 966709 w 1004937"/>
                <a:gd name="connsiteY27" fmla="*/ 791174 h 1036138"/>
                <a:gd name="connsiteX28" fmla="*/ 932981 w 1004937"/>
                <a:gd name="connsiteY28" fmla="*/ 824158 h 1036138"/>
                <a:gd name="connsiteX29" fmla="*/ 880594 w 1004937"/>
                <a:gd name="connsiteY29" fmla="*/ 831302 h 1036138"/>
                <a:gd name="connsiteX30" fmla="*/ 847256 w 1004937"/>
                <a:gd name="connsiteY30" fmla="*/ 864640 h 1036138"/>
                <a:gd name="connsiteX31" fmla="*/ 759150 w 1004937"/>
                <a:gd name="connsiteY31" fmla="*/ 914646 h 1036138"/>
                <a:gd name="connsiteX32" fmla="*/ 694856 w 1004937"/>
                <a:gd name="connsiteY32" fmla="*/ 983702 h 1036138"/>
                <a:gd name="connsiteX33" fmla="*/ 654375 w 1004937"/>
                <a:gd name="connsiteY33" fmla="*/ 997990 h 1036138"/>
                <a:gd name="connsiteX34" fmla="*/ 599606 w 1004937"/>
                <a:gd name="connsiteY34" fmla="*/ 967033 h 1036138"/>
                <a:gd name="connsiteX35" fmla="*/ 568650 w 1004937"/>
                <a:gd name="connsiteY35" fmla="*/ 974177 h 1036138"/>
                <a:gd name="connsiteX36" fmla="*/ 490069 w 1004937"/>
                <a:gd name="connsiteY36" fmla="*/ 1036090 h 1036138"/>
                <a:gd name="connsiteX37" fmla="*/ 482711 w 1004937"/>
                <a:gd name="connsiteY37" fmla="*/ 984312 h 1036138"/>
                <a:gd name="connsiteX38" fmla="*/ 403405 w 1004937"/>
                <a:gd name="connsiteY38" fmla="*/ 974366 h 1036138"/>
                <a:gd name="connsiteX39" fmla="*/ 328144 w 1004937"/>
                <a:gd name="connsiteY39" fmla="*/ 921790 h 1036138"/>
                <a:gd name="connsiteX40" fmla="*/ 263850 w 1004937"/>
                <a:gd name="connsiteY40" fmla="*/ 943221 h 1036138"/>
                <a:gd name="connsiteX41" fmla="*/ 232894 w 1004937"/>
                <a:gd name="connsiteY41" fmla="*/ 912265 h 1036138"/>
                <a:gd name="connsiteX42" fmla="*/ 220987 w 1004937"/>
                <a:gd name="connsiteY42" fmla="*/ 876546 h 1036138"/>
                <a:gd name="connsiteX43" fmla="*/ 180506 w 1004937"/>
                <a:gd name="connsiteY43" fmla="*/ 857496 h 1036138"/>
                <a:gd name="connsiteX44" fmla="*/ 118594 w 1004937"/>
                <a:gd name="connsiteY44" fmla="*/ 781296 h 1036138"/>
                <a:gd name="connsiteX45" fmla="*/ 80494 w 1004937"/>
                <a:gd name="connsiteY45" fmla="*/ 686046 h 1036138"/>
                <a:gd name="connsiteX46" fmla="*/ 73350 w 1004937"/>
                <a:gd name="connsiteY46" fmla="*/ 633658 h 1036138"/>
                <a:gd name="connsiteX47" fmla="*/ 49537 w 1004937"/>
                <a:gd name="connsiteY47" fmla="*/ 569365 h 1036138"/>
                <a:gd name="connsiteX48" fmla="*/ 1912 w 1004937"/>
                <a:gd name="connsiteY48" fmla="*/ 450302 h 1036138"/>
                <a:gd name="connsiteX49" fmla="*/ 11437 w 1004937"/>
                <a:gd name="connsiteY49" fmla="*/ 338383 h 1036138"/>
                <a:gd name="connsiteX50" fmla="*/ 30487 w 1004937"/>
                <a:gd name="connsiteY50" fmla="*/ 300283 h 1036138"/>
                <a:gd name="connsiteX51" fmla="*/ 16200 w 1004937"/>
                <a:gd name="connsiteY51" fmla="*/ 245515 h 1036138"/>
                <a:gd name="connsiteX52" fmla="*/ 35250 w 1004937"/>
                <a:gd name="connsiteY52" fmla="*/ 228846 h 1036138"/>
                <a:gd name="connsiteX53" fmla="*/ 106687 w 1004937"/>
                <a:gd name="connsiteY53" fmla="*/ 238371 h 1036138"/>
                <a:gd name="connsiteX54" fmla="*/ 118594 w 1004937"/>
                <a:gd name="connsiteY54" fmla="*/ 245515 h 1036138"/>
                <a:gd name="connsiteX0" fmla="*/ 111450 w 1004937"/>
                <a:gd name="connsiteY0" fmla="*/ 300813 h 1036668"/>
                <a:gd name="connsiteX1" fmla="*/ 118594 w 1004937"/>
                <a:gd name="connsiteY1" fmla="*/ 246045 h 1036668"/>
                <a:gd name="connsiteX2" fmla="*/ 99544 w 1004937"/>
                <a:gd name="connsiteY2" fmla="*/ 181751 h 1036668"/>
                <a:gd name="connsiteX3" fmla="*/ 147344 w 1004937"/>
                <a:gd name="connsiteY3" fmla="*/ 170060 h 1036668"/>
                <a:gd name="connsiteX4" fmla="*/ 175040 w 1004937"/>
                <a:gd name="connsiteY4" fmla="*/ 189941 h 1036668"/>
                <a:gd name="connsiteX5" fmla="*/ 185248 w 1004937"/>
                <a:gd name="connsiteY5" fmla="*/ 190168 h 1036668"/>
                <a:gd name="connsiteX6" fmla="*/ 223369 w 1004937"/>
                <a:gd name="connsiteY6" fmla="*/ 186513 h 1036668"/>
                <a:gd name="connsiteX7" fmla="*/ 232434 w 1004937"/>
                <a:gd name="connsiteY7" fmla="*/ 166923 h 1036668"/>
                <a:gd name="connsiteX8" fmla="*/ 288852 w 1004937"/>
                <a:gd name="connsiteY8" fmla="*/ 102974 h 1036668"/>
                <a:gd name="connsiteX9" fmla="*/ 449672 w 1004937"/>
                <a:gd name="connsiteY9" fmla="*/ 79290 h 1036668"/>
                <a:gd name="connsiteX10" fmla="*/ 525811 w 1004937"/>
                <a:gd name="connsiteY10" fmla="*/ 73319 h 1036668"/>
                <a:gd name="connsiteX11" fmla="*/ 613791 w 1004937"/>
                <a:gd name="connsiteY11" fmla="*/ 68389 h 1036668"/>
                <a:gd name="connsiteX12" fmla="*/ 677103 w 1004937"/>
                <a:gd name="connsiteY12" fmla="*/ 3034 h 1036668"/>
                <a:gd name="connsiteX13" fmla="*/ 705242 w 1004937"/>
                <a:gd name="connsiteY13" fmla="*/ 14390 h 1036668"/>
                <a:gd name="connsiteX14" fmla="*/ 794869 w 1004937"/>
                <a:gd name="connsiteY14" fmla="*/ 46020 h 1036668"/>
                <a:gd name="connsiteX15" fmla="*/ 832969 w 1004937"/>
                <a:gd name="connsiteY15" fmla="*/ 74595 h 1036668"/>
                <a:gd name="connsiteX16" fmla="*/ 916312 w 1004937"/>
                <a:gd name="connsiteY16" fmla="*/ 74595 h 1036668"/>
                <a:gd name="connsiteX17" fmla="*/ 963937 w 1004937"/>
                <a:gd name="connsiteY17" fmla="*/ 131745 h 1036668"/>
                <a:gd name="connsiteX18" fmla="*/ 942506 w 1004937"/>
                <a:gd name="connsiteY18" fmla="*/ 191276 h 1036668"/>
                <a:gd name="connsiteX19" fmla="*/ 942506 w 1004937"/>
                <a:gd name="connsiteY19" fmla="*/ 250807 h 1036668"/>
                <a:gd name="connsiteX20" fmla="*/ 978225 w 1004937"/>
                <a:gd name="connsiteY20" fmla="*/ 317482 h 1036668"/>
                <a:gd name="connsiteX21" fmla="*/ 1004419 w 1004937"/>
                <a:gd name="connsiteY21" fmla="*/ 438926 h 1036668"/>
                <a:gd name="connsiteX22" fmla="*/ 994894 w 1004937"/>
                <a:gd name="connsiteY22" fmla="*/ 643713 h 1036668"/>
                <a:gd name="connsiteX23" fmla="*/ 985369 w 1004937"/>
                <a:gd name="connsiteY23" fmla="*/ 681813 h 1036668"/>
                <a:gd name="connsiteX24" fmla="*/ 1002037 w 1004937"/>
                <a:gd name="connsiteY24" fmla="*/ 727057 h 1036668"/>
                <a:gd name="connsiteX25" fmla="*/ 1000317 w 1004937"/>
                <a:gd name="connsiteY25" fmla="*/ 766657 h 1036668"/>
                <a:gd name="connsiteX26" fmla="*/ 966709 w 1004937"/>
                <a:gd name="connsiteY26" fmla="*/ 791704 h 1036668"/>
                <a:gd name="connsiteX27" fmla="*/ 932981 w 1004937"/>
                <a:gd name="connsiteY27" fmla="*/ 824688 h 1036668"/>
                <a:gd name="connsiteX28" fmla="*/ 880594 w 1004937"/>
                <a:gd name="connsiteY28" fmla="*/ 831832 h 1036668"/>
                <a:gd name="connsiteX29" fmla="*/ 847256 w 1004937"/>
                <a:gd name="connsiteY29" fmla="*/ 865170 h 1036668"/>
                <a:gd name="connsiteX30" fmla="*/ 759150 w 1004937"/>
                <a:gd name="connsiteY30" fmla="*/ 915176 h 1036668"/>
                <a:gd name="connsiteX31" fmla="*/ 694856 w 1004937"/>
                <a:gd name="connsiteY31" fmla="*/ 984232 h 1036668"/>
                <a:gd name="connsiteX32" fmla="*/ 654375 w 1004937"/>
                <a:gd name="connsiteY32" fmla="*/ 998520 h 1036668"/>
                <a:gd name="connsiteX33" fmla="*/ 599606 w 1004937"/>
                <a:gd name="connsiteY33" fmla="*/ 967563 h 1036668"/>
                <a:gd name="connsiteX34" fmla="*/ 568650 w 1004937"/>
                <a:gd name="connsiteY34" fmla="*/ 974707 h 1036668"/>
                <a:gd name="connsiteX35" fmla="*/ 490069 w 1004937"/>
                <a:gd name="connsiteY35" fmla="*/ 1036620 h 1036668"/>
                <a:gd name="connsiteX36" fmla="*/ 482711 w 1004937"/>
                <a:gd name="connsiteY36" fmla="*/ 984842 h 1036668"/>
                <a:gd name="connsiteX37" fmla="*/ 403405 w 1004937"/>
                <a:gd name="connsiteY37" fmla="*/ 974896 h 1036668"/>
                <a:gd name="connsiteX38" fmla="*/ 328144 w 1004937"/>
                <a:gd name="connsiteY38" fmla="*/ 922320 h 1036668"/>
                <a:gd name="connsiteX39" fmla="*/ 263850 w 1004937"/>
                <a:gd name="connsiteY39" fmla="*/ 943751 h 1036668"/>
                <a:gd name="connsiteX40" fmla="*/ 232894 w 1004937"/>
                <a:gd name="connsiteY40" fmla="*/ 912795 h 1036668"/>
                <a:gd name="connsiteX41" fmla="*/ 220987 w 1004937"/>
                <a:gd name="connsiteY41" fmla="*/ 877076 h 1036668"/>
                <a:gd name="connsiteX42" fmla="*/ 180506 w 1004937"/>
                <a:gd name="connsiteY42" fmla="*/ 858026 h 1036668"/>
                <a:gd name="connsiteX43" fmla="*/ 118594 w 1004937"/>
                <a:gd name="connsiteY43" fmla="*/ 781826 h 1036668"/>
                <a:gd name="connsiteX44" fmla="*/ 80494 w 1004937"/>
                <a:gd name="connsiteY44" fmla="*/ 686576 h 1036668"/>
                <a:gd name="connsiteX45" fmla="*/ 73350 w 1004937"/>
                <a:gd name="connsiteY45" fmla="*/ 634188 h 1036668"/>
                <a:gd name="connsiteX46" fmla="*/ 49537 w 1004937"/>
                <a:gd name="connsiteY46" fmla="*/ 569895 h 1036668"/>
                <a:gd name="connsiteX47" fmla="*/ 1912 w 1004937"/>
                <a:gd name="connsiteY47" fmla="*/ 450832 h 1036668"/>
                <a:gd name="connsiteX48" fmla="*/ 11437 w 1004937"/>
                <a:gd name="connsiteY48" fmla="*/ 338913 h 1036668"/>
                <a:gd name="connsiteX49" fmla="*/ 30487 w 1004937"/>
                <a:gd name="connsiteY49" fmla="*/ 300813 h 1036668"/>
                <a:gd name="connsiteX50" fmla="*/ 16200 w 1004937"/>
                <a:gd name="connsiteY50" fmla="*/ 246045 h 1036668"/>
                <a:gd name="connsiteX51" fmla="*/ 35250 w 1004937"/>
                <a:gd name="connsiteY51" fmla="*/ 229376 h 1036668"/>
                <a:gd name="connsiteX52" fmla="*/ 106687 w 1004937"/>
                <a:gd name="connsiteY52" fmla="*/ 238901 h 1036668"/>
                <a:gd name="connsiteX53" fmla="*/ 118594 w 1004937"/>
                <a:gd name="connsiteY53" fmla="*/ 246045 h 1036668"/>
                <a:gd name="connsiteX0" fmla="*/ 111450 w 1004937"/>
                <a:gd name="connsiteY0" fmla="*/ 297807 h 1033662"/>
                <a:gd name="connsiteX1" fmla="*/ 118594 w 1004937"/>
                <a:gd name="connsiteY1" fmla="*/ 243039 h 1033662"/>
                <a:gd name="connsiteX2" fmla="*/ 99544 w 1004937"/>
                <a:gd name="connsiteY2" fmla="*/ 178745 h 1033662"/>
                <a:gd name="connsiteX3" fmla="*/ 147344 w 1004937"/>
                <a:gd name="connsiteY3" fmla="*/ 167054 h 1033662"/>
                <a:gd name="connsiteX4" fmla="*/ 175040 w 1004937"/>
                <a:gd name="connsiteY4" fmla="*/ 186935 h 1033662"/>
                <a:gd name="connsiteX5" fmla="*/ 185248 w 1004937"/>
                <a:gd name="connsiteY5" fmla="*/ 187162 h 1033662"/>
                <a:gd name="connsiteX6" fmla="*/ 223369 w 1004937"/>
                <a:gd name="connsiteY6" fmla="*/ 183507 h 1033662"/>
                <a:gd name="connsiteX7" fmla="*/ 232434 w 1004937"/>
                <a:gd name="connsiteY7" fmla="*/ 163917 h 1033662"/>
                <a:gd name="connsiteX8" fmla="*/ 288852 w 1004937"/>
                <a:gd name="connsiteY8" fmla="*/ 99968 h 1033662"/>
                <a:gd name="connsiteX9" fmla="*/ 449672 w 1004937"/>
                <a:gd name="connsiteY9" fmla="*/ 76284 h 1033662"/>
                <a:gd name="connsiteX10" fmla="*/ 525811 w 1004937"/>
                <a:gd name="connsiteY10" fmla="*/ 70313 h 1033662"/>
                <a:gd name="connsiteX11" fmla="*/ 613791 w 1004937"/>
                <a:gd name="connsiteY11" fmla="*/ 65383 h 1033662"/>
                <a:gd name="connsiteX12" fmla="*/ 677103 w 1004937"/>
                <a:gd name="connsiteY12" fmla="*/ 28 h 1033662"/>
                <a:gd name="connsiteX13" fmla="*/ 715686 w 1004937"/>
                <a:gd name="connsiteY13" fmla="*/ 74166 h 1033662"/>
                <a:gd name="connsiteX14" fmla="*/ 794869 w 1004937"/>
                <a:gd name="connsiteY14" fmla="*/ 43014 h 1033662"/>
                <a:gd name="connsiteX15" fmla="*/ 832969 w 1004937"/>
                <a:gd name="connsiteY15" fmla="*/ 71589 h 1033662"/>
                <a:gd name="connsiteX16" fmla="*/ 916312 w 1004937"/>
                <a:gd name="connsiteY16" fmla="*/ 71589 h 1033662"/>
                <a:gd name="connsiteX17" fmla="*/ 963937 w 1004937"/>
                <a:gd name="connsiteY17" fmla="*/ 128739 h 1033662"/>
                <a:gd name="connsiteX18" fmla="*/ 942506 w 1004937"/>
                <a:gd name="connsiteY18" fmla="*/ 188270 h 1033662"/>
                <a:gd name="connsiteX19" fmla="*/ 942506 w 1004937"/>
                <a:gd name="connsiteY19" fmla="*/ 247801 h 1033662"/>
                <a:gd name="connsiteX20" fmla="*/ 978225 w 1004937"/>
                <a:gd name="connsiteY20" fmla="*/ 314476 h 1033662"/>
                <a:gd name="connsiteX21" fmla="*/ 1004419 w 1004937"/>
                <a:gd name="connsiteY21" fmla="*/ 435920 h 1033662"/>
                <a:gd name="connsiteX22" fmla="*/ 994894 w 1004937"/>
                <a:gd name="connsiteY22" fmla="*/ 640707 h 1033662"/>
                <a:gd name="connsiteX23" fmla="*/ 985369 w 1004937"/>
                <a:gd name="connsiteY23" fmla="*/ 678807 h 1033662"/>
                <a:gd name="connsiteX24" fmla="*/ 1002037 w 1004937"/>
                <a:gd name="connsiteY24" fmla="*/ 724051 h 1033662"/>
                <a:gd name="connsiteX25" fmla="*/ 1000317 w 1004937"/>
                <a:gd name="connsiteY25" fmla="*/ 763651 h 1033662"/>
                <a:gd name="connsiteX26" fmla="*/ 966709 w 1004937"/>
                <a:gd name="connsiteY26" fmla="*/ 788698 h 1033662"/>
                <a:gd name="connsiteX27" fmla="*/ 932981 w 1004937"/>
                <a:gd name="connsiteY27" fmla="*/ 821682 h 1033662"/>
                <a:gd name="connsiteX28" fmla="*/ 880594 w 1004937"/>
                <a:gd name="connsiteY28" fmla="*/ 828826 h 1033662"/>
                <a:gd name="connsiteX29" fmla="*/ 847256 w 1004937"/>
                <a:gd name="connsiteY29" fmla="*/ 862164 h 1033662"/>
                <a:gd name="connsiteX30" fmla="*/ 759150 w 1004937"/>
                <a:gd name="connsiteY30" fmla="*/ 912170 h 1033662"/>
                <a:gd name="connsiteX31" fmla="*/ 694856 w 1004937"/>
                <a:gd name="connsiteY31" fmla="*/ 981226 h 1033662"/>
                <a:gd name="connsiteX32" fmla="*/ 654375 w 1004937"/>
                <a:gd name="connsiteY32" fmla="*/ 995514 h 1033662"/>
                <a:gd name="connsiteX33" fmla="*/ 599606 w 1004937"/>
                <a:gd name="connsiteY33" fmla="*/ 964557 h 1033662"/>
                <a:gd name="connsiteX34" fmla="*/ 568650 w 1004937"/>
                <a:gd name="connsiteY34" fmla="*/ 971701 h 1033662"/>
                <a:gd name="connsiteX35" fmla="*/ 490069 w 1004937"/>
                <a:gd name="connsiteY35" fmla="*/ 1033614 h 1033662"/>
                <a:gd name="connsiteX36" fmla="*/ 482711 w 1004937"/>
                <a:gd name="connsiteY36" fmla="*/ 981836 h 1033662"/>
                <a:gd name="connsiteX37" fmla="*/ 403405 w 1004937"/>
                <a:gd name="connsiteY37" fmla="*/ 971890 h 1033662"/>
                <a:gd name="connsiteX38" fmla="*/ 328144 w 1004937"/>
                <a:gd name="connsiteY38" fmla="*/ 919314 h 1033662"/>
                <a:gd name="connsiteX39" fmla="*/ 263850 w 1004937"/>
                <a:gd name="connsiteY39" fmla="*/ 940745 h 1033662"/>
                <a:gd name="connsiteX40" fmla="*/ 232894 w 1004937"/>
                <a:gd name="connsiteY40" fmla="*/ 909789 h 1033662"/>
                <a:gd name="connsiteX41" fmla="*/ 220987 w 1004937"/>
                <a:gd name="connsiteY41" fmla="*/ 874070 h 1033662"/>
                <a:gd name="connsiteX42" fmla="*/ 180506 w 1004937"/>
                <a:gd name="connsiteY42" fmla="*/ 855020 h 1033662"/>
                <a:gd name="connsiteX43" fmla="*/ 118594 w 1004937"/>
                <a:gd name="connsiteY43" fmla="*/ 778820 h 1033662"/>
                <a:gd name="connsiteX44" fmla="*/ 80494 w 1004937"/>
                <a:gd name="connsiteY44" fmla="*/ 683570 h 1033662"/>
                <a:gd name="connsiteX45" fmla="*/ 73350 w 1004937"/>
                <a:gd name="connsiteY45" fmla="*/ 631182 h 1033662"/>
                <a:gd name="connsiteX46" fmla="*/ 49537 w 1004937"/>
                <a:gd name="connsiteY46" fmla="*/ 566889 h 1033662"/>
                <a:gd name="connsiteX47" fmla="*/ 1912 w 1004937"/>
                <a:gd name="connsiteY47" fmla="*/ 447826 h 1033662"/>
                <a:gd name="connsiteX48" fmla="*/ 11437 w 1004937"/>
                <a:gd name="connsiteY48" fmla="*/ 335907 h 1033662"/>
                <a:gd name="connsiteX49" fmla="*/ 30487 w 1004937"/>
                <a:gd name="connsiteY49" fmla="*/ 297807 h 1033662"/>
                <a:gd name="connsiteX50" fmla="*/ 16200 w 1004937"/>
                <a:gd name="connsiteY50" fmla="*/ 243039 h 1033662"/>
                <a:gd name="connsiteX51" fmla="*/ 35250 w 1004937"/>
                <a:gd name="connsiteY51" fmla="*/ 226370 h 1033662"/>
                <a:gd name="connsiteX52" fmla="*/ 106687 w 1004937"/>
                <a:gd name="connsiteY52" fmla="*/ 235895 h 1033662"/>
                <a:gd name="connsiteX53" fmla="*/ 118594 w 1004937"/>
                <a:gd name="connsiteY53" fmla="*/ 243039 h 1033662"/>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4869 w 1004937"/>
                <a:gd name="connsiteY14" fmla="*/ 1998 h 992646"/>
                <a:gd name="connsiteX15" fmla="*/ 832969 w 1004937"/>
                <a:gd name="connsiteY15" fmla="*/ 30573 h 992646"/>
                <a:gd name="connsiteX16" fmla="*/ 916312 w 1004937"/>
                <a:gd name="connsiteY16" fmla="*/ 30573 h 992646"/>
                <a:gd name="connsiteX17" fmla="*/ 963937 w 1004937"/>
                <a:gd name="connsiteY17" fmla="*/ 87723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4869 w 1004937"/>
                <a:gd name="connsiteY14" fmla="*/ 1998 h 992646"/>
                <a:gd name="connsiteX15" fmla="*/ 803513 w 1004937"/>
                <a:gd name="connsiteY15" fmla="*/ 71180 h 992646"/>
                <a:gd name="connsiteX16" fmla="*/ 916312 w 1004937"/>
                <a:gd name="connsiteY16" fmla="*/ 30573 h 992646"/>
                <a:gd name="connsiteX17" fmla="*/ 963937 w 1004937"/>
                <a:gd name="connsiteY17" fmla="*/ 87723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4869 w 1004937"/>
                <a:gd name="connsiteY14" fmla="*/ 1998 h 992646"/>
                <a:gd name="connsiteX15" fmla="*/ 837147 w 1004937"/>
                <a:gd name="connsiteY15" fmla="*/ 55685 h 992646"/>
                <a:gd name="connsiteX16" fmla="*/ 916312 w 1004937"/>
                <a:gd name="connsiteY16" fmla="*/ 30573 h 992646"/>
                <a:gd name="connsiteX17" fmla="*/ 963937 w 1004937"/>
                <a:gd name="connsiteY17" fmla="*/ 87723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4869 w 1004937"/>
                <a:gd name="connsiteY14" fmla="*/ 1998 h 992646"/>
                <a:gd name="connsiteX15" fmla="*/ 837147 w 1004937"/>
                <a:gd name="connsiteY15" fmla="*/ 55685 h 992646"/>
                <a:gd name="connsiteX16" fmla="*/ 889592 w 1004937"/>
                <a:gd name="connsiteY16" fmla="*/ 65863 h 992646"/>
                <a:gd name="connsiteX17" fmla="*/ 963937 w 1004937"/>
                <a:gd name="connsiteY17" fmla="*/ 87723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4869 w 1004937"/>
                <a:gd name="connsiteY14" fmla="*/ 1998 h 992646"/>
                <a:gd name="connsiteX15" fmla="*/ 837147 w 1004937"/>
                <a:gd name="connsiteY15" fmla="*/ 55685 h 992646"/>
                <a:gd name="connsiteX16" fmla="*/ 889592 w 1004937"/>
                <a:gd name="connsiteY16" fmla="*/ 65863 h 992646"/>
                <a:gd name="connsiteX17" fmla="*/ 943340 w 1004937"/>
                <a:gd name="connsiteY17" fmla="*/ 94507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6958 w 1004937"/>
                <a:gd name="connsiteY14" fmla="*/ 14554 h 992646"/>
                <a:gd name="connsiteX15" fmla="*/ 837147 w 1004937"/>
                <a:gd name="connsiteY15" fmla="*/ 55685 h 992646"/>
                <a:gd name="connsiteX16" fmla="*/ 889592 w 1004937"/>
                <a:gd name="connsiteY16" fmla="*/ 65863 h 992646"/>
                <a:gd name="connsiteX17" fmla="*/ 943340 w 1004937"/>
                <a:gd name="connsiteY17" fmla="*/ 94507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791 h 992646"/>
                <a:gd name="connsiteX1" fmla="*/ 118594 w 1004937"/>
                <a:gd name="connsiteY1" fmla="*/ 202023 h 992646"/>
                <a:gd name="connsiteX2" fmla="*/ 99544 w 1004937"/>
                <a:gd name="connsiteY2" fmla="*/ 137729 h 992646"/>
                <a:gd name="connsiteX3" fmla="*/ 147344 w 1004937"/>
                <a:gd name="connsiteY3" fmla="*/ 126038 h 992646"/>
                <a:gd name="connsiteX4" fmla="*/ 175040 w 1004937"/>
                <a:gd name="connsiteY4" fmla="*/ 145919 h 992646"/>
                <a:gd name="connsiteX5" fmla="*/ 185248 w 1004937"/>
                <a:gd name="connsiteY5" fmla="*/ 146146 h 992646"/>
                <a:gd name="connsiteX6" fmla="*/ 223369 w 1004937"/>
                <a:gd name="connsiteY6" fmla="*/ 142491 h 992646"/>
                <a:gd name="connsiteX7" fmla="*/ 232434 w 1004937"/>
                <a:gd name="connsiteY7" fmla="*/ 122901 h 992646"/>
                <a:gd name="connsiteX8" fmla="*/ 288852 w 1004937"/>
                <a:gd name="connsiteY8" fmla="*/ 58952 h 992646"/>
                <a:gd name="connsiteX9" fmla="*/ 449672 w 1004937"/>
                <a:gd name="connsiteY9" fmla="*/ 35268 h 992646"/>
                <a:gd name="connsiteX10" fmla="*/ 525811 w 1004937"/>
                <a:gd name="connsiteY10" fmla="*/ 29297 h 992646"/>
                <a:gd name="connsiteX11" fmla="*/ 613791 w 1004937"/>
                <a:gd name="connsiteY11" fmla="*/ 24367 h 992646"/>
                <a:gd name="connsiteX12" fmla="*/ 673069 w 1004937"/>
                <a:gd name="connsiteY12" fmla="*/ 74 h 992646"/>
                <a:gd name="connsiteX13" fmla="*/ 715686 w 1004937"/>
                <a:gd name="connsiteY13" fmla="*/ 33150 h 992646"/>
                <a:gd name="connsiteX14" fmla="*/ 796958 w 1004937"/>
                <a:gd name="connsiteY14" fmla="*/ 14554 h 992646"/>
                <a:gd name="connsiteX15" fmla="*/ 837147 w 1004937"/>
                <a:gd name="connsiteY15" fmla="*/ 55685 h 992646"/>
                <a:gd name="connsiteX16" fmla="*/ 889592 w 1004937"/>
                <a:gd name="connsiteY16" fmla="*/ 65863 h 992646"/>
                <a:gd name="connsiteX17" fmla="*/ 943340 w 1004937"/>
                <a:gd name="connsiteY17" fmla="*/ 94507 h 992646"/>
                <a:gd name="connsiteX18" fmla="*/ 942506 w 1004937"/>
                <a:gd name="connsiteY18" fmla="*/ 147254 h 992646"/>
                <a:gd name="connsiteX19" fmla="*/ 942506 w 1004937"/>
                <a:gd name="connsiteY19" fmla="*/ 206785 h 992646"/>
                <a:gd name="connsiteX20" fmla="*/ 978225 w 1004937"/>
                <a:gd name="connsiteY20" fmla="*/ 273460 h 992646"/>
                <a:gd name="connsiteX21" fmla="*/ 1004419 w 1004937"/>
                <a:gd name="connsiteY21" fmla="*/ 394904 h 992646"/>
                <a:gd name="connsiteX22" fmla="*/ 994894 w 1004937"/>
                <a:gd name="connsiteY22" fmla="*/ 599691 h 992646"/>
                <a:gd name="connsiteX23" fmla="*/ 985369 w 1004937"/>
                <a:gd name="connsiteY23" fmla="*/ 637791 h 992646"/>
                <a:gd name="connsiteX24" fmla="*/ 1002037 w 1004937"/>
                <a:gd name="connsiteY24" fmla="*/ 683035 h 992646"/>
                <a:gd name="connsiteX25" fmla="*/ 1000317 w 1004937"/>
                <a:gd name="connsiteY25" fmla="*/ 722635 h 992646"/>
                <a:gd name="connsiteX26" fmla="*/ 966709 w 1004937"/>
                <a:gd name="connsiteY26" fmla="*/ 747682 h 992646"/>
                <a:gd name="connsiteX27" fmla="*/ 932981 w 1004937"/>
                <a:gd name="connsiteY27" fmla="*/ 780666 h 992646"/>
                <a:gd name="connsiteX28" fmla="*/ 880594 w 1004937"/>
                <a:gd name="connsiteY28" fmla="*/ 787810 h 992646"/>
                <a:gd name="connsiteX29" fmla="*/ 847256 w 1004937"/>
                <a:gd name="connsiteY29" fmla="*/ 821148 h 992646"/>
                <a:gd name="connsiteX30" fmla="*/ 759150 w 1004937"/>
                <a:gd name="connsiteY30" fmla="*/ 871154 h 992646"/>
                <a:gd name="connsiteX31" fmla="*/ 694856 w 1004937"/>
                <a:gd name="connsiteY31" fmla="*/ 940210 h 992646"/>
                <a:gd name="connsiteX32" fmla="*/ 654375 w 1004937"/>
                <a:gd name="connsiteY32" fmla="*/ 954498 h 992646"/>
                <a:gd name="connsiteX33" fmla="*/ 599606 w 1004937"/>
                <a:gd name="connsiteY33" fmla="*/ 923541 h 992646"/>
                <a:gd name="connsiteX34" fmla="*/ 568650 w 1004937"/>
                <a:gd name="connsiteY34" fmla="*/ 930685 h 992646"/>
                <a:gd name="connsiteX35" fmla="*/ 490069 w 1004937"/>
                <a:gd name="connsiteY35" fmla="*/ 992598 h 992646"/>
                <a:gd name="connsiteX36" fmla="*/ 482711 w 1004937"/>
                <a:gd name="connsiteY36" fmla="*/ 940820 h 992646"/>
                <a:gd name="connsiteX37" fmla="*/ 403405 w 1004937"/>
                <a:gd name="connsiteY37" fmla="*/ 930874 h 992646"/>
                <a:gd name="connsiteX38" fmla="*/ 328144 w 1004937"/>
                <a:gd name="connsiteY38" fmla="*/ 878298 h 992646"/>
                <a:gd name="connsiteX39" fmla="*/ 263850 w 1004937"/>
                <a:gd name="connsiteY39" fmla="*/ 899729 h 992646"/>
                <a:gd name="connsiteX40" fmla="*/ 232894 w 1004937"/>
                <a:gd name="connsiteY40" fmla="*/ 868773 h 992646"/>
                <a:gd name="connsiteX41" fmla="*/ 220987 w 1004937"/>
                <a:gd name="connsiteY41" fmla="*/ 833054 h 992646"/>
                <a:gd name="connsiteX42" fmla="*/ 180506 w 1004937"/>
                <a:gd name="connsiteY42" fmla="*/ 814004 h 992646"/>
                <a:gd name="connsiteX43" fmla="*/ 118594 w 1004937"/>
                <a:gd name="connsiteY43" fmla="*/ 737804 h 992646"/>
                <a:gd name="connsiteX44" fmla="*/ 80494 w 1004937"/>
                <a:gd name="connsiteY44" fmla="*/ 642554 h 992646"/>
                <a:gd name="connsiteX45" fmla="*/ 73350 w 1004937"/>
                <a:gd name="connsiteY45" fmla="*/ 590166 h 992646"/>
                <a:gd name="connsiteX46" fmla="*/ 49537 w 1004937"/>
                <a:gd name="connsiteY46" fmla="*/ 525873 h 992646"/>
                <a:gd name="connsiteX47" fmla="*/ 1912 w 1004937"/>
                <a:gd name="connsiteY47" fmla="*/ 406810 h 992646"/>
                <a:gd name="connsiteX48" fmla="*/ 11437 w 1004937"/>
                <a:gd name="connsiteY48" fmla="*/ 294891 h 992646"/>
                <a:gd name="connsiteX49" fmla="*/ 30487 w 1004937"/>
                <a:gd name="connsiteY49" fmla="*/ 256791 h 992646"/>
                <a:gd name="connsiteX50" fmla="*/ 16200 w 1004937"/>
                <a:gd name="connsiteY50" fmla="*/ 202023 h 992646"/>
                <a:gd name="connsiteX51" fmla="*/ 35250 w 1004937"/>
                <a:gd name="connsiteY51" fmla="*/ 185354 h 992646"/>
                <a:gd name="connsiteX52" fmla="*/ 106687 w 1004937"/>
                <a:gd name="connsiteY52" fmla="*/ 194879 h 992646"/>
                <a:gd name="connsiteX53" fmla="*/ 118594 w 1004937"/>
                <a:gd name="connsiteY53" fmla="*/ 202023 h 992646"/>
                <a:gd name="connsiteX0" fmla="*/ 111450 w 1004937"/>
                <a:gd name="connsiteY0" fmla="*/ 256827 h 992682"/>
                <a:gd name="connsiteX1" fmla="*/ 118594 w 1004937"/>
                <a:gd name="connsiteY1" fmla="*/ 202059 h 992682"/>
                <a:gd name="connsiteX2" fmla="*/ 99544 w 1004937"/>
                <a:gd name="connsiteY2" fmla="*/ 137765 h 992682"/>
                <a:gd name="connsiteX3" fmla="*/ 147344 w 1004937"/>
                <a:gd name="connsiteY3" fmla="*/ 126074 h 992682"/>
                <a:gd name="connsiteX4" fmla="*/ 175040 w 1004937"/>
                <a:gd name="connsiteY4" fmla="*/ 145955 h 992682"/>
                <a:gd name="connsiteX5" fmla="*/ 185248 w 1004937"/>
                <a:gd name="connsiteY5" fmla="*/ 146182 h 992682"/>
                <a:gd name="connsiteX6" fmla="*/ 223369 w 1004937"/>
                <a:gd name="connsiteY6" fmla="*/ 142527 h 992682"/>
                <a:gd name="connsiteX7" fmla="*/ 232434 w 1004937"/>
                <a:gd name="connsiteY7" fmla="*/ 122937 h 992682"/>
                <a:gd name="connsiteX8" fmla="*/ 288852 w 1004937"/>
                <a:gd name="connsiteY8" fmla="*/ 58988 h 992682"/>
                <a:gd name="connsiteX9" fmla="*/ 449672 w 1004937"/>
                <a:gd name="connsiteY9" fmla="*/ 35304 h 992682"/>
                <a:gd name="connsiteX10" fmla="*/ 525811 w 1004937"/>
                <a:gd name="connsiteY10" fmla="*/ 29333 h 992682"/>
                <a:gd name="connsiteX11" fmla="*/ 622702 w 1004937"/>
                <a:gd name="connsiteY11" fmla="*/ 46775 h 992682"/>
                <a:gd name="connsiteX12" fmla="*/ 673069 w 1004937"/>
                <a:gd name="connsiteY12" fmla="*/ 110 h 992682"/>
                <a:gd name="connsiteX13" fmla="*/ 715686 w 1004937"/>
                <a:gd name="connsiteY13" fmla="*/ 33186 h 992682"/>
                <a:gd name="connsiteX14" fmla="*/ 796958 w 1004937"/>
                <a:gd name="connsiteY14" fmla="*/ 14590 h 992682"/>
                <a:gd name="connsiteX15" fmla="*/ 837147 w 1004937"/>
                <a:gd name="connsiteY15" fmla="*/ 55721 h 992682"/>
                <a:gd name="connsiteX16" fmla="*/ 889592 w 1004937"/>
                <a:gd name="connsiteY16" fmla="*/ 65899 h 992682"/>
                <a:gd name="connsiteX17" fmla="*/ 943340 w 1004937"/>
                <a:gd name="connsiteY17" fmla="*/ 94543 h 992682"/>
                <a:gd name="connsiteX18" fmla="*/ 942506 w 1004937"/>
                <a:gd name="connsiteY18" fmla="*/ 147290 h 992682"/>
                <a:gd name="connsiteX19" fmla="*/ 942506 w 1004937"/>
                <a:gd name="connsiteY19" fmla="*/ 206821 h 992682"/>
                <a:gd name="connsiteX20" fmla="*/ 978225 w 1004937"/>
                <a:gd name="connsiteY20" fmla="*/ 273496 h 992682"/>
                <a:gd name="connsiteX21" fmla="*/ 1004419 w 1004937"/>
                <a:gd name="connsiteY21" fmla="*/ 394940 h 992682"/>
                <a:gd name="connsiteX22" fmla="*/ 994894 w 1004937"/>
                <a:gd name="connsiteY22" fmla="*/ 599727 h 992682"/>
                <a:gd name="connsiteX23" fmla="*/ 985369 w 1004937"/>
                <a:gd name="connsiteY23" fmla="*/ 637827 h 992682"/>
                <a:gd name="connsiteX24" fmla="*/ 1002037 w 1004937"/>
                <a:gd name="connsiteY24" fmla="*/ 683071 h 992682"/>
                <a:gd name="connsiteX25" fmla="*/ 1000317 w 1004937"/>
                <a:gd name="connsiteY25" fmla="*/ 722671 h 992682"/>
                <a:gd name="connsiteX26" fmla="*/ 966709 w 1004937"/>
                <a:gd name="connsiteY26" fmla="*/ 747718 h 992682"/>
                <a:gd name="connsiteX27" fmla="*/ 932981 w 1004937"/>
                <a:gd name="connsiteY27" fmla="*/ 780702 h 992682"/>
                <a:gd name="connsiteX28" fmla="*/ 880594 w 1004937"/>
                <a:gd name="connsiteY28" fmla="*/ 787846 h 992682"/>
                <a:gd name="connsiteX29" fmla="*/ 847256 w 1004937"/>
                <a:gd name="connsiteY29" fmla="*/ 821184 h 992682"/>
                <a:gd name="connsiteX30" fmla="*/ 759150 w 1004937"/>
                <a:gd name="connsiteY30" fmla="*/ 871190 h 992682"/>
                <a:gd name="connsiteX31" fmla="*/ 694856 w 1004937"/>
                <a:gd name="connsiteY31" fmla="*/ 940246 h 992682"/>
                <a:gd name="connsiteX32" fmla="*/ 654375 w 1004937"/>
                <a:gd name="connsiteY32" fmla="*/ 954534 h 992682"/>
                <a:gd name="connsiteX33" fmla="*/ 599606 w 1004937"/>
                <a:gd name="connsiteY33" fmla="*/ 923577 h 992682"/>
                <a:gd name="connsiteX34" fmla="*/ 568650 w 1004937"/>
                <a:gd name="connsiteY34" fmla="*/ 930721 h 992682"/>
                <a:gd name="connsiteX35" fmla="*/ 490069 w 1004937"/>
                <a:gd name="connsiteY35" fmla="*/ 992634 h 992682"/>
                <a:gd name="connsiteX36" fmla="*/ 482711 w 1004937"/>
                <a:gd name="connsiteY36" fmla="*/ 940856 h 992682"/>
                <a:gd name="connsiteX37" fmla="*/ 403405 w 1004937"/>
                <a:gd name="connsiteY37" fmla="*/ 930910 h 992682"/>
                <a:gd name="connsiteX38" fmla="*/ 328144 w 1004937"/>
                <a:gd name="connsiteY38" fmla="*/ 878334 h 992682"/>
                <a:gd name="connsiteX39" fmla="*/ 263850 w 1004937"/>
                <a:gd name="connsiteY39" fmla="*/ 899765 h 992682"/>
                <a:gd name="connsiteX40" fmla="*/ 232894 w 1004937"/>
                <a:gd name="connsiteY40" fmla="*/ 868809 h 992682"/>
                <a:gd name="connsiteX41" fmla="*/ 220987 w 1004937"/>
                <a:gd name="connsiteY41" fmla="*/ 833090 h 992682"/>
                <a:gd name="connsiteX42" fmla="*/ 180506 w 1004937"/>
                <a:gd name="connsiteY42" fmla="*/ 814040 h 992682"/>
                <a:gd name="connsiteX43" fmla="*/ 118594 w 1004937"/>
                <a:gd name="connsiteY43" fmla="*/ 737840 h 992682"/>
                <a:gd name="connsiteX44" fmla="*/ 80494 w 1004937"/>
                <a:gd name="connsiteY44" fmla="*/ 642590 h 992682"/>
                <a:gd name="connsiteX45" fmla="*/ 73350 w 1004937"/>
                <a:gd name="connsiteY45" fmla="*/ 590202 h 992682"/>
                <a:gd name="connsiteX46" fmla="*/ 49537 w 1004937"/>
                <a:gd name="connsiteY46" fmla="*/ 525909 h 992682"/>
                <a:gd name="connsiteX47" fmla="*/ 1912 w 1004937"/>
                <a:gd name="connsiteY47" fmla="*/ 406846 h 992682"/>
                <a:gd name="connsiteX48" fmla="*/ 11437 w 1004937"/>
                <a:gd name="connsiteY48" fmla="*/ 294927 h 992682"/>
                <a:gd name="connsiteX49" fmla="*/ 30487 w 1004937"/>
                <a:gd name="connsiteY49" fmla="*/ 256827 h 992682"/>
                <a:gd name="connsiteX50" fmla="*/ 16200 w 1004937"/>
                <a:gd name="connsiteY50" fmla="*/ 202059 h 992682"/>
                <a:gd name="connsiteX51" fmla="*/ 35250 w 1004937"/>
                <a:gd name="connsiteY51" fmla="*/ 185390 h 992682"/>
                <a:gd name="connsiteX52" fmla="*/ 106687 w 1004937"/>
                <a:gd name="connsiteY52" fmla="*/ 194915 h 992682"/>
                <a:gd name="connsiteX53" fmla="*/ 118594 w 1004937"/>
                <a:gd name="connsiteY53" fmla="*/ 202059 h 992682"/>
                <a:gd name="connsiteX0" fmla="*/ 111450 w 1004937"/>
                <a:gd name="connsiteY0" fmla="*/ 242683 h 978538"/>
                <a:gd name="connsiteX1" fmla="*/ 118594 w 1004937"/>
                <a:gd name="connsiteY1" fmla="*/ 187915 h 978538"/>
                <a:gd name="connsiteX2" fmla="*/ 99544 w 1004937"/>
                <a:gd name="connsiteY2" fmla="*/ 123621 h 978538"/>
                <a:gd name="connsiteX3" fmla="*/ 147344 w 1004937"/>
                <a:gd name="connsiteY3" fmla="*/ 111930 h 978538"/>
                <a:gd name="connsiteX4" fmla="*/ 175040 w 1004937"/>
                <a:gd name="connsiteY4" fmla="*/ 131811 h 978538"/>
                <a:gd name="connsiteX5" fmla="*/ 185248 w 1004937"/>
                <a:gd name="connsiteY5" fmla="*/ 132038 h 978538"/>
                <a:gd name="connsiteX6" fmla="*/ 223369 w 1004937"/>
                <a:gd name="connsiteY6" fmla="*/ 128383 h 978538"/>
                <a:gd name="connsiteX7" fmla="*/ 232434 w 1004937"/>
                <a:gd name="connsiteY7" fmla="*/ 108793 h 978538"/>
                <a:gd name="connsiteX8" fmla="*/ 288852 w 1004937"/>
                <a:gd name="connsiteY8" fmla="*/ 44844 h 978538"/>
                <a:gd name="connsiteX9" fmla="*/ 449672 w 1004937"/>
                <a:gd name="connsiteY9" fmla="*/ 21160 h 978538"/>
                <a:gd name="connsiteX10" fmla="*/ 525811 w 1004937"/>
                <a:gd name="connsiteY10" fmla="*/ 15189 h 978538"/>
                <a:gd name="connsiteX11" fmla="*/ 622702 w 1004937"/>
                <a:gd name="connsiteY11" fmla="*/ 32631 h 978538"/>
                <a:gd name="connsiteX12" fmla="*/ 666222 w 1004937"/>
                <a:gd name="connsiteY12" fmla="*/ 7203 h 978538"/>
                <a:gd name="connsiteX13" fmla="*/ 715686 w 1004937"/>
                <a:gd name="connsiteY13" fmla="*/ 19042 h 978538"/>
                <a:gd name="connsiteX14" fmla="*/ 796958 w 1004937"/>
                <a:gd name="connsiteY14" fmla="*/ 446 h 978538"/>
                <a:gd name="connsiteX15" fmla="*/ 837147 w 1004937"/>
                <a:gd name="connsiteY15" fmla="*/ 41577 h 978538"/>
                <a:gd name="connsiteX16" fmla="*/ 889592 w 1004937"/>
                <a:gd name="connsiteY16" fmla="*/ 51755 h 978538"/>
                <a:gd name="connsiteX17" fmla="*/ 943340 w 1004937"/>
                <a:gd name="connsiteY17" fmla="*/ 80399 h 978538"/>
                <a:gd name="connsiteX18" fmla="*/ 942506 w 1004937"/>
                <a:gd name="connsiteY18" fmla="*/ 133146 h 978538"/>
                <a:gd name="connsiteX19" fmla="*/ 942506 w 1004937"/>
                <a:gd name="connsiteY19" fmla="*/ 192677 h 978538"/>
                <a:gd name="connsiteX20" fmla="*/ 978225 w 1004937"/>
                <a:gd name="connsiteY20" fmla="*/ 259352 h 978538"/>
                <a:gd name="connsiteX21" fmla="*/ 1004419 w 1004937"/>
                <a:gd name="connsiteY21" fmla="*/ 380796 h 978538"/>
                <a:gd name="connsiteX22" fmla="*/ 994894 w 1004937"/>
                <a:gd name="connsiteY22" fmla="*/ 585583 h 978538"/>
                <a:gd name="connsiteX23" fmla="*/ 985369 w 1004937"/>
                <a:gd name="connsiteY23" fmla="*/ 623683 h 978538"/>
                <a:gd name="connsiteX24" fmla="*/ 1002037 w 1004937"/>
                <a:gd name="connsiteY24" fmla="*/ 668927 h 978538"/>
                <a:gd name="connsiteX25" fmla="*/ 1000317 w 1004937"/>
                <a:gd name="connsiteY25" fmla="*/ 708527 h 978538"/>
                <a:gd name="connsiteX26" fmla="*/ 966709 w 1004937"/>
                <a:gd name="connsiteY26" fmla="*/ 733574 h 978538"/>
                <a:gd name="connsiteX27" fmla="*/ 932981 w 1004937"/>
                <a:gd name="connsiteY27" fmla="*/ 766558 h 978538"/>
                <a:gd name="connsiteX28" fmla="*/ 880594 w 1004937"/>
                <a:gd name="connsiteY28" fmla="*/ 773702 h 978538"/>
                <a:gd name="connsiteX29" fmla="*/ 847256 w 1004937"/>
                <a:gd name="connsiteY29" fmla="*/ 807040 h 978538"/>
                <a:gd name="connsiteX30" fmla="*/ 759150 w 1004937"/>
                <a:gd name="connsiteY30" fmla="*/ 857046 h 978538"/>
                <a:gd name="connsiteX31" fmla="*/ 694856 w 1004937"/>
                <a:gd name="connsiteY31" fmla="*/ 926102 h 978538"/>
                <a:gd name="connsiteX32" fmla="*/ 654375 w 1004937"/>
                <a:gd name="connsiteY32" fmla="*/ 940390 h 978538"/>
                <a:gd name="connsiteX33" fmla="*/ 599606 w 1004937"/>
                <a:gd name="connsiteY33" fmla="*/ 909433 h 978538"/>
                <a:gd name="connsiteX34" fmla="*/ 568650 w 1004937"/>
                <a:gd name="connsiteY34" fmla="*/ 916577 h 978538"/>
                <a:gd name="connsiteX35" fmla="*/ 490069 w 1004937"/>
                <a:gd name="connsiteY35" fmla="*/ 978490 h 978538"/>
                <a:gd name="connsiteX36" fmla="*/ 482711 w 1004937"/>
                <a:gd name="connsiteY36" fmla="*/ 926712 h 978538"/>
                <a:gd name="connsiteX37" fmla="*/ 403405 w 1004937"/>
                <a:gd name="connsiteY37" fmla="*/ 916766 h 978538"/>
                <a:gd name="connsiteX38" fmla="*/ 328144 w 1004937"/>
                <a:gd name="connsiteY38" fmla="*/ 864190 h 978538"/>
                <a:gd name="connsiteX39" fmla="*/ 263850 w 1004937"/>
                <a:gd name="connsiteY39" fmla="*/ 885621 h 978538"/>
                <a:gd name="connsiteX40" fmla="*/ 232894 w 1004937"/>
                <a:gd name="connsiteY40" fmla="*/ 854665 h 978538"/>
                <a:gd name="connsiteX41" fmla="*/ 220987 w 1004937"/>
                <a:gd name="connsiteY41" fmla="*/ 818946 h 978538"/>
                <a:gd name="connsiteX42" fmla="*/ 180506 w 1004937"/>
                <a:gd name="connsiteY42" fmla="*/ 799896 h 978538"/>
                <a:gd name="connsiteX43" fmla="*/ 118594 w 1004937"/>
                <a:gd name="connsiteY43" fmla="*/ 723696 h 978538"/>
                <a:gd name="connsiteX44" fmla="*/ 80494 w 1004937"/>
                <a:gd name="connsiteY44" fmla="*/ 628446 h 978538"/>
                <a:gd name="connsiteX45" fmla="*/ 73350 w 1004937"/>
                <a:gd name="connsiteY45" fmla="*/ 576058 h 978538"/>
                <a:gd name="connsiteX46" fmla="*/ 49537 w 1004937"/>
                <a:gd name="connsiteY46" fmla="*/ 511765 h 978538"/>
                <a:gd name="connsiteX47" fmla="*/ 1912 w 1004937"/>
                <a:gd name="connsiteY47" fmla="*/ 392702 h 978538"/>
                <a:gd name="connsiteX48" fmla="*/ 11437 w 1004937"/>
                <a:gd name="connsiteY48" fmla="*/ 280783 h 978538"/>
                <a:gd name="connsiteX49" fmla="*/ 30487 w 1004937"/>
                <a:gd name="connsiteY49" fmla="*/ 242683 h 978538"/>
                <a:gd name="connsiteX50" fmla="*/ 16200 w 1004937"/>
                <a:gd name="connsiteY50" fmla="*/ 187915 h 978538"/>
                <a:gd name="connsiteX51" fmla="*/ 35250 w 1004937"/>
                <a:gd name="connsiteY51" fmla="*/ 171246 h 978538"/>
                <a:gd name="connsiteX52" fmla="*/ 106687 w 1004937"/>
                <a:gd name="connsiteY52" fmla="*/ 180771 h 978538"/>
                <a:gd name="connsiteX53" fmla="*/ 118594 w 1004937"/>
                <a:gd name="connsiteY53" fmla="*/ 187915 h 978538"/>
                <a:gd name="connsiteX0" fmla="*/ 111450 w 1004937"/>
                <a:gd name="connsiteY0" fmla="*/ 242284 h 978139"/>
                <a:gd name="connsiteX1" fmla="*/ 118594 w 1004937"/>
                <a:gd name="connsiteY1" fmla="*/ 187516 h 978139"/>
                <a:gd name="connsiteX2" fmla="*/ 99544 w 1004937"/>
                <a:gd name="connsiteY2" fmla="*/ 123222 h 978139"/>
                <a:gd name="connsiteX3" fmla="*/ 147344 w 1004937"/>
                <a:gd name="connsiteY3" fmla="*/ 111531 h 978139"/>
                <a:gd name="connsiteX4" fmla="*/ 175040 w 1004937"/>
                <a:gd name="connsiteY4" fmla="*/ 131412 h 978139"/>
                <a:gd name="connsiteX5" fmla="*/ 185248 w 1004937"/>
                <a:gd name="connsiteY5" fmla="*/ 131639 h 978139"/>
                <a:gd name="connsiteX6" fmla="*/ 223369 w 1004937"/>
                <a:gd name="connsiteY6" fmla="*/ 127984 h 978139"/>
                <a:gd name="connsiteX7" fmla="*/ 232434 w 1004937"/>
                <a:gd name="connsiteY7" fmla="*/ 108394 h 978139"/>
                <a:gd name="connsiteX8" fmla="*/ 288852 w 1004937"/>
                <a:gd name="connsiteY8" fmla="*/ 44445 h 978139"/>
                <a:gd name="connsiteX9" fmla="*/ 449672 w 1004937"/>
                <a:gd name="connsiteY9" fmla="*/ 20761 h 978139"/>
                <a:gd name="connsiteX10" fmla="*/ 525811 w 1004937"/>
                <a:gd name="connsiteY10" fmla="*/ 14790 h 978139"/>
                <a:gd name="connsiteX11" fmla="*/ 622702 w 1004937"/>
                <a:gd name="connsiteY11" fmla="*/ 32232 h 978139"/>
                <a:gd name="connsiteX12" fmla="*/ 666222 w 1004937"/>
                <a:gd name="connsiteY12" fmla="*/ 6804 h 978139"/>
                <a:gd name="connsiteX13" fmla="*/ 703610 w 1004937"/>
                <a:gd name="connsiteY13" fmla="*/ 50038 h 978139"/>
                <a:gd name="connsiteX14" fmla="*/ 796958 w 1004937"/>
                <a:gd name="connsiteY14" fmla="*/ 47 h 978139"/>
                <a:gd name="connsiteX15" fmla="*/ 837147 w 1004937"/>
                <a:gd name="connsiteY15" fmla="*/ 41178 h 978139"/>
                <a:gd name="connsiteX16" fmla="*/ 889592 w 1004937"/>
                <a:gd name="connsiteY16" fmla="*/ 51356 h 978139"/>
                <a:gd name="connsiteX17" fmla="*/ 943340 w 1004937"/>
                <a:gd name="connsiteY17" fmla="*/ 80000 h 978139"/>
                <a:gd name="connsiteX18" fmla="*/ 942506 w 1004937"/>
                <a:gd name="connsiteY18" fmla="*/ 132747 h 978139"/>
                <a:gd name="connsiteX19" fmla="*/ 942506 w 1004937"/>
                <a:gd name="connsiteY19" fmla="*/ 192278 h 978139"/>
                <a:gd name="connsiteX20" fmla="*/ 978225 w 1004937"/>
                <a:gd name="connsiteY20" fmla="*/ 258953 h 978139"/>
                <a:gd name="connsiteX21" fmla="*/ 1004419 w 1004937"/>
                <a:gd name="connsiteY21" fmla="*/ 380397 h 978139"/>
                <a:gd name="connsiteX22" fmla="*/ 994894 w 1004937"/>
                <a:gd name="connsiteY22" fmla="*/ 585184 h 978139"/>
                <a:gd name="connsiteX23" fmla="*/ 985369 w 1004937"/>
                <a:gd name="connsiteY23" fmla="*/ 623284 h 978139"/>
                <a:gd name="connsiteX24" fmla="*/ 1002037 w 1004937"/>
                <a:gd name="connsiteY24" fmla="*/ 668528 h 978139"/>
                <a:gd name="connsiteX25" fmla="*/ 1000317 w 1004937"/>
                <a:gd name="connsiteY25" fmla="*/ 708128 h 978139"/>
                <a:gd name="connsiteX26" fmla="*/ 966709 w 1004937"/>
                <a:gd name="connsiteY26" fmla="*/ 733175 h 978139"/>
                <a:gd name="connsiteX27" fmla="*/ 932981 w 1004937"/>
                <a:gd name="connsiteY27" fmla="*/ 766159 h 978139"/>
                <a:gd name="connsiteX28" fmla="*/ 880594 w 1004937"/>
                <a:gd name="connsiteY28" fmla="*/ 773303 h 978139"/>
                <a:gd name="connsiteX29" fmla="*/ 847256 w 1004937"/>
                <a:gd name="connsiteY29" fmla="*/ 806641 h 978139"/>
                <a:gd name="connsiteX30" fmla="*/ 759150 w 1004937"/>
                <a:gd name="connsiteY30" fmla="*/ 856647 h 978139"/>
                <a:gd name="connsiteX31" fmla="*/ 694856 w 1004937"/>
                <a:gd name="connsiteY31" fmla="*/ 925703 h 978139"/>
                <a:gd name="connsiteX32" fmla="*/ 654375 w 1004937"/>
                <a:gd name="connsiteY32" fmla="*/ 939991 h 978139"/>
                <a:gd name="connsiteX33" fmla="*/ 599606 w 1004937"/>
                <a:gd name="connsiteY33" fmla="*/ 909034 h 978139"/>
                <a:gd name="connsiteX34" fmla="*/ 568650 w 1004937"/>
                <a:gd name="connsiteY34" fmla="*/ 916178 h 978139"/>
                <a:gd name="connsiteX35" fmla="*/ 490069 w 1004937"/>
                <a:gd name="connsiteY35" fmla="*/ 978091 h 978139"/>
                <a:gd name="connsiteX36" fmla="*/ 482711 w 1004937"/>
                <a:gd name="connsiteY36" fmla="*/ 926313 h 978139"/>
                <a:gd name="connsiteX37" fmla="*/ 403405 w 1004937"/>
                <a:gd name="connsiteY37" fmla="*/ 916367 h 978139"/>
                <a:gd name="connsiteX38" fmla="*/ 328144 w 1004937"/>
                <a:gd name="connsiteY38" fmla="*/ 863791 h 978139"/>
                <a:gd name="connsiteX39" fmla="*/ 263850 w 1004937"/>
                <a:gd name="connsiteY39" fmla="*/ 885222 h 978139"/>
                <a:gd name="connsiteX40" fmla="*/ 232894 w 1004937"/>
                <a:gd name="connsiteY40" fmla="*/ 854266 h 978139"/>
                <a:gd name="connsiteX41" fmla="*/ 220987 w 1004937"/>
                <a:gd name="connsiteY41" fmla="*/ 818547 h 978139"/>
                <a:gd name="connsiteX42" fmla="*/ 180506 w 1004937"/>
                <a:gd name="connsiteY42" fmla="*/ 799497 h 978139"/>
                <a:gd name="connsiteX43" fmla="*/ 118594 w 1004937"/>
                <a:gd name="connsiteY43" fmla="*/ 723297 h 978139"/>
                <a:gd name="connsiteX44" fmla="*/ 80494 w 1004937"/>
                <a:gd name="connsiteY44" fmla="*/ 628047 h 978139"/>
                <a:gd name="connsiteX45" fmla="*/ 73350 w 1004937"/>
                <a:gd name="connsiteY45" fmla="*/ 575659 h 978139"/>
                <a:gd name="connsiteX46" fmla="*/ 49537 w 1004937"/>
                <a:gd name="connsiteY46" fmla="*/ 511366 h 978139"/>
                <a:gd name="connsiteX47" fmla="*/ 1912 w 1004937"/>
                <a:gd name="connsiteY47" fmla="*/ 392303 h 978139"/>
                <a:gd name="connsiteX48" fmla="*/ 11437 w 1004937"/>
                <a:gd name="connsiteY48" fmla="*/ 280384 h 978139"/>
                <a:gd name="connsiteX49" fmla="*/ 30487 w 1004937"/>
                <a:gd name="connsiteY49" fmla="*/ 242284 h 978139"/>
                <a:gd name="connsiteX50" fmla="*/ 16200 w 1004937"/>
                <a:gd name="connsiteY50" fmla="*/ 187516 h 978139"/>
                <a:gd name="connsiteX51" fmla="*/ 35250 w 1004937"/>
                <a:gd name="connsiteY51" fmla="*/ 170847 h 978139"/>
                <a:gd name="connsiteX52" fmla="*/ 106687 w 1004937"/>
                <a:gd name="connsiteY52" fmla="*/ 180372 h 978139"/>
                <a:gd name="connsiteX53" fmla="*/ 118594 w 1004937"/>
                <a:gd name="connsiteY53" fmla="*/ 187516 h 978139"/>
                <a:gd name="connsiteX0" fmla="*/ 111450 w 1004937"/>
                <a:gd name="connsiteY0" fmla="*/ 235707 h 971562"/>
                <a:gd name="connsiteX1" fmla="*/ 118594 w 1004937"/>
                <a:gd name="connsiteY1" fmla="*/ 180939 h 971562"/>
                <a:gd name="connsiteX2" fmla="*/ 99544 w 1004937"/>
                <a:gd name="connsiteY2" fmla="*/ 116645 h 971562"/>
                <a:gd name="connsiteX3" fmla="*/ 147344 w 1004937"/>
                <a:gd name="connsiteY3" fmla="*/ 104954 h 971562"/>
                <a:gd name="connsiteX4" fmla="*/ 175040 w 1004937"/>
                <a:gd name="connsiteY4" fmla="*/ 124835 h 971562"/>
                <a:gd name="connsiteX5" fmla="*/ 185248 w 1004937"/>
                <a:gd name="connsiteY5" fmla="*/ 125062 h 971562"/>
                <a:gd name="connsiteX6" fmla="*/ 223369 w 1004937"/>
                <a:gd name="connsiteY6" fmla="*/ 121407 h 971562"/>
                <a:gd name="connsiteX7" fmla="*/ 232434 w 1004937"/>
                <a:gd name="connsiteY7" fmla="*/ 101817 h 971562"/>
                <a:gd name="connsiteX8" fmla="*/ 288852 w 1004937"/>
                <a:gd name="connsiteY8" fmla="*/ 37868 h 971562"/>
                <a:gd name="connsiteX9" fmla="*/ 449672 w 1004937"/>
                <a:gd name="connsiteY9" fmla="*/ 14184 h 971562"/>
                <a:gd name="connsiteX10" fmla="*/ 525811 w 1004937"/>
                <a:gd name="connsiteY10" fmla="*/ 8213 h 971562"/>
                <a:gd name="connsiteX11" fmla="*/ 622702 w 1004937"/>
                <a:gd name="connsiteY11" fmla="*/ 25655 h 971562"/>
                <a:gd name="connsiteX12" fmla="*/ 666222 w 1004937"/>
                <a:gd name="connsiteY12" fmla="*/ 227 h 971562"/>
                <a:gd name="connsiteX13" fmla="*/ 703610 w 1004937"/>
                <a:gd name="connsiteY13" fmla="*/ 43461 h 971562"/>
                <a:gd name="connsiteX14" fmla="*/ 774734 w 1004937"/>
                <a:gd name="connsiteY14" fmla="*/ 36645 h 971562"/>
                <a:gd name="connsiteX15" fmla="*/ 837147 w 1004937"/>
                <a:gd name="connsiteY15" fmla="*/ 34601 h 971562"/>
                <a:gd name="connsiteX16" fmla="*/ 889592 w 1004937"/>
                <a:gd name="connsiteY16" fmla="*/ 44779 h 971562"/>
                <a:gd name="connsiteX17" fmla="*/ 943340 w 1004937"/>
                <a:gd name="connsiteY17" fmla="*/ 73423 h 971562"/>
                <a:gd name="connsiteX18" fmla="*/ 942506 w 1004937"/>
                <a:gd name="connsiteY18" fmla="*/ 126170 h 971562"/>
                <a:gd name="connsiteX19" fmla="*/ 942506 w 1004937"/>
                <a:gd name="connsiteY19" fmla="*/ 185701 h 971562"/>
                <a:gd name="connsiteX20" fmla="*/ 978225 w 1004937"/>
                <a:gd name="connsiteY20" fmla="*/ 252376 h 971562"/>
                <a:gd name="connsiteX21" fmla="*/ 1004419 w 1004937"/>
                <a:gd name="connsiteY21" fmla="*/ 373820 h 971562"/>
                <a:gd name="connsiteX22" fmla="*/ 994894 w 1004937"/>
                <a:gd name="connsiteY22" fmla="*/ 578607 h 971562"/>
                <a:gd name="connsiteX23" fmla="*/ 985369 w 1004937"/>
                <a:gd name="connsiteY23" fmla="*/ 616707 h 971562"/>
                <a:gd name="connsiteX24" fmla="*/ 1002037 w 1004937"/>
                <a:gd name="connsiteY24" fmla="*/ 661951 h 971562"/>
                <a:gd name="connsiteX25" fmla="*/ 1000317 w 1004937"/>
                <a:gd name="connsiteY25" fmla="*/ 701551 h 971562"/>
                <a:gd name="connsiteX26" fmla="*/ 966709 w 1004937"/>
                <a:gd name="connsiteY26" fmla="*/ 726598 h 971562"/>
                <a:gd name="connsiteX27" fmla="*/ 932981 w 1004937"/>
                <a:gd name="connsiteY27" fmla="*/ 759582 h 971562"/>
                <a:gd name="connsiteX28" fmla="*/ 880594 w 1004937"/>
                <a:gd name="connsiteY28" fmla="*/ 766726 h 971562"/>
                <a:gd name="connsiteX29" fmla="*/ 847256 w 1004937"/>
                <a:gd name="connsiteY29" fmla="*/ 800064 h 971562"/>
                <a:gd name="connsiteX30" fmla="*/ 759150 w 1004937"/>
                <a:gd name="connsiteY30" fmla="*/ 850070 h 971562"/>
                <a:gd name="connsiteX31" fmla="*/ 694856 w 1004937"/>
                <a:gd name="connsiteY31" fmla="*/ 919126 h 971562"/>
                <a:gd name="connsiteX32" fmla="*/ 654375 w 1004937"/>
                <a:gd name="connsiteY32" fmla="*/ 933414 h 971562"/>
                <a:gd name="connsiteX33" fmla="*/ 599606 w 1004937"/>
                <a:gd name="connsiteY33" fmla="*/ 902457 h 971562"/>
                <a:gd name="connsiteX34" fmla="*/ 568650 w 1004937"/>
                <a:gd name="connsiteY34" fmla="*/ 909601 h 971562"/>
                <a:gd name="connsiteX35" fmla="*/ 490069 w 1004937"/>
                <a:gd name="connsiteY35" fmla="*/ 971514 h 971562"/>
                <a:gd name="connsiteX36" fmla="*/ 482711 w 1004937"/>
                <a:gd name="connsiteY36" fmla="*/ 919736 h 971562"/>
                <a:gd name="connsiteX37" fmla="*/ 403405 w 1004937"/>
                <a:gd name="connsiteY37" fmla="*/ 909790 h 971562"/>
                <a:gd name="connsiteX38" fmla="*/ 328144 w 1004937"/>
                <a:gd name="connsiteY38" fmla="*/ 857214 h 971562"/>
                <a:gd name="connsiteX39" fmla="*/ 263850 w 1004937"/>
                <a:gd name="connsiteY39" fmla="*/ 878645 h 971562"/>
                <a:gd name="connsiteX40" fmla="*/ 232894 w 1004937"/>
                <a:gd name="connsiteY40" fmla="*/ 847689 h 971562"/>
                <a:gd name="connsiteX41" fmla="*/ 220987 w 1004937"/>
                <a:gd name="connsiteY41" fmla="*/ 811970 h 971562"/>
                <a:gd name="connsiteX42" fmla="*/ 180506 w 1004937"/>
                <a:gd name="connsiteY42" fmla="*/ 792920 h 971562"/>
                <a:gd name="connsiteX43" fmla="*/ 118594 w 1004937"/>
                <a:gd name="connsiteY43" fmla="*/ 716720 h 971562"/>
                <a:gd name="connsiteX44" fmla="*/ 80494 w 1004937"/>
                <a:gd name="connsiteY44" fmla="*/ 621470 h 971562"/>
                <a:gd name="connsiteX45" fmla="*/ 73350 w 1004937"/>
                <a:gd name="connsiteY45" fmla="*/ 569082 h 971562"/>
                <a:gd name="connsiteX46" fmla="*/ 49537 w 1004937"/>
                <a:gd name="connsiteY46" fmla="*/ 504789 h 971562"/>
                <a:gd name="connsiteX47" fmla="*/ 1912 w 1004937"/>
                <a:gd name="connsiteY47" fmla="*/ 385726 h 971562"/>
                <a:gd name="connsiteX48" fmla="*/ 11437 w 1004937"/>
                <a:gd name="connsiteY48" fmla="*/ 273807 h 971562"/>
                <a:gd name="connsiteX49" fmla="*/ 30487 w 1004937"/>
                <a:gd name="connsiteY49" fmla="*/ 235707 h 971562"/>
                <a:gd name="connsiteX50" fmla="*/ 16200 w 1004937"/>
                <a:gd name="connsiteY50" fmla="*/ 180939 h 971562"/>
                <a:gd name="connsiteX51" fmla="*/ 35250 w 1004937"/>
                <a:gd name="connsiteY51" fmla="*/ 164270 h 971562"/>
                <a:gd name="connsiteX52" fmla="*/ 106687 w 1004937"/>
                <a:gd name="connsiteY52" fmla="*/ 173795 h 971562"/>
                <a:gd name="connsiteX53" fmla="*/ 118594 w 1004937"/>
                <a:gd name="connsiteY53" fmla="*/ 180939 h 971562"/>
                <a:gd name="connsiteX0" fmla="*/ 111450 w 1004937"/>
                <a:gd name="connsiteY0" fmla="*/ 235707 h 971562"/>
                <a:gd name="connsiteX1" fmla="*/ 118594 w 1004937"/>
                <a:gd name="connsiteY1" fmla="*/ 180939 h 971562"/>
                <a:gd name="connsiteX2" fmla="*/ 99544 w 1004937"/>
                <a:gd name="connsiteY2" fmla="*/ 116645 h 971562"/>
                <a:gd name="connsiteX3" fmla="*/ 147344 w 1004937"/>
                <a:gd name="connsiteY3" fmla="*/ 104954 h 971562"/>
                <a:gd name="connsiteX4" fmla="*/ 175040 w 1004937"/>
                <a:gd name="connsiteY4" fmla="*/ 124835 h 971562"/>
                <a:gd name="connsiteX5" fmla="*/ 185248 w 1004937"/>
                <a:gd name="connsiteY5" fmla="*/ 125062 h 971562"/>
                <a:gd name="connsiteX6" fmla="*/ 223369 w 1004937"/>
                <a:gd name="connsiteY6" fmla="*/ 121407 h 971562"/>
                <a:gd name="connsiteX7" fmla="*/ 232434 w 1004937"/>
                <a:gd name="connsiteY7" fmla="*/ 101817 h 971562"/>
                <a:gd name="connsiteX8" fmla="*/ 288852 w 1004937"/>
                <a:gd name="connsiteY8" fmla="*/ 37868 h 971562"/>
                <a:gd name="connsiteX9" fmla="*/ 449672 w 1004937"/>
                <a:gd name="connsiteY9" fmla="*/ 14184 h 971562"/>
                <a:gd name="connsiteX10" fmla="*/ 525811 w 1004937"/>
                <a:gd name="connsiteY10" fmla="*/ 8213 h 971562"/>
                <a:gd name="connsiteX11" fmla="*/ 622702 w 1004937"/>
                <a:gd name="connsiteY11" fmla="*/ 25655 h 971562"/>
                <a:gd name="connsiteX12" fmla="*/ 666222 w 1004937"/>
                <a:gd name="connsiteY12" fmla="*/ 227 h 971562"/>
                <a:gd name="connsiteX13" fmla="*/ 703610 w 1004937"/>
                <a:gd name="connsiteY13" fmla="*/ 43461 h 971562"/>
                <a:gd name="connsiteX14" fmla="*/ 774734 w 1004937"/>
                <a:gd name="connsiteY14" fmla="*/ 36645 h 971562"/>
                <a:gd name="connsiteX15" fmla="*/ 816541 w 1004937"/>
                <a:gd name="connsiteY15" fmla="*/ 66698 h 971562"/>
                <a:gd name="connsiteX16" fmla="*/ 889592 w 1004937"/>
                <a:gd name="connsiteY16" fmla="*/ 44779 h 971562"/>
                <a:gd name="connsiteX17" fmla="*/ 943340 w 1004937"/>
                <a:gd name="connsiteY17" fmla="*/ 73423 h 971562"/>
                <a:gd name="connsiteX18" fmla="*/ 942506 w 1004937"/>
                <a:gd name="connsiteY18" fmla="*/ 126170 h 971562"/>
                <a:gd name="connsiteX19" fmla="*/ 942506 w 1004937"/>
                <a:gd name="connsiteY19" fmla="*/ 185701 h 971562"/>
                <a:gd name="connsiteX20" fmla="*/ 978225 w 1004937"/>
                <a:gd name="connsiteY20" fmla="*/ 252376 h 971562"/>
                <a:gd name="connsiteX21" fmla="*/ 1004419 w 1004937"/>
                <a:gd name="connsiteY21" fmla="*/ 373820 h 971562"/>
                <a:gd name="connsiteX22" fmla="*/ 994894 w 1004937"/>
                <a:gd name="connsiteY22" fmla="*/ 578607 h 971562"/>
                <a:gd name="connsiteX23" fmla="*/ 985369 w 1004937"/>
                <a:gd name="connsiteY23" fmla="*/ 616707 h 971562"/>
                <a:gd name="connsiteX24" fmla="*/ 1002037 w 1004937"/>
                <a:gd name="connsiteY24" fmla="*/ 661951 h 971562"/>
                <a:gd name="connsiteX25" fmla="*/ 1000317 w 1004937"/>
                <a:gd name="connsiteY25" fmla="*/ 701551 h 971562"/>
                <a:gd name="connsiteX26" fmla="*/ 966709 w 1004937"/>
                <a:gd name="connsiteY26" fmla="*/ 726598 h 971562"/>
                <a:gd name="connsiteX27" fmla="*/ 932981 w 1004937"/>
                <a:gd name="connsiteY27" fmla="*/ 759582 h 971562"/>
                <a:gd name="connsiteX28" fmla="*/ 880594 w 1004937"/>
                <a:gd name="connsiteY28" fmla="*/ 766726 h 971562"/>
                <a:gd name="connsiteX29" fmla="*/ 847256 w 1004937"/>
                <a:gd name="connsiteY29" fmla="*/ 800064 h 971562"/>
                <a:gd name="connsiteX30" fmla="*/ 759150 w 1004937"/>
                <a:gd name="connsiteY30" fmla="*/ 850070 h 971562"/>
                <a:gd name="connsiteX31" fmla="*/ 694856 w 1004937"/>
                <a:gd name="connsiteY31" fmla="*/ 919126 h 971562"/>
                <a:gd name="connsiteX32" fmla="*/ 654375 w 1004937"/>
                <a:gd name="connsiteY32" fmla="*/ 933414 h 971562"/>
                <a:gd name="connsiteX33" fmla="*/ 599606 w 1004937"/>
                <a:gd name="connsiteY33" fmla="*/ 902457 h 971562"/>
                <a:gd name="connsiteX34" fmla="*/ 568650 w 1004937"/>
                <a:gd name="connsiteY34" fmla="*/ 909601 h 971562"/>
                <a:gd name="connsiteX35" fmla="*/ 490069 w 1004937"/>
                <a:gd name="connsiteY35" fmla="*/ 971514 h 971562"/>
                <a:gd name="connsiteX36" fmla="*/ 482711 w 1004937"/>
                <a:gd name="connsiteY36" fmla="*/ 919736 h 971562"/>
                <a:gd name="connsiteX37" fmla="*/ 403405 w 1004937"/>
                <a:gd name="connsiteY37" fmla="*/ 909790 h 971562"/>
                <a:gd name="connsiteX38" fmla="*/ 328144 w 1004937"/>
                <a:gd name="connsiteY38" fmla="*/ 857214 h 971562"/>
                <a:gd name="connsiteX39" fmla="*/ 263850 w 1004937"/>
                <a:gd name="connsiteY39" fmla="*/ 878645 h 971562"/>
                <a:gd name="connsiteX40" fmla="*/ 232894 w 1004937"/>
                <a:gd name="connsiteY40" fmla="*/ 847689 h 971562"/>
                <a:gd name="connsiteX41" fmla="*/ 220987 w 1004937"/>
                <a:gd name="connsiteY41" fmla="*/ 811970 h 971562"/>
                <a:gd name="connsiteX42" fmla="*/ 180506 w 1004937"/>
                <a:gd name="connsiteY42" fmla="*/ 792920 h 971562"/>
                <a:gd name="connsiteX43" fmla="*/ 118594 w 1004937"/>
                <a:gd name="connsiteY43" fmla="*/ 716720 h 971562"/>
                <a:gd name="connsiteX44" fmla="*/ 80494 w 1004937"/>
                <a:gd name="connsiteY44" fmla="*/ 621470 h 971562"/>
                <a:gd name="connsiteX45" fmla="*/ 73350 w 1004937"/>
                <a:gd name="connsiteY45" fmla="*/ 569082 h 971562"/>
                <a:gd name="connsiteX46" fmla="*/ 49537 w 1004937"/>
                <a:gd name="connsiteY46" fmla="*/ 504789 h 971562"/>
                <a:gd name="connsiteX47" fmla="*/ 1912 w 1004937"/>
                <a:gd name="connsiteY47" fmla="*/ 385726 h 971562"/>
                <a:gd name="connsiteX48" fmla="*/ 11437 w 1004937"/>
                <a:gd name="connsiteY48" fmla="*/ 273807 h 971562"/>
                <a:gd name="connsiteX49" fmla="*/ 30487 w 1004937"/>
                <a:gd name="connsiteY49" fmla="*/ 235707 h 971562"/>
                <a:gd name="connsiteX50" fmla="*/ 16200 w 1004937"/>
                <a:gd name="connsiteY50" fmla="*/ 180939 h 971562"/>
                <a:gd name="connsiteX51" fmla="*/ 35250 w 1004937"/>
                <a:gd name="connsiteY51" fmla="*/ 164270 h 971562"/>
                <a:gd name="connsiteX52" fmla="*/ 106687 w 1004937"/>
                <a:gd name="connsiteY52" fmla="*/ 173795 h 971562"/>
                <a:gd name="connsiteX53" fmla="*/ 118594 w 1004937"/>
                <a:gd name="connsiteY53" fmla="*/ 180939 h 971562"/>
                <a:gd name="connsiteX0" fmla="*/ 111450 w 1004937"/>
                <a:gd name="connsiteY0" fmla="*/ 235707 h 971562"/>
                <a:gd name="connsiteX1" fmla="*/ 118594 w 1004937"/>
                <a:gd name="connsiteY1" fmla="*/ 180939 h 971562"/>
                <a:gd name="connsiteX2" fmla="*/ 99544 w 1004937"/>
                <a:gd name="connsiteY2" fmla="*/ 116645 h 971562"/>
                <a:gd name="connsiteX3" fmla="*/ 147344 w 1004937"/>
                <a:gd name="connsiteY3" fmla="*/ 104954 h 971562"/>
                <a:gd name="connsiteX4" fmla="*/ 175040 w 1004937"/>
                <a:gd name="connsiteY4" fmla="*/ 124835 h 971562"/>
                <a:gd name="connsiteX5" fmla="*/ 185248 w 1004937"/>
                <a:gd name="connsiteY5" fmla="*/ 125062 h 971562"/>
                <a:gd name="connsiteX6" fmla="*/ 223369 w 1004937"/>
                <a:gd name="connsiteY6" fmla="*/ 121407 h 971562"/>
                <a:gd name="connsiteX7" fmla="*/ 232434 w 1004937"/>
                <a:gd name="connsiteY7" fmla="*/ 101817 h 971562"/>
                <a:gd name="connsiteX8" fmla="*/ 288852 w 1004937"/>
                <a:gd name="connsiteY8" fmla="*/ 37868 h 971562"/>
                <a:gd name="connsiteX9" fmla="*/ 449672 w 1004937"/>
                <a:gd name="connsiteY9" fmla="*/ 14184 h 971562"/>
                <a:gd name="connsiteX10" fmla="*/ 525811 w 1004937"/>
                <a:gd name="connsiteY10" fmla="*/ 8213 h 971562"/>
                <a:gd name="connsiteX11" fmla="*/ 622702 w 1004937"/>
                <a:gd name="connsiteY11" fmla="*/ 25655 h 971562"/>
                <a:gd name="connsiteX12" fmla="*/ 666222 w 1004937"/>
                <a:gd name="connsiteY12" fmla="*/ 227 h 971562"/>
                <a:gd name="connsiteX13" fmla="*/ 703610 w 1004937"/>
                <a:gd name="connsiteY13" fmla="*/ 43461 h 971562"/>
                <a:gd name="connsiteX14" fmla="*/ 774734 w 1004937"/>
                <a:gd name="connsiteY14" fmla="*/ 36645 h 971562"/>
                <a:gd name="connsiteX15" fmla="*/ 816541 w 1004937"/>
                <a:gd name="connsiteY15" fmla="*/ 66698 h 971562"/>
                <a:gd name="connsiteX16" fmla="*/ 865372 w 1004937"/>
                <a:gd name="connsiteY16" fmla="*/ 75955 h 971562"/>
                <a:gd name="connsiteX17" fmla="*/ 943340 w 1004937"/>
                <a:gd name="connsiteY17" fmla="*/ 73423 h 971562"/>
                <a:gd name="connsiteX18" fmla="*/ 942506 w 1004937"/>
                <a:gd name="connsiteY18" fmla="*/ 126170 h 971562"/>
                <a:gd name="connsiteX19" fmla="*/ 942506 w 1004937"/>
                <a:gd name="connsiteY19" fmla="*/ 185701 h 971562"/>
                <a:gd name="connsiteX20" fmla="*/ 978225 w 1004937"/>
                <a:gd name="connsiteY20" fmla="*/ 252376 h 971562"/>
                <a:gd name="connsiteX21" fmla="*/ 1004419 w 1004937"/>
                <a:gd name="connsiteY21" fmla="*/ 373820 h 971562"/>
                <a:gd name="connsiteX22" fmla="*/ 994894 w 1004937"/>
                <a:gd name="connsiteY22" fmla="*/ 578607 h 971562"/>
                <a:gd name="connsiteX23" fmla="*/ 985369 w 1004937"/>
                <a:gd name="connsiteY23" fmla="*/ 616707 h 971562"/>
                <a:gd name="connsiteX24" fmla="*/ 1002037 w 1004937"/>
                <a:gd name="connsiteY24" fmla="*/ 661951 h 971562"/>
                <a:gd name="connsiteX25" fmla="*/ 1000317 w 1004937"/>
                <a:gd name="connsiteY25" fmla="*/ 701551 h 971562"/>
                <a:gd name="connsiteX26" fmla="*/ 966709 w 1004937"/>
                <a:gd name="connsiteY26" fmla="*/ 726598 h 971562"/>
                <a:gd name="connsiteX27" fmla="*/ 932981 w 1004937"/>
                <a:gd name="connsiteY27" fmla="*/ 759582 h 971562"/>
                <a:gd name="connsiteX28" fmla="*/ 880594 w 1004937"/>
                <a:gd name="connsiteY28" fmla="*/ 766726 h 971562"/>
                <a:gd name="connsiteX29" fmla="*/ 847256 w 1004937"/>
                <a:gd name="connsiteY29" fmla="*/ 800064 h 971562"/>
                <a:gd name="connsiteX30" fmla="*/ 759150 w 1004937"/>
                <a:gd name="connsiteY30" fmla="*/ 850070 h 971562"/>
                <a:gd name="connsiteX31" fmla="*/ 694856 w 1004937"/>
                <a:gd name="connsiteY31" fmla="*/ 919126 h 971562"/>
                <a:gd name="connsiteX32" fmla="*/ 654375 w 1004937"/>
                <a:gd name="connsiteY32" fmla="*/ 933414 h 971562"/>
                <a:gd name="connsiteX33" fmla="*/ 599606 w 1004937"/>
                <a:gd name="connsiteY33" fmla="*/ 902457 h 971562"/>
                <a:gd name="connsiteX34" fmla="*/ 568650 w 1004937"/>
                <a:gd name="connsiteY34" fmla="*/ 909601 h 971562"/>
                <a:gd name="connsiteX35" fmla="*/ 490069 w 1004937"/>
                <a:gd name="connsiteY35" fmla="*/ 971514 h 971562"/>
                <a:gd name="connsiteX36" fmla="*/ 482711 w 1004937"/>
                <a:gd name="connsiteY36" fmla="*/ 919736 h 971562"/>
                <a:gd name="connsiteX37" fmla="*/ 403405 w 1004937"/>
                <a:gd name="connsiteY37" fmla="*/ 909790 h 971562"/>
                <a:gd name="connsiteX38" fmla="*/ 328144 w 1004937"/>
                <a:gd name="connsiteY38" fmla="*/ 857214 h 971562"/>
                <a:gd name="connsiteX39" fmla="*/ 263850 w 1004937"/>
                <a:gd name="connsiteY39" fmla="*/ 878645 h 971562"/>
                <a:gd name="connsiteX40" fmla="*/ 232894 w 1004937"/>
                <a:gd name="connsiteY40" fmla="*/ 847689 h 971562"/>
                <a:gd name="connsiteX41" fmla="*/ 220987 w 1004937"/>
                <a:gd name="connsiteY41" fmla="*/ 811970 h 971562"/>
                <a:gd name="connsiteX42" fmla="*/ 180506 w 1004937"/>
                <a:gd name="connsiteY42" fmla="*/ 792920 h 971562"/>
                <a:gd name="connsiteX43" fmla="*/ 118594 w 1004937"/>
                <a:gd name="connsiteY43" fmla="*/ 716720 h 971562"/>
                <a:gd name="connsiteX44" fmla="*/ 80494 w 1004937"/>
                <a:gd name="connsiteY44" fmla="*/ 621470 h 971562"/>
                <a:gd name="connsiteX45" fmla="*/ 73350 w 1004937"/>
                <a:gd name="connsiteY45" fmla="*/ 569082 h 971562"/>
                <a:gd name="connsiteX46" fmla="*/ 49537 w 1004937"/>
                <a:gd name="connsiteY46" fmla="*/ 504789 h 971562"/>
                <a:gd name="connsiteX47" fmla="*/ 1912 w 1004937"/>
                <a:gd name="connsiteY47" fmla="*/ 385726 h 971562"/>
                <a:gd name="connsiteX48" fmla="*/ 11437 w 1004937"/>
                <a:gd name="connsiteY48" fmla="*/ 273807 h 971562"/>
                <a:gd name="connsiteX49" fmla="*/ 30487 w 1004937"/>
                <a:gd name="connsiteY49" fmla="*/ 235707 h 971562"/>
                <a:gd name="connsiteX50" fmla="*/ 16200 w 1004937"/>
                <a:gd name="connsiteY50" fmla="*/ 180939 h 971562"/>
                <a:gd name="connsiteX51" fmla="*/ 35250 w 1004937"/>
                <a:gd name="connsiteY51" fmla="*/ 164270 h 971562"/>
                <a:gd name="connsiteX52" fmla="*/ 106687 w 1004937"/>
                <a:gd name="connsiteY52" fmla="*/ 173795 h 971562"/>
                <a:gd name="connsiteX53" fmla="*/ 118594 w 1004937"/>
                <a:gd name="connsiteY53" fmla="*/ 180939 h 971562"/>
                <a:gd name="connsiteX0" fmla="*/ 111450 w 1004937"/>
                <a:gd name="connsiteY0" fmla="*/ 235707 h 971562"/>
                <a:gd name="connsiteX1" fmla="*/ 118594 w 1004937"/>
                <a:gd name="connsiteY1" fmla="*/ 180939 h 971562"/>
                <a:gd name="connsiteX2" fmla="*/ 99544 w 1004937"/>
                <a:gd name="connsiteY2" fmla="*/ 116645 h 971562"/>
                <a:gd name="connsiteX3" fmla="*/ 147344 w 1004937"/>
                <a:gd name="connsiteY3" fmla="*/ 104954 h 971562"/>
                <a:gd name="connsiteX4" fmla="*/ 175040 w 1004937"/>
                <a:gd name="connsiteY4" fmla="*/ 124835 h 971562"/>
                <a:gd name="connsiteX5" fmla="*/ 185248 w 1004937"/>
                <a:gd name="connsiteY5" fmla="*/ 125062 h 971562"/>
                <a:gd name="connsiteX6" fmla="*/ 223369 w 1004937"/>
                <a:gd name="connsiteY6" fmla="*/ 121407 h 971562"/>
                <a:gd name="connsiteX7" fmla="*/ 232434 w 1004937"/>
                <a:gd name="connsiteY7" fmla="*/ 101817 h 971562"/>
                <a:gd name="connsiteX8" fmla="*/ 288852 w 1004937"/>
                <a:gd name="connsiteY8" fmla="*/ 37868 h 971562"/>
                <a:gd name="connsiteX9" fmla="*/ 449672 w 1004937"/>
                <a:gd name="connsiteY9" fmla="*/ 14184 h 971562"/>
                <a:gd name="connsiteX10" fmla="*/ 525811 w 1004937"/>
                <a:gd name="connsiteY10" fmla="*/ 8213 h 971562"/>
                <a:gd name="connsiteX11" fmla="*/ 622702 w 1004937"/>
                <a:gd name="connsiteY11" fmla="*/ 25655 h 971562"/>
                <a:gd name="connsiteX12" fmla="*/ 666222 w 1004937"/>
                <a:gd name="connsiteY12" fmla="*/ 227 h 971562"/>
                <a:gd name="connsiteX13" fmla="*/ 703610 w 1004937"/>
                <a:gd name="connsiteY13" fmla="*/ 43461 h 971562"/>
                <a:gd name="connsiteX14" fmla="*/ 774734 w 1004937"/>
                <a:gd name="connsiteY14" fmla="*/ 36645 h 971562"/>
                <a:gd name="connsiteX15" fmla="*/ 816541 w 1004937"/>
                <a:gd name="connsiteY15" fmla="*/ 66698 h 971562"/>
                <a:gd name="connsiteX16" fmla="*/ 865372 w 1004937"/>
                <a:gd name="connsiteY16" fmla="*/ 75955 h 971562"/>
                <a:gd name="connsiteX17" fmla="*/ 911894 w 1004937"/>
                <a:gd name="connsiteY17" fmla="*/ 102763 h 971562"/>
                <a:gd name="connsiteX18" fmla="*/ 942506 w 1004937"/>
                <a:gd name="connsiteY18" fmla="*/ 126170 h 971562"/>
                <a:gd name="connsiteX19" fmla="*/ 942506 w 1004937"/>
                <a:gd name="connsiteY19" fmla="*/ 185701 h 971562"/>
                <a:gd name="connsiteX20" fmla="*/ 978225 w 1004937"/>
                <a:gd name="connsiteY20" fmla="*/ 252376 h 971562"/>
                <a:gd name="connsiteX21" fmla="*/ 1004419 w 1004937"/>
                <a:gd name="connsiteY21" fmla="*/ 373820 h 971562"/>
                <a:gd name="connsiteX22" fmla="*/ 994894 w 1004937"/>
                <a:gd name="connsiteY22" fmla="*/ 578607 h 971562"/>
                <a:gd name="connsiteX23" fmla="*/ 985369 w 1004937"/>
                <a:gd name="connsiteY23" fmla="*/ 616707 h 971562"/>
                <a:gd name="connsiteX24" fmla="*/ 1002037 w 1004937"/>
                <a:gd name="connsiteY24" fmla="*/ 661951 h 971562"/>
                <a:gd name="connsiteX25" fmla="*/ 1000317 w 1004937"/>
                <a:gd name="connsiteY25" fmla="*/ 701551 h 971562"/>
                <a:gd name="connsiteX26" fmla="*/ 966709 w 1004937"/>
                <a:gd name="connsiteY26" fmla="*/ 726598 h 971562"/>
                <a:gd name="connsiteX27" fmla="*/ 932981 w 1004937"/>
                <a:gd name="connsiteY27" fmla="*/ 759582 h 971562"/>
                <a:gd name="connsiteX28" fmla="*/ 880594 w 1004937"/>
                <a:gd name="connsiteY28" fmla="*/ 766726 h 971562"/>
                <a:gd name="connsiteX29" fmla="*/ 847256 w 1004937"/>
                <a:gd name="connsiteY29" fmla="*/ 800064 h 971562"/>
                <a:gd name="connsiteX30" fmla="*/ 759150 w 1004937"/>
                <a:gd name="connsiteY30" fmla="*/ 850070 h 971562"/>
                <a:gd name="connsiteX31" fmla="*/ 694856 w 1004937"/>
                <a:gd name="connsiteY31" fmla="*/ 919126 h 971562"/>
                <a:gd name="connsiteX32" fmla="*/ 654375 w 1004937"/>
                <a:gd name="connsiteY32" fmla="*/ 933414 h 971562"/>
                <a:gd name="connsiteX33" fmla="*/ 599606 w 1004937"/>
                <a:gd name="connsiteY33" fmla="*/ 902457 h 971562"/>
                <a:gd name="connsiteX34" fmla="*/ 568650 w 1004937"/>
                <a:gd name="connsiteY34" fmla="*/ 909601 h 971562"/>
                <a:gd name="connsiteX35" fmla="*/ 490069 w 1004937"/>
                <a:gd name="connsiteY35" fmla="*/ 971514 h 971562"/>
                <a:gd name="connsiteX36" fmla="*/ 482711 w 1004937"/>
                <a:gd name="connsiteY36" fmla="*/ 919736 h 971562"/>
                <a:gd name="connsiteX37" fmla="*/ 403405 w 1004937"/>
                <a:gd name="connsiteY37" fmla="*/ 909790 h 971562"/>
                <a:gd name="connsiteX38" fmla="*/ 328144 w 1004937"/>
                <a:gd name="connsiteY38" fmla="*/ 857214 h 971562"/>
                <a:gd name="connsiteX39" fmla="*/ 263850 w 1004937"/>
                <a:gd name="connsiteY39" fmla="*/ 878645 h 971562"/>
                <a:gd name="connsiteX40" fmla="*/ 232894 w 1004937"/>
                <a:gd name="connsiteY40" fmla="*/ 847689 h 971562"/>
                <a:gd name="connsiteX41" fmla="*/ 220987 w 1004937"/>
                <a:gd name="connsiteY41" fmla="*/ 811970 h 971562"/>
                <a:gd name="connsiteX42" fmla="*/ 180506 w 1004937"/>
                <a:gd name="connsiteY42" fmla="*/ 792920 h 971562"/>
                <a:gd name="connsiteX43" fmla="*/ 118594 w 1004937"/>
                <a:gd name="connsiteY43" fmla="*/ 716720 h 971562"/>
                <a:gd name="connsiteX44" fmla="*/ 80494 w 1004937"/>
                <a:gd name="connsiteY44" fmla="*/ 621470 h 971562"/>
                <a:gd name="connsiteX45" fmla="*/ 73350 w 1004937"/>
                <a:gd name="connsiteY45" fmla="*/ 569082 h 971562"/>
                <a:gd name="connsiteX46" fmla="*/ 49537 w 1004937"/>
                <a:gd name="connsiteY46" fmla="*/ 504789 h 971562"/>
                <a:gd name="connsiteX47" fmla="*/ 1912 w 1004937"/>
                <a:gd name="connsiteY47" fmla="*/ 385726 h 971562"/>
                <a:gd name="connsiteX48" fmla="*/ 11437 w 1004937"/>
                <a:gd name="connsiteY48" fmla="*/ 273807 h 971562"/>
                <a:gd name="connsiteX49" fmla="*/ 30487 w 1004937"/>
                <a:gd name="connsiteY49" fmla="*/ 235707 h 971562"/>
                <a:gd name="connsiteX50" fmla="*/ 16200 w 1004937"/>
                <a:gd name="connsiteY50" fmla="*/ 180939 h 971562"/>
                <a:gd name="connsiteX51" fmla="*/ 35250 w 1004937"/>
                <a:gd name="connsiteY51" fmla="*/ 164270 h 971562"/>
                <a:gd name="connsiteX52" fmla="*/ 106687 w 1004937"/>
                <a:gd name="connsiteY52" fmla="*/ 173795 h 971562"/>
                <a:gd name="connsiteX53" fmla="*/ 118594 w 1004937"/>
                <a:gd name="connsiteY53" fmla="*/ 180939 h 97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4937" h="971562">
                  <a:moveTo>
                    <a:pt x="111450" y="235707"/>
                  </a:moveTo>
                  <a:cubicBezTo>
                    <a:pt x="116014" y="218245"/>
                    <a:pt x="120578" y="200783"/>
                    <a:pt x="118594" y="180939"/>
                  </a:cubicBezTo>
                  <a:cubicBezTo>
                    <a:pt x="116610" y="161095"/>
                    <a:pt x="94752" y="129309"/>
                    <a:pt x="99544" y="116645"/>
                  </a:cubicBezTo>
                  <a:cubicBezTo>
                    <a:pt x="104336" y="103981"/>
                    <a:pt x="134761" y="103589"/>
                    <a:pt x="147344" y="104954"/>
                  </a:cubicBezTo>
                  <a:cubicBezTo>
                    <a:pt x="159927" y="106319"/>
                    <a:pt x="168723" y="121484"/>
                    <a:pt x="175040" y="124835"/>
                  </a:cubicBezTo>
                  <a:cubicBezTo>
                    <a:pt x="181357" y="128186"/>
                    <a:pt x="177193" y="125633"/>
                    <a:pt x="185248" y="125062"/>
                  </a:cubicBezTo>
                  <a:cubicBezTo>
                    <a:pt x="193303" y="124491"/>
                    <a:pt x="215505" y="125281"/>
                    <a:pt x="223369" y="121407"/>
                  </a:cubicBezTo>
                  <a:cubicBezTo>
                    <a:pt x="231233" y="117533"/>
                    <a:pt x="221520" y="115740"/>
                    <a:pt x="232434" y="101817"/>
                  </a:cubicBezTo>
                  <a:cubicBezTo>
                    <a:pt x="243348" y="87894"/>
                    <a:pt x="252646" y="52473"/>
                    <a:pt x="288852" y="37868"/>
                  </a:cubicBezTo>
                  <a:cubicBezTo>
                    <a:pt x="325058" y="23263"/>
                    <a:pt x="410179" y="19126"/>
                    <a:pt x="449672" y="14184"/>
                  </a:cubicBezTo>
                  <a:cubicBezTo>
                    <a:pt x="489165" y="9242"/>
                    <a:pt x="496973" y="6301"/>
                    <a:pt x="525811" y="8213"/>
                  </a:cubicBezTo>
                  <a:cubicBezTo>
                    <a:pt x="554649" y="10125"/>
                    <a:pt x="599300" y="26986"/>
                    <a:pt x="622702" y="25655"/>
                  </a:cubicBezTo>
                  <a:cubicBezTo>
                    <a:pt x="646104" y="24324"/>
                    <a:pt x="652737" y="-2741"/>
                    <a:pt x="666222" y="227"/>
                  </a:cubicBezTo>
                  <a:cubicBezTo>
                    <a:pt x="679707" y="3195"/>
                    <a:pt x="685525" y="37391"/>
                    <a:pt x="703610" y="43461"/>
                  </a:cubicBezTo>
                  <a:cubicBezTo>
                    <a:pt x="721695" y="49531"/>
                    <a:pt x="755912" y="32772"/>
                    <a:pt x="774734" y="36645"/>
                  </a:cubicBezTo>
                  <a:cubicBezTo>
                    <a:pt x="793556" y="40518"/>
                    <a:pt x="801435" y="60146"/>
                    <a:pt x="816541" y="66698"/>
                  </a:cubicBezTo>
                  <a:cubicBezTo>
                    <a:pt x="831647" y="73250"/>
                    <a:pt x="849480" y="69944"/>
                    <a:pt x="865372" y="75955"/>
                  </a:cubicBezTo>
                  <a:cubicBezTo>
                    <a:pt x="881264" y="81966"/>
                    <a:pt x="899038" y="94394"/>
                    <a:pt x="911894" y="102763"/>
                  </a:cubicBezTo>
                  <a:cubicBezTo>
                    <a:pt x="924750" y="111132"/>
                    <a:pt x="937404" y="112347"/>
                    <a:pt x="942506" y="126170"/>
                  </a:cubicBezTo>
                  <a:cubicBezTo>
                    <a:pt x="947608" y="139993"/>
                    <a:pt x="936553" y="164667"/>
                    <a:pt x="942506" y="185701"/>
                  </a:cubicBezTo>
                  <a:cubicBezTo>
                    <a:pt x="948459" y="206735"/>
                    <a:pt x="967906" y="221023"/>
                    <a:pt x="978225" y="252376"/>
                  </a:cubicBezTo>
                  <a:cubicBezTo>
                    <a:pt x="988544" y="283729"/>
                    <a:pt x="1001641" y="319448"/>
                    <a:pt x="1004419" y="373820"/>
                  </a:cubicBezTo>
                  <a:cubicBezTo>
                    <a:pt x="1007197" y="428192"/>
                    <a:pt x="998069" y="538126"/>
                    <a:pt x="994894" y="578607"/>
                  </a:cubicBezTo>
                  <a:cubicBezTo>
                    <a:pt x="991719" y="619088"/>
                    <a:pt x="984179" y="602816"/>
                    <a:pt x="985369" y="616707"/>
                  </a:cubicBezTo>
                  <a:cubicBezTo>
                    <a:pt x="986559" y="630598"/>
                    <a:pt x="999546" y="647810"/>
                    <a:pt x="1002037" y="661951"/>
                  </a:cubicBezTo>
                  <a:cubicBezTo>
                    <a:pt x="1004528" y="676092"/>
                    <a:pt x="1006205" y="690777"/>
                    <a:pt x="1000317" y="701551"/>
                  </a:cubicBezTo>
                  <a:cubicBezTo>
                    <a:pt x="994429" y="712325"/>
                    <a:pt x="977932" y="716926"/>
                    <a:pt x="966709" y="726598"/>
                  </a:cubicBezTo>
                  <a:cubicBezTo>
                    <a:pt x="955486" y="736270"/>
                    <a:pt x="947334" y="752894"/>
                    <a:pt x="932981" y="759582"/>
                  </a:cubicBezTo>
                  <a:cubicBezTo>
                    <a:pt x="918629" y="766270"/>
                    <a:pt x="894881" y="759979"/>
                    <a:pt x="880594" y="766726"/>
                  </a:cubicBezTo>
                  <a:cubicBezTo>
                    <a:pt x="866307" y="773473"/>
                    <a:pt x="867497" y="786173"/>
                    <a:pt x="847256" y="800064"/>
                  </a:cubicBezTo>
                  <a:cubicBezTo>
                    <a:pt x="827015" y="813955"/>
                    <a:pt x="784550" y="830226"/>
                    <a:pt x="759150" y="850070"/>
                  </a:cubicBezTo>
                  <a:cubicBezTo>
                    <a:pt x="733750" y="869914"/>
                    <a:pt x="712318" y="905235"/>
                    <a:pt x="694856" y="919126"/>
                  </a:cubicBezTo>
                  <a:cubicBezTo>
                    <a:pt x="677394" y="933017"/>
                    <a:pt x="670250" y="936192"/>
                    <a:pt x="654375" y="933414"/>
                  </a:cubicBezTo>
                  <a:cubicBezTo>
                    <a:pt x="638500" y="930636"/>
                    <a:pt x="613893" y="906426"/>
                    <a:pt x="599606" y="902457"/>
                  </a:cubicBezTo>
                  <a:cubicBezTo>
                    <a:pt x="585319" y="898488"/>
                    <a:pt x="586906" y="898092"/>
                    <a:pt x="568650" y="909601"/>
                  </a:cubicBezTo>
                  <a:cubicBezTo>
                    <a:pt x="550394" y="921110"/>
                    <a:pt x="504392" y="969825"/>
                    <a:pt x="490069" y="971514"/>
                  </a:cubicBezTo>
                  <a:cubicBezTo>
                    <a:pt x="475746" y="973203"/>
                    <a:pt x="497155" y="930023"/>
                    <a:pt x="482711" y="919736"/>
                  </a:cubicBezTo>
                  <a:cubicBezTo>
                    <a:pt x="468267" y="909449"/>
                    <a:pt x="429166" y="920210"/>
                    <a:pt x="403405" y="909790"/>
                  </a:cubicBezTo>
                  <a:cubicBezTo>
                    <a:pt x="377644" y="899370"/>
                    <a:pt x="351403" y="862405"/>
                    <a:pt x="328144" y="857214"/>
                  </a:cubicBezTo>
                  <a:cubicBezTo>
                    <a:pt x="304885" y="852023"/>
                    <a:pt x="279725" y="880233"/>
                    <a:pt x="263850" y="878645"/>
                  </a:cubicBezTo>
                  <a:cubicBezTo>
                    <a:pt x="247975" y="877058"/>
                    <a:pt x="240038" y="858801"/>
                    <a:pt x="232894" y="847689"/>
                  </a:cubicBezTo>
                  <a:cubicBezTo>
                    <a:pt x="225750" y="836577"/>
                    <a:pt x="229718" y="821098"/>
                    <a:pt x="220987" y="811970"/>
                  </a:cubicBezTo>
                  <a:cubicBezTo>
                    <a:pt x="212256" y="802842"/>
                    <a:pt x="197571" y="808795"/>
                    <a:pt x="180506" y="792920"/>
                  </a:cubicBezTo>
                  <a:cubicBezTo>
                    <a:pt x="163441" y="777045"/>
                    <a:pt x="135263" y="745295"/>
                    <a:pt x="118594" y="716720"/>
                  </a:cubicBezTo>
                  <a:cubicBezTo>
                    <a:pt x="101925" y="688145"/>
                    <a:pt x="88035" y="646076"/>
                    <a:pt x="80494" y="621470"/>
                  </a:cubicBezTo>
                  <a:cubicBezTo>
                    <a:pt x="72953" y="596864"/>
                    <a:pt x="78510" y="588529"/>
                    <a:pt x="73350" y="569082"/>
                  </a:cubicBezTo>
                  <a:cubicBezTo>
                    <a:pt x="68190" y="549635"/>
                    <a:pt x="61443" y="535348"/>
                    <a:pt x="49537" y="504789"/>
                  </a:cubicBezTo>
                  <a:cubicBezTo>
                    <a:pt x="37631" y="474230"/>
                    <a:pt x="8262" y="424223"/>
                    <a:pt x="1912" y="385726"/>
                  </a:cubicBezTo>
                  <a:cubicBezTo>
                    <a:pt x="-4438" y="347229"/>
                    <a:pt x="6675" y="298810"/>
                    <a:pt x="11437" y="273807"/>
                  </a:cubicBezTo>
                  <a:cubicBezTo>
                    <a:pt x="16199" y="248804"/>
                    <a:pt x="29693" y="251185"/>
                    <a:pt x="30487" y="235707"/>
                  </a:cubicBezTo>
                  <a:cubicBezTo>
                    <a:pt x="31281" y="220229"/>
                    <a:pt x="15406" y="192845"/>
                    <a:pt x="16200" y="180939"/>
                  </a:cubicBezTo>
                  <a:cubicBezTo>
                    <a:pt x="16994" y="169033"/>
                    <a:pt x="20169" y="165461"/>
                    <a:pt x="35250" y="164270"/>
                  </a:cubicBezTo>
                  <a:cubicBezTo>
                    <a:pt x="50331" y="163079"/>
                    <a:pt x="92796" y="171017"/>
                    <a:pt x="106687" y="173795"/>
                  </a:cubicBezTo>
                  <a:cubicBezTo>
                    <a:pt x="120578" y="176573"/>
                    <a:pt x="119586" y="178756"/>
                    <a:pt x="118594" y="180939"/>
                  </a:cubicBezTo>
                </a:path>
              </a:pathLst>
            </a:custGeom>
            <a:gradFill>
              <a:gsLst>
                <a:gs pos="7000">
                  <a:schemeClr val="accent6">
                    <a:lumMod val="40000"/>
                    <a:lumOff val="60000"/>
                  </a:schemeClr>
                </a:gs>
                <a:gs pos="24000">
                  <a:srgbClr val="9966B8"/>
                </a:gs>
                <a:gs pos="0">
                  <a:schemeClr val="accent6">
                    <a:lumMod val="20000"/>
                    <a:lumOff val="80000"/>
                  </a:schemeClr>
                </a:gs>
                <a:gs pos="62000">
                  <a:schemeClr val="accent1"/>
                </a:gs>
              </a:gsLst>
              <a:lin ang="5400000" scaled="1"/>
            </a:gra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itchFamily="34" charset="0"/>
              </a:endParaRPr>
            </a:p>
          </p:txBody>
        </p:sp>
        <p:sp>
          <p:nvSpPr>
            <p:cNvPr id="141" name="Freeform 16">
              <a:extLst>
                <a:ext uri="{FF2B5EF4-FFF2-40B4-BE49-F238E27FC236}">
                  <a16:creationId xmlns:a16="http://schemas.microsoft.com/office/drawing/2014/main" id="{A0A1A4A9-E28C-F1CB-DBB1-46668695E0A5}"/>
                </a:ext>
              </a:extLst>
            </p:cNvPr>
            <p:cNvSpPr/>
            <p:nvPr/>
          </p:nvSpPr>
          <p:spPr bwMode="auto">
            <a:xfrm rot="10826409">
              <a:off x="2321307" y="3589714"/>
              <a:ext cx="1130862" cy="741925"/>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lumMod val="50000"/>
                  </a:schemeClr>
                </a:gs>
                <a:gs pos="37000">
                  <a:schemeClr val="accent1"/>
                </a:gs>
                <a:gs pos="100000">
                  <a:schemeClr val="accent6">
                    <a:lumMod val="40000"/>
                    <a:lumOff val="60000"/>
                  </a:schemeClr>
                </a:gs>
              </a:gsLst>
              <a:path path="circle">
                <a:fillToRect l="50000" t="50000" r="50000" b="50000"/>
              </a:path>
              <a:tileRect/>
            </a:gradFill>
            <a:ln w="12700">
              <a:solidFill>
                <a:schemeClr val="tx2"/>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S PGothic" pitchFamily="34" charset="-128"/>
                <a:cs typeface="Arial" pitchFamily="34" charset="0"/>
              </a:endParaRPr>
            </a:p>
          </p:txBody>
        </p:sp>
      </p:grpSp>
      <p:sp>
        <p:nvSpPr>
          <p:cNvPr id="142" name="TextBox 141">
            <a:extLst>
              <a:ext uri="{FF2B5EF4-FFF2-40B4-BE49-F238E27FC236}">
                <a16:creationId xmlns:a16="http://schemas.microsoft.com/office/drawing/2014/main" id="{2B578076-D37D-3977-B502-413F6F6B658C}"/>
              </a:ext>
            </a:extLst>
          </p:cNvPr>
          <p:cNvSpPr txBox="1"/>
          <p:nvPr/>
        </p:nvSpPr>
        <p:spPr>
          <a:xfrm>
            <a:off x="9325630" y="3923277"/>
            <a:ext cx="690316" cy="307777"/>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CD20</a:t>
            </a:r>
          </a:p>
        </p:txBody>
      </p:sp>
      <p:grpSp>
        <p:nvGrpSpPr>
          <p:cNvPr id="143" name="Group 142">
            <a:extLst>
              <a:ext uri="{FF2B5EF4-FFF2-40B4-BE49-F238E27FC236}">
                <a16:creationId xmlns:a16="http://schemas.microsoft.com/office/drawing/2014/main" id="{1EDAF092-0BDD-DA92-9115-F1121DA269F0}"/>
              </a:ext>
            </a:extLst>
          </p:cNvPr>
          <p:cNvGrpSpPr/>
          <p:nvPr/>
        </p:nvGrpSpPr>
        <p:grpSpPr>
          <a:xfrm rot="5400000">
            <a:off x="9316317" y="3510903"/>
            <a:ext cx="325689" cy="562311"/>
            <a:chOff x="9853774" y="3438822"/>
            <a:chExt cx="253614" cy="437872"/>
          </a:xfrm>
        </p:grpSpPr>
        <p:cxnSp>
          <p:nvCxnSpPr>
            <p:cNvPr id="144" name="Straight Connector 143">
              <a:extLst>
                <a:ext uri="{FF2B5EF4-FFF2-40B4-BE49-F238E27FC236}">
                  <a16:creationId xmlns:a16="http://schemas.microsoft.com/office/drawing/2014/main" id="{27602E2F-8503-8CAA-5E20-ABEBDCE70C41}"/>
                </a:ext>
              </a:extLst>
            </p:cNvPr>
            <p:cNvCxnSpPr>
              <a:cxnSpLocks/>
            </p:cNvCxnSpPr>
            <p:nvPr/>
          </p:nvCxnSpPr>
          <p:spPr bwMode="auto">
            <a:xfrm rot="8253607">
              <a:off x="9853774" y="3518494"/>
              <a:ext cx="1911" cy="274688"/>
            </a:xfrm>
            <a:prstGeom prst="line">
              <a:avLst/>
            </a:prstGeom>
            <a:noFill/>
            <a:ln w="19050" cap="flat" cmpd="sng" algn="ctr">
              <a:solidFill>
                <a:schemeClr val="accent6"/>
              </a:solidFill>
              <a:prstDash val="solid"/>
              <a:round/>
              <a:headEnd type="none" w="med" len="med"/>
              <a:tailEnd type="none" w="med" len="med"/>
            </a:ln>
            <a:effectLst/>
          </p:spPr>
        </p:cxnSp>
        <p:sp>
          <p:nvSpPr>
            <p:cNvPr id="145" name="Rectangle: Rounded Corners 144">
              <a:extLst>
                <a:ext uri="{FF2B5EF4-FFF2-40B4-BE49-F238E27FC236}">
                  <a16:creationId xmlns:a16="http://schemas.microsoft.com/office/drawing/2014/main" id="{88C590B9-FE8E-2E2C-006C-CCED41EBFB73}"/>
                </a:ext>
              </a:extLst>
            </p:cNvPr>
            <p:cNvSpPr/>
            <p:nvPr/>
          </p:nvSpPr>
          <p:spPr bwMode="auto">
            <a:xfrm rot="8253607">
              <a:off x="9928816" y="3693814"/>
              <a:ext cx="91440" cy="182880"/>
            </a:xfrm>
            <a:prstGeom prst="roundRect">
              <a:avLst/>
            </a:prstGeom>
            <a:solidFill>
              <a:schemeClr val="accent5"/>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146" name="Straight Connector 145">
              <a:extLst>
                <a:ext uri="{FF2B5EF4-FFF2-40B4-BE49-F238E27FC236}">
                  <a16:creationId xmlns:a16="http://schemas.microsoft.com/office/drawing/2014/main" id="{0FDEACB0-2DA3-99F8-7660-97A83E66D115}"/>
                </a:ext>
              </a:extLst>
            </p:cNvPr>
            <p:cNvCxnSpPr>
              <a:cxnSpLocks/>
            </p:cNvCxnSpPr>
            <p:nvPr/>
          </p:nvCxnSpPr>
          <p:spPr bwMode="auto">
            <a:xfrm rot="8253607">
              <a:off x="9940906" y="3438822"/>
              <a:ext cx="1911" cy="274688"/>
            </a:xfrm>
            <a:prstGeom prst="line">
              <a:avLst/>
            </a:prstGeom>
            <a:noFill/>
            <a:ln w="19050" cap="flat" cmpd="sng" algn="ctr">
              <a:solidFill>
                <a:schemeClr val="accent6"/>
              </a:solidFill>
              <a:prstDash val="solid"/>
              <a:round/>
              <a:headEnd type="none" w="med" len="med"/>
              <a:tailEnd type="none" w="med" len="med"/>
            </a:ln>
            <a:effectLst/>
          </p:spPr>
        </p:cxnSp>
        <p:sp>
          <p:nvSpPr>
            <p:cNvPr id="147" name="Rectangle: Rounded Corners 146">
              <a:extLst>
                <a:ext uri="{FF2B5EF4-FFF2-40B4-BE49-F238E27FC236}">
                  <a16:creationId xmlns:a16="http://schemas.microsoft.com/office/drawing/2014/main" id="{18F73E29-D77F-D4EE-0633-9BF1A617D1E5}"/>
                </a:ext>
              </a:extLst>
            </p:cNvPr>
            <p:cNvSpPr/>
            <p:nvPr/>
          </p:nvSpPr>
          <p:spPr bwMode="auto">
            <a:xfrm rot="8253607">
              <a:off x="10015948" y="3614142"/>
              <a:ext cx="91440" cy="182880"/>
            </a:xfrm>
            <a:prstGeom prst="roundRect">
              <a:avLst/>
            </a:prstGeom>
            <a:solidFill>
              <a:schemeClr val="accent5"/>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148" name="Oval 147">
            <a:extLst>
              <a:ext uri="{FF2B5EF4-FFF2-40B4-BE49-F238E27FC236}">
                <a16:creationId xmlns:a16="http://schemas.microsoft.com/office/drawing/2014/main" id="{60CDCC97-EF78-B0A0-85C1-C0925BD72F68}"/>
              </a:ext>
            </a:extLst>
          </p:cNvPr>
          <p:cNvSpPr/>
          <p:nvPr/>
        </p:nvSpPr>
        <p:spPr bwMode="auto">
          <a:xfrm rot="16535297">
            <a:off x="8218669" y="2508104"/>
            <a:ext cx="117426" cy="117426"/>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9" name="Oval 148">
            <a:extLst>
              <a:ext uri="{FF2B5EF4-FFF2-40B4-BE49-F238E27FC236}">
                <a16:creationId xmlns:a16="http://schemas.microsoft.com/office/drawing/2014/main" id="{FF62C808-D177-C769-AC00-3F262AC459D3}"/>
              </a:ext>
            </a:extLst>
          </p:cNvPr>
          <p:cNvSpPr/>
          <p:nvPr/>
        </p:nvSpPr>
        <p:spPr bwMode="auto">
          <a:xfrm rot="16535297">
            <a:off x="8006767" y="2336478"/>
            <a:ext cx="117426" cy="117426"/>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0" name="Oval 149">
            <a:extLst>
              <a:ext uri="{FF2B5EF4-FFF2-40B4-BE49-F238E27FC236}">
                <a16:creationId xmlns:a16="http://schemas.microsoft.com/office/drawing/2014/main" id="{F5E190B1-507F-AFE5-6543-116DC31055C6}"/>
              </a:ext>
            </a:extLst>
          </p:cNvPr>
          <p:cNvSpPr/>
          <p:nvPr/>
        </p:nvSpPr>
        <p:spPr bwMode="auto">
          <a:xfrm rot="16489382">
            <a:off x="8189541" y="2239550"/>
            <a:ext cx="58713" cy="58713"/>
          </a:xfrm>
          <a:prstGeom prst="ellipse">
            <a:avLst/>
          </a:prstGeom>
          <a:solidFill>
            <a:schemeClr val="accent3">
              <a:lumMod val="40000"/>
              <a:lumOff val="60000"/>
            </a:schemeClr>
          </a:solidFill>
          <a:ln w="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1" name="TextBox 150">
            <a:extLst>
              <a:ext uri="{FF2B5EF4-FFF2-40B4-BE49-F238E27FC236}">
                <a16:creationId xmlns:a16="http://schemas.microsoft.com/office/drawing/2014/main" id="{75BD499D-CA8B-B208-CD2E-76582979578A}"/>
              </a:ext>
            </a:extLst>
          </p:cNvPr>
          <p:cNvSpPr txBox="1"/>
          <p:nvPr/>
        </p:nvSpPr>
        <p:spPr>
          <a:xfrm>
            <a:off x="10719040" y="3201431"/>
            <a:ext cx="1378790" cy="58477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Lymphoma</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Cell</a:t>
            </a:r>
          </a:p>
        </p:txBody>
      </p:sp>
      <p:sp>
        <p:nvSpPr>
          <p:cNvPr id="152" name="TextBox 151">
            <a:extLst>
              <a:ext uri="{FF2B5EF4-FFF2-40B4-BE49-F238E27FC236}">
                <a16:creationId xmlns:a16="http://schemas.microsoft.com/office/drawing/2014/main" id="{4ED8AA64-6CC4-9198-FFA2-FA3FC45ED63A}"/>
              </a:ext>
            </a:extLst>
          </p:cNvPr>
          <p:cNvSpPr txBox="1"/>
          <p:nvPr/>
        </p:nvSpPr>
        <p:spPr>
          <a:xfrm>
            <a:off x="6101933" y="3309153"/>
            <a:ext cx="794672" cy="338554"/>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T-Cell</a:t>
            </a:r>
          </a:p>
        </p:txBody>
      </p:sp>
      <p:sp>
        <p:nvSpPr>
          <p:cNvPr id="153" name="TextBox 152">
            <a:extLst>
              <a:ext uri="{FF2B5EF4-FFF2-40B4-BE49-F238E27FC236}">
                <a16:creationId xmlns:a16="http://schemas.microsoft.com/office/drawing/2014/main" id="{94336B58-6EDE-A5DE-58BD-E7EB5BA99502}"/>
              </a:ext>
            </a:extLst>
          </p:cNvPr>
          <p:cNvSpPr txBox="1"/>
          <p:nvPr/>
        </p:nvSpPr>
        <p:spPr>
          <a:xfrm>
            <a:off x="7987663" y="4898791"/>
            <a:ext cx="1641766" cy="830997"/>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Bispecific Antibody</a:t>
            </a:r>
            <a:endParaRPr kumimoji="0" lang="en-US" sz="1800" b="1" i="0" u="none" strike="noStrike" kern="1200" cap="none" spc="0" normalizeH="0" baseline="0" noProof="0">
              <a:ln>
                <a:noFill/>
              </a:ln>
              <a:solidFill>
                <a:schemeClr val="bg1"/>
              </a:solidFill>
              <a:effectLst/>
              <a:uLnTx/>
              <a:uFillTx/>
              <a:latin typeface="Calibri"/>
              <a:ea typeface="+mn-ea"/>
              <a:cs typeface="Arial" panose="020B0604020202020204" pitchFamily="34" charset="0"/>
            </a:endParaRPr>
          </a:p>
        </p:txBody>
      </p:sp>
      <p:sp>
        <p:nvSpPr>
          <p:cNvPr id="154" name="TextBox 153">
            <a:extLst>
              <a:ext uri="{FF2B5EF4-FFF2-40B4-BE49-F238E27FC236}">
                <a16:creationId xmlns:a16="http://schemas.microsoft.com/office/drawing/2014/main" id="{646A9A50-4BAF-EA7A-E368-CCEAA093FE0D}"/>
              </a:ext>
            </a:extLst>
          </p:cNvPr>
          <p:cNvSpPr txBox="1"/>
          <p:nvPr/>
        </p:nvSpPr>
        <p:spPr>
          <a:xfrm>
            <a:off x="5940042" y="4780790"/>
            <a:ext cx="2189590" cy="369332"/>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T-Cell Activation</a:t>
            </a:r>
          </a:p>
        </p:txBody>
      </p:sp>
      <p:cxnSp>
        <p:nvCxnSpPr>
          <p:cNvPr id="156" name="Straight Arrow Connector 155">
            <a:extLst>
              <a:ext uri="{FF2B5EF4-FFF2-40B4-BE49-F238E27FC236}">
                <a16:creationId xmlns:a16="http://schemas.microsoft.com/office/drawing/2014/main" id="{1C1447EB-D981-70FD-5FAE-D2EC528EB019}"/>
              </a:ext>
            </a:extLst>
          </p:cNvPr>
          <p:cNvCxnSpPr>
            <a:cxnSpLocks/>
          </p:cNvCxnSpPr>
          <p:nvPr/>
        </p:nvCxnSpPr>
        <p:spPr bwMode="auto">
          <a:xfrm flipH="1">
            <a:off x="6896605" y="3980626"/>
            <a:ext cx="265846" cy="751867"/>
          </a:xfrm>
          <a:prstGeom prst="straightConnector1">
            <a:avLst/>
          </a:prstGeom>
          <a:noFill/>
          <a:ln w="38100" cap="flat" cmpd="sng" algn="ctr">
            <a:solidFill>
              <a:schemeClr val="bg1"/>
            </a:solidFill>
            <a:prstDash val="solid"/>
            <a:round/>
            <a:headEnd type="none" w="med" len="med"/>
            <a:tailEnd type="triangle"/>
          </a:ln>
          <a:effectLst/>
        </p:spPr>
      </p:cxnSp>
      <p:cxnSp>
        <p:nvCxnSpPr>
          <p:cNvPr id="157" name="Straight Arrow Connector 156">
            <a:extLst>
              <a:ext uri="{FF2B5EF4-FFF2-40B4-BE49-F238E27FC236}">
                <a16:creationId xmlns:a16="http://schemas.microsoft.com/office/drawing/2014/main" id="{5BDBC946-F9EE-477A-B2B5-0201E4BD8AEF}"/>
              </a:ext>
            </a:extLst>
          </p:cNvPr>
          <p:cNvCxnSpPr>
            <a:cxnSpLocks/>
          </p:cNvCxnSpPr>
          <p:nvPr/>
        </p:nvCxnSpPr>
        <p:spPr bwMode="auto">
          <a:xfrm>
            <a:off x="10719040" y="3980626"/>
            <a:ext cx="265846" cy="751867"/>
          </a:xfrm>
          <a:prstGeom prst="straightConnector1">
            <a:avLst/>
          </a:prstGeom>
          <a:noFill/>
          <a:ln w="3810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63407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9308F-0EA0-8994-91B7-C71DAF30C0E9}"/>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FDA-approved Bispecific Antibodies </a:t>
            </a:r>
            <a:r>
              <a:rPr lang="en-US" dirty="0">
                <a:solidFill>
                  <a:srgbClr val="455560"/>
                </a:solidFill>
              </a:rPr>
              <a:t>for Patients With Multiple Myeloma or B-Cell Lymphomas</a:t>
            </a:r>
            <a:endParaRPr lang="en-US" dirty="0"/>
          </a:p>
        </p:txBody>
      </p:sp>
      <p:graphicFrame>
        <p:nvGraphicFramePr>
          <p:cNvPr id="6" name="Group 32">
            <a:extLst>
              <a:ext uri="{FF2B5EF4-FFF2-40B4-BE49-F238E27FC236}">
                <a16:creationId xmlns:a16="http://schemas.microsoft.com/office/drawing/2014/main" id="{F587B63C-DB4F-8BDB-34A1-F79F7B31C695}"/>
              </a:ext>
            </a:extLst>
          </p:cNvPr>
          <p:cNvGraphicFramePr>
            <a:graphicFrameLocks noGrp="1"/>
          </p:cNvGraphicFramePr>
          <p:nvPr>
            <p:extLst>
              <p:ext uri="{D42A27DB-BD31-4B8C-83A1-F6EECF244321}">
                <p14:modId xmlns:p14="http://schemas.microsoft.com/office/powerpoint/2010/main" val="2835515686"/>
              </p:ext>
            </p:extLst>
          </p:nvPr>
        </p:nvGraphicFramePr>
        <p:xfrm>
          <a:off x="734412" y="1600200"/>
          <a:ext cx="10771788" cy="4114944"/>
        </p:xfrm>
        <a:graphic>
          <a:graphicData uri="http://schemas.openxmlformats.org/drawingml/2006/table">
            <a:tbl>
              <a:tblPr/>
              <a:tblGrid>
                <a:gridCol w="1849042">
                  <a:extLst>
                    <a:ext uri="{9D8B030D-6E8A-4147-A177-3AD203B41FA5}">
                      <a16:colId xmlns:a16="http://schemas.microsoft.com/office/drawing/2014/main" val="20000"/>
                    </a:ext>
                  </a:extLst>
                </a:gridCol>
                <a:gridCol w="1563780">
                  <a:extLst>
                    <a:ext uri="{9D8B030D-6E8A-4147-A177-3AD203B41FA5}">
                      <a16:colId xmlns:a16="http://schemas.microsoft.com/office/drawing/2014/main" val="20001"/>
                    </a:ext>
                  </a:extLst>
                </a:gridCol>
                <a:gridCol w="7358966">
                  <a:extLst>
                    <a:ext uri="{9D8B030D-6E8A-4147-A177-3AD203B41FA5}">
                      <a16:colId xmlns:a16="http://schemas.microsoft.com/office/drawing/2014/main" val="2687273264"/>
                    </a:ext>
                  </a:extLst>
                </a:gridCol>
              </a:tblGrid>
              <a:tr h="35433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Bispecific Antibody</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a:rPr>
                        <a:t>Target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Indication (</a:t>
                      </a:r>
                      <a:r>
                        <a:rPr kumimoji="0" lang="en-US" sz="1800" b="1" i="0" u="none" strike="noStrike" cap="none" normalizeH="0" baseline="0" dirty="0" err="1">
                          <a:ln>
                            <a:noFill/>
                          </a:ln>
                          <a:solidFill>
                            <a:schemeClr val="tx1"/>
                          </a:solidFill>
                          <a:effectLst/>
                          <a:latin typeface="Calibri" panose="020F0502020204030204" pitchFamily="34" charset="0"/>
                        </a:rPr>
                        <a:t>Yr</a:t>
                      </a:r>
                      <a:r>
                        <a:rPr kumimoji="0" lang="en-US" sz="1800" b="1" i="0" u="none" strike="noStrike" cap="none" normalizeH="0" baseline="0" dirty="0">
                          <a:ln>
                            <a:noFill/>
                          </a:ln>
                          <a:solidFill>
                            <a:schemeClr val="tx1"/>
                          </a:solidFill>
                          <a:effectLst/>
                          <a:latin typeface="Calibri" panose="020F0502020204030204" pitchFamily="34" charset="0"/>
                        </a:rPr>
                        <a:t> of Approval)</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834577857"/>
                  </a:ext>
                </a:extLst>
              </a:tr>
              <a:tr h="354330">
                <a:tc gridSpan="2">
                  <a:txBody>
                    <a:body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ctr"/>
                      <a:r>
                        <a:rPr kumimoji="0" lang="en-US" sz="1800" b="1" i="0" u="none" strike="noStrike" cap="none" normalizeH="0" baseline="0" dirty="0">
                          <a:ln>
                            <a:noFill/>
                          </a:ln>
                          <a:solidFill>
                            <a:schemeClr val="tx1"/>
                          </a:solidFill>
                          <a:effectLst/>
                          <a:latin typeface="Calibri" panose="020F0502020204030204" pitchFamily="34" charset="0"/>
                        </a:rPr>
                        <a:t>R/R Multiple Myeloma </a:t>
                      </a:r>
                      <a:endParaRPr lang="en-US" dirty="0"/>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35433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Teclistamab</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CD3/BCMA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lang="en-US" sz="1800" dirty="0">
                          <a:solidFill>
                            <a:schemeClr val="bg1"/>
                          </a:solidFill>
                        </a:rPr>
                        <a:t>R/R MM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after </a:t>
                      </a:r>
                      <a:r>
                        <a:rPr lang="en-US" sz="1800" dirty="0">
                          <a:solidFill>
                            <a:schemeClr val="bg1"/>
                          </a:solidFill>
                        </a:rPr>
                        <a:t>≥4 prior LOT, including an </a:t>
                      </a:r>
                      <a:r>
                        <a:rPr lang="en-US" sz="1800" dirty="0" err="1">
                          <a:solidFill>
                            <a:schemeClr val="bg1"/>
                          </a:solidFill>
                        </a:rPr>
                        <a:t>IMiD</a:t>
                      </a:r>
                      <a:r>
                        <a:rPr lang="en-US" sz="1800" dirty="0">
                          <a:solidFill>
                            <a:schemeClr val="bg1"/>
                          </a:solidFill>
                        </a:rPr>
                        <a:t>, PI, and anti-CD38 </a:t>
                      </a:r>
                      <a:r>
                        <a:rPr lang="en-US" sz="1800" dirty="0" err="1">
                          <a:solidFill>
                            <a:schemeClr val="bg1"/>
                          </a:solidFill>
                        </a:rPr>
                        <a:t>mAb</a:t>
                      </a:r>
                      <a:r>
                        <a:rPr lang="en-US" sz="1800" dirty="0">
                          <a:solidFill>
                            <a:schemeClr val="bg1"/>
                          </a:solidFill>
                        </a:rPr>
                        <a:t> (2022)</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845365264"/>
                  </a:ext>
                </a:extLst>
              </a:tr>
              <a:tr h="35433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Talquetamab</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CD3/GPRC5D</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lang="en-US" sz="1800" dirty="0">
                          <a:solidFill>
                            <a:schemeClr val="bg1"/>
                          </a:solidFill>
                        </a:rPr>
                        <a:t>R/R MM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after </a:t>
                      </a:r>
                      <a:r>
                        <a:rPr lang="en-US" sz="1800" dirty="0">
                          <a:solidFill>
                            <a:schemeClr val="bg1"/>
                          </a:solidFill>
                        </a:rPr>
                        <a:t>≥4 prior LOT, including an IMiD, PI, and anti-CD38 mAb (2023)</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1"/>
                  </a:ext>
                </a:extLst>
              </a:tr>
              <a:tr h="35433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err="1">
                          <a:ln>
                            <a:noFill/>
                          </a:ln>
                          <a:solidFill>
                            <a:schemeClr val="bg2">
                              <a:lumMod val="10000"/>
                            </a:schemeClr>
                          </a:solidFill>
                          <a:effectLst/>
                          <a:latin typeface="Calibri"/>
                        </a:rPr>
                        <a:t>Elranatamab</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CD3/BCMA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lang="en-US" sz="1800" dirty="0">
                          <a:solidFill>
                            <a:schemeClr val="bg1"/>
                          </a:solidFill>
                        </a:rPr>
                        <a:t>R/R MM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after </a:t>
                      </a:r>
                      <a:r>
                        <a:rPr lang="en-US" sz="1800" dirty="0">
                          <a:solidFill>
                            <a:schemeClr val="bg1"/>
                          </a:solidFill>
                        </a:rPr>
                        <a:t>≥4 prior LOT, including an IMiD, PI, and anti-CD38 mAb (2023)</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354330">
                <a:tc gridSpan="2">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2000" b="1"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Calibri" panose="020F0502020204030204" pitchFamily="34" charset="0"/>
                        </a:rPr>
                        <a:t>B-Cell Lymphomas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2085596059"/>
                  </a:ext>
                </a:extLst>
              </a:tr>
              <a:tr h="35433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err="1">
                          <a:ln>
                            <a:noFill/>
                          </a:ln>
                          <a:solidFill>
                            <a:schemeClr val="bg2">
                              <a:lumMod val="10000"/>
                            </a:schemeClr>
                          </a:solidFill>
                          <a:effectLst/>
                          <a:latin typeface="Calibri"/>
                        </a:rPr>
                        <a:t>Mosunetuzumab</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a:rPr>
                        <a:t>CD3/CD20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a:rPr>
                        <a:t>R/R FL after ≥2 prior LOT (2022)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35433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err="1">
                          <a:ln>
                            <a:noFill/>
                          </a:ln>
                          <a:solidFill>
                            <a:schemeClr val="bg2">
                              <a:lumMod val="10000"/>
                            </a:schemeClr>
                          </a:solidFill>
                          <a:effectLst/>
                          <a:latin typeface="Calibri"/>
                        </a:rPr>
                        <a:t>Glofitamab</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rgbClr val="4DA1BB"/>
                        </a:buClr>
                        <a:buSzTx/>
                        <a:buFont typeface="Wingdings" pitchFamily="2" charset="2"/>
                        <a:buNone/>
                        <a:tabLst/>
                        <a:defRPr/>
                      </a:pPr>
                      <a:r>
                        <a:rPr kumimoji="0" lang="en-US" sz="1800" b="0" i="0" u="none" strike="noStrike" kern="1200" cap="none" spc="0" normalizeH="0" baseline="0" noProof="0">
                          <a:ln>
                            <a:noFill/>
                          </a:ln>
                          <a:solidFill>
                            <a:schemeClr val="bg1"/>
                          </a:solidFill>
                          <a:effectLst/>
                          <a:uLnTx/>
                          <a:uFillTx/>
                          <a:latin typeface="Calibri"/>
                          <a:ea typeface="+mn-ea"/>
                          <a:cs typeface="+mn-cs"/>
                        </a:rPr>
                        <a:t>CD3/CD20</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rgbClr val="4DA1BB"/>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R/R DLBCL and </a:t>
                      </a: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tFL</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after ≥2 prior LOT (2023)</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35433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err="1">
                          <a:ln>
                            <a:noFill/>
                          </a:ln>
                          <a:solidFill>
                            <a:schemeClr val="bg2">
                              <a:lumMod val="10000"/>
                            </a:schemeClr>
                          </a:solidFill>
                          <a:effectLst/>
                          <a:latin typeface="Calibri" panose="020F0502020204030204" pitchFamily="34" charset="0"/>
                        </a:rPr>
                        <a:t>Epcoritamab</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rgbClr val="4DA1BB"/>
                        </a:buClr>
                        <a:buSzTx/>
                        <a:buFont typeface="Wingdings" pitchFamily="2" charset="2"/>
                        <a:buNone/>
                        <a:tabLst/>
                        <a:defRPr/>
                      </a:pP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CD3/CD20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rgbClr val="4DA1BB"/>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a:rPr>
                        <a:t>R/R </a:t>
                      </a:r>
                      <a:r>
                        <a:rPr lang="en-US" sz="1800" b="0" i="0" u="none" strike="noStrike" cap="none" normalizeH="0" baseline="0" dirty="0">
                          <a:ln>
                            <a:noFill/>
                          </a:ln>
                          <a:solidFill>
                            <a:schemeClr val="bg2">
                              <a:lumMod val="10000"/>
                            </a:schemeClr>
                          </a:solidFill>
                          <a:effectLst/>
                          <a:latin typeface="Calibri"/>
                        </a:rPr>
                        <a:t>DLBCL</a:t>
                      </a:r>
                      <a:r>
                        <a:rPr kumimoji="0" lang="en-US" sz="1800" b="0" i="0" u="none" strike="noStrike" cap="none" normalizeH="0" baseline="0" dirty="0">
                          <a:ln>
                            <a:noFill/>
                          </a:ln>
                          <a:solidFill>
                            <a:schemeClr val="bg2">
                              <a:lumMod val="10000"/>
                            </a:schemeClr>
                          </a:solidFill>
                          <a:effectLst/>
                          <a:latin typeface="Calibri"/>
                        </a:rPr>
                        <a:t> (including from indolent lymphoma) </a:t>
                      </a:r>
                    </a:p>
                    <a:p>
                      <a:pPr marL="0" marR="0" lvl="0" indent="0" algn="ctr" defTabSz="914400" rtl="0" eaLnBrk="1" fontAlgn="base" latinLnBrk="0" hangingPunct="1">
                        <a:lnSpc>
                          <a:spcPct val="100000"/>
                        </a:lnSpc>
                        <a:spcBef>
                          <a:spcPts val="0"/>
                        </a:spcBef>
                        <a:spcAft>
                          <a:spcPts val="0"/>
                        </a:spcAft>
                        <a:buClr>
                          <a:srgbClr val="4DA1BB"/>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or high-grade BCL after ≥2 prior LOT (2023); </a:t>
                      </a:r>
                    </a:p>
                    <a:p>
                      <a:pPr marL="0" marR="0" lvl="0" indent="0" algn="ctr" defTabSz="914400" rtl="0" eaLnBrk="1" fontAlgn="base" latinLnBrk="0" hangingPunct="1">
                        <a:lnSpc>
                          <a:spcPct val="100000"/>
                        </a:lnSpc>
                        <a:spcBef>
                          <a:spcPts val="0"/>
                        </a:spcBef>
                        <a:spcAft>
                          <a:spcPts val="0"/>
                        </a:spcAft>
                        <a:buClr>
                          <a:srgbClr val="4DA1BB"/>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R/R FL after ≥2 prior LOT (2024)</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167420617"/>
                  </a:ext>
                </a:extLst>
              </a:tr>
            </a:tbl>
          </a:graphicData>
        </a:graphic>
      </p:graphicFrame>
      <p:sp>
        <p:nvSpPr>
          <p:cNvPr id="8" name="Text Box 15">
            <a:extLst>
              <a:ext uri="{FF2B5EF4-FFF2-40B4-BE49-F238E27FC236}">
                <a16:creationId xmlns:a16="http://schemas.microsoft.com/office/drawing/2014/main" id="{DBEB4A17-7943-A702-358E-65F3CC754BB4}"/>
              </a:ext>
            </a:extLst>
          </p:cNvPr>
          <p:cNvSpPr txBox="1">
            <a:spLocks noChangeArrowheads="1"/>
          </p:cNvSpPr>
          <p:nvPr/>
        </p:nvSpPr>
        <p:spPr bwMode="auto">
          <a:xfrm>
            <a:off x="386602" y="6357573"/>
            <a:ext cx="9198507"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7" rtl="0" eaLnBrk="0" fontAlgn="base" latinLnBrk="0" hangingPunct="0">
              <a:lnSpc>
                <a:spcPct val="100000"/>
              </a:lnSpc>
              <a:spcBef>
                <a:spcPct val="0"/>
              </a:spcBef>
              <a:spcAft>
                <a:spcPct val="0"/>
              </a:spcAft>
              <a:buClrTx/>
              <a:buSzTx/>
              <a:buFontTx/>
              <a:buNone/>
              <a:tabLst/>
              <a:defRPr/>
            </a:pPr>
            <a:r>
              <a:rPr lang="fr-FR" altLang="en-US" sz="1200" b="0" spc="-11" dirty="0">
                <a:solidFill>
                  <a:srgbClr val="455560"/>
                </a:solidFill>
                <a:latin typeface="Calibri" panose="020F0502020204030204" pitchFamily="34" charset="0"/>
                <a:cs typeface="Arial" panose="020B0604020202020204" pitchFamily="34" charset="0"/>
              </a:rPr>
              <a:t>Elranatamab-</a:t>
            </a:r>
            <a:r>
              <a:rPr lang="fr-FR" altLang="en-US" sz="1200" b="0" spc="-11" dirty="0" err="1">
                <a:solidFill>
                  <a:srgbClr val="455560"/>
                </a:solidFill>
                <a:latin typeface="Calibri" panose="020F0502020204030204" pitchFamily="34" charset="0"/>
                <a:cs typeface="Arial" panose="020B0604020202020204" pitchFamily="34" charset="0"/>
              </a:rPr>
              <a:t>bcmm</a:t>
            </a:r>
            <a:r>
              <a:rPr lang="fr-FR" altLang="en-US" sz="1200" b="0" spc="-11" dirty="0">
                <a:solidFill>
                  <a:srgbClr val="455560"/>
                </a:solidFill>
                <a:latin typeface="Calibri" panose="020F0502020204030204" pitchFamily="34" charset="0"/>
                <a:cs typeface="Arial" panose="020B0604020202020204" pitchFamily="34" charset="0"/>
              </a:rPr>
              <a:t> PI. </a:t>
            </a:r>
            <a:r>
              <a:rPr lang="fr-FR" altLang="en-US" sz="1200" b="0" spc="-11" dirty="0" err="1">
                <a:solidFill>
                  <a:srgbClr val="455560"/>
                </a:solidFill>
                <a:latin typeface="Calibri" panose="020F0502020204030204" pitchFamily="34" charset="0"/>
                <a:cs typeface="Arial" panose="020B0604020202020204" pitchFamily="34" charset="0"/>
              </a:rPr>
              <a:t>Epcoritamab-bysp</a:t>
            </a:r>
            <a:r>
              <a:rPr lang="fr-FR" altLang="en-US" sz="1200" b="0" spc="-11" dirty="0">
                <a:solidFill>
                  <a:srgbClr val="455560"/>
                </a:solidFill>
                <a:latin typeface="Calibri" panose="020F0502020204030204" pitchFamily="34" charset="0"/>
                <a:cs typeface="Arial" panose="020B0604020202020204" pitchFamily="34" charset="0"/>
              </a:rPr>
              <a:t> PI. </a:t>
            </a:r>
            <a:r>
              <a:rPr lang="fr-FR" altLang="en-US" sz="1200" b="0" spc="-11" dirty="0" err="1">
                <a:solidFill>
                  <a:srgbClr val="455560"/>
                </a:solidFill>
                <a:latin typeface="Calibri" panose="020F0502020204030204" pitchFamily="34" charset="0"/>
                <a:cs typeface="Arial" panose="020B0604020202020204" pitchFamily="34" charset="0"/>
              </a:rPr>
              <a:t>Glofitamab-gxbm</a:t>
            </a:r>
            <a:r>
              <a:rPr lang="fr-FR" altLang="en-US" sz="1200" b="0" spc="-11" dirty="0">
                <a:solidFill>
                  <a:srgbClr val="455560"/>
                </a:solidFill>
                <a:latin typeface="Calibri" panose="020F0502020204030204" pitchFamily="34" charset="0"/>
                <a:cs typeface="Arial" panose="020B0604020202020204" pitchFamily="34" charset="0"/>
              </a:rPr>
              <a:t> PI. Mosunetuzumab-</a:t>
            </a:r>
            <a:r>
              <a:rPr lang="fr-FR" altLang="en-US" sz="1200" b="0" spc="-11" dirty="0" err="1">
                <a:solidFill>
                  <a:srgbClr val="455560"/>
                </a:solidFill>
                <a:latin typeface="Calibri" panose="020F0502020204030204" pitchFamily="34" charset="0"/>
                <a:cs typeface="Arial" panose="020B0604020202020204" pitchFamily="34" charset="0"/>
              </a:rPr>
              <a:t>axgb</a:t>
            </a:r>
            <a:r>
              <a:rPr lang="fr-FR" altLang="en-US" sz="1200" b="0" spc="-11" dirty="0">
                <a:solidFill>
                  <a:srgbClr val="455560"/>
                </a:solidFill>
                <a:latin typeface="Calibri" panose="020F0502020204030204" pitchFamily="34" charset="0"/>
                <a:cs typeface="Arial" panose="020B0604020202020204" pitchFamily="34" charset="0"/>
              </a:rPr>
              <a:t> PI. </a:t>
            </a:r>
            <a:r>
              <a:rPr lang="fr-FR" altLang="en-US" sz="1200" b="0" spc="-11" dirty="0" err="1">
                <a:solidFill>
                  <a:srgbClr val="455560"/>
                </a:solidFill>
                <a:latin typeface="Calibri" panose="020F0502020204030204" pitchFamily="34" charset="0"/>
                <a:cs typeface="Arial" panose="020B0604020202020204" pitchFamily="34" charset="0"/>
              </a:rPr>
              <a:t>Teclistamab-cqyv</a:t>
            </a:r>
            <a:r>
              <a:rPr lang="fr-FR" altLang="en-US" sz="1200" b="0" spc="-11" dirty="0">
                <a:solidFill>
                  <a:srgbClr val="455560"/>
                </a:solidFill>
                <a:latin typeface="Calibri" panose="020F0502020204030204" pitchFamily="34" charset="0"/>
                <a:cs typeface="Arial" panose="020B0604020202020204" pitchFamily="34" charset="0"/>
              </a:rPr>
              <a:t> PI. </a:t>
            </a:r>
            <a:r>
              <a:rPr lang="fr-FR" altLang="en-US" sz="1200" b="0" spc="-11" dirty="0" err="1">
                <a:solidFill>
                  <a:srgbClr val="455560"/>
                </a:solidFill>
                <a:latin typeface="Calibri" panose="020F0502020204030204" pitchFamily="34" charset="0"/>
                <a:cs typeface="Arial" panose="020B0604020202020204" pitchFamily="34" charset="0"/>
              </a:rPr>
              <a:t>Talquetamab-tgvs</a:t>
            </a:r>
            <a:r>
              <a:rPr lang="fr-FR" altLang="en-US" sz="1200" b="0" spc="-11" dirty="0">
                <a:solidFill>
                  <a:srgbClr val="455560"/>
                </a:solidFill>
                <a:latin typeface="Calibri" panose="020F0502020204030204" pitchFamily="34" charset="0"/>
                <a:cs typeface="Arial" panose="020B0604020202020204" pitchFamily="34" charset="0"/>
              </a:rPr>
              <a:t> PI.</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57445210"/>
      </p:ext>
    </p:extLst>
  </p:cSld>
  <p:clrMapOvr>
    <a:masterClrMapping/>
  </p:clrMapOvr>
</p:sld>
</file>

<file path=ppt/theme/theme1.xml><?xml version="1.0" encoding="utf-8"?>
<a:theme xmlns:a="http://schemas.openxmlformats.org/drawingml/2006/main" name="2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fd6914-46d4-4c7e-bbad-46e82841b69d" xsi:nil="true"/>
    <lcf76f155ced4ddcb4097134ff3c332f xmlns="8fe91e3e-50f2-4f3d-b699-61497f2da57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0217A43D3D1A48B54EC30094C7B223" ma:contentTypeVersion="11" ma:contentTypeDescription="Create a new document." ma:contentTypeScope="" ma:versionID="09dd7f9d257b1bbab748590b3eb53f86">
  <xsd:schema xmlns:xsd="http://www.w3.org/2001/XMLSchema" xmlns:xs="http://www.w3.org/2001/XMLSchema" xmlns:p="http://schemas.microsoft.com/office/2006/metadata/properties" xmlns:ns2="8fe91e3e-50f2-4f3d-b699-61497f2da57f" xmlns:ns3="22fd6914-46d4-4c7e-bbad-46e82841b69d" targetNamespace="http://schemas.microsoft.com/office/2006/metadata/properties" ma:root="true" ma:fieldsID="5726e797dd3fe0e42cb26698cedcb903" ns2:_="" ns3:_="">
    <xsd:import namespace="8fe91e3e-50f2-4f3d-b699-61497f2da57f"/>
    <xsd:import namespace="22fd6914-46d4-4c7e-bbad-46e82841b6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91e3e-50f2-4f3d-b699-61497f2da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512e436-4693-4b20-ac9a-7455c07c86a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fd6914-46d4-4c7e-bbad-46e82841b69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3cfae40-7b40-47d0-ab05-9712e3953ba2}" ma:internalName="TaxCatchAll" ma:showField="CatchAllData" ma:web="22fd6914-46d4-4c7e-bbad-46e82841b6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C5DACE-B840-41BC-A7A5-E31671FF83D5}">
  <ds:schemaRefs>
    <ds:schemaRef ds:uri="http://schemas.microsoft.com/office/2006/metadata/properties"/>
    <ds:schemaRef ds:uri="22fd6914-46d4-4c7e-bbad-46e82841b69d"/>
    <ds:schemaRef ds:uri="http://www.w3.org/XML/1998/namespace"/>
    <ds:schemaRef ds:uri="http://purl.org/dc/elements/1.1/"/>
    <ds:schemaRef ds:uri="8fe91e3e-50f2-4f3d-b699-61497f2da57f"/>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803C4D1-2A59-4D7B-8F71-91352A0EE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91e3e-50f2-4f3d-b699-61497f2da57f"/>
    <ds:schemaRef ds:uri="22fd6914-46d4-4c7e-bbad-46e82841b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1400DB-3A49-4250-AABF-27486AD2C3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3672</TotalTime>
  <Words>10279</Words>
  <Application>Microsoft Office PowerPoint</Application>
  <PresentationFormat>Widescreen</PresentationFormat>
  <Paragraphs>1304</Paragraphs>
  <Slides>67</Slides>
  <Notes>56</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2_2022_CCO_Template</vt:lpstr>
      <vt:lpstr>Bispecific Antibodies Across Hematologic Malignancies: Nursing Considerations and Skill-Based Training for Clinical Integration</vt:lpstr>
      <vt:lpstr>Faculty Disclosures</vt:lpstr>
      <vt:lpstr>Let’s Start With a Few Questions</vt:lpstr>
      <vt:lpstr>Poll 1: How many people with lymphoma or myeloma do you provide care for in a typical month?</vt:lpstr>
      <vt:lpstr>Pretest 1: In the pivotal phase I/II MajesTEC-1 trial evaluating teclistamab in patients with R/R MM, which of the following was reported? </vt:lpstr>
      <vt:lpstr>Pretest 2: Your patient with R/R MM is starting treatment with a bispecific antibody, but he is concerned about getting transportation to the treatment facility. Which of the following approved agents would be most convenient for him based on the availability of initial biweekly dosing after completing step-up dosing?</vt:lpstr>
      <vt:lpstr>Pretest 3: For a patient with DLBCL receiving a CD3 x CD20 bispecific antibody with grade 2 CRS, in addition to supportive care, which of the following would you recommend as the first step for managing this AE?</vt:lpstr>
      <vt:lpstr>Bispecific Antibodies: MoA</vt:lpstr>
      <vt:lpstr>FDA-approved Bispecific Antibodies for Patients With Multiple Myeloma or B-Cell Lymphomas</vt:lpstr>
      <vt:lpstr>Bispecific Antibodies vs CAR T-Cell Therapy</vt:lpstr>
      <vt:lpstr>Bispecific Antibodies in Multiple Myeloma</vt:lpstr>
      <vt:lpstr>Teclistamab: Subcutaneously Administered  CD3 x BCMA Bispecific Antibody</vt:lpstr>
      <vt:lpstr>Teclistamab: CRS and ICANS</vt:lpstr>
      <vt:lpstr>Teclistamab: Other AEs of Interest</vt:lpstr>
      <vt:lpstr>Teclistamab: Dosing Schedule</vt:lpstr>
      <vt:lpstr>Talquetamab: Subcutaneously Administered  GPRC5D-directed CD3 T-cell Engager</vt:lpstr>
      <vt:lpstr>Talquetamab: Toxicity/Adverse Events</vt:lpstr>
      <vt:lpstr>Talquetamab: Other AEs of Interest</vt:lpstr>
      <vt:lpstr>Talquetamab Dosing Schedules: Weekly or Biweekly</vt:lpstr>
      <vt:lpstr>Talquetamab Modified Dosing: Efficacy and Safety</vt:lpstr>
      <vt:lpstr>Elranatamab: Subcutaneously Administered  CD3 x BCMA Bispecific Antibody</vt:lpstr>
      <vt:lpstr>Elranatamab: CRS and ICANS </vt:lpstr>
      <vt:lpstr>Elranatamab: Other AEs of Interest</vt:lpstr>
      <vt:lpstr>Elranatamab: Dosing Schedules</vt:lpstr>
      <vt:lpstr>Comparing Bispecific Antibodies for Multiple Myeloma </vt:lpstr>
      <vt:lpstr>Choosing Between Bispecific Antibodies for MM</vt:lpstr>
      <vt:lpstr>Let’s Revisit Our Questions</vt:lpstr>
      <vt:lpstr>Posttest 1: In the pivotal phase I/II MajesTEC-1 trial evaluating teclistamab in patients with R/R MM, which of the following was reported? </vt:lpstr>
      <vt:lpstr>Posttest 1: In the pivotal phase I/II MajesTEC-1 trial evaluating teclistamab in patients with R/R MM, which of the following was reported? </vt:lpstr>
      <vt:lpstr>Posttest 2: Your patient with R/R MM is starting treatment with a bispecific antibody, but he is concerned about getting transportation to the treatment facility. Which of the following approved agents would be most convenient for him based on the availability of initial biweekly dosing after completing step-up dosing?</vt:lpstr>
      <vt:lpstr>Posttest 2: Your patient with R/R MM is starting treatment with a bispecific antibody, but he is concerned about getting transportation to the treatment facility. Which of the following approved agents would be most convenient for him based on the availability of initial biweekly dosing after completing step-up dosing?</vt:lpstr>
      <vt:lpstr>Bispecific Antibodies in  B-Cell Lymphomas</vt:lpstr>
      <vt:lpstr>Mosunetuzumab: CD20-directed CD3 T-cell Engager</vt:lpstr>
      <vt:lpstr>Mosunetuzumab: AEs of Interest</vt:lpstr>
      <vt:lpstr>Mosunetuzumab: Dosing and Administration</vt:lpstr>
      <vt:lpstr>Epcoritamab: Subcutaneously Administered  CD20-directed CD3 T-cell Engager</vt:lpstr>
      <vt:lpstr>Epcoritamab: CRS and Neurotoxicity in EPCORE NHL-1</vt:lpstr>
      <vt:lpstr>Epcoritamab: Other AEs of Interest</vt:lpstr>
      <vt:lpstr>Epcoritamab Dosing and Administration: FL</vt:lpstr>
      <vt:lpstr>Glofitamab: CD20-directed CD3 T-cell Engager</vt:lpstr>
      <vt:lpstr>Glofitamab: CRS and Neurotoxicity</vt:lpstr>
      <vt:lpstr>Glofitamab: Other AEs of Interest</vt:lpstr>
      <vt:lpstr>Glofitamab: Dosing and Administration</vt:lpstr>
      <vt:lpstr>AE Management</vt:lpstr>
      <vt:lpstr>Summary of Key AEs With Bispecific Antibodies</vt:lpstr>
      <vt:lpstr>Toxicity Mitigation</vt:lpstr>
      <vt:lpstr>General Management of CRS With Bispecific Antibodies</vt:lpstr>
      <vt:lpstr>General Management of CRS With Bispecific Antibodies</vt:lpstr>
      <vt:lpstr>Managing Grade 1 CRS With CD3 x CD20  Bispecific Antibodies </vt:lpstr>
      <vt:lpstr>Managing Grade 2 CRS With CD3 x CD20  Bispecific Antibodies </vt:lpstr>
      <vt:lpstr>Managing Grade 3 CRS With CD3 x CD20  Bispecific Antibodies </vt:lpstr>
      <vt:lpstr>Managing Grade 4 CRS With CD3 x CD20  Bispecific Antibodies </vt:lpstr>
      <vt:lpstr>ASTCT Guidelines for Grading ICANS </vt:lpstr>
      <vt:lpstr>Managing Neurotoxicity and ICANS  With Bispecific Antibodies</vt:lpstr>
      <vt:lpstr>Monitoring and Managing Cytopenias</vt:lpstr>
      <vt:lpstr>Infection Prophylaxis and Vaccinations</vt:lpstr>
      <vt:lpstr>Managing Infections Associated  With Bispecific Antibodies</vt:lpstr>
      <vt:lpstr>Managing Talquetamab Oral, Skin, and Nail Toxicities</vt:lpstr>
      <vt:lpstr>Patient Communication Recommendations </vt:lpstr>
      <vt:lpstr>Conclusion</vt:lpstr>
      <vt:lpstr>Let’s Revisit Our Questions</vt:lpstr>
      <vt:lpstr>Posttest 3: For a patient with DLBCL receiving a CD3 x CD20 bispecific antibody with grade 2 CRS, in addition to supportive care, which of the following would you recommend as the first step for managing this AE?</vt:lpstr>
      <vt:lpstr>Posttest 3: For a patient with DLBCL receiving a CD3 x CD20 bispecific antibody with grade 2 CRS, in addition to supportive care, which of the following would you recommend as the first step for managing this AE?</vt:lpstr>
      <vt:lpstr>Poll 2: Do you plan to make any changes in your clinical practice based on what you learned in today’s program?</vt:lpstr>
      <vt:lpstr>Poll 3: Please take a moment to submit a key change that you plan to make in your clinical practice based on this education.</vt:lpstr>
      <vt:lpstr>Question and Answer Session</vt:lpstr>
      <vt:lpstr>Thank you!</vt:lpstr>
    </vt:vector>
  </TitlesOfParts>
  <Company>M.D. Anderson Cancer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Adkins,Sherry</dc:creator>
  <cp:lastModifiedBy>Kristen Rosenthal</cp:lastModifiedBy>
  <cp:revision>41</cp:revision>
  <dcterms:created xsi:type="dcterms:W3CDTF">2024-04-17T14:25:11Z</dcterms:created>
  <dcterms:modified xsi:type="dcterms:W3CDTF">2024-09-24T14:54:21Z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0x010100CD0217A43D3D1A48B54EC30094C7B223</vt:lpwstr>
  </property>
  <property fmtid="{D5CDD505-2E9C-101B-9397-08002B2CF9AE}" pid="3" name="MediaServiceImageTags">
    <vt:lpwstr/>
  </property>
</Properties>
</file>