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436" r:id="rId3"/>
    <p:sldId id="553" r:id="rId4"/>
    <p:sldId id="439" r:id="rId5"/>
    <p:sldId id="440" r:id="rId6"/>
    <p:sldId id="551" r:id="rId7"/>
    <p:sldId id="561" r:id="rId8"/>
    <p:sldId id="562" r:id="rId9"/>
    <p:sldId id="563" r:id="rId10"/>
    <p:sldId id="557" r:id="rId11"/>
    <p:sldId id="559" r:id="rId12"/>
    <p:sldId id="560" r:id="rId13"/>
    <p:sldId id="441" r:id="rId14"/>
    <p:sldId id="552" r:id="rId15"/>
    <p:sldId id="556" r:id="rId16"/>
    <p:sldId id="443" r:id="rId17"/>
    <p:sldId id="444" r:id="rId18"/>
    <p:sldId id="445" r:id="rId19"/>
    <p:sldId id="446" r:id="rId20"/>
    <p:sldId id="447" r:id="rId21"/>
    <p:sldId id="49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autoAdjust="0"/>
    <p:restoredTop sz="82857" autoAdjust="0"/>
  </p:normalViewPr>
  <p:slideViewPr>
    <p:cSldViewPr snapToObjects="1">
      <p:cViewPr>
        <p:scale>
          <a:sx n="81" d="100"/>
          <a:sy n="81" d="100"/>
        </p:scale>
        <p:origin x="776"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4BD9EF-2323-D74D-9600-DFBB3E4BE390}" type="datetimeFigureOut">
              <a:rPr lang="en-US" smtClean="0"/>
              <a:pPr/>
              <a:t>1/24/17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19655-18E8-A541-8E7F-A43A808A9B07}" type="slidenum">
              <a:rPr lang="en-US" smtClean="0"/>
              <a:pPr/>
              <a:t>‹#›</a:t>
            </a:fld>
            <a:endParaRPr lang="en-US"/>
          </a:p>
        </p:txBody>
      </p:sp>
    </p:spTree>
    <p:extLst>
      <p:ext uri="{BB962C8B-B14F-4D97-AF65-F5344CB8AC3E}">
        <p14:creationId xmlns:p14="http://schemas.microsoft.com/office/powerpoint/2010/main" val="5636897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719655-18E8-A541-8E7F-A43A808A9B07}" type="slidenum">
              <a:rPr lang="en-US" smtClean="0"/>
              <a:pPr/>
              <a:t>1</a:t>
            </a:fld>
            <a:endParaRPr lang="en-US"/>
          </a:p>
        </p:txBody>
      </p:sp>
    </p:spTree>
    <p:extLst>
      <p:ext uri="{BB962C8B-B14F-4D97-AF65-F5344CB8AC3E}">
        <p14:creationId xmlns:p14="http://schemas.microsoft.com/office/powerpoint/2010/main" val="787574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article in the New York times written about this activity became extremely popular</a:t>
            </a:r>
            <a:r>
              <a:rPr lang="en-US" baseline="0" dirty="0" smtClean="0"/>
              <a:t> and generated TONS of headlines. Some were quite close to the original activity’s purpose: to help create a sense of closeness in the lab. But others went even further</a:t>
            </a:r>
            <a:r>
              <a:rPr lang="is-IS" baseline="0" dirty="0" smtClean="0"/>
              <a:t>… </a:t>
            </a:r>
            <a:r>
              <a:rPr lang="is-IS" b="1" i="1" baseline="0" dirty="0" smtClean="0"/>
              <a:t>(click to add more headlines)</a:t>
            </a:r>
            <a:r>
              <a:rPr lang="en-US" dirty="0" smtClean="0"/>
              <a:t> Some</a:t>
            </a:r>
            <a:r>
              <a:rPr lang="en-US" baseline="0" dirty="0" smtClean="0"/>
              <a:t> of these m</a:t>
            </a:r>
            <a:r>
              <a:rPr lang="en-US" dirty="0" smtClean="0"/>
              <a:t>ight teach us</a:t>
            </a:r>
            <a:r>
              <a:rPr lang="en-US" baseline="0" dirty="0" smtClean="0"/>
              <a:t> to be a critical consumer of reporting about research… 36 questions *guaranteed* to make you fall in love?!</a:t>
            </a:r>
            <a:endParaRPr lang="en-US" dirty="0"/>
          </a:p>
        </p:txBody>
      </p:sp>
      <p:sp>
        <p:nvSpPr>
          <p:cNvPr id="4" name="Slide Number Placeholder 3"/>
          <p:cNvSpPr>
            <a:spLocks noGrp="1"/>
          </p:cNvSpPr>
          <p:nvPr>
            <p:ph type="sldNum" sz="quarter" idx="10"/>
          </p:nvPr>
        </p:nvSpPr>
        <p:spPr/>
        <p:txBody>
          <a:bodyPr/>
          <a:lstStyle/>
          <a:p>
            <a:fld id="{64CFD642-9932-A946-AC2C-C472DD18DE71}" type="slidenum">
              <a:rPr lang="en-US" smtClean="0"/>
              <a:pPr/>
              <a:t>18</a:t>
            </a:fld>
            <a:endParaRPr lang="en-US"/>
          </a:p>
        </p:txBody>
      </p:sp>
    </p:spTree>
    <p:extLst>
      <p:ext uri="{BB962C8B-B14F-4D97-AF65-F5344CB8AC3E}">
        <p14:creationId xmlns:p14="http://schemas.microsoft.com/office/powerpoint/2010/main" val="200671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there’s now even an</a:t>
            </a:r>
            <a:r>
              <a:rPr lang="en-US" baseline="0" dirty="0" smtClean="0"/>
              <a:t> app you can download to use these “36 questions” in your own life!</a:t>
            </a:r>
            <a:endParaRPr lang="en-US" dirty="0"/>
          </a:p>
        </p:txBody>
      </p:sp>
      <p:sp>
        <p:nvSpPr>
          <p:cNvPr id="4" name="Slide Number Placeholder 3"/>
          <p:cNvSpPr>
            <a:spLocks noGrp="1"/>
          </p:cNvSpPr>
          <p:nvPr>
            <p:ph type="sldNum" sz="quarter" idx="10"/>
          </p:nvPr>
        </p:nvSpPr>
        <p:spPr/>
        <p:txBody>
          <a:bodyPr/>
          <a:lstStyle/>
          <a:p>
            <a:fld id="{C0719655-18E8-A541-8E7F-A43A808A9B07}" type="slidenum">
              <a:rPr lang="en-US" smtClean="0"/>
              <a:pPr/>
              <a:t>19</a:t>
            </a:fld>
            <a:endParaRPr lang="en-US"/>
          </a:p>
        </p:txBody>
      </p:sp>
    </p:spTree>
    <p:extLst>
      <p:ext uri="{BB962C8B-B14F-4D97-AF65-F5344CB8AC3E}">
        <p14:creationId xmlns:p14="http://schemas.microsoft.com/office/powerpoint/2010/main" val="158171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Psychology is a fascinating</a:t>
            </a:r>
            <a:r>
              <a:rPr lang="en-US" baseline="0" dirty="0" smtClean="0"/>
              <a:t> science because you often are asking questions about concepts that are highly abstract - including things like feelings of intimacy, and what happens when people build a sense of closeness with others. This example shows h</a:t>
            </a:r>
            <a:r>
              <a:rPr lang="en-US" dirty="0" smtClean="0"/>
              <a:t>ow </a:t>
            </a:r>
            <a:r>
              <a:rPr lang="en-US" baseline="0" dirty="0" smtClean="0"/>
              <a:t>you can change things like “intimacy” and a “sense of closeness” in order to study them.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activity that we just went through has been used in other studies</a:t>
            </a:r>
            <a:r>
              <a:rPr lang="en-US" baseline="0" dirty="0" smtClean="0"/>
              <a:t> precisely for this reason.</a:t>
            </a:r>
            <a:r>
              <a:rPr lang="en-US" dirty="0" smtClean="0"/>
              <a:t> For instance,</a:t>
            </a:r>
            <a:r>
              <a:rPr lang="en-US" baseline="0" dirty="0" smtClean="0"/>
              <a:t> some researchers wondered whether building intimacy with people from different racial and ethnic backgrounds might improve attitudes towards racial groups and decrease prejudice. So they used this task to do that. The researchers had individuals and romantic couples participate in the activity with other people or couples who had a different racial and ethnic background, and found that engaging in this task – particularly as couples – improved people’s attitudes toward the group from which their partners came. Another group of researchers were interested in whether making “couple friendships” increases relationship quality for people in romantic relationships. These researchers used this task to create new “couple friendships” and found that creating these new friendships through the self-disclosure activity increased passionate love towards one’s own partner. </a:t>
            </a:r>
          </a:p>
          <a:p>
            <a:endParaRPr lang="en-US" baseline="0" dirty="0" smtClean="0"/>
          </a:p>
          <a:p>
            <a:r>
              <a:rPr lang="en-US" baseline="0" dirty="0" smtClean="0"/>
              <a:t>Thinking about how we can take these big, real-world ideas and study them in a systematic way is a theme that will resurface throughout the course. In the research methods lectures, we’ll talk about how we manipulate and measure other intangible things, like “aggression” or “prosocial behavior”. In the developmental lectures, we’ll talk about other interesting methodological challenges psychological researchers face, </a:t>
            </a:r>
            <a:r>
              <a:rPr lang="en-US" i="1" baseline="0" dirty="0" smtClean="0"/>
              <a:t>including </a:t>
            </a:r>
            <a:r>
              <a:rPr lang="en-US" i="1" baseline="0" dirty="0" smtClean="0"/>
              <a:t>how </a:t>
            </a:r>
            <a:r>
              <a:rPr lang="en-US" i="1" baseline="0" dirty="0" smtClean="0"/>
              <a:t>to figure out what an infant is thinking about the </a:t>
            </a:r>
            <a:r>
              <a:rPr lang="en-US" i="1" baseline="0" dirty="0" smtClean="0"/>
              <a:t>world [personalize for your courses].</a:t>
            </a:r>
            <a:endParaRPr lang="en-US" i="1" dirty="0" smtClean="0"/>
          </a:p>
        </p:txBody>
      </p:sp>
      <p:sp>
        <p:nvSpPr>
          <p:cNvPr id="4" name="Slide Number Placeholder 3"/>
          <p:cNvSpPr>
            <a:spLocks noGrp="1"/>
          </p:cNvSpPr>
          <p:nvPr>
            <p:ph type="sldNum" sz="quarter" idx="10"/>
          </p:nvPr>
        </p:nvSpPr>
        <p:spPr/>
        <p:txBody>
          <a:bodyPr/>
          <a:lstStyle/>
          <a:p>
            <a:fld id="{B46CC250-08C6-434D-A4E9-DA4204DDCFF1}" type="slidenum">
              <a:rPr lang="en-US" smtClean="0"/>
              <a:pPr/>
              <a:t>20</a:t>
            </a:fld>
            <a:endParaRPr lang="en-US"/>
          </a:p>
        </p:txBody>
      </p:sp>
    </p:spTree>
    <p:extLst>
      <p:ext uri="{BB962C8B-B14F-4D97-AF65-F5344CB8AC3E}">
        <p14:creationId xmlns:p14="http://schemas.microsoft.com/office/powerpoint/2010/main" val="205725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Lauren’s </a:t>
            </a:r>
            <a:r>
              <a:rPr lang="en-US" i="1" dirty="0" smtClean="0"/>
              <a:t>notes for instructors: </a:t>
            </a:r>
            <a:r>
              <a:rPr lang="en-US" i="1" dirty="0" smtClean="0"/>
              <a:t>This activity is based on Arthur Aronson’s “Fast Friends” paradigm. I time students so each person in the group has 2 minutes to respond</a:t>
            </a:r>
            <a:r>
              <a:rPr lang="en-US" i="1" baseline="0" dirty="0" smtClean="0"/>
              <a:t> to each question prompt (can set a loud phone </a:t>
            </a:r>
            <a:r>
              <a:rPr lang="en-US" i="1" baseline="0" dirty="0" smtClean="0"/>
              <a:t>alarm or ring a bell </a:t>
            </a:r>
            <a:r>
              <a:rPr lang="en-US" i="1" baseline="0" dirty="0" smtClean="0"/>
              <a:t>to signal to move to the next question</a:t>
            </a:r>
            <a:r>
              <a:rPr lang="en-US" i="1" baseline="0" dirty="0" smtClean="0"/>
              <a:t>)</a:t>
            </a:r>
          </a:p>
          <a:p>
            <a:endParaRPr lang="en-US" i="1" baseline="0" dirty="0" smtClean="0"/>
          </a:p>
          <a:p>
            <a:r>
              <a:rPr lang="en-US" i="1" baseline="0" dirty="0" smtClean="0"/>
              <a:t>You might change the number of students in the group to match your class size. This version was used in a General Psychology class of 30 students</a:t>
            </a:r>
            <a:endParaRPr lang="en-US" i="1" dirty="0"/>
          </a:p>
        </p:txBody>
      </p:sp>
      <p:sp>
        <p:nvSpPr>
          <p:cNvPr id="4" name="Slide Number Placeholder 3"/>
          <p:cNvSpPr>
            <a:spLocks noGrp="1"/>
          </p:cNvSpPr>
          <p:nvPr>
            <p:ph type="sldNum" sz="quarter" idx="10"/>
          </p:nvPr>
        </p:nvSpPr>
        <p:spPr/>
        <p:txBody>
          <a:bodyPr/>
          <a:lstStyle/>
          <a:p>
            <a:fld id="{B46CC250-08C6-434D-A4E9-DA4204DDCFF1}" type="slidenum">
              <a:rPr lang="en-US" smtClean="0"/>
              <a:pPr/>
              <a:t>2</a:t>
            </a:fld>
            <a:endParaRPr lang="en-US"/>
          </a:p>
        </p:txBody>
      </p:sp>
    </p:spTree>
    <p:extLst>
      <p:ext uri="{BB962C8B-B14F-4D97-AF65-F5344CB8AC3E}">
        <p14:creationId xmlns:p14="http://schemas.microsoft.com/office/powerpoint/2010/main" val="193319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Lauren’s </a:t>
            </a:r>
            <a:r>
              <a:rPr lang="en-US" i="1" dirty="0" smtClean="0"/>
              <a:t>notes for instructors: </a:t>
            </a:r>
            <a:r>
              <a:rPr lang="en-US" i="1" dirty="0" smtClean="0"/>
              <a:t>To help students find each other, they can </a:t>
            </a:r>
            <a:r>
              <a:rPr lang="en-US" i="1" dirty="0" smtClean="0"/>
              <a:t>hold</a:t>
            </a:r>
            <a:r>
              <a:rPr lang="en-US" i="1" baseline="0" dirty="0" smtClean="0"/>
              <a:t> </a:t>
            </a:r>
            <a:r>
              <a:rPr lang="en-US" i="1" baseline="0" dirty="0" smtClean="0"/>
              <a:t>up the number of fingers that corresponds to their </a:t>
            </a:r>
            <a:r>
              <a:rPr lang="en-US" i="1" baseline="0" dirty="0" smtClean="0"/>
              <a:t>group</a:t>
            </a:r>
          </a:p>
        </p:txBody>
      </p:sp>
      <p:sp>
        <p:nvSpPr>
          <p:cNvPr id="4" name="Slide Number Placeholder 3"/>
          <p:cNvSpPr>
            <a:spLocks noGrp="1"/>
          </p:cNvSpPr>
          <p:nvPr>
            <p:ph type="sldNum" sz="quarter" idx="10"/>
          </p:nvPr>
        </p:nvSpPr>
        <p:spPr/>
        <p:txBody>
          <a:bodyPr/>
          <a:lstStyle/>
          <a:p>
            <a:fld id="{B46CC250-08C6-434D-A4E9-DA4204DDCFF1}" type="slidenum">
              <a:rPr lang="en-US" smtClean="0"/>
              <a:pPr/>
              <a:t>3</a:t>
            </a:fld>
            <a:endParaRPr lang="en-US"/>
          </a:p>
        </p:txBody>
      </p:sp>
    </p:spTree>
    <p:extLst>
      <p:ext uri="{BB962C8B-B14F-4D97-AF65-F5344CB8AC3E}">
        <p14:creationId xmlns:p14="http://schemas.microsoft.com/office/powerpoint/2010/main" val="176499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C0719655-18E8-A541-8E7F-A43A808A9B07}" type="slidenum">
              <a:rPr lang="en-US" smtClean="0"/>
              <a:pPr/>
              <a:t>4</a:t>
            </a:fld>
            <a:endParaRPr lang="en-US"/>
          </a:p>
        </p:txBody>
      </p:sp>
    </p:spTree>
    <p:extLst>
      <p:ext uri="{BB962C8B-B14F-4D97-AF65-F5344CB8AC3E}">
        <p14:creationId xmlns:p14="http://schemas.microsoft.com/office/powerpoint/2010/main" val="557972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CC250-08C6-434D-A4E9-DA4204DDCFF1}" type="slidenum">
              <a:rPr lang="en-US" smtClean="0"/>
              <a:pPr/>
              <a:t>13</a:t>
            </a:fld>
            <a:endParaRPr lang="en-US"/>
          </a:p>
        </p:txBody>
      </p:sp>
    </p:spTree>
    <p:extLst>
      <p:ext uri="{BB962C8B-B14F-4D97-AF65-F5344CB8AC3E}">
        <p14:creationId xmlns:p14="http://schemas.microsoft.com/office/powerpoint/2010/main" val="125475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a:t>
            </a:r>
            <a:r>
              <a:rPr lang="en-US" baseline="0" dirty="0" smtClean="0"/>
              <a:t> Who enjoyed this? Did anyone recognize the questions?</a:t>
            </a:r>
            <a:endParaRPr lang="en-US" dirty="0"/>
          </a:p>
        </p:txBody>
      </p:sp>
      <p:sp>
        <p:nvSpPr>
          <p:cNvPr id="4" name="Slide Number Placeholder 3"/>
          <p:cNvSpPr>
            <a:spLocks noGrp="1"/>
          </p:cNvSpPr>
          <p:nvPr>
            <p:ph type="sldNum" sz="quarter" idx="10"/>
          </p:nvPr>
        </p:nvSpPr>
        <p:spPr/>
        <p:txBody>
          <a:bodyPr/>
          <a:lstStyle/>
          <a:p>
            <a:fld id="{B46CC250-08C6-434D-A4E9-DA4204DDCFF1}" type="slidenum">
              <a:rPr lang="en-US" smtClean="0"/>
              <a:pPr/>
              <a:t>14</a:t>
            </a:fld>
            <a:endParaRPr lang="en-US"/>
          </a:p>
        </p:txBody>
      </p:sp>
    </p:spTree>
    <p:extLst>
      <p:ext uri="{BB962C8B-B14F-4D97-AF65-F5344CB8AC3E}">
        <p14:creationId xmlns:p14="http://schemas.microsoft.com/office/powerpoint/2010/main" val="1147708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Lauren’s notes for instructors: Pause at this point before</a:t>
            </a:r>
            <a:r>
              <a:rPr lang="en-US" i="1" baseline="0" dirty="0" smtClean="0"/>
              <a:t> advancing to the next slide</a:t>
            </a:r>
            <a:r>
              <a:rPr lang="en-US" i="1" dirty="0" smtClean="0"/>
              <a:t>.</a:t>
            </a:r>
            <a:r>
              <a:rPr lang="en-US" i="1" baseline="0" dirty="0" smtClean="0"/>
              <a:t> </a:t>
            </a:r>
            <a:r>
              <a:rPr lang="en-US" baseline="0" dirty="0" smtClean="0"/>
              <a:t>Who enjoyed this? Did anyone recognize the questions?</a:t>
            </a:r>
            <a:endParaRPr lang="en-US" dirty="0"/>
          </a:p>
        </p:txBody>
      </p:sp>
      <p:sp>
        <p:nvSpPr>
          <p:cNvPr id="4" name="Slide Number Placeholder 3"/>
          <p:cNvSpPr>
            <a:spLocks noGrp="1"/>
          </p:cNvSpPr>
          <p:nvPr>
            <p:ph type="sldNum" sz="quarter" idx="10"/>
          </p:nvPr>
        </p:nvSpPr>
        <p:spPr/>
        <p:txBody>
          <a:bodyPr/>
          <a:lstStyle/>
          <a:p>
            <a:fld id="{B46CC250-08C6-434D-A4E9-DA4204DDCFF1}" type="slidenum">
              <a:rPr lang="en-US" smtClean="0"/>
              <a:pPr/>
              <a:t>15</a:t>
            </a:fld>
            <a:endParaRPr lang="en-US"/>
          </a:p>
        </p:txBody>
      </p:sp>
    </p:spTree>
    <p:extLst>
      <p:ext uri="{BB962C8B-B14F-4D97-AF65-F5344CB8AC3E}">
        <p14:creationId xmlns:p14="http://schemas.microsoft.com/office/powerpoint/2010/main" val="187767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Did</a:t>
            </a:r>
            <a:r>
              <a:rPr lang="en-US" baseline="0" dirty="0" smtClean="0"/>
              <a:t> anyone recognize these questions, or have a guess where they are from? </a:t>
            </a:r>
            <a:r>
              <a:rPr lang="en-US" b="1" i="1" baseline="0" dirty="0" smtClean="0"/>
              <a:t>(click for headline) </a:t>
            </a:r>
            <a:r>
              <a:rPr lang="en-US" baseline="0" dirty="0" smtClean="0"/>
              <a:t>About a year and a half ago, these questions became very popularized through a New York Times article written by an English professor. She wrote about how she had found out about questions that had been </a:t>
            </a:r>
            <a:r>
              <a:rPr lang="en-US" dirty="0" smtClean="0"/>
              <a:t>used</a:t>
            </a:r>
            <a:r>
              <a:rPr lang="en-US" baseline="0" dirty="0" smtClean="0"/>
              <a:t> in an activity designed by a psychological researcher. This activity was designed by the researchers to help people build a sense of intimacy and friendship at a rapid pace in the laboratory – and legend has it that two participants who completed this activity later fell in love. So, this professor answered the questions from this activity on a date, and wrote an article about her experience.</a:t>
            </a:r>
            <a:endParaRPr lang="en-US" dirty="0"/>
          </a:p>
        </p:txBody>
      </p:sp>
      <p:sp>
        <p:nvSpPr>
          <p:cNvPr id="4" name="Slide Number Placeholder 3"/>
          <p:cNvSpPr>
            <a:spLocks noGrp="1"/>
          </p:cNvSpPr>
          <p:nvPr>
            <p:ph type="sldNum" sz="quarter" idx="10"/>
          </p:nvPr>
        </p:nvSpPr>
        <p:spPr/>
        <p:txBody>
          <a:bodyPr/>
          <a:lstStyle/>
          <a:p>
            <a:fld id="{C0719655-18E8-A541-8E7F-A43A808A9B07}" type="slidenum">
              <a:rPr lang="en-US" smtClean="0"/>
              <a:pPr/>
              <a:t>16</a:t>
            </a:fld>
            <a:endParaRPr lang="en-US"/>
          </a:p>
        </p:txBody>
      </p:sp>
    </p:spTree>
    <p:extLst>
      <p:ext uri="{BB962C8B-B14F-4D97-AF65-F5344CB8AC3E}">
        <p14:creationId xmlns:p14="http://schemas.microsoft.com/office/powerpoint/2010/main" val="1616431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fact, the activity designed</a:t>
            </a:r>
            <a:r>
              <a:rPr lang="en-US" baseline="0" dirty="0" smtClean="0"/>
              <a:t> by these researchers had been published in an older paper back in 1997. The researchers designed this activity to experimentally generate a sense of closeness between participants who were meeting for the first time, through a process of e</a:t>
            </a:r>
            <a:r>
              <a:rPr lang="en-US" dirty="0" smtClean="0"/>
              <a:t>scalating, reciprocal, </a:t>
            </a:r>
            <a:r>
              <a:rPr lang="en-US" dirty="0" err="1" smtClean="0"/>
              <a:t>personalistic</a:t>
            </a:r>
            <a:r>
              <a:rPr lang="en-US" dirty="0" smtClean="0"/>
              <a:t> self-disclosure. This</a:t>
            </a:r>
            <a:r>
              <a:rPr lang="en-US" baseline="0" dirty="0" smtClean="0"/>
              <a:t> activity t</a:t>
            </a:r>
            <a:r>
              <a:rPr lang="en-US" dirty="0" smtClean="0"/>
              <a:t>ook 45 minutes</a:t>
            </a:r>
            <a:r>
              <a:rPr lang="en-US" baseline="0" dirty="0" smtClean="0"/>
              <a:t> in a lab, and was 36 questions long.</a:t>
            </a:r>
            <a:endParaRPr lang="en-US" dirty="0" smtClean="0"/>
          </a:p>
          <a:p>
            <a:endParaRPr lang="en-US" dirty="0"/>
          </a:p>
        </p:txBody>
      </p:sp>
      <p:sp>
        <p:nvSpPr>
          <p:cNvPr id="4" name="Slide Number Placeholder 3"/>
          <p:cNvSpPr>
            <a:spLocks noGrp="1"/>
          </p:cNvSpPr>
          <p:nvPr>
            <p:ph type="sldNum" sz="quarter" idx="10"/>
          </p:nvPr>
        </p:nvSpPr>
        <p:spPr/>
        <p:txBody>
          <a:bodyPr/>
          <a:lstStyle/>
          <a:p>
            <a:fld id="{B46CC250-08C6-434D-A4E9-DA4204DDCFF1}" type="slidenum">
              <a:rPr lang="en-US" smtClean="0"/>
              <a:pPr/>
              <a:t>17</a:t>
            </a:fld>
            <a:endParaRPr lang="en-US"/>
          </a:p>
        </p:txBody>
      </p:sp>
    </p:spTree>
    <p:extLst>
      <p:ext uri="{BB962C8B-B14F-4D97-AF65-F5344CB8AC3E}">
        <p14:creationId xmlns:p14="http://schemas.microsoft.com/office/powerpoint/2010/main" val="25099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73741" y="6122894"/>
            <a:ext cx="2133600" cy="259317"/>
          </a:xfrm>
        </p:spPr>
        <p:txBody>
          <a:bodyPr/>
          <a:lstStyle/>
          <a:p>
            <a:fld id="{3B293D35-2F17-0A4C-A1B1-F2A910FB844E}" type="datetimeFigureOut">
              <a:rPr lang="en-US" smtClean="0"/>
              <a:pPr/>
              <a:t>1/24/17</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B938DD00-2731-3D44-BA9E-38F769B3C4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93D35-2F17-0A4C-A1B1-F2A910FB844E}" type="datetimeFigureOut">
              <a:rPr lang="en-US" smtClean="0"/>
              <a:pPr/>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8DD00-2731-3D44-BA9E-38F769B3C49B}" type="slidenum">
              <a:rPr lang="en-US" smtClean="0"/>
              <a:pPr/>
              <a:t>‹#›</a:t>
            </a:fld>
            <a:endParaRPr lang="en-US"/>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Click icon to add picture</a:t>
            </a:r>
            <a:endParaRPr/>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3B293D35-2F17-0A4C-A1B1-F2A910FB844E}" type="datetimeFigureOut">
              <a:rPr lang="en-US" smtClean="0"/>
              <a:pPr/>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8DD00-2731-3D44-BA9E-38F769B3C49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3B293D35-2F17-0A4C-A1B1-F2A910FB844E}" type="datetimeFigureOut">
              <a:rPr lang="en-US" smtClean="0"/>
              <a:pPr/>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8DD00-2731-3D44-BA9E-38F769B3C49B}" type="slidenum">
              <a:rPr lang="en-US" smtClean="0"/>
              <a:pPr/>
              <a:t>‹#›</a:t>
            </a:fld>
            <a:endParaRPr lang="en-US"/>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B293D35-2F17-0A4C-A1B1-F2A910FB844E}" type="datetimeFigureOut">
              <a:rPr lang="en-US" smtClean="0"/>
              <a:pPr/>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DD00-2731-3D44-BA9E-38F769B3C49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B293D35-2F17-0A4C-A1B1-F2A910FB844E}" type="datetimeFigureOut">
              <a:rPr lang="en-US" smtClean="0"/>
              <a:pPr/>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DD00-2731-3D44-BA9E-38F769B3C49B}" type="slidenum">
              <a:rPr lang="en-US" smtClean="0"/>
              <a:pPr/>
              <a:t>‹#›</a:t>
            </a:fld>
            <a:endParaRPr lang="en-US"/>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C762518A-C60E-7049-B21D-029D0D9F3BF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BFC8C-9B7E-324B-AEB3-8E2A659AC97E}" type="slidenum">
              <a:rPr lang="en-US"/>
              <a:pPr>
                <a:defRPr/>
              </a:pPr>
              <a:t>‹#›</a:t>
            </a:fld>
            <a:endParaRPr lang="en-US"/>
          </a:p>
        </p:txBody>
      </p:sp>
    </p:spTree>
    <p:extLst>
      <p:ext uri="{BB962C8B-B14F-4D97-AF65-F5344CB8AC3E}">
        <p14:creationId xmlns:p14="http://schemas.microsoft.com/office/powerpoint/2010/main" val="112394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B293D35-2F17-0A4C-A1B1-F2A910FB844E}" type="datetimeFigureOut">
              <a:rPr lang="en-US" smtClean="0"/>
              <a:pPr/>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DD00-2731-3D44-BA9E-38F769B3C4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69259" y="6122894"/>
            <a:ext cx="2133600" cy="259317"/>
          </a:xfrm>
        </p:spPr>
        <p:txBody>
          <a:bodyPr/>
          <a:lstStyle/>
          <a:p>
            <a:fld id="{3B293D35-2F17-0A4C-A1B1-F2A910FB844E}" type="datetimeFigureOut">
              <a:rPr lang="en-US" smtClean="0"/>
              <a:pPr/>
              <a:t>1/24/17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93D35-2F17-0A4C-A1B1-F2A910FB844E}" type="datetimeFigureOut">
              <a:rPr lang="en-US" smtClean="0"/>
              <a:pPr/>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8DD00-2731-3D44-BA9E-38F769B3C4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B293D35-2F17-0A4C-A1B1-F2A910FB844E}" type="datetimeFigureOut">
              <a:rPr lang="en-US" smtClean="0"/>
              <a:pPr/>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8DD00-2731-3D44-BA9E-38F769B3C4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B293D35-2F17-0A4C-A1B1-F2A910FB844E}" type="datetimeFigureOut">
              <a:rPr lang="en-US" smtClean="0"/>
              <a:pPr/>
              <a:t>1/24/17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8DD00-2731-3D44-BA9E-38F769B3C49B}" type="slidenum">
              <a:rPr lang="en-US" smtClean="0"/>
              <a:pPr/>
              <a:t>‹#›</a:t>
            </a:fld>
            <a:endParaRPr lang="en-US"/>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B293D35-2F17-0A4C-A1B1-F2A910FB844E}" type="datetimeFigureOut">
              <a:rPr lang="en-US" smtClean="0"/>
              <a:pPr/>
              <a:t>1/24/17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8DD00-2731-3D44-BA9E-38F769B3C4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3B293D35-2F17-0A4C-A1B1-F2A910FB844E}" type="datetimeFigureOut">
              <a:rPr lang="en-US" smtClean="0"/>
              <a:pPr/>
              <a:t>1/24/17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8DD00-2731-3D44-BA9E-38F769B3C4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3B293D35-2F17-0A4C-A1B1-F2A910FB844E}" type="datetimeFigureOut">
              <a:rPr lang="en-US" smtClean="0"/>
              <a:pPr/>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8DD00-2731-3D44-BA9E-38F769B3C4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3B293D35-2F17-0A4C-A1B1-F2A910FB844E}" type="datetimeFigureOut">
              <a:rPr lang="en-US" smtClean="0"/>
              <a:pPr/>
              <a:t>1/24/17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B938DD00-2731-3D44-BA9E-38F769B3C49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79" r:id="rId16"/>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Lchowe@usfca.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Using Arthur Aron’s “Fast Friends” Paradigm as an Icebreaker</a:t>
            </a:r>
            <a:endParaRPr lang="en-US" sz="3600" dirty="0"/>
          </a:p>
        </p:txBody>
      </p:sp>
      <p:sp>
        <p:nvSpPr>
          <p:cNvPr id="6" name="Subtitle 5"/>
          <p:cNvSpPr>
            <a:spLocks noGrp="1"/>
          </p:cNvSpPr>
          <p:nvPr>
            <p:ph type="subTitle" idx="1"/>
          </p:nvPr>
        </p:nvSpPr>
        <p:spPr/>
        <p:txBody>
          <a:bodyPr/>
          <a:lstStyle/>
          <a:p>
            <a:r>
              <a:rPr lang="en-US" dirty="0" smtClean="0"/>
              <a:t>Created by Lauren Howe</a:t>
            </a:r>
          </a:p>
          <a:p>
            <a:r>
              <a:rPr lang="en-US" dirty="0" smtClean="0"/>
              <a:t>Stanford University and the University of San Francisco</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a:t>3</a:t>
            </a:r>
            <a:r>
              <a:rPr lang="en-US" dirty="0" smtClean="0"/>
              <a:t> – Person 3</a:t>
            </a:r>
            <a:endParaRPr lang="en-US" dirty="0"/>
          </a:p>
        </p:txBody>
      </p:sp>
      <p:sp>
        <p:nvSpPr>
          <p:cNvPr id="3" name="Content Placeholder 2"/>
          <p:cNvSpPr>
            <a:spLocks noGrp="1"/>
          </p:cNvSpPr>
          <p:nvPr>
            <p:ph idx="1"/>
          </p:nvPr>
        </p:nvSpPr>
        <p:spPr/>
        <p:txBody>
          <a:bodyPr/>
          <a:lstStyle/>
          <a:p>
            <a:pPr marL="0" indent="0">
              <a:buNone/>
            </a:pPr>
            <a:r>
              <a:rPr lang="en-US" dirty="0" smtClean="0"/>
              <a:t>What is your most treasured memory?</a:t>
            </a:r>
            <a:endParaRPr lang="en-US" dirty="0"/>
          </a:p>
        </p:txBody>
      </p:sp>
    </p:spTree>
    <p:extLst>
      <p:ext uri="{BB962C8B-B14F-4D97-AF65-F5344CB8AC3E}">
        <p14:creationId xmlns:p14="http://schemas.microsoft.com/office/powerpoint/2010/main" val="163524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Switch – Person 1!</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What is your most treasured memory?</a:t>
            </a:r>
            <a:endParaRPr lang="en-US" dirty="0"/>
          </a:p>
        </p:txBody>
      </p:sp>
    </p:spTree>
    <p:extLst>
      <p:ext uri="{BB962C8B-B14F-4D97-AF65-F5344CB8AC3E}">
        <p14:creationId xmlns:p14="http://schemas.microsoft.com/office/powerpoint/2010/main" val="1141909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Switch – Person 2!</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What is your most treasured memory?</a:t>
            </a:r>
            <a:endParaRPr lang="en-US" dirty="0"/>
          </a:p>
        </p:txBody>
      </p:sp>
    </p:spTree>
    <p:extLst>
      <p:ext uri="{BB962C8B-B14F-4D97-AF65-F5344CB8AC3E}">
        <p14:creationId xmlns:p14="http://schemas.microsoft.com/office/powerpoint/2010/main" val="10285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a:t>4</a:t>
            </a:r>
            <a:r>
              <a:rPr lang="en-US" dirty="0" smtClean="0"/>
              <a:t> – Person 1</a:t>
            </a:r>
            <a:endParaRPr lang="en-US" dirty="0"/>
          </a:p>
        </p:txBody>
      </p:sp>
      <p:sp>
        <p:nvSpPr>
          <p:cNvPr id="3" name="Content Placeholder 2"/>
          <p:cNvSpPr>
            <a:spLocks noGrp="1"/>
          </p:cNvSpPr>
          <p:nvPr>
            <p:ph idx="1"/>
          </p:nvPr>
        </p:nvSpPr>
        <p:spPr/>
        <p:txBody>
          <a:bodyPr/>
          <a:lstStyle/>
          <a:p>
            <a:pPr marL="0" indent="0">
              <a:buNone/>
            </a:pPr>
            <a:r>
              <a:rPr lang="en-US" dirty="0"/>
              <a:t>Your house, containing everything you own, catches fire. After saving your loved ones and pets, you have time to safely make a final dash to save any one item. What would it be? Why?</a:t>
            </a:r>
          </a:p>
        </p:txBody>
      </p:sp>
    </p:spTree>
    <p:extLst>
      <p:ext uri="{BB962C8B-B14F-4D97-AF65-F5344CB8AC3E}">
        <p14:creationId xmlns:p14="http://schemas.microsoft.com/office/powerpoint/2010/main" val="451497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Switch – Person 2!</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Your house, containing everything you own, catches fire. After saving your loved ones and pets, you have time to safely make a final dash to save any one item. What would it be? Why?</a:t>
            </a:r>
          </a:p>
        </p:txBody>
      </p:sp>
    </p:spTree>
    <p:extLst>
      <p:ext uri="{BB962C8B-B14F-4D97-AF65-F5344CB8AC3E}">
        <p14:creationId xmlns:p14="http://schemas.microsoft.com/office/powerpoint/2010/main" val="69321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Switch – Person 3!</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Your house, containing everything you own, catches fire. After saving your loved ones and pets, you have time to safely make a final dash to save any one item. What would it be? Why?</a:t>
            </a:r>
          </a:p>
        </p:txBody>
      </p:sp>
    </p:spTree>
    <p:extLst>
      <p:ext uri="{BB962C8B-B14F-4D97-AF65-F5344CB8AC3E}">
        <p14:creationId xmlns:p14="http://schemas.microsoft.com/office/powerpoint/2010/main" val="1167319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771" y="838200"/>
            <a:ext cx="9144000" cy="4668175"/>
          </a:xfrm>
          <a:prstGeom prst="rect">
            <a:avLst/>
          </a:prstGeom>
        </p:spPr>
      </p:pic>
    </p:spTree>
    <p:extLst>
      <p:ext uri="{BB962C8B-B14F-4D97-AF65-F5344CB8AC3E}">
        <p14:creationId xmlns:p14="http://schemas.microsoft.com/office/powerpoint/2010/main" val="167369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77000" y="6356350"/>
            <a:ext cx="2133600" cy="365125"/>
          </a:xfrm>
        </p:spPr>
        <p:txBody>
          <a:bodyPr/>
          <a:lstStyle/>
          <a:p>
            <a:fld id="{E3D04EBC-CE94-6D46-84BB-399E1164737A}" type="slidenum">
              <a:rPr lang="en-US" smtClean="0"/>
              <a:pPr/>
              <a:t>17</a:t>
            </a:fld>
            <a:endParaRPr lang="en-US"/>
          </a:p>
        </p:txBody>
      </p:sp>
      <p:pic>
        <p:nvPicPr>
          <p:cNvPr id="6" name="Picture 5"/>
          <p:cNvPicPr>
            <a:picLocks noChangeAspect="1"/>
          </p:cNvPicPr>
          <p:nvPr/>
        </p:nvPicPr>
        <p:blipFill>
          <a:blip r:embed="rId3"/>
          <a:stretch>
            <a:fillRect/>
          </a:stretch>
        </p:blipFill>
        <p:spPr>
          <a:xfrm>
            <a:off x="-1586445" y="0"/>
            <a:ext cx="12330645" cy="6858000"/>
          </a:xfrm>
          <a:prstGeom prst="rect">
            <a:avLst/>
          </a:prstGeom>
        </p:spPr>
      </p:pic>
      <p:sp>
        <p:nvSpPr>
          <p:cNvPr id="8" name="Rectangle 7"/>
          <p:cNvSpPr/>
          <p:nvPr/>
        </p:nvSpPr>
        <p:spPr>
          <a:xfrm>
            <a:off x="609600" y="4038600"/>
            <a:ext cx="8001000" cy="18288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838200" y="4343400"/>
            <a:ext cx="7467600" cy="1272412"/>
          </a:xfrm>
          <a:prstGeom prst="rect">
            <a:avLst/>
          </a:prstGeom>
        </p:spPr>
      </p:pic>
    </p:spTree>
    <p:extLst>
      <p:ext uri="{BB962C8B-B14F-4D97-AF65-F5344CB8AC3E}">
        <p14:creationId xmlns:p14="http://schemas.microsoft.com/office/powerpoint/2010/main" val="2093578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96400" cy="70104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 y="3508621"/>
            <a:ext cx="5079999" cy="1536655"/>
          </a:xfrm>
          <a:prstGeom prst="rect">
            <a:avLst/>
          </a:prstGeom>
        </p:spPr>
      </p:pic>
      <p:pic>
        <p:nvPicPr>
          <p:cNvPr id="8" name="Picture 7"/>
          <p:cNvPicPr>
            <a:picLocks noChangeAspect="1"/>
          </p:cNvPicPr>
          <p:nvPr/>
        </p:nvPicPr>
        <p:blipFill>
          <a:blip r:embed="rId4"/>
          <a:stretch>
            <a:fillRect/>
          </a:stretch>
        </p:blipFill>
        <p:spPr>
          <a:xfrm>
            <a:off x="749990" y="4642224"/>
            <a:ext cx="8039100" cy="2260600"/>
          </a:xfrm>
          <a:prstGeom prst="rect">
            <a:avLst/>
          </a:prstGeom>
        </p:spPr>
      </p:pic>
      <p:pic>
        <p:nvPicPr>
          <p:cNvPr id="11" name="Picture 10"/>
          <p:cNvPicPr>
            <a:picLocks noChangeAspect="1"/>
          </p:cNvPicPr>
          <p:nvPr/>
        </p:nvPicPr>
        <p:blipFill>
          <a:blip r:embed="rId5"/>
          <a:stretch>
            <a:fillRect/>
          </a:stretch>
        </p:blipFill>
        <p:spPr>
          <a:xfrm>
            <a:off x="-1" y="63501"/>
            <a:ext cx="8267700" cy="1143000"/>
          </a:xfrm>
          <a:prstGeom prst="rect">
            <a:avLst/>
          </a:prstGeom>
        </p:spPr>
      </p:pic>
      <p:pic>
        <p:nvPicPr>
          <p:cNvPr id="10" name="Picture 9"/>
          <p:cNvPicPr>
            <a:picLocks noChangeAspect="1"/>
          </p:cNvPicPr>
          <p:nvPr/>
        </p:nvPicPr>
        <p:blipFill>
          <a:blip r:embed="rId6"/>
          <a:stretch>
            <a:fillRect/>
          </a:stretch>
        </p:blipFill>
        <p:spPr>
          <a:xfrm>
            <a:off x="3642654" y="490668"/>
            <a:ext cx="5154706" cy="1241182"/>
          </a:xfrm>
          <a:prstGeom prst="rect">
            <a:avLst/>
          </a:prstGeom>
        </p:spPr>
      </p:pic>
      <p:pic>
        <p:nvPicPr>
          <p:cNvPr id="9" name="Picture 8"/>
          <p:cNvPicPr>
            <a:picLocks noChangeAspect="1"/>
          </p:cNvPicPr>
          <p:nvPr/>
        </p:nvPicPr>
        <p:blipFill>
          <a:blip r:embed="rId7"/>
          <a:stretch>
            <a:fillRect/>
          </a:stretch>
        </p:blipFill>
        <p:spPr>
          <a:xfrm>
            <a:off x="-1" y="1376082"/>
            <a:ext cx="8483600" cy="1498600"/>
          </a:xfrm>
          <a:prstGeom prst="rect">
            <a:avLst/>
          </a:prstGeom>
        </p:spPr>
      </p:pic>
      <p:pic>
        <p:nvPicPr>
          <p:cNvPr id="7" name="Picture 6"/>
          <p:cNvPicPr>
            <a:picLocks noChangeAspect="1"/>
          </p:cNvPicPr>
          <p:nvPr/>
        </p:nvPicPr>
        <p:blipFill>
          <a:blip r:embed="rId8"/>
          <a:stretch>
            <a:fillRect/>
          </a:stretch>
        </p:blipFill>
        <p:spPr>
          <a:xfrm>
            <a:off x="632010" y="2560921"/>
            <a:ext cx="8178800" cy="1168400"/>
          </a:xfrm>
          <a:prstGeom prst="rect">
            <a:avLst/>
          </a:prstGeom>
        </p:spPr>
      </p:pic>
    </p:spTree>
    <p:extLst>
      <p:ext uri="{BB962C8B-B14F-4D97-AF65-F5344CB8AC3E}">
        <p14:creationId xmlns:p14="http://schemas.microsoft.com/office/powerpoint/2010/main" val="88622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98500"/>
            <a:ext cx="9144000" cy="5456039"/>
          </a:xfrm>
          <a:prstGeom prst="rect">
            <a:avLst/>
          </a:prstGeom>
        </p:spPr>
      </p:pic>
    </p:spTree>
    <p:extLst>
      <p:ext uri="{BB962C8B-B14F-4D97-AF65-F5344CB8AC3E}">
        <p14:creationId xmlns:p14="http://schemas.microsoft.com/office/powerpoint/2010/main" val="690783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to Know Each Other</a:t>
            </a:r>
            <a:endParaRPr lang="en-US" dirty="0"/>
          </a:p>
        </p:txBody>
      </p:sp>
      <p:sp>
        <p:nvSpPr>
          <p:cNvPr id="4" name="Content Placeholder 3"/>
          <p:cNvSpPr>
            <a:spLocks noGrp="1"/>
          </p:cNvSpPr>
          <p:nvPr>
            <p:ph idx="1"/>
          </p:nvPr>
        </p:nvSpPr>
        <p:spPr/>
        <p:txBody>
          <a:bodyPr>
            <a:normAutofit fontScale="92500"/>
          </a:bodyPr>
          <a:lstStyle/>
          <a:p>
            <a:r>
              <a:rPr lang="en-US" dirty="0" smtClean="0"/>
              <a:t>We’ll be answering a series of three “get to know you” questions, in small groups of three</a:t>
            </a:r>
          </a:p>
          <a:p>
            <a:r>
              <a:rPr lang="en-US" dirty="0"/>
              <a:t>E</a:t>
            </a:r>
            <a:r>
              <a:rPr lang="en-US" dirty="0" smtClean="0"/>
              <a:t>ach person will have 2 minutes to </a:t>
            </a:r>
            <a:r>
              <a:rPr lang="en-US" smtClean="0"/>
              <a:t>talk (6 </a:t>
            </a:r>
            <a:r>
              <a:rPr lang="en-US" dirty="0" smtClean="0"/>
              <a:t>minutes per question total)</a:t>
            </a:r>
          </a:p>
          <a:p>
            <a:r>
              <a:rPr lang="en-US" dirty="0" smtClean="0"/>
              <a:t>Take turns with who answers the questions first: start with Person #1, then have Person #2 respond first for the next question, then Person #3 for the final question (don’t worry, it’s marked on each slide!)</a:t>
            </a:r>
          </a:p>
          <a:p>
            <a:r>
              <a:rPr lang="en-US" dirty="0" smtClean="0"/>
              <a:t>Groups are on the next slide</a:t>
            </a:r>
          </a:p>
        </p:txBody>
      </p:sp>
    </p:spTree>
    <p:extLst>
      <p:ext uri="{BB962C8B-B14F-4D97-AF65-F5344CB8AC3E}">
        <p14:creationId xmlns:p14="http://schemas.microsoft.com/office/powerpoint/2010/main" val="31034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do this activity?</a:t>
            </a:r>
            <a:endParaRPr lang="en-US" dirty="0"/>
          </a:p>
        </p:txBody>
      </p:sp>
      <p:sp>
        <p:nvSpPr>
          <p:cNvPr id="4" name="Content Placeholder 3"/>
          <p:cNvSpPr>
            <a:spLocks noGrp="1"/>
          </p:cNvSpPr>
          <p:nvPr>
            <p:ph idx="1"/>
          </p:nvPr>
        </p:nvSpPr>
        <p:spPr/>
        <p:txBody>
          <a:bodyPr/>
          <a:lstStyle/>
          <a:p>
            <a:pPr marL="0" indent="0">
              <a:buNone/>
            </a:pPr>
            <a:r>
              <a:rPr lang="en-US" dirty="0" smtClean="0"/>
              <a:t>Thinking like a researcher!</a:t>
            </a:r>
            <a:endParaRPr lang="en-US" dirty="0"/>
          </a:p>
        </p:txBody>
      </p:sp>
    </p:spTree>
    <p:extLst>
      <p:ext uri="{BB962C8B-B14F-4D97-AF65-F5344CB8AC3E}">
        <p14:creationId xmlns:p14="http://schemas.microsoft.com/office/powerpoint/2010/main" val="704663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Happy Teaching!</a:t>
            </a:r>
            <a:endParaRPr lang="en-US" dirty="0"/>
          </a:p>
        </p:txBody>
      </p:sp>
      <p:sp>
        <p:nvSpPr>
          <p:cNvPr id="9" name="Subtitle 8"/>
          <p:cNvSpPr>
            <a:spLocks noGrp="1"/>
          </p:cNvSpPr>
          <p:nvPr>
            <p:ph type="subTitle" idx="1"/>
          </p:nvPr>
        </p:nvSpPr>
        <p:spPr/>
        <p:txBody>
          <a:bodyPr/>
          <a:lstStyle/>
          <a:p>
            <a:r>
              <a:rPr lang="en-US" dirty="0" smtClean="0">
                <a:solidFill>
                  <a:schemeClr val="tx1"/>
                </a:solidFill>
              </a:rPr>
              <a:t>E-mail me with </a:t>
            </a:r>
            <a:r>
              <a:rPr lang="en-US" dirty="0" smtClean="0">
                <a:solidFill>
                  <a:schemeClr val="tx1"/>
                </a:solidFill>
              </a:rPr>
              <a:t>questions about this activity: </a:t>
            </a:r>
            <a:r>
              <a:rPr lang="en-US" dirty="0" smtClean="0">
                <a:hlinkClick r:id="rId2"/>
              </a:rPr>
              <a:t>Lchowe@stanford.edu</a:t>
            </a:r>
            <a:endParaRPr lang="en-US" dirty="0" smtClean="0"/>
          </a:p>
          <a:p>
            <a:endParaRPr lang="en-US" dirty="0"/>
          </a:p>
        </p:txBody>
      </p:sp>
    </p:spTree>
    <p:extLst>
      <p:ext uri="{BB962C8B-B14F-4D97-AF65-F5344CB8AC3E}">
        <p14:creationId xmlns:p14="http://schemas.microsoft.com/office/powerpoint/2010/main" val="59616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81000" y="381000"/>
            <a:ext cx="8382000" cy="5943600"/>
          </a:xfrm>
        </p:spPr>
        <p:txBody>
          <a:bodyPr numCol="3">
            <a:normAutofit fontScale="92500" lnSpcReduction="20000"/>
          </a:bodyPr>
          <a:lstStyle/>
          <a:p>
            <a:r>
              <a:rPr lang="en-US" sz="2000" dirty="0" smtClean="0"/>
              <a:t>Group 1</a:t>
            </a:r>
          </a:p>
          <a:p>
            <a:pPr marL="350838" lvl="1" indent="0">
              <a:buNone/>
            </a:pPr>
            <a:r>
              <a:rPr lang="en-US" sz="2000" dirty="0" smtClean="0"/>
              <a:t>#1: </a:t>
            </a:r>
            <a:r>
              <a:rPr lang="en-US" sz="2000" dirty="0" smtClean="0"/>
              <a:t>Student Name</a:t>
            </a:r>
            <a:endParaRPr lang="en-US" sz="2000" dirty="0" smtClean="0"/>
          </a:p>
          <a:p>
            <a:pPr marL="350838" lvl="1" indent="0">
              <a:buNone/>
            </a:pPr>
            <a:r>
              <a:rPr lang="en-US" sz="2000" dirty="0" smtClean="0"/>
              <a:t>#2: </a:t>
            </a:r>
            <a:r>
              <a:rPr lang="en-US" sz="2000" dirty="0"/>
              <a:t>Student </a:t>
            </a:r>
            <a:r>
              <a:rPr lang="en-US" sz="2000" dirty="0" smtClean="0"/>
              <a:t>Name</a:t>
            </a:r>
            <a:endParaRPr lang="en-US" sz="2000" dirty="0" smtClean="0"/>
          </a:p>
          <a:p>
            <a:pPr marL="350838" lvl="1" indent="0">
              <a:buNone/>
            </a:pPr>
            <a:r>
              <a:rPr lang="en-US" sz="2000" dirty="0" smtClean="0"/>
              <a:t>#3: </a:t>
            </a:r>
            <a:r>
              <a:rPr lang="en-US" sz="2000" dirty="0"/>
              <a:t>Student </a:t>
            </a:r>
            <a:r>
              <a:rPr lang="en-US" sz="2000" dirty="0" smtClean="0"/>
              <a:t>Name</a:t>
            </a:r>
            <a:endParaRPr lang="en-US" sz="2000" dirty="0" smtClean="0"/>
          </a:p>
          <a:p>
            <a:r>
              <a:rPr lang="en-US" sz="2000" dirty="0" smtClean="0"/>
              <a:t>Group 2</a:t>
            </a:r>
            <a:endParaRPr lang="en-US" sz="2000" dirty="0"/>
          </a:p>
          <a:p>
            <a:pPr marL="350838" lvl="1" indent="0">
              <a:buNone/>
            </a:pPr>
            <a:r>
              <a:rPr lang="en-US" sz="2000" dirty="0"/>
              <a:t>#</a:t>
            </a:r>
            <a:r>
              <a:rPr lang="en-US" sz="2000" dirty="0" smtClean="0"/>
              <a:t>1: </a:t>
            </a:r>
            <a:r>
              <a:rPr lang="en-US" sz="2000" dirty="0"/>
              <a:t>Student </a:t>
            </a:r>
            <a:r>
              <a:rPr lang="en-US" sz="2000" dirty="0" smtClean="0"/>
              <a:t>Name</a:t>
            </a:r>
            <a:endParaRPr lang="en-US" sz="2000" dirty="0"/>
          </a:p>
          <a:p>
            <a:pPr marL="350838" lvl="1" indent="0">
              <a:buNone/>
            </a:pPr>
            <a:r>
              <a:rPr lang="en-US" sz="2000" dirty="0"/>
              <a:t>#</a:t>
            </a:r>
            <a:r>
              <a:rPr lang="en-US" sz="2000" dirty="0" smtClean="0"/>
              <a:t>2: </a:t>
            </a:r>
            <a:r>
              <a:rPr lang="en-US" sz="2000" dirty="0"/>
              <a:t>Student </a:t>
            </a:r>
            <a:r>
              <a:rPr lang="en-US" sz="2000" dirty="0" smtClean="0"/>
              <a:t>Name</a:t>
            </a:r>
            <a:endParaRPr lang="en-US" sz="2000" dirty="0"/>
          </a:p>
          <a:p>
            <a:pPr marL="350838" lvl="1" indent="0">
              <a:buNone/>
            </a:pPr>
            <a:r>
              <a:rPr lang="en-US" sz="2000" dirty="0"/>
              <a:t>#</a:t>
            </a:r>
            <a:r>
              <a:rPr lang="en-US" sz="2000" dirty="0" smtClean="0"/>
              <a:t>3: </a:t>
            </a:r>
            <a:r>
              <a:rPr lang="en-US" sz="2000" dirty="0"/>
              <a:t>Student </a:t>
            </a:r>
            <a:r>
              <a:rPr lang="en-US" sz="2000" dirty="0" smtClean="0"/>
              <a:t>Name</a:t>
            </a:r>
            <a:endParaRPr lang="en-US" sz="2000" dirty="0"/>
          </a:p>
          <a:p>
            <a:r>
              <a:rPr lang="en-US" sz="2000" dirty="0" smtClean="0"/>
              <a:t>Group 3</a:t>
            </a:r>
            <a:endParaRPr lang="en-US" sz="2000" dirty="0"/>
          </a:p>
          <a:p>
            <a:pPr marL="350838" lvl="1" indent="0">
              <a:buNone/>
            </a:pPr>
            <a:r>
              <a:rPr lang="en-US" sz="2000" dirty="0"/>
              <a:t>#1: Student Name</a:t>
            </a:r>
          </a:p>
          <a:p>
            <a:pPr marL="350838" lvl="1" indent="0">
              <a:buNone/>
            </a:pPr>
            <a:r>
              <a:rPr lang="en-US" sz="2000" dirty="0"/>
              <a:t>#2: Student Name</a:t>
            </a:r>
          </a:p>
          <a:p>
            <a:pPr marL="350838" lvl="1" indent="0">
              <a:buNone/>
            </a:pPr>
            <a:r>
              <a:rPr lang="en-US" sz="2000" dirty="0"/>
              <a:t>#3: Student Name</a:t>
            </a:r>
          </a:p>
          <a:p>
            <a:pPr marL="350838" lvl="1" indent="0">
              <a:buNone/>
            </a:pPr>
            <a:endParaRPr lang="en-US" sz="2000" dirty="0"/>
          </a:p>
          <a:p>
            <a:pPr marL="350838" lvl="1" indent="0">
              <a:buNone/>
            </a:pPr>
            <a:endParaRPr lang="en-US" sz="2000" dirty="0" smtClean="0"/>
          </a:p>
          <a:p>
            <a:pPr marL="350838" lvl="1" indent="0">
              <a:buNone/>
            </a:pPr>
            <a:endParaRPr lang="en-US" sz="2000" dirty="0"/>
          </a:p>
          <a:p>
            <a:pPr marL="350838" lvl="1" indent="0">
              <a:buNone/>
            </a:pPr>
            <a:endParaRPr lang="en-US" sz="2000" dirty="0" smtClean="0"/>
          </a:p>
          <a:p>
            <a:pPr marL="350838" lvl="1" indent="0">
              <a:buNone/>
            </a:pPr>
            <a:endParaRPr lang="en-US" sz="2000" dirty="0"/>
          </a:p>
          <a:p>
            <a:r>
              <a:rPr lang="en-US" sz="2000" dirty="0" smtClean="0"/>
              <a:t>Group 4</a:t>
            </a:r>
            <a:endParaRPr lang="en-US" sz="2000" dirty="0"/>
          </a:p>
          <a:p>
            <a:pPr marL="350838" lvl="1" indent="0">
              <a:buNone/>
            </a:pPr>
            <a:r>
              <a:rPr lang="en-US" sz="2000" dirty="0"/>
              <a:t>#1: Student Name</a:t>
            </a:r>
          </a:p>
          <a:p>
            <a:pPr marL="350838" lvl="1" indent="0">
              <a:buNone/>
            </a:pPr>
            <a:r>
              <a:rPr lang="en-US" sz="2000" dirty="0"/>
              <a:t>#2: Student Name</a:t>
            </a:r>
          </a:p>
          <a:p>
            <a:pPr marL="350838" lvl="1" indent="0">
              <a:buNone/>
            </a:pPr>
            <a:r>
              <a:rPr lang="en-US" sz="2000" dirty="0"/>
              <a:t>#3: Student Name</a:t>
            </a:r>
          </a:p>
          <a:p>
            <a:r>
              <a:rPr lang="en-US" sz="2000" dirty="0" smtClean="0"/>
              <a:t>Group </a:t>
            </a:r>
            <a:r>
              <a:rPr lang="en-US" sz="2000" dirty="0" smtClean="0"/>
              <a:t>5</a:t>
            </a:r>
            <a:endParaRPr lang="en-US" sz="2000" dirty="0"/>
          </a:p>
          <a:p>
            <a:pPr marL="350838" lvl="1" indent="0">
              <a:buNone/>
            </a:pPr>
            <a:r>
              <a:rPr lang="en-US" sz="2000" dirty="0"/>
              <a:t>#1: Student Name</a:t>
            </a:r>
          </a:p>
          <a:p>
            <a:pPr marL="350838" lvl="1" indent="0">
              <a:buNone/>
            </a:pPr>
            <a:r>
              <a:rPr lang="en-US" sz="2000" dirty="0"/>
              <a:t>#2: Student Name</a:t>
            </a:r>
          </a:p>
          <a:p>
            <a:pPr marL="350838" lvl="1" indent="0">
              <a:buNone/>
            </a:pPr>
            <a:r>
              <a:rPr lang="en-US" sz="2000" dirty="0"/>
              <a:t>#3: Student Name</a:t>
            </a:r>
          </a:p>
          <a:p>
            <a:r>
              <a:rPr lang="en-US" sz="2000" dirty="0" smtClean="0"/>
              <a:t>Group </a:t>
            </a:r>
            <a:r>
              <a:rPr lang="en-US" sz="2000" dirty="0" smtClean="0"/>
              <a:t>6</a:t>
            </a:r>
            <a:endParaRPr lang="en-US" sz="2000" dirty="0"/>
          </a:p>
          <a:p>
            <a:pPr marL="350838" lvl="1" indent="0">
              <a:buNone/>
            </a:pPr>
            <a:r>
              <a:rPr lang="en-US" sz="2000" dirty="0"/>
              <a:t>#1: Student Name</a:t>
            </a:r>
          </a:p>
          <a:p>
            <a:pPr marL="350838" lvl="1" indent="0">
              <a:buNone/>
            </a:pPr>
            <a:r>
              <a:rPr lang="en-US" sz="2000" dirty="0"/>
              <a:t>#2: Student Name</a:t>
            </a:r>
          </a:p>
          <a:p>
            <a:pPr marL="350838" lvl="1" indent="0">
              <a:buNone/>
            </a:pPr>
            <a:r>
              <a:rPr lang="en-US" sz="2000" dirty="0"/>
              <a:t>#3: Student Name</a:t>
            </a:r>
          </a:p>
          <a:p>
            <a:endParaRPr lang="en-US" sz="2000" dirty="0" smtClean="0"/>
          </a:p>
          <a:p>
            <a:endParaRPr lang="en-US" sz="2000" dirty="0"/>
          </a:p>
          <a:p>
            <a:endParaRPr lang="en-US" sz="2000" dirty="0" smtClean="0"/>
          </a:p>
          <a:p>
            <a:r>
              <a:rPr lang="en-US" sz="2000" dirty="0" smtClean="0"/>
              <a:t>Group 7</a:t>
            </a:r>
            <a:endParaRPr lang="en-US" sz="2000" dirty="0"/>
          </a:p>
          <a:p>
            <a:pPr marL="350838" lvl="1" indent="0">
              <a:buNone/>
            </a:pPr>
            <a:r>
              <a:rPr lang="en-US" sz="2000" dirty="0"/>
              <a:t>#1: Student Name</a:t>
            </a:r>
          </a:p>
          <a:p>
            <a:pPr marL="350838" lvl="1" indent="0">
              <a:buNone/>
            </a:pPr>
            <a:r>
              <a:rPr lang="en-US" sz="2000" dirty="0"/>
              <a:t>#2: Student Name</a:t>
            </a:r>
          </a:p>
          <a:p>
            <a:pPr marL="350838" lvl="1" indent="0">
              <a:buNone/>
            </a:pPr>
            <a:r>
              <a:rPr lang="en-US" sz="2000" dirty="0"/>
              <a:t>#3: Student Name</a:t>
            </a:r>
          </a:p>
          <a:p>
            <a:r>
              <a:rPr lang="en-US" sz="2000" dirty="0" smtClean="0"/>
              <a:t>Group </a:t>
            </a:r>
            <a:r>
              <a:rPr lang="en-US" sz="2000" dirty="0" smtClean="0"/>
              <a:t>8</a:t>
            </a:r>
            <a:endParaRPr lang="en-US" sz="2000" dirty="0"/>
          </a:p>
          <a:p>
            <a:pPr marL="350838" lvl="1" indent="0">
              <a:buNone/>
            </a:pPr>
            <a:r>
              <a:rPr lang="en-US" sz="2000" dirty="0"/>
              <a:t>#1: Student Name</a:t>
            </a:r>
          </a:p>
          <a:p>
            <a:pPr marL="350838" lvl="1" indent="0">
              <a:buNone/>
            </a:pPr>
            <a:r>
              <a:rPr lang="en-US" sz="2000" dirty="0"/>
              <a:t>#2: Student Name</a:t>
            </a:r>
          </a:p>
          <a:p>
            <a:pPr marL="350838" lvl="1" indent="0">
              <a:buNone/>
            </a:pPr>
            <a:r>
              <a:rPr lang="en-US" sz="2000" dirty="0"/>
              <a:t>#3: Student Name</a:t>
            </a:r>
          </a:p>
          <a:p>
            <a:r>
              <a:rPr lang="en-US" sz="2000" dirty="0" smtClean="0"/>
              <a:t>Group </a:t>
            </a:r>
            <a:r>
              <a:rPr lang="en-US" sz="2000" dirty="0" smtClean="0"/>
              <a:t>9</a:t>
            </a:r>
            <a:endParaRPr lang="en-US" sz="2000" dirty="0"/>
          </a:p>
          <a:p>
            <a:pPr marL="350838" lvl="1" indent="0">
              <a:buNone/>
            </a:pPr>
            <a:r>
              <a:rPr lang="en-US" sz="2000" dirty="0"/>
              <a:t>#1: Student Name</a:t>
            </a:r>
          </a:p>
          <a:p>
            <a:pPr marL="350838" lvl="1" indent="0">
              <a:buNone/>
            </a:pPr>
            <a:r>
              <a:rPr lang="en-US" sz="2000" dirty="0"/>
              <a:t>#2: Student Name</a:t>
            </a:r>
          </a:p>
          <a:p>
            <a:pPr marL="350838" lvl="1" indent="0">
              <a:buNone/>
            </a:pPr>
            <a:r>
              <a:rPr lang="en-US" sz="2000" dirty="0"/>
              <a:t>#3: Student Name</a:t>
            </a:r>
          </a:p>
          <a:p>
            <a:r>
              <a:rPr lang="en-US" sz="2000" dirty="0" smtClean="0"/>
              <a:t>Group </a:t>
            </a:r>
            <a:r>
              <a:rPr lang="en-US" sz="2000" dirty="0" smtClean="0"/>
              <a:t>10</a:t>
            </a:r>
            <a:endParaRPr lang="en-US" sz="2000" dirty="0"/>
          </a:p>
          <a:p>
            <a:pPr marL="350838" lvl="1" indent="0">
              <a:buNone/>
            </a:pPr>
            <a:r>
              <a:rPr lang="en-US" sz="2000" dirty="0"/>
              <a:t>#1: Student Name</a:t>
            </a:r>
          </a:p>
          <a:p>
            <a:pPr marL="350838" lvl="1" indent="0">
              <a:buNone/>
            </a:pPr>
            <a:r>
              <a:rPr lang="en-US" sz="2000" dirty="0"/>
              <a:t>#2: Student Name</a:t>
            </a:r>
          </a:p>
          <a:p>
            <a:pPr marL="350838" lvl="1" indent="0">
              <a:buNone/>
            </a:pPr>
            <a:r>
              <a:rPr lang="en-US" sz="2000" dirty="0"/>
              <a:t>#3: Student Name</a:t>
            </a:r>
            <a:endParaRPr lang="en-US" sz="2000" dirty="0"/>
          </a:p>
        </p:txBody>
      </p:sp>
    </p:spTree>
    <p:extLst>
      <p:ext uri="{BB962C8B-B14F-4D97-AF65-F5344CB8AC3E}">
        <p14:creationId xmlns:p14="http://schemas.microsoft.com/office/powerpoint/2010/main" val="1521627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#1 </a:t>
            </a:r>
            <a:r>
              <a:rPr lang="en-US" dirty="0" smtClean="0"/>
              <a:t>– Person </a:t>
            </a:r>
            <a:r>
              <a:rPr lang="en-US" dirty="0" smtClean="0"/>
              <a:t>1</a:t>
            </a:r>
            <a:endParaRPr lang="en-US" dirty="0"/>
          </a:p>
        </p:txBody>
      </p:sp>
      <p:sp>
        <p:nvSpPr>
          <p:cNvPr id="3" name="Content Placeholder 2"/>
          <p:cNvSpPr>
            <a:spLocks noGrp="1"/>
          </p:cNvSpPr>
          <p:nvPr>
            <p:ph idx="1"/>
          </p:nvPr>
        </p:nvSpPr>
        <p:spPr/>
        <p:txBody>
          <a:bodyPr/>
          <a:lstStyle/>
          <a:p>
            <a:pPr marL="0" indent="0">
              <a:buNone/>
            </a:pPr>
            <a:r>
              <a:rPr lang="en-US" dirty="0" smtClean="0"/>
              <a:t>Given the choice of anyone in the world, whom would you want as a dinner guest and why?</a:t>
            </a:r>
            <a:endParaRPr lang="en-US" dirty="0"/>
          </a:p>
        </p:txBody>
      </p:sp>
    </p:spTree>
    <p:extLst>
      <p:ext uri="{BB962C8B-B14F-4D97-AF65-F5344CB8AC3E}">
        <p14:creationId xmlns:p14="http://schemas.microsoft.com/office/powerpoint/2010/main" val="404296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Switch – Person </a:t>
            </a:r>
            <a:r>
              <a:rPr lang="en-US" dirty="0" smtClean="0">
                <a:solidFill>
                  <a:srgbClr val="FF0000"/>
                </a:solidFill>
              </a:rPr>
              <a:t>2!</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Given the choice of anyone in the world, whom would you want as a dinner guest and why?</a:t>
            </a:r>
          </a:p>
        </p:txBody>
      </p:sp>
    </p:spTree>
    <p:extLst>
      <p:ext uri="{BB962C8B-B14F-4D97-AF65-F5344CB8AC3E}">
        <p14:creationId xmlns:p14="http://schemas.microsoft.com/office/powerpoint/2010/main" val="371335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Switch – Person </a:t>
            </a:r>
            <a:r>
              <a:rPr lang="en-US" dirty="0" smtClean="0">
                <a:solidFill>
                  <a:srgbClr val="FF0000"/>
                </a:solidFill>
              </a:rPr>
              <a:t>3!</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Given the choice of anyone in the world, whom would you want as a dinner guest and why?</a:t>
            </a:r>
          </a:p>
        </p:txBody>
      </p:sp>
    </p:spTree>
    <p:extLst>
      <p:ext uri="{BB962C8B-B14F-4D97-AF65-F5344CB8AC3E}">
        <p14:creationId xmlns:p14="http://schemas.microsoft.com/office/powerpoint/2010/main" val="737965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#2 </a:t>
            </a:r>
            <a:r>
              <a:rPr lang="en-US" dirty="0" smtClean="0"/>
              <a:t>– Person </a:t>
            </a:r>
            <a:r>
              <a:rPr lang="en-US" dirty="0" smtClean="0"/>
              <a:t>2</a:t>
            </a:r>
            <a:endParaRPr lang="en-US" dirty="0"/>
          </a:p>
        </p:txBody>
      </p:sp>
      <p:sp>
        <p:nvSpPr>
          <p:cNvPr id="3" name="Content Placeholder 2"/>
          <p:cNvSpPr>
            <a:spLocks noGrp="1"/>
          </p:cNvSpPr>
          <p:nvPr>
            <p:ph idx="1"/>
          </p:nvPr>
        </p:nvSpPr>
        <p:spPr/>
        <p:txBody>
          <a:bodyPr/>
          <a:lstStyle/>
          <a:p>
            <a:pPr marL="0" indent="0">
              <a:buNone/>
            </a:pPr>
            <a:r>
              <a:rPr lang="en-US" dirty="0" smtClean="0"/>
              <a:t>What would constitute a “perfect” day for you?</a:t>
            </a:r>
            <a:endParaRPr lang="en-US" dirty="0"/>
          </a:p>
        </p:txBody>
      </p:sp>
    </p:spTree>
    <p:extLst>
      <p:ext uri="{BB962C8B-B14F-4D97-AF65-F5344CB8AC3E}">
        <p14:creationId xmlns:p14="http://schemas.microsoft.com/office/powerpoint/2010/main" val="1194594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Switch – Person </a:t>
            </a:r>
            <a:r>
              <a:rPr lang="en-US" dirty="0" smtClean="0">
                <a:solidFill>
                  <a:srgbClr val="FF0000"/>
                </a:solidFill>
              </a:rPr>
              <a:t>3!</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What would constitute a “perfect” day for you?</a:t>
            </a:r>
          </a:p>
          <a:p>
            <a:pPr marL="0" indent="0">
              <a:buNone/>
            </a:pPr>
            <a:endParaRPr lang="en-US" dirty="0"/>
          </a:p>
        </p:txBody>
      </p:sp>
    </p:spTree>
    <p:extLst>
      <p:ext uri="{BB962C8B-B14F-4D97-AF65-F5344CB8AC3E}">
        <p14:creationId xmlns:p14="http://schemas.microsoft.com/office/powerpoint/2010/main" val="729717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Switch – Person </a:t>
            </a:r>
            <a:r>
              <a:rPr lang="en-US" dirty="0" smtClean="0">
                <a:solidFill>
                  <a:srgbClr val="FF0000"/>
                </a:solidFill>
              </a:rPr>
              <a:t>1!</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What would constitute a “perfect” day for you?</a:t>
            </a:r>
          </a:p>
          <a:p>
            <a:pPr marL="0" indent="0">
              <a:buNone/>
            </a:pPr>
            <a:endParaRPr lang="en-US" dirty="0"/>
          </a:p>
        </p:txBody>
      </p:sp>
    </p:spTree>
    <p:extLst>
      <p:ext uri="{BB962C8B-B14F-4D97-AF65-F5344CB8AC3E}">
        <p14:creationId xmlns:p14="http://schemas.microsoft.com/office/powerpoint/2010/main" val="778891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12436</TotalTime>
  <Words>1380</Words>
  <Application>Microsoft Macintosh PowerPoint</Application>
  <PresentationFormat>On-screen Show (4:3)</PresentationFormat>
  <Paragraphs>112</Paragraphs>
  <Slides>21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Brush Script MT</vt:lpstr>
      <vt:lpstr>Calibri</vt:lpstr>
      <vt:lpstr>Calisto MT</vt:lpstr>
      <vt:lpstr>Arial</vt:lpstr>
      <vt:lpstr>Capital</vt:lpstr>
      <vt:lpstr>Using Arthur Aron’s “Fast Friends” Paradigm as an Icebreaker</vt:lpstr>
      <vt:lpstr>Getting to Know Each Other</vt:lpstr>
      <vt:lpstr>PowerPoint Presentation</vt:lpstr>
      <vt:lpstr>Question #1 – Person 1</vt:lpstr>
      <vt:lpstr>Switch – Person 2!</vt:lpstr>
      <vt:lpstr>Switch – Person 3!</vt:lpstr>
      <vt:lpstr>Question #2 – Person 2</vt:lpstr>
      <vt:lpstr>Switch – Person 3!</vt:lpstr>
      <vt:lpstr>Switch – Person 1!</vt:lpstr>
      <vt:lpstr>Question #3 – Person 3</vt:lpstr>
      <vt:lpstr>Switch – Person 1!</vt:lpstr>
      <vt:lpstr>Switch – Person 2!</vt:lpstr>
      <vt:lpstr>Question #4 – Person 1</vt:lpstr>
      <vt:lpstr>Switch – Person 2!</vt:lpstr>
      <vt:lpstr>Switch – Person 3!</vt:lpstr>
      <vt:lpstr>PowerPoint Presentation</vt:lpstr>
      <vt:lpstr>PowerPoint Presentation</vt:lpstr>
      <vt:lpstr>PowerPoint Presentation</vt:lpstr>
      <vt:lpstr>PowerPoint Presentation</vt:lpstr>
      <vt:lpstr>Why do this activity?</vt:lpstr>
      <vt:lpstr>Happy Teaching!</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Psychology II: Social Influence</dc:title>
  <dc:creator>Daniel Effron</dc:creator>
  <cp:lastModifiedBy>Lauren Christine Howe</cp:lastModifiedBy>
  <cp:revision>401</cp:revision>
  <cp:lastPrinted>2016-08-09T20:21:54Z</cp:lastPrinted>
  <dcterms:created xsi:type="dcterms:W3CDTF">2008-07-31T18:46:00Z</dcterms:created>
  <dcterms:modified xsi:type="dcterms:W3CDTF">2017-01-24T22:42:03Z</dcterms:modified>
</cp:coreProperties>
</file>