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5" r:id="rId6"/>
    <p:sldId id="266" r:id="rId7"/>
    <p:sldId id="267" r:id="rId8"/>
    <p:sldId id="259" r:id="rId9"/>
    <p:sldId id="260" r:id="rId10"/>
    <p:sldId id="262" r:id="rId11"/>
    <p:sldId id="263" r:id="rId12"/>
    <p:sldId id="264"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CC30F-22B6-4547-B54A-8F2F157F6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6A0FF0-3B31-487C-BDBD-9CF00087B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5DAFE6C-F9C4-40E9-8DDA-044581CB91B2}"/>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FBDBABC1-B81A-4B05-A259-684909AA5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3DCE35F-42EC-43FA-B6BD-9643BADBF034}"/>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122191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295AA-035B-46FE-9379-5ED99039E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F417F9F-EFF6-46F5-BF12-0050BFF640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069BB1-744E-4278-A185-878DDDEED948}"/>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942A49F0-EF00-44BC-860C-715F1126F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CC8939-2AC8-4FCE-9941-57167EB55338}"/>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401777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7FF9E92-F356-4A95-889F-0A0824A58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9F116C-80B1-4F6B-9BD0-F42EF46DF2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93572A-DA52-40CD-8427-81B9567A8E6B}"/>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EB056119-AB45-4F1F-A196-01502A389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B2F422-3402-4A13-A8F8-8253B3FC8B46}"/>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100642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B8B4F-4873-42F6-A6F0-47B63B15C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8807CB-5EAA-44B0-9A5F-E3C266AAB1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B123F2-D76F-4EE6-88C9-6521BA0B7EB1}"/>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64F1B125-5FDE-47F8-BEE2-46DA568DE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ECE0E8-13E9-47C3-86E1-1BE109F216B1}"/>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209821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D97EC0-7170-47C4-8A16-ED4D4EDEE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03631DB-9B6F-4C92-8EAB-8C95CC195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9BAB264-1FA8-4B60-92EB-FA7DF94D2FBD}"/>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B168DEE6-6C1B-4A7E-A803-B26532741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F21F1A-A073-4963-BBA0-1CF8ED64DDCE}"/>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201149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F5182F-CF2F-4EDF-95DF-3B001D875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CD54156-C22B-40C2-9F73-FE25887FF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1C19C4A-B7BD-46B4-A03C-3B8B4E093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17171E6-D9C7-46DF-89C2-0759CF4CE2C0}"/>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6" name="Footer Placeholder 5">
            <a:extLst>
              <a:ext uri="{FF2B5EF4-FFF2-40B4-BE49-F238E27FC236}">
                <a16:creationId xmlns="" xmlns:a16="http://schemas.microsoft.com/office/drawing/2014/main" id="{B87FAA3B-7B19-45F1-B0E2-CB7E14F4E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9D5A26F-45E9-48D1-92F9-275EB4F5A290}"/>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42115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CA5DD1-4171-4304-9046-50ED5069D5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B292325-3322-4346-9357-E594299E4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013138D-D292-4A2E-BFA7-CF8B9B334F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43B0FDB-0E02-401C-A645-8C6BD314C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DF8A093-2578-434A-9FD7-E6F43BD33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BAB3060-3400-4AE1-84DA-34617041699A}"/>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8" name="Footer Placeholder 7">
            <a:extLst>
              <a:ext uri="{FF2B5EF4-FFF2-40B4-BE49-F238E27FC236}">
                <a16:creationId xmlns="" xmlns:a16="http://schemas.microsoft.com/office/drawing/2014/main" id="{24A3EFC1-54C6-4062-A176-C8F20CDE5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8A5D4E6-1A59-4821-AD12-26F20893CD62}"/>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39977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55D19-028B-4C84-8C8B-40701A364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2B01BDE-F2B3-49AE-8CF2-BB0B30B640A6}"/>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4" name="Footer Placeholder 3">
            <a:extLst>
              <a:ext uri="{FF2B5EF4-FFF2-40B4-BE49-F238E27FC236}">
                <a16:creationId xmlns="" xmlns:a16="http://schemas.microsoft.com/office/drawing/2014/main" id="{9CA05C9E-3782-4DE7-B889-F8878231B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F753C6-D97E-4216-B458-034C987ED68D}"/>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229566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553595-F62B-468E-B34A-58FD1CB39535}"/>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3" name="Footer Placeholder 2">
            <a:extLst>
              <a:ext uri="{FF2B5EF4-FFF2-40B4-BE49-F238E27FC236}">
                <a16:creationId xmlns="" xmlns:a16="http://schemas.microsoft.com/office/drawing/2014/main" id="{BFC17E71-96FC-4D6D-B2DA-89CF17B75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5FB4F85-903B-4D16-9A64-E12509AA591A}"/>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428846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AC915-9F5F-4A27-B020-43F7BA05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42EDB1-401C-462D-879D-2A612322D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A5700D0-F200-48CB-B104-50E15EA90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127418-625E-4271-9822-CEBA22F55FFD}"/>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6" name="Footer Placeholder 5">
            <a:extLst>
              <a:ext uri="{FF2B5EF4-FFF2-40B4-BE49-F238E27FC236}">
                <a16:creationId xmlns="" xmlns:a16="http://schemas.microsoft.com/office/drawing/2014/main" id="{2708B7B9-B2AA-478D-9B77-F4988C7DB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6704B8-8896-4319-B50F-3F7DB70A8536}"/>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154364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BAF8B-B76C-4EBA-B0C7-7BA983473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87D621-C2C6-4B1C-BDD3-18E7205C9E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A8D81C4-460A-4859-B3D5-5C199E8E5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0AD2431-F8A3-4E94-A1E7-239CD780B4A9}"/>
              </a:ext>
            </a:extLst>
          </p:cNvPr>
          <p:cNvSpPr>
            <a:spLocks noGrp="1"/>
          </p:cNvSpPr>
          <p:nvPr>
            <p:ph type="dt" sz="half" idx="10"/>
          </p:nvPr>
        </p:nvSpPr>
        <p:spPr/>
        <p:txBody>
          <a:bodyPr/>
          <a:lstStyle/>
          <a:p>
            <a:fld id="{D83E92A0-3386-4F53-8C74-EA8318E3646C}" type="datetimeFigureOut">
              <a:rPr lang="en-US" smtClean="0"/>
              <a:t>8/15/2019</a:t>
            </a:fld>
            <a:endParaRPr lang="en-US"/>
          </a:p>
        </p:txBody>
      </p:sp>
      <p:sp>
        <p:nvSpPr>
          <p:cNvPr id="6" name="Footer Placeholder 5">
            <a:extLst>
              <a:ext uri="{FF2B5EF4-FFF2-40B4-BE49-F238E27FC236}">
                <a16:creationId xmlns="" xmlns:a16="http://schemas.microsoft.com/office/drawing/2014/main" id="{FF8DE7D9-998D-490D-87DF-542A1A620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7E6BC9F-ACB6-448B-A363-3BE5E5E88B51}"/>
              </a:ext>
            </a:extLst>
          </p:cNvPr>
          <p:cNvSpPr>
            <a:spLocks noGrp="1"/>
          </p:cNvSpPr>
          <p:nvPr>
            <p:ph type="sldNum" sz="quarter" idx="12"/>
          </p:nvPr>
        </p:nvSpPr>
        <p:spPr/>
        <p:txBody>
          <a:bodyPr/>
          <a:lstStyle/>
          <a:p>
            <a:fld id="{71152DB1-532F-42B4-85DC-679A096D27B4}" type="slidenum">
              <a:rPr lang="en-US" smtClean="0"/>
              <a:t>‹#›</a:t>
            </a:fld>
            <a:endParaRPr lang="en-US"/>
          </a:p>
        </p:txBody>
      </p:sp>
    </p:spTree>
    <p:extLst>
      <p:ext uri="{BB962C8B-B14F-4D97-AF65-F5344CB8AC3E}">
        <p14:creationId xmlns:p14="http://schemas.microsoft.com/office/powerpoint/2010/main" val="247814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8CE7A8-5F0F-48A2-A3EC-3C2B11BAB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3062B6-82FB-40D8-8BF7-008B64483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C28982-E540-443F-A459-39694961B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E92A0-3386-4F53-8C74-EA8318E3646C}" type="datetimeFigureOut">
              <a:rPr lang="en-US" smtClean="0"/>
              <a:t>8/15/2019</a:t>
            </a:fld>
            <a:endParaRPr lang="en-US"/>
          </a:p>
        </p:txBody>
      </p:sp>
      <p:sp>
        <p:nvSpPr>
          <p:cNvPr id="5" name="Footer Placeholder 4">
            <a:extLst>
              <a:ext uri="{FF2B5EF4-FFF2-40B4-BE49-F238E27FC236}">
                <a16:creationId xmlns="" xmlns:a16="http://schemas.microsoft.com/office/drawing/2014/main" id="{0D12AB5F-4FB3-4FFB-9CCD-EEDDE932D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4522961-415B-467D-9448-733EE59B3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52DB1-532F-42B4-85DC-679A096D27B4}" type="slidenum">
              <a:rPr lang="en-US" smtClean="0"/>
              <a:t>‹#›</a:t>
            </a:fld>
            <a:endParaRPr lang="en-US"/>
          </a:p>
        </p:txBody>
      </p:sp>
    </p:spTree>
    <p:extLst>
      <p:ext uri="{BB962C8B-B14F-4D97-AF65-F5344CB8AC3E}">
        <p14:creationId xmlns:p14="http://schemas.microsoft.com/office/powerpoint/2010/main" val="4789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72" y="0"/>
            <a:ext cx="10326255" cy="6884170"/>
          </a:xfrm>
          <a:prstGeom prst="rect">
            <a:avLst/>
          </a:prstGeom>
          <a:effectLst>
            <a:outerShdw blurRad="50800" dist="63500" sx="1000" sy="1000" algn="ctr" rotWithShape="0">
              <a:srgbClr val="000000"/>
            </a:outerShdw>
          </a:effectLst>
        </p:spPr>
      </p:pic>
      <p:sp>
        <p:nvSpPr>
          <p:cNvPr id="2" name="Title 1">
            <a:extLst>
              <a:ext uri="{FF2B5EF4-FFF2-40B4-BE49-F238E27FC236}">
                <a16:creationId xmlns="" xmlns:a16="http://schemas.microsoft.com/office/drawing/2014/main" id="{CE58AC29-7312-414F-BC2B-8AC6C0F088C3}"/>
              </a:ext>
            </a:extLst>
          </p:cNvPr>
          <p:cNvSpPr>
            <a:spLocks noGrp="1"/>
          </p:cNvSpPr>
          <p:nvPr>
            <p:ph type="ctrTitle"/>
          </p:nvPr>
        </p:nvSpPr>
        <p:spPr>
          <a:xfrm>
            <a:off x="1524000" y="1122363"/>
            <a:ext cx="9144000" cy="1255077"/>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mn-lt"/>
              </a:rPr>
              <a:t>Mohawk Valley Chapter of Certified Football Officials</a:t>
            </a:r>
          </a:p>
        </p:txBody>
      </p:sp>
      <p:sp>
        <p:nvSpPr>
          <p:cNvPr id="3" name="Subtitle 2">
            <a:extLst>
              <a:ext uri="{FF2B5EF4-FFF2-40B4-BE49-F238E27FC236}">
                <a16:creationId xmlns="" xmlns:a16="http://schemas.microsoft.com/office/drawing/2014/main" id="{7FB5A1B0-3C60-498C-BD79-46FF08528528}"/>
              </a:ext>
            </a:extLst>
          </p:cNvPr>
          <p:cNvSpPr>
            <a:spLocks noGrp="1"/>
          </p:cNvSpPr>
          <p:nvPr>
            <p:ph type="subTitle" idx="1"/>
          </p:nvPr>
        </p:nvSpPr>
        <p:spPr>
          <a:xfrm>
            <a:off x="1524000" y="3602038"/>
            <a:ext cx="9144000" cy="1655762"/>
          </a:xfrm>
        </p:spPr>
        <p:txBody>
          <a:bodyPr>
            <a:normAutofit/>
          </a:bodyPr>
          <a:lstStyle/>
          <a:p>
            <a:r>
              <a:rPr lang="en-US" sz="4400" b="1" dirty="0">
                <a:solidFill>
                  <a:srgbClr val="FF0000"/>
                </a:solidFill>
                <a:effectLst>
                  <a:outerShdw blurRad="38100" dist="38100" dir="2700000" algn="tl">
                    <a:srgbClr val="000000">
                      <a:alpha val="43137"/>
                    </a:srgbClr>
                  </a:outerShdw>
                </a:effectLst>
              </a:rPr>
              <a:t>40 Second Play Clock</a:t>
            </a:r>
          </a:p>
        </p:txBody>
      </p:sp>
    </p:spTree>
    <p:extLst>
      <p:ext uri="{BB962C8B-B14F-4D97-AF65-F5344CB8AC3E}">
        <p14:creationId xmlns:p14="http://schemas.microsoft.com/office/powerpoint/2010/main" val="184342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87BF6D-1103-4600-B349-170298EE8D46}"/>
              </a:ext>
            </a:extLst>
          </p:cNvPr>
          <p:cNvSpPr>
            <a:spLocks noGrp="1"/>
          </p:cNvSpPr>
          <p:nvPr>
            <p:ph type="title"/>
          </p:nvPr>
        </p:nvSpPr>
        <p:spPr>
          <a:xfrm>
            <a:off x="4942368" y="24236"/>
            <a:ext cx="6586491" cy="1286160"/>
          </a:xfrm>
        </p:spPr>
        <p:txBody>
          <a:bodyPr vert="horz" lIns="91440" tIns="45720" rIns="91440" bIns="45720" rtlCol="0" anchor="b">
            <a:normAutofit/>
          </a:bodyPr>
          <a:lstStyle/>
          <a:p>
            <a:pPr algn="ctr"/>
            <a:r>
              <a:rPr lang="en-US" sz="4800" b="1" dirty="0"/>
              <a:t>Referee’s Signal</a:t>
            </a:r>
          </a:p>
        </p:txBody>
      </p:sp>
      <p:pic>
        <p:nvPicPr>
          <p:cNvPr id="5" name="Content Placeholder 4" descr="A person in a black shirt&#10;&#10;Description automatically generated">
            <a:extLst>
              <a:ext uri="{FF2B5EF4-FFF2-40B4-BE49-F238E27FC236}">
                <a16:creationId xmlns="" xmlns:a16="http://schemas.microsoft.com/office/drawing/2014/main" id="{E7697F88-C980-4F38-B347-E09B3D39991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270"/>
          <a:stretch/>
        </p:blipFill>
        <p:spPr>
          <a:xfrm>
            <a:off x="20" y="10"/>
            <a:ext cx="4635571" cy="6857990"/>
          </a:xfrm>
          <a:prstGeom prst="rect">
            <a:avLst/>
          </a:prstGeom>
          <a:effectLst/>
        </p:spPr>
      </p:pic>
      <p:cxnSp>
        <p:nvCxnSpPr>
          <p:cNvPr id="10" name="Straight Connector 9">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65F53F3-5354-4E86-8A51-52039AFA61CB}"/>
              </a:ext>
            </a:extLst>
          </p:cNvPr>
          <p:cNvSpPr>
            <a:spLocks noGrp="1"/>
          </p:cNvSpPr>
          <p:nvPr>
            <p:ph sz="half" idx="1"/>
          </p:nvPr>
        </p:nvSpPr>
        <p:spPr>
          <a:xfrm>
            <a:off x="4965431" y="2438400"/>
            <a:ext cx="6586489" cy="3785419"/>
          </a:xfrm>
        </p:spPr>
        <p:txBody>
          <a:bodyPr vert="horz" lIns="91440" tIns="45720" rIns="91440" bIns="45720" rtlCol="0">
            <a:normAutofit lnSpcReduction="10000"/>
          </a:bodyPr>
          <a:lstStyle/>
          <a:p>
            <a:r>
              <a:rPr lang="en-US" dirty="0"/>
              <a:t>If the referee is re-setting </a:t>
            </a:r>
            <a:r>
              <a:rPr lang="en-US" dirty="0" smtClean="0"/>
              <a:t>the </a:t>
            </a:r>
            <a:r>
              <a:rPr lang="en-US" dirty="0"/>
              <a:t>25 second play clock, he will signal with one palm open in an over-the-head pumping motion to the back judge to reset the 25 second play clock.</a:t>
            </a:r>
          </a:p>
          <a:p>
            <a:r>
              <a:rPr lang="en-US" dirty="0"/>
              <a:t>If the referee is re-setting the </a:t>
            </a:r>
            <a:r>
              <a:rPr lang="en-US" dirty="0" smtClean="0"/>
              <a:t>40 </a:t>
            </a:r>
            <a:r>
              <a:rPr lang="en-US" dirty="0"/>
              <a:t>second play clock, he will signal with </a:t>
            </a:r>
            <a:r>
              <a:rPr lang="en-US" dirty="0" smtClean="0"/>
              <a:t>both palms </a:t>
            </a:r>
            <a:r>
              <a:rPr lang="en-US" dirty="0"/>
              <a:t>open in an over-the-head pumping motion to the back judge to reset the </a:t>
            </a:r>
            <a:r>
              <a:rPr lang="en-US" dirty="0" smtClean="0"/>
              <a:t>40 </a:t>
            </a:r>
            <a:r>
              <a:rPr lang="en-US" dirty="0"/>
              <a:t>second play clock.</a:t>
            </a:r>
          </a:p>
          <a:p>
            <a:endParaRPr lang="en-US" sz="2000" dirty="0"/>
          </a:p>
        </p:txBody>
      </p:sp>
    </p:spTree>
    <p:extLst>
      <p:ext uri="{BB962C8B-B14F-4D97-AF65-F5344CB8AC3E}">
        <p14:creationId xmlns:p14="http://schemas.microsoft.com/office/powerpoint/2010/main" val="272952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7" y="0"/>
            <a:ext cx="10384461" cy="6910387"/>
          </a:xfrm>
          <a:prstGeom prst="rect">
            <a:avLst/>
          </a:prstGeom>
        </p:spPr>
      </p:pic>
      <p:sp>
        <p:nvSpPr>
          <p:cNvPr id="2" name="Title 1">
            <a:extLst>
              <a:ext uri="{FF2B5EF4-FFF2-40B4-BE49-F238E27FC236}">
                <a16:creationId xmlns="" xmlns:a16="http://schemas.microsoft.com/office/drawing/2014/main" id="{EE0DAFC9-DF33-4BEF-9A78-87577352D661}"/>
              </a:ext>
            </a:extLst>
          </p:cNvPr>
          <p:cNvSpPr>
            <a:spLocks noGrp="1"/>
          </p:cNvSpPr>
          <p:nvPr>
            <p:ph type="title"/>
          </p:nvPr>
        </p:nvSpPr>
        <p:spPr/>
        <p:txBody>
          <a:bodyPr/>
          <a:lstStyle/>
          <a:p>
            <a:r>
              <a:rPr lang="en-US" b="1" dirty="0">
                <a:solidFill>
                  <a:schemeClr val="bg1"/>
                </a:solidFill>
              </a:rPr>
              <a:t>Referee’s</a:t>
            </a:r>
          </a:p>
        </p:txBody>
      </p:sp>
      <p:sp>
        <p:nvSpPr>
          <p:cNvPr id="3" name="Content Placeholder 2">
            <a:extLst>
              <a:ext uri="{FF2B5EF4-FFF2-40B4-BE49-F238E27FC236}">
                <a16:creationId xmlns="" xmlns:a16="http://schemas.microsoft.com/office/drawing/2014/main" id="{93C6E3A8-EC6A-4CB1-AA6C-B0EF85DB7A33}"/>
              </a:ext>
            </a:extLst>
          </p:cNvPr>
          <p:cNvSpPr>
            <a:spLocks noGrp="1"/>
          </p:cNvSpPr>
          <p:nvPr>
            <p:ph sz="half" idx="1"/>
          </p:nvPr>
        </p:nvSpPr>
        <p:spPr>
          <a:xfrm>
            <a:off x="838199" y="1825625"/>
            <a:ext cx="10515599" cy="4351338"/>
          </a:xfrm>
        </p:spPr>
        <p:txBody>
          <a:bodyPr/>
          <a:lstStyle/>
          <a:p>
            <a:r>
              <a:rPr lang="en-US" b="1" dirty="0">
                <a:solidFill>
                  <a:schemeClr val="bg1"/>
                </a:solidFill>
              </a:rPr>
              <a:t>Pre-game discussion is a must. Discuss procedures and 40-second clock start signals with head coaches. Identify that the play clock will start within </a:t>
            </a:r>
            <a:r>
              <a:rPr lang="en-US" b="1" dirty="0" smtClean="0">
                <a:solidFill>
                  <a:schemeClr val="bg1"/>
                </a:solidFill>
              </a:rPr>
              <a:t>2 </a:t>
            </a:r>
            <a:r>
              <a:rPr lang="en-US" b="1" dirty="0">
                <a:solidFill>
                  <a:schemeClr val="bg1"/>
                </a:solidFill>
              </a:rPr>
              <a:t>seconds after the previous play ends.</a:t>
            </a:r>
          </a:p>
          <a:p>
            <a:r>
              <a:rPr lang="en-US" b="1" dirty="0">
                <a:solidFill>
                  <a:schemeClr val="bg1"/>
                </a:solidFill>
              </a:rPr>
              <a:t>All members of the crew will react to ball movement and ball placement as efficiently and as accurately as possible. (There are no warnings for waiting on the ready for play)</a:t>
            </a:r>
          </a:p>
          <a:p>
            <a:r>
              <a:rPr lang="en-US" b="1" dirty="0">
                <a:solidFill>
                  <a:schemeClr val="bg1"/>
                </a:solidFill>
              </a:rPr>
              <a:t>The umpire will stand over the ball until the box is set following Team A reaching the line to gain. Once the box is set, the umpire will step away from the ball and the ball may be snapped.</a:t>
            </a:r>
          </a:p>
          <a:p>
            <a:endParaRPr lang="en-US" dirty="0"/>
          </a:p>
        </p:txBody>
      </p:sp>
    </p:spTree>
    <p:extLst>
      <p:ext uri="{BB962C8B-B14F-4D97-AF65-F5344CB8AC3E}">
        <p14:creationId xmlns:p14="http://schemas.microsoft.com/office/powerpoint/2010/main" val="256869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45D800-FD1F-495B-A2A4-3AA39ED69A97}"/>
              </a:ext>
            </a:extLst>
          </p:cNvPr>
          <p:cNvSpPr>
            <a:spLocks noGrp="1"/>
          </p:cNvSpPr>
          <p:nvPr>
            <p:ph type="title"/>
          </p:nvPr>
        </p:nvSpPr>
        <p:spPr/>
        <p:txBody>
          <a:bodyPr/>
          <a:lstStyle/>
          <a:p>
            <a:r>
              <a:rPr lang="en-US" dirty="0" smtClean="0"/>
              <a:t>Home </a:t>
            </a:r>
            <a:r>
              <a:rPr lang="en-US" b="1" dirty="0" smtClean="0"/>
              <a:t>AND </a:t>
            </a:r>
            <a:r>
              <a:rPr lang="en-US" dirty="0" smtClean="0"/>
              <a:t>Away </a:t>
            </a:r>
            <a:r>
              <a:rPr lang="en-US" dirty="0"/>
              <a:t>T</a:t>
            </a:r>
            <a:r>
              <a:rPr lang="en-US" dirty="0" smtClean="0"/>
              <a:t>eams</a:t>
            </a:r>
            <a:endParaRPr lang="en-US" dirty="0"/>
          </a:p>
        </p:txBody>
      </p:sp>
      <p:sp>
        <p:nvSpPr>
          <p:cNvPr id="3" name="Content Placeholder 2">
            <a:extLst>
              <a:ext uri="{FF2B5EF4-FFF2-40B4-BE49-F238E27FC236}">
                <a16:creationId xmlns="" xmlns:a16="http://schemas.microsoft.com/office/drawing/2014/main" id="{C73AF6F1-562C-4D17-997E-95DBFA20FE72}"/>
              </a:ext>
            </a:extLst>
          </p:cNvPr>
          <p:cNvSpPr>
            <a:spLocks noGrp="1"/>
          </p:cNvSpPr>
          <p:nvPr>
            <p:ph sz="half" idx="1"/>
          </p:nvPr>
        </p:nvSpPr>
        <p:spPr>
          <a:xfrm>
            <a:off x="3323935" y="1524000"/>
            <a:ext cx="8518237" cy="5334000"/>
          </a:xfrm>
        </p:spPr>
        <p:txBody>
          <a:bodyPr>
            <a:normAutofit lnSpcReduction="10000"/>
          </a:bodyPr>
          <a:lstStyle/>
          <a:p>
            <a:r>
              <a:rPr lang="en-US" dirty="0"/>
              <a:t>It is going to be necessary to have well trained ball personnel. It is recommended that 2</a:t>
            </a:r>
            <a:r>
              <a:rPr lang="en-US" dirty="0" smtClean="0"/>
              <a:t> </a:t>
            </a:r>
            <a:r>
              <a:rPr lang="en-US" dirty="0"/>
              <a:t>ball </a:t>
            </a:r>
            <a:r>
              <a:rPr lang="en-US" dirty="0" smtClean="0"/>
              <a:t>boys </a:t>
            </a:r>
            <a:r>
              <a:rPr lang="en-US" dirty="0"/>
              <a:t>be on </a:t>
            </a:r>
            <a:r>
              <a:rPr lang="en-US" dirty="0" smtClean="0"/>
              <a:t>each sideline. </a:t>
            </a:r>
            <a:r>
              <a:rPr lang="en-US" dirty="0"/>
              <a:t>Teams need to supply the referees with three game balls. </a:t>
            </a:r>
            <a:r>
              <a:rPr lang="en-US" dirty="0" smtClean="0"/>
              <a:t>There is no such thing as the “kicking ball</a:t>
            </a:r>
            <a:r>
              <a:rPr lang="en-US" dirty="0" smtClean="0"/>
              <a:t>.”</a:t>
            </a:r>
          </a:p>
          <a:p>
            <a:pPr marL="0" indent="0">
              <a:buNone/>
            </a:pPr>
            <a:endParaRPr lang="en-US" dirty="0" smtClean="0"/>
          </a:p>
          <a:p>
            <a:r>
              <a:rPr lang="en-US" dirty="0" smtClean="0"/>
              <a:t>Once </a:t>
            </a:r>
            <a:r>
              <a:rPr lang="en-US" dirty="0"/>
              <a:t>the linesman signals for the “box” person to move they must hustle (RUN) to the next spot </a:t>
            </a:r>
            <a:r>
              <a:rPr lang="en-US" dirty="0" smtClean="0"/>
              <a:t>as </a:t>
            </a:r>
            <a:r>
              <a:rPr lang="en-US" dirty="0"/>
              <a:t>once the ball is placed, the ball can be snapped </a:t>
            </a:r>
            <a:r>
              <a:rPr lang="en-US" dirty="0" smtClean="0"/>
              <a:t>due to </a:t>
            </a:r>
            <a:r>
              <a:rPr lang="en-US" dirty="0"/>
              <a:t>the 40 second clock </a:t>
            </a:r>
            <a:r>
              <a:rPr lang="en-US" dirty="0" smtClean="0"/>
              <a:t>running</a:t>
            </a:r>
            <a:r>
              <a:rPr lang="en-US" dirty="0"/>
              <a:t>. The chain crew is an extension of the officiating crew. Sideline rules will apply to the chain crew as well. Team personnel must avoid interfering with the chain crew and its operations. </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35" y="1416844"/>
            <a:ext cx="3048000" cy="1905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4" y="4110182"/>
            <a:ext cx="3109071" cy="2068945"/>
          </a:xfrm>
          <a:prstGeom prst="rect">
            <a:avLst/>
          </a:prstGeom>
        </p:spPr>
      </p:pic>
    </p:spTree>
    <p:extLst>
      <p:ext uri="{BB962C8B-B14F-4D97-AF65-F5344CB8AC3E}">
        <p14:creationId xmlns:p14="http://schemas.microsoft.com/office/powerpoint/2010/main" val="409439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Clock Operators</a:t>
            </a:r>
            <a:endParaRPr lang="en-US" b="1" dirty="0"/>
          </a:p>
        </p:txBody>
      </p:sp>
      <p:sp>
        <p:nvSpPr>
          <p:cNvPr id="3" name="Content Placeholder 2"/>
          <p:cNvSpPr>
            <a:spLocks noGrp="1"/>
          </p:cNvSpPr>
          <p:nvPr>
            <p:ph idx="1"/>
          </p:nvPr>
        </p:nvSpPr>
        <p:spPr>
          <a:xfrm>
            <a:off x="838200" y="1825624"/>
            <a:ext cx="10515600" cy="4824557"/>
          </a:xfrm>
        </p:spPr>
        <p:txBody>
          <a:bodyPr>
            <a:normAutofit fontScale="92500"/>
          </a:bodyPr>
          <a:lstStyle/>
          <a:p>
            <a:r>
              <a:rPr lang="en-US" dirty="0"/>
              <a:t>A well-trained </a:t>
            </a:r>
            <a:r>
              <a:rPr lang="en-US" b="1" dirty="0"/>
              <a:t>game clock operator.</a:t>
            </a:r>
            <a:r>
              <a:rPr lang="en-US" dirty="0"/>
              <a:t>  The game clock operator must be available to meet with the officiating crew at least 30 minutes prior to game time.  </a:t>
            </a:r>
            <a:r>
              <a:rPr lang="en-US" b="1" u="sng" dirty="0"/>
              <a:t>Failure to do so may cause the referee to declare the on-field game clock to be turned off and the time will be kept on the field</a:t>
            </a:r>
            <a:r>
              <a:rPr lang="en-US" b="1" u="sng" dirty="0" smtClean="0"/>
              <a:t>.</a:t>
            </a:r>
          </a:p>
          <a:p>
            <a:endParaRPr lang="en-US" dirty="0"/>
          </a:p>
          <a:p>
            <a:r>
              <a:rPr lang="en-US" dirty="0" smtClean="0"/>
              <a:t>If </a:t>
            </a:r>
            <a:r>
              <a:rPr lang="en-US" dirty="0"/>
              <a:t>the site has on-field play clocks, the home team must provide a well-trained </a:t>
            </a:r>
            <a:r>
              <a:rPr lang="en-US" b="1" dirty="0"/>
              <a:t>play clock operator.  </a:t>
            </a:r>
            <a:r>
              <a:rPr lang="en-US" b="1" u="sng" dirty="0"/>
              <a:t>It is HIGHLY recommended that a separate person be used to operate the play clock from the game clock.</a:t>
            </a:r>
            <a:r>
              <a:rPr lang="en-US" dirty="0"/>
              <a:t>  The play clock operator must be available to meet with the officiating crew at least 30 minutes prior to game time.  </a:t>
            </a:r>
            <a:r>
              <a:rPr lang="en-US" b="1" u="sng" dirty="0"/>
              <a:t>Failure to do so may cause the referee to declare the on-field play clock to be turned off and the play clock will be kept on the field by the back judge.</a:t>
            </a: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203" y="366713"/>
            <a:ext cx="2619375" cy="1323975"/>
          </a:xfrm>
          <a:prstGeom prst="rect">
            <a:avLst/>
          </a:prstGeom>
        </p:spPr>
      </p:pic>
    </p:spTree>
    <p:extLst>
      <p:ext uri="{BB962C8B-B14F-4D97-AF65-F5344CB8AC3E}">
        <p14:creationId xmlns:p14="http://schemas.microsoft.com/office/powerpoint/2010/main" val="277865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40/25 Second Play Clock</a:t>
            </a:r>
            <a:endParaRPr lang="en-US" b="1" dirty="0"/>
          </a:p>
        </p:txBody>
      </p:sp>
      <p:sp>
        <p:nvSpPr>
          <p:cNvPr id="3" name="Content Placeholder 2"/>
          <p:cNvSpPr>
            <a:spLocks noGrp="1"/>
          </p:cNvSpPr>
          <p:nvPr>
            <p:ph idx="1"/>
          </p:nvPr>
        </p:nvSpPr>
        <p:spPr/>
        <p:txBody>
          <a:bodyPr>
            <a:normAutofit/>
          </a:bodyPr>
          <a:lstStyle/>
          <a:p>
            <a:r>
              <a:rPr lang="en-US" sz="7200" dirty="0" smtClean="0"/>
              <a:t>The End</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673" y="1690688"/>
            <a:ext cx="6382327" cy="5704205"/>
          </a:xfrm>
          <a:prstGeom prst="rect">
            <a:avLst/>
          </a:prstGeom>
        </p:spPr>
      </p:pic>
    </p:spTree>
    <p:extLst>
      <p:ext uri="{BB962C8B-B14F-4D97-AF65-F5344CB8AC3E}">
        <p14:creationId xmlns:p14="http://schemas.microsoft.com/office/powerpoint/2010/main" val="71664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3E349-EA47-411E-B1BB-2DA331E0516E}"/>
              </a:ext>
            </a:extLst>
          </p:cNvPr>
          <p:cNvSpPr>
            <a:spLocks noGrp="1"/>
          </p:cNvSpPr>
          <p:nvPr>
            <p:ph type="title"/>
          </p:nvPr>
        </p:nvSpPr>
        <p:spPr/>
        <p:txBody>
          <a:bodyPr/>
          <a:lstStyle/>
          <a:p>
            <a:r>
              <a:rPr lang="en-US" dirty="0"/>
              <a:t>40 Second Play Clock</a:t>
            </a:r>
          </a:p>
        </p:txBody>
      </p:sp>
      <p:sp>
        <p:nvSpPr>
          <p:cNvPr id="3" name="Content Placeholder 2">
            <a:extLst>
              <a:ext uri="{FF2B5EF4-FFF2-40B4-BE49-F238E27FC236}">
                <a16:creationId xmlns="" xmlns:a16="http://schemas.microsoft.com/office/drawing/2014/main" id="{3C7315F7-CD2C-4879-A412-FAA424C2EFC2}"/>
              </a:ext>
            </a:extLst>
          </p:cNvPr>
          <p:cNvSpPr>
            <a:spLocks noGrp="1"/>
          </p:cNvSpPr>
          <p:nvPr>
            <p:ph idx="1"/>
          </p:nvPr>
        </p:nvSpPr>
        <p:spPr/>
        <p:txBody>
          <a:bodyPr/>
          <a:lstStyle/>
          <a:p>
            <a:r>
              <a:rPr lang="en-US" dirty="0"/>
              <a:t>The 40 second play clock will provide more consistency to the game.</a:t>
            </a:r>
          </a:p>
          <a:p>
            <a:r>
              <a:rPr lang="en-US" dirty="0"/>
              <a:t>The ball must be snapped within 40 seconds after the end of the previous play.</a:t>
            </a:r>
          </a:p>
          <a:p>
            <a:r>
              <a:rPr lang="en-US" dirty="0"/>
              <a:t>This will </a:t>
            </a:r>
            <a:r>
              <a:rPr lang="en-US" dirty="0" smtClean="0"/>
              <a:t>eliminate </a:t>
            </a:r>
            <a:r>
              <a:rPr lang="en-US" dirty="0"/>
              <a:t>the dependency on the referee’s </a:t>
            </a:r>
            <a:r>
              <a:rPr lang="en-US" dirty="0" smtClean="0"/>
              <a:t>signal.</a:t>
            </a:r>
            <a:endParaRPr lang="en-US" dirty="0"/>
          </a:p>
          <a:p>
            <a:r>
              <a:rPr lang="en-US" dirty="0"/>
              <a:t>YOU DO NOT NEED A VISIBLE PLAY CLOCK ON YOUR FIELD.  </a:t>
            </a:r>
          </a:p>
          <a:p>
            <a:r>
              <a:rPr lang="en-US" dirty="0"/>
              <a:t>The back judge will be responsible of the 40 second clock.</a:t>
            </a:r>
          </a:p>
          <a:p>
            <a:r>
              <a:rPr lang="en-US" dirty="0"/>
              <a:t>This only applies to the play clock not the game </a:t>
            </a:r>
            <a:r>
              <a:rPr lang="en-US" dirty="0" smtClean="0"/>
              <a:t>clock.</a:t>
            </a:r>
            <a:endParaRPr lang="en-US" dirty="0"/>
          </a:p>
          <a:p>
            <a:r>
              <a:rPr lang="en-US" dirty="0"/>
              <a:t>This will be used on all </a:t>
            </a:r>
            <a:r>
              <a:rPr lang="en-US" dirty="0" smtClean="0"/>
              <a:t>Varsity </a:t>
            </a:r>
            <a:r>
              <a:rPr lang="en-US" dirty="0"/>
              <a:t>games.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340" b="13318"/>
          <a:stretch/>
        </p:blipFill>
        <p:spPr>
          <a:xfrm>
            <a:off x="5967700" y="134836"/>
            <a:ext cx="3675064" cy="1623321"/>
          </a:xfrm>
          <a:prstGeom prst="rect">
            <a:avLst/>
          </a:prstGeom>
        </p:spPr>
      </p:pic>
    </p:spTree>
    <p:extLst>
      <p:ext uri="{BB962C8B-B14F-4D97-AF65-F5344CB8AC3E}">
        <p14:creationId xmlns:p14="http://schemas.microsoft.com/office/powerpoint/2010/main" val="143894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81FC08-C0A4-4BB4-BEB1-DFEF75AC0F46}"/>
              </a:ext>
            </a:extLst>
          </p:cNvPr>
          <p:cNvSpPr>
            <a:spLocks noGrp="1"/>
          </p:cNvSpPr>
          <p:nvPr>
            <p:ph type="title"/>
          </p:nvPr>
        </p:nvSpPr>
        <p:spPr/>
        <p:txBody>
          <a:bodyPr/>
          <a:lstStyle/>
          <a:p>
            <a:r>
              <a:rPr lang="en-US" dirty="0"/>
              <a:t>More on 40  second play clock</a:t>
            </a:r>
          </a:p>
        </p:txBody>
      </p:sp>
      <p:sp>
        <p:nvSpPr>
          <p:cNvPr id="3" name="Content Placeholder 2">
            <a:extLst>
              <a:ext uri="{FF2B5EF4-FFF2-40B4-BE49-F238E27FC236}">
                <a16:creationId xmlns="" xmlns:a16="http://schemas.microsoft.com/office/drawing/2014/main" id="{E24636FD-8F20-40C1-B94C-9BE7EC3F2FB7}"/>
              </a:ext>
            </a:extLst>
          </p:cNvPr>
          <p:cNvSpPr>
            <a:spLocks noGrp="1"/>
          </p:cNvSpPr>
          <p:nvPr>
            <p:ph idx="1"/>
          </p:nvPr>
        </p:nvSpPr>
        <p:spPr>
          <a:xfrm>
            <a:off x="838200" y="1437697"/>
            <a:ext cx="8823036" cy="4351338"/>
          </a:xfrm>
        </p:spPr>
        <p:txBody>
          <a:bodyPr/>
          <a:lstStyle/>
          <a:p>
            <a:r>
              <a:rPr lang="en-US" dirty="0"/>
              <a:t>Every </a:t>
            </a:r>
            <a:r>
              <a:rPr lang="en-US" dirty="0" smtClean="0"/>
              <a:t>Back </a:t>
            </a:r>
            <a:r>
              <a:rPr lang="en-US" dirty="0"/>
              <a:t>J</a:t>
            </a:r>
            <a:r>
              <a:rPr lang="en-US" dirty="0" smtClean="0"/>
              <a:t>udge </a:t>
            </a:r>
            <a:r>
              <a:rPr lang="en-US" dirty="0"/>
              <a:t>will be equipped with a timing device that </a:t>
            </a:r>
            <a:r>
              <a:rPr lang="en-US" dirty="0" smtClean="0"/>
              <a:t>will accurately </a:t>
            </a:r>
            <a:r>
              <a:rPr lang="en-US" dirty="0"/>
              <a:t>keep the 40 and 25 second play clocks</a:t>
            </a:r>
            <a:r>
              <a:rPr lang="en-US" dirty="0" smtClean="0"/>
              <a:t>.</a:t>
            </a:r>
          </a:p>
          <a:p>
            <a:endParaRPr lang="en-US" dirty="0"/>
          </a:p>
          <a:p>
            <a:endParaRPr lang="en-US" dirty="0" smtClean="0"/>
          </a:p>
          <a:p>
            <a:endParaRPr lang="en-US" dirty="0"/>
          </a:p>
          <a:p>
            <a:r>
              <a:rPr lang="en-US" dirty="0"/>
              <a:t>The Back Judge will signal (by raising his hand) at </a:t>
            </a:r>
            <a:r>
              <a:rPr lang="en-US" dirty="0" smtClean="0"/>
              <a:t>10 </a:t>
            </a:r>
            <a:r>
              <a:rPr lang="en-US" dirty="0"/>
              <a:t>seconds left and will visibly count the last 5 </a:t>
            </a:r>
            <a:r>
              <a:rPr lang="en-US" dirty="0" smtClean="0"/>
              <a:t>seconds by using a chopping motion.</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799" y="1949305"/>
            <a:ext cx="2352514" cy="248025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091" t="13807" r="34363" b="1323"/>
          <a:stretch/>
        </p:blipFill>
        <p:spPr>
          <a:xfrm>
            <a:off x="9235912" y="2745964"/>
            <a:ext cx="1385906" cy="3814307"/>
          </a:xfrm>
          <a:prstGeom prst="rect">
            <a:avLst/>
          </a:prstGeom>
        </p:spPr>
      </p:pic>
    </p:spTree>
    <p:extLst>
      <p:ext uri="{BB962C8B-B14F-4D97-AF65-F5344CB8AC3E}">
        <p14:creationId xmlns:p14="http://schemas.microsoft.com/office/powerpoint/2010/main" val="3263050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857F42-A511-417A-9174-0532D86F5DE8}"/>
              </a:ext>
            </a:extLst>
          </p:cNvPr>
          <p:cNvSpPr>
            <a:spLocks noGrp="1"/>
          </p:cNvSpPr>
          <p:nvPr>
            <p:ph type="title"/>
          </p:nvPr>
        </p:nvSpPr>
        <p:spPr/>
        <p:txBody>
          <a:bodyPr/>
          <a:lstStyle/>
          <a:p>
            <a:r>
              <a:rPr lang="en-US" dirty="0"/>
              <a:t>40 second clock basic premise</a:t>
            </a:r>
          </a:p>
        </p:txBody>
      </p:sp>
      <p:sp>
        <p:nvSpPr>
          <p:cNvPr id="3" name="Content Placeholder 2">
            <a:extLst>
              <a:ext uri="{FF2B5EF4-FFF2-40B4-BE49-F238E27FC236}">
                <a16:creationId xmlns="" xmlns:a16="http://schemas.microsoft.com/office/drawing/2014/main" id="{5484BC47-7301-4184-873B-4821596669E7}"/>
              </a:ext>
            </a:extLst>
          </p:cNvPr>
          <p:cNvSpPr>
            <a:spLocks noGrp="1"/>
          </p:cNvSpPr>
          <p:nvPr>
            <p:ph idx="1"/>
          </p:nvPr>
        </p:nvSpPr>
        <p:spPr>
          <a:xfrm>
            <a:off x="838200" y="2198693"/>
            <a:ext cx="10515600" cy="4351338"/>
          </a:xfrm>
        </p:spPr>
        <p:txBody>
          <a:bodyPr/>
          <a:lstStyle/>
          <a:p>
            <a:r>
              <a:rPr lang="en-US" dirty="0"/>
              <a:t>The play clock will start at 40 seconds within 2 seconds of the end of the previous play.</a:t>
            </a:r>
          </a:p>
          <a:p>
            <a:r>
              <a:rPr lang="en-US" dirty="0"/>
              <a:t>If there is an administrative stoppage of play, the play clock will be set to 25 and start on the referee’s signal.</a:t>
            </a:r>
          </a:p>
          <a:p>
            <a:r>
              <a:rPr lang="en-US" dirty="0"/>
              <a:t>If </a:t>
            </a:r>
            <a:r>
              <a:rPr lang="en-US" dirty="0" smtClean="0"/>
              <a:t>the </a:t>
            </a:r>
            <a:r>
              <a:rPr lang="en-US" dirty="0"/>
              <a:t>40 - second play clock has started and runs down </a:t>
            </a:r>
            <a:r>
              <a:rPr lang="en-US" dirty="0" smtClean="0"/>
              <a:t>below </a:t>
            </a:r>
            <a:r>
              <a:rPr lang="en-US" dirty="0"/>
              <a:t>25 seconds and the ball has not </a:t>
            </a:r>
            <a:r>
              <a:rPr lang="en-US" dirty="0" smtClean="0"/>
              <a:t>yet been </a:t>
            </a:r>
            <a:r>
              <a:rPr lang="en-US" dirty="0"/>
              <a:t>placed on the ground and ready for play through no fault of the players (long run, long pass and ball is being relayed back, etc.), the referee </a:t>
            </a:r>
            <a:r>
              <a:rPr lang="en-US" dirty="0" smtClean="0"/>
              <a:t>may</a:t>
            </a:r>
            <a:r>
              <a:rPr lang="en-US" dirty="0" smtClean="0"/>
              <a:t> </a:t>
            </a:r>
            <a:r>
              <a:rPr lang="en-US" dirty="0"/>
              <a:t>sound the whistle, reset the play clock </a:t>
            </a:r>
            <a:r>
              <a:rPr lang="en-US" dirty="0" smtClean="0"/>
              <a:t>to </a:t>
            </a:r>
            <a:r>
              <a:rPr lang="en-US" dirty="0"/>
              <a:t>25 </a:t>
            </a:r>
            <a:r>
              <a:rPr lang="en-US" dirty="0" smtClean="0"/>
              <a:t>seconds, </a:t>
            </a:r>
            <a:r>
              <a:rPr lang="en-US" dirty="0"/>
              <a:t>and start the play clock (and possibly the game clock) on his whistle/signal.</a:t>
            </a:r>
          </a:p>
          <a:p>
            <a:endParaRPr lang="en-US" dirty="0"/>
          </a:p>
          <a:p>
            <a:endParaRPr lang="en-US" dirty="0"/>
          </a:p>
          <a:p>
            <a:endParaRPr lang="en-US" dirty="0"/>
          </a:p>
          <a:p>
            <a:pPr marL="0" indent="0">
              <a:buNone/>
            </a:pPr>
            <a:endParaRPr lang="en-US" dirty="0"/>
          </a:p>
          <a:p>
            <a:endParaRPr lang="en-US" dirty="0"/>
          </a:p>
        </p:txBody>
      </p:sp>
      <p:sp>
        <p:nvSpPr>
          <p:cNvPr id="4" name="AutoShape 2" descr="Image result for 40 second play c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124" t="30168" r="27380" b="22964"/>
          <a:stretch/>
        </p:blipFill>
        <p:spPr>
          <a:xfrm>
            <a:off x="8026400" y="160338"/>
            <a:ext cx="2327563" cy="1990153"/>
          </a:xfrm>
          <a:prstGeom prst="rect">
            <a:avLst/>
          </a:prstGeom>
        </p:spPr>
      </p:pic>
    </p:spTree>
    <p:extLst>
      <p:ext uri="{BB962C8B-B14F-4D97-AF65-F5344CB8AC3E}">
        <p14:creationId xmlns:p14="http://schemas.microsoft.com/office/powerpoint/2010/main" val="178953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new 40 second play clock will be used: </a:t>
            </a:r>
            <a:r>
              <a:rPr lang="en-US" dirty="0"/>
              <a:t/>
            </a:r>
            <a:br>
              <a:rPr lang="en-US" dirty="0"/>
            </a:br>
            <a:endParaRPr lang="en-US" dirty="0"/>
          </a:p>
        </p:txBody>
      </p:sp>
      <p:sp>
        <p:nvSpPr>
          <p:cNvPr id="3" name="Content Placeholder 2"/>
          <p:cNvSpPr>
            <a:spLocks noGrp="1"/>
          </p:cNvSpPr>
          <p:nvPr>
            <p:ph idx="1"/>
          </p:nvPr>
        </p:nvSpPr>
        <p:spPr>
          <a:xfrm>
            <a:off x="838200" y="1419225"/>
            <a:ext cx="10515600" cy="4351338"/>
          </a:xfrm>
        </p:spPr>
        <p:txBody>
          <a:bodyPr/>
          <a:lstStyle/>
          <a:p>
            <a:r>
              <a:rPr lang="en-US" dirty="0"/>
              <a:t>At the end of a running play that ends inbounds or out of bounds. </a:t>
            </a:r>
            <a:endParaRPr lang="en-US" dirty="0" smtClean="0"/>
          </a:p>
          <a:p>
            <a:r>
              <a:rPr lang="en-US" dirty="0"/>
              <a:t>At the end of a pass play, whether the pass is complete or incomplete. </a:t>
            </a:r>
            <a:endParaRPr lang="en-US" dirty="0" smtClean="0"/>
          </a:p>
          <a:p>
            <a:r>
              <a:rPr lang="en-US" dirty="0"/>
              <a:t>Following an official's timeout for an injury to a player or “helmet off”. ** </a:t>
            </a:r>
          </a:p>
          <a:p>
            <a:pPr marL="0" indent="0">
              <a:buNone/>
            </a:pPr>
            <a:r>
              <a:rPr lang="en-US" dirty="0"/>
              <a:t>** Referee’s Discretion, 40 or 25 </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795"/>
          <a:stretch/>
        </p:blipFill>
        <p:spPr>
          <a:xfrm>
            <a:off x="5821673" y="2920941"/>
            <a:ext cx="5991636" cy="3937059"/>
          </a:xfrm>
          <a:prstGeom prst="rect">
            <a:avLst/>
          </a:prstGeom>
        </p:spPr>
      </p:pic>
    </p:spTree>
    <p:extLst>
      <p:ext uri="{BB962C8B-B14F-4D97-AF65-F5344CB8AC3E}">
        <p14:creationId xmlns:p14="http://schemas.microsoft.com/office/powerpoint/2010/main" val="277898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does the 40 second play clock start:</a:t>
            </a:r>
            <a:r>
              <a:rPr lang="en-US" dirty="0"/>
              <a:t/>
            </a:r>
            <a:br>
              <a:rPr lang="en-US" dirty="0"/>
            </a:br>
            <a:endParaRPr lang="en-US" dirty="0"/>
          </a:p>
        </p:txBody>
      </p:sp>
      <p:sp>
        <p:nvSpPr>
          <p:cNvPr id="3" name="Content Placeholder 2"/>
          <p:cNvSpPr>
            <a:spLocks noGrp="1"/>
          </p:cNvSpPr>
          <p:nvPr>
            <p:ph idx="1"/>
          </p:nvPr>
        </p:nvSpPr>
        <p:spPr>
          <a:xfrm>
            <a:off x="838200" y="1825625"/>
            <a:ext cx="10515600" cy="4796848"/>
          </a:xfrm>
        </p:spPr>
        <p:txBody>
          <a:bodyPr>
            <a:normAutofit fontScale="85000" lnSpcReduction="20000"/>
          </a:bodyPr>
          <a:lstStyle/>
          <a:p>
            <a:r>
              <a:rPr lang="en-US" dirty="0"/>
              <a:t>As soon as the play ends and the ball is dead. The covering official raises his arm straight up indicating that the ball is dead. </a:t>
            </a:r>
          </a:p>
          <a:p>
            <a:r>
              <a:rPr lang="en-US" dirty="0" smtClean="0"/>
              <a:t>If </a:t>
            </a:r>
            <a:r>
              <a:rPr lang="en-US" dirty="0"/>
              <a:t>the play ends out of bounds, when the official signals to stop the game clock.</a:t>
            </a:r>
          </a:p>
          <a:p>
            <a:r>
              <a:rPr lang="en-US" dirty="0" smtClean="0"/>
              <a:t>On </a:t>
            </a:r>
            <a:r>
              <a:rPr lang="en-US" dirty="0"/>
              <a:t>an incomplete pass, when the covering official gives the incomplete pass signal.</a:t>
            </a:r>
          </a:p>
          <a:p>
            <a:r>
              <a:rPr lang="en-US" dirty="0" smtClean="0"/>
              <a:t>The </a:t>
            </a:r>
            <a:r>
              <a:rPr lang="en-US" dirty="0"/>
              <a:t>clock operator (or Back Judge) will immediately start the 40 second clock, unless something else occurs that requires the 25-second play clock to be used. The 40-second play clock will be used most of the time following a play. </a:t>
            </a:r>
          </a:p>
          <a:p>
            <a:r>
              <a:rPr lang="en-US" dirty="0" smtClean="0"/>
              <a:t>If </a:t>
            </a:r>
            <a:r>
              <a:rPr lang="en-US" dirty="0"/>
              <a:t>during the play a change of possession occurs, the covering official will not signal to start the 40-second play clock. The timeout signal will stop the game clock and the 25-second play clock will start on the Referee’s ready-for-play signal. </a:t>
            </a:r>
            <a:endParaRPr lang="en-US" dirty="0" smtClean="0"/>
          </a:p>
          <a:p>
            <a:r>
              <a:rPr lang="en-US" b="1" dirty="0"/>
              <a:t>If the 40-second play clock is used at the sub-varsity level, a 5-man crew must be used. The mechanics are inoperable with less than 5 crew members.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04975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 Change of Possession Plays</a:t>
            </a:r>
            <a:endParaRPr lang="en-US" dirty="0"/>
          </a:p>
        </p:txBody>
      </p:sp>
      <p:sp>
        <p:nvSpPr>
          <p:cNvPr id="3" name="Content Placeholder 2"/>
          <p:cNvSpPr>
            <a:spLocks noGrp="1"/>
          </p:cNvSpPr>
          <p:nvPr>
            <p:ph idx="1"/>
          </p:nvPr>
        </p:nvSpPr>
        <p:spPr>
          <a:xfrm>
            <a:off x="838200" y="1825625"/>
            <a:ext cx="4703618" cy="4351338"/>
          </a:xfrm>
        </p:spPr>
        <p:txBody>
          <a:bodyPr/>
          <a:lstStyle/>
          <a:p>
            <a:r>
              <a:rPr lang="en-US" dirty="0" smtClean="0"/>
              <a:t>K-R-K Change of Possession – 25 Second Play Clock to Follow.</a:t>
            </a:r>
          </a:p>
          <a:p>
            <a:r>
              <a:rPr lang="en-US" dirty="0" smtClean="0"/>
              <a:t>A-B-A Change of Possession – 40 Second Play Clock to Follow.</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233"/>
          <a:stretch/>
        </p:blipFill>
        <p:spPr>
          <a:xfrm>
            <a:off x="5738092" y="1237457"/>
            <a:ext cx="5615708" cy="4876800"/>
          </a:xfrm>
          <a:prstGeom prst="rect">
            <a:avLst/>
          </a:prstGeom>
        </p:spPr>
      </p:pic>
    </p:spTree>
    <p:extLst>
      <p:ext uri="{BB962C8B-B14F-4D97-AF65-F5344CB8AC3E}">
        <p14:creationId xmlns:p14="http://schemas.microsoft.com/office/powerpoint/2010/main" val="203362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CDCAE-D294-4AE8-B9EB-C70D128FE4BC}"/>
              </a:ext>
            </a:extLst>
          </p:cNvPr>
          <p:cNvSpPr>
            <a:spLocks noGrp="1"/>
          </p:cNvSpPr>
          <p:nvPr>
            <p:ph type="title"/>
          </p:nvPr>
        </p:nvSpPr>
        <p:spPr>
          <a:xfrm>
            <a:off x="838200" y="365125"/>
            <a:ext cx="10515600" cy="873125"/>
          </a:xfrm>
        </p:spPr>
        <p:txBody>
          <a:bodyPr>
            <a:normAutofit fontScale="90000"/>
          </a:bodyPr>
          <a:lstStyle/>
          <a:p>
            <a:r>
              <a:rPr lang="en-US" sz="3200" dirty="0"/>
              <a:t>25 second clock situations – the play clock will be set at 25 seconds and the game clock will be started on the snap in these situations:</a:t>
            </a:r>
          </a:p>
        </p:txBody>
      </p:sp>
      <p:sp>
        <p:nvSpPr>
          <p:cNvPr id="3" name="Content Placeholder 2">
            <a:extLst>
              <a:ext uri="{FF2B5EF4-FFF2-40B4-BE49-F238E27FC236}">
                <a16:creationId xmlns="" xmlns:a16="http://schemas.microsoft.com/office/drawing/2014/main" id="{4AD2EEED-AB42-4273-B2B6-01180BC5A83B}"/>
              </a:ext>
            </a:extLst>
          </p:cNvPr>
          <p:cNvSpPr>
            <a:spLocks noGrp="1"/>
          </p:cNvSpPr>
          <p:nvPr>
            <p:ph idx="1"/>
          </p:nvPr>
        </p:nvSpPr>
        <p:spPr>
          <a:xfrm>
            <a:off x="838200" y="1562100"/>
            <a:ext cx="10515600" cy="4614863"/>
          </a:xfrm>
        </p:spPr>
        <p:txBody>
          <a:bodyPr/>
          <a:lstStyle/>
          <a:p>
            <a:r>
              <a:rPr lang="en-US" dirty="0"/>
              <a:t>After a charged team time out</a:t>
            </a:r>
          </a:p>
          <a:p>
            <a:r>
              <a:rPr lang="en-US" dirty="0"/>
              <a:t>Change of possession</a:t>
            </a:r>
          </a:p>
          <a:p>
            <a:r>
              <a:rPr lang="en-US" dirty="0"/>
              <a:t>Start of a period</a:t>
            </a:r>
          </a:p>
          <a:p>
            <a:r>
              <a:rPr lang="en-US" dirty="0"/>
              <a:t>After a legal kick</a:t>
            </a:r>
          </a:p>
          <a:p>
            <a:r>
              <a:rPr lang="en-US" dirty="0"/>
              <a:t>After a touchdown, try, field goal or safety</a:t>
            </a:r>
          </a:p>
          <a:p>
            <a:r>
              <a:rPr lang="en-US" dirty="0"/>
              <a:t>Start of team A’s possession in overtime</a:t>
            </a:r>
          </a:p>
          <a:p>
            <a:r>
              <a:rPr lang="en-US" dirty="0"/>
              <a:t>Extension of a period</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590" t="18181" r="20949" b="11650"/>
          <a:stretch/>
        </p:blipFill>
        <p:spPr>
          <a:xfrm>
            <a:off x="7269018" y="1364817"/>
            <a:ext cx="4461164" cy="4225940"/>
          </a:xfrm>
          <a:prstGeom prst="rect">
            <a:avLst/>
          </a:prstGeom>
        </p:spPr>
      </p:pic>
    </p:spTree>
    <p:extLst>
      <p:ext uri="{BB962C8B-B14F-4D97-AF65-F5344CB8AC3E}">
        <p14:creationId xmlns:p14="http://schemas.microsoft.com/office/powerpoint/2010/main" val="285804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10EE7A-761A-4D59-A783-4D9C69ED7C56}"/>
              </a:ext>
            </a:extLst>
          </p:cNvPr>
          <p:cNvSpPr>
            <a:spLocks noGrp="1"/>
          </p:cNvSpPr>
          <p:nvPr>
            <p:ph type="title"/>
          </p:nvPr>
        </p:nvSpPr>
        <p:spPr/>
        <p:txBody>
          <a:bodyPr>
            <a:noAutofit/>
          </a:bodyPr>
          <a:lstStyle/>
          <a:p>
            <a:r>
              <a:rPr lang="en-US" sz="3200" dirty="0"/>
              <a:t>More 25 second clock situations – the play clock will be set at 25 seconds and the game clock will be started on the snap or the ready (dependent on the clock’s status) in these situations:</a:t>
            </a:r>
          </a:p>
        </p:txBody>
      </p:sp>
      <p:sp>
        <p:nvSpPr>
          <p:cNvPr id="3" name="Content Placeholder 2">
            <a:extLst>
              <a:ext uri="{FF2B5EF4-FFF2-40B4-BE49-F238E27FC236}">
                <a16:creationId xmlns="" xmlns:a16="http://schemas.microsoft.com/office/drawing/2014/main" id="{C0301A6D-D451-42D3-9E49-7D2E35874BC5}"/>
              </a:ext>
            </a:extLst>
          </p:cNvPr>
          <p:cNvSpPr>
            <a:spLocks noGrp="1"/>
          </p:cNvSpPr>
          <p:nvPr>
            <p:ph idx="1"/>
          </p:nvPr>
        </p:nvSpPr>
        <p:spPr/>
        <p:txBody>
          <a:bodyPr/>
          <a:lstStyle/>
          <a:p>
            <a:r>
              <a:rPr lang="en-US" dirty="0"/>
              <a:t>Administration of a penalty</a:t>
            </a:r>
          </a:p>
          <a:p>
            <a:r>
              <a:rPr lang="en-US" dirty="0"/>
              <a:t>Helmet </a:t>
            </a:r>
            <a:r>
              <a:rPr lang="en-US" dirty="0" smtClean="0"/>
              <a:t>off **</a:t>
            </a:r>
            <a:endParaRPr lang="en-US" dirty="0"/>
          </a:p>
          <a:p>
            <a:r>
              <a:rPr lang="en-US" dirty="0" smtClean="0"/>
              <a:t>Injury**</a:t>
            </a:r>
            <a:endParaRPr lang="en-US" dirty="0"/>
          </a:p>
          <a:p>
            <a:r>
              <a:rPr lang="en-US" dirty="0"/>
              <a:t>Measurement</a:t>
            </a:r>
          </a:p>
          <a:p>
            <a:r>
              <a:rPr lang="en-US" dirty="0"/>
              <a:t>Official's time out</a:t>
            </a:r>
          </a:p>
          <a:p>
            <a:endParaRPr lang="en-US" dirty="0"/>
          </a:p>
          <a:p>
            <a:pPr marL="0" indent="0">
              <a:buNone/>
            </a:pPr>
            <a:r>
              <a:rPr lang="en-US" dirty="0"/>
              <a:t>** Referee’s Discretion, 40 or 25 </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863" t="6600" r="23864" b="28754"/>
          <a:stretch/>
        </p:blipFill>
        <p:spPr>
          <a:xfrm>
            <a:off x="5892801" y="1825625"/>
            <a:ext cx="5288919" cy="3679248"/>
          </a:xfrm>
          <a:prstGeom prst="rect">
            <a:avLst/>
          </a:prstGeom>
        </p:spPr>
      </p:pic>
    </p:spTree>
    <p:extLst>
      <p:ext uri="{BB962C8B-B14F-4D97-AF65-F5344CB8AC3E}">
        <p14:creationId xmlns:p14="http://schemas.microsoft.com/office/powerpoint/2010/main" val="1919506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1161</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Mohawk Valley Chapter of Certified Football Officials</vt:lpstr>
      <vt:lpstr>40 Second Play Clock</vt:lpstr>
      <vt:lpstr>More on 40  second play clock</vt:lpstr>
      <vt:lpstr>40 second clock basic premise</vt:lpstr>
      <vt:lpstr>The new 40 second play clock will be used:  </vt:lpstr>
      <vt:lpstr>When does the 40 second play clock start: </vt:lpstr>
      <vt:lpstr>Special Circumstance Change of Possession Plays</vt:lpstr>
      <vt:lpstr>25 second clock situations – the play clock will be set at 25 seconds and the game clock will be started on the snap in these situations:</vt:lpstr>
      <vt:lpstr>More 25 second clock situations – the play clock will be set at 25 seconds and the game clock will be started on the snap or the ready (dependent on the clock’s status) in these situations:</vt:lpstr>
      <vt:lpstr>Referee’s Signal</vt:lpstr>
      <vt:lpstr>Referee’s</vt:lpstr>
      <vt:lpstr>Home AND Away Teams</vt:lpstr>
      <vt:lpstr>Clock Operators</vt:lpstr>
      <vt:lpstr>40/25 Second Play Clock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Mohawk Valley Chapter of Certified Football Officials</dc:title>
  <dc:creator>Steve Campbell</dc:creator>
  <cp:lastModifiedBy>AdminRP</cp:lastModifiedBy>
  <cp:revision>19</cp:revision>
  <dcterms:created xsi:type="dcterms:W3CDTF">2019-07-22T01:58:32Z</dcterms:created>
  <dcterms:modified xsi:type="dcterms:W3CDTF">2019-08-15T19:27:17Z</dcterms:modified>
</cp:coreProperties>
</file>