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05" r:id="rId3"/>
    <p:sldId id="306" r:id="rId4"/>
    <p:sldId id="257" r:id="rId5"/>
    <p:sldId id="258" r:id="rId6"/>
    <p:sldId id="289" r:id="rId7"/>
    <p:sldId id="290" r:id="rId8"/>
    <p:sldId id="291" r:id="rId9"/>
    <p:sldId id="292" r:id="rId10"/>
    <p:sldId id="280" r:id="rId11"/>
    <p:sldId id="294" r:id="rId12"/>
    <p:sldId id="295" r:id="rId13"/>
    <p:sldId id="300" r:id="rId14"/>
    <p:sldId id="301" r:id="rId15"/>
    <p:sldId id="267" r:id="rId16"/>
    <p:sldId id="268" r:id="rId17"/>
    <p:sldId id="302" r:id="rId18"/>
    <p:sldId id="263" r:id="rId19"/>
    <p:sldId id="265" r:id="rId20"/>
    <p:sldId id="279" r:id="rId21"/>
    <p:sldId id="293" r:id="rId22"/>
    <p:sldId id="283" r:id="rId23"/>
    <p:sldId id="285" r:id="rId24"/>
    <p:sldId id="287" r:id="rId25"/>
    <p:sldId id="259" r:id="rId26"/>
    <p:sldId id="260" r:id="rId27"/>
    <p:sldId id="262" r:id="rId28"/>
    <p:sldId id="264" r:id="rId29"/>
    <p:sldId id="269" r:id="rId30"/>
    <p:sldId id="272" r:id="rId31"/>
    <p:sldId id="273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7F400-D524-498D-863A-A10E96FF8501}" type="datetimeFigureOut">
              <a:rPr lang="en-US" smtClean="0"/>
              <a:t>8/8/2012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9EE5B-847A-4A71-AB2B-88688C4BC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8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D34AF2-8A8C-4D41-AA49-9CA068891376}" type="slidenum">
              <a:rPr lang="en-US" smtClean="0">
                <a:latin typeface="Times New Roman" charset="0"/>
                <a:cs typeface="Arial" charset="0"/>
              </a:rPr>
              <a:pPr/>
              <a:t>2</a:t>
            </a:fld>
            <a:endParaRPr lang="en-US" smtClean="0">
              <a:latin typeface="Times New Roman" charset="0"/>
              <a:cs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0379" y="4343091"/>
            <a:ext cx="5123529" cy="4115728"/>
          </a:xfrm>
          <a:noFill/>
          <a:ln/>
        </p:spPr>
        <p:txBody>
          <a:bodyPr/>
          <a:lstStyle/>
          <a:p>
            <a:pPr eaLnBrk="1" hangingPunct="1"/>
            <a:r>
              <a:rPr lang="en-US" sz="1400" dirty="0">
                <a:latin typeface="Times New Roman" charset="0"/>
              </a:rPr>
              <a:t>Take our club to the next level…Implement The Club Membership Plan</a:t>
            </a:r>
          </a:p>
          <a:p>
            <a:pPr eaLnBrk="1" hangingPunct="1"/>
            <a:r>
              <a:rPr lang="en-US" sz="1400" dirty="0">
                <a:latin typeface="Times New Roman" charset="0"/>
              </a:rPr>
              <a:t>   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F6F615-3C5F-4ADB-B511-BDF77C42E311}" type="slidenum">
              <a:rPr lang="en-US" smtClean="0">
                <a:latin typeface="Times New Roman" charset="0"/>
                <a:cs typeface="Arial" charset="0"/>
              </a:rPr>
              <a:pPr/>
              <a:t>3</a:t>
            </a:fld>
            <a:endParaRPr lang="en-US" smtClean="0">
              <a:latin typeface="Times New Roman" charset="0"/>
              <a:cs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150813"/>
            <a:ext cx="4572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400" y="3897646"/>
            <a:ext cx="5257185" cy="4785442"/>
          </a:xfrm>
          <a:noFill/>
          <a:ln/>
        </p:spPr>
        <p:txBody>
          <a:bodyPr/>
          <a:lstStyle/>
          <a:p>
            <a:pPr eaLnBrk="1" hangingPunct="1"/>
            <a:r>
              <a:rPr lang="en-US" sz="1400" dirty="0">
                <a:latin typeface="Times New Roman" charset="0"/>
              </a:rPr>
              <a:t>Each club committee plays a part in advancing and strengthening club work around the Four Avenues of Service. </a:t>
            </a:r>
            <a:endParaRPr lang="en-US" sz="800" dirty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C49E-9489-48E4-9F36-46B3D0CD3FFB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0B3D-1C20-424E-BF9B-B9ADAE3D5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C49E-9489-48E4-9F36-46B3D0CD3FFB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0B3D-1C20-424E-BF9B-B9ADAE3D5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C49E-9489-48E4-9F36-46B3D0CD3FFB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0B3D-1C20-424E-BF9B-B9ADAE3D5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C49E-9489-48E4-9F36-46B3D0CD3FFB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0B3D-1C20-424E-BF9B-B9ADAE3D5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C49E-9489-48E4-9F36-46B3D0CD3FFB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0B3D-1C20-424E-BF9B-B9ADAE3D5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C49E-9489-48E4-9F36-46B3D0CD3FFB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0B3D-1C20-424E-BF9B-B9ADAE3D5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C49E-9489-48E4-9F36-46B3D0CD3FFB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0B3D-1C20-424E-BF9B-B9ADAE3D5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C49E-9489-48E4-9F36-46B3D0CD3FFB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0B3D-1C20-424E-BF9B-B9ADAE3D5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C49E-9489-48E4-9F36-46B3D0CD3FFB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0B3D-1C20-424E-BF9B-B9ADAE3D5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C49E-9489-48E4-9F36-46B3D0CD3FFB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0B3D-1C20-424E-BF9B-B9ADAE3D5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C49E-9489-48E4-9F36-46B3D0CD3FFB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0B3D-1C20-424E-BF9B-B9ADAE3D5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4C49E-9489-48E4-9F36-46B3D0CD3FFB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70B3D-1C20-424E-BF9B-B9ADAE3D5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10" Type="http://schemas.openxmlformats.org/officeDocument/2006/relationships/image" Target="../media/image2.png"/><Relationship Id="rId4" Type="http://schemas.openxmlformats.org/officeDocument/2006/relationships/image" Target="../media/image6.jpeg"/><Relationship Id="rId9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7.jpeg"/><Relationship Id="rId10" Type="http://schemas.openxmlformats.org/officeDocument/2006/relationships/image" Target="../media/image2.png"/><Relationship Id="rId4" Type="http://schemas.openxmlformats.org/officeDocument/2006/relationships/image" Target="../media/image6.jpeg"/><Relationship Id="rId9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10" Type="http://schemas.openxmlformats.org/officeDocument/2006/relationships/image" Target="../media/image2.png"/><Relationship Id="rId4" Type="http://schemas.openxmlformats.org/officeDocument/2006/relationships/image" Target="../media/image6.jpeg"/><Relationship Id="rId9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7.jpeg"/><Relationship Id="rId10" Type="http://schemas.openxmlformats.org/officeDocument/2006/relationships/image" Target="../media/image2.png"/><Relationship Id="rId4" Type="http://schemas.openxmlformats.org/officeDocument/2006/relationships/image" Target="../media/image6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46" y="4953000"/>
            <a:ext cx="905495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430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81000"/>
            <a:ext cx="45116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399" y="1295400"/>
            <a:ext cx="2594119" cy="253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09800" y="40386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SERVICE  ABOVE  SELF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124200"/>
            <a:ext cx="184467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495800"/>
            <a:ext cx="175260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057400"/>
            <a:ext cx="5765800" cy="99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867400" y="44958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Work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an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adult literacy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program.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1" y="-1"/>
            <a:ext cx="2438400" cy="206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780" y="0"/>
            <a:ext cx="9186780" cy="682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259"/>
            <a:ext cx="9144000" cy="683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241"/>
            <a:ext cx="9144000" cy="68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90800" y="45720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Educational &amp; New Generations Programs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514600"/>
            <a:ext cx="9144000" cy="365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Thousands of young men and women participate in Rotary’s educational and New Generations programs.</a:t>
            </a:r>
          </a:p>
          <a:p>
            <a:endParaRPr lang="en-US" sz="2800" dirty="0" smtClean="0"/>
          </a:p>
          <a:p>
            <a:r>
              <a:rPr lang="en-US" sz="2800" dirty="0" smtClean="0"/>
              <a:t>This enables them to develop new skills, serve their communities, and foster international understanding.</a:t>
            </a:r>
          </a:p>
          <a:p>
            <a:endParaRPr lang="en-US" sz="2800" dirty="0" smtClean="0"/>
          </a:p>
          <a:p>
            <a:r>
              <a:rPr lang="en-US" sz="2800" dirty="0" smtClean="0"/>
              <a:t>But the experience doesn’t have to end when the program is over…..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8663" y="0"/>
            <a:ext cx="20653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0600" y="58674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Ambassadorial Scholarships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10668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Group Study Exchanges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16002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Interact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16002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Rotaract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2209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Rotary Foundation Global Grant Recipients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28194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Rotary Grants for University Teachers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600" y="34290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Rotary Youth Leadership Awards (RYLA)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40386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Certain Rotary Volunteer Grants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46482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Rotary Youth Exchange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90600" y="52578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Rotary Peach Fellowships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676400" y="2286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New  Generations  Programs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447800"/>
            <a:ext cx="4038600" cy="85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8663" y="152400"/>
            <a:ext cx="20653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25908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We look forward to the success of your Martin High School Interact Club.   We know you will represent your school and Rotary well.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In closing, we hope this case history will serve as a connection with Rotary and will instill in you the desire to serve others, and perhaps some day belong to a Rotary Club.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4572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Rotary  Polio  Plus  Program</a:t>
            </a:r>
            <a:endParaRPr lang="en-US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199" y="3657601"/>
            <a:ext cx="60252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8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"/>
            <a:ext cx="5257800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57600"/>
            <a:ext cx="3124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0" descr="NIGER009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9" descr="Cairo West Rotary Club meeting"/>
          <p:cNvPicPr>
            <a:picLocks noChangeAspect="1" noChangeArrowheads="1"/>
          </p:cNvPicPr>
          <p:nvPr/>
        </p:nvPicPr>
        <p:blipFill>
          <a:blip r:embed="rId4" cstate="print"/>
          <a:srcRect b="873"/>
          <a:stretch>
            <a:fillRect/>
          </a:stretch>
        </p:blipFill>
        <p:spPr bwMode="auto">
          <a:xfrm>
            <a:off x="1524000" y="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7" descr="Rotary Club of Manilla -small"/>
          <p:cNvPicPr>
            <a:picLocks noChangeAspect="1" noChangeArrowheads="1"/>
          </p:cNvPicPr>
          <p:nvPr/>
        </p:nvPicPr>
        <p:blipFill>
          <a:blip r:embed="rId5" cstate="print"/>
          <a:srcRect l="3523" t="7095" r="4881"/>
          <a:stretch>
            <a:fillRect/>
          </a:stretch>
        </p:blipFill>
        <p:spPr bwMode="auto">
          <a:xfrm>
            <a:off x="2819400" y="0"/>
            <a:ext cx="160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86200"/>
            <a:ext cx="8686800" cy="1905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</a:rPr>
              <a:t>Is It The Truth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600" b="1" dirty="0" smtClean="0"/>
              <a:t>Is it Fair to All Concerned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600" b="1" dirty="0" smtClean="0"/>
              <a:t>Will it Build Goodwill &amp; Better Friendships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600" b="1" dirty="0" smtClean="0"/>
              <a:t>Will it be Beneficial to All Concerned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pic>
        <p:nvPicPr>
          <p:cNvPr id="3078" name="Picture 4" descr="riemblem_c_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295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3" descr="desertRotar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5" descr="Tree planti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0"/>
            <a:ext cx="12954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082" name="Rectangle 7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80808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83" name="Picture 22" descr="leis"/>
          <p:cNvPicPr>
            <a:picLocks noChangeAspect="1" noChangeArrowheads="1"/>
          </p:cNvPicPr>
          <p:nvPr/>
        </p:nvPicPr>
        <p:blipFill>
          <a:blip r:embed="rId10" cstate="print"/>
          <a:srcRect t="13513"/>
          <a:stretch>
            <a:fillRect/>
          </a:stretch>
        </p:blipFill>
        <p:spPr bwMode="auto">
          <a:xfrm>
            <a:off x="4343400" y="0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Rectangle 9"/>
          <p:cNvSpPr>
            <a:spLocks noChangeArrowheads="1"/>
          </p:cNvSpPr>
          <p:nvPr/>
        </p:nvSpPr>
        <p:spPr bwMode="auto">
          <a:xfrm rot="10800000" flipH="1">
            <a:off x="0" y="914400"/>
            <a:ext cx="9144000" cy="152400"/>
          </a:xfrm>
          <a:prstGeom prst="rect">
            <a:avLst/>
          </a:prstGeom>
          <a:solidFill>
            <a:srgbClr val="333333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67000" y="12954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THE FOUR WAY Rotarian TEST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90800" y="19050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                 </a:t>
            </a:r>
            <a:r>
              <a:rPr lang="en-US" sz="3600" b="1" dirty="0" smtClean="0"/>
              <a:t>Of</a:t>
            </a:r>
          </a:p>
          <a:p>
            <a:r>
              <a:rPr lang="en-US" sz="3600" b="1" dirty="0" smtClean="0"/>
              <a:t>The Things We Think, Say, and Do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1524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POLIO  FACTS 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838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1985: Rotary International </a:t>
            </a:r>
            <a:r>
              <a:rPr lang="en-US" sz="3200" b="1" dirty="0" err="1" smtClean="0"/>
              <a:t>PolioPlus</a:t>
            </a:r>
            <a:r>
              <a:rPr lang="en-US" sz="3200" b="1" dirty="0" smtClean="0"/>
              <a:t> Vision launched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954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More than 125 Countries were still Polio Endemic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8288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b="1" dirty="0" smtClean="0"/>
              <a:t>A Thousand Children were Paralyzed Every Day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4384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Millions of Rotarian Volunteer Hours Since 1985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19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More than Two BILLION children immunized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1020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More than 5 MILLION children who would have been                                   </a:t>
            </a:r>
            <a:r>
              <a:rPr lang="en-US" sz="3600" b="1" dirty="0" smtClean="0"/>
              <a:t>paralyzed are </a:t>
            </a:r>
            <a:r>
              <a:rPr lang="en-US" sz="3200" b="1" dirty="0" smtClean="0"/>
              <a:t>now walking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0480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Almost a </a:t>
            </a:r>
            <a:r>
              <a:rPr lang="en-US" sz="3200" b="1" dirty="0"/>
              <a:t>B</a:t>
            </a:r>
            <a:r>
              <a:rPr lang="en-US" sz="3200" b="1" dirty="0" smtClean="0"/>
              <a:t>illion </a:t>
            </a:r>
            <a:r>
              <a:rPr lang="en-US" sz="3200" b="1" dirty="0" smtClean="0"/>
              <a:t>Dollars donated by Rotarians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724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Now only Four Countries Reporting &lt;1,000 cases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Source:  UN  Secretary-General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6576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2011:  $250 Million partner grant from Bill Gates</a:t>
            </a:r>
            <a:endParaRPr lang="en-US" sz="32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897301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4600" y="4572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Rotary Peace Fellows</a:t>
            </a:r>
            <a:endParaRPr lang="en-US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89836" cy="409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0" descr="NIGER009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Cairo West Rotary Club meeting"/>
          <p:cNvPicPr>
            <a:picLocks noChangeAspect="1" noChangeArrowheads="1"/>
          </p:cNvPicPr>
          <p:nvPr/>
        </p:nvPicPr>
        <p:blipFill>
          <a:blip r:embed="rId4" cstate="print"/>
          <a:srcRect b="873"/>
          <a:stretch>
            <a:fillRect/>
          </a:stretch>
        </p:blipFill>
        <p:spPr bwMode="auto">
          <a:xfrm>
            <a:off x="1524000" y="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Rotary Club of Manilla -small"/>
          <p:cNvPicPr>
            <a:picLocks noChangeAspect="1" noChangeArrowheads="1"/>
          </p:cNvPicPr>
          <p:nvPr/>
        </p:nvPicPr>
        <p:blipFill>
          <a:blip r:embed="rId5" cstate="print"/>
          <a:srcRect l="3523" t="7095" r="4881"/>
          <a:stretch>
            <a:fillRect/>
          </a:stretch>
        </p:blipFill>
        <p:spPr bwMode="auto">
          <a:xfrm>
            <a:off x="2819400" y="0"/>
            <a:ext cx="160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desertRotar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9415" y="-152400"/>
            <a:ext cx="131298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Tree planti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0"/>
            <a:ext cx="12954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0" name="Picture 22" descr="leis"/>
          <p:cNvPicPr>
            <a:picLocks noChangeAspect="1" noChangeArrowheads="1"/>
          </p:cNvPicPr>
          <p:nvPr/>
        </p:nvPicPr>
        <p:blipFill>
          <a:blip r:embed="rId9" cstate="print"/>
          <a:srcRect t="13513"/>
          <a:stretch>
            <a:fillRect/>
          </a:stretch>
        </p:blipFill>
        <p:spPr bwMode="auto">
          <a:xfrm>
            <a:off x="4343400" y="0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2578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39238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0" descr="NIGER009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Cairo West Rotary Club meeting"/>
          <p:cNvPicPr>
            <a:picLocks noChangeAspect="1" noChangeArrowheads="1"/>
          </p:cNvPicPr>
          <p:nvPr/>
        </p:nvPicPr>
        <p:blipFill>
          <a:blip r:embed="rId4" cstate="print"/>
          <a:srcRect b="873"/>
          <a:stretch>
            <a:fillRect/>
          </a:stretch>
        </p:blipFill>
        <p:spPr bwMode="auto">
          <a:xfrm>
            <a:off x="1524000" y="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Rotary Club of Manilla -small"/>
          <p:cNvPicPr>
            <a:picLocks noChangeAspect="1" noChangeArrowheads="1"/>
          </p:cNvPicPr>
          <p:nvPr/>
        </p:nvPicPr>
        <p:blipFill>
          <a:blip r:embed="rId5" cstate="print"/>
          <a:srcRect l="3523" t="7095" r="4881"/>
          <a:stretch>
            <a:fillRect/>
          </a:stretch>
        </p:blipFill>
        <p:spPr bwMode="auto">
          <a:xfrm>
            <a:off x="2819400" y="0"/>
            <a:ext cx="160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desertRotar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9415" y="-152400"/>
            <a:ext cx="131298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Tree planti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0"/>
            <a:ext cx="12954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0" name="Picture 22" descr="leis"/>
          <p:cNvPicPr>
            <a:picLocks noChangeAspect="1" noChangeArrowheads="1"/>
          </p:cNvPicPr>
          <p:nvPr/>
        </p:nvPicPr>
        <p:blipFill>
          <a:blip r:embed="rId9" cstate="print"/>
          <a:srcRect t="13513"/>
          <a:stretch>
            <a:fillRect/>
          </a:stretch>
        </p:blipFill>
        <p:spPr bwMode="auto">
          <a:xfrm>
            <a:off x="4343400" y="0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2578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00" y="5105400"/>
            <a:ext cx="20653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50" y="2490788"/>
            <a:ext cx="8748713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04800"/>
            <a:ext cx="20653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0" y="2525713"/>
            <a:ext cx="8101013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52400"/>
            <a:ext cx="20653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2676525"/>
            <a:ext cx="81788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81000"/>
            <a:ext cx="20653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19"/>
          <p:cNvSpPr>
            <a:spLocks noChangeShapeType="1"/>
          </p:cNvSpPr>
          <p:nvPr/>
        </p:nvSpPr>
        <p:spPr bwMode="auto">
          <a:xfrm flipH="1">
            <a:off x="2667000" y="45720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099" name="Line 20"/>
          <p:cNvSpPr>
            <a:spLocks noChangeShapeType="1"/>
          </p:cNvSpPr>
          <p:nvPr/>
        </p:nvSpPr>
        <p:spPr bwMode="auto">
          <a:xfrm flipH="1">
            <a:off x="4572000" y="45720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00" name="Line 21"/>
          <p:cNvSpPr>
            <a:spLocks noChangeShapeType="1"/>
          </p:cNvSpPr>
          <p:nvPr/>
        </p:nvSpPr>
        <p:spPr bwMode="auto">
          <a:xfrm flipH="1">
            <a:off x="6400800" y="45720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01" name="Line 22"/>
          <p:cNvSpPr>
            <a:spLocks noChangeShapeType="1"/>
          </p:cNvSpPr>
          <p:nvPr/>
        </p:nvSpPr>
        <p:spPr bwMode="auto">
          <a:xfrm flipH="1">
            <a:off x="7467600" y="4495800"/>
            <a:ext cx="457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03" name="Rectangle 3"/>
          <p:cNvSpPr>
            <a:spLocks noChangeArrowheads="1"/>
          </p:cNvSpPr>
          <p:nvPr/>
        </p:nvSpPr>
        <p:spPr bwMode="auto">
          <a:xfrm>
            <a:off x="304800" y="3733800"/>
            <a:ext cx="16002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en-US" sz="2000" b="1" dirty="0" smtClean="0">
                <a:latin typeface="Times New Roman" charset="0"/>
              </a:rPr>
              <a:t>Administration</a:t>
            </a:r>
            <a:endParaRPr lang="en-US" sz="2000" b="1" dirty="0">
              <a:latin typeface="Times New Roman" charset="0"/>
            </a:endParaRPr>
          </a:p>
        </p:txBody>
      </p:sp>
      <p:sp>
        <p:nvSpPr>
          <p:cNvPr id="4104" name="Rectangle 4"/>
          <p:cNvSpPr>
            <a:spLocks noChangeArrowheads="1"/>
          </p:cNvSpPr>
          <p:nvPr/>
        </p:nvSpPr>
        <p:spPr bwMode="auto">
          <a:xfrm>
            <a:off x="1981200" y="3733800"/>
            <a:ext cx="16002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en-US" sz="2000" b="1" dirty="0" smtClean="0">
                <a:latin typeface="Times New Roman" charset="0"/>
              </a:rPr>
              <a:t>Service</a:t>
            </a:r>
          </a:p>
          <a:p>
            <a:pPr algn="ctr" eaLnBrk="1" hangingPunct="1"/>
            <a:r>
              <a:rPr lang="en-US" sz="2000" b="1" dirty="0" smtClean="0">
                <a:latin typeface="Times New Roman" charset="0"/>
              </a:rPr>
              <a:t>Projects</a:t>
            </a:r>
            <a:endParaRPr lang="en-US" sz="2000" b="1" dirty="0">
              <a:latin typeface="Times New Roman" charset="0"/>
            </a:endParaRP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3733800" y="3733800"/>
            <a:ext cx="16002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latin typeface="Times New Roman" charset="0"/>
              </a:rPr>
              <a:t>Club</a:t>
            </a:r>
          </a:p>
          <a:p>
            <a:pPr algn="ctr" eaLnBrk="1" hangingPunct="1"/>
            <a:r>
              <a:rPr lang="en-US" sz="2000" b="1">
                <a:latin typeface="Times New Roman" charset="0"/>
              </a:rPr>
              <a:t>President</a:t>
            </a: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5562600" y="3733800"/>
            <a:ext cx="16002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en-US" sz="2000" b="1" dirty="0" smtClean="0">
                <a:latin typeface="Times New Roman" charset="0"/>
              </a:rPr>
              <a:t>Rotary </a:t>
            </a:r>
          </a:p>
          <a:p>
            <a:pPr algn="ctr" eaLnBrk="1" hangingPunct="1"/>
            <a:r>
              <a:rPr lang="en-US" sz="2000" b="1" dirty="0" smtClean="0">
                <a:latin typeface="Times New Roman" charset="0"/>
              </a:rPr>
              <a:t>Foundation</a:t>
            </a:r>
            <a:endParaRPr lang="en-US" sz="2000" b="1" dirty="0">
              <a:latin typeface="Times New Roman" charset="0"/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7315200" y="3733800"/>
            <a:ext cx="16002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en-US" sz="2000" b="1" dirty="0" smtClean="0">
                <a:latin typeface="Times New Roman" charset="0"/>
              </a:rPr>
              <a:t>Student </a:t>
            </a:r>
          </a:p>
          <a:p>
            <a:pPr algn="ctr" eaLnBrk="1" hangingPunct="1"/>
            <a:r>
              <a:rPr lang="en-US" sz="2000" b="1" dirty="0" smtClean="0">
                <a:latin typeface="Times New Roman" charset="0"/>
              </a:rPr>
              <a:t>Projects</a:t>
            </a:r>
          </a:p>
          <a:p>
            <a:pPr algn="ctr" eaLnBrk="1" hangingPunct="1"/>
            <a:r>
              <a:rPr lang="en-US" sz="2000" b="1" dirty="0" smtClean="0">
                <a:latin typeface="Times New Roman" charset="0"/>
              </a:rPr>
              <a:t>&amp; RYLA </a:t>
            </a:r>
            <a:endParaRPr lang="en-US" sz="2000" b="1" dirty="0">
              <a:latin typeface="Times New Roman" charset="0"/>
            </a:endParaRPr>
          </a:p>
        </p:txBody>
      </p:sp>
      <p:sp>
        <p:nvSpPr>
          <p:cNvPr id="4108" name="Line 8"/>
          <p:cNvSpPr>
            <a:spLocks noChangeShapeType="1"/>
          </p:cNvSpPr>
          <p:nvPr/>
        </p:nvSpPr>
        <p:spPr bwMode="auto">
          <a:xfrm>
            <a:off x="1066800" y="2057400"/>
            <a:ext cx="723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09" name="Line 9"/>
          <p:cNvSpPr>
            <a:spLocks noChangeShapeType="1"/>
          </p:cNvSpPr>
          <p:nvPr/>
        </p:nvSpPr>
        <p:spPr bwMode="auto">
          <a:xfrm>
            <a:off x="4572000" y="3200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10" name="Line 10"/>
          <p:cNvSpPr>
            <a:spLocks noChangeShapeType="1"/>
          </p:cNvSpPr>
          <p:nvPr/>
        </p:nvSpPr>
        <p:spPr bwMode="auto">
          <a:xfrm>
            <a:off x="8305800" y="35052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11" name="Line 11"/>
          <p:cNvSpPr>
            <a:spLocks noChangeShapeType="1"/>
          </p:cNvSpPr>
          <p:nvPr/>
        </p:nvSpPr>
        <p:spPr bwMode="auto">
          <a:xfrm>
            <a:off x="6400800" y="35052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12" name="Line 12"/>
          <p:cNvSpPr>
            <a:spLocks noChangeShapeType="1"/>
          </p:cNvSpPr>
          <p:nvPr/>
        </p:nvSpPr>
        <p:spPr bwMode="auto">
          <a:xfrm>
            <a:off x="2743200" y="35052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13" name="Line 13"/>
          <p:cNvSpPr>
            <a:spLocks noChangeShapeType="1"/>
          </p:cNvSpPr>
          <p:nvPr/>
        </p:nvSpPr>
        <p:spPr bwMode="auto">
          <a:xfrm flipH="1">
            <a:off x="1066800" y="35052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14" name="Rectangle 15"/>
          <p:cNvSpPr>
            <a:spLocks noChangeArrowheads="1"/>
          </p:cNvSpPr>
          <p:nvPr/>
        </p:nvSpPr>
        <p:spPr bwMode="auto">
          <a:xfrm>
            <a:off x="3581400" y="2590800"/>
            <a:ext cx="1981200" cy="609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Text Box 16"/>
          <p:cNvSpPr txBox="1">
            <a:spLocks noChangeArrowheads="1"/>
          </p:cNvSpPr>
          <p:nvPr/>
        </p:nvSpPr>
        <p:spPr bwMode="auto">
          <a:xfrm>
            <a:off x="3810000" y="2667000"/>
            <a:ext cx="1524000" cy="862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Club Board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charset="0"/>
              </a:rPr>
              <a:t> </a:t>
            </a:r>
          </a:p>
        </p:txBody>
      </p:sp>
      <p:sp>
        <p:nvSpPr>
          <p:cNvPr id="4116" name="Line 17"/>
          <p:cNvSpPr>
            <a:spLocks noChangeShapeType="1"/>
          </p:cNvSpPr>
          <p:nvPr/>
        </p:nvSpPr>
        <p:spPr bwMode="auto">
          <a:xfrm>
            <a:off x="4572000" y="35052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17" name="Line 18"/>
          <p:cNvSpPr>
            <a:spLocks noChangeShapeType="1"/>
          </p:cNvSpPr>
          <p:nvPr/>
        </p:nvSpPr>
        <p:spPr bwMode="auto">
          <a:xfrm>
            <a:off x="1371600" y="4648200"/>
            <a:ext cx="5334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18" name="Rectangle 23"/>
          <p:cNvSpPr>
            <a:spLocks noChangeArrowheads="1"/>
          </p:cNvSpPr>
          <p:nvPr/>
        </p:nvSpPr>
        <p:spPr bwMode="auto">
          <a:xfrm>
            <a:off x="914400" y="5257800"/>
            <a:ext cx="7162800" cy="1219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en-US" sz="4000">
                <a:latin typeface="Tahoma" pitchFamily="34" charset="0"/>
              </a:rPr>
              <a:t>Four Avenues of Service</a:t>
            </a:r>
          </a:p>
          <a:p>
            <a:pPr algn="ctr" eaLnBrk="1" hangingPunct="1"/>
            <a:r>
              <a:rPr lang="en-US" b="1">
                <a:latin typeface="Tahoma" pitchFamily="34" charset="0"/>
              </a:rPr>
              <a:t>Club, Vocational, Community, and  International Service</a:t>
            </a:r>
          </a:p>
          <a:p>
            <a:pPr algn="ctr" eaLnBrk="1" hangingPunct="1"/>
            <a:endParaRPr lang="en-US" sz="2000">
              <a:latin typeface="Tahoma" pitchFamily="34" charset="0"/>
            </a:endParaRPr>
          </a:p>
        </p:txBody>
      </p:sp>
      <p:pic>
        <p:nvPicPr>
          <p:cNvPr id="23" name="Picture 20" descr="NIGER009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9" descr="Cairo West Rotary Club meeting"/>
          <p:cNvPicPr>
            <a:picLocks noChangeAspect="1" noChangeArrowheads="1"/>
          </p:cNvPicPr>
          <p:nvPr/>
        </p:nvPicPr>
        <p:blipFill>
          <a:blip r:embed="rId4" cstate="print"/>
          <a:srcRect b="873"/>
          <a:stretch>
            <a:fillRect/>
          </a:stretch>
        </p:blipFill>
        <p:spPr bwMode="auto">
          <a:xfrm>
            <a:off x="1524000" y="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7" descr="Rotary Club of Manilla -small"/>
          <p:cNvPicPr>
            <a:picLocks noChangeAspect="1" noChangeArrowheads="1"/>
          </p:cNvPicPr>
          <p:nvPr/>
        </p:nvPicPr>
        <p:blipFill>
          <a:blip r:embed="rId5" cstate="print"/>
          <a:srcRect l="3523" t="7095" r="4881"/>
          <a:stretch>
            <a:fillRect/>
          </a:stretch>
        </p:blipFill>
        <p:spPr bwMode="auto">
          <a:xfrm>
            <a:off x="2819400" y="0"/>
            <a:ext cx="160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3" descr="desertRotar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9415" y="-152400"/>
            <a:ext cx="131298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5" descr="Tree planti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0"/>
            <a:ext cx="12954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9" name="Picture 22" descr="leis"/>
          <p:cNvPicPr>
            <a:picLocks noChangeAspect="1" noChangeArrowheads="1"/>
          </p:cNvPicPr>
          <p:nvPr/>
        </p:nvPicPr>
        <p:blipFill>
          <a:blip r:embed="rId9" cstate="print"/>
          <a:srcRect t="13513"/>
          <a:stretch>
            <a:fillRect/>
          </a:stretch>
        </p:blipFill>
        <p:spPr bwMode="auto">
          <a:xfrm>
            <a:off x="4343400" y="0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1600200" y="1143000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Arlington West Rotary Club</a:t>
            </a:r>
            <a:endParaRPr lang="en-US" sz="3600" dirty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990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01000" y="990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67000"/>
            <a:ext cx="86614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52400"/>
            <a:ext cx="20653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" y="2768600"/>
            <a:ext cx="78232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52400"/>
            <a:ext cx="20653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9" y="1066800"/>
            <a:ext cx="913290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0" descr="NIGER009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Cairo West Rotary Club meeting"/>
          <p:cNvPicPr>
            <a:picLocks noChangeAspect="1" noChangeArrowheads="1"/>
          </p:cNvPicPr>
          <p:nvPr/>
        </p:nvPicPr>
        <p:blipFill>
          <a:blip r:embed="rId4" cstate="print"/>
          <a:srcRect b="873"/>
          <a:stretch>
            <a:fillRect/>
          </a:stretch>
        </p:blipFill>
        <p:spPr bwMode="auto">
          <a:xfrm>
            <a:off x="1524000" y="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Rotary Club of Manilla -small"/>
          <p:cNvPicPr>
            <a:picLocks noChangeAspect="1" noChangeArrowheads="1"/>
          </p:cNvPicPr>
          <p:nvPr/>
        </p:nvPicPr>
        <p:blipFill>
          <a:blip r:embed="rId5" cstate="print"/>
          <a:srcRect l="3523" t="7095" r="4881"/>
          <a:stretch>
            <a:fillRect/>
          </a:stretch>
        </p:blipFill>
        <p:spPr bwMode="auto">
          <a:xfrm>
            <a:off x="2819400" y="0"/>
            <a:ext cx="160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desertRotar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9415" y="-152400"/>
            <a:ext cx="131298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Tree planti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0"/>
            <a:ext cx="12954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0" name="Picture 22" descr="leis"/>
          <p:cNvPicPr>
            <a:picLocks noChangeAspect="1" noChangeArrowheads="1"/>
          </p:cNvPicPr>
          <p:nvPr/>
        </p:nvPicPr>
        <p:blipFill>
          <a:blip r:embed="rId9" cstate="print"/>
          <a:srcRect t="13513"/>
          <a:stretch>
            <a:fillRect/>
          </a:stretch>
        </p:blipFill>
        <p:spPr bwMode="auto">
          <a:xfrm>
            <a:off x="4343400" y="0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867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48601" y="5758752"/>
            <a:ext cx="1295400" cy="109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4443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0" descr="NIGER009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Cairo West Rotary Club meeting"/>
          <p:cNvPicPr>
            <a:picLocks noChangeAspect="1" noChangeArrowheads="1"/>
          </p:cNvPicPr>
          <p:nvPr/>
        </p:nvPicPr>
        <p:blipFill>
          <a:blip r:embed="rId4" cstate="print"/>
          <a:srcRect b="873"/>
          <a:stretch>
            <a:fillRect/>
          </a:stretch>
        </p:blipFill>
        <p:spPr bwMode="auto">
          <a:xfrm>
            <a:off x="1524000" y="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Rotary Club of Manilla -small"/>
          <p:cNvPicPr>
            <a:picLocks noChangeAspect="1" noChangeArrowheads="1"/>
          </p:cNvPicPr>
          <p:nvPr/>
        </p:nvPicPr>
        <p:blipFill>
          <a:blip r:embed="rId5" cstate="print"/>
          <a:srcRect l="3523" t="7095" r="4881"/>
          <a:stretch>
            <a:fillRect/>
          </a:stretch>
        </p:blipFill>
        <p:spPr bwMode="auto">
          <a:xfrm>
            <a:off x="2819400" y="0"/>
            <a:ext cx="160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desertRotar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9415" y="-152400"/>
            <a:ext cx="131298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Tree planti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0"/>
            <a:ext cx="12954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0" name="Picture 22" descr="leis"/>
          <p:cNvPicPr>
            <a:picLocks noChangeAspect="1" noChangeArrowheads="1"/>
          </p:cNvPicPr>
          <p:nvPr/>
        </p:nvPicPr>
        <p:blipFill>
          <a:blip r:embed="rId9" cstate="print"/>
          <a:srcRect t="13513"/>
          <a:stretch>
            <a:fillRect/>
          </a:stretch>
        </p:blipFill>
        <p:spPr bwMode="auto">
          <a:xfrm>
            <a:off x="4343400" y="0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143000" y="10668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 6 Areas of Rotary Focus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535" y="0"/>
            <a:ext cx="91615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339</Words>
  <Application>Microsoft Office PowerPoint</Application>
  <PresentationFormat>On-screen Show (4:3)</PresentationFormat>
  <Paragraphs>62</Paragraphs>
  <Slides>32</Slides>
  <Notes>2</Notes>
  <HiddenSlides>11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Is It The Truth Is it Fair to All Concerned Will it Build Goodwill &amp; Better Friendships Will it be Beneficial to All Concerned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davidwhurt</dc:creator>
  <cp:lastModifiedBy>Dave</cp:lastModifiedBy>
  <cp:revision>40</cp:revision>
  <dcterms:created xsi:type="dcterms:W3CDTF">2011-08-30T16:13:10Z</dcterms:created>
  <dcterms:modified xsi:type="dcterms:W3CDTF">2012-08-09T01:54:10Z</dcterms:modified>
</cp:coreProperties>
</file>