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05" r:id="rId3"/>
    <p:sldId id="257" r:id="rId4"/>
    <p:sldId id="258" r:id="rId5"/>
    <p:sldId id="260" r:id="rId6"/>
    <p:sldId id="302" r:id="rId7"/>
    <p:sldId id="261" r:id="rId8"/>
    <p:sldId id="268" r:id="rId9"/>
    <p:sldId id="296" r:id="rId10"/>
    <p:sldId id="259" r:id="rId11"/>
    <p:sldId id="274" r:id="rId12"/>
    <p:sldId id="304" r:id="rId13"/>
    <p:sldId id="292" r:id="rId14"/>
    <p:sldId id="291" r:id="rId15"/>
    <p:sldId id="264" r:id="rId16"/>
    <p:sldId id="265" r:id="rId17"/>
    <p:sldId id="306" r:id="rId18"/>
    <p:sldId id="307" r:id="rId19"/>
    <p:sldId id="308" r:id="rId20"/>
    <p:sldId id="309" r:id="rId21"/>
    <p:sldId id="310" r:id="rId22"/>
    <p:sldId id="284" r:id="rId23"/>
    <p:sldId id="282" r:id="rId24"/>
    <p:sldId id="285" r:id="rId25"/>
    <p:sldId id="301" r:id="rId26"/>
    <p:sldId id="278" r:id="rId27"/>
    <p:sldId id="298" r:id="rId28"/>
    <p:sldId id="299" r:id="rId29"/>
    <p:sldId id="303" r:id="rId30"/>
    <p:sldId id="271" r:id="rId31"/>
    <p:sldId id="281" r:id="rId32"/>
    <p:sldId id="312" r:id="rId33"/>
    <p:sldId id="311" r:id="rId34"/>
    <p:sldId id="277" r:id="rId35"/>
    <p:sldId id="289" r:id="rId36"/>
    <p:sldId id="290" r:id="rId37"/>
    <p:sldId id="297" r:id="rId38"/>
    <p:sldId id="293" r:id="rId39"/>
    <p:sldId id="267" r:id="rId40"/>
    <p:sldId id="28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Jak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05" autoAdjust="0"/>
    <p:restoredTop sz="94660"/>
  </p:normalViewPr>
  <p:slideViewPr>
    <p:cSldViewPr snapToGrid="0" snapToObjects="1">
      <p:cViewPr varScale="1">
        <p:scale>
          <a:sx n="103" d="100"/>
          <a:sy n="103" d="100"/>
        </p:scale>
        <p:origin x="-7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7-09T14:20:47.13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E31D2-219F-B645-B1AD-78757DD90704}" type="datetimeFigureOut">
              <a:rPr lang="en-US" smtClean="0"/>
              <a:t>9/2/18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E93623-3D52-3341-B2B6-61ECA1347B80}" type="slidenum">
              <a:rPr lang="en-US" smtClean="0"/>
              <a:t>‹#›</a:t>
            </a:fld>
            <a:endParaRPr lang="en-US" dirty="0"/>
          </a:p>
        </p:txBody>
      </p:sp>
    </p:spTree>
    <p:extLst>
      <p:ext uri="{BB962C8B-B14F-4D97-AF65-F5344CB8AC3E}">
        <p14:creationId xmlns:p14="http://schemas.microsoft.com/office/powerpoint/2010/main" val="3982344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Fear is not strong</a:t>
            </a:r>
            <a:r>
              <a:rPr lang="en-US" baseline="0" dirty="0" smtClean="0"/>
              <a:t> enough word.</a:t>
            </a:r>
          </a:p>
          <a:p>
            <a:r>
              <a:rPr lang="en-US" baseline="0" dirty="0" smtClean="0"/>
              <a:t>Terror word from Nichole</a:t>
            </a:r>
          </a:p>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3</a:t>
            </a:fld>
            <a:endParaRPr lang="en-US" dirty="0"/>
          </a:p>
        </p:txBody>
      </p:sp>
    </p:spTree>
    <p:extLst>
      <p:ext uri="{BB962C8B-B14F-4D97-AF65-F5344CB8AC3E}">
        <p14:creationId xmlns:p14="http://schemas.microsoft.com/office/powerpoint/2010/main" val="251214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D3F58-2ED7-4433-B65D-80EAC22D23C5}" type="slidenum">
              <a:rPr lang="en-US" smtClean="0"/>
              <a:t>17</a:t>
            </a:fld>
            <a:endParaRPr lang="en-US"/>
          </a:p>
        </p:txBody>
      </p:sp>
    </p:spTree>
    <p:extLst>
      <p:ext uri="{BB962C8B-B14F-4D97-AF65-F5344CB8AC3E}">
        <p14:creationId xmlns:p14="http://schemas.microsoft.com/office/powerpoint/2010/main" val="367470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Plastic surgeon asked if it was bilateral</a:t>
            </a:r>
          </a:p>
          <a:p>
            <a:r>
              <a:rPr lang="en-US" dirty="0" smtClean="0"/>
              <a:t>Spoke to Sara- got upset</a:t>
            </a:r>
          </a:p>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22</a:t>
            </a:fld>
            <a:endParaRPr lang="en-US" dirty="0"/>
          </a:p>
        </p:txBody>
      </p:sp>
    </p:spTree>
    <p:extLst>
      <p:ext uri="{BB962C8B-B14F-4D97-AF65-F5344CB8AC3E}">
        <p14:creationId xmlns:p14="http://schemas.microsoft.com/office/powerpoint/2010/main" val="146622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26</a:t>
            </a:fld>
            <a:endParaRPr lang="en-US" dirty="0"/>
          </a:p>
        </p:txBody>
      </p:sp>
    </p:spTree>
    <p:extLst>
      <p:ext uri="{BB962C8B-B14F-4D97-AF65-F5344CB8AC3E}">
        <p14:creationId xmlns:p14="http://schemas.microsoft.com/office/powerpoint/2010/main" val="424037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Bolus</a:t>
            </a:r>
          </a:p>
          <a:p>
            <a:r>
              <a:rPr lang="en-US" dirty="0" smtClean="0"/>
              <a:t>Cold</a:t>
            </a:r>
          </a:p>
          <a:p>
            <a:r>
              <a:rPr lang="en-US" dirty="0" smtClean="0"/>
              <a:t>competition</a:t>
            </a:r>
          </a:p>
        </p:txBody>
      </p:sp>
      <p:sp>
        <p:nvSpPr>
          <p:cNvPr id="4" name="Slide Number Placeholder 3"/>
          <p:cNvSpPr>
            <a:spLocks noGrp="1"/>
          </p:cNvSpPr>
          <p:nvPr>
            <p:ph type="sldNum" sz="quarter" idx="10"/>
          </p:nvPr>
        </p:nvSpPr>
        <p:spPr/>
        <p:txBody>
          <a:bodyPr/>
          <a:lstStyle/>
          <a:p>
            <a:fld id="{9EE93623-3D52-3341-B2B6-61ECA1347B80}" type="slidenum">
              <a:rPr lang="en-US" smtClean="0"/>
              <a:t>27</a:t>
            </a:fld>
            <a:endParaRPr lang="en-US" dirty="0"/>
          </a:p>
        </p:txBody>
      </p:sp>
    </p:spTree>
    <p:extLst>
      <p:ext uri="{BB962C8B-B14F-4D97-AF65-F5344CB8AC3E}">
        <p14:creationId xmlns:p14="http://schemas.microsoft.com/office/powerpoint/2010/main" val="145511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r>
              <a:rPr lang="en-US" baseline="0" dirty="0" smtClean="0"/>
              <a:t> more years on a AI</a:t>
            </a:r>
          </a:p>
          <a:p>
            <a:r>
              <a:rPr lang="en-US" baseline="0" dirty="0" smtClean="0"/>
              <a:t>Joint pain and stiffness</a:t>
            </a:r>
          </a:p>
          <a:p>
            <a:r>
              <a:rPr lang="en-US" baseline="0" dirty="0" smtClean="0"/>
              <a:t>Hot flashes</a:t>
            </a:r>
          </a:p>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34</a:t>
            </a:fld>
            <a:endParaRPr lang="en-US" dirty="0"/>
          </a:p>
        </p:txBody>
      </p:sp>
    </p:spTree>
    <p:extLst>
      <p:ext uri="{BB962C8B-B14F-4D97-AF65-F5344CB8AC3E}">
        <p14:creationId xmlns:p14="http://schemas.microsoft.com/office/powerpoint/2010/main" val="179065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Inpatient</a:t>
            </a:r>
            <a:r>
              <a:rPr lang="en-US" baseline="0" dirty="0" smtClean="0"/>
              <a:t> CNS- breast cancer patients are ones with bad disease</a:t>
            </a:r>
          </a:p>
          <a:p>
            <a:r>
              <a:rPr lang="en-US" dirty="0" smtClean="0"/>
              <a:t>Denial- don’t judge </a:t>
            </a:r>
          </a:p>
          <a:p>
            <a:r>
              <a:rPr lang="en-US" dirty="0" smtClean="0"/>
              <a:t>Tell story</a:t>
            </a:r>
            <a:r>
              <a:rPr lang="en-US" baseline="0" dirty="0" smtClean="0"/>
              <a:t> of the GI MD telling me</a:t>
            </a:r>
          </a:p>
          <a:p>
            <a:r>
              <a:rPr lang="en-US" baseline="0" dirty="0" smtClean="0"/>
              <a:t>Crying in the car</a:t>
            </a:r>
          </a:p>
          <a:p>
            <a:r>
              <a:rPr lang="en-US" baseline="0" dirty="0" smtClean="0"/>
              <a:t>Ultrasound- Douglas don’t come</a:t>
            </a:r>
          </a:p>
          <a:p>
            <a:r>
              <a:rPr lang="en-US" baseline="0" dirty="0" smtClean="0"/>
              <a:t>Ultrasound -  “ Your MRI looked so bad”</a:t>
            </a:r>
          </a:p>
          <a:p>
            <a:r>
              <a:rPr lang="en-US" baseline="0" dirty="0" smtClean="0"/>
              <a:t>Crying- trying to use humor </a:t>
            </a:r>
          </a:p>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4</a:t>
            </a:fld>
            <a:endParaRPr lang="en-US" dirty="0"/>
          </a:p>
        </p:txBody>
      </p:sp>
    </p:spTree>
    <p:extLst>
      <p:ext uri="{BB962C8B-B14F-4D97-AF65-F5344CB8AC3E}">
        <p14:creationId xmlns:p14="http://schemas.microsoft.com/office/powerpoint/2010/main" val="311904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touch me</a:t>
            </a:r>
          </a:p>
          <a:p>
            <a:r>
              <a:rPr lang="en-US" dirty="0" smtClean="0"/>
              <a:t>The words I hate-  can I hug</a:t>
            </a:r>
            <a:r>
              <a:rPr lang="en-US" baseline="0" dirty="0" smtClean="0"/>
              <a:t> you</a:t>
            </a:r>
          </a:p>
          <a:p>
            <a:r>
              <a:rPr lang="en-US" baseline="0" dirty="0" smtClean="0"/>
              <a:t>Mammogram tech-  2 young women waiting for ultrasound and biopsy </a:t>
            </a:r>
          </a:p>
          <a:p>
            <a:r>
              <a:rPr lang="en-US" baseline="0" dirty="0" smtClean="0"/>
              <a:t>Mammogram is not the answer- tech hugs me</a:t>
            </a:r>
          </a:p>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5</a:t>
            </a:fld>
            <a:endParaRPr lang="en-US" dirty="0"/>
          </a:p>
        </p:txBody>
      </p:sp>
    </p:spTree>
    <p:extLst>
      <p:ext uri="{BB962C8B-B14F-4D97-AF65-F5344CB8AC3E}">
        <p14:creationId xmlns:p14="http://schemas.microsoft.com/office/powerpoint/2010/main" val="13393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theory</a:t>
            </a:r>
            <a:r>
              <a:rPr lang="en-US" baseline="0" dirty="0" smtClean="0"/>
              <a:t> </a:t>
            </a:r>
            <a:r>
              <a:rPr lang="en-US" dirty="0" smtClean="0"/>
              <a:t>was written about</a:t>
            </a:r>
            <a:r>
              <a:rPr lang="en-US" baseline="0" dirty="0" smtClean="0"/>
              <a:t> me.</a:t>
            </a:r>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6</a:t>
            </a:fld>
            <a:endParaRPr lang="en-US" dirty="0"/>
          </a:p>
        </p:txBody>
      </p:sp>
    </p:spTree>
    <p:extLst>
      <p:ext uri="{BB962C8B-B14F-4D97-AF65-F5344CB8AC3E}">
        <p14:creationId xmlns:p14="http://schemas.microsoft.com/office/powerpoint/2010/main" val="282500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7</a:t>
            </a:fld>
            <a:endParaRPr lang="en-US" dirty="0"/>
          </a:p>
        </p:txBody>
      </p:sp>
    </p:spTree>
    <p:extLst>
      <p:ext uri="{BB962C8B-B14F-4D97-AF65-F5344CB8AC3E}">
        <p14:creationId xmlns:p14="http://schemas.microsoft.com/office/powerpoint/2010/main" val="248758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Nicole Video here </a:t>
            </a:r>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8</a:t>
            </a:fld>
            <a:endParaRPr lang="en-US" dirty="0"/>
          </a:p>
        </p:txBody>
      </p:sp>
    </p:spTree>
    <p:extLst>
      <p:ext uri="{BB962C8B-B14F-4D97-AF65-F5344CB8AC3E}">
        <p14:creationId xmlns:p14="http://schemas.microsoft.com/office/powerpoint/2010/main" val="8357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 Scan-  thunder, lightening, hail- the end of the world in LA.</a:t>
            </a:r>
          </a:p>
          <a:p>
            <a:r>
              <a:rPr lang="en-US" dirty="0" smtClean="0"/>
              <a:t>Cold</a:t>
            </a:r>
            <a:r>
              <a:rPr lang="en-US" baseline="0" dirty="0" smtClean="0"/>
              <a:t> and radiation warning signs everywhere</a:t>
            </a:r>
          </a:p>
          <a:p>
            <a:r>
              <a:rPr lang="en-US" baseline="0" dirty="0" smtClean="0"/>
              <a:t>Freaking out on the table </a:t>
            </a:r>
          </a:p>
          <a:p>
            <a:r>
              <a:rPr lang="en-US" baseline="0" dirty="0" smtClean="0"/>
              <a:t>Talking to myself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10</a:t>
            </a:fld>
            <a:endParaRPr lang="en-US" dirty="0"/>
          </a:p>
        </p:txBody>
      </p:sp>
    </p:spTree>
    <p:extLst>
      <p:ext uri="{BB962C8B-B14F-4D97-AF65-F5344CB8AC3E}">
        <p14:creationId xmlns:p14="http://schemas.microsoft.com/office/powerpoint/2010/main" val="177878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 Toxicity </a:t>
            </a:r>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11</a:t>
            </a:fld>
            <a:endParaRPr lang="en-US" dirty="0"/>
          </a:p>
        </p:txBody>
      </p:sp>
    </p:spTree>
    <p:extLst>
      <p:ext uri="{BB962C8B-B14F-4D97-AF65-F5344CB8AC3E}">
        <p14:creationId xmlns:p14="http://schemas.microsoft.com/office/powerpoint/2010/main" val="193417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Texting</a:t>
            </a:r>
          </a:p>
          <a:p>
            <a:r>
              <a:rPr lang="en-US" dirty="0" smtClean="0"/>
              <a:t>E</a:t>
            </a:r>
            <a:r>
              <a:rPr lang="en-US" baseline="0" dirty="0" smtClean="0"/>
              <a:t> mails</a:t>
            </a:r>
          </a:p>
          <a:p>
            <a:r>
              <a:rPr lang="en-US" baseline="0" dirty="0" smtClean="0"/>
              <a:t>Telling the kids </a:t>
            </a:r>
            <a:endParaRPr lang="en-US" dirty="0" smtClean="0"/>
          </a:p>
          <a:p>
            <a:endParaRPr lang="en-US" dirty="0"/>
          </a:p>
        </p:txBody>
      </p:sp>
      <p:sp>
        <p:nvSpPr>
          <p:cNvPr id="4" name="Slide Number Placeholder 3"/>
          <p:cNvSpPr>
            <a:spLocks noGrp="1"/>
          </p:cNvSpPr>
          <p:nvPr>
            <p:ph type="sldNum" sz="quarter" idx="10"/>
          </p:nvPr>
        </p:nvSpPr>
        <p:spPr/>
        <p:txBody>
          <a:bodyPr/>
          <a:lstStyle/>
          <a:p>
            <a:fld id="{9EE93623-3D52-3341-B2B6-61ECA1347B80}" type="slidenum">
              <a:rPr lang="en-US" smtClean="0"/>
              <a:t>14</a:t>
            </a:fld>
            <a:endParaRPr lang="en-US" dirty="0"/>
          </a:p>
        </p:txBody>
      </p:sp>
    </p:spTree>
    <p:extLst>
      <p:ext uri="{BB962C8B-B14F-4D97-AF65-F5344CB8AC3E}">
        <p14:creationId xmlns:p14="http://schemas.microsoft.com/office/powerpoint/2010/main" val="59901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83DDF-9259-D546-9CA0-66BB64DDF4B0}" type="datetimeFigureOut">
              <a:rPr lang="en-US" smtClean="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181495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83DDF-9259-D546-9CA0-66BB64DDF4B0}" type="datetimeFigureOut">
              <a:rPr lang="en-US" smtClean="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359667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83DDF-9259-D546-9CA0-66BB64DDF4B0}" type="datetimeFigureOut">
              <a:rPr lang="en-US" smtClean="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220989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83DDF-9259-D546-9CA0-66BB64DDF4B0}" type="datetimeFigureOut">
              <a:rPr lang="en-US" smtClean="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90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83DDF-9259-D546-9CA0-66BB64DDF4B0}" type="datetimeFigureOut">
              <a:rPr lang="en-US" smtClean="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195801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83DDF-9259-D546-9CA0-66BB64DDF4B0}" type="datetimeFigureOut">
              <a:rPr lang="en-US" smtClean="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36951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83DDF-9259-D546-9CA0-66BB64DDF4B0}" type="datetimeFigureOut">
              <a:rPr lang="en-US" smtClean="0"/>
              <a:t>9/2/18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247933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83DDF-9259-D546-9CA0-66BB64DDF4B0}" type="datetimeFigureOut">
              <a:rPr lang="en-US" smtClean="0"/>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351573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83DDF-9259-D546-9CA0-66BB64DDF4B0}" type="datetimeFigureOut">
              <a:rPr lang="en-US" smtClean="0"/>
              <a:t>9/2/18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334368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83DDF-9259-D546-9CA0-66BB64DDF4B0}" type="datetimeFigureOut">
              <a:rPr lang="en-US" smtClean="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9126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83DDF-9259-D546-9CA0-66BB64DDF4B0}" type="datetimeFigureOut">
              <a:rPr lang="en-US" smtClean="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AC3E1-25D9-CC43-8340-8CBC699515E6}" type="slidenum">
              <a:rPr lang="en-US" smtClean="0"/>
              <a:t>‹#›</a:t>
            </a:fld>
            <a:endParaRPr lang="en-US" dirty="0"/>
          </a:p>
        </p:txBody>
      </p:sp>
    </p:spTree>
    <p:extLst>
      <p:ext uri="{BB962C8B-B14F-4D97-AF65-F5344CB8AC3E}">
        <p14:creationId xmlns:p14="http://schemas.microsoft.com/office/powerpoint/2010/main" val="561374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83DDF-9259-D546-9CA0-66BB64DDF4B0}" type="datetimeFigureOut">
              <a:rPr lang="en-US" smtClean="0"/>
              <a:t>9/2/18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AC3E1-25D9-CC43-8340-8CBC699515E6}" type="slidenum">
              <a:rPr lang="en-US" smtClean="0"/>
              <a:t>‹#›</a:t>
            </a:fld>
            <a:endParaRPr lang="en-US" dirty="0"/>
          </a:p>
        </p:txBody>
      </p:sp>
    </p:spTree>
    <p:extLst>
      <p:ext uri="{BB962C8B-B14F-4D97-AF65-F5344CB8AC3E}">
        <p14:creationId xmlns:p14="http://schemas.microsoft.com/office/powerpoint/2010/main" val="359824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www.caringbridg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hyperlink" Target="https://www.merriam-webster.com/dictionary/panic" TargetMode="External"/><Relationship Id="rId12" Type="http://schemas.openxmlformats.org/officeDocument/2006/relationships/hyperlink" Target="https://www.merriam-webster.com/dictionary/terror" TargetMode="External"/><Relationship Id="rId13" Type="http://schemas.openxmlformats.org/officeDocument/2006/relationships/hyperlink" Target="https://www.merriam-webster.com/dictionary/trepidation"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merriam-webster.com/dictionary/scourge" TargetMode="External"/><Relationship Id="rId4" Type="http://schemas.openxmlformats.org/officeDocument/2006/relationships/hyperlink" Target="https://www.merriam-webster.com/dictionary/worry" TargetMode="External"/><Relationship Id="rId5" Type="http://schemas.openxmlformats.org/officeDocument/2006/relationships/hyperlink" Target="https://www.merriam-webster.com/dictionary/brat" TargetMode="External"/><Relationship Id="rId6" Type="http://schemas.openxmlformats.org/officeDocument/2006/relationships/hyperlink" Target="https://www.merriam-webster.com/dictionary/reign+of+terror" TargetMode="External"/><Relationship Id="rId7" Type="http://schemas.openxmlformats.org/officeDocument/2006/relationships/hyperlink" Target="https://www.merriam-webster.com/dictionary/fear" TargetMode="External"/><Relationship Id="rId8" Type="http://schemas.openxmlformats.org/officeDocument/2006/relationships/hyperlink" Target="https://www.merriam-webster.com/dictionary/dread" TargetMode="External"/><Relationship Id="rId9" Type="http://schemas.openxmlformats.org/officeDocument/2006/relationships/hyperlink" Target="https://www.merriam-webster.com/dictionary/fright" TargetMode="External"/><Relationship Id="rId10" Type="http://schemas.openxmlformats.org/officeDocument/2006/relationships/hyperlink" Target="https://www.merriam-webster.com/dictionary/alar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brainhq.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erriam-webster.com/dictionary/terr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7393"/>
            <a:ext cx="7772400" cy="3363058"/>
          </a:xfrm>
        </p:spPr>
        <p:txBody>
          <a:bodyPr>
            <a:normAutofit/>
          </a:bodyPr>
          <a:lstStyle/>
          <a:p>
            <a:r>
              <a:rPr lang="en-US" dirty="0" smtClean="0"/>
              <a:t>The Terror of Cancer</a:t>
            </a:r>
            <a:br>
              <a:rPr lang="en-US" dirty="0" smtClean="0"/>
            </a:br>
            <a:r>
              <a:rPr lang="en-US" dirty="0" smtClean="0"/>
              <a:t>The View from the Other Side of </a:t>
            </a:r>
            <a:br>
              <a:rPr lang="en-US" dirty="0" smtClean="0"/>
            </a:br>
            <a:r>
              <a:rPr lang="en-US" dirty="0" smtClean="0"/>
              <a:t>the Hospital Gown</a:t>
            </a:r>
            <a:endParaRPr lang="en-US" dirty="0"/>
          </a:p>
        </p:txBody>
      </p:sp>
      <p:sp>
        <p:nvSpPr>
          <p:cNvPr id="3" name="Subtitle 2"/>
          <p:cNvSpPr>
            <a:spLocks noGrp="1"/>
          </p:cNvSpPr>
          <p:nvPr>
            <p:ph type="subTitle" idx="1"/>
          </p:nvPr>
        </p:nvSpPr>
        <p:spPr>
          <a:xfrm>
            <a:off x="1371600" y="3886199"/>
            <a:ext cx="6400800" cy="2312377"/>
          </a:xfrm>
        </p:spPr>
        <p:txBody>
          <a:bodyPr>
            <a:normAutofit fontScale="92500" lnSpcReduction="20000"/>
          </a:bodyPr>
          <a:lstStyle/>
          <a:p>
            <a:r>
              <a:rPr lang="en-US" dirty="0" smtClean="0">
                <a:solidFill>
                  <a:schemeClr val="tx1"/>
                </a:solidFill>
              </a:rPr>
              <a:t>Patricia Jakel, RN, MN, AOCN</a:t>
            </a:r>
          </a:p>
          <a:p>
            <a:r>
              <a:rPr lang="en-US" dirty="0" smtClean="0">
                <a:solidFill>
                  <a:schemeClr val="tx1"/>
                </a:solidFill>
              </a:rPr>
              <a:t>Advance Practice Nurse </a:t>
            </a:r>
          </a:p>
          <a:p>
            <a:r>
              <a:rPr lang="en-US" dirty="0" smtClean="0">
                <a:solidFill>
                  <a:schemeClr val="tx1"/>
                </a:solidFill>
              </a:rPr>
              <a:t>UCLA Santa Monica Medical Center </a:t>
            </a:r>
          </a:p>
          <a:p>
            <a:r>
              <a:rPr lang="en-US" dirty="0" smtClean="0">
                <a:solidFill>
                  <a:schemeClr val="tx1"/>
                </a:solidFill>
              </a:rPr>
              <a:t>Associate Professor of Nursing</a:t>
            </a:r>
          </a:p>
          <a:p>
            <a:r>
              <a:rPr lang="en-US" dirty="0" smtClean="0">
                <a:solidFill>
                  <a:schemeClr val="tx1"/>
                </a:solidFill>
              </a:rPr>
              <a:t>UCLA School of Nursing </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9277" y="2414587"/>
            <a:ext cx="1899138" cy="2262921"/>
          </a:xfrm>
          <a:prstGeom prst="rect">
            <a:avLst/>
          </a:prstGeom>
        </p:spPr>
      </p:pic>
    </p:spTree>
    <p:extLst>
      <p:ext uri="{BB962C8B-B14F-4D97-AF65-F5344CB8AC3E}">
        <p14:creationId xmlns:p14="http://schemas.microsoft.com/office/powerpoint/2010/main" val="373529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Adjustment to Cancer </a:t>
            </a:r>
            <a:endParaRPr lang="en-US" sz="3600" dirty="0"/>
          </a:p>
        </p:txBody>
      </p:sp>
      <p:sp>
        <p:nvSpPr>
          <p:cNvPr id="3" name="Content Placeholder 2"/>
          <p:cNvSpPr>
            <a:spLocks noGrp="1"/>
          </p:cNvSpPr>
          <p:nvPr>
            <p:ph idx="1"/>
          </p:nvPr>
        </p:nvSpPr>
        <p:spPr/>
        <p:txBody>
          <a:bodyPr/>
          <a:lstStyle/>
          <a:p>
            <a:r>
              <a:rPr lang="en-US" sz="2800" dirty="0" smtClean="0"/>
              <a:t>The SCANS</a:t>
            </a:r>
          </a:p>
          <a:p>
            <a:pPr lvl="1"/>
            <a:r>
              <a:rPr lang="en-US" sz="2400" dirty="0" smtClean="0"/>
              <a:t>Because your tumor is large………………….</a:t>
            </a:r>
          </a:p>
          <a:p>
            <a:pPr lvl="1"/>
            <a:r>
              <a:rPr lang="en-US" sz="2400" dirty="0" smtClean="0"/>
              <a:t>PET/CT Scan</a:t>
            </a:r>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958" y="3402624"/>
            <a:ext cx="2923149" cy="27235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88523" y="3402623"/>
            <a:ext cx="3130062" cy="2723540"/>
          </a:xfrm>
          <a:prstGeom prst="rect">
            <a:avLst/>
          </a:prstGeom>
        </p:spPr>
      </p:pic>
    </p:spTree>
    <p:extLst>
      <p:ext uri="{BB962C8B-B14F-4D97-AF65-F5344CB8AC3E}">
        <p14:creationId xmlns:p14="http://schemas.microsoft.com/office/powerpoint/2010/main" val="27061869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Fear of Clinical Trial</a:t>
            </a:r>
            <a:endParaRPr lang="en-US" sz="3600" dirty="0"/>
          </a:p>
        </p:txBody>
      </p:sp>
      <p:sp>
        <p:nvSpPr>
          <p:cNvPr id="3" name="Content Placeholder 2"/>
          <p:cNvSpPr>
            <a:spLocks noGrp="1"/>
          </p:cNvSpPr>
          <p:nvPr>
            <p:ph idx="1"/>
          </p:nvPr>
        </p:nvSpPr>
        <p:spPr>
          <a:xfrm>
            <a:off x="457200" y="1600200"/>
            <a:ext cx="8229600" cy="4978903"/>
          </a:xfrm>
        </p:spPr>
        <p:txBody>
          <a:bodyPr>
            <a:normAutofit fontScale="92500" lnSpcReduction="20000"/>
          </a:bodyPr>
          <a:lstStyle/>
          <a:p>
            <a:r>
              <a:rPr lang="en-US" sz="2800" dirty="0" smtClean="0"/>
              <a:t>Chemotherapy will not work for you but</a:t>
            </a:r>
          </a:p>
          <a:p>
            <a:pPr lvl="1"/>
            <a:r>
              <a:rPr lang="en-US" sz="2200" dirty="0" smtClean="0"/>
              <a:t>My clinical trial</a:t>
            </a:r>
          </a:p>
          <a:p>
            <a:pPr lvl="2"/>
            <a:r>
              <a:rPr lang="en-US" sz="2200" dirty="0" smtClean="0"/>
              <a:t>neoMONARCH Phase II</a:t>
            </a:r>
          </a:p>
          <a:p>
            <a:pPr lvl="3"/>
            <a:r>
              <a:rPr lang="en-US" sz="2200" dirty="0" smtClean="0"/>
              <a:t>Abemaciclib- CDK4 &amp; CDK6 Inhibitor</a:t>
            </a:r>
          </a:p>
          <a:p>
            <a:pPr lvl="3"/>
            <a:r>
              <a:rPr lang="en-US" sz="2200" dirty="0" smtClean="0"/>
              <a:t>Combination with anastrozole </a:t>
            </a:r>
          </a:p>
          <a:p>
            <a:pPr lvl="2"/>
            <a:r>
              <a:rPr lang="en-US" sz="2200" dirty="0" smtClean="0"/>
              <a:t>Report from the San Antonio Breast Symposium 2016</a:t>
            </a:r>
          </a:p>
          <a:p>
            <a:pPr lvl="3"/>
            <a:r>
              <a:rPr lang="en-US" sz="2200" dirty="0" smtClean="0"/>
              <a:t>Abemaciclib reduced levels of Ki67 in HR+, HER2- breast cancer cells – </a:t>
            </a:r>
            <a:r>
              <a:rPr lang="en-US" sz="2200" dirty="0" err="1" smtClean="0"/>
              <a:t>statistaically</a:t>
            </a:r>
            <a:r>
              <a:rPr lang="en-US" sz="2200" dirty="0" smtClean="0"/>
              <a:t> significant </a:t>
            </a:r>
          </a:p>
          <a:p>
            <a:pPr lvl="4"/>
            <a:r>
              <a:rPr lang="en-US" sz="2200" dirty="0" err="1" smtClean="0"/>
              <a:t>Abemaciclib</a:t>
            </a:r>
            <a:r>
              <a:rPr lang="en-US" sz="2200" dirty="0" smtClean="0"/>
              <a:t>-  90% drop in Ki76</a:t>
            </a:r>
          </a:p>
          <a:p>
            <a:pPr lvl="4"/>
            <a:r>
              <a:rPr lang="en-US" sz="2200" dirty="0" err="1" smtClean="0"/>
              <a:t>Anastrozole</a:t>
            </a:r>
            <a:r>
              <a:rPr lang="en-US" sz="2200" dirty="0" smtClean="0"/>
              <a:t> Arm-  60% had a drop in Ki67</a:t>
            </a:r>
          </a:p>
          <a:p>
            <a:pPr lvl="4"/>
            <a:endParaRPr lang="en-US" sz="2200" dirty="0"/>
          </a:p>
          <a:p>
            <a:pPr lvl="2"/>
            <a:r>
              <a:rPr lang="en-US" sz="2600" dirty="0" smtClean="0"/>
              <a:t>Reduced Ki67 correlates to improved outcomes</a:t>
            </a:r>
          </a:p>
          <a:p>
            <a:pPr lvl="3"/>
            <a:r>
              <a:rPr lang="en-US" sz="2200" dirty="0" smtClean="0"/>
              <a:t>Not changing the standard as it was concept study</a:t>
            </a:r>
          </a:p>
          <a:p>
            <a:pPr lvl="1"/>
            <a:endParaRPr lang="en-US" sz="2200" dirty="0" smtClean="0"/>
          </a:p>
          <a:p>
            <a:pPr marL="457200" lvl="1" indent="0">
              <a:buNone/>
            </a:pPr>
            <a:endParaRPr lang="en-US" sz="1400" dirty="0" smtClean="0"/>
          </a:p>
          <a:p>
            <a:pPr marL="457200" lvl="1" indent="0">
              <a:buNone/>
            </a:pPr>
            <a:r>
              <a:rPr lang="en-US" sz="1500" dirty="0" err="1" smtClean="0"/>
              <a:t>Hurvitz</a:t>
            </a:r>
            <a:r>
              <a:rPr lang="en-US" sz="1500" dirty="0" smtClean="0"/>
              <a:t>, S (2016) Abstract S4-06</a:t>
            </a:r>
          </a:p>
          <a:p>
            <a:pPr lvl="2"/>
            <a:endParaRPr lang="en-US" sz="2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36388" y="0"/>
            <a:ext cx="1899138" cy="2190750"/>
          </a:xfrm>
          <a:prstGeom prst="rect">
            <a:avLst/>
          </a:prstGeom>
        </p:spPr>
      </p:pic>
    </p:spTree>
    <p:extLst>
      <p:ext uri="{BB962C8B-B14F-4D97-AF65-F5344CB8AC3E}">
        <p14:creationId xmlns:p14="http://schemas.microsoft.com/office/powerpoint/2010/main" val="2808905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734005"/>
            <a:ext cx="7429499" cy="710703"/>
          </a:xfrm>
        </p:spPr>
        <p:txBody>
          <a:bodyPr>
            <a:normAutofit fontScale="90000"/>
          </a:bodyPr>
          <a:lstStyle/>
          <a:p>
            <a:pPr algn="ctr"/>
            <a:r>
              <a:rPr lang="en-US" dirty="0"/>
              <a:t>Differences Among CDK 4/6 Inhibitors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1675887"/>
              </p:ext>
            </p:extLst>
          </p:nvPr>
        </p:nvGraphicFramePr>
        <p:xfrm>
          <a:off x="950364" y="1992298"/>
          <a:ext cx="6999504" cy="4205970"/>
        </p:xfrm>
        <a:graphic>
          <a:graphicData uri="http://schemas.openxmlformats.org/drawingml/2006/table">
            <a:tbl>
              <a:tblPr firstRow="1" bandRow="1">
                <a:tableStyleId>{5C22544A-7EE6-4342-B048-85BDC9FD1C3A}</a:tableStyleId>
              </a:tblPr>
              <a:tblGrid>
                <a:gridCol w="1426109">
                  <a:extLst>
                    <a:ext uri="{9D8B030D-6E8A-4147-A177-3AD203B41FA5}">
                      <a16:colId xmlns="" xmlns:a16="http://schemas.microsoft.com/office/drawing/2014/main" val="20000"/>
                    </a:ext>
                  </a:extLst>
                </a:gridCol>
                <a:gridCol w="971336">
                  <a:extLst>
                    <a:ext uri="{9D8B030D-6E8A-4147-A177-3AD203B41FA5}">
                      <a16:colId xmlns="" xmlns:a16="http://schemas.microsoft.com/office/drawing/2014/main" val="20001"/>
                    </a:ext>
                  </a:extLst>
                </a:gridCol>
                <a:gridCol w="662488">
                  <a:extLst>
                    <a:ext uri="{9D8B030D-6E8A-4147-A177-3AD203B41FA5}">
                      <a16:colId xmlns="" xmlns:a16="http://schemas.microsoft.com/office/drawing/2014/main" val="20002"/>
                    </a:ext>
                  </a:extLst>
                </a:gridCol>
                <a:gridCol w="1185495">
                  <a:extLst>
                    <a:ext uri="{9D8B030D-6E8A-4147-A177-3AD203B41FA5}">
                      <a16:colId xmlns="" xmlns:a16="http://schemas.microsoft.com/office/drawing/2014/main" val="20003"/>
                    </a:ext>
                  </a:extLst>
                </a:gridCol>
                <a:gridCol w="820834">
                  <a:extLst>
                    <a:ext uri="{9D8B030D-6E8A-4147-A177-3AD203B41FA5}">
                      <a16:colId xmlns="" xmlns:a16="http://schemas.microsoft.com/office/drawing/2014/main" val="20004"/>
                    </a:ext>
                  </a:extLst>
                </a:gridCol>
                <a:gridCol w="1056211">
                  <a:extLst>
                    <a:ext uri="{9D8B030D-6E8A-4147-A177-3AD203B41FA5}">
                      <a16:colId xmlns="" xmlns:a16="http://schemas.microsoft.com/office/drawing/2014/main" val="20005"/>
                    </a:ext>
                  </a:extLst>
                </a:gridCol>
                <a:gridCol w="877031">
                  <a:extLst>
                    <a:ext uri="{9D8B030D-6E8A-4147-A177-3AD203B41FA5}">
                      <a16:colId xmlns="" xmlns:a16="http://schemas.microsoft.com/office/drawing/2014/main" val="20006"/>
                    </a:ext>
                  </a:extLst>
                </a:gridCol>
              </a:tblGrid>
              <a:tr h="621292">
                <a:tc>
                  <a:txBody>
                    <a:bodyPr/>
                    <a:lstStyle/>
                    <a:p>
                      <a:endParaRPr lang="en-US" sz="14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a:solidFill>
                            <a:schemeClr val="bg1"/>
                          </a:solidFill>
                        </a:rPr>
                        <a:t>Palbociclib</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solidFill>
                          <a:schemeClr val="bg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Abemaciclib  </a:t>
                      </a:r>
                    </a:p>
                    <a:p>
                      <a:endParaRPr lang="en-US" sz="1200" dirty="0">
                        <a:solidFill>
                          <a:schemeClr val="bg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solidFill>
                          <a:schemeClr val="bg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a:solidFill>
                            <a:schemeClr val="bg1"/>
                          </a:solidFill>
                        </a:rPr>
                        <a:t>Ribociclib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200" dirty="0">
                        <a:solidFill>
                          <a:schemeClr val="bg1"/>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621292">
                <a:tc>
                  <a:txBody>
                    <a:bodyPr/>
                    <a:lstStyle/>
                    <a:p>
                      <a:r>
                        <a:rPr lang="en-US" sz="1200" dirty="0"/>
                        <a:t>Common AEs%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a:t>All Grades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a:t>Grade 3/4</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a:t>All Grades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Grade 3/4</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All Grades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Grade 3/4</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353659">
                <a:tc>
                  <a:txBody>
                    <a:bodyPr/>
                    <a:lstStyle/>
                    <a:p>
                      <a:r>
                        <a:rPr lang="en-US" sz="1400" dirty="0"/>
                        <a:t>Neutropenia</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95</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54</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88</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27</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46</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29</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621292">
                <a:tc>
                  <a:txBody>
                    <a:bodyPr/>
                    <a:lstStyle/>
                    <a:p>
                      <a:r>
                        <a:rPr lang="en-US" sz="1400" dirty="0"/>
                        <a:t>Thrombocytopenia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76</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19</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42</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37</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10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353659">
                <a:tc>
                  <a:txBody>
                    <a:bodyPr/>
                    <a:lstStyle/>
                    <a:p>
                      <a:r>
                        <a:rPr lang="en-US" sz="1400" dirty="0"/>
                        <a:t>Fatigue</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68</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65</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13</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29</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3</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4"/>
                  </a:ext>
                </a:extLst>
              </a:tr>
              <a:tr h="353659">
                <a:tc>
                  <a:txBody>
                    <a:bodyPr/>
                    <a:lstStyle/>
                    <a:p>
                      <a:r>
                        <a:rPr lang="en-US" sz="1400" dirty="0"/>
                        <a:t>Diarrhea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16</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90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22</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3</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5"/>
                  </a:ext>
                </a:extLst>
              </a:tr>
              <a:tr h="353659">
                <a:tc>
                  <a:txBody>
                    <a:bodyPr/>
                    <a:lstStyle/>
                    <a:p>
                      <a:r>
                        <a:rPr lang="en-US" sz="1400" dirty="0"/>
                        <a:t>Nausea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23</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65</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5</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46</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6"/>
                  </a:ext>
                </a:extLst>
              </a:tr>
              <a:tr h="353659">
                <a:tc>
                  <a:txBody>
                    <a:bodyPr/>
                    <a:lstStyle/>
                    <a:p>
                      <a:r>
                        <a:rPr lang="en-US" sz="1400" dirty="0"/>
                        <a:t>Vomiting </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5</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35</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25</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7"/>
                  </a:ext>
                </a:extLst>
              </a:tr>
              <a:tr h="573799">
                <a:tc>
                  <a:txBody>
                    <a:bodyPr/>
                    <a:lstStyle/>
                    <a:p>
                      <a:r>
                        <a:rPr lang="en-US" sz="1400" dirty="0"/>
                        <a:t>QTc prolongation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NR</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NR</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NR</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NR</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t>8</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3" name="TextBox 2"/>
          <p:cNvSpPr txBox="1"/>
          <p:nvPr/>
        </p:nvSpPr>
        <p:spPr>
          <a:xfrm>
            <a:off x="950364" y="6291476"/>
            <a:ext cx="6999504" cy="646331"/>
          </a:xfrm>
          <a:prstGeom prst="rect">
            <a:avLst/>
          </a:prstGeom>
          <a:noFill/>
        </p:spPr>
        <p:txBody>
          <a:bodyPr wrap="square" rtlCol="0">
            <a:spAutoFit/>
          </a:bodyPr>
          <a:lstStyle/>
          <a:p>
            <a:r>
              <a:rPr lang="en-US" sz="1200" dirty="0" err="1">
                <a:solidFill>
                  <a:schemeClr val="tx2"/>
                </a:solidFill>
              </a:rPr>
              <a:t>Barroso</a:t>
            </a:r>
            <a:r>
              <a:rPr lang="en-US" sz="1200" dirty="0">
                <a:solidFill>
                  <a:schemeClr val="tx2"/>
                </a:solidFill>
              </a:rPr>
              <a:t>-Sousa R, et al. </a:t>
            </a:r>
            <a:r>
              <a:rPr lang="en-US" sz="1200" i="1" dirty="0">
                <a:solidFill>
                  <a:schemeClr val="tx2"/>
                </a:solidFill>
              </a:rPr>
              <a:t>Breast Care (Basel)</a:t>
            </a:r>
            <a:r>
              <a:rPr lang="en-US" sz="1200" dirty="0">
                <a:solidFill>
                  <a:schemeClr val="tx2"/>
                </a:solidFill>
              </a:rPr>
              <a:t>. 2016;11:167-73.</a:t>
            </a:r>
          </a:p>
          <a:p>
            <a:r>
              <a:rPr lang="en-US" sz="1200" dirty="0" err="1">
                <a:solidFill>
                  <a:schemeClr val="tx2"/>
                </a:solidFill>
              </a:rPr>
              <a:t>Ibrance</a:t>
            </a:r>
            <a:r>
              <a:rPr lang="en-US" sz="1200" dirty="0">
                <a:solidFill>
                  <a:schemeClr val="tx2"/>
                </a:solidFill>
              </a:rPr>
              <a:t> package insert 2017;  </a:t>
            </a:r>
            <a:r>
              <a:rPr lang="en-US" sz="1200" dirty="0" err="1">
                <a:solidFill>
                  <a:schemeClr val="tx2"/>
                </a:solidFill>
              </a:rPr>
              <a:t>Kisqali</a:t>
            </a:r>
            <a:r>
              <a:rPr lang="en-US" sz="1200" dirty="0">
                <a:solidFill>
                  <a:schemeClr val="tx2"/>
                </a:solidFill>
              </a:rPr>
              <a:t> package insert 2017; </a:t>
            </a:r>
            <a:r>
              <a:rPr lang="en-US" sz="1200" dirty="0" err="1">
                <a:solidFill>
                  <a:schemeClr val="tx2"/>
                </a:solidFill>
              </a:rPr>
              <a:t>Verzenio</a:t>
            </a:r>
            <a:r>
              <a:rPr lang="en-US" sz="1200" dirty="0">
                <a:solidFill>
                  <a:schemeClr val="tx2"/>
                </a:solidFill>
              </a:rPr>
              <a:t> package insert, 2017. Accessed July 9, 2018.</a:t>
            </a:r>
          </a:p>
        </p:txBody>
      </p:sp>
    </p:spTree>
    <p:extLst>
      <p:ext uri="{BB962C8B-B14F-4D97-AF65-F5344CB8AC3E}">
        <p14:creationId xmlns:p14="http://schemas.microsoft.com/office/powerpoint/2010/main" val="20890618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577" y="101600"/>
            <a:ext cx="8259823" cy="6324600"/>
          </a:xfrm>
          <a:prstGeom prst="rect">
            <a:avLst/>
          </a:prstGeom>
        </p:spPr>
      </p:pic>
    </p:spTree>
    <p:extLst>
      <p:ext uri="{BB962C8B-B14F-4D97-AF65-F5344CB8AC3E}">
        <p14:creationId xmlns:p14="http://schemas.microsoft.com/office/powerpoint/2010/main" val="296000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15962"/>
          </a:xfrm>
        </p:spPr>
        <p:txBody>
          <a:bodyPr>
            <a:normAutofit fontScale="90000"/>
          </a:bodyPr>
          <a:lstStyle/>
          <a:p>
            <a:r>
              <a:rPr lang="en-US" dirty="0" smtClean="0"/>
              <a:t>Telling Others </a:t>
            </a:r>
            <a:endParaRPr lang="en-US" dirty="0"/>
          </a:p>
        </p:txBody>
      </p:sp>
      <p:sp>
        <p:nvSpPr>
          <p:cNvPr id="3" name="Content Placeholder 2"/>
          <p:cNvSpPr>
            <a:spLocks noGrp="1"/>
          </p:cNvSpPr>
          <p:nvPr>
            <p:ph idx="4294967295"/>
          </p:nvPr>
        </p:nvSpPr>
        <p:spPr>
          <a:xfrm>
            <a:off x="125849" y="1257300"/>
            <a:ext cx="8569104" cy="5600700"/>
          </a:xfrm>
        </p:spPr>
        <p:txBody>
          <a:bodyPr>
            <a:noAutofit/>
          </a:bodyPr>
          <a:lstStyle/>
          <a:p>
            <a:r>
              <a:rPr lang="en-US" sz="1600" dirty="0" smtClean="0"/>
              <a:t>Decide </a:t>
            </a:r>
            <a:r>
              <a:rPr lang="en-US" sz="1600" dirty="0"/>
              <a:t>on whom you want to tell yourself, and plan out the conversation in advance. </a:t>
            </a:r>
            <a:endParaRPr lang="en-US" sz="1600" dirty="0" smtClean="0"/>
          </a:p>
          <a:p>
            <a:endParaRPr lang="en-US" sz="1600" dirty="0"/>
          </a:p>
          <a:p>
            <a:r>
              <a:rPr lang="en-US" sz="1600" dirty="0" smtClean="0"/>
              <a:t>Be </a:t>
            </a:r>
            <a:r>
              <a:rPr lang="en-US" sz="1600" dirty="0"/>
              <a:t>prepared to accept and ask for help. </a:t>
            </a:r>
            <a:endParaRPr lang="en-US" sz="1600" dirty="0" smtClean="0"/>
          </a:p>
          <a:p>
            <a:endParaRPr lang="en-US" sz="1600" dirty="0"/>
          </a:p>
          <a:p>
            <a:r>
              <a:rPr lang="en-US" sz="1600" dirty="0" smtClean="0"/>
              <a:t>Tell </a:t>
            </a:r>
            <a:r>
              <a:rPr lang="en-US" sz="1600" dirty="0"/>
              <a:t>loved ones what the plan will be for sharing updates about your condition. </a:t>
            </a:r>
            <a:endParaRPr lang="en-US" sz="1600" u="sng" dirty="0">
              <a:hlinkClick r:id="rId3"/>
            </a:endParaRPr>
          </a:p>
          <a:p>
            <a:endParaRPr lang="en-US" sz="1600" dirty="0" smtClean="0"/>
          </a:p>
          <a:p>
            <a:r>
              <a:rPr lang="en-US" sz="1600" dirty="0" smtClean="0"/>
              <a:t>Set </a:t>
            </a:r>
            <a:r>
              <a:rPr lang="en-US" sz="1600" dirty="0"/>
              <a:t>limits on communication if you need to. </a:t>
            </a:r>
            <a:endParaRPr lang="en-US" sz="1600" dirty="0" smtClean="0"/>
          </a:p>
          <a:p>
            <a:endParaRPr lang="en-US" sz="1600" dirty="0"/>
          </a:p>
          <a:p>
            <a:r>
              <a:rPr lang="en-US" sz="1600" dirty="0"/>
              <a:t>Understand that family and friends may not respond the way you want them to. </a:t>
            </a:r>
            <a:endParaRPr lang="en-US" sz="1600" dirty="0" smtClean="0"/>
          </a:p>
          <a:p>
            <a:pPr lvl="1"/>
            <a:r>
              <a:rPr lang="en-US" sz="1600" dirty="0" smtClean="0"/>
              <a:t>Be </a:t>
            </a:r>
            <a:r>
              <a:rPr lang="en-US" sz="1600" dirty="0"/>
              <a:t>prepared for the fact that some people might say or do the wrong thing, not because they are unkind, but simply because they do not know how to respond. They might look for reasons why you got breast cancer, such as diet, exercise, or lifestyle factors</a:t>
            </a:r>
            <a:r>
              <a:rPr lang="en-US" sz="1600" dirty="0" smtClean="0"/>
              <a:t>.</a:t>
            </a:r>
          </a:p>
          <a:p>
            <a:pPr lvl="1"/>
            <a:r>
              <a:rPr lang="en-US" sz="1600" dirty="0" smtClean="0"/>
              <a:t> </a:t>
            </a:r>
            <a:r>
              <a:rPr lang="en-US" sz="1600" dirty="0"/>
              <a:t>They might offer up clichés such as “Be strong,” “Stay positive,” or “If anyone can handle this, it’s you.</a:t>
            </a:r>
            <a:r>
              <a:rPr lang="en-US" sz="1600" dirty="0" smtClean="0"/>
              <a:t>”</a:t>
            </a:r>
          </a:p>
          <a:p>
            <a:endParaRPr lang="en-US" sz="1600" dirty="0" smtClean="0"/>
          </a:p>
          <a:p>
            <a:r>
              <a:rPr lang="en-US" sz="1600" dirty="0" smtClean="0"/>
              <a:t>Remember </a:t>
            </a:r>
            <a:r>
              <a:rPr lang="en-US" sz="1600" dirty="0"/>
              <a:t>that you have control over how far you want to spread the word. </a:t>
            </a:r>
            <a:endParaRPr lang="en-US" sz="1600" dirty="0" smtClean="0"/>
          </a:p>
          <a:p>
            <a:pPr lvl="1"/>
            <a:r>
              <a:rPr lang="en-US" sz="1600" dirty="0" smtClean="0"/>
              <a:t>While </a:t>
            </a:r>
            <a:r>
              <a:rPr lang="en-US" sz="1600" dirty="0"/>
              <a:t>it is important to tell your closest relatives, friends, and people who will be affected directly, you can decide whether or not you wish to inform anyone else. </a:t>
            </a:r>
            <a:endParaRPr lang="en-US" sz="1600" dirty="0" smtClean="0"/>
          </a:p>
          <a:p>
            <a:pPr marL="457200" lvl="1" indent="0">
              <a:buNone/>
            </a:pPr>
            <a:endParaRPr lang="en-US" sz="1000" dirty="0" smtClean="0"/>
          </a:p>
          <a:p>
            <a:pPr marL="457200" lvl="1" indent="0">
              <a:buNone/>
            </a:pPr>
            <a:r>
              <a:rPr lang="en-US" sz="1400" dirty="0" err="1"/>
              <a:t>www.breastcancer.org</a:t>
            </a:r>
            <a:endParaRPr lang="en-US" sz="1400" dirty="0"/>
          </a:p>
          <a:p>
            <a:pPr marL="457200" lvl="1" indent="0">
              <a:buNone/>
            </a:pPr>
            <a:endParaRPr lang="en-US" sz="1400" dirty="0" smtClean="0"/>
          </a:p>
          <a:p>
            <a:pPr marL="457200" lvl="1" indent="0">
              <a:buNone/>
            </a:pPr>
            <a:endParaRPr lang="en-US" sz="1400" dirty="0" smtClean="0"/>
          </a:p>
        </p:txBody>
      </p:sp>
    </p:spTree>
    <p:extLst>
      <p:ext uri="{BB962C8B-B14F-4D97-AF65-F5344CB8AC3E}">
        <p14:creationId xmlns:p14="http://schemas.microsoft.com/office/powerpoint/2010/main" val="416556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1638"/>
          </a:xfrm>
        </p:spPr>
        <p:txBody>
          <a:bodyPr>
            <a:noAutofit/>
          </a:bodyPr>
          <a:lstStyle/>
          <a:p>
            <a:r>
              <a:rPr lang="en-US" sz="3600" dirty="0" smtClean="0"/>
              <a:t>Unsupportive Social Interactions</a:t>
            </a:r>
            <a:br>
              <a:rPr lang="en-US" sz="3600" dirty="0" smtClean="0"/>
            </a:br>
            <a:r>
              <a:rPr lang="en-US" sz="3600" dirty="0" smtClean="0"/>
              <a:t>(USI)</a:t>
            </a:r>
            <a:endParaRPr lang="en-US" sz="3600" dirty="0"/>
          </a:p>
        </p:txBody>
      </p:sp>
      <p:sp>
        <p:nvSpPr>
          <p:cNvPr id="3" name="Content Placeholder 2"/>
          <p:cNvSpPr>
            <a:spLocks noGrp="1"/>
          </p:cNvSpPr>
          <p:nvPr>
            <p:ph idx="1"/>
          </p:nvPr>
        </p:nvSpPr>
        <p:spPr>
          <a:xfrm>
            <a:off x="457200" y="889000"/>
            <a:ext cx="8229600" cy="5600699"/>
          </a:xfrm>
        </p:spPr>
        <p:txBody>
          <a:bodyPr>
            <a:normAutofit fontScale="25000" lnSpcReduction="20000"/>
          </a:bodyPr>
          <a:lstStyle/>
          <a:p>
            <a:endParaRPr lang="en-US" sz="5500" dirty="0" smtClean="0"/>
          </a:p>
          <a:p>
            <a:endParaRPr lang="en-US" sz="5500" dirty="0" smtClean="0"/>
          </a:p>
          <a:p>
            <a:endParaRPr lang="en-US" sz="5500" dirty="0" smtClean="0"/>
          </a:p>
          <a:p>
            <a:r>
              <a:rPr lang="en-US" sz="8000" dirty="0" smtClean="0"/>
              <a:t>Stressor-Specific unsupportive responses people with cancer receive from others</a:t>
            </a:r>
          </a:p>
          <a:p>
            <a:pPr lvl="1"/>
            <a:r>
              <a:rPr lang="en-US" sz="8000" dirty="0" smtClean="0"/>
              <a:t>Spouses, family, friends and healthcare workers can be unhelpful, avoidant, minimizing and constraining</a:t>
            </a:r>
          </a:p>
          <a:p>
            <a:r>
              <a:rPr lang="en-US" sz="8000" dirty="0" smtClean="0"/>
              <a:t>Feeling unsupportive can lead to:</a:t>
            </a:r>
          </a:p>
          <a:p>
            <a:pPr lvl="1"/>
            <a:r>
              <a:rPr lang="en-US" sz="8000" dirty="0" smtClean="0"/>
              <a:t>Avoiding the topic</a:t>
            </a:r>
          </a:p>
          <a:p>
            <a:pPr lvl="1"/>
            <a:r>
              <a:rPr lang="en-US" sz="8000" dirty="0" smtClean="0"/>
              <a:t>Increase stress</a:t>
            </a:r>
          </a:p>
          <a:p>
            <a:pPr lvl="1"/>
            <a:r>
              <a:rPr lang="en-US" sz="8000" dirty="0" smtClean="0"/>
              <a:t>Alienated from one’s social network</a:t>
            </a:r>
          </a:p>
          <a:p>
            <a:pPr lvl="1"/>
            <a:r>
              <a:rPr lang="en-US" sz="8000" dirty="0" smtClean="0"/>
              <a:t>Depression</a:t>
            </a:r>
          </a:p>
          <a:p>
            <a:pPr lvl="1"/>
            <a:r>
              <a:rPr lang="en-US" sz="8000" dirty="0" smtClean="0"/>
              <a:t>Poorer psychological well-being</a:t>
            </a:r>
          </a:p>
          <a:p>
            <a:pPr lvl="1"/>
            <a:r>
              <a:rPr lang="en-US" sz="8000" dirty="0" smtClean="0"/>
              <a:t>Unsupportive environment can cause more harm then the benefit of a supportive one</a:t>
            </a:r>
          </a:p>
          <a:p>
            <a:r>
              <a:rPr lang="en-US" sz="8400" dirty="0" smtClean="0"/>
              <a:t>The period following diagnosis is the most stressful for all cancer patients</a:t>
            </a:r>
          </a:p>
          <a:p>
            <a:pPr lvl="1"/>
            <a:r>
              <a:rPr lang="en-US" sz="8000" dirty="0" smtClean="0"/>
              <a:t>Early Adjustment is associated with overall well being</a:t>
            </a:r>
          </a:p>
          <a:p>
            <a:pPr marL="457200" lvl="1" indent="0">
              <a:buNone/>
            </a:pPr>
            <a:endParaRPr lang="en-US" sz="4000" dirty="0" smtClean="0"/>
          </a:p>
          <a:p>
            <a:pPr marL="0" indent="0">
              <a:buNone/>
            </a:pPr>
            <a:r>
              <a:rPr lang="en-US" sz="4800" dirty="0" smtClean="0"/>
              <a:t>Figueiredo</a:t>
            </a:r>
            <a:r>
              <a:rPr lang="en-US" sz="4800" dirty="0"/>
              <a:t> </a:t>
            </a:r>
            <a:r>
              <a:rPr lang="en-US" sz="4800" dirty="0" smtClean="0"/>
              <a:t>ML, et al. (2004).</a:t>
            </a:r>
            <a:r>
              <a:rPr lang="en-US" sz="4800" i="1" dirty="0" smtClean="0"/>
              <a:t>Psych-Onc</a:t>
            </a:r>
            <a:r>
              <a:rPr lang="en-US" sz="4800" dirty="0" smtClean="0"/>
              <a:t>.13: 96-105</a:t>
            </a:r>
            <a:endParaRPr lang="en-US" sz="4800" dirty="0"/>
          </a:p>
          <a:p>
            <a:endParaRPr lang="en-US" sz="5500" dirty="0" smtClean="0"/>
          </a:p>
          <a:p>
            <a:endParaRPr lang="en-US" sz="5500" dirty="0"/>
          </a:p>
          <a:p>
            <a:endParaRPr lang="en-US" sz="5500" dirty="0" smtClean="0"/>
          </a:p>
          <a:p>
            <a:endParaRPr lang="en-US" dirty="0" smtClean="0"/>
          </a:p>
          <a:p>
            <a:endParaRPr lang="en-US" dirty="0"/>
          </a:p>
        </p:txBody>
      </p:sp>
    </p:spTree>
    <p:extLst>
      <p:ext uri="{BB962C8B-B14F-4D97-AF65-F5344CB8AC3E}">
        <p14:creationId xmlns:p14="http://schemas.microsoft.com/office/powerpoint/2010/main" val="7976649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Unsupportive Social Interactions</a:t>
            </a:r>
            <a:br>
              <a:rPr lang="en-US" sz="3600" dirty="0"/>
            </a:br>
            <a:r>
              <a:rPr lang="en-US" sz="3600" dirty="0"/>
              <a:t>(USI)</a:t>
            </a:r>
          </a:p>
        </p:txBody>
      </p:sp>
      <p:sp>
        <p:nvSpPr>
          <p:cNvPr id="3" name="Content Placeholder 2"/>
          <p:cNvSpPr>
            <a:spLocks noGrp="1"/>
          </p:cNvSpPr>
          <p:nvPr>
            <p:ph idx="1"/>
          </p:nvPr>
        </p:nvSpPr>
        <p:spPr>
          <a:xfrm>
            <a:off x="457200" y="1600200"/>
            <a:ext cx="8229600" cy="4737100"/>
          </a:xfrm>
        </p:spPr>
        <p:txBody>
          <a:bodyPr>
            <a:noAutofit/>
          </a:bodyPr>
          <a:lstStyle/>
          <a:p>
            <a:r>
              <a:rPr lang="en-US" sz="2000" dirty="0"/>
              <a:t>Lally and et al noted after analysis of 70 incidents the following groupings.</a:t>
            </a:r>
          </a:p>
          <a:p>
            <a:pPr lvl="1"/>
            <a:r>
              <a:rPr lang="en-US" sz="2000" dirty="0"/>
              <a:t>Bumbling- awkward, uncomfortable, intrusive, fixing the person- offering advice, </a:t>
            </a:r>
            <a:r>
              <a:rPr lang="en-US" sz="2000" dirty="0" smtClean="0"/>
              <a:t>sad </a:t>
            </a:r>
            <a:r>
              <a:rPr lang="en-US" sz="2000" dirty="0"/>
              <a:t>tone </a:t>
            </a:r>
          </a:p>
          <a:p>
            <a:pPr lvl="1"/>
            <a:r>
              <a:rPr lang="en-US" sz="2000" dirty="0"/>
              <a:t>Smothering- female friends, mothers, adult daughters</a:t>
            </a:r>
          </a:p>
          <a:p>
            <a:pPr lvl="1"/>
            <a:r>
              <a:rPr lang="en-US" sz="2000" dirty="0"/>
              <a:t>Over sharing </a:t>
            </a:r>
          </a:p>
          <a:p>
            <a:pPr lvl="1"/>
            <a:r>
              <a:rPr lang="en-US" sz="2000" dirty="0"/>
              <a:t>Reacting with Intense Emotion</a:t>
            </a:r>
          </a:p>
          <a:p>
            <a:pPr lvl="1"/>
            <a:r>
              <a:rPr lang="en-US" sz="2000" dirty="0"/>
              <a:t>Distancing</a:t>
            </a:r>
          </a:p>
          <a:p>
            <a:pPr lvl="1"/>
            <a:r>
              <a:rPr lang="en-US" sz="2000" dirty="0"/>
              <a:t>Minimizing- too upbeat</a:t>
            </a:r>
          </a:p>
          <a:p>
            <a:pPr lvl="1"/>
            <a:r>
              <a:rPr lang="en-US" sz="2000" dirty="0"/>
              <a:t>Blaming </a:t>
            </a:r>
          </a:p>
          <a:p>
            <a:pPr lvl="1"/>
            <a:r>
              <a:rPr lang="en-US" sz="2000" dirty="0"/>
              <a:t>Premature Grieving</a:t>
            </a:r>
          </a:p>
          <a:p>
            <a:pPr lvl="1"/>
            <a:r>
              <a:rPr lang="en-US" sz="2000" dirty="0"/>
              <a:t>Unauthorized Disclosure </a:t>
            </a:r>
            <a:endParaRPr lang="en-US" sz="2000" dirty="0" smtClean="0"/>
          </a:p>
          <a:p>
            <a:pPr lvl="1"/>
            <a:endParaRPr lang="en-US" sz="1400" dirty="0"/>
          </a:p>
          <a:p>
            <a:endParaRPr lang="en-US" sz="1400" dirty="0" smtClean="0"/>
          </a:p>
          <a:p>
            <a:r>
              <a:rPr lang="en-US" sz="1400" dirty="0" smtClean="0"/>
              <a:t>Lally RM, et al. (2013) </a:t>
            </a:r>
            <a:r>
              <a:rPr lang="en-US" sz="1400" i="1" dirty="0" smtClean="0"/>
              <a:t>J of PsychSoc Onc</a:t>
            </a:r>
            <a:r>
              <a:rPr lang="en-US" sz="1400" dirty="0" smtClean="0"/>
              <a:t>. 13:468-488.</a:t>
            </a:r>
          </a:p>
          <a:p>
            <a:endParaRPr lang="en-US" sz="2000" dirty="0" smtClean="0"/>
          </a:p>
        </p:txBody>
      </p:sp>
    </p:spTree>
    <p:extLst>
      <p:ext uri="{BB962C8B-B14F-4D97-AF65-F5344CB8AC3E}">
        <p14:creationId xmlns:p14="http://schemas.microsoft.com/office/powerpoint/2010/main" val="28658792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Nurses Supportive Social Interactions </a:t>
            </a:r>
            <a:endParaRPr lang="en-US" dirty="0"/>
          </a:p>
        </p:txBody>
      </p:sp>
      <p:sp>
        <p:nvSpPr>
          <p:cNvPr id="3" name="Content Placeholder 2"/>
          <p:cNvSpPr>
            <a:spLocks noGrp="1"/>
          </p:cNvSpPr>
          <p:nvPr>
            <p:ph idx="1"/>
          </p:nvPr>
        </p:nvSpPr>
        <p:spPr>
          <a:xfrm>
            <a:off x="864382" y="1619473"/>
            <a:ext cx="7396970" cy="4768264"/>
          </a:xfrm>
        </p:spPr>
        <p:txBody>
          <a:bodyPr>
            <a:normAutofit/>
          </a:bodyPr>
          <a:lstStyle/>
          <a:p>
            <a:r>
              <a:rPr lang="en-US" sz="2400" dirty="0" smtClean="0"/>
              <a:t>“The nurses understand-even if I haven’t said anything- you know if something isn’t right”</a:t>
            </a:r>
          </a:p>
          <a:p>
            <a:r>
              <a:rPr lang="en-US" sz="2400" dirty="0" smtClean="0"/>
              <a:t>“ Nurses always sit and talk a little….and just reach over and touch you and talk to you- that’s really nice.”</a:t>
            </a:r>
          </a:p>
          <a:p>
            <a:r>
              <a:rPr lang="en-US" sz="2400" dirty="0" smtClean="0"/>
              <a:t>“You’re given so much information…the nurses repeat anything no matter how many times you ask. </a:t>
            </a:r>
          </a:p>
          <a:p>
            <a:r>
              <a:rPr lang="en-US" sz="2400" dirty="0" smtClean="0"/>
              <a:t>“Nurse X came to see  me even though she wasn’t looking after me that shift….she wanted to know what my week had been….it was so good to see her.”</a:t>
            </a:r>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r>
              <a:rPr lang="en-US" sz="1000" dirty="0" err="1" smtClean="0"/>
              <a:t>Krishnasamy</a:t>
            </a:r>
            <a:r>
              <a:rPr lang="en-US" sz="1000" dirty="0" smtClean="0"/>
              <a:t>, M., 1996, </a:t>
            </a:r>
            <a:r>
              <a:rPr lang="en-US" sz="1000" i="1" dirty="0" err="1" smtClean="0"/>
              <a:t>Eur</a:t>
            </a:r>
            <a:r>
              <a:rPr lang="en-US" sz="1000" i="1" dirty="0" smtClean="0"/>
              <a:t> Journal of Cancer Care </a:t>
            </a:r>
            <a:endParaRPr lang="en-US" sz="1000" i="1" dirty="0"/>
          </a:p>
        </p:txBody>
      </p:sp>
    </p:spTree>
    <p:extLst>
      <p:ext uri="{BB962C8B-B14F-4D97-AF65-F5344CB8AC3E}">
        <p14:creationId xmlns:p14="http://schemas.microsoft.com/office/powerpoint/2010/main" val="165600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 By Nurses</a:t>
            </a:r>
            <a:endParaRPr lang="en-US" dirty="0"/>
          </a:p>
        </p:txBody>
      </p:sp>
      <p:sp>
        <p:nvSpPr>
          <p:cNvPr id="3" name="Content Placeholder 2"/>
          <p:cNvSpPr>
            <a:spLocks noGrp="1"/>
          </p:cNvSpPr>
          <p:nvPr>
            <p:ph idx="1"/>
          </p:nvPr>
        </p:nvSpPr>
        <p:spPr>
          <a:xfrm>
            <a:off x="864381" y="1537917"/>
            <a:ext cx="7315405" cy="5084952"/>
          </a:xfrm>
        </p:spPr>
        <p:txBody>
          <a:bodyPr>
            <a:normAutofit fontScale="92500" lnSpcReduction="20000"/>
          </a:bodyPr>
          <a:lstStyle/>
          <a:p>
            <a:r>
              <a:rPr lang="en-US" sz="2800" dirty="0" smtClean="0"/>
              <a:t>“that nurse hadn’t bother to get to know me, to understand me-she didn’t realize how depressed I was.”</a:t>
            </a:r>
          </a:p>
          <a:p>
            <a:r>
              <a:rPr lang="en-US" sz="2800" dirty="0" smtClean="0"/>
              <a:t>“Saying the same thing over and over….you feel like no one’s listened.  It make me feel stupid.”</a:t>
            </a:r>
          </a:p>
          <a:p>
            <a:r>
              <a:rPr lang="en-US" sz="2800" dirty="0" smtClean="0"/>
              <a:t>“Having someone half you age have control, not listen or they think they have control over you is infuriating- you just want respect- really listen to me.”</a:t>
            </a:r>
          </a:p>
          <a:p>
            <a:r>
              <a:rPr lang="en-US" sz="2800" dirty="0" smtClean="0"/>
              <a:t>“some nurses are talking out of their hats and you know it….you ask a question because you need an answer….it doesn’t help….”</a:t>
            </a:r>
          </a:p>
          <a:p>
            <a:endParaRPr lang="en-US" dirty="0" smtClean="0"/>
          </a:p>
          <a:p>
            <a:r>
              <a:rPr lang="en-US" sz="1000" dirty="0" err="1"/>
              <a:t>Krishnasamy</a:t>
            </a:r>
            <a:r>
              <a:rPr lang="en-US" sz="1000" dirty="0"/>
              <a:t>, M., 1996, </a:t>
            </a:r>
            <a:r>
              <a:rPr lang="en-US" sz="1000" i="1" dirty="0" err="1"/>
              <a:t>Eur</a:t>
            </a:r>
            <a:r>
              <a:rPr lang="en-US" sz="1000" i="1" dirty="0"/>
              <a:t> Journal of Cancer Care </a:t>
            </a:r>
          </a:p>
          <a:p>
            <a:endParaRPr lang="en-US" dirty="0"/>
          </a:p>
        </p:txBody>
      </p:sp>
    </p:spTree>
    <p:extLst>
      <p:ext uri="{BB962C8B-B14F-4D97-AF65-F5344CB8AC3E}">
        <p14:creationId xmlns:p14="http://schemas.microsoft.com/office/powerpoint/2010/main" val="394387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Unhelpful Nursing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7572346"/>
              </p:ext>
            </p:extLst>
          </p:nvPr>
        </p:nvGraphicFramePr>
        <p:xfrm>
          <a:off x="457200" y="1689379"/>
          <a:ext cx="8216537" cy="4520272"/>
        </p:xfrm>
        <a:graphic>
          <a:graphicData uri="http://schemas.openxmlformats.org/drawingml/2006/table">
            <a:tbl>
              <a:tblPr firstRow="1" bandRow="1">
                <a:tableStyleId>{5C22544A-7EE6-4342-B048-85BDC9FD1C3A}</a:tableStyleId>
              </a:tblPr>
              <a:tblGrid>
                <a:gridCol w="2817223">
                  <a:extLst>
                    <a:ext uri="{9D8B030D-6E8A-4147-A177-3AD203B41FA5}">
                      <a16:colId xmlns="" xmlns:a16="http://schemas.microsoft.com/office/drawing/2014/main" val="333261917"/>
                    </a:ext>
                  </a:extLst>
                </a:gridCol>
                <a:gridCol w="2699657">
                  <a:extLst>
                    <a:ext uri="{9D8B030D-6E8A-4147-A177-3AD203B41FA5}">
                      <a16:colId xmlns="" xmlns:a16="http://schemas.microsoft.com/office/drawing/2014/main" val="2200594885"/>
                    </a:ext>
                  </a:extLst>
                </a:gridCol>
                <a:gridCol w="2699657">
                  <a:extLst>
                    <a:ext uri="{9D8B030D-6E8A-4147-A177-3AD203B41FA5}">
                      <a16:colId xmlns="" xmlns:a16="http://schemas.microsoft.com/office/drawing/2014/main" val="2850468810"/>
                    </a:ext>
                  </a:extLst>
                </a:gridCol>
              </a:tblGrid>
              <a:tr h="858351">
                <a:tc>
                  <a:txBody>
                    <a:bodyPr/>
                    <a:lstStyle/>
                    <a:p>
                      <a:r>
                        <a:rPr lang="en-US" dirty="0" smtClean="0"/>
                        <a:t>Category</a:t>
                      </a:r>
                      <a:endParaRPr lang="en-US" dirty="0"/>
                    </a:p>
                  </a:txBody>
                  <a:tcPr/>
                </a:tc>
                <a:tc>
                  <a:txBody>
                    <a:bodyPr/>
                    <a:lstStyle/>
                    <a:p>
                      <a:r>
                        <a:rPr lang="en-US" dirty="0" smtClean="0"/>
                        <a:t>Definition</a:t>
                      </a:r>
                      <a:endParaRPr lang="en-US" dirty="0"/>
                    </a:p>
                  </a:txBody>
                  <a:tcPr/>
                </a:tc>
                <a:tc>
                  <a:txBody>
                    <a:bodyPr/>
                    <a:lstStyle/>
                    <a:p>
                      <a:r>
                        <a:rPr lang="en-US" dirty="0" smtClean="0"/>
                        <a:t>Example</a:t>
                      </a:r>
                      <a:endParaRPr lang="en-US" dirty="0"/>
                    </a:p>
                  </a:txBody>
                  <a:tcPr/>
                </a:tc>
                <a:extLst>
                  <a:ext uri="{0D108BD9-81ED-4DB2-BD59-A6C34878D82A}">
                    <a16:rowId xmlns="" xmlns:a16="http://schemas.microsoft.com/office/drawing/2014/main" val="4054642103"/>
                  </a:ext>
                </a:extLst>
              </a:tr>
              <a:tr h="851521">
                <a:tc>
                  <a:txBody>
                    <a:bodyPr/>
                    <a:lstStyle/>
                    <a:p>
                      <a:r>
                        <a:rPr lang="en-US" sz="1200" dirty="0" smtClean="0"/>
                        <a:t>Suggests negative attribution</a:t>
                      </a:r>
                      <a:endParaRPr lang="en-US" sz="1200" dirty="0"/>
                    </a:p>
                  </a:txBody>
                  <a:tcPr/>
                </a:tc>
                <a:tc>
                  <a:txBody>
                    <a:bodyPr/>
                    <a:lstStyle/>
                    <a:p>
                      <a:r>
                        <a:rPr lang="en-US" sz="1200" dirty="0" smtClean="0"/>
                        <a:t>Conveys feeling of guilt, incompetence, blame or burden</a:t>
                      </a:r>
                      <a:endParaRPr lang="en-US" sz="1200" dirty="0"/>
                    </a:p>
                  </a:txBody>
                  <a:tcPr/>
                </a:tc>
                <a:tc>
                  <a:txBody>
                    <a:bodyPr/>
                    <a:lstStyle/>
                    <a:p>
                      <a:r>
                        <a:rPr lang="en-US" sz="1200" dirty="0" smtClean="0"/>
                        <a:t>“ I feel stupid”</a:t>
                      </a:r>
                      <a:endParaRPr lang="en-US" sz="1200" dirty="0"/>
                    </a:p>
                  </a:txBody>
                  <a:tcPr/>
                </a:tc>
                <a:extLst>
                  <a:ext uri="{0D108BD9-81ED-4DB2-BD59-A6C34878D82A}">
                    <a16:rowId xmlns="" xmlns:a16="http://schemas.microsoft.com/office/drawing/2014/main" val="717166944"/>
                  </a:ext>
                </a:extLst>
              </a:tr>
              <a:tr h="702600">
                <a:tc>
                  <a:txBody>
                    <a:bodyPr/>
                    <a:lstStyle/>
                    <a:p>
                      <a:r>
                        <a:rPr lang="en-US" sz="1200" dirty="0" smtClean="0"/>
                        <a:t>Conveys lack of intimacy</a:t>
                      </a:r>
                      <a:endParaRPr lang="en-US" sz="1200" dirty="0"/>
                    </a:p>
                  </a:txBody>
                  <a:tcPr/>
                </a:tc>
                <a:tc>
                  <a:txBody>
                    <a:bodyPr/>
                    <a:lstStyle/>
                    <a:p>
                      <a:r>
                        <a:rPr lang="en-US" sz="1200" dirty="0" smtClean="0"/>
                        <a:t>Fails to provide or convey intimacy</a:t>
                      </a:r>
                      <a:endParaRPr lang="en-US" sz="1200" dirty="0"/>
                    </a:p>
                  </a:txBody>
                  <a:tcPr/>
                </a:tc>
                <a:tc>
                  <a:txBody>
                    <a:bodyPr/>
                    <a:lstStyle/>
                    <a:p>
                      <a:r>
                        <a:rPr lang="en-US" sz="1200" dirty="0" smtClean="0"/>
                        <a:t>“I feel completely alone” </a:t>
                      </a:r>
                      <a:endParaRPr lang="en-US" sz="1200" dirty="0"/>
                    </a:p>
                  </a:txBody>
                  <a:tcPr/>
                </a:tc>
                <a:extLst>
                  <a:ext uri="{0D108BD9-81ED-4DB2-BD59-A6C34878D82A}">
                    <a16:rowId xmlns="" xmlns:a16="http://schemas.microsoft.com/office/drawing/2014/main" val="2598958461"/>
                  </a:ext>
                </a:extLst>
              </a:tr>
              <a:tr h="702600">
                <a:tc>
                  <a:txBody>
                    <a:bodyPr/>
                    <a:lstStyle/>
                    <a:p>
                      <a:r>
                        <a:rPr lang="en-US" sz="1200" dirty="0" smtClean="0"/>
                        <a:t>Conveys lack of respect</a:t>
                      </a:r>
                      <a:endParaRPr lang="en-US" sz="1200" dirty="0"/>
                    </a:p>
                  </a:txBody>
                  <a:tcPr/>
                </a:tc>
                <a:tc>
                  <a:txBody>
                    <a:bodyPr/>
                    <a:lstStyle/>
                    <a:p>
                      <a:r>
                        <a:rPr lang="en-US" sz="1200" dirty="0" smtClean="0"/>
                        <a:t>Fails</a:t>
                      </a:r>
                      <a:r>
                        <a:rPr lang="en-US" sz="1200" baseline="0" dirty="0" smtClean="0"/>
                        <a:t> to allow control and not respectful</a:t>
                      </a:r>
                      <a:endParaRPr lang="en-US" sz="1200" dirty="0"/>
                    </a:p>
                  </a:txBody>
                  <a:tcPr/>
                </a:tc>
                <a:tc>
                  <a:txBody>
                    <a:bodyPr/>
                    <a:lstStyle/>
                    <a:p>
                      <a:r>
                        <a:rPr lang="en-US" sz="1200" dirty="0" smtClean="0"/>
                        <a:t>“you really don’t matter as an individual’</a:t>
                      </a:r>
                      <a:endParaRPr lang="en-US" sz="1200" dirty="0"/>
                    </a:p>
                  </a:txBody>
                  <a:tcPr/>
                </a:tc>
                <a:extLst>
                  <a:ext uri="{0D108BD9-81ED-4DB2-BD59-A6C34878D82A}">
                    <a16:rowId xmlns="" xmlns:a16="http://schemas.microsoft.com/office/drawing/2014/main" val="2556170222"/>
                  </a:ext>
                </a:extLst>
              </a:tr>
              <a:tr h="702600">
                <a:tc>
                  <a:txBody>
                    <a:bodyPr/>
                    <a:lstStyle/>
                    <a:p>
                      <a:r>
                        <a:rPr lang="en-US" sz="1200" dirty="0" smtClean="0"/>
                        <a:t>Uncertainties as regards motives of nurse</a:t>
                      </a:r>
                      <a:endParaRPr lang="en-US" sz="1200" dirty="0"/>
                    </a:p>
                  </a:txBody>
                  <a:tcPr/>
                </a:tc>
                <a:tc>
                  <a:txBody>
                    <a:bodyPr/>
                    <a:lstStyle/>
                    <a:p>
                      <a:r>
                        <a:rPr lang="en-US" sz="1200" dirty="0" smtClean="0"/>
                        <a:t>Fails to provide a clarity of intention or behavior</a:t>
                      </a:r>
                      <a:endParaRPr lang="en-US" sz="1200" dirty="0"/>
                    </a:p>
                  </a:txBody>
                  <a:tcPr/>
                </a:tc>
                <a:tc>
                  <a:txBody>
                    <a:bodyPr/>
                    <a:lstStyle/>
                    <a:p>
                      <a:r>
                        <a:rPr lang="en-US" sz="1200" dirty="0" smtClean="0"/>
                        <a:t>“it felt</a:t>
                      </a:r>
                      <a:r>
                        <a:rPr lang="en-US" sz="1200" baseline="0" dirty="0" smtClean="0"/>
                        <a:t> like the pain self-medication was to save the nurses time”</a:t>
                      </a:r>
                      <a:endParaRPr lang="en-US" sz="1200" dirty="0"/>
                    </a:p>
                  </a:txBody>
                  <a:tcPr/>
                </a:tc>
                <a:extLst>
                  <a:ext uri="{0D108BD9-81ED-4DB2-BD59-A6C34878D82A}">
                    <a16:rowId xmlns="" xmlns:a16="http://schemas.microsoft.com/office/drawing/2014/main" val="1773315079"/>
                  </a:ext>
                </a:extLst>
              </a:tr>
              <a:tr h="702600">
                <a:tc>
                  <a:txBody>
                    <a:bodyPr/>
                    <a:lstStyle/>
                    <a:p>
                      <a:r>
                        <a:rPr lang="en-US" sz="1200" dirty="0" smtClean="0"/>
                        <a:t>Inadequate/conflicting information</a:t>
                      </a:r>
                      <a:endParaRPr lang="en-US" sz="1200" dirty="0"/>
                    </a:p>
                  </a:txBody>
                  <a:tcPr/>
                </a:tc>
                <a:tc>
                  <a:txBody>
                    <a:bodyPr/>
                    <a:lstStyle/>
                    <a:p>
                      <a:r>
                        <a:rPr lang="en-US" sz="1200" dirty="0" smtClean="0"/>
                        <a:t>Fails to</a:t>
                      </a:r>
                      <a:r>
                        <a:rPr lang="en-US" sz="1200" baseline="0" dirty="0" smtClean="0"/>
                        <a:t> </a:t>
                      </a:r>
                      <a:r>
                        <a:rPr lang="en-US" sz="1200" smtClean="0"/>
                        <a:t>provide information, decreases</a:t>
                      </a:r>
                      <a:r>
                        <a:rPr lang="en-US" sz="1200" baseline="0" smtClean="0"/>
                        <a:t> </a:t>
                      </a:r>
                      <a:r>
                        <a:rPr lang="en-US" sz="1200" baseline="0" dirty="0" smtClean="0"/>
                        <a:t>confidence</a:t>
                      </a:r>
                      <a:endParaRPr lang="en-US" sz="1200" dirty="0"/>
                    </a:p>
                  </a:txBody>
                  <a:tcPr/>
                </a:tc>
                <a:tc>
                  <a:txBody>
                    <a:bodyPr/>
                    <a:lstStyle/>
                    <a:p>
                      <a:r>
                        <a:rPr lang="en-US" sz="1200" dirty="0" smtClean="0"/>
                        <a:t>“some days no one knows what is going on”</a:t>
                      </a:r>
                      <a:endParaRPr lang="en-US" sz="1200" dirty="0"/>
                    </a:p>
                  </a:txBody>
                  <a:tcPr/>
                </a:tc>
                <a:extLst>
                  <a:ext uri="{0D108BD9-81ED-4DB2-BD59-A6C34878D82A}">
                    <a16:rowId xmlns="" xmlns:a16="http://schemas.microsoft.com/office/drawing/2014/main" val="4281728073"/>
                  </a:ext>
                </a:extLst>
              </a:tr>
            </a:tbl>
          </a:graphicData>
        </a:graphic>
      </p:graphicFrame>
      <p:sp>
        <p:nvSpPr>
          <p:cNvPr id="5" name="TextBox 4"/>
          <p:cNvSpPr txBox="1"/>
          <p:nvPr/>
        </p:nvSpPr>
        <p:spPr>
          <a:xfrm>
            <a:off x="629214" y="6373032"/>
            <a:ext cx="5022063" cy="246221"/>
          </a:xfrm>
          <a:prstGeom prst="rect">
            <a:avLst/>
          </a:prstGeom>
          <a:noFill/>
        </p:spPr>
        <p:txBody>
          <a:bodyPr wrap="square" rtlCol="0">
            <a:spAutoFit/>
          </a:bodyPr>
          <a:lstStyle/>
          <a:p>
            <a:r>
              <a:rPr lang="en-US" sz="1000" dirty="0" err="1"/>
              <a:t>Krishnasamy</a:t>
            </a:r>
            <a:r>
              <a:rPr lang="en-US" sz="1000" dirty="0"/>
              <a:t>, M., 1996, </a:t>
            </a:r>
            <a:r>
              <a:rPr lang="en-US" sz="1000" i="1" dirty="0" err="1"/>
              <a:t>Eur</a:t>
            </a:r>
            <a:r>
              <a:rPr lang="en-US" sz="1000" i="1" dirty="0"/>
              <a:t> Journal of Cancer Care </a:t>
            </a:r>
          </a:p>
        </p:txBody>
      </p:sp>
    </p:spTree>
    <p:extLst>
      <p:ext uri="{BB962C8B-B14F-4D97-AF65-F5344CB8AC3E}">
        <p14:creationId xmlns:p14="http://schemas.microsoft.com/office/powerpoint/2010/main" val="344159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the Session</a:t>
            </a:r>
            <a:endParaRPr lang="en-US" dirty="0"/>
          </a:p>
        </p:txBody>
      </p:sp>
      <p:sp>
        <p:nvSpPr>
          <p:cNvPr id="3" name="Content Placeholder 2"/>
          <p:cNvSpPr>
            <a:spLocks noGrp="1"/>
          </p:cNvSpPr>
          <p:nvPr>
            <p:ph idx="1"/>
          </p:nvPr>
        </p:nvSpPr>
        <p:spPr>
          <a:xfrm>
            <a:off x="457200" y="1617785"/>
            <a:ext cx="8229600" cy="4508378"/>
          </a:xfrm>
        </p:spPr>
        <p:txBody>
          <a:bodyPr>
            <a:normAutofit fontScale="92500" lnSpcReduction="10000"/>
          </a:bodyPr>
          <a:lstStyle/>
          <a:p>
            <a:pPr marL="0" indent="0">
              <a:buNone/>
            </a:pPr>
            <a:r>
              <a:rPr lang="en-US" dirty="0" smtClean="0"/>
              <a:t>At the conclusion of the session the learner will be able to:</a:t>
            </a:r>
          </a:p>
          <a:p>
            <a:pPr lvl="1"/>
            <a:r>
              <a:rPr lang="en-US" dirty="0" smtClean="0"/>
              <a:t>1. Review the “terror of cancer”</a:t>
            </a:r>
          </a:p>
          <a:p>
            <a:pPr lvl="1"/>
            <a:r>
              <a:rPr lang="en-US" dirty="0" smtClean="0"/>
              <a:t>2. Describe the Praxis Theory of Suffering</a:t>
            </a:r>
          </a:p>
          <a:p>
            <a:pPr lvl="1"/>
            <a:r>
              <a:rPr lang="en-US" dirty="0" smtClean="0"/>
              <a:t>3. Explain Unsupportive Social Interactions </a:t>
            </a:r>
          </a:p>
          <a:p>
            <a:pPr lvl="1"/>
            <a:r>
              <a:rPr lang="en-US" dirty="0" smtClean="0"/>
              <a:t>4. Analyze the research behind the avoidance of double mastectomies. </a:t>
            </a:r>
          </a:p>
          <a:p>
            <a:r>
              <a:rPr lang="en-US" dirty="0" smtClean="0"/>
              <a:t>5. Discuss Survivorship in cancer</a:t>
            </a:r>
          </a:p>
          <a:p>
            <a:r>
              <a:rPr lang="en-US" dirty="0" smtClean="0"/>
              <a:t>6.  List interventions for fatigue in patients with targeted therapy. </a:t>
            </a:r>
          </a:p>
          <a:p>
            <a:endParaRPr lang="en-US" dirty="0"/>
          </a:p>
        </p:txBody>
      </p:sp>
    </p:spTree>
    <p:extLst>
      <p:ext uri="{BB962C8B-B14F-4D97-AF65-F5344CB8AC3E}">
        <p14:creationId xmlns:p14="http://schemas.microsoft.com/office/powerpoint/2010/main" val="20740863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 #2 </a:t>
            </a:r>
            <a:endParaRPr lang="en-US" dirty="0"/>
          </a:p>
        </p:txBody>
      </p:sp>
      <p:sp>
        <p:nvSpPr>
          <p:cNvPr id="3" name="Content Placeholder 2"/>
          <p:cNvSpPr>
            <a:spLocks noGrp="1"/>
          </p:cNvSpPr>
          <p:nvPr>
            <p:ph idx="1"/>
          </p:nvPr>
        </p:nvSpPr>
        <p:spPr/>
        <p:txBody>
          <a:bodyPr/>
          <a:lstStyle/>
          <a:p>
            <a:r>
              <a:rPr lang="en-US" dirty="0" smtClean="0"/>
              <a:t>Re-do of reconstruction </a:t>
            </a:r>
          </a:p>
          <a:p>
            <a:endParaRPr lang="en-US" dirty="0"/>
          </a:p>
          <a:p>
            <a:endParaRPr lang="en-US" dirty="0" smtClean="0"/>
          </a:p>
          <a:p>
            <a:endParaRPr lang="en-US" dirty="0"/>
          </a:p>
          <a:p>
            <a:endParaRPr lang="en-US" dirty="0" smtClean="0"/>
          </a:p>
          <a:p>
            <a:r>
              <a:rPr lang="en-US" dirty="0" smtClean="0"/>
              <a:t>Oops – there is a node!! </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740" y="2787695"/>
            <a:ext cx="2466975" cy="1857375"/>
          </a:xfrm>
          <a:prstGeom prst="rect">
            <a:avLst/>
          </a:prstGeom>
        </p:spPr>
      </p:pic>
    </p:spTree>
    <p:extLst>
      <p:ext uri="{BB962C8B-B14F-4D97-AF65-F5344CB8AC3E}">
        <p14:creationId xmlns:p14="http://schemas.microsoft.com/office/powerpoint/2010/main" val="26217404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My USIs</a:t>
            </a:r>
            <a:endParaRPr lang="en-US" sz="3600" dirty="0"/>
          </a:p>
        </p:txBody>
      </p:sp>
      <p:sp>
        <p:nvSpPr>
          <p:cNvPr id="3" name="Content Placeholder 2"/>
          <p:cNvSpPr>
            <a:spLocks noGrp="1"/>
          </p:cNvSpPr>
          <p:nvPr>
            <p:ph idx="1"/>
          </p:nvPr>
        </p:nvSpPr>
        <p:spPr>
          <a:xfrm>
            <a:off x="457200" y="1528354"/>
            <a:ext cx="8229600" cy="4597809"/>
          </a:xfrm>
        </p:spPr>
        <p:txBody>
          <a:bodyPr>
            <a:normAutofit fontScale="25000" lnSpcReduction="20000"/>
          </a:bodyPr>
          <a:lstStyle/>
          <a:p>
            <a:endParaRPr lang="en-US" sz="8000" dirty="0" smtClean="0"/>
          </a:p>
          <a:p>
            <a:r>
              <a:rPr lang="en-US" sz="8000" dirty="0" smtClean="0"/>
              <a:t>My USIs</a:t>
            </a:r>
          </a:p>
          <a:p>
            <a:r>
              <a:rPr lang="en-US" sz="8000" dirty="0" smtClean="0"/>
              <a:t>Your </a:t>
            </a:r>
            <a:r>
              <a:rPr lang="en-US" sz="8000" dirty="0"/>
              <a:t>MRI looked so bad, we wanted to rush the biospy</a:t>
            </a:r>
          </a:p>
          <a:p>
            <a:pPr lvl="1"/>
            <a:r>
              <a:rPr lang="en-US" sz="8000" dirty="0"/>
              <a:t>Because it’s </a:t>
            </a:r>
            <a:r>
              <a:rPr lang="en-US" sz="8000" dirty="0" smtClean="0"/>
              <a:t>large x 100</a:t>
            </a:r>
            <a:endParaRPr lang="en-US" sz="8000" dirty="0"/>
          </a:p>
          <a:p>
            <a:pPr lvl="1"/>
            <a:r>
              <a:rPr lang="en-US" sz="8000" dirty="0"/>
              <a:t>_--- is so worried about you</a:t>
            </a:r>
          </a:p>
          <a:p>
            <a:pPr lvl="1"/>
            <a:r>
              <a:rPr lang="en-US" sz="8000" dirty="0"/>
              <a:t>Screaming to God </a:t>
            </a:r>
          </a:p>
          <a:p>
            <a:pPr lvl="1"/>
            <a:r>
              <a:rPr lang="en-US" sz="8000" dirty="0"/>
              <a:t>I really thought you were someone that would not do well.</a:t>
            </a:r>
          </a:p>
          <a:p>
            <a:pPr lvl="1"/>
            <a:r>
              <a:rPr lang="en-US" sz="8000" dirty="0"/>
              <a:t>You are lucky- lymphoma patients have these every 3 months</a:t>
            </a:r>
          </a:p>
          <a:p>
            <a:pPr lvl="1"/>
            <a:r>
              <a:rPr lang="en-US" sz="8000" dirty="0"/>
              <a:t>Why didn’t your husband find it</a:t>
            </a:r>
          </a:p>
          <a:p>
            <a:pPr lvl="1"/>
            <a:r>
              <a:rPr lang="en-US" sz="8000" dirty="0"/>
              <a:t>You are so lucky that you don’t need chemotherapy</a:t>
            </a:r>
          </a:p>
          <a:p>
            <a:pPr lvl="1"/>
            <a:r>
              <a:rPr lang="en-US" sz="8000" dirty="0"/>
              <a:t>Why didn’t you tell me- scene at </a:t>
            </a:r>
            <a:r>
              <a:rPr lang="en-US" sz="8000" dirty="0" smtClean="0"/>
              <a:t>clinic</a:t>
            </a:r>
          </a:p>
          <a:p>
            <a:pPr lvl="1"/>
            <a:r>
              <a:rPr lang="en-US" sz="8000" dirty="0"/>
              <a:t>We have to look at this node as </a:t>
            </a:r>
            <a:r>
              <a:rPr lang="en-US" sz="8000" dirty="0" smtClean="0"/>
              <a:t>serendipitous</a:t>
            </a:r>
            <a:endParaRPr lang="en-US" sz="8000" dirty="0"/>
          </a:p>
          <a:p>
            <a:pPr lvl="1"/>
            <a:r>
              <a:rPr lang="en-US" sz="8000" dirty="0"/>
              <a:t>I have been up all night thinking about how to treat you</a:t>
            </a:r>
          </a:p>
          <a:p>
            <a:pPr lvl="1"/>
            <a:r>
              <a:rPr lang="en-US" sz="8000" dirty="0"/>
              <a:t>Bonus node </a:t>
            </a:r>
          </a:p>
          <a:p>
            <a:pPr lvl="1"/>
            <a:endParaRPr lang="en-US" sz="8000" dirty="0"/>
          </a:p>
          <a:p>
            <a:pPr lvl="1"/>
            <a:endParaRPr lang="en-US" sz="8000" dirty="0"/>
          </a:p>
          <a:p>
            <a:pPr lvl="1"/>
            <a:endParaRPr lang="en-US" sz="8000" dirty="0"/>
          </a:p>
          <a:p>
            <a:endParaRPr lang="en-US" sz="8000" dirty="0" smtClean="0"/>
          </a:p>
          <a:p>
            <a:pPr marL="457200" lvl="1" indent="0">
              <a:buNone/>
            </a:pPr>
            <a:endParaRPr lang="en-US" sz="4600" dirty="0"/>
          </a:p>
          <a:p>
            <a:endParaRPr lang="en-US" sz="5000" dirty="0"/>
          </a:p>
          <a:p>
            <a:pPr lvl="1"/>
            <a:endParaRPr lang="en-US" sz="4600" dirty="0"/>
          </a:p>
          <a:p>
            <a:pPr lvl="1"/>
            <a:endParaRPr lang="en-US" sz="4600" dirty="0"/>
          </a:p>
          <a:p>
            <a:pPr lvl="1"/>
            <a:endParaRPr lang="en-US" sz="4600" dirty="0"/>
          </a:p>
          <a:p>
            <a:pPr lvl="1"/>
            <a:endParaRPr lang="en-US" sz="5500" dirty="0"/>
          </a:p>
          <a:p>
            <a:pPr lvl="1"/>
            <a:endParaRPr lang="en-US" sz="5500" dirty="0"/>
          </a:p>
          <a:p>
            <a:pPr lvl="1"/>
            <a:endParaRPr lang="en-US" sz="5500" dirty="0"/>
          </a:p>
          <a:p>
            <a:endParaRPr lang="en-US" dirty="0"/>
          </a:p>
          <a:p>
            <a:endParaRPr lang="en-US" dirty="0"/>
          </a:p>
        </p:txBody>
      </p:sp>
      <p:pic>
        <p:nvPicPr>
          <p:cNvPr id="4" name="Picture 3" descr="Cactus Flower 29MAR1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6080"/>
            <a:ext cx="2494507" cy="1796348"/>
          </a:xfrm>
          <a:prstGeom prst="rect">
            <a:avLst/>
          </a:prstGeom>
        </p:spPr>
      </p:pic>
    </p:spTree>
    <p:extLst>
      <p:ext uri="{BB962C8B-B14F-4D97-AF65-F5344CB8AC3E}">
        <p14:creationId xmlns:p14="http://schemas.microsoft.com/office/powerpoint/2010/main" val="28590144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 and Mastectomy </a:t>
            </a:r>
            <a:endParaRPr lang="en-US" dirty="0"/>
          </a:p>
        </p:txBody>
      </p:sp>
      <p:sp>
        <p:nvSpPr>
          <p:cNvPr id="3" name="Content Placeholder 2"/>
          <p:cNvSpPr>
            <a:spLocks noGrp="1"/>
          </p:cNvSpPr>
          <p:nvPr>
            <p:ph idx="1"/>
          </p:nvPr>
        </p:nvSpPr>
        <p:spPr/>
        <p:txBody>
          <a:bodyPr>
            <a:normAutofit fontScale="62500" lnSpcReduction="20000"/>
          </a:bodyPr>
          <a:lstStyle/>
          <a:p>
            <a:r>
              <a:rPr lang="en-US" dirty="0"/>
              <a:t>Double or Nothing</a:t>
            </a:r>
          </a:p>
          <a:p>
            <a:pPr lvl="1"/>
            <a:r>
              <a:rPr lang="en-US" dirty="0"/>
              <a:t> WSJ Article</a:t>
            </a:r>
          </a:p>
          <a:p>
            <a:pPr lvl="1"/>
            <a:r>
              <a:rPr lang="en-US" dirty="0"/>
              <a:t>JAMA estimate</a:t>
            </a:r>
          </a:p>
          <a:p>
            <a:pPr lvl="2"/>
            <a:r>
              <a:rPr lang="en-US" dirty="0"/>
              <a:t>Stage I/II- 1.2 million women</a:t>
            </a:r>
          </a:p>
          <a:p>
            <a:pPr lvl="3"/>
            <a:r>
              <a:rPr lang="en-US" dirty="0"/>
              <a:t>1998- 1.9% Double</a:t>
            </a:r>
          </a:p>
          <a:p>
            <a:pPr lvl="3"/>
            <a:r>
              <a:rPr lang="en-US" dirty="0"/>
              <a:t>2011- 11.2%</a:t>
            </a:r>
          </a:p>
          <a:p>
            <a:pPr lvl="1"/>
            <a:r>
              <a:rPr lang="en-US" dirty="0"/>
              <a:t>Study 2014 double mastectomy did not improve survival vs lumpectomy and radiation </a:t>
            </a:r>
          </a:p>
          <a:p>
            <a:pPr lvl="1"/>
            <a:endParaRPr lang="en-US" dirty="0"/>
          </a:p>
          <a:p>
            <a:r>
              <a:rPr lang="en-US" dirty="0"/>
              <a:t>Morning of Surgery</a:t>
            </a:r>
          </a:p>
          <a:p>
            <a:endParaRPr lang="en-US" dirty="0"/>
          </a:p>
          <a:p>
            <a:r>
              <a:rPr lang="en-US" dirty="0"/>
              <a:t>Recovery Room </a:t>
            </a:r>
          </a:p>
          <a:p>
            <a:endParaRPr lang="en-US" sz="1200" dirty="0"/>
          </a:p>
          <a:p>
            <a:endParaRPr lang="en-US" sz="1500" dirty="0"/>
          </a:p>
          <a:p>
            <a:endParaRPr lang="en-US" sz="1500" dirty="0"/>
          </a:p>
          <a:p>
            <a:endParaRPr lang="en-US" sz="1500" dirty="0"/>
          </a:p>
          <a:p>
            <a:pPr marL="0" indent="0">
              <a:buNone/>
            </a:pPr>
            <a:r>
              <a:rPr lang="en-US" sz="2000" dirty="0"/>
              <a:t>JAMA Surg; doi:10.10.1001/jamasurg.2014.2895</a:t>
            </a:r>
          </a:p>
          <a:p>
            <a:pPr marL="0" indent="0">
              <a:buNone/>
            </a:pPr>
            <a:r>
              <a:rPr lang="en-US" sz="2000" dirty="0"/>
              <a:t>JAMA 2014;312:902-14.</a:t>
            </a:r>
          </a:p>
          <a:p>
            <a:endParaRPr lang="en-US" dirty="0"/>
          </a:p>
        </p:txBody>
      </p:sp>
      <p:pic>
        <p:nvPicPr>
          <p:cNvPr id="4" name="Picture 3" descr="6dfdcc5a2415fd9875edfae08c0123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0" y="3886200"/>
            <a:ext cx="3086100" cy="2463800"/>
          </a:xfrm>
          <a:prstGeom prst="rect">
            <a:avLst/>
          </a:prstGeom>
        </p:spPr>
      </p:pic>
    </p:spTree>
    <p:extLst>
      <p:ext uri="{BB962C8B-B14F-4D97-AF65-F5344CB8AC3E}">
        <p14:creationId xmlns:p14="http://schemas.microsoft.com/office/powerpoint/2010/main" val="91100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058" y="261257"/>
            <a:ext cx="8969828" cy="6502400"/>
          </a:xfrm>
          <a:prstGeom prst="rect">
            <a:avLst/>
          </a:prstGeom>
        </p:spPr>
      </p:pic>
    </p:spTree>
    <p:extLst>
      <p:ext uri="{BB962C8B-B14F-4D97-AF65-F5344CB8AC3E}">
        <p14:creationId xmlns:p14="http://schemas.microsoft.com/office/powerpoint/2010/main" val="3155416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6531" y="381000"/>
            <a:ext cx="4642338" cy="6096000"/>
          </a:xfrm>
          <a:prstGeom prst="rect">
            <a:avLst/>
          </a:prstGeom>
        </p:spPr>
      </p:pic>
    </p:spTree>
    <p:extLst>
      <p:ext uri="{BB962C8B-B14F-4D97-AF65-F5344CB8AC3E}">
        <p14:creationId xmlns:p14="http://schemas.microsoft.com/office/powerpoint/2010/main" val="359280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428"/>
            <a:ext cx="8229600" cy="789460"/>
          </a:xfrm>
        </p:spPr>
        <p:txBody>
          <a:bodyPr>
            <a:normAutofit/>
          </a:bodyPr>
          <a:lstStyle/>
          <a:p>
            <a:r>
              <a:rPr lang="en-US" sz="3600" dirty="0" smtClean="0"/>
              <a:t>Terror and Radiation </a:t>
            </a:r>
            <a:endParaRPr lang="en-US" sz="3600" dirty="0"/>
          </a:p>
        </p:txBody>
      </p:sp>
      <p:sp>
        <p:nvSpPr>
          <p:cNvPr id="3" name="Content Placeholder 2"/>
          <p:cNvSpPr>
            <a:spLocks noGrp="1"/>
          </p:cNvSpPr>
          <p:nvPr>
            <p:ph idx="1"/>
          </p:nvPr>
        </p:nvSpPr>
        <p:spPr>
          <a:xfrm>
            <a:off x="457200" y="1212843"/>
            <a:ext cx="8229600" cy="5195403"/>
          </a:xfrm>
        </p:spPr>
        <p:txBody>
          <a:bodyPr>
            <a:normAutofit fontScale="25000" lnSpcReduction="20000"/>
          </a:bodyPr>
          <a:lstStyle/>
          <a:p>
            <a:r>
              <a:rPr lang="en-US" sz="7200" dirty="0" smtClean="0"/>
              <a:t>Radiation Anxiety</a:t>
            </a:r>
          </a:p>
          <a:p>
            <a:pPr lvl="1"/>
            <a:r>
              <a:rPr lang="en-US" sz="7200" dirty="0" smtClean="0"/>
              <a:t>Lonely</a:t>
            </a:r>
          </a:p>
          <a:p>
            <a:pPr lvl="1"/>
            <a:r>
              <a:rPr lang="en-US" sz="7200" dirty="0" smtClean="0"/>
              <a:t>Stress</a:t>
            </a:r>
          </a:p>
          <a:p>
            <a:pPr lvl="1"/>
            <a:r>
              <a:rPr lang="en-US" sz="7200" dirty="0" smtClean="0"/>
              <a:t>Fear</a:t>
            </a:r>
          </a:p>
          <a:p>
            <a:pPr lvl="1"/>
            <a:r>
              <a:rPr lang="en-US" sz="7200" dirty="0" smtClean="0"/>
              <a:t>Depression</a:t>
            </a:r>
          </a:p>
          <a:p>
            <a:pPr lvl="2"/>
            <a:r>
              <a:rPr lang="en-US" sz="7200" dirty="0"/>
              <a:t>Pre-Radiotherapy Music Intervention</a:t>
            </a:r>
          </a:p>
          <a:p>
            <a:pPr lvl="2"/>
            <a:r>
              <a:rPr lang="en-US" sz="7200" dirty="0"/>
              <a:t>Decreased State Anxiety and </a:t>
            </a:r>
            <a:r>
              <a:rPr lang="en-US" sz="7200" dirty="0" smtClean="0"/>
              <a:t>BP</a:t>
            </a:r>
          </a:p>
          <a:p>
            <a:pPr lvl="1"/>
            <a:r>
              <a:rPr lang="en-US" sz="7200" dirty="0" smtClean="0"/>
              <a:t>Frustration</a:t>
            </a:r>
          </a:p>
          <a:p>
            <a:endParaRPr lang="en-US" sz="7200" dirty="0" smtClean="0"/>
          </a:p>
          <a:p>
            <a:r>
              <a:rPr lang="en-US" sz="7200" dirty="0" smtClean="0"/>
              <a:t>Sharma and </a:t>
            </a:r>
            <a:r>
              <a:rPr lang="en-US" sz="7200" dirty="0" err="1" smtClean="0"/>
              <a:t>Purkayastha</a:t>
            </a:r>
            <a:r>
              <a:rPr lang="en-US" sz="7200" dirty="0" smtClean="0"/>
              <a:t> noted that women with post mastectomy undergoing radiation had impacts in the following areas:</a:t>
            </a:r>
          </a:p>
          <a:p>
            <a:pPr lvl="1"/>
            <a:r>
              <a:rPr lang="en-US" sz="7200" dirty="0" smtClean="0"/>
              <a:t>Psychological</a:t>
            </a:r>
          </a:p>
          <a:p>
            <a:pPr lvl="1"/>
            <a:r>
              <a:rPr lang="en-US" sz="7200" dirty="0" smtClean="0"/>
              <a:t>Financial</a:t>
            </a:r>
          </a:p>
          <a:p>
            <a:pPr lvl="1"/>
            <a:r>
              <a:rPr lang="en-US" sz="7200" dirty="0" smtClean="0"/>
              <a:t>Sexual Aspects </a:t>
            </a:r>
          </a:p>
          <a:p>
            <a:pPr lvl="1"/>
            <a:endParaRPr lang="en-US" sz="7200" dirty="0" smtClean="0"/>
          </a:p>
          <a:p>
            <a:r>
              <a:rPr lang="en-US" sz="7200" dirty="0" smtClean="0"/>
              <a:t>Other Side Effects</a:t>
            </a:r>
          </a:p>
          <a:p>
            <a:pPr lvl="1"/>
            <a:r>
              <a:rPr lang="en-US" sz="7200" dirty="0" smtClean="0"/>
              <a:t>Fatigue</a:t>
            </a:r>
          </a:p>
          <a:p>
            <a:pPr lvl="1"/>
            <a:r>
              <a:rPr lang="en-US" sz="7200" dirty="0" smtClean="0"/>
              <a:t>Skin</a:t>
            </a:r>
          </a:p>
          <a:p>
            <a:pPr lvl="1"/>
            <a:r>
              <a:rPr lang="en-US" sz="7200" dirty="0" smtClean="0"/>
              <a:t>Nausea </a:t>
            </a:r>
          </a:p>
          <a:p>
            <a:pPr lvl="1"/>
            <a:endParaRPr lang="en-US" sz="2000" dirty="0"/>
          </a:p>
          <a:p>
            <a:pPr marL="0" indent="0">
              <a:buNone/>
            </a:pPr>
            <a:r>
              <a:rPr lang="en-US" sz="4800" dirty="0" smtClean="0"/>
              <a:t>Chen, LC et al. (2013) </a:t>
            </a:r>
            <a:r>
              <a:rPr lang="en-US" sz="4800" dirty="0" err="1" smtClean="0"/>
              <a:t>Eur</a:t>
            </a:r>
            <a:r>
              <a:rPr lang="en-US" sz="4800" dirty="0" smtClean="0"/>
              <a:t> J </a:t>
            </a:r>
            <a:r>
              <a:rPr lang="en-US" sz="4800" dirty="0" err="1" smtClean="0"/>
              <a:t>Onc</a:t>
            </a:r>
            <a:r>
              <a:rPr lang="en-US" sz="4800" dirty="0" smtClean="0"/>
              <a:t> </a:t>
            </a:r>
            <a:r>
              <a:rPr lang="en-US" sz="4800" dirty="0" err="1" smtClean="0"/>
              <a:t>Nurs</a:t>
            </a:r>
            <a:r>
              <a:rPr lang="en-US" sz="4800" dirty="0" smtClean="0"/>
              <a:t>. 17(4). 436-41 </a:t>
            </a:r>
          </a:p>
          <a:p>
            <a:pPr marL="0" indent="0">
              <a:buNone/>
            </a:pPr>
            <a:r>
              <a:rPr lang="en-US" sz="4800" dirty="0" smtClean="0"/>
              <a:t>Sharma, N, &amp; </a:t>
            </a:r>
            <a:r>
              <a:rPr lang="en-US" sz="4800" dirty="0" err="1" smtClean="0"/>
              <a:t>Purkayastha</a:t>
            </a:r>
            <a:r>
              <a:rPr lang="en-US" sz="4800" dirty="0" smtClean="0"/>
              <a:t>, A. (2017) Asia Pac J </a:t>
            </a:r>
            <a:r>
              <a:rPr lang="en-US" sz="4800" dirty="0" err="1" smtClean="0"/>
              <a:t>Oncol</a:t>
            </a:r>
            <a:r>
              <a:rPr lang="en-US" sz="4800" dirty="0" smtClean="0"/>
              <a:t> </a:t>
            </a:r>
            <a:r>
              <a:rPr lang="en-US" sz="4800" dirty="0" err="1" smtClean="0"/>
              <a:t>Nurs</a:t>
            </a:r>
            <a:r>
              <a:rPr lang="en-US" sz="4800" dirty="0" smtClean="0"/>
              <a:t>. 4(1). 69-76/</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49049" y="4379989"/>
            <a:ext cx="2222256" cy="2185927"/>
          </a:xfrm>
          <a:prstGeom prst="rect">
            <a:avLst/>
          </a:prstGeom>
        </p:spPr>
      </p:pic>
    </p:spTree>
    <p:extLst>
      <p:ext uri="{BB962C8B-B14F-4D97-AF65-F5344CB8AC3E}">
        <p14:creationId xmlns:p14="http://schemas.microsoft.com/office/powerpoint/2010/main" val="13972402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Fatigue and Radiation </a:t>
            </a:r>
            <a:endParaRPr lang="en-US" sz="3600" dirty="0"/>
          </a:p>
        </p:txBody>
      </p:sp>
      <p:sp>
        <p:nvSpPr>
          <p:cNvPr id="3" name="Content Placeholder 2"/>
          <p:cNvSpPr>
            <a:spLocks noGrp="1"/>
          </p:cNvSpPr>
          <p:nvPr>
            <p:ph idx="1"/>
          </p:nvPr>
        </p:nvSpPr>
        <p:spPr>
          <a:xfrm>
            <a:off x="537286" y="1600199"/>
            <a:ext cx="8229600" cy="5150533"/>
          </a:xfrm>
        </p:spPr>
        <p:txBody>
          <a:bodyPr>
            <a:normAutofit fontScale="62500" lnSpcReduction="20000"/>
          </a:bodyPr>
          <a:lstStyle/>
          <a:p>
            <a:endParaRPr lang="en-US" sz="2000" dirty="0" smtClean="0"/>
          </a:p>
          <a:p>
            <a:r>
              <a:rPr lang="en-US" sz="3600" dirty="0" smtClean="0"/>
              <a:t>NCCN defines cancer fatigue as:</a:t>
            </a:r>
          </a:p>
          <a:p>
            <a:pPr lvl="1"/>
            <a:r>
              <a:rPr lang="en-US" sz="3600" dirty="0" smtClean="0"/>
              <a:t>“ a persistent subjective sense of tiredness related to cancer or cancer treatment that interferes with usual functioning”</a:t>
            </a:r>
          </a:p>
          <a:p>
            <a:pPr lvl="1"/>
            <a:r>
              <a:rPr lang="en-US" sz="3600" dirty="0" smtClean="0"/>
              <a:t>A state of overwhelming exhaustion which is severe and longer lasting. </a:t>
            </a:r>
          </a:p>
          <a:p>
            <a:r>
              <a:rPr lang="en-US" sz="3600" dirty="0" smtClean="0"/>
              <a:t>75%-77% of breast cancer patients undergoing radiation experience fatigue</a:t>
            </a:r>
          </a:p>
          <a:p>
            <a:pPr lvl="1"/>
            <a:r>
              <a:rPr lang="en-US" sz="3600" dirty="0" smtClean="0"/>
              <a:t>Pathophysiological mechanism- ? Activation of pro-inflammatory cytokines. </a:t>
            </a:r>
          </a:p>
          <a:p>
            <a:r>
              <a:rPr lang="en-US" sz="3600" dirty="0" smtClean="0"/>
              <a:t>Treatment</a:t>
            </a:r>
          </a:p>
          <a:p>
            <a:pPr lvl="1"/>
            <a:r>
              <a:rPr lang="en-US" sz="3600" dirty="0" smtClean="0"/>
              <a:t>Meta-analysis of nine studies concluded that that a significate reduction in fatigue noted with exercise</a:t>
            </a:r>
            <a:r>
              <a:rPr lang="en-US" sz="3600" dirty="0"/>
              <a:t> </a:t>
            </a:r>
            <a:r>
              <a:rPr lang="en-US" sz="3600" dirty="0" smtClean="0"/>
              <a:t>and exercise plus psychological interventions.</a:t>
            </a:r>
          </a:p>
          <a:p>
            <a:pPr lvl="1"/>
            <a:endParaRPr lang="en-US" sz="1200" dirty="0"/>
          </a:p>
          <a:p>
            <a:pPr lvl="1"/>
            <a:endParaRPr lang="en-US" sz="1200" dirty="0" smtClean="0"/>
          </a:p>
          <a:p>
            <a:pPr marL="0" indent="0">
              <a:buNone/>
            </a:pPr>
            <a:r>
              <a:rPr lang="en-US" sz="2600" dirty="0" err="1" smtClean="0"/>
              <a:t>NCCN.org</a:t>
            </a:r>
            <a:endParaRPr lang="en-US" sz="2600" dirty="0" smtClean="0"/>
          </a:p>
          <a:p>
            <a:pPr marL="457200" lvl="1" indent="0">
              <a:buNone/>
            </a:pPr>
            <a:endParaRPr lang="en-US" sz="4200" dirty="0" smtClean="0"/>
          </a:p>
          <a:p>
            <a:pPr marL="457200" lvl="1" indent="0">
              <a:buNone/>
            </a:pPr>
            <a:endParaRPr lang="en-US" sz="4200" dirty="0"/>
          </a:p>
          <a:p>
            <a:pPr marL="457200" lvl="1" indent="0">
              <a:buNone/>
            </a:pPr>
            <a:endParaRPr lang="en-US" sz="1300" dirty="0" smtClean="0"/>
          </a:p>
          <a:p>
            <a:pPr marL="457200" lvl="1" indent="0">
              <a:buNone/>
            </a:pPr>
            <a:endParaRPr lang="en-US" sz="1300" dirty="0"/>
          </a:p>
          <a:p>
            <a:pPr marL="457200" lvl="1" indent="0">
              <a:buNone/>
            </a:pPr>
            <a:endParaRPr lang="en-US" sz="1300" dirty="0"/>
          </a:p>
          <a:p>
            <a:pPr marL="457200" lvl="1" indent="0">
              <a:buNone/>
            </a:pPr>
            <a:endParaRPr lang="en-US" sz="1300" dirty="0" smtClean="0"/>
          </a:p>
          <a:p>
            <a:pPr marL="457200" lvl="1" indent="0">
              <a:buNone/>
            </a:pPr>
            <a:endParaRPr lang="en-US" sz="1300" dirty="0"/>
          </a:p>
          <a:p>
            <a:pPr marL="457200" lvl="1" indent="0">
              <a:buNone/>
            </a:pPr>
            <a:endParaRPr lang="en-US" sz="1300" dirty="0" smtClean="0"/>
          </a:p>
          <a:p>
            <a:pPr marL="457200" lvl="1" indent="0">
              <a:buNone/>
            </a:pPr>
            <a:endParaRPr lang="en-US" sz="1300" dirty="0"/>
          </a:p>
          <a:p>
            <a:pPr marL="457200" lvl="1" indent="0">
              <a:buNone/>
            </a:pPr>
            <a:endParaRPr lang="en-US" sz="1300" dirty="0" smtClean="0"/>
          </a:p>
          <a:p>
            <a:pPr marL="457200" lvl="1" indent="0">
              <a:buNone/>
            </a:pPr>
            <a:endParaRPr lang="en-US" sz="1300" dirty="0"/>
          </a:p>
          <a:p>
            <a:pPr marL="457200" lvl="1" indent="0">
              <a:buNone/>
            </a:pPr>
            <a:endParaRPr lang="en-US" sz="1300" dirty="0" smtClean="0"/>
          </a:p>
          <a:p>
            <a:pPr marL="457200" lvl="1" indent="0">
              <a:buNone/>
            </a:pPr>
            <a:endParaRPr lang="en-US" sz="1300" dirty="0"/>
          </a:p>
          <a:p>
            <a:pPr marL="457200" lvl="1" indent="0">
              <a:buNone/>
            </a:pPr>
            <a:endParaRPr lang="en-US" sz="1300" dirty="0" smtClean="0"/>
          </a:p>
          <a:p>
            <a:pPr marL="457200" lvl="1" indent="0">
              <a:buNone/>
            </a:pPr>
            <a:endParaRPr lang="en-US" sz="1300" dirty="0"/>
          </a:p>
          <a:p>
            <a:pPr marL="457200" lvl="1" indent="0">
              <a:buNone/>
            </a:pPr>
            <a:endParaRPr lang="en-US" sz="1300" dirty="0" smtClean="0"/>
          </a:p>
          <a:p>
            <a:pPr marL="457200" lvl="1" indent="0">
              <a:buNone/>
            </a:pPr>
            <a:endParaRPr lang="en-US" sz="1300" dirty="0"/>
          </a:p>
          <a:p>
            <a:endParaRPr lang="en-US" sz="1300" dirty="0"/>
          </a:p>
          <a:p>
            <a:pPr marL="457200" lvl="1" indent="0">
              <a:buNone/>
            </a:pPr>
            <a:endParaRPr lang="en-US" sz="1500" dirty="0" smtClean="0"/>
          </a:p>
          <a:p>
            <a:pPr lvl="1"/>
            <a:endParaRPr lang="en-US" sz="2000" dirty="0"/>
          </a:p>
        </p:txBody>
      </p:sp>
      <p:pic>
        <p:nvPicPr>
          <p:cNvPr id="4" name="Picture 3" descr="Tired-Woman-Hang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820" y="127000"/>
            <a:ext cx="1827180" cy="1909662"/>
          </a:xfrm>
          <a:prstGeom prst="rect">
            <a:avLst/>
          </a:prstGeom>
        </p:spPr>
      </p:pic>
    </p:spTree>
    <p:extLst>
      <p:ext uri="{BB962C8B-B14F-4D97-AF65-F5344CB8AC3E}">
        <p14:creationId xmlns:p14="http://schemas.microsoft.com/office/powerpoint/2010/main" val="21549783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umbnail_IMG_27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19" y="196409"/>
            <a:ext cx="3181660" cy="2690826"/>
          </a:xfrm>
          <a:prstGeom prst="rect">
            <a:avLst/>
          </a:prstGeom>
        </p:spPr>
      </p:pic>
      <p:pic>
        <p:nvPicPr>
          <p:cNvPr id="4" name="Picture 3"/>
          <p:cNvPicPr>
            <a:picLocks noChangeAspect="1"/>
          </p:cNvPicPr>
          <p:nvPr/>
        </p:nvPicPr>
        <p:blipFill>
          <a:blip r:embed="rId4"/>
          <a:stretch>
            <a:fillRect/>
          </a:stretch>
        </p:blipFill>
        <p:spPr>
          <a:xfrm>
            <a:off x="4422371" y="196409"/>
            <a:ext cx="4297299" cy="3129477"/>
          </a:xfrm>
          <a:prstGeom prst="rect">
            <a:avLst/>
          </a:prstGeom>
        </p:spPr>
      </p:pic>
      <p:pic>
        <p:nvPicPr>
          <p:cNvPr id="5" name="Picture 4"/>
          <p:cNvPicPr>
            <a:picLocks noChangeAspect="1"/>
          </p:cNvPicPr>
          <p:nvPr/>
        </p:nvPicPr>
        <p:blipFill>
          <a:blip r:embed="rId5"/>
          <a:stretch>
            <a:fillRect/>
          </a:stretch>
        </p:blipFill>
        <p:spPr>
          <a:xfrm>
            <a:off x="0" y="3073189"/>
            <a:ext cx="4072001" cy="3518111"/>
          </a:xfrm>
          <a:prstGeom prst="rect">
            <a:avLst/>
          </a:prstGeom>
        </p:spPr>
      </p:pic>
      <p:pic>
        <p:nvPicPr>
          <p:cNvPr id="6" name="Picture 5"/>
          <p:cNvPicPr>
            <a:picLocks noChangeAspect="1"/>
          </p:cNvPicPr>
          <p:nvPr/>
        </p:nvPicPr>
        <p:blipFill>
          <a:blip r:embed="rId6"/>
          <a:stretch>
            <a:fillRect/>
          </a:stretch>
        </p:blipFill>
        <p:spPr>
          <a:xfrm>
            <a:off x="4559300" y="3784600"/>
            <a:ext cx="3883029" cy="3073400"/>
          </a:xfrm>
          <a:prstGeom prst="rect">
            <a:avLst/>
          </a:prstGeom>
        </p:spPr>
      </p:pic>
    </p:spTree>
    <p:extLst>
      <p:ext uri="{BB962C8B-B14F-4D97-AF65-F5344CB8AC3E}">
        <p14:creationId xmlns:p14="http://schemas.microsoft.com/office/powerpoint/2010/main" val="84668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290638"/>
          </a:xfrm>
        </p:spPr>
        <p:txBody>
          <a:bodyPr>
            <a:normAutofit fontScale="90000"/>
          </a:bodyPr>
          <a:lstStyle/>
          <a:p>
            <a:r>
              <a:rPr lang="en-US" sz="4000" dirty="0" smtClean="0"/>
              <a:t/>
            </a:r>
            <a:br>
              <a:rPr lang="en-US" sz="4000" dirty="0" smtClean="0"/>
            </a:br>
            <a:r>
              <a:rPr lang="en-US" sz="4000" dirty="0" smtClean="0"/>
              <a:t>Exercise</a:t>
            </a:r>
            <a:r>
              <a:rPr lang="en-US" sz="4000" dirty="0"/>
              <a:t> </a:t>
            </a:r>
            <a:r>
              <a:rPr lang="en-US" sz="4000" dirty="0" smtClean="0"/>
              <a:t>and Cancer</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PEP for Fatigue</a:t>
            </a:r>
          </a:p>
          <a:p>
            <a:pPr lvl="1"/>
            <a:r>
              <a:rPr lang="en-US" b="1" dirty="0" smtClean="0"/>
              <a:t>Effectiveness </a:t>
            </a:r>
            <a:r>
              <a:rPr lang="en-US" b="1" dirty="0"/>
              <a:t>Established </a:t>
            </a:r>
            <a:endParaRPr lang="en-US" dirty="0"/>
          </a:p>
          <a:p>
            <a:pPr lvl="2"/>
            <a:r>
              <a:rPr lang="en-US" dirty="0"/>
              <a:t>• Exercise </a:t>
            </a:r>
          </a:p>
          <a:p>
            <a:pPr lvl="1"/>
            <a:r>
              <a:rPr lang="en-US" b="1" dirty="0"/>
              <a:t>Likely to Be Effective </a:t>
            </a:r>
            <a:endParaRPr lang="en-US" dirty="0"/>
          </a:p>
          <a:p>
            <a:pPr lvl="2"/>
            <a:r>
              <a:rPr lang="en-US" dirty="0" err="1"/>
              <a:t>Psychoeducational</a:t>
            </a:r>
            <a:r>
              <a:rPr lang="en-US" dirty="0"/>
              <a:t> interventions </a:t>
            </a:r>
          </a:p>
          <a:p>
            <a:pPr lvl="2"/>
            <a:r>
              <a:rPr lang="en-US" dirty="0"/>
              <a:t>Progressive muscle relaxation and/or relaxation breathing with or </a:t>
            </a:r>
            <a:r>
              <a:rPr lang="en-US" dirty="0" smtClean="0"/>
              <a:t>without </a:t>
            </a:r>
            <a:r>
              <a:rPr lang="en-US" dirty="0"/>
              <a:t>imagery or distraction </a:t>
            </a:r>
          </a:p>
          <a:p>
            <a:pPr lvl="2"/>
            <a:r>
              <a:rPr lang="en-US" dirty="0"/>
              <a:t>Cognitive-behavioral therapy for sleep </a:t>
            </a:r>
          </a:p>
          <a:p>
            <a:pPr lvl="2"/>
            <a:r>
              <a:rPr lang="en-US" dirty="0"/>
              <a:t>Yoga </a:t>
            </a:r>
          </a:p>
          <a:p>
            <a:pPr lvl="2"/>
            <a:r>
              <a:rPr lang="en-US" dirty="0"/>
              <a:t>Structured multidimensional rehabilitation </a:t>
            </a:r>
          </a:p>
          <a:p>
            <a:pPr lvl="2"/>
            <a:r>
              <a:rPr lang="en-US" dirty="0"/>
              <a:t>Wisconsin ginseng </a:t>
            </a:r>
          </a:p>
          <a:p>
            <a:pPr lvl="2"/>
            <a:r>
              <a:rPr lang="en-US" dirty="0"/>
              <a:t>Meditation, mindfulness-based stress reduction, and cognitive- </a:t>
            </a:r>
            <a:r>
              <a:rPr lang="en-US" dirty="0" smtClean="0"/>
              <a:t>behavioral </a:t>
            </a:r>
            <a:r>
              <a:rPr lang="en-US" dirty="0"/>
              <a:t>stress management </a:t>
            </a:r>
          </a:p>
          <a:p>
            <a:pPr lvl="2"/>
            <a:r>
              <a:rPr lang="en-US" dirty="0"/>
              <a:t>Management of concurrent symptoms </a:t>
            </a:r>
          </a:p>
          <a:p>
            <a:pPr lvl="2"/>
            <a:r>
              <a:rPr lang="en-US" dirty="0"/>
              <a:t>Cognitive-behavioral therapy for fatigue, depression, and pain with </a:t>
            </a:r>
            <a:r>
              <a:rPr lang="en-US" dirty="0" smtClean="0"/>
              <a:t>or </a:t>
            </a:r>
            <a:r>
              <a:rPr lang="en-US" dirty="0"/>
              <a:t>without hypnosis </a:t>
            </a:r>
          </a:p>
          <a:p>
            <a:pPr lvl="2"/>
            <a:r>
              <a:rPr lang="en-US" dirty="0" smtClean="0"/>
              <a:t>Support after diagnosis</a:t>
            </a:r>
          </a:p>
          <a:p>
            <a:pPr lvl="2"/>
            <a:endParaRPr lang="en-US" sz="2200" dirty="0"/>
          </a:p>
          <a:p>
            <a:pPr lvl="1"/>
            <a:endParaRPr lang="en-US" sz="2200" dirty="0" smtClean="0"/>
          </a:p>
          <a:p>
            <a:pPr marL="457200" lvl="1" indent="0">
              <a:buNone/>
            </a:pPr>
            <a:r>
              <a:rPr lang="en-US" sz="2200" dirty="0" smtClean="0"/>
              <a:t>Mitchell, S et al. (2014) CJO, 18(6), 38-58</a:t>
            </a:r>
          </a:p>
          <a:p>
            <a:endParaRPr lang="en-US" dirty="0"/>
          </a:p>
        </p:txBody>
      </p:sp>
    </p:spTree>
    <p:extLst>
      <p:ext uri="{BB962C8B-B14F-4D97-AF65-F5344CB8AC3E}">
        <p14:creationId xmlns:p14="http://schemas.microsoft.com/office/powerpoint/2010/main" val="233996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and Lymphedema</a:t>
            </a:r>
            <a:endParaRPr lang="en-US" dirty="0"/>
          </a:p>
        </p:txBody>
      </p:sp>
      <p:sp>
        <p:nvSpPr>
          <p:cNvPr id="3" name="Content Placeholder 2"/>
          <p:cNvSpPr>
            <a:spLocks noGrp="1"/>
          </p:cNvSpPr>
          <p:nvPr>
            <p:ph idx="1"/>
          </p:nvPr>
        </p:nvSpPr>
        <p:spPr>
          <a:xfrm>
            <a:off x="457200" y="1943100"/>
            <a:ext cx="8229600" cy="4762500"/>
          </a:xfrm>
        </p:spPr>
        <p:txBody>
          <a:bodyPr>
            <a:normAutofit fontScale="92500" lnSpcReduction="10000"/>
          </a:bodyPr>
          <a:lstStyle/>
          <a:p>
            <a:r>
              <a:rPr lang="en-US" sz="2200" dirty="0" smtClean="0"/>
              <a:t>Weightlifting for lymphedema</a:t>
            </a:r>
          </a:p>
          <a:p>
            <a:pPr lvl="1"/>
            <a:r>
              <a:rPr lang="en-US" sz="2200" dirty="0" smtClean="0"/>
              <a:t>Zhang (2017) – significant improvement of lean mass with reduction in lymphedema symptoms</a:t>
            </a:r>
          </a:p>
          <a:p>
            <a:pPr lvl="2"/>
            <a:r>
              <a:rPr lang="en-US" sz="2200" dirty="0" smtClean="0"/>
              <a:t>Slow Progressive weight </a:t>
            </a:r>
          </a:p>
          <a:p>
            <a:pPr lvl="1"/>
            <a:endParaRPr lang="en-US" sz="2200" dirty="0" smtClean="0"/>
          </a:p>
          <a:p>
            <a:pPr lvl="1"/>
            <a:r>
              <a:rPr lang="en-US" sz="2200" dirty="0" smtClean="0"/>
              <a:t>Panton (2017) – resistance training</a:t>
            </a:r>
          </a:p>
          <a:p>
            <a:pPr lvl="2"/>
            <a:r>
              <a:rPr lang="en-US" sz="2200" dirty="0" smtClean="0"/>
              <a:t>Gain in muscle mass</a:t>
            </a:r>
          </a:p>
          <a:p>
            <a:pPr lvl="2"/>
            <a:r>
              <a:rPr lang="en-US" sz="2200" dirty="0" smtClean="0"/>
              <a:t>Decrease in fat mass</a:t>
            </a:r>
          </a:p>
          <a:p>
            <a:pPr lvl="1"/>
            <a:endParaRPr lang="en-US" sz="2200" dirty="0"/>
          </a:p>
          <a:p>
            <a:pPr lvl="1"/>
            <a:endParaRPr lang="en-US" sz="3200" dirty="0" smtClean="0"/>
          </a:p>
          <a:p>
            <a:pPr lvl="1"/>
            <a:endParaRPr lang="en-US" dirty="0"/>
          </a:p>
          <a:p>
            <a:pPr marL="0" indent="0">
              <a:buNone/>
            </a:pPr>
            <a:r>
              <a:rPr lang="en-US" sz="1500" dirty="0"/>
              <a:t>Zhang, X. et al. (2017)  Breast Cancer Res Treatment.</a:t>
            </a:r>
          </a:p>
          <a:p>
            <a:pPr marL="0" indent="0">
              <a:buNone/>
            </a:pPr>
            <a:r>
              <a:rPr lang="en-US" sz="1500" dirty="0"/>
              <a:t>Panton, L </a:t>
            </a:r>
            <a:r>
              <a:rPr lang="en-US" sz="1500" dirty="0" err="1"/>
              <a:t>et.al</a:t>
            </a:r>
            <a:r>
              <a:rPr lang="en-US" sz="1500" dirty="0"/>
              <a:t>. (2017</a:t>
            </a:r>
            <a:r>
              <a:rPr lang="en-US" sz="1500" dirty="0" smtClean="0"/>
              <a:t>) </a:t>
            </a:r>
            <a:r>
              <a:rPr lang="en-US" sz="1500" dirty="0" err="1" smtClean="0"/>
              <a:t>Supp</a:t>
            </a:r>
            <a:r>
              <a:rPr lang="en-US" sz="1500" dirty="0" smtClean="0"/>
              <a:t> Care in Cancer.</a:t>
            </a:r>
            <a:endParaRPr lang="en-US" sz="1500" dirty="0"/>
          </a:p>
          <a:p>
            <a:pPr lvl="1"/>
            <a:endParaRPr lang="en-US" sz="1400"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9116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Terror </a:t>
            </a:r>
            <a:endParaRPr lang="en-US" dirty="0"/>
          </a:p>
        </p:txBody>
      </p:sp>
      <p:sp>
        <p:nvSpPr>
          <p:cNvPr id="3" name="Content Placeholder 2"/>
          <p:cNvSpPr>
            <a:spLocks noGrp="1"/>
          </p:cNvSpPr>
          <p:nvPr>
            <p:ph idx="1"/>
          </p:nvPr>
        </p:nvSpPr>
        <p:spPr/>
        <p:txBody>
          <a:bodyPr>
            <a:normAutofit fontScale="55000" lnSpcReduction="20000"/>
          </a:bodyPr>
          <a:lstStyle/>
          <a:p>
            <a:r>
              <a:rPr lang="en-US" sz="4400" dirty="0" smtClean="0"/>
              <a:t>Webster defines Terror as:</a:t>
            </a:r>
          </a:p>
          <a:p>
            <a:endParaRPr lang="en-US" dirty="0"/>
          </a:p>
          <a:p>
            <a:r>
              <a:rPr lang="en-US" dirty="0" smtClean="0"/>
              <a:t>a:  </a:t>
            </a:r>
            <a:r>
              <a:rPr lang="en-US" b="1" dirty="0" smtClean="0"/>
              <a:t>State </a:t>
            </a:r>
            <a:r>
              <a:rPr lang="en-US" b="1" dirty="0"/>
              <a:t>of </a:t>
            </a:r>
            <a:r>
              <a:rPr lang="en-US" b="1" dirty="0" smtClean="0"/>
              <a:t>Intense Fear</a:t>
            </a:r>
            <a:endParaRPr lang="en-US" b="1" dirty="0"/>
          </a:p>
          <a:p>
            <a:r>
              <a:rPr lang="en-US" i="1" dirty="0"/>
              <a:t>2a</a:t>
            </a:r>
            <a:r>
              <a:rPr lang="en-US" dirty="0"/>
              <a:t> :  one that inspires fear :  </a:t>
            </a:r>
            <a:r>
              <a:rPr lang="en-US" dirty="0" smtClean="0">
                <a:hlinkClick r:id="rId3"/>
              </a:rPr>
              <a:t>scourge</a:t>
            </a:r>
            <a:endParaRPr lang="en-US" dirty="0" smtClean="0"/>
          </a:p>
          <a:p>
            <a:r>
              <a:rPr lang="en-US" i="1" dirty="0" smtClean="0"/>
              <a:t>b</a:t>
            </a:r>
            <a:r>
              <a:rPr lang="en-US" dirty="0" smtClean="0"/>
              <a:t> </a:t>
            </a:r>
            <a:r>
              <a:rPr lang="en-US" dirty="0"/>
              <a:t>:  a frightening </a:t>
            </a:r>
            <a:r>
              <a:rPr lang="en-US" dirty="0" smtClean="0"/>
              <a:t>aspect</a:t>
            </a:r>
          </a:p>
          <a:p>
            <a:r>
              <a:rPr lang="en-US" i="1" dirty="0" smtClean="0"/>
              <a:t>c</a:t>
            </a:r>
            <a:r>
              <a:rPr lang="en-US" dirty="0" smtClean="0"/>
              <a:t> </a:t>
            </a:r>
            <a:r>
              <a:rPr lang="en-US" dirty="0"/>
              <a:t>:  a cause of anxiety :  </a:t>
            </a:r>
            <a:r>
              <a:rPr lang="en-US" dirty="0" smtClean="0">
                <a:hlinkClick r:id="rId4"/>
              </a:rPr>
              <a:t>worry</a:t>
            </a:r>
            <a:endParaRPr lang="en-US" dirty="0" smtClean="0"/>
          </a:p>
          <a:p>
            <a:r>
              <a:rPr lang="en-US" i="1" dirty="0" smtClean="0"/>
              <a:t>d</a:t>
            </a:r>
            <a:r>
              <a:rPr lang="en-US" dirty="0" smtClean="0"/>
              <a:t> </a:t>
            </a:r>
            <a:r>
              <a:rPr lang="en-US" dirty="0"/>
              <a:t>:  an appalling person or thing; </a:t>
            </a:r>
            <a:r>
              <a:rPr lang="en-US" i="1" dirty="0"/>
              <a:t>especially</a:t>
            </a:r>
            <a:r>
              <a:rPr lang="en-US" dirty="0"/>
              <a:t> :  </a:t>
            </a:r>
            <a:r>
              <a:rPr lang="en-US" dirty="0">
                <a:hlinkClick r:id="rId5"/>
              </a:rPr>
              <a:t>brat</a:t>
            </a:r>
            <a:endParaRPr lang="en-US" dirty="0"/>
          </a:p>
          <a:p>
            <a:r>
              <a:rPr lang="en-US" i="1" dirty="0"/>
              <a:t>3</a:t>
            </a:r>
            <a:r>
              <a:rPr lang="en-US" dirty="0"/>
              <a:t> :  </a:t>
            </a:r>
            <a:r>
              <a:rPr lang="en-US" dirty="0">
                <a:hlinkClick r:id="rId6"/>
              </a:rPr>
              <a:t>reign of terror</a:t>
            </a:r>
            <a:endParaRPr lang="en-US" dirty="0"/>
          </a:p>
          <a:p>
            <a:r>
              <a:rPr lang="en-US" i="1" dirty="0"/>
              <a:t>4</a:t>
            </a:r>
            <a:r>
              <a:rPr lang="en-US" dirty="0"/>
              <a:t> :  violent or destructive acts (such as bombing) committed by groups in order to intimidate a population or government into granting their demands</a:t>
            </a:r>
          </a:p>
          <a:p>
            <a:r>
              <a:rPr lang="en-US" dirty="0">
                <a:hlinkClick r:id="rId7"/>
              </a:rPr>
              <a:t>fear</a:t>
            </a:r>
            <a:r>
              <a:rPr lang="en-US" dirty="0"/>
              <a:t>, </a:t>
            </a:r>
            <a:r>
              <a:rPr lang="en-US" dirty="0">
                <a:hlinkClick r:id="rId8"/>
              </a:rPr>
              <a:t>dread</a:t>
            </a:r>
            <a:r>
              <a:rPr lang="en-US" dirty="0"/>
              <a:t>, </a:t>
            </a:r>
            <a:r>
              <a:rPr lang="en-US" dirty="0">
                <a:hlinkClick r:id="rId9"/>
              </a:rPr>
              <a:t>fright</a:t>
            </a:r>
            <a:r>
              <a:rPr lang="en-US" dirty="0"/>
              <a:t>, </a:t>
            </a:r>
            <a:r>
              <a:rPr lang="en-US" dirty="0">
                <a:hlinkClick r:id="rId10"/>
              </a:rPr>
              <a:t>alarm</a:t>
            </a:r>
            <a:r>
              <a:rPr lang="en-US" dirty="0"/>
              <a:t>, </a:t>
            </a:r>
            <a:r>
              <a:rPr lang="en-US" dirty="0">
                <a:hlinkClick r:id="rId11"/>
              </a:rPr>
              <a:t>panic</a:t>
            </a:r>
            <a:r>
              <a:rPr lang="en-US" dirty="0"/>
              <a:t>, </a:t>
            </a:r>
            <a:r>
              <a:rPr lang="en-US" dirty="0">
                <a:hlinkClick r:id="rId12"/>
              </a:rPr>
              <a:t>terror</a:t>
            </a:r>
            <a:r>
              <a:rPr lang="en-US" dirty="0"/>
              <a:t>, </a:t>
            </a:r>
            <a:r>
              <a:rPr lang="en-US" dirty="0">
                <a:hlinkClick r:id="rId13"/>
              </a:rPr>
              <a:t>trepidation</a:t>
            </a:r>
            <a:r>
              <a:rPr lang="en-US" dirty="0"/>
              <a:t> mean painful agitation in the presence or anticipation of danger. </a:t>
            </a:r>
            <a:r>
              <a:rPr lang="en-US" dirty="0">
                <a:hlinkClick r:id="rId7"/>
              </a:rPr>
              <a:t>fear</a:t>
            </a:r>
            <a:r>
              <a:rPr lang="en-US" dirty="0"/>
              <a:t> is the most general term and implies anxiety and usually loss of courage </a:t>
            </a:r>
            <a:r>
              <a:rPr lang="en-US" i="1" dirty="0"/>
              <a:t>&lt;fear of the unknown</a:t>
            </a:r>
            <a:r>
              <a:rPr lang="en-US" i="1" dirty="0" smtClean="0"/>
              <a:t>&gt;</a:t>
            </a:r>
          </a:p>
          <a:p>
            <a:pPr marL="0" indent="0">
              <a:buNone/>
            </a:pPr>
            <a:endParaRPr lang="en-US" sz="2500" dirty="0" smtClean="0"/>
          </a:p>
          <a:p>
            <a:pPr marL="0" indent="0">
              <a:buNone/>
            </a:pPr>
            <a:endParaRPr lang="en-US" sz="2500" dirty="0"/>
          </a:p>
          <a:p>
            <a:pPr marL="0" indent="0">
              <a:buNone/>
            </a:pPr>
            <a:r>
              <a:rPr lang="en-US" sz="1800" dirty="0" smtClean="0"/>
              <a:t>https://</a:t>
            </a:r>
            <a:r>
              <a:rPr lang="en-US" sz="1800" dirty="0" err="1" smtClean="0"/>
              <a:t>www.merriam-webster.com</a:t>
            </a:r>
            <a:r>
              <a:rPr lang="en-US" sz="1800" dirty="0" smtClean="0"/>
              <a:t>/dictionary/terror</a:t>
            </a:r>
            <a:endParaRPr lang="en-US" sz="1800" dirty="0"/>
          </a:p>
        </p:txBody>
      </p:sp>
    </p:spTree>
    <p:extLst>
      <p:ext uri="{BB962C8B-B14F-4D97-AF65-F5344CB8AC3E}">
        <p14:creationId xmlns:p14="http://schemas.microsoft.com/office/powerpoint/2010/main" val="26349932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Fear of Recurrence</a:t>
            </a:r>
            <a:br>
              <a:rPr lang="en-US" sz="3200" dirty="0" smtClean="0"/>
            </a:br>
            <a:r>
              <a:rPr lang="en-US" sz="3200" dirty="0" smtClean="0"/>
              <a:t>FCR</a:t>
            </a:r>
            <a:endParaRPr lang="en-US" sz="3200" dirty="0"/>
          </a:p>
        </p:txBody>
      </p:sp>
      <p:sp>
        <p:nvSpPr>
          <p:cNvPr id="3" name="Content Placeholder 2"/>
          <p:cNvSpPr>
            <a:spLocks noGrp="1"/>
          </p:cNvSpPr>
          <p:nvPr>
            <p:ph idx="1"/>
          </p:nvPr>
        </p:nvSpPr>
        <p:spPr>
          <a:xfrm>
            <a:off x="457200" y="1727730"/>
            <a:ext cx="8229600" cy="4759838"/>
          </a:xfrm>
        </p:spPr>
        <p:txBody>
          <a:bodyPr>
            <a:normAutofit fontScale="92500" lnSpcReduction="10000"/>
          </a:bodyPr>
          <a:lstStyle/>
          <a:p>
            <a:r>
              <a:rPr lang="en-US" sz="2400" dirty="0" smtClean="0"/>
              <a:t>Harder to adjust then the initial diagnosis</a:t>
            </a:r>
          </a:p>
          <a:p>
            <a:pPr lvl="1"/>
            <a:r>
              <a:rPr lang="en-US" sz="2400" dirty="0" smtClean="0"/>
              <a:t>Insecure, isolated, afraid, abandoned, </a:t>
            </a:r>
          </a:p>
          <a:p>
            <a:pPr lvl="1"/>
            <a:r>
              <a:rPr lang="en-US" sz="2400" dirty="0" smtClean="0"/>
              <a:t>Everyone experiences  transient FCR</a:t>
            </a:r>
          </a:p>
          <a:p>
            <a:pPr lvl="1"/>
            <a:r>
              <a:rPr lang="en-US" sz="2400" dirty="0" smtClean="0"/>
              <a:t>40%-70% the fear can be chronic and disabling</a:t>
            </a:r>
          </a:p>
          <a:p>
            <a:pPr lvl="1"/>
            <a:r>
              <a:rPr lang="en-US" sz="2400" dirty="0" smtClean="0"/>
              <a:t>High FCR</a:t>
            </a:r>
          </a:p>
          <a:p>
            <a:pPr lvl="2"/>
            <a:r>
              <a:rPr lang="en-US" dirty="0" smtClean="0"/>
              <a:t>Affect mood, relationships, work, goal-setting, QOL</a:t>
            </a:r>
          </a:p>
          <a:p>
            <a:r>
              <a:rPr lang="en-US" sz="2400" dirty="0" smtClean="0"/>
              <a:t>Inability to discuss</a:t>
            </a:r>
          </a:p>
          <a:p>
            <a:pPr lvl="1"/>
            <a:r>
              <a:rPr lang="en-US" sz="2400" dirty="0" smtClean="0"/>
              <a:t>Healthcare Workers</a:t>
            </a:r>
          </a:p>
          <a:p>
            <a:pPr lvl="1"/>
            <a:r>
              <a:rPr lang="en-US" sz="2400" dirty="0" smtClean="0"/>
              <a:t>Family/friends/supporters </a:t>
            </a:r>
          </a:p>
          <a:p>
            <a:pPr marL="457200" lvl="1" indent="0">
              <a:buNone/>
            </a:pPr>
            <a:endParaRPr lang="en-US" sz="1400" dirty="0" smtClean="0"/>
          </a:p>
          <a:p>
            <a:pPr marL="457200" lvl="1" indent="0">
              <a:buNone/>
            </a:pPr>
            <a:endParaRPr lang="en-US" sz="1400" dirty="0"/>
          </a:p>
          <a:p>
            <a:pPr marL="457200" lvl="1" indent="0">
              <a:buNone/>
            </a:pPr>
            <a:endParaRPr lang="en-US" sz="1400" dirty="0"/>
          </a:p>
          <a:p>
            <a:pPr marL="457200" lvl="1" indent="0">
              <a:buNone/>
            </a:pPr>
            <a:endParaRPr lang="en-US" sz="1400" dirty="0" smtClean="0"/>
          </a:p>
          <a:p>
            <a:pPr marL="457200" lvl="1" indent="0">
              <a:buNone/>
            </a:pPr>
            <a:r>
              <a:rPr lang="en-US" sz="1400" dirty="0" err="1" smtClean="0"/>
              <a:t>Sebastien</a:t>
            </a:r>
            <a:r>
              <a:rPr lang="en-US" sz="1400" dirty="0"/>
              <a:t>, S (2010)  J Cancer Surviv, 4: 361-371.</a:t>
            </a:r>
          </a:p>
          <a:p>
            <a:pPr marL="457200" lvl="1" indent="0">
              <a:buNone/>
            </a:pPr>
            <a:endParaRPr lang="en-US" sz="2400" dirty="0" smtClean="0"/>
          </a:p>
          <a:p>
            <a:pPr lvl="1"/>
            <a:endParaRPr lang="en-US" sz="2400" dirty="0"/>
          </a:p>
        </p:txBody>
      </p:sp>
      <p:pic>
        <p:nvPicPr>
          <p:cNvPr id="4" name="Picture 3"/>
          <p:cNvPicPr>
            <a:picLocks noChangeAspect="1"/>
          </p:cNvPicPr>
          <p:nvPr/>
        </p:nvPicPr>
        <p:blipFill>
          <a:blip r:embed="rId2"/>
          <a:stretch>
            <a:fillRect/>
          </a:stretch>
        </p:blipFill>
        <p:spPr>
          <a:xfrm>
            <a:off x="6598647" y="480137"/>
            <a:ext cx="2476500" cy="1625600"/>
          </a:xfrm>
          <a:prstGeom prst="rect">
            <a:avLst/>
          </a:prstGeom>
        </p:spPr>
      </p:pic>
    </p:spTree>
    <p:extLst>
      <p:ext uri="{BB962C8B-B14F-4D97-AF65-F5344CB8AC3E}">
        <p14:creationId xmlns:p14="http://schemas.microsoft.com/office/powerpoint/2010/main" val="536908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Fear of Recurrence </a:t>
            </a:r>
            <a:endParaRPr lang="en-US" sz="3600" dirty="0"/>
          </a:p>
        </p:txBody>
      </p:sp>
      <p:sp>
        <p:nvSpPr>
          <p:cNvPr id="3" name="Content Placeholder 2"/>
          <p:cNvSpPr>
            <a:spLocks noGrp="1"/>
          </p:cNvSpPr>
          <p:nvPr>
            <p:ph idx="1"/>
          </p:nvPr>
        </p:nvSpPr>
        <p:spPr>
          <a:xfrm>
            <a:off x="457200" y="1417638"/>
            <a:ext cx="8229600" cy="4894262"/>
          </a:xfrm>
        </p:spPr>
        <p:txBody>
          <a:bodyPr>
            <a:normAutofit/>
          </a:bodyPr>
          <a:lstStyle/>
          <a:p>
            <a:r>
              <a:rPr lang="en-US" sz="2000" dirty="0" smtClean="0"/>
              <a:t>Limitations to FCR research</a:t>
            </a:r>
          </a:p>
          <a:p>
            <a:pPr lvl="1"/>
            <a:r>
              <a:rPr lang="en-US" sz="2000" dirty="0" smtClean="0"/>
              <a:t>No validated tool to measure FCR</a:t>
            </a:r>
          </a:p>
          <a:p>
            <a:pPr lvl="1"/>
            <a:r>
              <a:rPr lang="en-US" sz="2000" dirty="0" smtClean="0"/>
              <a:t>Majority studies focus on breast cancer</a:t>
            </a:r>
          </a:p>
          <a:p>
            <a:pPr lvl="1"/>
            <a:r>
              <a:rPr lang="en-US" sz="2000" dirty="0" smtClean="0"/>
              <a:t>Need rates of FCR between different cancer groups </a:t>
            </a:r>
          </a:p>
          <a:p>
            <a:pPr lvl="1"/>
            <a:endParaRPr lang="en-US" sz="2000" dirty="0"/>
          </a:p>
          <a:p>
            <a:pPr lvl="1"/>
            <a:endParaRPr lang="en-US" sz="2000" dirty="0" smtClean="0"/>
          </a:p>
          <a:p>
            <a:r>
              <a:rPr lang="en-US" sz="2000" dirty="0" smtClean="0"/>
              <a:t>Sebastien et al. concluded </a:t>
            </a:r>
          </a:p>
          <a:p>
            <a:pPr lvl="1"/>
            <a:r>
              <a:rPr lang="en-US" sz="2000" dirty="0" smtClean="0"/>
              <a:t>Cancer </a:t>
            </a:r>
            <a:r>
              <a:rPr lang="en-US" sz="2000" dirty="0"/>
              <a:t>survivors consider FCR to be one of their greatest concerns </a:t>
            </a:r>
            <a:endParaRPr lang="en-US" sz="2000" dirty="0" smtClean="0"/>
          </a:p>
          <a:p>
            <a:pPr lvl="1"/>
            <a:r>
              <a:rPr lang="en-US" sz="2000" dirty="0" smtClean="0"/>
              <a:t>Many survivors</a:t>
            </a:r>
            <a:r>
              <a:rPr lang="en-US" sz="2000" dirty="0"/>
              <a:t>’ psychosocial needs are not met when it comes to </a:t>
            </a:r>
            <a:r>
              <a:rPr lang="en-US" sz="2000" dirty="0" smtClean="0"/>
              <a:t>FCR</a:t>
            </a:r>
          </a:p>
          <a:p>
            <a:pPr lvl="1"/>
            <a:r>
              <a:rPr lang="en-US" sz="2000" dirty="0" smtClean="0"/>
              <a:t>An  important area for future research</a:t>
            </a:r>
          </a:p>
          <a:p>
            <a:pPr lvl="1"/>
            <a:endParaRPr lang="en-US" sz="2000" dirty="0"/>
          </a:p>
          <a:p>
            <a:endParaRPr lang="en-US" sz="1400" dirty="0" smtClean="0"/>
          </a:p>
          <a:p>
            <a:endParaRPr lang="en-US" sz="1400" dirty="0"/>
          </a:p>
          <a:p>
            <a:pPr marL="0" indent="0">
              <a:buNone/>
            </a:pPr>
            <a:r>
              <a:rPr lang="en-US" sz="1400" dirty="0" smtClean="0"/>
              <a:t>Sebastien</a:t>
            </a:r>
            <a:r>
              <a:rPr lang="en-US" sz="1400" dirty="0"/>
              <a:t>, S (2010)  J Cancer Surviv, 4: 361-371.</a:t>
            </a:r>
          </a:p>
          <a:p>
            <a:endParaRPr lang="en-US" sz="2400" dirty="0" smtClean="0"/>
          </a:p>
          <a:p>
            <a:pPr lvl="1"/>
            <a:endParaRPr lang="en-US" sz="2900" dirty="0" smtClean="0"/>
          </a:p>
          <a:p>
            <a:pPr lvl="1"/>
            <a:endParaRPr lang="en-US" sz="2900" dirty="0"/>
          </a:p>
          <a:p>
            <a:endParaRPr lang="en-US" sz="3300" dirty="0" smtClean="0"/>
          </a:p>
          <a:p>
            <a:pPr marL="457200" lvl="1" indent="0">
              <a:buNone/>
            </a:pPr>
            <a:endParaRPr lang="en-US" sz="2900" dirty="0" smtClean="0"/>
          </a:p>
          <a:p>
            <a:endParaRPr lang="en-US" sz="2600" dirty="0"/>
          </a:p>
          <a:p>
            <a:endParaRPr lang="en-US" sz="2600" dirty="0" smtClean="0"/>
          </a:p>
          <a:p>
            <a:endParaRPr lang="en-US" sz="2600" dirty="0"/>
          </a:p>
          <a:p>
            <a:endParaRPr lang="en-US" sz="2600" dirty="0" smtClean="0"/>
          </a:p>
          <a:p>
            <a:endParaRPr lang="en-US" sz="1400" dirty="0"/>
          </a:p>
          <a:p>
            <a:endParaRPr lang="en-US" sz="1400" dirty="0" smtClean="0"/>
          </a:p>
          <a:p>
            <a:endParaRPr lang="en-US" sz="1400" dirty="0"/>
          </a:p>
          <a:p>
            <a:endParaRPr lang="en-US" sz="2200" dirty="0" smtClean="0"/>
          </a:p>
        </p:txBody>
      </p:sp>
    </p:spTree>
    <p:extLst>
      <p:ext uri="{BB962C8B-B14F-4D97-AF65-F5344CB8AC3E}">
        <p14:creationId xmlns:p14="http://schemas.microsoft.com/office/powerpoint/2010/main" val="34028333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Back in the Saddle </a:t>
            </a:r>
          </a:p>
        </p:txBody>
      </p:sp>
      <p:sp>
        <p:nvSpPr>
          <p:cNvPr id="3" name="Content Placeholder 2"/>
          <p:cNvSpPr>
            <a:spLocks noGrp="1"/>
          </p:cNvSpPr>
          <p:nvPr>
            <p:ph idx="1"/>
          </p:nvPr>
        </p:nvSpPr>
        <p:spPr>
          <a:xfrm>
            <a:off x="864382" y="2003953"/>
            <a:ext cx="6345260" cy="4299174"/>
          </a:xfrm>
        </p:spPr>
        <p:txBody>
          <a:bodyPr>
            <a:normAutofit fontScale="25000" lnSpcReduction="20000"/>
          </a:bodyPr>
          <a:lstStyle/>
          <a:p>
            <a:r>
              <a:rPr lang="en-US" sz="7200" dirty="0" smtClean="0"/>
              <a:t>Now what?</a:t>
            </a:r>
          </a:p>
          <a:p>
            <a:pPr lvl="1"/>
            <a:r>
              <a:rPr lang="en-US" sz="7200" dirty="0" smtClean="0"/>
              <a:t>Anxiety</a:t>
            </a:r>
          </a:p>
          <a:p>
            <a:pPr lvl="2"/>
            <a:r>
              <a:rPr lang="en-US" sz="7200" dirty="0" smtClean="0"/>
              <a:t>Newly Diagnosis- 50%</a:t>
            </a:r>
          </a:p>
          <a:p>
            <a:pPr lvl="2"/>
            <a:r>
              <a:rPr lang="en-US" sz="7200" dirty="0" smtClean="0"/>
              <a:t>Chronic Anxiety-  30%</a:t>
            </a:r>
          </a:p>
          <a:p>
            <a:pPr lvl="2"/>
            <a:r>
              <a:rPr lang="en-US" sz="7200" dirty="0" smtClean="0"/>
              <a:t>GAD- uncontrolled fear, worry and apprehension</a:t>
            </a:r>
          </a:p>
          <a:p>
            <a:pPr lvl="3"/>
            <a:r>
              <a:rPr lang="en-US" sz="7200" dirty="0" smtClean="0"/>
              <a:t>4 million adults in the US- more women</a:t>
            </a:r>
          </a:p>
          <a:p>
            <a:pPr lvl="1"/>
            <a:r>
              <a:rPr lang="en-US" sz="7200" dirty="0" smtClean="0"/>
              <a:t>PTSD related to cancer</a:t>
            </a:r>
          </a:p>
          <a:p>
            <a:pPr lvl="2"/>
            <a:r>
              <a:rPr lang="en-US" sz="7200" dirty="0" smtClean="0"/>
              <a:t>Complex and chronic disorder</a:t>
            </a:r>
          </a:p>
          <a:p>
            <a:pPr lvl="2"/>
            <a:r>
              <a:rPr lang="en-US" sz="7200" dirty="0" smtClean="0"/>
              <a:t>Trigger by traumatic events</a:t>
            </a:r>
          </a:p>
          <a:p>
            <a:pPr lvl="2"/>
            <a:r>
              <a:rPr lang="en-US" sz="7200" dirty="0" smtClean="0"/>
              <a:t>Childhood trauma an identified risk factor</a:t>
            </a:r>
          </a:p>
          <a:p>
            <a:pPr lvl="2"/>
            <a:r>
              <a:rPr lang="en-US" sz="7200" dirty="0" smtClean="0"/>
              <a:t>Nurses are the first line of assessment- anger, irritability, depression, chronic pain, avoidant and QOL issues </a:t>
            </a:r>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r>
              <a:rPr lang="en-US" sz="4000" dirty="0" smtClean="0"/>
              <a:t>Bush, Nancy Jo (2010) ONF, 37 (5). E331-343) and </a:t>
            </a:r>
            <a:r>
              <a:rPr lang="en-US" sz="4000" dirty="0" err="1" smtClean="0"/>
              <a:t>Marrs</a:t>
            </a:r>
            <a:r>
              <a:rPr lang="en-US" sz="4000" dirty="0" smtClean="0"/>
              <a:t>, Joyce (2006) CJO, 10(3), 319-322</a:t>
            </a:r>
          </a:p>
          <a:p>
            <a:pPr lvl="3"/>
            <a:endParaRPr lang="en-US" sz="4000" dirty="0"/>
          </a:p>
        </p:txBody>
      </p:sp>
      <p:pic>
        <p:nvPicPr>
          <p:cNvPr id="4" name="Picture 3" descr="AA0282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39" y="838864"/>
            <a:ext cx="1806079" cy="2095874"/>
          </a:xfrm>
          <a:prstGeom prst="rect">
            <a:avLst/>
          </a:prstGeom>
        </p:spPr>
      </p:pic>
    </p:spTree>
    <p:extLst>
      <p:ext uri="{BB962C8B-B14F-4D97-AF65-F5344CB8AC3E}">
        <p14:creationId xmlns:p14="http://schemas.microsoft.com/office/powerpoint/2010/main" val="6618132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Back in the Saddle </a:t>
            </a:r>
            <a:endParaRPr lang="en-US" sz="3600" dirty="0"/>
          </a:p>
        </p:txBody>
      </p:sp>
      <p:sp>
        <p:nvSpPr>
          <p:cNvPr id="3" name="Content Placeholder 2"/>
          <p:cNvSpPr>
            <a:spLocks noGrp="1"/>
          </p:cNvSpPr>
          <p:nvPr>
            <p:ph idx="1"/>
          </p:nvPr>
        </p:nvSpPr>
        <p:spPr/>
        <p:txBody>
          <a:bodyPr>
            <a:normAutofit lnSpcReduction="10000"/>
          </a:bodyPr>
          <a:lstStyle/>
          <a:p>
            <a:r>
              <a:rPr lang="en-US" sz="2400" dirty="0"/>
              <a:t>Survivorship care </a:t>
            </a:r>
            <a:r>
              <a:rPr lang="en-US" sz="2400" dirty="0" smtClean="0"/>
              <a:t>: </a:t>
            </a:r>
          </a:p>
          <a:p>
            <a:pPr lvl="1"/>
            <a:r>
              <a:rPr lang="en-US" sz="2400" dirty="0" smtClean="0"/>
              <a:t>Surveillance </a:t>
            </a:r>
            <a:r>
              <a:rPr lang="en-US" sz="2400" dirty="0"/>
              <a:t>and screening, management of long-term effects, health promotion, and care </a:t>
            </a:r>
            <a:r>
              <a:rPr lang="en-US" sz="2400" dirty="0" smtClean="0"/>
              <a:t>coordination.</a:t>
            </a:r>
          </a:p>
          <a:p>
            <a:pPr lvl="1"/>
            <a:r>
              <a:rPr lang="en-US" sz="2400" dirty="0" smtClean="0"/>
              <a:t>Management </a:t>
            </a:r>
            <a:r>
              <a:rPr lang="en-US" sz="2400" dirty="0"/>
              <a:t>of the long-term effects of cancer and its treatment addresses common issues of pain, fatigue, lymphedema, distress, and medication side </a:t>
            </a:r>
            <a:r>
              <a:rPr lang="en-US" sz="2400" dirty="0" smtClean="0"/>
              <a:t>effects.</a:t>
            </a:r>
          </a:p>
          <a:p>
            <a:pPr lvl="1"/>
            <a:r>
              <a:rPr lang="en-US" sz="2400" dirty="0" smtClean="0"/>
              <a:t>Longer -term </a:t>
            </a:r>
            <a:r>
              <a:rPr lang="en-US" sz="2400" dirty="0"/>
              <a:t>concerns for cardiac and bone health. </a:t>
            </a:r>
            <a:endParaRPr lang="en-US" sz="2400" dirty="0" smtClean="0"/>
          </a:p>
          <a:p>
            <a:pPr lvl="1"/>
            <a:r>
              <a:rPr lang="en-US" sz="2400" dirty="0" smtClean="0"/>
              <a:t>Health </a:t>
            </a:r>
            <a:r>
              <a:rPr lang="en-US" sz="2400" dirty="0"/>
              <a:t>promotion emphasizes the benefits of active lifestyle change in cancer survivors, with an emphasis on physical activity. </a:t>
            </a:r>
          </a:p>
          <a:p>
            <a:pPr lvl="1"/>
            <a:endParaRPr lang="en-US" sz="2400" dirty="0" smtClean="0"/>
          </a:p>
          <a:p>
            <a:r>
              <a:rPr lang="en-US" sz="1400" dirty="0" err="1" smtClean="0"/>
              <a:t>Sisler</a:t>
            </a:r>
            <a:r>
              <a:rPr lang="en-US" sz="1400" dirty="0" smtClean="0"/>
              <a:t>, J et al. (2016) </a:t>
            </a:r>
            <a:r>
              <a:rPr lang="en-US" sz="1400" i="1" dirty="0" smtClean="0"/>
              <a:t>Canadian </a:t>
            </a:r>
            <a:r>
              <a:rPr lang="en-US" sz="1400" i="1" dirty="0" err="1" smtClean="0"/>
              <a:t>Fam</a:t>
            </a:r>
            <a:r>
              <a:rPr lang="en-US" sz="1400" i="1" dirty="0" smtClean="0"/>
              <a:t> </a:t>
            </a:r>
            <a:r>
              <a:rPr lang="en-US" sz="1400" i="1" dirty="0" err="1" smtClean="0"/>
              <a:t>Phy</a:t>
            </a:r>
            <a:r>
              <a:rPr lang="en-US" sz="1400" dirty="0" smtClean="0"/>
              <a:t>, 62 (10), 805-811</a:t>
            </a:r>
          </a:p>
          <a:p>
            <a:pPr lvl="1"/>
            <a:endParaRPr lang="en-US" sz="1200" dirty="0" smtClean="0"/>
          </a:p>
          <a:p>
            <a:pPr lvl="1"/>
            <a:endParaRPr lang="en-US" dirty="0"/>
          </a:p>
        </p:txBody>
      </p:sp>
    </p:spTree>
    <p:extLst>
      <p:ext uri="{BB962C8B-B14F-4D97-AF65-F5344CB8AC3E}">
        <p14:creationId xmlns:p14="http://schemas.microsoft.com/office/powerpoint/2010/main" val="8881811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Cognitive Impairm</a:t>
            </a:r>
            <a:r>
              <a:rPr lang="en-US" sz="3600" dirty="0" smtClean="0"/>
              <a:t>ent</a:t>
            </a:r>
            <a:br>
              <a:rPr lang="en-US" sz="3600" dirty="0" smtClean="0"/>
            </a:br>
            <a:r>
              <a:rPr lang="en-US" sz="4000" dirty="0" smtClean="0"/>
              <a:t>Chemo Brain  </a:t>
            </a:r>
            <a:endParaRPr lang="en-US" sz="4000" dirty="0"/>
          </a:p>
        </p:txBody>
      </p:sp>
      <p:sp>
        <p:nvSpPr>
          <p:cNvPr id="3" name="Content Placeholder 2"/>
          <p:cNvSpPr>
            <a:spLocks noGrp="1"/>
          </p:cNvSpPr>
          <p:nvPr>
            <p:ph idx="1"/>
          </p:nvPr>
        </p:nvSpPr>
        <p:spPr>
          <a:xfrm>
            <a:off x="457200" y="1657411"/>
            <a:ext cx="8229600" cy="4589878"/>
          </a:xfrm>
        </p:spPr>
        <p:txBody>
          <a:bodyPr>
            <a:normAutofit fontScale="25000" lnSpcReduction="20000"/>
          </a:bodyPr>
          <a:lstStyle/>
          <a:p>
            <a:r>
              <a:rPr lang="en-US" sz="7200" dirty="0" smtClean="0"/>
              <a:t>LiveStrong Survey</a:t>
            </a:r>
          </a:p>
          <a:p>
            <a:pPr lvl="1"/>
            <a:r>
              <a:rPr lang="en-US" sz="7200" dirty="0" smtClean="0"/>
              <a:t>Perceived </a:t>
            </a:r>
            <a:r>
              <a:rPr lang="en-US" sz="7200" dirty="0"/>
              <a:t>cognitive dysfunction was reported in a wide range of cancer </a:t>
            </a:r>
            <a:r>
              <a:rPr lang="en-US" sz="7200" dirty="0" smtClean="0"/>
              <a:t>survivors</a:t>
            </a:r>
          </a:p>
          <a:p>
            <a:pPr lvl="1"/>
            <a:r>
              <a:rPr lang="en-US" sz="7200" dirty="0" smtClean="0"/>
              <a:t>70% of patients suffer “chemobrain” after treatment</a:t>
            </a:r>
          </a:p>
          <a:p>
            <a:pPr lvl="1"/>
            <a:r>
              <a:rPr lang="en-US" sz="7200" dirty="0" smtClean="0"/>
              <a:t>Cognitive Rehabilitation is vital to survivorship</a:t>
            </a:r>
          </a:p>
          <a:p>
            <a:pPr lvl="2"/>
            <a:r>
              <a:rPr lang="en-US" sz="7200" dirty="0" smtClean="0">
                <a:hlinkClick r:id="rId3"/>
              </a:rPr>
              <a:t>www.brainhq.com</a:t>
            </a:r>
            <a:r>
              <a:rPr lang="en-US" sz="7200" dirty="0" smtClean="0"/>
              <a:t> </a:t>
            </a:r>
            <a:endParaRPr lang="en-US" sz="7200" dirty="0"/>
          </a:p>
          <a:p>
            <a:pPr lvl="2"/>
            <a:r>
              <a:rPr lang="en-US" sz="7200" dirty="0" smtClean="0"/>
              <a:t> </a:t>
            </a:r>
            <a:r>
              <a:rPr lang="en-US" sz="7200" dirty="0"/>
              <a:t>The potential interactive effect of symptoms of depression suggests the need to develop interventions targeting both cognitive dysfunction and depression to achieve improvements in cognitive </a:t>
            </a:r>
            <a:r>
              <a:rPr lang="en-US" sz="7200" dirty="0" smtClean="0"/>
              <a:t>functioning</a:t>
            </a:r>
          </a:p>
          <a:p>
            <a:r>
              <a:rPr lang="en-US" sz="7200" dirty="0" smtClean="0"/>
              <a:t>Aromatase Inhibitors</a:t>
            </a:r>
          </a:p>
          <a:p>
            <a:pPr lvl="1"/>
            <a:r>
              <a:rPr lang="en-US" sz="7200" dirty="0" smtClean="0"/>
              <a:t>Non adherence 60%</a:t>
            </a:r>
          </a:p>
          <a:p>
            <a:pPr lvl="2"/>
            <a:r>
              <a:rPr lang="en-US" sz="6800" dirty="0" smtClean="0"/>
              <a:t>Joint and Bone pain</a:t>
            </a:r>
          </a:p>
          <a:p>
            <a:pPr lvl="2"/>
            <a:r>
              <a:rPr lang="en-US" sz="6800" dirty="0" smtClean="0"/>
              <a:t>Hot flashes</a:t>
            </a:r>
          </a:p>
          <a:p>
            <a:pPr lvl="2"/>
            <a:r>
              <a:rPr lang="en-US" sz="6800" dirty="0" smtClean="0"/>
              <a:t>Sexual dysfunction</a:t>
            </a:r>
          </a:p>
          <a:p>
            <a:pPr lvl="2"/>
            <a:r>
              <a:rPr lang="en-US" sz="6800" dirty="0" smtClean="0"/>
              <a:t>Cognitive Impairment</a:t>
            </a:r>
            <a:endParaRPr lang="en-US" sz="5800" dirty="0" smtClean="0"/>
          </a:p>
          <a:p>
            <a:pPr marL="457200" lvl="1" indent="0">
              <a:buNone/>
            </a:pPr>
            <a:endParaRPr lang="en-US" sz="6200" dirty="0" smtClean="0"/>
          </a:p>
          <a:p>
            <a:pPr marL="457200" lvl="1" indent="0">
              <a:buNone/>
            </a:pPr>
            <a:endParaRPr lang="en-US" sz="2500" dirty="0" smtClean="0"/>
          </a:p>
          <a:p>
            <a:pPr marL="457200" lvl="1" indent="0">
              <a:buNone/>
            </a:pPr>
            <a:endParaRPr lang="en-US" sz="2500" dirty="0"/>
          </a:p>
          <a:p>
            <a:pPr marL="457200" lvl="1" indent="0">
              <a:buNone/>
            </a:pPr>
            <a:r>
              <a:rPr lang="en-US" sz="4000" dirty="0" smtClean="0"/>
              <a:t>Schmidt, J. (2016) J Cancer Surviv, 10(2): 302-11.</a:t>
            </a:r>
          </a:p>
          <a:p>
            <a:pPr marL="457200" lvl="1" indent="0">
              <a:buNone/>
            </a:pPr>
            <a:r>
              <a:rPr lang="en-US" sz="4000" dirty="0" smtClean="0"/>
              <a:t>Simon, R et al. (2014) J Cancer Care, 57: 26-34</a:t>
            </a:r>
          </a:p>
          <a:p>
            <a:endParaRPr lang="en-US" dirty="0"/>
          </a:p>
        </p:txBody>
      </p:sp>
    </p:spTree>
    <p:extLst>
      <p:ext uri="{BB962C8B-B14F-4D97-AF65-F5344CB8AC3E}">
        <p14:creationId xmlns:p14="http://schemas.microsoft.com/office/powerpoint/2010/main" val="33482155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f2EooDXHL._SY344_BO1,204,203,2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812" y="1533485"/>
            <a:ext cx="2844800" cy="4394200"/>
          </a:xfrm>
          <a:prstGeom prst="rect">
            <a:avLst/>
          </a:prstGeom>
        </p:spPr>
      </p:pic>
      <p:pic>
        <p:nvPicPr>
          <p:cNvPr id="6" name="Picture 5"/>
          <p:cNvPicPr>
            <a:picLocks noChangeAspect="1"/>
          </p:cNvPicPr>
          <p:nvPr/>
        </p:nvPicPr>
        <p:blipFill rotWithShape="1">
          <a:blip r:embed="rId3"/>
          <a:srcRect t="9444" b="-7396"/>
          <a:stretch/>
        </p:blipFill>
        <p:spPr>
          <a:xfrm>
            <a:off x="5201005" y="1533485"/>
            <a:ext cx="3340604" cy="4394200"/>
          </a:xfrm>
          <a:prstGeom prst="rect">
            <a:avLst/>
          </a:prstGeom>
        </p:spPr>
      </p:pic>
    </p:spTree>
    <p:extLst>
      <p:ext uri="{BB962C8B-B14F-4D97-AF65-F5344CB8AC3E}">
        <p14:creationId xmlns:p14="http://schemas.microsoft.com/office/powerpoint/2010/main" val="1481278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AB32A8000000578-3980060-image-m-29_14803749320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 y="0"/>
            <a:ext cx="4737129" cy="6858000"/>
          </a:xfrm>
          <a:prstGeom prst="rect">
            <a:avLst/>
          </a:prstGeom>
        </p:spPr>
      </p:pic>
      <p:sp>
        <p:nvSpPr>
          <p:cNvPr id="6" name="TextBox 5"/>
          <p:cNvSpPr txBox="1"/>
          <p:nvPr/>
        </p:nvSpPr>
        <p:spPr>
          <a:xfrm>
            <a:off x="5186991" y="273013"/>
            <a:ext cx="3584602" cy="5693867"/>
          </a:xfrm>
          <a:prstGeom prst="rect">
            <a:avLst/>
          </a:prstGeom>
          <a:noFill/>
        </p:spPr>
        <p:txBody>
          <a:bodyPr wrap="square" rtlCol="0">
            <a:spAutoFit/>
          </a:bodyPr>
          <a:lstStyle/>
          <a:p>
            <a:pPr algn="ctr"/>
            <a:r>
              <a:rPr lang="en-US" sz="2800" b="1" dirty="0"/>
              <a:t>Huffington Post</a:t>
            </a:r>
            <a:br>
              <a:rPr lang="en-US" sz="2800" b="1" dirty="0"/>
            </a:br>
            <a:r>
              <a:rPr lang="en-US" sz="2800" b="1" dirty="0"/>
              <a:t>The Power of Humidity </a:t>
            </a:r>
            <a:r>
              <a:rPr lang="en-US" sz="2800" dirty="0"/>
              <a:t/>
            </a:r>
            <a:br>
              <a:rPr lang="en-US" sz="2800" dirty="0"/>
            </a:br>
            <a:r>
              <a:rPr lang="en-US" sz="2800" dirty="0"/>
              <a:t>To Every Cancer Patient I Ever Took Care Of: I’m Sorry. I Didn’t Get It.</a:t>
            </a:r>
            <a:br>
              <a:rPr lang="en-US" sz="2800" dirty="0"/>
            </a:br>
            <a:r>
              <a:rPr lang="en-US" sz="2800" dirty="0"/>
              <a:t>I didn’t get how much you hung on to every word I said to </a:t>
            </a:r>
            <a:r>
              <a:rPr lang="en-US" sz="2800" dirty="0" smtClean="0"/>
              <a:t>you</a:t>
            </a:r>
          </a:p>
          <a:p>
            <a:pPr algn="ctr"/>
            <a:endParaRPr lang="en-US" sz="2800" dirty="0" smtClean="0"/>
          </a:p>
          <a:p>
            <a:pPr algn="ctr"/>
            <a:endParaRPr lang="en-US" sz="2800" dirty="0"/>
          </a:p>
          <a:p>
            <a:pPr algn="ctr"/>
            <a:r>
              <a:rPr lang="en-US" sz="2800" dirty="0" smtClean="0"/>
              <a:t>Lindsey Norris</a:t>
            </a:r>
          </a:p>
          <a:p>
            <a:pPr algn="ctr"/>
            <a:r>
              <a:rPr lang="en-US" sz="2800" dirty="0" smtClean="0"/>
              <a:t>Oncology Nurse </a:t>
            </a:r>
            <a:endParaRPr lang="en-US" sz="2800" dirty="0"/>
          </a:p>
        </p:txBody>
      </p:sp>
    </p:spTree>
    <p:extLst>
      <p:ext uri="{BB962C8B-B14F-4D97-AF65-F5344CB8AC3E}">
        <p14:creationId xmlns:p14="http://schemas.microsoft.com/office/powerpoint/2010/main" val="1520663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120 Triumphs of Cancer Survivors</a:t>
            </a:r>
            <a:endParaRPr lang="en-US" sz="3600" dirty="0"/>
          </a:p>
        </p:txBody>
      </p:sp>
      <p:sp>
        <p:nvSpPr>
          <p:cNvPr id="3" name="Content Placeholder 2"/>
          <p:cNvSpPr>
            <a:spLocks noGrp="1"/>
          </p:cNvSpPr>
          <p:nvPr>
            <p:ph idx="1"/>
          </p:nvPr>
        </p:nvSpPr>
        <p:spPr/>
        <p:txBody>
          <a:bodyPr>
            <a:normAutofit/>
          </a:bodyPr>
          <a:lstStyle/>
          <a:p>
            <a:r>
              <a:rPr lang="en-US" sz="2400" dirty="0" smtClean="0"/>
              <a:t>KC- GBM a 26 years old</a:t>
            </a:r>
          </a:p>
          <a:p>
            <a:endParaRPr lang="en-US" dirty="0"/>
          </a:p>
          <a:p>
            <a:endParaRPr lang="en-US" dirty="0" smtClean="0"/>
          </a:p>
          <a:p>
            <a:endParaRPr lang="en-US" dirty="0"/>
          </a:p>
          <a:p>
            <a:endParaRPr lang="en-US" dirty="0" smtClean="0"/>
          </a:p>
          <a:p>
            <a:endParaRPr lang="en-US" dirty="0" smtClean="0"/>
          </a:p>
          <a:p>
            <a:endParaRPr lang="en-US" dirty="0"/>
          </a:p>
          <a:p>
            <a:pPr marL="0" indent="0">
              <a:buNone/>
            </a:pPr>
            <a:endParaRPr lang="en-US" dirty="0"/>
          </a:p>
        </p:txBody>
      </p:sp>
      <p:pic>
        <p:nvPicPr>
          <p:cNvPr id="4" name="Picture 3" descr="9781632206640_p0_v2_s192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192" y="2568877"/>
            <a:ext cx="2438400" cy="3111500"/>
          </a:xfrm>
          <a:prstGeom prst="rect">
            <a:avLst/>
          </a:prstGeom>
        </p:spPr>
      </p:pic>
    </p:spTree>
    <p:extLst>
      <p:ext uri="{BB962C8B-B14F-4D97-AF65-F5344CB8AC3E}">
        <p14:creationId xmlns:p14="http://schemas.microsoft.com/office/powerpoint/2010/main" val="122729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9808" y="189378"/>
            <a:ext cx="6929720" cy="6516841"/>
          </a:xfrm>
          <a:prstGeom prst="rect">
            <a:avLst/>
          </a:prstGeom>
        </p:spPr>
      </p:pic>
    </p:spTree>
    <p:extLst>
      <p:ext uri="{BB962C8B-B14F-4D97-AF65-F5344CB8AC3E}">
        <p14:creationId xmlns:p14="http://schemas.microsoft.com/office/powerpoint/2010/main" val="1340604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 </a:t>
            </a:r>
            <a:br>
              <a:rPr lang="en-US" dirty="0" smtClean="0"/>
            </a:br>
            <a:endParaRPr lang="en-US" dirty="0"/>
          </a:p>
        </p:txBody>
      </p:sp>
      <p:sp>
        <p:nvSpPr>
          <p:cNvPr id="3" name="Content Placeholder 2"/>
          <p:cNvSpPr>
            <a:spLocks noGrp="1"/>
          </p:cNvSpPr>
          <p:nvPr>
            <p:ph idx="1"/>
          </p:nvPr>
        </p:nvSpPr>
        <p:spPr>
          <a:xfrm>
            <a:off x="457200" y="1166843"/>
            <a:ext cx="8229600" cy="4959320"/>
          </a:xfrm>
        </p:spPr>
        <p:txBody>
          <a:bodyPr>
            <a:noAutofit/>
          </a:bodyPr>
          <a:lstStyle/>
          <a:p>
            <a:r>
              <a:rPr lang="en-US" sz="1600" dirty="0" smtClean="0"/>
              <a:t>Blow, A.J., Swieciki, P., Hann, P., Osuch, S., Symonds, L., Smith, S.S.…Boivin, M.J. (2011).  The emotional journey of women experiencing a breast abnormality.  </a:t>
            </a:r>
            <a:r>
              <a:rPr lang="en-US" sz="1600" i="1" dirty="0" smtClean="0"/>
              <a:t>Qualitative Heath Research</a:t>
            </a:r>
            <a:r>
              <a:rPr lang="en-US" sz="1600" dirty="0" smtClean="0"/>
              <a:t>, 21, 1316-1334.</a:t>
            </a:r>
          </a:p>
          <a:p>
            <a:r>
              <a:rPr lang="en-US" sz="1600" dirty="0"/>
              <a:t>Bush, Nancy Jo. (2010)  Post-Traumatic Stress Disorder Related to Cancer: Hope, Healing, and Recovery. </a:t>
            </a:r>
            <a:r>
              <a:rPr lang="en-US" sz="1600" i="1" dirty="0"/>
              <a:t>ONF</a:t>
            </a:r>
            <a:r>
              <a:rPr lang="en-US" sz="1600" dirty="0"/>
              <a:t>, 37 (5), E331-343. </a:t>
            </a:r>
            <a:endParaRPr lang="en-US" sz="1600" dirty="0" smtClean="0"/>
          </a:p>
          <a:p>
            <a:r>
              <a:rPr lang="en-US" sz="1600" dirty="0" smtClean="0"/>
              <a:t>Dore, C., Gallagher, F., Saintonge, L., &amp; Herbert,M. (2012)  Breast cancer screening program.  </a:t>
            </a:r>
            <a:r>
              <a:rPr lang="en-US" sz="1600" i="1" dirty="0" smtClean="0"/>
              <a:t>Health Care for Women International</a:t>
            </a:r>
            <a:r>
              <a:rPr lang="en-US" sz="1600" dirty="0" smtClean="0"/>
              <a:t>, 34, 34-49. </a:t>
            </a:r>
          </a:p>
          <a:p>
            <a:r>
              <a:rPr lang="en-US" sz="1600" dirty="0"/>
              <a:t>Flory, N., &amp; Lang, E.V. (2011). Distress in the radiology waiting room. </a:t>
            </a:r>
            <a:r>
              <a:rPr lang="en-US" sz="1600" i="1" dirty="0"/>
              <a:t>Radiology</a:t>
            </a:r>
            <a:r>
              <a:rPr lang="en-US" sz="1600" dirty="0"/>
              <a:t>, 260, 166-173</a:t>
            </a:r>
            <a:r>
              <a:rPr lang="en-US" sz="1600" dirty="0" smtClean="0"/>
              <a:t>.</a:t>
            </a:r>
          </a:p>
          <a:p>
            <a:r>
              <a:rPr lang="en-US" sz="1600" dirty="0"/>
              <a:t>Figueriredo, M.I., Fries, E., &amp; Ingram, K.M. (2004).  The role of disclosure patterns and unsupportive interactions in the well being of breast cancer patients.  </a:t>
            </a:r>
            <a:r>
              <a:rPr lang="en-US" sz="1600" i="1" dirty="0"/>
              <a:t>Psycho-Oncology</a:t>
            </a:r>
            <a:r>
              <a:rPr lang="en-US" sz="1600" dirty="0"/>
              <a:t>, 13, </a:t>
            </a:r>
            <a:r>
              <a:rPr lang="en-US" sz="1600" dirty="0" smtClean="0"/>
              <a:t>96-105.</a:t>
            </a:r>
          </a:p>
          <a:p>
            <a:r>
              <a:rPr lang="en-US" sz="1600" dirty="0" smtClean="0">
                <a:hlinkClick r:id="rId2"/>
              </a:rPr>
              <a:t>https</a:t>
            </a:r>
            <a:r>
              <a:rPr lang="en-US" sz="1600" dirty="0">
                <a:hlinkClick r:id="rId2"/>
              </a:rPr>
              <a:t>://</a:t>
            </a:r>
            <a:r>
              <a:rPr lang="en-US" sz="1600" dirty="0" smtClean="0">
                <a:hlinkClick r:id="rId2"/>
              </a:rPr>
              <a:t>www.merriam-webster.com/dictionary/terror</a:t>
            </a:r>
            <a:endParaRPr lang="en-US" sz="1600" dirty="0" smtClean="0"/>
          </a:p>
          <a:p>
            <a:r>
              <a:rPr lang="en-US" sz="1600" dirty="0"/>
              <a:t>Lipsett, A., Barett, S., Haruna, F., Mustian, K., &amp; O’Donovan, A. (2017) The impact of exercise during adjuvant radiotherapy for breast cancer on fatigue and quality of life:  A systematic review and meta-analysis.  </a:t>
            </a:r>
            <a:r>
              <a:rPr lang="en-US" sz="1600" i="1" dirty="0"/>
              <a:t>The Breast</a:t>
            </a:r>
            <a:r>
              <a:rPr lang="en-US" sz="1600" dirty="0"/>
              <a:t>, 32, 144-155. </a:t>
            </a:r>
            <a:endParaRPr lang="en-US" sz="1600" dirty="0" smtClean="0"/>
          </a:p>
          <a:p>
            <a:r>
              <a:rPr lang="en-US" sz="1600" dirty="0"/>
              <a:t>Manir, KS., Bhadra, K., Manna, A., Patra, S., &amp; Sarkar, SK. (2011) Fatigue in Breast Cancer patients on adjuvant treatment: course and prevalence.  </a:t>
            </a:r>
            <a:r>
              <a:rPr lang="en-US" sz="1600" i="1" dirty="0"/>
              <a:t>Indian J Palliative Care</a:t>
            </a:r>
            <a:r>
              <a:rPr lang="en-US" sz="1600" dirty="0"/>
              <a:t>, 18(2).  109-116</a:t>
            </a:r>
            <a:r>
              <a:rPr lang="en-US" sz="1600" dirty="0" smtClean="0"/>
              <a:t>.</a:t>
            </a:r>
          </a:p>
        </p:txBody>
      </p:sp>
      <p:sp>
        <p:nvSpPr>
          <p:cNvPr id="4" name="Rectangle 3"/>
          <p:cNvSpPr/>
          <p:nvPr/>
        </p:nvSpPr>
        <p:spPr>
          <a:xfrm>
            <a:off x="2286000" y="1166843"/>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386789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Start of the Journey </a:t>
            </a:r>
            <a:endParaRPr lang="en-US" sz="3600" dirty="0"/>
          </a:p>
        </p:txBody>
      </p:sp>
      <p:sp>
        <p:nvSpPr>
          <p:cNvPr id="3" name="Content Placeholder 2"/>
          <p:cNvSpPr>
            <a:spLocks noGrp="1"/>
          </p:cNvSpPr>
          <p:nvPr>
            <p:ph idx="1"/>
          </p:nvPr>
        </p:nvSpPr>
        <p:spPr/>
        <p:txBody>
          <a:bodyPr>
            <a:normAutofit lnSpcReduction="10000"/>
          </a:bodyPr>
          <a:lstStyle/>
          <a:p>
            <a:r>
              <a:rPr lang="en-US" sz="1900" dirty="0" smtClean="0"/>
              <a:t>Super Bowl Sunday 2016</a:t>
            </a:r>
            <a:endParaRPr lang="en-US" sz="1900" dirty="0"/>
          </a:p>
          <a:p>
            <a:r>
              <a:rPr lang="en-US" sz="1900" dirty="0" smtClean="0"/>
              <a:t>Radiology and MRI</a:t>
            </a:r>
          </a:p>
          <a:p>
            <a:pPr lvl="1"/>
            <a:r>
              <a:rPr lang="en-US" sz="1900" dirty="0" smtClean="0"/>
              <a:t>Study by Flory and Lang- 3 groups </a:t>
            </a:r>
          </a:p>
          <a:p>
            <a:pPr lvl="2"/>
            <a:r>
              <a:rPr lang="en-US" sz="1900" dirty="0" smtClean="0"/>
              <a:t>Breast Biopsy</a:t>
            </a:r>
          </a:p>
          <a:p>
            <a:pPr lvl="2"/>
            <a:r>
              <a:rPr lang="en-US" sz="1900" dirty="0" smtClean="0"/>
              <a:t>Invasive treatment of malignant liver cancer</a:t>
            </a:r>
          </a:p>
          <a:p>
            <a:pPr lvl="2"/>
            <a:r>
              <a:rPr lang="en-US" sz="1900" dirty="0" smtClean="0"/>
              <a:t>Benign uterine fibroids</a:t>
            </a:r>
          </a:p>
          <a:p>
            <a:pPr lvl="1"/>
            <a:r>
              <a:rPr lang="en-US" sz="1900" dirty="0" smtClean="0"/>
              <a:t>Abnormally High Mean levels of perceived stress, impact of events and depressed moods in all 3 groups</a:t>
            </a:r>
          </a:p>
          <a:p>
            <a:pPr lvl="2"/>
            <a:r>
              <a:rPr lang="en-US" sz="1900" dirty="0" smtClean="0"/>
              <a:t>Breast Biopsy experienced highly abnormal anxiety levels.</a:t>
            </a:r>
          </a:p>
          <a:p>
            <a:r>
              <a:rPr lang="en-US" sz="1900" dirty="0" smtClean="0"/>
              <a:t>Finding suggest that patient’s distress not influenced by the type of procedure but the uncertainly of the outcome</a:t>
            </a:r>
          </a:p>
          <a:p>
            <a:r>
              <a:rPr lang="en-US" sz="1900" dirty="0" smtClean="0"/>
              <a:t>Finding out the results </a:t>
            </a:r>
          </a:p>
          <a:p>
            <a:pPr lvl="1"/>
            <a:endParaRPr lang="en-US" sz="1100" dirty="0"/>
          </a:p>
          <a:p>
            <a:endParaRPr lang="en-US" sz="1100" dirty="0" smtClean="0"/>
          </a:p>
          <a:p>
            <a:r>
              <a:rPr lang="en-US" sz="1100" dirty="0" smtClean="0"/>
              <a:t>Flory &amp; Lang (2010). </a:t>
            </a:r>
            <a:r>
              <a:rPr lang="en-US" sz="1100" i="1" dirty="0" smtClean="0"/>
              <a:t> Radiology</a:t>
            </a:r>
            <a:r>
              <a:rPr lang="en-US" sz="1100" dirty="0"/>
              <a:t>:</a:t>
            </a:r>
            <a:r>
              <a:rPr lang="en-US" sz="1100" dirty="0" smtClean="0"/>
              <a:t> 260(1), 166-172.</a:t>
            </a:r>
          </a:p>
          <a:p>
            <a:pPr marL="0" indent="0">
              <a:buNone/>
            </a:pPr>
            <a:endParaRPr lang="en-US" sz="2100" dirty="0"/>
          </a:p>
        </p:txBody>
      </p:sp>
    </p:spTree>
    <p:extLst>
      <p:ext uri="{BB962C8B-B14F-4D97-AF65-F5344CB8AC3E}">
        <p14:creationId xmlns:p14="http://schemas.microsoft.com/office/powerpoint/2010/main" val="15744048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315822"/>
            <a:ext cx="8229600" cy="4810342"/>
          </a:xfrm>
        </p:spPr>
        <p:txBody>
          <a:bodyPr>
            <a:noAutofit/>
          </a:bodyPr>
          <a:lstStyle/>
          <a:p>
            <a:r>
              <a:rPr lang="en-US" sz="1600" dirty="0"/>
              <a:t>Marrs, J. (2013)  Stress, Fears, and Phobias: The Impact of Anxiety. </a:t>
            </a:r>
            <a:r>
              <a:rPr lang="en-US" sz="1600" i="1" dirty="0"/>
              <a:t>CJON</a:t>
            </a:r>
            <a:r>
              <a:rPr lang="en-US" sz="1600" dirty="0"/>
              <a:t>, 10(3), 319-322.</a:t>
            </a:r>
          </a:p>
          <a:p>
            <a:r>
              <a:rPr lang="en-US" sz="1600" dirty="0"/>
              <a:t>Morse, J.M. (2001).  Toward a praxis theory of suffering. </a:t>
            </a:r>
            <a:r>
              <a:rPr lang="en-US" sz="1600" i="1" dirty="0"/>
              <a:t>Advances in Nursing Science</a:t>
            </a:r>
            <a:r>
              <a:rPr lang="en-US" sz="1600" dirty="0"/>
              <a:t>, 24, 47-59.</a:t>
            </a:r>
          </a:p>
          <a:p>
            <a:r>
              <a:rPr lang="en-US" sz="1600" dirty="0"/>
              <a:t>Morse, J.M., Pooler, C., Vann-Ward, T., Maddox, LJ., Olausson, J., Roche-Dean, M., Colorafi, K., Madden, C., Rogers, B., &amp; Martz, K. (2014). Awaiting Diagnosis of Breast Cancer: strategies of Enduring for Preserving Self. </a:t>
            </a:r>
            <a:r>
              <a:rPr lang="en-US" sz="1600" i="1" dirty="0"/>
              <a:t>ONF</a:t>
            </a:r>
            <a:r>
              <a:rPr lang="en-US" sz="1600" dirty="0"/>
              <a:t>, 41 (4), 350-359.</a:t>
            </a:r>
          </a:p>
          <a:p>
            <a:r>
              <a:rPr lang="en-US" sz="1600" dirty="0"/>
              <a:t>Pure, G., Rankin, J., Allen, J., Cramp, F., Cancer Related Fatigue: a critical appraisal.  </a:t>
            </a:r>
            <a:r>
              <a:rPr lang="en-US" sz="1600" i="1" dirty="0"/>
              <a:t>Eur J Cancer</a:t>
            </a:r>
            <a:r>
              <a:rPr lang="en-US" sz="1600" dirty="0"/>
              <a:t>, 42 (7), 846-863. </a:t>
            </a:r>
          </a:p>
          <a:p>
            <a:r>
              <a:rPr lang="en-US" sz="1600" dirty="0"/>
              <a:t>Schmidt, JE., Beckjord,DH., Low, CA., Posluszny, DM., Lowery, AR., Dew, MA……Rechis, R. (2016).  Prevalence of perceived cognitive dysfunction in survivors of a wide range of cancers: results from the 2010 LIVESTRONG survey.   J </a:t>
            </a:r>
            <a:r>
              <a:rPr lang="en-US" sz="1600" i="1" dirty="0"/>
              <a:t>Cancer Survive, </a:t>
            </a:r>
            <a:r>
              <a:rPr lang="en-US" sz="1600" dirty="0"/>
              <a:t>10 (2), 302-311.</a:t>
            </a:r>
          </a:p>
          <a:p>
            <a:r>
              <a:rPr lang="en-US" sz="1600" dirty="0"/>
              <a:t>Sebastien, S., Savard, J., Ivers, H.  (2010) Fear of Cancer Recurrence: specific profiles and nature of intrusive thoughts.  </a:t>
            </a:r>
            <a:r>
              <a:rPr lang="en-US" sz="1600" i="1" dirty="0"/>
              <a:t>Journal  of Cancer Survival</a:t>
            </a:r>
            <a:r>
              <a:rPr lang="en-US" sz="1600" dirty="0"/>
              <a:t>, 4, 361-371.</a:t>
            </a:r>
          </a:p>
          <a:p>
            <a:r>
              <a:rPr lang="en-US" sz="1600" dirty="0"/>
              <a:t>Sharma, N., &amp; Purkayastha, A. (2017).  Impact of Radiotherapy on Psychological, Financial and Sexual Aspects in Post mastectomy Carcinoma Breast Patient: A Prospective Study and Management. </a:t>
            </a:r>
            <a:r>
              <a:rPr lang="en-US" sz="1600" i="1" dirty="0"/>
              <a:t>Asia Pacific Journal of Oncology Nursing</a:t>
            </a:r>
            <a:r>
              <a:rPr lang="en-US" sz="1600" dirty="0"/>
              <a:t>, 4 (1), 69-76.</a:t>
            </a:r>
          </a:p>
          <a:p>
            <a:r>
              <a:rPr lang="en-US" sz="1600" dirty="0"/>
              <a:t>Sisler, J., Chaput, G., Sussman, J., &amp; Ozokwelu, E. (2016). Follow-up after treatment for breast cancer: Practical guide to survivorship care for family physicians. </a:t>
            </a:r>
            <a:r>
              <a:rPr lang="en-US" sz="1600" i="1" dirty="0"/>
              <a:t>Canadian Family Physician</a:t>
            </a:r>
            <a:r>
              <a:rPr lang="en-US" sz="1600" dirty="0"/>
              <a:t>, </a:t>
            </a:r>
            <a:r>
              <a:rPr lang="en-US" sz="1600" i="1" dirty="0"/>
              <a:t>62</a:t>
            </a:r>
            <a:r>
              <a:rPr lang="en-US" sz="1600" dirty="0"/>
              <a:t>(10), 805–811.	</a:t>
            </a:r>
            <a:endParaRPr lang="en-US" sz="1600" dirty="0" smtClean="0"/>
          </a:p>
          <a:p>
            <a:r>
              <a:rPr lang="en-US" sz="1600" dirty="0" smtClean="0"/>
              <a:t>Zhang, X., Brown, J., </a:t>
            </a:r>
            <a:r>
              <a:rPr lang="en-US" sz="1600" dirty="0" err="1" smtClean="0"/>
              <a:t>Paskett</a:t>
            </a:r>
            <a:r>
              <a:rPr lang="en-US" sz="1600" dirty="0" smtClean="0"/>
              <a:t>, E., </a:t>
            </a:r>
            <a:r>
              <a:rPr lang="en-US" sz="1600" dirty="0" err="1" smtClean="0"/>
              <a:t>Zemel</a:t>
            </a:r>
            <a:r>
              <a:rPr lang="en-US" sz="1600" dirty="0" smtClean="0"/>
              <a:t>, B., </a:t>
            </a:r>
            <a:r>
              <a:rPr lang="en-US" sz="1600" dirty="0" err="1" smtClean="0"/>
              <a:t>Cheville</a:t>
            </a:r>
            <a:r>
              <a:rPr lang="en-US" sz="1600" dirty="0" smtClean="0"/>
              <a:t>, A., &amp; Schmitz, K. (2017)  Breast Cancer Research and Treatment, online. </a:t>
            </a:r>
            <a:endParaRPr lang="en-US" sz="1600" dirty="0"/>
          </a:p>
          <a:p>
            <a:endParaRPr lang="en-US" sz="1600" dirty="0"/>
          </a:p>
          <a:p>
            <a:endParaRPr lang="en-US" sz="1600" dirty="0"/>
          </a:p>
        </p:txBody>
      </p:sp>
    </p:spTree>
    <p:extLst>
      <p:ext uri="{BB962C8B-B14F-4D97-AF65-F5344CB8AC3E}">
        <p14:creationId xmlns:p14="http://schemas.microsoft.com/office/powerpoint/2010/main" val="428614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Wait </a:t>
            </a:r>
            <a:endParaRPr lang="en-US" sz="3600" dirty="0"/>
          </a:p>
        </p:txBody>
      </p:sp>
      <p:sp>
        <p:nvSpPr>
          <p:cNvPr id="3" name="Content Placeholder 2"/>
          <p:cNvSpPr>
            <a:spLocks noGrp="1"/>
          </p:cNvSpPr>
          <p:nvPr>
            <p:ph idx="1"/>
          </p:nvPr>
        </p:nvSpPr>
        <p:spPr>
          <a:xfrm>
            <a:off x="457200" y="1600200"/>
            <a:ext cx="8229600" cy="4838700"/>
          </a:xfrm>
        </p:spPr>
        <p:txBody>
          <a:bodyPr>
            <a:normAutofit fontScale="25000" lnSpcReduction="20000"/>
          </a:bodyPr>
          <a:lstStyle/>
          <a:p>
            <a:pPr marL="457200" lvl="1" indent="0">
              <a:buNone/>
            </a:pPr>
            <a:r>
              <a:rPr lang="en-US" sz="7200" dirty="0" smtClean="0"/>
              <a:t>The </a:t>
            </a:r>
            <a:r>
              <a:rPr lang="en-US" sz="7200" dirty="0"/>
              <a:t>Praxis Theory of </a:t>
            </a:r>
            <a:r>
              <a:rPr lang="en-US" sz="7200" dirty="0" smtClean="0"/>
              <a:t>Suffering</a:t>
            </a:r>
          </a:p>
          <a:p>
            <a:pPr lvl="1"/>
            <a:r>
              <a:rPr lang="en-US" sz="7200" dirty="0"/>
              <a:t> </a:t>
            </a:r>
            <a:r>
              <a:rPr lang="en-US" sz="7200" dirty="0" smtClean="0"/>
              <a:t>Suffering-response to a threat one’s psychosocial health by potential loss</a:t>
            </a:r>
          </a:p>
          <a:p>
            <a:pPr marL="457200" lvl="1" indent="0">
              <a:buNone/>
            </a:pPr>
            <a:endParaRPr lang="en-US" sz="7200" dirty="0" smtClean="0"/>
          </a:p>
          <a:p>
            <a:pPr marL="457200" lvl="1" indent="0">
              <a:buNone/>
            </a:pPr>
            <a:r>
              <a:rPr lang="en-US" sz="7200" dirty="0" smtClean="0"/>
              <a:t>Two Major States</a:t>
            </a:r>
          </a:p>
          <a:p>
            <a:pPr lvl="2"/>
            <a:endParaRPr lang="en-US" sz="7200" b="1" dirty="0" smtClean="0"/>
          </a:p>
          <a:p>
            <a:pPr marL="914400" lvl="2" indent="0">
              <a:lnSpc>
                <a:spcPct val="120000"/>
              </a:lnSpc>
              <a:buNone/>
            </a:pPr>
            <a:r>
              <a:rPr lang="en-US" sz="7200" b="1" dirty="0" smtClean="0"/>
              <a:t>1. Enduring for Preserving Self</a:t>
            </a:r>
          </a:p>
          <a:p>
            <a:pPr lvl="2">
              <a:lnSpc>
                <a:spcPct val="120000"/>
              </a:lnSpc>
            </a:pPr>
            <a:r>
              <a:rPr lang="en-US" sz="7200" dirty="0" smtClean="0"/>
              <a:t>Contextual, normal, robot –like, natural and even healthy response to a 	potential treat of an unavoidable loss.</a:t>
            </a:r>
          </a:p>
          <a:p>
            <a:pPr lvl="3">
              <a:lnSpc>
                <a:spcPct val="120000"/>
              </a:lnSpc>
            </a:pPr>
            <a:r>
              <a:rPr lang="en-US" sz="7200" dirty="0" smtClean="0"/>
              <a:t>Care </a:t>
            </a:r>
            <a:r>
              <a:rPr lang="en-US" sz="7200" dirty="0"/>
              <a:t>for self and others</a:t>
            </a:r>
          </a:p>
          <a:p>
            <a:pPr lvl="3">
              <a:lnSpc>
                <a:spcPct val="120000"/>
              </a:lnSpc>
            </a:pPr>
            <a:r>
              <a:rPr lang="en-US" sz="7200" dirty="0"/>
              <a:t>Preserving Self as women, mother, wife, friend and </a:t>
            </a:r>
            <a:r>
              <a:rPr lang="en-US" sz="7200" dirty="0" smtClean="0"/>
              <a:t>employee</a:t>
            </a:r>
            <a:endParaRPr lang="en-US" sz="7200" dirty="0"/>
          </a:p>
          <a:p>
            <a:pPr lvl="4">
              <a:lnSpc>
                <a:spcPct val="120000"/>
              </a:lnSpc>
            </a:pPr>
            <a:r>
              <a:rPr lang="en-US" sz="7200" dirty="0" smtClean="0"/>
              <a:t>Caregivers </a:t>
            </a:r>
            <a:r>
              <a:rPr lang="en-US" sz="7200" dirty="0"/>
              <a:t>maintain a respectful distance from those who are enduring, using silent compassion, refrain from touching and empathic and sympathetic statements. </a:t>
            </a:r>
            <a:endParaRPr lang="en-US" sz="7200" dirty="0" smtClean="0"/>
          </a:p>
          <a:p>
            <a:pPr lvl="4">
              <a:lnSpc>
                <a:spcPct val="120000"/>
              </a:lnSpc>
            </a:pPr>
            <a:r>
              <a:rPr lang="en-US" sz="7200" dirty="0" smtClean="0"/>
              <a:t>Empathy </a:t>
            </a:r>
            <a:r>
              <a:rPr lang="en-US" sz="7200" dirty="0"/>
              <a:t>is not helpful at this time </a:t>
            </a:r>
            <a:endParaRPr lang="en-US" sz="7200" dirty="0" smtClean="0"/>
          </a:p>
          <a:p>
            <a:pPr lvl="2">
              <a:lnSpc>
                <a:spcPct val="120000"/>
              </a:lnSpc>
            </a:pPr>
            <a:r>
              <a:rPr lang="en-US" sz="7200" dirty="0" smtClean="0"/>
              <a:t>Enduring interrupted- sorrow, deep depression and anxiety</a:t>
            </a:r>
            <a:endParaRPr lang="en-US" sz="7200" dirty="0"/>
          </a:p>
          <a:p>
            <a:pPr marL="914400" lvl="2" indent="0">
              <a:lnSpc>
                <a:spcPct val="120000"/>
              </a:lnSpc>
              <a:buNone/>
            </a:pPr>
            <a:endParaRPr lang="en-US" sz="5600" dirty="0" smtClean="0"/>
          </a:p>
          <a:p>
            <a:pPr marL="914400" lvl="2" indent="0">
              <a:buNone/>
            </a:pPr>
            <a:r>
              <a:rPr lang="en-US" sz="4000" dirty="0"/>
              <a:t>	</a:t>
            </a:r>
            <a:endParaRPr lang="en-US" sz="4000" dirty="0" smtClean="0"/>
          </a:p>
          <a:p>
            <a:pPr marL="0" indent="0">
              <a:buNone/>
            </a:pPr>
            <a:r>
              <a:rPr lang="en-US" sz="4000" dirty="0" smtClean="0"/>
              <a:t>Morse JM. (2001). </a:t>
            </a:r>
            <a:r>
              <a:rPr lang="en-US" sz="4000" i="1" dirty="0" smtClean="0"/>
              <a:t>Advances in Nursing Science</a:t>
            </a:r>
            <a:r>
              <a:rPr lang="en-US" sz="4000" dirty="0" smtClean="0"/>
              <a:t>,</a:t>
            </a:r>
            <a:r>
              <a:rPr lang="en-US" sz="4000" dirty="0"/>
              <a:t> </a:t>
            </a:r>
            <a:r>
              <a:rPr lang="en-US" sz="4000" dirty="0" smtClean="0"/>
              <a:t>24, 47-59.</a:t>
            </a:r>
          </a:p>
          <a:p>
            <a:pPr marL="0" indent="0">
              <a:buNone/>
            </a:pPr>
            <a:r>
              <a:rPr lang="en-US" sz="4000" dirty="0" smtClean="0"/>
              <a:t>Morse JM, et al.  (2014) </a:t>
            </a:r>
            <a:r>
              <a:rPr lang="en-US" sz="4000" i="1" dirty="0" smtClean="0"/>
              <a:t>Onc Nursing Forum</a:t>
            </a:r>
            <a:r>
              <a:rPr lang="en-US" sz="4000" dirty="0" smtClean="0"/>
              <a:t>. 41(4),350-359.</a:t>
            </a:r>
          </a:p>
          <a:p>
            <a:endParaRPr lang="en-US" sz="2900" dirty="0" smtClean="0"/>
          </a:p>
          <a:p>
            <a:endParaRPr lang="en-US" sz="1600" dirty="0" smtClean="0"/>
          </a:p>
        </p:txBody>
      </p:sp>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69" y="91535"/>
            <a:ext cx="2056892" cy="1773498"/>
          </a:xfrm>
          <a:prstGeom prst="rect">
            <a:avLst/>
          </a:prstGeom>
        </p:spPr>
      </p:pic>
    </p:spTree>
    <p:extLst>
      <p:ext uri="{BB962C8B-B14F-4D97-AF65-F5344CB8AC3E}">
        <p14:creationId xmlns:p14="http://schemas.microsoft.com/office/powerpoint/2010/main" val="775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0" algn="ctr"/>
            <a:r>
              <a:rPr lang="en-US" sz="3600" dirty="0" smtClean="0">
                <a:latin typeface="+mn-lt"/>
              </a:rPr>
              <a:t>The Praxis Theory of Suffering</a:t>
            </a:r>
          </a:p>
        </p:txBody>
      </p:sp>
      <p:sp>
        <p:nvSpPr>
          <p:cNvPr id="3" name="Content Placeholder 2"/>
          <p:cNvSpPr>
            <a:spLocks noGrp="1"/>
          </p:cNvSpPr>
          <p:nvPr>
            <p:ph idx="1"/>
          </p:nvPr>
        </p:nvSpPr>
        <p:spPr>
          <a:xfrm>
            <a:off x="102967" y="1417638"/>
            <a:ext cx="8717831" cy="4952682"/>
          </a:xfrm>
        </p:spPr>
        <p:txBody>
          <a:bodyPr>
            <a:noAutofit/>
          </a:bodyPr>
          <a:lstStyle/>
          <a:p>
            <a:pPr marL="548640" lvl="2" indent="0" algn="just">
              <a:buNone/>
            </a:pPr>
            <a:endParaRPr lang="en-US" sz="2000" dirty="0"/>
          </a:p>
          <a:p>
            <a:pPr marL="548640" lvl="2" indent="0" algn="just">
              <a:buNone/>
            </a:pPr>
            <a:r>
              <a:rPr lang="en-US" sz="2000" dirty="0" smtClean="0"/>
              <a:t>2. </a:t>
            </a:r>
            <a:r>
              <a:rPr lang="en-US" sz="2000" b="1" dirty="0" smtClean="0"/>
              <a:t>Emotional Suffering</a:t>
            </a:r>
          </a:p>
          <a:p>
            <a:pPr marL="1348740" lvl="3" indent="-342900" algn="just"/>
            <a:r>
              <a:rPr lang="en-US" dirty="0" smtClean="0"/>
              <a:t>Patients need to build their strength to feel strong enough to to 				 				    take on the emotional suffering</a:t>
            </a:r>
          </a:p>
          <a:p>
            <a:pPr marL="1348740" lvl="3" indent="-342900" algn="just"/>
            <a:r>
              <a:rPr lang="en-US" dirty="0" smtClean="0"/>
              <a:t>Send </a:t>
            </a:r>
            <a:r>
              <a:rPr lang="en-US" dirty="0"/>
              <a:t>“comfort Me” </a:t>
            </a:r>
            <a:r>
              <a:rPr lang="en-US" dirty="0" smtClean="0"/>
              <a:t>signals</a:t>
            </a:r>
          </a:p>
          <a:p>
            <a:pPr marL="1348740" lvl="3" indent="-342900" algn="just"/>
            <a:r>
              <a:rPr lang="en-US" dirty="0" smtClean="0"/>
              <a:t>Appropriate </a:t>
            </a:r>
            <a:r>
              <a:rPr lang="en-US" dirty="0"/>
              <a:t>to hold, listen, and comfort patients in this </a:t>
            </a:r>
            <a:r>
              <a:rPr lang="en-US" dirty="0" smtClean="0"/>
              <a:t>state. When patient accepts the changed reality, the suffering can be left behind and can move on to the new reality. </a:t>
            </a:r>
          </a:p>
          <a:p>
            <a:pPr marL="1348740" lvl="3" indent="-342900" algn="just"/>
            <a:r>
              <a:rPr lang="en-US" sz="2000" dirty="0" smtClean="0"/>
              <a:t>Individuals move back and forth between the 2 states.</a:t>
            </a:r>
          </a:p>
          <a:p>
            <a:pPr lvl="2" algn="just"/>
            <a:endParaRPr lang="en-US" sz="2000" dirty="0"/>
          </a:p>
          <a:p>
            <a:pPr algn="just"/>
            <a:endParaRPr lang="en-US" sz="2000" dirty="0"/>
          </a:p>
        </p:txBody>
      </p:sp>
      <p:pic>
        <p:nvPicPr>
          <p:cNvPr id="4" name="Picture 3" descr="child-cry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43" y="4760104"/>
            <a:ext cx="2539841" cy="2097896"/>
          </a:xfrm>
          <a:prstGeom prst="rect">
            <a:avLst/>
          </a:prstGeom>
        </p:spPr>
      </p:pic>
    </p:spTree>
    <p:extLst>
      <p:ext uri="{BB962C8B-B14F-4D97-AF65-F5344CB8AC3E}">
        <p14:creationId xmlns:p14="http://schemas.microsoft.com/office/powerpoint/2010/main" val="41686605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152400" y="134979"/>
            <a:ext cx="12848469" cy="9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6" name="Group 1"/>
          <p:cNvGrpSpPr>
            <a:grpSpLocks/>
          </p:cNvGrpSpPr>
          <p:nvPr/>
        </p:nvGrpSpPr>
        <p:grpSpPr bwMode="auto">
          <a:xfrm>
            <a:off x="152400" y="134979"/>
            <a:ext cx="8842245" cy="5878959"/>
            <a:chOff x="0" y="0"/>
            <a:chExt cx="9909" cy="3754"/>
          </a:xfrm>
        </p:grpSpPr>
        <p:sp>
          <p:nvSpPr>
            <p:cNvPr id="7" name="Rectangle 40"/>
            <p:cNvSpPr>
              <a:spLocks noChangeArrowheads="1"/>
            </p:cNvSpPr>
            <p:nvPr/>
          </p:nvSpPr>
          <p:spPr bwMode="auto">
            <a:xfrm>
              <a:off x="3" y="0"/>
              <a:ext cx="9902" cy="3754"/>
            </a:xfrm>
            <a:prstGeom prst="rect">
              <a:avLst/>
            </a:prstGeom>
            <a:solidFill>
              <a:srgbClr val="E7D6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39"/>
            <p:cNvSpPr>
              <a:spLocks noChangeShapeType="1"/>
            </p:cNvSpPr>
            <p:nvPr/>
          </p:nvSpPr>
          <p:spPr bwMode="auto">
            <a:xfrm>
              <a:off x="1527" y="1293"/>
              <a:ext cx="417" cy="0"/>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38"/>
            <p:cNvSpPr>
              <a:spLocks/>
            </p:cNvSpPr>
            <p:nvPr/>
          </p:nvSpPr>
          <p:spPr bwMode="auto">
            <a:xfrm>
              <a:off x="1912" y="1247"/>
              <a:ext cx="127" cy="93"/>
            </a:xfrm>
            <a:custGeom>
              <a:avLst/>
              <a:gdLst>
                <a:gd name="T0" fmla="+- 0 1912 1912"/>
                <a:gd name="T1" fmla="*/ T0 w 127"/>
                <a:gd name="T2" fmla="+- 0 1247 1247"/>
                <a:gd name="T3" fmla="*/ 1247 h 93"/>
                <a:gd name="T4" fmla="+- 0 1944 1912"/>
                <a:gd name="T5" fmla="*/ T4 w 127"/>
                <a:gd name="T6" fmla="+- 0 1293 1247"/>
                <a:gd name="T7" fmla="*/ 1293 h 93"/>
                <a:gd name="T8" fmla="+- 0 1912 1912"/>
                <a:gd name="T9" fmla="*/ T8 w 127"/>
                <a:gd name="T10" fmla="+- 0 1339 1247"/>
                <a:gd name="T11" fmla="*/ 1339 h 93"/>
                <a:gd name="T12" fmla="+- 0 2039 1912"/>
                <a:gd name="T13" fmla="*/ T12 w 127"/>
                <a:gd name="T14" fmla="+- 0 1293 1247"/>
                <a:gd name="T15" fmla="*/ 1293 h 93"/>
                <a:gd name="T16" fmla="+- 0 1912 1912"/>
                <a:gd name="T17" fmla="*/ T16 w 127"/>
                <a:gd name="T18" fmla="+- 0 1247 1247"/>
                <a:gd name="T19" fmla="*/ 1247 h 93"/>
              </a:gdLst>
              <a:ahLst/>
              <a:cxnLst>
                <a:cxn ang="0">
                  <a:pos x="T1" y="T3"/>
                </a:cxn>
                <a:cxn ang="0">
                  <a:pos x="T5" y="T7"/>
                </a:cxn>
                <a:cxn ang="0">
                  <a:pos x="T9" y="T11"/>
                </a:cxn>
                <a:cxn ang="0">
                  <a:pos x="T13" y="T15"/>
                </a:cxn>
                <a:cxn ang="0">
                  <a:pos x="T17" y="T19"/>
                </a:cxn>
              </a:cxnLst>
              <a:rect l="0" t="0" r="r" b="b"/>
              <a:pathLst>
                <a:path w="127" h="93">
                  <a:moveTo>
                    <a:pt x="0" y="0"/>
                  </a:moveTo>
                  <a:lnTo>
                    <a:pt x="32" y="46"/>
                  </a:lnTo>
                  <a:lnTo>
                    <a:pt x="0" y="92"/>
                  </a:lnTo>
                  <a:lnTo>
                    <a:pt x="127" y="46"/>
                  </a:lnTo>
                  <a:lnTo>
                    <a:pt x="0" y="0"/>
                  </a:lnTo>
                  <a:close/>
                </a:path>
              </a:pathLst>
            </a:custGeom>
            <a:solidFill>
              <a:srgbClr val="974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37"/>
            <p:cNvSpPr>
              <a:spLocks noChangeArrowheads="1"/>
            </p:cNvSpPr>
            <p:nvPr/>
          </p:nvSpPr>
          <p:spPr bwMode="auto">
            <a:xfrm>
              <a:off x="2044" y="1087"/>
              <a:ext cx="2318" cy="990"/>
            </a:xfrm>
            <a:prstGeom prst="rect">
              <a:avLst/>
            </a:prstGeom>
            <a:solidFill>
              <a:srgbClr val="F8F3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36"/>
            <p:cNvSpPr>
              <a:spLocks noChangeArrowheads="1"/>
            </p:cNvSpPr>
            <p:nvPr/>
          </p:nvSpPr>
          <p:spPr bwMode="auto">
            <a:xfrm>
              <a:off x="2044" y="1087"/>
              <a:ext cx="2318" cy="990"/>
            </a:xfrm>
            <a:prstGeom prst="rect">
              <a:avLst/>
            </a:prstGeom>
            <a:noFill/>
            <a:ln w="6350">
              <a:solidFill>
                <a:srgbClr val="97482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35"/>
            <p:cNvSpPr>
              <a:spLocks noChangeArrowheads="1"/>
            </p:cNvSpPr>
            <p:nvPr/>
          </p:nvSpPr>
          <p:spPr bwMode="auto">
            <a:xfrm>
              <a:off x="4903" y="887"/>
              <a:ext cx="2061" cy="1390"/>
            </a:xfrm>
            <a:prstGeom prst="rect">
              <a:avLst/>
            </a:prstGeom>
            <a:solidFill>
              <a:srgbClr val="F8F3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34"/>
            <p:cNvSpPr>
              <a:spLocks noChangeArrowheads="1"/>
            </p:cNvSpPr>
            <p:nvPr/>
          </p:nvSpPr>
          <p:spPr bwMode="auto">
            <a:xfrm>
              <a:off x="4903" y="887"/>
              <a:ext cx="2061" cy="1390"/>
            </a:xfrm>
            <a:prstGeom prst="rect">
              <a:avLst/>
            </a:prstGeom>
            <a:noFill/>
            <a:ln w="6350">
              <a:solidFill>
                <a:srgbClr val="97482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33"/>
            <p:cNvSpPr>
              <a:spLocks noChangeShapeType="1"/>
            </p:cNvSpPr>
            <p:nvPr/>
          </p:nvSpPr>
          <p:spPr bwMode="auto">
            <a:xfrm>
              <a:off x="1527" y="1901"/>
              <a:ext cx="417" cy="0"/>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32"/>
            <p:cNvSpPr>
              <a:spLocks/>
            </p:cNvSpPr>
            <p:nvPr/>
          </p:nvSpPr>
          <p:spPr bwMode="auto">
            <a:xfrm>
              <a:off x="1912" y="1855"/>
              <a:ext cx="127" cy="93"/>
            </a:xfrm>
            <a:custGeom>
              <a:avLst/>
              <a:gdLst>
                <a:gd name="T0" fmla="+- 0 1912 1912"/>
                <a:gd name="T1" fmla="*/ T0 w 127"/>
                <a:gd name="T2" fmla="+- 0 1855 1855"/>
                <a:gd name="T3" fmla="*/ 1855 h 93"/>
                <a:gd name="T4" fmla="+- 0 1944 1912"/>
                <a:gd name="T5" fmla="*/ T4 w 127"/>
                <a:gd name="T6" fmla="+- 0 1901 1855"/>
                <a:gd name="T7" fmla="*/ 1901 h 93"/>
                <a:gd name="T8" fmla="+- 0 1912 1912"/>
                <a:gd name="T9" fmla="*/ T8 w 127"/>
                <a:gd name="T10" fmla="+- 0 1947 1855"/>
                <a:gd name="T11" fmla="*/ 1947 h 93"/>
                <a:gd name="T12" fmla="+- 0 2039 1912"/>
                <a:gd name="T13" fmla="*/ T12 w 127"/>
                <a:gd name="T14" fmla="+- 0 1901 1855"/>
                <a:gd name="T15" fmla="*/ 1901 h 93"/>
                <a:gd name="T16" fmla="+- 0 1912 1912"/>
                <a:gd name="T17" fmla="*/ T16 w 127"/>
                <a:gd name="T18" fmla="+- 0 1855 1855"/>
                <a:gd name="T19" fmla="*/ 1855 h 93"/>
              </a:gdLst>
              <a:ahLst/>
              <a:cxnLst>
                <a:cxn ang="0">
                  <a:pos x="T1" y="T3"/>
                </a:cxn>
                <a:cxn ang="0">
                  <a:pos x="T5" y="T7"/>
                </a:cxn>
                <a:cxn ang="0">
                  <a:pos x="T9" y="T11"/>
                </a:cxn>
                <a:cxn ang="0">
                  <a:pos x="T13" y="T15"/>
                </a:cxn>
                <a:cxn ang="0">
                  <a:pos x="T17" y="T19"/>
                </a:cxn>
              </a:cxnLst>
              <a:rect l="0" t="0" r="r" b="b"/>
              <a:pathLst>
                <a:path w="127" h="93">
                  <a:moveTo>
                    <a:pt x="0" y="0"/>
                  </a:moveTo>
                  <a:lnTo>
                    <a:pt x="32" y="46"/>
                  </a:lnTo>
                  <a:lnTo>
                    <a:pt x="0" y="92"/>
                  </a:lnTo>
                  <a:lnTo>
                    <a:pt x="127" y="46"/>
                  </a:lnTo>
                  <a:lnTo>
                    <a:pt x="0" y="0"/>
                  </a:lnTo>
                  <a:close/>
                </a:path>
              </a:pathLst>
            </a:custGeom>
            <a:solidFill>
              <a:srgbClr val="974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31"/>
            <p:cNvSpPr>
              <a:spLocks noChangeShapeType="1"/>
            </p:cNvSpPr>
            <p:nvPr/>
          </p:nvSpPr>
          <p:spPr bwMode="auto">
            <a:xfrm>
              <a:off x="4367" y="1582"/>
              <a:ext cx="433" cy="0"/>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30"/>
            <p:cNvSpPr>
              <a:spLocks/>
            </p:cNvSpPr>
            <p:nvPr/>
          </p:nvSpPr>
          <p:spPr bwMode="auto">
            <a:xfrm>
              <a:off x="4768" y="1536"/>
              <a:ext cx="127" cy="93"/>
            </a:xfrm>
            <a:custGeom>
              <a:avLst/>
              <a:gdLst>
                <a:gd name="T0" fmla="+- 0 4768 4768"/>
                <a:gd name="T1" fmla="*/ T0 w 127"/>
                <a:gd name="T2" fmla="+- 0 1536 1536"/>
                <a:gd name="T3" fmla="*/ 1536 h 93"/>
                <a:gd name="T4" fmla="+- 0 4800 4768"/>
                <a:gd name="T5" fmla="*/ T4 w 127"/>
                <a:gd name="T6" fmla="+- 0 1582 1536"/>
                <a:gd name="T7" fmla="*/ 1582 h 93"/>
                <a:gd name="T8" fmla="+- 0 4768 4768"/>
                <a:gd name="T9" fmla="*/ T8 w 127"/>
                <a:gd name="T10" fmla="+- 0 1628 1536"/>
                <a:gd name="T11" fmla="*/ 1628 h 93"/>
                <a:gd name="T12" fmla="+- 0 4895 4768"/>
                <a:gd name="T13" fmla="*/ T12 w 127"/>
                <a:gd name="T14" fmla="+- 0 1582 1536"/>
                <a:gd name="T15" fmla="*/ 1582 h 93"/>
                <a:gd name="T16" fmla="+- 0 4768 4768"/>
                <a:gd name="T17" fmla="*/ T16 w 127"/>
                <a:gd name="T18" fmla="+- 0 1536 1536"/>
                <a:gd name="T19" fmla="*/ 1536 h 93"/>
              </a:gdLst>
              <a:ahLst/>
              <a:cxnLst>
                <a:cxn ang="0">
                  <a:pos x="T1" y="T3"/>
                </a:cxn>
                <a:cxn ang="0">
                  <a:pos x="T5" y="T7"/>
                </a:cxn>
                <a:cxn ang="0">
                  <a:pos x="T9" y="T11"/>
                </a:cxn>
                <a:cxn ang="0">
                  <a:pos x="T13" y="T15"/>
                </a:cxn>
                <a:cxn ang="0">
                  <a:pos x="T17" y="T19"/>
                </a:cxn>
              </a:cxnLst>
              <a:rect l="0" t="0" r="r" b="b"/>
              <a:pathLst>
                <a:path w="127" h="93">
                  <a:moveTo>
                    <a:pt x="0" y="0"/>
                  </a:moveTo>
                  <a:lnTo>
                    <a:pt x="32" y="46"/>
                  </a:lnTo>
                  <a:lnTo>
                    <a:pt x="0" y="92"/>
                  </a:lnTo>
                  <a:lnTo>
                    <a:pt x="127" y="46"/>
                  </a:lnTo>
                  <a:lnTo>
                    <a:pt x="0" y="0"/>
                  </a:lnTo>
                  <a:close/>
                </a:path>
              </a:pathLst>
            </a:custGeom>
            <a:solidFill>
              <a:srgbClr val="974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29"/>
            <p:cNvSpPr>
              <a:spLocks noChangeShapeType="1"/>
            </p:cNvSpPr>
            <p:nvPr/>
          </p:nvSpPr>
          <p:spPr bwMode="auto">
            <a:xfrm>
              <a:off x="6969" y="1026"/>
              <a:ext cx="433" cy="0"/>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p:cNvSpPr>
            <p:nvPr/>
          </p:nvSpPr>
          <p:spPr bwMode="auto">
            <a:xfrm>
              <a:off x="7370" y="980"/>
              <a:ext cx="127" cy="93"/>
            </a:xfrm>
            <a:custGeom>
              <a:avLst/>
              <a:gdLst>
                <a:gd name="T0" fmla="+- 0 7370 7370"/>
                <a:gd name="T1" fmla="*/ T0 w 127"/>
                <a:gd name="T2" fmla="+- 0 980 980"/>
                <a:gd name="T3" fmla="*/ 980 h 93"/>
                <a:gd name="T4" fmla="+- 0 7402 7370"/>
                <a:gd name="T5" fmla="*/ T4 w 127"/>
                <a:gd name="T6" fmla="+- 0 1026 980"/>
                <a:gd name="T7" fmla="*/ 1026 h 93"/>
                <a:gd name="T8" fmla="+- 0 7370 7370"/>
                <a:gd name="T9" fmla="*/ T8 w 127"/>
                <a:gd name="T10" fmla="+- 0 1072 980"/>
                <a:gd name="T11" fmla="*/ 1072 h 93"/>
                <a:gd name="T12" fmla="+- 0 7497 7370"/>
                <a:gd name="T13" fmla="*/ T12 w 127"/>
                <a:gd name="T14" fmla="+- 0 1026 980"/>
                <a:gd name="T15" fmla="*/ 1026 h 93"/>
                <a:gd name="T16" fmla="+- 0 7370 7370"/>
                <a:gd name="T17" fmla="*/ T16 w 127"/>
                <a:gd name="T18" fmla="+- 0 980 980"/>
                <a:gd name="T19" fmla="*/ 980 h 93"/>
              </a:gdLst>
              <a:ahLst/>
              <a:cxnLst>
                <a:cxn ang="0">
                  <a:pos x="T1" y="T3"/>
                </a:cxn>
                <a:cxn ang="0">
                  <a:pos x="T5" y="T7"/>
                </a:cxn>
                <a:cxn ang="0">
                  <a:pos x="T9" y="T11"/>
                </a:cxn>
                <a:cxn ang="0">
                  <a:pos x="T13" y="T15"/>
                </a:cxn>
                <a:cxn ang="0">
                  <a:pos x="T17" y="T19"/>
                </a:cxn>
              </a:cxnLst>
              <a:rect l="0" t="0" r="r" b="b"/>
              <a:pathLst>
                <a:path w="127" h="93">
                  <a:moveTo>
                    <a:pt x="0" y="0"/>
                  </a:moveTo>
                  <a:lnTo>
                    <a:pt x="32" y="46"/>
                  </a:lnTo>
                  <a:lnTo>
                    <a:pt x="0" y="92"/>
                  </a:lnTo>
                  <a:lnTo>
                    <a:pt x="127" y="46"/>
                  </a:lnTo>
                  <a:lnTo>
                    <a:pt x="0" y="0"/>
                  </a:lnTo>
                  <a:close/>
                </a:path>
              </a:pathLst>
            </a:custGeom>
            <a:solidFill>
              <a:srgbClr val="974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27"/>
            <p:cNvSpPr>
              <a:spLocks noChangeShapeType="1"/>
            </p:cNvSpPr>
            <p:nvPr/>
          </p:nvSpPr>
          <p:spPr bwMode="auto">
            <a:xfrm>
              <a:off x="6969" y="2116"/>
              <a:ext cx="433" cy="0"/>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6"/>
            <p:cNvSpPr>
              <a:spLocks/>
            </p:cNvSpPr>
            <p:nvPr/>
          </p:nvSpPr>
          <p:spPr bwMode="auto">
            <a:xfrm>
              <a:off x="7370" y="2070"/>
              <a:ext cx="127" cy="93"/>
            </a:xfrm>
            <a:custGeom>
              <a:avLst/>
              <a:gdLst>
                <a:gd name="T0" fmla="+- 0 7370 7370"/>
                <a:gd name="T1" fmla="*/ T0 w 127"/>
                <a:gd name="T2" fmla="+- 0 2070 2070"/>
                <a:gd name="T3" fmla="*/ 2070 h 93"/>
                <a:gd name="T4" fmla="+- 0 7402 7370"/>
                <a:gd name="T5" fmla="*/ T4 w 127"/>
                <a:gd name="T6" fmla="+- 0 2116 2070"/>
                <a:gd name="T7" fmla="*/ 2116 h 93"/>
                <a:gd name="T8" fmla="+- 0 7370 7370"/>
                <a:gd name="T9" fmla="*/ T8 w 127"/>
                <a:gd name="T10" fmla="+- 0 2162 2070"/>
                <a:gd name="T11" fmla="*/ 2162 h 93"/>
                <a:gd name="T12" fmla="+- 0 7497 7370"/>
                <a:gd name="T13" fmla="*/ T12 w 127"/>
                <a:gd name="T14" fmla="+- 0 2116 2070"/>
                <a:gd name="T15" fmla="*/ 2116 h 93"/>
                <a:gd name="T16" fmla="+- 0 7370 7370"/>
                <a:gd name="T17" fmla="*/ T16 w 127"/>
                <a:gd name="T18" fmla="+- 0 2070 2070"/>
                <a:gd name="T19" fmla="*/ 2070 h 93"/>
              </a:gdLst>
              <a:ahLst/>
              <a:cxnLst>
                <a:cxn ang="0">
                  <a:pos x="T1" y="T3"/>
                </a:cxn>
                <a:cxn ang="0">
                  <a:pos x="T5" y="T7"/>
                </a:cxn>
                <a:cxn ang="0">
                  <a:pos x="T9" y="T11"/>
                </a:cxn>
                <a:cxn ang="0">
                  <a:pos x="T13" y="T15"/>
                </a:cxn>
                <a:cxn ang="0">
                  <a:pos x="T17" y="T19"/>
                </a:cxn>
              </a:cxnLst>
              <a:rect l="0" t="0" r="r" b="b"/>
              <a:pathLst>
                <a:path w="127" h="93">
                  <a:moveTo>
                    <a:pt x="0" y="0"/>
                  </a:moveTo>
                  <a:lnTo>
                    <a:pt x="32" y="46"/>
                  </a:lnTo>
                  <a:lnTo>
                    <a:pt x="0" y="92"/>
                  </a:lnTo>
                  <a:lnTo>
                    <a:pt x="127" y="46"/>
                  </a:lnTo>
                  <a:lnTo>
                    <a:pt x="0" y="0"/>
                  </a:lnTo>
                  <a:close/>
                </a:path>
              </a:pathLst>
            </a:custGeom>
            <a:solidFill>
              <a:srgbClr val="974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5"/>
            <p:cNvSpPr>
              <a:spLocks/>
            </p:cNvSpPr>
            <p:nvPr/>
          </p:nvSpPr>
          <p:spPr bwMode="auto">
            <a:xfrm>
              <a:off x="9437" y="147"/>
              <a:ext cx="141" cy="103"/>
            </a:xfrm>
            <a:custGeom>
              <a:avLst/>
              <a:gdLst>
                <a:gd name="T0" fmla="+- 0 9437 9437"/>
                <a:gd name="T1" fmla="*/ T0 w 141"/>
                <a:gd name="T2" fmla="+- 0 147 147"/>
                <a:gd name="T3" fmla="*/ 147 h 103"/>
                <a:gd name="T4" fmla="+- 0 9468 9437"/>
                <a:gd name="T5" fmla="*/ T4 w 141"/>
                <a:gd name="T6" fmla="+- 0 198 147"/>
                <a:gd name="T7" fmla="*/ 198 h 103"/>
                <a:gd name="T8" fmla="+- 0 9437 9437"/>
                <a:gd name="T9" fmla="*/ T8 w 141"/>
                <a:gd name="T10" fmla="+- 0 249 147"/>
                <a:gd name="T11" fmla="*/ 249 h 103"/>
                <a:gd name="T12" fmla="+- 0 9577 9437"/>
                <a:gd name="T13" fmla="*/ T12 w 141"/>
                <a:gd name="T14" fmla="+- 0 198 147"/>
                <a:gd name="T15" fmla="*/ 198 h 103"/>
                <a:gd name="T16" fmla="+- 0 9437 9437"/>
                <a:gd name="T17" fmla="*/ T16 w 141"/>
                <a:gd name="T18" fmla="+- 0 147 147"/>
                <a:gd name="T19" fmla="*/ 147 h 103"/>
              </a:gdLst>
              <a:ahLst/>
              <a:cxnLst>
                <a:cxn ang="0">
                  <a:pos x="T1" y="T3"/>
                </a:cxn>
                <a:cxn ang="0">
                  <a:pos x="T5" y="T7"/>
                </a:cxn>
                <a:cxn ang="0">
                  <a:pos x="T9" y="T11"/>
                </a:cxn>
                <a:cxn ang="0">
                  <a:pos x="T13" y="T15"/>
                </a:cxn>
                <a:cxn ang="0">
                  <a:pos x="T17" y="T19"/>
                </a:cxn>
              </a:cxnLst>
              <a:rect l="0" t="0" r="r" b="b"/>
              <a:pathLst>
                <a:path w="141" h="103">
                  <a:moveTo>
                    <a:pt x="0" y="0"/>
                  </a:moveTo>
                  <a:lnTo>
                    <a:pt x="31" y="51"/>
                  </a:lnTo>
                  <a:lnTo>
                    <a:pt x="0" y="102"/>
                  </a:lnTo>
                  <a:lnTo>
                    <a:pt x="140" y="51"/>
                  </a:lnTo>
                  <a:lnTo>
                    <a:pt x="0" y="0"/>
                  </a:lnTo>
                  <a:close/>
                </a:path>
              </a:pathLst>
            </a:custGeom>
            <a:solidFill>
              <a:srgbClr val="974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4"/>
            <p:cNvSpPr>
              <a:spLocks noChangeArrowheads="1"/>
            </p:cNvSpPr>
            <p:nvPr/>
          </p:nvSpPr>
          <p:spPr bwMode="auto">
            <a:xfrm>
              <a:off x="127" y="1715"/>
              <a:ext cx="1404" cy="380"/>
            </a:xfrm>
            <a:prstGeom prst="rect">
              <a:avLst/>
            </a:prstGeom>
            <a:solidFill>
              <a:srgbClr val="9748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3"/>
            <p:cNvSpPr>
              <a:spLocks noChangeArrowheads="1"/>
            </p:cNvSpPr>
            <p:nvPr/>
          </p:nvSpPr>
          <p:spPr bwMode="auto">
            <a:xfrm>
              <a:off x="0" y="3366"/>
              <a:ext cx="9909" cy="20"/>
            </a:xfrm>
            <a:prstGeom prst="rect">
              <a:avLst/>
            </a:prstGeom>
            <a:solidFill>
              <a:srgbClr val="9748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2"/>
            <p:cNvSpPr>
              <a:spLocks noChangeShapeType="1"/>
            </p:cNvSpPr>
            <p:nvPr/>
          </p:nvSpPr>
          <p:spPr bwMode="auto">
            <a:xfrm>
              <a:off x="132" y="3246"/>
              <a:ext cx="9450" cy="0"/>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1"/>
            <p:cNvSpPr>
              <a:spLocks noChangeShapeType="1"/>
            </p:cNvSpPr>
            <p:nvPr/>
          </p:nvSpPr>
          <p:spPr bwMode="auto">
            <a:xfrm>
              <a:off x="127"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0"/>
            <p:cNvSpPr>
              <a:spLocks noChangeShapeType="1"/>
            </p:cNvSpPr>
            <p:nvPr/>
          </p:nvSpPr>
          <p:spPr bwMode="auto">
            <a:xfrm>
              <a:off x="1526"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19"/>
            <p:cNvSpPr>
              <a:spLocks noChangeShapeType="1"/>
            </p:cNvSpPr>
            <p:nvPr/>
          </p:nvSpPr>
          <p:spPr bwMode="auto">
            <a:xfrm>
              <a:off x="2042"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8"/>
            <p:cNvSpPr>
              <a:spLocks noChangeShapeType="1"/>
            </p:cNvSpPr>
            <p:nvPr/>
          </p:nvSpPr>
          <p:spPr bwMode="auto">
            <a:xfrm>
              <a:off x="4370"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17"/>
            <p:cNvSpPr>
              <a:spLocks noChangeShapeType="1"/>
            </p:cNvSpPr>
            <p:nvPr/>
          </p:nvSpPr>
          <p:spPr bwMode="auto">
            <a:xfrm>
              <a:off x="4902"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16"/>
            <p:cNvSpPr>
              <a:spLocks noChangeShapeType="1"/>
            </p:cNvSpPr>
            <p:nvPr/>
          </p:nvSpPr>
          <p:spPr bwMode="auto">
            <a:xfrm>
              <a:off x="6962"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15"/>
            <p:cNvSpPr>
              <a:spLocks noChangeShapeType="1"/>
            </p:cNvSpPr>
            <p:nvPr/>
          </p:nvSpPr>
          <p:spPr bwMode="auto">
            <a:xfrm>
              <a:off x="9582"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14"/>
            <p:cNvSpPr>
              <a:spLocks noChangeShapeType="1"/>
            </p:cNvSpPr>
            <p:nvPr/>
          </p:nvSpPr>
          <p:spPr bwMode="auto">
            <a:xfrm>
              <a:off x="7500" y="3203"/>
              <a:ext cx="0" cy="48"/>
            </a:xfrm>
            <a:prstGeom prst="line">
              <a:avLst/>
            </a:prstGeom>
            <a:noFill/>
            <a:ln w="6350">
              <a:solidFill>
                <a:srgbClr val="97482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Text Box 13"/>
            <p:cNvSpPr txBox="1">
              <a:spLocks noChangeArrowheads="1"/>
            </p:cNvSpPr>
            <p:nvPr/>
          </p:nvSpPr>
          <p:spPr bwMode="auto">
            <a:xfrm>
              <a:off x="4903" y="887"/>
              <a:ext cx="2061" cy="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93675" algn="l"/>
                </a:tabLst>
                <a:defRPr>
                  <a:solidFill>
                    <a:schemeClr val="tx1"/>
                  </a:solidFill>
                  <a:latin typeface="Arial" panose="020B0604020202020204" pitchFamily="34" charset="0"/>
                </a:defRPr>
              </a:lvl1pPr>
              <a:lvl2pPr eaLnBrk="0" fontAlgn="base" hangingPunct="0">
                <a:spcBef>
                  <a:spcPct val="0"/>
                </a:spcBef>
                <a:spcAft>
                  <a:spcPct val="0"/>
                </a:spcAft>
                <a:tabLst>
                  <a:tab pos="193675" algn="l"/>
                </a:tabLst>
                <a:defRPr>
                  <a:solidFill>
                    <a:schemeClr val="tx1"/>
                  </a:solidFill>
                  <a:latin typeface="Arial" panose="020B0604020202020204" pitchFamily="34" charset="0"/>
                </a:defRPr>
              </a:lvl2pPr>
              <a:lvl3pPr eaLnBrk="0" fontAlgn="base" hangingPunct="0">
                <a:spcBef>
                  <a:spcPct val="0"/>
                </a:spcBef>
                <a:spcAft>
                  <a:spcPct val="0"/>
                </a:spcAft>
                <a:tabLst>
                  <a:tab pos="193675" algn="l"/>
                </a:tabLst>
                <a:defRPr>
                  <a:solidFill>
                    <a:schemeClr val="tx1"/>
                  </a:solidFill>
                  <a:latin typeface="Arial" panose="020B0604020202020204" pitchFamily="34" charset="0"/>
                </a:defRPr>
              </a:lvl3pPr>
              <a:lvl4pPr eaLnBrk="0" fontAlgn="base" hangingPunct="0">
                <a:spcBef>
                  <a:spcPct val="0"/>
                </a:spcBef>
                <a:spcAft>
                  <a:spcPct val="0"/>
                </a:spcAft>
                <a:tabLst>
                  <a:tab pos="193675" algn="l"/>
                </a:tabLst>
                <a:defRPr>
                  <a:solidFill>
                    <a:schemeClr val="tx1"/>
                  </a:solidFill>
                  <a:latin typeface="Arial" panose="020B0604020202020204" pitchFamily="34" charset="0"/>
                </a:defRPr>
              </a:lvl4pPr>
              <a:lvl5pPr eaLnBrk="0" fontAlgn="base" hangingPunct="0">
                <a:spcBef>
                  <a:spcPct val="0"/>
                </a:spcBef>
                <a:spcAft>
                  <a:spcPct val="0"/>
                </a:spcAft>
                <a:tabLst>
                  <a:tab pos="193675" algn="l"/>
                </a:tabLst>
                <a:defRPr>
                  <a:solidFill>
                    <a:schemeClr val="tx1"/>
                  </a:solidFill>
                  <a:latin typeface="Arial" panose="020B0604020202020204" pitchFamily="34" charset="0"/>
                </a:defRPr>
              </a:lvl5pPr>
              <a:lvl6pPr eaLnBrk="0" fontAlgn="base" hangingPunct="0">
                <a:spcBef>
                  <a:spcPct val="0"/>
                </a:spcBef>
                <a:spcAft>
                  <a:spcPct val="0"/>
                </a:spcAft>
                <a:tabLst>
                  <a:tab pos="193675" algn="l"/>
                </a:tabLst>
                <a:defRPr>
                  <a:solidFill>
                    <a:schemeClr val="tx1"/>
                  </a:solidFill>
                  <a:latin typeface="Arial" panose="020B0604020202020204" pitchFamily="34" charset="0"/>
                </a:defRPr>
              </a:lvl6pPr>
              <a:lvl7pPr eaLnBrk="0" fontAlgn="base" hangingPunct="0">
                <a:spcBef>
                  <a:spcPct val="0"/>
                </a:spcBef>
                <a:spcAft>
                  <a:spcPct val="0"/>
                </a:spcAft>
                <a:tabLst>
                  <a:tab pos="193675" algn="l"/>
                </a:tabLst>
                <a:defRPr>
                  <a:solidFill>
                    <a:schemeClr val="tx1"/>
                  </a:solidFill>
                  <a:latin typeface="Arial" panose="020B0604020202020204" pitchFamily="34" charset="0"/>
                </a:defRPr>
              </a:lvl7pPr>
              <a:lvl8pPr eaLnBrk="0" fontAlgn="base" hangingPunct="0">
                <a:spcBef>
                  <a:spcPct val="0"/>
                </a:spcBef>
                <a:spcAft>
                  <a:spcPct val="0"/>
                </a:spcAft>
                <a:tabLst>
                  <a:tab pos="193675" algn="l"/>
                </a:tabLst>
                <a:defRPr>
                  <a:solidFill>
                    <a:schemeClr val="tx1"/>
                  </a:solidFill>
                  <a:latin typeface="Arial" panose="020B0604020202020204" pitchFamily="34" charset="0"/>
                </a:defRPr>
              </a:lvl8pPr>
              <a:lvl9pPr eaLnBrk="0" fontAlgn="base" hangingPunct="0">
                <a:spcBef>
                  <a:spcPct val="0"/>
                </a:spcBef>
                <a:spcAft>
                  <a:spcPct val="0"/>
                </a:spcAft>
                <a:tabLst>
                  <a:tab pos="1936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3675" algn="l"/>
                </a:tabLst>
              </a:pPr>
              <a:r>
                <a:rPr kumimoji="0" lang="en-US" altLang="en-US" sz="800" b="1"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Waiting to Hear</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93675" algn="l"/>
                </a:tabLst>
              </a:pPr>
              <a:r>
                <a:rPr kumimoji="0" lang="en-US" altLang="en-US" sz="800" b="1" i="1"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Enduring</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3675"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Wrapping your mind around it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3675"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Controlling distress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3675"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Keeping going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Text Box 12"/>
            <p:cNvSpPr txBox="1">
              <a:spLocks noChangeArrowheads="1"/>
            </p:cNvSpPr>
            <p:nvPr/>
          </p:nvSpPr>
          <p:spPr bwMode="auto">
            <a:xfrm>
              <a:off x="2044" y="1087"/>
              <a:ext cx="2318"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93675" algn="l"/>
                </a:tabLst>
                <a:defRPr>
                  <a:solidFill>
                    <a:schemeClr val="tx1"/>
                  </a:solidFill>
                  <a:latin typeface="Arial" panose="020B0604020202020204" pitchFamily="34" charset="0"/>
                </a:defRPr>
              </a:lvl1pPr>
              <a:lvl2pPr eaLnBrk="0" fontAlgn="base" hangingPunct="0">
                <a:spcBef>
                  <a:spcPct val="0"/>
                </a:spcBef>
                <a:spcAft>
                  <a:spcPct val="0"/>
                </a:spcAft>
                <a:tabLst>
                  <a:tab pos="193675" algn="l"/>
                </a:tabLst>
                <a:defRPr>
                  <a:solidFill>
                    <a:schemeClr val="tx1"/>
                  </a:solidFill>
                  <a:latin typeface="Arial" panose="020B0604020202020204" pitchFamily="34" charset="0"/>
                </a:defRPr>
              </a:lvl2pPr>
              <a:lvl3pPr eaLnBrk="0" fontAlgn="base" hangingPunct="0">
                <a:spcBef>
                  <a:spcPct val="0"/>
                </a:spcBef>
                <a:spcAft>
                  <a:spcPct val="0"/>
                </a:spcAft>
                <a:tabLst>
                  <a:tab pos="193675" algn="l"/>
                </a:tabLst>
                <a:defRPr>
                  <a:solidFill>
                    <a:schemeClr val="tx1"/>
                  </a:solidFill>
                  <a:latin typeface="Arial" panose="020B0604020202020204" pitchFamily="34" charset="0"/>
                </a:defRPr>
              </a:lvl3pPr>
              <a:lvl4pPr eaLnBrk="0" fontAlgn="base" hangingPunct="0">
                <a:spcBef>
                  <a:spcPct val="0"/>
                </a:spcBef>
                <a:spcAft>
                  <a:spcPct val="0"/>
                </a:spcAft>
                <a:tabLst>
                  <a:tab pos="193675" algn="l"/>
                </a:tabLst>
                <a:defRPr>
                  <a:solidFill>
                    <a:schemeClr val="tx1"/>
                  </a:solidFill>
                  <a:latin typeface="Arial" panose="020B0604020202020204" pitchFamily="34" charset="0"/>
                </a:defRPr>
              </a:lvl4pPr>
              <a:lvl5pPr eaLnBrk="0" fontAlgn="base" hangingPunct="0">
                <a:spcBef>
                  <a:spcPct val="0"/>
                </a:spcBef>
                <a:spcAft>
                  <a:spcPct val="0"/>
                </a:spcAft>
                <a:tabLst>
                  <a:tab pos="193675" algn="l"/>
                </a:tabLst>
                <a:defRPr>
                  <a:solidFill>
                    <a:schemeClr val="tx1"/>
                  </a:solidFill>
                  <a:latin typeface="Arial" panose="020B0604020202020204" pitchFamily="34" charset="0"/>
                </a:defRPr>
              </a:lvl5pPr>
              <a:lvl6pPr eaLnBrk="0" fontAlgn="base" hangingPunct="0">
                <a:spcBef>
                  <a:spcPct val="0"/>
                </a:spcBef>
                <a:spcAft>
                  <a:spcPct val="0"/>
                </a:spcAft>
                <a:tabLst>
                  <a:tab pos="193675" algn="l"/>
                </a:tabLst>
                <a:defRPr>
                  <a:solidFill>
                    <a:schemeClr val="tx1"/>
                  </a:solidFill>
                  <a:latin typeface="Arial" panose="020B0604020202020204" pitchFamily="34" charset="0"/>
                </a:defRPr>
              </a:lvl6pPr>
              <a:lvl7pPr eaLnBrk="0" fontAlgn="base" hangingPunct="0">
                <a:spcBef>
                  <a:spcPct val="0"/>
                </a:spcBef>
                <a:spcAft>
                  <a:spcPct val="0"/>
                </a:spcAft>
                <a:tabLst>
                  <a:tab pos="193675" algn="l"/>
                </a:tabLst>
                <a:defRPr>
                  <a:solidFill>
                    <a:schemeClr val="tx1"/>
                  </a:solidFill>
                  <a:latin typeface="Arial" panose="020B0604020202020204" pitchFamily="34" charset="0"/>
                </a:defRPr>
              </a:lvl7pPr>
              <a:lvl8pPr eaLnBrk="0" fontAlgn="base" hangingPunct="0">
                <a:spcBef>
                  <a:spcPct val="0"/>
                </a:spcBef>
                <a:spcAft>
                  <a:spcPct val="0"/>
                </a:spcAft>
                <a:tabLst>
                  <a:tab pos="193675" algn="l"/>
                </a:tabLst>
                <a:defRPr>
                  <a:solidFill>
                    <a:schemeClr val="tx1"/>
                  </a:solidFill>
                  <a:latin typeface="Arial" panose="020B0604020202020204" pitchFamily="34" charset="0"/>
                </a:defRPr>
              </a:lvl8pPr>
              <a:lvl9pPr eaLnBrk="0" fontAlgn="base" hangingPunct="0">
                <a:spcBef>
                  <a:spcPct val="0"/>
                </a:spcBef>
                <a:spcAft>
                  <a:spcPct val="0"/>
                </a:spcAft>
                <a:tabLst>
                  <a:tab pos="193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3675" algn="l"/>
                </a:tabLst>
              </a:pPr>
              <a:r>
                <a:rPr kumimoji="0" lang="en-US" altLang="en-US" sz="800" b="1"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Facing Cancer</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93675" algn="l"/>
                </a:tabLst>
              </a:pPr>
              <a:r>
                <a:rPr kumimoji="0" lang="en-US" altLang="en-US" sz="800" b="1" i="1"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Feeling Stunned</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3675"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Grappling with the idea</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3675"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Bracing for the biopsy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 name="Text Box 11"/>
            <p:cNvSpPr txBox="1">
              <a:spLocks noChangeArrowheads="1"/>
            </p:cNvSpPr>
            <p:nvPr/>
          </p:nvSpPr>
          <p:spPr bwMode="auto">
            <a:xfrm>
              <a:off x="103" y="91"/>
              <a:ext cx="93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1pPr>
              <a:lvl2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2pPr>
              <a:lvl3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3pPr>
              <a:lvl4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4pPr>
              <a:lvl5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5pPr>
              <a:lvl6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6pPr>
              <a:lvl7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7pPr>
              <a:lvl8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8pPr>
              <a:lvl9pPr eaLnBrk="0" fontAlgn="base" hangingPunct="0">
                <a:spcBef>
                  <a:spcPct val="0"/>
                </a:spcBef>
                <a:spcAft>
                  <a:spcPct val="0"/>
                </a:spcAft>
                <a:tabLst>
                  <a:tab pos="2682875" algn="l"/>
                  <a:tab pos="5953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82875" algn="l"/>
                  <a:tab pos="5953125" algn="l"/>
                </a:tabLst>
              </a:pPr>
              <a:r>
                <a:rPr kumimoji="0" lang="en-US" altLang="en-US" sz="800" b="1" i="1" u="sng"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 	</a:t>
              </a:r>
              <a:r>
                <a:rPr kumimoji="0" lang="en-US" altLang="en-US" sz="800" b="1" i="1"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  Preserving Self  </a:t>
              </a:r>
              <a:r>
                <a:rPr kumimoji="0" lang="en-US" altLang="en-US" sz="800" b="1" i="1" u="sng"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Text Box 10"/>
            <p:cNvSpPr txBox="1">
              <a:spLocks noChangeArrowheads="1"/>
            </p:cNvSpPr>
            <p:nvPr/>
          </p:nvSpPr>
          <p:spPr bwMode="auto">
            <a:xfrm>
              <a:off x="268" y="1801"/>
              <a:ext cx="114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Calibri" panose="020F0502020204030204" pitchFamily="34" charset="0"/>
                  <a:ea typeface="Book Antiqua" panose="02040602050305030304" pitchFamily="18" charset="0"/>
                  <a:cs typeface="Book Antiqua" panose="02040602050305030304" pitchFamily="18" charset="0"/>
                </a:rPr>
                <a:t>Finding a lump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Text Box 9"/>
            <p:cNvSpPr txBox="1">
              <a:spLocks noChangeArrowheads="1"/>
            </p:cNvSpPr>
            <p:nvPr/>
          </p:nvSpPr>
          <p:spPr bwMode="auto">
            <a:xfrm>
              <a:off x="630" y="2936"/>
              <a:ext cx="40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974821"/>
                  </a:solidFill>
                  <a:effectLst/>
                  <a:latin typeface="Calibri" panose="020F0502020204030204" pitchFamily="34" charset="0"/>
                  <a:ea typeface="Book Antiqua" panose="02040602050305030304" pitchFamily="18" charset="0"/>
                  <a:cs typeface="Book Antiqua" panose="02040602050305030304" pitchFamily="18" charset="0"/>
                </a:rPr>
                <a:t>Entry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Text Box 8"/>
            <p:cNvSpPr txBox="1">
              <a:spLocks noChangeArrowheads="1"/>
            </p:cNvSpPr>
            <p:nvPr/>
          </p:nvSpPr>
          <p:spPr bwMode="auto">
            <a:xfrm>
              <a:off x="2731" y="2936"/>
              <a:ext cx="96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974821"/>
                  </a:solidFill>
                  <a:effectLst/>
                  <a:latin typeface="Calibri" panose="020F0502020204030204" pitchFamily="34" charset="0"/>
                  <a:ea typeface="Book Antiqua" panose="02040602050305030304" pitchFamily="18" charset="0"/>
                  <a:cs typeface="Book Antiqua" panose="02040602050305030304" pitchFamily="18" charset="0"/>
                </a:rPr>
                <a:t>Breast Clinic</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Text Box 7"/>
            <p:cNvSpPr txBox="1">
              <a:spLocks noChangeArrowheads="1"/>
            </p:cNvSpPr>
            <p:nvPr/>
          </p:nvSpPr>
          <p:spPr bwMode="auto">
            <a:xfrm>
              <a:off x="5500" y="2936"/>
              <a:ext cx="88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974821"/>
                  </a:solidFill>
                  <a:effectLst/>
                  <a:latin typeface="Calibri" panose="020F0502020204030204" pitchFamily="34" charset="0"/>
                  <a:ea typeface="Book Antiqua" panose="02040602050305030304" pitchFamily="18" charset="0"/>
                  <a:cs typeface="Book Antiqua" panose="02040602050305030304" pitchFamily="18" charset="0"/>
                </a:rPr>
                <a:t>Post-Biopsy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Text Box 6"/>
            <p:cNvSpPr txBox="1">
              <a:spLocks noChangeArrowheads="1"/>
            </p:cNvSpPr>
            <p:nvPr/>
          </p:nvSpPr>
          <p:spPr bwMode="auto">
            <a:xfrm>
              <a:off x="7800" y="2936"/>
              <a:ext cx="148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974821"/>
                  </a:solidFill>
                  <a:effectLst/>
                  <a:latin typeface="Calibri" panose="020F0502020204030204" pitchFamily="34" charset="0"/>
                  <a:ea typeface="Book Antiqua" panose="02040602050305030304" pitchFamily="18" charset="0"/>
                  <a:cs typeface="Book Antiqua" panose="02040602050305030304" pitchFamily="18" charset="0"/>
                </a:rPr>
                <a:t>Hearing the Results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Text Box 5"/>
            <p:cNvSpPr txBox="1">
              <a:spLocks noChangeArrowheads="1"/>
            </p:cNvSpPr>
            <p:nvPr/>
          </p:nvSpPr>
          <p:spPr bwMode="auto">
            <a:xfrm>
              <a:off x="120" y="3434"/>
              <a:ext cx="83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974821"/>
                  </a:solidFill>
                  <a:effectLst/>
                  <a:latin typeface="Tahoma" panose="020B0604030504040204" pitchFamily="34" charset="0"/>
                  <a:ea typeface="Book Antiqua" panose="02040602050305030304" pitchFamily="18" charset="0"/>
                  <a:cs typeface="Tahoma" panose="020B0604030504040204" pitchFamily="34" charset="0"/>
                </a:rPr>
                <a:t>Figure 1. Stages of the Mid-Range Theory of Awaiting Diagnosis: Enduring for Preserving Self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3" name="Text Box 4"/>
            <p:cNvSpPr txBox="1">
              <a:spLocks noChangeArrowheads="1"/>
            </p:cNvSpPr>
            <p:nvPr/>
          </p:nvSpPr>
          <p:spPr bwMode="auto">
            <a:xfrm>
              <a:off x="7502" y="331"/>
              <a:ext cx="2070" cy="990"/>
            </a:xfrm>
            <a:prstGeom prst="rect">
              <a:avLst/>
            </a:prstGeom>
            <a:solidFill>
              <a:srgbClr val="DCC1AE"/>
            </a:solidFill>
            <a:ln w="6350">
              <a:solidFill>
                <a:srgbClr val="974821"/>
              </a:solidFill>
              <a:miter lim="800000"/>
              <a:headEnd/>
              <a:tailEnd/>
            </a:ln>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90500" algn="l"/>
                </a:tabLst>
                <a:defRPr>
                  <a:solidFill>
                    <a:schemeClr val="tx1"/>
                  </a:solidFill>
                  <a:latin typeface="Arial" panose="020B0604020202020204" pitchFamily="34" charset="0"/>
                </a:defRPr>
              </a:lvl1pPr>
              <a:lvl2pPr eaLnBrk="0" fontAlgn="base" hangingPunct="0">
                <a:spcBef>
                  <a:spcPct val="0"/>
                </a:spcBef>
                <a:spcAft>
                  <a:spcPct val="0"/>
                </a:spcAft>
                <a:tabLst>
                  <a:tab pos="190500" algn="l"/>
                </a:tabLst>
                <a:defRPr>
                  <a:solidFill>
                    <a:schemeClr val="tx1"/>
                  </a:solidFill>
                  <a:latin typeface="Arial" panose="020B0604020202020204" pitchFamily="34" charset="0"/>
                </a:defRPr>
              </a:lvl2pPr>
              <a:lvl3pPr eaLnBrk="0" fontAlgn="base" hangingPunct="0">
                <a:spcBef>
                  <a:spcPct val="0"/>
                </a:spcBef>
                <a:spcAft>
                  <a:spcPct val="0"/>
                </a:spcAft>
                <a:tabLst>
                  <a:tab pos="190500" algn="l"/>
                </a:tabLst>
                <a:defRPr>
                  <a:solidFill>
                    <a:schemeClr val="tx1"/>
                  </a:solidFill>
                  <a:latin typeface="Arial" panose="020B0604020202020204" pitchFamily="34" charset="0"/>
                </a:defRPr>
              </a:lvl3pPr>
              <a:lvl4pPr eaLnBrk="0" fontAlgn="base" hangingPunct="0">
                <a:spcBef>
                  <a:spcPct val="0"/>
                </a:spcBef>
                <a:spcAft>
                  <a:spcPct val="0"/>
                </a:spcAft>
                <a:tabLst>
                  <a:tab pos="190500" algn="l"/>
                </a:tabLst>
                <a:defRPr>
                  <a:solidFill>
                    <a:schemeClr val="tx1"/>
                  </a:solidFill>
                  <a:latin typeface="Arial" panose="020B0604020202020204" pitchFamily="34" charset="0"/>
                </a:defRPr>
              </a:lvl4pPr>
              <a:lvl5pPr eaLnBrk="0" fontAlgn="base" hangingPunct="0">
                <a:spcBef>
                  <a:spcPct val="0"/>
                </a:spcBef>
                <a:spcAft>
                  <a:spcPct val="0"/>
                </a:spcAft>
                <a:tabLst>
                  <a:tab pos="190500" algn="l"/>
                </a:tabLst>
                <a:defRPr>
                  <a:solidFill>
                    <a:schemeClr val="tx1"/>
                  </a:solidFill>
                  <a:latin typeface="Arial" panose="020B0604020202020204" pitchFamily="34" charset="0"/>
                </a:defRPr>
              </a:lvl5pPr>
              <a:lvl6pPr eaLnBrk="0" fontAlgn="base" hangingPunct="0">
                <a:spcBef>
                  <a:spcPct val="0"/>
                </a:spcBef>
                <a:spcAft>
                  <a:spcPct val="0"/>
                </a:spcAft>
                <a:tabLst>
                  <a:tab pos="190500" algn="l"/>
                </a:tabLst>
                <a:defRPr>
                  <a:solidFill>
                    <a:schemeClr val="tx1"/>
                  </a:solidFill>
                  <a:latin typeface="Arial" panose="020B0604020202020204" pitchFamily="34" charset="0"/>
                </a:defRPr>
              </a:lvl6pPr>
              <a:lvl7pPr eaLnBrk="0" fontAlgn="base" hangingPunct="0">
                <a:spcBef>
                  <a:spcPct val="0"/>
                </a:spcBef>
                <a:spcAft>
                  <a:spcPct val="0"/>
                </a:spcAft>
                <a:tabLst>
                  <a:tab pos="190500" algn="l"/>
                </a:tabLst>
                <a:defRPr>
                  <a:solidFill>
                    <a:schemeClr val="tx1"/>
                  </a:solidFill>
                  <a:latin typeface="Arial" panose="020B0604020202020204" pitchFamily="34" charset="0"/>
                </a:defRPr>
              </a:lvl7pPr>
              <a:lvl8pPr eaLnBrk="0" fontAlgn="base" hangingPunct="0">
                <a:spcBef>
                  <a:spcPct val="0"/>
                </a:spcBef>
                <a:spcAft>
                  <a:spcPct val="0"/>
                </a:spcAft>
                <a:tabLst>
                  <a:tab pos="190500" algn="l"/>
                </a:tabLst>
                <a:defRPr>
                  <a:solidFill>
                    <a:schemeClr val="tx1"/>
                  </a:solidFill>
                  <a:latin typeface="Arial" panose="020B0604020202020204" pitchFamily="34" charset="0"/>
                </a:defRPr>
              </a:lvl8pPr>
              <a:lvl9pPr eaLnBrk="0" fontAlgn="base" hangingPunct="0">
                <a:spcBef>
                  <a:spcPct val="0"/>
                </a:spcBef>
                <a:spcAft>
                  <a:spcPct val="0"/>
                </a:spcAft>
                <a:tabLst>
                  <a:tab pos="190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0500" algn="l"/>
                </a:tabLst>
              </a:pPr>
              <a:r>
                <a:rPr kumimoji="0" lang="en-US" altLang="en-US" sz="800" b="1"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Hearing Positive Results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0500"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Confronting your</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90500"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worst fears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0500"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Continuing enduring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Text Box 3"/>
            <p:cNvSpPr txBox="1">
              <a:spLocks noChangeArrowheads="1"/>
            </p:cNvSpPr>
            <p:nvPr/>
          </p:nvSpPr>
          <p:spPr bwMode="auto">
            <a:xfrm>
              <a:off x="7502" y="1864"/>
              <a:ext cx="2070" cy="990"/>
            </a:xfrm>
            <a:prstGeom prst="rect">
              <a:avLst/>
            </a:prstGeom>
            <a:solidFill>
              <a:srgbClr val="DCC1AE"/>
            </a:solidFill>
            <a:ln w="6350">
              <a:solidFill>
                <a:srgbClr val="974821"/>
              </a:solidFill>
              <a:miter lim="800000"/>
              <a:headEnd/>
              <a:tailEnd/>
            </a:ln>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90500" algn="l"/>
                </a:tabLst>
                <a:defRPr>
                  <a:solidFill>
                    <a:schemeClr val="tx1"/>
                  </a:solidFill>
                  <a:latin typeface="Arial" panose="020B0604020202020204" pitchFamily="34" charset="0"/>
                </a:defRPr>
              </a:lvl1pPr>
              <a:lvl2pPr eaLnBrk="0" fontAlgn="base" hangingPunct="0">
                <a:spcBef>
                  <a:spcPct val="0"/>
                </a:spcBef>
                <a:spcAft>
                  <a:spcPct val="0"/>
                </a:spcAft>
                <a:tabLst>
                  <a:tab pos="190500" algn="l"/>
                </a:tabLst>
                <a:defRPr>
                  <a:solidFill>
                    <a:schemeClr val="tx1"/>
                  </a:solidFill>
                  <a:latin typeface="Arial" panose="020B0604020202020204" pitchFamily="34" charset="0"/>
                </a:defRPr>
              </a:lvl2pPr>
              <a:lvl3pPr eaLnBrk="0" fontAlgn="base" hangingPunct="0">
                <a:spcBef>
                  <a:spcPct val="0"/>
                </a:spcBef>
                <a:spcAft>
                  <a:spcPct val="0"/>
                </a:spcAft>
                <a:tabLst>
                  <a:tab pos="190500" algn="l"/>
                </a:tabLst>
                <a:defRPr>
                  <a:solidFill>
                    <a:schemeClr val="tx1"/>
                  </a:solidFill>
                  <a:latin typeface="Arial" panose="020B0604020202020204" pitchFamily="34" charset="0"/>
                </a:defRPr>
              </a:lvl3pPr>
              <a:lvl4pPr eaLnBrk="0" fontAlgn="base" hangingPunct="0">
                <a:spcBef>
                  <a:spcPct val="0"/>
                </a:spcBef>
                <a:spcAft>
                  <a:spcPct val="0"/>
                </a:spcAft>
                <a:tabLst>
                  <a:tab pos="190500" algn="l"/>
                </a:tabLst>
                <a:defRPr>
                  <a:solidFill>
                    <a:schemeClr val="tx1"/>
                  </a:solidFill>
                  <a:latin typeface="Arial" panose="020B0604020202020204" pitchFamily="34" charset="0"/>
                </a:defRPr>
              </a:lvl4pPr>
              <a:lvl5pPr eaLnBrk="0" fontAlgn="base" hangingPunct="0">
                <a:spcBef>
                  <a:spcPct val="0"/>
                </a:spcBef>
                <a:spcAft>
                  <a:spcPct val="0"/>
                </a:spcAft>
                <a:tabLst>
                  <a:tab pos="190500" algn="l"/>
                </a:tabLst>
                <a:defRPr>
                  <a:solidFill>
                    <a:schemeClr val="tx1"/>
                  </a:solidFill>
                  <a:latin typeface="Arial" panose="020B0604020202020204" pitchFamily="34" charset="0"/>
                </a:defRPr>
              </a:lvl5pPr>
              <a:lvl6pPr eaLnBrk="0" fontAlgn="base" hangingPunct="0">
                <a:spcBef>
                  <a:spcPct val="0"/>
                </a:spcBef>
                <a:spcAft>
                  <a:spcPct val="0"/>
                </a:spcAft>
                <a:tabLst>
                  <a:tab pos="190500" algn="l"/>
                </a:tabLst>
                <a:defRPr>
                  <a:solidFill>
                    <a:schemeClr val="tx1"/>
                  </a:solidFill>
                  <a:latin typeface="Arial" panose="020B0604020202020204" pitchFamily="34" charset="0"/>
                </a:defRPr>
              </a:lvl6pPr>
              <a:lvl7pPr eaLnBrk="0" fontAlgn="base" hangingPunct="0">
                <a:spcBef>
                  <a:spcPct val="0"/>
                </a:spcBef>
                <a:spcAft>
                  <a:spcPct val="0"/>
                </a:spcAft>
                <a:tabLst>
                  <a:tab pos="190500" algn="l"/>
                </a:tabLst>
                <a:defRPr>
                  <a:solidFill>
                    <a:schemeClr val="tx1"/>
                  </a:solidFill>
                  <a:latin typeface="Arial" panose="020B0604020202020204" pitchFamily="34" charset="0"/>
                </a:defRPr>
              </a:lvl7pPr>
              <a:lvl8pPr eaLnBrk="0" fontAlgn="base" hangingPunct="0">
                <a:spcBef>
                  <a:spcPct val="0"/>
                </a:spcBef>
                <a:spcAft>
                  <a:spcPct val="0"/>
                </a:spcAft>
                <a:tabLst>
                  <a:tab pos="190500" algn="l"/>
                </a:tabLst>
                <a:defRPr>
                  <a:solidFill>
                    <a:schemeClr val="tx1"/>
                  </a:solidFill>
                  <a:latin typeface="Arial" panose="020B0604020202020204" pitchFamily="34" charset="0"/>
                </a:defRPr>
              </a:lvl8pPr>
              <a:lvl9pPr eaLnBrk="0" fontAlgn="base" hangingPunct="0">
                <a:spcBef>
                  <a:spcPct val="0"/>
                </a:spcBef>
                <a:spcAft>
                  <a:spcPct val="0"/>
                </a:spcAft>
                <a:tabLst>
                  <a:tab pos="190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90500" algn="l"/>
                </a:tabLst>
              </a:pPr>
              <a:r>
                <a:rPr kumimoji="0" lang="en-US" altLang="en-US" sz="800" b="1"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Hearing Negative Results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0500"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Releasing from</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90500"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enduring</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90500" algn="l"/>
                </a:tabLst>
              </a:pPr>
              <a:r>
                <a:rPr kumimoji="0" lang="en-US" altLang="en-US" sz="800" b="0" i="0" u="none" strike="noStrike" cap="none" normalizeH="0" baseline="0" dirty="0" smtClean="0">
                  <a:ln>
                    <a:noFill/>
                  </a:ln>
                  <a:solidFill>
                    <a:srgbClr val="231F20"/>
                  </a:solidFill>
                  <a:effectLst/>
                  <a:latin typeface="Calibri" panose="020F0502020204030204" pitchFamily="34" charset="0"/>
                  <a:ea typeface="Book Antiqua" panose="02040602050305030304" pitchFamily="18" charset="0"/>
                  <a:cs typeface="Book Antiqua" panose="02040602050305030304" pitchFamily="18" charset="0"/>
                </a:rPr>
                <a:t>Sharing the good  news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Text Box 2"/>
            <p:cNvSpPr txBox="1">
              <a:spLocks noChangeArrowheads="1"/>
            </p:cNvSpPr>
            <p:nvPr/>
          </p:nvSpPr>
          <p:spPr bwMode="auto">
            <a:xfrm>
              <a:off x="127" y="999"/>
              <a:ext cx="1400" cy="580"/>
            </a:xfrm>
            <a:prstGeom prst="rect">
              <a:avLst/>
            </a:prstGeom>
            <a:solidFill>
              <a:srgbClr val="9748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Calibri" panose="020F0502020204030204" pitchFamily="34" charset="0"/>
                  <a:ea typeface="Book Antiqua" panose="02040602050305030304" pitchFamily="18" charset="0"/>
                  <a:cs typeface="Book Antiqua" panose="02040602050305030304" pitchFamily="18" charset="0"/>
                </a:rPr>
                <a:t>Abnormality on a mammogram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2" name="TextBox 1"/>
          <p:cNvSpPr txBox="1"/>
          <p:nvPr/>
        </p:nvSpPr>
        <p:spPr>
          <a:xfrm>
            <a:off x="76200" y="6299200"/>
            <a:ext cx="3853962" cy="461665"/>
          </a:xfrm>
          <a:prstGeom prst="rect">
            <a:avLst/>
          </a:prstGeom>
          <a:noFill/>
        </p:spPr>
        <p:txBody>
          <a:bodyPr wrap="square" rtlCol="0">
            <a:spAutoFit/>
          </a:bodyPr>
          <a:lstStyle/>
          <a:p>
            <a:r>
              <a:rPr lang="en-US" sz="1200" dirty="0"/>
              <a:t>Morse JM, et al.  (2014) </a:t>
            </a:r>
            <a:r>
              <a:rPr lang="en-US" sz="1200" i="1" dirty="0"/>
              <a:t>Onc Nursing Forum</a:t>
            </a:r>
            <a:r>
              <a:rPr lang="en-US" sz="1200" dirty="0"/>
              <a:t>. 41(4),350-359.</a:t>
            </a:r>
          </a:p>
        </p:txBody>
      </p:sp>
    </p:spTree>
    <p:extLst>
      <p:ext uri="{BB962C8B-B14F-4D97-AF65-F5344CB8AC3E}">
        <p14:creationId xmlns:p14="http://schemas.microsoft.com/office/powerpoint/2010/main" val="13895102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Strategies for Enduring </a:t>
            </a:r>
            <a:endParaRPr lang="en-US" sz="3600" dirty="0"/>
          </a:p>
        </p:txBody>
      </p:sp>
      <p:sp>
        <p:nvSpPr>
          <p:cNvPr id="3" name="Content Placeholder 2"/>
          <p:cNvSpPr>
            <a:spLocks noGrp="1"/>
          </p:cNvSpPr>
          <p:nvPr>
            <p:ph idx="1"/>
          </p:nvPr>
        </p:nvSpPr>
        <p:spPr>
          <a:xfrm>
            <a:off x="457200" y="1956568"/>
            <a:ext cx="8229600" cy="4169595"/>
          </a:xfrm>
        </p:spPr>
        <p:txBody>
          <a:bodyPr>
            <a:normAutofit fontScale="92500" lnSpcReduction="10000"/>
          </a:bodyPr>
          <a:lstStyle/>
          <a:p>
            <a:r>
              <a:rPr lang="en-US" sz="2800" dirty="0" smtClean="0"/>
              <a:t>Family</a:t>
            </a:r>
          </a:p>
          <a:p>
            <a:r>
              <a:rPr lang="en-US" sz="2800" dirty="0" smtClean="0"/>
              <a:t>Religious Beliefs</a:t>
            </a:r>
          </a:p>
          <a:p>
            <a:r>
              <a:rPr lang="en-US" sz="2800" dirty="0" smtClean="0"/>
              <a:t>Exercise- running, yoga, walking </a:t>
            </a:r>
          </a:p>
          <a:p>
            <a:r>
              <a:rPr lang="en-US" sz="2800" dirty="0" smtClean="0"/>
              <a:t>Acting “normal”- work, care of children, housework </a:t>
            </a:r>
          </a:p>
          <a:p>
            <a:r>
              <a:rPr lang="en-US" sz="2800" dirty="0" smtClean="0"/>
              <a:t>Seeking information </a:t>
            </a:r>
            <a:endParaRPr lang="en-US" sz="2800" dirty="0"/>
          </a:p>
          <a:p>
            <a:endParaRPr lang="en-US" dirty="0" smtClean="0"/>
          </a:p>
          <a:p>
            <a:endParaRPr lang="en-US" dirty="0"/>
          </a:p>
          <a:p>
            <a:pPr marL="0" indent="0">
              <a:buNone/>
            </a:pPr>
            <a:endParaRPr lang="en-US" sz="1500" dirty="0" smtClean="0"/>
          </a:p>
          <a:p>
            <a:pPr marL="0" indent="0">
              <a:buNone/>
            </a:pPr>
            <a:r>
              <a:rPr lang="en-US" sz="1500" dirty="0" smtClean="0"/>
              <a:t>Dore C et al. (2012) </a:t>
            </a:r>
            <a:r>
              <a:rPr lang="en-US" sz="1500" i="1" dirty="0" smtClean="0"/>
              <a:t>Health Care</a:t>
            </a:r>
            <a:r>
              <a:rPr lang="en-US" sz="1500" dirty="0" smtClean="0"/>
              <a:t>, 34, 39-43.</a:t>
            </a:r>
          </a:p>
          <a:p>
            <a:pPr marL="0" indent="0">
              <a:buNone/>
            </a:pPr>
            <a:r>
              <a:rPr lang="en-US" sz="1500" dirty="0" smtClean="0"/>
              <a:t>Blow, AJ et al. (2011) </a:t>
            </a:r>
            <a:r>
              <a:rPr lang="en-US" sz="1500" i="1" dirty="0" smtClean="0"/>
              <a:t>Qualitative Health Research</a:t>
            </a:r>
            <a:r>
              <a:rPr lang="en-US" sz="1500" dirty="0" smtClean="0"/>
              <a:t>, 21, 1723-1729.</a:t>
            </a:r>
          </a:p>
          <a:p>
            <a:endParaRPr lang="en-US" dirty="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35875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990600"/>
            <a:ext cx="6210300" cy="3987800"/>
          </a:xfrm>
          <a:prstGeom prst="rect">
            <a:avLst/>
          </a:prstGeom>
        </p:spPr>
      </p:pic>
    </p:spTree>
    <p:extLst>
      <p:ext uri="{BB962C8B-B14F-4D97-AF65-F5344CB8AC3E}">
        <p14:creationId xmlns:p14="http://schemas.microsoft.com/office/powerpoint/2010/main" val="319916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1847</TotalTime>
  <Words>3373</Words>
  <Application>Microsoft Macintosh PowerPoint</Application>
  <PresentationFormat>On-screen Show (4:3)</PresentationFormat>
  <Paragraphs>573</Paragraphs>
  <Slides>40</Slides>
  <Notes>14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Terror of Cancer The View from the Other Side of  the Hospital Gown</vt:lpstr>
      <vt:lpstr>Objectives for the Session</vt:lpstr>
      <vt:lpstr>Terror </vt:lpstr>
      <vt:lpstr>The Start of the Journey </vt:lpstr>
      <vt:lpstr>The Wait </vt:lpstr>
      <vt:lpstr>The Praxis Theory of Suffering</vt:lpstr>
      <vt:lpstr>PowerPoint Presentation</vt:lpstr>
      <vt:lpstr>Strategies for Enduring </vt:lpstr>
      <vt:lpstr>PowerPoint Presentation</vt:lpstr>
      <vt:lpstr>Adjustment to Cancer </vt:lpstr>
      <vt:lpstr>Fear of Clinical Trial</vt:lpstr>
      <vt:lpstr>Differences Among CDK 4/6 Inhibitors </vt:lpstr>
      <vt:lpstr>PowerPoint Presentation</vt:lpstr>
      <vt:lpstr>Telling Others </vt:lpstr>
      <vt:lpstr>Unsupportive Social Interactions (USI)</vt:lpstr>
      <vt:lpstr>Unsupportive Social Interactions (USI)</vt:lpstr>
      <vt:lpstr>Nurses Supportive Social Interactions </vt:lpstr>
      <vt:lpstr>USI By Nurses</vt:lpstr>
      <vt:lpstr>Unhelpful Nursing Behaviors</vt:lpstr>
      <vt:lpstr>Round #2 </vt:lpstr>
      <vt:lpstr>My USIs</vt:lpstr>
      <vt:lpstr>Terror and Mastectomy </vt:lpstr>
      <vt:lpstr>PowerPoint Presentation</vt:lpstr>
      <vt:lpstr>PowerPoint Presentation</vt:lpstr>
      <vt:lpstr>Terror and Radiation </vt:lpstr>
      <vt:lpstr>Fatigue and Radiation </vt:lpstr>
      <vt:lpstr>PowerPoint Presentation</vt:lpstr>
      <vt:lpstr> Exercise and Cancer </vt:lpstr>
      <vt:lpstr>Exercise and Lymphedema</vt:lpstr>
      <vt:lpstr>Fear of Recurrence FCR</vt:lpstr>
      <vt:lpstr>Fear of Recurrence </vt:lpstr>
      <vt:lpstr>Back in the Saddle </vt:lpstr>
      <vt:lpstr>Back in the Saddle </vt:lpstr>
      <vt:lpstr>Cognitive Impairment Chemo Brain  </vt:lpstr>
      <vt:lpstr>PowerPoint Presentation</vt:lpstr>
      <vt:lpstr>PowerPoint Presentation</vt:lpstr>
      <vt:lpstr>120 Triumphs of Cancer Survivors</vt:lpstr>
      <vt:lpstr>PowerPoint Presentation</vt:lpstr>
      <vt:lpstr>References  </vt:lpstr>
      <vt:lpstr>References</vt:lpstr>
    </vt:vector>
  </TitlesOfParts>
  <Company>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Marchetta</dc:creator>
  <cp:lastModifiedBy>Patricia Jakel</cp:lastModifiedBy>
  <cp:revision>186</cp:revision>
  <dcterms:created xsi:type="dcterms:W3CDTF">2015-01-27T20:03:56Z</dcterms:created>
  <dcterms:modified xsi:type="dcterms:W3CDTF">2018-09-02T21:46:21Z</dcterms:modified>
</cp:coreProperties>
</file>