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4"/>
  </p:notesMasterIdLst>
  <p:sldIdLst>
    <p:sldId id="256" r:id="rId2"/>
    <p:sldId id="268" r:id="rId3"/>
    <p:sldId id="266" r:id="rId4"/>
    <p:sldId id="273" r:id="rId5"/>
    <p:sldId id="269" r:id="rId6"/>
    <p:sldId id="270" r:id="rId7"/>
    <p:sldId id="271" r:id="rId8"/>
    <p:sldId id="267" r:id="rId9"/>
    <p:sldId id="274" r:id="rId10"/>
    <p:sldId id="275" r:id="rId11"/>
    <p:sldId id="259" r:id="rId12"/>
    <p:sldId id="263" r:id="rId13"/>
    <p:sldId id="272" r:id="rId14"/>
    <p:sldId id="258" r:id="rId15"/>
    <p:sldId id="260" r:id="rId16"/>
    <p:sldId id="261" r:id="rId17"/>
    <p:sldId id="276" r:id="rId18"/>
    <p:sldId id="262" r:id="rId19"/>
    <p:sldId id="277" r:id="rId20"/>
    <p:sldId id="278" r:id="rId21"/>
    <p:sldId id="264" r:id="rId22"/>
    <p:sldId id="265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F99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114" d="100"/>
          <a:sy n="114" d="100"/>
        </p:scale>
        <p:origin x="-1458" y="-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D745CB-C4DA-DF48-89C8-033D03E322D9}" type="datetimeFigureOut">
              <a:rPr lang="en-US" smtClean="0"/>
              <a:pPr/>
              <a:t>4/18/2017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E40EC5-57D1-1D44-81C0-24EF17AEBE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8251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E40EC5-57D1-1D44-81C0-24EF17AEBEEB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 anchor="ctr"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171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2057400" y="3810000"/>
            <a:ext cx="6400800" cy="1752600"/>
          </a:xfrm>
        </p:spPr>
        <p:txBody>
          <a:bodyPr/>
          <a:lstStyle>
            <a:lvl1pPr marL="0" indent="0" algn="r"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77FDCF59-6A95-9746-AD3C-D9420EC49E02}" type="datetimeFigureOut">
              <a:rPr lang="en-US" smtClean="0"/>
              <a:pPr/>
              <a:t>4/18/2017</a:t>
            </a:fld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 i="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226061-BE4D-F343-A556-19DAFE0715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7FDCF59-6A95-9746-AD3C-D9420EC49E02}" type="datetimeFigureOut">
              <a:rPr lang="en-US" smtClean="0"/>
              <a:pPr/>
              <a:t>4/18/2017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i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226061-BE4D-F343-A556-19DAFE0715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7FDCF59-6A95-9746-AD3C-D9420EC49E02}" type="datetimeFigureOut">
              <a:rPr lang="en-US" smtClean="0"/>
              <a:pPr/>
              <a:t>4/18/2017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i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226061-BE4D-F343-A556-19DAFE0715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7FDCF59-6A95-9746-AD3C-D9420EC49E02}" type="datetimeFigureOut">
              <a:rPr lang="en-US" smtClean="0"/>
              <a:pPr/>
              <a:t>4/18/2017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i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226061-BE4D-F343-A556-19DAFE0715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7FDCF59-6A95-9746-AD3C-D9420EC49E02}" type="datetimeFigureOut">
              <a:rPr lang="en-US" smtClean="0"/>
              <a:pPr/>
              <a:t>4/18/2017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i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i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7FDCF59-6A95-9746-AD3C-D9420EC49E02}" type="datetimeFigureOut">
              <a:rPr lang="en-US" smtClean="0"/>
              <a:pPr/>
              <a:t>4/18/2017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i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226061-BE4D-F343-A556-19DAFE0715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7FDCF59-6A95-9746-AD3C-D9420EC49E02}" type="datetimeFigureOut">
              <a:rPr lang="en-US" smtClean="0"/>
              <a:pPr/>
              <a:t>4/18/2017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i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226061-BE4D-F343-A556-19DAFE0715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7FDCF59-6A95-9746-AD3C-D9420EC49E02}" type="datetimeFigureOut">
              <a:rPr lang="en-US" smtClean="0"/>
              <a:pPr/>
              <a:t>4/18/2017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i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226061-BE4D-F343-A556-19DAFE0715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7FDCF59-6A95-9746-AD3C-D9420EC49E02}" type="datetimeFigureOut">
              <a:rPr lang="en-US" smtClean="0"/>
              <a:pPr/>
              <a:t>4/18/2017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i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226061-BE4D-F343-A556-19DAFE0715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7FDCF59-6A95-9746-AD3C-D9420EC49E02}" type="datetimeFigureOut">
              <a:rPr lang="en-US" smtClean="0"/>
              <a:pPr/>
              <a:t>4/18/2017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i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226061-BE4D-F343-A556-19DAFE0715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12700" dir="8100000" algn="ctr" rotWithShape="0">
              <a:srgbClr val="FFFFFF">
                <a:alpha val="75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12700" dir="8100000" algn="ctr" rotWithShape="0">
              <a:srgbClr val="FFFFFF">
                <a:alpha val="75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  <a:endParaRPr lang="en-US" dirty="0" smtClean="0"/>
          </a:p>
          <a:p>
            <a:pPr lvl="4"/>
            <a:endParaRPr lang="en-US" dirty="0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1" i="0">
                <a:solidFill>
                  <a:schemeClr val="tx1"/>
                </a:solidFill>
                <a:ea typeface="MS Pゴシック" pitchFamily="-92" charset="-128"/>
                <a:cs typeface="MS Pゴシック" pitchFamily="-92" charset="-128"/>
              </a:defRPr>
            </a:lvl1pPr>
          </a:lstStyle>
          <a:p>
            <a:r>
              <a:rPr lang="en-US" dirty="0" smtClean="0"/>
              <a:t>ECH Cartridge Housing</a:t>
            </a:r>
            <a:endParaRPr lang="en-US" dirty="0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charset="0"/>
                <a:ea typeface="+mn-ea"/>
                <a:cs typeface="+mn-cs"/>
              </a:defRPr>
            </a:lvl1pPr>
          </a:lstStyle>
          <a:p>
            <a:fld id="{51226061-BE4D-F343-A556-19DAFE0715F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 descr="waterhieroglyph"/>
          <p:cNvPicPr/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685800" y="6109970"/>
            <a:ext cx="1209675" cy="276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 userDrawn="1"/>
        </p:nvSpPr>
        <p:spPr>
          <a:xfrm>
            <a:off x="643467" y="6386830"/>
            <a:ext cx="24091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0" dirty="0" smtClean="0">
                <a:latin typeface="Verdana"/>
                <a:cs typeface="Verdana"/>
              </a:rPr>
              <a:t>Enceladus Water Group</a:t>
            </a:r>
            <a:endParaRPr lang="en-US" sz="1200" b="1" i="0" dirty="0">
              <a:latin typeface="Verdana"/>
              <a:cs typeface="Verdan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ln>
            <a:solidFill>
              <a:schemeClr val="bg1">
                <a:lumMod val="50000"/>
              </a:schemeClr>
            </a:solidFill>
          </a:ln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MS Pゴシック" pitchFamily="-92" charset="-128"/>
          <a:cs typeface="MS Pゴシック" pitchFamily="-9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MS Pゴシック" pitchFamily="-92" charset="-128"/>
          <a:cs typeface="MS Pゴシック" pitchFamily="-9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MS Pゴシック" pitchFamily="-92" charset="-128"/>
          <a:cs typeface="MS Pゴシック" pitchFamily="-9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MS Pゴシック" pitchFamily="-92" charset="-128"/>
          <a:cs typeface="MS Pゴシック" pitchFamily="-9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MS Pゴシック" pitchFamily="-92" charset="-128"/>
          <a:cs typeface="MS Pゴシック" pitchFamily="-92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MS Pゴシック" pitchFamily="-92" charset="-128"/>
          <a:cs typeface="MS Pゴシック" pitchFamily="-92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MS Pゴシック" pitchFamily="-92" charset="-128"/>
          <a:cs typeface="MS Pゴシック" pitchFamily="-92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MS Pゴシック" pitchFamily="-92" charset="-128"/>
          <a:cs typeface="MS Pゴシック" pitchFamily="-92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Wingdings" pitchFamily="-84" charset="2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968375" indent="-511175" algn="l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Font typeface="Wingdings" pitchFamily="-84" charset="2"/>
        <a:buChar char="v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655763" indent="-393700" algn="l" rtl="0" eaLnBrk="1" fontAlgn="base" hangingPunct="1">
        <a:spcBef>
          <a:spcPct val="20000"/>
        </a:spcBef>
        <a:spcAft>
          <a:spcPct val="0"/>
        </a:spcAft>
        <a:buClr>
          <a:srgbClr val="187A96"/>
        </a:buClr>
        <a:buSzPct val="100000"/>
        <a:buFont typeface="Lucida Grande" pitchFamily="-84" charset="0"/>
        <a:buChar char="➠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2228850" indent="-458788" algn="l" rtl="0" eaLnBrk="1" fontAlgn="base" hangingPunct="1">
        <a:spcBef>
          <a:spcPct val="20000"/>
        </a:spcBef>
        <a:spcAft>
          <a:spcPct val="0"/>
        </a:spcAft>
        <a:buFont typeface="Wingdings" pitchFamily="-84" charset="2"/>
        <a:buChar char="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571750" indent="-228600" algn="l" rtl="0" eaLnBrk="1" fontAlgn="base" hangingPunct="1">
        <a:spcBef>
          <a:spcPct val="20000"/>
        </a:spcBef>
        <a:spcAft>
          <a:spcPct val="0"/>
        </a:spcAft>
        <a:buFont typeface="Wingdings" pitchFamily="-84" charset="2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3028950" indent="-228600" algn="l" rtl="0" eaLnBrk="1" fontAlgn="base" hangingPunct="1">
        <a:spcBef>
          <a:spcPct val="20000"/>
        </a:spcBef>
        <a:spcAft>
          <a:spcPct val="0"/>
        </a:spcAft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3486150" indent="-228600" algn="l" rtl="0" eaLnBrk="1" fontAlgn="base" hangingPunct="1">
        <a:spcBef>
          <a:spcPct val="20000"/>
        </a:spcBef>
        <a:spcAft>
          <a:spcPct val="0"/>
        </a:spcAft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943350" indent="-228600" algn="l" rtl="0" eaLnBrk="1" fontAlgn="base" hangingPunct="1">
        <a:spcBef>
          <a:spcPct val="20000"/>
        </a:spcBef>
        <a:spcAft>
          <a:spcPct val="0"/>
        </a:spcAft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4400550" indent="-228600" algn="l" rtl="0" eaLnBrk="1" fontAlgn="base" hangingPunct="1">
        <a:spcBef>
          <a:spcPct val="20000"/>
        </a:spcBef>
        <a:spcAft>
          <a:spcPct val="0"/>
        </a:spcAft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ECH Sales Brochure Cvr 2.t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0898"/>
            <a:ext cx="9131824" cy="6858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52642" y="1961674"/>
            <a:ext cx="83487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effectLst>
                  <a:outerShdw blurRad="247650" dist="165100" dir="2400000" algn="tl" rotWithShape="0">
                    <a:srgbClr val="000000">
                      <a:alpha val="49000"/>
                    </a:srgbClr>
                  </a:outerShdw>
                </a:effectLst>
              </a:rPr>
              <a:t>ECH CARTRIDGE FILTER HOUSINGS</a:t>
            </a:r>
            <a:endParaRPr lang="en-US" sz="3600" b="1" dirty="0">
              <a:solidFill>
                <a:schemeClr val="bg1"/>
              </a:solidFill>
              <a:effectLst>
                <a:outerShdw blurRad="247650" dist="165100" dir="2400000" algn="tl" rotWithShape="0">
                  <a:srgbClr val="000000">
                    <a:alpha val="49000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07046" y="4350893"/>
            <a:ext cx="699080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ENCELADUS WATER GROUP, LLC</a:t>
            </a:r>
          </a:p>
          <a:p>
            <a:pPr algn="ctr"/>
            <a:endParaRPr lang="en-US" sz="24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ECH Overview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7772400" cy="4114800"/>
          </a:xfrm>
        </p:spPr>
        <p:txBody>
          <a:bodyPr/>
          <a:lstStyle/>
          <a:p>
            <a:pPr>
              <a:buClr>
                <a:srgbClr val="FF0000"/>
              </a:buClr>
              <a:buFont typeface="Wingdings" charset="2"/>
              <a:buChar char="v"/>
            </a:pPr>
            <a:r>
              <a:rPr lang="en-US" dirty="0" smtClean="0"/>
              <a:t>Suitable for use with all 2.5” diameter DOE cartridges</a:t>
            </a:r>
          </a:p>
          <a:p>
            <a:pPr>
              <a:buClr>
                <a:srgbClr val="FF0000"/>
              </a:buClr>
              <a:buFont typeface="Wingdings" charset="2"/>
              <a:buChar char="v"/>
            </a:pPr>
            <a:r>
              <a:rPr lang="en-US" dirty="0" smtClean="0"/>
              <a:t>Design Pressure: 150 PSI / 10.3 bar</a:t>
            </a:r>
          </a:p>
          <a:p>
            <a:pPr>
              <a:buClr>
                <a:srgbClr val="FF0000"/>
              </a:buClr>
              <a:buFont typeface="Wingdings" charset="2"/>
              <a:buChar char="v"/>
            </a:pPr>
            <a:r>
              <a:rPr lang="en-US" dirty="0" smtClean="0"/>
              <a:t>Design Temperature: 150°F /66°C</a:t>
            </a:r>
          </a:p>
          <a:p>
            <a:pPr lvl="1">
              <a:buClr>
                <a:schemeClr val="accent2">
                  <a:lumMod val="50000"/>
                </a:schemeClr>
              </a:buClr>
              <a:buFont typeface="Lucida Grande"/>
              <a:buChar char="➠"/>
            </a:pPr>
            <a:r>
              <a:rPr lang="en-US" dirty="0" smtClean="0"/>
              <a:t>Minimum allowable temperature: 14°F / -10°C</a:t>
            </a:r>
          </a:p>
          <a:p>
            <a:pPr>
              <a:buClr>
                <a:srgbClr val="FF0000"/>
              </a:buClr>
              <a:buFont typeface="Wingdings" charset="2"/>
              <a:buChar char="v"/>
            </a:pPr>
            <a:r>
              <a:rPr lang="en-US" dirty="0" smtClean="0"/>
              <a:t>Burst Pressure: 6X Design Pressure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 bwMode="auto">
          <a:xfrm flipV="1">
            <a:off x="685800" y="1290918"/>
            <a:ext cx="7772400" cy="31232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187A9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92783"/>
            <a:ext cx="8140722" cy="1145205"/>
          </a:xfrm>
        </p:spPr>
        <p:txBody>
          <a:bodyPr/>
          <a:lstStyle/>
          <a:p>
            <a:pPr algn="ctr"/>
            <a:r>
              <a:rPr lang="en-US" b="1" dirty="0" smtClean="0"/>
              <a:t>ECH Housing Features &amp; Competitive Differences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921804" y="1563945"/>
            <a:ext cx="6970635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65150" indent="-565150">
              <a:buClr>
                <a:srgbClr val="FF0000"/>
              </a:buClr>
              <a:buFont typeface="Wingdings" charset="2"/>
              <a:buChar char="v"/>
            </a:pPr>
            <a:r>
              <a:rPr lang="en-US" sz="2000" dirty="0" smtClean="0"/>
              <a:t>FRP Construction, manufactured in accordance with ASME Section 10 – no wetted steel parts</a:t>
            </a:r>
          </a:p>
          <a:p>
            <a:pPr marL="1479550" lvl="2" indent="-565150">
              <a:buClr>
                <a:srgbClr val="000090"/>
              </a:buClr>
              <a:buFont typeface="Lucida Grande"/>
              <a:buChar char="➠"/>
            </a:pPr>
            <a:r>
              <a:rPr lang="en-US" sz="2000" dirty="0" smtClean="0"/>
              <a:t>Higher tensile strength and greater chemical resistance than SS</a:t>
            </a:r>
          </a:p>
          <a:p>
            <a:pPr marL="1479550" lvl="2" indent="-565150">
              <a:buClr>
                <a:srgbClr val="000090"/>
              </a:buClr>
              <a:buFont typeface="Lucida Grande"/>
              <a:buChar char="➠"/>
            </a:pPr>
            <a:r>
              <a:rPr lang="en-US" sz="2000" dirty="0" smtClean="0"/>
              <a:t>Greater safety and reliability</a:t>
            </a:r>
          </a:p>
          <a:p>
            <a:pPr marL="1479550" lvl="2" indent="-565150">
              <a:buClr>
                <a:srgbClr val="000090"/>
              </a:buClr>
              <a:buFont typeface="Lucida Grande"/>
              <a:buChar char="➠"/>
            </a:pPr>
            <a:r>
              <a:rPr lang="en-US" sz="2000" dirty="0" smtClean="0"/>
              <a:t>Longer vessel life</a:t>
            </a:r>
          </a:p>
          <a:p>
            <a:pPr marL="565150" indent="-565150">
              <a:buClr>
                <a:srgbClr val="FF0000"/>
              </a:buClr>
            </a:pPr>
            <a:endParaRPr lang="en-US" sz="2000" dirty="0" smtClean="0"/>
          </a:p>
          <a:p>
            <a:pPr marL="565150" lvl="1" indent="-565150">
              <a:buClr>
                <a:srgbClr val="FF0000"/>
              </a:buClr>
              <a:buFont typeface="Wingdings" charset="2"/>
              <a:buChar char="v"/>
            </a:pPr>
            <a:r>
              <a:rPr lang="en-US" sz="2000" dirty="0" smtClean="0"/>
              <a:t>Easier handling, lower installation, operation &amp; maintenance cost</a:t>
            </a:r>
          </a:p>
          <a:p>
            <a:pPr marL="1479550" lvl="3" indent="-565150">
              <a:buClr>
                <a:srgbClr val="000090"/>
              </a:buClr>
              <a:buFont typeface="Lucida Grande"/>
              <a:buChar char="➠"/>
            </a:pPr>
            <a:r>
              <a:rPr lang="en-US" sz="2000" dirty="0" smtClean="0"/>
              <a:t>Lighter than SS, no special tools required</a:t>
            </a:r>
          </a:p>
          <a:p>
            <a:pPr marL="1479550" lvl="3" indent="-565150">
              <a:buClr>
                <a:srgbClr val="000090"/>
              </a:buClr>
              <a:buFont typeface="Lucida Grande"/>
              <a:buChar char="➠"/>
            </a:pPr>
            <a:r>
              <a:rPr lang="en-US" sz="2000" dirty="0" smtClean="0"/>
              <a:t>Separate top/bottom closure system for faster cartridge access and change-outs</a:t>
            </a:r>
          </a:p>
          <a:p>
            <a:pPr marL="565150" lvl="1" indent="-565150">
              <a:buClr>
                <a:srgbClr val="FF0000"/>
              </a:buClr>
              <a:buFont typeface="Wingdings" charset="2"/>
              <a:buChar char="v"/>
            </a:pPr>
            <a:r>
              <a:rPr lang="en-US" sz="2000" dirty="0" smtClean="0"/>
              <a:t>Standard design features include</a:t>
            </a:r>
          </a:p>
          <a:p>
            <a:pPr marL="1479550" lvl="3" indent="-565150">
              <a:buClr>
                <a:srgbClr val="000090"/>
              </a:buClr>
              <a:buFont typeface="Lucida Grande"/>
              <a:buChar char="➠"/>
            </a:pPr>
            <a:r>
              <a:rPr lang="en-US" sz="2000" dirty="0" smtClean="0"/>
              <a:t>Separate dirty/clean water drain ports, top vent connection, side-in/side-out connections</a:t>
            </a:r>
          </a:p>
          <a:p>
            <a:pPr marL="1479550" lvl="3" indent="-565150">
              <a:buClr>
                <a:srgbClr val="000090"/>
              </a:buClr>
              <a:buFont typeface="Lucida Grande"/>
              <a:buChar char="➠"/>
            </a:pPr>
            <a:endParaRPr lang="en-US" sz="2000" dirty="0" smtClean="0"/>
          </a:p>
          <a:p>
            <a:pPr marL="1479550" lvl="3" indent="-565150">
              <a:buClr>
                <a:srgbClr val="000090"/>
              </a:buClr>
            </a:pPr>
            <a:endParaRPr lang="en-US" sz="2000" dirty="0" smtClean="0"/>
          </a:p>
          <a:p>
            <a:pPr>
              <a:buClr>
                <a:srgbClr val="FF0000"/>
              </a:buClr>
              <a:buFont typeface="Wingdings" charset="2"/>
              <a:buChar char="v"/>
            </a:pP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 bwMode="auto">
          <a:xfrm flipV="1">
            <a:off x="685800" y="1354016"/>
            <a:ext cx="8140722" cy="41985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5F999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65" y="1524000"/>
            <a:ext cx="8458200" cy="44047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Specifications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026" y="1524000"/>
            <a:ext cx="8207985" cy="43412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9585" y="609600"/>
            <a:ext cx="8358807" cy="914400"/>
          </a:xfrm>
        </p:spPr>
        <p:txBody>
          <a:bodyPr/>
          <a:lstStyle/>
          <a:p>
            <a:r>
              <a:rPr lang="en-US" b="1" dirty="0" smtClean="0"/>
              <a:t>ECH Cartridge Filter Housing Sizing Chart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65150" indent="-565150">
              <a:buClr>
                <a:srgbClr val="FF0000"/>
              </a:buClr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585" y="1524000"/>
            <a:ext cx="8358808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ECH-5 Head Removal</a:t>
            </a:r>
            <a:endParaRPr lang="en-US" dirty="0"/>
          </a:p>
        </p:txBody>
      </p:sp>
      <p:pic>
        <p:nvPicPr>
          <p:cNvPr id="4" name="Picture 3" descr="ECH5 To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116" y="1524000"/>
            <a:ext cx="7189257" cy="448229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372256" y="4130293"/>
            <a:ext cx="33444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Pull Tab for Head Removal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 bwMode="auto">
          <a:xfrm flipV="1">
            <a:off x="685800" y="1270096"/>
            <a:ext cx="7772400" cy="41644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187A9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ECH Head Removal Tool</a:t>
            </a:r>
            <a:endParaRPr lang="en-US" dirty="0"/>
          </a:p>
        </p:txBody>
      </p:sp>
      <p:pic>
        <p:nvPicPr>
          <p:cNvPr id="4" name="Picture 3" descr="ECH5 Top with Handl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1" y="1524000"/>
            <a:ext cx="7772399" cy="511931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07274" y="1665700"/>
            <a:ext cx="3206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Handles for Head Removal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ECH 12 – Open View</a:t>
            </a:r>
            <a:endParaRPr lang="en-US" b="1" dirty="0"/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685800" y="1374203"/>
            <a:ext cx="7772400" cy="158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187A9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1" name="Picture 10" descr="ECH12 Top Ope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5465" y="1802132"/>
            <a:ext cx="5250988" cy="413192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706007" y="3044863"/>
            <a:ext cx="14782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Guide Rods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924361" y="4939597"/>
            <a:ext cx="19822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Cartridge Guides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611689" y="4133023"/>
            <a:ext cx="22798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Compression Plate</a:t>
            </a:r>
            <a:endParaRPr lang="en-US" dirty="0"/>
          </a:p>
        </p:txBody>
      </p:sp>
      <p:cxnSp>
        <p:nvCxnSpPr>
          <p:cNvPr id="16" name="Straight Arrow Connector 15"/>
          <p:cNvCxnSpPr/>
          <p:nvPr/>
        </p:nvCxnSpPr>
        <p:spPr bwMode="auto">
          <a:xfrm>
            <a:off x="2906568" y="5163671"/>
            <a:ext cx="497545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Straight Arrow Connector 17"/>
          <p:cNvCxnSpPr>
            <a:stCxn id="13" idx="3"/>
          </p:cNvCxnSpPr>
          <p:nvPr/>
        </p:nvCxnSpPr>
        <p:spPr bwMode="auto">
          <a:xfrm flipV="1">
            <a:off x="2906568" y="4658522"/>
            <a:ext cx="154011" cy="46574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/>
          <p:cNvCxnSpPr/>
          <p:nvPr/>
        </p:nvCxnSpPr>
        <p:spPr bwMode="auto">
          <a:xfrm flipV="1">
            <a:off x="2906568" y="4476569"/>
            <a:ext cx="1018052" cy="64769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Straight Arrow Connector 22"/>
          <p:cNvCxnSpPr/>
          <p:nvPr/>
        </p:nvCxnSpPr>
        <p:spPr bwMode="auto">
          <a:xfrm rot="10800000" flipV="1">
            <a:off x="3404113" y="3414194"/>
            <a:ext cx="770350" cy="67718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5" name="Straight Arrow Connector 24"/>
          <p:cNvCxnSpPr/>
          <p:nvPr/>
        </p:nvCxnSpPr>
        <p:spPr bwMode="auto">
          <a:xfrm>
            <a:off x="4517997" y="3414194"/>
            <a:ext cx="530917" cy="44814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/>
          <p:nvPr/>
        </p:nvCxnSpPr>
        <p:spPr bwMode="auto">
          <a:xfrm rot="16200000" flipH="1">
            <a:off x="3497759" y="4288691"/>
            <a:ext cx="1894734" cy="14574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ECH 12, 22 &amp; 60 Models Head Removal</a:t>
            </a:r>
            <a:endParaRPr lang="en-US" b="1" dirty="0"/>
          </a:p>
        </p:txBody>
      </p:sp>
      <p:cxnSp>
        <p:nvCxnSpPr>
          <p:cNvPr id="4" name="Straight Connector 3"/>
          <p:cNvCxnSpPr/>
          <p:nvPr/>
        </p:nvCxnSpPr>
        <p:spPr bwMode="auto">
          <a:xfrm flipV="1">
            <a:off x="685800" y="1290918"/>
            <a:ext cx="7772400" cy="20821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187A9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5" name="Picture 4" descr="ECH-12 Bottom Section Detai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7762" y="1524000"/>
            <a:ext cx="5324597" cy="444191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3713743"/>
            <a:ext cx="17438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Securing Ring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9022" y="4542088"/>
            <a:ext cx="1753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Locking Rings</a:t>
            </a:r>
            <a:endParaRPr lang="en-US" dirty="0"/>
          </a:p>
        </p:txBody>
      </p:sp>
      <p:cxnSp>
        <p:nvCxnSpPr>
          <p:cNvPr id="9" name="Straight Arrow Connector 8"/>
          <p:cNvCxnSpPr>
            <a:stCxn id="6" idx="3"/>
          </p:cNvCxnSpPr>
          <p:nvPr/>
        </p:nvCxnSpPr>
        <p:spPr bwMode="auto">
          <a:xfrm>
            <a:off x="1743857" y="3898409"/>
            <a:ext cx="1072336" cy="422787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12" name="Straight Arrow Connector 11"/>
          <p:cNvCxnSpPr/>
          <p:nvPr/>
        </p:nvCxnSpPr>
        <p:spPr bwMode="auto">
          <a:xfrm>
            <a:off x="1667762" y="4735368"/>
            <a:ext cx="1148431" cy="176052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ECH 12, 22 &amp; 60 Models Head Removal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685800" y="1325351"/>
            <a:ext cx="7772400" cy="158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5F999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3513" y="1524000"/>
            <a:ext cx="3506436" cy="418732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569412" y="2048441"/>
            <a:ext cx="2512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Remove hex bolts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569412" y="4169333"/>
            <a:ext cx="28161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Remove the Locking Rings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ECH Installed Bank.jpg"/>
          <p:cNvPicPr>
            <a:picLocks noChangeAspect="1"/>
          </p:cNvPicPr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1586285" y="1524000"/>
            <a:ext cx="5971430" cy="448453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The Role of Cartridge Filtration in RO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452" y="1524000"/>
            <a:ext cx="8077748" cy="5120139"/>
          </a:xfrm>
        </p:spPr>
        <p:txBody>
          <a:bodyPr/>
          <a:lstStyle/>
          <a:p>
            <a:pPr marL="630238" indent="-630238">
              <a:buClr>
                <a:srgbClr val="FF0000"/>
              </a:buClr>
              <a:buFont typeface="Wingdings" charset="2"/>
              <a:buChar char="v"/>
            </a:pPr>
            <a:r>
              <a:rPr lang="en-US" sz="2800" dirty="0" smtClean="0"/>
              <a:t>Standard design practice for RO systems incorporates cartridge filtration immediately up-stream of the membrane elements to:</a:t>
            </a:r>
          </a:p>
          <a:p>
            <a:pPr marL="1255713" lvl="1" indent="-630238">
              <a:buClr>
                <a:schemeClr val="accent2">
                  <a:lumMod val="50000"/>
                </a:schemeClr>
              </a:buClr>
              <a:buFont typeface="Lucida Grande"/>
              <a:buChar char="➠"/>
            </a:pPr>
            <a:r>
              <a:rPr lang="en-US" sz="2400" dirty="0" smtClean="0"/>
              <a:t>Serve as final guard filters to protect the RO membrane elements from pretreatment upsets or break-through</a:t>
            </a:r>
          </a:p>
          <a:p>
            <a:pPr marL="1255713" lvl="1" indent="-630238">
              <a:buClr>
                <a:schemeClr val="accent2">
                  <a:lumMod val="25000"/>
                </a:schemeClr>
              </a:buClr>
              <a:buFont typeface="Lucida Grande"/>
              <a:buChar char="➠"/>
            </a:pPr>
            <a:r>
              <a:rPr lang="en-US" sz="2400" dirty="0" smtClean="0"/>
              <a:t>Insure that the membrane elements are not fouled or damaged from particulate break-through</a:t>
            </a:r>
          </a:p>
          <a:p>
            <a:pPr marL="1255713" lvl="1" indent="-630238">
              <a:buClr>
                <a:schemeClr val="accent2">
                  <a:lumMod val="50000"/>
                </a:schemeClr>
              </a:buClr>
              <a:buFont typeface="Lucida Grande"/>
              <a:buChar char="➠"/>
            </a:pPr>
            <a:r>
              <a:rPr lang="en-US" sz="2400" dirty="0" smtClean="0"/>
              <a:t>Keep membrane performance warranties valid and in force</a:t>
            </a:r>
            <a:endParaRPr lang="en-US" sz="2400" dirty="0"/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685799" y="1301536"/>
            <a:ext cx="7614971" cy="158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5F999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ECH 12, 22 &amp; 60 Models Head Removal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685800" y="1352962"/>
            <a:ext cx="7772400" cy="158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5F999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7" name="Picture 6" descr="endpar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881329"/>
            <a:ext cx="5494338" cy="412075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180138" y="2236529"/>
            <a:ext cx="27240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Remove compression plate nuts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180138" y="3727549"/>
            <a:ext cx="27240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Remove the compression plate</a:t>
            </a:r>
            <a:endParaRPr lang="en-US" dirty="0"/>
          </a:p>
        </p:txBody>
      </p:sp>
      <p:cxnSp>
        <p:nvCxnSpPr>
          <p:cNvPr id="11" name="Straight Arrow Connector 10"/>
          <p:cNvCxnSpPr>
            <a:stCxn id="8" idx="1"/>
          </p:cNvCxnSpPr>
          <p:nvPr/>
        </p:nvCxnSpPr>
        <p:spPr bwMode="auto">
          <a:xfrm rot="10800000" flipV="1">
            <a:off x="3879168" y="2559694"/>
            <a:ext cx="2300970" cy="69845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 rot="10800000" flipV="1">
            <a:off x="3451218" y="2559694"/>
            <a:ext cx="2728921" cy="181418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>
            <a:stCxn id="8" idx="1"/>
          </p:cNvCxnSpPr>
          <p:nvPr/>
        </p:nvCxnSpPr>
        <p:spPr bwMode="auto">
          <a:xfrm rot="10800000" flipV="1">
            <a:off x="2678146" y="2559695"/>
            <a:ext cx="3501993" cy="87793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6"/>
          <p:cNvCxnSpPr>
            <a:stCxn id="9" idx="1"/>
          </p:cNvCxnSpPr>
          <p:nvPr/>
        </p:nvCxnSpPr>
        <p:spPr bwMode="auto">
          <a:xfrm rot="10800000" flipV="1">
            <a:off x="4196680" y="4050714"/>
            <a:ext cx="1983458" cy="4958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ECH-60 Internals</a:t>
            </a:r>
            <a:endParaRPr lang="en-US" b="1" dirty="0"/>
          </a:p>
        </p:txBody>
      </p:sp>
      <p:pic>
        <p:nvPicPr>
          <p:cNvPr id="4" name="Picture 3" descr="ECH-60 Internal Detai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703474"/>
            <a:ext cx="5134883" cy="4130420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 bwMode="auto">
          <a:xfrm>
            <a:off x="685800" y="1283934"/>
            <a:ext cx="7772400" cy="158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5F999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" name="TextBox 7"/>
          <p:cNvSpPr txBox="1"/>
          <p:nvPr/>
        </p:nvSpPr>
        <p:spPr>
          <a:xfrm>
            <a:off x="6005118" y="2250335"/>
            <a:ext cx="27747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Guide Rods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 bwMode="auto">
          <a:xfrm rot="5400000">
            <a:off x="4482339" y="2761959"/>
            <a:ext cx="1480637" cy="119605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Straight Arrow Connector 11"/>
          <p:cNvCxnSpPr/>
          <p:nvPr/>
        </p:nvCxnSpPr>
        <p:spPr bwMode="auto">
          <a:xfrm rot="10800000" flipV="1">
            <a:off x="4624631" y="2619665"/>
            <a:ext cx="1196052" cy="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Questions?</a:t>
            </a:r>
            <a:endParaRPr lang="en-US" b="1" dirty="0"/>
          </a:p>
        </p:txBody>
      </p:sp>
      <p:cxnSp>
        <p:nvCxnSpPr>
          <p:cNvPr id="6" name="Straight Connector 5"/>
          <p:cNvCxnSpPr/>
          <p:nvPr/>
        </p:nvCxnSpPr>
        <p:spPr bwMode="auto">
          <a:xfrm flipV="1">
            <a:off x="685800" y="1339157"/>
            <a:ext cx="7528097" cy="1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5F999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5687" y="1718831"/>
            <a:ext cx="6304162" cy="43307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599"/>
            <a:ext cx="7772400" cy="1336341"/>
          </a:xfrm>
        </p:spPr>
        <p:txBody>
          <a:bodyPr/>
          <a:lstStyle/>
          <a:p>
            <a:r>
              <a:rPr lang="en-US" b="1" dirty="0" smtClean="0"/>
              <a:t>Enceladus Introduces FRP Cartridge Filter Housings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7494" y="4177313"/>
            <a:ext cx="4536548" cy="2680687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 bwMode="auto">
          <a:xfrm flipV="1">
            <a:off x="685800" y="1679403"/>
            <a:ext cx="7772400" cy="31489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5F999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" name="TextBox 6"/>
          <p:cNvSpPr txBox="1"/>
          <p:nvPr/>
        </p:nvSpPr>
        <p:spPr>
          <a:xfrm>
            <a:off x="508072" y="1945940"/>
            <a:ext cx="7950128" cy="2908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6075" indent="-346075">
              <a:spcAft>
                <a:spcPts val="1800"/>
              </a:spcAft>
              <a:buClr>
                <a:srgbClr val="FF0000"/>
              </a:buClr>
              <a:buFont typeface="Wingdings" charset="2"/>
              <a:buChar char="v"/>
            </a:pPr>
            <a:r>
              <a:rPr lang="en-US" sz="2400" dirty="0" smtClean="0"/>
              <a:t>Flow rates from 12m3/h to 334m3/h</a:t>
            </a:r>
          </a:p>
          <a:p>
            <a:pPr marL="346075" indent="-346075">
              <a:spcAft>
                <a:spcPts val="1800"/>
              </a:spcAft>
              <a:buClr>
                <a:srgbClr val="FF0000"/>
              </a:buClr>
              <a:buFont typeface="Wingdings" charset="2"/>
              <a:buChar char="v"/>
            </a:pPr>
            <a:r>
              <a:rPr lang="en-US" sz="2400" dirty="0" smtClean="0"/>
              <a:t>Models available in 5, 12, 22 and 60 round configurations</a:t>
            </a:r>
          </a:p>
          <a:p>
            <a:pPr marL="346075" indent="-346075">
              <a:spcAft>
                <a:spcPts val="1800"/>
              </a:spcAft>
              <a:buClr>
                <a:srgbClr val="FF0000"/>
              </a:buClr>
              <a:buFont typeface="Wingdings" charset="2"/>
              <a:buChar char="v"/>
            </a:pPr>
            <a:r>
              <a:rPr lang="en-US" sz="2400" dirty="0" smtClean="0"/>
              <a:t>Housings accommodate standard 2.5” diameter cartridge elements</a:t>
            </a:r>
          </a:p>
          <a:p>
            <a:pPr>
              <a:buClr>
                <a:srgbClr val="FF0000"/>
              </a:buClr>
              <a:buFont typeface="Wingdings" charset="2"/>
              <a:buChar char="v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Quality Standards &amp; Certificates</a:t>
            </a:r>
            <a:endParaRPr lang="en-US" b="1" dirty="0"/>
          </a:p>
        </p:txBody>
      </p:sp>
      <p:pic>
        <p:nvPicPr>
          <p:cNvPr id="7" name="Picture 6" descr="ECH-60 Edite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0" y="3965590"/>
            <a:ext cx="4191000" cy="24955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85800" y="1910321"/>
            <a:ext cx="800428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1963" indent="-461963">
              <a:spcAft>
                <a:spcPts val="1800"/>
              </a:spcAft>
              <a:buClr>
                <a:srgbClr val="FF0000"/>
              </a:buClr>
              <a:buFont typeface="Wingdings" charset="2"/>
              <a:buChar char="v"/>
            </a:pPr>
            <a:r>
              <a:rPr lang="en-US" sz="2800" dirty="0" smtClean="0"/>
              <a:t>Manufactured</a:t>
            </a:r>
            <a:r>
              <a:rPr lang="en-US" dirty="0" smtClean="0"/>
              <a:t> </a:t>
            </a:r>
            <a:r>
              <a:rPr lang="en-US" sz="2800" dirty="0" smtClean="0"/>
              <a:t>in accordance with ASME, Section 10</a:t>
            </a:r>
          </a:p>
          <a:p>
            <a:pPr marL="803275" lvl="2" indent="-346075">
              <a:spcAft>
                <a:spcPts val="1800"/>
              </a:spcAft>
              <a:buClr>
                <a:schemeClr val="accent2">
                  <a:lumMod val="50000"/>
                </a:schemeClr>
              </a:buClr>
              <a:buFont typeface="Lucida Grande"/>
              <a:buChar char="➠"/>
            </a:pPr>
            <a:r>
              <a:rPr lang="en-US" sz="2800" dirty="0" smtClean="0"/>
              <a:t>Code stamp is available</a:t>
            </a:r>
            <a:endParaRPr lang="en-US" sz="2400" dirty="0" smtClean="0"/>
          </a:p>
          <a:p>
            <a:pPr marL="461963" indent="-461963">
              <a:spcAft>
                <a:spcPts val="600"/>
              </a:spcAft>
              <a:buClr>
                <a:srgbClr val="FF0000"/>
              </a:buClr>
              <a:buFont typeface="Wingdings" charset="2"/>
              <a:buChar char="v"/>
            </a:pPr>
            <a:r>
              <a:rPr lang="en-US" sz="2800" dirty="0" smtClean="0"/>
              <a:t>ISO 9001 Certified</a:t>
            </a:r>
          </a:p>
          <a:p>
            <a:pPr marL="461963" indent="-461963">
              <a:spcAft>
                <a:spcPts val="600"/>
              </a:spcAft>
              <a:buClr>
                <a:srgbClr val="FF0000"/>
              </a:buClr>
              <a:buFont typeface="Wingdings" charset="2"/>
              <a:buChar char="v"/>
            </a:pPr>
            <a:r>
              <a:rPr lang="en-US" sz="2800" dirty="0" smtClean="0"/>
              <a:t>NSF 61 Certified</a:t>
            </a:r>
          </a:p>
          <a:p>
            <a:pPr>
              <a:buClr>
                <a:srgbClr val="FF0000"/>
              </a:buClr>
              <a:buFont typeface="Wingdings" charset="2"/>
              <a:buChar char="v"/>
            </a:pP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 bwMode="auto">
          <a:xfrm flipV="1">
            <a:off x="685800" y="1333026"/>
            <a:ext cx="7772400" cy="41985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5F999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Why FRP and not Stainless Steel?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7772400" cy="4114800"/>
          </a:xfrm>
        </p:spPr>
        <p:txBody>
          <a:bodyPr/>
          <a:lstStyle/>
          <a:p>
            <a:pPr marL="461963" indent="-461963">
              <a:buClr>
                <a:srgbClr val="FF0000"/>
              </a:buClr>
              <a:buFont typeface="Wingdings" charset="2"/>
              <a:buChar char="v"/>
            </a:pPr>
            <a:r>
              <a:rPr lang="en-US" dirty="0" smtClean="0"/>
              <a:t> SWRO feedwater is highly corrosive</a:t>
            </a:r>
          </a:p>
          <a:p>
            <a:pPr marL="461963" indent="-461963">
              <a:buClr>
                <a:srgbClr val="FF0000"/>
              </a:buClr>
              <a:buFont typeface="Wingdings" charset="2"/>
              <a:buChar char="v"/>
            </a:pPr>
            <a:r>
              <a:rPr lang="en-US" dirty="0" smtClean="0"/>
              <a:t>Stainless steel housings and internal wetted parts will corrode with time resulting in increased maintenance and ultimately failure</a:t>
            </a:r>
          </a:p>
          <a:p>
            <a:pPr marL="461963" indent="-461963">
              <a:buClr>
                <a:srgbClr val="FF0000"/>
              </a:buClr>
              <a:buFont typeface="Wingdings" charset="2"/>
              <a:buChar char="v"/>
            </a:pPr>
            <a:r>
              <a:rPr lang="en-US" dirty="0" smtClean="0"/>
              <a:t>Fiberglass Reinforced Plastic (FRP) will not rust or corrode and gives exceptionally long service life 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 bwMode="auto">
          <a:xfrm flipV="1">
            <a:off x="685800" y="1312034"/>
            <a:ext cx="7772400" cy="3148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5F999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Why FRP?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7876" y="1524000"/>
            <a:ext cx="7772400" cy="4794754"/>
          </a:xfrm>
        </p:spPr>
        <p:txBody>
          <a:bodyPr/>
          <a:lstStyle/>
          <a:p>
            <a:pPr marL="461963" indent="-461963">
              <a:buClr>
                <a:srgbClr val="FF0000"/>
              </a:buClr>
              <a:buFont typeface="Wingdings" charset="2"/>
              <a:buChar char="v"/>
            </a:pPr>
            <a:r>
              <a:rPr lang="en-US" sz="2800" dirty="0" smtClean="0"/>
              <a:t>Old timers in RO will remember that stainless steel pressure vessels were at one time used … no longer</a:t>
            </a:r>
          </a:p>
          <a:p>
            <a:pPr marL="1087438" lvl="1" indent="-461963">
              <a:buClr>
                <a:schemeClr val="accent2">
                  <a:lumMod val="50000"/>
                </a:schemeClr>
              </a:buClr>
              <a:buFont typeface="Lucida Grande"/>
              <a:buChar char="➠"/>
            </a:pPr>
            <a:r>
              <a:rPr lang="en-US" dirty="0" smtClean="0"/>
              <a:t>Today RO pressure vessels are all constructed of FRP</a:t>
            </a:r>
          </a:p>
          <a:p>
            <a:pPr marL="461963" indent="-461963">
              <a:buClr>
                <a:srgbClr val="FF0000"/>
              </a:buClr>
              <a:buFont typeface="Wingdings" charset="2"/>
              <a:buChar char="v"/>
            </a:pPr>
            <a:r>
              <a:rPr lang="en-US" sz="2800" dirty="0" smtClean="0"/>
              <a:t>316L stainless steel is no longer used for stainless piping on SWRO systems – replaced by high chromium alloy stainless, e.g. super-duplex</a:t>
            </a:r>
          </a:p>
          <a:p>
            <a:pPr marL="1087438" lvl="1" indent="-461963">
              <a:buNone/>
            </a:pPr>
            <a:r>
              <a:rPr lang="en-US" dirty="0" smtClean="0"/>
              <a:t>	… Very Expensive</a:t>
            </a:r>
          </a:p>
          <a:p>
            <a:pPr marL="461963" indent="-461963">
              <a:buClr>
                <a:srgbClr val="FF0000"/>
              </a:buClr>
              <a:buFont typeface="Wingdings" charset="2"/>
              <a:buChar char="v"/>
            </a:pPr>
            <a:endParaRPr lang="en-US" dirty="0" smtClean="0"/>
          </a:p>
          <a:p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685800" y="1270049"/>
            <a:ext cx="7772400" cy="158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5F999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Why FRP?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361" y="1524000"/>
            <a:ext cx="7772400" cy="4114800"/>
          </a:xfrm>
        </p:spPr>
        <p:txBody>
          <a:bodyPr/>
          <a:lstStyle/>
          <a:p>
            <a:pPr marL="566738" indent="-566738">
              <a:buClr>
                <a:srgbClr val="FF0000"/>
              </a:buClr>
              <a:buFont typeface="Wingdings" charset="2"/>
              <a:buChar char="v"/>
            </a:pPr>
            <a:r>
              <a:rPr lang="en-US" dirty="0" smtClean="0"/>
              <a:t>Impervious to corrosion and loss of structural strength in highly corrosive environments, e.g. seawater</a:t>
            </a:r>
          </a:p>
          <a:p>
            <a:pPr marL="566738" indent="-566738">
              <a:buClr>
                <a:srgbClr val="FF0000"/>
              </a:buClr>
              <a:buFont typeface="Wingdings" charset="2"/>
              <a:buChar char="v"/>
            </a:pPr>
            <a:r>
              <a:rPr lang="en-US" dirty="0" smtClean="0"/>
              <a:t>Less costly than high chromium stainless steel alloys</a:t>
            </a:r>
          </a:p>
          <a:p>
            <a:pPr marL="566738" indent="-566738">
              <a:buClr>
                <a:srgbClr val="FF0000"/>
              </a:buClr>
              <a:buFont typeface="Wingdings" charset="2"/>
              <a:buChar char="v"/>
            </a:pPr>
            <a:r>
              <a:rPr lang="en-US" dirty="0" smtClean="0"/>
              <a:t>Lighter than stainless steel</a:t>
            </a:r>
          </a:p>
          <a:p>
            <a:pPr marL="566738" indent="-566738">
              <a:buClr>
                <a:srgbClr val="FF0000"/>
              </a:buClr>
              <a:buFont typeface="Wingdings" charset="2"/>
              <a:buChar char="v"/>
            </a:pPr>
            <a:r>
              <a:rPr lang="en-US" dirty="0" smtClean="0"/>
              <a:t>Extremely long service life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 bwMode="auto">
          <a:xfrm flipV="1">
            <a:off x="685800" y="1280545"/>
            <a:ext cx="7772400" cy="62977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5F999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ECH Cartridge Filter Product Line</a:t>
            </a:r>
            <a:endParaRPr lang="en-US" b="1" dirty="0"/>
          </a:p>
        </p:txBody>
      </p:sp>
      <p:pic>
        <p:nvPicPr>
          <p:cNvPr id="5" name="Picture 4" descr="Line 2 ECH Cartri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642" y="2004605"/>
            <a:ext cx="7576597" cy="3967770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 bwMode="auto">
          <a:xfrm>
            <a:off x="685800" y="1333026"/>
            <a:ext cx="7772400" cy="158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5F999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" name="TextBox 7"/>
          <p:cNvSpPr txBox="1"/>
          <p:nvPr/>
        </p:nvSpPr>
        <p:spPr>
          <a:xfrm>
            <a:off x="797642" y="1524000"/>
            <a:ext cx="75765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ECH-60-40 Installation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ECH Overview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7772400" cy="5128390"/>
          </a:xfrm>
        </p:spPr>
        <p:txBody>
          <a:bodyPr/>
          <a:lstStyle/>
          <a:p>
            <a:pPr>
              <a:buClr>
                <a:srgbClr val="FF0000"/>
              </a:buClr>
              <a:buFont typeface="Wingdings" charset="2"/>
              <a:buChar char="v"/>
            </a:pPr>
            <a:r>
              <a:rPr lang="en-US" sz="2800" dirty="0" smtClean="0"/>
              <a:t>Side-ported cartridge filter housing</a:t>
            </a:r>
          </a:p>
          <a:p>
            <a:pPr>
              <a:buClr>
                <a:srgbClr val="FF0000"/>
              </a:buClr>
              <a:buFont typeface="Wingdings" charset="2"/>
              <a:buChar char="v"/>
            </a:pPr>
            <a:r>
              <a:rPr lang="en-US" sz="2800" dirty="0" smtClean="0"/>
              <a:t>High gloss polyurethane paint finish</a:t>
            </a:r>
          </a:p>
          <a:p>
            <a:pPr>
              <a:buClr>
                <a:srgbClr val="FF0000"/>
              </a:buClr>
              <a:buFont typeface="Wingdings" charset="2"/>
              <a:buChar char="v"/>
            </a:pPr>
            <a:r>
              <a:rPr lang="en-US" sz="2800" dirty="0" smtClean="0"/>
              <a:t>Vent ports are standard per drawing</a:t>
            </a:r>
          </a:p>
          <a:p>
            <a:pPr>
              <a:buClr>
                <a:srgbClr val="FF0000"/>
              </a:buClr>
              <a:buFont typeface="Wingdings" charset="2"/>
              <a:buChar char="v"/>
            </a:pPr>
            <a:r>
              <a:rPr lang="en-US" sz="2800" dirty="0" smtClean="0"/>
              <a:t>Drain ports are standard per drawing – IPS grooved</a:t>
            </a:r>
          </a:p>
          <a:p>
            <a:pPr>
              <a:buClr>
                <a:srgbClr val="FF0000"/>
              </a:buClr>
              <a:buFont typeface="Wingdings" charset="2"/>
              <a:buChar char="v"/>
            </a:pPr>
            <a:r>
              <a:rPr lang="en-US" sz="2800" dirty="0" smtClean="0"/>
              <a:t>End plate secured using a retaining ring system</a:t>
            </a:r>
          </a:p>
          <a:p>
            <a:pPr>
              <a:buClr>
                <a:srgbClr val="FF0000"/>
              </a:buClr>
              <a:buFont typeface="Wingdings" charset="2"/>
              <a:buChar char="v"/>
            </a:pPr>
            <a:r>
              <a:rPr lang="en-US" sz="2800" dirty="0" smtClean="0"/>
              <a:t>Head removal tool (handles) provided with each unit</a:t>
            </a:r>
            <a:endParaRPr lang="en-US" sz="2800" dirty="0"/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685800" y="1353381"/>
            <a:ext cx="7772400" cy="158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187A9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JC Theme">
  <a:themeElements>
    <a:clrScheme name="Blue Horizon 1">
      <a:dk1>
        <a:srgbClr val="000000"/>
      </a:dk1>
      <a:lt1>
        <a:srgbClr val="E8EAE9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2F3F2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Blue Horizon">
      <a:majorFont>
        <a:latin typeface="Arial"/>
        <a:ea typeface="MS Pゴシック"/>
        <a:cs typeface="MS Pゴシック"/>
      </a:majorFont>
      <a:minorFont>
        <a:latin typeface="Arial"/>
        <a:ea typeface="MS Pゴシック"/>
        <a:cs typeface="MS P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Blue Horizon 1">
        <a:dk1>
          <a:srgbClr val="000000"/>
        </a:dk1>
        <a:lt1>
          <a:srgbClr val="E8EAE9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2F3F2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Horizon 2">
        <a:dk1>
          <a:srgbClr val="000000"/>
        </a:dk1>
        <a:lt1>
          <a:srgbClr val="E8EAE9"/>
        </a:lt1>
        <a:dk2>
          <a:srgbClr val="000000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F2F3F2"/>
        </a:accent3>
        <a:accent4>
          <a:srgbClr val="000000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JC Theme.thmx</Template>
  <TotalTime>6230</TotalTime>
  <Words>521</Words>
  <Application>Microsoft Office PowerPoint</Application>
  <PresentationFormat>On-screen Show (4:3)</PresentationFormat>
  <Paragraphs>80</Paragraphs>
  <Slides>22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JC Theme</vt:lpstr>
      <vt:lpstr>PowerPoint Presentation</vt:lpstr>
      <vt:lpstr>The Role of Cartridge Filtration in RO</vt:lpstr>
      <vt:lpstr>Enceladus Introduces FRP Cartridge Filter Housings</vt:lpstr>
      <vt:lpstr>Quality Standards &amp; Certificates</vt:lpstr>
      <vt:lpstr>Why FRP and not Stainless Steel?</vt:lpstr>
      <vt:lpstr>Why FRP?</vt:lpstr>
      <vt:lpstr>Why FRP?</vt:lpstr>
      <vt:lpstr>ECH Cartridge Filter Product Line</vt:lpstr>
      <vt:lpstr>ECH Overview</vt:lpstr>
      <vt:lpstr>ECH Overview</vt:lpstr>
      <vt:lpstr>ECH Housing Features &amp; Competitive Differences</vt:lpstr>
      <vt:lpstr>PowerPoint Presentation</vt:lpstr>
      <vt:lpstr>Specifications</vt:lpstr>
      <vt:lpstr>ECH Cartridge Filter Housing Sizing Chart</vt:lpstr>
      <vt:lpstr>ECH-5 Head Removal</vt:lpstr>
      <vt:lpstr>ECH Head Removal Tool</vt:lpstr>
      <vt:lpstr>ECH 12 – Open View</vt:lpstr>
      <vt:lpstr>ECH 12, 22 &amp; 60 Models Head Removal</vt:lpstr>
      <vt:lpstr>ECH 12, 22 &amp; 60 Models Head Removal</vt:lpstr>
      <vt:lpstr>ECH 12, 22 &amp; 60 Models Head Removal</vt:lpstr>
      <vt:lpstr>ECH-60 Internals</vt:lpstr>
      <vt:lpstr>Questions?</vt:lpstr>
    </vt:vector>
  </TitlesOfParts>
  <Company>Jackson Consulting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Scott Jackson</dc:creator>
  <cp:lastModifiedBy>Pinky</cp:lastModifiedBy>
  <cp:revision>31</cp:revision>
  <dcterms:created xsi:type="dcterms:W3CDTF">2012-03-10T16:25:26Z</dcterms:created>
  <dcterms:modified xsi:type="dcterms:W3CDTF">2017-04-18T17:55:58Z</dcterms:modified>
</cp:coreProperties>
</file>