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Lato" panose="020B0604020202020204" charset="0"/>
      <p:regular r:id="rId26"/>
      <p:bold r:id="rId27"/>
      <p:italic r:id="rId28"/>
      <p:boldItalic r:id="rId29"/>
    </p:embeddedFont>
    <p:embeddedFont>
      <p:font typeface="Playfair Display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csdschools.net/cms/lib010/SC01916775/Centricity/domain/72/academies%20of%20berkeley%20county/2015-2016%20IGPResourceGuide%20UPDATE%20MARCH%202016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Academy Partner model - copy of levels...Tana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Grid Experiences...Lee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Copy of academy contract...Tana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Lee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Academy Partners by school...Tana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Data tracking system- Lee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Lee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Tana..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Demonstration of Profile - copy of requirements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Talk about committee - 18 months - accessibility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Lee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School plan. Use CBHS school plan..Lee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Copy of school plan - use CBHS plan..Lee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STEM Premier Screen shots..Tana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Copy of rubrics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 Tana …..Profile of a graduate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CTE the focus - </a:t>
            </a:r>
            <a:r>
              <a:rPr lang="en-US"/>
              <a:t>The curriculum guide for the district is designed around career pathways for students.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http://bcsdschools.net/cms/lib010/SC01916775/Centricity/domain/72/academies%20of%20berkeley%20county/2015-2016%20IGPResourceGuide%20UPDATE%20MARCH%202016.pdf</a:t>
            </a:r>
            <a:r>
              <a:rPr lang="en-US"/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Talent Demand Study...Tana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2016-2017 Majors/Academies by location..,Tana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Registration sheet from CBHS...Lee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Common planning time for advisories..Lee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Copy of late in schedule/district calendar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PBL Interdisciplinary lesson..Lee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733218" y="2235350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1000"/>
              </a:spcBef>
              <a:buSzPct val="100000"/>
              <a:defRPr sz="4800"/>
            </a:lvl1pPr>
            <a:lvl2pPr lvl="1">
              <a:spcBef>
                <a:spcPts val="1000"/>
              </a:spcBef>
              <a:buSzPct val="100000"/>
              <a:defRPr sz="4800"/>
            </a:lvl2pPr>
            <a:lvl3pPr lvl="2">
              <a:spcBef>
                <a:spcPts val="1000"/>
              </a:spcBef>
              <a:buSzPct val="100000"/>
              <a:defRPr sz="4800"/>
            </a:lvl3pPr>
            <a:lvl4pPr lvl="3">
              <a:spcBef>
                <a:spcPts val="1000"/>
              </a:spcBef>
              <a:buSzPct val="100000"/>
              <a:defRPr sz="4800"/>
            </a:lvl4pPr>
            <a:lvl5pPr lvl="4">
              <a:spcBef>
                <a:spcPts val="1000"/>
              </a:spcBef>
              <a:buSzPct val="100000"/>
              <a:defRPr sz="4800"/>
            </a:lvl5pPr>
            <a:lvl6pPr lvl="5">
              <a:spcBef>
                <a:spcPts val="1000"/>
              </a:spcBef>
              <a:buSzPct val="100000"/>
              <a:defRPr sz="4800"/>
            </a:lvl6pPr>
            <a:lvl7pPr lvl="6">
              <a:spcBef>
                <a:spcPts val="1000"/>
              </a:spcBef>
              <a:buSzPct val="100000"/>
              <a:defRPr sz="4800"/>
            </a:lvl7pPr>
            <a:lvl8pPr lvl="7">
              <a:spcBef>
                <a:spcPts val="1000"/>
              </a:spcBef>
              <a:buSzPct val="100000"/>
              <a:defRPr sz="4800"/>
            </a:lvl8pPr>
            <a:lvl9pPr lvl="8">
              <a:spcBef>
                <a:spcPts val="100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586725" y="1353787"/>
            <a:ext cx="79707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586725" y="2968387"/>
            <a:ext cx="79707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7" name="Shape 27"/>
          <p:cNvCxnSpPr/>
          <p:nvPr/>
        </p:nvCxnSpPr>
        <p:spPr>
          <a:xfrm>
            <a:off x="419425" y="1154194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hape 32"/>
          <p:cNvCxnSpPr/>
          <p:nvPr/>
        </p:nvCxnSpPr>
        <p:spPr>
          <a:xfrm>
            <a:off x="419425" y="1154194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hape 41"/>
          <p:cNvCxnSpPr/>
          <p:nvPr/>
        </p:nvCxnSpPr>
        <p:spPr>
          <a:xfrm>
            <a:off x="411043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2" name="Shape 5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Lato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-US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1189998" y="1348398"/>
            <a:ext cx="7455000" cy="2085000"/>
          </a:xfrm>
          <a:prstGeom prst="rect">
            <a:avLst/>
          </a:prstGeom>
          <a:noFill/>
          <a:ln w="9525" cap="flat" cmpd="sng">
            <a:solidFill>
              <a:schemeClr val="lt2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latin typeface="Calibri"/>
                <a:ea typeface="Calibri"/>
                <a:cs typeface="Calibri"/>
                <a:sym typeface="Calibri"/>
              </a:rPr>
              <a:t>How to Build Successful Academies with a Capstone Experience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1371600" y="3704030"/>
            <a:ext cx="6400651" cy="8316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3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By: Dr. Lee </a:t>
            </a:r>
            <a:r>
              <a:rPr lang="en-US" sz="3200" b="0" i="0" u="none" strike="noStrike" cap="none" dirty="0" err="1" smtClean="0">
                <a:latin typeface="Calibri"/>
                <a:ea typeface="Calibri"/>
                <a:cs typeface="Calibri"/>
                <a:sym typeface="Calibri"/>
              </a:rPr>
              <a:t>Westberry</a:t>
            </a:r>
            <a:endParaRPr lang="en-US" sz="3200" b="0" i="0" u="none" strike="noStrike" cap="none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dirty="0" smtClean="0">
                <a:latin typeface="Calibri"/>
                <a:ea typeface="Calibri"/>
                <a:cs typeface="Calibri"/>
                <a:sym typeface="Calibri"/>
              </a:rPr>
              <a:t>Berkeley County School District</a:t>
            </a:r>
            <a:endParaRPr lang="en-US" sz="32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451950" y="1522575"/>
            <a:ext cx="8240100" cy="67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/>
              <a:t>     How to Build Better Partnerships</a:t>
            </a:r>
          </a:p>
        </p:txBody>
      </p:sp>
      <p:pic>
        <p:nvPicPr>
          <p:cNvPr id="135" name="Shape 135" descr="File:Assentamento com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4150" y="2290425"/>
            <a:ext cx="3074175" cy="149592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1858950" y="3875600"/>
            <a:ext cx="5006700" cy="67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/>
              <a:t>          That Last!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6931" y="640825"/>
            <a:ext cx="2839468" cy="442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875" y="576101"/>
            <a:ext cx="2165849" cy="445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0950" y="609600"/>
            <a:ext cx="2920324" cy="442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724" y="643100"/>
            <a:ext cx="5926075" cy="415937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6083800" y="1330625"/>
            <a:ext cx="2822700" cy="32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-US" sz="1800"/>
              <a:t>We had to find a way to connect schools and businesses effectively. Designed  grids for each course in each pathway to outline experiences for students and partners.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75" y="328250"/>
            <a:ext cx="2882600" cy="446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7900" y="328250"/>
            <a:ext cx="2882575" cy="446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8575" y="328249"/>
            <a:ext cx="2816624" cy="4461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5" y="522524"/>
            <a:ext cx="2969998" cy="432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6655" y="1183349"/>
            <a:ext cx="2668118" cy="177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0424" y="1183349"/>
            <a:ext cx="2668169" cy="1778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0596" y="2962126"/>
            <a:ext cx="2807231" cy="183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97825" y="2962125"/>
            <a:ext cx="3211474" cy="183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675" y="388524"/>
            <a:ext cx="3353074" cy="455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3475" y="388524"/>
            <a:ext cx="3311675" cy="455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0" y="375149"/>
            <a:ext cx="4393275" cy="429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7250" y="375150"/>
            <a:ext cx="4626098" cy="429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450" y="176075"/>
            <a:ext cx="6756125" cy="475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1748900" y="1299750"/>
            <a:ext cx="6201300" cy="77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/>
              <a:t> CAPSTONE EXPERIENCE</a:t>
            </a:r>
          </a:p>
        </p:txBody>
      </p:sp>
      <p:pic>
        <p:nvPicPr>
          <p:cNvPr id="196" name="Shape 196" descr="Man, Standing, Qualitie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3799" y="2029449"/>
            <a:ext cx="2573475" cy="256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25" y="549299"/>
            <a:ext cx="4909600" cy="43073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4943075" y="1469100"/>
            <a:ext cx="3647700" cy="296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1800"/>
              <a:t>How Were We Going to Measure?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-US" sz="1800"/>
              <a:t>Committee from across County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-US" sz="1800"/>
              <a:t>18 months to develop curriculum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-US" sz="1800"/>
              <a:t>Accessibility for all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-US" sz="1800"/>
              <a:t>Board Approval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-US" sz="1800"/>
              <a:t>Honors Credit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819175" y="17618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How to Make CTE the Focus</a:t>
            </a:r>
          </a:p>
        </p:txBody>
      </p:sp>
      <p:pic>
        <p:nvPicPr>
          <p:cNvPr id="81" name="Shape 81" descr="File:Blue-bullsey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1200" y="2742819"/>
            <a:ext cx="1933925" cy="19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300" y="462225"/>
            <a:ext cx="3384200" cy="445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9075" y="835049"/>
            <a:ext cx="3686224" cy="408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4834975" y="1216575"/>
            <a:ext cx="3124800" cy="16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 txBox="1"/>
          <p:nvPr/>
        </p:nvSpPr>
        <p:spPr>
          <a:xfrm>
            <a:off x="4407875" y="355050"/>
            <a:ext cx="3155100" cy="3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Must Pick 4 from below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025" y="361750"/>
            <a:ext cx="4907524" cy="45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5142900" y="1342025"/>
            <a:ext cx="3655200" cy="319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400"/>
          </a:p>
          <a:p>
            <a:pPr lvl="0" algn="ctr" rtl="0">
              <a:spcBef>
                <a:spcPts val="0"/>
              </a:spcBef>
              <a:buNone/>
            </a:pPr>
            <a:endParaRPr sz="2400"/>
          </a:p>
          <a:p>
            <a:pPr lvl="0" algn="ctr">
              <a:spcBef>
                <a:spcPts val="0"/>
              </a:spcBef>
              <a:buNone/>
            </a:pPr>
            <a:r>
              <a:rPr lang="en-US" sz="2400"/>
              <a:t>Schools Developed Implementation Plans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2400"/>
              <a:t>With Leadership Teams</a:t>
            </a:r>
          </a:p>
          <a:p>
            <a:pPr lvl="0" algn="ctr" rtl="0">
              <a:spcBef>
                <a:spcPts val="0"/>
              </a:spcBef>
              <a:buNone/>
            </a:pPr>
            <a:endParaRPr sz="1800"/>
          </a:p>
          <a:p>
            <a:pPr lvl="0" algn="ctr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925" y="515825"/>
            <a:ext cx="4599699" cy="443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1499" y="515825"/>
            <a:ext cx="3878950" cy="440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/>
        </p:nvSpPr>
        <p:spPr>
          <a:xfrm>
            <a:off x="2048875" y="2016850"/>
            <a:ext cx="5879700" cy="205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712085" y="1962150"/>
            <a:ext cx="7719308" cy="121892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5425" y="120200"/>
            <a:ext cx="6349499" cy="478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6649" y="381824"/>
            <a:ext cx="3536124" cy="46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6200" y="1500550"/>
            <a:ext cx="2373250" cy="237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l="28887" r="30425" b="7140"/>
          <a:stretch/>
        </p:blipFill>
        <p:spPr>
          <a:xfrm>
            <a:off x="3938950" y="268650"/>
            <a:ext cx="3684398" cy="473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175" y="931850"/>
            <a:ext cx="2592400" cy="259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25" y="368450"/>
            <a:ext cx="3338624" cy="452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0875" y="696674"/>
            <a:ext cx="5601948" cy="395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325" y="222225"/>
            <a:ext cx="8418650" cy="475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3775" y="196900"/>
            <a:ext cx="4457999" cy="473129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1172075" y="14819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Advisory Board Meeting Dates for All Schools: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5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 11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1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April 5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725" y="512645"/>
            <a:ext cx="4116800" cy="447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8234" y="512650"/>
            <a:ext cx="4207891" cy="447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-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On-screen Show (16:9)</PresentationFormat>
  <Paragraphs>77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Lato</vt:lpstr>
      <vt:lpstr>Playfair Display</vt:lpstr>
      <vt:lpstr>Calibri</vt:lpstr>
      <vt:lpstr>Arial</vt:lpstr>
      <vt:lpstr>blue-gold</vt:lpstr>
      <vt:lpstr>How to Build Successful Academies with a Capstone Experience</vt:lpstr>
      <vt:lpstr>How to Make CTE the Focus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Build Successful Academies with a Capstone Experience</dc:title>
  <dc:creator>Westberry, Lee</dc:creator>
  <cp:lastModifiedBy>Westberry, Lee</cp:lastModifiedBy>
  <cp:revision>1</cp:revision>
  <dcterms:modified xsi:type="dcterms:W3CDTF">2017-05-22T14:36:23Z</dcterms:modified>
</cp:coreProperties>
</file>