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32E6-A1A6-4CC3-AE71-9E2280827DE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8FEAB2A-8274-48EF-AFEB-CBC9F8335DE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32E6-A1A6-4CC3-AE71-9E2280827DE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AB2A-8274-48EF-AFEB-CBC9F8335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32E6-A1A6-4CC3-AE71-9E2280827DE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AB2A-8274-48EF-AFEB-CBC9F8335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32E6-A1A6-4CC3-AE71-9E2280827DE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AB2A-8274-48EF-AFEB-CBC9F8335DE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32E6-A1A6-4CC3-AE71-9E2280827DE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8FEAB2A-8274-48EF-AFEB-CBC9F8335DE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32E6-A1A6-4CC3-AE71-9E2280827DE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AB2A-8274-48EF-AFEB-CBC9F8335D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32E6-A1A6-4CC3-AE71-9E2280827DE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AB2A-8274-48EF-AFEB-CBC9F8335DE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32E6-A1A6-4CC3-AE71-9E2280827DE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AB2A-8274-48EF-AFEB-CBC9F8335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32E6-A1A6-4CC3-AE71-9E2280827DE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AB2A-8274-48EF-AFEB-CBC9F8335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32E6-A1A6-4CC3-AE71-9E2280827DE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AB2A-8274-48EF-AFEB-CBC9F8335DE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32E6-A1A6-4CC3-AE71-9E2280827DE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8FEAB2A-8274-48EF-AFEB-CBC9F8335DE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62A32E6-A1A6-4CC3-AE71-9E2280827DEB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8FEAB2A-8274-48EF-AFEB-CBC9F8335D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24200"/>
            <a:ext cx="7239000" cy="2438400"/>
          </a:xfrm>
        </p:spPr>
        <p:txBody>
          <a:bodyPr>
            <a:noAutofit/>
          </a:bodyPr>
          <a:lstStyle/>
          <a:p>
            <a:pPr algn="ctr"/>
            <a:r>
              <a:rPr lang="en-US" b="1" i="1" dirty="0" smtClean="0">
                <a:latin typeface="Eras Demi ITC" pitchFamily="34" charset="0"/>
              </a:rPr>
              <a:t>We </a:t>
            </a:r>
            <a:r>
              <a:rPr lang="en-US" b="1" i="1" dirty="0" smtClean="0">
                <a:latin typeface="Eras Demi ITC" pitchFamily="34" charset="0"/>
              </a:rPr>
              <a:t>pride ourselves in offering our customers the newest energy efficient lighting technologies.  </a:t>
            </a:r>
            <a:r>
              <a:rPr lang="en-US" b="1" i="1" dirty="0" smtClean="0">
                <a:latin typeface="Eras Demi ITC" pitchFamily="34" charset="0"/>
              </a:rPr>
              <a:t>As a leader </a:t>
            </a:r>
            <a:r>
              <a:rPr lang="en-US" b="1" i="1" dirty="0" smtClean="0">
                <a:latin typeface="Eras Demi ITC" pitchFamily="34" charset="0"/>
              </a:rPr>
              <a:t>in the lighting retrofit industry, and experts with statewide utility rebate programs, we offer turn-key projects with no out-of-pocket costs.  </a:t>
            </a:r>
            <a:endParaRPr lang="en-US" i="1" dirty="0" smtClean="0">
              <a:solidFill>
                <a:schemeClr val="accent4">
                  <a:lumMod val="50000"/>
                </a:schemeClr>
              </a:solidFill>
              <a:latin typeface="Eras Demi ITC" pitchFamily="34" charset="0"/>
            </a:endParaRPr>
          </a:p>
          <a:p>
            <a:pPr algn="ctr"/>
            <a:endParaRPr lang="en-US" sz="1200" dirty="0" smtClean="0">
              <a:solidFill>
                <a:schemeClr val="accent4">
                  <a:lumMod val="50000"/>
                </a:schemeClr>
              </a:solidFill>
              <a:latin typeface="Eras Demi ITC" pitchFamily="34" charset="0"/>
            </a:endParaRPr>
          </a:p>
          <a:p>
            <a:pPr algn="ctr"/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Eras Demi ITC" pitchFamily="34" charset="0"/>
              </a:rPr>
              <a:t>Call us today for a Free Energy Saving Analysis: 248-909-0215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5600" y="533400"/>
            <a:ext cx="510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Eras Demi ITC" pitchFamily="34" charset="0"/>
              </a:rPr>
              <a:t>Energy Saving Lighting Contractors</a:t>
            </a:r>
          </a:p>
          <a:p>
            <a:pPr algn="ctr"/>
            <a:endParaRPr lang="en-US" sz="2400" dirty="0" smtClean="0">
              <a:solidFill>
                <a:schemeClr val="tx2">
                  <a:lumMod val="50000"/>
                </a:schemeClr>
              </a:solidFill>
              <a:latin typeface="Eras Demi ITC" pitchFamily="34" charset="0"/>
            </a:endParaRPr>
          </a:p>
          <a:p>
            <a:pPr algn="ctr"/>
            <a:r>
              <a:rPr lang="en-US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Eras Bold ITC" pitchFamily="34" charset="0"/>
              </a:rPr>
              <a:t>Saving You </a:t>
            </a: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  <a:latin typeface="Eras Bold ITC" pitchFamily="34" charset="0"/>
              </a:rPr>
              <a:t>T</a:t>
            </a:r>
            <a:r>
              <a:rPr lang="en-US" sz="24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Eras Bold ITC" pitchFamily="34" charset="0"/>
              </a:rPr>
              <a:t>ime, Energy and Money!</a:t>
            </a:r>
            <a:endParaRPr lang="en-US" sz="2400" dirty="0">
              <a:solidFill>
                <a:schemeClr val="tx2">
                  <a:lumMod val="90000"/>
                  <a:lumOff val="10000"/>
                </a:schemeClr>
              </a:solidFill>
              <a:latin typeface="Eras Bold ITC" pitchFamily="34" charset="0"/>
            </a:endParaRPr>
          </a:p>
        </p:txBody>
      </p:sp>
      <p:pic>
        <p:nvPicPr>
          <p:cNvPr id="9" name="Picture 8" descr="LogoColorTextBelow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533400"/>
            <a:ext cx="19050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685800"/>
            <a:ext cx="6400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Eras Demi ITC" pitchFamily="34" charset="0"/>
              </a:rPr>
              <a:t>Energy Saving Light Contractors</a:t>
            </a:r>
            <a:endParaRPr lang="en-US" dirty="0">
              <a:latin typeface="Eras Demi IT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752600"/>
            <a:ext cx="8183880" cy="1600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Eras Demi ITC" pitchFamily="34" charset="0"/>
            </a:endParaRPr>
          </a:p>
          <a:p>
            <a:pPr algn="ctr">
              <a:buNone/>
            </a:pPr>
            <a:r>
              <a:rPr lang="en-US" sz="1800" dirty="0" smtClean="0">
                <a:latin typeface="Eras Demi ITC" pitchFamily="34" charset="0"/>
              </a:rPr>
              <a:t> JLR Group offers a nationwide, fully financed, zero out of pocket, custom energy efficiency LED lighting retrofit and energy efficient programs to Company’s both big and small!</a:t>
            </a:r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i="1" dirty="0" smtClean="0"/>
          </a:p>
          <a:p>
            <a:pPr algn="ctr">
              <a:buNone/>
            </a:pPr>
            <a:endParaRPr lang="en-US" sz="1800" i="1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LogoColorTextBelow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" y="381000"/>
            <a:ext cx="1927860" cy="1676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3352800"/>
            <a:ext cx="25146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1400" b="1" dirty="0" smtClean="0">
                <a:latin typeface="Eras Demi ITC" pitchFamily="34" charset="0"/>
              </a:rPr>
              <a:t>We Asses Your Lights: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>
                <a:latin typeface="Eras Demi ITC" pitchFamily="34" charset="0"/>
              </a:rPr>
              <a:t>We visit and make assessment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>
                <a:latin typeface="Eras Demi ITC" pitchFamily="34" charset="0"/>
              </a:rPr>
              <a:t>We research and file your rebate with your local utility company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>
                <a:latin typeface="Eras Demi ITC" pitchFamily="34" charset="0"/>
              </a:rPr>
              <a:t>We prepare a detailed proposal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>
                <a:latin typeface="Eras Demi ITC" pitchFamily="34" charset="0"/>
              </a:rPr>
              <a:t>Identify before and after costs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>
                <a:latin typeface="Eras Demi ITC" pitchFamily="34" charset="0"/>
              </a:rPr>
              <a:t>No Down Payment!</a:t>
            </a:r>
            <a:endParaRPr lang="en-US" sz="1200" dirty="0">
              <a:latin typeface="Eras Demi ITC" pitchFamily="34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533400" y="3352800"/>
            <a:ext cx="228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57600" y="3352800"/>
            <a:ext cx="2286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400" b="1" dirty="0" smtClean="0">
                <a:latin typeface="Eras Demi ITC" pitchFamily="34" charset="0"/>
                <a:cs typeface="Arial" pitchFamily="34" charset="0"/>
              </a:rPr>
              <a:t>2)</a:t>
            </a:r>
            <a:r>
              <a:rPr lang="en-US" sz="1400" dirty="0" smtClean="0">
                <a:latin typeface="Eras Demi ITC" pitchFamily="34" charset="0"/>
                <a:cs typeface="Arial" pitchFamily="34" charset="0"/>
              </a:rPr>
              <a:t>	</a:t>
            </a:r>
            <a:r>
              <a:rPr lang="en-US" sz="1400" b="1" dirty="0" smtClean="0">
                <a:latin typeface="Eras Demi ITC" pitchFamily="34" charset="0"/>
                <a:cs typeface="Arial" pitchFamily="34" charset="0"/>
              </a:rPr>
              <a:t>We Install Your New Lights:</a:t>
            </a:r>
            <a:endParaRPr lang="en-US" sz="1400" b="1" dirty="0">
              <a:latin typeface="Eras Demi ITC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>
                <a:latin typeface="Eras Demi ITC" pitchFamily="34" charset="0"/>
                <a:cs typeface="Arial" pitchFamily="34" charset="0"/>
              </a:rPr>
              <a:t>We schedule your project at your convenience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>
                <a:latin typeface="Eras Demi ITC" pitchFamily="34" charset="0"/>
                <a:cs typeface="Arial" pitchFamily="34" charset="0"/>
              </a:rPr>
              <a:t>Installation performed by our experts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>
                <a:latin typeface="Eras Demi ITC" pitchFamily="34" charset="0"/>
                <a:cs typeface="Arial" pitchFamily="34" charset="0"/>
              </a:rPr>
              <a:t>We cleanup &amp; Recycle all materials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>
                <a:latin typeface="Eras Demi ITC" pitchFamily="34" charset="0"/>
                <a:cs typeface="Arial" pitchFamily="34" charset="0"/>
              </a:rPr>
              <a:t>We handle all rebate paperwork</a:t>
            </a:r>
          </a:p>
        </p:txBody>
      </p:sp>
      <p:sp>
        <p:nvSpPr>
          <p:cNvPr id="9" name="Right Arrow 8"/>
          <p:cNvSpPr/>
          <p:nvPr/>
        </p:nvSpPr>
        <p:spPr>
          <a:xfrm>
            <a:off x="3429000" y="3352800"/>
            <a:ext cx="228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324600" y="3352800"/>
            <a:ext cx="2286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400" b="1" dirty="0" smtClean="0">
                <a:latin typeface="Eras Demi ITC" pitchFamily="34" charset="0"/>
              </a:rPr>
              <a:t>3)</a:t>
            </a:r>
            <a:r>
              <a:rPr lang="en-US" sz="1400" dirty="0" smtClean="0">
                <a:latin typeface="Eras Demi ITC" pitchFamily="34" charset="0"/>
              </a:rPr>
              <a:t>	</a:t>
            </a:r>
            <a:r>
              <a:rPr lang="en-US" sz="1400" b="1" dirty="0" smtClean="0">
                <a:latin typeface="Eras Demi ITC" pitchFamily="34" charset="0"/>
              </a:rPr>
              <a:t>You Enjoy the Benefits: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>
                <a:latin typeface="Eras Demi ITC" pitchFamily="34" charset="0"/>
              </a:rPr>
              <a:t>Average ROI is 12 months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>
                <a:latin typeface="Eras Demi ITC" pitchFamily="34" charset="0"/>
              </a:rPr>
              <a:t>Energy savings on average of 50% less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>
                <a:latin typeface="Eras Demi ITC" pitchFamily="34" charset="0"/>
              </a:rPr>
              <a:t>Improved light levels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>
                <a:latin typeface="Eras Demi ITC" pitchFamily="34" charset="0"/>
              </a:rPr>
              <a:t>New lamps and fixtures last longer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200" dirty="0" smtClean="0">
                <a:latin typeface="Eras Demi ITC" pitchFamily="34" charset="0"/>
              </a:rPr>
              <a:t>Your maintenance costs are reduced</a:t>
            </a:r>
          </a:p>
          <a:p>
            <a:pPr>
              <a:buFont typeface="Arial" pitchFamily="34" charset="0"/>
              <a:buChar char="•"/>
            </a:pPr>
            <a:endParaRPr lang="en-US" sz="1200" dirty="0"/>
          </a:p>
        </p:txBody>
      </p:sp>
      <p:sp>
        <p:nvSpPr>
          <p:cNvPr id="11" name="Right Arrow 10"/>
          <p:cNvSpPr/>
          <p:nvPr/>
        </p:nvSpPr>
        <p:spPr>
          <a:xfrm>
            <a:off x="6096000" y="3352800"/>
            <a:ext cx="228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295400" y="5791200"/>
            <a:ext cx="6904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Eras Demi ITC" pitchFamily="34" charset="0"/>
              </a:rPr>
              <a:t>Call us today for a Free Energy Saving Analysis: 248-909-0215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990600"/>
            <a:ext cx="620268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Eras Bold ITC" pitchFamily="34" charset="0"/>
              </a:rPr>
              <a:t>How We Do It!</a:t>
            </a:r>
            <a:br>
              <a:rPr lang="en-US" dirty="0" smtClean="0">
                <a:latin typeface="Eras Bold ITC" pitchFamily="34" charset="0"/>
              </a:rPr>
            </a:br>
            <a:r>
              <a:rPr lang="en-US" sz="1800" dirty="0" smtClean="0">
                <a:latin typeface="Eras Bold ITC" pitchFamily="34" charset="0"/>
              </a:rPr>
              <a:t>It’s as simple as ABC!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2133600"/>
            <a:ext cx="80772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Eras Demi ITC" pitchFamily="34" charset="0"/>
              </a:rPr>
              <a:t>ABC Company Example</a:t>
            </a:r>
          </a:p>
          <a:p>
            <a:endParaRPr lang="en-US" sz="1400" dirty="0">
              <a:latin typeface="Eras Demi ITC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>
                <a:latin typeface="Eras Demi ITC" pitchFamily="34" charset="0"/>
              </a:rPr>
              <a:t>JLR Company Rep analyzes ABC Company’s current lighting, writes the rebate and submits a retrofit proposal to ABC Company.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>
                <a:latin typeface="Eras Demi ITC" pitchFamily="34" charset="0"/>
              </a:rPr>
              <a:t>ABC Company spends on average $2000.00 a month on lighting utilities before retrofit.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>
                <a:latin typeface="Eras Demi ITC" pitchFamily="34" charset="0"/>
              </a:rPr>
              <a:t>ABC Company savings are reduced by $1000.00 a month after retrofit, reducing energy cost by $12,000.00 a year.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>
                <a:latin typeface="Eras Demi ITC" pitchFamily="34" charset="0"/>
              </a:rPr>
              <a:t>ABC Company signs proposal contract with JLR Company Rep and schedules install.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>
                <a:latin typeface="Eras Demi ITC" pitchFamily="34" charset="0"/>
              </a:rPr>
              <a:t>JLR Company submits all rebates, installs new lighting/hardware and recycles all old lighting and hardware. </a:t>
            </a:r>
            <a:endParaRPr lang="en-US" sz="1400" dirty="0">
              <a:latin typeface="Eras Demi ITC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>
                <a:latin typeface="Eras Demi ITC" pitchFamily="34" charset="0"/>
              </a:rPr>
              <a:t>ABC Company submits rebate check to JLR Company.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 smtClean="0">
                <a:latin typeface="Eras Demi ITC" pitchFamily="34" charset="0"/>
              </a:rPr>
              <a:t>ABC Company pay’s the difference of savings to JLR until ROI is complete. On average 12 months or less depending on variables.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 smtClean="0">
              <a:latin typeface="Eras Demi ITC" pitchFamily="34" charset="0"/>
            </a:endParaRPr>
          </a:p>
          <a:p>
            <a:pPr marL="228600" indent="-228600"/>
            <a:r>
              <a:rPr lang="en-US" sz="1200" dirty="0" smtClean="0">
                <a:latin typeface="Eras Demi ITC" pitchFamily="34" charset="0"/>
              </a:rPr>
              <a:t>*</a:t>
            </a:r>
            <a:r>
              <a:rPr lang="en-US" sz="1050" dirty="0" smtClean="0">
                <a:latin typeface="Eras Demi ITC" pitchFamily="34" charset="0"/>
              </a:rPr>
              <a:t>The above outlines the process only. Each Company energy savings and rebate programs vary based upon multiple factors. </a:t>
            </a:r>
            <a:endParaRPr lang="en-US" sz="1050" dirty="0">
              <a:latin typeface="Eras Demi ITC" pitchFamily="34" charset="0"/>
            </a:endParaRPr>
          </a:p>
          <a:p>
            <a:pPr marL="228600" indent="-228600">
              <a:buFont typeface="Arial" charset="0"/>
              <a:buChar char="•"/>
            </a:pPr>
            <a:endParaRPr lang="en-US" sz="1200" dirty="0"/>
          </a:p>
          <a:p>
            <a:pPr marL="228600" indent="-228600">
              <a:buFont typeface="+mj-lt"/>
              <a:buAutoNum type="arabicPeriod"/>
            </a:pPr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8" name="Right Arrow 7"/>
          <p:cNvSpPr/>
          <p:nvPr/>
        </p:nvSpPr>
        <p:spPr>
          <a:xfrm>
            <a:off x="3124200" y="1066800"/>
            <a:ext cx="533400" cy="4084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LogoColorTextBelow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81000"/>
            <a:ext cx="1828800" cy="18288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19200" y="5638800"/>
            <a:ext cx="6904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Eras Demi ITC" pitchFamily="34" charset="0"/>
              </a:rPr>
              <a:t>Call us today for a Free Energy Saving Analysis: 248-909-0215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838200"/>
            <a:ext cx="6355080" cy="914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ROI AND </a:t>
            </a:r>
            <a:r>
              <a:rPr lang="en-US" dirty="0" smtClean="0">
                <a:latin typeface="Eras Bold ITC" pitchFamily="34" charset="0"/>
              </a:rPr>
              <a:t>SAVINGS</a:t>
            </a:r>
            <a:r>
              <a:rPr lang="en-US" dirty="0" smtClean="0"/>
              <a:t> FACTS: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828800"/>
            <a:ext cx="3931920" cy="461772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500" dirty="0" smtClean="0"/>
          </a:p>
          <a:p>
            <a:r>
              <a:rPr lang="en-US" sz="1500" dirty="0" smtClean="0">
                <a:latin typeface="Eras Demi ITC" pitchFamily="34" charset="0"/>
              </a:rPr>
              <a:t>Lighting returns one of the highest average savings percentage at 60-80% of all energy saving technologies.</a:t>
            </a:r>
          </a:p>
          <a:p>
            <a:r>
              <a:rPr lang="en-US" sz="1500" dirty="0" smtClean="0">
                <a:latin typeface="Eras Demi ITC" pitchFamily="34" charset="0"/>
              </a:rPr>
              <a:t>LED technologies have verifiable reductions in energy of over 60%.</a:t>
            </a:r>
          </a:p>
          <a:p>
            <a:r>
              <a:rPr lang="en-US" sz="1500" dirty="0" smtClean="0">
                <a:latin typeface="Eras Demi ITC" pitchFamily="34" charset="0"/>
              </a:rPr>
              <a:t>Over 35% of utilities in a corporate office building are from lighting.</a:t>
            </a:r>
            <a:endParaRPr lang="en-US" sz="1500" dirty="0" smtClean="0">
              <a:latin typeface="Eras Demi ITC" pitchFamily="34" charset="0"/>
            </a:endParaRPr>
          </a:p>
          <a:p>
            <a:r>
              <a:rPr lang="en-US" sz="1500" dirty="0" smtClean="0">
                <a:latin typeface="Eras Demi ITC" pitchFamily="34" charset="0"/>
              </a:rPr>
              <a:t>LED </a:t>
            </a:r>
            <a:r>
              <a:rPr lang="en-US" sz="1500" dirty="0" smtClean="0">
                <a:latin typeface="Eras Demi ITC" pitchFamily="34" charset="0"/>
              </a:rPr>
              <a:t>T8 vs. Fluorescent T8 = 50% energy </a:t>
            </a:r>
            <a:r>
              <a:rPr lang="en-US" sz="1500" dirty="0" smtClean="0">
                <a:latin typeface="Eras Demi ITC" pitchFamily="34" charset="0"/>
              </a:rPr>
              <a:t>saving</a:t>
            </a:r>
            <a:endParaRPr lang="en-US" sz="1500" dirty="0" smtClean="0">
              <a:latin typeface="Eras Demi ITC" pitchFamily="34" charset="0"/>
            </a:endParaRPr>
          </a:p>
          <a:p>
            <a:r>
              <a:rPr lang="en-US" sz="1500" dirty="0" smtClean="0">
                <a:latin typeface="Eras Demi ITC" pitchFamily="34" charset="0"/>
              </a:rPr>
              <a:t>LED vs. </a:t>
            </a:r>
            <a:r>
              <a:rPr lang="en-US" sz="1500" dirty="0" smtClean="0">
                <a:latin typeface="Eras Demi ITC" pitchFamily="34" charset="0"/>
              </a:rPr>
              <a:t>Fluorescent T12 = 75% energy saving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Content Placeholder 4" descr="EPA-BUM-Lighting_6-2.gif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2057400"/>
            <a:ext cx="4114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LogoColorTextBelow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388257"/>
            <a:ext cx="1905000" cy="181428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90600" y="6019800"/>
            <a:ext cx="6904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Eras Demi ITC" pitchFamily="34" charset="0"/>
              </a:rPr>
              <a:t>Call us today for a Free Energy Saving Analysis: 248-909-0215</a:t>
            </a:r>
            <a:endParaRPr lang="en-US" dirty="0" smtClean="0">
              <a:solidFill>
                <a:schemeClr val="accent4">
                  <a:lumMod val="50000"/>
                </a:schemeClr>
              </a:solidFill>
              <a:latin typeface="Eras Demi ITC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1" y="51054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Eras Demi ITC" pitchFamily="34" charset="0"/>
              </a:rPr>
              <a:t>Our Markets Include: Commercial, Warehouse</a:t>
            </a:r>
            <a:r>
              <a:rPr lang="en-US" sz="1600" dirty="0" smtClean="0">
                <a:latin typeface="Eras Demi ITC" pitchFamily="34" charset="0"/>
              </a:rPr>
              <a:t>, Government, Retail, Office, Residential, Street and Highway, Parking Garages  - Anywhere lighting applications exist. </a:t>
            </a:r>
            <a:endParaRPr lang="en-US" sz="1600" dirty="0">
              <a:latin typeface="Eras Demi ITC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838200"/>
            <a:ext cx="63246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RETROFITTING BENEFITS YOUR </a:t>
            </a:r>
            <a:r>
              <a:rPr lang="en-US" dirty="0" smtClean="0">
                <a:latin typeface="Eras Demi ITC" pitchFamily="34" charset="0"/>
              </a:rPr>
              <a:t>BOTTOM</a:t>
            </a:r>
            <a:r>
              <a:rPr lang="en-US" dirty="0" smtClean="0"/>
              <a:t> LINE!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590800"/>
            <a:ext cx="8153400" cy="3352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1200" dirty="0" smtClean="0">
                <a:latin typeface="Eras Demi ITC" pitchFamily="34" charset="0"/>
              </a:rPr>
              <a:t>Our program will add value to your bottom line, reducing out of pocket costs of energy efficiency while providing long term cash flow.</a:t>
            </a:r>
          </a:p>
          <a:p>
            <a:pPr>
              <a:buFont typeface="Wingdings" pitchFamily="2" charset="2"/>
              <a:buChar char="ü"/>
            </a:pPr>
            <a:endParaRPr lang="en-US" sz="1200" dirty="0" smtClean="0">
              <a:latin typeface="Eras Demi ITC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1200" dirty="0" smtClean="0">
                <a:latin typeface="Eras Demi ITC" pitchFamily="34" charset="0"/>
              </a:rPr>
              <a:t>Lighting returns one of the highest average savings percentage at 60-80% and one of the lowest out of pocket costs of all energy saving technologies.</a:t>
            </a:r>
          </a:p>
          <a:p>
            <a:pPr>
              <a:buFont typeface="Wingdings" pitchFamily="2" charset="2"/>
              <a:buChar char="ü"/>
            </a:pPr>
            <a:endParaRPr lang="en-US" sz="1200" dirty="0" smtClean="0">
              <a:latin typeface="Eras Demi ITC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1200" dirty="0" smtClean="0">
                <a:latin typeface="Eras Demi ITC" pitchFamily="34" charset="0"/>
              </a:rPr>
              <a:t>Warranties can exceed the payback period.</a:t>
            </a:r>
          </a:p>
          <a:p>
            <a:pPr>
              <a:buFont typeface="Wingdings" pitchFamily="2" charset="2"/>
              <a:buChar char="ü"/>
            </a:pPr>
            <a:endParaRPr lang="en-US" sz="1200" dirty="0">
              <a:latin typeface="Eras Demi ITC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1200" dirty="0" smtClean="0">
                <a:latin typeface="Eras Demi ITC" pitchFamily="34" charset="0"/>
              </a:rPr>
              <a:t>We combine technology, rebates, federal programs, financing and installation offering many of our customers paybacks in 12 months or less. </a:t>
            </a:r>
          </a:p>
          <a:p>
            <a:pPr>
              <a:buFont typeface="Wingdings" pitchFamily="2" charset="2"/>
              <a:buChar char="ü"/>
            </a:pPr>
            <a:endParaRPr lang="en-US" sz="1200" dirty="0">
              <a:latin typeface="Eras Demi ITC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1200" dirty="0" smtClean="0">
                <a:latin typeface="Eras Demi ITC" pitchFamily="34" charset="0"/>
              </a:rPr>
              <a:t>Reduction of maintenance  and replacement costs – Our LED’s are guaranteed for 80,000 hours</a:t>
            </a:r>
          </a:p>
          <a:p>
            <a:pPr>
              <a:buFont typeface="Wingdings" pitchFamily="2" charset="2"/>
              <a:buChar char="ü"/>
            </a:pPr>
            <a:endParaRPr lang="en-US" sz="1200" dirty="0" smtClean="0">
              <a:latin typeface="Eras Demi ITC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1200" dirty="0" smtClean="0">
                <a:latin typeface="Eras Demi ITC" pitchFamily="34" charset="0"/>
              </a:rPr>
              <a:t>Improved lighting quality – No flicker – No UV which can produce heat</a:t>
            </a:r>
          </a:p>
          <a:p>
            <a:pPr>
              <a:buFont typeface="Wingdings" pitchFamily="2" charset="2"/>
              <a:buChar char="ü"/>
            </a:pPr>
            <a:endParaRPr lang="en-US" sz="1200" dirty="0">
              <a:latin typeface="Eras Demi ITC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1200" dirty="0" smtClean="0">
                <a:latin typeface="Eras Demi ITC" pitchFamily="34" charset="0"/>
              </a:rPr>
              <a:t>Provides an environmentally friendly solution that reduces your carbon footprint by going Green.</a:t>
            </a:r>
          </a:p>
          <a:p>
            <a:pPr>
              <a:buFont typeface="Wingdings" pitchFamily="2" charset="2"/>
              <a:buChar char="ü"/>
            </a:pP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33400" y="2209800"/>
            <a:ext cx="2302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Eras Demi ITC" pitchFamily="34" charset="0"/>
              </a:rPr>
              <a:t>ADVANTAGES</a:t>
            </a:r>
            <a:r>
              <a:rPr lang="en-US" b="1" dirty="0" smtClean="0">
                <a:latin typeface="Eras Demi ITC" pitchFamily="34" charset="0"/>
              </a:rPr>
              <a:t>:</a:t>
            </a:r>
            <a:endParaRPr lang="en-US" b="1" dirty="0">
              <a:latin typeface="Eras Demi ITC" pitchFamily="34" charset="0"/>
            </a:endParaRPr>
          </a:p>
        </p:txBody>
      </p:sp>
      <p:pic>
        <p:nvPicPr>
          <p:cNvPr id="8" name="Picture 7" descr="LogoColorTextBelow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533400"/>
            <a:ext cx="1760220" cy="1676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43000" y="5867400"/>
            <a:ext cx="6904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Eras Demi ITC" pitchFamily="34" charset="0"/>
              </a:rPr>
              <a:t>Call us today for a Free Energy Saving Analysis: 248-909-0215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3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8CD64F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1060</TotalTime>
  <Words>519</Words>
  <Application>Microsoft Office PowerPoint</Application>
  <PresentationFormat>On-screen Show (4:3)</PresentationFormat>
  <Paragraphs>68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Slide 1</vt:lpstr>
      <vt:lpstr>Energy Saving Light Contractors</vt:lpstr>
      <vt:lpstr> How We Do It! It’s as simple as ABC! </vt:lpstr>
      <vt:lpstr>ROI AND SAVINGS FACTS:</vt:lpstr>
      <vt:lpstr>RETROFITTING BENEFITS YOUR BOTTOM LINE!</vt:lpstr>
    </vt:vector>
  </TitlesOfParts>
  <Company>Berts-pc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26</cp:revision>
  <dcterms:created xsi:type="dcterms:W3CDTF">2015-02-09T21:19:24Z</dcterms:created>
  <dcterms:modified xsi:type="dcterms:W3CDTF">2015-02-10T15:00:23Z</dcterms:modified>
</cp:coreProperties>
</file>