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8"/>
  </p:notesMasterIdLst>
  <p:handoutMasterIdLst>
    <p:handoutMasterId r:id="rId289"/>
  </p:handoutMasterIdLst>
  <p:sldIdLst>
    <p:sldId id="299" r:id="rId2"/>
    <p:sldId id="3379" r:id="rId3"/>
    <p:sldId id="3507" r:id="rId4"/>
    <p:sldId id="3380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6" r:id="rId17"/>
    <p:sldId id="367" r:id="rId18"/>
    <p:sldId id="369" r:id="rId19"/>
    <p:sldId id="370" r:id="rId20"/>
    <p:sldId id="3504" r:id="rId21"/>
    <p:sldId id="371" r:id="rId22"/>
    <p:sldId id="372" r:id="rId23"/>
    <p:sldId id="373" r:id="rId24"/>
    <p:sldId id="374" r:id="rId25"/>
    <p:sldId id="375" r:id="rId26"/>
    <p:sldId id="376" r:id="rId27"/>
    <p:sldId id="377" r:id="rId28"/>
    <p:sldId id="378" r:id="rId29"/>
    <p:sldId id="379" r:id="rId30"/>
    <p:sldId id="380" r:id="rId31"/>
    <p:sldId id="381" r:id="rId32"/>
    <p:sldId id="382" r:id="rId33"/>
    <p:sldId id="3508" r:id="rId34"/>
    <p:sldId id="452" r:id="rId35"/>
    <p:sldId id="3461" r:id="rId36"/>
    <p:sldId id="3465" r:id="rId37"/>
    <p:sldId id="3505" r:id="rId38"/>
    <p:sldId id="3466" r:id="rId39"/>
    <p:sldId id="3468" r:id="rId40"/>
    <p:sldId id="311" r:id="rId41"/>
    <p:sldId id="1212" r:id="rId42"/>
    <p:sldId id="317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41" r:id="rId63"/>
    <p:sldId id="342" r:id="rId64"/>
    <p:sldId id="343" r:id="rId65"/>
    <p:sldId id="3374" r:id="rId66"/>
    <p:sldId id="345" r:id="rId67"/>
    <p:sldId id="346" r:id="rId68"/>
    <p:sldId id="687" r:id="rId69"/>
    <p:sldId id="3509" r:id="rId70"/>
    <p:sldId id="688" r:id="rId71"/>
    <p:sldId id="607" r:id="rId72"/>
    <p:sldId id="609" r:id="rId73"/>
    <p:sldId id="612" r:id="rId74"/>
    <p:sldId id="615" r:id="rId75"/>
    <p:sldId id="616" r:id="rId76"/>
    <p:sldId id="618" r:id="rId77"/>
    <p:sldId id="619" r:id="rId78"/>
    <p:sldId id="620" r:id="rId79"/>
    <p:sldId id="1213" r:id="rId80"/>
    <p:sldId id="625" r:id="rId81"/>
    <p:sldId id="626" r:id="rId82"/>
    <p:sldId id="627" r:id="rId83"/>
    <p:sldId id="628" r:id="rId84"/>
    <p:sldId id="629" r:id="rId85"/>
    <p:sldId id="630" r:id="rId86"/>
    <p:sldId id="1214" r:id="rId87"/>
    <p:sldId id="632" r:id="rId88"/>
    <p:sldId id="689" r:id="rId89"/>
    <p:sldId id="3510" r:id="rId90"/>
    <p:sldId id="1788" r:id="rId91"/>
    <p:sldId id="1787" r:id="rId92"/>
    <p:sldId id="3448" r:id="rId93"/>
    <p:sldId id="3407" r:id="rId94"/>
    <p:sldId id="3406" r:id="rId95"/>
    <p:sldId id="3405" r:id="rId96"/>
    <p:sldId id="3404" r:id="rId97"/>
    <p:sldId id="3450" r:id="rId98"/>
    <p:sldId id="3451" r:id="rId99"/>
    <p:sldId id="3452" r:id="rId100"/>
    <p:sldId id="3453" r:id="rId101"/>
    <p:sldId id="3454" r:id="rId102"/>
    <p:sldId id="3455" r:id="rId103"/>
    <p:sldId id="3516" r:id="rId104"/>
    <p:sldId id="393" r:id="rId105"/>
    <p:sldId id="3408" r:id="rId106"/>
    <p:sldId id="3420" r:id="rId107"/>
    <p:sldId id="3421" r:id="rId108"/>
    <p:sldId id="3423" r:id="rId109"/>
    <p:sldId id="3424" r:id="rId110"/>
    <p:sldId id="3425" r:id="rId111"/>
    <p:sldId id="3426" r:id="rId112"/>
    <p:sldId id="3427" r:id="rId113"/>
    <p:sldId id="3428" r:id="rId114"/>
    <p:sldId id="3430" r:id="rId115"/>
    <p:sldId id="3431" r:id="rId116"/>
    <p:sldId id="3432" r:id="rId117"/>
    <p:sldId id="1221" r:id="rId118"/>
    <p:sldId id="1222" r:id="rId119"/>
    <p:sldId id="3511" r:id="rId120"/>
    <p:sldId id="1223" r:id="rId121"/>
    <p:sldId id="635" r:id="rId122"/>
    <p:sldId id="636" r:id="rId123"/>
    <p:sldId id="637" r:id="rId124"/>
    <p:sldId id="3402" r:id="rId125"/>
    <p:sldId id="638" r:id="rId126"/>
    <p:sldId id="691" r:id="rId127"/>
    <p:sldId id="1224" r:id="rId128"/>
    <p:sldId id="1226" r:id="rId129"/>
    <p:sldId id="1227" r:id="rId130"/>
    <p:sldId id="1228" r:id="rId131"/>
    <p:sldId id="1233" r:id="rId132"/>
    <p:sldId id="1234" r:id="rId133"/>
    <p:sldId id="1239" r:id="rId134"/>
    <p:sldId id="1240" r:id="rId135"/>
    <p:sldId id="1241" r:id="rId136"/>
    <p:sldId id="1236" r:id="rId137"/>
    <p:sldId id="3517" r:id="rId138"/>
    <p:sldId id="1244" r:id="rId139"/>
    <p:sldId id="1237" r:id="rId140"/>
    <p:sldId id="1247" r:id="rId141"/>
    <p:sldId id="3512" r:id="rId142"/>
    <p:sldId id="1254" r:id="rId143"/>
    <p:sldId id="1260" r:id="rId144"/>
    <p:sldId id="1261" r:id="rId145"/>
    <p:sldId id="1263" r:id="rId146"/>
    <p:sldId id="1265" r:id="rId147"/>
    <p:sldId id="1266" r:id="rId148"/>
    <p:sldId id="1267" r:id="rId149"/>
    <p:sldId id="1268" r:id="rId150"/>
    <p:sldId id="1270" r:id="rId151"/>
    <p:sldId id="1271" r:id="rId152"/>
    <p:sldId id="1273" r:id="rId153"/>
    <p:sldId id="1275" r:id="rId154"/>
    <p:sldId id="1277" r:id="rId155"/>
    <p:sldId id="1276" r:id="rId156"/>
    <p:sldId id="1278" r:id="rId157"/>
    <p:sldId id="1280" r:id="rId158"/>
    <p:sldId id="1281" r:id="rId159"/>
    <p:sldId id="1283" r:id="rId160"/>
    <p:sldId id="1285" r:id="rId161"/>
    <p:sldId id="1287" r:id="rId162"/>
    <p:sldId id="1288" r:id="rId163"/>
    <p:sldId id="1289" r:id="rId164"/>
    <p:sldId id="1286" r:id="rId165"/>
    <p:sldId id="1291" r:id="rId166"/>
    <p:sldId id="1292" r:id="rId167"/>
    <p:sldId id="1294" r:id="rId168"/>
    <p:sldId id="1296" r:id="rId169"/>
    <p:sldId id="1316" r:id="rId170"/>
    <p:sldId id="1295" r:id="rId171"/>
    <p:sldId id="3436" r:id="rId172"/>
    <p:sldId id="780" r:id="rId173"/>
    <p:sldId id="1298" r:id="rId174"/>
    <p:sldId id="782" r:id="rId175"/>
    <p:sldId id="784" r:id="rId176"/>
    <p:sldId id="787" r:id="rId177"/>
    <p:sldId id="789" r:id="rId178"/>
    <p:sldId id="790" r:id="rId179"/>
    <p:sldId id="791" r:id="rId180"/>
    <p:sldId id="1162" r:id="rId181"/>
    <p:sldId id="793" r:id="rId182"/>
    <p:sldId id="795" r:id="rId183"/>
    <p:sldId id="796" r:id="rId184"/>
    <p:sldId id="1017" r:id="rId185"/>
    <p:sldId id="1164" r:id="rId186"/>
    <p:sldId id="1165" r:id="rId187"/>
    <p:sldId id="1049" r:id="rId188"/>
    <p:sldId id="1050" r:id="rId189"/>
    <p:sldId id="1051" r:id="rId190"/>
    <p:sldId id="1053" r:id="rId191"/>
    <p:sldId id="1168" r:id="rId192"/>
    <p:sldId id="1057" r:id="rId193"/>
    <p:sldId id="1058" r:id="rId194"/>
    <p:sldId id="1059" r:id="rId195"/>
    <p:sldId id="1060" r:id="rId196"/>
    <p:sldId id="1169" r:id="rId197"/>
    <p:sldId id="3513" r:id="rId198"/>
    <p:sldId id="436" r:id="rId199"/>
    <p:sldId id="438" r:id="rId200"/>
    <p:sldId id="1174" r:id="rId201"/>
    <p:sldId id="1792" r:id="rId202"/>
    <p:sldId id="867" r:id="rId203"/>
    <p:sldId id="3480" r:id="rId204"/>
    <p:sldId id="530" r:id="rId205"/>
    <p:sldId id="1061" r:id="rId206"/>
    <p:sldId id="851" r:id="rId207"/>
    <p:sldId id="3375" r:id="rId208"/>
    <p:sldId id="448" r:id="rId209"/>
    <p:sldId id="449" r:id="rId210"/>
    <p:sldId id="661" r:id="rId211"/>
    <p:sldId id="3518" r:id="rId212"/>
    <p:sldId id="3519" r:id="rId213"/>
    <p:sldId id="3520" r:id="rId214"/>
    <p:sldId id="3376" r:id="rId215"/>
    <p:sldId id="3523" r:id="rId216"/>
    <p:sldId id="1062" r:id="rId217"/>
    <p:sldId id="453" r:id="rId218"/>
    <p:sldId id="534" r:id="rId219"/>
    <p:sldId id="535" r:id="rId220"/>
    <p:sldId id="557" r:id="rId221"/>
    <p:sldId id="536" r:id="rId222"/>
    <p:sldId id="1179" r:id="rId223"/>
    <p:sldId id="555" r:id="rId224"/>
    <p:sldId id="1180" r:id="rId225"/>
    <p:sldId id="1299" r:id="rId226"/>
    <p:sldId id="539" r:id="rId227"/>
    <p:sldId id="801" r:id="rId228"/>
    <p:sldId id="540" r:id="rId229"/>
    <p:sldId id="1182" r:id="rId230"/>
    <p:sldId id="542" r:id="rId231"/>
    <p:sldId id="802" r:id="rId232"/>
    <p:sldId id="1300" r:id="rId233"/>
    <p:sldId id="543" r:id="rId234"/>
    <p:sldId id="678" r:id="rId235"/>
    <p:sldId id="545" r:id="rId236"/>
    <p:sldId id="803" r:id="rId237"/>
    <p:sldId id="1184" r:id="rId238"/>
    <p:sldId id="1185" r:id="rId239"/>
    <p:sldId id="1301" r:id="rId240"/>
    <p:sldId id="804" r:id="rId241"/>
    <p:sldId id="1302" r:id="rId242"/>
    <p:sldId id="1189" r:id="rId243"/>
    <p:sldId id="1190" r:id="rId244"/>
    <p:sldId id="1191" r:id="rId245"/>
    <p:sldId id="807" r:id="rId246"/>
    <p:sldId id="809" r:id="rId247"/>
    <p:sldId id="483" r:id="rId248"/>
    <p:sldId id="1192" r:id="rId249"/>
    <p:sldId id="701" r:id="rId250"/>
    <p:sldId id="708" r:id="rId251"/>
    <p:sldId id="707" r:id="rId252"/>
    <p:sldId id="3377" r:id="rId253"/>
    <p:sldId id="728" r:id="rId254"/>
    <p:sldId id="810" r:id="rId255"/>
    <p:sldId id="1193" r:id="rId256"/>
    <p:sldId id="815" r:id="rId257"/>
    <p:sldId id="1194" r:id="rId258"/>
    <p:sldId id="812" r:id="rId259"/>
    <p:sldId id="811" r:id="rId260"/>
    <p:sldId id="1195" r:id="rId261"/>
    <p:sldId id="772" r:id="rId262"/>
    <p:sldId id="794" r:id="rId263"/>
    <p:sldId id="773" r:id="rId264"/>
    <p:sldId id="813" r:id="rId265"/>
    <p:sldId id="1196" r:id="rId266"/>
    <p:sldId id="3521" r:id="rId267"/>
    <p:sldId id="3522" r:id="rId268"/>
    <p:sldId id="1198" r:id="rId269"/>
    <p:sldId id="777" r:id="rId270"/>
    <p:sldId id="816" r:id="rId271"/>
    <p:sldId id="817" r:id="rId272"/>
    <p:sldId id="818" r:id="rId273"/>
    <p:sldId id="1303" r:id="rId274"/>
    <p:sldId id="1200" r:id="rId275"/>
    <p:sldId id="1201" r:id="rId276"/>
    <p:sldId id="705" r:id="rId277"/>
    <p:sldId id="1202" r:id="rId278"/>
    <p:sldId id="1210" r:id="rId279"/>
    <p:sldId id="1204" r:id="rId280"/>
    <p:sldId id="1205" r:id="rId281"/>
    <p:sldId id="704" r:id="rId282"/>
    <p:sldId id="838" r:id="rId283"/>
    <p:sldId id="3378" r:id="rId284"/>
    <p:sldId id="698" r:id="rId285"/>
    <p:sldId id="3514" r:id="rId286"/>
    <p:sldId id="3515" r:id="rId2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FF8AD8"/>
    <a:srgbClr val="FF9300"/>
    <a:srgbClr val="011893"/>
    <a:srgbClr val="76D6FF"/>
    <a:srgbClr val="009051"/>
    <a:srgbClr val="FF2600"/>
    <a:srgbClr val="FFFC00"/>
    <a:srgbClr val="8EFA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65" autoAdjust="0"/>
    <p:restoredTop sz="95597" autoAdjust="0"/>
  </p:normalViewPr>
  <p:slideViewPr>
    <p:cSldViewPr snapToGrid="0">
      <p:cViewPr varScale="1">
        <p:scale>
          <a:sx n="127" d="100"/>
          <a:sy n="127" d="100"/>
        </p:scale>
        <p:origin x="704" y="184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48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presProps" Target="presProp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viewProps" Target="viewProp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tableStyles" Target="tableStyles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notesMaster" Target="notesMasters/notesMaster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Kindergarten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4th</c:v>
                </c:pt>
                <c:pt idx="5">
                  <c:v>5th</c:v>
                </c:pt>
                <c:pt idx="6">
                  <c:v>6th</c:v>
                </c:pt>
                <c:pt idx="7">
                  <c:v>7th</c:v>
                </c:pt>
                <c:pt idx="8">
                  <c:v>8th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158</c:v>
                </c:pt>
                <c:pt idx="1">
                  <c:v>126</c:v>
                </c:pt>
                <c:pt idx="2">
                  <c:v>147</c:v>
                </c:pt>
                <c:pt idx="3">
                  <c:v>334</c:v>
                </c:pt>
                <c:pt idx="4">
                  <c:v>400</c:v>
                </c:pt>
                <c:pt idx="5">
                  <c:v>415</c:v>
                </c:pt>
                <c:pt idx="6">
                  <c:v>553</c:v>
                </c:pt>
                <c:pt idx="7">
                  <c:v>459</c:v>
                </c:pt>
                <c:pt idx="8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1-9B4B-866A-B7363594B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3714560"/>
        <c:axId val="1255719440"/>
        <c:axId val="0"/>
      </c:bar3DChart>
      <c:catAx>
        <c:axId val="12537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719440"/>
        <c:crosses val="autoZero"/>
        <c:auto val="1"/>
        <c:lblAlgn val="ctr"/>
        <c:lblOffset val="100"/>
        <c:noMultiLvlLbl val="0"/>
      </c:catAx>
      <c:valAx>
        <c:axId val="125571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71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E19696-914B-0849-98BB-4551FE2771F9}" type="doc">
      <dgm:prSet loTypeId="urn:microsoft.com/office/officeart/2005/8/layout/cycle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B1C0382-3CE1-5546-BF78-316EBEBD8936}">
      <dgm:prSet phldrT="[Text]"/>
      <dgm:spPr/>
      <dgm:t>
        <a:bodyPr/>
        <a:lstStyle/>
        <a:p>
          <a:r>
            <a:rPr lang="en-US" dirty="0">
              <a:latin typeface="Yuanti TC" panose="02010600040101010101" pitchFamily="2" charset="-120"/>
              <a:ea typeface="Yuanti TC" panose="02010600040101010101" pitchFamily="2" charset="-120"/>
            </a:rPr>
            <a:t>Listening</a:t>
          </a:r>
        </a:p>
      </dgm:t>
    </dgm:pt>
    <dgm:pt modelId="{8D91458B-621A-CF4B-851E-D1418650EFF4}" type="parTrans" cxnId="{60098AA0-D323-2548-AA66-7D6C9289B079}">
      <dgm:prSet/>
      <dgm:spPr/>
      <dgm:t>
        <a:bodyPr/>
        <a:lstStyle/>
        <a:p>
          <a:endParaRPr lang="en-US"/>
        </a:p>
      </dgm:t>
    </dgm:pt>
    <dgm:pt modelId="{26B262D9-B62F-1045-89CA-489C5CE4FFBE}" type="sibTrans" cxnId="{60098AA0-D323-2548-AA66-7D6C9289B079}">
      <dgm:prSet/>
      <dgm:spPr/>
      <dgm:t>
        <a:bodyPr/>
        <a:lstStyle/>
        <a:p>
          <a:endParaRPr lang="en-US"/>
        </a:p>
      </dgm:t>
    </dgm:pt>
    <dgm:pt modelId="{C810120D-ADBF-2144-9B5D-3F1DDDD77EA2}">
      <dgm:prSet phldrT="[Text]"/>
      <dgm:spPr/>
      <dgm:t>
        <a:bodyPr/>
        <a:lstStyle/>
        <a:p>
          <a:r>
            <a:rPr lang="en-US" dirty="0">
              <a:latin typeface="Yuanti TC" panose="02010600040101010101" pitchFamily="2" charset="-120"/>
              <a:ea typeface="Yuanti TC" panose="02010600040101010101" pitchFamily="2" charset="-120"/>
            </a:rPr>
            <a:t>Speaking</a:t>
          </a:r>
        </a:p>
      </dgm:t>
    </dgm:pt>
    <dgm:pt modelId="{B3BC3797-1F17-5F49-B3DE-A5F494B12B62}" type="parTrans" cxnId="{AF0D2872-FF97-DC4A-BD3C-B9B734FF2F41}">
      <dgm:prSet/>
      <dgm:spPr/>
      <dgm:t>
        <a:bodyPr/>
        <a:lstStyle/>
        <a:p>
          <a:endParaRPr lang="en-US"/>
        </a:p>
      </dgm:t>
    </dgm:pt>
    <dgm:pt modelId="{AA9A4380-1847-254C-AC37-811807373081}" type="sibTrans" cxnId="{AF0D2872-FF97-DC4A-BD3C-B9B734FF2F41}">
      <dgm:prSet/>
      <dgm:spPr/>
      <dgm:t>
        <a:bodyPr/>
        <a:lstStyle/>
        <a:p>
          <a:endParaRPr lang="en-US"/>
        </a:p>
      </dgm:t>
    </dgm:pt>
    <dgm:pt modelId="{24FE7809-98F9-9049-9D4F-1D6DB0DFF8C4}">
      <dgm:prSet phldrT="[Text]"/>
      <dgm:spPr/>
      <dgm:t>
        <a:bodyPr/>
        <a:lstStyle/>
        <a:p>
          <a:r>
            <a:rPr lang="en-US" dirty="0">
              <a:latin typeface="Yuanti TC" panose="02010600040101010101" pitchFamily="2" charset="-120"/>
              <a:ea typeface="Yuanti TC" panose="02010600040101010101" pitchFamily="2" charset="-120"/>
            </a:rPr>
            <a:t>Reading</a:t>
          </a:r>
        </a:p>
      </dgm:t>
    </dgm:pt>
    <dgm:pt modelId="{B3857768-7670-024E-8ECF-90335AC813A3}" type="parTrans" cxnId="{10067E31-644B-0B45-8FF2-042A4C906782}">
      <dgm:prSet/>
      <dgm:spPr/>
      <dgm:t>
        <a:bodyPr/>
        <a:lstStyle/>
        <a:p>
          <a:endParaRPr lang="en-US"/>
        </a:p>
      </dgm:t>
    </dgm:pt>
    <dgm:pt modelId="{95CDDA64-85E8-2C47-9A5C-F09402BE1B7F}" type="sibTrans" cxnId="{10067E31-644B-0B45-8FF2-042A4C906782}">
      <dgm:prSet/>
      <dgm:spPr/>
      <dgm:t>
        <a:bodyPr/>
        <a:lstStyle/>
        <a:p>
          <a:endParaRPr lang="en-US"/>
        </a:p>
      </dgm:t>
    </dgm:pt>
    <dgm:pt modelId="{08DBCE4F-A18A-F44C-AD8A-B08EE042509E}">
      <dgm:prSet phldrT="[Text]"/>
      <dgm:spPr/>
      <dgm:t>
        <a:bodyPr/>
        <a:lstStyle/>
        <a:p>
          <a:r>
            <a:rPr lang="en-US" dirty="0">
              <a:latin typeface="Yuanti TC" panose="02010600040101010101" pitchFamily="2" charset="-120"/>
              <a:ea typeface="Yuanti TC" panose="02010600040101010101" pitchFamily="2" charset="-120"/>
            </a:rPr>
            <a:t>Writing</a:t>
          </a:r>
        </a:p>
      </dgm:t>
    </dgm:pt>
    <dgm:pt modelId="{6C47FFF9-2C34-3D40-990A-BC66F71E791B}" type="parTrans" cxnId="{95F46DB3-ECAA-EF46-9AAF-37CB5D9CDE82}">
      <dgm:prSet/>
      <dgm:spPr/>
      <dgm:t>
        <a:bodyPr/>
        <a:lstStyle/>
        <a:p>
          <a:endParaRPr lang="en-US"/>
        </a:p>
      </dgm:t>
    </dgm:pt>
    <dgm:pt modelId="{3BD89C4A-C757-604A-B51E-DD7176ADC1F7}" type="sibTrans" cxnId="{95F46DB3-ECAA-EF46-9AAF-37CB5D9CDE82}">
      <dgm:prSet/>
      <dgm:spPr/>
      <dgm:t>
        <a:bodyPr/>
        <a:lstStyle/>
        <a:p>
          <a:endParaRPr lang="en-US"/>
        </a:p>
      </dgm:t>
    </dgm:pt>
    <dgm:pt modelId="{5FC72398-04AF-7149-A3D6-66C24A2E1EC7}" type="pres">
      <dgm:prSet presAssocID="{CDE19696-914B-0849-98BB-4551FE2771F9}" presName="cycle" presStyleCnt="0">
        <dgm:presLayoutVars>
          <dgm:dir/>
          <dgm:resizeHandles val="exact"/>
        </dgm:presLayoutVars>
      </dgm:prSet>
      <dgm:spPr/>
    </dgm:pt>
    <dgm:pt modelId="{2F58F6FB-72A2-9440-87A1-4FEE0EDFE9E9}" type="pres">
      <dgm:prSet presAssocID="{BB1C0382-3CE1-5546-BF78-316EBEBD8936}" presName="node" presStyleLbl="node1" presStyleIdx="0" presStyleCnt="4">
        <dgm:presLayoutVars>
          <dgm:bulletEnabled val="1"/>
        </dgm:presLayoutVars>
      </dgm:prSet>
      <dgm:spPr/>
    </dgm:pt>
    <dgm:pt modelId="{1914E923-56CA-8240-B565-F737F88CABAA}" type="pres">
      <dgm:prSet presAssocID="{BB1C0382-3CE1-5546-BF78-316EBEBD8936}" presName="spNode" presStyleCnt="0"/>
      <dgm:spPr/>
    </dgm:pt>
    <dgm:pt modelId="{9B931B3C-7EED-AA4A-9A87-3CB4B3D07BC6}" type="pres">
      <dgm:prSet presAssocID="{26B262D9-B62F-1045-89CA-489C5CE4FFBE}" presName="sibTrans" presStyleLbl="sibTrans1D1" presStyleIdx="0" presStyleCnt="4"/>
      <dgm:spPr/>
    </dgm:pt>
    <dgm:pt modelId="{B6DCDB8F-D6D8-F94B-970C-9459A3F2EC81}" type="pres">
      <dgm:prSet presAssocID="{C810120D-ADBF-2144-9B5D-3F1DDDD77EA2}" presName="node" presStyleLbl="node1" presStyleIdx="1" presStyleCnt="4" custRadScaleRad="131923" custRadScaleInc="-963">
        <dgm:presLayoutVars>
          <dgm:bulletEnabled val="1"/>
        </dgm:presLayoutVars>
      </dgm:prSet>
      <dgm:spPr/>
    </dgm:pt>
    <dgm:pt modelId="{B68384C6-B829-E144-99B0-8BAB8893A736}" type="pres">
      <dgm:prSet presAssocID="{C810120D-ADBF-2144-9B5D-3F1DDDD77EA2}" presName="spNode" presStyleCnt="0"/>
      <dgm:spPr/>
    </dgm:pt>
    <dgm:pt modelId="{47184358-EFF9-5545-A3AB-C458BA12FE9D}" type="pres">
      <dgm:prSet presAssocID="{AA9A4380-1847-254C-AC37-811807373081}" presName="sibTrans" presStyleLbl="sibTrans1D1" presStyleIdx="1" presStyleCnt="4"/>
      <dgm:spPr/>
    </dgm:pt>
    <dgm:pt modelId="{9E43B656-71F0-8941-82FC-F9C5E723E605}" type="pres">
      <dgm:prSet presAssocID="{24FE7809-98F9-9049-9D4F-1D6DB0DFF8C4}" presName="node" presStyleLbl="node1" presStyleIdx="2" presStyleCnt="4">
        <dgm:presLayoutVars>
          <dgm:bulletEnabled val="1"/>
        </dgm:presLayoutVars>
      </dgm:prSet>
      <dgm:spPr/>
    </dgm:pt>
    <dgm:pt modelId="{E5FDB0F8-7ADE-9E49-BDE8-76BD51564310}" type="pres">
      <dgm:prSet presAssocID="{24FE7809-98F9-9049-9D4F-1D6DB0DFF8C4}" presName="spNode" presStyleCnt="0"/>
      <dgm:spPr/>
    </dgm:pt>
    <dgm:pt modelId="{F231706D-F0A2-0249-AAB9-5AD2B3D3FB17}" type="pres">
      <dgm:prSet presAssocID="{95CDDA64-85E8-2C47-9A5C-F09402BE1B7F}" presName="sibTrans" presStyleLbl="sibTrans1D1" presStyleIdx="2" presStyleCnt="4"/>
      <dgm:spPr/>
    </dgm:pt>
    <dgm:pt modelId="{1D39C7BD-3560-4046-83B0-B276A0BDE029}" type="pres">
      <dgm:prSet presAssocID="{08DBCE4F-A18A-F44C-AD8A-B08EE042509E}" presName="node" presStyleLbl="node1" presStyleIdx="3" presStyleCnt="4" custRadScaleRad="131258" custRadScaleInc="968">
        <dgm:presLayoutVars>
          <dgm:bulletEnabled val="1"/>
        </dgm:presLayoutVars>
      </dgm:prSet>
      <dgm:spPr/>
    </dgm:pt>
    <dgm:pt modelId="{02864819-355C-BB4C-9BD0-AC85BEA2CD7D}" type="pres">
      <dgm:prSet presAssocID="{08DBCE4F-A18A-F44C-AD8A-B08EE042509E}" presName="spNode" presStyleCnt="0"/>
      <dgm:spPr/>
    </dgm:pt>
    <dgm:pt modelId="{2F575F66-D63F-894E-87D3-5FB6B2BE89C2}" type="pres">
      <dgm:prSet presAssocID="{3BD89C4A-C757-604A-B51E-DD7176ADC1F7}" presName="sibTrans" presStyleLbl="sibTrans1D1" presStyleIdx="3" presStyleCnt="4"/>
      <dgm:spPr/>
    </dgm:pt>
  </dgm:ptLst>
  <dgm:cxnLst>
    <dgm:cxn modelId="{84C64A23-0A33-0C41-9BCE-09D956DC790C}" type="presOf" srcId="{95CDDA64-85E8-2C47-9A5C-F09402BE1B7F}" destId="{F231706D-F0A2-0249-AAB9-5AD2B3D3FB17}" srcOrd="0" destOrd="0" presId="urn:microsoft.com/office/officeart/2005/8/layout/cycle6"/>
    <dgm:cxn modelId="{DC106E25-38BE-114E-A168-11647473DFE2}" type="presOf" srcId="{26B262D9-B62F-1045-89CA-489C5CE4FFBE}" destId="{9B931B3C-7EED-AA4A-9A87-3CB4B3D07BC6}" srcOrd="0" destOrd="0" presId="urn:microsoft.com/office/officeart/2005/8/layout/cycle6"/>
    <dgm:cxn modelId="{275A342E-35BA-3741-89D6-5FF9C4CD3348}" type="presOf" srcId="{3BD89C4A-C757-604A-B51E-DD7176ADC1F7}" destId="{2F575F66-D63F-894E-87D3-5FB6B2BE89C2}" srcOrd="0" destOrd="0" presId="urn:microsoft.com/office/officeart/2005/8/layout/cycle6"/>
    <dgm:cxn modelId="{10067E31-644B-0B45-8FF2-042A4C906782}" srcId="{CDE19696-914B-0849-98BB-4551FE2771F9}" destId="{24FE7809-98F9-9049-9D4F-1D6DB0DFF8C4}" srcOrd="2" destOrd="0" parTransId="{B3857768-7670-024E-8ECF-90335AC813A3}" sibTransId="{95CDDA64-85E8-2C47-9A5C-F09402BE1B7F}"/>
    <dgm:cxn modelId="{857D2B46-1342-FD40-A540-95A851F9D830}" type="presOf" srcId="{24FE7809-98F9-9049-9D4F-1D6DB0DFF8C4}" destId="{9E43B656-71F0-8941-82FC-F9C5E723E605}" srcOrd="0" destOrd="0" presId="urn:microsoft.com/office/officeart/2005/8/layout/cycle6"/>
    <dgm:cxn modelId="{91A7355A-16F6-0840-869F-DC592B74BF72}" type="presOf" srcId="{AA9A4380-1847-254C-AC37-811807373081}" destId="{47184358-EFF9-5545-A3AB-C458BA12FE9D}" srcOrd="0" destOrd="0" presId="urn:microsoft.com/office/officeart/2005/8/layout/cycle6"/>
    <dgm:cxn modelId="{A4F84E6B-9298-C540-93E0-B1803788D57B}" type="presOf" srcId="{08DBCE4F-A18A-F44C-AD8A-B08EE042509E}" destId="{1D39C7BD-3560-4046-83B0-B276A0BDE029}" srcOrd="0" destOrd="0" presId="urn:microsoft.com/office/officeart/2005/8/layout/cycle6"/>
    <dgm:cxn modelId="{AF0D2872-FF97-DC4A-BD3C-B9B734FF2F41}" srcId="{CDE19696-914B-0849-98BB-4551FE2771F9}" destId="{C810120D-ADBF-2144-9B5D-3F1DDDD77EA2}" srcOrd="1" destOrd="0" parTransId="{B3BC3797-1F17-5F49-B3DE-A5F494B12B62}" sibTransId="{AA9A4380-1847-254C-AC37-811807373081}"/>
    <dgm:cxn modelId="{60098AA0-D323-2548-AA66-7D6C9289B079}" srcId="{CDE19696-914B-0849-98BB-4551FE2771F9}" destId="{BB1C0382-3CE1-5546-BF78-316EBEBD8936}" srcOrd="0" destOrd="0" parTransId="{8D91458B-621A-CF4B-851E-D1418650EFF4}" sibTransId="{26B262D9-B62F-1045-89CA-489C5CE4FFBE}"/>
    <dgm:cxn modelId="{75380AAC-D24A-F242-AFCF-01972C15D073}" type="presOf" srcId="{BB1C0382-3CE1-5546-BF78-316EBEBD8936}" destId="{2F58F6FB-72A2-9440-87A1-4FEE0EDFE9E9}" srcOrd="0" destOrd="0" presId="urn:microsoft.com/office/officeart/2005/8/layout/cycle6"/>
    <dgm:cxn modelId="{95F46DB3-ECAA-EF46-9AAF-37CB5D9CDE82}" srcId="{CDE19696-914B-0849-98BB-4551FE2771F9}" destId="{08DBCE4F-A18A-F44C-AD8A-B08EE042509E}" srcOrd="3" destOrd="0" parTransId="{6C47FFF9-2C34-3D40-990A-BC66F71E791B}" sibTransId="{3BD89C4A-C757-604A-B51E-DD7176ADC1F7}"/>
    <dgm:cxn modelId="{3B2655B4-B906-CE4B-98D3-424AD8E6497A}" type="presOf" srcId="{CDE19696-914B-0849-98BB-4551FE2771F9}" destId="{5FC72398-04AF-7149-A3D6-66C24A2E1EC7}" srcOrd="0" destOrd="0" presId="urn:microsoft.com/office/officeart/2005/8/layout/cycle6"/>
    <dgm:cxn modelId="{6C5E29CD-A9B4-CB4B-AF79-E398A05B206A}" type="presOf" srcId="{C810120D-ADBF-2144-9B5D-3F1DDDD77EA2}" destId="{B6DCDB8F-D6D8-F94B-970C-9459A3F2EC81}" srcOrd="0" destOrd="0" presId="urn:microsoft.com/office/officeart/2005/8/layout/cycle6"/>
    <dgm:cxn modelId="{79D9C5A8-E523-9143-AA8B-542EDFB45416}" type="presParOf" srcId="{5FC72398-04AF-7149-A3D6-66C24A2E1EC7}" destId="{2F58F6FB-72A2-9440-87A1-4FEE0EDFE9E9}" srcOrd="0" destOrd="0" presId="urn:microsoft.com/office/officeart/2005/8/layout/cycle6"/>
    <dgm:cxn modelId="{39AA4C27-82E0-384F-8AC9-8C6658D005F9}" type="presParOf" srcId="{5FC72398-04AF-7149-A3D6-66C24A2E1EC7}" destId="{1914E923-56CA-8240-B565-F737F88CABAA}" srcOrd="1" destOrd="0" presId="urn:microsoft.com/office/officeart/2005/8/layout/cycle6"/>
    <dgm:cxn modelId="{9440B16B-76F6-2545-9ECA-402A756C04FB}" type="presParOf" srcId="{5FC72398-04AF-7149-A3D6-66C24A2E1EC7}" destId="{9B931B3C-7EED-AA4A-9A87-3CB4B3D07BC6}" srcOrd="2" destOrd="0" presId="urn:microsoft.com/office/officeart/2005/8/layout/cycle6"/>
    <dgm:cxn modelId="{8C742AA8-396C-7B40-B386-D1F6D7F2748F}" type="presParOf" srcId="{5FC72398-04AF-7149-A3D6-66C24A2E1EC7}" destId="{B6DCDB8F-D6D8-F94B-970C-9459A3F2EC81}" srcOrd="3" destOrd="0" presId="urn:microsoft.com/office/officeart/2005/8/layout/cycle6"/>
    <dgm:cxn modelId="{F6FAA3CD-3035-AF43-A399-8B36B6E3A862}" type="presParOf" srcId="{5FC72398-04AF-7149-A3D6-66C24A2E1EC7}" destId="{B68384C6-B829-E144-99B0-8BAB8893A736}" srcOrd="4" destOrd="0" presId="urn:microsoft.com/office/officeart/2005/8/layout/cycle6"/>
    <dgm:cxn modelId="{AD1D49EF-2A8C-7F4E-AC52-D62F3BD3BD1B}" type="presParOf" srcId="{5FC72398-04AF-7149-A3D6-66C24A2E1EC7}" destId="{47184358-EFF9-5545-A3AB-C458BA12FE9D}" srcOrd="5" destOrd="0" presId="urn:microsoft.com/office/officeart/2005/8/layout/cycle6"/>
    <dgm:cxn modelId="{8E325EA2-1144-EC42-969E-24C168B751F3}" type="presParOf" srcId="{5FC72398-04AF-7149-A3D6-66C24A2E1EC7}" destId="{9E43B656-71F0-8941-82FC-F9C5E723E605}" srcOrd="6" destOrd="0" presId="urn:microsoft.com/office/officeart/2005/8/layout/cycle6"/>
    <dgm:cxn modelId="{E8F44DB8-862C-3846-8254-994DCA7B84AF}" type="presParOf" srcId="{5FC72398-04AF-7149-A3D6-66C24A2E1EC7}" destId="{E5FDB0F8-7ADE-9E49-BDE8-76BD51564310}" srcOrd="7" destOrd="0" presId="urn:microsoft.com/office/officeart/2005/8/layout/cycle6"/>
    <dgm:cxn modelId="{000AE3A6-B3D5-0642-BFE0-395CC39E7A41}" type="presParOf" srcId="{5FC72398-04AF-7149-A3D6-66C24A2E1EC7}" destId="{F231706D-F0A2-0249-AAB9-5AD2B3D3FB17}" srcOrd="8" destOrd="0" presId="urn:microsoft.com/office/officeart/2005/8/layout/cycle6"/>
    <dgm:cxn modelId="{0F628A89-FABA-B040-A937-B5E2AAD66759}" type="presParOf" srcId="{5FC72398-04AF-7149-A3D6-66C24A2E1EC7}" destId="{1D39C7BD-3560-4046-83B0-B276A0BDE029}" srcOrd="9" destOrd="0" presId="urn:microsoft.com/office/officeart/2005/8/layout/cycle6"/>
    <dgm:cxn modelId="{F0EFD04C-89FF-1E43-AB2C-F9239FACC292}" type="presParOf" srcId="{5FC72398-04AF-7149-A3D6-66C24A2E1EC7}" destId="{02864819-355C-BB4C-9BD0-AC85BEA2CD7D}" srcOrd="10" destOrd="0" presId="urn:microsoft.com/office/officeart/2005/8/layout/cycle6"/>
    <dgm:cxn modelId="{A5761338-87BF-9C4C-8651-81EB6A753A54}" type="presParOf" srcId="{5FC72398-04AF-7149-A3D6-66C24A2E1EC7}" destId="{2F575F66-D63F-894E-87D3-5FB6B2BE89C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B52A4640-FD85-D64F-8F35-E07304235F5F}" type="presOf" srcId="{2EC81A35-8D57-124B-ABCE-2ABCF936B667}" destId="{9EC0FAFF-6CE3-7640-BE7A-52C4AF5538E2}" srcOrd="1" destOrd="0" presId="urn:microsoft.com/office/officeart/2005/8/layout/venn1"/>
    <dgm:cxn modelId="{034C6D4E-2FBA-474A-9077-0FF8C9C804CA}" type="presOf" srcId="{C2DCDBC5-95E9-4F42-8754-6810EB41A3B6}" destId="{ABB0EE10-8504-404A-8824-5F22425D91BF}" srcOrd="0" destOrd="0" presId="urn:microsoft.com/office/officeart/2005/8/layout/venn1"/>
    <dgm:cxn modelId="{EF1E985C-4C83-514F-AAB7-E897E1014759}" type="presOf" srcId="{E47640B8-E388-6141-8043-F310278C03B2}" destId="{524DE1D1-1650-674C-AA9B-4DB5A8E1AD84}" srcOrd="1" destOrd="0" presId="urn:microsoft.com/office/officeart/2005/8/layout/venn1"/>
    <dgm:cxn modelId="{C3825867-C405-7B42-A7E5-424A4EAD6450}" type="presOf" srcId="{E47640B8-E388-6141-8043-F310278C03B2}" destId="{E0F896BF-E8D9-2145-B631-F874C101A436}" srcOrd="0" destOrd="0" presId="urn:microsoft.com/office/officeart/2005/8/layout/venn1"/>
    <dgm:cxn modelId="{E979DA97-980B-3643-BB92-317601AA8A1C}" type="presOf" srcId="{865D233C-903B-9F4C-9226-AC6433E046AF}" destId="{337EDADF-F20D-C040-81EA-8B0554C72AC2}" srcOrd="1" destOrd="0" presId="urn:microsoft.com/office/officeart/2005/8/layout/venn1"/>
    <dgm:cxn modelId="{3007A799-B6FD-C042-BC31-FD8640B2F69C}" type="presOf" srcId="{865D233C-903B-9F4C-9226-AC6433E046AF}" destId="{DDAD003A-79BB-F54B-8024-DA7A6A25F4EE}" srcOrd="0" destOrd="0" presId="urn:microsoft.com/office/officeart/2005/8/layout/venn1"/>
    <dgm:cxn modelId="{2BE821C9-2121-9B41-97DB-B374926960B4}" type="presOf" srcId="{2EC81A35-8D57-124B-ABCE-2ABCF936B667}" destId="{93E056BD-4766-394C-A4DC-5E4C2451228E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E3AA8411-1348-674D-BBB3-180030DCDE43}" type="presParOf" srcId="{ABB0EE10-8504-404A-8824-5F22425D91BF}" destId="{93E056BD-4766-394C-A4DC-5E4C2451228E}" srcOrd="0" destOrd="0" presId="urn:microsoft.com/office/officeart/2005/8/layout/venn1"/>
    <dgm:cxn modelId="{7BE10229-9ECC-B04C-BCBD-5C48734A388C}" type="presParOf" srcId="{ABB0EE10-8504-404A-8824-5F22425D91BF}" destId="{9EC0FAFF-6CE3-7640-BE7A-52C4AF5538E2}" srcOrd="1" destOrd="0" presId="urn:microsoft.com/office/officeart/2005/8/layout/venn1"/>
    <dgm:cxn modelId="{40178842-B790-BA4E-9D3B-93341614B1D0}" type="presParOf" srcId="{ABB0EE10-8504-404A-8824-5F22425D91BF}" destId="{E0F896BF-E8D9-2145-B631-F874C101A436}" srcOrd="2" destOrd="0" presId="urn:microsoft.com/office/officeart/2005/8/layout/venn1"/>
    <dgm:cxn modelId="{D1A9D604-ECA4-3A4F-AF71-6AC9ABA33704}" type="presParOf" srcId="{ABB0EE10-8504-404A-8824-5F22425D91BF}" destId="{524DE1D1-1650-674C-AA9B-4DB5A8E1AD84}" srcOrd="3" destOrd="0" presId="urn:microsoft.com/office/officeart/2005/8/layout/venn1"/>
    <dgm:cxn modelId="{6664AA12-529F-F740-887C-153AB714C68D}" type="presParOf" srcId="{ABB0EE10-8504-404A-8824-5F22425D91BF}" destId="{DDAD003A-79BB-F54B-8024-DA7A6A25F4EE}" srcOrd="4" destOrd="0" presId="urn:microsoft.com/office/officeart/2005/8/layout/venn1"/>
    <dgm:cxn modelId="{2240D205-BFFC-CB44-A1A3-BF8308066BC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AA7ACB3B-0DC9-F44A-91F2-35A535761FBF}" type="presOf" srcId="{E47640B8-E388-6141-8043-F310278C03B2}" destId="{E0F896BF-E8D9-2145-B631-F874C101A436}" srcOrd="0" destOrd="0" presId="urn:microsoft.com/office/officeart/2005/8/layout/venn1"/>
    <dgm:cxn modelId="{E651103E-1232-ED4F-999A-D7E850AA70FE}" type="presOf" srcId="{2EC81A35-8D57-124B-ABCE-2ABCF936B667}" destId="{93E056BD-4766-394C-A4DC-5E4C2451228E}" srcOrd="0" destOrd="0" presId="urn:microsoft.com/office/officeart/2005/8/layout/venn1"/>
    <dgm:cxn modelId="{73DB1964-0EB3-4A4A-ADBA-419CFE6FBA5E}" type="presOf" srcId="{865D233C-903B-9F4C-9226-AC6433E046AF}" destId="{DDAD003A-79BB-F54B-8024-DA7A6A25F4EE}" srcOrd="0" destOrd="0" presId="urn:microsoft.com/office/officeart/2005/8/layout/venn1"/>
    <dgm:cxn modelId="{F9D350B3-89E1-454F-B61F-2AF1CD196808}" type="presOf" srcId="{E47640B8-E388-6141-8043-F310278C03B2}" destId="{524DE1D1-1650-674C-AA9B-4DB5A8E1AD84}" srcOrd="1" destOrd="0" presId="urn:microsoft.com/office/officeart/2005/8/layout/venn1"/>
    <dgm:cxn modelId="{94C729CA-581B-F146-AB67-C831D468B72F}" type="presOf" srcId="{C2DCDBC5-95E9-4F42-8754-6810EB41A3B6}" destId="{ABB0EE10-8504-404A-8824-5F22425D91BF}" srcOrd="0" destOrd="0" presId="urn:microsoft.com/office/officeart/2005/8/layout/venn1"/>
    <dgm:cxn modelId="{C0C095CC-231E-0146-92E5-9F29AA876E53}" type="presOf" srcId="{2EC81A35-8D57-124B-ABCE-2ABCF936B667}" destId="{9EC0FAFF-6CE3-7640-BE7A-52C4AF5538E2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FC8FDED9-DE95-5F4F-BD5F-02B189DD940A}" type="presOf" srcId="{865D233C-903B-9F4C-9226-AC6433E046AF}" destId="{337EDADF-F20D-C040-81EA-8B0554C72AC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4EEC507-5C07-2541-A7D1-2C22C5DF6D86}" type="presParOf" srcId="{ABB0EE10-8504-404A-8824-5F22425D91BF}" destId="{93E056BD-4766-394C-A4DC-5E4C2451228E}" srcOrd="0" destOrd="0" presId="urn:microsoft.com/office/officeart/2005/8/layout/venn1"/>
    <dgm:cxn modelId="{17B6DDEC-2559-EE4A-A030-7626FC075293}" type="presParOf" srcId="{ABB0EE10-8504-404A-8824-5F22425D91BF}" destId="{9EC0FAFF-6CE3-7640-BE7A-52C4AF5538E2}" srcOrd="1" destOrd="0" presId="urn:microsoft.com/office/officeart/2005/8/layout/venn1"/>
    <dgm:cxn modelId="{AE5D67AE-214A-B04F-B8C3-5D26F3F716B4}" type="presParOf" srcId="{ABB0EE10-8504-404A-8824-5F22425D91BF}" destId="{E0F896BF-E8D9-2145-B631-F874C101A436}" srcOrd="2" destOrd="0" presId="urn:microsoft.com/office/officeart/2005/8/layout/venn1"/>
    <dgm:cxn modelId="{A33DB061-A248-424A-A132-B87A01D21DD9}" type="presParOf" srcId="{ABB0EE10-8504-404A-8824-5F22425D91BF}" destId="{524DE1D1-1650-674C-AA9B-4DB5A8E1AD84}" srcOrd="3" destOrd="0" presId="urn:microsoft.com/office/officeart/2005/8/layout/venn1"/>
    <dgm:cxn modelId="{383B8B92-0AFE-234E-B49E-0539FFD29D13}" type="presParOf" srcId="{ABB0EE10-8504-404A-8824-5F22425D91BF}" destId="{DDAD003A-79BB-F54B-8024-DA7A6A25F4EE}" srcOrd="4" destOrd="0" presId="urn:microsoft.com/office/officeart/2005/8/layout/venn1"/>
    <dgm:cxn modelId="{58E3E84C-94C5-7D43-BD72-3C069981F116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CD3312A-F231-7542-B9EA-BF2074BF41DB}" type="presOf" srcId="{E47640B8-E388-6141-8043-F310278C03B2}" destId="{E0F896BF-E8D9-2145-B631-F874C101A436}" srcOrd="0" destOrd="0" presId="urn:microsoft.com/office/officeart/2005/8/layout/venn1"/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FDA3CE65-B65F-6B47-BC31-24C11E75A7A1}" type="presOf" srcId="{865D233C-903B-9F4C-9226-AC6433E046AF}" destId="{337EDADF-F20D-C040-81EA-8B0554C72AC2}" srcOrd="1" destOrd="0" presId="urn:microsoft.com/office/officeart/2005/8/layout/venn1"/>
    <dgm:cxn modelId="{9429C596-5938-B640-8987-A241B5AB4A10}" type="presOf" srcId="{865D233C-903B-9F4C-9226-AC6433E046AF}" destId="{DDAD003A-79BB-F54B-8024-DA7A6A25F4EE}" srcOrd="0" destOrd="0" presId="urn:microsoft.com/office/officeart/2005/8/layout/venn1"/>
    <dgm:cxn modelId="{B41F079F-0FFE-D548-B045-9824CC8C760E}" type="presOf" srcId="{2EC81A35-8D57-124B-ABCE-2ABCF936B667}" destId="{93E056BD-4766-394C-A4DC-5E4C2451228E}" srcOrd="0" destOrd="0" presId="urn:microsoft.com/office/officeart/2005/8/layout/venn1"/>
    <dgm:cxn modelId="{304597B2-8DE7-9D47-AFBE-CD1672B2E916}" type="presOf" srcId="{E47640B8-E388-6141-8043-F310278C03B2}" destId="{524DE1D1-1650-674C-AA9B-4DB5A8E1AD84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9F8A5DE-78C0-374E-A895-76187DCD0D99}" type="presOf" srcId="{2EC81A35-8D57-124B-ABCE-2ABCF936B667}" destId="{9EC0FAFF-6CE3-7640-BE7A-52C4AF5538E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7467DFFE-6241-8244-91DF-5A08738C691F}" type="presOf" srcId="{C2DCDBC5-95E9-4F42-8754-6810EB41A3B6}" destId="{ABB0EE10-8504-404A-8824-5F22425D91BF}" srcOrd="0" destOrd="0" presId="urn:microsoft.com/office/officeart/2005/8/layout/venn1"/>
    <dgm:cxn modelId="{DC0B293C-5BE3-1F4B-B908-E2A8A265E1FA}" type="presParOf" srcId="{ABB0EE10-8504-404A-8824-5F22425D91BF}" destId="{93E056BD-4766-394C-A4DC-5E4C2451228E}" srcOrd="0" destOrd="0" presId="urn:microsoft.com/office/officeart/2005/8/layout/venn1"/>
    <dgm:cxn modelId="{4003E80E-8DD1-7841-BA63-707AE3E7DC98}" type="presParOf" srcId="{ABB0EE10-8504-404A-8824-5F22425D91BF}" destId="{9EC0FAFF-6CE3-7640-BE7A-52C4AF5538E2}" srcOrd="1" destOrd="0" presId="urn:microsoft.com/office/officeart/2005/8/layout/venn1"/>
    <dgm:cxn modelId="{7878769F-2B2A-BF4A-BD1D-8A97AFB45591}" type="presParOf" srcId="{ABB0EE10-8504-404A-8824-5F22425D91BF}" destId="{E0F896BF-E8D9-2145-B631-F874C101A436}" srcOrd="2" destOrd="0" presId="urn:microsoft.com/office/officeart/2005/8/layout/venn1"/>
    <dgm:cxn modelId="{0A788832-DA36-D944-ABC7-8566495CFDEC}" type="presParOf" srcId="{ABB0EE10-8504-404A-8824-5F22425D91BF}" destId="{524DE1D1-1650-674C-AA9B-4DB5A8E1AD84}" srcOrd="3" destOrd="0" presId="urn:microsoft.com/office/officeart/2005/8/layout/venn1"/>
    <dgm:cxn modelId="{7CCD2D93-0361-C04E-9431-3567F72B7D93}" type="presParOf" srcId="{ABB0EE10-8504-404A-8824-5F22425D91BF}" destId="{DDAD003A-79BB-F54B-8024-DA7A6A25F4EE}" srcOrd="4" destOrd="0" presId="urn:microsoft.com/office/officeart/2005/8/layout/venn1"/>
    <dgm:cxn modelId="{B0B6B778-2037-324C-9849-0F41E2BFA4EF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09A5E4-E10C-5F46-817A-9B23E11A8C74}" type="doc">
      <dgm:prSet loTypeId="urn:microsoft.com/office/officeart/2005/8/layout/venn1" loCatId="" qsTypeId="urn:microsoft.com/office/officeart/2005/8/quickstyle/simple1" qsCatId="simple" csTypeId="urn:microsoft.com/office/officeart/2005/8/colors/accent2_2" csCatId="accent2" phldr="1"/>
      <dgm:spPr/>
    </dgm:pt>
    <dgm:pt modelId="{1E9B037F-0EE2-B245-A2A1-0252FDC94E38}">
      <dgm:prSet phldrT="[Text]"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gm:t>
    </dgm:pt>
    <dgm:pt modelId="{16E077EC-C108-FC4D-9A8C-67DA06C23DD5}" type="parTrans" cxnId="{3DC52469-59B8-9C4F-BBFB-95CDD2FE90B9}">
      <dgm:prSet/>
      <dgm:spPr/>
      <dgm:t>
        <a:bodyPr/>
        <a:lstStyle/>
        <a:p>
          <a:endParaRPr lang="en-US"/>
        </a:p>
      </dgm:t>
    </dgm:pt>
    <dgm:pt modelId="{83F09924-6C22-F243-8812-53358E7CDB04}" type="sibTrans" cxnId="{3DC52469-59B8-9C4F-BBFB-95CDD2FE90B9}">
      <dgm:prSet/>
      <dgm:spPr/>
      <dgm:t>
        <a:bodyPr/>
        <a:lstStyle/>
        <a:p>
          <a:endParaRPr lang="en-US"/>
        </a:p>
      </dgm:t>
    </dgm:pt>
    <dgm:pt modelId="{B8CDFD27-FAF0-9A49-A1CF-97846BBD8A8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gm:t>
    </dgm:pt>
    <dgm:pt modelId="{60883BF1-D0D7-9C40-8FD4-F91833FF78A6}" type="parTrans" cxnId="{8F0B7052-A581-F84F-9DD0-41C019F51C5F}">
      <dgm:prSet/>
      <dgm:spPr/>
      <dgm:t>
        <a:bodyPr/>
        <a:lstStyle/>
        <a:p>
          <a:endParaRPr lang="en-US"/>
        </a:p>
      </dgm:t>
    </dgm:pt>
    <dgm:pt modelId="{EF286DBB-D80C-CD44-A477-2089F9302E30}" type="sibTrans" cxnId="{8F0B7052-A581-F84F-9DD0-41C019F51C5F}">
      <dgm:prSet/>
      <dgm:spPr/>
      <dgm:t>
        <a:bodyPr/>
        <a:lstStyle/>
        <a:p>
          <a:endParaRPr lang="en-US"/>
        </a:p>
      </dgm:t>
    </dgm:pt>
    <dgm:pt modelId="{EC45C1A3-26C7-0649-BF90-EFF6FC77067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gm:t>
    </dgm:pt>
    <dgm:pt modelId="{47C9E437-ACF1-E548-8706-B833B531A4B9}" type="parTrans" cxnId="{39C96463-F892-8A49-A2F9-B3AB4185105E}">
      <dgm:prSet/>
      <dgm:spPr/>
      <dgm:t>
        <a:bodyPr/>
        <a:lstStyle/>
        <a:p>
          <a:endParaRPr lang="en-US"/>
        </a:p>
      </dgm:t>
    </dgm:pt>
    <dgm:pt modelId="{A66DA4DE-87AF-3E4A-9E8B-0F59461B9B8B}" type="sibTrans" cxnId="{39C96463-F892-8A49-A2F9-B3AB4185105E}">
      <dgm:prSet/>
      <dgm:spPr/>
      <dgm:t>
        <a:bodyPr/>
        <a:lstStyle/>
        <a:p>
          <a:endParaRPr lang="en-US"/>
        </a:p>
      </dgm:t>
    </dgm:pt>
    <dgm:pt modelId="{73C1BF29-F70E-3948-9B50-B3A01DDFF686}" type="pres">
      <dgm:prSet presAssocID="{FF09A5E4-E10C-5F46-817A-9B23E11A8C74}" presName="compositeShape" presStyleCnt="0">
        <dgm:presLayoutVars>
          <dgm:chMax val="7"/>
          <dgm:dir/>
          <dgm:resizeHandles val="exact"/>
        </dgm:presLayoutVars>
      </dgm:prSet>
      <dgm:spPr/>
    </dgm:pt>
    <dgm:pt modelId="{6F1CD974-7F31-A14C-8E3E-8A426E5495F9}" type="pres">
      <dgm:prSet presAssocID="{1E9B037F-0EE2-B245-A2A1-0252FDC94E38}" presName="circ1" presStyleLbl="vennNode1" presStyleIdx="0" presStyleCnt="3" custLinFactNeighborX="0" custLinFactNeighborY="-5556"/>
      <dgm:spPr/>
    </dgm:pt>
    <dgm:pt modelId="{47E092A6-CF96-9141-BAAB-2CC2D109498C}" type="pres">
      <dgm:prSet presAssocID="{1E9B037F-0EE2-B245-A2A1-0252FDC94E3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ADAE058-6F55-2448-9EA6-0F97A68AB33E}" type="pres">
      <dgm:prSet presAssocID="{B8CDFD27-FAF0-9A49-A1CF-97846BBD8A80}" presName="circ2" presStyleLbl="vennNode1" presStyleIdx="1" presStyleCnt="3"/>
      <dgm:spPr/>
    </dgm:pt>
    <dgm:pt modelId="{98F58DB1-7C16-A246-8D2C-EA6EFB3E6AA5}" type="pres">
      <dgm:prSet presAssocID="{B8CDFD27-FAF0-9A49-A1CF-97846BBD8A8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75F3C9-EB33-3743-A0C7-55A35C20C178}" type="pres">
      <dgm:prSet presAssocID="{EC45C1A3-26C7-0649-BF90-EFF6FC77067E}" presName="circ3" presStyleLbl="vennNode1" presStyleIdx="2" presStyleCnt="3"/>
      <dgm:spPr/>
    </dgm:pt>
    <dgm:pt modelId="{0BCBECB7-79D8-724E-9479-FBCF141494EC}" type="pres">
      <dgm:prSet presAssocID="{EC45C1A3-26C7-0649-BF90-EFF6FC77067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F6D4A0C-4482-FA44-B699-530427994F10}" type="presOf" srcId="{EC45C1A3-26C7-0649-BF90-EFF6FC77067E}" destId="{0BCBECB7-79D8-724E-9479-FBCF141494EC}" srcOrd="1" destOrd="0" presId="urn:microsoft.com/office/officeart/2005/8/layout/venn1"/>
    <dgm:cxn modelId="{8F0B7052-A581-F84F-9DD0-41C019F51C5F}" srcId="{FF09A5E4-E10C-5F46-817A-9B23E11A8C74}" destId="{B8CDFD27-FAF0-9A49-A1CF-97846BBD8A80}" srcOrd="1" destOrd="0" parTransId="{60883BF1-D0D7-9C40-8FD4-F91833FF78A6}" sibTransId="{EF286DBB-D80C-CD44-A477-2089F9302E30}"/>
    <dgm:cxn modelId="{39C96463-F892-8A49-A2F9-B3AB4185105E}" srcId="{FF09A5E4-E10C-5F46-817A-9B23E11A8C74}" destId="{EC45C1A3-26C7-0649-BF90-EFF6FC77067E}" srcOrd="2" destOrd="0" parTransId="{47C9E437-ACF1-E548-8706-B833B531A4B9}" sibTransId="{A66DA4DE-87AF-3E4A-9E8B-0F59461B9B8B}"/>
    <dgm:cxn modelId="{3DC52469-59B8-9C4F-BBFB-95CDD2FE90B9}" srcId="{FF09A5E4-E10C-5F46-817A-9B23E11A8C74}" destId="{1E9B037F-0EE2-B245-A2A1-0252FDC94E38}" srcOrd="0" destOrd="0" parTransId="{16E077EC-C108-FC4D-9A8C-67DA06C23DD5}" sibTransId="{83F09924-6C22-F243-8812-53358E7CDB04}"/>
    <dgm:cxn modelId="{99E25180-07CE-4542-BFB1-4D9C951D4B0C}" type="presOf" srcId="{1E9B037F-0EE2-B245-A2A1-0252FDC94E38}" destId="{6F1CD974-7F31-A14C-8E3E-8A426E5495F9}" srcOrd="0" destOrd="0" presId="urn:microsoft.com/office/officeart/2005/8/layout/venn1"/>
    <dgm:cxn modelId="{7EDC3DA9-A9E5-AD40-AAF3-E8C1E8F25F7D}" type="presOf" srcId="{B8CDFD27-FAF0-9A49-A1CF-97846BBD8A80}" destId="{4ADAE058-6F55-2448-9EA6-0F97A68AB33E}" srcOrd="0" destOrd="0" presId="urn:microsoft.com/office/officeart/2005/8/layout/venn1"/>
    <dgm:cxn modelId="{EE4107C8-511D-A047-90EB-E4E9C629655D}" type="presOf" srcId="{B8CDFD27-FAF0-9A49-A1CF-97846BBD8A80}" destId="{98F58DB1-7C16-A246-8D2C-EA6EFB3E6AA5}" srcOrd="1" destOrd="0" presId="urn:microsoft.com/office/officeart/2005/8/layout/venn1"/>
    <dgm:cxn modelId="{902AA4D0-B8D5-8542-B502-643AB77EA868}" type="presOf" srcId="{EC45C1A3-26C7-0649-BF90-EFF6FC77067E}" destId="{5775F3C9-EB33-3743-A0C7-55A35C20C178}" srcOrd="0" destOrd="0" presId="urn:microsoft.com/office/officeart/2005/8/layout/venn1"/>
    <dgm:cxn modelId="{4279A6D4-840C-854F-A257-30E4048F45B8}" type="presOf" srcId="{1E9B037F-0EE2-B245-A2A1-0252FDC94E38}" destId="{47E092A6-CF96-9141-BAAB-2CC2D109498C}" srcOrd="1" destOrd="0" presId="urn:microsoft.com/office/officeart/2005/8/layout/venn1"/>
    <dgm:cxn modelId="{352AFCDD-CED0-5A4D-A484-CDCB071D6394}" type="presOf" srcId="{FF09A5E4-E10C-5F46-817A-9B23E11A8C74}" destId="{73C1BF29-F70E-3948-9B50-B3A01DDFF686}" srcOrd="0" destOrd="0" presId="urn:microsoft.com/office/officeart/2005/8/layout/venn1"/>
    <dgm:cxn modelId="{094D5B1A-B4FB-CC4B-8D26-25625A7EC4B0}" type="presParOf" srcId="{73C1BF29-F70E-3948-9B50-B3A01DDFF686}" destId="{6F1CD974-7F31-A14C-8E3E-8A426E5495F9}" srcOrd="0" destOrd="0" presId="urn:microsoft.com/office/officeart/2005/8/layout/venn1"/>
    <dgm:cxn modelId="{BAAC7B80-B0CA-5D41-97C1-4A21D78FE9C4}" type="presParOf" srcId="{73C1BF29-F70E-3948-9B50-B3A01DDFF686}" destId="{47E092A6-CF96-9141-BAAB-2CC2D109498C}" srcOrd="1" destOrd="0" presId="urn:microsoft.com/office/officeart/2005/8/layout/venn1"/>
    <dgm:cxn modelId="{12EF4AD1-E3A8-5C40-B722-3F4C1ED3A376}" type="presParOf" srcId="{73C1BF29-F70E-3948-9B50-B3A01DDFF686}" destId="{4ADAE058-6F55-2448-9EA6-0F97A68AB33E}" srcOrd="2" destOrd="0" presId="urn:microsoft.com/office/officeart/2005/8/layout/venn1"/>
    <dgm:cxn modelId="{BB214197-627F-4A45-B5A9-D5C1A5CAB357}" type="presParOf" srcId="{73C1BF29-F70E-3948-9B50-B3A01DDFF686}" destId="{98F58DB1-7C16-A246-8D2C-EA6EFB3E6AA5}" srcOrd="3" destOrd="0" presId="urn:microsoft.com/office/officeart/2005/8/layout/venn1"/>
    <dgm:cxn modelId="{3AE2873B-F81A-644E-8788-B0E172D0768F}" type="presParOf" srcId="{73C1BF29-F70E-3948-9B50-B3A01DDFF686}" destId="{5775F3C9-EB33-3743-A0C7-55A35C20C178}" srcOrd="4" destOrd="0" presId="urn:microsoft.com/office/officeart/2005/8/layout/venn1"/>
    <dgm:cxn modelId="{5EFB19C3-B67E-594A-A5B3-DC7079EBB169}" type="presParOf" srcId="{73C1BF29-F70E-3948-9B50-B3A01DDFF686}" destId="{0BCBECB7-79D8-724E-9479-FBCF141494E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8F6FB-72A2-9440-87A1-4FEE0EDFE9E9}">
      <dsp:nvSpPr>
        <dsp:cNvPr id="0" name=""/>
        <dsp:cNvSpPr/>
      </dsp:nvSpPr>
      <dsp:spPr>
        <a:xfrm>
          <a:off x="3646366" y="954"/>
          <a:ext cx="1298303" cy="84389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Yuanti TC" panose="02010600040101010101" pitchFamily="2" charset="-120"/>
              <a:ea typeface="Yuanti TC" panose="02010600040101010101" pitchFamily="2" charset="-120"/>
            </a:rPr>
            <a:t>Listening</a:t>
          </a:r>
        </a:p>
      </dsp:txBody>
      <dsp:txXfrm>
        <a:off x="3687562" y="42150"/>
        <a:ext cx="1215911" cy="761505"/>
      </dsp:txXfrm>
    </dsp:sp>
    <dsp:sp modelId="{9B931B3C-7EED-AA4A-9A87-3CB4B3D07BC6}">
      <dsp:nvSpPr>
        <dsp:cNvPr id="0" name=""/>
        <dsp:cNvSpPr/>
      </dsp:nvSpPr>
      <dsp:spPr>
        <a:xfrm>
          <a:off x="3424703" y="577588"/>
          <a:ext cx="2787079" cy="2787079"/>
        </a:xfrm>
        <a:custGeom>
          <a:avLst/>
          <a:gdLst/>
          <a:ahLst/>
          <a:cxnLst/>
          <a:rect l="0" t="0" r="0" b="0"/>
          <a:pathLst>
            <a:path>
              <a:moveTo>
                <a:pt x="1533823" y="7078"/>
              </a:moveTo>
              <a:arcTo wR="1393539" hR="1393539" stAng="16546656" swAng="352725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DCDB8F-D6D8-F94B-970C-9459A3F2EC81}">
      <dsp:nvSpPr>
        <dsp:cNvPr id="0" name=""/>
        <dsp:cNvSpPr/>
      </dsp:nvSpPr>
      <dsp:spPr>
        <a:xfrm>
          <a:off x="5484742" y="1385224"/>
          <a:ext cx="1298303" cy="8438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Yuanti TC" panose="02010600040101010101" pitchFamily="2" charset="-120"/>
              <a:ea typeface="Yuanti TC" panose="02010600040101010101" pitchFamily="2" charset="-120"/>
            </a:rPr>
            <a:t>Speaking</a:t>
          </a:r>
        </a:p>
      </dsp:txBody>
      <dsp:txXfrm>
        <a:off x="5525938" y="1426420"/>
        <a:ext cx="1215911" cy="761505"/>
      </dsp:txXfrm>
    </dsp:sp>
    <dsp:sp modelId="{47184358-EFF9-5545-A3AB-C458BA12FE9D}">
      <dsp:nvSpPr>
        <dsp:cNvPr id="0" name=""/>
        <dsp:cNvSpPr/>
      </dsp:nvSpPr>
      <dsp:spPr>
        <a:xfrm>
          <a:off x="3420473" y="268609"/>
          <a:ext cx="2787079" cy="2787079"/>
        </a:xfrm>
        <a:custGeom>
          <a:avLst/>
          <a:gdLst/>
          <a:ahLst/>
          <a:cxnLst/>
          <a:rect l="0" t="0" r="0" b="0"/>
          <a:pathLst>
            <a:path>
              <a:moveTo>
                <a:pt x="2660739" y="1973330"/>
              </a:moveTo>
              <a:arcTo wR="1393539" hR="1393539" stAng="1475150" swAng="3567362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43B656-71F0-8941-82FC-F9C5E723E605}">
      <dsp:nvSpPr>
        <dsp:cNvPr id="0" name=""/>
        <dsp:cNvSpPr/>
      </dsp:nvSpPr>
      <dsp:spPr>
        <a:xfrm>
          <a:off x="3646366" y="2788034"/>
          <a:ext cx="1298303" cy="8438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Yuanti TC" panose="02010600040101010101" pitchFamily="2" charset="-120"/>
              <a:ea typeface="Yuanti TC" panose="02010600040101010101" pitchFamily="2" charset="-120"/>
            </a:rPr>
            <a:t>Reading</a:t>
          </a:r>
        </a:p>
      </dsp:txBody>
      <dsp:txXfrm>
        <a:off x="3687562" y="2829230"/>
        <a:ext cx="1215911" cy="761505"/>
      </dsp:txXfrm>
    </dsp:sp>
    <dsp:sp modelId="{F231706D-F0A2-0249-AAB9-5AD2B3D3FB17}">
      <dsp:nvSpPr>
        <dsp:cNvPr id="0" name=""/>
        <dsp:cNvSpPr/>
      </dsp:nvSpPr>
      <dsp:spPr>
        <a:xfrm>
          <a:off x="2393426" y="269582"/>
          <a:ext cx="2787079" cy="2787079"/>
        </a:xfrm>
        <a:custGeom>
          <a:avLst/>
          <a:gdLst/>
          <a:ahLst/>
          <a:cxnLst/>
          <a:rect l="0" t="0" r="0" b="0"/>
          <a:pathLst>
            <a:path>
              <a:moveTo>
                <a:pt x="1239031" y="2778487"/>
              </a:moveTo>
              <a:arcTo wR="1393539" hR="1393539" stAng="5781945" swAng="3545723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39C7BD-3560-4046-83B0-B276A0BDE029}">
      <dsp:nvSpPr>
        <dsp:cNvPr id="0" name=""/>
        <dsp:cNvSpPr/>
      </dsp:nvSpPr>
      <dsp:spPr>
        <a:xfrm>
          <a:off x="1817257" y="1385223"/>
          <a:ext cx="1298303" cy="8438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Yuanti TC" panose="02010600040101010101" pitchFamily="2" charset="-120"/>
              <a:ea typeface="Yuanti TC" panose="02010600040101010101" pitchFamily="2" charset="-120"/>
            </a:rPr>
            <a:t>Writing</a:t>
          </a:r>
        </a:p>
      </dsp:txBody>
      <dsp:txXfrm>
        <a:off x="1858453" y="1426419"/>
        <a:ext cx="1215911" cy="761505"/>
      </dsp:txXfrm>
    </dsp:sp>
    <dsp:sp modelId="{2F575F66-D63F-894E-87D3-5FB6B2BE89C2}">
      <dsp:nvSpPr>
        <dsp:cNvPr id="0" name=""/>
        <dsp:cNvSpPr/>
      </dsp:nvSpPr>
      <dsp:spPr>
        <a:xfrm>
          <a:off x="2389224" y="576643"/>
          <a:ext cx="2787079" cy="2787079"/>
        </a:xfrm>
        <a:custGeom>
          <a:avLst/>
          <a:gdLst/>
          <a:ahLst/>
          <a:cxnLst/>
          <a:rect l="0" t="0" r="0" b="0"/>
          <a:pathLst>
            <a:path>
              <a:moveTo>
                <a:pt x="134590" y="796044"/>
              </a:moveTo>
              <a:arcTo wR="1393539" hR="1393539" stAng="12323337" swAng="3505490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2125678" y="0"/>
          <a:ext cx="4132624" cy="2266200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2676695" y="396585"/>
        <a:ext cx="3030591" cy="1019790"/>
      </dsp:txXfrm>
    </dsp:sp>
    <dsp:sp modelId="{E0F896BF-E8D9-2145-B631-F874C101A436}">
      <dsp:nvSpPr>
        <dsp:cNvPr id="0" name=""/>
        <dsp:cNvSpPr/>
      </dsp:nvSpPr>
      <dsp:spPr>
        <a:xfrm>
          <a:off x="3968531" y="1221853"/>
          <a:ext cx="3750429" cy="2438400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5115538" y="1851773"/>
        <a:ext cx="2250257" cy="1341120"/>
      </dsp:txXfrm>
    </dsp:sp>
    <dsp:sp modelId="{DDAD003A-79BB-F54B-8024-DA7A6A25F4EE}">
      <dsp:nvSpPr>
        <dsp:cNvPr id="0" name=""/>
        <dsp:cNvSpPr/>
      </dsp:nvSpPr>
      <dsp:spPr>
        <a:xfrm>
          <a:off x="760020" y="1353137"/>
          <a:ext cx="3750429" cy="2320625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1113185" y="1952632"/>
        <a:ext cx="2250257" cy="12763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CD974-7F31-A14C-8E3E-8A426E5495F9}">
      <dsp:nvSpPr>
        <dsp:cNvPr id="0" name=""/>
        <dsp:cNvSpPr/>
      </dsp:nvSpPr>
      <dsp:spPr>
        <a:xfrm>
          <a:off x="2891313" y="0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sp:txBody>
      <dsp:txXfrm>
        <a:off x="3278536" y="508230"/>
        <a:ext cx="2129726" cy="1306877"/>
      </dsp:txXfrm>
    </dsp:sp>
    <dsp:sp modelId="{4ADAE058-6F55-2448-9EA6-0F97A68AB33E}">
      <dsp:nvSpPr>
        <dsp:cNvPr id="0" name=""/>
        <dsp:cNvSpPr/>
      </dsp:nvSpPr>
      <dsp:spPr>
        <a:xfrm>
          <a:off x="3939235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sp:txBody>
      <dsp:txXfrm>
        <a:off x="4827428" y="2625856"/>
        <a:ext cx="1742503" cy="1597295"/>
      </dsp:txXfrm>
    </dsp:sp>
    <dsp:sp modelId="{5775F3C9-EB33-3743-A0C7-55A35C20C178}">
      <dsp:nvSpPr>
        <dsp:cNvPr id="0" name=""/>
        <dsp:cNvSpPr/>
      </dsp:nvSpPr>
      <dsp:spPr>
        <a:xfrm>
          <a:off x="1843391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sp:txBody>
      <dsp:txXfrm>
        <a:off x="2116867" y="2625856"/>
        <a:ext cx="1742503" cy="1597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24BDA-D6BF-4386-9525-DF906CDAA658}" type="datetimeFigureOut">
              <a:rPr lang="en-US" smtClean="0"/>
              <a:t>1/14/20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48857-A4E2-47A3-BE24-C42D3BE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A71-C697-4FEB-8778-C5F523E41333}" type="datetimeFigureOut">
              <a:rPr lang="en-US" smtClean="0"/>
              <a:t>1/14/20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8B76-325F-4EB6-B770-D7CFC87B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60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5333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6033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2152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05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9" name="Google Shape;1179;p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0" name="Google Shape;1180;p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699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2492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9750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427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2349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657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7388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5" name="Google Shape;315;p28:notes"/>
          <p:cNvSpPr txBox="1">
            <a:spLocks noGrp="1"/>
          </p:cNvSpPr>
          <p:nvPr>
            <p:ph type="body" idx="1"/>
          </p:nvPr>
        </p:nvSpPr>
        <p:spPr>
          <a:xfrm>
            <a:off x="684213" y="4343400"/>
            <a:ext cx="5489575" cy="41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941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0756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3549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64984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2647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3159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4095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58150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24995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2827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4685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46656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10463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7388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5" name="Google Shape;315;p28:notes"/>
          <p:cNvSpPr txBox="1">
            <a:spLocks noGrp="1"/>
          </p:cNvSpPr>
          <p:nvPr>
            <p:ph type="body" idx="1"/>
          </p:nvPr>
        </p:nvSpPr>
        <p:spPr>
          <a:xfrm>
            <a:off x="684213" y="4343400"/>
            <a:ext cx="5489575" cy="41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0671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9515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7388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9" name="Google Shape;539;p49:notes"/>
          <p:cNvSpPr txBox="1">
            <a:spLocks noGrp="1"/>
          </p:cNvSpPr>
          <p:nvPr>
            <p:ph type="body" idx="1"/>
          </p:nvPr>
        </p:nvSpPr>
        <p:spPr>
          <a:xfrm>
            <a:off x="684213" y="4343400"/>
            <a:ext cx="5489575" cy="41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4465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78264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72105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54786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71991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74011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7499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4419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31767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74604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41771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84853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1696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25960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61745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36508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24152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690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33128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71044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66963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30618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78301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23632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74989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09857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0161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3900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520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56781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77800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B616-07E6-0148-BF87-30EC47C44EC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928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103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90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138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124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72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144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3183556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145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8564368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151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71995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02826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152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1492443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158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9146210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159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9189990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160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8139212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164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19125904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166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11942993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167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295229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170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04757039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3630FE6-A2CF-48A0-906F-EED471A65489}" type="slidenum">
              <a:rPr lang="en-US" smtClean="0">
                <a:latin typeface="Arial" charset="0"/>
              </a:rPr>
              <a:pPr/>
              <a:t>176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1800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6A6154E-CB59-4F7A-A377-9AAE74B76914}" type="slidenum">
              <a:rPr lang="en-US" smtClean="0">
                <a:latin typeface="Arial" charset="0"/>
              </a:rPr>
              <a:pPr/>
              <a:t>177</a:t>
            </a:fld>
            <a:endParaRPr lang="en-US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45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589920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C0BC2-6F34-4F44-83ED-54E16CA5245B}" type="slidenum">
              <a:rPr lang="en-US" smtClean="0">
                <a:latin typeface="Arial" charset="0"/>
              </a:rPr>
              <a:pPr/>
              <a:t>178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09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C0BC2-6F34-4F44-83ED-54E16CA5245B}" type="slidenum">
              <a:rPr lang="en-US" smtClean="0">
                <a:latin typeface="Arial" charset="0"/>
              </a:rPr>
              <a:pPr/>
              <a:t>179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7690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80F5BCC-2725-4AEC-B9EA-B2254F6B557A}" type="slidenum">
              <a:rPr lang="en-US" smtClean="0">
                <a:latin typeface="Arial" charset="0"/>
              </a:rPr>
              <a:pPr/>
              <a:t>181</a:t>
            </a:fld>
            <a:endParaRPr lang="en-US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1651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60E82FAD-744C-4F7B-832D-7F4A25437A3E}" type="slidenum">
              <a:rPr lang="en-US" smtClean="0">
                <a:latin typeface="Arial" charset="0"/>
              </a:rPr>
              <a:pPr/>
              <a:t>182</a:t>
            </a:fld>
            <a:endParaRPr lang="en-US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121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F1D612-B9E3-46CE-B292-8F6F8000837A}" type="slidenum">
              <a:rPr lang="en-US" smtClean="0">
                <a:latin typeface="Arial" charset="0"/>
              </a:rPr>
              <a:pPr/>
              <a:t>183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6872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F1D612-B9E3-46CE-B292-8F6F8000837A}" type="slidenum">
              <a:rPr lang="en-US" smtClean="0">
                <a:latin typeface="Arial" charset="0"/>
              </a:rPr>
              <a:pPr/>
              <a:t>184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8549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187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2136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1D90364-D466-459E-B2F4-0D520B3CF2DF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188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4326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189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8253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BCD7E89-3AEE-468B-8DA2-1E0665EEE52F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190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88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966898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486BBDA-3BF3-440D-8F23-E92CEFC65552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192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1. Yellow handouts: Multiplication and division</a:t>
            </a:r>
          </a:p>
        </p:txBody>
      </p:sp>
    </p:spTree>
    <p:extLst>
      <p:ext uri="{BB962C8B-B14F-4D97-AF65-F5344CB8AC3E}">
        <p14:creationId xmlns:p14="http://schemas.microsoft.com/office/powerpoint/2010/main" val="289779514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66226E-2A90-46CC-808E-4369BEA24E67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193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5659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66226E-2A90-46CC-808E-4369BEA24E67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195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3167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14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9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374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A3F8D-C5E3-9940-8911-D250427A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AD53D-92E9-C347-B9C8-822C9A67E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58E8D-8668-714B-A8A1-8C3CDC8D9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0C641-F93E-6F41-964B-B03DE58C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7C10B-D44F-AF41-AC93-C61AD9A045BB}" type="datetimeFigureOut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C35C6-2414-A746-8F67-6AD000D7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1352" y="6520749"/>
            <a:ext cx="1785667" cy="1538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BC3C8-672D-F14B-A492-44744ACE2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33B0-2AE4-C447-9FBE-48C239E3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6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31" y="3962400"/>
            <a:ext cx="9137650" cy="289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9484"/>
            <a:ext cx="8686800" cy="1353965"/>
          </a:xfrm>
        </p:spPr>
        <p:txBody>
          <a:bodyPr anchor="t" anchorCtr="0"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16280"/>
            <a:ext cx="8686800" cy="69494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978771" y="6479523"/>
            <a:ext cx="1936630" cy="153888"/>
          </a:xfr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4" y="4496619"/>
            <a:ext cx="4138682" cy="845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055" y="4675708"/>
            <a:ext cx="3568974" cy="3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8686800" cy="11430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30890"/>
            <a:ext cx="8686800" cy="9509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8686800" cy="4632325"/>
          </a:xfrm>
        </p:spPr>
        <p:txBody>
          <a:bodyPr>
            <a:normAutofit/>
          </a:bodyPr>
          <a:lstStyle>
            <a:lvl1pPr marL="457200" indent="-457200">
              <a:defRPr sz="1800"/>
            </a:lvl1pPr>
            <a:lvl2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2pPr>
            <a:lvl3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3pPr>
            <a:lvl4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4pPr>
            <a:lvl5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1143000"/>
          </a:xfrm>
        </p:spPr>
        <p:txBody>
          <a:bodyPr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2357120"/>
            <a:ext cx="8686800" cy="2971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1588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8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2055813"/>
            <a:ext cx="8224699" cy="385200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</a:t>
            </a:r>
          </a:p>
          <a:p>
            <a:pPr lvl="4"/>
            <a:r>
              <a:rPr lang="en-US" dirty="0"/>
              <a:t>Five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	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55131" y="6507316"/>
            <a:ext cx="157094" cy="153888"/>
          </a:xfrm>
        </p:spPr>
        <p:txBody>
          <a:bodyPr wrap="none" anchor="b" anchorCtr="0"/>
          <a:lstStyle/>
          <a:p>
            <a:pPr algn="r"/>
            <a:fld id="{F3477EC8-074D-41C4-94AE-E9EA7CEEA348}" type="slidenum">
              <a:rPr>
                <a:solidFill>
                  <a:srgbClr val="FFFFFF">
                    <a:lumMod val="75000"/>
                  </a:srgbClr>
                </a:solidFill>
              </a:rPr>
              <a:pPr algn="r"/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88" y="6178549"/>
            <a:ext cx="9137650" cy="68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128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Copyright 2018 Sarah R. Powell,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AA06DC5-620C-4D3C-B416-7C1D0B3914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0ACF3-191B-504D-875D-F6B380D8E55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995" y="6410674"/>
            <a:ext cx="2841767" cy="448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89429F-A504-594D-BD96-96E6F8CE5EB1}"/>
              </a:ext>
            </a:extLst>
          </p:cNvPr>
          <p:cNvSpPr txBox="1"/>
          <p:nvPr userDrawn="1"/>
        </p:nvSpPr>
        <p:spPr>
          <a:xfrm>
            <a:off x="-1888" y="6595289"/>
            <a:ext cx="4300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R. Powell, Ph.D.</a:t>
            </a:r>
            <a:r>
              <a:rPr lang="en-US" sz="120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© 2020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3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rgbClr val="FF93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chemeClr val="accent4">
            <a:lumMod val="75000"/>
          </a:schemeClr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571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798513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0287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sagepub.com/doi/full/10.1177/0040059916654901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70.tiff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9.tiff"/><Relationship Id="rId4" Type="http://schemas.openxmlformats.org/officeDocument/2006/relationships/diagramLayout" Target="../diagrams/layout3.xml"/><Relationship Id="rId9" Type="http://schemas.openxmlformats.org/officeDocument/2006/relationships/image" Target="../media/image68.tiff"/></Relationships>
</file>

<file path=ppt/slides/_rels/slide1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QuickStyle" Target="../diagrams/quickStyle4.xml"/><Relationship Id="rId3" Type="http://schemas.openxmlformats.org/officeDocument/2006/relationships/image" Target="../media/image71.jpeg"/><Relationship Id="rId7" Type="http://schemas.microsoft.com/office/2007/relationships/hdphoto" Target="../media/hdphoto1.wdp"/><Relationship Id="rId12" Type="http://schemas.openxmlformats.org/officeDocument/2006/relationships/diagramLayout" Target="../diagrams/layout4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11" Type="http://schemas.openxmlformats.org/officeDocument/2006/relationships/diagramData" Target="../diagrams/data4.xml"/><Relationship Id="rId5" Type="http://schemas.openxmlformats.org/officeDocument/2006/relationships/image" Target="../media/image73.tiff"/><Relationship Id="rId15" Type="http://schemas.microsoft.com/office/2007/relationships/diagramDrawing" Target="../diagrams/drawing4.xml"/><Relationship Id="rId10" Type="http://schemas.microsoft.com/office/2007/relationships/hdphoto" Target="../media/hdphoto4.wdp"/><Relationship Id="rId4" Type="http://schemas.openxmlformats.org/officeDocument/2006/relationships/image" Target="../media/image72.tiff"/><Relationship Id="rId9" Type="http://schemas.microsoft.com/office/2007/relationships/hdphoto" Target="../media/hdphoto3.wdp"/><Relationship Id="rId14" Type="http://schemas.openxmlformats.org/officeDocument/2006/relationships/diagramColors" Target="../diagrams/colors4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77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7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7.png"/><Relationship Id="rId4" Type="http://schemas.openxmlformats.org/officeDocument/2006/relationships/image" Target="../media/image9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png"/><Relationship Id="rId4" Type="http://schemas.openxmlformats.org/officeDocument/2006/relationships/image" Target="../media/image97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iff"/><Relationship Id="rId2" Type="http://schemas.openxmlformats.org/officeDocument/2006/relationships/image" Target="../media/image128.tiff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tiff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tiff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iff"/><Relationship Id="rId2" Type="http://schemas.openxmlformats.org/officeDocument/2006/relationships/image" Target="../media/image128.tiff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tif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tiff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iff"/><Relationship Id="rId2" Type="http://schemas.openxmlformats.org/officeDocument/2006/relationships/image" Target="../media/image128.tiff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0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0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0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0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0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iff"/><Relationship Id="rId2" Type="http://schemas.openxmlformats.org/officeDocument/2006/relationships/image" Target="../media/image128.tiff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iff"/><Relationship Id="rId2" Type="http://schemas.openxmlformats.org/officeDocument/2006/relationships/image" Target="../media/image128.tiff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110.png"/><Relationship Id="rId4" Type="http://schemas.openxmlformats.org/officeDocument/2006/relationships/image" Target="../media/image101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725" y="1218986"/>
            <a:ext cx="82656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Considerations for Mathematics Intervention</a:t>
            </a:r>
          </a:p>
        </p:txBody>
      </p:sp>
    </p:spTree>
    <p:extLst>
      <p:ext uri="{BB962C8B-B14F-4D97-AF65-F5344CB8AC3E}">
        <p14:creationId xmlns:p14="http://schemas.microsoft.com/office/powerpoint/2010/main" val="234286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Google Shape;1069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6807" y="60888"/>
            <a:ext cx="7123839" cy="65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115"/>
          <p:cNvSpPr txBox="1"/>
          <p:nvPr/>
        </p:nvSpPr>
        <p:spPr>
          <a:xfrm>
            <a:off x="6254018" y="4080669"/>
            <a:ext cx="2994362" cy="372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method or strategy that has shown </a:t>
            </a: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consistent and positive </a:t>
            </a: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/>
          </a:p>
        </p:txBody>
      </p:sp>
      <p:sp>
        <p:nvSpPr>
          <p:cNvPr id="1072" name="Google Shape;1072;p115"/>
          <p:cNvSpPr txBox="1"/>
          <p:nvPr/>
        </p:nvSpPr>
        <p:spPr>
          <a:xfrm>
            <a:off x="175646" y="3288186"/>
            <a:ext cx="46367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evidence-based intervention</a:t>
            </a:r>
            <a:endParaRPr/>
          </a:p>
        </p:txBody>
      </p:sp>
      <p:sp>
        <p:nvSpPr>
          <p:cNvPr id="1073" name="Google Shape;1073;p115"/>
          <p:cNvSpPr txBox="1"/>
          <p:nvPr/>
        </p:nvSpPr>
        <p:spPr>
          <a:xfrm>
            <a:off x="1136980" y="4171294"/>
            <a:ext cx="39694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9300"/>
                </a:solidFill>
                <a:latin typeface="Calibri"/>
                <a:ea typeface="Calibri"/>
                <a:cs typeface="Calibri"/>
                <a:sym typeface="Calibri"/>
              </a:rPr>
              <a:t>evidence-based strategy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314708-CD80-B94C-8A49-573CBFFFAE4E}"/>
              </a:ext>
            </a:extLst>
          </p:cNvPr>
          <p:cNvSpPr txBox="1"/>
          <p:nvPr/>
        </p:nvSpPr>
        <p:spPr>
          <a:xfrm>
            <a:off x="480329" y="426242"/>
            <a:ext cx="5469566" cy="167889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1751675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4269B5-4DBB-0A4D-A792-146D2AD46021}"/>
              </a:ext>
            </a:extLst>
          </p:cNvPr>
          <p:cNvSpPr/>
          <p:nvPr/>
        </p:nvSpPr>
        <p:spPr>
          <a:xfrm>
            <a:off x="1531679" y="4611242"/>
            <a:ext cx="1734028" cy="992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mesa vs.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tabla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Yuanti TC" panose="02010600040101010101" pitchFamily="2" charset="-12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052375-E888-3B4D-ABF3-09416CDE82EF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23621388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41D66-C735-244B-A500-C699E0DED504}"/>
              </a:ext>
            </a:extLst>
          </p:cNvPr>
          <p:cNvSpPr/>
          <p:nvPr/>
        </p:nvSpPr>
        <p:spPr>
          <a:xfrm>
            <a:off x="730135" y="4735014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English spelling and usage may have irregularities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EF516C-3DDA-A544-85BD-7E11F85F09AF}"/>
              </a:ext>
            </a:extLst>
          </p:cNvPr>
          <p:cNvSpPr/>
          <p:nvPr/>
        </p:nvSpPr>
        <p:spPr>
          <a:xfrm>
            <a:off x="5199466" y="4641206"/>
            <a:ext cx="1734028" cy="6989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four vs. forty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AE4DCF-83EA-E646-956D-09CD0F9EA65B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41325020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41D66-C735-244B-A500-C699E0DED504}"/>
              </a:ext>
            </a:extLst>
          </p:cNvPr>
          <p:cNvSpPr/>
          <p:nvPr/>
        </p:nvSpPr>
        <p:spPr>
          <a:xfrm>
            <a:off x="730135" y="4735014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English spelling and usage may have irregularities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4DC324-36F0-5B44-8BB7-61098FCB9641}"/>
              </a:ext>
            </a:extLst>
          </p:cNvPr>
          <p:cNvSpPr/>
          <p:nvPr/>
        </p:nvSpPr>
        <p:spPr>
          <a:xfrm>
            <a:off x="722490" y="5295106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Some math concepts are verbalized in more than one way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380BAC-C916-114C-9CF6-D050E62E1E21}"/>
              </a:ext>
            </a:extLst>
          </p:cNvPr>
          <p:cNvSpPr/>
          <p:nvPr/>
        </p:nvSpPr>
        <p:spPr>
          <a:xfrm>
            <a:off x="7199578" y="4654986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skip count vs. multiples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6C2CFF-9AAF-EA40-84DB-6D937599357C}"/>
              </a:ext>
            </a:extLst>
          </p:cNvPr>
          <p:cNvSpPr/>
          <p:nvPr/>
        </p:nvSpPr>
        <p:spPr>
          <a:xfrm>
            <a:off x="6477179" y="5420424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one-fourth vs. one quarter</a:t>
            </a:r>
          </a:p>
        </p:txBody>
      </p:sp>
    </p:spTree>
    <p:extLst>
      <p:ext uri="{BB962C8B-B14F-4D97-AF65-F5344CB8AC3E}">
        <p14:creationId xmlns:p14="http://schemas.microsoft.com/office/powerpoint/2010/main" val="36909922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41D66-C735-244B-A500-C699E0DED504}"/>
              </a:ext>
            </a:extLst>
          </p:cNvPr>
          <p:cNvSpPr/>
          <p:nvPr/>
        </p:nvSpPr>
        <p:spPr>
          <a:xfrm>
            <a:off x="730135" y="4735014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English spelling and usage may have irregularities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4DC324-36F0-5B44-8BB7-61098FCB9641}"/>
              </a:ext>
            </a:extLst>
          </p:cNvPr>
          <p:cNvSpPr/>
          <p:nvPr/>
        </p:nvSpPr>
        <p:spPr>
          <a:xfrm>
            <a:off x="722490" y="5295106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Some math concepts are verbalized in more than one way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B370E7-7180-9C47-AE1F-1633FADC6E45}"/>
              </a:ext>
            </a:extLst>
          </p:cNvPr>
          <p:cNvSpPr/>
          <p:nvPr/>
        </p:nvSpPr>
        <p:spPr>
          <a:xfrm>
            <a:off x="713458" y="5815127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 Informal terms may be used for formal math terms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BE0009-68FC-2D48-91CE-F60585A1404A}"/>
              </a:ext>
            </a:extLst>
          </p:cNvPr>
          <p:cNvSpPr/>
          <p:nvPr/>
        </p:nvSpPr>
        <p:spPr>
          <a:xfrm>
            <a:off x="5471437" y="5663560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rhombus vs. diamond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F1BBF9-1C73-E144-A450-EBC653C6E643}"/>
              </a:ext>
            </a:extLst>
          </p:cNvPr>
          <p:cNvSpPr/>
          <p:nvPr/>
        </p:nvSpPr>
        <p:spPr>
          <a:xfrm>
            <a:off x="7288238" y="5356771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vertex vs. corner</a:t>
            </a:r>
          </a:p>
        </p:txBody>
      </p:sp>
    </p:spTree>
    <p:extLst>
      <p:ext uri="{BB962C8B-B14F-4D97-AF65-F5344CB8AC3E}">
        <p14:creationId xmlns:p14="http://schemas.microsoft.com/office/powerpoint/2010/main" val="25330142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A57D7-08DB-A543-B1BA-7EE603E7823E}"/>
              </a:ext>
            </a:extLst>
          </p:cNvPr>
          <p:cNvSpPr/>
          <p:nvPr/>
        </p:nvSpPr>
        <p:spPr>
          <a:xfrm>
            <a:off x="483177" y="1340428"/>
            <a:ext cx="8136082" cy="15274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atin typeface="Calibri" panose="020F0502020204030204" pitchFamily="34" charset="0"/>
                <a:cs typeface="Calibri" panose="020F0502020204030204" pitchFamily="34" charset="0"/>
              </a:rPr>
              <a:t>Use formal math language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20C90-7F01-974D-9A87-A68588E2114B}"/>
              </a:ext>
            </a:extLst>
          </p:cNvPr>
          <p:cNvSpPr/>
          <p:nvPr/>
        </p:nvSpPr>
        <p:spPr>
          <a:xfrm>
            <a:off x="483177" y="3184814"/>
            <a:ext cx="8136082" cy="1527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atin typeface="Calibri" panose="020F0502020204030204" pitchFamily="34" charset="0"/>
                <a:cs typeface="Calibri" panose="020F0502020204030204" pitchFamily="34" charset="0"/>
              </a:rPr>
              <a:t>Use terms precisely</a:t>
            </a:r>
          </a:p>
        </p:txBody>
      </p:sp>
    </p:spTree>
    <p:extLst>
      <p:ext uri="{BB962C8B-B14F-4D97-AF65-F5344CB8AC3E}">
        <p14:creationId xmlns:p14="http://schemas.microsoft.com/office/powerpoint/2010/main" val="24222435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45CEB-C7DD-3448-9F7B-3E8DBAB76D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02448">
            <a:off x="5030414" y="1061251"/>
            <a:ext cx="3214874" cy="40799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0997D5-412C-314E-8D2E-D7A578A49449}"/>
              </a:ext>
            </a:extLst>
          </p:cNvPr>
          <p:cNvSpPr/>
          <p:nvPr/>
        </p:nvSpPr>
        <p:spPr>
          <a:xfrm>
            <a:off x="125513" y="1157505"/>
            <a:ext cx="555597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3"/>
              </a:rPr>
              <a:t>http://journals.sagepub.com/doi/full/10.1177/0040059916654901</a:t>
            </a:r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1991523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0B2C3-54BE-C047-B821-07C319FEA3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2509"/>
            <a:ext cx="9144000" cy="513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472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7C2B34-A02A-4B4C-8240-7B71CB8C99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1404"/>
            <a:ext cx="9144000" cy="513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803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634A2D-F147-934E-8760-D08FE12E99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9003"/>
            <a:ext cx="9144000" cy="513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240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B0AA92-E019-DD47-9CC7-7A32A0C05F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9111"/>
            <a:ext cx="9144000" cy="515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41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Google Shape;1078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7914" y="0"/>
            <a:ext cx="4336916" cy="3977623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116"/>
          <p:cNvSpPr txBox="1"/>
          <p:nvPr/>
        </p:nvSpPr>
        <p:spPr>
          <a:xfrm>
            <a:off x="355638" y="1929157"/>
            <a:ext cx="32201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9300"/>
                </a:solidFill>
                <a:latin typeface="Calibri"/>
                <a:ea typeface="Calibri"/>
                <a:cs typeface="Calibri"/>
                <a:sym typeface="Calibri"/>
              </a:rPr>
              <a:t>evidence-based strategy</a:t>
            </a:r>
            <a:endParaRPr/>
          </a:p>
        </p:txBody>
      </p:sp>
      <p:sp>
        <p:nvSpPr>
          <p:cNvPr id="1081" name="Google Shape;1081;p116"/>
          <p:cNvSpPr/>
          <p:nvPr/>
        </p:nvSpPr>
        <p:spPr>
          <a:xfrm rot="-5400000">
            <a:off x="5127297" y="2672856"/>
            <a:ext cx="75623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ebi.missouri.edu/wp-content/uploads/2013/09/EBI-Brief-Template-Cover-Copy-and-Compare.pdf</a:t>
            </a:r>
            <a:endParaRPr sz="1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2" name="Google Shape;1082;p11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0431" y="128588"/>
            <a:ext cx="4339541" cy="5897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D5EC11-5C76-DF4C-BE1A-2ED6A88C6A93}"/>
              </a:ext>
            </a:extLst>
          </p:cNvPr>
          <p:cNvSpPr txBox="1"/>
          <p:nvPr/>
        </p:nvSpPr>
        <p:spPr>
          <a:xfrm>
            <a:off x="355638" y="265363"/>
            <a:ext cx="3329813" cy="100032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292917097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FF71B-F216-FD4B-979A-9F15E580AD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469"/>
            <a:ext cx="9144000" cy="514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205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BC6718-D992-0A47-994E-91E021A3C7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7557"/>
            <a:ext cx="9144000" cy="5122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5A0BBA-D6AF-A941-81C2-ADC284330D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3077"/>
            <a:ext cx="9144000" cy="51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1434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568B13-3590-A842-859C-0189D0A02D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6015"/>
            <a:ext cx="9144000" cy="512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974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8534C-F807-7748-8A76-5A758E351C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1544"/>
            <a:ext cx="9144000" cy="51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5628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4C4FCF-46FB-AA4D-9240-98785C1013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9562"/>
            <a:ext cx="9144000" cy="5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2140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B823BB-9A9D-C344-9DBD-6B34B13113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469"/>
            <a:ext cx="9144000" cy="514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5149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8284C4-DC6D-9D4E-B616-9BF60E5489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5937"/>
            <a:ext cx="9144000" cy="51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251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41BF0-8359-7548-9B8E-2272D13D33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399" y="0"/>
            <a:ext cx="5151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2941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attend to mathematical language?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Understand why formal mathematical language is important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 for mathematical language to be precise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 for mathematical language to be concise</a:t>
            </a:r>
          </a:p>
        </p:txBody>
      </p:sp>
    </p:spTree>
    <p:extLst>
      <p:ext uri="{BB962C8B-B14F-4D97-AF65-F5344CB8AC3E}">
        <p14:creationId xmlns:p14="http://schemas.microsoft.com/office/powerpoint/2010/main" val="34525729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1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17"/>
          <p:cNvSpPr/>
          <p:nvPr/>
        </p:nvSpPr>
        <p:spPr>
          <a:xfrm>
            <a:off x="4502727" y="265363"/>
            <a:ext cx="4267245" cy="578907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8" name="Google Shape;1088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7914" y="0"/>
            <a:ext cx="4336916" cy="3977623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117"/>
          <p:cNvSpPr txBox="1"/>
          <p:nvPr/>
        </p:nvSpPr>
        <p:spPr>
          <a:xfrm>
            <a:off x="355638" y="1929157"/>
            <a:ext cx="32201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9300"/>
                </a:solidFill>
                <a:latin typeface="Calibri"/>
                <a:ea typeface="Calibri"/>
                <a:cs typeface="Calibri"/>
                <a:sym typeface="Calibri"/>
              </a:rPr>
              <a:t>evidence-based strategy</a:t>
            </a:r>
            <a:endParaRPr/>
          </a:p>
        </p:txBody>
      </p:sp>
      <p:sp>
        <p:nvSpPr>
          <p:cNvPr id="1091" name="Google Shape;1091;p117"/>
          <p:cNvSpPr/>
          <p:nvPr/>
        </p:nvSpPr>
        <p:spPr>
          <a:xfrm rot="-5400000">
            <a:off x="5127297" y="2252322"/>
            <a:ext cx="75623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Strickland &amp; Maccini (2012)</a:t>
            </a:r>
            <a:endParaRPr sz="1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p117"/>
          <p:cNvSpPr/>
          <p:nvPr/>
        </p:nvSpPr>
        <p:spPr>
          <a:xfrm>
            <a:off x="6236718" y="2399753"/>
            <a:ext cx="271495" cy="1169808"/>
          </a:xfrm>
          <a:prstGeom prst="rect">
            <a:avLst/>
          </a:prstGeom>
          <a:solidFill>
            <a:srgbClr val="00800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p117"/>
          <p:cNvSpPr/>
          <p:nvPr/>
        </p:nvSpPr>
        <p:spPr>
          <a:xfrm>
            <a:off x="7028229" y="2803444"/>
            <a:ext cx="271495" cy="1169808"/>
          </a:xfrm>
          <a:prstGeom prst="rect">
            <a:avLst/>
          </a:prstGeom>
          <a:solidFill>
            <a:srgbClr val="00800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4" name="Google Shape;1094;p117"/>
          <p:cNvSpPr/>
          <p:nvPr/>
        </p:nvSpPr>
        <p:spPr>
          <a:xfrm>
            <a:off x="5542763" y="372953"/>
            <a:ext cx="1167611" cy="1169808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5" name="Google Shape;1095;p117"/>
          <p:cNvSpPr/>
          <p:nvPr/>
        </p:nvSpPr>
        <p:spPr>
          <a:xfrm>
            <a:off x="5936357" y="4764915"/>
            <a:ext cx="271495" cy="267385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6" name="Google Shape;1096;p117"/>
          <p:cNvSpPr/>
          <p:nvPr/>
        </p:nvSpPr>
        <p:spPr>
          <a:xfrm>
            <a:off x="6447819" y="5352575"/>
            <a:ext cx="271495" cy="267385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7" name="Google Shape;1097;p117"/>
          <p:cNvSpPr/>
          <p:nvPr/>
        </p:nvSpPr>
        <p:spPr>
          <a:xfrm>
            <a:off x="5814258" y="690472"/>
            <a:ext cx="1167611" cy="1169808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117"/>
          <p:cNvSpPr/>
          <p:nvPr/>
        </p:nvSpPr>
        <p:spPr>
          <a:xfrm>
            <a:off x="6391348" y="2803444"/>
            <a:ext cx="271495" cy="1169808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9" name="Google Shape;1099;p117"/>
          <p:cNvSpPr/>
          <p:nvPr/>
        </p:nvSpPr>
        <p:spPr>
          <a:xfrm>
            <a:off x="6072104" y="4910707"/>
            <a:ext cx="271495" cy="267385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117"/>
          <p:cNvSpPr/>
          <p:nvPr/>
        </p:nvSpPr>
        <p:spPr>
          <a:xfrm>
            <a:off x="6605483" y="5525283"/>
            <a:ext cx="271495" cy="267385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1" name="Google Shape;1101;p117"/>
          <p:cNvSpPr/>
          <p:nvPr/>
        </p:nvSpPr>
        <p:spPr>
          <a:xfrm>
            <a:off x="7163976" y="3211506"/>
            <a:ext cx="271495" cy="1169808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117"/>
          <p:cNvSpPr/>
          <p:nvPr/>
        </p:nvSpPr>
        <p:spPr>
          <a:xfrm>
            <a:off x="6641910" y="4777014"/>
            <a:ext cx="271495" cy="267385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117"/>
          <p:cNvSpPr/>
          <p:nvPr/>
        </p:nvSpPr>
        <p:spPr>
          <a:xfrm>
            <a:off x="6777658" y="4910707"/>
            <a:ext cx="271495" cy="267385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990777-4A58-8E40-BBA4-75B29FC28E7B}"/>
              </a:ext>
            </a:extLst>
          </p:cNvPr>
          <p:cNvSpPr txBox="1"/>
          <p:nvPr/>
        </p:nvSpPr>
        <p:spPr>
          <a:xfrm>
            <a:off x="355638" y="265363"/>
            <a:ext cx="3329813" cy="100032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91650824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4A81A-B74E-4042-8FA5-9CA921F431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887" y="0"/>
            <a:ext cx="5154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2747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0095593"/>
              </p:ext>
            </p:extLst>
          </p:nvPr>
        </p:nvGraphicFramePr>
        <p:xfrm>
          <a:off x="329210" y="1276103"/>
          <a:ext cx="8455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045866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Three-dimensional objects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4230573186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8273815" flipH="1">
            <a:off x="28518" y="164170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67" y="3070577"/>
            <a:ext cx="1835856" cy="1835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867" y="4255912"/>
            <a:ext cx="1631244" cy="1631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247" y="1817511"/>
            <a:ext cx="1728135" cy="1728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082" y="3234266"/>
            <a:ext cx="1508478" cy="15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20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encrypted-tbn0.google.com/images?q=tbn:ANd9GcSuK-LCVjcZ8G0kXmGSvJ3Lp-SOHLm0lzgSFsPtMN31kev1dnEy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294" y="4578985"/>
            <a:ext cx="2438400" cy="13716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Two-dimensional images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093" y="360821"/>
            <a:ext cx="2448036" cy="2451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411" y="3305293"/>
            <a:ext cx="2286000" cy="228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37" y="2827957"/>
            <a:ext cx="1019175" cy="12368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94" y="2839197"/>
            <a:ext cx="1019175" cy="12368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718" y="2827957"/>
            <a:ext cx="1019175" cy="1236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75" y="2839197"/>
            <a:ext cx="1019175" cy="12368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431" y="2839197"/>
            <a:ext cx="1019175" cy="1236863"/>
          </a:xfrm>
          <a:prstGeom prst="rect">
            <a:avLst/>
          </a:prstGeom>
        </p:spPr>
      </p:pic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569791280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180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Two-dimensional images</a:t>
            </a:r>
          </a:p>
        </p:txBody>
      </p:sp>
      <p:graphicFrame>
        <p:nvGraphicFramePr>
          <p:cNvPr id="24" name="Diagram 23"/>
          <p:cNvGraphicFramePr/>
          <p:nvPr/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66FBE7-F5CE-A442-BA4C-BD2B68620FD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318" y="133150"/>
            <a:ext cx="4070526" cy="3072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7C6D59-9D64-A34B-8CAB-87A87FD963A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6" y="2840375"/>
            <a:ext cx="4059744" cy="2613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9F2CC-C1A6-8945-B332-01561E4BC04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725" y="3507305"/>
            <a:ext cx="4788851" cy="257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9678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Numerals and symbols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347162312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12695587" flipH="1">
            <a:off x="402211" y="4731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9277" y="3025422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 + 8 =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9377" y="4363210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x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mr-IN" sz="2800" dirty="0">
                <a:solidFill>
                  <a:schemeClr val="bg1"/>
                </a:solidFill>
              </a:rPr>
              <a:t>–</a:t>
            </a:r>
            <a:r>
              <a:rPr lang="en-US" sz="2800" dirty="0">
                <a:solidFill>
                  <a:schemeClr val="bg1"/>
                </a:solidFill>
              </a:rPr>
              <a:t> 6 = 8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9923" y="3024895"/>
            <a:ext cx="470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34 = 3 tens and 4 ones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3678" y="4363210"/>
            <a:ext cx="1932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4,179</a:t>
            </a:r>
          </a:p>
          <a:p>
            <a:pPr algn="r"/>
            <a:r>
              <a:rPr lang="en-US" sz="2800" u="sng" dirty="0">
                <a:solidFill>
                  <a:schemeClr val="bg1"/>
                </a:solidFill>
              </a:rPr>
              <a:t>+    569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987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use multiple representations?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three-dimensional concrete materials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two-dimensional representations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Ensure students understand mathematics with numbers and symbols (i.e., the abstract)</a:t>
            </a:r>
          </a:p>
        </p:txBody>
      </p:sp>
    </p:spTree>
    <p:extLst>
      <p:ext uri="{BB962C8B-B14F-4D97-AF65-F5344CB8AC3E}">
        <p14:creationId xmlns:p14="http://schemas.microsoft.com/office/powerpoint/2010/main" val="30862945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4CF80-A191-FE40-8B68-799089C40CFA}"/>
              </a:ext>
            </a:extLst>
          </p:cNvPr>
          <p:cNvSpPr txBox="1"/>
          <p:nvPr/>
        </p:nvSpPr>
        <p:spPr>
          <a:xfrm>
            <a:off x="1844984" y="2629911"/>
            <a:ext cx="576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examples of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180830504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697591-ACED-B64C-BB69-28452AFFFC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98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0870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Models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7F07E3-C4A5-B940-9285-ED208BEDF8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8600" y="960120"/>
          <a:ext cx="8686800" cy="484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3669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18"/>
          <p:cNvSpPr/>
          <p:nvPr/>
        </p:nvSpPr>
        <p:spPr>
          <a:xfrm>
            <a:off x="6614263" y="3610539"/>
            <a:ext cx="1155266" cy="19119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9" name="Google Shape;1109;p118"/>
          <p:cNvSpPr/>
          <p:nvPr/>
        </p:nvSpPr>
        <p:spPr>
          <a:xfrm>
            <a:off x="4769768" y="2988098"/>
            <a:ext cx="1155266" cy="19119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0" name="Google Shape;1110;p118"/>
          <p:cNvSpPr/>
          <p:nvPr/>
        </p:nvSpPr>
        <p:spPr>
          <a:xfrm>
            <a:off x="7111155" y="1490047"/>
            <a:ext cx="1155266" cy="19119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1" name="Google Shape;1111;p118"/>
          <p:cNvSpPr/>
          <p:nvPr/>
        </p:nvSpPr>
        <p:spPr>
          <a:xfrm>
            <a:off x="5512401" y="665018"/>
            <a:ext cx="1155266" cy="19119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2" name="Google Shape;1112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7914" y="0"/>
            <a:ext cx="4336916" cy="3977623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118"/>
          <p:cNvSpPr txBox="1"/>
          <p:nvPr/>
        </p:nvSpPr>
        <p:spPr>
          <a:xfrm>
            <a:off x="355638" y="1929157"/>
            <a:ext cx="32201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9300"/>
                </a:solidFill>
                <a:latin typeface="Calibri"/>
                <a:ea typeface="Calibri"/>
                <a:cs typeface="Calibri"/>
                <a:sym typeface="Calibri"/>
              </a:rPr>
              <a:t>evidence-based strategy</a:t>
            </a:r>
            <a:endParaRPr/>
          </a:p>
        </p:txBody>
      </p:sp>
      <p:sp>
        <p:nvSpPr>
          <p:cNvPr id="1115" name="Google Shape;1115;p118"/>
          <p:cNvSpPr/>
          <p:nvPr/>
        </p:nvSpPr>
        <p:spPr>
          <a:xfrm rot="-5400000">
            <a:off x="5127297" y="2252322"/>
            <a:ext cx="75623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Burns (2005)</a:t>
            </a:r>
            <a:endParaRPr sz="1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6" name="Google Shape;1116;p118"/>
          <p:cNvSpPr txBox="1"/>
          <p:nvPr/>
        </p:nvSpPr>
        <p:spPr>
          <a:xfrm>
            <a:off x="5512401" y="665018"/>
            <a:ext cx="107593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 6</a:t>
            </a:r>
            <a:endParaRPr/>
          </a:p>
        </p:txBody>
      </p:sp>
      <p:sp>
        <p:nvSpPr>
          <p:cNvPr id="1117" name="Google Shape;1117;p118"/>
          <p:cNvSpPr txBox="1"/>
          <p:nvPr/>
        </p:nvSpPr>
        <p:spPr>
          <a:xfrm>
            <a:off x="7150820" y="1490047"/>
            <a:ext cx="107593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 2</a:t>
            </a:r>
            <a:endParaRPr/>
          </a:p>
        </p:txBody>
      </p:sp>
      <p:sp>
        <p:nvSpPr>
          <p:cNvPr id="1118" name="Google Shape;1118;p118"/>
          <p:cNvSpPr txBox="1"/>
          <p:nvPr/>
        </p:nvSpPr>
        <p:spPr>
          <a:xfrm>
            <a:off x="4818241" y="2948820"/>
            <a:ext cx="107593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 4</a:t>
            </a:r>
            <a:endParaRPr/>
          </a:p>
        </p:txBody>
      </p:sp>
      <p:sp>
        <p:nvSpPr>
          <p:cNvPr id="1119" name="Google Shape;1119;p118"/>
          <p:cNvSpPr txBox="1"/>
          <p:nvPr/>
        </p:nvSpPr>
        <p:spPr>
          <a:xfrm>
            <a:off x="6667667" y="3610539"/>
            <a:ext cx="107593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 6</a:t>
            </a: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1663E3-6ABB-2F4F-9AC3-E9EEDBE5A0E5}"/>
              </a:ext>
            </a:extLst>
          </p:cNvPr>
          <p:cNvSpPr txBox="1"/>
          <p:nvPr/>
        </p:nvSpPr>
        <p:spPr>
          <a:xfrm>
            <a:off x="355638" y="265363"/>
            <a:ext cx="3329813" cy="100032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392799498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2624" y="2859741"/>
            <a:ext cx="5486400" cy="609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26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214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502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D12E7-B902-0646-AA2F-5AC1F68CF6E1}"/>
              </a:ext>
            </a:extLst>
          </p:cNvPr>
          <p:cNvSpPr txBox="1"/>
          <p:nvPr/>
        </p:nvSpPr>
        <p:spPr>
          <a:xfrm>
            <a:off x="7267268" y="5715334"/>
            <a:ext cx="18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tiles/bars</a:t>
            </a:r>
          </a:p>
        </p:txBody>
      </p:sp>
    </p:spTree>
    <p:extLst>
      <p:ext uri="{BB962C8B-B14F-4D97-AF65-F5344CB8AC3E}">
        <p14:creationId xmlns:p14="http://schemas.microsoft.com/office/powerpoint/2010/main" val="87813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BABEA-F930-BB4D-9043-AABEB06784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18" y="2025671"/>
            <a:ext cx="4294915" cy="3278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097467-03FA-1648-8E1D-143CABEE73A9}"/>
              </a:ext>
            </a:extLst>
          </p:cNvPr>
          <p:cNvSpPr txBox="1"/>
          <p:nvPr/>
        </p:nvSpPr>
        <p:spPr>
          <a:xfrm>
            <a:off x="7267268" y="5715334"/>
            <a:ext cx="162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Cuisenaire rods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BDCD11-6A5B-A346-96B3-ADF51DB83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0696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5C665D-6231-F648-8DFD-818B8864DC2F}"/>
              </a:ext>
            </a:extLst>
          </p:cNvPr>
          <p:cNvCxnSpPr/>
          <p:nvPr/>
        </p:nvCxnSpPr>
        <p:spPr>
          <a:xfrm>
            <a:off x="1757082" y="2850776"/>
            <a:ext cx="6562165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01E0FA-2178-F74D-940A-E1BACCB90771}"/>
              </a:ext>
            </a:extLst>
          </p:cNvPr>
          <p:cNvCxnSpPr/>
          <p:nvPr/>
        </p:nvCxnSpPr>
        <p:spPr>
          <a:xfrm>
            <a:off x="2312894" y="2577352"/>
            <a:ext cx="0" cy="5961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A408AA-1184-9C42-BD4A-80F8D0E7EA97}"/>
              </a:ext>
            </a:extLst>
          </p:cNvPr>
          <p:cNvCxnSpPr/>
          <p:nvPr/>
        </p:nvCxnSpPr>
        <p:spPr>
          <a:xfrm>
            <a:off x="7862049" y="2577352"/>
            <a:ext cx="0" cy="5961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65A442D-5C12-B84F-A00F-B4B1929D2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C81E70-A901-9F4F-B529-406862BC6828}"/>
              </a:ext>
            </a:extLst>
          </p:cNvPr>
          <p:cNvSpPr txBox="1"/>
          <p:nvPr/>
        </p:nvSpPr>
        <p:spPr>
          <a:xfrm>
            <a:off x="7267268" y="5715334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line</a:t>
            </a:r>
          </a:p>
        </p:txBody>
      </p:sp>
    </p:spTree>
    <p:extLst>
      <p:ext uri="{BB962C8B-B14F-4D97-AF65-F5344CB8AC3E}">
        <p14:creationId xmlns:p14="http://schemas.microsoft.com/office/powerpoint/2010/main" val="213955284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33282" y="1972235"/>
            <a:ext cx="1828800" cy="1828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Connector 11"/>
          <p:cNvCxnSpPr>
            <a:stCxn id="5" idx="0"/>
          </p:cNvCxnSpPr>
          <p:nvPr/>
        </p:nvCxnSpPr>
        <p:spPr>
          <a:xfrm>
            <a:off x="2747682" y="1972235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7682" y="2886635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985682" y="2886635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2411477-68CF-B643-95BF-F0F3E1CA5EBF}"/>
              </a:ext>
            </a:extLst>
          </p:cNvPr>
          <p:cNvSpPr txBox="1"/>
          <p:nvPr/>
        </p:nvSpPr>
        <p:spPr>
          <a:xfrm>
            <a:off x="7267268" y="5715334"/>
            <a:ext cx="158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circles</a:t>
            </a:r>
          </a:p>
        </p:txBody>
      </p:sp>
    </p:spTree>
    <p:extLst>
      <p:ext uri="{BB962C8B-B14F-4D97-AF65-F5344CB8AC3E}">
        <p14:creationId xmlns:p14="http://schemas.microsoft.com/office/powerpoint/2010/main" val="83701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318" y="1898521"/>
            <a:ext cx="3501221" cy="35012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91318" y="2199342"/>
            <a:ext cx="70062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1318" y="2199342"/>
            <a:ext cx="700625" cy="1438234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0928" y="2199342"/>
            <a:ext cx="133794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60928" y="2913180"/>
            <a:ext cx="1337945" cy="1381331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Geoboards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C69F42-3350-544D-8D22-89BADC03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6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51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Pattern blocks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607E8C-6884-DE4E-9A41-14A8BF05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8AB26A-BE2C-294E-A234-CFB8CB62C4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052" y="1922446"/>
            <a:ext cx="3484901" cy="348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2582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Legos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29A2C7-69DC-264A-99B5-72D3802DD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55620B-D118-1B4A-A1AF-432373F2B9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059" y="1897753"/>
            <a:ext cx="5109882" cy="27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6648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328228" y="571533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Anglegs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29A2C7-69DC-264A-99B5-72D3802DD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C5D635-F51A-DD49-812F-0F64F0EF7C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248" y="1833968"/>
            <a:ext cx="4066032" cy="406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7048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841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56B39-C7CD-5D46-8BE5-FF254A786622}"/>
              </a:ext>
            </a:extLst>
          </p:cNvPr>
          <p:cNvSpPr txBox="1"/>
          <p:nvPr/>
        </p:nvSpPr>
        <p:spPr>
          <a:xfrm>
            <a:off x="6932357" y="5715334"/>
            <a:ext cx="198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Two-color counters</a:t>
            </a:r>
          </a:p>
        </p:txBody>
      </p:sp>
    </p:spTree>
    <p:extLst>
      <p:ext uri="{BB962C8B-B14F-4D97-AF65-F5344CB8AC3E}">
        <p14:creationId xmlns:p14="http://schemas.microsoft.com/office/powerpoint/2010/main" val="3177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7B92F1-F772-BF44-B4F5-A7BDDEDA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129" y="1889312"/>
            <a:ext cx="5080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8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6807" y="60888"/>
            <a:ext cx="7123839" cy="65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119"/>
          <p:cNvSpPr txBox="1"/>
          <p:nvPr/>
        </p:nvSpPr>
        <p:spPr>
          <a:xfrm>
            <a:off x="6280112" y="4793980"/>
            <a:ext cx="2994362" cy="372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method or strategy that has shown a </a:t>
            </a: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positive</a:t>
            </a: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result</a:t>
            </a:r>
            <a:endParaRPr/>
          </a:p>
        </p:txBody>
      </p:sp>
      <p:sp>
        <p:nvSpPr>
          <p:cNvPr id="1127" name="Google Shape;1127;p119"/>
          <p:cNvSpPr txBox="1"/>
          <p:nvPr/>
        </p:nvSpPr>
        <p:spPr>
          <a:xfrm>
            <a:off x="175646" y="3288186"/>
            <a:ext cx="46367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evidence-based intervention</a:t>
            </a:r>
            <a:endParaRPr/>
          </a:p>
        </p:txBody>
      </p:sp>
      <p:sp>
        <p:nvSpPr>
          <p:cNvPr id="1128" name="Google Shape;1128;p119"/>
          <p:cNvSpPr txBox="1"/>
          <p:nvPr/>
        </p:nvSpPr>
        <p:spPr>
          <a:xfrm>
            <a:off x="3020330" y="4984811"/>
            <a:ext cx="32755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promising practice</a:t>
            </a:r>
            <a:endParaRPr/>
          </a:p>
        </p:txBody>
      </p:sp>
      <p:sp>
        <p:nvSpPr>
          <p:cNvPr id="1129" name="Google Shape;1129;p119"/>
          <p:cNvSpPr txBox="1"/>
          <p:nvPr/>
        </p:nvSpPr>
        <p:spPr>
          <a:xfrm>
            <a:off x="1136980" y="4171294"/>
            <a:ext cx="39694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9300"/>
                </a:solidFill>
                <a:latin typeface="Calibri"/>
                <a:ea typeface="Calibri"/>
                <a:cs typeface="Calibri"/>
                <a:sym typeface="Calibri"/>
              </a:rPr>
              <a:t>evidence-based strategy</a:t>
            </a: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A8D575-AE3E-2544-9352-B82B09F5DBC4}"/>
              </a:ext>
            </a:extLst>
          </p:cNvPr>
          <p:cNvSpPr txBox="1"/>
          <p:nvPr/>
        </p:nvSpPr>
        <p:spPr>
          <a:xfrm>
            <a:off x="480329" y="426242"/>
            <a:ext cx="5469566" cy="167889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308375695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FDCBC-BE5E-EB4B-AF92-301EADDCA8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597" y="0"/>
            <a:ext cx="5198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8325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4" name="Oval 23"/>
          <p:cNvSpPr/>
          <p:nvPr/>
        </p:nvSpPr>
        <p:spPr>
          <a:xfrm>
            <a:off x="4811551" y="4440114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6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A04EA8-C7A4-A84E-991E-51040368B7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672" y="0"/>
            <a:ext cx="5180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9075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Addition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addition basic facts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Single-digit addends sum to a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5  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addend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</a:t>
            </a:r>
            <a:r>
              <a:rPr lang="en-US" u="sng" dirty="0"/>
              <a:t>+	4</a:t>
            </a: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(addend)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9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sum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157520756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Addition: Part-Part-Whole (Total)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0" y="874070"/>
            <a:ext cx="8686800" cy="4839538"/>
          </a:xfrm>
        </p:spPr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2400" b="0" dirty="0"/>
              <a:t>Count one set, count another set, put sets together, count sum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969" y="422074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969" y="414454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969" y="437314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127" y="1999511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01" y="2742461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1897172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86" y="2430572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2963972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569" y="391594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169" y="3992144"/>
            <a:ext cx="1054100" cy="933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9813" y="1999511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29942" y="5328888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</p:spTree>
    <p:extLst>
      <p:ext uri="{BB962C8B-B14F-4D97-AF65-F5344CB8AC3E}">
        <p14:creationId xmlns:p14="http://schemas.microsoft.com/office/powerpoint/2010/main" val="400990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8507 0.0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5157 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14166 -1.4814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-0.16684 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13333 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Addition: Join (Change Increase)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F2F26-3F15-E44A-8A20-5F65CCD12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11648"/>
            <a:ext cx="8686800" cy="4839538"/>
          </a:xfrm>
        </p:spPr>
        <p:txBody>
          <a:bodyPr/>
          <a:lstStyle/>
          <a:p>
            <a:r>
              <a:rPr lang="en-US" dirty="0"/>
              <a:t>Start with a set, add the other set, count sum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287" y="435185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287" y="427565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287" y="450425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2331317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940917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72567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2705967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239367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887" y="404705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487" y="4123254"/>
            <a:ext cx="1054100" cy="9338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53372" y="5337430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62200" y="2201142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14167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0.16684 -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13334 -3.7037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370829" y="2689412"/>
            <a:ext cx="834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addition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39618795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19200"/>
            <a:ext cx="8305800" cy="4445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7030A0"/>
                </a:solidFill>
              </a:rPr>
              <a:t>total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r>
              <a:rPr lang="en-US" sz="2800" dirty="0"/>
              <a:t>Freddy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Freddy see?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lvl="1"/>
            <a:r>
              <a:rPr lang="en-US" sz="2800" dirty="0"/>
              <a:t>Freddy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  <a:p>
            <a:pPr lvl="1"/>
            <a:r>
              <a:rPr lang="en-US" sz="2800" dirty="0"/>
              <a:t>Freddy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/>
              <a:t>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3757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152400" y="1143000"/>
            <a:ext cx="8839200" cy="54864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600" dirty="0"/>
              <a:t>Lara had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How much money does Lara have now?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  <a:p>
            <a:pPr lvl="1"/>
            <a:r>
              <a:rPr lang="en-US" sz="2600" dirty="0"/>
              <a:t>Lara has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money for cleaning her room. Now Lara has $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. How much money did she earn?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  <a:p>
            <a:pPr lvl="1"/>
            <a:r>
              <a:rPr lang="en-US" sz="2600" dirty="0"/>
              <a:t>Lara had some money. Then she made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Now she has $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. How much money did Lara start with?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66860603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Part-Part-Whole Versus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4"/>
                </a:solidFill>
              </a:rPr>
              <a:t>3 + 9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7 + 4 = __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04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Google Shape;1134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6807" y="60888"/>
            <a:ext cx="7123839" cy="65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20"/>
          <p:cNvSpPr txBox="1"/>
          <p:nvPr/>
        </p:nvSpPr>
        <p:spPr>
          <a:xfrm>
            <a:off x="175646" y="3288186"/>
            <a:ext cx="46367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evidence-based intervention</a:t>
            </a:r>
            <a:endParaRPr/>
          </a:p>
        </p:txBody>
      </p:sp>
      <p:sp>
        <p:nvSpPr>
          <p:cNvPr id="1137" name="Google Shape;1137;p120"/>
          <p:cNvSpPr txBox="1"/>
          <p:nvPr/>
        </p:nvSpPr>
        <p:spPr>
          <a:xfrm>
            <a:off x="3020330" y="4984811"/>
            <a:ext cx="32755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promising practice</a:t>
            </a:r>
            <a:endParaRPr/>
          </a:p>
        </p:txBody>
      </p:sp>
      <p:sp>
        <p:nvSpPr>
          <p:cNvPr id="1138" name="Google Shape;1138;p120"/>
          <p:cNvSpPr txBox="1"/>
          <p:nvPr/>
        </p:nvSpPr>
        <p:spPr>
          <a:xfrm>
            <a:off x="1136980" y="4171294"/>
            <a:ext cx="39694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9300"/>
                </a:solidFill>
                <a:latin typeface="Calibri"/>
                <a:ea typeface="Calibri"/>
                <a:cs typeface="Calibri"/>
                <a:sym typeface="Calibri"/>
              </a:rPr>
              <a:t>evidence-based strategy</a:t>
            </a:r>
            <a:endParaRPr/>
          </a:p>
        </p:txBody>
      </p:sp>
      <p:sp>
        <p:nvSpPr>
          <p:cNvPr id="1139" name="Google Shape;1139;p120"/>
          <p:cNvSpPr txBox="1"/>
          <p:nvPr/>
        </p:nvSpPr>
        <p:spPr>
          <a:xfrm>
            <a:off x="6497821" y="5137027"/>
            <a:ext cx="281243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 or negative evidence</a:t>
            </a:r>
            <a:endParaRPr/>
          </a:p>
        </p:txBody>
      </p:sp>
      <p:cxnSp>
        <p:nvCxnSpPr>
          <p:cNvPr id="1140" name="Google Shape;1140;p120"/>
          <p:cNvCxnSpPr/>
          <p:nvPr/>
        </p:nvCxnSpPr>
        <p:spPr>
          <a:xfrm>
            <a:off x="6871060" y="4984811"/>
            <a:ext cx="2134395" cy="144369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41" name="Google Shape;1141;p120"/>
          <p:cNvCxnSpPr/>
          <p:nvPr/>
        </p:nvCxnSpPr>
        <p:spPr>
          <a:xfrm flipH="1">
            <a:off x="6871060" y="4984811"/>
            <a:ext cx="2134395" cy="144369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8D93AD0-55CE-5B4A-850E-72E9FC864B41}"/>
              </a:ext>
            </a:extLst>
          </p:cNvPr>
          <p:cNvSpPr txBox="1"/>
          <p:nvPr/>
        </p:nvSpPr>
        <p:spPr>
          <a:xfrm>
            <a:off x="480329" y="426242"/>
            <a:ext cx="5469566" cy="167889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442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Subtraction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subtraction basic facts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Subtrahend and difference are single-digit numbers and minuend is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16		</a:t>
            </a:r>
            <a:r>
              <a:rPr lang="en-US" b="1" dirty="0">
                <a:solidFill>
                  <a:srgbClr val="EB641B"/>
                </a:solidFill>
              </a:rPr>
              <a:t>(minuend)</a:t>
            </a:r>
          </a:p>
          <a:p>
            <a:pPr>
              <a:lnSpc>
                <a:spcPct val="90000"/>
              </a:lnSpc>
              <a:buNone/>
            </a:pPr>
            <a:r>
              <a:rPr lang="en-US" dirty="0"/>
              <a:t>	</a:t>
            </a:r>
            <a:r>
              <a:rPr lang="en-US" u="sng" dirty="0"/>
              <a:t>–	  8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(subtrahend)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  8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difference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367183450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Subtraction: Separate (Change Decrease)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3DE5-5630-2942-BDC4-1DCB83E43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06" y="751514"/>
            <a:ext cx="8686800" cy="4839538"/>
          </a:xfrm>
        </p:spPr>
        <p:txBody>
          <a:bodyPr/>
          <a:lstStyle/>
          <a:p>
            <a:r>
              <a:rPr lang="en-US" dirty="0"/>
              <a:t>Start with a set, take away from that set, count difference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799" y="3801533"/>
            <a:ext cx="665330" cy="812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799" y="3801533"/>
            <a:ext cx="66533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799" y="3801533"/>
            <a:ext cx="665330" cy="812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9" y="3801533"/>
            <a:ext cx="665330" cy="812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799" y="3801533"/>
            <a:ext cx="665330" cy="8128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5816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054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292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070" y="2248164"/>
            <a:ext cx="664158" cy="635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070" y="2019564"/>
            <a:ext cx="664158" cy="635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70" y="2705364"/>
            <a:ext cx="664158" cy="635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070" y="2705364"/>
            <a:ext cx="664158" cy="635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270" y="2019564"/>
            <a:ext cx="664158" cy="635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00200" y="1934897"/>
            <a:ext cx="2895600" cy="158326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7228" y="5142579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</p:spTree>
    <p:extLst>
      <p:ext uri="{BB962C8B-B14F-4D97-AF65-F5344CB8AC3E}">
        <p14:creationId xmlns:p14="http://schemas.microsoft.com/office/powerpoint/2010/main" val="35430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5 L 0.28886 -0.00185 " pathEditMode="relative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6 L 0.38058 -0.04628 " pathEditMode="relative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4 0.00926 L 0.58069 0.075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Compare (Difference)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D184E5-534E-C442-A5E9-098A608D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9606"/>
            <a:ext cx="8686800" cy="4839538"/>
          </a:xfrm>
        </p:spPr>
        <p:txBody>
          <a:bodyPr/>
          <a:lstStyle/>
          <a:p>
            <a:r>
              <a:rPr lang="en-US" dirty="0"/>
              <a:t>Compare two sets, count difference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445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26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7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88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69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45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26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07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DB8965-F441-0E46-A553-3E18B5CC37D3}"/>
              </a:ext>
            </a:extLst>
          </p:cNvPr>
          <p:cNvSpPr txBox="1"/>
          <p:nvPr/>
        </p:nvSpPr>
        <p:spPr>
          <a:xfrm>
            <a:off x="2318270" y="5022096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CC94D-A8B7-2C44-ABDE-EEF181CC2D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592" y="1829177"/>
            <a:ext cx="2517416" cy="12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344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228600" y="3048000"/>
            <a:ext cx="872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subtraction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12087545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43000"/>
            <a:ext cx="8763000" cy="48387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Melissa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b="1" dirty="0"/>
              <a:t> </a:t>
            </a:r>
            <a:r>
              <a:rPr lang="en-US" sz="2600" dirty="0"/>
              <a:t>cookies. Then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Melissa have now? 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  <a:p>
            <a:pPr lvl="1"/>
            <a:r>
              <a:rPr lang="en-US" sz="2600" dirty="0"/>
              <a:t>Melissa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cookies. She ate some of the cookies. Now, she has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 cookies. How many cookies did Melissa eat?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  <a:p>
            <a:pPr lvl="1"/>
            <a:r>
              <a:rPr lang="en-US" sz="2600" dirty="0"/>
              <a:t>Melissa had some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Now she has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 cookies left. How many cookies did Melissa have to start with?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B575E9-5335-5A42-B3E1-68941AD306E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86771701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19201"/>
            <a:ext cx="8736106" cy="475272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Greater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4"/>
                </a:solidFill>
              </a:rPr>
              <a:t>less</a:t>
            </a:r>
            <a:r>
              <a:rPr lang="en-US" sz="2800" dirty="0"/>
              <a:t> amounts compared for a </a:t>
            </a:r>
            <a:r>
              <a:rPr lang="en-US" sz="2800" dirty="0">
                <a:solidFill>
                  <a:srgbClr val="FF0000"/>
                </a:solidFill>
              </a:rPr>
              <a:t>difference</a:t>
            </a:r>
          </a:p>
          <a:p>
            <a:pPr lvl="1"/>
            <a:r>
              <a:rPr lang="en-US" sz="2600" dirty="0"/>
              <a:t>Pedro has </a:t>
            </a:r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apples. Silvia has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apples. How many more apples does Pedro have? (How many fewer does Silvia have?)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FF0000"/>
                </a:solidFill>
              </a:rPr>
              <a:t>?</a:t>
            </a:r>
          </a:p>
          <a:p>
            <a:pPr lvl="1"/>
            <a:r>
              <a:rPr lang="en-US" sz="2600" dirty="0"/>
              <a:t>Pedro has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/>
              <a:t> more apples than Silvia. If Silvia has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apples, how many does Pedro have?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  <a:p>
            <a:pPr lvl="1"/>
            <a:r>
              <a:rPr lang="en-US" sz="2600" dirty="0"/>
              <a:t>Silvia has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/>
              <a:t> fewer apples than Pedro. Pedro has </a:t>
            </a:r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apples. How many apples does Silvia have?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17038788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Separate Versus Compare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F0"/>
                </a:solidFill>
              </a:rPr>
              <a:t>9 –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8 – 3 = __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7356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Multiplication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100 multiplication basic facts </a:t>
            </a:r>
          </a:p>
          <a:p>
            <a:pPr lvl="1" eaLnBrk="1" hangingPunct="1"/>
            <a:r>
              <a:rPr lang="en-US" b="0" dirty="0"/>
              <a:t>Multiplication of single-digit factors results in a single- or double-digit product </a:t>
            </a:r>
          </a:p>
          <a:p>
            <a:pPr eaLnBrk="1" hangingPunct="1">
              <a:buFontTx/>
              <a:buNone/>
            </a:pPr>
            <a:r>
              <a:rPr lang="en-US" dirty="0"/>
              <a:t>		2  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factor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u="sng" dirty="0"/>
              <a:t>	3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(factor)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buFontTx/>
              <a:buNone/>
            </a:pPr>
            <a:r>
              <a:rPr lang="en-US" dirty="0"/>
              <a:t>		6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product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533546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Equal Groups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552A3-9C98-F847-B451-8A47AA9D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87" y="860407"/>
            <a:ext cx="8686800" cy="4839538"/>
          </a:xfrm>
        </p:spPr>
        <p:txBody>
          <a:bodyPr/>
          <a:lstStyle/>
          <a:p>
            <a:r>
              <a:rPr lang="en-US" dirty="0"/>
              <a:t>Show the groups, show the amount for each group, count product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487" y="4477025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687" y="4096025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687" y="4477025"/>
            <a:ext cx="1099113" cy="546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87" y="2191025"/>
            <a:ext cx="558800" cy="425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7" y="2114825"/>
            <a:ext cx="1752600" cy="1752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087" y="2114825"/>
            <a:ext cx="1752600" cy="1752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487" y="2114825"/>
            <a:ext cx="1752600" cy="1752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887" y="2572025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287" y="2953025"/>
            <a:ext cx="558800" cy="4254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487" y="2572025"/>
            <a:ext cx="558800" cy="4254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887" y="2953025"/>
            <a:ext cx="558800" cy="425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087" y="2572025"/>
            <a:ext cx="558800" cy="4254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87" y="2953025"/>
            <a:ext cx="558800" cy="4254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87" y="4172225"/>
            <a:ext cx="1099113" cy="546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287" y="4019825"/>
            <a:ext cx="1099113" cy="5461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287" y="4400825"/>
            <a:ext cx="1099113" cy="5461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42817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</p:spTree>
    <p:extLst>
      <p:ext uri="{BB962C8B-B14F-4D97-AF65-F5344CB8AC3E}">
        <p14:creationId xmlns:p14="http://schemas.microsoft.com/office/powerpoint/2010/main" val="376470442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Array/Area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95A03-C365-FD48-886B-E37081083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1514"/>
            <a:ext cx="8686800" cy="4839538"/>
          </a:xfrm>
        </p:spPr>
        <p:txBody>
          <a:bodyPr/>
          <a:lstStyle/>
          <a:p>
            <a:r>
              <a:rPr lang="en-US" dirty="0"/>
              <a:t>Make the array, count product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249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0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49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30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49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30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2D8A0B-8AAA-2246-95D9-E58E8AE53021}"/>
              </a:ext>
            </a:extLst>
          </p:cNvPr>
          <p:cNvSpPr txBox="1"/>
          <p:nvPr/>
        </p:nvSpPr>
        <p:spPr>
          <a:xfrm>
            <a:off x="2857201" y="5145741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0C8639-1812-B946-89C2-1179EEBA2E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140" y="1805641"/>
            <a:ext cx="1501435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41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124"/>
          <p:cNvSpPr txBox="1"/>
          <p:nvPr/>
        </p:nvSpPr>
        <p:spPr>
          <a:xfrm>
            <a:off x="590843" y="2534920"/>
            <a:ext cx="826003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Where to find evidence-based practices…</a:t>
            </a:r>
            <a:endParaRPr sz="2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691408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Comparison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29F47-A23A-774C-A08F-FA8081095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0066"/>
            <a:ext cx="8686800" cy="4839538"/>
          </a:xfrm>
        </p:spPr>
        <p:txBody>
          <a:bodyPr/>
          <a:lstStyle/>
          <a:p>
            <a:r>
              <a:rPr lang="en-US" dirty="0"/>
              <a:t>Show a set, then multiply the set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695836" y="4787153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C8DEA9-54C9-E547-9B5D-863F4502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506" y="2205283"/>
            <a:ext cx="5834311" cy="139887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B49162D-F6E9-1143-8FE4-3616FDEDD487}"/>
              </a:ext>
            </a:extLst>
          </p:cNvPr>
          <p:cNvSpPr/>
          <p:nvPr/>
        </p:nvSpPr>
        <p:spPr>
          <a:xfrm>
            <a:off x="2089773" y="2064631"/>
            <a:ext cx="2765941" cy="428978"/>
          </a:xfrm>
          <a:custGeom>
            <a:avLst/>
            <a:gdLst>
              <a:gd name="connsiteX0" fmla="*/ 0 w 2765941"/>
              <a:gd name="connsiteY0" fmla="*/ 428978 h 428978"/>
              <a:gd name="connsiteX1" fmla="*/ 22577 w 2765941"/>
              <a:gd name="connsiteY1" fmla="*/ 316089 h 428978"/>
              <a:gd name="connsiteX2" fmla="*/ 56444 w 2765941"/>
              <a:gd name="connsiteY2" fmla="*/ 282222 h 428978"/>
              <a:gd name="connsiteX3" fmla="*/ 79022 w 2765941"/>
              <a:gd name="connsiteY3" fmla="*/ 248355 h 428978"/>
              <a:gd name="connsiteX4" fmla="*/ 112889 w 2765941"/>
              <a:gd name="connsiteY4" fmla="*/ 225778 h 428978"/>
              <a:gd name="connsiteX5" fmla="*/ 180622 w 2765941"/>
              <a:gd name="connsiteY5" fmla="*/ 180622 h 428978"/>
              <a:gd name="connsiteX6" fmla="*/ 248355 w 2765941"/>
              <a:gd name="connsiteY6" fmla="*/ 124178 h 428978"/>
              <a:gd name="connsiteX7" fmla="*/ 316089 w 2765941"/>
              <a:gd name="connsiteY7" fmla="*/ 101600 h 428978"/>
              <a:gd name="connsiteX8" fmla="*/ 383822 w 2765941"/>
              <a:gd name="connsiteY8" fmla="*/ 79022 h 428978"/>
              <a:gd name="connsiteX9" fmla="*/ 428977 w 2765941"/>
              <a:gd name="connsiteY9" fmla="*/ 67733 h 428978"/>
              <a:gd name="connsiteX10" fmla="*/ 541866 w 2765941"/>
              <a:gd name="connsiteY10" fmla="*/ 56444 h 428978"/>
              <a:gd name="connsiteX11" fmla="*/ 790222 w 2765941"/>
              <a:gd name="connsiteY11" fmla="*/ 45155 h 428978"/>
              <a:gd name="connsiteX12" fmla="*/ 1016000 w 2765941"/>
              <a:gd name="connsiteY12" fmla="*/ 56444 h 428978"/>
              <a:gd name="connsiteX13" fmla="*/ 1140177 w 2765941"/>
              <a:gd name="connsiteY13" fmla="*/ 79022 h 428978"/>
              <a:gd name="connsiteX14" fmla="*/ 1207911 w 2765941"/>
              <a:gd name="connsiteY14" fmla="*/ 101600 h 428978"/>
              <a:gd name="connsiteX15" fmla="*/ 1241777 w 2765941"/>
              <a:gd name="connsiteY15" fmla="*/ 112889 h 428978"/>
              <a:gd name="connsiteX16" fmla="*/ 1275644 w 2765941"/>
              <a:gd name="connsiteY16" fmla="*/ 135466 h 428978"/>
              <a:gd name="connsiteX17" fmla="*/ 1320800 w 2765941"/>
              <a:gd name="connsiteY17" fmla="*/ 191911 h 428978"/>
              <a:gd name="connsiteX18" fmla="*/ 1332089 w 2765941"/>
              <a:gd name="connsiteY18" fmla="*/ 225778 h 428978"/>
              <a:gd name="connsiteX19" fmla="*/ 1365955 w 2765941"/>
              <a:gd name="connsiteY19" fmla="*/ 293511 h 428978"/>
              <a:gd name="connsiteX20" fmla="*/ 1377244 w 2765941"/>
              <a:gd name="connsiteY20" fmla="*/ 406400 h 428978"/>
              <a:gd name="connsiteX21" fmla="*/ 1388533 w 2765941"/>
              <a:gd name="connsiteY21" fmla="*/ 316089 h 428978"/>
              <a:gd name="connsiteX22" fmla="*/ 1399822 w 2765941"/>
              <a:gd name="connsiteY22" fmla="*/ 270933 h 428978"/>
              <a:gd name="connsiteX23" fmla="*/ 1467555 w 2765941"/>
              <a:gd name="connsiteY23" fmla="*/ 169333 h 428978"/>
              <a:gd name="connsiteX24" fmla="*/ 1490133 w 2765941"/>
              <a:gd name="connsiteY24" fmla="*/ 135466 h 428978"/>
              <a:gd name="connsiteX25" fmla="*/ 1557866 w 2765941"/>
              <a:gd name="connsiteY25" fmla="*/ 90311 h 428978"/>
              <a:gd name="connsiteX26" fmla="*/ 1693333 w 2765941"/>
              <a:gd name="connsiteY26" fmla="*/ 45155 h 428978"/>
              <a:gd name="connsiteX27" fmla="*/ 1761066 w 2765941"/>
              <a:gd name="connsiteY27" fmla="*/ 22578 h 428978"/>
              <a:gd name="connsiteX28" fmla="*/ 1919111 w 2765941"/>
              <a:gd name="connsiteY28" fmla="*/ 0 h 428978"/>
              <a:gd name="connsiteX29" fmla="*/ 2201333 w 2765941"/>
              <a:gd name="connsiteY29" fmla="*/ 11289 h 428978"/>
              <a:gd name="connsiteX30" fmla="*/ 2269066 w 2765941"/>
              <a:gd name="connsiteY30" fmla="*/ 22578 h 428978"/>
              <a:gd name="connsiteX31" fmla="*/ 2427111 w 2765941"/>
              <a:gd name="connsiteY31" fmla="*/ 67733 h 428978"/>
              <a:gd name="connsiteX32" fmla="*/ 2460977 w 2765941"/>
              <a:gd name="connsiteY32" fmla="*/ 79022 h 428978"/>
              <a:gd name="connsiteX33" fmla="*/ 2494844 w 2765941"/>
              <a:gd name="connsiteY33" fmla="*/ 90311 h 428978"/>
              <a:gd name="connsiteX34" fmla="*/ 2562577 w 2765941"/>
              <a:gd name="connsiteY34" fmla="*/ 135466 h 428978"/>
              <a:gd name="connsiteX35" fmla="*/ 2630311 w 2765941"/>
              <a:gd name="connsiteY35" fmla="*/ 191911 h 428978"/>
              <a:gd name="connsiteX36" fmla="*/ 2686755 w 2765941"/>
              <a:gd name="connsiteY36" fmla="*/ 248355 h 428978"/>
              <a:gd name="connsiteX37" fmla="*/ 2743200 w 2765941"/>
              <a:gd name="connsiteY37" fmla="*/ 304800 h 428978"/>
              <a:gd name="connsiteX38" fmla="*/ 2765777 w 2765941"/>
              <a:gd name="connsiteY38" fmla="*/ 406400 h 4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65941" h="428978">
                <a:moveTo>
                  <a:pt x="0" y="428978"/>
                </a:moveTo>
                <a:cubicBezTo>
                  <a:pt x="955" y="422292"/>
                  <a:pt x="8249" y="337581"/>
                  <a:pt x="22577" y="316089"/>
                </a:cubicBezTo>
                <a:cubicBezTo>
                  <a:pt x="31433" y="302805"/>
                  <a:pt x="46223" y="294487"/>
                  <a:pt x="56444" y="282222"/>
                </a:cubicBezTo>
                <a:cubicBezTo>
                  <a:pt x="65130" y="271799"/>
                  <a:pt x="69428" y="257949"/>
                  <a:pt x="79022" y="248355"/>
                </a:cubicBezTo>
                <a:cubicBezTo>
                  <a:pt x="88616" y="238761"/>
                  <a:pt x="102466" y="234464"/>
                  <a:pt x="112889" y="225778"/>
                </a:cubicBezTo>
                <a:cubicBezTo>
                  <a:pt x="169265" y="178798"/>
                  <a:pt x="121103" y="200462"/>
                  <a:pt x="180622" y="180622"/>
                </a:cubicBezTo>
                <a:cubicBezTo>
                  <a:pt x="201890" y="159354"/>
                  <a:pt x="220065" y="136751"/>
                  <a:pt x="248355" y="124178"/>
                </a:cubicBezTo>
                <a:cubicBezTo>
                  <a:pt x="270103" y="114512"/>
                  <a:pt x="293511" y="109126"/>
                  <a:pt x="316089" y="101600"/>
                </a:cubicBezTo>
                <a:lnTo>
                  <a:pt x="383822" y="79022"/>
                </a:lnTo>
                <a:cubicBezTo>
                  <a:pt x="398874" y="75259"/>
                  <a:pt x="413618" y="69927"/>
                  <a:pt x="428977" y="67733"/>
                </a:cubicBezTo>
                <a:cubicBezTo>
                  <a:pt x="466414" y="62385"/>
                  <a:pt x="504122" y="58803"/>
                  <a:pt x="541866" y="56444"/>
                </a:cubicBezTo>
                <a:cubicBezTo>
                  <a:pt x="624575" y="51275"/>
                  <a:pt x="707437" y="48918"/>
                  <a:pt x="790222" y="45155"/>
                </a:cubicBezTo>
                <a:cubicBezTo>
                  <a:pt x="865481" y="48918"/>
                  <a:pt x="940853" y="50877"/>
                  <a:pt x="1016000" y="56444"/>
                </a:cubicBezTo>
                <a:cubicBezTo>
                  <a:pt x="1054712" y="59312"/>
                  <a:pt x="1101668" y="67469"/>
                  <a:pt x="1140177" y="79022"/>
                </a:cubicBezTo>
                <a:cubicBezTo>
                  <a:pt x="1162973" y="85861"/>
                  <a:pt x="1185333" y="94074"/>
                  <a:pt x="1207911" y="101600"/>
                </a:cubicBezTo>
                <a:cubicBezTo>
                  <a:pt x="1219200" y="105363"/>
                  <a:pt x="1231876" y="106289"/>
                  <a:pt x="1241777" y="112889"/>
                </a:cubicBezTo>
                <a:lnTo>
                  <a:pt x="1275644" y="135466"/>
                </a:lnTo>
                <a:cubicBezTo>
                  <a:pt x="1304019" y="220592"/>
                  <a:pt x="1262443" y="118964"/>
                  <a:pt x="1320800" y="191911"/>
                </a:cubicBezTo>
                <a:cubicBezTo>
                  <a:pt x="1328234" y="201203"/>
                  <a:pt x="1326767" y="215135"/>
                  <a:pt x="1332089" y="225778"/>
                </a:cubicBezTo>
                <a:cubicBezTo>
                  <a:pt x="1375856" y="313314"/>
                  <a:pt x="1337579" y="208384"/>
                  <a:pt x="1365955" y="293511"/>
                </a:cubicBezTo>
                <a:cubicBezTo>
                  <a:pt x="1369718" y="331141"/>
                  <a:pt x="1350503" y="379659"/>
                  <a:pt x="1377244" y="406400"/>
                </a:cubicBezTo>
                <a:cubicBezTo>
                  <a:pt x="1398696" y="427852"/>
                  <a:pt x="1383545" y="346014"/>
                  <a:pt x="1388533" y="316089"/>
                </a:cubicBezTo>
                <a:cubicBezTo>
                  <a:pt x="1391084" y="300785"/>
                  <a:pt x="1392883" y="284810"/>
                  <a:pt x="1399822" y="270933"/>
                </a:cubicBezTo>
                <a:cubicBezTo>
                  <a:pt x="1399823" y="270931"/>
                  <a:pt x="1456266" y="186267"/>
                  <a:pt x="1467555" y="169333"/>
                </a:cubicBezTo>
                <a:cubicBezTo>
                  <a:pt x="1475081" y="158044"/>
                  <a:pt x="1478844" y="142992"/>
                  <a:pt x="1490133" y="135466"/>
                </a:cubicBezTo>
                <a:cubicBezTo>
                  <a:pt x="1512711" y="120414"/>
                  <a:pt x="1532124" y="98892"/>
                  <a:pt x="1557866" y="90311"/>
                </a:cubicBezTo>
                <a:lnTo>
                  <a:pt x="1693333" y="45155"/>
                </a:lnTo>
                <a:lnTo>
                  <a:pt x="1761066" y="22578"/>
                </a:lnTo>
                <a:cubicBezTo>
                  <a:pt x="1850924" y="4606"/>
                  <a:pt x="1798441" y="13408"/>
                  <a:pt x="1919111" y="0"/>
                </a:cubicBezTo>
                <a:cubicBezTo>
                  <a:pt x="2013185" y="3763"/>
                  <a:pt x="2107379" y="5227"/>
                  <a:pt x="2201333" y="11289"/>
                </a:cubicBezTo>
                <a:cubicBezTo>
                  <a:pt x="2224175" y="12763"/>
                  <a:pt x="2246685" y="17782"/>
                  <a:pt x="2269066" y="22578"/>
                </a:cubicBezTo>
                <a:cubicBezTo>
                  <a:pt x="2348449" y="39588"/>
                  <a:pt x="2356029" y="44039"/>
                  <a:pt x="2427111" y="67733"/>
                </a:cubicBezTo>
                <a:lnTo>
                  <a:pt x="2460977" y="79022"/>
                </a:lnTo>
                <a:cubicBezTo>
                  <a:pt x="2472266" y="82785"/>
                  <a:pt x="2484943" y="83710"/>
                  <a:pt x="2494844" y="90311"/>
                </a:cubicBezTo>
                <a:cubicBezTo>
                  <a:pt x="2517422" y="105363"/>
                  <a:pt x="2543390" y="116279"/>
                  <a:pt x="2562577" y="135466"/>
                </a:cubicBezTo>
                <a:cubicBezTo>
                  <a:pt x="2606038" y="178927"/>
                  <a:pt x="2583160" y="160477"/>
                  <a:pt x="2630311" y="191911"/>
                </a:cubicBezTo>
                <a:cubicBezTo>
                  <a:pt x="2690520" y="282225"/>
                  <a:pt x="2611496" y="173096"/>
                  <a:pt x="2686755" y="248355"/>
                </a:cubicBezTo>
                <a:cubicBezTo>
                  <a:pt x="2762015" y="323615"/>
                  <a:pt x="2652888" y="244592"/>
                  <a:pt x="2743200" y="304800"/>
                </a:cubicBezTo>
                <a:cubicBezTo>
                  <a:pt x="2769347" y="383243"/>
                  <a:pt x="2765777" y="348734"/>
                  <a:pt x="2765777" y="40640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7405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533400" y="3048000"/>
            <a:ext cx="847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multiplication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391884562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/>
            <a:r>
              <a:rPr lang="en-US" sz="5100" b="1" dirty="0">
                <a:solidFill>
                  <a:srgbClr val="00B050"/>
                </a:solidFill>
              </a:rPr>
              <a:t>Groups</a:t>
            </a:r>
            <a:r>
              <a:rPr lang="en-US" sz="5100" dirty="0"/>
              <a:t> multiplied by </a:t>
            </a:r>
            <a:r>
              <a:rPr lang="en-US" sz="5100" b="1" dirty="0">
                <a:solidFill>
                  <a:srgbClr val="FF6600"/>
                </a:solidFill>
              </a:rPr>
              <a:t>number in each group</a:t>
            </a:r>
            <a:r>
              <a:rPr lang="en-US" sz="5100" dirty="0"/>
              <a:t> for a </a:t>
            </a:r>
            <a:r>
              <a:rPr lang="en-US" sz="5100" b="1" dirty="0">
                <a:solidFill>
                  <a:srgbClr val="0070C0"/>
                </a:solidFill>
              </a:rPr>
              <a:t>product</a:t>
            </a:r>
            <a:r>
              <a:rPr lang="en-US" sz="5100" b="1" dirty="0"/>
              <a:t> </a:t>
            </a:r>
          </a:p>
          <a:p>
            <a:pPr lvl="1" eaLnBrk="1" hangingPunct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bags of apples. There are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in each bag. How many apples does Haley have altogether? 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She wants to share them equally among her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friends. How many apples will each friend receive?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 </a:t>
            </a:r>
            <a:r>
              <a:rPr lang="en-US" sz="5100" dirty="0"/>
              <a:t>× </a:t>
            </a:r>
            <a:r>
              <a:rPr lang="en-US" sz="5100" b="1" dirty="0">
                <a:solidFill>
                  <a:srgbClr val="EB641B"/>
                </a:solidFill>
              </a:rPr>
              <a:t>?</a:t>
            </a:r>
            <a:r>
              <a:rPr lang="en-US" sz="5100" dirty="0">
                <a:solidFill>
                  <a:srgbClr val="EB641B"/>
                </a:solidFill>
              </a:rPr>
              <a:t> </a:t>
            </a:r>
            <a:r>
              <a:rPr lang="en-US" sz="5100" dirty="0"/>
              <a:t>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She put them into bags containing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each. How many bags did Haley use?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?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0338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3000" b="1" dirty="0">
                <a:solidFill>
                  <a:srgbClr val="00B050"/>
                </a:solidFill>
              </a:rPr>
              <a:t>Set</a:t>
            </a:r>
            <a:r>
              <a:rPr lang="en-US" sz="3000" dirty="0"/>
              <a:t> multiplied by a number of </a:t>
            </a:r>
            <a:r>
              <a:rPr lang="en-US" sz="3000" b="1" dirty="0">
                <a:solidFill>
                  <a:srgbClr val="EB641B"/>
                </a:solidFill>
              </a:rPr>
              <a:t>times</a:t>
            </a:r>
            <a:r>
              <a:rPr lang="en-US" sz="3000" dirty="0"/>
              <a:t> for a </a:t>
            </a:r>
            <a:r>
              <a:rPr lang="en-US" sz="3000" b="1" dirty="0">
                <a:solidFill>
                  <a:srgbClr val="0070C0"/>
                </a:solidFill>
              </a:rPr>
              <a:t>product</a:t>
            </a:r>
            <a:endParaRPr lang="en-US" sz="3000" dirty="0"/>
          </a:p>
          <a:p>
            <a:pPr lvl="1" eaLnBrk="1" hangingPunct="1"/>
            <a:r>
              <a:rPr lang="en-US" sz="3000" dirty="0"/>
              <a:t>Beth picked </a:t>
            </a:r>
            <a:r>
              <a:rPr lang="en-US" sz="3000" b="1" dirty="0">
                <a:solidFill>
                  <a:srgbClr val="00B050"/>
                </a:solidFill>
              </a:rPr>
              <a:t>6</a:t>
            </a:r>
            <a:r>
              <a:rPr lang="en-US" sz="3000" dirty="0"/>
              <a:t> apples. Marcie picked </a:t>
            </a:r>
            <a:r>
              <a:rPr lang="en-US" sz="3000" b="1" dirty="0">
                <a:solidFill>
                  <a:srgbClr val="EB641B"/>
                </a:solidFill>
              </a:rPr>
              <a:t>2</a:t>
            </a:r>
            <a:r>
              <a:rPr lang="en-US" sz="3000" dirty="0"/>
              <a:t> times as many apples as Beth. How many apples did Marcie pick?  </a:t>
            </a:r>
          </a:p>
          <a:p>
            <a:pPr lvl="2"/>
            <a:r>
              <a:rPr lang="en-US" sz="3000" b="1" dirty="0">
                <a:solidFill>
                  <a:srgbClr val="00B050"/>
                </a:solidFill>
              </a:rPr>
              <a:t>6</a:t>
            </a:r>
            <a:r>
              <a:rPr lang="en-US" sz="3000" dirty="0"/>
              <a:t> × </a:t>
            </a:r>
            <a:r>
              <a:rPr lang="en-US" sz="3000" b="1" dirty="0">
                <a:solidFill>
                  <a:srgbClr val="EB641B"/>
                </a:solidFill>
              </a:rPr>
              <a:t>2</a:t>
            </a:r>
            <a:r>
              <a:rPr lang="en-US" sz="3000" dirty="0"/>
              <a:t> = </a:t>
            </a:r>
            <a:r>
              <a:rPr lang="en-US" sz="3000" b="1" dirty="0">
                <a:solidFill>
                  <a:srgbClr val="0070C0"/>
                </a:solidFill>
              </a:rPr>
              <a:t>?		</a:t>
            </a:r>
          </a:p>
          <a:p>
            <a:pPr marL="731520" lvl="2" indent="0">
              <a:buNone/>
            </a:pPr>
            <a:endParaRPr lang="en-US" sz="30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4207D-6FE2-2B42-8959-489FC554E64B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6417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Equal Groups Versus Comparison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3"/>
                </a:solidFill>
              </a:rPr>
              <a:t>6 </a:t>
            </a:r>
            <a:r>
              <a:rPr lang="en-US" sz="3600" dirty="0">
                <a:solidFill>
                  <a:schemeClr val="accent3"/>
                </a:solidFill>
              </a:rPr>
              <a:t>×</a:t>
            </a:r>
            <a:r>
              <a:rPr lang="en-US" sz="3600" b="0" dirty="0">
                <a:solidFill>
                  <a:schemeClr val="accent3"/>
                </a:solidFill>
              </a:rPr>
              <a:t>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4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194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Division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300" dirty="0"/>
              <a:t>90 division basic facts</a:t>
            </a:r>
          </a:p>
          <a:p>
            <a:pPr lvl="1" eaLnBrk="1" hangingPunct="1"/>
            <a:r>
              <a:rPr lang="en-US" b="0" dirty="0"/>
              <a:t>Divisor and quotient are single-digit numbers and dividend is single- or double-digit number</a:t>
            </a:r>
          </a:p>
          <a:p>
            <a:pPr eaLnBrk="1" hangingPunct="1">
              <a:buFontTx/>
              <a:buNone/>
            </a:pPr>
            <a:r>
              <a:rPr lang="en-US" dirty="0"/>
              <a:t>	   8 	</a:t>
            </a:r>
            <a:r>
              <a:rPr lang="en-US" dirty="0">
                <a:cs typeface="Arial" charset="0"/>
              </a:rPr>
              <a:t>÷	4	=	2</a:t>
            </a:r>
            <a:r>
              <a:rPr lang="en-US" dirty="0"/>
              <a:t>	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dividend</a:t>
            </a:r>
            <a:r>
              <a:rPr lang="en-US" b="1" dirty="0">
                <a:solidFill>
                  <a:srgbClr val="EB641B"/>
                </a:solidFill>
              </a:rPr>
              <a:t>)   </a:t>
            </a:r>
            <a:r>
              <a:rPr lang="en-US" dirty="0"/>
              <a:t> 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divisor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  <a:r>
              <a:rPr lang="en-US" dirty="0"/>
              <a:t>	   </a:t>
            </a:r>
            <a:r>
              <a:rPr lang="en-US" b="1" dirty="0">
                <a:solidFill>
                  <a:srgbClr val="EB641B"/>
                </a:solidFill>
              </a:rPr>
              <a:t> (</a:t>
            </a:r>
            <a:r>
              <a:rPr lang="en-US" b="1" u="sng" dirty="0">
                <a:solidFill>
                  <a:srgbClr val="EB641B"/>
                </a:solidFill>
              </a:rPr>
              <a:t>quotient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046375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(Partitive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62A89A-F522-8C4E-9A96-60C51A6D3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75790"/>
            <a:ext cx="8686800" cy="4839538"/>
          </a:xfrm>
        </p:spPr>
        <p:txBody>
          <a:bodyPr/>
          <a:lstStyle/>
          <a:p>
            <a:r>
              <a:rPr lang="en-US" dirty="0"/>
              <a:t>Show the dividend, divide equally among divisor, count quotient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4405561"/>
            <a:ext cx="1099113" cy="546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984134"/>
            <a:ext cx="1752600" cy="1752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831734"/>
            <a:ext cx="1752600" cy="1752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060334"/>
            <a:ext cx="1752600" cy="1752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050934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898534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060334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41334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967161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88934"/>
            <a:ext cx="558800" cy="4254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296492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31684 0.0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51424 -0.0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2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80313 -0.08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51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2085 -0.0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44462 0.057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59201 0.122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(Measurement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01B57-4A5E-E543-A590-8FAA56687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60407"/>
            <a:ext cx="8686800" cy="4839538"/>
          </a:xfrm>
        </p:spPr>
        <p:txBody>
          <a:bodyPr/>
          <a:lstStyle/>
          <a:p>
            <a:r>
              <a:rPr lang="en-US" dirty="0"/>
              <a:t>Show the dividend, make groups of the divisor, count groups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329361"/>
            <a:ext cx="1099113" cy="546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814761"/>
            <a:ext cx="558800" cy="4254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19561"/>
            <a:ext cx="558800" cy="425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00561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576761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62361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043361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32879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43356 -3.74364E-6 " pathEditMode="relative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36686 -3.74364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6.25636E-6 L 0.32517 6.25636E-6 " pathEditMode="relative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62533 -0.0111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55029 0.01111 " pathEditMode="relative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3 0.00231 L 0.59476 -0.00879 " pathEditMode="relative" ptsTypes="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762000" y="3048000"/>
            <a:ext cx="771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division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171330272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/>
            <a:r>
              <a:rPr lang="en-US" sz="5100" b="1" dirty="0">
                <a:solidFill>
                  <a:srgbClr val="00B050"/>
                </a:solidFill>
              </a:rPr>
              <a:t>Groups</a:t>
            </a:r>
            <a:r>
              <a:rPr lang="en-US" sz="5100" dirty="0"/>
              <a:t> multiplied by </a:t>
            </a:r>
            <a:r>
              <a:rPr lang="en-US" sz="5100" b="1" dirty="0">
                <a:solidFill>
                  <a:srgbClr val="FF6600"/>
                </a:solidFill>
              </a:rPr>
              <a:t>number in each group</a:t>
            </a:r>
            <a:r>
              <a:rPr lang="en-US" sz="5100" dirty="0"/>
              <a:t> for a </a:t>
            </a:r>
            <a:r>
              <a:rPr lang="en-US" sz="5100" b="1" dirty="0">
                <a:solidFill>
                  <a:srgbClr val="0070C0"/>
                </a:solidFill>
              </a:rPr>
              <a:t>product</a:t>
            </a:r>
            <a:r>
              <a:rPr lang="en-US" sz="5100" b="1" dirty="0"/>
              <a:t> </a:t>
            </a:r>
          </a:p>
          <a:p>
            <a:pPr lvl="1" eaLnBrk="1" hangingPunct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bags of apples. There are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in each bag. How many apples does Haley have altogether? 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She wants to share them equally among her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friends. How many apples will each friend receive?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 </a:t>
            </a:r>
            <a:r>
              <a:rPr lang="en-US" sz="5100" dirty="0"/>
              <a:t>× </a:t>
            </a:r>
            <a:r>
              <a:rPr lang="en-US" sz="5100" b="1" dirty="0">
                <a:solidFill>
                  <a:srgbClr val="EB641B"/>
                </a:solidFill>
              </a:rPr>
              <a:t>?</a:t>
            </a:r>
            <a:r>
              <a:rPr lang="en-US" sz="5100" dirty="0">
                <a:solidFill>
                  <a:srgbClr val="EB641B"/>
                </a:solidFill>
              </a:rPr>
              <a:t> </a:t>
            </a:r>
            <a:r>
              <a:rPr lang="en-US" sz="5100" dirty="0"/>
              <a:t>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She put them into bags containing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each. How many bags did Haley use?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?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9269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Google Shape;1187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6807" y="60888"/>
            <a:ext cx="7123839" cy="65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Google Shape;1189;p125"/>
          <p:cNvSpPr txBox="1"/>
          <p:nvPr/>
        </p:nvSpPr>
        <p:spPr>
          <a:xfrm>
            <a:off x="175646" y="3288186"/>
            <a:ext cx="46367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evidence-based intervention</a:t>
            </a:r>
            <a:endParaRPr/>
          </a:p>
        </p:txBody>
      </p:sp>
      <p:sp>
        <p:nvSpPr>
          <p:cNvPr id="1190" name="Google Shape;1190;p125"/>
          <p:cNvSpPr txBox="1"/>
          <p:nvPr/>
        </p:nvSpPr>
        <p:spPr>
          <a:xfrm>
            <a:off x="3020330" y="4984811"/>
            <a:ext cx="32755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promising practice</a:t>
            </a:r>
            <a:endParaRPr/>
          </a:p>
        </p:txBody>
      </p:sp>
      <p:sp>
        <p:nvSpPr>
          <p:cNvPr id="1191" name="Google Shape;1191;p125"/>
          <p:cNvSpPr txBox="1"/>
          <p:nvPr/>
        </p:nvSpPr>
        <p:spPr>
          <a:xfrm>
            <a:off x="1136980" y="4171294"/>
            <a:ext cx="39694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9300"/>
                </a:solidFill>
                <a:latin typeface="Calibri"/>
                <a:ea typeface="Calibri"/>
                <a:cs typeface="Calibri"/>
                <a:sym typeface="Calibri"/>
              </a:rPr>
              <a:t>evidence-based strategy</a:t>
            </a:r>
            <a:endParaRPr/>
          </a:p>
        </p:txBody>
      </p:sp>
      <p:pic>
        <p:nvPicPr>
          <p:cNvPr id="1192" name="Google Shape;1192;p12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295911" y="60888"/>
            <a:ext cx="2567120" cy="184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12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4656" y="1966262"/>
            <a:ext cx="2529629" cy="213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125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5368" y="4229665"/>
            <a:ext cx="2428917" cy="213270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E7B9E4-20FB-C240-8B21-7D376F3FC780}"/>
              </a:ext>
            </a:extLst>
          </p:cNvPr>
          <p:cNvSpPr txBox="1"/>
          <p:nvPr/>
        </p:nvSpPr>
        <p:spPr>
          <a:xfrm>
            <a:off x="480329" y="426242"/>
            <a:ext cx="5469566" cy="167889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401528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Partitive Versus Measurement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10 ÷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9 </a:t>
            </a:r>
            <a:r>
              <a:rPr lang="en-US" sz="3600" dirty="0">
                <a:solidFill>
                  <a:schemeClr val="accent4"/>
                </a:solidFill>
              </a:rPr>
              <a:t>÷</a:t>
            </a:r>
            <a:r>
              <a:rPr lang="en-US" sz="3600" b="0" dirty="0">
                <a:solidFill>
                  <a:schemeClr val="accent4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8596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902663" y="414302"/>
            <a:ext cx="2806700" cy="8934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Addition</a:t>
            </a:r>
          </a:p>
        </p:txBody>
      </p:sp>
      <p:sp>
        <p:nvSpPr>
          <p:cNvPr id="9" name="Oval 8"/>
          <p:cNvSpPr/>
          <p:nvPr/>
        </p:nvSpPr>
        <p:spPr>
          <a:xfrm>
            <a:off x="4350771" y="414302"/>
            <a:ext cx="2806700" cy="8934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Subtraction</a:t>
            </a:r>
          </a:p>
        </p:txBody>
      </p:sp>
      <p:sp>
        <p:nvSpPr>
          <p:cNvPr id="7" name="Oval 6"/>
          <p:cNvSpPr/>
          <p:nvPr/>
        </p:nvSpPr>
        <p:spPr>
          <a:xfrm>
            <a:off x="1902663" y="1466310"/>
            <a:ext cx="2806700" cy="88978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Multiplication</a:t>
            </a:r>
          </a:p>
        </p:txBody>
      </p:sp>
      <p:sp>
        <p:nvSpPr>
          <p:cNvPr id="8" name="Oval 7"/>
          <p:cNvSpPr/>
          <p:nvPr/>
        </p:nvSpPr>
        <p:spPr>
          <a:xfrm>
            <a:off x="4350771" y="1466310"/>
            <a:ext cx="2806700" cy="8823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Division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302D43-3A74-2449-89A6-E4309B2EF744}"/>
              </a:ext>
            </a:extLst>
          </p:cNvPr>
          <p:cNvSpPr/>
          <p:nvPr/>
        </p:nvSpPr>
        <p:spPr>
          <a:xfrm>
            <a:off x="14748" y="3423349"/>
            <a:ext cx="4494629" cy="258301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(1-2 min)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C5C0B-058A-1143-99FD-DAD004F99822}"/>
              </a:ext>
            </a:extLst>
          </p:cNvPr>
          <p:cNvSpPr/>
          <p:nvPr/>
        </p:nvSpPr>
        <p:spPr>
          <a:xfrm>
            <a:off x="4586748" y="3423349"/>
            <a:ext cx="4494629" cy="25830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(everyday)</a:t>
            </a:r>
          </a:p>
        </p:txBody>
      </p:sp>
    </p:spTree>
    <p:extLst>
      <p:ext uri="{BB962C8B-B14F-4D97-AF65-F5344CB8AC3E}">
        <p14:creationId xmlns:p14="http://schemas.microsoft.com/office/powerpoint/2010/main" val="142853162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</a:t>
            </a:r>
          </a:p>
        </p:txBody>
      </p:sp>
    </p:spTree>
    <p:extLst>
      <p:ext uri="{BB962C8B-B14F-4D97-AF65-F5344CB8AC3E}">
        <p14:creationId xmlns:p14="http://schemas.microsoft.com/office/powerpoint/2010/main" val="11977329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AD4A5-4F2C-FF4C-9EE4-25E448BC04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758" y="0"/>
            <a:ext cx="516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9608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on vertical presentation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2577353"/>
            <a:ext cx="1385304" cy="181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824" y="2577353"/>
            <a:ext cx="1625600" cy="198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224" y="2577353"/>
            <a:ext cx="1385304" cy="1816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55024" y="2958353"/>
            <a:ext cx="228600" cy="1143000"/>
          </a:xfrm>
          <a:prstGeom prst="rect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24" y="2577353"/>
            <a:ext cx="1625600" cy="1981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79024" y="2348753"/>
            <a:ext cx="381000" cy="1828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024" y="2120153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3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4583 4.44444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and 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Introduce regrouping/trading/exchanging after mastery of problems without regrouping</a:t>
            </a:r>
          </a:p>
          <a:p>
            <a:pPr lvl="1"/>
            <a:r>
              <a:rPr lang="en-US" sz="2400" dirty="0"/>
              <a:t>10 ones for 1 ten</a:t>
            </a:r>
          </a:p>
          <a:p>
            <a:pPr lvl="1"/>
            <a:r>
              <a:rPr lang="en-US" sz="2400" dirty="0"/>
              <a:t>10 tens for 1 hundred</a:t>
            </a:r>
          </a:p>
          <a:p>
            <a:pPr marL="411480" lvl="1" indent="0">
              <a:buNone/>
            </a:pPr>
            <a:endParaRPr lang="en-US" sz="2400" dirty="0"/>
          </a:p>
          <a:p>
            <a:pPr marL="402336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1 ten for 10 ones</a:t>
            </a:r>
          </a:p>
          <a:p>
            <a:pPr lvl="1"/>
            <a:r>
              <a:rPr lang="en-US" sz="2400" dirty="0"/>
              <a:t>1 hundred for 10 tens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79984" y="2235644"/>
            <a:ext cx="1524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Carry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57600" y="1804852"/>
            <a:ext cx="1828800" cy="1714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Regroup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Trade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Exchange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79984" y="4079076"/>
            <a:ext cx="1524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Borrow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57600" y="3652618"/>
            <a:ext cx="1828800" cy="1714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Regroup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Trade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Exchange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-357470" y="2586670"/>
            <a:ext cx="1409700" cy="438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Addition</a:t>
            </a:r>
          </a:p>
        </p:txBody>
      </p:sp>
      <p:sp>
        <p:nvSpPr>
          <p:cNvPr id="11" name="Rounded Rectangle 10"/>
          <p:cNvSpPr/>
          <p:nvPr/>
        </p:nvSpPr>
        <p:spPr>
          <a:xfrm rot="16200000">
            <a:off x="-395570" y="4432295"/>
            <a:ext cx="1485900" cy="438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Subtraction</a:t>
            </a:r>
          </a:p>
        </p:txBody>
      </p:sp>
    </p:spTree>
    <p:extLst>
      <p:ext uri="{BB962C8B-B14F-4D97-AF65-F5344CB8AC3E}">
        <p14:creationId xmlns:p14="http://schemas.microsoft.com/office/powerpoint/2010/main" val="17711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Linda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</a:t>
            </a:r>
            <a:endParaRPr lang="en-US" b="1" dirty="0"/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/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667000"/>
            <a:ext cx="6985000" cy="24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48055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Lluvia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Sums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" y="2377440"/>
            <a:ext cx="6724535" cy="307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3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Jennifer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Opposite Change</a:t>
            </a:r>
          </a:p>
          <a:p>
            <a:pPr lvl="1" indent="-342900">
              <a:defRPr/>
            </a:pPr>
            <a:r>
              <a:rPr lang="en-US" dirty="0"/>
              <a:t>Round one number to nearest ten</a:t>
            </a:r>
          </a:p>
          <a:p>
            <a:pPr lvl="1" indent="-342900">
              <a:defRPr/>
            </a:pPr>
            <a:r>
              <a:rPr lang="en-US" dirty="0"/>
              <a:t>Amount added is subtracted from other number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3" y="3124200"/>
            <a:ext cx="9144000" cy="23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Alina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Column Addition 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521970" lvl="1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b="1" dirty="0"/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sp>
        <p:nvSpPr>
          <p:cNvPr id="2" name="AutoShape 2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2420112"/>
            <a:ext cx="6705600" cy="29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1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127"/>
          <p:cNvSpPr txBox="1">
            <a:spLocks noGrp="1"/>
          </p:cNvSpPr>
          <p:nvPr>
            <p:ph type="title"/>
          </p:nvPr>
        </p:nvSpPr>
        <p:spPr>
          <a:xfrm>
            <a:off x="2084083" y="567864"/>
            <a:ext cx="5957047" cy="1438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9"/>
              <a:buFont typeface="Calibri"/>
              <a:buNone/>
            </a:pPr>
            <a:r>
              <a:rPr lang="en-US" sz="3959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Websites</a:t>
            </a:r>
            <a:br>
              <a:rPr lang="en-US" sz="3959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95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ies.ed.gov/ncee/wwc/</a:t>
            </a:r>
            <a:br>
              <a:rPr lang="en-US" sz="395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959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7" name="Google Shape;1207;p12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1" y="228600"/>
            <a:ext cx="1855482" cy="1564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2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9858" y="2132205"/>
            <a:ext cx="6185648" cy="4457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09094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69D7A7-E78A-404A-B05E-7B9BD94CC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113" y="0"/>
            <a:ext cx="3147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8152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Kimberly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 Method</a:t>
            </a:r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947" y="2602992"/>
            <a:ext cx="6448106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8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Ricardo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Differences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002" y="2542032"/>
            <a:ext cx="6631995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7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chemeClr val="accent1"/>
                </a:solidFill>
              </a:rPr>
              <a:t>Tiffiny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Same Change</a:t>
            </a:r>
          </a:p>
          <a:p>
            <a:pPr lvl="1" indent="-342900">
              <a:defRPr/>
            </a:pPr>
            <a:r>
              <a:rPr lang="en-US" dirty="0"/>
              <a:t>Change subtrahend to end in 0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7" y="3048000"/>
            <a:ext cx="9144000" cy="242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chemeClr val="accent1"/>
                </a:solidFill>
              </a:rPr>
              <a:t>Phedra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Add-Up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E6679-C7FF-5C4A-8DC3-E126040038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332280"/>
            <a:ext cx="8542409" cy="249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6CE25B-172D-C446-848F-D250D8B11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047" y="0"/>
            <a:ext cx="3137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4864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2D1352-C8FF-6C42-95B0-6E8822D396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555" y="0"/>
            <a:ext cx="5158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7540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Susan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</a:t>
            </a:r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24" y="2359152"/>
            <a:ext cx="6654800" cy="338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Mary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Products 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28" y="1966388"/>
            <a:ext cx="6515100" cy="33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Kathryn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Area</a:t>
            </a: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2200"/>
            <a:ext cx="9144000" cy="34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7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128"/>
          <p:cNvSpPr txBox="1">
            <a:spLocks noGrp="1"/>
          </p:cNvSpPr>
          <p:nvPr>
            <p:ph type="title"/>
          </p:nvPr>
        </p:nvSpPr>
        <p:spPr>
          <a:xfrm>
            <a:off x="2084083" y="1010770"/>
            <a:ext cx="5957047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9"/>
              <a:buFont typeface="Calibri"/>
              <a:buNone/>
            </a:pPr>
            <a:r>
              <a:rPr lang="en-US" sz="3959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Websites</a:t>
            </a:r>
            <a:br>
              <a:rPr lang="en-US" sz="3959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95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www.evidenceforessa.org</a:t>
            </a:r>
            <a:br>
              <a:rPr lang="en-US" sz="395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959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4" name="Google Shape;1214;p1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1" y="228600"/>
            <a:ext cx="1855482" cy="1564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12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275" y="1870717"/>
            <a:ext cx="5335128" cy="4899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87423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Cynthia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Lattice Method (383 </a:t>
            </a:r>
            <a:r>
              <a:rPr lang="en-US" sz="2400" dirty="0">
                <a:latin typeface="Calibri" pitchFamily="34" charset="0"/>
              </a:rPr>
              <a:t>× 27</a:t>
            </a:r>
            <a:r>
              <a:rPr lang="en-US" dirty="0"/>
              <a:t>)</a:t>
            </a: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0800"/>
            <a:ext cx="9144000" cy="318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29483F-F226-6D43-9642-213957020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113" y="0"/>
            <a:ext cx="3147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0191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April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Traditional Method</a:t>
            </a:r>
          </a:p>
          <a:p>
            <a:pPr lvl="1" eaLnBrk="1" hangingPunct="1"/>
            <a:r>
              <a:rPr lang="en-US" dirty="0"/>
              <a:t>Work Left to Right</a:t>
            </a:r>
          </a:p>
          <a:p>
            <a:pPr lvl="2" eaLnBrk="1" hangingPunct="1"/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92" y="2339202"/>
            <a:ext cx="8292416" cy="29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5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Brian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Quotients </a:t>
            </a: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5" y="2353056"/>
            <a:ext cx="9144000" cy="327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Cheryl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Lattice Division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1032"/>
            <a:ext cx="9144000" cy="36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967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Juanita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Division as Fractions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5416"/>
            <a:ext cx="9144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F58008-B4B9-6440-B826-60B2B87E9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786" y="0"/>
            <a:ext cx="314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7030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4" name="Oval 23"/>
          <p:cNvSpPr/>
          <p:nvPr/>
        </p:nvSpPr>
        <p:spPr>
          <a:xfrm>
            <a:off x="4811551" y="4440114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787051" y="4964456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7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28" y="483767"/>
            <a:ext cx="7439051" cy="41169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069" y="4813037"/>
            <a:ext cx="74390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would you teach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need to know to solve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might cause difficulty for students?</a:t>
            </a:r>
          </a:p>
        </p:txBody>
      </p:sp>
    </p:spTree>
    <p:extLst>
      <p:ext uri="{BB962C8B-B14F-4D97-AF65-F5344CB8AC3E}">
        <p14:creationId xmlns:p14="http://schemas.microsoft.com/office/powerpoint/2010/main" val="266819330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Solving Difficulties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42683" y="1218011"/>
            <a:ext cx="3135085" cy="760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4421" y="1757570"/>
            <a:ext cx="3135085" cy="760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1004" y="2406316"/>
            <a:ext cx="3135085" cy="760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relevant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5599" y="3055062"/>
            <a:ext cx="3135085" cy="760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Ignoring irrelevant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2414" y="3629800"/>
            <a:ext cx="3135085" cy="7600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charts and graphs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39669" y="4193526"/>
            <a:ext cx="3135085" cy="7600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appropriate operation(s)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6924" y="4853284"/>
            <a:ext cx="3135085" cy="760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Performing the computation(s)</a:t>
            </a:r>
          </a:p>
        </p:txBody>
      </p:sp>
    </p:spTree>
    <p:extLst>
      <p:ext uri="{BB962C8B-B14F-4D97-AF65-F5344CB8AC3E}">
        <p14:creationId xmlns:p14="http://schemas.microsoft.com/office/powerpoint/2010/main" val="378830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7" y="3769667"/>
            <a:ext cx="8686800" cy="4839538"/>
          </a:xfrm>
        </p:spPr>
        <p:txBody>
          <a:bodyPr/>
          <a:lstStyle/>
          <a:p>
            <a:pPr marL="1588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73" y="4213853"/>
            <a:ext cx="809834" cy="612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277B-7BEC-B347-B370-22D1A9E98C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15304"/>
            <a:ext cx="8686800" cy="23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855" y="4927166"/>
            <a:ext cx="1262270" cy="12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8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128"/>
          <p:cNvSpPr txBox="1">
            <a:spLocks noGrp="1"/>
          </p:cNvSpPr>
          <p:nvPr>
            <p:ph type="title"/>
          </p:nvPr>
        </p:nvSpPr>
        <p:spPr>
          <a:xfrm>
            <a:off x="2084083" y="1010770"/>
            <a:ext cx="5957047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9"/>
              <a:buFont typeface="Calibri"/>
              <a:buNone/>
            </a:pPr>
            <a:r>
              <a:rPr lang="en-US" sz="3959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Websites</a:t>
            </a:r>
            <a:br>
              <a:rPr lang="en-US" sz="3959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959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www.edreports.org</a:t>
            </a:r>
            <a:br>
              <a:rPr lang="en-US" sz="3959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959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4" name="Google Shape;1214;p1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1" y="228600"/>
            <a:ext cx="1855482" cy="1564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BADDE8-DCE2-E449-8CEC-22278D3A0E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54" y="2064024"/>
            <a:ext cx="7250892" cy="45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0748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A3238-6A9B-734A-A332-E9CE86D4A5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491" y="0"/>
            <a:ext cx="5185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843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222926485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2" y="3170085"/>
            <a:ext cx="3663073" cy="2850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158" y="294870"/>
            <a:ext cx="3721964" cy="2721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4B23F-9759-3C46-9F5D-145B15A2B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479" y="140835"/>
            <a:ext cx="3599945" cy="46665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213246-E87C-D64D-BFA3-BAB19E6CAF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181" y="2474133"/>
            <a:ext cx="3305272" cy="399553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C91677-36AC-EB42-8CAD-610EFE5B056D}"/>
              </a:ext>
            </a:extLst>
          </p:cNvPr>
          <p:cNvCxnSpPr>
            <a:cxnSpLocks/>
          </p:cNvCxnSpPr>
          <p:nvPr/>
        </p:nvCxnSpPr>
        <p:spPr>
          <a:xfrm flipV="1">
            <a:off x="79513" y="152401"/>
            <a:ext cx="8986940" cy="65647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D20AAE-03A3-D943-9E38-0C438229E75E}"/>
              </a:ext>
            </a:extLst>
          </p:cNvPr>
          <p:cNvCxnSpPr/>
          <p:nvPr/>
        </p:nvCxnSpPr>
        <p:spPr>
          <a:xfrm>
            <a:off x="152400" y="152400"/>
            <a:ext cx="8984974" cy="66989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53703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28" y="483767"/>
            <a:ext cx="7439051" cy="41169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91890B-B736-7244-9042-D84390523D03}"/>
              </a:ext>
            </a:extLst>
          </p:cNvPr>
          <p:cNvSpPr/>
          <p:nvPr/>
        </p:nvSpPr>
        <p:spPr>
          <a:xfrm>
            <a:off x="1678075" y="2622620"/>
            <a:ext cx="572756" cy="28135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4556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106" y="1398494"/>
            <a:ext cx="7727576" cy="3012141"/>
          </a:xfrm>
          <a:prstGeom prst="rect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Students need to understand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key words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But, key words should not be directly tied to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5584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030" y="0"/>
            <a:ext cx="538194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813530" flipH="1">
            <a:off x="5550743" y="150360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813530" flipH="1">
            <a:off x="7057732" y="931409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16062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C8D9A-432E-B442-9FF1-D90FCFEF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355" y="0"/>
            <a:ext cx="5254835" cy="6786244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E2DCD04C-0F4A-554B-A006-BC868B83160A}"/>
              </a:ext>
            </a:extLst>
          </p:cNvPr>
          <p:cNvSpPr/>
          <p:nvPr/>
        </p:nvSpPr>
        <p:spPr>
          <a:xfrm rot="813530" flipH="1">
            <a:off x="6206394" y="458443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1366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336545162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every word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Regardless of problem type, students need an </a:t>
            </a:r>
            <a:r>
              <a:rPr lang="en-US" b="1" dirty="0"/>
              <a:t>attack</a:t>
            </a:r>
            <a:r>
              <a:rPr lang="en-US" dirty="0"/>
              <a:t> strategy for working through the problem</a:t>
            </a:r>
          </a:p>
          <a:p>
            <a:r>
              <a:rPr lang="en-US" dirty="0"/>
              <a:t>This strategy should work for any problem type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1257" y="3194463"/>
            <a:ext cx="4027220" cy="5343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Routine Word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3880" y="3194462"/>
            <a:ext cx="4071454" cy="5343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Instructional Word Problems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383" y="3857414"/>
            <a:ext cx="3768448" cy="233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28" y="3905526"/>
            <a:ext cx="4317172" cy="20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901" y="167064"/>
            <a:ext cx="3561984" cy="313932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RIDGES</a:t>
            </a:r>
          </a:p>
          <a:p>
            <a:pPr defTabSz="457200"/>
            <a:endParaRPr lang="en-US" sz="2400" dirty="0">
              <a:solidFill>
                <a:prstClr val="white"/>
              </a:solidFill>
              <a:latin typeface="American Typewriter"/>
              <a:cs typeface="American Typewriter"/>
            </a:endParaRP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ead the problem.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I</a:t>
            </a:r>
            <a:r>
              <a:rPr lang="en-US" sz="2400" b="1" i="1" dirty="0">
                <a:solidFill>
                  <a:prstClr val="white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know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D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raw a picture.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G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oal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E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quation development.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S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olve the equation.</a:t>
            </a:r>
            <a:endParaRPr lang="en-US" dirty="0">
              <a:solidFill>
                <a:srgbClr val="002060"/>
              </a:solidFill>
              <a:latin typeface="American Typewriter"/>
              <a:cs typeface="American Typewriter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271958" y="3453189"/>
            <a:ext cx="4056585" cy="3600986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RIDE</a:t>
            </a:r>
          </a:p>
          <a:p>
            <a:pPr algn="ctr"/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ead the problem.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dentify the relevant information.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etermine the operation and unit for the answer.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nter the correct numbers and calculate, then check the answer.</a:t>
            </a:r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3719889"/>
            <a:ext cx="3175000" cy="2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195" y="93661"/>
            <a:ext cx="2710716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57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29"/>
          <p:cNvSpPr txBox="1">
            <a:spLocks noGrp="1"/>
          </p:cNvSpPr>
          <p:nvPr>
            <p:ph type="title"/>
          </p:nvPr>
        </p:nvSpPr>
        <p:spPr>
          <a:xfrm>
            <a:off x="2084083" y="1010770"/>
            <a:ext cx="5957047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9"/>
              <a:buFont typeface="Calibri"/>
              <a:buNone/>
            </a:pPr>
            <a:r>
              <a:rPr lang="en-US" sz="3959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Websites</a:t>
            </a:r>
            <a:br>
              <a:rPr lang="en-US" sz="3959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95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teachingld.org</a:t>
            </a:r>
            <a:br>
              <a:rPr lang="en-US" sz="395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959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1" name="Google Shape;1221;p12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1" y="228600"/>
            <a:ext cx="1855482" cy="1564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12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421" y="1792941"/>
            <a:ext cx="6123659" cy="4768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496997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62" y="317500"/>
            <a:ext cx="4375853" cy="5697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863" y="442119"/>
            <a:ext cx="31623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94683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7273" y="4141151"/>
            <a:ext cx="3918547" cy="267765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SOLVE</a:t>
            </a:r>
          </a:p>
          <a:p>
            <a:pPr algn="ctr" defTabSz="457200"/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tudy the problem.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O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rganize the facts.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L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ine up the plan. 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V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erify the plan with computation.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xamine the answer.</a:t>
            </a:r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endParaRPr lang="en-US" dirty="0">
              <a:solidFill>
                <a:prstClr val="white"/>
              </a:solidFill>
              <a:latin typeface="Palatino"/>
              <a:cs typeface="Palatin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44440" y="389900"/>
            <a:ext cx="3667696" cy="34187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SIGNS</a:t>
            </a:r>
            <a:endParaRPr lang="en-US" b="1" dirty="0">
              <a:solidFill>
                <a:prstClr val="white"/>
              </a:solidFill>
            </a:endParaRP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urvey questions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I</a:t>
            </a:r>
            <a:r>
              <a:rPr lang="en-US" sz="2400" dirty="0">
                <a:solidFill>
                  <a:prstClr val="white"/>
                </a:solidFill>
              </a:rPr>
              <a:t>dentify key words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G</a:t>
            </a:r>
            <a:r>
              <a:rPr lang="en-US" sz="2400" dirty="0">
                <a:solidFill>
                  <a:prstClr val="white"/>
                </a:solidFill>
              </a:rPr>
              <a:t>raphically draw problem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N</a:t>
            </a:r>
            <a:r>
              <a:rPr lang="en-US" sz="2400" dirty="0">
                <a:solidFill>
                  <a:prstClr val="white"/>
                </a:solidFill>
              </a:rPr>
              <a:t>ote operations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</a:t>
            </a: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A7BFA4-9269-014C-9BF1-A9C147147D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" y="61957"/>
            <a:ext cx="2994976" cy="38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6607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5950" y="912169"/>
            <a:ext cx="3561984" cy="312672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R-CUBES</a:t>
            </a:r>
          </a:p>
          <a:p>
            <a:pPr algn="ctr" defTabSz="457200"/>
            <a:endParaRPr lang="en-US" sz="1200" b="1" dirty="0">
              <a:solidFill>
                <a:prstClr val="white"/>
              </a:solidFill>
            </a:endParaRP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R</a:t>
            </a:r>
            <a:r>
              <a:rPr lang="en-US" sz="2400" dirty="0">
                <a:solidFill>
                  <a:prstClr val="white"/>
                </a:solidFill>
              </a:rPr>
              <a:t>ead the problem.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C</a:t>
            </a:r>
            <a:r>
              <a:rPr lang="en-US" sz="2400" dirty="0">
                <a:solidFill>
                  <a:prstClr val="white"/>
                </a:solidFill>
              </a:rPr>
              <a:t>ircle key numbers.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U</a:t>
            </a:r>
            <a:r>
              <a:rPr lang="en-US" sz="2400" dirty="0">
                <a:solidFill>
                  <a:prstClr val="white"/>
                </a:solidFill>
              </a:rPr>
              <a:t>nderline the question.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B</a:t>
            </a:r>
            <a:r>
              <a:rPr lang="en-US" sz="2400" dirty="0">
                <a:solidFill>
                  <a:prstClr val="white"/>
                </a:solidFill>
              </a:rPr>
              <a:t>ox action words.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valuate steps.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check.</a:t>
            </a:r>
            <a:endParaRPr lang="en-US" sz="3000" b="1" dirty="0">
              <a:solidFill>
                <a:prstClr val="white"/>
              </a:solidFill>
            </a:endParaRPr>
          </a:p>
          <a:p>
            <a:pPr algn="ctr" defTabSz="457200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9A4A02-09CB-B34F-9ACD-70C4A37D08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825" y="349134"/>
            <a:ext cx="4188477" cy="54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0518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65" y="748411"/>
            <a:ext cx="5757270" cy="43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464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244661367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D6C528-C011-8148-9497-FA258465CDD8}"/>
              </a:ext>
            </a:extLst>
          </p:cNvPr>
          <p:cNvSpPr/>
          <p:nvPr/>
        </p:nvSpPr>
        <p:spPr>
          <a:xfrm>
            <a:off x="2746710" y="3477585"/>
            <a:ext cx="3657600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2B59-11C1-0F49-A167-DAEBCEF2E4C9}"/>
              </a:ext>
            </a:extLst>
          </p:cNvPr>
          <p:cNvSpPr/>
          <p:nvPr/>
        </p:nvSpPr>
        <p:spPr>
          <a:xfrm>
            <a:off x="2746710" y="5160463"/>
            <a:ext cx="3657600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0683F-5F0B-0840-A87E-CDBA3C6E1B2D}"/>
              </a:ext>
            </a:extLst>
          </p:cNvPr>
          <p:cNvSpPr/>
          <p:nvPr/>
        </p:nvSpPr>
        <p:spPr>
          <a:xfrm>
            <a:off x="2746710" y="4319024"/>
            <a:ext cx="3657600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98EF1-B753-6741-8F3F-B56CB96EC651}"/>
              </a:ext>
            </a:extLst>
          </p:cNvPr>
          <p:cNvSpPr/>
          <p:nvPr/>
        </p:nvSpPr>
        <p:spPr>
          <a:xfrm>
            <a:off x="2753005" y="2632084"/>
            <a:ext cx="3657600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D971DB-A010-0343-8015-7B2B8A4C9A8C}"/>
              </a:ext>
            </a:extLst>
          </p:cNvPr>
          <p:cNvSpPr/>
          <p:nvPr/>
        </p:nvSpPr>
        <p:spPr>
          <a:xfrm>
            <a:off x="2753005" y="972390"/>
            <a:ext cx="3657600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7F6C9-589B-F942-ACD2-3E5BBA684899}"/>
              </a:ext>
            </a:extLst>
          </p:cNvPr>
          <p:cNvSpPr/>
          <p:nvPr/>
        </p:nvSpPr>
        <p:spPr>
          <a:xfrm>
            <a:off x="2773254" y="1802237"/>
            <a:ext cx="3657600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BDCA7-89B9-1D45-961A-8050976981F9}"/>
              </a:ext>
            </a:extLst>
          </p:cNvPr>
          <p:cNvSpPr txBox="1"/>
          <p:nvPr/>
        </p:nvSpPr>
        <p:spPr>
          <a:xfrm>
            <a:off x="3456791" y="0"/>
            <a:ext cx="2143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</p:spTree>
    <p:extLst>
      <p:ext uri="{BB962C8B-B14F-4D97-AF65-F5344CB8AC3E}">
        <p14:creationId xmlns:p14="http://schemas.microsoft.com/office/powerpoint/2010/main" val="3054944757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Schemas</a:t>
            </a:r>
          </a:p>
        </p:txBody>
      </p:sp>
    </p:spTree>
    <p:extLst>
      <p:ext uri="{BB962C8B-B14F-4D97-AF65-F5344CB8AC3E}">
        <p14:creationId xmlns:p14="http://schemas.microsoft.com/office/powerpoint/2010/main" val="316504769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Using Schemas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="1" dirty="0"/>
              <a:t>schema</a:t>
            </a:r>
            <a:r>
              <a:rPr lang="en-US" dirty="0"/>
              <a:t> refers to the structure of the word problem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6929" y="2416491"/>
            <a:ext cx="4118250" cy="1105702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6929" y="3690453"/>
            <a:ext cx="4118250" cy="1105702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929" y="4963110"/>
            <a:ext cx="4118250" cy="110570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7920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6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79154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7030A0"/>
                </a:solidFill>
              </a:rPr>
              <a:t>total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Jennifer see?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4216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130"/>
          <p:cNvSpPr txBox="1">
            <a:spLocks noGrp="1"/>
          </p:cNvSpPr>
          <p:nvPr>
            <p:ph type="title"/>
          </p:nvPr>
        </p:nvSpPr>
        <p:spPr>
          <a:xfrm>
            <a:off x="2061536" y="1010770"/>
            <a:ext cx="5957047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9"/>
              <a:buFont typeface="Calibri"/>
              <a:buNone/>
            </a:pPr>
            <a:r>
              <a:rPr lang="en-US" sz="3959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Websites</a:t>
            </a:r>
            <a:br>
              <a:rPr lang="en-US" sz="3959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95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ebi.missouri.edu</a:t>
            </a:r>
            <a:br>
              <a:rPr lang="en-US" sz="395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959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8" name="Google Shape;1228;p1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1" y="228600"/>
            <a:ext cx="1855482" cy="1564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Google Shape;1229;p13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014" y="2224741"/>
            <a:ext cx="6664569" cy="4316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745966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D22027-B38B-4C4C-9D6E-299E4CB7F81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181548185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15469" y="1620940"/>
            <a:ext cx="9382125" cy="353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>
                <a:solidFill>
                  <a:schemeClr val="accent4"/>
                </a:solidFill>
              </a:rPr>
              <a:t>P1</a:t>
            </a:r>
            <a:r>
              <a:rPr lang="en-US" sz="6000" b="1" dirty="0">
                <a:solidFill>
                  <a:srgbClr val="008000"/>
                </a:solidFill>
              </a:rPr>
              <a:t> </a:t>
            </a:r>
            <a:r>
              <a:rPr lang="en-US" sz="6000" b="1" dirty="0"/>
              <a:t>	 +		</a:t>
            </a:r>
            <a:r>
              <a:rPr lang="en-US" sz="6000" b="1" dirty="0">
                <a:solidFill>
                  <a:schemeClr val="accent4"/>
                </a:solidFill>
              </a:rPr>
              <a:t>P2</a:t>
            </a:r>
            <a:r>
              <a:rPr lang="en-US" sz="6000" b="1" dirty="0"/>
              <a:t>		=	  </a:t>
            </a:r>
            <a:r>
              <a:rPr lang="en-US" sz="6000" b="1" dirty="0">
                <a:solidFill>
                  <a:srgbClr val="7030A0"/>
                </a:solidFill>
              </a:rPr>
              <a:t>T</a:t>
            </a:r>
          </a:p>
          <a:p>
            <a:pPr marL="0" indent="0" eaLnBrk="1" hangingPunct="1">
              <a:buNone/>
            </a:pP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45666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 &amp; Jitendra (2009)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C5A77-2CE6-6E47-B9E5-7B2B8E9FD847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7EB71-90DD-DD45-A4CE-597075019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82" y="2907681"/>
            <a:ext cx="4614943" cy="30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82667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3E9B9-998D-D84F-BE4B-5C59E0817C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928" y="0"/>
            <a:ext cx="5200292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9FE67-2D1A-A748-A054-E96B8616433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03427306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" y="1088931"/>
            <a:ext cx="8622292" cy="964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64919" y="24720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P1 + P2 = 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7875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5080" y="103114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02721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74446" y="104892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55263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22156" y="3317415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2995" y="3242703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64919" y="4026717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28 + 24 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= 52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53541" y="502742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X 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= 52 cookies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71900" y="1796488"/>
            <a:ext cx="1222597" cy="3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8097143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9E394C-30EB-F74A-A8F2-C2753DEA5595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752451-73E2-3A4D-B5CE-7AD5B509D7BD}"/>
              </a:ext>
            </a:extLst>
          </p:cNvPr>
          <p:cNvSpPr txBox="1"/>
          <p:nvPr/>
        </p:nvSpPr>
        <p:spPr>
          <a:xfrm>
            <a:off x="623365" y="261094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AE9CF8-F280-B24F-B222-3A54677B9BC7}"/>
              </a:ext>
            </a:extLst>
          </p:cNvPr>
          <p:cNvSpPr txBox="1"/>
          <p:nvPr/>
        </p:nvSpPr>
        <p:spPr>
          <a:xfrm>
            <a:off x="566716" y="257104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DC0274-B815-AC44-AA32-27BBD1ADAE71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8B2CBB-6ADE-6448-9715-FC8B69ACFBAB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84EE00-FE32-B842-A600-8934CDD1CD44}"/>
              </a:ext>
            </a:extLst>
          </p:cNvPr>
          <p:cNvSpPr txBox="1"/>
          <p:nvPr/>
        </p:nvSpPr>
        <p:spPr>
          <a:xfrm>
            <a:off x="533479" y="393973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20" grpId="0"/>
      <p:bldP spid="21" grpId="0"/>
      <p:bldP spid="25" grpId="0"/>
      <p:bldP spid="33" grpId="0"/>
      <p:bldP spid="34" grpId="0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2" y="1022473"/>
            <a:ext cx="9144000" cy="1010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558039" y="5337018"/>
            <a:ext cx="894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2 IXL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61380" y="2284095"/>
            <a:ext cx="14143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12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-  11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7890" y="2284094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11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+ 1 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6677" y="2270878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12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7999" y="4232091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 millimeter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51179" y="86073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68928" y="88243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477897" y="1660832"/>
            <a:ext cx="1162709" cy="4102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655854" y="2214071"/>
            <a:ext cx="3443287" cy="713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57492" y="2929488"/>
            <a:ext cx="1757363" cy="713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414855" y="2927614"/>
            <a:ext cx="1684286" cy="7154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89597" y="3024998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11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17502" y="3004709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595720-39F5-B847-9493-4F29D8FBB87C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E566AD-07F4-EF40-822F-DCAB57CF1DD2}"/>
              </a:ext>
            </a:extLst>
          </p:cNvPr>
          <p:cNvSpPr txBox="1"/>
          <p:nvPr/>
        </p:nvSpPr>
        <p:spPr>
          <a:xfrm>
            <a:off x="623365" y="261094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C4AA9D-8E86-464A-919B-B2509D89E27C}"/>
              </a:ext>
            </a:extLst>
          </p:cNvPr>
          <p:cNvSpPr txBox="1"/>
          <p:nvPr/>
        </p:nvSpPr>
        <p:spPr>
          <a:xfrm>
            <a:off x="566716" y="257104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BD94B8-35C7-FE45-94B7-F20480AE8EC0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BBC0C1-AB22-5C48-BFCA-1F93BBB53A85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F820ED-A752-3145-B0C2-F3BC0FA60CC1}"/>
              </a:ext>
            </a:extLst>
          </p:cNvPr>
          <p:cNvSpPr txBox="1"/>
          <p:nvPr/>
        </p:nvSpPr>
        <p:spPr>
          <a:xfrm>
            <a:off x="533479" y="393973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8" grpId="0" animBg="1"/>
      <p:bldP spid="21" grpId="0" animBg="1"/>
      <p:bldP spid="22" grpId="0" animBg="1"/>
      <p:bldP spid="23" grpId="0"/>
      <p:bldP spid="24" grpId="0"/>
      <p:bldP spid="20" grpId="0"/>
      <p:bldP spid="25" grpId="0"/>
      <p:bldP spid="26" grpId="0"/>
      <p:bldP spid="27" grpId="0"/>
      <p:bldP spid="28" grpId="0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7404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Greater</a:t>
            </a:r>
            <a:r>
              <a:rPr lang="en-US" sz="2800" b="1" dirty="0"/>
              <a:t>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chemeClr val="accent4"/>
                </a:solidFill>
              </a:rPr>
              <a:t>less</a:t>
            </a:r>
            <a:r>
              <a:rPr lang="en-US" sz="2800" b="1" dirty="0"/>
              <a:t> </a:t>
            </a:r>
            <a:r>
              <a:rPr lang="en-US" sz="2800" dirty="0"/>
              <a:t>amounts compared for a </a:t>
            </a:r>
            <a:r>
              <a:rPr lang="en-US" sz="2800" b="1" dirty="0">
                <a:solidFill>
                  <a:srgbClr val="0070C0"/>
                </a:solidFill>
              </a:rPr>
              <a:t>difference</a:t>
            </a:r>
          </a:p>
          <a:p>
            <a:pPr lvl="1"/>
            <a:r>
              <a:rPr lang="en-US" sz="2800" dirty="0"/>
              <a:t>Courtney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Silva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apples. How many more apples does Courtney have? (How many fewer?)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  <a:p>
            <a:pPr lvl="1"/>
            <a:r>
              <a:rPr lang="en-US" sz="2800" dirty="0"/>
              <a:t>Courtney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more apples than Silva. If Silva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apples, how many does Courtney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?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  <a:p>
            <a:pPr lvl="1"/>
            <a:r>
              <a:rPr lang="en-US" sz="2800" dirty="0"/>
              <a:t>Silva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fewer apples than Courtney. Courtney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How many apples does Silva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693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7918D-EA73-7049-B7BE-EDB18D12021E}"/>
              </a:ext>
            </a:extLst>
          </p:cNvPr>
          <p:cNvSpPr/>
          <p:nvPr/>
        </p:nvSpPr>
        <p:spPr>
          <a:xfrm>
            <a:off x="127864" y="2374693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196710736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562314"/>
            <a:ext cx="9382125" cy="35306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	</a:t>
            </a:r>
            <a:r>
              <a:rPr lang="en-US" sz="6000" b="1" dirty="0">
                <a:solidFill>
                  <a:srgbClr val="00B050"/>
                </a:solidFill>
              </a:rPr>
              <a:t>G </a:t>
            </a:r>
            <a:r>
              <a:rPr lang="en-US" sz="6000" b="1" dirty="0"/>
              <a:t>	   </a:t>
            </a:r>
            <a:r>
              <a:rPr lang="en-US" sz="6000" dirty="0"/>
              <a:t>–</a:t>
            </a:r>
            <a:r>
              <a:rPr lang="en-US" sz="6000" b="1" dirty="0"/>
              <a:t>		</a:t>
            </a:r>
            <a:r>
              <a:rPr lang="en-US" sz="6000" b="1" dirty="0">
                <a:solidFill>
                  <a:schemeClr val="accent4"/>
                </a:solidFill>
              </a:rPr>
              <a:t>L</a:t>
            </a:r>
            <a:r>
              <a:rPr lang="en-US" sz="6000" b="1" dirty="0"/>
              <a:t>		=	   </a:t>
            </a:r>
            <a:r>
              <a:rPr lang="en-US" sz="6000" b="1" dirty="0">
                <a:solidFill>
                  <a:srgbClr val="0070C0"/>
                </a:solidFill>
              </a:rPr>
              <a:t>D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54204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90B21-5394-4845-B1D8-C58208BDCC8E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DA499-7E5D-1949-B949-70A5E1DC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2" y="2706209"/>
            <a:ext cx="2323695" cy="3213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36998-C015-4E40-8CD8-CDA7250F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29" y="3060923"/>
            <a:ext cx="3771630" cy="25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67366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30BE0B-6171-AF49-B01B-EEFE00F243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940" y="0"/>
            <a:ext cx="5200292" cy="685800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3265715" y="4227615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745678" y="4227614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212BE-1D73-0943-8AF5-17C85D867443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972524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31"/>
          <p:cNvSpPr txBox="1">
            <a:spLocks noGrp="1"/>
          </p:cNvSpPr>
          <p:nvPr>
            <p:ph type="title"/>
          </p:nvPr>
        </p:nvSpPr>
        <p:spPr>
          <a:xfrm>
            <a:off x="2084083" y="1010770"/>
            <a:ext cx="7218413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9"/>
              <a:buFont typeface="Calibri"/>
              <a:buNone/>
            </a:pPr>
            <a:r>
              <a:rPr lang="en-US" sz="3959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Websites</a:t>
            </a:r>
            <a:br>
              <a:rPr lang="en-US" sz="3959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959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www.intensiveintervention.org</a:t>
            </a:r>
            <a:br>
              <a:rPr lang="en-US" sz="3959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959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5" name="Google Shape;1235;p1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1" y="228600"/>
            <a:ext cx="1855482" cy="1564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13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6046" y="1792941"/>
            <a:ext cx="5633034" cy="5185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892221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8" y="1084403"/>
            <a:ext cx="8667108" cy="10173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4192" y="3046517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68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9544" y="109513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33420" y="105082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86218" y="3061209"/>
            <a:ext cx="134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107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5756" y="3071509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51156" y="39206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107 </a:t>
            </a:r>
            <a:r>
              <a:rPr lang="mr-IN" sz="3000" dirty="0">
                <a:solidFill>
                  <a:srgbClr val="4F81BD"/>
                </a:solidFill>
                <a:latin typeface="Chalkduster"/>
                <a:cs typeface="Chalkduster"/>
              </a:rPr>
              <a:t>–</a:t>
            </a:r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 68 = 39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281369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B = 39 more beads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063687" y="2047159"/>
            <a:ext cx="1921688" cy="18409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04260" y="3117675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68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69898" y="3107375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  <a:p>
            <a:pPr marL="342900" indent="-342900" algn="r" defTabSz="457200">
              <a:buFontTx/>
              <a:buChar char="-"/>
            </a:pPr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68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rgbClr val="0080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99062" y="241129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G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	  –  L  </a:t>
            </a:r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=  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0876" y="3049667"/>
            <a:ext cx="535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76068" y="3052818"/>
            <a:ext cx="49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8097143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26939" y="2015644"/>
            <a:ext cx="1921688" cy="18409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11294-F540-484C-B35B-7947642E7B28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5B9015-85D8-694E-BCEC-5296081AAD31}"/>
              </a:ext>
            </a:extLst>
          </p:cNvPr>
          <p:cNvSpPr txBox="1"/>
          <p:nvPr/>
        </p:nvSpPr>
        <p:spPr>
          <a:xfrm>
            <a:off x="454170" y="268829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BE7E3-DE38-BD49-9BAC-68C6D4485B79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216B4C-46F1-214E-AB79-3DE4914ADB09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64A692-8B05-034B-95AA-770462E6F6A9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346E20-83F5-674C-8271-EDB128A57372}"/>
              </a:ext>
            </a:extLst>
          </p:cNvPr>
          <p:cNvSpPr txBox="1"/>
          <p:nvPr/>
        </p:nvSpPr>
        <p:spPr>
          <a:xfrm>
            <a:off x="364654" y="401173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9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8" grpId="0"/>
      <p:bldP spid="29" grpId="0"/>
      <p:bldP spid="30" grpId="0"/>
      <p:bldP spid="33" grpId="0"/>
      <p:bldP spid="34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98" y="1805050"/>
            <a:ext cx="7295510" cy="13656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6D5A8E-856E-4746-A72F-BE122078E24F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138314482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69560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500" dirty="0"/>
              <a:t>Sandra had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How much money does Sandra have now? 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500" dirty="0"/>
              <a:t>Sandra has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money for cleaning her room. Now Sandra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she earn?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500" dirty="0"/>
              <a:t>Sandra had some money. Then she made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Now she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Sandra start with?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33686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347549"/>
            <a:ext cx="782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“Does an amount increase or decrease?”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CE9C3F-71A5-4F48-A36E-79A75416879E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DC45A4-98F2-7D44-BD3A-13BD0D393828}"/>
              </a:ext>
            </a:extLst>
          </p:cNvPr>
          <p:cNvSpPr/>
          <p:nvPr/>
        </p:nvSpPr>
        <p:spPr>
          <a:xfrm>
            <a:off x="127864" y="2336628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A7F6D8-BC40-F146-9D8B-657CB3186E93}"/>
              </a:ext>
            </a:extLst>
          </p:cNvPr>
          <p:cNvSpPr/>
          <p:nvPr/>
        </p:nvSpPr>
        <p:spPr>
          <a:xfrm>
            <a:off x="127864" y="4600442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24434292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35C6-F17D-1B46-9673-52251E5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22056-A0CB-6540-9AB2-78A6D4FF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48229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270AFA-5A8D-7343-984D-0796CFD697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321" y="0"/>
            <a:ext cx="5172611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B8C289-6AA2-7344-94FC-2457B42A1E9E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681892800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1"/>
          <p:cNvSpPr txBox="1">
            <a:spLocks/>
          </p:cNvSpPr>
          <p:nvPr/>
        </p:nvSpPr>
        <p:spPr>
          <a:xfrm>
            <a:off x="902093" y="1193893"/>
            <a:ext cx="7897840" cy="133446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tx1"/>
                </a:solidFill>
              </a:rPr>
              <a:t>A bus had 13 passengers. At the next stop, more passengers got on the bus. Now, there are 28 passengers. How many passengers got on the bus?	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02364" y="3459831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431" y="116109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66391" y="153795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99062" y="347357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8523" y="348245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28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31635" y="4639705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13 + 15 = 28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693736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15 passengers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499062" y="2336774"/>
            <a:ext cx="1390985" cy="13034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75200" y="3899596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13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28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9677" y="3641636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28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-  13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rgbClr val="0080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0955" y="275178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ST + C = 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99066" y="348973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+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7823" y="344646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7FD3F2-156D-764E-BE53-BA8A43D7C9D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57D33-8A1E-154B-97F0-59CA15C50D1A}"/>
              </a:ext>
            </a:extLst>
          </p:cNvPr>
          <p:cNvSpPr txBox="1"/>
          <p:nvPr/>
        </p:nvSpPr>
        <p:spPr>
          <a:xfrm>
            <a:off x="454170" y="268829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45805-14D5-7849-B8CB-09F1C3CFAFF1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A9209-87C0-604D-9638-746B16D6079A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6F749-DC6D-E84C-B077-512217A77075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48EB9B-146A-EA42-ABDD-528B1A922BC6}"/>
              </a:ext>
            </a:extLst>
          </p:cNvPr>
          <p:cNvSpPr txBox="1"/>
          <p:nvPr/>
        </p:nvSpPr>
        <p:spPr>
          <a:xfrm>
            <a:off x="364654" y="401173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6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2" grpId="0"/>
      <p:bldP spid="27" grpId="0"/>
      <p:bldP spid="28" grpId="0"/>
      <p:bldP spid="29" grpId="0"/>
      <p:bldP spid="30" grpId="0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Yolanda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Yolanda have now?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600" dirty="0"/>
              <a:t>Yolanda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some of the cookies. Now, she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cookies. How many cookies did Yolanda eat?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600" dirty="0"/>
              <a:t>Yolanda baked some cookies.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 and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 left. How many cookies did Yolanda bake?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AD58F-66C8-D141-84CC-064FCCE314D4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911371987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35C6-F17D-1B46-9673-52251E5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22056-A0CB-6540-9AB2-78A6D4FF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77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1" name="Google Shape;1241;p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6808" y="87263"/>
            <a:ext cx="7123839" cy="65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132"/>
          <p:cNvSpPr txBox="1"/>
          <p:nvPr/>
        </p:nvSpPr>
        <p:spPr>
          <a:xfrm>
            <a:off x="175646" y="3288186"/>
            <a:ext cx="46367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evidence-based intervention</a:t>
            </a:r>
            <a:endParaRPr/>
          </a:p>
        </p:txBody>
      </p:sp>
      <p:sp>
        <p:nvSpPr>
          <p:cNvPr id="1244" name="Google Shape;1244;p132"/>
          <p:cNvSpPr txBox="1"/>
          <p:nvPr/>
        </p:nvSpPr>
        <p:spPr>
          <a:xfrm>
            <a:off x="1136980" y="4171294"/>
            <a:ext cx="39694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9300"/>
                </a:solidFill>
                <a:latin typeface="Calibri"/>
                <a:ea typeface="Calibri"/>
                <a:cs typeface="Calibri"/>
                <a:sym typeface="Calibri"/>
              </a:rPr>
              <a:t>evidence-based strategy</a:t>
            </a:r>
            <a:endParaRPr/>
          </a:p>
        </p:txBody>
      </p:sp>
      <p:sp>
        <p:nvSpPr>
          <p:cNvPr id="1245" name="Google Shape;1245;p132"/>
          <p:cNvSpPr/>
          <p:nvPr/>
        </p:nvSpPr>
        <p:spPr>
          <a:xfrm>
            <a:off x="6454241" y="943771"/>
            <a:ext cx="2549236" cy="8345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from before intervention</a:t>
            </a:r>
            <a:endParaRPr/>
          </a:p>
        </p:txBody>
      </p:sp>
      <p:sp>
        <p:nvSpPr>
          <p:cNvPr id="1246" name="Google Shape;1246;p132"/>
          <p:cNvSpPr/>
          <p:nvPr/>
        </p:nvSpPr>
        <p:spPr>
          <a:xfrm>
            <a:off x="6454241" y="1798677"/>
            <a:ext cx="2549236" cy="10480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compared to no treatment students</a:t>
            </a:r>
            <a:endParaRPr/>
          </a:p>
        </p:txBody>
      </p:sp>
      <p:sp>
        <p:nvSpPr>
          <p:cNvPr id="1247" name="Google Shape;1247;p132"/>
          <p:cNvSpPr/>
          <p:nvPr/>
        </p:nvSpPr>
        <p:spPr>
          <a:xfrm>
            <a:off x="6454241" y="3554398"/>
            <a:ext cx="2549236" cy="5631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researchers</a:t>
            </a:r>
            <a:endParaRPr/>
          </a:p>
        </p:txBody>
      </p:sp>
      <p:sp>
        <p:nvSpPr>
          <p:cNvPr id="1248" name="Google Shape;1248;p132"/>
          <p:cNvSpPr/>
          <p:nvPr/>
        </p:nvSpPr>
        <p:spPr>
          <a:xfrm>
            <a:off x="6454241" y="4140147"/>
            <a:ext cx="2549236" cy="55494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students</a:t>
            </a:r>
            <a:endParaRPr/>
          </a:p>
        </p:txBody>
      </p:sp>
      <p:sp>
        <p:nvSpPr>
          <p:cNvPr id="1249" name="Google Shape;1249;p132"/>
          <p:cNvSpPr/>
          <p:nvPr/>
        </p:nvSpPr>
        <p:spPr>
          <a:xfrm>
            <a:off x="6454241" y="4730423"/>
            <a:ext cx="2549236" cy="515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times</a:t>
            </a:r>
            <a:endParaRPr/>
          </a:p>
        </p:txBody>
      </p:sp>
      <p:sp>
        <p:nvSpPr>
          <p:cNvPr id="1250" name="Google Shape;1250;p132"/>
          <p:cNvSpPr/>
          <p:nvPr/>
        </p:nvSpPr>
        <p:spPr>
          <a:xfrm>
            <a:off x="6454241" y="5344977"/>
            <a:ext cx="2549236" cy="7432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Setting and students similar to your own</a:t>
            </a:r>
            <a:endParaRPr/>
          </a:p>
        </p:txBody>
      </p:sp>
      <p:sp>
        <p:nvSpPr>
          <p:cNvPr id="1251" name="Google Shape;1251;p132"/>
          <p:cNvSpPr txBox="1"/>
          <p:nvPr/>
        </p:nvSpPr>
        <p:spPr>
          <a:xfrm>
            <a:off x="3020330" y="4984811"/>
            <a:ext cx="32755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promising practice</a:t>
            </a:r>
            <a:endParaRPr/>
          </a:p>
        </p:txBody>
      </p:sp>
      <p:sp>
        <p:nvSpPr>
          <p:cNvPr id="1252" name="Google Shape;1252;p132"/>
          <p:cNvSpPr/>
          <p:nvPr/>
        </p:nvSpPr>
        <p:spPr>
          <a:xfrm>
            <a:off x="6454241" y="63465"/>
            <a:ext cx="2549236" cy="8345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Assessment data to show results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3" name="Google Shape;1253;p132"/>
          <p:cNvSpPr/>
          <p:nvPr/>
        </p:nvSpPr>
        <p:spPr>
          <a:xfrm>
            <a:off x="6454241" y="2968649"/>
            <a:ext cx="2549236" cy="563114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Replication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B10203-9D72-C04C-8728-D5F6025B637B}"/>
              </a:ext>
            </a:extLst>
          </p:cNvPr>
          <p:cNvSpPr txBox="1"/>
          <p:nvPr/>
        </p:nvSpPr>
        <p:spPr>
          <a:xfrm>
            <a:off x="480329" y="426242"/>
            <a:ext cx="5469566" cy="167889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1484733049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28800"/>
            <a:ext cx="7660415" cy="14211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0D5196-4EBA-4445-9B78-19216F0FFD6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58682070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32050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53540"/>
            <a:ext cx="7565883" cy="1614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F9CEE2-BF68-BC4F-98DA-79D17F72ADE6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5710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1826490"/>
            <a:ext cx="7677385" cy="19023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E6184F-9063-2A45-B0F0-9F32724A40D1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06877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32364"/>
            <a:ext cx="7822456" cy="2110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782AF6-A46C-774A-B1B2-0B0CC1FA85CA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4133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02" y="1036101"/>
            <a:ext cx="8419377" cy="27580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74460" y="4482881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P1 + P2 + P3 = 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B005F-6E44-8D4D-8763-53A5293E1369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0068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6101"/>
            <a:ext cx="8518748" cy="239208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699404" y="3684742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ST – C + C = E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036101"/>
            <a:ext cx="957263" cy="508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594CC-B8B6-D242-BD0C-AAB5F0123D1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7790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7030A0"/>
                </a:solidFill>
              </a:rPr>
              <a:t>Total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70C0"/>
                </a:solidFill>
              </a:rPr>
              <a:t>Difference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B050"/>
                </a:solidFill>
              </a:rPr>
              <a:t>Change</a:t>
            </a:r>
            <a:r>
              <a:rPr lang="en-US" sz="3200" dirty="0"/>
              <a:t> problem?</a:t>
            </a:r>
          </a:p>
        </p:txBody>
      </p:sp>
    </p:spTree>
    <p:extLst>
      <p:ext uri="{BB962C8B-B14F-4D97-AF65-F5344CB8AC3E}">
        <p14:creationId xmlns:p14="http://schemas.microsoft.com/office/powerpoint/2010/main" val="498672614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06285296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138" y="1036637"/>
            <a:ext cx="6191250" cy="513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3 STAAR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71C56-DC86-4C4A-9F3B-DEA151D9A396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41626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33"/>
          <p:cNvSpPr txBox="1"/>
          <p:nvPr/>
        </p:nvSpPr>
        <p:spPr>
          <a:xfrm rot="-5400000">
            <a:off x="-632093" y="5255339"/>
            <a:ext cx="15411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Gersten et al. (2009)</a:t>
            </a:r>
            <a:endParaRPr/>
          </a:p>
        </p:txBody>
      </p:sp>
      <p:pic>
        <p:nvPicPr>
          <p:cNvPr id="1259" name="Google Shape;1259;p13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13" y="231242"/>
            <a:ext cx="4807917" cy="5900139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p133"/>
          <p:cNvSpPr/>
          <p:nvPr/>
        </p:nvSpPr>
        <p:spPr>
          <a:xfrm>
            <a:off x="6454241" y="943771"/>
            <a:ext cx="2549236" cy="8345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from before intervention</a:t>
            </a:r>
            <a:endParaRPr/>
          </a:p>
        </p:txBody>
      </p:sp>
      <p:sp>
        <p:nvSpPr>
          <p:cNvPr id="1261" name="Google Shape;1261;p133"/>
          <p:cNvSpPr/>
          <p:nvPr/>
        </p:nvSpPr>
        <p:spPr>
          <a:xfrm>
            <a:off x="6454241" y="1798677"/>
            <a:ext cx="2549236" cy="10480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compared to no treatment students</a:t>
            </a:r>
            <a:endParaRPr/>
          </a:p>
        </p:txBody>
      </p:sp>
      <p:sp>
        <p:nvSpPr>
          <p:cNvPr id="1262" name="Google Shape;1262;p133"/>
          <p:cNvSpPr/>
          <p:nvPr/>
        </p:nvSpPr>
        <p:spPr>
          <a:xfrm>
            <a:off x="6454241" y="3554398"/>
            <a:ext cx="2549236" cy="5631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researchers</a:t>
            </a:r>
            <a:endParaRPr/>
          </a:p>
        </p:txBody>
      </p:sp>
      <p:sp>
        <p:nvSpPr>
          <p:cNvPr id="1263" name="Google Shape;1263;p133"/>
          <p:cNvSpPr/>
          <p:nvPr/>
        </p:nvSpPr>
        <p:spPr>
          <a:xfrm>
            <a:off x="6454241" y="4140147"/>
            <a:ext cx="2549236" cy="55494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students</a:t>
            </a:r>
            <a:endParaRPr/>
          </a:p>
        </p:txBody>
      </p:sp>
      <p:sp>
        <p:nvSpPr>
          <p:cNvPr id="1264" name="Google Shape;1264;p133"/>
          <p:cNvSpPr/>
          <p:nvPr/>
        </p:nvSpPr>
        <p:spPr>
          <a:xfrm>
            <a:off x="6454241" y="4730423"/>
            <a:ext cx="2549236" cy="515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times</a:t>
            </a:r>
            <a:endParaRPr/>
          </a:p>
        </p:txBody>
      </p:sp>
      <p:sp>
        <p:nvSpPr>
          <p:cNvPr id="1265" name="Google Shape;1265;p133"/>
          <p:cNvSpPr/>
          <p:nvPr/>
        </p:nvSpPr>
        <p:spPr>
          <a:xfrm>
            <a:off x="6454241" y="5344977"/>
            <a:ext cx="2549236" cy="7432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Setting and students similar to your own</a:t>
            </a:r>
            <a:endParaRPr/>
          </a:p>
        </p:txBody>
      </p:sp>
      <p:sp>
        <p:nvSpPr>
          <p:cNvPr id="1266" name="Google Shape;1266;p133"/>
          <p:cNvSpPr/>
          <p:nvPr/>
        </p:nvSpPr>
        <p:spPr>
          <a:xfrm>
            <a:off x="5069941" y="72606"/>
            <a:ext cx="2549236" cy="8345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Assessment data to show results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7" name="Google Shape;1267;p133"/>
          <p:cNvSpPr/>
          <p:nvPr/>
        </p:nvSpPr>
        <p:spPr>
          <a:xfrm>
            <a:off x="6454241" y="2968649"/>
            <a:ext cx="2549236" cy="563114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Replication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8596271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987425"/>
            <a:ext cx="8329889" cy="224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6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5 Smarter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75A9E-50F6-9547-80E1-05006EAC3ADD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6406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12" y="813231"/>
            <a:ext cx="8050885" cy="2019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83522" y="5337018"/>
            <a:ext cx="1843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4 Smarted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B6802-3DBC-3846-B8FB-3E9E17C71C23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7021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1831502883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Multiplicative Schemas</a:t>
            </a:r>
          </a:p>
        </p:txBody>
      </p:sp>
    </p:spTree>
    <p:extLst>
      <p:ext uri="{BB962C8B-B14F-4D97-AF65-F5344CB8AC3E}">
        <p14:creationId xmlns:p14="http://schemas.microsoft.com/office/powerpoint/2010/main" val="1428176345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6A61B-19CD-584B-AB87-3A7E1C8484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2703" y="-388418"/>
            <a:ext cx="516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4738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  <a:endParaRPr lang="en-US" sz="2800" dirty="0"/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bags of apples. There are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in each bag. How many apples does Kristina have altogether? 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She wants to share them equally among her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friends. How many apples will each friend receive?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b="1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?</a:t>
            </a:r>
            <a:r>
              <a:rPr lang="en-US" sz="2600" dirty="0">
                <a:solidFill>
                  <a:srgbClr val="EB641B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She put them into bags containing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each. How many bags did Kristina use?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>
                <a:solidFill>
                  <a:schemeClr val="accent4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6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33976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527596142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73088" y="1576771"/>
            <a:ext cx="8428037" cy="410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accent4"/>
                </a:solidFill>
              </a:rPr>
              <a:t>G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		</a:t>
            </a:r>
            <a:r>
              <a:rPr lang="en-US" sz="6000" b="1" dirty="0">
                <a:solidFill>
                  <a:srgbClr val="EB641B"/>
                </a:solidFill>
              </a:rPr>
              <a:t>N</a:t>
            </a:r>
            <a:r>
              <a:rPr lang="en-US" sz="6000" dirty="0">
                <a:solidFill>
                  <a:srgbClr val="EB641B"/>
                </a:solidFill>
              </a:rPr>
              <a:t> 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8912-9F54-AC4F-AED7-E0C91C27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43" y="3244471"/>
            <a:ext cx="5265493" cy="24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44538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6E8719-482A-8A4A-BCC2-3BDCA53A11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323" y="0"/>
            <a:ext cx="5165353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37053" y="1341540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D3A683BA-84BE-3149-AAE0-D491EF4ABE15}"/>
              </a:ext>
            </a:extLst>
          </p:cNvPr>
          <p:cNvSpPr/>
          <p:nvPr/>
        </p:nvSpPr>
        <p:spPr>
          <a:xfrm>
            <a:off x="5158584" y="1341539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61371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29" y="483976"/>
            <a:ext cx="8116097" cy="21677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81031" y="3502735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0364" y="82144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78679" y="133817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5238" y="3502735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17151" y="3554500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7206" y="4300425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6 x 25 = 150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53571" y="5478602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150 cherries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573651" y="2245883"/>
            <a:ext cx="1390985" cy="130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94174" y="294977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5385" y="291618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31487" y="284123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G x N = 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6812" y="3464875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x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56463" y="3459982"/>
            <a:ext cx="50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5385" y="337868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22726" y="382828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35370" y="435718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8E1C02-C7C0-3042-A461-63451FE96580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75595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34"/>
          <p:cNvSpPr txBox="1"/>
          <p:nvPr/>
        </p:nvSpPr>
        <p:spPr>
          <a:xfrm>
            <a:off x="223229" y="303358"/>
            <a:ext cx="47579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Significant difference from baseline to posttest</a:t>
            </a:r>
            <a:endParaRPr/>
          </a:p>
        </p:txBody>
      </p:sp>
      <p:pic>
        <p:nvPicPr>
          <p:cNvPr id="1273" name="Google Shape;1273;p1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79" y="760258"/>
            <a:ext cx="5000925" cy="5263211"/>
          </a:xfrm>
          <a:prstGeom prst="rect">
            <a:avLst/>
          </a:prstGeom>
          <a:noFill/>
          <a:ln>
            <a:noFill/>
          </a:ln>
        </p:spPr>
      </p:pic>
      <p:sp>
        <p:nvSpPr>
          <p:cNvPr id="1274" name="Google Shape;1274;p134"/>
          <p:cNvSpPr txBox="1"/>
          <p:nvPr/>
        </p:nvSpPr>
        <p:spPr>
          <a:xfrm rot="-5400000">
            <a:off x="-599043" y="5255339"/>
            <a:ext cx="14750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Bryant et al. (2016)</a:t>
            </a:r>
            <a:endParaRPr/>
          </a:p>
        </p:txBody>
      </p:sp>
      <p:sp>
        <p:nvSpPr>
          <p:cNvPr id="1275" name="Google Shape;1275;p134"/>
          <p:cNvSpPr/>
          <p:nvPr/>
        </p:nvSpPr>
        <p:spPr>
          <a:xfrm>
            <a:off x="5179623" y="931071"/>
            <a:ext cx="2549236" cy="8345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from before intervention</a:t>
            </a:r>
            <a:endParaRPr/>
          </a:p>
        </p:txBody>
      </p:sp>
      <p:sp>
        <p:nvSpPr>
          <p:cNvPr id="1276" name="Google Shape;1276;p134"/>
          <p:cNvSpPr/>
          <p:nvPr/>
        </p:nvSpPr>
        <p:spPr>
          <a:xfrm>
            <a:off x="6454241" y="1798677"/>
            <a:ext cx="2549236" cy="10480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compared to no treatment students</a:t>
            </a:r>
            <a:endParaRPr/>
          </a:p>
        </p:txBody>
      </p:sp>
      <p:sp>
        <p:nvSpPr>
          <p:cNvPr id="1277" name="Google Shape;1277;p134"/>
          <p:cNvSpPr/>
          <p:nvPr/>
        </p:nvSpPr>
        <p:spPr>
          <a:xfrm>
            <a:off x="6454241" y="3554398"/>
            <a:ext cx="2549236" cy="5631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researchers</a:t>
            </a:r>
            <a:endParaRPr/>
          </a:p>
        </p:txBody>
      </p:sp>
      <p:sp>
        <p:nvSpPr>
          <p:cNvPr id="1278" name="Google Shape;1278;p134"/>
          <p:cNvSpPr/>
          <p:nvPr/>
        </p:nvSpPr>
        <p:spPr>
          <a:xfrm>
            <a:off x="6454241" y="4140147"/>
            <a:ext cx="2549236" cy="55494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students</a:t>
            </a:r>
            <a:endParaRPr/>
          </a:p>
        </p:txBody>
      </p:sp>
      <p:sp>
        <p:nvSpPr>
          <p:cNvPr id="1279" name="Google Shape;1279;p134"/>
          <p:cNvSpPr/>
          <p:nvPr/>
        </p:nvSpPr>
        <p:spPr>
          <a:xfrm>
            <a:off x="6454241" y="4730423"/>
            <a:ext cx="2549236" cy="515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times</a:t>
            </a:r>
            <a:endParaRPr/>
          </a:p>
        </p:txBody>
      </p:sp>
      <p:sp>
        <p:nvSpPr>
          <p:cNvPr id="1280" name="Google Shape;1280;p134"/>
          <p:cNvSpPr/>
          <p:nvPr/>
        </p:nvSpPr>
        <p:spPr>
          <a:xfrm>
            <a:off x="6454241" y="5344977"/>
            <a:ext cx="2549236" cy="7432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Setting and students similar to your own</a:t>
            </a:r>
            <a:endParaRPr/>
          </a:p>
        </p:txBody>
      </p:sp>
      <p:sp>
        <p:nvSpPr>
          <p:cNvPr id="1281" name="Google Shape;1281;p134"/>
          <p:cNvSpPr/>
          <p:nvPr/>
        </p:nvSpPr>
        <p:spPr>
          <a:xfrm>
            <a:off x="6454241" y="63465"/>
            <a:ext cx="2549236" cy="8345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Assessment data to show results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134"/>
          <p:cNvSpPr/>
          <p:nvPr/>
        </p:nvSpPr>
        <p:spPr>
          <a:xfrm>
            <a:off x="6454241" y="2968649"/>
            <a:ext cx="2549236" cy="563114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Replication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3369296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1028068"/>
            <a:ext cx="8086196" cy="1057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</a:t>
            </a:r>
            <a:r>
              <a:rPr lang="en-US" sz="1200">
                <a:solidFill>
                  <a:schemeClr val="accent2"/>
                </a:solidFill>
              </a:rPr>
              <a:t>3 STAAR</a:t>
            </a:r>
            <a:endParaRPr lang="en-US" sz="1200" dirty="0">
              <a:solidFill>
                <a:schemeClr val="accent2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816974" y="1946680"/>
            <a:ext cx="16148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39125" y="933272"/>
            <a:ext cx="564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9549" y="1002707"/>
            <a:ext cx="564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6179" y="451643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x 4 = 24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062939" y="5088075"/>
            <a:ext cx="4272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96753" y="5088075"/>
            <a:ext cx="664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65381" y="5073871"/>
            <a:ext cx="789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34710" y="5095464"/>
            <a:ext cx="789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84781" y="5714564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6 packs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787224" y="4149321"/>
            <a:ext cx="0" cy="2318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99305" y="1931842"/>
            <a:ext cx="804292" cy="14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AA7FE6-8142-3D47-8A4C-4FD19AFFDBB6}"/>
              </a:ext>
            </a:extLst>
          </p:cNvPr>
          <p:cNvSpPr txBox="1"/>
          <p:nvPr/>
        </p:nvSpPr>
        <p:spPr>
          <a:xfrm>
            <a:off x="433494" y="2462699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2524B-047D-6A44-AAF2-BE5EB3890CE3}"/>
              </a:ext>
            </a:extLst>
          </p:cNvPr>
          <p:cNvSpPr txBox="1"/>
          <p:nvPr/>
        </p:nvSpPr>
        <p:spPr>
          <a:xfrm>
            <a:off x="354705" y="242910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B091B9-F8C4-9B43-A4F6-E32F1F70380A}"/>
              </a:ext>
            </a:extLst>
          </p:cNvPr>
          <p:cNvSpPr txBox="1"/>
          <p:nvPr/>
        </p:nvSpPr>
        <p:spPr>
          <a:xfrm>
            <a:off x="354705" y="289160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2F7190-B581-F149-936F-86E8A0C15B5E}"/>
              </a:ext>
            </a:extLst>
          </p:cNvPr>
          <p:cNvSpPr txBox="1"/>
          <p:nvPr/>
        </p:nvSpPr>
        <p:spPr>
          <a:xfrm>
            <a:off x="362046" y="33412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9BE433-AF9C-6C45-A0EC-EFC9A592EC13}"/>
              </a:ext>
            </a:extLst>
          </p:cNvPr>
          <p:cNvSpPr txBox="1"/>
          <p:nvPr/>
        </p:nvSpPr>
        <p:spPr>
          <a:xfrm>
            <a:off x="374690" y="387010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19D1A8F-C28A-A740-B361-A5664989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496" y="2266991"/>
            <a:ext cx="4991398" cy="23121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D61A90A-D1EE-504F-AA56-85C1A61F1A0A}"/>
              </a:ext>
            </a:extLst>
          </p:cNvPr>
          <p:cNvSpPr txBox="1"/>
          <p:nvPr/>
        </p:nvSpPr>
        <p:spPr>
          <a:xfrm>
            <a:off x="5786973" y="2949449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8C5D93-F93C-A542-B3EA-D9FD460ABFFD}"/>
              </a:ext>
            </a:extLst>
          </p:cNvPr>
          <p:cNvSpPr txBox="1"/>
          <p:nvPr/>
        </p:nvSpPr>
        <p:spPr>
          <a:xfrm>
            <a:off x="4164851" y="2787214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E5AA41-058A-354E-91CA-4D55B62493B6}"/>
              </a:ext>
            </a:extLst>
          </p:cNvPr>
          <p:cNvSpPr txBox="1"/>
          <p:nvPr/>
        </p:nvSpPr>
        <p:spPr>
          <a:xfrm>
            <a:off x="2511522" y="2787214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520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  <p:bldP spid="21" grpId="0"/>
      <p:bldP spid="24" grpId="0"/>
      <p:bldP spid="26" grpId="0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Set</a:t>
            </a:r>
            <a:r>
              <a:rPr lang="en-US" sz="2800" dirty="0"/>
              <a:t> multiplied by a number of </a:t>
            </a:r>
            <a:r>
              <a:rPr lang="en-US" sz="2800" b="1" dirty="0">
                <a:solidFill>
                  <a:srgbClr val="EB641B"/>
                </a:solidFill>
              </a:rPr>
              <a:t>times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/>
            <a:r>
              <a:rPr lang="en-US" sz="2400" dirty="0"/>
              <a:t>Marcie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Lisa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Marcie. </a:t>
            </a:r>
            <a:r>
              <a:rPr lang="en-US" sz="2400" dirty="0"/>
              <a:t>How many apples did </a:t>
            </a:r>
            <a:r>
              <a:rPr lang="en-US" dirty="0"/>
              <a:t>Lisa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	</a:t>
            </a:r>
          </a:p>
          <a:p>
            <a:pPr lvl="1"/>
            <a:r>
              <a:rPr lang="en-US" dirty="0"/>
              <a:t>Lisa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apples. She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Marcie. </a:t>
            </a:r>
            <a:r>
              <a:rPr lang="en-US" sz="2400" dirty="0"/>
              <a:t>How many apples did </a:t>
            </a:r>
            <a:r>
              <a:rPr lang="en-US" dirty="0"/>
              <a:t>Marcie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?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dirty="0"/>
              <a:t>Lisa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apples, and </a:t>
            </a:r>
            <a:r>
              <a:rPr lang="en-US" dirty="0"/>
              <a:t>Marcie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How many times as many apples did </a:t>
            </a:r>
            <a:r>
              <a:rPr lang="en-US" dirty="0"/>
              <a:t>Lisa </a:t>
            </a:r>
            <a:r>
              <a:rPr lang="en-US" sz="2400" dirty="0"/>
              <a:t>pick as </a:t>
            </a:r>
            <a:r>
              <a:rPr lang="en-US" dirty="0"/>
              <a:t>Marcie </a:t>
            </a:r>
            <a:r>
              <a:rPr lang="en-US" sz="2400" dirty="0"/>
              <a:t>did?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?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60462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C9CA7-D7E8-0A4B-AAA1-A682F6552426}"/>
              </a:ext>
            </a:extLst>
          </p:cNvPr>
          <p:cNvSpPr/>
          <p:nvPr/>
        </p:nvSpPr>
        <p:spPr>
          <a:xfrm>
            <a:off x="127864" y="2356405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318718785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715963" y="600075"/>
            <a:ext cx="8428037" cy="4953000"/>
          </a:xfrm>
        </p:spPr>
        <p:txBody>
          <a:bodyPr>
            <a:noAutofit/>
          </a:bodyPr>
          <a:lstStyle/>
          <a:p>
            <a:pPr eaLnBrk="1" hangingPunct="1"/>
            <a:endParaRPr lang="en-US" sz="2400" b="1" dirty="0"/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b="1" dirty="0">
                <a:solidFill>
                  <a:srgbClr val="EB641B"/>
                </a:solidFill>
              </a:rPr>
              <a:t>T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7DF746-9D04-2C47-A958-D1B58F7AB5B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3B5FA-0129-8B4E-8FE2-6A09A126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80" y="2881757"/>
            <a:ext cx="5589219" cy="26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7504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EECE21-DA64-D043-A6D9-F3B93C2812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323" y="0"/>
            <a:ext cx="5165353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66771" y="4024161"/>
            <a:ext cx="1223158" cy="1140031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1EF73CD5-F1E8-E04C-A05B-868EA0BC8ECE}"/>
              </a:ext>
            </a:extLst>
          </p:cNvPr>
          <p:cNvSpPr/>
          <p:nvPr/>
        </p:nvSpPr>
        <p:spPr>
          <a:xfrm>
            <a:off x="5120995" y="4024160"/>
            <a:ext cx="1223158" cy="1140031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31512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19E08F-55F5-704A-9609-88BA28520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55" y="962555"/>
            <a:ext cx="8468045" cy="14078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6686F-CCF8-414A-BDEC-95DB7273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381" y="3514842"/>
            <a:ext cx="4021095" cy="1921847"/>
          </a:xfrm>
          <a:prstGeom prst="rect">
            <a:avLst/>
          </a:prstGeom>
        </p:spPr>
      </p:pic>
      <p:sp>
        <p:nvSpPr>
          <p:cNvPr id="12" name="U-Turn Arrow 11"/>
          <p:cNvSpPr/>
          <p:nvPr/>
        </p:nvSpPr>
        <p:spPr>
          <a:xfrm>
            <a:off x="2752725" y="2457450"/>
            <a:ext cx="2500313" cy="41468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2872139"/>
            <a:ext cx="8784859" cy="758825"/>
          </a:xfrm>
          <a:prstGeom prst="rect">
            <a:avLst/>
          </a:prstGeom>
        </p:spPr>
      </p:pic>
      <p:sp>
        <p:nvSpPr>
          <p:cNvPr id="10" name="U-Turn Arrow 9"/>
          <p:cNvSpPr/>
          <p:nvPr/>
        </p:nvSpPr>
        <p:spPr>
          <a:xfrm>
            <a:off x="428625" y="2457450"/>
            <a:ext cx="2500313" cy="41468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130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87401" y="5436689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12 dinosaurs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6284476" y="1865743"/>
            <a:ext cx="1576824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81CAC77-96B0-8F43-8E58-C7F375157C2A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B44248-A659-3247-8325-70FB8EE04500}"/>
              </a:ext>
            </a:extLst>
          </p:cNvPr>
          <p:cNvSpPr txBox="1"/>
          <p:nvPr/>
        </p:nvSpPr>
        <p:spPr>
          <a:xfrm>
            <a:off x="308452" y="3756078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78ECC-3793-4240-91E5-FB862DE2C7B3}"/>
              </a:ext>
            </a:extLst>
          </p:cNvPr>
          <p:cNvSpPr txBox="1"/>
          <p:nvPr/>
        </p:nvSpPr>
        <p:spPr>
          <a:xfrm>
            <a:off x="409082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B98A9-2B49-D248-B046-D9CFFB46B526}"/>
              </a:ext>
            </a:extLst>
          </p:cNvPr>
          <p:cNvSpPr txBox="1"/>
          <p:nvPr/>
        </p:nvSpPr>
        <p:spPr>
          <a:xfrm>
            <a:off x="5457647" y="3979828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D0F629-B283-7840-BAA7-332642713A33}"/>
              </a:ext>
            </a:extLst>
          </p:cNvPr>
          <p:cNvSpPr txBox="1"/>
          <p:nvPr/>
        </p:nvSpPr>
        <p:spPr>
          <a:xfrm>
            <a:off x="257955" y="3667820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CACF29-5CF7-7240-BAF5-07CB70320DB5}"/>
              </a:ext>
            </a:extLst>
          </p:cNvPr>
          <p:cNvSpPr txBox="1"/>
          <p:nvPr/>
        </p:nvSpPr>
        <p:spPr>
          <a:xfrm>
            <a:off x="242703" y="41525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6E9C6B-4159-A24C-804C-D29944EB61BE}"/>
              </a:ext>
            </a:extLst>
          </p:cNvPr>
          <p:cNvSpPr txBox="1"/>
          <p:nvPr/>
        </p:nvSpPr>
        <p:spPr>
          <a:xfrm>
            <a:off x="198316" y="463445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D5BF08-F50D-C045-BF66-CD276681E7A5}"/>
              </a:ext>
            </a:extLst>
          </p:cNvPr>
          <p:cNvSpPr txBox="1"/>
          <p:nvPr/>
        </p:nvSpPr>
        <p:spPr>
          <a:xfrm>
            <a:off x="198146" y="510496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/>
      <p:bldP spid="14" grpId="0"/>
      <p:bldP spid="18" grpId="0"/>
      <p:bldP spid="23" grpId="0"/>
      <p:bldP spid="19" grpId="0"/>
      <p:bldP spid="20" grpId="0"/>
      <p:bldP spid="21" grpId="0"/>
      <p:bldP spid="22" grpId="0"/>
      <p:bldP spid="24" grpId="0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81CAC77-96B0-8F43-8E58-C7F375157C2A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62EDFB-C92C-6941-BFFF-A877CD930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619" y="1371600"/>
            <a:ext cx="6546761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29230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/>
              <a:t>Description of relations among quantities</a:t>
            </a:r>
            <a:endParaRPr lang="en-US" sz="2400" dirty="0"/>
          </a:p>
          <a:p>
            <a:pPr lvl="1"/>
            <a:r>
              <a:rPr lang="en-US" dirty="0"/>
              <a:t>A bricklayer laid 92 bricks in 2 hours. At this rate, how many bricks could be laid in 10 hours?</a:t>
            </a:r>
          </a:p>
          <a:p>
            <a:pPr lvl="1"/>
            <a:r>
              <a:rPr lang="en-US" dirty="0"/>
              <a:t>One box of crayons costs $2.49. How much do 7 boxes of crayons cost?</a:t>
            </a:r>
            <a:endParaRPr lang="en-US" sz="2400" b="1" dirty="0">
              <a:solidFill>
                <a:srgbClr val="0070C0"/>
              </a:solidFill>
            </a:endParaRPr>
          </a:p>
          <a:p>
            <a:pPr lvl="2"/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125F8C-E2CB-6040-92E9-DFBE24DE1C31}"/>
              </a:ext>
            </a:extLst>
          </p:cNvPr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656792960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276098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018365"/>
            <a:ext cx="844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relationships among quantities - if this, then this?”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B2473E-90E6-E14A-B480-5DDB82F79C72}"/>
              </a:ext>
            </a:extLst>
          </p:cNvPr>
          <p:cNvSpPr/>
          <p:nvPr/>
        </p:nvSpPr>
        <p:spPr>
          <a:xfrm>
            <a:off x="127864" y="2425192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5701F-4746-AE40-9D3F-B40DFCF5758D}"/>
              </a:ext>
            </a:extLst>
          </p:cNvPr>
          <p:cNvSpPr/>
          <p:nvPr/>
        </p:nvSpPr>
        <p:spPr>
          <a:xfrm>
            <a:off x="127864" y="4287741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65135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 rot="16200000">
            <a:off x="7323904" y="5474372"/>
            <a:ext cx="3363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9BBB59"/>
                </a:solidFill>
              </a:rPr>
              <a:t>Xin et al. (2005)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90344-2444-4344-B41C-0487B20F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829" y="1371601"/>
            <a:ext cx="5366341" cy="438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83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35"/>
          <p:cNvSpPr txBox="1"/>
          <p:nvPr/>
        </p:nvSpPr>
        <p:spPr>
          <a:xfrm>
            <a:off x="145736" y="70763"/>
            <a:ext cx="42491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Significant difference between conditions</a:t>
            </a:r>
            <a:endParaRPr/>
          </a:p>
        </p:txBody>
      </p:sp>
      <p:pic>
        <p:nvPicPr>
          <p:cNvPr id="1288" name="Google Shape;1288;p13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118" y="507025"/>
            <a:ext cx="5397580" cy="3080884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p135"/>
          <p:cNvSpPr txBox="1"/>
          <p:nvPr/>
        </p:nvSpPr>
        <p:spPr>
          <a:xfrm rot="-5400000">
            <a:off x="-2440617" y="3379024"/>
            <a:ext cx="523907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Fuchs et al. (2009); Krawec, Huang, Montague, Kressler, &amp; de Alba (2012)</a:t>
            </a:r>
            <a:endParaRPr/>
          </a:p>
        </p:txBody>
      </p:sp>
      <p:sp>
        <p:nvSpPr>
          <p:cNvPr id="1290" name="Google Shape;1290;p135"/>
          <p:cNvSpPr/>
          <p:nvPr/>
        </p:nvSpPr>
        <p:spPr>
          <a:xfrm>
            <a:off x="6454241" y="943771"/>
            <a:ext cx="2549236" cy="8345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from before intervention</a:t>
            </a:r>
            <a:endParaRPr/>
          </a:p>
        </p:txBody>
      </p:sp>
      <p:sp>
        <p:nvSpPr>
          <p:cNvPr id="1291" name="Google Shape;1291;p135"/>
          <p:cNvSpPr/>
          <p:nvPr/>
        </p:nvSpPr>
        <p:spPr>
          <a:xfrm>
            <a:off x="5179623" y="1817217"/>
            <a:ext cx="2549236" cy="10480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compared to no treatment students</a:t>
            </a:r>
            <a:endParaRPr/>
          </a:p>
        </p:txBody>
      </p:sp>
      <p:sp>
        <p:nvSpPr>
          <p:cNvPr id="1292" name="Google Shape;1292;p135"/>
          <p:cNvSpPr/>
          <p:nvPr/>
        </p:nvSpPr>
        <p:spPr>
          <a:xfrm>
            <a:off x="6454241" y="3554398"/>
            <a:ext cx="2549236" cy="5631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researchers</a:t>
            </a:r>
            <a:endParaRPr/>
          </a:p>
        </p:txBody>
      </p:sp>
      <p:sp>
        <p:nvSpPr>
          <p:cNvPr id="1293" name="Google Shape;1293;p135"/>
          <p:cNvSpPr/>
          <p:nvPr/>
        </p:nvSpPr>
        <p:spPr>
          <a:xfrm>
            <a:off x="6454241" y="4140147"/>
            <a:ext cx="2549236" cy="55494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students</a:t>
            </a:r>
            <a:endParaRPr/>
          </a:p>
        </p:txBody>
      </p:sp>
      <p:sp>
        <p:nvSpPr>
          <p:cNvPr id="1294" name="Google Shape;1294;p135"/>
          <p:cNvSpPr/>
          <p:nvPr/>
        </p:nvSpPr>
        <p:spPr>
          <a:xfrm>
            <a:off x="6454241" y="4730423"/>
            <a:ext cx="2549236" cy="515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times</a:t>
            </a:r>
            <a:endParaRPr/>
          </a:p>
        </p:txBody>
      </p:sp>
      <p:sp>
        <p:nvSpPr>
          <p:cNvPr id="1295" name="Google Shape;1295;p135"/>
          <p:cNvSpPr/>
          <p:nvPr/>
        </p:nvSpPr>
        <p:spPr>
          <a:xfrm>
            <a:off x="6454241" y="5344977"/>
            <a:ext cx="2549236" cy="7432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Setting and students similar to your own</a:t>
            </a:r>
            <a:endParaRPr/>
          </a:p>
        </p:txBody>
      </p:sp>
      <p:sp>
        <p:nvSpPr>
          <p:cNvPr id="1296" name="Google Shape;1296;p135"/>
          <p:cNvSpPr/>
          <p:nvPr/>
        </p:nvSpPr>
        <p:spPr>
          <a:xfrm>
            <a:off x="6454241" y="63465"/>
            <a:ext cx="2549236" cy="8345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Assessment data to show results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7" name="Google Shape;1297;p135"/>
          <p:cNvSpPr/>
          <p:nvPr/>
        </p:nvSpPr>
        <p:spPr>
          <a:xfrm>
            <a:off x="6454241" y="2968649"/>
            <a:ext cx="2549236" cy="563114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Replication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8" name="Google Shape;1298;p13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37" y="3760276"/>
            <a:ext cx="5472142" cy="2275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319516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71F937-16FE-7346-ACF6-5BF3A742AB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472" y="0"/>
            <a:ext cx="5133055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5191704" y="1222475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FD73416B-82BD-6B46-8C0F-67058D42A678}"/>
              </a:ext>
            </a:extLst>
          </p:cNvPr>
          <p:cNvSpPr/>
          <p:nvPr/>
        </p:nvSpPr>
        <p:spPr>
          <a:xfrm>
            <a:off x="2729140" y="1222476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66337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3" y="432933"/>
            <a:ext cx="8243394" cy="21404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3" y="432933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61EB0-EF8D-8D48-8530-ADFD93E5830B}"/>
              </a:ext>
            </a:extLst>
          </p:cNvPr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6792AF-2D13-6443-B239-75B40E872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40" y="2573385"/>
            <a:ext cx="4105402" cy="33532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9D309D-01D8-E740-8052-2C0A4A1A9590}"/>
              </a:ext>
            </a:extLst>
          </p:cNvPr>
          <p:cNvSpPr txBox="1"/>
          <p:nvPr/>
        </p:nvSpPr>
        <p:spPr>
          <a:xfrm>
            <a:off x="256750" y="288586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5A0379-5FE6-D442-A507-C455F2B2A3AE}"/>
              </a:ext>
            </a:extLst>
          </p:cNvPr>
          <p:cNvSpPr txBox="1"/>
          <p:nvPr/>
        </p:nvSpPr>
        <p:spPr>
          <a:xfrm>
            <a:off x="177961" y="28522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93A502-5E5E-AB4D-A7FD-656F271E0B5B}"/>
              </a:ext>
            </a:extLst>
          </p:cNvPr>
          <p:cNvSpPr txBox="1"/>
          <p:nvPr/>
        </p:nvSpPr>
        <p:spPr>
          <a:xfrm>
            <a:off x="177961" y="331477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AE6806-D44E-EA4A-89A6-2B7AED20169C}"/>
              </a:ext>
            </a:extLst>
          </p:cNvPr>
          <p:cNvSpPr txBox="1"/>
          <p:nvPr/>
        </p:nvSpPr>
        <p:spPr>
          <a:xfrm>
            <a:off x="185302" y="376437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0D93CD-402D-FD4A-86DD-82F4FF3C59B7}"/>
              </a:ext>
            </a:extLst>
          </p:cNvPr>
          <p:cNvSpPr txBox="1"/>
          <p:nvPr/>
        </p:nvSpPr>
        <p:spPr>
          <a:xfrm>
            <a:off x="197946" y="429327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9B284E-DD43-8C47-9FFA-300BCF1EF7D9}"/>
              </a:ext>
            </a:extLst>
          </p:cNvPr>
          <p:cNvCxnSpPr/>
          <p:nvPr/>
        </p:nvCxnSpPr>
        <p:spPr>
          <a:xfrm>
            <a:off x="631293" y="2267712"/>
            <a:ext cx="21333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712EB76-7E89-474E-9EBD-8CC0FA425A33}"/>
              </a:ext>
            </a:extLst>
          </p:cNvPr>
          <p:cNvSpPr txBox="1"/>
          <p:nvPr/>
        </p:nvSpPr>
        <p:spPr>
          <a:xfrm>
            <a:off x="2866827" y="3210380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176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C0F9E0-8D17-5249-BE78-82D3A3696852}"/>
              </a:ext>
            </a:extLst>
          </p:cNvPr>
          <p:cNvSpPr txBox="1"/>
          <p:nvPr/>
        </p:nvSpPr>
        <p:spPr>
          <a:xfrm>
            <a:off x="2246400" y="8989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9D0538-06BC-BB41-B0BB-6B0E5651AF33}"/>
              </a:ext>
            </a:extLst>
          </p:cNvPr>
          <p:cNvSpPr txBox="1"/>
          <p:nvPr/>
        </p:nvSpPr>
        <p:spPr>
          <a:xfrm>
            <a:off x="5345264" y="88466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44EF38-E1D6-7C40-8CAB-C16C40980433}"/>
              </a:ext>
            </a:extLst>
          </p:cNvPr>
          <p:cNvSpPr txBox="1"/>
          <p:nvPr/>
        </p:nvSpPr>
        <p:spPr>
          <a:xfrm>
            <a:off x="3039582" y="4824857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690BF4-994D-324F-BB58-FA3CECD446B7}"/>
              </a:ext>
            </a:extLst>
          </p:cNvPr>
          <p:cNvSpPr txBox="1"/>
          <p:nvPr/>
        </p:nvSpPr>
        <p:spPr>
          <a:xfrm>
            <a:off x="4902040" y="3221606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B9A177-F46F-0546-91A2-C9B60D3BC7F0}"/>
              </a:ext>
            </a:extLst>
          </p:cNvPr>
          <p:cNvSpPr txBox="1"/>
          <p:nvPr/>
        </p:nvSpPr>
        <p:spPr>
          <a:xfrm>
            <a:off x="3770606" y="174333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C1364-EC0C-9646-8485-48AA85E7A389}"/>
              </a:ext>
            </a:extLst>
          </p:cNvPr>
          <p:cNvSpPr txBox="1"/>
          <p:nvPr/>
        </p:nvSpPr>
        <p:spPr>
          <a:xfrm>
            <a:off x="5010286" y="4831775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3C72E4-9909-E94F-B73F-84712D6E133B}"/>
              </a:ext>
            </a:extLst>
          </p:cNvPr>
          <p:cNvSpPr txBox="1"/>
          <p:nvPr/>
        </p:nvSpPr>
        <p:spPr>
          <a:xfrm>
            <a:off x="5934089" y="3235391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110 slices</a:t>
            </a:r>
          </a:p>
        </p:txBody>
      </p:sp>
    </p:spTree>
    <p:extLst>
      <p:ext uri="{BB962C8B-B14F-4D97-AF65-F5344CB8AC3E}">
        <p14:creationId xmlns:p14="http://schemas.microsoft.com/office/powerpoint/2010/main" val="49838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20" y="519356"/>
            <a:ext cx="8268936" cy="17491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2" y="290058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9D552D-5005-5240-B4C6-F2092B2C6530}"/>
              </a:ext>
            </a:extLst>
          </p:cNvPr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806735336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6A61B-19CD-584B-AB87-3A7E1C8484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2703" y="-388418"/>
            <a:ext cx="516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45650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74" y="546090"/>
            <a:ext cx="8272031" cy="22304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9950FE-DFCE-544F-88A8-80747997E06A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1576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4" y="501677"/>
            <a:ext cx="8121492" cy="23204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A7542-9559-334A-933D-132D44AC3045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79194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2" y="1006474"/>
            <a:ext cx="8359798" cy="1179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5D610-022D-254C-9A87-16359C8B6493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7543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an </a:t>
            </a:r>
            <a:r>
              <a:rPr lang="en-US" sz="3200" b="1" dirty="0">
                <a:solidFill>
                  <a:schemeClr val="accent4"/>
                </a:solidFill>
              </a:rPr>
              <a:t>Equal Groups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chemeClr val="accent2"/>
                </a:solidFill>
              </a:rPr>
              <a:t>Comparison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FF0000"/>
                </a:solidFill>
              </a:rPr>
              <a:t>Ratios/Proportions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3104111744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966047990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809715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6 Smarter Balanced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2" y="989011"/>
            <a:ext cx="8808331" cy="9255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74E37B-A490-9444-9E4C-72FCD06C498C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61599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136"/>
          <p:cNvSpPr/>
          <p:nvPr/>
        </p:nvSpPr>
        <p:spPr>
          <a:xfrm>
            <a:off x="6454241" y="943771"/>
            <a:ext cx="2549236" cy="8345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from before intervention</a:t>
            </a:r>
            <a:endParaRPr/>
          </a:p>
        </p:txBody>
      </p:sp>
      <p:sp>
        <p:nvSpPr>
          <p:cNvPr id="1304" name="Google Shape;1304;p136"/>
          <p:cNvSpPr/>
          <p:nvPr/>
        </p:nvSpPr>
        <p:spPr>
          <a:xfrm>
            <a:off x="6454241" y="1813628"/>
            <a:ext cx="2549236" cy="10480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compared to no treatment students</a:t>
            </a:r>
            <a:endParaRPr/>
          </a:p>
        </p:txBody>
      </p:sp>
      <p:sp>
        <p:nvSpPr>
          <p:cNvPr id="1305" name="Google Shape;1305;p136"/>
          <p:cNvSpPr/>
          <p:nvPr/>
        </p:nvSpPr>
        <p:spPr>
          <a:xfrm>
            <a:off x="6454241" y="3554398"/>
            <a:ext cx="2549236" cy="5631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researchers</a:t>
            </a:r>
            <a:endParaRPr/>
          </a:p>
        </p:txBody>
      </p:sp>
      <p:sp>
        <p:nvSpPr>
          <p:cNvPr id="1306" name="Google Shape;1306;p136"/>
          <p:cNvSpPr/>
          <p:nvPr/>
        </p:nvSpPr>
        <p:spPr>
          <a:xfrm>
            <a:off x="6454241" y="4140147"/>
            <a:ext cx="2549236" cy="55494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students</a:t>
            </a:r>
            <a:endParaRPr/>
          </a:p>
        </p:txBody>
      </p:sp>
      <p:sp>
        <p:nvSpPr>
          <p:cNvPr id="1307" name="Google Shape;1307;p136"/>
          <p:cNvSpPr/>
          <p:nvPr/>
        </p:nvSpPr>
        <p:spPr>
          <a:xfrm>
            <a:off x="6454241" y="4730423"/>
            <a:ext cx="2549236" cy="515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times</a:t>
            </a:r>
            <a:endParaRPr/>
          </a:p>
        </p:txBody>
      </p:sp>
      <p:sp>
        <p:nvSpPr>
          <p:cNvPr id="1308" name="Google Shape;1308;p136"/>
          <p:cNvSpPr/>
          <p:nvPr/>
        </p:nvSpPr>
        <p:spPr>
          <a:xfrm>
            <a:off x="6454241" y="5344977"/>
            <a:ext cx="2549236" cy="7432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Setting and students similar to your own</a:t>
            </a:r>
            <a:endParaRPr/>
          </a:p>
        </p:txBody>
      </p:sp>
      <p:sp>
        <p:nvSpPr>
          <p:cNvPr id="1309" name="Google Shape;1309;p136"/>
          <p:cNvSpPr/>
          <p:nvPr/>
        </p:nvSpPr>
        <p:spPr>
          <a:xfrm>
            <a:off x="6454241" y="63465"/>
            <a:ext cx="2549236" cy="8345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Assessment data to show results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0" name="Google Shape;1310;p1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998" y="2691516"/>
            <a:ext cx="4355347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13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678" y="167232"/>
            <a:ext cx="4647772" cy="23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136"/>
          <p:cNvSpPr/>
          <p:nvPr/>
        </p:nvSpPr>
        <p:spPr>
          <a:xfrm>
            <a:off x="5273141" y="2954641"/>
            <a:ext cx="2549236" cy="563114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Replication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232620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88" y="884668"/>
            <a:ext cx="8049956" cy="4215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47243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PARCC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8965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73" y="998536"/>
            <a:ext cx="8826033" cy="185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A35DE-47C5-444A-A29E-E8FE5F762547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5009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D6C528-C011-8148-9497-FA258465CDD8}"/>
              </a:ext>
            </a:extLst>
          </p:cNvPr>
          <p:cNvSpPr/>
          <p:nvPr/>
        </p:nvSpPr>
        <p:spPr>
          <a:xfrm>
            <a:off x="2746710" y="3477585"/>
            <a:ext cx="3657600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2B59-11C1-0F49-A167-DAEBCEF2E4C9}"/>
              </a:ext>
            </a:extLst>
          </p:cNvPr>
          <p:cNvSpPr/>
          <p:nvPr/>
        </p:nvSpPr>
        <p:spPr>
          <a:xfrm>
            <a:off x="2746710" y="5160463"/>
            <a:ext cx="3657600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0683F-5F0B-0840-A87E-CDBA3C6E1B2D}"/>
              </a:ext>
            </a:extLst>
          </p:cNvPr>
          <p:cNvSpPr/>
          <p:nvPr/>
        </p:nvSpPr>
        <p:spPr>
          <a:xfrm>
            <a:off x="2746710" y="4319024"/>
            <a:ext cx="3657600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98EF1-B753-6741-8F3F-B56CB96EC651}"/>
              </a:ext>
            </a:extLst>
          </p:cNvPr>
          <p:cNvSpPr/>
          <p:nvPr/>
        </p:nvSpPr>
        <p:spPr>
          <a:xfrm>
            <a:off x="2753005" y="2632084"/>
            <a:ext cx="3657600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D971DB-A010-0343-8015-7B2B8A4C9A8C}"/>
              </a:ext>
            </a:extLst>
          </p:cNvPr>
          <p:cNvSpPr/>
          <p:nvPr/>
        </p:nvSpPr>
        <p:spPr>
          <a:xfrm>
            <a:off x="2753005" y="972390"/>
            <a:ext cx="3657600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7F6C9-589B-F942-ACD2-3E5BBA684899}"/>
              </a:ext>
            </a:extLst>
          </p:cNvPr>
          <p:cNvSpPr/>
          <p:nvPr/>
        </p:nvSpPr>
        <p:spPr>
          <a:xfrm>
            <a:off x="2773254" y="1802237"/>
            <a:ext cx="3657600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BDCA7-89B9-1D45-961A-8050976981F9}"/>
              </a:ext>
            </a:extLst>
          </p:cNvPr>
          <p:cNvSpPr txBox="1"/>
          <p:nvPr/>
        </p:nvSpPr>
        <p:spPr>
          <a:xfrm>
            <a:off x="3456791" y="0"/>
            <a:ext cx="2143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</p:spTree>
    <p:extLst>
      <p:ext uri="{BB962C8B-B14F-4D97-AF65-F5344CB8AC3E}">
        <p14:creationId xmlns:p14="http://schemas.microsoft.com/office/powerpoint/2010/main" val="1260761090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3669990954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 do you incorporate effective problem-solving strategies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984443"/>
            <a:ext cx="8686800" cy="3867084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FF2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use key words tied to operations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an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attack strategy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explicitly teach problem solving</a:t>
            </a:r>
            <a:endParaRPr lang="en-US" sz="2400" b="1" dirty="0">
              <a:solidFill>
                <a:srgbClr val="00905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provide problem-solving instruction regularly (i.e., several times a week)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practice schemas that students will encounter regularly</a:t>
            </a:r>
          </a:p>
        </p:txBody>
      </p:sp>
    </p:spTree>
    <p:extLst>
      <p:ext uri="{BB962C8B-B14F-4D97-AF65-F5344CB8AC3E}">
        <p14:creationId xmlns:p14="http://schemas.microsoft.com/office/powerpoint/2010/main" val="3717694460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4" name="Oval 23"/>
          <p:cNvSpPr/>
          <p:nvPr/>
        </p:nvSpPr>
        <p:spPr>
          <a:xfrm>
            <a:off x="4811551" y="4440114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787051" y="4964456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7" y="3769667"/>
            <a:ext cx="8686800" cy="4839538"/>
          </a:xfrm>
        </p:spPr>
        <p:txBody>
          <a:bodyPr/>
          <a:lstStyle/>
          <a:p>
            <a:pPr marL="1588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73" y="4213853"/>
            <a:ext cx="809834" cy="612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277B-7BEC-B347-B370-22D1A9E98C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15304"/>
            <a:ext cx="8686800" cy="23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855" y="4927166"/>
            <a:ext cx="1262270" cy="12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06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37"/>
          <p:cNvSpPr/>
          <p:nvPr/>
        </p:nvSpPr>
        <p:spPr>
          <a:xfrm>
            <a:off x="6454241" y="943771"/>
            <a:ext cx="2549236" cy="8345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from before intervention</a:t>
            </a:r>
            <a:endParaRPr/>
          </a:p>
        </p:txBody>
      </p:sp>
      <p:sp>
        <p:nvSpPr>
          <p:cNvPr id="1318" name="Google Shape;1318;p137"/>
          <p:cNvSpPr/>
          <p:nvPr/>
        </p:nvSpPr>
        <p:spPr>
          <a:xfrm>
            <a:off x="6454241" y="1813628"/>
            <a:ext cx="2549236" cy="10480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compared to no treatment students</a:t>
            </a:r>
            <a:endParaRPr/>
          </a:p>
        </p:txBody>
      </p:sp>
      <p:sp>
        <p:nvSpPr>
          <p:cNvPr id="1319" name="Google Shape;1319;p137"/>
          <p:cNvSpPr/>
          <p:nvPr/>
        </p:nvSpPr>
        <p:spPr>
          <a:xfrm>
            <a:off x="6454241" y="4140147"/>
            <a:ext cx="2549236" cy="55494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students</a:t>
            </a:r>
            <a:endParaRPr/>
          </a:p>
        </p:txBody>
      </p:sp>
      <p:sp>
        <p:nvSpPr>
          <p:cNvPr id="1320" name="Google Shape;1320;p137"/>
          <p:cNvSpPr/>
          <p:nvPr/>
        </p:nvSpPr>
        <p:spPr>
          <a:xfrm>
            <a:off x="6454241" y="4730423"/>
            <a:ext cx="2549236" cy="515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times</a:t>
            </a:r>
            <a:endParaRPr/>
          </a:p>
        </p:txBody>
      </p:sp>
      <p:sp>
        <p:nvSpPr>
          <p:cNvPr id="1321" name="Google Shape;1321;p137"/>
          <p:cNvSpPr/>
          <p:nvPr/>
        </p:nvSpPr>
        <p:spPr>
          <a:xfrm>
            <a:off x="6454241" y="5344977"/>
            <a:ext cx="2549236" cy="7432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Setting and students similar to your own</a:t>
            </a:r>
            <a:endParaRPr/>
          </a:p>
        </p:txBody>
      </p:sp>
      <p:sp>
        <p:nvSpPr>
          <p:cNvPr id="1322" name="Google Shape;1322;p137"/>
          <p:cNvSpPr/>
          <p:nvPr/>
        </p:nvSpPr>
        <p:spPr>
          <a:xfrm>
            <a:off x="6454241" y="63465"/>
            <a:ext cx="2549236" cy="8345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Assessment data to show results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Google Shape;1323;p137"/>
          <p:cNvSpPr/>
          <p:nvPr/>
        </p:nvSpPr>
        <p:spPr>
          <a:xfrm>
            <a:off x="6454241" y="2968649"/>
            <a:ext cx="2549236" cy="563114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Replication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4" name="Google Shape;1324;p13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00" y="714778"/>
            <a:ext cx="4570822" cy="4860522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137"/>
          <p:cNvSpPr/>
          <p:nvPr/>
        </p:nvSpPr>
        <p:spPr>
          <a:xfrm>
            <a:off x="5179623" y="3554398"/>
            <a:ext cx="2549236" cy="5631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researchers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8430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B5C6C9-6B48-3349-8801-173B9D4EBD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078" y="0"/>
            <a:ext cx="6489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6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138"/>
          <p:cNvSpPr/>
          <p:nvPr/>
        </p:nvSpPr>
        <p:spPr>
          <a:xfrm>
            <a:off x="6454241" y="943771"/>
            <a:ext cx="2549236" cy="8345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from before intervention</a:t>
            </a:r>
            <a:endParaRPr/>
          </a:p>
        </p:txBody>
      </p:sp>
      <p:sp>
        <p:nvSpPr>
          <p:cNvPr id="1331" name="Google Shape;1331;p138"/>
          <p:cNvSpPr/>
          <p:nvPr/>
        </p:nvSpPr>
        <p:spPr>
          <a:xfrm>
            <a:off x="6454241" y="1813628"/>
            <a:ext cx="2549236" cy="10480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compared to no treatment students</a:t>
            </a:r>
            <a:endParaRPr/>
          </a:p>
        </p:txBody>
      </p:sp>
      <p:sp>
        <p:nvSpPr>
          <p:cNvPr id="1332" name="Google Shape;1332;p138"/>
          <p:cNvSpPr/>
          <p:nvPr/>
        </p:nvSpPr>
        <p:spPr>
          <a:xfrm>
            <a:off x="6454241" y="4730423"/>
            <a:ext cx="2549236" cy="515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times</a:t>
            </a:r>
            <a:endParaRPr/>
          </a:p>
        </p:txBody>
      </p:sp>
      <p:sp>
        <p:nvSpPr>
          <p:cNvPr id="1333" name="Google Shape;1333;p138"/>
          <p:cNvSpPr/>
          <p:nvPr/>
        </p:nvSpPr>
        <p:spPr>
          <a:xfrm>
            <a:off x="6454241" y="5344977"/>
            <a:ext cx="2549236" cy="7432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Setting and students similar to your own</a:t>
            </a:r>
            <a:endParaRPr/>
          </a:p>
        </p:txBody>
      </p:sp>
      <p:sp>
        <p:nvSpPr>
          <p:cNvPr id="1334" name="Google Shape;1334;p138"/>
          <p:cNvSpPr/>
          <p:nvPr/>
        </p:nvSpPr>
        <p:spPr>
          <a:xfrm>
            <a:off x="6454241" y="63465"/>
            <a:ext cx="2549236" cy="8345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Assessment data to show results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138"/>
          <p:cNvSpPr/>
          <p:nvPr/>
        </p:nvSpPr>
        <p:spPr>
          <a:xfrm>
            <a:off x="6454241" y="2968649"/>
            <a:ext cx="2549236" cy="563114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Replication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138"/>
          <p:cNvSpPr/>
          <p:nvPr/>
        </p:nvSpPr>
        <p:spPr>
          <a:xfrm>
            <a:off x="6454241" y="3554398"/>
            <a:ext cx="2549236" cy="5631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researchers</a:t>
            </a:r>
            <a:endParaRPr/>
          </a:p>
        </p:txBody>
      </p:sp>
      <p:pic>
        <p:nvPicPr>
          <p:cNvPr id="1337" name="Google Shape;1337;p13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420" y="221119"/>
            <a:ext cx="5721350" cy="1445304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138"/>
          <p:cNvSpPr txBox="1"/>
          <p:nvPr/>
        </p:nvSpPr>
        <p:spPr>
          <a:xfrm rot="-5400000">
            <a:off x="-2440617" y="3379024"/>
            <a:ext cx="523907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Burns, Kanive, &amp; DeGrande (2012); Jitendra, Hoff, &amp; Beck (1999)</a:t>
            </a:r>
            <a:endParaRPr/>
          </a:p>
        </p:txBody>
      </p:sp>
      <p:pic>
        <p:nvPicPr>
          <p:cNvPr id="1339" name="Google Shape;1339;p13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7766" y="1760356"/>
            <a:ext cx="3196884" cy="424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138"/>
          <p:cNvSpPr/>
          <p:nvPr/>
        </p:nvSpPr>
        <p:spPr>
          <a:xfrm>
            <a:off x="5179623" y="4140147"/>
            <a:ext cx="2549236" cy="55494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students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7148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139"/>
          <p:cNvSpPr/>
          <p:nvPr/>
        </p:nvSpPr>
        <p:spPr>
          <a:xfrm>
            <a:off x="6454241" y="943771"/>
            <a:ext cx="2549236" cy="8345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from before intervention</a:t>
            </a:r>
            <a:endParaRPr/>
          </a:p>
        </p:txBody>
      </p:sp>
      <p:sp>
        <p:nvSpPr>
          <p:cNvPr id="1346" name="Google Shape;1346;p139"/>
          <p:cNvSpPr/>
          <p:nvPr/>
        </p:nvSpPr>
        <p:spPr>
          <a:xfrm>
            <a:off x="6454241" y="1813628"/>
            <a:ext cx="2549236" cy="10480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compared to no treatment students</a:t>
            </a:r>
            <a:endParaRPr/>
          </a:p>
        </p:txBody>
      </p:sp>
      <p:sp>
        <p:nvSpPr>
          <p:cNvPr id="1347" name="Google Shape;1347;p139"/>
          <p:cNvSpPr/>
          <p:nvPr/>
        </p:nvSpPr>
        <p:spPr>
          <a:xfrm>
            <a:off x="6454241" y="5344977"/>
            <a:ext cx="2549236" cy="7432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Setting and students similar to your own</a:t>
            </a:r>
            <a:endParaRPr/>
          </a:p>
        </p:txBody>
      </p:sp>
      <p:sp>
        <p:nvSpPr>
          <p:cNvPr id="1348" name="Google Shape;1348;p139"/>
          <p:cNvSpPr/>
          <p:nvPr/>
        </p:nvSpPr>
        <p:spPr>
          <a:xfrm>
            <a:off x="6454241" y="63465"/>
            <a:ext cx="2549236" cy="8345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Assessment data to show results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p139"/>
          <p:cNvSpPr/>
          <p:nvPr/>
        </p:nvSpPr>
        <p:spPr>
          <a:xfrm>
            <a:off x="6454241" y="2968649"/>
            <a:ext cx="2549236" cy="563114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Replication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Google Shape;1350;p139"/>
          <p:cNvSpPr/>
          <p:nvPr/>
        </p:nvSpPr>
        <p:spPr>
          <a:xfrm>
            <a:off x="6454241" y="3554398"/>
            <a:ext cx="2549236" cy="5631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researchers</a:t>
            </a:r>
            <a:endParaRPr/>
          </a:p>
        </p:txBody>
      </p:sp>
      <p:sp>
        <p:nvSpPr>
          <p:cNvPr id="1351" name="Google Shape;1351;p139"/>
          <p:cNvSpPr/>
          <p:nvPr/>
        </p:nvSpPr>
        <p:spPr>
          <a:xfrm>
            <a:off x="6454241" y="4140147"/>
            <a:ext cx="2549236" cy="55494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students</a:t>
            </a:r>
            <a:endParaRPr/>
          </a:p>
        </p:txBody>
      </p:sp>
      <p:pic>
        <p:nvPicPr>
          <p:cNvPr id="1352" name="Google Shape;1352;p13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6657" y="216856"/>
            <a:ext cx="3771900" cy="2644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13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298" y="2441405"/>
            <a:ext cx="3662713" cy="30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13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55" y="1844505"/>
            <a:ext cx="1745630" cy="425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5" name="Google Shape;1355;p139"/>
          <p:cNvSpPr/>
          <p:nvPr/>
        </p:nvSpPr>
        <p:spPr>
          <a:xfrm>
            <a:off x="5311241" y="4736298"/>
            <a:ext cx="2549236" cy="515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times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42655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140"/>
          <p:cNvSpPr/>
          <p:nvPr/>
        </p:nvSpPr>
        <p:spPr>
          <a:xfrm>
            <a:off x="6454241" y="943771"/>
            <a:ext cx="2549236" cy="8345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from before intervention</a:t>
            </a:r>
            <a:endParaRPr/>
          </a:p>
        </p:txBody>
      </p:sp>
      <p:sp>
        <p:nvSpPr>
          <p:cNvPr id="1361" name="Google Shape;1361;p140"/>
          <p:cNvSpPr/>
          <p:nvPr/>
        </p:nvSpPr>
        <p:spPr>
          <a:xfrm>
            <a:off x="6454241" y="1813628"/>
            <a:ext cx="2549236" cy="10480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compared to no treatment students</a:t>
            </a:r>
            <a:endParaRPr/>
          </a:p>
        </p:txBody>
      </p:sp>
      <p:sp>
        <p:nvSpPr>
          <p:cNvPr id="1362" name="Google Shape;1362;p140"/>
          <p:cNvSpPr/>
          <p:nvPr/>
        </p:nvSpPr>
        <p:spPr>
          <a:xfrm>
            <a:off x="5158841" y="5332277"/>
            <a:ext cx="2549236" cy="7432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Setting and students similar to your own</a:t>
            </a:r>
            <a:endParaRPr/>
          </a:p>
        </p:txBody>
      </p:sp>
      <p:sp>
        <p:nvSpPr>
          <p:cNvPr id="1363" name="Google Shape;1363;p140"/>
          <p:cNvSpPr/>
          <p:nvPr/>
        </p:nvSpPr>
        <p:spPr>
          <a:xfrm>
            <a:off x="6454241" y="63465"/>
            <a:ext cx="2549236" cy="8345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Assessment data to show results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Google Shape;1364;p140"/>
          <p:cNvSpPr/>
          <p:nvPr/>
        </p:nvSpPr>
        <p:spPr>
          <a:xfrm>
            <a:off x="6454241" y="2968649"/>
            <a:ext cx="2549236" cy="563114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Replication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140"/>
          <p:cNvSpPr/>
          <p:nvPr/>
        </p:nvSpPr>
        <p:spPr>
          <a:xfrm>
            <a:off x="6454241" y="3554398"/>
            <a:ext cx="2549236" cy="5631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researchers</a:t>
            </a:r>
            <a:endParaRPr/>
          </a:p>
        </p:txBody>
      </p:sp>
      <p:sp>
        <p:nvSpPr>
          <p:cNvPr id="1366" name="Google Shape;1366;p140"/>
          <p:cNvSpPr/>
          <p:nvPr/>
        </p:nvSpPr>
        <p:spPr>
          <a:xfrm>
            <a:off x="6454241" y="4140147"/>
            <a:ext cx="2549236" cy="55494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students</a:t>
            </a:r>
            <a:endParaRPr/>
          </a:p>
        </p:txBody>
      </p:sp>
      <p:sp>
        <p:nvSpPr>
          <p:cNvPr id="1367" name="Google Shape;1367;p140"/>
          <p:cNvSpPr/>
          <p:nvPr/>
        </p:nvSpPr>
        <p:spPr>
          <a:xfrm>
            <a:off x="6454241" y="4717723"/>
            <a:ext cx="2549236" cy="515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times</a:t>
            </a:r>
            <a:endParaRPr/>
          </a:p>
        </p:txBody>
      </p:sp>
      <p:pic>
        <p:nvPicPr>
          <p:cNvPr id="1368" name="Google Shape;1368;p14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4741" y="4227185"/>
            <a:ext cx="3594100" cy="179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14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638" y="160003"/>
            <a:ext cx="3955203" cy="244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14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3" y="1361032"/>
            <a:ext cx="2215069" cy="147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140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172" y="2309870"/>
            <a:ext cx="1570088" cy="131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p140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3647" y="1346203"/>
            <a:ext cx="2310387" cy="1552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768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30187A-5D86-B14B-A3FA-43C177A44C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850" y="131506"/>
            <a:ext cx="46863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59D599-C080-644F-9DF9-37E6691506EA}"/>
              </a:ext>
            </a:extLst>
          </p:cNvPr>
          <p:cNvSpPr txBox="1"/>
          <p:nvPr/>
        </p:nvSpPr>
        <p:spPr>
          <a:xfrm>
            <a:off x="3086099" y="4035823"/>
            <a:ext cx="2971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your school’s Tier 1 strengths and weaknesses?</a:t>
            </a:r>
          </a:p>
        </p:txBody>
      </p:sp>
    </p:spTree>
    <p:extLst>
      <p:ext uri="{BB962C8B-B14F-4D97-AF65-F5344CB8AC3E}">
        <p14:creationId xmlns:p14="http://schemas.microsoft.com/office/powerpoint/2010/main" val="2525659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2"/>
          <p:cNvSpPr txBox="1">
            <a:spLocks noGrp="1"/>
          </p:cNvSpPr>
          <p:nvPr>
            <p:ph type="body" idx="1"/>
          </p:nvPr>
        </p:nvSpPr>
        <p:spPr>
          <a:xfrm>
            <a:off x="628650" y="2580967"/>
            <a:ext cx="7886700" cy="3595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Students are tutored in small groups using </a:t>
            </a:r>
            <a:r>
              <a:rPr lang="en-US" sz="3000" b="1" i="0" u="none" strike="noStrike" cap="none" dirty="0">
                <a:sym typeface="Calibri"/>
              </a:rPr>
              <a:t>evidence-based practices </a:t>
            </a:r>
            <a:endParaRPr b="1"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sym typeface="Calibri"/>
              </a:rPr>
              <a:t>Tutoring takes place three or four times a week</a:t>
            </a:r>
            <a:endParaRPr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sym typeface="Calibri"/>
              </a:rPr>
              <a:t>Each tutoring session lasts 30 to 60 minutes</a:t>
            </a:r>
            <a:endParaRPr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sym typeface="Calibri"/>
              </a:rPr>
              <a:t>Tutoring lasts 10 to 20 weeks</a:t>
            </a:r>
            <a:endParaRPr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Progress monitoring </a:t>
            </a:r>
            <a:r>
              <a:rPr lang="en-US" sz="3000" b="0" i="0" u="none" strike="noStrike" cap="none" dirty="0">
                <a:sym typeface="Calibri"/>
              </a:rPr>
              <a:t>continues weekly</a:t>
            </a:r>
            <a:endParaRPr dirty="0"/>
          </a:p>
          <a:p>
            <a:pPr marL="228600" marR="0" lvl="0" indent="-381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00339-2589-1B4C-9FE1-F7B2592694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50" y="196440"/>
            <a:ext cx="4762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49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DF86D4-C170-9840-9B74-9B3295C69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91" y="0"/>
            <a:ext cx="768009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4583BB-8A3C-1148-95B2-CA0C257BB4FE}"/>
              </a:ext>
            </a:extLst>
          </p:cNvPr>
          <p:cNvSpPr txBox="1"/>
          <p:nvPr/>
        </p:nvSpPr>
        <p:spPr>
          <a:xfrm>
            <a:off x="1035330" y="759238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EF3F4-129B-A744-B63B-F9291FCAC1B9}"/>
              </a:ext>
            </a:extLst>
          </p:cNvPr>
          <p:cNvSpPr txBox="1"/>
          <p:nvPr/>
        </p:nvSpPr>
        <p:spPr>
          <a:xfrm>
            <a:off x="892471" y="3783798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444E61-8414-174E-9F0A-CAD65194D534}"/>
              </a:ext>
            </a:extLst>
          </p:cNvPr>
          <p:cNvSpPr/>
          <p:nvPr/>
        </p:nvSpPr>
        <p:spPr>
          <a:xfrm>
            <a:off x="1234675" y="1267421"/>
            <a:ext cx="2928802" cy="80944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528336-D57E-1447-A496-6D39926849B1}"/>
              </a:ext>
            </a:extLst>
          </p:cNvPr>
          <p:cNvSpPr/>
          <p:nvPr/>
        </p:nvSpPr>
        <p:spPr>
          <a:xfrm>
            <a:off x="3713615" y="2865099"/>
            <a:ext cx="2928802" cy="80944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4CDFE0-9844-594A-96FD-738BBE0ADCF6}"/>
              </a:ext>
            </a:extLst>
          </p:cNvPr>
          <p:cNvSpPr/>
          <p:nvPr/>
        </p:nvSpPr>
        <p:spPr>
          <a:xfrm>
            <a:off x="2396485" y="2058696"/>
            <a:ext cx="2928802" cy="80944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ADB9B15-9CCB-7449-A7FE-619B80E1C320}"/>
              </a:ext>
            </a:extLst>
          </p:cNvPr>
          <p:cNvSpPr/>
          <p:nvPr/>
        </p:nvSpPr>
        <p:spPr>
          <a:xfrm>
            <a:off x="1283757" y="4311135"/>
            <a:ext cx="2928802" cy="8094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547DBC-C8D4-1B4E-9BB5-4FE89F9900AA}"/>
              </a:ext>
            </a:extLst>
          </p:cNvPr>
          <p:cNvSpPr/>
          <p:nvPr/>
        </p:nvSpPr>
        <p:spPr>
          <a:xfrm>
            <a:off x="2770892" y="5120582"/>
            <a:ext cx="2928802" cy="80944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</p:spTree>
    <p:extLst>
      <p:ext uri="{BB962C8B-B14F-4D97-AF65-F5344CB8AC3E}">
        <p14:creationId xmlns:p14="http://schemas.microsoft.com/office/powerpoint/2010/main" val="200323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B0A342-A93B-7948-86EA-21C1D639EA30}"/>
              </a:ext>
            </a:extLst>
          </p:cNvPr>
          <p:cNvSpPr txBox="1"/>
          <p:nvPr/>
        </p:nvSpPr>
        <p:spPr>
          <a:xfrm>
            <a:off x="3086098" y="4218703"/>
            <a:ext cx="2971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your school’s Tier 2 strengths and weaknesses?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1AAEB-9126-6F4B-AD73-A2B2A99B8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09" y="157714"/>
            <a:ext cx="8837381" cy="384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625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2"/>
          <p:cNvSpPr txBox="1">
            <a:spLocks noGrp="1"/>
          </p:cNvSpPr>
          <p:nvPr>
            <p:ph type="body" idx="1"/>
          </p:nvPr>
        </p:nvSpPr>
        <p:spPr>
          <a:xfrm>
            <a:off x="628650" y="3333135"/>
            <a:ext cx="7886700" cy="284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Diagnostics</a:t>
            </a:r>
            <a:r>
              <a:rPr lang="en-US" sz="3000" b="0" i="0" u="none" strike="noStrike" cap="none" dirty="0">
                <a:sym typeface="Calibri"/>
              </a:rPr>
              <a:t> are conducted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Adaptations</a:t>
            </a:r>
            <a:r>
              <a:rPr lang="en-US" sz="3000" b="0" i="0" u="none" strike="noStrike" cap="none" dirty="0">
                <a:sym typeface="Calibri"/>
              </a:rPr>
              <a:t> are made to the student’s intervention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sym typeface="Calibri"/>
              </a:rPr>
              <a:t>Student progress is monitored weekly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sym typeface="Calibri"/>
              </a:rPr>
              <a:t>With adequate slopes or end levels, students return to Tier 1 or 2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B94D52-8CAF-6F48-9B65-6279006A0B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450" y="166689"/>
            <a:ext cx="47371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36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1C0951-12A7-9048-809C-F5D82A07B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88900"/>
            <a:ext cx="8966200" cy="6680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A7A61C-ED05-FF4C-B241-8A563126F959}"/>
              </a:ext>
            </a:extLst>
          </p:cNvPr>
          <p:cNvSpPr/>
          <p:nvPr/>
        </p:nvSpPr>
        <p:spPr>
          <a:xfrm>
            <a:off x="1670775" y="5143574"/>
            <a:ext cx="5802443" cy="7976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Explicitly teach transfer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53AFC6-1002-3F4D-8EAB-76C9CE51CB1E}"/>
              </a:ext>
            </a:extLst>
          </p:cNvPr>
          <p:cNvSpPr/>
          <p:nvPr/>
        </p:nvSpPr>
        <p:spPr>
          <a:xfrm>
            <a:off x="1670775" y="4257602"/>
            <a:ext cx="5802443" cy="797658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Utilize explicit instruction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423D3F-87A5-9C4B-B21B-C45F8BFEAE38}"/>
              </a:ext>
            </a:extLst>
          </p:cNvPr>
          <p:cNvSpPr/>
          <p:nvPr/>
        </p:nvSpPr>
        <p:spPr>
          <a:xfrm>
            <a:off x="1670775" y="3364313"/>
            <a:ext cx="5802443" cy="7976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Adapt mathematics content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3874CB-807E-8D4A-BCC6-78DA5FC2241A}"/>
              </a:ext>
            </a:extLst>
          </p:cNvPr>
          <p:cNvSpPr/>
          <p:nvPr/>
        </p:nvSpPr>
        <p:spPr>
          <a:xfrm>
            <a:off x="1670776" y="2495630"/>
            <a:ext cx="5802443" cy="79765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Increase dosage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0EF57-CBBA-BB47-B7C9-B2D7E9A7C2E2}"/>
              </a:ext>
            </a:extLst>
          </p:cNvPr>
          <p:cNvSpPr/>
          <p:nvPr/>
        </p:nvSpPr>
        <p:spPr>
          <a:xfrm>
            <a:off x="1670776" y="1631298"/>
            <a:ext cx="5802443" cy="79765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Embed behavioral supports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B16ED1-B233-344C-BEA6-E2F0D9C586D7}"/>
              </a:ext>
            </a:extLst>
          </p:cNvPr>
          <p:cNvSpPr/>
          <p:nvPr/>
        </p:nvSpPr>
        <p:spPr>
          <a:xfrm>
            <a:off x="1670778" y="754696"/>
            <a:ext cx="5802443" cy="79765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Implement with greater fidelity</a:t>
            </a:r>
          </a:p>
        </p:txBody>
      </p:sp>
    </p:spTree>
    <p:extLst>
      <p:ext uri="{BB962C8B-B14F-4D97-AF65-F5344CB8AC3E}">
        <p14:creationId xmlns:p14="http://schemas.microsoft.com/office/powerpoint/2010/main" val="2344169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B0A342-A93B-7948-86EA-21C1D639EA30}"/>
              </a:ext>
            </a:extLst>
          </p:cNvPr>
          <p:cNvSpPr txBox="1"/>
          <p:nvPr/>
        </p:nvSpPr>
        <p:spPr>
          <a:xfrm>
            <a:off x="2054614" y="4962415"/>
            <a:ext cx="5034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your school’s Tier 3 strengths and weaknesses?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DBDFC7-39D5-6346-9DB8-F3500A54D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130" y="176049"/>
            <a:ext cx="7097739" cy="456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1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"/>
          <p:cNvSpPr txBox="1">
            <a:spLocks noGrp="1"/>
          </p:cNvSpPr>
          <p:nvPr>
            <p:ph type="body" idx="1"/>
          </p:nvPr>
        </p:nvSpPr>
        <p:spPr>
          <a:xfrm>
            <a:off x="628649" y="2197509"/>
            <a:ext cx="8338369" cy="397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Core instruction utilizes </a:t>
            </a:r>
            <a:r>
              <a:rPr lang="en-US" sz="3000" b="1" i="0" u="none" strike="noStrike" cap="none" dirty="0">
                <a:sym typeface="Calibri"/>
              </a:rPr>
              <a:t>evidence-based practices</a:t>
            </a:r>
            <a:endParaRPr b="1"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All students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screened</a:t>
            </a:r>
            <a:r>
              <a:rPr lang="en-US" sz="3000" b="0" i="0" u="none" strike="noStrike" cap="none" dirty="0">
                <a:sym typeface="Calibri"/>
              </a:rPr>
              <a:t> (universal screener)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Students scoring below a cut-score are suspected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at risk </a:t>
            </a:r>
            <a:r>
              <a:rPr lang="en-US" sz="3000" b="0" i="0" u="none" strike="noStrike" cap="none" dirty="0">
                <a:sym typeface="Calibri"/>
              </a:rPr>
              <a:t>for math difficulties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Suspected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at-risk students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monitored for 6 to 10 weeks during primary prevention using </a:t>
            </a:r>
            <a:r>
              <a:rPr lang="en-US" sz="3000" b="1" i="0" u="none" strike="noStrike" cap="none" dirty="0">
                <a:sym typeface="Calibri"/>
              </a:rPr>
              <a:t>progress monitoring</a:t>
            </a:r>
            <a:endParaRPr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30187A-5D86-B14B-A3FA-43C177A44C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850" y="131506"/>
            <a:ext cx="46863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52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6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5910" y="130208"/>
            <a:ext cx="3742489" cy="6597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794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B5C6C9-6B48-3349-8801-173B9D4EBD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078" y="0"/>
            <a:ext cx="6489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4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4" name="Google Shape;664;p75"/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65" name="Google Shape;665;p75"/>
          <p:cNvSpPr/>
          <p:nvPr/>
        </p:nvSpPr>
        <p:spPr>
          <a:xfrm rot="3258815">
            <a:off x="-11383" y="3555960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666" name="Google Shape;666;p75"/>
          <p:cNvSpPr/>
          <p:nvPr/>
        </p:nvSpPr>
        <p:spPr>
          <a:xfrm rot="3277194">
            <a:off x="2933700" y="355257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pic>
        <p:nvPicPr>
          <p:cNvPr id="667" name="Google Shape;667;p7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312" y="244029"/>
            <a:ext cx="2076631" cy="3660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54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77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Fluency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Google Shape;664;p75">
            <a:extLst>
              <a:ext uri="{FF2B5EF4-FFF2-40B4-BE49-F238E27FC236}">
                <a16:creationId xmlns:a16="http://schemas.microsoft.com/office/drawing/2014/main" id="{6BF420C2-4770-5A40-88F8-0F2FF15D544C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88976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8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011953B3-4824-9D4B-858A-01D7A47AA2EA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04136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9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79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54F4A760-041C-CA48-BE0A-9E6AC3D8BBB0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62860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0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80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80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CF11BC9B-AC6F-DA49-800E-3625C8A3E91D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41610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1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81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81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81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424CC041-A6DE-7A45-AF4B-154C297ABF8E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8384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2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82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82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82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82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Google Shape;664;p75">
            <a:extLst>
              <a:ext uri="{FF2B5EF4-FFF2-40B4-BE49-F238E27FC236}">
                <a16:creationId xmlns:a16="http://schemas.microsoft.com/office/drawing/2014/main" id="{1F2DB976-D28C-5047-B758-320198C82D40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4414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83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83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83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83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83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83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48F6DCDF-025D-5640-A1C8-EF4AE8A91F37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0011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oogle Shape;1027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6807" y="60888"/>
            <a:ext cx="7123839" cy="65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110"/>
          <p:cNvSpPr txBox="1"/>
          <p:nvPr/>
        </p:nvSpPr>
        <p:spPr>
          <a:xfrm>
            <a:off x="5949895" y="242375"/>
            <a:ext cx="2994362" cy="372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 practice that has shown 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consistent and positive 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Arial"/>
              <a:buNone/>
            </a:pP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53848A-C8B3-B140-8E1F-568DE0C118C5}"/>
              </a:ext>
            </a:extLst>
          </p:cNvPr>
          <p:cNvSpPr txBox="1"/>
          <p:nvPr/>
        </p:nvSpPr>
        <p:spPr>
          <a:xfrm>
            <a:off x="480329" y="426242"/>
            <a:ext cx="5469566" cy="167889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4045931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84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84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84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84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 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84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84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84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5374F42E-37C0-744E-AE76-D4CE24E4263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33194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5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85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85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85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85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85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85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85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cxnSp>
        <p:nvCxnSpPr>
          <p:cNvPr id="12" name="Google Shape;664;p75">
            <a:extLst>
              <a:ext uri="{FF2B5EF4-FFF2-40B4-BE49-F238E27FC236}">
                <a16:creationId xmlns:a16="http://schemas.microsoft.com/office/drawing/2014/main" id="{91558F9F-8BDA-3145-8246-E9DDFC7B2746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5554512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86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86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86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86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86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86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86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86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773" name="Google Shape;773;p86"/>
          <p:cNvSpPr/>
          <p:nvPr/>
        </p:nvSpPr>
        <p:spPr>
          <a:xfrm rot="3258815">
            <a:off x="451354" y="98459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cxnSp>
        <p:nvCxnSpPr>
          <p:cNvPr id="13" name="Google Shape;664;p75">
            <a:extLst>
              <a:ext uri="{FF2B5EF4-FFF2-40B4-BE49-F238E27FC236}">
                <a16:creationId xmlns:a16="http://schemas.microsoft.com/office/drawing/2014/main" id="{3E298490-61E3-D24C-9770-900FD59B42A2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8047421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87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87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87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87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 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87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87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87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87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788" name="Google Shape;788;p87"/>
          <p:cNvSpPr/>
          <p:nvPr/>
        </p:nvSpPr>
        <p:spPr>
          <a:xfrm rot="3258815">
            <a:off x="451354" y="98459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pic>
        <p:nvPicPr>
          <p:cNvPr id="790" name="Google Shape;790;p8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3823" y="347732"/>
            <a:ext cx="1280517" cy="22574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E8EFA41F-A2E4-A646-824F-746158609E4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1327852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8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Place Value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16408571-822D-0B40-AFC6-02EE8CCDE76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895560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89"/>
          <p:cNvSpPr/>
          <p:nvPr/>
        </p:nvSpPr>
        <p:spPr>
          <a:xfrm>
            <a:off x="6120597" y="2322430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89"/>
          <p:cNvSpPr/>
          <p:nvPr/>
        </p:nvSpPr>
        <p:spPr>
          <a:xfrm>
            <a:off x="3220163" y="2656233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89"/>
          <p:cNvSpPr/>
          <p:nvPr/>
        </p:nvSpPr>
        <p:spPr>
          <a:xfrm>
            <a:off x="7665720" y="1630422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89"/>
          <p:cNvSpPr/>
          <p:nvPr/>
        </p:nvSpPr>
        <p:spPr>
          <a:xfrm>
            <a:off x="228600" y="2417811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89"/>
          <p:cNvSpPr/>
          <p:nvPr/>
        </p:nvSpPr>
        <p:spPr>
          <a:xfrm>
            <a:off x="1722493" y="1247587"/>
            <a:ext cx="1325880" cy="26738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10 times as much as it represents in the place to its right and 1/10 of what it represents in the place to its left.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89"/>
          <p:cNvSpPr/>
          <p:nvPr/>
        </p:nvSpPr>
        <p:spPr>
          <a:xfrm>
            <a:off x="4670380" y="997047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664;p75">
            <a:extLst>
              <a:ext uri="{FF2B5EF4-FFF2-40B4-BE49-F238E27FC236}">
                <a16:creationId xmlns:a16="http://schemas.microsoft.com/office/drawing/2014/main" id="{D36C7BAA-FA90-6A46-BC61-AD6EFCDA190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06340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0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AEA01382-ED1A-E948-80A0-CC251EEA800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3123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1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1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4AF54479-0869-064C-A7A8-48CDC01EC9DC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54749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92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92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92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664;p75">
            <a:extLst>
              <a:ext uri="{FF2B5EF4-FFF2-40B4-BE49-F238E27FC236}">
                <a16:creationId xmlns:a16="http://schemas.microsoft.com/office/drawing/2014/main" id="{92CFC041-A2DD-A744-8F8A-DEF50CDD24AE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04722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93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93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93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93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EDD9EDB2-46EA-EA40-B7F8-6308B49ACD6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0643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Google Shape;1034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6807" y="60888"/>
            <a:ext cx="7123839" cy="65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111"/>
          <p:cNvSpPr txBox="1"/>
          <p:nvPr/>
        </p:nvSpPr>
        <p:spPr>
          <a:xfrm>
            <a:off x="175646" y="3288186"/>
            <a:ext cx="46367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evidence-based intervention</a:t>
            </a:r>
            <a:endParaRPr/>
          </a:p>
        </p:txBody>
      </p:sp>
      <p:sp>
        <p:nvSpPr>
          <p:cNvPr id="1037" name="Google Shape;1037;p111"/>
          <p:cNvSpPr txBox="1"/>
          <p:nvPr/>
        </p:nvSpPr>
        <p:spPr>
          <a:xfrm>
            <a:off x="6306207" y="3132486"/>
            <a:ext cx="2994362" cy="372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 intervention (i.e., packaged program) that has shown </a:t>
            </a: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consistent and positive </a:t>
            </a: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6A5C3-B9F3-EF47-9835-8D64D46DCA12}"/>
              </a:ext>
            </a:extLst>
          </p:cNvPr>
          <p:cNvSpPr txBox="1"/>
          <p:nvPr/>
        </p:nvSpPr>
        <p:spPr>
          <a:xfrm>
            <a:off x="480329" y="426242"/>
            <a:ext cx="5469566" cy="167889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15720961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94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94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94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94"/>
          <p:cNvSpPr/>
          <p:nvPr/>
        </p:nvSpPr>
        <p:spPr>
          <a:xfrm>
            <a:off x="6054941" y="2762955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94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Google Shape;664;p75">
            <a:extLst>
              <a:ext uri="{FF2B5EF4-FFF2-40B4-BE49-F238E27FC236}">
                <a16:creationId xmlns:a16="http://schemas.microsoft.com/office/drawing/2014/main" id="{E1EF5EA5-DF30-0E42-BAA7-8530A4C2F0A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4249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5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95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95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95"/>
          <p:cNvSpPr/>
          <p:nvPr/>
        </p:nvSpPr>
        <p:spPr>
          <a:xfrm>
            <a:off x="6054941" y="2762955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95"/>
          <p:cNvSpPr/>
          <p:nvPr/>
        </p:nvSpPr>
        <p:spPr>
          <a:xfrm>
            <a:off x="7501719" y="2762955"/>
            <a:ext cx="1325880" cy="26738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10 times as much as it represents in the place to its right and 1/10 of what it represents in the place to its left.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95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664;p75">
            <a:extLst>
              <a:ext uri="{FF2B5EF4-FFF2-40B4-BE49-F238E27FC236}">
                <a16:creationId xmlns:a16="http://schemas.microsoft.com/office/drawing/2014/main" id="{9872DE9E-5DDC-9A45-ACBE-83DDE01CFA74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29634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99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Problem Solving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889B5C19-682B-EA4D-939C-55B2526C5C2F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198845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0"/>
          <p:cNvSpPr/>
          <p:nvPr/>
        </p:nvSpPr>
        <p:spPr>
          <a:xfrm>
            <a:off x="5061969" y="2008673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100"/>
          <p:cNvSpPr/>
          <p:nvPr/>
        </p:nvSpPr>
        <p:spPr>
          <a:xfrm>
            <a:off x="3991681" y="829901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100"/>
          <p:cNvSpPr/>
          <p:nvPr/>
        </p:nvSpPr>
        <p:spPr>
          <a:xfrm>
            <a:off x="8145522" y="829901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100"/>
          <p:cNvSpPr/>
          <p:nvPr/>
        </p:nvSpPr>
        <p:spPr>
          <a:xfrm>
            <a:off x="2884087" y="1748734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100"/>
          <p:cNvSpPr/>
          <p:nvPr/>
        </p:nvSpPr>
        <p:spPr>
          <a:xfrm>
            <a:off x="1929933" y="2258211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 dirty="0"/>
          </a:p>
        </p:txBody>
      </p:sp>
      <p:sp>
        <p:nvSpPr>
          <p:cNvPr id="915" name="Google Shape;915;p100"/>
          <p:cNvSpPr/>
          <p:nvPr/>
        </p:nvSpPr>
        <p:spPr>
          <a:xfrm>
            <a:off x="7168883" y="2430124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/>
          </a:p>
        </p:txBody>
      </p:sp>
      <p:sp>
        <p:nvSpPr>
          <p:cNvPr id="916" name="Google Shape;916;p100"/>
          <p:cNvSpPr/>
          <p:nvPr/>
        </p:nvSpPr>
        <p:spPr>
          <a:xfrm>
            <a:off x="970410" y="393258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 dirty="0"/>
          </a:p>
        </p:txBody>
      </p:sp>
      <p:sp>
        <p:nvSpPr>
          <p:cNvPr id="917" name="Google Shape;917;p100"/>
          <p:cNvSpPr/>
          <p:nvPr/>
        </p:nvSpPr>
        <p:spPr>
          <a:xfrm>
            <a:off x="6169563" y="79832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18" name="Google Shape;918;p100"/>
          <p:cNvSpPr/>
          <p:nvPr/>
        </p:nvSpPr>
        <p:spPr>
          <a:xfrm>
            <a:off x="0" y="2119110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2" name="Google Shape;664;p75">
            <a:extLst>
              <a:ext uri="{FF2B5EF4-FFF2-40B4-BE49-F238E27FC236}">
                <a16:creationId xmlns:a16="http://schemas.microsoft.com/office/drawing/2014/main" id="{6C2930A9-3441-6A46-8CC7-59091CC9E40D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2425134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01"/>
          <p:cNvSpPr/>
          <p:nvPr/>
        </p:nvSpPr>
        <p:spPr>
          <a:xfrm>
            <a:off x="87682" y="1746366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01"/>
          <p:cNvSpPr/>
          <p:nvPr/>
        </p:nvSpPr>
        <p:spPr>
          <a:xfrm>
            <a:off x="1140446" y="1743998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01"/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01"/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01"/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30" name="Google Shape;930;p101"/>
          <p:cNvSpPr/>
          <p:nvPr/>
        </p:nvSpPr>
        <p:spPr>
          <a:xfrm>
            <a:off x="5015108" y="1739262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 dirty="0"/>
          </a:p>
        </p:txBody>
      </p:sp>
      <p:sp>
        <p:nvSpPr>
          <p:cNvPr id="931" name="Google Shape;931;p101"/>
          <p:cNvSpPr/>
          <p:nvPr/>
        </p:nvSpPr>
        <p:spPr>
          <a:xfrm>
            <a:off x="5988595" y="1739262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/>
          </a:p>
        </p:txBody>
      </p:sp>
      <p:sp>
        <p:nvSpPr>
          <p:cNvPr id="932" name="Google Shape;932;p101"/>
          <p:cNvSpPr/>
          <p:nvPr/>
        </p:nvSpPr>
        <p:spPr>
          <a:xfrm>
            <a:off x="6986546" y="1739262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33" name="Google Shape;933;p101"/>
          <p:cNvSpPr/>
          <p:nvPr/>
        </p:nvSpPr>
        <p:spPr>
          <a:xfrm>
            <a:off x="7995064" y="1739262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A2C0155E-1AE2-9D46-BB87-5491A8F6A735}"/>
              </a:ext>
            </a:extLst>
          </p:cNvPr>
          <p:cNvCxnSpPr/>
          <p:nvPr/>
        </p:nvCxnSpPr>
        <p:spPr>
          <a:xfrm>
            <a:off x="216074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38983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01"/>
          <p:cNvSpPr/>
          <p:nvPr/>
        </p:nvSpPr>
        <p:spPr>
          <a:xfrm>
            <a:off x="87682" y="1746366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01"/>
          <p:cNvSpPr/>
          <p:nvPr/>
        </p:nvSpPr>
        <p:spPr>
          <a:xfrm>
            <a:off x="1140446" y="1743998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01"/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01"/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01"/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30" name="Google Shape;930;p101"/>
          <p:cNvSpPr/>
          <p:nvPr/>
        </p:nvSpPr>
        <p:spPr>
          <a:xfrm>
            <a:off x="5015108" y="1739262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 dirty="0"/>
          </a:p>
        </p:txBody>
      </p:sp>
      <p:sp>
        <p:nvSpPr>
          <p:cNvPr id="931" name="Google Shape;931;p101"/>
          <p:cNvSpPr/>
          <p:nvPr/>
        </p:nvSpPr>
        <p:spPr>
          <a:xfrm>
            <a:off x="5988595" y="1739262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/>
          </a:p>
        </p:txBody>
      </p:sp>
      <p:sp>
        <p:nvSpPr>
          <p:cNvPr id="932" name="Google Shape;932;p101"/>
          <p:cNvSpPr/>
          <p:nvPr/>
        </p:nvSpPr>
        <p:spPr>
          <a:xfrm>
            <a:off x="6986546" y="1739262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33" name="Google Shape;933;p101"/>
          <p:cNvSpPr/>
          <p:nvPr/>
        </p:nvSpPr>
        <p:spPr>
          <a:xfrm>
            <a:off x="7995064" y="1739262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A2C0155E-1AE2-9D46-BB87-5491A8F6A735}"/>
              </a:ext>
            </a:extLst>
          </p:cNvPr>
          <p:cNvCxnSpPr/>
          <p:nvPr/>
        </p:nvCxnSpPr>
        <p:spPr>
          <a:xfrm>
            <a:off x="216074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2" name="Google Shape;950;p102">
            <a:extLst>
              <a:ext uri="{FF2B5EF4-FFF2-40B4-BE49-F238E27FC236}">
                <a16:creationId xmlns:a16="http://schemas.microsoft.com/office/drawing/2014/main" id="{D1FBB0B9-86A6-3D45-8D2C-028147A12F70}"/>
              </a:ext>
            </a:extLst>
          </p:cNvPr>
          <p:cNvSpPr/>
          <p:nvPr/>
        </p:nvSpPr>
        <p:spPr>
          <a:xfrm rot="3277194">
            <a:off x="2151907" y="861084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13" name="Google Shape;951;p102">
            <a:extLst>
              <a:ext uri="{FF2B5EF4-FFF2-40B4-BE49-F238E27FC236}">
                <a16:creationId xmlns:a16="http://schemas.microsoft.com/office/drawing/2014/main" id="{AAF15C99-2209-0847-AC3E-8654D40B3406}"/>
              </a:ext>
            </a:extLst>
          </p:cNvPr>
          <p:cNvSpPr/>
          <p:nvPr/>
        </p:nvSpPr>
        <p:spPr>
          <a:xfrm rot="3258815">
            <a:off x="-180584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290106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27;p101">
            <a:extLst>
              <a:ext uri="{FF2B5EF4-FFF2-40B4-BE49-F238E27FC236}">
                <a16:creationId xmlns:a16="http://schemas.microsoft.com/office/drawing/2014/main" id="{0C92FB1F-43C8-A044-8A79-069253575A44}"/>
              </a:ext>
            </a:extLst>
          </p:cNvPr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8;p101">
            <a:extLst>
              <a:ext uri="{FF2B5EF4-FFF2-40B4-BE49-F238E27FC236}">
                <a16:creationId xmlns:a16="http://schemas.microsoft.com/office/drawing/2014/main" id="{CDD039FE-21E5-C242-997D-8B0C6EABE323}"/>
              </a:ext>
            </a:extLst>
          </p:cNvPr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929;p101">
            <a:extLst>
              <a:ext uri="{FF2B5EF4-FFF2-40B4-BE49-F238E27FC236}">
                <a16:creationId xmlns:a16="http://schemas.microsoft.com/office/drawing/2014/main" id="{0BA9B22F-908A-9445-940B-A1CF2E8DE7C7}"/>
              </a:ext>
            </a:extLst>
          </p:cNvPr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62" name="Google Shape;962;p103"/>
          <p:cNvSpPr/>
          <p:nvPr/>
        </p:nvSpPr>
        <p:spPr>
          <a:xfrm rot="3277194">
            <a:off x="2151907" y="861084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963" name="Google Shape;963;p103"/>
          <p:cNvSpPr/>
          <p:nvPr/>
        </p:nvSpPr>
        <p:spPr>
          <a:xfrm rot="3258815">
            <a:off x="-180584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D0089950-D17F-614E-B90F-3009EC2AEC3A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610220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4"/>
          <p:cNvSpPr/>
          <p:nvPr/>
        </p:nvSpPr>
        <p:spPr>
          <a:xfrm>
            <a:off x="6869469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Find whole number quotients and remainders with up to four-digit dividends and one-digit divisors, using strategies based on place value, the properties of operations, and/or the relationship between multiplication and division.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104"/>
          <p:cNvSpPr/>
          <p:nvPr/>
        </p:nvSpPr>
        <p:spPr>
          <a:xfrm>
            <a:off x="2010750" y="1753190"/>
            <a:ext cx="1050770" cy="3672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104"/>
          <p:cNvSpPr/>
          <p:nvPr/>
        </p:nvSpPr>
        <p:spPr>
          <a:xfrm>
            <a:off x="1164100" y="1749778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104"/>
          <p:cNvSpPr/>
          <p:nvPr/>
        </p:nvSpPr>
        <p:spPr>
          <a:xfrm>
            <a:off x="4566111" y="1753190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104"/>
          <p:cNvSpPr/>
          <p:nvPr/>
        </p:nvSpPr>
        <p:spPr>
          <a:xfrm>
            <a:off x="7952126" y="1749778"/>
            <a:ext cx="1032982" cy="367627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 dirty="0"/>
          </a:p>
        </p:txBody>
      </p:sp>
      <p:sp>
        <p:nvSpPr>
          <p:cNvPr id="974" name="Google Shape;974;p104"/>
          <p:cNvSpPr/>
          <p:nvPr/>
        </p:nvSpPr>
        <p:spPr>
          <a:xfrm>
            <a:off x="3039546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Apply properties of operations as strategies to multiply and divide….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104"/>
          <p:cNvSpPr/>
          <p:nvPr/>
        </p:nvSpPr>
        <p:spPr>
          <a:xfrm>
            <a:off x="91595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Explain why addition and subtraction strategies work, using place value and the properties of operations.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104"/>
          <p:cNvSpPr/>
          <p:nvPr/>
        </p:nvSpPr>
        <p:spPr>
          <a:xfrm>
            <a:off x="627606" y="1753190"/>
            <a:ext cx="1037101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104"/>
          <p:cNvSpPr/>
          <p:nvPr/>
        </p:nvSpPr>
        <p:spPr>
          <a:xfrm>
            <a:off x="5945136" y="1753190"/>
            <a:ext cx="1032982" cy="36728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9" name="Google Shape;979;p104"/>
          <p:cNvSpPr/>
          <p:nvPr/>
        </p:nvSpPr>
        <p:spPr>
          <a:xfrm rot="3258815">
            <a:off x="-1015963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980" name="Google Shape;980;p104"/>
          <p:cNvSpPr/>
          <p:nvPr/>
        </p:nvSpPr>
        <p:spPr>
          <a:xfrm>
            <a:off x="3969311" y="1749778"/>
            <a:ext cx="1040438" cy="3676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multiplication and division…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104"/>
          <p:cNvSpPr/>
          <p:nvPr/>
        </p:nvSpPr>
        <p:spPr>
          <a:xfrm>
            <a:off x="5492941" y="1749778"/>
            <a:ext cx="1032982" cy="368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104"/>
          <p:cNvSpPr/>
          <p:nvPr/>
        </p:nvSpPr>
        <p:spPr>
          <a:xfrm>
            <a:off x="7483199" y="1753190"/>
            <a:ext cx="1008326" cy="3679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04"/>
          <p:cNvSpPr/>
          <p:nvPr/>
        </p:nvSpPr>
        <p:spPr>
          <a:xfrm rot="3277194">
            <a:off x="5988915" y="96475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cxnSp>
        <p:nvCxnSpPr>
          <p:cNvPr id="19" name="Google Shape;664;p75">
            <a:extLst>
              <a:ext uri="{FF2B5EF4-FFF2-40B4-BE49-F238E27FC236}">
                <a16:creationId xmlns:a16="http://schemas.microsoft.com/office/drawing/2014/main" id="{421B1DC3-39C2-6146-908F-F8E52896343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2079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4" name="Oval 23"/>
          <p:cNvSpPr/>
          <p:nvPr/>
        </p:nvSpPr>
        <p:spPr>
          <a:xfrm>
            <a:off x="4811551" y="4440114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787051" y="4964456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6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2E3D5E-B6AE-D049-BE38-7C246492FA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156" y="0"/>
            <a:ext cx="5119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28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7914" y="0"/>
            <a:ext cx="4336916" cy="39776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112"/>
          <p:cNvSpPr txBox="1"/>
          <p:nvPr/>
        </p:nvSpPr>
        <p:spPr>
          <a:xfrm>
            <a:off x="50955" y="1988811"/>
            <a:ext cx="51975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evidence-based intervention</a:t>
            </a:r>
            <a:endParaRPr/>
          </a:p>
        </p:txBody>
      </p:sp>
      <p:pic>
        <p:nvPicPr>
          <p:cNvPr id="1045" name="Google Shape;1045;p11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7871" y="329409"/>
            <a:ext cx="4285075" cy="5558724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112"/>
          <p:cNvSpPr txBox="1"/>
          <p:nvPr/>
        </p:nvSpPr>
        <p:spPr>
          <a:xfrm rot="-5400000">
            <a:off x="6549198" y="3546343"/>
            <a:ext cx="48383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Bryant, Bryant, Roberts, Vaughn, Hughes, Porterfield, &amp; Gersten (2011)</a:t>
            </a: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DE070-4F5B-CD45-8A40-B742C3E481C8}"/>
              </a:ext>
            </a:extLst>
          </p:cNvPr>
          <p:cNvSpPr txBox="1"/>
          <p:nvPr/>
        </p:nvSpPr>
        <p:spPr>
          <a:xfrm>
            <a:off x="355638" y="265363"/>
            <a:ext cx="3329813" cy="100032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21969495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9309" y="2706758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308" y="1854308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64104" y="2644107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4104" y="1854308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9308" y="1392645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4104" y="1392644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9308" y="3696323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308" y="4037612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</p:spTree>
    <p:extLst>
      <p:ext uri="{BB962C8B-B14F-4D97-AF65-F5344CB8AC3E}">
        <p14:creationId xmlns:p14="http://schemas.microsoft.com/office/powerpoint/2010/main" val="9275310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4569" y="1375123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4569" y="283326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continue working with our three-dimensional shapes and volume. Understanding volume and calculating volume helps with measuring capacity.”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4BF095A-BA52-FE4D-92A1-D6F239F70BA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125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2324" y="2180595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plus 79, I first decide about the operation. Do I add, subtract, multiply or divide?”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33285" y="2957317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plus sign tells me to add. So, I’ll add 26 plus 79. I’ll use the partial sums strategy. First, I add 20 plus 70. What’s 20 plus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22324" y="3925422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22324" y="441813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add 6 plus 9. What’s 6 plus 9?”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22324" y="4795145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plus 9 is 15. So, I write 15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33285" y="5172154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add the partial sums: 90 and 15. 90 plus 15 is 105. So, 26 plus 79 equals 105.” 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B0D0C11B-D84E-1645-87C1-FE02F1A4417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054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603" y="3896903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6463" y="2963813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79, I first decide about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Do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multiply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or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divide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6463" y="355251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sign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tells me to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So, I’ll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79. I’ll use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strategy. First,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70. What’s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49918" y="4432752"/>
            <a:ext cx="605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 under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line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49919" y="4802310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9. What’s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49919" y="516570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is 15. So, I write 15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49919" y="5501658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 and 15. 90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is 105. So,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105.”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49919" y="2094146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C901F40-66D8-BE4E-AD2C-67308ED10C5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397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B8CCCE7-4659-6149-8816-E511867A76D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21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49919" y="3225458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non-examples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blipFill>
                <a:blip r:embed="rId4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blipFill>
                <a:blip r:embed="rId5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−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blipFill>
                <a:blip r:embed="rId6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77733370-29F1-6847-8385-FE7DF6C74EB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0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587E2BE-C7C5-184E-B5B9-CC498C78CC3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819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603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7FC3972-0D5B-D841-87E5-7CE96173D040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776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4769" y="1947796"/>
            <a:ext cx="3200400" cy="911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Teacher and student practice together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07770" y="2191362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864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48230" y="3071085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EC3E4-AA79-0A4C-8408-8F550AD49E5A}"/>
              </a:ext>
            </a:extLst>
          </p:cNvPr>
          <p:cNvSpPr/>
          <p:nvPr/>
        </p:nvSpPr>
        <p:spPr>
          <a:xfrm>
            <a:off x="5042860" y="2864478"/>
            <a:ext cx="3200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 practices with teacher support</a:t>
            </a:r>
          </a:p>
        </p:txBody>
      </p:sp>
    </p:spTree>
    <p:extLst>
      <p:ext uri="{BB962C8B-B14F-4D97-AF65-F5344CB8AC3E}">
        <p14:creationId xmlns:p14="http://schemas.microsoft.com/office/powerpoint/2010/main" val="2087343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Google Shape;1051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7914" y="0"/>
            <a:ext cx="4336916" cy="3977623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113"/>
          <p:cNvSpPr txBox="1"/>
          <p:nvPr/>
        </p:nvSpPr>
        <p:spPr>
          <a:xfrm>
            <a:off x="50955" y="1988811"/>
            <a:ext cx="51975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evidence-based intervention</a:t>
            </a:r>
            <a:endParaRPr/>
          </a:p>
        </p:txBody>
      </p:sp>
      <p:sp>
        <p:nvSpPr>
          <p:cNvPr id="1054" name="Google Shape;1054;p113"/>
          <p:cNvSpPr txBox="1"/>
          <p:nvPr/>
        </p:nvSpPr>
        <p:spPr>
          <a:xfrm rot="-5400000">
            <a:off x="7246375" y="4313691"/>
            <a:ext cx="34439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https://dibels.uoregon.edu/market/numbershire</a:t>
            </a:r>
            <a:endParaRPr sz="1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5" name="Google Shape;1055;p11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5300" y="1122218"/>
            <a:ext cx="4884554" cy="46315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62E547-784D-6A43-8524-08BB8B047010}"/>
              </a:ext>
            </a:extLst>
          </p:cNvPr>
          <p:cNvSpPr txBox="1"/>
          <p:nvPr/>
        </p:nvSpPr>
        <p:spPr>
          <a:xfrm>
            <a:off x="355638" y="265363"/>
            <a:ext cx="3329813" cy="100032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23361961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074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AD5D84-AAE5-0543-BF86-AF02578CB77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550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80052" y="114323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is 7 times 9?”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159857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“Which shape has 6 sides?”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80052" y="2051669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do you do when you see a word problem?”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80052" y="2756481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regroup?”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0052" y="318986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“How would you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this problem?”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366491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use zero pairs?”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2118E5E-6D69-8F48-A27B-0177770F51B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1D9BB4-D0B5-624E-AEA2-18BE960CA9AD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C294DC-2143-434A-A8E9-E959B86168D0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-209375" y="4212351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411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2895018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“Turn and discuss the formula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perimeter with your partner.”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82242" y="3561015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“Write the multiplication problem on your whiteboard.”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4275120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 your math journal, draw a picture to help you remember to term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parallelogram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2F92ED2-90B7-904D-AAE5-C3810308586F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5D15C4-2FE6-B74F-8FE9-F7D15C43F699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BF2625-A4CB-2742-8CC1-3C877B04837F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981C613-9EAF-E147-970C-6B80704AF3FC}"/>
              </a:ext>
            </a:extLst>
          </p:cNvPr>
          <p:cNvSpPr/>
          <p:nvPr/>
        </p:nvSpPr>
        <p:spPr>
          <a:xfrm>
            <a:off x="-49727" y="4464762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779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38603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“Good work using your word-problem attack strategy.”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45519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look at that again. Tell me how you added in the hundreds column.”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46718A5-5A81-044A-B830-46DAE8AAED4E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63C32D-423A-A544-A11A-D12F3DEA5CD5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8CB0A3-CE73-B740-893B-9605B1134251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CF3AF0E-FC06-1A4C-B804-CE26CF1386C1}"/>
              </a:ext>
            </a:extLst>
          </p:cNvPr>
          <p:cNvSpPr/>
          <p:nvPr/>
        </p:nvSpPr>
        <p:spPr>
          <a:xfrm>
            <a:off x="-49727" y="4697114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562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80052" y="377519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Planned and organized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75FECB-E55C-0447-967B-4A741723CC6A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D75DB6-3776-3B44-9326-102D49D4EC2A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D44017-A6E1-0749-A590-E771728330A4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FC349A91-174B-D64E-8937-BB27B5F471C0}"/>
              </a:ext>
            </a:extLst>
          </p:cNvPr>
          <p:cNvSpPr/>
          <p:nvPr/>
        </p:nvSpPr>
        <p:spPr>
          <a:xfrm>
            <a:off x="-49727" y="4924450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695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</a:p>
          <a:p>
            <a:pPr algn="ctr"/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453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729" y="295645"/>
            <a:ext cx="2334370" cy="107631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099" y="295645"/>
            <a:ext cx="2358395" cy="107631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7729" y="1371957"/>
            <a:ext cx="4692764" cy="79582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6761" y="3421219"/>
            <a:ext cx="1144705" cy="758985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1467" y="3421219"/>
            <a:ext cx="2393844" cy="758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6762" y="4157010"/>
            <a:ext cx="3538550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60" y="3432594"/>
            <a:ext cx="2777476" cy="740727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4236" y="3432594"/>
            <a:ext cx="907574" cy="74072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6760" y="4173321"/>
            <a:ext cx="3685051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966" y="3011393"/>
            <a:ext cx="242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of material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5664" y="3011393"/>
            <a:ext cx="19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material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0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9" grpId="0"/>
      <p:bldP spid="1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use explicit instruction?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 using concise language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guided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independent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supporting practices during modeling and practice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Ask the right questions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Elicit frequent responses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feedback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 planned and organized</a:t>
            </a:r>
          </a:p>
        </p:txBody>
      </p:sp>
    </p:spTree>
    <p:extLst>
      <p:ext uri="{BB962C8B-B14F-4D97-AF65-F5344CB8AC3E}">
        <p14:creationId xmlns:p14="http://schemas.microsoft.com/office/powerpoint/2010/main" val="4708540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2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7914" y="0"/>
            <a:ext cx="4336916" cy="3977623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114"/>
          <p:cNvSpPr txBox="1"/>
          <p:nvPr/>
        </p:nvSpPr>
        <p:spPr>
          <a:xfrm>
            <a:off x="50955" y="1988811"/>
            <a:ext cx="51975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evidence-based intervention</a:t>
            </a:r>
            <a:endParaRPr/>
          </a:p>
        </p:txBody>
      </p:sp>
      <p:sp>
        <p:nvSpPr>
          <p:cNvPr id="1063" name="Google Shape;1063;p114"/>
          <p:cNvSpPr txBox="1"/>
          <p:nvPr/>
        </p:nvSpPr>
        <p:spPr>
          <a:xfrm rot="-5400000">
            <a:off x="7717702" y="4812455"/>
            <a:ext cx="252017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Fuchs, Schumacher, &amp; Fuchs (2014)</a:t>
            </a:r>
            <a:endParaRPr sz="1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4" name="Google Shape;1064;p11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003" y="224684"/>
            <a:ext cx="4455546" cy="58054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6AF77E-2F83-8A48-B3F7-9228FEA57045}"/>
              </a:ext>
            </a:extLst>
          </p:cNvPr>
          <p:cNvSpPr txBox="1"/>
          <p:nvPr/>
        </p:nvSpPr>
        <p:spPr>
          <a:xfrm>
            <a:off x="355638" y="265363"/>
            <a:ext cx="3329813" cy="100032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37158080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B4198-3185-2149-9F82-D7ADFEA6A827}"/>
              </a:ext>
            </a:extLst>
          </p:cNvPr>
          <p:cNvSpPr txBox="1"/>
          <p:nvPr/>
        </p:nvSpPr>
        <p:spPr>
          <a:xfrm>
            <a:off x="2826608" y="2367864"/>
            <a:ext cx="3543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</a:t>
            </a:r>
          </a:p>
        </p:txBody>
      </p:sp>
    </p:spTree>
    <p:extLst>
      <p:ext uri="{BB962C8B-B14F-4D97-AF65-F5344CB8AC3E}">
        <p14:creationId xmlns:p14="http://schemas.microsoft.com/office/powerpoint/2010/main" val="18820584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676A6-6D82-8644-9426-E6A724DB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 Across Grades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2466936-F9C1-E94B-9774-4DCEBBE448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8281" y="1709867"/>
          <a:ext cx="8674443" cy="3780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01715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Language of Mathematics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A5F07F4-6346-AB48-90E8-565B8D80A2E9}"/>
              </a:ext>
            </a:extLst>
          </p:cNvPr>
          <p:cNvGraphicFramePr/>
          <p:nvPr/>
        </p:nvGraphicFramePr>
        <p:xfrm>
          <a:off x="259492" y="1839614"/>
          <a:ext cx="8591036" cy="3632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BA8E5FB3-F2E1-A54C-A6D5-31685A88AAB3}"/>
              </a:ext>
            </a:extLst>
          </p:cNvPr>
          <p:cNvSpPr/>
          <p:nvPr/>
        </p:nvSpPr>
        <p:spPr>
          <a:xfrm>
            <a:off x="3215847" y="2525412"/>
            <a:ext cx="2613453" cy="227982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50" dirty="0">
                <a:latin typeface="Yuanti TC" panose="02010600040101010101" pitchFamily="2" charset="-120"/>
                <a:ea typeface="Yuanti TC" panose="02010600040101010101" pitchFamily="2" charset="-12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52732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12467D-C158-064A-9F73-6959D97D6CBD}"/>
              </a:ext>
            </a:extLst>
          </p:cNvPr>
          <p:cNvSpPr/>
          <p:nvPr/>
        </p:nvSpPr>
        <p:spPr>
          <a:xfrm>
            <a:off x="1236181" y="65584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831562-2A5B-0B49-A2ED-9B2EEDE23313}"/>
              </a:ext>
            </a:extLst>
          </p:cNvPr>
          <p:cNvSpPr/>
          <p:nvPr/>
        </p:nvSpPr>
        <p:spPr>
          <a:xfrm>
            <a:off x="3420197" y="39433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right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2728E9-4A15-4E41-9003-FB2E19B5A327}"/>
              </a:ext>
            </a:extLst>
          </p:cNvPr>
          <p:cNvSpPr/>
          <p:nvPr/>
        </p:nvSpPr>
        <p:spPr>
          <a:xfrm>
            <a:off x="5604213" y="65584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degree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C96D0-4878-834E-B531-3DA995AC00F0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12104179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668563-0C22-084C-A0EB-7952BCC7EFAC}"/>
              </a:ext>
            </a:extLst>
          </p:cNvPr>
          <p:cNvSpPr/>
          <p:nvPr/>
        </p:nvSpPr>
        <p:spPr>
          <a:xfrm>
            <a:off x="1265166" y="1159772"/>
            <a:ext cx="1734028" cy="698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CD3ABB-1910-1243-832E-73446789F08D}"/>
              </a:ext>
            </a:extLst>
          </p:cNvPr>
          <p:cNvSpPr/>
          <p:nvPr/>
        </p:nvSpPr>
        <p:spPr>
          <a:xfrm>
            <a:off x="3197876" y="1409153"/>
            <a:ext cx="1734028" cy="698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even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F34884-400C-1B46-8F10-7EFBD4FF1221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40515999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019E7D-1B36-CE40-BCB0-9B3CFE71C82D}"/>
              </a:ext>
            </a:extLst>
          </p:cNvPr>
          <p:cNvSpPr/>
          <p:nvPr/>
        </p:nvSpPr>
        <p:spPr>
          <a:xfrm>
            <a:off x="1444854" y="2034531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trapezoid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3A7935-D173-C940-87A1-2104940CC0FE}"/>
              </a:ext>
            </a:extLst>
          </p:cNvPr>
          <p:cNvSpPr/>
          <p:nvPr/>
        </p:nvSpPr>
        <p:spPr>
          <a:xfrm>
            <a:off x="3356781" y="1826460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numerator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C3F731-51C3-FD40-B276-B3CC44CDD48A}"/>
              </a:ext>
            </a:extLst>
          </p:cNvPr>
          <p:cNvSpPr/>
          <p:nvPr/>
        </p:nvSpPr>
        <p:spPr>
          <a:xfrm>
            <a:off x="5268709" y="2175944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parallelogram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9A0D3B-7CD0-944A-B537-D18EF24BB919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42315875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E9C942-27D1-304E-A462-7C647761273B}"/>
              </a:ext>
            </a:extLst>
          </p:cNvPr>
          <p:cNvSpPr/>
          <p:nvPr/>
        </p:nvSpPr>
        <p:spPr>
          <a:xfrm>
            <a:off x="1019562" y="2775998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round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4B8943-D50D-9F45-BC54-CC2D002372F0}"/>
              </a:ext>
            </a:extLst>
          </p:cNvPr>
          <p:cNvSpPr/>
          <p:nvPr/>
        </p:nvSpPr>
        <p:spPr>
          <a:xfrm>
            <a:off x="3066570" y="2549065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square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B5BF59-BB97-C249-947C-4AF94601CD95}"/>
              </a:ext>
            </a:extLst>
          </p:cNvPr>
          <p:cNvSpPr/>
          <p:nvPr/>
        </p:nvSpPr>
        <p:spPr>
          <a:xfrm>
            <a:off x="5113579" y="2969281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second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C040FB-78A2-BC42-A99A-4983227F1288}"/>
              </a:ext>
            </a:extLst>
          </p:cNvPr>
          <p:cNvSpPr/>
          <p:nvPr/>
        </p:nvSpPr>
        <p:spPr>
          <a:xfrm>
            <a:off x="7142646" y="2738265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FB1DAC-2F5C-9C4B-8275-145C93D06122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41694678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A25E4A-527B-D341-A1A5-87A3E6C95CB4}"/>
              </a:ext>
            </a:extLst>
          </p:cNvPr>
          <p:cNvSpPr/>
          <p:nvPr/>
        </p:nvSpPr>
        <p:spPr>
          <a:xfrm>
            <a:off x="1156047" y="2977509"/>
            <a:ext cx="1734028" cy="1233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divide vs. Continental Divide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C8B6D2-4A13-EF4C-8041-8044C1E61B83}"/>
              </a:ext>
            </a:extLst>
          </p:cNvPr>
          <p:cNvSpPr/>
          <p:nvPr/>
        </p:nvSpPr>
        <p:spPr>
          <a:xfrm>
            <a:off x="3509376" y="3201507"/>
            <a:ext cx="1734028" cy="1233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variable vs. variably cloudy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28674B-FD99-1C4D-965E-09F337CE1E8E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12308755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A5950E-E573-CF4A-884F-EFC08E7A12F3}"/>
              </a:ext>
            </a:extLst>
          </p:cNvPr>
          <p:cNvSpPr/>
          <p:nvPr/>
        </p:nvSpPr>
        <p:spPr>
          <a:xfrm>
            <a:off x="1019727" y="3760080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eight vs. 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9D6D25-31AB-AD4C-9753-419E9434B106}"/>
              </a:ext>
            </a:extLst>
          </p:cNvPr>
          <p:cNvSpPr/>
          <p:nvPr/>
        </p:nvSpPr>
        <p:spPr>
          <a:xfrm>
            <a:off x="2983609" y="350580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sum vs. some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71310A-3891-2841-9633-304939055C52}"/>
              </a:ext>
            </a:extLst>
          </p:cNvPr>
          <p:cNvSpPr/>
          <p:nvPr/>
        </p:nvSpPr>
        <p:spPr>
          <a:xfrm>
            <a:off x="4947491" y="3994666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rows vs. rose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3013ED-FEE3-3B43-8B8B-265D31362D53}"/>
              </a:ext>
            </a:extLst>
          </p:cNvPr>
          <p:cNvSpPr/>
          <p:nvPr/>
        </p:nvSpPr>
        <p:spPr>
          <a:xfrm>
            <a:off x="6911372" y="3658083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base vs. bass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0A820D-255B-AF4F-9B17-CDA5EFDD4ACD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3188600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6E9F8-527F-2B45-924B-091145F0ACCB}"/>
              </a:ext>
            </a:extLst>
          </p:cNvPr>
          <p:cNvSpPr/>
          <p:nvPr/>
        </p:nvSpPr>
        <p:spPr>
          <a:xfrm>
            <a:off x="1512992" y="4365831"/>
            <a:ext cx="1734028" cy="99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factor vs. multiple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31F8AC-8ABD-B042-9810-F449928107D7}"/>
              </a:ext>
            </a:extLst>
          </p:cNvPr>
          <p:cNvSpPr/>
          <p:nvPr/>
        </p:nvSpPr>
        <p:spPr>
          <a:xfrm>
            <a:off x="3811978" y="4206687"/>
            <a:ext cx="1734028" cy="99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hundreds vs. hundredths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6E11A-711B-BE42-8D0C-6A9E6D7BA9E3}"/>
              </a:ext>
            </a:extLst>
          </p:cNvPr>
          <p:cNvSpPr/>
          <p:nvPr/>
        </p:nvSpPr>
        <p:spPr>
          <a:xfrm>
            <a:off x="5973287" y="4570973"/>
            <a:ext cx="1734028" cy="99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numerators vs. denominator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C4EAA-DBC2-A24B-9898-0BC6760B3689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4293783629"/>
      </p:ext>
    </p:extLst>
  </p:cSld>
  <p:clrMapOvr>
    <a:masterClrMapping/>
  </p:clrMapOvr>
</p:sld>
</file>

<file path=ppt/theme/theme1.xml><?xml version="1.0" encoding="utf-8"?>
<a:theme xmlns:a="http://schemas.openxmlformats.org/drawingml/2006/main" name="NCII-Ucon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CII Math">
      <a:majorFont>
        <a:latin typeface="Cambria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F050D9-9AA2-404C-B961-E0977648D0AC}" vid="{AB4D45C6-BB0D-4775-B63D-4A3801F8F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4564</TotalTime>
  <Words>8342</Words>
  <Application>Microsoft Macintosh PowerPoint</Application>
  <PresentationFormat>On-screen Show (4:3)</PresentationFormat>
  <Paragraphs>1521</Paragraphs>
  <Slides>286</Slides>
  <Notes>93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286</vt:i4>
      </vt:variant>
    </vt:vector>
  </HeadingPairs>
  <TitlesOfParts>
    <vt:vector size="300" baseType="lpstr">
      <vt:lpstr>Yuanti TC</vt:lpstr>
      <vt:lpstr>American Typewriter</vt:lpstr>
      <vt:lpstr>Arial</vt:lpstr>
      <vt:lpstr>Calibri</vt:lpstr>
      <vt:lpstr>Cambria Math</vt:lpstr>
      <vt:lpstr>Chalkduster</vt:lpstr>
      <vt:lpstr>Marker Felt Thin</vt:lpstr>
      <vt:lpstr>Palatino</vt:lpstr>
      <vt:lpstr>Segoe UI Symbol</vt:lpstr>
      <vt:lpstr>Times New Roman</vt:lpstr>
      <vt:lpstr>Wingdings</vt:lpstr>
      <vt:lpstr>Wingdings 2</vt:lpstr>
      <vt:lpstr>Zapf Dingbats</vt:lpstr>
      <vt:lpstr>NCII-Uconn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Websites ies.ed.gov/ncee/wwc/ </vt:lpstr>
      <vt:lpstr>Websites www.evidenceforessa.org </vt:lpstr>
      <vt:lpstr>Websites www.edreports.org </vt:lpstr>
      <vt:lpstr>Websites teachingld.org </vt:lpstr>
      <vt:lpstr>Websites ebi.missouri.edu </vt:lpstr>
      <vt:lpstr>Websites www.intensiveintervention.org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use explicit instruction?</vt:lpstr>
      <vt:lpstr>PowerPoint Presentation</vt:lpstr>
      <vt:lpstr>PowerPoint Presentation</vt:lpstr>
      <vt:lpstr>Vocabulary Across Grades</vt:lpstr>
      <vt:lpstr>The Language of 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attend to mathematical language?</vt:lpstr>
      <vt:lpstr>PowerPoint Presentation</vt:lpstr>
      <vt:lpstr>PowerPoint Presentation</vt:lpstr>
      <vt:lpstr>Multiple Representations</vt:lpstr>
      <vt:lpstr>PowerPoint Presentation</vt:lpstr>
      <vt:lpstr>PowerPoint Presentation</vt:lpstr>
      <vt:lpstr>PowerPoint Presentation</vt:lpstr>
      <vt:lpstr>PowerPoint Presentation</vt:lpstr>
      <vt:lpstr>How do you use multiple representations?</vt:lpstr>
      <vt:lpstr>PowerPoint Presentation</vt:lpstr>
      <vt:lpstr>PowerPoint Presentation</vt:lpstr>
      <vt:lpstr>Fraction Models</vt:lpstr>
      <vt:lpstr>Length/Measurement</vt:lpstr>
      <vt:lpstr>Length/Measurement</vt:lpstr>
      <vt:lpstr>Length/Measurement</vt:lpstr>
      <vt:lpstr>Area/Region</vt:lpstr>
      <vt:lpstr>Area/Region</vt:lpstr>
      <vt:lpstr>Area/Region</vt:lpstr>
      <vt:lpstr>Area/Region</vt:lpstr>
      <vt:lpstr>Area/Region</vt:lpstr>
      <vt:lpstr>Set/Discrete</vt:lpstr>
      <vt:lpstr>Set/Discrete</vt:lpstr>
      <vt:lpstr>PowerPoint Presentation</vt:lpstr>
      <vt:lpstr>PowerPoint Presentation</vt:lpstr>
      <vt:lpstr>PowerPoint Presentation</vt:lpstr>
      <vt:lpstr>Addition Facts</vt:lpstr>
      <vt:lpstr>Addition: Part-Part-Whole (Total)</vt:lpstr>
      <vt:lpstr>Addition: Join (Change Increase)</vt:lpstr>
      <vt:lpstr>PowerPoint Presentation</vt:lpstr>
      <vt:lpstr>PowerPoint Presentation</vt:lpstr>
      <vt:lpstr>PowerPoint Presentation</vt:lpstr>
      <vt:lpstr>Part-Part-Whole Versus Join</vt:lpstr>
      <vt:lpstr>Subtraction Facts</vt:lpstr>
      <vt:lpstr>Subtraction: Separate (Change Decrease)</vt:lpstr>
      <vt:lpstr>Subtraction: Compare (Difference)</vt:lpstr>
      <vt:lpstr>PowerPoint Presentation</vt:lpstr>
      <vt:lpstr>PowerPoint Presentation</vt:lpstr>
      <vt:lpstr>PowerPoint Presentation</vt:lpstr>
      <vt:lpstr>Separate Versus Compare</vt:lpstr>
      <vt:lpstr>Multiplication Facts</vt:lpstr>
      <vt:lpstr>Multiplication: Equal Groups</vt:lpstr>
      <vt:lpstr>Multiplication: Array/Area</vt:lpstr>
      <vt:lpstr>Multiplication: Comparison</vt:lpstr>
      <vt:lpstr>PowerPoint Presentation</vt:lpstr>
      <vt:lpstr>PowerPoint Presentation</vt:lpstr>
      <vt:lpstr>PowerPoint Presentation</vt:lpstr>
      <vt:lpstr>Equal Groups Versus Comparison</vt:lpstr>
      <vt:lpstr>Division Facts</vt:lpstr>
      <vt:lpstr>Division: Equal Groups (Partitive Division)</vt:lpstr>
      <vt:lpstr>Division: Equal Groups (Measurement Division)</vt:lpstr>
      <vt:lpstr>PowerPoint Presentation</vt:lpstr>
      <vt:lpstr>PowerPoint Presentation</vt:lpstr>
      <vt:lpstr>Partitive Versus Measurement</vt:lpstr>
      <vt:lpstr>PowerPoint Presentation</vt:lpstr>
      <vt:lpstr>Computation</vt:lpstr>
      <vt:lpstr>PowerPoint Presentation</vt:lpstr>
      <vt:lpstr>Notation Matters</vt:lpstr>
      <vt:lpstr>Addition and Subtraction</vt:lpstr>
      <vt:lpstr>Linda</vt:lpstr>
      <vt:lpstr>Lluvia</vt:lpstr>
      <vt:lpstr>Jennifer</vt:lpstr>
      <vt:lpstr>Alina</vt:lpstr>
      <vt:lpstr>PowerPoint Presentation</vt:lpstr>
      <vt:lpstr>Kimberly</vt:lpstr>
      <vt:lpstr>Ricardo</vt:lpstr>
      <vt:lpstr>Tiffiny</vt:lpstr>
      <vt:lpstr>Phedra</vt:lpstr>
      <vt:lpstr>PowerPoint Presentation</vt:lpstr>
      <vt:lpstr>PowerPoint Presentation</vt:lpstr>
      <vt:lpstr>Susan</vt:lpstr>
      <vt:lpstr>Mary</vt:lpstr>
      <vt:lpstr>Kathryn</vt:lpstr>
      <vt:lpstr>Cynthia</vt:lpstr>
      <vt:lpstr>PowerPoint Presentation</vt:lpstr>
      <vt:lpstr>April</vt:lpstr>
      <vt:lpstr>Brian</vt:lpstr>
      <vt:lpstr>Cheryl</vt:lpstr>
      <vt:lpstr>Juanita</vt:lpstr>
      <vt:lpstr>PowerPoint Presentation</vt:lpstr>
      <vt:lpstr>PowerPoint Presentation</vt:lpstr>
      <vt:lpstr>PowerPoint Presentation</vt:lpstr>
      <vt:lpstr>Problem Solving Difficulties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every word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Additive Schemas</vt:lpstr>
      <vt:lpstr>Instruction Using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Multiplicative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incorporate effective problem-solving strategies within intensive intervention?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Explicit Instructional Delivery: Modeling Learning</dc:title>
  <dc:creator>Devin Kearns</dc:creator>
  <cp:lastModifiedBy>Sarah Powell</cp:lastModifiedBy>
  <cp:revision>518</cp:revision>
  <dcterms:created xsi:type="dcterms:W3CDTF">2016-08-16T05:11:43Z</dcterms:created>
  <dcterms:modified xsi:type="dcterms:W3CDTF">2020-01-15T01:23:07Z</dcterms:modified>
</cp:coreProperties>
</file>