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1" r:id="rId3"/>
    <p:sldId id="271" r:id="rId4"/>
    <p:sldId id="272" r:id="rId5"/>
    <p:sldId id="266" r:id="rId6"/>
    <p:sldId id="275" r:id="rId7"/>
    <p:sldId id="294" r:id="rId8"/>
    <p:sldId id="295" r:id="rId9"/>
    <p:sldId id="264" r:id="rId10"/>
    <p:sldId id="277" r:id="rId11"/>
    <p:sldId id="276" r:id="rId12"/>
    <p:sldId id="284" r:id="rId13"/>
    <p:sldId id="283" r:id="rId14"/>
    <p:sldId id="278" r:id="rId15"/>
    <p:sldId id="280" r:id="rId16"/>
    <p:sldId id="285" r:id="rId17"/>
    <p:sldId id="281" r:id="rId18"/>
    <p:sldId id="282" r:id="rId19"/>
    <p:sldId id="286" r:id="rId20"/>
    <p:sldId id="287" r:id="rId21"/>
    <p:sldId id="288" r:id="rId22"/>
    <p:sldId id="292" r:id="rId23"/>
    <p:sldId id="291" r:id="rId24"/>
    <p:sldId id="279" r:id="rId25"/>
    <p:sldId id="290" r:id="rId26"/>
    <p:sldId id="289" r:id="rId27"/>
    <p:sldId id="293" r:id="rId28"/>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3414" autoAdjust="0"/>
  </p:normalViewPr>
  <p:slideViewPr>
    <p:cSldViewPr>
      <p:cViewPr>
        <p:scale>
          <a:sx n="75" d="100"/>
          <a:sy n="75" d="100"/>
        </p:scale>
        <p:origin x="101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4" d="100"/>
        <a:sy n="134" d="100"/>
      </p:scale>
      <p:origin x="0" y="-4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75444D-1C01-4184-AD19-CAED89B327ED}"/>
              </a:ext>
            </a:extLst>
          </p:cNvPr>
          <p:cNvSpPr>
            <a:spLocks noGrp="1"/>
          </p:cNvSpPr>
          <p:nvPr>
            <p:ph type="hdr" sz="quarter"/>
          </p:nvPr>
        </p:nvSpPr>
        <p:spPr>
          <a:xfrm>
            <a:off x="0" y="0"/>
            <a:ext cx="3077739" cy="469424"/>
          </a:xfrm>
          <a:prstGeom prst="rect">
            <a:avLst/>
          </a:prstGeom>
        </p:spPr>
        <p:txBody>
          <a:bodyPr vert="horz" lIns="94229" tIns="47114" rIns="94229" bIns="47114"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2E876E1-F0C6-437E-AA2A-B91E43904DEF}"/>
              </a:ext>
            </a:extLst>
          </p:cNvPr>
          <p:cNvSpPr>
            <a:spLocks noGrp="1"/>
          </p:cNvSpPr>
          <p:nvPr>
            <p:ph type="dt" idx="1"/>
          </p:nvPr>
        </p:nvSpPr>
        <p:spPr>
          <a:xfrm>
            <a:off x="4023092" y="0"/>
            <a:ext cx="3077739" cy="469424"/>
          </a:xfrm>
          <a:prstGeom prst="rect">
            <a:avLst/>
          </a:prstGeom>
        </p:spPr>
        <p:txBody>
          <a:bodyPr vert="horz" lIns="94229" tIns="47114" rIns="94229" bIns="47114" rtlCol="0"/>
          <a:lstStyle>
            <a:lvl1pPr algn="r" eaLnBrk="1" fontAlgn="auto" hangingPunct="1">
              <a:spcBef>
                <a:spcPts val="0"/>
              </a:spcBef>
              <a:spcAft>
                <a:spcPts val="0"/>
              </a:spcAft>
              <a:defRPr sz="1200">
                <a:latin typeface="+mn-lt"/>
                <a:cs typeface="+mn-cs"/>
              </a:defRPr>
            </a:lvl1pPr>
          </a:lstStyle>
          <a:p>
            <a:pPr>
              <a:defRPr/>
            </a:pPr>
            <a:fld id="{7A83B16D-5456-4B79-9FFE-28E9EEAC7697}" type="datetimeFigureOut">
              <a:rPr lang="en-US"/>
              <a:pPr>
                <a:defRPr/>
              </a:pPr>
              <a:t>8/29/2019</a:t>
            </a:fld>
            <a:endParaRPr lang="en-US"/>
          </a:p>
        </p:txBody>
      </p:sp>
      <p:sp>
        <p:nvSpPr>
          <p:cNvPr id="4" name="Slide Image Placeholder 3">
            <a:extLst>
              <a:ext uri="{FF2B5EF4-FFF2-40B4-BE49-F238E27FC236}">
                <a16:creationId xmlns:a16="http://schemas.microsoft.com/office/drawing/2014/main" id="{C9831434-FF87-4356-99FD-695F2A0856C8}"/>
              </a:ext>
            </a:extLst>
          </p:cNvPr>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a:extLst>
              <a:ext uri="{FF2B5EF4-FFF2-40B4-BE49-F238E27FC236}">
                <a16:creationId xmlns:a16="http://schemas.microsoft.com/office/drawing/2014/main" id="{489CC067-E2B5-46E6-AFE4-6465CBEBD980}"/>
              </a:ext>
            </a:extLst>
          </p:cNvPr>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BB2EB38-F2F9-458A-9D83-CB6233342D87}"/>
              </a:ext>
            </a:extLst>
          </p:cNvPr>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D832AEB-70F2-4FFE-8B1E-39C23C1F1AB0}"/>
              </a:ext>
            </a:extLst>
          </p:cNvPr>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2DBC18-3DDF-4ABD-B3E4-4A65C3242A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6A8F4AA-9B37-46AC-B48D-A083B3FA0A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0DE0070-D447-42DB-B57D-7DD29E7EEE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607DD39F-A926-46DE-9DC7-546324A409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68BE8E-2813-4492-8A1B-5D40D84B32B6}"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3669634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750803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355571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2822870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1132164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326520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3876620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1150772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368929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F6D56B9-98C6-4B3F-8CA3-AC8BD38FD1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A5F5C1C-596E-44A2-BF83-2E4101E916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FB64A560-334C-4FD9-A612-82D1E28691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F721B0-ACFD-4C5C-B3E4-0104DE0320FF}"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3998963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3501762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616094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084523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1722082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1901950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1260347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291334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58846F6-3593-4E89-A662-3853E6603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CB37D20-C4B0-48DA-9EAD-9E23EB8FC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A0F4C9E6-7747-4477-B175-BDF5C3B4B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8BF41-E893-4176-9685-E66690B45744}"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169002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58846F6-3593-4E89-A662-3853E6603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CB37D20-C4B0-48DA-9EAD-9E23EB8FC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A0F4C9E6-7747-4477-B175-BDF5C3B4B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8BF41-E893-4176-9685-E66690B45744}"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222713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8721E2C-70E7-4F14-84F9-A74DBC20FA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107905-8A8E-4D1B-9E5F-2F23A18972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4C1A3EAE-F0F6-42C2-9D0E-0FFB66568A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9C33E8-DA61-4C35-A1A8-A46FFC7588D1}"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337607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13330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78346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9B1821D-6CE3-4544-AB85-BD7E017CD40D}"/>
              </a:ext>
            </a:extLst>
          </p:cNvPr>
          <p:cNvSpPr>
            <a:spLocks noGrp="1"/>
          </p:cNvSpPr>
          <p:nvPr>
            <p:ph type="dt" sz="half" idx="10"/>
          </p:nvPr>
        </p:nvSpPr>
        <p:spPr/>
        <p:txBody>
          <a:bodyPr/>
          <a:lstStyle>
            <a:lvl1pPr>
              <a:defRPr/>
            </a:lvl1pPr>
          </a:lstStyle>
          <a:p>
            <a:pPr>
              <a:defRPr/>
            </a:pPr>
            <a:fld id="{11C3492F-C220-46CF-A910-2BD15D2BAE8D}" type="datetimeFigureOut">
              <a:rPr lang="en-US"/>
              <a:pPr>
                <a:defRPr/>
              </a:pPr>
              <a:t>8/29/2019</a:t>
            </a:fld>
            <a:endParaRPr lang="en-US"/>
          </a:p>
        </p:txBody>
      </p:sp>
      <p:sp>
        <p:nvSpPr>
          <p:cNvPr id="5" name="Footer Placeholder 4">
            <a:extLst>
              <a:ext uri="{FF2B5EF4-FFF2-40B4-BE49-F238E27FC236}">
                <a16:creationId xmlns:a16="http://schemas.microsoft.com/office/drawing/2014/main" id="{312333CE-2729-4D01-9A84-40D2A64706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6EEFB9-6542-48A1-B556-72AD0549A172}"/>
              </a:ext>
            </a:extLst>
          </p:cNvPr>
          <p:cNvSpPr>
            <a:spLocks noGrp="1"/>
          </p:cNvSpPr>
          <p:nvPr>
            <p:ph type="sldNum" sz="quarter" idx="12"/>
          </p:nvPr>
        </p:nvSpPr>
        <p:spPr/>
        <p:txBody>
          <a:bodyPr/>
          <a:lstStyle>
            <a:lvl1pPr>
              <a:defRPr/>
            </a:lvl1pPr>
          </a:lstStyle>
          <a:p>
            <a:pPr>
              <a:defRPr/>
            </a:pPr>
            <a:fld id="{32AED9BB-78FB-44C3-B887-AB18DCF00BDF}" type="slidenum">
              <a:rPr lang="en-US" altLang="en-US"/>
              <a:pPr>
                <a:defRPr/>
              </a:pPr>
              <a:t>‹#›</a:t>
            </a:fld>
            <a:endParaRPr lang="en-US" altLang="en-US"/>
          </a:p>
        </p:txBody>
      </p:sp>
    </p:spTree>
    <p:extLst>
      <p:ext uri="{BB962C8B-B14F-4D97-AF65-F5344CB8AC3E}">
        <p14:creationId xmlns:p14="http://schemas.microsoft.com/office/powerpoint/2010/main" val="15699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E91DA-8BF3-4705-93A5-9D27A7ED1CDC}"/>
              </a:ext>
            </a:extLst>
          </p:cNvPr>
          <p:cNvSpPr>
            <a:spLocks noGrp="1"/>
          </p:cNvSpPr>
          <p:nvPr>
            <p:ph type="dt" sz="half" idx="10"/>
          </p:nvPr>
        </p:nvSpPr>
        <p:spPr/>
        <p:txBody>
          <a:bodyPr/>
          <a:lstStyle>
            <a:lvl1pPr>
              <a:defRPr/>
            </a:lvl1pPr>
          </a:lstStyle>
          <a:p>
            <a:pPr>
              <a:defRPr/>
            </a:pPr>
            <a:fld id="{79B32678-C843-4EA4-9912-05C4144A8082}" type="datetimeFigureOut">
              <a:rPr lang="en-US"/>
              <a:pPr>
                <a:defRPr/>
              </a:pPr>
              <a:t>8/29/2019</a:t>
            </a:fld>
            <a:endParaRPr lang="en-US"/>
          </a:p>
        </p:txBody>
      </p:sp>
      <p:sp>
        <p:nvSpPr>
          <p:cNvPr id="5" name="Footer Placeholder 4">
            <a:extLst>
              <a:ext uri="{FF2B5EF4-FFF2-40B4-BE49-F238E27FC236}">
                <a16:creationId xmlns:a16="http://schemas.microsoft.com/office/drawing/2014/main" id="{4713C075-A053-4A1A-972F-B842587E23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7CE9D3-101F-4CFA-9081-ECA6E7B5BB3E}"/>
              </a:ext>
            </a:extLst>
          </p:cNvPr>
          <p:cNvSpPr>
            <a:spLocks noGrp="1"/>
          </p:cNvSpPr>
          <p:nvPr>
            <p:ph type="sldNum" sz="quarter" idx="12"/>
          </p:nvPr>
        </p:nvSpPr>
        <p:spPr/>
        <p:txBody>
          <a:bodyPr/>
          <a:lstStyle>
            <a:lvl1pPr>
              <a:defRPr/>
            </a:lvl1pPr>
          </a:lstStyle>
          <a:p>
            <a:pPr>
              <a:defRPr/>
            </a:pPr>
            <a:fld id="{C62599A9-9157-4796-BE62-82C008B4C7BC}" type="slidenum">
              <a:rPr lang="en-US" altLang="en-US"/>
              <a:pPr>
                <a:defRPr/>
              </a:pPr>
              <a:t>‹#›</a:t>
            </a:fld>
            <a:endParaRPr lang="en-US" altLang="en-US"/>
          </a:p>
        </p:txBody>
      </p:sp>
    </p:spTree>
    <p:extLst>
      <p:ext uri="{BB962C8B-B14F-4D97-AF65-F5344CB8AC3E}">
        <p14:creationId xmlns:p14="http://schemas.microsoft.com/office/powerpoint/2010/main" val="298340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F33EE-52A9-4E4B-91A2-DC9E80F23FAD}"/>
              </a:ext>
            </a:extLst>
          </p:cNvPr>
          <p:cNvSpPr>
            <a:spLocks noGrp="1"/>
          </p:cNvSpPr>
          <p:nvPr>
            <p:ph type="dt" sz="half" idx="10"/>
          </p:nvPr>
        </p:nvSpPr>
        <p:spPr/>
        <p:txBody>
          <a:bodyPr/>
          <a:lstStyle>
            <a:lvl1pPr>
              <a:defRPr/>
            </a:lvl1pPr>
          </a:lstStyle>
          <a:p>
            <a:pPr>
              <a:defRPr/>
            </a:pPr>
            <a:fld id="{C26FE582-7A6D-4AC6-B254-AC95F279C917}" type="datetimeFigureOut">
              <a:rPr lang="en-US"/>
              <a:pPr>
                <a:defRPr/>
              </a:pPr>
              <a:t>8/29/2019</a:t>
            </a:fld>
            <a:endParaRPr lang="en-US"/>
          </a:p>
        </p:txBody>
      </p:sp>
      <p:sp>
        <p:nvSpPr>
          <p:cNvPr id="5" name="Footer Placeholder 4">
            <a:extLst>
              <a:ext uri="{FF2B5EF4-FFF2-40B4-BE49-F238E27FC236}">
                <a16:creationId xmlns:a16="http://schemas.microsoft.com/office/drawing/2014/main" id="{9DD7D215-0441-48F1-A744-2206DA3CD5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1A98A5-2435-4424-880E-0B18A25DA419}"/>
              </a:ext>
            </a:extLst>
          </p:cNvPr>
          <p:cNvSpPr>
            <a:spLocks noGrp="1"/>
          </p:cNvSpPr>
          <p:nvPr>
            <p:ph type="sldNum" sz="quarter" idx="12"/>
          </p:nvPr>
        </p:nvSpPr>
        <p:spPr/>
        <p:txBody>
          <a:bodyPr/>
          <a:lstStyle>
            <a:lvl1pPr>
              <a:defRPr/>
            </a:lvl1pPr>
          </a:lstStyle>
          <a:p>
            <a:pPr>
              <a:defRPr/>
            </a:pPr>
            <a:fld id="{0D957A91-7603-4CE7-8011-28FDD51E720E}" type="slidenum">
              <a:rPr lang="en-US" altLang="en-US"/>
              <a:pPr>
                <a:defRPr/>
              </a:pPr>
              <a:t>‹#›</a:t>
            </a:fld>
            <a:endParaRPr lang="en-US" altLang="en-US"/>
          </a:p>
        </p:txBody>
      </p:sp>
    </p:spTree>
    <p:extLst>
      <p:ext uri="{BB962C8B-B14F-4D97-AF65-F5344CB8AC3E}">
        <p14:creationId xmlns:p14="http://schemas.microsoft.com/office/powerpoint/2010/main" val="332827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06499-8EC4-4086-A33B-816244C453CE}"/>
              </a:ext>
            </a:extLst>
          </p:cNvPr>
          <p:cNvSpPr>
            <a:spLocks noGrp="1"/>
          </p:cNvSpPr>
          <p:nvPr>
            <p:ph type="dt" sz="half" idx="10"/>
          </p:nvPr>
        </p:nvSpPr>
        <p:spPr/>
        <p:txBody>
          <a:bodyPr/>
          <a:lstStyle>
            <a:lvl1pPr>
              <a:defRPr/>
            </a:lvl1pPr>
          </a:lstStyle>
          <a:p>
            <a:pPr>
              <a:defRPr/>
            </a:pPr>
            <a:fld id="{1BEB218D-A5C5-4770-A8CF-4BABC13A5536}" type="datetimeFigureOut">
              <a:rPr lang="en-US"/>
              <a:pPr>
                <a:defRPr/>
              </a:pPr>
              <a:t>8/29/2019</a:t>
            </a:fld>
            <a:endParaRPr lang="en-US"/>
          </a:p>
        </p:txBody>
      </p:sp>
      <p:sp>
        <p:nvSpPr>
          <p:cNvPr id="5" name="Footer Placeholder 4">
            <a:extLst>
              <a:ext uri="{FF2B5EF4-FFF2-40B4-BE49-F238E27FC236}">
                <a16:creationId xmlns:a16="http://schemas.microsoft.com/office/drawing/2014/main" id="{E7D6300A-A589-4F67-AD01-97B4AB3BF5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867C3C-4DDE-44FF-A127-5DEFD2F73B6C}"/>
              </a:ext>
            </a:extLst>
          </p:cNvPr>
          <p:cNvSpPr>
            <a:spLocks noGrp="1"/>
          </p:cNvSpPr>
          <p:nvPr>
            <p:ph type="sldNum" sz="quarter" idx="12"/>
          </p:nvPr>
        </p:nvSpPr>
        <p:spPr/>
        <p:txBody>
          <a:bodyPr/>
          <a:lstStyle>
            <a:lvl1pPr>
              <a:defRPr/>
            </a:lvl1pPr>
          </a:lstStyle>
          <a:p>
            <a:pPr>
              <a:defRPr/>
            </a:pPr>
            <a:fld id="{DBB31CE4-D91C-4A3F-B509-0F39733945CE}" type="slidenum">
              <a:rPr lang="en-US" altLang="en-US"/>
              <a:pPr>
                <a:defRPr/>
              </a:pPr>
              <a:t>‹#›</a:t>
            </a:fld>
            <a:endParaRPr lang="en-US" altLang="en-US"/>
          </a:p>
        </p:txBody>
      </p:sp>
    </p:spTree>
    <p:extLst>
      <p:ext uri="{BB962C8B-B14F-4D97-AF65-F5344CB8AC3E}">
        <p14:creationId xmlns:p14="http://schemas.microsoft.com/office/powerpoint/2010/main" val="239408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C2E39-3595-44EB-BDED-B0B91142B67E}"/>
              </a:ext>
            </a:extLst>
          </p:cNvPr>
          <p:cNvSpPr>
            <a:spLocks noGrp="1"/>
          </p:cNvSpPr>
          <p:nvPr>
            <p:ph type="dt" sz="half" idx="10"/>
          </p:nvPr>
        </p:nvSpPr>
        <p:spPr/>
        <p:txBody>
          <a:bodyPr/>
          <a:lstStyle>
            <a:lvl1pPr>
              <a:defRPr/>
            </a:lvl1pPr>
          </a:lstStyle>
          <a:p>
            <a:pPr>
              <a:defRPr/>
            </a:pPr>
            <a:fld id="{5AC7DCBC-4EE4-404E-829F-93A81DC084EC}" type="datetimeFigureOut">
              <a:rPr lang="en-US"/>
              <a:pPr>
                <a:defRPr/>
              </a:pPr>
              <a:t>8/29/2019</a:t>
            </a:fld>
            <a:endParaRPr lang="en-US"/>
          </a:p>
        </p:txBody>
      </p:sp>
      <p:sp>
        <p:nvSpPr>
          <p:cNvPr id="5" name="Footer Placeholder 4">
            <a:extLst>
              <a:ext uri="{FF2B5EF4-FFF2-40B4-BE49-F238E27FC236}">
                <a16:creationId xmlns:a16="http://schemas.microsoft.com/office/drawing/2014/main" id="{374B29CE-3801-4725-9CB6-4F72BC47F9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29C540-5534-4CCE-BE82-AD4EF253F2DA}"/>
              </a:ext>
            </a:extLst>
          </p:cNvPr>
          <p:cNvSpPr>
            <a:spLocks noGrp="1"/>
          </p:cNvSpPr>
          <p:nvPr>
            <p:ph type="sldNum" sz="quarter" idx="12"/>
          </p:nvPr>
        </p:nvSpPr>
        <p:spPr/>
        <p:txBody>
          <a:bodyPr/>
          <a:lstStyle>
            <a:lvl1pPr>
              <a:defRPr/>
            </a:lvl1pPr>
          </a:lstStyle>
          <a:p>
            <a:pPr>
              <a:defRPr/>
            </a:pPr>
            <a:fld id="{59388D3C-2079-48D7-B05D-316138ECA499}" type="slidenum">
              <a:rPr lang="en-US" altLang="en-US"/>
              <a:pPr>
                <a:defRPr/>
              </a:pPr>
              <a:t>‹#›</a:t>
            </a:fld>
            <a:endParaRPr lang="en-US" altLang="en-US"/>
          </a:p>
        </p:txBody>
      </p:sp>
    </p:spTree>
    <p:extLst>
      <p:ext uri="{BB962C8B-B14F-4D97-AF65-F5344CB8AC3E}">
        <p14:creationId xmlns:p14="http://schemas.microsoft.com/office/powerpoint/2010/main" val="343281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89626FB-A3C4-4987-A4A6-D6CCF1874694}"/>
              </a:ext>
            </a:extLst>
          </p:cNvPr>
          <p:cNvSpPr>
            <a:spLocks noGrp="1"/>
          </p:cNvSpPr>
          <p:nvPr>
            <p:ph type="dt" sz="half" idx="10"/>
          </p:nvPr>
        </p:nvSpPr>
        <p:spPr/>
        <p:txBody>
          <a:bodyPr/>
          <a:lstStyle>
            <a:lvl1pPr>
              <a:defRPr/>
            </a:lvl1pPr>
          </a:lstStyle>
          <a:p>
            <a:pPr>
              <a:defRPr/>
            </a:pPr>
            <a:fld id="{B1845B7F-D9C0-4D3E-BB5D-4D6E89D8B345}" type="datetimeFigureOut">
              <a:rPr lang="en-US"/>
              <a:pPr>
                <a:defRPr/>
              </a:pPr>
              <a:t>8/29/2019</a:t>
            </a:fld>
            <a:endParaRPr lang="en-US"/>
          </a:p>
        </p:txBody>
      </p:sp>
      <p:sp>
        <p:nvSpPr>
          <p:cNvPr id="6" name="Footer Placeholder 4">
            <a:extLst>
              <a:ext uri="{FF2B5EF4-FFF2-40B4-BE49-F238E27FC236}">
                <a16:creationId xmlns:a16="http://schemas.microsoft.com/office/drawing/2014/main" id="{FCA068A6-416B-4E10-B179-A8D9DE1D69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EB3E71-2A84-46D0-A50D-64012EB8E1CA}"/>
              </a:ext>
            </a:extLst>
          </p:cNvPr>
          <p:cNvSpPr>
            <a:spLocks noGrp="1"/>
          </p:cNvSpPr>
          <p:nvPr>
            <p:ph type="sldNum" sz="quarter" idx="12"/>
          </p:nvPr>
        </p:nvSpPr>
        <p:spPr/>
        <p:txBody>
          <a:bodyPr/>
          <a:lstStyle>
            <a:lvl1pPr>
              <a:defRPr/>
            </a:lvl1pPr>
          </a:lstStyle>
          <a:p>
            <a:pPr>
              <a:defRPr/>
            </a:pPr>
            <a:fld id="{DD34212B-4ACA-49D1-8080-6E4D21B90BD4}" type="slidenum">
              <a:rPr lang="en-US" altLang="en-US"/>
              <a:pPr>
                <a:defRPr/>
              </a:pPr>
              <a:t>‹#›</a:t>
            </a:fld>
            <a:endParaRPr lang="en-US" altLang="en-US"/>
          </a:p>
        </p:txBody>
      </p:sp>
    </p:spTree>
    <p:extLst>
      <p:ext uri="{BB962C8B-B14F-4D97-AF65-F5344CB8AC3E}">
        <p14:creationId xmlns:p14="http://schemas.microsoft.com/office/powerpoint/2010/main" val="356687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AFFFC09-300D-468A-84D6-66DAA2D65568}"/>
              </a:ext>
            </a:extLst>
          </p:cNvPr>
          <p:cNvSpPr>
            <a:spLocks noGrp="1"/>
          </p:cNvSpPr>
          <p:nvPr>
            <p:ph type="dt" sz="half" idx="10"/>
          </p:nvPr>
        </p:nvSpPr>
        <p:spPr/>
        <p:txBody>
          <a:bodyPr/>
          <a:lstStyle>
            <a:lvl1pPr>
              <a:defRPr/>
            </a:lvl1pPr>
          </a:lstStyle>
          <a:p>
            <a:pPr>
              <a:defRPr/>
            </a:pPr>
            <a:fld id="{93E51DED-E52F-4955-9D29-46D0BD7DA87F}" type="datetimeFigureOut">
              <a:rPr lang="en-US"/>
              <a:pPr>
                <a:defRPr/>
              </a:pPr>
              <a:t>8/29/2019</a:t>
            </a:fld>
            <a:endParaRPr lang="en-US"/>
          </a:p>
        </p:txBody>
      </p:sp>
      <p:sp>
        <p:nvSpPr>
          <p:cNvPr id="8" name="Footer Placeholder 4">
            <a:extLst>
              <a:ext uri="{FF2B5EF4-FFF2-40B4-BE49-F238E27FC236}">
                <a16:creationId xmlns:a16="http://schemas.microsoft.com/office/drawing/2014/main" id="{8144DD6C-17C9-4933-B273-E764F272FAA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3BC551A-536B-43CE-BEB2-2D3ED38A858F}"/>
              </a:ext>
            </a:extLst>
          </p:cNvPr>
          <p:cNvSpPr>
            <a:spLocks noGrp="1"/>
          </p:cNvSpPr>
          <p:nvPr>
            <p:ph type="sldNum" sz="quarter" idx="12"/>
          </p:nvPr>
        </p:nvSpPr>
        <p:spPr/>
        <p:txBody>
          <a:bodyPr/>
          <a:lstStyle>
            <a:lvl1pPr>
              <a:defRPr/>
            </a:lvl1pPr>
          </a:lstStyle>
          <a:p>
            <a:pPr>
              <a:defRPr/>
            </a:pPr>
            <a:fld id="{2BD3BB5F-9C5B-47FB-8710-22A5AEEE453A}" type="slidenum">
              <a:rPr lang="en-US" altLang="en-US"/>
              <a:pPr>
                <a:defRPr/>
              </a:pPr>
              <a:t>‹#›</a:t>
            </a:fld>
            <a:endParaRPr lang="en-US" altLang="en-US"/>
          </a:p>
        </p:txBody>
      </p:sp>
    </p:spTree>
    <p:extLst>
      <p:ext uri="{BB962C8B-B14F-4D97-AF65-F5344CB8AC3E}">
        <p14:creationId xmlns:p14="http://schemas.microsoft.com/office/powerpoint/2010/main" val="186549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4A1F836-5C91-4CD3-8F22-5615B2BDD822}"/>
              </a:ext>
            </a:extLst>
          </p:cNvPr>
          <p:cNvSpPr>
            <a:spLocks noGrp="1"/>
          </p:cNvSpPr>
          <p:nvPr>
            <p:ph type="dt" sz="half" idx="10"/>
          </p:nvPr>
        </p:nvSpPr>
        <p:spPr/>
        <p:txBody>
          <a:bodyPr/>
          <a:lstStyle>
            <a:lvl1pPr>
              <a:defRPr/>
            </a:lvl1pPr>
          </a:lstStyle>
          <a:p>
            <a:pPr>
              <a:defRPr/>
            </a:pPr>
            <a:fld id="{AA1BE2C3-A409-4300-8A60-6FD6A7ED07EB}" type="datetimeFigureOut">
              <a:rPr lang="en-US"/>
              <a:pPr>
                <a:defRPr/>
              </a:pPr>
              <a:t>8/29/2019</a:t>
            </a:fld>
            <a:endParaRPr lang="en-US"/>
          </a:p>
        </p:txBody>
      </p:sp>
      <p:sp>
        <p:nvSpPr>
          <p:cNvPr id="4" name="Footer Placeholder 4">
            <a:extLst>
              <a:ext uri="{FF2B5EF4-FFF2-40B4-BE49-F238E27FC236}">
                <a16:creationId xmlns:a16="http://schemas.microsoft.com/office/drawing/2014/main" id="{E6C81EC6-9B16-4D87-B58C-C7D84DCFAAF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E6F91DA-61D7-4442-8B0C-7BD78401F093}"/>
              </a:ext>
            </a:extLst>
          </p:cNvPr>
          <p:cNvSpPr>
            <a:spLocks noGrp="1"/>
          </p:cNvSpPr>
          <p:nvPr>
            <p:ph type="sldNum" sz="quarter" idx="12"/>
          </p:nvPr>
        </p:nvSpPr>
        <p:spPr/>
        <p:txBody>
          <a:bodyPr/>
          <a:lstStyle>
            <a:lvl1pPr>
              <a:defRPr/>
            </a:lvl1pPr>
          </a:lstStyle>
          <a:p>
            <a:pPr>
              <a:defRPr/>
            </a:pPr>
            <a:fld id="{10783B10-0FDB-4AC0-9952-234B175692B5}" type="slidenum">
              <a:rPr lang="en-US" altLang="en-US"/>
              <a:pPr>
                <a:defRPr/>
              </a:pPr>
              <a:t>‹#›</a:t>
            </a:fld>
            <a:endParaRPr lang="en-US" altLang="en-US"/>
          </a:p>
        </p:txBody>
      </p:sp>
    </p:spTree>
    <p:extLst>
      <p:ext uri="{BB962C8B-B14F-4D97-AF65-F5344CB8AC3E}">
        <p14:creationId xmlns:p14="http://schemas.microsoft.com/office/powerpoint/2010/main" val="4023562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748CF7-F73E-400D-AAD4-471DB675738A}"/>
              </a:ext>
            </a:extLst>
          </p:cNvPr>
          <p:cNvSpPr>
            <a:spLocks noGrp="1"/>
          </p:cNvSpPr>
          <p:nvPr>
            <p:ph type="dt" sz="half" idx="10"/>
          </p:nvPr>
        </p:nvSpPr>
        <p:spPr/>
        <p:txBody>
          <a:bodyPr/>
          <a:lstStyle>
            <a:lvl1pPr>
              <a:defRPr/>
            </a:lvl1pPr>
          </a:lstStyle>
          <a:p>
            <a:pPr>
              <a:defRPr/>
            </a:pPr>
            <a:fld id="{9E2FD92A-F60B-43E6-A0EA-5221D8F00EFA}" type="datetimeFigureOut">
              <a:rPr lang="en-US"/>
              <a:pPr>
                <a:defRPr/>
              </a:pPr>
              <a:t>8/29/2019</a:t>
            </a:fld>
            <a:endParaRPr lang="en-US"/>
          </a:p>
        </p:txBody>
      </p:sp>
      <p:sp>
        <p:nvSpPr>
          <p:cNvPr id="3" name="Footer Placeholder 4">
            <a:extLst>
              <a:ext uri="{FF2B5EF4-FFF2-40B4-BE49-F238E27FC236}">
                <a16:creationId xmlns:a16="http://schemas.microsoft.com/office/drawing/2014/main" id="{E2BC3C38-8CDE-4826-8B3B-5608DC8BDD0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D47CB99-A4C8-4CA3-B1FE-EC8DC51F4058}"/>
              </a:ext>
            </a:extLst>
          </p:cNvPr>
          <p:cNvSpPr>
            <a:spLocks noGrp="1"/>
          </p:cNvSpPr>
          <p:nvPr>
            <p:ph type="sldNum" sz="quarter" idx="12"/>
          </p:nvPr>
        </p:nvSpPr>
        <p:spPr/>
        <p:txBody>
          <a:bodyPr/>
          <a:lstStyle>
            <a:lvl1pPr>
              <a:defRPr/>
            </a:lvl1pPr>
          </a:lstStyle>
          <a:p>
            <a:pPr>
              <a:defRPr/>
            </a:pPr>
            <a:fld id="{E4E8F786-6B48-400B-AA9D-4FF1F9F19FBA}" type="slidenum">
              <a:rPr lang="en-US" altLang="en-US"/>
              <a:pPr>
                <a:defRPr/>
              </a:pPr>
              <a:t>‹#›</a:t>
            </a:fld>
            <a:endParaRPr lang="en-US" altLang="en-US"/>
          </a:p>
        </p:txBody>
      </p:sp>
    </p:spTree>
    <p:extLst>
      <p:ext uri="{BB962C8B-B14F-4D97-AF65-F5344CB8AC3E}">
        <p14:creationId xmlns:p14="http://schemas.microsoft.com/office/powerpoint/2010/main" val="246540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AF6463A-E35D-426E-A9EC-43E4E8027B52}"/>
              </a:ext>
            </a:extLst>
          </p:cNvPr>
          <p:cNvSpPr>
            <a:spLocks noGrp="1"/>
          </p:cNvSpPr>
          <p:nvPr>
            <p:ph type="dt" sz="half" idx="10"/>
          </p:nvPr>
        </p:nvSpPr>
        <p:spPr/>
        <p:txBody>
          <a:bodyPr/>
          <a:lstStyle>
            <a:lvl1pPr>
              <a:defRPr/>
            </a:lvl1pPr>
          </a:lstStyle>
          <a:p>
            <a:pPr>
              <a:defRPr/>
            </a:pPr>
            <a:fld id="{34A2E6EC-A4AA-4209-8180-D55503EB3751}" type="datetimeFigureOut">
              <a:rPr lang="en-US"/>
              <a:pPr>
                <a:defRPr/>
              </a:pPr>
              <a:t>8/29/2019</a:t>
            </a:fld>
            <a:endParaRPr lang="en-US"/>
          </a:p>
        </p:txBody>
      </p:sp>
      <p:sp>
        <p:nvSpPr>
          <p:cNvPr id="6" name="Footer Placeholder 4">
            <a:extLst>
              <a:ext uri="{FF2B5EF4-FFF2-40B4-BE49-F238E27FC236}">
                <a16:creationId xmlns:a16="http://schemas.microsoft.com/office/drawing/2014/main" id="{22DC4CBB-876F-4B87-AAE5-EB26A8DEA4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799522-8A4B-4713-A98B-2AB7D5098A07}"/>
              </a:ext>
            </a:extLst>
          </p:cNvPr>
          <p:cNvSpPr>
            <a:spLocks noGrp="1"/>
          </p:cNvSpPr>
          <p:nvPr>
            <p:ph type="sldNum" sz="quarter" idx="12"/>
          </p:nvPr>
        </p:nvSpPr>
        <p:spPr/>
        <p:txBody>
          <a:bodyPr/>
          <a:lstStyle>
            <a:lvl1pPr>
              <a:defRPr/>
            </a:lvl1pPr>
          </a:lstStyle>
          <a:p>
            <a:pPr>
              <a:defRPr/>
            </a:pPr>
            <a:fld id="{9A030886-D6AF-45C6-A062-24D4C45BC2F5}" type="slidenum">
              <a:rPr lang="en-US" altLang="en-US"/>
              <a:pPr>
                <a:defRPr/>
              </a:pPr>
              <a:t>‹#›</a:t>
            </a:fld>
            <a:endParaRPr lang="en-US" altLang="en-US"/>
          </a:p>
        </p:txBody>
      </p:sp>
    </p:spTree>
    <p:extLst>
      <p:ext uri="{BB962C8B-B14F-4D97-AF65-F5344CB8AC3E}">
        <p14:creationId xmlns:p14="http://schemas.microsoft.com/office/powerpoint/2010/main" val="256533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044391-CD66-4BD8-869A-B4E025F0E117}"/>
              </a:ext>
            </a:extLst>
          </p:cNvPr>
          <p:cNvSpPr>
            <a:spLocks noGrp="1"/>
          </p:cNvSpPr>
          <p:nvPr>
            <p:ph type="dt" sz="half" idx="10"/>
          </p:nvPr>
        </p:nvSpPr>
        <p:spPr/>
        <p:txBody>
          <a:bodyPr/>
          <a:lstStyle>
            <a:lvl1pPr>
              <a:defRPr/>
            </a:lvl1pPr>
          </a:lstStyle>
          <a:p>
            <a:pPr>
              <a:defRPr/>
            </a:pPr>
            <a:fld id="{942E22F7-4C63-4084-8A3E-AD3F6CB21F4D}" type="datetimeFigureOut">
              <a:rPr lang="en-US"/>
              <a:pPr>
                <a:defRPr/>
              </a:pPr>
              <a:t>8/29/2019</a:t>
            </a:fld>
            <a:endParaRPr lang="en-US"/>
          </a:p>
        </p:txBody>
      </p:sp>
      <p:sp>
        <p:nvSpPr>
          <p:cNvPr id="6" name="Footer Placeholder 4">
            <a:extLst>
              <a:ext uri="{FF2B5EF4-FFF2-40B4-BE49-F238E27FC236}">
                <a16:creationId xmlns:a16="http://schemas.microsoft.com/office/drawing/2014/main" id="{177B9FD4-9E7B-4562-A6FD-9D01C729A7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4ED586-2471-4B0C-BE1E-50BE10A672C5}"/>
              </a:ext>
            </a:extLst>
          </p:cNvPr>
          <p:cNvSpPr>
            <a:spLocks noGrp="1"/>
          </p:cNvSpPr>
          <p:nvPr>
            <p:ph type="sldNum" sz="quarter" idx="12"/>
          </p:nvPr>
        </p:nvSpPr>
        <p:spPr/>
        <p:txBody>
          <a:bodyPr/>
          <a:lstStyle>
            <a:lvl1pPr>
              <a:defRPr/>
            </a:lvl1pPr>
          </a:lstStyle>
          <a:p>
            <a:pPr>
              <a:defRPr/>
            </a:pPr>
            <a:fld id="{048E8C68-58CD-408D-AE19-F587A1E2DB79}" type="slidenum">
              <a:rPr lang="en-US" altLang="en-US"/>
              <a:pPr>
                <a:defRPr/>
              </a:pPr>
              <a:t>‹#›</a:t>
            </a:fld>
            <a:endParaRPr lang="en-US" altLang="en-US"/>
          </a:p>
        </p:txBody>
      </p:sp>
    </p:spTree>
    <p:extLst>
      <p:ext uri="{BB962C8B-B14F-4D97-AF65-F5344CB8AC3E}">
        <p14:creationId xmlns:p14="http://schemas.microsoft.com/office/powerpoint/2010/main" val="211878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4D8246F-7B21-4F6A-B8AD-1138F0A5D32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0A6A207-A94C-413D-897D-BB3BE2A14D1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CCE0EDD-B6E2-4F51-A324-A8061D4C268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4B7BC10-5866-47DF-9C78-27CF763412BB}" type="datetimeFigureOut">
              <a:rPr lang="en-US"/>
              <a:pPr>
                <a:defRPr/>
              </a:pPr>
              <a:t>8/29/2019</a:t>
            </a:fld>
            <a:endParaRPr lang="en-US"/>
          </a:p>
        </p:txBody>
      </p:sp>
      <p:sp>
        <p:nvSpPr>
          <p:cNvPr id="5" name="Footer Placeholder 4">
            <a:extLst>
              <a:ext uri="{FF2B5EF4-FFF2-40B4-BE49-F238E27FC236}">
                <a16:creationId xmlns:a16="http://schemas.microsoft.com/office/drawing/2014/main" id="{C8DBFF02-A44C-49E3-AFAD-BD7D19A18D7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331E782-3106-492E-82BD-5E8EA752E07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32F4BF4-077C-4AB8-A35F-66DEDE65FF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receptaustin.org/proverbs_1_commentary#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iblia.com/bible/nasb95/Prov%201.7" TargetMode="External"/><Relationship Id="rId7" Type="http://schemas.openxmlformats.org/officeDocument/2006/relationships/hyperlink" Target="https://biblia.com/bible/nasb95/Gal%205.1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biblia.com/bible/nasb95/Prov%202.20" TargetMode="External"/><Relationship Id="rId5" Type="http://schemas.openxmlformats.org/officeDocument/2006/relationships/hyperlink" Target="https://biblia.com/bible/nasb95/Prov%202.6" TargetMode="External"/><Relationship Id="rId4" Type="http://schemas.openxmlformats.org/officeDocument/2006/relationships/hyperlink" Target="https://biblia.com/bible/nasb95/Prov%201.2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895E8-E658-40C8-84BC-DC0A127FE86F}"/>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5" name="Title 1">
            <a:extLst>
              <a:ext uri="{FF2B5EF4-FFF2-40B4-BE49-F238E27FC236}">
                <a16:creationId xmlns:a16="http://schemas.microsoft.com/office/drawing/2014/main" id="{35966C98-2192-4B69-981E-534C678522EA}"/>
              </a:ext>
            </a:extLst>
          </p:cNvPr>
          <p:cNvSpPr>
            <a:spLocks noGrp="1"/>
          </p:cNvSpPr>
          <p:nvPr>
            <p:ph type="ctrTitle"/>
          </p:nvPr>
        </p:nvSpPr>
        <p:spPr>
          <a:xfrm>
            <a:off x="609600" y="-9525"/>
            <a:ext cx="8153400" cy="1000125"/>
          </a:xfrm>
        </p:spPr>
        <p:txBody>
          <a:bodyPr/>
          <a:lstStyle/>
          <a:p>
            <a:pPr eaLnBrk="1" hangingPunct="1"/>
            <a:r>
              <a:rPr lang="en-US" altLang="en-US" b="1" dirty="0"/>
              <a:t>Ecclesiastes </a:t>
            </a:r>
            <a:endParaRPr lang="en-US" altLang="en-US" dirty="0"/>
          </a:p>
        </p:txBody>
      </p:sp>
      <p:pic>
        <p:nvPicPr>
          <p:cNvPr id="3076" name="Picture 2" descr="A picture containing clothing&#10;&#10;Description automatically generated">
            <a:extLst>
              <a:ext uri="{FF2B5EF4-FFF2-40B4-BE49-F238E27FC236}">
                <a16:creationId xmlns:a16="http://schemas.microsoft.com/office/drawing/2014/main" id="{17CE96E4-6312-4A14-8C8D-3CC8E1CD2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44080"/>
            <a:ext cx="8000999"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459" name="Title 1">
            <a:extLst>
              <a:ext uri="{FF2B5EF4-FFF2-40B4-BE49-F238E27FC236}">
                <a16:creationId xmlns:a16="http://schemas.microsoft.com/office/drawing/2014/main" id="{14D9DFDD-85F8-4A31-9ECA-0EC74946A5E3}"/>
              </a:ext>
            </a:extLst>
          </p:cNvPr>
          <p:cNvSpPr>
            <a:spLocks noGrp="1"/>
          </p:cNvSpPr>
          <p:nvPr>
            <p:ph type="title"/>
          </p:nvPr>
        </p:nvSpPr>
        <p:spPr>
          <a:xfrm>
            <a:off x="457200" y="176213"/>
            <a:ext cx="8229600" cy="814387"/>
          </a:xfrm>
        </p:spPr>
        <p:txBody>
          <a:bodyPr/>
          <a:lstStyle/>
          <a:p>
            <a:pPr eaLnBrk="1" hangingPunct="1"/>
            <a:r>
              <a:rPr lang="en-US" altLang="en-US" sz="4000" b="1" dirty="0"/>
              <a:t> Ecclesiastes - Chapter 1</a:t>
            </a:r>
          </a:p>
        </p:txBody>
      </p:sp>
      <p:sp>
        <p:nvSpPr>
          <p:cNvPr id="19460" name="Content Placeholder 2">
            <a:extLst>
              <a:ext uri="{FF2B5EF4-FFF2-40B4-BE49-F238E27FC236}">
                <a16:creationId xmlns:a16="http://schemas.microsoft.com/office/drawing/2014/main" id="{37B9473C-E9D0-4D24-ADD9-51497F207640}"/>
              </a:ext>
            </a:extLst>
          </p:cNvPr>
          <p:cNvSpPr>
            <a:spLocks noGrp="1"/>
          </p:cNvSpPr>
          <p:nvPr>
            <p:ph idx="1"/>
          </p:nvPr>
        </p:nvSpPr>
        <p:spPr>
          <a:xfrm>
            <a:off x="457200" y="1143000"/>
            <a:ext cx="8229600" cy="5181600"/>
          </a:xfrm>
        </p:spPr>
        <p:txBody>
          <a:bodyPr/>
          <a:lstStyle/>
          <a:p>
            <a:pPr marL="514350" lvl="0" indent="-514350">
              <a:buFont typeface="+mj-lt"/>
              <a:buAutoNum type="arabicPeriod"/>
            </a:pPr>
            <a:r>
              <a:rPr lang="en-US" dirty="0"/>
              <a:t>What are the main ideas Solomon wrestles with, in this chapter? (Table Talk) </a:t>
            </a:r>
          </a:p>
          <a:p>
            <a:pPr marL="514350" lvl="0" indent="-514350">
              <a:buFont typeface="+mj-lt"/>
              <a:buAutoNum type="arabicPeriod"/>
            </a:pPr>
            <a:r>
              <a:rPr lang="en-US" dirty="0"/>
              <a:t>In this chapter why does Solomon state that everything is Vanity (Empty)?</a:t>
            </a:r>
          </a:p>
          <a:p>
            <a:pPr marL="514350" lvl="0" indent="-514350">
              <a:buFont typeface="+mj-lt"/>
              <a:buAutoNum type="arabicPeriod"/>
            </a:pPr>
            <a:r>
              <a:rPr lang="en-US" dirty="0"/>
              <a:t>What illustrations are given in this chapter to show the futility observed in the cycles of life? (4-7) </a:t>
            </a:r>
          </a:p>
          <a:p>
            <a:pPr marL="514350" lvl="0" indent="-514350">
              <a:buFont typeface="+mj-lt"/>
              <a:buAutoNum type="arabicPeriod"/>
            </a:pPr>
            <a:r>
              <a:rPr lang="en-US" dirty="0"/>
              <a:t>What does Solomon mean by Vanity or Emptiness? (Table Talk) </a:t>
            </a:r>
          </a:p>
        </p:txBody>
      </p:sp>
    </p:spTree>
    <p:extLst>
      <p:ext uri="{BB962C8B-B14F-4D97-AF65-F5344CB8AC3E}">
        <p14:creationId xmlns:p14="http://schemas.microsoft.com/office/powerpoint/2010/main" val="387520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459" name="Title 1">
            <a:extLst>
              <a:ext uri="{FF2B5EF4-FFF2-40B4-BE49-F238E27FC236}">
                <a16:creationId xmlns:a16="http://schemas.microsoft.com/office/drawing/2014/main" id="{14D9DFDD-85F8-4A31-9ECA-0EC74946A5E3}"/>
              </a:ext>
            </a:extLst>
          </p:cNvPr>
          <p:cNvSpPr>
            <a:spLocks noGrp="1"/>
          </p:cNvSpPr>
          <p:nvPr>
            <p:ph type="title"/>
          </p:nvPr>
        </p:nvSpPr>
        <p:spPr>
          <a:xfrm>
            <a:off x="457200" y="176213"/>
            <a:ext cx="8229600" cy="814387"/>
          </a:xfrm>
        </p:spPr>
        <p:txBody>
          <a:bodyPr/>
          <a:lstStyle/>
          <a:p>
            <a:pPr eaLnBrk="1" hangingPunct="1"/>
            <a:r>
              <a:rPr lang="en-US" altLang="en-US" sz="4000" b="1" dirty="0"/>
              <a:t>Ecclesiastes- Chapter 1 </a:t>
            </a:r>
          </a:p>
        </p:txBody>
      </p:sp>
      <p:sp>
        <p:nvSpPr>
          <p:cNvPr id="19460" name="Content Placeholder 2">
            <a:extLst>
              <a:ext uri="{FF2B5EF4-FFF2-40B4-BE49-F238E27FC236}">
                <a16:creationId xmlns:a16="http://schemas.microsoft.com/office/drawing/2014/main" id="{37B9473C-E9D0-4D24-ADD9-51497F207640}"/>
              </a:ext>
            </a:extLst>
          </p:cNvPr>
          <p:cNvSpPr>
            <a:spLocks noGrp="1"/>
          </p:cNvSpPr>
          <p:nvPr>
            <p:ph idx="1"/>
          </p:nvPr>
        </p:nvSpPr>
        <p:spPr>
          <a:xfrm>
            <a:off x="381000" y="1295400"/>
            <a:ext cx="8382000" cy="4876800"/>
          </a:xfrm>
        </p:spPr>
        <p:txBody>
          <a:bodyPr/>
          <a:lstStyle/>
          <a:p>
            <a:pPr marL="514350" lvl="0" indent="-514350">
              <a:buFont typeface="+mj-lt"/>
              <a:buAutoNum type="arabicPeriod" startAt="5"/>
            </a:pPr>
            <a:r>
              <a:rPr lang="en-US" sz="2800" dirty="0"/>
              <a:t>In vs. 9&amp;10 Solomon concludes that there is nothing new under the sun, do you agree with this statement? Please explain your answer. (Table Talk) </a:t>
            </a:r>
          </a:p>
          <a:p>
            <a:pPr marL="514350" lvl="0" indent="-514350">
              <a:buFont typeface="+mj-lt"/>
              <a:buAutoNum type="arabicPeriod" startAt="5"/>
            </a:pPr>
            <a:r>
              <a:rPr lang="en-US" sz="2800" dirty="0"/>
              <a:t>What did Solomon acknowledge he had attained from his study? (16) </a:t>
            </a:r>
          </a:p>
          <a:p>
            <a:pPr marL="514350" lvl="0" indent="-514350">
              <a:buFont typeface="+mj-lt"/>
              <a:buAutoNum type="arabicPeriod" startAt="5"/>
            </a:pPr>
            <a:r>
              <a:rPr lang="en-US" sz="2800" dirty="0"/>
              <a:t>What is the key truth you saw  in this chapter? How would you summarize it in one sentence? (Table Talk) </a:t>
            </a:r>
          </a:p>
          <a:p>
            <a:pPr marL="514350" lvl="0" indent="-514350">
              <a:buFont typeface="+mj-lt"/>
              <a:buAutoNum type="arabicPeriod" startAt="5"/>
            </a:pPr>
            <a:r>
              <a:rPr lang="en-US" sz="2800" dirty="0"/>
              <a:t>From your own experience, how do you deal with the emptiness and vanity of our culture? (Table Talk) </a:t>
            </a:r>
          </a:p>
          <a:p>
            <a:pPr marL="0" lvl="0" indent="0">
              <a:buNone/>
            </a:pPr>
            <a:endParaRPr lang="en-US" dirty="0"/>
          </a:p>
        </p:txBody>
      </p:sp>
    </p:spTree>
    <p:extLst>
      <p:ext uri="{BB962C8B-B14F-4D97-AF65-F5344CB8AC3E}">
        <p14:creationId xmlns:p14="http://schemas.microsoft.com/office/powerpoint/2010/main" val="298220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6">
            <a:extLst>
              <a:ext uri="{FF2B5EF4-FFF2-40B4-BE49-F238E27FC236}">
                <a16:creationId xmlns:a16="http://schemas.microsoft.com/office/drawing/2014/main" id="{DCA44818-9394-45E4-8758-9B6794BB4650}"/>
              </a:ext>
            </a:extLst>
          </p:cNvPr>
          <p:cNvSpPr>
            <a:spLocks noGrp="1"/>
          </p:cNvSpPr>
          <p:nvPr>
            <p:ph type="title"/>
          </p:nvPr>
        </p:nvSpPr>
        <p:spPr>
          <a:xfrm>
            <a:off x="457200" y="274638"/>
            <a:ext cx="8229600" cy="868362"/>
          </a:xfrm>
        </p:spPr>
        <p:txBody>
          <a:bodyPr/>
          <a:lstStyle/>
          <a:p>
            <a:r>
              <a:rPr lang="en-US" b="1" dirty="0"/>
              <a:t>Key Words in Ecclesiastes </a:t>
            </a:r>
          </a:p>
        </p:txBody>
      </p:sp>
      <p:sp>
        <p:nvSpPr>
          <p:cNvPr id="8" name="Content Placeholder 7">
            <a:extLst>
              <a:ext uri="{FF2B5EF4-FFF2-40B4-BE49-F238E27FC236}">
                <a16:creationId xmlns:a16="http://schemas.microsoft.com/office/drawing/2014/main" id="{89B7F778-4D02-4307-BA5E-0BFC0AED3710}"/>
              </a:ext>
            </a:extLst>
          </p:cNvPr>
          <p:cNvSpPr>
            <a:spLocks noGrp="1"/>
          </p:cNvSpPr>
          <p:nvPr>
            <p:ph idx="1"/>
          </p:nvPr>
        </p:nvSpPr>
        <p:spPr>
          <a:xfrm>
            <a:off x="457200" y="1143000"/>
            <a:ext cx="8229600" cy="5440362"/>
          </a:xfrm>
        </p:spPr>
        <p:txBody>
          <a:bodyPr/>
          <a:lstStyle/>
          <a:p>
            <a:pPr marL="0" indent="0">
              <a:buNone/>
            </a:pPr>
            <a:r>
              <a:rPr lang="en-US" b="1" dirty="0"/>
              <a:t>Words </a:t>
            </a:r>
            <a:r>
              <a:rPr lang="en-US" dirty="0"/>
              <a:t>– Hebrew word “</a:t>
            </a:r>
            <a:r>
              <a:rPr lang="he-IL" dirty="0"/>
              <a:t>דּבר</a:t>
            </a:r>
            <a:r>
              <a:rPr lang="en-US" dirty="0"/>
              <a:t>“ </a:t>
            </a:r>
            <a:r>
              <a:rPr lang="en-US" dirty="0" err="1"/>
              <a:t>dabar</a:t>
            </a:r>
            <a:r>
              <a:rPr lang="en-US" dirty="0"/>
              <a:t> – collection of words or teachings – </a:t>
            </a:r>
            <a:r>
              <a:rPr lang="en-US" dirty="0" err="1"/>
              <a:t>Ecc</a:t>
            </a:r>
            <a:r>
              <a:rPr lang="en-US" dirty="0"/>
              <a:t>. 12:9-12</a:t>
            </a:r>
            <a:endParaRPr lang="he-IL" dirty="0"/>
          </a:p>
          <a:p>
            <a:pPr lvl="0" indent="0">
              <a:spcBef>
                <a:spcPts val="0"/>
              </a:spcBef>
            </a:pPr>
            <a:r>
              <a:rPr lang="en-US" sz="2800" dirty="0"/>
              <a:t>Reflections </a:t>
            </a:r>
          </a:p>
          <a:p>
            <a:pPr lvl="0" indent="0">
              <a:spcBef>
                <a:spcPts val="0"/>
              </a:spcBef>
            </a:pPr>
            <a:r>
              <a:rPr lang="en-US" sz="2800" dirty="0"/>
              <a:t>Appraisals </a:t>
            </a:r>
          </a:p>
          <a:p>
            <a:pPr lvl="0" indent="0">
              <a:spcBef>
                <a:spcPts val="0"/>
              </a:spcBef>
            </a:pPr>
            <a:r>
              <a:rPr lang="en-US" sz="2800" dirty="0"/>
              <a:t>Proverbs </a:t>
            </a:r>
          </a:p>
          <a:p>
            <a:pPr lvl="0" indent="0">
              <a:spcBef>
                <a:spcPts val="0"/>
              </a:spcBef>
            </a:pPr>
            <a:r>
              <a:rPr lang="en-US" sz="2800" dirty="0"/>
              <a:t>Comparisons </a:t>
            </a:r>
          </a:p>
          <a:p>
            <a:pPr lvl="0" indent="0">
              <a:spcBef>
                <a:spcPts val="0"/>
              </a:spcBef>
            </a:pPr>
            <a:r>
              <a:rPr lang="en-US" sz="2800" dirty="0"/>
              <a:t>Parables </a:t>
            </a:r>
          </a:p>
          <a:p>
            <a:pPr lvl="0" indent="0">
              <a:spcBef>
                <a:spcPts val="0"/>
              </a:spcBef>
            </a:pPr>
            <a:r>
              <a:rPr lang="en-US" sz="2800" dirty="0"/>
              <a:t>Allegory </a:t>
            </a:r>
          </a:p>
          <a:p>
            <a:pPr lvl="0" indent="0">
              <a:spcBef>
                <a:spcPts val="0"/>
              </a:spcBef>
            </a:pPr>
            <a:r>
              <a:rPr lang="en-US" sz="2800" dirty="0"/>
              <a:t>Questions </a:t>
            </a:r>
          </a:p>
          <a:p>
            <a:pPr lvl="0" indent="0">
              <a:spcBef>
                <a:spcPts val="0"/>
              </a:spcBef>
            </a:pPr>
            <a:r>
              <a:rPr lang="en-US" sz="2800" dirty="0"/>
              <a:t>Numerical Sayings </a:t>
            </a:r>
          </a:p>
          <a:p>
            <a:pPr lvl="0" indent="0">
              <a:spcBef>
                <a:spcPts val="0"/>
              </a:spcBef>
            </a:pPr>
            <a:r>
              <a:rPr lang="en-US" sz="2800" dirty="0"/>
              <a:t>Beatitudes </a:t>
            </a:r>
          </a:p>
          <a:p>
            <a:pPr lvl="0" indent="0">
              <a:spcBef>
                <a:spcPts val="0"/>
              </a:spcBef>
              <a:buNone/>
            </a:pPr>
            <a:r>
              <a:rPr lang="en-US" sz="2800" dirty="0"/>
              <a:t>These are all found within the Book of Ecclesiastes </a:t>
            </a:r>
            <a:endParaRPr lang="en-US" dirty="0"/>
          </a:p>
          <a:p>
            <a:pPr marL="0" indent="0">
              <a:buNone/>
            </a:pPr>
            <a:endParaRPr lang="en-US" dirty="0"/>
          </a:p>
        </p:txBody>
      </p:sp>
    </p:spTree>
    <p:extLst>
      <p:ext uri="{BB962C8B-B14F-4D97-AF65-F5344CB8AC3E}">
        <p14:creationId xmlns:p14="http://schemas.microsoft.com/office/powerpoint/2010/main" val="1861839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6">
            <a:extLst>
              <a:ext uri="{FF2B5EF4-FFF2-40B4-BE49-F238E27FC236}">
                <a16:creationId xmlns:a16="http://schemas.microsoft.com/office/drawing/2014/main" id="{DCA44818-9394-45E4-8758-9B6794BB4650}"/>
              </a:ext>
            </a:extLst>
          </p:cNvPr>
          <p:cNvSpPr>
            <a:spLocks noGrp="1"/>
          </p:cNvSpPr>
          <p:nvPr>
            <p:ph type="title"/>
          </p:nvPr>
        </p:nvSpPr>
        <p:spPr>
          <a:xfrm>
            <a:off x="457200" y="274638"/>
            <a:ext cx="8229600" cy="868362"/>
          </a:xfrm>
        </p:spPr>
        <p:txBody>
          <a:bodyPr/>
          <a:lstStyle/>
          <a:p>
            <a:r>
              <a:rPr lang="en-US" b="1" dirty="0"/>
              <a:t>Key Words in Ecclesiastes </a:t>
            </a:r>
          </a:p>
        </p:txBody>
      </p:sp>
      <p:sp>
        <p:nvSpPr>
          <p:cNvPr id="8" name="Content Placeholder 7">
            <a:extLst>
              <a:ext uri="{FF2B5EF4-FFF2-40B4-BE49-F238E27FC236}">
                <a16:creationId xmlns:a16="http://schemas.microsoft.com/office/drawing/2014/main" id="{89B7F778-4D02-4307-BA5E-0BFC0AED3710}"/>
              </a:ext>
            </a:extLst>
          </p:cNvPr>
          <p:cNvSpPr>
            <a:spLocks noGrp="1"/>
          </p:cNvSpPr>
          <p:nvPr>
            <p:ph idx="1"/>
          </p:nvPr>
        </p:nvSpPr>
        <p:spPr>
          <a:xfrm>
            <a:off x="457200" y="1295400"/>
            <a:ext cx="8229600" cy="5287962"/>
          </a:xfrm>
        </p:spPr>
        <p:txBody>
          <a:bodyPr/>
          <a:lstStyle/>
          <a:p>
            <a:pPr marL="0" indent="0">
              <a:buNone/>
            </a:pPr>
            <a:r>
              <a:rPr lang="en-US" b="1" dirty="0"/>
              <a:t>Preacher – </a:t>
            </a:r>
            <a:r>
              <a:rPr lang="en-US" dirty="0"/>
              <a:t> </a:t>
            </a:r>
            <a:r>
              <a:rPr lang="en-US" dirty="0" err="1"/>
              <a:t>Koheleth</a:t>
            </a:r>
            <a:r>
              <a:rPr lang="en-US" dirty="0"/>
              <a:t> or Ecclesia </a:t>
            </a:r>
            <a:endParaRPr lang="en-US" b="1" dirty="0"/>
          </a:p>
          <a:p>
            <a:r>
              <a:rPr lang="en-US" dirty="0"/>
              <a:t>The word “</a:t>
            </a:r>
            <a:r>
              <a:rPr lang="he-IL" dirty="0"/>
              <a:t>קהלת</a:t>
            </a:r>
            <a:r>
              <a:rPr lang="en-US" dirty="0"/>
              <a:t>" </a:t>
            </a:r>
            <a:r>
              <a:rPr lang="en-US" dirty="0" err="1"/>
              <a:t>Koheleth</a:t>
            </a:r>
            <a:r>
              <a:rPr lang="en-US" dirty="0"/>
              <a:t> is from the root</a:t>
            </a:r>
          </a:p>
          <a:p>
            <a:pPr marL="0" indent="0">
              <a:buNone/>
            </a:pPr>
            <a:r>
              <a:rPr lang="en-US" dirty="0"/>
              <a:t>   “</a:t>
            </a:r>
            <a:r>
              <a:rPr lang="he-IL" dirty="0"/>
              <a:t>קהל</a:t>
            </a:r>
            <a:r>
              <a:rPr lang="en-US" dirty="0"/>
              <a:t>" kahal, to collect, gather together,</a:t>
            </a:r>
          </a:p>
          <a:p>
            <a:pPr marL="0" indent="0">
              <a:buNone/>
            </a:pPr>
            <a:r>
              <a:rPr lang="en-US" dirty="0"/>
              <a:t>    assemble; and means, one who assembles or</a:t>
            </a:r>
          </a:p>
          <a:p>
            <a:pPr marL="0" indent="0">
              <a:buNone/>
            </a:pPr>
            <a:r>
              <a:rPr lang="en-US" dirty="0"/>
              <a:t>   collects a congregation</a:t>
            </a:r>
          </a:p>
          <a:p>
            <a:r>
              <a:rPr lang="en-US" dirty="0"/>
              <a:t>It is translated by the Septuagint, “ecclesia”, a public speaker, a speaker in an assembly; and hence translated by us a preacher. </a:t>
            </a:r>
          </a:p>
          <a:p>
            <a:pPr marL="0" indent="0">
              <a:buNone/>
            </a:pPr>
            <a:endParaRPr lang="en-US" dirty="0"/>
          </a:p>
        </p:txBody>
      </p:sp>
    </p:spTree>
    <p:extLst>
      <p:ext uri="{BB962C8B-B14F-4D97-AF65-F5344CB8AC3E}">
        <p14:creationId xmlns:p14="http://schemas.microsoft.com/office/powerpoint/2010/main" val="328540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6">
            <a:extLst>
              <a:ext uri="{FF2B5EF4-FFF2-40B4-BE49-F238E27FC236}">
                <a16:creationId xmlns:a16="http://schemas.microsoft.com/office/drawing/2014/main" id="{DCA44818-9394-45E4-8758-9B6794BB4650}"/>
              </a:ext>
            </a:extLst>
          </p:cNvPr>
          <p:cNvSpPr>
            <a:spLocks noGrp="1"/>
          </p:cNvSpPr>
          <p:nvPr>
            <p:ph type="title"/>
          </p:nvPr>
        </p:nvSpPr>
        <p:spPr>
          <a:xfrm>
            <a:off x="304800" y="228850"/>
            <a:ext cx="8610600" cy="868362"/>
          </a:xfrm>
        </p:spPr>
        <p:txBody>
          <a:bodyPr/>
          <a:lstStyle/>
          <a:p>
            <a:r>
              <a:rPr lang="en-US" b="1" dirty="0"/>
              <a:t>Key Words in Ecclesiastes </a:t>
            </a:r>
          </a:p>
        </p:txBody>
      </p:sp>
      <p:sp>
        <p:nvSpPr>
          <p:cNvPr id="8" name="Content Placeholder 7">
            <a:extLst>
              <a:ext uri="{FF2B5EF4-FFF2-40B4-BE49-F238E27FC236}">
                <a16:creationId xmlns:a16="http://schemas.microsoft.com/office/drawing/2014/main" id="{89B7F778-4D02-4307-BA5E-0BFC0AED3710}"/>
              </a:ext>
            </a:extLst>
          </p:cNvPr>
          <p:cNvSpPr>
            <a:spLocks noGrp="1"/>
          </p:cNvSpPr>
          <p:nvPr>
            <p:ph idx="1"/>
          </p:nvPr>
        </p:nvSpPr>
        <p:spPr>
          <a:xfrm>
            <a:off x="457200" y="1295400"/>
            <a:ext cx="8229600" cy="5287962"/>
          </a:xfrm>
        </p:spPr>
        <p:txBody>
          <a:bodyPr/>
          <a:lstStyle/>
          <a:p>
            <a:pPr marL="0" indent="0">
              <a:buNone/>
            </a:pPr>
            <a:r>
              <a:rPr lang="en-US" b="1" dirty="0"/>
              <a:t>Elohim </a:t>
            </a:r>
            <a:endParaRPr lang="en-US" dirty="0"/>
          </a:p>
          <a:p>
            <a:r>
              <a:rPr lang="en-US" dirty="0"/>
              <a:t>Ecclesiastes uses the term "God</a:t>
            </a:r>
            <a:r>
              <a:rPr lang="en-US"/>
              <a:t>"  </a:t>
            </a:r>
            <a:r>
              <a:rPr lang="en-US" dirty="0">
                <a:highlight>
                  <a:srgbClr val="FFFF00"/>
                </a:highlight>
              </a:rPr>
              <a:t>41 times</a:t>
            </a:r>
            <a:r>
              <a:rPr lang="en-US" dirty="0"/>
              <a:t>. </a:t>
            </a:r>
          </a:p>
          <a:p>
            <a:r>
              <a:rPr lang="en-US" dirty="0"/>
              <a:t>No Messianic references ever appear within the twelve chapters. Within its pages, there are no prophecies of Messiah, nor does it focus on the wondrous miraculous works of God, such as healing, raising the dead to life, or dividing the sea for His people.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6">
            <a:extLst>
              <a:ext uri="{FF2B5EF4-FFF2-40B4-BE49-F238E27FC236}">
                <a16:creationId xmlns:a16="http://schemas.microsoft.com/office/drawing/2014/main" id="{DCA44818-9394-45E4-8758-9B6794BB4650}"/>
              </a:ext>
            </a:extLst>
          </p:cNvPr>
          <p:cNvSpPr>
            <a:spLocks noGrp="1"/>
          </p:cNvSpPr>
          <p:nvPr>
            <p:ph type="title"/>
          </p:nvPr>
        </p:nvSpPr>
        <p:spPr>
          <a:xfrm>
            <a:off x="457200" y="274638"/>
            <a:ext cx="8229600" cy="868362"/>
          </a:xfrm>
        </p:spPr>
        <p:txBody>
          <a:bodyPr/>
          <a:lstStyle/>
          <a:p>
            <a:r>
              <a:rPr lang="en-US" b="1" dirty="0"/>
              <a:t>Key Words in Ecclesiastes </a:t>
            </a:r>
          </a:p>
        </p:txBody>
      </p:sp>
      <p:sp>
        <p:nvSpPr>
          <p:cNvPr id="8" name="Content Placeholder 7">
            <a:extLst>
              <a:ext uri="{FF2B5EF4-FFF2-40B4-BE49-F238E27FC236}">
                <a16:creationId xmlns:a16="http://schemas.microsoft.com/office/drawing/2014/main" id="{89B7F778-4D02-4307-BA5E-0BFC0AED3710}"/>
              </a:ext>
            </a:extLst>
          </p:cNvPr>
          <p:cNvSpPr>
            <a:spLocks noGrp="1"/>
          </p:cNvSpPr>
          <p:nvPr>
            <p:ph idx="1"/>
          </p:nvPr>
        </p:nvSpPr>
        <p:spPr>
          <a:xfrm>
            <a:off x="457200" y="1295400"/>
            <a:ext cx="8229600" cy="5287962"/>
          </a:xfrm>
        </p:spPr>
        <p:txBody>
          <a:bodyPr/>
          <a:lstStyle/>
          <a:p>
            <a:r>
              <a:rPr lang="en-US" sz="3000" dirty="0"/>
              <a:t>“Every reference to God within </a:t>
            </a:r>
            <a:r>
              <a:rPr lang="en-US" sz="3000" dirty="0" err="1"/>
              <a:t>Ecc</a:t>
            </a:r>
            <a:r>
              <a:rPr lang="en-US" sz="3000" dirty="0"/>
              <a:t>. uses the Hebrew word </a:t>
            </a:r>
            <a:r>
              <a:rPr lang="en-US" sz="3000" dirty="0">
                <a:highlight>
                  <a:srgbClr val="FFFF00"/>
                </a:highlight>
              </a:rPr>
              <a:t>“Elohim” </a:t>
            </a:r>
            <a:r>
              <a:rPr lang="en-US" sz="3000" dirty="0"/>
              <a:t>which most frequently refers to the  "powerful Creator" rather than </a:t>
            </a:r>
            <a:r>
              <a:rPr lang="en-US" sz="3000" dirty="0">
                <a:highlight>
                  <a:srgbClr val="FFFF00"/>
                </a:highlight>
              </a:rPr>
              <a:t>“</a:t>
            </a:r>
            <a:r>
              <a:rPr lang="en-US" sz="3000" dirty="0" err="1">
                <a:highlight>
                  <a:srgbClr val="FFFF00"/>
                </a:highlight>
              </a:rPr>
              <a:t>Yaweh</a:t>
            </a:r>
            <a:r>
              <a:rPr lang="en-US" sz="3000" dirty="0">
                <a:highlight>
                  <a:srgbClr val="FFFF00"/>
                </a:highlight>
              </a:rPr>
              <a:t>”  </a:t>
            </a:r>
            <a:r>
              <a:rPr lang="en-US" sz="3000" dirty="0"/>
              <a:t>the One with whom a close, personal relationship exists or the “covenant making God”. </a:t>
            </a:r>
          </a:p>
          <a:p>
            <a:r>
              <a:rPr lang="en-US" sz="3000" i="1" dirty="0"/>
              <a:t>“Yet, Ecclesiastes reveals God  as deeply involved in the constant operations of His purpose, not only in terms of the oversight of His creation, but in the reality of His unseen hand personally involved in the daily life of His children.” John </a:t>
            </a:r>
            <a:r>
              <a:rPr lang="en-US" sz="3000" i="1" dirty="0" err="1"/>
              <a:t>Ritenbaugh</a:t>
            </a:r>
            <a:r>
              <a:rPr lang="en-US" sz="3000" i="1" dirty="0"/>
              <a:t> </a:t>
            </a:r>
          </a:p>
          <a:p>
            <a:pPr marL="0" indent="0">
              <a:buNone/>
            </a:pPr>
            <a:endParaRPr lang="en-US" dirty="0"/>
          </a:p>
        </p:txBody>
      </p:sp>
    </p:spTree>
    <p:extLst>
      <p:ext uri="{BB962C8B-B14F-4D97-AF65-F5344CB8AC3E}">
        <p14:creationId xmlns:p14="http://schemas.microsoft.com/office/powerpoint/2010/main" val="195962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6">
            <a:extLst>
              <a:ext uri="{FF2B5EF4-FFF2-40B4-BE49-F238E27FC236}">
                <a16:creationId xmlns:a16="http://schemas.microsoft.com/office/drawing/2014/main" id="{DCA44818-9394-45E4-8758-9B6794BB4650}"/>
              </a:ext>
            </a:extLst>
          </p:cNvPr>
          <p:cNvSpPr>
            <a:spLocks noGrp="1"/>
          </p:cNvSpPr>
          <p:nvPr>
            <p:ph type="title"/>
          </p:nvPr>
        </p:nvSpPr>
        <p:spPr>
          <a:xfrm>
            <a:off x="457200" y="274638"/>
            <a:ext cx="8229600" cy="868362"/>
          </a:xfrm>
        </p:spPr>
        <p:txBody>
          <a:bodyPr/>
          <a:lstStyle/>
          <a:p>
            <a:r>
              <a:rPr lang="en-US" b="1" dirty="0"/>
              <a:t>Key Words in Ecclesiastes </a:t>
            </a:r>
          </a:p>
        </p:txBody>
      </p:sp>
      <p:sp>
        <p:nvSpPr>
          <p:cNvPr id="8" name="Content Placeholder 7">
            <a:extLst>
              <a:ext uri="{FF2B5EF4-FFF2-40B4-BE49-F238E27FC236}">
                <a16:creationId xmlns:a16="http://schemas.microsoft.com/office/drawing/2014/main" id="{89B7F778-4D02-4307-BA5E-0BFC0AED3710}"/>
              </a:ext>
            </a:extLst>
          </p:cNvPr>
          <p:cNvSpPr>
            <a:spLocks noGrp="1"/>
          </p:cNvSpPr>
          <p:nvPr>
            <p:ph idx="1"/>
          </p:nvPr>
        </p:nvSpPr>
        <p:spPr>
          <a:xfrm>
            <a:off x="457200" y="1295400"/>
            <a:ext cx="8229600" cy="5287962"/>
          </a:xfrm>
        </p:spPr>
        <p:txBody>
          <a:bodyPr/>
          <a:lstStyle/>
          <a:p>
            <a:pPr marL="0" indent="0">
              <a:buNone/>
            </a:pPr>
            <a:r>
              <a:rPr lang="en-US" b="1" dirty="0"/>
              <a:t>Vanity </a:t>
            </a:r>
            <a:endParaRPr lang="en-US" dirty="0"/>
          </a:p>
          <a:p>
            <a:r>
              <a:rPr lang="en-US" dirty="0"/>
              <a:t>"Vanity" -Hebrew “</a:t>
            </a:r>
            <a:r>
              <a:rPr lang="en-US" dirty="0" err="1"/>
              <a:t>hebel</a:t>
            </a:r>
            <a:r>
              <a:rPr lang="en-US" dirty="0"/>
              <a:t>”- is a vivid metaphor used </a:t>
            </a:r>
            <a:r>
              <a:rPr lang="en-US" dirty="0">
                <a:highlight>
                  <a:srgbClr val="FFFF00"/>
                </a:highlight>
              </a:rPr>
              <a:t>38 times </a:t>
            </a:r>
            <a:r>
              <a:rPr lang="en-US" dirty="0"/>
              <a:t>in the book. Literally, it suggests a breath, something akin to vapor, like one's breath on a cold day, or a puff of smoke rising from a fire. </a:t>
            </a:r>
          </a:p>
          <a:p>
            <a:r>
              <a:rPr lang="en-US" dirty="0"/>
              <a:t>Smoke and breath not only disappear quickly, but neither can they be grasped and held on to. Thus, vanity aptly portrays life as being insubstantial, rather flimsy, and passing.</a:t>
            </a:r>
          </a:p>
          <a:p>
            <a:pPr marL="0" indent="0">
              <a:buNone/>
            </a:pPr>
            <a:endParaRPr lang="en-US" dirty="0"/>
          </a:p>
        </p:txBody>
      </p:sp>
    </p:spTree>
    <p:extLst>
      <p:ext uri="{BB962C8B-B14F-4D97-AF65-F5344CB8AC3E}">
        <p14:creationId xmlns:p14="http://schemas.microsoft.com/office/powerpoint/2010/main" val="396244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6">
            <a:extLst>
              <a:ext uri="{FF2B5EF4-FFF2-40B4-BE49-F238E27FC236}">
                <a16:creationId xmlns:a16="http://schemas.microsoft.com/office/drawing/2014/main" id="{DCA44818-9394-45E4-8758-9B6794BB4650}"/>
              </a:ext>
            </a:extLst>
          </p:cNvPr>
          <p:cNvSpPr>
            <a:spLocks noGrp="1"/>
          </p:cNvSpPr>
          <p:nvPr>
            <p:ph type="title"/>
          </p:nvPr>
        </p:nvSpPr>
        <p:spPr>
          <a:xfrm>
            <a:off x="457200" y="274638"/>
            <a:ext cx="8229600" cy="868362"/>
          </a:xfrm>
        </p:spPr>
        <p:txBody>
          <a:bodyPr/>
          <a:lstStyle/>
          <a:p>
            <a:r>
              <a:rPr lang="en-US" b="1" dirty="0"/>
              <a:t>Key Words in Ecclesiastes </a:t>
            </a:r>
          </a:p>
        </p:txBody>
      </p:sp>
      <p:sp>
        <p:nvSpPr>
          <p:cNvPr id="8" name="Content Placeholder 7">
            <a:extLst>
              <a:ext uri="{FF2B5EF4-FFF2-40B4-BE49-F238E27FC236}">
                <a16:creationId xmlns:a16="http://schemas.microsoft.com/office/drawing/2014/main" id="{89B7F778-4D02-4307-BA5E-0BFC0AED3710}"/>
              </a:ext>
            </a:extLst>
          </p:cNvPr>
          <p:cNvSpPr>
            <a:spLocks noGrp="1"/>
          </p:cNvSpPr>
          <p:nvPr>
            <p:ph idx="1"/>
          </p:nvPr>
        </p:nvSpPr>
        <p:spPr>
          <a:xfrm>
            <a:off x="457200" y="1295400"/>
            <a:ext cx="8458200" cy="5287962"/>
          </a:xfrm>
        </p:spPr>
        <p:txBody>
          <a:bodyPr/>
          <a:lstStyle/>
          <a:p>
            <a:r>
              <a:rPr lang="en-US" sz="3000" i="1" dirty="0"/>
              <a:t>“One of the more vivid explanations of "vanity" suggests the scum that remains when a soap bubble bursts against a hard surface.” J </a:t>
            </a:r>
            <a:r>
              <a:rPr lang="en-US" sz="3000" i="1" dirty="0" err="1"/>
              <a:t>Ritenbaugh</a:t>
            </a:r>
            <a:endParaRPr lang="en-US" sz="3000" i="1" dirty="0"/>
          </a:p>
          <a:p>
            <a:r>
              <a:rPr lang="en-US" sz="3000" dirty="0"/>
              <a:t>The NIV translates Ecclesiastes 1:2 as, "Meaningless! Meaningless! says the teacher. Utterly meaningless! Everything is meaningless.“</a:t>
            </a:r>
          </a:p>
          <a:p>
            <a:r>
              <a:rPr lang="en-US" sz="3000" dirty="0"/>
              <a:t>James 4:14 describes human life similarly: "For what is your life? It is even a vapor that appears for a little time and then vanishes away."</a:t>
            </a:r>
          </a:p>
          <a:p>
            <a:pPr marL="0" indent="0">
              <a:buNone/>
            </a:pPr>
            <a:endParaRPr lang="en-US" dirty="0"/>
          </a:p>
        </p:txBody>
      </p:sp>
    </p:spTree>
    <p:extLst>
      <p:ext uri="{BB962C8B-B14F-4D97-AF65-F5344CB8AC3E}">
        <p14:creationId xmlns:p14="http://schemas.microsoft.com/office/powerpoint/2010/main" val="132015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6">
            <a:extLst>
              <a:ext uri="{FF2B5EF4-FFF2-40B4-BE49-F238E27FC236}">
                <a16:creationId xmlns:a16="http://schemas.microsoft.com/office/drawing/2014/main" id="{DCA44818-9394-45E4-8758-9B6794BB4650}"/>
              </a:ext>
            </a:extLst>
          </p:cNvPr>
          <p:cNvSpPr>
            <a:spLocks noGrp="1"/>
          </p:cNvSpPr>
          <p:nvPr>
            <p:ph type="title"/>
          </p:nvPr>
        </p:nvSpPr>
        <p:spPr>
          <a:xfrm>
            <a:off x="457200" y="274638"/>
            <a:ext cx="8229600" cy="868362"/>
          </a:xfrm>
        </p:spPr>
        <p:txBody>
          <a:bodyPr/>
          <a:lstStyle/>
          <a:p>
            <a:r>
              <a:rPr lang="en-US" b="1" dirty="0"/>
              <a:t>Key Words in Ecclesiastes </a:t>
            </a:r>
          </a:p>
        </p:txBody>
      </p:sp>
      <p:sp>
        <p:nvSpPr>
          <p:cNvPr id="8" name="Content Placeholder 7">
            <a:extLst>
              <a:ext uri="{FF2B5EF4-FFF2-40B4-BE49-F238E27FC236}">
                <a16:creationId xmlns:a16="http://schemas.microsoft.com/office/drawing/2014/main" id="{89B7F778-4D02-4307-BA5E-0BFC0AED3710}"/>
              </a:ext>
            </a:extLst>
          </p:cNvPr>
          <p:cNvSpPr>
            <a:spLocks noGrp="1"/>
          </p:cNvSpPr>
          <p:nvPr>
            <p:ph idx="1"/>
          </p:nvPr>
        </p:nvSpPr>
        <p:spPr>
          <a:xfrm>
            <a:off x="457200" y="1295400"/>
            <a:ext cx="8229600" cy="5287962"/>
          </a:xfrm>
        </p:spPr>
        <p:txBody>
          <a:bodyPr/>
          <a:lstStyle/>
          <a:p>
            <a:pPr marL="0" indent="0">
              <a:buNone/>
            </a:pPr>
            <a:r>
              <a:rPr lang="en-US" b="1" dirty="0"/>
              <a:t>Profit </a:t>
            </a:r>
          </a:p>
          <a:p>
            <a:pPr marL="0" indent="0">
              <a:buNone/>
            </a:pPr>
            <a:r>
              <a:rPr lang="en-US" dirty="0"/>
              <a:t>The Hebrew word is “</a:t>
            </a:r>
            <a:r>
              <a:rPr lang="en-US" dirty="0" err="1"/>
              <a:t>yithron</a:t>
            </a:r>
            <a:r>
              <a:rPr lang="en-US" dirty="0"/>
              <a:t>” and is used </a:t>
            </a:r>
            <a:r>
              <a:rPr lang="en-US" dirty="0">
                <a:highlight>
                  <a:srgbClr val="FFFF00"/>
                </a:highlight>
              </a:rPr>
              <a:t>10 times</a:t>
            </a:r>
            <a:r>
              <a:rPr lang="en-US" dirty="0"/>
              <a:t> only here in the book of </a:t>
            </a:r>
            <a:r>
              <a:rPr lang="en-US" dirty="0" err="1"/>
              <a:t>Ecc</a:t>
            </a:r>
            <a:r>
              <a:rPr lang="en-US" dirty="0"/>
              <a:t>. No place else in the OT. It means success, advantage, contentment, preeminence. </a:t>
            </a:r>
          </a:p>
          <a:p>
            <a:pPr marL="0" indent="0">
              <a:buNone/>
            </a:pPr>
            <a:r>
              <a:rPr lang="en-US" i="1" dirty="0"/>
              <a:t>“Any advantage; any accession of good from labor or exertion; an extensive signification, comprehending the acquisition of any thing valuable, corporeal or intellectual, temporal or spiritual.”</a:t>
            </a:r>
            <a:r>
              <a:rPr lang="en-US" dirty="0"/>
              <a:t> KVJ Dictionary </a:t>
            </a:r>
          </a:p>
        </p:txBody>
      </p:sp>
    </p:spTree>
    <p:extLst>
      <p:ext uri="{BB962C8B-B14F-4D97-AF65-F5344CB8AC3E}">
        <p14:creationId xmlns:p14="http://schemas.microsoft.com/office/powerpoint/2010/main" val="276317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6">
            <a:extLst>
              <a:ext uri="{FF2B5EF4-FFF2-40B4-BE49-F238E27FC236}">
                <a16:creationId xmlns:a16="http://schemas.microsoft.com/office/drawing/2014/main" id="{DCA44818-9394-45E4-8758-9B6794BB4650}"/>
              </a:ext>
            </a:extLst>
          </p:cNvPr>
          <p:cNvSpPr>
            <a:spLocks noGrp="1"/>
          </p:cNvSpPr>
          <p:nvPr>
            <p:ph type="title"/>
          </p:nvPr>
        </p:nvSpPr>
        <p:spPr>
          <a:xfrm>
            <a:off x="457200" y="274638"/>
            <a:ext cx="8229600" cy="868362"/>
          </a:xfrm>
        </p:spPr>
        <p:txBody>
          <a:bodyPr/>
          <a:lstStyle/>
          <a:p>
            <a:r>
              <a:rPr lang="en-US" b="1" dirty="0"/>
              <a:t>Key Words in Ecclesiastes </a:t>
            </a:r>
          </a:p>
        </p:txBody>
      </p:sp>
      <p:sp>
        <p:nvSpPr>
          <p:cNvPr id="8" name="Content Placeholder 7">
            <a:extLst>
              <a:ext uri="{FF2B5EF4-FFF2-40B4-BE49-F238E27FC236}">
                <a16:creationId xmlns:a16="http://schemas.microsoft.com/office/drawing/2014/main" id="{89B7F778-4D02-4307-BA5E-0BFC0AED3710}"/>
              </a:ext>
            </a:extLst>
          </p:cNvPr>
          <p:cNvSpPr>
            <a:spLocks noGrp="1"/>
          </p:cNvSpPr>
          <p:nvPr>
            <p:ph idx="1"/>
          </p:nvPr>
        </p:nvSpPr>
        <p:spPr>
          <a:xfrm>
            <a:off x="457200" y="1295400"/>
            <a:ext cx="8229600" cy="5287962"/>
          </a:xfrm>
        </p:spPr>
        <p:txBody>
          <a:bodyPr/>
          <a:lstStyle/>
          <a:p>
            <a:pPr marL="0" indent="0">
              <a:buNone/>
            </a:pPr>
            <a:r>
              <a:rPr lang="en-US" b="1" dirty="0"/>
              <a:t>Labor </a:t>
            </a:r>
          </a:p>
          <a:p>
            <a:r>
              <a:rPr lang="en-US" dirty="0"/>
              <a:t>Hebrew word “</a:t>
            </a:r>
            <a:r>
              <a:rPr lang="he-IL" dirty="0"/>
              <a:t>עָמָל</a:t>
            </a:r>
            <a:r>
              <a:rPr lang="en-US" dirty="0"/>
              <a:t>“ Amal = </a:t>
            </a:r>
            <a:r>
              <a:rPr lang="en-US" i="1" dirty="0"/>
              <a:t>toil</a:t>
            </a:r>
            <a:r>
              <a:rPr lang="en-US" dirty="0"/>
              <a:t>, that is, </a:t>
            </a:r>
            <a:r>
              <a:rPr lang="en-US" i="1" dirty="0"/>
              <a:t>wearing effort</a:t>
            </a:r>
            <a:r>
              <a:rPr lang="en-US" dirty="0"/>
              <a:t>; hence </a:t>
            </a:r>
            <a:r>
              <a:rPr lang="en-US" i="1" dirty="0"/>
              <a:t>worry</a:t>
            </a:r>
            <a:r>
              <a:rPr lang="en-US" dirty="0"/>
              <a:t>, whether of body or mind: - grievance, iniquity, mischief, misery), pain, perverseness, sorrow,  travail, trouble, wearisome, wickedness. </a:t>
            </a:r>
            <a:r>
              <a:rPr lang="en-US" dirty="0">
                <a:highlight>
                  <a:srgbClr val="FFFF00"/>
                </a:highlight>
              </a:rPr>
              <a:t>Used 8 times as a verb and 22 times as a noun. </a:t>
            </a:r>
          </a:p>
          <a:p>
            <a:r>
              <a:rPr lang="en-US" dirty="0"/>
              <a:t> As a result of the curse, mankind has had to labor and toil with the earth in order to eat bread. Gen. 3:17 </a:t>
            </a:r>
          </a:p>
          <a:p>
            <a:pPr marL="0" indent="0">
              <a:buNone/>
            </a:pPr>
            <a:endParaRPr lang="en-US" dirty="0"/>
          </a:p>
          <a:p>
            <a:pPr marL="0" indent="0">
              <a:buNone/>
            </a:pPr>
            <a:r>
              <a:rPr lang="en-US" dirty="0"/>
              <a:t> </a:t>
            </a:r>
            <a:endParaRPr lang="he-IL" dirty="0"/>
          </a:p>
          <a:p>
            <a:pPr marL="0" indent="0">
              <a:buNone/>
            </a:pPr>
            <a:endParaRPr lang="en-US" dirty="0"/>
          </a:p>
        </p:txBody>
      </p:sp>
    </p:spTree>
    <p:extLst>
      <p:ext uri="{BB962C8B-B14F-4D97-AF65-F5344CB8AC3E}">
        <p14:creationId xmlns:p14="http://schemas.microsoft.com/office/powerpoint/2010/main" val="240498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315" name="Title 1">
            <a:extLst>
              <a:ext uri="{FF2B5EF4-FFF2-40B4-BE49-F238E27FC236}">
                <a16:creationId xmlns:a16="http://schemas.microsoft.com/office/drawing/2014/main" id="{9C5F6DE5-FF5B-4318-8384-49C5F3C680EB}"/>
              </a:ext>
            </a:extLst>
          </p:cNvPr>
          <p:cNvSpPr>
            <a:spLocks noGrp="1"/>
          </p:cNvSpPr>
          <p:nvPr>
            <p:ph type="title"/>
          </p:nvPr>
        </p:nvSpPr>
        <p:spPr>
          <a:xfrm>
            <a:off x="457200" y="122238"/>
            <a:ext cx="8229600" cy="1143000"/>
          </a:xfrm>
        </p:spPr>
        <p:txBody>
          <a:bodyPr/>
          <a:lstStyle/>
          <a:p>
            <a:pPr eaLnBrk="1" hangingPunct="1"/>
            <a:r>
              <a:rPr lang="en-US" altLang="en-US" b="1" dirty="0"/>
              <a:t>Goal of Study of Ecclesiastes  </a:t>
            </a:r>
          </a:p>
        </p:txBody>
      </p:sp>
      <p:sp>
        <p:nvSpPr>
          <p:cNvPr id="13316" name="Content Placeholder 2">
            <a:extLst>
              <a:ext uri="{FF2B5EF4-FFF2-40B4-BE49-F238E27FC236}">
                <a16:creationId xmlns:a16="http://schemas.microsoft.com/office/drawing/2014/main" id="{1D6C6FE6-D3F8-4AAC-9228-2CA7A2C4D93D}"/>
              </a:ext>
            </a:extLst>
          </p:cNvPr>
          <p:cNvSpPr>
            <a:spLocks noGrp="1"/>
          </p:cNvSpPr>
          <p:nvPr>
            <p:ph idx="1"/>
          </p:nvPr>
        </p:nvSpPr>
        <p:spPr>
          <a:xfrm>
            <a:off x="609600" y="1417638"/>
            <a:ext cx="7924800" cy="5287962"/>
          </a:xfrm>
        </p:spPr>
        <p:txBody>
          <a:bodyPr/>
          <a:lstStyle/>
          <a:p>
            <a:pPr marL="0" indent="0" eaLnBrk="1" hangingPunct="1">
              <a:buFont typeface="Arial" panose="020B0604020202020204" pitchFamily="34" charset="0"/>
              <a:buNone/>
            </a:pPr>
            <a:r>
              <a:rPr lang="en-US" altLang="en-US" sz="3000" b="1" dirty="0"/>
              <a:t>Our goal in studying Ecclesiastes will be to discover the hand of God at work behind the scenes that turns vanity or emptiness into fullness. Throughout the book, Solomon reveals that in the midst of vanity there is purpose and meaning to life. He reveals that the beginning of wisdom is the fear of the Lord. When we lift our eyes above the chaos and pressures of the world we discover a Sovereign God who makes everything beautiful in its time.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6">
            <a:extLst>
              <a:ext uri="{FF2B5EF4-FFF2-40B4-BE49-F238E27FC236}">
                <a16:creationId xmlns:a16="http://schemas.microsoft.com/office/drawing/2014/main" id="{DCA44818-9394-45E4-8758-9B6794BB4650}"/>
              </a:ext>
            </a:extLst>
          </p:cNvPr>
          <p:cNvSpPr>
            <a:spLocks noGrp="1"/>
          </p:cNvSpPr>
          <p:nvPr>
            <p:ph type="title"/>
          </p:nvPr>
        </p:nvSpPr>
        <p:spPr>
          <a:xfrm>
            <a:off x="457200" y="274638"/>
            <a:ext cx="8229600" cy="868362"/>
          </a:xfrm>
        </p:spPr>
        <p:txBody>
          <a:bodyPr/>
          <a:lstStyle/>
          <a:p>
            <a:r>
              <a:rPr lang="en-US" b="1" dirty="0"/>
              <a:t>Key Words in Ecclesiastes </a:t>
            </a:r>
          </a:p>
        </p:txBody>
      </p:sp>
      <p:sp>
        <p:nvSpPr>
          <p:cNvPr id="8" name="Content Placeholder 7">
            <a:extLst>
              <a:ext uri="{FF2B5EF4-FFF2-40B4-BE49-F238E27FC236}">
                <a16:creationId xmlns:a16="http://schemas.microsoft.com/office/drawing/2014/main" id="{89B7F778-4D02-4307-BA5E-0BFC0AED3710}"/>
              </a:ext>
            </a:extLst>
          </p:cNvPr>
          <p:cNvSpPr>
            <a:spLocks noGrp="1"/>
          </p:cNvSpPr>
          <p:nvPr>
            <p:ph idx="1"/>
          </p:nvPr>
        </p:nvSpPr>
        <p:spPr>
          <a:xfrm>
            <a:off x="457200" y="1295400"/>
            <a:ext cx="8229600" cy="5287962"/>
          </a:xfrm>
        </p:spPr>
        <p:txBody>
          <a:bodyPr/>
          <a:lstStyle/>
          <a:p>
            <a:pPr marL="0" indent="0">
              <a:buNone/>
            </a:pPr>
            <a:r>
              <a:rPr lang="en-US" b="1" dirty="0"/>
              <a:t>Under the sun</a:t>
            </a:r>
          </a:p>
          <a:p>
            <a:r>
              <a:rPr lang="en-US" dirty="0"/>
              <a:t>This phrase is used </a:t>
            </a:r>
            <a:r>
              <a:rPr lang="en-US" dirty="0">
                <a:highlight>
                  <a:srgbClr val="FFFF00"/>
                </a:highlight>
              </a:rPr>
              <a:t>28 times </a:t>
            </a:r>
            <a:r>
              <a:rPr lang="en-US" dirty="0"/>
              <a:t>in </a:t>
            </a:r>
            <a:r>
              <a:rPr lang="en-US" dirty="0" err="1"/>
              <a:t>Ecc</a:t>
            </a:r>
            <a:r>
              <a:rPr lang="en-US" dirty="0"/>
              <a:t>. And means earth or earthy not of the heavenly realm. To see things "under the sun" is to look at life's events from a carnal perspective. Life from God's perspective is not in view in such a case.</a:t>
            </a:r>
          </a:p>
          <a:p>
            <a:r>
              <a:rPr lang="en-US" dirty="0"/>
              <a:t>This is the heart condition of all mankind. All too often, in the busy crush of everyday events, we forget to remember God and His purpose. </a:t>
            </a:r>
          </a:p>
          <a:p>
            <a:pPr marL="0" indent="0">
              <a:buNone/>
            </a:pPr>
            <a:r>
              <a:rPr lang="en-US" dirty="0"/>
              <a:t> </a:t>
            </a:r>
            <a:endParaRPr lang="he-IL" dirty="0"/>
          </a:p>
          <a:p>
            <a:pPr marL="0" indent="0">
              <a:buNone/>
            </a:pPr>
            <a:endParaRPr lang="en-US" dirty="0"/>
          </a:p>
        </p:txBody>
      </p:sp>
    </p:spTree>
    <p:extLst>
      <p:ext uri="{BB962C8B-B14F-4D97-AF65-F5344CB8AC3E}">
        <p14:creationId xmlns:p14="http://schemas.microsoft.com/office/powerpoint/2010/main" val="249448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6">
            <a:extLst>
              <a:ext uri="{FF2B5EF4-FFF2-40B4-BE49-F238E27FC236}">
                <a16:creationId xmlns:a16="http://schemas.microsoft.com/office/drawing/2014/main" id="{DCA44818-9394-45E4-8758-9B6794BB4650}"/>
              </a:ext>
            </a:extLst>
          </p:cNvPr>
          <p:cNvSpPr>
            <a:spLocks noGrp="1"/>
          </p:cNvSpPr>
          <p:nvPr>
            <p:ph type="title"/>
          </p:nvPr>
        </p:nvSpPr>
        <p:spPr>
          <a:xfrm>
            <a:off x="457200" y="274638"/>
            <a:ext cx="8229600" cy="868362"/>
          </a:xfrm>
        </p:spPr>
        <p:txBody>
          <a:bodyPr/>
          <a:lstStyle/>
          <a:p>
            <a:r>
              <a:rPr lang="en-US" b="1" dirty="0"/>
              <a:t>Key Words in Ecclesiastes </a:t>
            </a:r>
          </a:p>
        </p:txBody>
      </p:sp>
      <p:sp>
        <p:nvSpPr>
          <p:cNvPr id="8" name="Content Placeholder 7">
            <a:extLst>
              <a:ext uri="{FF2B5EF4-FFF2-40B4-BE49-F238E27FC236}">
                <a16:creationId xmlns:a16="http://schemas.microsoft.com/office/drawing/2014/main" id="{89B7F778-4D02-4307-BA5E-0BFC0AED3710}"/>
              </a:ext>
            </a:extLst>
          </p:cNvPr>
          <p:cNvSpPr>
            <a:spLocks noGrp="1"/>
          </p:cNvSpPr>
          <p:nvPr>
            <p:ph idx="1"/>
          </p:nvPr>
        </p:nvSpPr>
        <p:spPr>
          <a:xfrm>
            <a:off x="457200" y="1295400"/>
            <a:ext cx="8229600" cy="5287962"/>
          </a:xfrm>
        </p:spPr>
        <p:txBody>
          <a:bodyPr/>
          <a:lstStyle/>
          <a:p>
            <a:r>
              <a:rPr lang="en-US" dirty="0"/>
              <a:t>When we look above the sun to the heavens and are reminded that there is a sovereign creator then life becomes meaningful. </a:t>
            </a:r>
          </a:p>
          <a:p>
            <a:r>
              <a:rPr lang="en-US" dirty="0"/>
              <a:t>Satan’s desire is for us to never look up but to be caught in the endless cycles of life, laboring and toiling without hope.  </a:t>
            </a:r>
          </a:p>
          <a:p>
            <a:r>
              <a:rPr lang="en-US" dirty="0" err="1"/>
              <a:t>Ecc</a:t>
            </a:r>
            <a:r>
              <a:rPr lang="en-US" dirty="0"/>
              <a:t>. Challenges us to look beyond the endless repetition and find the anchor point for our lives above the sun. </a:t>
            </a:r>
            <a:endParaRPr lang="he-IL" dirty="0"/>
          </a:p>
          <a:p>
            <a:pPr marL="0" indent="0">
              <a:buNone/>
            </a:pPr>
            <a:endParaRPr lang="en-US" dirty="0"/>
          </a:p>
        </p:txBody>
      </p:sp>
    </p:spTree>
    <p:extLst>
      <p:ext uri="{BB962C8B-B14F-4D97-AF65-F5344CB8AC3E}">
        <p14:creationId xmlns:p14="http://schemas.microsoft.com/office/powerpoint/2010/main" val="1927092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6">
            <a:extLst>
              <a:ext uri="{FF2B5EF4-FFF2-40B4-BE49-F238E27FC236}">
                <a16:creationId xmlns:a16="http://schemas.microsoft.com/office/drawing/2014/main" id="{DCA44818-9394-45E4-8758-9B6794BB4650}"/>
              </a:ext>
            </a:extLst>
          </p:cNvPr>
          <p:cNvSpPr>
            <a:spLocks noGrp="1"/>
          </p:cNvSpPr>
          <p:nvPr>
            <p:ph type="title"/>
          </p:nvPr>
        </p:nvSpPr>
        <p:spPr>
          <a:xfrm>
            <a:off x="457200" y="274638"/>
            <a:ext cx="8229600" cy="868362"/>
          </a:xfrm>
        </p:spPr>
        <p:txBody>
          <a:bodyPr/>
          <a:lstStyle/>
          <a:p>
            <a:r>
              <a:rPr lang="en-US" sz="4000" b="1" dirty="0"/>
              <a:t>Is there anything new under the Sun?</a:t>
            </a:r>
          </a:p>
        </p:txBody>
      </p:sp>
      <p:sp>
        <p:nvSpPr>
          <p:cNvPr id="8" name="Content Placeholder 7">
            <a:extLst>
              <a:ext uri="{FF2B5EF4-FFF2-40B4-BE49-F238E27FC236}">
                <a16:creationId xmlns:a16="http://schemas.microsoft.com/office/drawing/2014/main" id="{89B7F778-4D02-4307-BA5E-0BFC0AED3710}"/>
              </a:ext>
            </a:extLst>
          </p:cNvPr>
          <p:cNvSpPr>
            <a:spLocks noGrp="1"/>
          </p:cNvSpPr>
          <p:nvPr>
            <p:ph idx="1"/>
          </p:nvPr>
        </p:nvSpPr>
        <p:spPr>
          <a:xfrm>
            <a:off x="457200" y="1143000"/>
            <a:ext cx="8229600" cy="5440362"/>
          </a:xfrm>
        </p:spPr>
        <p:txBody>
          <a:bodyPr/>
          <a:lstStyle/>
          <a:p>
            <a:pPr marL="514350" indent="-514350">
              <a:buFont typeface="+mj-lt"/>
              <a:buAutoNum type="arabicPeriod"/>
            </a:pPr>
            <a:r>
              <a:rPr lang="en-US" sz="3000" dirty="0"/>
              <a:t>God has established a New Covenant. Ezek. 36:22-27. Jesus ratified the New Covenant with his body and blood. 1 Cor. 11:17-34; Heb. 9:11-15 </a:t>
            </a:r>
          </a:p>
          <a:p>
            <a:pPr marL="514350" indent="-514350">
              <a:buFont typeface="+mj-lt"/>
              <a:buAutoNum type="arabicPeriod"/>
            </a:pPr>
            <a:r>
              <a:rPr lang="en-US" sz="3000" dirty="0"/>
              <a:t>God has given us a new heart. Jer. 31:31-34. Ezek. 36:22-27 </a:t>
            </a:r>
          </a:p>
          <a:p>
            <a:pPr marL="514350" indent="-514350">
              <a:buFont typeface="+mj-lt"/>
              <a:buAutoNum type="arabicPeriod"/>
            </a:pPr>
            <a:r>
              <a:rPr lang="en-US" sz="3000" dirty="0"/>
              <a:t>God has given us a new Spirit – Ezek. 36:22-27;  John 16:7-15</a:t>
            </a:r>
          </a:p>
          <a:p>
            <a:pPr marL="514350" indent="-514350">
              <a:buFont typeface="+mj-lt"/>
              <a:buAutoNum type="arabicPeriod"/>
            </a:pPr>
            <a:r>
              <a:rPr lang="en-US" sz="3000" dirty="0"/>
              <a:t>God has given us a new Song. Ps. 96:1-5</a:t>
            </a:r>
          </a:p>
          <a:p>
            <a:pPr marL="514350" indent="-514350">
              <a:buFont typeface="+mj-lt"/>
              <a:buAutoNum type="arabicPeriod"/>
            </a:pPr>
            <a:r>
              <a:rPr lang="en-US" sz="3000" dirty="0"/>
              <a:t>God has given us a new life. 2 Cor. 5: 17-21</a:t>
            </a:r>
          </a:p>
        </p:txBody>
      </p:sp>
    </p:spTree>
    <p:extLst>
      <p:ext uri="{BB962C8B-B14F-4D97-AF65-F5344CB8AC3E}">
        <p14:creationId xmlns:p14="http://schemas.microsoft.com/office/powerpoint/2010/main" val="2251609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CDCA606C-13AB-4EA7-9F87-BB58BE37CF27}"/>
              </a:ext>
            </a:extLst>
          </p:cNvPr>
          <p:cNvSpPr>
            <a:spLocks noGrp="1"/>
          </p:cNvSpPr>
          <p:nvPr>
            <p:ph type="title"/>
          </p:nvPr>
        </p:nvSpPr>
        <p:spPr/>
        <p:txBody>
          <a:bodyPr/>
          <a:lstStyle/>
          <a:p>
            <a:endParaRPr lang="en-US" dirty="0"/>
          </a:p>
        </p:txBody>
      </p:sp>
      <p:pic>
        <p:nvPicPr>
          <p:cNvPr id="8" name="Content Placeholder 7" descr="A picture containing text, receipt&#10;&#10;Description automatically generated">
            <a:extLst>
              <a:ext uri="{FF2B5EF4-FFF2-40B4-BE49-F238E27FC236}">
                <a16:creationId xmlns:a16="http://schemas.microsoft.com/office/drawing/2014/main" id="{84A21914-8D2F-43E7-AA8B-89A10F540A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0"/>
            <a:ext cx="5181600" cy="6831344"/>
          </a:xfrm>
        </p:spPr>
      </p:pic>
    </p:spTree>
    <p:extLst>
      <p:ext uri="{BB962C8B-B14F-4D97-AF65-F5344CB8AC3E}">
        <p14:creationId xmlns:p14="http://schemas.microsoft.com/office/powerpoint/2010/main" val="1089307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CDCA606C-13AB-4EA7-9F87-BB58BE37CF27}"/>
              </a:ext>
            </a:extLst>
          </p:cNvPr>
          <p:cNvSpPr>
            <a:spLocks noGrp="1"/>
          </p:cNvSpPr>
          <p:nvPr>
            <p:ph type="title"/>
          </p:nvPr>
        </p:nvSpPr>
        <p:spPr/>
        <p:txBody>
          <a:bodyPr/>
          <a:lstStyle/>
          <a:p>
            <a:endParaRPr lang="en-US"/>
          </a:p>
        </p:txBody>
      </p:sp>
      <p:pic>
        <p:nvPicPr>
          <p:cNvPr id="12" name="Content Placeholder 11" descr="A screenshot of text&#10;&#10;Description automatically generated">
            <a:extLst>
              <a:ext uri="{FF2B5EF4-FFF2-40B4-BE49-F238E27FC236}">
                <a16:creationId xmlns:a16="http://schemas.microsoft.com/office/drawing/2014/main" id="{3DB90201-E4F4-4738-AC69-15A25B1059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51" y="6626"/>
            <a:ext cx="9427215" cy="6851374"/>
          </a:xfrm>
        </p:spPr>
      </p:pic>
    </p:spTree>
    <p:extLst>
      <p:ext uri="{BB962C8B-B14F-4D97-AF65-F5344CB8AC3E}">
        <p14:creationId xmlns:p14="http://schemas.microsoft.com/office/powerpoint/2010/main" val="966102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CDCA606C-13AB-4EA7-9F87-BB58BE37CF27}"/>
              </a:ext>
            </a:extLst>
          </p:cNvPr>
          <p:cNvSpPr>
            <a:spLocks noGrp="1"/>
          </p:cNvSpPr>
          <p:nvPr>
            <p:ph type="title"/>
          </p:nvPr>
        </p:nvSpPr>
        <p:spPr/>
        <p:txBody>
          <a:bodyPr/>
          <a:lstStyle/>
          <a:p>
            <a:endParaRPr lang="en-US"/>
          </a:p>
        </p:txBody>
      </p:sp>
      <p:pic>
        <p:nvPicPr>
          <p:cNvPr id="6" name="Content Placeholder 5" descr="A screenshot of text&#10;&#10;Description automatically generated">
            <a:extLst>
              <a:ext uri="{FF2B5EF4-FFF2-40B4-BE49-F238E27FC236}">
                <a16:creationId xmlns:a16="http://schemas.microsoft.com/office/drawing/2014/main" id="{E375254C-ED80-4B33-A3A7-DD54D0E1F5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38" y="0"/>
            <a:ext cx="9167935" cy="6858000"/>
          </a:xfrm>
        </p:spPr>
      </p:pic>
    </p:spTree>
    <p:extLst>
      <p:ext uri="{BB962C8B-B14F-4D97-AF65-F5344CB8AC3E}">
        <p14:creationId xmlns:p14="http://schemas.microsoft.com/office/powerpoint/2010/main" val="4197198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dirty="0"/>
              <a:t>Take </a:t>
            </a:r>
            <a:r>
              <a:rPr lang="en-US" dirty="0" err="1"/>
              <a:t>Aways</a:t>
            </a:r>
            <a:r>
              <a:rPr lang="en-US" dirty="0"/>
              <a:t>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514350" lvl="0" indent="-514350">
              <a:buFont typeface="+mj-lt"/>
              <a:buAutoNum type="arabicPeriod"/>
            </a:pPr>
            <a:r>
              <a:rPr lang="en-US" sz="3000" dirty="0"/>
              <a:t>The fall of Adam and Eve brought labor, toil and suffering on all following generations and the earth. Even the earth cries out for redemption. Rom. 8:22-24</a:t>
            </a:r>
          </a:p>
          <a:p>
            <a:pPr marL="514350" lvl="0" indent="-514350">
              <a:buFont typeface="+mj-lt"/>
              <a:buAutoNum type="arabicPeriod"/>
            </a:pPr>
            <a:r>
              <a:rPr lang="en-US" sz="3000" dirty="0"/>
              <a:t>All of labor and toil can be transformed into profit when everything we do, we do unto the Lord. Col. 3:23-24 </a:t>
            </a:r>
          </a:p>
          <a:p>
            <a:pPr marL="514350" lvl="0" indent="-514350">
              <a:buFont typeface="+mj-lt"/>
              <a:buAutoNum type="arabicPeriod"/>
            </a:pPr>
            <a:r>
              <a:rPr lang="en-US" sz="3000" dirty="0"/>
              <a:t>We can live in light of the New covenant which God has accomplished through Jesus Christ.  </a:t>
            </a:r>
            <a:r>
              <a:rPr lang="en-US" sz="3000" dirty="0" err="1"/>
              <a:t>Ezek</a:t>
            </a:r>
            <a:r>
              <a:rPr lang="en-US" sz="3000" dirty="0"/>
              <a:t> 36:22-27; 1 Cor. 11:17-34</a:t>
            </a:r>
          </a:p>
          <a:p>
            <a:pPr marL="514350" indent="-514350">
              <a:buFont typeface="+mj-lt"/>
              <a:buAutoNum type="arabicPeriod"/>
            </a:pPr>
            <a:endParaRPr lang="en-US" dirty="0"/>
          </a:p>
        </p:txBody>
      </p:sp>
    </p:spTree>
    <p:extLst>
      <p:ext uri="{BB962C8B-B14F-4D97-AF65-F5344CB8AC3E}">
        <p14:creationId xmlns:p14="http://schemas.microsoft.com/office/powerpoint/2010/main" val="2916192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dirty="0"/>
              <a:t>Take </a:t>
            </a:r>
            <a:r>
              <a:rPr lang="en-US" dirty="0" err="1"/>
              <a:t>Aways</a:t>
            </a:r>
            <a:r>
              <a:rPr lang="en-US" dirty="0"/>
              <a:t>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514350" lvl="0" indent="-514350">
              <a:buFont typeface="+mj-lt"/>
              <a:buAutoNum type="arabicPeriod" startAt="4"/>
            </a:pPr>
            <a:r>
              <a:rPr lang="en-US" dirty="0"/>
              <a:t>We become new creations and ambassadors for Christ through salvation.  2 Cor. 5:17-21</a:t>
            </a:r>
          </a:p>
          <a:p>
            <a:pPr marL="514350" lvl="0" indent="-514350">
              <a:buFont typeface="+mj-lt"/>
              <a:buAutoNum type="arabicPeriod" startAt="4"/>
            </a:pPr>
            <a:r>
              <a:rPr lang="en-US" dirty="0"/>
              <a:t>We have hope for an anchor of our souls because Christ overcame sin and death and rose from the dead. 1 Cor. 15</a:t>
            </a:r>
          </a:p>
          <a:p>
            <a:pPr marL="514350" lvl="0" indent="-514350">
              <a:buFont typeface="+mj-lt"/>
              <a:buAutoNum type="arabicPeriod" startAt="4"/>
            </a:pPr>
            <a:r>
              <a:rPr lang="en-US" dirty="0"/>
              <a:t>We do not live in fatalism because Christ entered the world and we have hope in Him. </a:t>
            </a:r>
          </a:p>
          <a:p>
            <a:pPr marL="0" indent="0">
              <a:buNone/>
            </a:pPr>
            <a:endParaRPr lang="en-US" dirty="0"/>
          </a:p>
        </p:txBody>
      </p:sp>
    </p:spTree>
    <p:extLst>
      <p:ext uri="{BB962C8B-B14F-4D97-AF65-F5344CB8AC3E}">
        <p14:creationId xmlns:p14="http://schemas.microsoft.com/office/powerpoint/2010/main" val="89661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3" name="Title 1">
            <a:extLst>
              <a:ext uri="{FF2B5EF4-FFF2-40B4-BE49-F238E27FC236}">
                <a16:creationId xmlns:a16="http://schemas.microsoft.com/office/drawing/2014/main" id="{8D299446-E760-43F3-8542-8DAF4272E5AE}"/>
              </a:ext>
            </a:extLst>
          </p:cNvPr>
          <p:cNvSpPr>
            <a:spLocks noGrp="1"/>
          </p:cNvSpPr>
          <p:nvPr>
            <p:ph type="title"/>
          </p:nvPr>
        </p:nvSpPr>
        <p:spPr>
          <a:xfrm>
            <a:off x="457200" y="176213"/>
            <a:ext cx="8229600" cy="1143000"/>
          </a:xfrm>
        </p:spPr>
        <p:txBody>
          <a:bodyPr/>
          <a:lstStyle/>
          <a:p>
            <a:pPr eaLnBrk="1" hangingPunct="1"/>
            <a:r>
              <a:rPr lang="en-US" altLang="en-US" b="1" dirty="0"/>
              <a:t>Wisdom </a:t>
            </a:r>
          </a:p>
        </p:txBody>
      </p:sp>
      <p:sp>
        <p:nvSpPr>
          <p:cNvPr id="3076" name="Content Placeholder 2">
            <a:extLst>
              <a:ext uri="{FF2B5EF4-FFF2-40B4-BE49-F238E27FC236}">
                <a16:creationId xmlns:a16="http://schemas.microsoft.com/office/drawing/2014/main" id="{3898ACF0-0DB6-45D0-8B5E-E6028C21EF9E}"/>
              </a:ext>
            </a:extLst>
          </p:cNvPr>
          <p:cNvSpPr>
            <a:spLocks noGrp="1"/>
          </p:cNvSpPr>
          <p:nvPr>
            <p:ph idx="1"/>
          </p:nvPr>
        </p:nvSpPr>
        <p:spPr>
          <a:xfrm>
            <a:off x="685800" y="1600200"/>
            <a:ext cx="8001000" cy="5105400"/>
          </a:xfrm>
        </p:spPr>
        <p:txBody>
          <a:bodyPr/>
          <a:lstStyle/>
          <a:p>
            <a:pPr marL="0" indent="0" eaLnBrk="1" hangingPunct="1">
              <a:buNone/>
              <a:defRPr/>
            </a:pPr>
            <a:r>
              <a:rPr lang="en-US" b="1" dirty="0"/>
              <a:t>Wisdom</a:t>
            </a:r>
            <a:r>
              <a:rPr lang="en-US" dirty="0"/>
              <a:t>  (</a:t>
            </a:r>
            <a:r>
              <a:rPr lang="en-US" b="1" dirty="0" err="1">
                <a:hlinkClick r:id="rId3">
                  <a:extLst>
                    <a:ext uri="{A12FA001-AC4F-418D-AE19-62706E023703}">
                      <ahyp:hlinkClr xmlns:ahyp="http://schemas.microsoft.com/office/drawing/2018/hyperlinkcolor" val="tx"/>
                    </a:ext>
                  </a:extLst>
                </a:hlinkClick>
              </a:rPr>
              <a:t>chokmah</a:t>
            </a:r>
            <a:r>
              <a:rPr lang="en-US" dirty="0"/>
              <a:t> from the verb </a:t>
            </a:r>
            <a:r>
              <a:rPr lang="en-US" b="1" dirty="0" err="1"/>
              <a:t>chakam</a:t>
            </a:r>
            <a:r>
              <a:rPr lang="en-US" dirty="0"/>
              <a:t> - to be wise) is the ability to judge correctly and to follow the best course of action, based on knowledge and understanding. </a:t>
            </a:r>
          </a:p>
          <a:p>
            <a:pPr marL="0" indent="0" eaLnBrk="1" hangingPunct="1">
              <a:buNone/>
              <a:defRPr/>
            </a:pPr>
            <a:r>
              <a:rPr lang="en-US" b="1" dirty="0"/>
              <a:t>Wisdom</a:t>
            </a:r>
            <a:r>
              <a:rPr lang="en-US" dirty="0"/>
              <a:t> is the ability to see something from God’s viewpoint. </a:t>
            </a:r>
          </a:p>
          <a:p>
            <a:pPr marL="0" indent="0" eaLnBrk="1" hangingPunct="1">
              <a:buNone/>
              <a:defRPr/>
            </a:pPr>
            <a:r>
              <a:rPr lang="en-US" b="1" dirty="0"/>
              <a:t>Wisdom</a:t>
            </a:r>
            <a:r>
              <a:rPr lang="en-US" dirty="0"/>
              <a:t> is “God’s character in the many practical affairs of life.”</a:t>
            </a:r>
          </a:p>
          <a:p>
            <a:pPr marL="0" indent="0" eaLnBrk="1" hangingPunct="1">
              <a:buNone/>
              <a:defRPr/>
            </a:pPr>
            <a:endParaRPr lang="en-US" altLang="en-US" sz="3000" b="1" dirty="0"/>
          </a:p>
        </p:txBody>
      </p:sp>
    </p:spTree>
    <p:extLst>
      <p:ext uri="{BB962C8B-B14F-4D97-AF65-F5344CB8AC3E}">
        <p14:creationId xmlns:p14="http://schemas.microsoft.com/office/powerpoint/2010/main" val="266710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3" name="Title 1">
            <a:extLst>
              <a:ext uri="{FF2B5EF4-FFF2-40B4-BE49-F238E27FC236}">
                <a16:creationId xmlns:a16="http://schemas.microsoft.com/office/drawing/2014/main" id="{8D299446-E760-43F3-8542-8DAF4272E5AE}"/>
              </a:ext>
            </a:extLst>
          </p:cNvPr>
          <p:cNvSpPr>
            <a:spLocks noGrp="1"/>
          </p:cNvSpPr>
          <p:nvPr>
            <p:ph type="title"/>
          </p:nvPr>
        </p:nvSpPr>
        <p:spPr>
          <a:xfrm>
            <a:off x="457200" y="176213"/>
            <a:ext cx="8229600" cy="1143000"/>
          </a:xfrm>
        </p:spPr>
        <p:txBody>
          <a:bodyPr/>
          <a:lstStyle/>
          <a:p>
            <a:pPr eaLnBrk="1" hangingPunct="1"/>
            <a:r>
              <a:rPr lang="en-US" altLang="en-US" b="1" dirty="0"/>
              <a:t>Wisdom </a:t>
            </a:r>
          </a:p>
        </p:txBody>
      </p:sp>
      <p:sp>
        <p:nvSpPr>
          <p:cNvPr id="3076" name="Content Placeholder 2">
            <a:extLst>
              <a:ext uri="{FF2B5EF4-FFF2-40B4-BE49-F238E27FC236}">
                <a16:creationId xmlns:a16="http://schemas.microsoft.com/office/drawing/2014/main" id="{3898ACF0-0DB6-45D0-8B5E-E6028C21EF9E}"/>
              </a:ext>
            </a:extLst>
          </p:cNvPr>
          <p:cNvSpPr>
            <a:spLocks noGrp="1"/>
          </p:cNvSpPr>
          <p:nvPr>
            <p:ph idx="1"/>
          </p:nvPr>
        </p:nvSpPr>
        <p:spPr>
          <a:xfrm>
            <a:off x="304800" y="1143000"/>
            <a:ext cx="8610600" cy="5562600"/>
          </a:xfrm>
        </p:spPr>
        <p:txBody>
          <a:bodyPr/>
          <a:lstStyle/>
          <a:p>
            <a:pPr eaLnBrk="1" hangingPunct="1">
              <a:defRPr/>
            </a:pPr>
            <a:r>
              <a:rPr lang="en-US" sz="3000" b="1" dirty="0"/>
              <a:t>Chokmah</a:t>
            </a:r>
            <a:r>
              <a:rPr lang="en-US" sz="3000" dirty="0"/>
              <a:t> is the </a:t>
            </a:r>
            <a:r>
              <a:rPr lang="en-US" sz="3000" u="sng" dirty="0"/>
              <a:t>knowledge </a:t>
            </a:r>
            <a:r>
              <a:rPr lang="en-US" sz="3000" dirty="0"/>
              <a:t>and the </a:t>
            </a:r>
            <a:r>
              <a:rPr lang="en-US" sz="3000" u="sng" dirty="0"/>
              <a:t>ability</a:t>
            </a:r>
            <a:r>
              <a:rPr lang="en-US" sz="3000" dirty="0"/>
              <a:t> to make the right choices at the </a:t>
            </a:r>
            <a:r>
              <a:rPr lang="en-US" sz="3000" u="sng" dirty="0"/>
              <a:t>opportune</a:t>
            </a:r>
            <a:r>
              <a:rPr lang="en-US" sz="3000" dirty="0"/>
              <a:t> time. </a:t>
            </a:r>
          </a:p>
          <a:p>
            <a:pPr eaLnBrk="1" hangingPunct="1">
              <a:defRPr/>
            </a:pPr>
            <a:r>
              <a:rPr lang="en-US" sz="3000" dirty="0"/>
              <a:t>The prerequisite for this "</a:t>
            </a:r>
            <a:r>
              <a:rPr lang="en-US" sz="3000" b="1" dirty="0"/>
              <a:t>wisdom</a:t>
            </a:r>
            <a:r>
              <a:rPr lang="en-US" sz="3000" dirty="0"/>
              <a:t>" is the fear of the Lord (</a:t>
            </a:r>
            <a:r>
              <a:rPr lang="en-US" sz="3000" dirty="0">
                <a:hlinkClick r:id="rId3">
                  <a:extLst>
                    <a:ext uri="{A12FA001-AC4F-418D-AE19-62706E023703}">
                      <ahyp:hlinkClr xmlns:ahyp="http://schemas.microsoft.com/office/drawing/2018/hyperlinkcolor" val="tx"/>
                    </a:ext>
                  </a:extLst>
                </a:hlinkClick>
              </a:rPr>
              <a:t>Prov. 1:7</a:t>
            </a:r>
            <a:r>
              <a:rPr lang="en-US" sz="3000" dirty="0"/>
              <a:t>). </a:t>
            </a:r>
          </a:p>
          <a:p>
            <a:pPr eaLnBrk="1" hangingPunct="1">
              <a:defRPr/>
            </a:pPr>
            <a:r>
              <a:rPr lang="en-US" sz="3000" dirty="0"/>
              <a:t>"</a:t>
            </a:r>
            <a:r>
              <a:rPr lang="en-US" sz="3000" b="1" dirty="0"/>
              <a:t>Wisdom</a:t>
            </a:r>
            <a:r>
              <a:rPr lang="en-US" sz="3000" dirty="0"/>
              <a:t>" is personified as crying out for disciples who will do everything to pursue her (</a:t>
            </a:r>
            <a:r>
              <a:rPr lang="en-US" sz="3000" dirty="0">
                <a:hlinkClick r:id="rId4">
                  <a:extLst>
                    <a:ext uri="{A12FA001-AC4F-418D-AE19-62706E023703}">
                      <ahyp:hlinkClr xmlns:ahyp="http://schemas.microsoft.com/office/drawing/2018/hyperlinkcolor" val="tx"/>
                    </a:ext>
                  </a:extLst>
                </a:hlinkClick>
              </a:rPr>
              <a:t>Prov. 1:20</a:t>
            </a:r>
            <a:r>
              <a:rPr lang="en-US" sz="3000" dirty="0"/>
              <a:t>). </a:t>
            </a:r>
          </a:p>
          <a:p>
            <a:pPr eaLnBrk="1" hangingPunct="1">
              <a:defRPr/>
            </a:pPr>
            <a:r>
              <a:rPr lang="en-US" sz="3000" dirty="0"/>
              <a:t>The person who seeks </a:t>
            </a:r>
            <a:r>
              <a:rPr lang="en-US" sz="3000" b="1" dirty="0" err="1"/>
              <a:t>chokmah</a:t>
            </a:r>
            <a:r>
              <a:rPr lang="en-US" sz="3000" dirty="0"/>
              <a:t> diligently will receive understanding: (</a:t>
            </a:r>
            <a:r>
              <a:rPr lang="en-US" sz="3000" dirty="0">
                <a:hlinkClick r:id="rId5">
                  <a:extLst>
                    <a:ext uri="{A12FA001-AC4F-418D-AE19-62706E023703}">
                      <ahyp:hlinkClr xmlns:ahyp="http://schemas.microsoft.com/office/drawing/2018/hyperlinkcolor" val="tx"/>
                    </a:ext>
                  </a:extLst>
                </a:hlinkClick>
              </a:rPr>
              <a:t>Prov. 2:6</a:t>
            </a:r>
            <a:r>
              <a:rPr lang="en-US" sz="3000" dirty="0"/>
              <a:t>) and will benefit in life by walking with God (</a:t>
            </a:r>
            <a:r>
              <a:rPr lang="en-US" sz="3000" dirty="0">
                <a:hlinkClick r:id="rId6">
                  <a:extLst>
                    <a:ext uri="{A12FA001-AC4F-418D-AE19-62706E023703}">
                      <ahyp:hlinkClr xmlns:ahyp="http://schemas.microsoft.com/office/drawing/2018/hyperlinkcolor" val="tx"/>
                    </a:ext>
                  </a:extLst>
                </a:hlinkClick>
              </a:rPr>
              <a:t>Prov. 2:20</a:t>
            </a:r>
            <a:r>
              <a:rPr lang="en-US" sz="3000" dirty="0"/>
              <a:t>, </a:t>
            </a:r>
            <a:r>
              <a:rPr lang="en-US" sz="3000" dirty="0" err="1"/>
              <a:t>cf</a:t>
            </a:r>
            <a:r>
              <a:rPr lang="en-US" sz="3000" dirty="0"/>
              <a:t> </a:t>
            </a:r>
            <a:r>
              <a:rPr lang="en-US" sz="3000" dirty="0">
                <a:hlinkClick r:id="rId7">
                  <a:extLst>
                    <a:ext uri="{A12FA001-AC4F-418D-AE19-62706E023703}">
                      <ahyp:hlinkClr xmlns:ahyp="http://schemas.microsoft.com/office/drawing/2018/hyperlinkcolor" val="tx"/>
                    </a:ext>
                  </a:extLst>
                </a:hlinkClick>
              </a:rPr>
              <a:t>Gal 5:16</a:t>
            </a:r>
            <a:r>
              <a:rPr lang="en-US" sz="3000" dirty="0"/>
              <a:t>).</a:t>
            </a:r>
          </a:p>
          <a:p>
            <a:pPr marL="0" indent="0" eaLnBrk="1" hangingPunct="1">
              <a:buNone/>
              <a:defRPr/>
            </a:pPr>
            <a:endParaRPr lang="en-US" altLang="en-US" sz="3000" b="1" dirty="0"/>
          </a:p>
        </p:txBody>
      </p:sp>
    </p:spTree>
    <p:extLst>
      <p:ext uri="{BB962C8B-B14F-4D97-AF65-F5344CB8AC3E}">
        <p14:creationId xmlns:p14="http://schemas.microsoft.com/office/powerpoint/2010/main" val="19940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29817"/>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55" name="Title 1">
            <a:extLst>
              <a:ext uri="{FF2B5EF4-FFF2-40B4-BE49-F238E27FC236}">
                <a16:creationId xmlns:a16="http://schemas.microsoft.com/office/drawing/2014/main" id="{6B9B7E61-167B-4C9A-9CD9-5A64D59F86D7}"/>
              </a:ext>
            </a:extLst>
          </p:cNvPr>
          <p:cNvSpPr>
            <a:spLocks noGrp="1"/>
          </p:cNvSpPr>
          <p:nvPr>
            <p:ph type="title"/>
          </p:nvPr>
        </p:nvSpPr>
        <p:spPr>
          <a:xfrm>
            <a:off x="674204" y="915988"/>
            <a:ext cx="8229600" cy="1195387"/>
          </a:xfrm>
        </p:spPr>
        <p:txBody>
          <a:bodyPr/>
          <a:lstStyle/>
          <a:p>
            <a:pPr eaLnBrk="1" hangingPunct="1"/>
            <a:r>
              <a:rPr lang="en-US" altLang="en-US" sz="4000" b="1" dirty="0"/>
              <a:t>Solomon’s Gifted Life </a:t>
            </a:r>
          </a:p>
        </p:txBody>
      </p:sp>
      <p:sp>
        <p:nvSpPr>
          <p:cNvPr id="2" name="Rectangle 1">
            <a:extLst>
              <a:ext uri="{FF2B5EF4-FFF2-40B4-BE49-F238E27FC236}">
                <a16:creationId xmlns:a16="http://schemas.microsoft.com/office/drawing/2014/main" id="{42C5FD1D-D5A8-4A2D-AF03-2A8085793784}"/>
              </a:ext>
            </a:extLst>
          </p:cNvPr>
          <p:cNvSpPr/>
          <p:nvPr/>
        </p:nvSpPr>
        <p:spPr>
          <a:xfrm>
            <a:off x="575222" y="3291983"/>
            <a:ext cx="8088297" cy="28379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arallelogram 2">
            <a:extLst>
              <a:ext uri="{FF2B5EF4-FFF2-40B4-BE49-F238E27FC236}">
                <a16:creationId xmlns:a16="http://schemas.microsoft.com/office/drawing/2014/main" id="{AE4DC175-2FD9-4F64-9F3E-3D45C60CAD48}"/>
              </a:ext>
            </a:extLst>
          </p:cNvPr>
          <p:cNvSpPr/>
          <p:nvPr/>
        </p:nvSpPr>
        <p:spPr>
          <a:xfrm>
            <a:off x="577850" y="1931195"/>
            <a:ext cx="8446052" cy="1371600"/>
          </a:xfrm>
          <a:prstGeom prst="parallelogram">
            <a:avLst>
              <a:gd name="adj" fmla="val 2693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7" name="Straight Connector 6">
            <a:extLst>
              <a:ext uri="{FF2B5EF4-FFF2-40B4-BE49-F238E27FC236}">
                <a16:creationId xmlns:a16="http://schemas.microsoft.com/office/drawing/2014/main" id="{29D56AB3-526C-445C-BA53-F66989D352F8}"/>
              </a:ext>
            </a:extLst>
          </p:cNvPr>
          <p:cNvCxnSpPr/>
          <p:nvPr/>
        </p:nvCxnSpPr>
        <p:spPr>
          <a:xfrm flipH="1">
            <a:off x="2230383" y="1899692"/>
            <a:ext cx="38100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C47883-E7D3-4A62-8CE2-1AB3D64E8857}"/>
              </a:ext>
            </a:extLst>
          </p:cNvPr>
          <p:cNvCxnSpPr>
            <a:cxnSpLocks/>
          </p:cNvCxnSpPr>
          <p:nvPr/>
        </p:nvCxnSpPr>
        <p:spPr>
          <a:xfrm flipH="1">
            <a:off x="3741960" y="1931195"/>
            <a:ext cx="382228" cy="1410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F9DE4CC-8353-4E19-B64E-42F904A7B2A9}"/>
              </a:ext>
            </a:extLst>
          </p:cNvPr>
          <p:cNvCxnSpPr/>
          <p:nvPr/>
        </p:nvCxnSpPr>
        <p:spPr>
          <a:xfrm flipH="1">
            <a:off x="5447212" y="1931195"/>
            <a:ext cx="38100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651A6F-823D-4B75-A1D8-4DA5A3F000BF}"/>
              </a:ext>
            </a:extLst>
          </p:cNvPr>
          <p:cNvCxnSpPr/>
          <p:nvPr/>
        </p:nvCxnSpPr>
        <p:spPr>
          <a:xfrm flipH="1">
            <a:off x="6989986" y="1918112"/>
            <a:ext cx="38100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563" name="TextBox 8">
            <a:extLst>
              <a:ext uri="{FF2B5EF4-FFF2-40B4-BE49-F238E27FC236}">
                <a16:creationId xmlns:a16="http://schemas.microsoft.com/office/drawing/2014/main" id="{615393E3-E0AE-4451-9D48-63362767C302}"/>
              </a:ext>
            </a:extLst>
          </p:cNvPr>
          <p:cNvSpPr txBox="1">
            <a:spLocks noChangeArrowheads="1"/>
          </p:cNvSpPr>
          <p:nvPr/>
        </p:nvSpPr>
        <p:spPr bwMode="auto">
          <a:xfrm>
            <a:off x="823912" y="2215110"/>
            <a:ext cx="1236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latin typeface="Arial" panose="020B0604020202020204" pitchFamily="34" charset="0"/>
              </a:rPr>
              <a:t>Gift of Wisdom</a:t>
            </a:r>
          </a:p>
          <a:p>
            <a:pPr algn="ctr" eaLnBrk="1" hangingPunct="1">
              <a:spcBef>
                <a:spcPct val="0"/>
              </a:spcBef>
              <a:buFontTx/>
              <a:buNone/>
            </a:pPr>
            <a:r>
              <a:rPr lang="en-US" altLang="en-US" sz="1200" dirty="0">
                <a:latin typeface="Arial" panose="020B0604020202020204" pitchFamily="34" charset="0"/>
              </a:rPr>
              <a:t>1 Kings 3:3-15</a:t>
            </a:r>
            <a:r>
              <a:rPr lang="en-US" altLang="en-US" sz="1800" dirty="0">
                <a:latin typeface="Arial" panose="020B0604020202020204" pitchFamily="34" charset="0"/>
              </a:rPr>
              <a:t> </a:t>
            </a:r>
          </a:p>
        </p:txBody>
      </p:sp>
      <p:sp>
        <p:nvSpPr>
          <p:cNvPr id="23564" name="TextBox 14">
            <a:extLst>
              <a:ext uri="{FF2B5EF4-FFF2-40B4-BE49-F238E27FC236}">
                <a16:creationId xmlns:a16="http://schemas.microsoft.com/office/drawing/2014/main" id="{3DE0D277-61F7-4CCD-8128-5769AB398FD5}"/>
              </a:ext>
            </a:extLst>
          </p:cNvPr>
          <p:cNvSpPr txBox="1">
            <a:spLocks noChangeArrowheads="1"/>
          </p:cNvSpPr>
          <p:nvPr/>
        </p:nvSpPr>
        <p:spPr bwMode="auto">
          <a:xfrm>
            <a:off x="2511702" y="2194260"/>
            <a:ext cx="125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latin typeface="Arial" panose="020B0604020202020204" pitchFamily="34" charset="0"/>
              </a:rPr>
              <a:t>Gift of Ruling</a:t>
            </a:r>
          </a:p>
          <a:p>
            <a:pPr algn="ctr" eaLnBrk="1" hangingPunct="1">
              <a:spcBef>
                <a:spcPct val="0"/>
              </a:spcBef>
              <a:buFontTx/>
              <a:buNone/>
            </a:pPr>
            <a:r>
              <a:rPr lang="en-US" altLang="en-US" sz="1200" dirty="0">
                <a:latin typeface="Arial" panose="020B0604020202020204" pitchFamily="34" charset="0"/>
              </a:rPr>
              <a:t>1 Kings 4:21-28 </a:t>
            </a:r>
            <a:r>
              <a:rPr lang="en-US" altLang="en-US" sz="1800" dirty="0">
                <a:latin typeface="Arial" panose="020B0604020202020204" pitchFamily="34" charset="0"/>
              </a:rPr>
              <a:t>  </a:t>
            </a:r>
          </a:p>
        </p:txBody>
      </p:sp>
      <p:sp>
        <p:nvSpPr>
          <p:cNvPr id="23565" name="TextBox 15">
            <a:extLst>
              <a:ext uri="{FF2B5EF4-FFF2-40B4-BE49-F238E27FC236}">
                <a16:creationId xmlns:a16="http://schemas.microsoft.com/office/drawing/2014/main" id="{F948FC99-2986-4383-A4AE-6255E803A46F}"/>
              </a:ext>
            </a:extLst>
          </p:cNvPr>
          <p:cNvSpPr txBox="1">
            <a:spLocks noChangeArrowheads="1"/>
          </p:cNvSpPr>
          <p:nvPr/>
        </p:nvSpPr>
        <p:spPr bwMode="auto">
          <a:xfrm>
            <a:off x="4110533" y="2245123"/>
            <a:ext cx="12525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latin typeface="Arial" panose="020B0604020202020204" pitchFamily="34" charset="0"/>
              </a:rPr>
              <a:t>Gift of Writing </a:t>
            </a:r>
            <a:endParaRPr lang="en-US" altLang="en-US" sz="1200" b="1" dirty="0">
              <a:latin typeface="Arial" panose="020B0604020202020204" pitchFamily="34" charset="0"/>
            </a:endParaRPr>
          </a:p>
          <a:p>
            <a:pPr algn="ctr" eaLnBrk="1" hangingPunct="1">
              <a:spcBef>
                <a:spcPct val="0"/>
              </a:spcBef>
              <a:buFontTx/>
              <a:buNone/>
            </a:pPr>
            <a:r>
              <a:rPr lang="en-US" altLang="en-US" sz="1200" dirty="0">
                <a:latin typeface="Arial" panose="020B0604020202020204" pitchFamily="34" charset="0"/>
              </a:rPr>
              <a:t>1 Kings 4:29-34 </a:t>
            </a:r>
          </a:p>
        </p:txBody>
      </p:sp>
      <p:sp>
        <p:nvSpPr>
          <p:cNvPr id="23566" name="TextBox 16">
            <a:extLst>
              <a:ext uri="{FF2B5EF4-FFF2-40B4-BE49-F238E27FC236}">
                <a16:creationId xmlns:a16="http://schemas.microsoft.com/office/drawing/2014/main" id="{3C03E242-945B-4D4C-A30C-B842E73217AE}"/>
              </a:ext>
            </a:extLst>
          </p:cNvPr>
          <p:cNvSpPr txBox="1">
            <a:spLocks noChangeArrowheads="1"/>
          </p:cNvSpPr>
          <p:nvPr/>
        </p:nvSpPr>
        <p:spPr bwMode="auto">
          <a:xfrm>
            <a:off x="5796953" y="2189574"/>
            <a:ext cx="119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latin typeface="Arial" panose="020B0604020202020204" pitchFamily="34" charset="0"/>
              </a:rPr>
              <a:t>Gift of Building </a:t>
            </a:r>
            <a:endParaRPr lang="en-US" altLang="en-US" sz="1200" b="1" dirty="0">
              <a:latin typeface="Arial" panose="020B0604020202020204" pitchFamily="34" charset="0"/>
            </a:endParaRPr>
          </a:p>
          <a:p>
            <a:pPr algn="ctr" eaLnBrk="1" hangingPunct="1">
              <a:spcBef>
                <a:spcPct val="0"/>
              </a:spcBef>
              <a:buFontTx/>
              <a:buNone/>
            </a:pPr>
            <a:r>
              <a:rPr lang="en-US" altLang="en-US" sz="1200" dirty="0">
                <a:latin typeface="Arial" panose="020B0604020202020204" pitchFamily="34" charset="0"/>
              </a:rPr>
              <a:t>1 Kings 7:1-14</a:t>
            </a:r>
            <a:r>
              <a:rPr lang="en-US" altLang="en-US" sz="1800" dirty="0">
                <a:latin typeface="Arial" panose="020B0604020202020204" pitchFamily="34" charset="0"/>
              </a:rPr>
              <a:t>  </a:t>
            </a:r>
          </a:p>
        </p:txBody>
      </p:sp>
      <p:sp>
        <p:nvSpPr>
          <p:cNvPr id="23567" name="TextBox 17">
            <a:extLst>
              <a:ext uri="{FF2B5EF4-FFF2-40B4-BE49-F238E27FC236}">
                <a16:creationId xmlns:a16="http://schemas.microsoft.com/office/drawing/2014/main" id="{D968A1C5-A24F-483C-B90F-206053312E88}"/>
              </a:ext>
            </a:extLst>
          </p:cNvPr>
          <p:cNvSpPr txBox="1">
            <a:spLocks noChangeArrowheads="1"/>
          </p:cNvSpPr>
          <p:nvPr/>
        </p:nvSpPr>
        <p:spPr bwMode="auto">
          <a:xfrm>
            <a:off x="7353883" y="2118547"/>
            <a:ext cx="1273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latin typeface="Arial" panose="020B0604020202020204" pitchFamily="34" charset="0"/>
              </a:rPr>
              <a:t>Gift of Worship </a:t>
            </a:r>
            <a:endParaRPr lang="en-US" altLang="en-US" sz="1200" b="1" dirty="0">
              <a:latin typeface="Arial" panose="020B0604020202020204" pitchFamily="34" charset="0"/>
            </a:endParaRPr>
          </a:p>
          <a:p>
            <a:pPr algn="ctr" eaLnBrk="1" hangingPunct="1">
              <a:spcBef>
                <a:spcPct val="0"/>
              </a:spcBef>
              <a:buFontTx/>
              <a:buNone/>
            </a:pPr>
            <a:r>
              <a:rPr lang="en-US" altLang="en-US" sz="1200" dirty="0">
                <a:latin typeface="Arial" panose="020B0604020202020204" pitchFamily="34" charset="0"/>
              </a:rPr>
              <a:t>1 Kings 8:22-54</a:t>
            </a:r>
            <a:r>
              <a:rPr lang="en-US" altLang="en-US" sz="1800" dirty="0">
                <a:latin typeface="Arial" panose="020B0604020202020204" pitchFamily="34" charset="0"/>
              </a:rPr>
              <a:t>  </a:t>
            </a:r>
          </a:p>
        </p:txBody>
      </p:sp>
      <p:cxnSp>
        <p:nvCxnSpPr>
          <p:cNvPr id="14" name="Straight Connector 13">
            <a:extLst>
              <a:ext uri="{FF2B5EF4-FFF2-40B4-BE49-F238E27FC236}">
                <a16:creationId xmlns:a16="http://schemas.microsoft.com/office/drawing/2014/main" id="{31B881C7-1912-44A4-B9E0-9D0C2133118D}"/>
              </a:ext>
            </a:extLst>
          </p:cNvPr>
          <p:cNvCxnSpPr>
            <a:cxnSpLocks/>
          </p:cNvCxnSpPr>
          <p:nvPr/>
        </p:nvCxnSpPr>
        <p:spPr>
          <a:xfrm>
            <a:off x="2208213" y="3302795"/>
            <a:ext cx="0" cy="28270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58166F-3FD0-47D2-9CE7-CB6E0EFFEF6E}"/>
              </a:ext>
            </a:extLst>
          </p:cNvPr>
          <p:cNvCxnSpPr>
            <a:cxnSpLocks/>
          </p:cNvCxnSpPr>
          <p:nvPr/>
        </p:nvCxnSpPr>
        <p:spPr>
          <a:xfrm>
            <a:off x="3733800" y="3334298"/>
            <a:ext cx="0" cy="2795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F07DBB-7F07-4CBB-8A27-88CEC2929D91}"/>
              </a:ext>
            </a:extLst>
          </p:cNvPr>
          <p:cNvCxnSpPr>
            <a:cxnSpLocks/>
          </p:cNvCxnSpPr>
          <p:nvPr/>
        </p:nvCxnSpPr>
        <p:spPr>
          <a:xfrm>
            <a:off x="5447492" y="3274716"/>
            <a:ext cx="21427" cy="28284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337F8D-A613-4DB5-9E4F-626C119CBE96}"/>
              </a:ext>
            </a:extLst>
          </p:cNvPr>
          <p:cNvCxnSpPr>
            <a:cxnSpLocks/>
          </p:cNvCxnSpPr>
          <p:nvPr/>
        </p:nvCxnSpPr>
        <p:spPr>
          <a:xfrm>
            <a:off x="6989986" y="3302795"/>
            <a:ext cx="0" cy="2847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27D79C8-2FB3-4250-9844-0B49CFA36B69}"/>
              </a:ext>
            </a:extLst>
          </p:cNvPr>
          <p:cNvSpPr txBox="1">
            <a:spLocks noChangeArrowheads="1"/>
          </p:cNvSpPr>
          <p:nvPr/>
        </p:nvSpPr>
        <p:spPr bwMode="auto">
          <a:xfrm>
            <a:off x="625915" y="3429055"/>
            <a:ext cx="15049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pPr>
            <a:r>
              <a:rPr lang="en-US" altLang="en-US" sz="1400" dirty="0">
                <a:latin typeface="Arial" panose="020B0604020202020204" pitchFamily="34" charset="0"/>
              </a:rPr>
              <a:t>Understanding heart </a:t>
            </a:r>
          </a:p>
          <a:p>
            <a:pPr eaLnBrk="1" hangingPunct="1">
              <a:spcBef>
                <a:spcPct val="0"/>
              </a:spcBef>
              <a:spcAft>
                <a:spcPts val="600"/>
              </a:spcAft>
            </a:pPr>
            <a:r>
              <a:rPr lang="en-US" altLang="en-US" sz="1400" dirty="0">
                <a:latin typeface="Arial" panose="020B0604020202020204" pitchFamily="34" charset="0"/>
              </a:rPr>
              <a:t>Discernment </a:t>
            </a:r>
          </a:p>
          <a:p>
            <a:pPr eaLnBrk="1" hangingPunct="1">
              <a:spcBef>
                <a:spcPct val="0"/>
              </a:spcBef>
              <a:spcAft>
                <a:spcPts val="600"/>
              </a:spcAft>
            </a:pPr>
            <a:r>
              <a:rPr lang="en-US" altLang="en-US" sz="1400" dirty="0">
                <a:latin typeface="Arial" panose="020B0604020202020204" pitchFamily="34" charset="0"/>
              </a:rPr>
              <a:t>Understand Justice </a:t>
            </a:r>
          </a:p>
          <a:p>
            <a:pPr eaLnBrk="1" hangingPunct="1">
              <a:spcBef>
                <a:spcPct val="0"/>
              </a:spcBef>
              <a:spcAft>
                <a:spcPts val="600"/>
              </a:spcAft>
            </a:pPr>
            <a:r>
              <a:rPr lang="en-US" altLang="en-US" sz="1400" dirty="0">
                <a:latin typeface="Arial" panose="020B0604020202020204" pitchFamily="34" charset="0"/>
              </a:rPr>
              <a:t>Riches </a:t>
            </a:r>
          </a:p>
          <a:p>
            <a:pPr eaLnBrk="1" hangingPunct="1">
              <a:spcBef>
                <a:spcPct val="0"/>
              </a:spcBef>
              <a:spcAft>
                <a:spcPts val="600"/>
              </a:spcAft>
            </a:pPr>
            <a:r>
              <a:rPr lang="en-US" altLang="en-US" sz="1400" dirty="0">
                <a:latin typeface="Arial" panose="020B0604020202020204" pitchFamily="34" charset="0"/>
              </a:rPr>
              <a:t>Honor </a:t>
            </a:r>
          </a:p>
          <a:p>
            <a:pPr eaLnBrk="1" hangingPunct="1">
              <a:spcBef>
                <a:spcPct val="0"/>
              </a:spcBef>
              <a:spcAft>
                <a:spcPts val="600"/>
              </a:spcAft>
            </a:pPr>
            <a:r>
              <a:rPr lang="en-US" altLang="en-US" sz="1400" dirty="0">
                <a:latin typeface="Arial" panose="020B0604020202020204" pitchFamily="34" charset="0"/>
              </a:rPr>
              <a:t>No one like you </a:t>
            </a:r>
          </a:p>
        </p:txBody>
      </p:sp>
      <p:sp>
        <p:nvSpPr>
          <p:cNvPr id="25" name="TextBox 24">
            <a:extLst>
              <a:ext uri="{FF2B5EF4-FFF2-40B4-BE49-F238E27FC236}">
                <a16:creationId xmlns:a16="http://schemas.microsoft.com/office/drawing/2014/main" id="{1A4E3591-0EE6-4C62-B410-9A466619CD4E}"/>
              </a:ext>
            </a:extLst>
          </p:cNvPr>
          <p:cNvSpPr txBox="1">
            <a:spLocks noChangeArrowheads="1"/>
          </p:cNvSpPr>
          <p:nvPr/>
        </p:nvSpPr>
        <p:spPr bwMode="auto">
          <a:xfrm>
            <a:off x="2290761" y="3417183"/>
            <a:ext cx="120968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pPr>
            <a:r>
              <a:rPr lang="en-US" altLang="en-US" sz="1400" dirty="0">
                <a:latin typeface="Arial" panose="020B0604020202020204" pitchFamily="34" charset="0"/>
              </a:rPr>
              <a:t>Euphrates </a:t>
            </a:r>
          </a:p>
          <a:p>
            <a:pPr eaLnBrk="1" hangingPunct="1">
              <a:spcBef>
                <a:spcPct val="0"/>
              </a:spcBef>
              <a:spcAft>
                <a:spcPts val="600"/>
              </a:spcAft>
            </a:pPr>
            <a:r>
              <a:rPr lang="en-US" altLang="en-US" sz="1400" dirty="0">
                <a:latin typeface="Arial" panose="020B0604020202020204" pitchFamily="34" charset="0"/>
              </a:rPr>
              <a:t>Philistines </a:t>
            </a:r>
          </a:p>
          <a:p>
            <a:pPr eaLnBrk="1" hangingPunct="1">
              <a:spcBef>
                <a:spcPct val="0"/>
              </a:spcBef>
              <a:spcAft>
                <a:spcPts val="600"/>
              </a:spcAft>
            </a:pPr>
            <a:r>
              <a:rPr lang="en-US" altLang="en-US" sz="1400" dirty="0">
                <a:latin typeface="Arial" panose="020B0604020202020204" pitchFamily="34" charset="0"/>
              </a:rPr>
              <a:t>Egypt </a:t>
            </a:r>
          </a:p>
          <a:p>
            <a:pPr eaLnBrk="1" hangingPunct="1">
              <a:spcBef>
                <a:spcPct val="0"/>
              </a:spcBef>
              <a:spcAft>
                <a:spcPts val="600"/>
              </a:spcAft>
            </a:pPr>
            <a:r>
              <a:rPr lang="en-US" altLang="en-US" sz="1400" dirty="0">
                <a:latin typeface="Arial" panose="020B0604020202020204" pitchFamily="34" charset="0"/>
              </a:rPr>
              <a:t>Gaza </a:t>
            </a:r>
          </a:p>
          <a:p>
            <a:pPr eaLnBrk="1" hangingPunct="1">
              <a:spcBef>
                <a:spcPct val="0"/>
              </a:spcBef>
              <a:spcAft>
                <a:spcPts val="600"/>
              </a:spcAft>
            </a:pPr>
            <a:r>
              <a:rPr lang="en-US" altLang="en-US" sz="1400" dirty="0">
                <a:latin typeface="Arial" panose="020B0604020202020204" pitchFamily="34" charset="0"/>
              </a:rPr>
              <a:t>Dominion </a:t>
            </a:r>
          </a:p>
          <a:p>
            <a:pPr eaLnBrk="1" hangingPunct="1">
              <a:spcBef>
                <a:spcPct val="0"/>
              </a:spcBef>
              <a:spcAft>
                <a:spcPts val="600"/>
              </a:spcAft>
            </a:pPr>
            <a:r>
              <a:rPr lang="en-US" altLang="en-US" sz="1400" dirty="0">
                <a:latin typeface="Arial" panose="020B0604020202020204" pitchFamily="34" charset="0"/>
              </a:rPr>
              <a:t>Peace </a:t>
            </a:r>
          </a:p>
          <a:p>
            <a:pPr eaLnBrk="1" hangingPunct="1">
              <a:spcBef>
                <a:spcPct val="0"/>
              </a:spcBef>
              <a:spcAft>
                <a:spcPts val="600"/>
              </a:spcAft>
            </a:pPr>
            <a:r>
              <a:rPr lang="en-US" altLang="en-US" sz="1400" dirty="0">
                <a:latin typeface="Arial" panose="020B0604020202020204" pitchFamily="34" charset="0"/>
              </a:rPr>
              <a:t>Tribute </a:t>
            </a:r>
          </a:p>
        </p:txBody>
      </p:sp>
      <p:sp>
        <p:nvSpPr>
          <p:cNvPr id="30" name="TextBox 29">
            <a:extLst>
              <a:ext uri="{FF2B5EF4-FFF2-40B4-BE49-F238E27FC236}">
                <a16:creationId xmlns:a16="http://schemas.microsoft.com/office/drawing/2014/main" id="{FE35D4A7-E5C6-4AE7-978F-5B3C17263544}"/>
              </a:ext>
            </a:extLst>
          </p:cNvPr>
          <p:cNvSpPr txBox="1">
            <a:spLocks noChangeArrowheads="1"/>
          </p:cNvSpPr>
          <p:nvPr/>
        </p:nvSpPr>
        <p:spPr bwMode="auto">
          <a:xfrm>
            <a:off x="3763856" y="3426619"/>
            <a:ext cx="169873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pPr>
            <a:r>
              <a:rPr lang="en-US" altLang="en-US" sz="1400" dirty="0">
                <a:latin typeface="Arial" panose="020B0604020202020204" pitchFamily="34" charset="0"/>
              </a:rPr>
              <a:t>3,000 Proverbs </a:t>
            </a:r>
          </a:p>
          <a:p>
            <a:pPr eaLnBrk="1" hangingPunct="1">
              <a:spcBef>
                <a:spcPct val="0"/>
              </a:spcBef>
              <a:spcAft>
                <a:spcPts val="600"/>
              </a:spcAft>
            </a:pPr>
            <a:r>
              <a:rPr lang="en-US" altLang="en-US" sz="1400" dirty="0">
                <a:latin typeface="Arial" panose="020B0604020202020204" pitchFamily="34" charset="0"/>
              </a:rPr>
              <a:t>1,005 Songs </a:t>
            </a:r>
          </a:p>
          <a:p>
            <a:pPr eaLnBrk="1" hangingPunct="1">
              <a:spcBef>
                <a:spcPct val="0"/>
              </a:spcBef>
              <a:spcAft>
                <a:spcPts val="600"/>
              </a:spcAft>
            </a:pPr>
            <a:r>
              <a:rPr lang="en-US" altLang="en-US" sz="1400" dirty="0">
                <a:latin typeface="Arial" panose="020B0604020202020204" pitchFamily="34" charset="0"/>
              </a:rPr>
              <a:t>Song of Solomon</a:t>
            </a:r>
          </a:p>
          <a:p>
            <a:pPr eaLnBrk="1" hangingPunct="1">
              <a:spcBef>
                <a:spcPct val="0"/>
              </a:spcBef>
              <a:spcAft>
                <a:spcPts val="600"/>
              </a:spcAft>
            </a:pPr>
            <a:r>
              <a:rPr lang="en-US" altLang="en-US" sz="1400" dirty="0">
                <a:latin typeface="Arial" panose="020B0604020202020204" pitchFamily="34" charset="0"/>
              </a:rPr>
              <a:t>Ecclesiastes </a:t>
            </a:r>
          </a:p>
          <a:p>
            <a:pPr eaLnBrk="1" hangingPunct="1">
              <a:spcBef>
                <a:spcPct val="0"/>
              </a:spcBef>
              <a:spcAft>
                <a:spcPts val="600"/>
              </a:spcAft>
              <a:buNone/>
            </a:pPr>
            <a:r>
              <a:rPr lang="en-US" altLang="en-US" sz="1400" dirty="0">
                <a:latin typeface="Arial" panose="020B0604020202020204" pitchFamily="34" charset="0"/>
              </a:rPr>
              <a:t>Chapter 12:9-11</a:t>
            </a:r>
          </a:p>
          <a:p>
            <a:pPr eaLnBrk="1" hangingPunct="1">
              <a:spcBef>
                <a:spcPct val="0"/>
              </a:spcBef>
              <a:spcAft>
                <a:spcPts val="600"/>
              </a:spcAft>
            </a:pPr>
            <a:r>
              <a:rPr lang="en-US" altLang="en-US" sz="1400" dirty="0">
                <a:latin typeface="Arial" panose="020B0604020202020204" pitchFamily="34" charset="0"/>
              </a:rPr>
              <a:t>Delightful words </a:t>
            </a:r>
          </a:p>
          <a:p>
            <a:pPr eaLnBrk="1" hangingPunct="1">
              <a:spcBef>
                <a:spcPct val="0"/>
              </a:spcBef>
              <a:spcAft>
                <a:spcPts val="600"/>
              </a:spcAft>
            </a:pPr>
            <a:r>
              <a:rPr lang="en-US" altLang="en-US" sz="1400" dirty="0">
                <a:latin typeface="Arial" panose="020B0604020202020204" pitchFamily="34" charset="0"/>
              </a:rPr>
              <a:t>Truthful words </a:t>
            </a:r>
          </a:p>
          <a:p>
            <a:pPr eaLnBrk="1" hangingPunct="1">
              <a:spcBef>
                <a:spcPct val="0"/>
              </a:spcBef>
              <a:spcAft>
                <a:spcPts val="600"/>
              </a:spcAft>
            </a:pPr>
            <a:r>
              <a:rPr lang="en-US" altLang="en-US" sz="1400" dirty="0">
                <a:latin typeface="Arial" panose="020B0604020202020204" pitchFamily="34" charset="0"/>
              </a:rPr>
              <a:t>Words like goads</a:t>
            </a:r>
          </a:p>
          <a:p>
            <a:pPr eaLnBrk="1" hangingPunct="1">
              <a:spcBef>
                <a:spcPct val="0"/>
              </a:spcBef>
              <a:spcAft>
                <a:spcPts val="600"/>
              </a:spcAft>
            </a:pPr>
            <a:r>
              <a:rPr lang="en-US" altLang="en-US" sz="1400" dirty="0">
                <a:latin typeface="Arial" panose="020B0604020202020204" pitchFamily="34" charset="0"/>
              </a:rPr>
              <a:t>Words like nails </a:t>
            </a:r>
          </a:p>
        </p:txBody>
      </p:sp>
      <p:sp>
        <p:nvSpPr>
          <p:cNvPr id="31" name="TextBox 30">
            <a:extLst>
              <a:ext uri="{FF2B5EF4-FFF2-40B4-BE49-F238E27FC236}">
                <a16:creationId xmlns:a16="http://schemas.microsoft.com/office/drawing/2014/main" id="{178DE1D7-B63A-44D3-9990-124374F99478}"/>
              </a:ext>
            </a:extLst>
          </p:cNvPr>
          <p:cNvSpPr txBox="1">
            <a:spLocks noChangeArrowheads="1"/>
          </p:cNvSpPr>
          <p:nvPr/>
        </p:nvSpPr>
        <p:spPr bwMode="auto">
          <a:xfrm>
            <a:off x="5622924" y="3567168"/>
            <a:ext cx="1299361"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pPr>
            <a:r>
              <a:rPr lang="en-US" altLang="en-US" sz="1400" dirty="0">
                <a:latin typeface="Arial" panose="020B0604020202020204" pitchFamily="34" charset="0"/>
              </a:rPr>
              <a:t>Palace </a:t>
            </a:r>
          </a:p>
          <a:p>
            <a:pPr eaLnBrk="1" hangingPunct="1">
              <a:spcBef>
                <a:spcPct val="0"/>
              </a:spcBef>
              <a:spcAft>
                <a:spcPts val="600"/>
              </a:spcAft>
            </a:pPr>
            <a:r>
              <a:rPr lang="en-US" altLang="en-US" sz="1400" dirty="0">
                <a:latin typeface="Arial" panose="020B0604020202020204" pitchFamily="34" charset="0"/>
              </a:rPr>
              <a:t>Temple </a:t>
            </a:r>
          </a:p>
          <a:p>
            <a:pPr eaLnBrk="1" hangingPunct="1">
              <a:spcBef>
                <a:spcPct val="0"/>
              </a:spcBef>
              <a:spcAft>
                <a:spcPts val="600"/>
              </a:spcAft>
            </a:pPr>
            <a:r>
              <a:rPr lang="en-US" altLang="en-US" sz="1400" dirty="0">
                <a:latin typeface="Arial" panose="020B0604020202020204" pitchFamily="34" charset="0"/>
              </a:rPr>
              <a:t>Cities </a:t>
            </a:r>
          </a:p>
          <a:p>
            <a:pPr eaLnBrk="1" hangingPunct="1">
              <a:spcBef>
                <a:spcPct val="0"/>
              </a:spcBef>
              <a:spcAft>
                <a:spcPts val="600"/>
              </a:spcAft>
            </a:pPr>
            <a:r>
              <a:rPr lang="en-US" altLang="en-US" sz="1400" dirty="0">
                <a:latin typeface="Arial" panose="020B0604020202020204" pitchFamily="34" charset="0"/>
              </a:rPr>
              <a:t>Stables </a:t>
            </a:r>
          </a:p>
          <a:p>
            <a:pPr eaLnBrk="1" hangingPunct="1">
              <a:spcBef>
                <a:spcPct val="0"/>
              </a:spcBef>
              <a:spcAft>
                <a:spcPts val="600"/>
              </a:spcAft>
            </a:pPr>
            <a:r>
              <a:rPr lang="en-US" altLang="en-US" sz="1400" dirty="0">
                <a:latin typeface="Arial" panose="020B0604020202020204" pitchFamily="34" charset="0"/>
              </a:rPr>
              <a:t>Ships </a:t>
            </a:r>
          </a:p>
          <a:p>
            <a:pPr eaLnBrk="1" hangingPunct="1">
              <a:spcBef>
                <a:spcPct val="0"/>
              </a:spcBef>
              <a:spcAft>
                <a:spcPts val="600"/>
              </a:spcAft>
            </a:pPr>
            <a:r>
              <a:rPr lang="en-US" altLang="en-US" sz="1400" dirty="0">
                <a:latin typeface="Arial" panose="020B0604020202020204" pitchFamily="34" charset="0"/>
              </a:rPr>
              <a:t>Storehouses </a:t>
            </a:r>
          </a:p>
          <a:p>
            <a:pPr eaLnBrk="1" hangingPunct="1">
              <a:spcBef>
                <a:spcPct val="0"/>
              </a:spcBef>
              <a:spcAft>
                <a:spcPts val="600"/>
              </a:spcAft>
            </a:pPr>
            <a:endParaRPr lang="en-US" altLang="en-US" sz="1400" dirty="0">
              <a:latin typeface="Arial" panose="020B0604020202020204" pitchFamily="34" charset="0"/>
            </a:endParaRPr>
          </a:p>
        </p:txBody>
      </p:sp>
      <p:sp>
        <p:nvSpPr>
          <p:cNvPr id="32" name="TextBox 31">
            <a:extLst>
              <a:ext uri="{FF2B5EF4-FFF2-40B4-BE49-F238E27FC236}">
                <a16:creationId xmlns:a16="http://schemas.microsoft.com/office/drawing/2014/main" id="{5A5C2872-00D5-4925-A0C9-274A892E055D}"/>
              </a:ext>
            </a:extLst>
          </p:cNvPr>
          <p:cNvSpPr txBox="1">
            <a:spLocks noChangeArrowheads="1"/>
          </p:cNvSpPr>
          <p:nvPr/>
        </p:nvSpPr>
        <p:spPr bwMode="auto">
          <a:xfrm>
            <a:off x="7012923" y="3604832"/>
            <a:ext cx="16271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pPr>
            <a:r>
              <a:rPr lang="en-US" altLang="en-US" sz="1400" dirty="0">
                <a:latin typeface="Arial" panose="020B0604020202020204" pitchFamily="34" charset="0"/>
              </a:rPr>
              <a:t>Prayer for the Temple </a:t>
            </a:r>
          </a:p>
          <a:p>
            <a:pPr eaLnBrk="1" hangingPunct="1">
              <a:spcBef>
                <a:spcPct val="0"/>
              </a:spcBef>
              <a:spcAft>
                <a:spcPts val="600"/>
              </a:spcAft>
            </a:pPr>
            <a:r>
              <a:rPr lang="en-US" altLang="en-US" sz="1400" dirty="0">
                <a:latin typeface="Arial" panose="020B0604020202020204" pitchFamily="34" charset="0"/>
              </a:rPr>
              <a:t>Prayer for the People </a:t>
            </a:r>
          </a:p>
          <a:p>
            <a:pPr eaLnBrk="1" hangingPunct="1">
              <a:spcBef>
                <a:spcPct val="0"/>
              </a:spcBef>
              <a:spcAft>
                <a:spcPts val="600"/>
              </a:spcAft>
            </a:pPr>
            <a:r>
              <a:rPr lang="en-US" altLang="en-US" sz="1400" dirty="0">
                <a:latin typeface="Arial" panose="020B0604020202020204" pitchFamily="34" charset="0"/>
              </a:rPr>
              <a:t>Shekinah Glory </a:t>
            </a:r>
          </a:p>
          <a:p>
            <a:pPr eaLnBrk="1" hangingPunct="1">
              <a:spcBef>
                <a:spcPct val="0"/>
              </a:spcBef>
              <a:spcAft>
                <a:spcPts val="600"/>
              </a:spcAft>
            </a:pPr>
            <a:r>
              <a:rPr lang="en-US" altLang="en-US" sz="1400" dirty="0">
                <a:latin typeface="Arial" panose="020B0604020202020204" pitchFamily="34" charset="0"/>
              </a:rPr>
              <a:t>Covenant of God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459" name="Title 1">
            <a:extLst>
              <a:ext uri="{FF2B5EF4-FFF2-40B4-BE49-F238E27FC236}">
                <a16:creationId xmlns:a16="http://schemas.microsoft.com/office/drawing/2014/main" id="{14D9DFDD-85F8-4A31-9ECA-0EC74946A5E3}"/>
              </a:ext>
            </a:extLst>
          </p:cNvPr>
          <p:cNvSpPr>
            <a:spLocks noGrp="1"/>
          </p:cNvSpPr>
          <p:nvPr>
            <p:ph type="title"/>
          </p:nvPr>
        </p:nvSpPr>
        <p:spPr>
          <a:xfrm>
            <a:off x="457200" y="176213"/>
            <a:ext cx="8229600" cy="814387"/>
          </a:xfrm>
        </p:spPr>
        <p:txBody>
          <a:bodyPr/>
          <a:lstStyle/>
          <a:p>
            <a:pPr eaLnBrk="1" hangingPunct="1"/>
            <a:r>
              <a:rPr lang="en-US" altLang="en-US" sz="4000" b="1" dirty="0"/>
              <a:t>Take </a:t>
            </a:r>
            <a:r>
              <a:rPr lang="en-US" altLang="en-US" sz="4000" b="1" dirty="0" err="1"/>
              <a:t>Away’s</a:t>
            </a:r>
            <a:r>
              <a:rPr lang="en-US" altLang="en-US" sz="4000" b="1" dirty="0"/>
              <a:t> </a:t>
            </a:r>
          </a:p>
        </p:txBody>
      </p:sp>
      <p:sp>
        <p:nvSpPr>
          <p:cNvPr id="19460" name="Content Placeholder 2">
            <a:extLst>
              <a:ext uri="{FF2B5EF4-FFF2-40B4-BE49-F238E27FC236}">
                <a16:creationId xmlns:a16="http://schemas.microsoft.com/office/drawing/2014/main" id="{37B9473C-E9D0-4D24-ADD9-51497F207640}"/>
              </a:ext>
            </a:extLst>
          </p:cNvPr>
          <p:cNvSpPr>
            <a:spLocks noGrp="1"/>
          </p:cNvSpPr>
          <p:nvPr>
            <p:ph idx="1"/>
          </p:nvPr>
        </p:nvSpPr>
        <p:spPr>
          <a:xfrm>
            <a:off x="457200" y="1143000"/>
            <a:ext cx="8229600" cy="5181600"/>
          </a:xfrm>
        </p:spPr>
        <p:txBody>
          <a:bodyPr/>
          <a:lstStyle/>
          <a:p>
            <a:pPr marL="514350" lvl="0" indent="-514350">
              <a:buFont typeface="+mj-lt"/>
              <a:buAutoNum type="arabicPeriod"/>
            </a:pPr>
            <a:r>
              <a:rPr lang="en-US" dirty="0"/>
              <a:t>Wisdom is the ability to look beyond the chaos of our world and see the Sovereign of the Universe working behind the scenes. </a:t>
            </a:r>
          </a:p>
          <a:p>
            <a:pPr marL="514350" lvl="0" indent="-514350">
              <a:buFont typeface="+mj-lt"/>
              <a:buAutoNum type="arabicPeriod"/>
            </a:pPr>
            <a:r>
              <a:rPr lang="en-US" dirty="0"/>
              <a:t>Wisdom is gained by submitting ourselves to Christ and His Word. </a:t>
            </a:r>
          </a:p>
          <a:p>
            <a:pPr marL="514350" lvl="0" indent="-514350">
              <a:buFont typeface="+mj-lt"/>
              <a:buAutoNum type="arabicPeriod"/>
            </a:pPr>
            <a:r>
              <a:rPr lang="en-US" dirty="0"/>
              <a:t>Wisdom it using what we have learned in the word and applying it to daily life. Heb.5:11</a:t>
            </a:r>
          </a:p>
          <a:p>
            <a:pPr marL="514350" lvl="0" indent="-514350">
              <a:buFont typeface="+mj-lt"/>
              <a:buAutoNum type="arabicPeriod"/>
            </a:pPr>
            <a:r>
              <a:rPr lang="en-US" dirty="0"/>
              <a:t>Wisdom is given by the Lord generously when we seek it. </a:t>
            </a:r>
            <a:r>
              <a:rPr lang="en-US" altLang="en-US" dirty="0"/>
              <a:t>James 1:5; 3:13-18 </a:t>
            </a:r>
            <a:endParaRPr lang="en-US" dirty="0"/>
          </a:p>
        </p:txBody>
      </p:sp>
    </p:spTree>
    <p:extLst>
      <p:ext uri="{BB962C8B-B14F-4D97-AF65-F5344CB8AC3E}">
        <p14:creationId xmlns:p14="http://schemas.microsoft.com/office/powerpoint/2010/main" val="258151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459" name="Title 1">
            <a:extLst>
              <a:ext uri="{FF2B5EF4-FFF2-40B4-BE49-F238E27FC236}">
                <a16:creationId xmlns:a16="http://schemas.microsoft.com/office/drawing/2014/main" id="{14D9DFDD-85F8-4A31-9ECA-0EC74946A5E3}"/>
              </a:ext>
            </a:extLst>
          </p:cNvPr>
          <p:cNvSpPr>
            <a:spLocks noGrp="1"/>
          </p:cNvSpPr>
          <p:nvPr>
            <p:ph type="title"/>
          </p:nvPr>
        </p:nvSpPr>
        <p:spPr>
          <a:xfrm>
            <a:off x="457200" y="323533"/>
            <a:ext cx="8229600" cy="814387"/>
          </a:xfrm>
        </p:spPr>
        <p:txBody>
          <a:bodyPr/>
          <a:lstStyle/>
          <a:p>
            <a:pPr eaLnBrk="1" hangingPunct="1"/>
            <a:r>
              <a:rPr lang="en-US" altLang="en-US" sz="4000" b="1" dirty="0"/>
              <a:t>Charting Ecclesiastes </a:t>
            </a:r>
          </a:p>
        </p:txBody>
      </p:sp>
      <p:sp>
        <p:nvSpPr>
          <p:cNvPr id="19460" name="Content Placeholder 2">
            <a:extLst>
              <a:ext uri="{FF2B5EF4-FFF2-40B4-BE49-F238E27FC236}">
                <a16:creationId xmlns:a16="http://schemas.microsoft.com/office/drawing/2014/main" id="{37B9473C-E9D0-4D24-ADD9-51497F207640}"/>
              </a:ext>
            </a:extLst>
          </p:cNvPr>
          <p:cNvSpPr>
            <a:spLocks noGrp="1"/>
          </p:cNvSpPr>
          <p:nvPr>
            <p:ph idx="1"/>
          </p:nvPr>
        </p:nvSpPr>
        <p:spPr>
          <a:xfrm>
            <a:off x="457200" y="1143000"/>
            <a:ext cx="8229600" cy="5181600"/>
          </a:xfrm>
        </p:spPr>
        <p:txBody>
          <a:bodyPr/>
          <a:lstStyle/>
          <a:p>
            <a:pPr marL="514350" lvl="0" indent="-514350">
              <a:buFont typeface="+mj-lt"/>
              <a:buAutoNum type="arabicPeriod"/>
            </a:pPr>
            <a:r>
              <a:rPr lang="en-US" sz="2800" dirty="0"/>
              <a:t>Read through the book several times and look for natural breaks, change of argument, different kinds of literature. Solomon explores time in Chap. 3 with antithetical statements. </a:t>
            </a:r>
            <a:r>
              <a:rPr lang="en-US" sz="2800" dirty="0" err="1"/>
              <a:t>Ecc</a:t>
            </a:r>
            <a:r>
              <a:rPr lang="en-US" sz="2800" dirty="0"/>
              <a:t>. 1-6 is Solomon’s search or exploration, in </a:t>
            </a:r>
            <a:r>
              <a:rPr lang="en-US" sz="2800" dirty="0" err="1"/>
              <a:t>Ecc</a:t>
            </a:r>
            <a:r>
              <a:rPr lang="en-US" sz="2800" dirty="0"/>
              <a:t>. 7-11 Solomon shares his counsel through proverbs.</a:t>
            </a:r>
          </a:p>
          <a:p>
            <a:pPr marL="514350" lvl="0" indent="-514350">
              <a:buFont typeface="+mj-lt"/>
              <a:buAutoNum type="arabicPeriod"/>
            </a:pPr>
            <a:r>
              <a:rPr lang="en-US" sz="2800" dirty="0"/>
              <a:t>Try to capture each section with a word or phrase. </a:t>
            </a:r>
          </a:p>
          <a:p>
            <a:pPr marL="514350" lvl="0" indent="-514350">
              <a:buFont typeface="+mj-lt"/>
              <a:buAutoNum type="arabicPeriod"/>
            </a:pPr>
            <a:r>
              <a:rPr lang="en-US" sz="2800" dirty="0"/>
              <a:t> Try to show the movement of the book. </a:t>
            </a:r>
          </a:p>
          <a:p>
            <a:pPr marL="514350" lvl="0" indent="-514350">
              <a:buFont typeface="+mj-lt"/>
              <a:buAutoNum type="arabicPeriod"/>
            </a:pPr>
            <a:r>
              <a:rPr lang="en-US" sz="2800" dirty="0"/>
              <a:t>Summarize in the bottom of the chart the content that supports the word or phrase that you used to separate the sections. </a:t>
            </a:r>
          </a:p>
          <a:p>
            <a:pPr marL="514350" lvl="0" indent="-514350">
              <a:buFont typeface="+mj-lt"/>
              <a:buAutoNum type="arabicPeriod"/>
            </a:pPr>
            <a:endParaRPr lang="en-US" sz="2800" dirty="0"/>
          </a:p>
          <a:p>
            <a:pPr marL="514350" lvl="0" indent="-514350">
              <a:buFont typeface="+mj-lt"/>
              <a:buAutoNum type="arabicPeriod"/>
            </a:pPr>
            <a:endParaRPr lang="en-US" sz="2800" dirty="0"/>
          </a:p>
          <a:p>
            <a:pPr marL="514350" lvl="0" indent="-514350">
              <a:buFont typeface="+mj-lt"/>
              <a:buAutoNum type="arabicPeriod"/>
            </a:pPr>
            <a:endParaRPr lang="en-US" dirty="0"/>
          </a:p>
        </p:txBody>
      </p:sp>
    </p:spTree>
    <p:extLst>
      <p:ext uri="{BB962C8B-B14F-4D97-AF65-F5344CB8AC3E}">
        <p14:creationId xmlns:p14="http://schemas.microsoft.com/office/powerpoint/2010/main" val="62858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459" name="Title 1">
            <a:extLst>
              <a:ext uri="{FF2B5EF4-FFF2-40B4-BE49-F238E27FC236}">
                <a16:creationId xmlns:a16="http://schemas.microsoft.com/office/drawing/2014/main" id="{14D9DFDD-85F8-4A31-9ECA-0EC74946A5E3}"/>
              </a:ext>
            </a:extLst>
          </p:cNvPr>
          <p:cNvSpPr>
            <a:spLocks noGrp="1"/>
          </p:cNvSpPr>
          <p:nvPr>
            <p:ph type="title"/>
          </p:nvPr>
        </p:nvSpPr>
        <p:spPr>
          <a:xfrm>
            <a:off x="457200" y="323533"/>
            <a:ext cx="8229600" cy="814387"/>
          </a:xfrm>
        </p:spPr>
        <p:txBody>
          <a:bodyPr/>
          <a:lstStyle/>
          <a:p>
            <a:pPr eaLnBrk="1" hangingPunct="1"/>
            <a:r>
              <a:rPr lang="en-US" altLang="en-US" sz="4000" b="1" dirty="0"/>
              <a:t>Treat Scriptures like literature </a:t>
            </a:r>
          </a:p>
        </p:txBody>
      </p:sp>
      <p:sp>
        <p:nvSpPr>
          <p:cNvPr id="19460" name="Content Placeholder 2">
            <a:extLst>
              <a:ext uri="{FF2B5EF4-FFF2-40B4-BE49-F238E27FC236}">
                <a16:creationId xmlns:a16="http://schemas.microsoft.com/office/drawing/2014/main" id="{37B9473C-E9D0-4D24-ADD9-51497F207640}"/>
              </a:ext>
            </a:extLst>
          </p:cNvPr>
          <p:cNvSpPr>
            <a:spLocks noGrp="1"/>
          </p:cNvSpPr>
          <p:nvPr>
            <p:ph idx="1"/>
          </p:nvPr>
        </p:nvSpPr>
        <p:spPr>
          <a:xfrm>
            <a:off x="457200" y="1143000"/>
            <a:ext cx="8229600" cy="5181600"/>
          </a:xfrm>
        </p:spPr>
        <p:txBody>
          <a:bodyPr/>
          <a:lstStyle/>
          <a:p>
            <a:pPr marL="514350" lvl="0" indent="-514350">
              <a:buFont typeface="+mj-lt"/>
              <a:buAutoNum type="arabicPeriod"/>
            </a:pPr>
            <a:r>
              <a:rPr lang="en-US" sz="2800" dirty="0"/>
              <a:t>Sentences is a group of words that express a complete thought with a subject and predicate. </a:t>
            </a:r>
          </a:p>
          <a:p>
            <a:pPr marL="514350" lvl="0" indent="-514350">
              <a:buFont typeface="+mj-lt"/>
              <a:buAutoNum type="arabicPeriod"/>
            </a:pPr>
            <a:r>
              <a:rPr lang="en-US" sz="2800" dirty="0"/>
              <a:t>A paragraph is a group of sentences that support a major theme or concept. </a:t>
            </a:r>
          </a:p>
          <a:p>
            <a:pPr marL="514350" lvl="0" indent="-514350">
              <a:buFont typeface="+mj-lt"/>
              <a:buAutoNum type="arabicPeriod"/>
            </a:pPr>
            <a:r>
              <a:rPr lang="en-US" sz="2800" dirty="0"/>
              <a:t>A section is a group of paragraphs that support a major theme or concept  or contribute to the flow of an argument. </a:t>
            </a:r>
          </a:p>
          <a:p>
            <a:pPr marL="514350" lvl="0" indent="-514350">
              <a:buFont typeface="+mj-lt"/>
              <a:buAutoNum type="arabicPeriod"/>
            </a:pPr>
            <a:r>
              <a:rPr lang="en-US" sz="2800" dirty="0"/>
              <a:t>The Bible uses many different styles of literature such as prose, poetry, narrative (gospel, historical, persona), letters, genealogy, apocalyptic imagery, etc.  </a:t>
            </a:r>
          </a:p>
          <a:p>
            <a:pPr marL="514350" lvl="0" indent="-514350">
              <a:buFont typeface="+mj-lt"/>
              <a:buAutoNum type="arabicPeriod"/>
            </a:pPr>
            <a:endParaRPr lang="en-US" sz="2800" dirty="0"/>
          </a:p>
          <a:p>
            <a:pPr marL="514350" lvl="0" indent="-514350">
              <a:buFont typeface="+mj-lt"/>
              <a:buAutoNum type="arabicPeriod"/>
            </a:pPr>
            <a:endParaRPr lang="en-US" dirty="0"/>
          </a:p>
        </p:txBody>
      </p:sp>
    </p:spTree>
    <p:extLst>
      <p:ext uri="{BB962C8B-B14F-4D97-AF65-F5344CB8AC3E}">
        <p14:creationId xmlns:p14="http://schemas.microsoft.com/office/powerpoint/2010/main" val="169837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7967"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459" name="Title 1">
            <a:extLst>
              <a:ext uri="{FF2B5EF4-FFF2-40B4-BE49-F238E27FC236}">
                <a16:creationId xmlns:a16="http://schemas.microsoft.com/office/drawing/2014/main" id="{14D9DFDD-85F8-4A31-9ECA-0EC74946A5E3}"/>
              </a:ext>
            </a:extLst>
          </p:cNvPr>
          <p:cNvSpPr>
            <a:spLocks noGrp="1"/>
          </p:cNvSpPr>
          <p:nvPr>
            <p:ph type="title"/>
          </p:nvPr>
        </p:nvSpPr>
        <p:spPr>
          <a:xfrm>
            <a:off x="1066799" y="645558"/>
            <a:ext cx="7772399" cy="597820"/>
          </a:xfrm>
        </p:spPr>
        <p:txBody>
          <a:bodyPr/>
          <a:lstStyle/>
          <a:p>
            <a:pPr eaLnBrk="1" hangingPunct="1"/>
            <a:r>
              <a:rPr lang="en-US" altLang="en-US" sz="2800" b="1" dirty="0"/>
              <a:t>Discovering a Life of Fullness in an Empty World </a:t>
            </a:r>
          </a:p>
        </p:txBody>
      </p:sp>
      <p:sp>
        <p:nvSpPr>
          <p:cNvPr id="2" name="Rectangle 1">
            <a:extLst>
              <a:ext uri="{FF2B5EF4-FFF2-40B4-BE49-F238E27FC236}">
                <a16:creationId xmlns:a16="http://schemas.microsoft.com/office/drawing/2014/main" id="{42C5FD1D-D5A8-4A2D-AF03-2A8085793784}"/>
              </a:ext>
            </a:extLst>
          </p:cNvPr>
          <p:cNvSpPr/>
          <p:nvPr/>
        </p:nvSpPr>
        <p:spPr>
          <a:xfrm>
            <a:off x="304801" y="2819400"/>
            <a:ext cx="8229599" cy="3352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arallelogram 2">
            <a:extLst>
              <a:ext uri="{FF2B5EF4-FFF2-40B4-BE49-F238E27FC236}">
                <a16:creationId xmlns:a16="http://schemas.microsoft.com/office/drawing/2014/main" id="{AE4DC175-2FD9-4F64-9F3E-3D45C60CAD48}"/>
              </a:ext>
            </a:extLst>
          </p:cNvPr>
          <p:cNvSpPr/>
          <p:nvPr/>
        </p:nvSpPr>
        <p:spPr>
          <a:xfrm>
            <a:off x="304801" y="1181100"/>
            <a:ext cx="8656982" cy="1638300"/>
          </a:xfrm>
          <a:prstGeom prst="parallelogram">
            <a:avLst>
              <a:gd name="adj" fmla="val 2693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 name="Straight Connector 5">
            <a:extLst>
              <a:ext uri="{FF2B5EF4-FFF2-40B4-BE49-F238E27FC236}">
                <a16:creationId xmlns:a16="http://schemas.microsoft.com/office/drawing/2014/main" id="{649EE398-5FF9-4905-8BF4-3E592FEC490B}"/>
              </a:ext>
            </a:extLst>
          </p:cNvPr>
          <p:cNvCxnSpPr/>
          <p:nvPr/>
        </p:nvCxnSpPr>
        <p:spPr>
          <a:xfrm flipH="1">
            <a:off x="1676400" y="1181100"/>
            <a:ext cx="457200" cy="1638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AB7E59D-46B2-4D84-841F-E989ED9FCD70}"/>
              </a:ext>
            </a:extLst>
          </p:cNvPr>
          <p:cNvCxnSpPr/>
          <p:nvPr/>
        </p:nvCxnSpPr>
        <p:spPr>
          <a:xfrm flipH="1">
            <a:off x="4565374" y="1181100"/>
            <a:ext cx="457200" cy="1638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C2364-7D19-4F0F-9F95-E96999C675F4}"/>
              </a:ext>
            </a:extLst>
          </p:cNvPr>
          <p:cNvCxnSpPr/>
          <p:nvPr/>
        </p:nvCxnSpPr>
        <p:spPr>
          <a:xfrm flipH="1">
            <a:off x="7315200" y="1181100"/>
            <a:ext cx="457200" cy="1638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4E0381-E491-4515-B05B-D409DEFE55DB}"/>
              </a:ext>
            </a:extLst>
          </p:cNvPr>
          <p:cNvSpPr txBox="1"/>
          <p:nvPr/>
        </p:nvSpPr>
        <p:spPr>
          <a:xfrm rot="17309737">
            <a:off x="25227" y="1641342"/>
            <a:ext cx="2209800" cy="707886"/>
          </a:xfrm>
          <a:prstGeom prst="rect">
            <a:avLst/>
          </a:prstGeom>
          <a:noFill/>
        </p:spPr>
        <p:txBody>
          <a:bodyPr wrap="square" rtlCol="0">
            <a:spAutoFit/>
          </a:bodyPr>
          <a:lstStyle/>
          <a:p>
            <a:pPr algn="ctr"/>
            <a:r>
              <a:rPr lang="en-US" sz="2000" b="1" dirty="0"/>
              <a:t>The </a:t>
            </a:r>
          </a:p>
          <a:p>
            <a:pPr algn="ctr"/>
            <a:r>
              <a:rPr lang="en-US" sz="2000" b="1" dirty="0"/>
              <a:t>Preacher </a:t>
            </a:r>
          </a:p>
        </p:txBody>
      </p:sp>
      <p:cxnSp>
        <p:nvCxnSpPr>
          <p:cNvPr id="9" name="Straight Connector 8">
            <a:extLst>
              <a:ext uri="{FF2B5EF4-FFF2-40B4-BE49-F238E27FC236}">
                <a16:creationId xmlns:a16="http://schemas.microsoft.com/office/drawing/2014/main" id="{07E403CF-DC58-4AE2-921B-B24B42027AD4}"/>
              </a:ext>
            </a:extLst>
          </p:cNvPr>
          <p:cNvCxnSpPr>
            <a:cxnSpLocks/>
          </p:cNvCxnSpPr>
          <p:nvPr/>
        </p:nvCxnSpPr>
        <p:spPr>
          <a:xfrm>
            <a:off x="311428" y="3201952"/>
            <a:ext cx="8229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74FFF2-EEB5-4E32-ACCB-D36EEEA9BEBE}"/>
              </a:ext>
            </a:extLst>
          </p:cNvPr>
          <p:cNvCxnSpPr>
            <a:cxnSpLocks/>
          </p:cNvCxnSpPr>
          <p:nvPr/>
        </p:nvCxnSpPr>
        <p:spPr>
          <a:xfrm>
            <a:off x="1676400" y="2819400"/>
            <a:ext cx="0" cy="3352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5E100E-D036-42E6-853D-2F8B8E0AE304}"/>
              </a:ext>
            </a:extLst>
          </p:cNvPr>
          <p:cNvCxnSpPr>
            <a:cxnSpLocks/>
          </p:cNvCxnSpPr>
          <p:nvPr/>
        </p:nvCxnSpPr>
        <p:spPr>
          <a:xfrm>
            <a:off x="4572000" y="2819400"/>
            <a:ext cx="0" cy="3352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EBF0F1-DA7C-47E5-A65A-3CE3D465B8B6}"/>
              </a:ext>
            </a:extLst>
          </p:cNvPr>
          <p:cNvCxnSpPr>
            <a:cxnSpLocks/>
          </p:cNvCxnSpPr>
          <p:nvPr/>
        </p:nvCxnSpPr>
        <p:spPr>
          <a:xfrm>
            <a:off x="7326923" y="2819400"/>
            <a:ext cx="0" cy="3352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77B216-FDB3-49CA-9E27-9FAF08A426ED}"/>
              </a:ext>
            </a:extLst>
          </p:cNvPr>
          <p:cNvSpPr txBox="1"/>
          <p:nvPr/>
        </p:nvSpPr>
        <p:spPr>
          <a:xfrm>
            <a:off x="1676393" y="2819400"/>
            <a:ext cx="6858007" cy="369332"/>
          </a:xfrm>
          <a:prstGeom prst="rect">
            <a:avLst/>
          </a:prstGeom>
          <a:noFill/>
          <a:ln>
            <a:noFill/>
          </a:ln>
        </p:spPr>
        <p:txBody>
          <a:bodyPr wrap="square" rtlCol="0">
            <a:spAutoFit/>
          </a:bodyPr>
          <a:lstStyle/>
          <a:p>
            <a:r>
              <a:rPr lang="en-US" dirty="0"/>
              <a:t>Emptiness of Exploration      Exasperation of Mystery    Exaltation </a:t>
            </a:r>
          </a:p>
        </p:txBody>
      </p:sp>
      <p:sp>
        <p:nvSpPr>
          <p:cNvPr id="18" name="TextBox 17">
            <a:extLst>
              <a:ext uri="{FF2B5EF4-FFF2-40B4-BE49-F238E27FC236}">
                <a16:creationId xmlns:a16="http://schemas.microsoft.com/office/drawing/2014/main" id="{1F6641C4-B073-432D-87ED-75D24E1B45D7}"/>
              </a:ext>
            </a:extLst>
          </p:cNvPr>
          <p:cNvSpPr txBox="1"/>
          <p:nvPr/>
        </p:nvSpPr>
        <p:spPr>
          <a:xfrm>
            <a:off x="1870647" y="2172299"/>
            <a:ext cx="1295400" cy="369332"/>
          </a:xfrm>
          <a:prstGeom prst="rect">
            <a:avLst/>
          </a:prstGeom>
          <a:noFill/>
        </p:spPr>
        <p:txBody>
          <a:bodyPr wrap="square" rtlCol="0">
            <a:spAutoFit/>
          </a:bodyPr>
          <a:lstStyle/>
          <a:p>
            <a:r>
              <a:rPr lang="en-US" b="1" dirty="0"/>
              <a:t>Cynicism </a:t>
            </a:r>
          </a:p>
        </p:txBody>
      </p:sp>
      <p:sp>
        <p:nvSpPr>
          <p:cNvPr id="24" name="TextBox 23">
            <a:extLst>
              <a:ext uri="{FF2B5EF4-FFF2-40B4-BE49-F238E27FC236}">
                <a16:creationId xmlns:a16="http://schemas.microsoft.com/office/drawing/2014/main" id="{0AF4D5E7-AB32-4759-A9E2-6212140BB8BE}"/>
              </a:ext>
            </a:extLst>
          </p:cNvPr>
          <p:cNvSpPr txBox="1"/>
          <p:nvPr/>
        </p:nvSpPr>
        <p:spPr>
          <a:xfrm>
            <a:off x="3699485" y="1582747"/>
            <a:ext cx="1295400" cy="369332"/>
          </a:xfrm>
          <a:prstGeom prst="rect">
            <a:avLst/>
          </a:prstGeom>
          <a:noFill/>
        </p:spPr>
        <p:txBody>
          <a:bodyPr wrap="square" rtlCol="0">
            <a:spAutoFit/>
          </a:bodyPr>
          <a:lstStyle/>
          <a:p>
            <a:r>
              <a:rPr lang="en-US" b="1" dirty="0"/>
              <a:t>Fatalism  </a:t>
            </a:r>
          </a:p>
        </p:txBody>
      </p:sp>
      <p:sp>
        <p:nvSpPr>
          <p:cNvPr id="25" name="TextBox 24">
            <a:extLst>
              <a:ext uri="{FF2B5EF4-FFF2-40B4-BE49-F238E27FC236}">
                <a16:creationId xmlns:a16="http://schemas.microsoft.com/office/drawing/2014/main" id="{79393B82-8806-4A79-8FBC-BED44BFA71D7}"/>
              </a:ext>
            </a:extLst>
          </p:cNvPr>
          <p:cNvSpPr txBox="1"/>
          <p:nvPr/>
        </p:nvSpPr>
        <p:spPr>
          <a:xfrm>
            <a:off x="4963007" y="1381479"/>
            <a:ext cx="1450091" cy="369332"/>
          </a:xfrm>
          <a:prstGeom prst="rect">
            <a:avLst/>
          </a:prstGeom>
          <a:noFill/>
        </p:spPr>
        <p:txBody>
          <a:bodyPr wrap="square" rtlCol="0">
            <a:spAutoFit/>
          </a:bodyPr>
          <a:lstStyle/>
          <a:p>
            <a:r>
              <a:rPr lang="en-US" b="1" dirty="0"/>
              <a:t>Frustration </a:t>
            </a:r>
          </a:p>
        </p:txBody>
      </p:sp>
      <p:sp>
        <p:nvSpPr>
          <p:cNvPr id="26" name="TextBox 25">
            <a:extLst>
              <a:ext uri="{FF2B5EF4-FFF2-40B4-BE49-F238E27FC236}">
                <a16:creationId xmlns:a16="http://schemas.microsoft.com/office/drawing/2014/main" id="{62E6B836-21A7-4154-892E-6FB4EEF426EB}"/>
              </a:ext>
            </a:extLst>
          </p:cNvPr>
          <p:cNvSpPr txBox="1"/>
          <p:nvPr/>
        </p:nvSpPr>
        <p:spPr>
          <a:xfrm>
            <a:off x="5889148" y="2191899"/>
            <a:ext cx="1216283" cy="369332"/>
          </a:xfrm>
          <a:prstGeom prst="rect">
            <a:avLst/>
          </a:prstGeom>
          <a:noFill/>
        </p:spPr>
        <p:txBody>
          <a:bodyPr wrap="square" rtlCol="0">
            <a:spAutoFit/>
          </a:bodyPr>
          <a:lstStyle/>
          <a:p>
            <a:r>
              <a:rPr lang="en-US" b="1" dirty="0"/>
              <a:t>Wisdom  </a:t>
            </a:r>
          </a:p>
        </p:txBody>
      </p:sp>
      <p:sp>
        <p:nvSpPr>
          <p:cNvPr id="27" name="TextBox 26">
            <a:extLst>
              <a:ext uri="{FF2B5EF4-FFF2-40B4-BE49-F238E27FC236}">
                <a16:creationId xmlns:a16="http://schemas.microsoft.com/office/drawing/2014/main" id="{AF95CB04-55D8-441B-B4AF-1525CEA48F6B}"/>
              </a:ext>
            </a:extLst>
          </p:cNvPr>
          <p:cNvSpPr txBox="1"/>
          <p:nvPr/>
        </p:nvSpPr>
        <p:spPr>
          <a:xfrm>
            <a:off x="6770072" y="1764419"/>
            <a:ext cx="785768" cy="369332"/>
          </a:xfrm>
          <a:prstGeom prst="rect">
            <a:avLst/>
          </a:prstGeom>
          <a:noFill/>
        </p:spPr>
        <p:txBody>
          <a:bodyPr wrap="square" rtlCol="0">
            <a:spAutoFit/>
          </a:bodyPr>
          <a:lstStyle/>
          <a:p>
            <a:r>
              <a:rPr lang="en-US" b="1" dirty="0"/>
              <a:t>Folly   </a:t>
            </a:r>
          </a:p>
        </p:txBody>
      </p:sp>
      <p:sp>
        <p:nvSpPr>
          <p:cNvPr id="28" name="TextBox 27">
            <a:extLst>
              <a:ext uri="{FF2B5EF4-FFF2-40B4-BE49-F238E27FC236}">
                <a16:creationId xmlns:a16="http://schemas.microsoft.com/office/drawing/2014/main" id="{5750A888-05CC-4241-A6D5-7A8E10BE27E6}"/>
              </a:ext>
            </a:extLst>
          </p:cNvPr>
          <p:cNvSpPr txBox="1"/>
          <p:nvPr/>
        </p:nvSpPr>
        <p:spPr>
          <a:xfrm>
            <a:off x="7639217" y="1967291"/>
            <a:ext cx="974593" cy="646331"/>
          </a:xfrm>
          <a:prstGeom prst="rect">
            <a:avLst/>
          </a:prstGeom>
          <a:noFill/>
        </p:spPr>
        <p:txBody>
          <a:bodyPr wrap="square" rtlCol="0">
            <a:spAutoFit/>
          </a:bodyPr>
          <a:lstStyle/>
          <a:p>
            <a:r>
              <a:rPr lang="en-US" b="1" dirty="0"/>
              <a:t>Fear </a:t>
            </a:r>
          </a:p>
          <a:p>
            <a:r>
              <a:rPr lang="en-US" sz="1600" dirty="0"/>
              <a:t>12:1-14</a:t>
            </a:r>
            <a:r>
              <a:rPr lang="en-US" b="1" dirty="0"/>
              <a:t>  </a:t>
            </a:r>
          </a:p>
        </p:txBody>
      </p:sp>
      <p:sp>
        <p:nvSpPr>
          <p:cNvPr id="29" name="TextBox 28">
            <a:extLst>
              <a:ext uri="{FF2B5EF4-FFF2-40B4-BE49-F238E27FC236}">
                <a16:creationId xmlns:a16="http://schemas.microsoft.com/office/drawing/2014/main" id="{DA9E1494-26E7-47C5-86F2-CCEF1BA09906}"/>
              </a:ext>
            </a:extLst>
          </p:cNvPr>
          <p:cNvSpPr txBox="1"/>
          <p:nvPr/>
        </p:nvSpPr>
        <p:spPr>
          <a:xfrm>
            <a:off x="8034923" y="1466426"/>
            <a:ext cx="785768" cy="369332"/>
          </a:xfrm>
          <a:prstGeom prst="rect">
            <a:avLst/>
          </a:prstGeom>
          <a:noFill/>
        </p:spPr>
        <p:txBody>
          <a:bodyPr wrap="square" rtlCol="0">
            <a:spAutoFit/>
          </a:bodyPr>
          <a:lstStyle/>
          <a:p>
            <a:r>
              <a:rPr lang="en-US" b="1" dirty="0"/>
              <a:t>Faith</a:t>
            </a:r>
          </a:p>
        </p:txBody>
      </p:sp>
      <p:sp>
        <p:nvSpPr>
          <p:cNvPr id="19" name="TextBox 18">
            <a:extLst>
              <a:ext uri="{FF2B5EF4-FFF2-40B4-BE49-F238E27FC236}">
                <a16:creationId xmlns:a16="http://schemas.microsoft.com/office/drawing/2014/main" id="{E02716EE-4387-41C2-AB15-6AEDCA736A14}"/>
              </a:ext>
            </a:extLst>
          </p:cNvPr>
          <p:cNvSpPr txBox="1"/>
          <p:nvPr/>
        </p:nvSpPr>
        <p:spPr>
          <a:xfrm>
            <a:off x="304801" y="3200400"/>
            <a:ext cx="1371592" cy="2862322"/>
          </a:xfrm>
          <a:prstGeom prst="rect">
            <a:avLst/>
          </a:prstGeom>
          <a:noFill/>
          <a:ln>
            <a:noFill/>
          </a:ln>
        </p:spPr>
        <p:txBody>
          <a:bodyPr wrap="square" rtlCol="0">
            <a:spAutoFit/>
          </a:bodyPr>
          <a:lstStyle/>
          <a:p>
            <a:pPr algn="ctr"/>
            <a:r>
              <a:rPr lang="en-US" dirty="0"/>
              <a:t>Vs.1:1-18 </a:t>
            </a:r>
          </a:p>
          <a:p>
            <a:pPr algn="ctr"/>
            <a:r>
              <a:rPr lang="en-US" dirty="0"/>
              <a:t>Preacher </a:t>
            </a:r>
          </a:p>
          <a:p>
            <a:pPr algn="ctr"/>
            <a:r>
              <a:rPr lang="en-US" dirty="0"/>
              <a:t>Precept</a:t>
            </a:r>
          </a:p>
          <a:p>
            <a:pPr algn="ctr"/>
            <a:r>
              <a:rPr lang="en-US" dirty="0"/>
              <a:t>Poem</a:t>
            </a:r>
          </a:p>
          <a:p>
            <a:pPr algn="ctr"/>
            <a:r>
              <a:rPr lang="en-US" dirty="0"/>
              <a:t>Problem</a:t>
            </a:r>
          </a:p>
          <a:p>
            <a:pPr algn="ctr"/>
            <a:endParaRPr lang="en-US" i="1" dirty="0"/>
          </a:p>
          <a:p>
            <a:pPr algn="ctr"/>
            <a:r>
              <a:rPr lang="en-US" i="1" dirty="0"/>
              <a:t>Explore everything under the sun </a:t>
            </a:r>
          </a:p>
        </p:txBody>
      </p:sp>
      <p:sp>
        <p:nvSpPr>
          <p:cNvPr id="22" name="TextBox 21">
            <a:extLst>
              <a:ext uri="{FF2B5EF4-FFF2-40B4-BE49-F238E27FC236}">
                <a16:creationId xmlns:a16="http://schemas.microsoft.com/office/drawing/2014/main" id="{568816D6-8B22-4A6F-A850-56E929C7D6F2}"/>
              </a:ext>
            </a:extLst>
          </p:cNvPr>
          <p:cNvSpPr txBox="1"/>
          <p:nvPr/>
        </p:nvSpPr>
        <p:spPr>
          <a:xfrm>
            <a:off x="1987820" y="3374411"/>
            <a:ext cx="2621135" cy="2585323"/>
          </a:xfrm>
          <a:prstGeom prst="rect">
            <a:avLst/>
          </a:prstGeom>
          <a:noFill/>
        </p:spPr>
        <p:txBody>
          <a:bodyPr wrap="square" rtlCol="0">
            <a:spAutoFit/>
          </a:bodyPr>
          <a:lstStyle/>
          <a:p>
            <a:pPr lvl="0"/>
            <a:r>
              <a:rPr lang="en-US" dirty="0"/>
              <a:t>Pleasure 2:1-3 </a:t>
            </a:r>
          </a:p>
          <a:p>
            <a:pPr lvl="0"/>
            <a:r>
              <a:rPr lang="en-US" dirty="0"/>
              <a:t>Possessions 2:4-11 </a:t>
            </a:r>
          </a:p>
          <a:p>
            <a:pPr lvl="0"/>
            <a:r>
              <a:rPr lang="en-US" dirty="0"/>
              <a:t>Madness/Folly 2:12-26 </a:t>
            </a:r>
          </a:p>
          <a:p>
            <a:pPr lvl="0"/>
            <a:r>
              <a:rPr lang="en-US" dirty="0"/>
              <a:t>Time 3:1-5 </a:t>
            </a:r>
          </a:p>
          <a:p>
            <a:pPr lvl="0"/>
            <a:r>
              <a:rPr lang="en-US" dirty="0"/>
              <a:t>Justice 3:16-4:3 </a:t>
            </a:r>
          </a:p>
          <a:p>
            <a:pPr lvl="0"/>
            <a:r>
              <a:rPr lang="en-US" dirty="0"/>
              <a:t>Labor 4:4-16 </a:t>
            </a:r>
          </a:p>
          <a:p>
            <a:pPr lvl="0"/>
            <a:r>
              <a:rPr lang="en-US" dirty="0"/>
              <a:t>Religion 5:1-7 </a:t>
            </a:r>
          </a:p>
          <a:p>
            <a:pPr lvl="0"/>
            <a:r>
              <a:rPr lang="en-US" dirty="0"/>
              <a:t>Riches 5:10-6:9 </a:t>
            </a:r>
          </a:p>
          <a:p>
            <a:r>
              <a:rPr lang="en-US" dirty="0"/>
              <a:t>Refrain 6:10-12</a:t>
            </a:r>
          </a:p>
        </p:txBody>
      </p:sp>
      <p:sp>
        <p:nvSpPr>
          <p:cNvPr id="23" name="TextBox 22">
            <a:extLst>
              <a:ext uri="{FF2B5EF4-FFF2-40B4-BE49-F238E27FC236}">
                <a16:creationId xmlns:a16="http://schemas.microsoft.com/office/drawing/2014/main" id="{B9C91FFD-335F-4BB1-8512-CDA3A41E8385}"/>
              </a:ext>
            </a:extLst>
          </p:cNvPr>
          <p:cNvSpPr txBox="1"/>
          <p:nvPr/>
        </p:nvSpPr>
        <p:spPr>
          <a:xfrm>
            <a:off x="4572000" y="3243470"/>
            <a:ext cx="2754922" cy="3077766"/>
          </a:xfrm>
          <a:prstGeom prst="rect">
            <a:avLst/>
          </a:prstGeom>
          <a:noFill/>
        </p:spPr>
        <p:txBody>
          <a:bodyPr wrap="square" rtlCol="0">
            <a:spAutoFit/>
          </a:bodyPr>
          <a:lstStyle/>
          <a:p>
            <a:pPr lvl="0"/>
            <a:r>
              <a:rPr lang="en-US" sz="1600" dirty="0"/>
              <a:t>Mystery of Suffering </a:t>
            </a:r>
            <a:r>
              <a:rPr lang="en-US" sz="1400" dirty="0"/>
              <a:t>7:1-14</a:t>
            </a:r>
          </a:p>
          <a:p>
            <a:pPr lvl="0"/>
            <a:r>
              <a:rPr lang="en-US" sz="1600" dirty="0"/>
              <a:t>Mystery of Wickedness &amp; righteousness </a:t>
            </a:r>
            <a:r>
              <a:rPr lang="en-US" sz="1400" dirty="0"/>
              <a:t>7:15-22</a:t>
            </a:r>
          </a:p>
          <a:p>
            <a:pPr lvl="0"/>
            <a:r>
              <a:rPr lang="en-US" sz="1600" dirty="0"/>
              <a:t>Mystery of Wisdom </a:t>
            </a:r>
            <a:r>
              <a:rPr lang="en-US" sz="1400" dirty="0"/>
              <a:t>7:23-8:1 </a:t>
            </a:r>
          </a:p>
          <a:p>
            <a:pPr lvl="0"/>
            <a:r>
              <a:rPr lang="en-US" sz="1600" dirty="0"/>
              <a:t>Mystery of Authority </a:t>
            </a:r>
            <a:r>
              <a:rPr lang="en-US" sz="1400" dirty="0"/>
              <a:t>8:2-9</a:t>
            </a:r>
          </a:p>
          <a:p>
            <a:pPr lvl="0"/>
            <a:r>
              <a:rPr lang="en-US" sz="1600" dirty="0"/>
              <a:t>Mystery of Mortality </a:t>
            </a:r>
            <a:r>
              <a:rPr lang="en-US" sz="1400" dirty="0"/>
              <a:t>8:10-9:12 </a:t>
            </a:r>
          </a:p>
          <a:p>
            <a:pPr lvl="0"/>
            <a:r>
              <a:rPr lang="en-US" sz="1600" dirty="0"/>
              <a:t>Mystery of Folly </a:t>
            </a:r>
            <a:r>
              <a:rPr lang="en-US" sz="1400" dirty="0"/>
              <a:t>10:1-20 </a:t>
            </a:r>
          </a:p>
          <a:p>
            <a:pPr lvl="0"/>
            <a:r>
              <a:rPr lang="en-US" sz="1600" dirty="0"/>
              <a:t>Mystery of Sowing &amp; Reaping </a:t>
            </a:r>
            <a:r>
              <a:rPr lang="en-US" sz="1400" dirty="0"/>
              <a:t>11:1-6 </a:t>
            </a:r>
          </a:p>
          <a:p>
            <a:pPr lvl="0"/>
            <a:r>
              <a:rPr lang="en-US" sz="1600" dirty="0"/>
              <a:t>Mystery of Life’s Brevity </a:t>
            </a:r>
            <a:r>
              <a:rPr lang="en-US" sz="1400" dirty="0"/>
              <a:t>11:7-10 </a:t>
            </a:r>
          </a:p>
          <a:p>
            <a:endParaRPr lang="en-US" dirty="0"/>
          </a:p>
        </p:txBody>
      </p:sp>
      <p:sp>
        <p:nvSpPr>
          <p:cNvPr id="30" name="TextBox 29">
            <a:extLst>
              <a:ext uri="{FF2B5EF4-FFF2-40B4-BE49-F238E27FC236}">
                <a16:creationId xmlns:a16="http://schemas.microsoft.com/office/drawing/2014/main" id="{902C261D-10DA-4A0D-AFAA-24BA3D6DAF37}"/>
              </a:ext>
            </a:extLst>
          </p:cNvPr>
          <p:cNvSpPr txBox="1"/>
          <p:nvPr/>
        </p:nvSpPr>
        <p:spPr>
          <a:xfrm>
            <a:off x="7315201" y="3196697"/>
            <a:ext cx="1225826" cy="2800767"/>
          </a:xfrm>
          <a:prstGeom prst="rect">
            <a:avLst/>
          </a:prstGeom>
          <a:noFill/>
        </p:spPr>
        <p:txBody>
          <a:bodyPr wrap="square" rtlCol="0">
            <a:spAutoFit/>
          </a:bodyPr>
          <a:lstStyle/>
          <a:p>
            <a:pPr algn="ctr"/>
            <a:r>
              <a:rPr lang="en-US" sz="1600" dirty="0"/>
              <a:t>12:1-14</a:t>
            </a:r>
          </a:p>
          <a:p>
            <a:pPr algn="ctr"/>
            <a:r>
              <a:rPr lang="en-US" sz="1600" dirty="0"/>
              <a:t>Remember</a:t>
            </a:r>
          </a:p>
          <a:p>
            <a:pPr algn="ctr"/>
            <a:r>
              <a:rPr lang="en-US" sz="1600" dirty="0"/>
              <a:t>Creator</a:t>
            </a:r>
          </a:p>
          <a:p>
            <a:pPr algn="ctr"/>
            <a:endParaRPr lang="en-US" sz="800" dirty="0"/>
          </a:p>
          <a:p>
            <a:pPr algn="ctr"/>
            <a:r>
              <a:rPr lang="en-US" sz="1600" dirty="0"/>
              <a:t>Remember Time </a:t>
            </a:r>
          </a:p>
          <a:p>
            <a:pPr algn="ctr"/>
            <a:endParaRPr lang="en-US" sz="800" dirty="0"/>
          </a:p>
          <a:p>
            <a:pPr algn="ctr"/>
            <a:r>
              <a:rPr lang="en-US" sz="1600" dirty="0"/>
              <a:t>Remember </a:t>
            </a:r>
          </a:p>
          <a:p>
            <a:pPr algn="ctr"/>
            <a:r>
              <a:rPr lang="en-US" sz="1600" dirty="0"/>
              <a:t>Commands</a:t>
            </a:r>
          </a:p>
          <a:p>
            <a:pPr algn="ctr"/>
            <a:r>
              <a:rPr lang="en-US" sz="1600" dirty="0"/>
              <a:t> </a:t>
            </a:r>
          </a:p>
          <a:p>
            <a:pPr algn="ctr"/>
            <a:r>
              <a:rPr lang="en-US" sz="1600" dirty="0"/>
              <a:t>Remember </a:t>
            </a:r>
          </a:p>
          <a:p>
            <a:pPr algn="ctr"/>
            <a:r>
              <a:rPr lang="en-US" sz="1600" dirty="0"/>
              <a:t>Fear God </a:t>
            </a:r>
          </a:p>
        </p:txBody>
      </p:sp>
      <p:sp>
        <p:nvSpPr>
          <p:cNvPr id="31" name="TextBox 30">
            <a:extLst>
              <a:ext uri="{FF2B5EF4-FFF2-40B4-BE49-F238E27FC236}">
                <a16:creationId xmlns:a16="http://schemas.microsoft.com/office/drawing/2014/main" id="{D39B3F30-1F35-4158-87F5-D9220B9828DD}"/>
              </a:ext>
            </a:extLst>
          </p:cNvPr>
          <p:cNvSpPr txBox="1"/>
          <p:nvPr/>
        </p:nvSpPr>
        <p:spPr>
          <a:xfrm>
            <a:off x="304801" y="6172200"/>
            <a:ext cx="8236226" cy="646331"/>
          </a:xfrm>
          <a:prstGeom prst="rect">
            <a:avLst/>
          </a:prstGeom>
          <a:noFill/>
          <a:ln>
            <a:noFill/>
          </a:ln>
        </p:spPr>
        <p:txBody>
          <a:bodyPr wrap="square" rtlCol="0">
            <a:spAutoFit/>
          </a:bodyPr>
          <a:lstStyle/>
          <a:p>
            <a:pPr algn="ctr"/>
            <a:r>
              <a:rPr lang="en-US" dirty="0"/>
              <a:t>12:13 The conclusion when all has been heard is fear God and keep His commandments because this applies to every person. </a:t>
            </a:r>
          </a:p>
        </p:txBody>
      </p:sp>
      <p:sp>
        <p:nvSpPr>
          <p:cNvPr id="19456" name="TextBox 19455">
            <a:extLst>
              <a:ext uri="{FF2B5EF4-FFF2-40B4-BE49-F238E27FC236}">
                <a16:creationId xmlns:a16="http://schemas.microsoft.com/office/drawing/2014/main" id="{31F8E379-7F74-4E72-9EB9-7C56385F657D}"/>
              </a:ext>
            </a:extLst>
          </p:cNvPr>
          <p:cNvSpPr txBox="1"/>
          <p:nvPr/>
        </p:nvSpPr>
        <p:spPr>
          <a:xfrm>
            <a:off x="3324922" y="94390"/>
            <a:ext cx="2514599" cy="523220"/>
          </a:xfrm>
          <a:prstGeom prst="rect">
            <a:avLst/>
          </a:prstGeom>
          <a:noFill/>
        </p:spPr>
        <p:txBody>
          <a:bodyPr wrap="square" rtlCol="0">
            <a:spAutoFit/>
          </a:bodyPr>
          <a:lstStyle/>
          <a:p>
            <a:r>
              <a:rPr lang="en-US" sz="2800" b="1" dirty="0"/>
              <a:t>Ecclesiastes </a:t>
            </a:r>
          </a:p>
        </p:txBody>
      </p:sp>
      <p:sp>
        <p:nvSpPr>
          <p:cNvPr id="36" name="TextBox 35">
            <a:extLst>
              <a:ext uri="{FF2B5EF4-FFF2-40B4-BE49-F238E27FC236}">
                <a16:creationId xmlns:a16="http://schemas.microsoft.com/office/drawing/2014/main" id="{D8D47EF6-B09A-47A2-94CE-0BC600A980F2}"/>
              </a:ext>
            </a:extLst>
          </p:cNvPr>
          <p:cNvSpPr txBox="1"/>
          <p:nvPr/>
        </p:nvSpPr>
        <p:spPr>
          <a:xfrm>
            <a:off x="5744803" y="23889"/>
            <a:ext cx="3286537" cy="584775"/>
          </a:xfrm>
          <a:prstGeom prst="rect">
            <a:avLst/>
          </a:prstGeom>
          <a:noFill/>
        </p:spPr>
        <p:txBody>
          <a:bodyPr wrap="square" rtlCol="0">
            <a:spAutoFit/>
          </a:bodyPr>
          <a:lstStyle/>
          <a:p>
            <a:r>
              <a:rPr lang="en-US" sz="1600" b="1" dirty="0"/>
              <a:t>Hebrew – </a:t>
            </a:r>
            <a:r>
              <a:rPr lang="en-US" sz="1600" b="1" dirty="0" err="1"/>
              <a:t>Koheleth</a:t>
            </a:r>
            <a:r>
              <a:rPr lang="en-US" sz="1600" b="1" dirty="0"/>
              <a:t> – Preacher </a:t>
            </a:r>
          </a:p>
          <a:p>
            <a:r>
              <a:rPr lang="en-US" sz="1600" b="1" dirty="0"/>
              <a:t>Greek – Ecclesia  - Gathering  </a:t>
            </a:r>
          </a:p>
        </p:txBody>
      </p:sp>
      <p:cxnSp>
        <p:nvCxnSpPr>
          <p:cNvPr id="19458" name="Straight Connector 19457">
            <a:extLst>
              <a:ext uri="{FF2B5EF4-FFF2-40B4-BE49-F238E27FC236}">
                <a16:creationId xmlns:a16="http://schemas.microsoft.com/office/drawing/2014/main" id="{44533EAF-788F-4E30-ACBF-FD5F913873F0}"/>
              </a:ext>
            </a:extLst>
          </p:cNvPr>
          <p:cNvCxnSpPr>
            <a:cxnSpLocks/>
          </p:cNvCxnSpPr>
          <p:nvPr/>
        </p:nvCxnSpPr>
        <p:spPr>
          <a:xfrm>
            <a:off x="2141567" y="1217104"/>
            <a:ext cx="2459065" cy="1628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64" name="Straight Connector 19463">
            <a:extLst>
              <a:ext uri="{FF2B5EF4-FFF2-40B4-BE49-F238E27FC236}">
                <a16:creationId xmlns:a16="http://schemas.microsoft.com/office/drawing/2014/main" id="{E107C828-A299-4AD4-B0E3-6FD13008306B}"/>
              </a:ext>
            </a:extLst>
          </p:cNvPr>
          <p:cNvCxnSpPr>
            <a:cxnSpLocks/>
          </p:cNvCxnSpPr>
          <p:nvPr/>
        </p:nvCxnSpPr>
        <p:spPr>
          <a:xfrm flipV="1">
            <a:off x="4564033" y="1208158"/>
            <a:ext cx="3181862" cy="16192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46E8EF6-451E-465C-BC57-0F089C210D49}"/>
              </a:ext>
            </a:extLst>
          </p:cNvPr>
          <p:cNvSpPr txBox="1"/>
          <p:nvPr/>
        </p:nvSpPr>
        <p:spPr>
          <a:xfrm rot="19983033">
            <a:off x="4565377" y="1702086"/>
            <a:ext cx="3055483" cy="338554"/>
          </a:xfrm>
          <a:prstGeom prst="rect">
            <a:avLst/>
          </a:prstGeom>
          <a:noFill/>
        </p:spPr>
        <p:txBody>
          <a:bodyPr wrap="square" rtlCol="0">
            <a:spAutoFit/>
          </a:bodyPr>
          <a:lstStyle/>
          <a:p>
            <a:r>
              <a:rPr lang="en-US" sz="1600" dirty="0"/>
              <a:t>Ascending towards faith 7-11  </a:t>
            </a:r>
            <a:r>
              <a:rPr lang="en-US" sz="1600" b="1" dirty="0"/>
              <a:t> </a:t>
            </a:r>
          </a:p>
        </p:txBody>
      </p:sp>
      <p:sp>
        <p:nvSpPr>
          <p:cNvPr id="52" name="TextBox 51">
            <a:extLst>
              <a:ext uri="{FF2B5EF4-FFF2-40B4-BE49-F238E27FC236}">
                <a16:creationId xmlns:a16="http://schemas.microsoft.com/office/drawing/2014/main" id="{2543FD3B-152C-444C-9FCA-7D4D88C0AD50}"/>
              </a:ext>
            </a:extLst>
          </p:cNvPr>
          <p:cNvSpPr txBox="1"/>
          <p:nvPr/>
        </p:nvSpPr>
        <p:spPr>
          <a:xfrm rot="2022858">
            <a:off x="2158471" y="1777304"/>
            <a:ext cx="2652601" cy="338554"/>
          </a:xfrm>
          <a:prstGeom prst="rect">
            <a:avLst/>
          </a:prstGeom>
          <a:noFill/>
        </p:spPr>
        <p:txBody>
          <a:bodyPr wrap="square" rtlCol="0">
            <a:spAutoFit/>
          </a:bodyPr>
          <a:lstStyle/>
          <a:p>
            <a:r>
              <a:rPr lang="en-US" sz="1600" dirty="0"/>
              <a:t>Descending to fatalism 2-6 </a:t>
            </a:r>
            <a:r>
              <a:rPr lang="en-US" sz="1600" b="1" dirty="0"/>
              <a:t> </a:t>
            </a:r>
          </a:p>
        </p:txBody>
      </p:sp>
      <p:sp>
        <p:nvSpPr>
          <p:cNvPr id="5" name="TextBox 4">
            <a:extLst>
              <a:ext uri="{FF2B5EF4-FFF2-40B4-BE49-F238E27FC236}">
                <a16:creationId xmlns:a16="http://schemas.microsoft.com/office/drawing/2014/main" id="{EFD18BEE-5A2C-404D-9205-6240DB21F044}"/>
              </a:ext>
            </a:extLst>
          </p:cNvPr>
          <p:cNvSpPr txBox="1"/>
          <p:nvPr/>
        </p:nvSpPr>
        <p:spPr>
          <a:xfrm>
            <a:off x="298174" y="2819400"/>
            <a:ext cx="1342959" cy="369332"/>
          </a:xfrm>
          <a:prstGeom prst="rect">
            <a:avLst/>
          </a:prstGeom>
          <a:noFill/>
        </p:spPr>
        <p:txBody>
          <a:bodyPr wrap="square" rtlCol="0">
            <a:spAutoFit/>
          </a:bodyPr>
          <a:lstStyle/>
          <a:p>
            <a:r>
              <a:rPr lang="en-US" sz="1600" dirty="0"/>
              <a:t>Experiment</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4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7" grpId="0"/>
      <p:bldP spid="17" grpId="0"/>
      <p:bldP spid="18" grpId="0"/>
      <p:bldP spid="24" grpId="0"/>
      <p:bldP spid="25" grpId="0"/>
      <p:bldP spid="26" grpId="0"/>
      <p:bldP spid="27" grpId="0"/>
      <p:bldP spid="28" grpId="0"/>
      <p:bldP spid="29" grpId="0"/>
      <p:bldP spid="19" grpId="0"/>
      <p:bldP spid="22" grpId="0"/>
      <p:bldP spid="23" grpId="0"/>
      <p:bldP spid="30" grpId="0"/>
      <p:bldP spid="43" grpId="0"/>
      <p:bldP spid="5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2995</TotalTime>
  <Words>1806</Words>
  <Application>Microsoft Office PowerPoint</Application>
  <PresentationFormat>On-screen Show (4:3)</PresentationFormat>
  <Paragraphs>229</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Ecclesiastes </vt:lpstr>
      <vt:lpstr>Goal of Study of Ecclesiastes  </vt:lpstr>
      <vt:lpstr>Wisdom </vt:lpstr>
      <vt:lpstr>Wisdom </vt:lpstr>
      <vt:lpstr>Solomon’s Gifted Life </vt:lpstr>
      <vt:lpstr>Take Away’s </vt:lpstr>
      <vt:lpstr>Charting Ecclesiastes </vt:lpstr>
      <vt:lpstr>Treat Scriptures like literature </vt:lpstr>
      <vt:lpstr>Discovering a Life of Fullness in an Empty World </vt:lpstr>
      <vt:lpstr> Ecclesiastes - Chapter 1</vt:lpstr>
      <vt:lpstr>Ecclesiastes- Chapter 1 </vt:lpstr>
      <vt:lpstr>Key Words in Ecclesiastes </vt:lpstr>
      <vt:lpstr>Key Words in Ecclesiastes </vt:lpstr>
      <vt:lpstr>Key Words in Ecclesiastes </vt:lpstr>
      <vt:lpstr>Key Words in Ecclesiastes </vt:lpstr>
      <vt:lpstr>Key Words in Ecclesiastes </vt:lpstr>
      <vt:lpstr>Key Words in Ecclesiastes </vt:lpstr>
      <vt:lpstr>Key Words in Ecclesiastes </vt:lpstr>
      <vt:lpstr>Key Words in Ecclesiastes </vt:lpstr>
      <vt:lpstr>Key Words in Ecclesiastes </vt:lpstr>
      <vt:lpstr>Key Words in Ecclesiastes </vt:lpstr>
      <vt:lpstr>Is there anything new under the Sun?</vt:lpstr>
      <vt:lpstr>PowerPoint Presentation</vt:lpstr>
      <vt:lpstr>PowerPoint Presentation</vt:lpstr>
      <vt:lpstr>PowerPoint Presentation</vt:lpstr>
      <vt:lpstr>Take Aways </vt:lpstr>
      <vt:lpstr>Take 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A Prophetic Voice in the World</dc:title>
  <dc:creator>Valued Acer Customer</dc:creator>
  <cp:lastModifiedBy>James Westgate</cp:lastModifiedBy>
  <cp:revision>89</cp:revision>
  <cp:lastPrinted>2019-08-22T17:41:51Z</cp:lastPrinted>
  <dcterms:created xsi:type="dcterms:W3CDTF">2013-01-13T04:49:47Z</dcterms:created>
  <dcterms:modified xsi:type="dcterms:W3CDTF">2019-08-29T23:06:56Z</dcterms:modified>
</cp:coreProperties>
</file>