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handoutMasterIdLst>
    <p:handoutMasterId r:id="rId53"/>
  </p:handoutMasterIdLst>
  <p:sldIdLst>
    <p:sldId id="256" r:id="rId2"/>
    <p:sldId id="301" r:id="rId3"/>
    <p:sldId id="295" r:id="rId4"/>
    <p:sldId id="335" r:id="rId5"/>
    <p:sldId id="257" r:id="rId6"/>
    <p:sldId id="290" r:id="rId7"/>
    <p:sldId id="300" r:id="rId8"/>
    <p:sldId id="258" r:id="rId9"/>
    <p:sldId id="259" r:id="rId10"/>
    <p:sldId id="279" r:id="rId11"/>
    <p:sldId id="333" r:id="rId12"/>
    <p:sldId id="288" r:id="rId13"/>
    <p:sldId id="338" r:id="rId14"/>
    <p:sldId id="260" r:id="rId15"/>
    <p:sldId id="262" r:id="rId16"/>
    <p:sldId id="337" r:id="rId17"/>
    <p:sldId id="299" r:id="rId18"/>
    <p:sldId id="261" r:id="rId19"/>
    <p:sldId id="297" r:id="rId20"/>
    <p:sldId id="264" r:id="rId21"/>
    <p:sldId id="280" r:id="rId22"/>
    <p:sldId id="298" r:id="rId23"/>
    <p:sldId id="265" r:id="rId24"/>
    <p:sldId id="266" r:id="rId25"/>
    <p:sldId id="267" r:id="rId26"/>
    <p:sldId id="268" r:id="rId27"/>
    <p:sldId id="269" r:id="rId28"/>
    <p:sldId id="270" r:id="rId29"/>
    <p:sldId id="293" r:id="rId30"/>
    <p:sldId id="272" r:id="rId31"/>
    <p:sldId id="283" r:id="rId32"/>
    <p:sldId id="271" r:id="rId33"/>
    <p:sldId id="273" r:id="rId34"/>
    <p:sldId id="274" r:id="rId35"/>
    <p:sldId id="336" r:id="rId36"/>
    <p:sldId id="292" r:id="rId37"/>
    <p:sldId id="275" r:id="rId38"/>
    <p:sldId id="286" r:id="rId39"/>
    <p:sldId id="281" r:id="rId40"/>
    <p:sldId id="263" r:id="rId41"/>
    <p:sldId id="276" r:id="rId42"/>
    <p:sldId id="277" r:id="rId43"/>
    <p:sldId id="278" r:id="rId44"/>
    <p:sldId id="282" r:id="rId45"/>
    <p:sldId id="284" r:id="rId46"/>
    <p:sldId id="331" r:id="rId47"/>
    <p:sldId id="310" r:id="rId48"/>
    <p:sldId id="332" r:id="rId49"/>
    <p:sldId id="294" r:id="rId50"/>
    <p:sldId id="29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836"/>
    <a:srgbClr val="FF66CC"/>
    <a:srgbClr val="FF1B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55"/>
    <p:restoredTop sz="94830"/>
  </p:normalViewPr>
  <p:slideViewPr>
    <p:cSldViewPr snapToGrid="0" snapToObjects="1">
      <p:cViewPr varScale="1">
        <p:scale>
          <a:sx n="121" d="100"/>
          <a:sy n="121" d="100"/>
        </p:scale>
        <p:origin x="228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E55AA8-BD51-B942-888C-BBAC7B4F06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0B4541-D87C-7449-912C-0F0C4C98FB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C83B2-EA75-C641-BEE3-635C9E2C3326}" type="datetimeFigureOut">
              <a:rPr lang="en-US" smtClean="0"/>
              <a:t>2/13/24</a:t>
            </a:fld>
            <a:endParaRPr lang="en-US"/>
          </a:p>
        </p:txBody>
      </p:sp>
      <p:sp>
        <p:nvSpPr>
          <p:cNvPr id="4" name="Footer Placeholder 3">
            <a:extLst>
              <a:ext uri="{FF2B5EF4-FFF2-40B4-BE49-F238E27FC236}">
                <a16:creationId xmlns:a16="http://schemas.microsoft.com/office/drawing/2014/main" id="{B6C589A4-8C25-4E4B-9849-ABCEF06652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9AE550-1A83-2343-9B35-109872EBBA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4E66A2-D69A-B24A-B867-EBD4021A11E2}" type="slidenum">
              <a:rPr lang="en-US" smtClean="0"/>
              <a:t>‹#›</a:t>
            </a:fld>
            <a:endParaRPr lang="en-US"/>
          </a:p>
        </p:txBody>
      </p:sp>
    </p:spTree>
    <p:extLst>
      <p:ext uri="{BB962C8B-B14F-4D97-AF65-F5344CB8AC3E}">
        <p14:creationId xmlns:p14="http://schemas.microsoft.com/office/powerpoint/2010/main" val="1450509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CF43B-2D09-934C-8991-E891959483E1}" type="datetimeFigureOut">
              <a:rPr lang="en-US" smtClean="0"/>
              <a:t>2/13/24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5CAD4-7804-F24D-BE78-56C771398B37}" type="slidenum">
              <a:rPr lang="en-US" smtClean="0"/>
              <a:t>‹#›</a:t>
            </a:fld>
            <a:endParaRPr lang="en-US"/>
          </a:p>
        </p:txBody>
      </p:sp>
    </p:spTree>
    <p:extLst>
      <p:ext uri="{BB962C8B-B14F-4D97-AF65-F5344CB8AC3E}">
        <p14:creationId xmlns:p14="http://schemas.microsoft.com/office/powerpoint/2010/main" val="159847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17</a:t>
            </a:r>
          </a:p>
        </p:txBody>
      </p:sp>
      <p:sp>
        <p:nvSpPr>
          <p:cNvPr id="4" name="Slide Number Placeholder 3"/>
          <p:cNvSpPr>
            <a:spLocks noGrp="1"/>
          </p:cNvSpPr>
          <p:nvPr>
            <p:ph type="sldNum" sz="quarter" idx="5"/>
          </p:nvPr>
        </p:nvSpPr>
        <p:spPr/>
        <p:txBody>
          <a:bodyPr/>
          <a:lstStyle/>
          <a:p>
            <a:fld id="{E2F5CAD4-7804-F24D-BE78-56C771398B37}" type="slidenum">
              <a:rPr lang="en-US" smtClean="0"/>
              <a:t>1</a:t>
            </a:fld>
            <a:endParaRPr lang="en-US"/>
          </a:p>
        </p:txBody>
      </p:sp>
    </p:spTree>
    <p:extLst>
      <p:ext uri="{BB962C8B-B14F-4D97-AF65-F5344CB8AC3E}">
        <p14:creationId xmlns:p14="http://schemas.microsoft.com/office/powerpoint/2010/main" val="22022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page14</a:t>
            </a:r>
          </a:p>
        </p:txBody>
      </p:sp>
      <p:sp>
        <p:nvSpPr>
          <p:cNvPr id="4" name="Slide Number Placeholder 3"/>
          <p:cNvSpPr>
            <a:spLocks noGrp="1"/>
          </p:cNvSpPr>
          <p:nvPr>
            <p:ph type="sldNum" sz="quarter" idx="5"/>
          </p:nvPr>
        </p:nvSpPr>
        <p:spPr/>
        <p:txBody>
          <a:bodyPr/>
          <a:lstStyle/>
          <a:p>
            <a:fld id="{E2F5CAD4-7804-F24D-BE78-56C771398B37}" type="slidenum">
              <a:rPr lang="en-US" smtClean="0"/>
              <a:t>17</a:t>
            </a:fld>
            <a:endParaRPr lang="en-US"/>
          </a:p>
        </p:txBody>
      </p:sp>
    </p:spTree>
    <p:extLst>
      <p:ext uri="{BB962C8B-B14F-4D97-AF65-F5344CB8AC3E}">
        <p14:creationId xmlns:p14="http://schemas.microsoft.com/office/powerpoint/2010/main" val="120369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a:t>
            </a:r>
          </a:p>
        </p:txBody>
      </p:sp>
      <p:sp>
        <p:nvSpPr>
          <p:cNvPr id="4" name="Slide Number Placeholder 3"/>
          <p:cNvSpPr>
            <a:spLocks noGrp="1"/>
          </p:cNvSpPr>
          <p:nvPr>
            <p:ph type="sldNum" sz="quarter" idx="5"/>
          </p:nvPr>
        </p:nvSpPr>
        <p:spPr/>
        <p:txBody>
          <a:bodyPr/>
          <a:lstStyle/>
          <a:p>
            <a:fld id="{E2F5CAD4-7804-F24D-BE78-56C771398B37}" type="slidenum">
              <a:rPr lang="en-US" smtClean="0"/>
              <a:t>18</a:t>
            </a:fld>
            <a:endParaRPr lang="en-US"/>
          </a:p>
        </p:txBody>
      </p:sp>
    </p:spTree>
    <p:extLst>
      <p:ext uri="{BB962C8B-B14F-4D97-AF65-F5344CB8AC3E}">
        <p14:creationId xmlns:p14="http://schemas.microsoft.com/office/powerpoint/2010/main" val="51875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10</a:t>
            </a:r>
          </a:p>
        </p:txBody>
      </p:sp>
      <p:sp>
        <p:nvSpPr>
          <p:cNvPr id="4" name="Slide Number Placeholder 3"/>
          <p:cNvSpPr>
            <a:spLocks noGrp="1"/>
          </p:cNvSpPr>
          <p:nvPr>
            <p:ph type="sldNum" sz="quarter" idx="5"/>
          </p:nvPr>
        </p:nvSpPr>
        <p:spPr/>
        <p:txBody>
          <a:bodyPr/>
          <a:lstStyle/>
          <a:p>
            <a:fld id="{E2F5CAD4-7804-F24D-BE78-56C771398B37}" type="slidenum">
              <a:rPr lang="en-US" smtClean="0"/>
              <a:t>27</a:t>
            </a:fld>
            <a:endParaRPr lang="en-US"/>
          </a:p>
        </p:txBody>
      </p:sp>
    </p:spTree>
    <p:extLst>
      <p:ext uri="{BB962C8B-B14F-4D97-AF65-F5344CB8AC3E}">
        <p14:creationId xmlns:p14="http://schemas.microsoft.com/office/powerpoint/2010/main" val="311190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15</a:t>
            </a:r>
            <a:r>
              <a:rPr lang="en-US" i="1" dirty="0"/>
              <a:t>-16</a:t>
            </a:r>
            <a:endParaRPr lang="en-US" dirty="0"/>
          </a:p>
        </p:txBody>
      </p:sp>
      <p:sp>
        <p:nvSpPr>
          <p:cNvPr id="4" name="Slide Number Placeholder 3"/>
          <p:cNvSpPr>
            <a:spLocks noGrp="1"/>
          </p:cNvSpPr>
          <p:nvPr>
            <p:ph type="sldNum" sz="quarter" idx="5"/>
          </p:nvPr>
        </p:nvSpPr>
        <p:spPr/>
        <p:txBody>
          <a:bodyPr/>
          <a:lstStyle/>
          <a:p>
            <a:fld id="{E2F5CAD4-7804-F24D-BE78-56C771398B37}" type="slidenum">
              <a:rPr lang="en-US" smtClean="0"/>
              <a:t>29</a:t>
            </a:fld>
            <a:endParaRPr lang="en-US"/>
          </a:p>
        </p:txBody>
      </p:sp>
    </p:spTree>
    <p:extLst>
      <p:ext uri="{BB962C8B-B14F-4D97-AF65-F5344CB8AC3E}">
        <p14:creationId xmlns:p14="http://schemas.microsoft.com/office/powerpoint/2010/main" val="78641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12</a:t>
            </a:r>
          </a:p>
        </p:txBody>
      </p:sp>
      <p:sp>
        <p:nvSpPr>
          <p:cNvPr id="4" name="Slide Number Placeholder 3"/>
          <p:cNvSpPr>
            <a:spLocks noGrp="1"/>
          </p:cNvSpPr>
          <p:nvPr>
            <p:ph type="sldNum" sz="quarter" idx="5"/>
          </p:nvPr>
        </p:nvSpPr>
        <p:spPr/>
        <p:txBody>
          <a:bodyPr/>
          <a:lstStyle/>
          <a:p>
            <a:fld id="{E2F5CAD4-7804-F24D-BE78-56C771398B37}" type="slidenum">
              <a:rPr lang="en-US" smtClean="0"/>
              <a:t>40</a:t>
            </a:fld>
            <a:endParaRPr lang="en-US"/>
          </a:p>
        </p:txBody>
      </p:sp>
    </p:spTree>
    <p:extLst>
      <p:ext uri="{BB962C8B-B14F-4D97-AF65-F5344CB8AC3E}">
        <p14:creationId xmlns:p14="http://schemas.microsoft.com/office/powerpoint/2010/main" val="215115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18</a:t>
            </a:r>
          </a:p>
        </p:txBody>
      </p:sp>
      <p:sp>
        <p:nvSpPr>
          <p:cNvPr id="4" name="Slide Number Placeholder 3"/>
          <p:cNvSpPr>
            <a:spLocks noGrp="1"/>
          </p:cNvSpPr>
          <p:nvPr>
            <p:ph type="sldNum" sz="quarter" idx="5"/>
          </p:nvPr>
        </p:nvSpPr>
        <p:spPr/>
        <p:txBody>
          <a:bodyPr/>
          <a:lstStyle/>
          <a:p>
            <a:fld id="{E2F5CAD4-7804-F24D-BE78-56C771398B37}" type="slidenum">
              <a:rPr lang="en-US" smtClean="0"/>
              <a:t>42</a:t>
            </a:fld>
            <a:endParaRPr lang="en-US"/>
          </a:p>
        </p:txBody>
      </p:sp>
    </p:spTree>
    <p:extLst>
      <p:ext uri="{BB962C8B-B14F-4D97-AF65-F5344CB8AC3E}">
        <p14:creationId xmlns:p14="http://schemas.microsoft.com/office/powerpoint/2010/main" val="3425937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E5FB59A-A34E-B840-87B2-981E33B23492}" type="datetimeFigureOut">
              <a:rPr lang="en-US" smtClean="0"/>
              <a:pPr/>
              <a:t>2/13/24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0BE9A-E8AF-EE41-BFEC-BA78081E0526}"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E5FB59A-A34E-B840-87B2-981E33B23492}" type="datetimeFigureOut">
              <a:rPr lang="en-US" smtClean="0"/>
              <a:pPr/>
              <a:t>2/13/24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0BE9A-E8AF-EE41-BFEC-BA78081E0526}"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E5FB59A-A34E-B840-87B2-981E33B23492}" type="datetimeFigureOut">
              <a:rPr lang="en-US" smtClean="0"/>
              <a:pPr/>
              <a:t>2/13/24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0BE9A-E8AF-EE41-BFEC-BA78081E0526}"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E5FB59A-A34E-B840-87B2-981E33B23492}" type="datetimeFigureOut">
              <a:rPr lang="en-US" smtClean="0"/>
              <a:pPr/>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0BE9A-E8AF-EE41-BFEC-BA78081E052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E5FB59A-A34E-B840-87B2-981E33B23492}" type="datetimeFigureOut">
              <a:rPr lang="en-US" smtClean="0"/>
              <a:pPr/>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0BE9A-E8AF-EE41-BFEC-BA78081E05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E5FB59A-A34E-B840-87B2-981E33B23492}" type="datetimeFigureOut">
              <a:rPr lang="en-US" smtClean="0"/>
              <a:pPr/>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0BE9A-E8AF-EE41-BFEC-BA78081E05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E5FB59A-A34E-B840-87B2-981E33B23492}" type="datetimeFigureOut">
              <a:rPr lang="en-US" smtClean="0"/>
              <a:pPr/>
              <a:t>2/13/24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0BE9A-E8AF-EE41-BFEC-BA78081E05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E5FB59A-A34E-B840-87B2-981E33B23492}" type="datetimeFigureOut">
              <a:rPr lang="en-US" smtClean="0"/>
              <a:pPr/>
              <a:t>2/13/24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0BE9A-E8AF-EE41-BFEC-BA78081E05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E5FB59A-A34E-B840-87B2-981E33B23492}" type="datetimeFigureOut">
              <a:rPr lang="en-US" smtClean="0"/>
              <a:pPr/>
              <a:t>2/13/24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0BE9A-E8AF-EE41-BFEC-BA78081E05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FB59A-A34E-B840-87B2-981E33B23492}" type="datetimeFigureOut">
              <a:rPr lang="en-US" smtClean="0"/>
              <a:pPr/>
              <a:t>2/13/24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0BE9A-E8AF-EE41-BFEC-BA78081E05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5FB59A-A34E-B840-87B2-981E33B23492}" type="datetimeFigureOut">
              <a:rPr lang="en-US" smtClean="0"/>
              <a:pPr/>
              <a:t>2/13/24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0BE9A-E8AF-EE41-BFEC-BA78081E05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FE5FB59A-A34E-B840-87B2-981E33B23492}" type="datetimeFigureOut">
              <a:rPr lang="en-US" smtClean="0"/>
              <a:pPr/>
              <a:t>2/13/24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F090BE9A-E8AF-EE41-BFEC-BA78081E0526}"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odysseyofthemind.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344930" y="3385794"/>
            <a:ext cx="8520532" cy="952076"/>
          </a:xfrm>
        </p:spPr>
        <p:txBody>
          <a:bodyPr wrap="square">
            <a:normAutofit fontScale="90000"/>
          </a:bodyPr>
          <a:lstStyle/>
          <a:p>
            <a:pPr algn="ctr">
              <a:lnSpc>
                <a:spcPct val="100000"/>
              </a:lnSpc>
            </a:pPr>
            <a:r>
              <a:rPr lang="en-US" sz="4889" b="1" dirty="0">
                <a:solidFill>
                  <a:srgbClr val="FF0000"/>
                </a:solidFill>
              </a:rPr>
              <a:t>2024 Gulf Coast Odyssey of the Mind Regional Tournaments</a:t>
            </a:r>
            <a:br>
              <a:rPr lang="en-US" sz="2800" dirty="0">
                <a:solidFill>
                  <a:srgbClr val="FF0000"/>
                </a:solidFill>
              </a:rPr>
            </a:br>
            <a:br>
              <a:rPr lang="en-US" sz="2800" dirty="0"/>
            </a:br>
            <a:r>
              <a:rPr lang="en-US" sz="2800" dirty="0"/>
              <a:t>T.E. </a:t>
            </a:r>
            <a:r>
              <a:rPr lang="en-US" sz="2800" dirty="0" err="1"/>
              <a:t>Weightman</a:t>
            </a:r>
            <a:r>
              <a:rPr lang="en-US" sz="2800" dirty="0"/>
              <a:t> Middle School </a:t>
            </a:r>
            <a:br>
              <a:rPr lang="en-US" sz="2800" dirty="0"/>
            </a:br>
            <a:r>
              <a:rPr lang="en-US" sz="2800" dirty="0"/>
              <a:t>March 2, 2024</a:t>
            </a:r>
            <a:endParaRPr lang="en-US" sz="1100" dirty="0"/>
          </a:p>
        </p:txBody>
      </p:sp>
      <p:sp>
        <p:nvSpPr>
          <p:cNvPr id="3" name="Subtitle 2"/>
          <p:cNvSpPr>
            <a:spLocks noGrp="1"/>
          </p:cNvSpPr>
          <p:nvPr>
            <p:ph type="subTitle" idx="1"/>
          </p:nvPr>
        </p:nvSpPr>
        <p:spPr/>
        <p:txBody>
          <a:bodyPr/>
          <a:lstStyle/>
          <a:p>
            <a:r>
              <a:rPr lang="en-US" dirty="0"/>
              <a:t>Ready?  Set?  Compete!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en-US" sz="4000" b="1" dirty="0">
                <a:solidFill>
                  <a:schemeClr val="accent6"/>
                </a:solidFill>
              </a:rPr>
              <a:t>THE TOURNAMENT</a:t>
            </a:r>
            <a:br>
              <a:rPr lang="en-US" sz="4000" dirty="0"/>
            </a:br>
            <a:r>
              <a:rPr lang="en-US" sz="4000" dirty="0"/>
              <a:t>Sign Colors</a:t>
            </a:r>
          </a:p>
        </p:txBody>
      </p:sp>
      <p:sp>
        <p:nvSpPr>
          <p:cNvPr id="3" name="Content Placeholder 2"/>
          <p:cNvSpPr>
            <a:spLocks noGrp="1"/>
          </p:cNvSpPr>
          <p:nvPr>
            <p:ph sz="half" idx="1"/>
          </p:nvPr>
        </p:nvSpPr>
        <p:spPr>
          <a:solidFill>
            <a:schemeClr val="bg1"/>
          </a:solidFill>
        </p:spPr>
        <p:txBody>
          <a:bodyPr>
            <a:normAutofit fontScale="92500" lnSpcReduction="20000"/>
          </a:bodyPr>
          <a:lstStyle/>
          <a:p>
            <a:r>
              <a:rPr lang="en-US" sz="2400" dirty="0">
                <a:solidFill>
                  <a:srgbClr val="FF0000"/>
                </a:solidFill>
              </a:rPr>
              <a:t>P1: DRIVE-IN  MOVIE (Red)</a:t>
            </a:r>
            <a:endParaRPr lang="en-US" sz="2400" dirty="0"/>
          </a:p>
          <a:p>
            <a:r>
              <a:rPr lang="en-US" sz="2400" dirty="0">
                <a:solidFill>
                  <a:schemeClr val="accent6">
                    <a:lumMod val="50000"/>
                  </a:schemeClr>
                </a:solidFill>
              </a:rPr>
              <a:t>P2: AI TECH-NO-ART (Purple)</a:t>
            </a:r>
          </a:p>
          <a:p>
            <a:r>
              <a:rPr lang="en-US" sz="2400" b="1" dirty="0">
                <a:solidFill>
                  <a:srgbClr val="FFFF00"/>
                </a:solidFill>
              </a:rPr>
              <a:t>P3: OPENING NIGHT ANTICS (Yellow)</a:t>
            </a:r>
          </a:p>
          <a:p>
            <a:r>
              <a:rPr lang="en-US" sz="2400" b="1" dirty="0">
                <a:solidFill>
                  <a:srgbClr val="00B050"/>
                </a:solidFill>
              </a:rPr>
              <a:t>P4: DEEP SPACE STRUCTURE (Green)</a:t>
            </a:r>
            <a:r>
              <a:rPr lang="en-US" dirty="0"/>
              <a:t>	</a:t>
            </a:r>
          </a:p>
        </p:txBody>
      </p:sp>
      <p:sp>
        <p:nvSpPr>
          <p:cNvPr id="4" name="Content Placeholder 3"/>
          <p:cNvSpPr>
            <a:spLocks noGrp="1"/>
          </p:cNvSpPr>
          <p:nvPr>
            <p:ph sz="half" idx="2"/>
          </p:nvPr>
        </p:nvSpPr>
        <p:spPr>
          <a:xfrm>
            <a:off x="4673600" y="3024188"/>
            <a:ext cx="3898900" cy="3376612"/>
          </a:xfrm>
          <a:solidFill>
            <a:schemeClr val="bg1"/>
          </a:solidFill>
        </p:spPr>
        <p:txBody>
          <a:bodyPr>
            <a:normAutofit fontScale="92500" lnSpcReduction="20000"/>
          </a:bodyPr>
          <a:lstStyle/>
          <a:p>
            <a:r>
              <a:rPr lang="en-US" sz="2400" b="1" dirty="0">
                <a:solidFill>
                  <a:srgbClr val="002060"/>
                </a:solidFill>
              </a:rPr>
              <a:t>P5: ROCKING WORLD DETOUR (Blue)</a:t>
            </a:r>
          </a:p>
          <a:p>
            <a:r>
              <a:rPr lang="en-US" sz="2400" b="1" dirty="0">
                <a:solidFill>
                  <a:srgbClr val="FFA836"/>
                </a:solidFill>
              </a:rPr>
              <a:t>P6: Primary: THE NIGHT LIFE (Orange)</a:t>
            </a:r>
          </a:p>
          <a:p>
            <a:r>
              <a:rPr lang="en-US" sz="2400" dirty="0">
                <a:solidFill>
                  <a:srgbClr val="008000"/>
                </a:solidFill>
              </a:rPr>
              <a:t>Spo</a:t>
            </a:r>
            <a:r>
              <a:rPr lang="en-US" sz="2400" dirty="0">
                <a:solidFill>
                  <a:srgbClr val="FF0000"/>
                </a:solidFill>
              </a:rPr>
              <a:t>nta</a:t>
            </a:r>
            <a:r>
              <a:rPr lang="en-US" sz="2400" dirty="0">
                <a:solidFill>
                  <a:srgbClr val="FFFF00"/>
                </a:solidFill>
              </a:rPr>
              <a:t>ne</a:t>
            </a:r>
            <a:r>
              <a:rPr lang="en-US" sz="2400" dirty="0">
                <a:solidFill>
                  <a:schemeClr val="accent6">
                    <a:lumMod val="60000"/>
                    <a:lumOff val="40000"/>
                  </a:schemeClr>
                </a:solidFill>
              </a:rPr>
              <a:t>ous</a:t>
            </a:r>
            <a:r>
              <a:rPr lang="en-US" sz="2400" dirty="0"/>
              <a:t>	</a:t>
            </a:r>
          </a:p>
          <a:p>
            <a:r>
              <a:rPr lang="en-US" sz="2400" dirty="0">
                <a:solidFill>
                  <a:schemeClr val="accent4">
                    <a:lumMod val="75000"/>
                  </a:schemeClr>
                </a:solidFill>
              </a:rPr>
              <a:t>Bathrooms &amp; Info (Tan)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051270-D490-0D2B-5877-7B0539359587}"/>
              </a:ext>
            </a:extLst>
          </p:cNvPr>
          <p:cNvPicPr>
            <a:picLocks noChangeAspect="1"/>
          </p:cNvPicPr>
          <p:nvPr/>
        </p:nvPicPr>
        <p:blipFill>
          <a:blip r:embed="rId2"/>
          <a:stretch>
            <a:fillRect/>
          </a:stretch>
        </p:blipFill>
        <p:spPr>
          <a:xfrm>
            <a:off x="161438" y="184915"/>
            <a:ext cx="8821123" cy="6488169"/>
          </a:xfrm>
          <a:prstGeom prst="rect">
            <a:avLst/>
          </a:prstGeom>
          <a:solidFill>
            <a:schemeClr val="bg1"/>
          </a:solidFill>
        </p:spPr>
      </p:pic>
    </p:spTree>
    <p:extLst>
      <p:ext uri="{BB962C8B-B14F-4D97-AF65-F5344CB8AC3E}">
        <p14:creationId xmlns:p14="http://schemas.microsoft.com/office/powerpoint/2010/main" val="233643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2E71-1FD3-614F-986F-4354C22E761D}"/>
              </a:ext>
            </a:extLst>
          </p:cNvPr>
          <p:cNvSpPr>
            <a:spLocks noGrp="1"/>
          </p:cNvSpPr>
          <p:nvPr>
            <p:ph type="title"/>
          </p:nvPr>
        </p:nvSpPr>
        <p:spPr>
          <a:xfrm>
            <a:off x="712789" y="1037216"/>
            <a:ext cx="7716837" cy="1447800"/>
          </a:xfrm>
        </p:spPr>
        <p:txBody>
          <a:bodyPr/>
          <a:lstStyle/>
          <a:p>
            <a:pPr marL="0" indent="0" algn="ctr">
              <a:buNone/>
            </a:pPr>
            <a:r>
              <a:rPr lang="en-US" sz="4800" b="0" i="0" u="none" strike="noStrike" dirty="0">
                <a:effectLst/>
                <a:latin typeface="Trebuchet MS" panose="020B0703020202090204" pitchFamily="34" charset="0"/>
              </a:rPr>
              <a:t>Not  Allowed at Tournament</a:t>
            </a:r>
          </a:p>
        </p:txBody>
      </p:sp>
      <p:sp>
        <p:nvSpPr>
          <p:cNvPr id="3" name="Content Placeholder 2">
            <a:extLst>
              <a:ext uri="{FF2B5EF4-FFF2-40B4-BE49-F238E27FC236}">
                <a16:creationId xmlns:a16="http://schemas.microsoft.com/office/drawing/2014/main" id="{D7CD3847-FA4F-194A-A12D-482C520A7019}"/>
              </a:ext>
            </a:extLst>
          </p:cNvPr>
          <p:cNvSpPr>
            <a:spLocks noGrp="1"/>
          </p:cNvSpPr>
          <p:nvPr>
            <p:ph idx="1"/>
          </p:nvPr>
        </p:nvSpPr>
        <p:spPr>
          <a:xfrm>
            <a:off x="712788" y="2634029"/>
            <a:ext cx="7716838" cy="3577585"/>
          </a:xfrm>
          <a:solidFill>
            <a:schemeClr val="accent6">
              <a:lumMod val="60000"/>
              <a:lumOff val="40000"/>
            </a:schemeClr>
          </a:solidFill>
        </p:spPr>
        <p:txBody>
          <a:bodyPr>
            <a:noAutofit/>
          </a:bodyPr>
          <a:lstStyle/>
          <a:p>
            <a:pPr algn="l">
              <a:buFont typeface="Wingdings" pitchFamily="2" charset="2"/>
              <a:buChar char="Ø"/>
            </a:pPr>
            <a:r>
              <a:rPr lang="en-US" b="0" i="0" u="none" strike="noStrike" dirty="0">
                <a:effectLst/>
                <a:latin typeface="Trebuchet MS" panose="020B0703020202090204" pitchFamily="34" charset="0"/>
              </a:rPr>
              <a:t>No confetti of any kind</a:t>
            </a:r>
          </a:p>
          <a:p>
            <a:pPr algn="l">
              <a:buFont typeface="Wingdings" pitchFamily="2" charset="2"/>
              <a:buChar char="Ø"/>
            </a:pPr>
            <a:r>
              <a:rPr lang="en-US" b="0" i="0" u="none" strike="noStrike" dirty="0">
                <a:effectLst/>
                <a:latin typeface="Trebuchet MS" panose="020B0703020202090204" pitchFamily="34" charset="0"/>
              </a:rPr>
              <a:t>Streamers would be allowed in LT performance sites ONLY and have to be the type that stay connected to a main anchor, or can be easily cleaned up without delay</a:t>
            </a:r>
          </a:p>
          <a:p>
            <a:pPr algn="l">
              <a:buFont typeface="Wingdings" pitchFamily="2" charset="2"/>
              <a:buChar char="Ø"/>
            </a:pPr>
            <a:r>
              <a:rPr lang="en-US" b="0" i="0" u="none" strike="noStrike" dirty="0">
                <a:effectLst/>
                <a:latin typeface="Trebuchet MS" panose="020B0703020202090204" pitchFamily="34" charset="0"/>
              </a:rPr>
              <a:t>Silly String or other similar products</a:t>
            </a:r>
          </a:p>
          <a:p>
            <a:pPr algn="l">
              <a:buFont typeface="Wingdings" pitchFamily="2" charset="2"/>
              <a:buChar char="Ø"/>
            </a:pPr>
            <a:r>
              <a:rPr lang="en-US" b="0" i="0" u="none" strike="noStrike" dirty="0">
                <a:effectLst/>
                <a:latin typeface="Trebuchet MS" panose="020B0703020202090204" pitchFamily="34" charset="0"/>
              </a:rPr>
              <a:t>Strobe lights or Flashing Lights</a:t>
            </a:r>
          </a:p>
          <a:p>
            <a:pPr marL="0" indent="0" algn="l">
              <a:buNone/>
            </a:pPr>
            <a:endParaRPr lang="en-US" sz="1800" b="0" i="0" u="none" strike="noStrike" dirty="0">
              <a:effectLst/>
              <a:latin typeface="Trebuchet MS" panose="020B0703020202090204" pitchFamily="34" charset="0"/>
            </a:endParaRPr>
          </a:p>
        </p:txBody>
      </p:sp>
    </p:spTree>
    <p:extLst>
      <p:ext uri="{BB962C8B-B14F-4D97-AF65-F5344CB8AC3E}">
        <p14:creationId xmlns:p14="http://schemas.microsoft.com/office/powerpoint/2010/main" val="425168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6BF40-8A4E-481F-2B10-07883466F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E75FB-8A74-C03A-9BCA-28DAC26B53FE}"/>
              </a:ext>
            </a:extLst>
          </p:cNvPr>
          <p:cNvSpPr>
            <a:spLocks noGrp="1"/>
          </p:cNvSpPr>
          <p:nvPr>
            <p:ph type="title"/>
          </p:nvPr>
        </p:nvSpPr>
        <p:spPr>
          <a:xfrm>
            <a:off x="712789" y="744794"/>
            <a:ext cx="7716837" cy="1447800"/>
          </a:xfrm>
        </p:spPr>
        <p:txBody>
          <a:bodyPr/>
          <a:lstStyle/>
          <a:p>
            <a:pPr marL="0" indent="0" algn="ctr">
              <a:buNone/>
            </a:pPr>
            <a:r>
              <a:rPr lang="en-US" sz="4800" b="0" i="0" u="none" strike="noStrike" dirty="0">
                <a:effectLst/>
                <a:latin typeface="Trebuchet MS" panose="020B0703020202090204" pitchFamily="34" charset="0"/>
              </a:rPr>
              <a:t>Not  Allowed at Tournament</a:t>
            </a:r>
          </a:p>
        </p:txBody>
      </p:sp>
      <p:sp>
        <p:nvSpPr>
          <p:cNvPr id="3" name="Content Placeholder 2">
            <a:extLst>
              <a:ext uri="{FF2B5EF4-FFF2-40B4-BE49-F238E27FC236}">
                <a16:creationId xmlns:a16="http://schemas.microsoft.com/office/drawing/2014/main" id="{5519EAAE-D82D-07C0-AD2D-34FE5D510E7D}"/>
              </a:ext>
            </a:extLst>
          </p:cNvPr>
          <p:cNvSpPr>
            <a:spLocks noGrp="1"/>
          </p:cNvSpPr>
          <p:nvPr>
            <p:ph idx="1"/>
          </p:nvPr>
        </p:nvSpPr>
        <p:spPr>
          <a:xfrm>
            <a:off x="451945" y="2192594"/>
            <a:ext cx="7977681" cy="3976978"/>
          </a:xfrm>
          <a:solidFill>
            <a:schemeClr val="accent6">
              <a:lumMod val="60000"/>
              <a:lumOff val="40000"/>
            </a:schemeClr>
          </a:solidFill>
        </p:spPr>
        <p:txBody>
          <a:bodyPr>
            <a:noAutofit/>
          </a:bodyPr>
          <a:lstStyle/>
          <a:p>
            <a:pPr algn="l">
              <a:buFont typeface="Wingdings" pitchFamily="2" charset="2"/>
              <a:buChar char="v"/>
            </a:pPr>
            <a:r>
              <a:rPr lang="en-US" sz="2000" b="0" i="0" u="none" strike="noStrike" dirty="0">
                <a:effectLst/>
                <a:latin typeface="Trebuchet MS" panose="020B0703020202090204" pitchFamily="34" charset="0"/>
              </a:rPr>
              <a:t>Weapons of any kind</a:t>
            </a:r>
          </a:p>
          <a:p>
            <a:pPr algn="l">
              <a:buFont typeface="Wingdings" pitchFamily="2" charset="2"/>
              <a:buChar char="v"/>
            </a:pPr>
            <a:r>
              <a:rPr lang="en-US" sz="2000" b="0" i="0" u="none" strike="noStrike" dirty="0">
                <a:effectLst/>
                <a:latin typeface="Trebuchet MS" panose="020B0703020202090204" pitchFamily="34" charset="0"/>
              </a:rPr>
              <a:t>OM program guide states that if a team thinks their "weapon" is "fake" enough they can contact the Tournament Director for a ruling.</a:t>
            </a:r>
          </a:p>
          <a:p>
            <a:pPr algn="l">
              <a:buFont typeface="Wingdings" pitchFamily="2" charset="2"/>
              <a:buChar char="v"/>
            </a:pPr>
            <a:r>
              <a:rPr lang="en-US" sz="2000" b="0" i="0" u="none" strike="noStrike" dirty="0">
                <a:effectLst/>
                <a:latin typeface="Trebuchet MS" panose="020B0703020202090204" pitchFamily="34" charset="0"/>
              </a:rPr>
              <a:t>The guide also states that the rules and regulations of the tournament Site trumps the program guide.</a:t>
            </a:r>
          </a:p>
          <a:p>
            <a:pPr algn="l">
              <a:buFont typeface="Wingdings" pitchFamily="2" charset="2"/>
              <a:buChar char="v"/>
            </a:pPr>
            <a:r>
              <a:rPr lang="en-US" sz="2000" b="0" i="0" u="none" strike="noStrike" dirty="0">
                <a:effectLst/>
                <a:latin typeface="Trebuchet MS" panose="020B0703020202090204" pitchFamily="34" charset="0"/>
              </a:rPr>
              <a:t>A picture of the fake weapon will need to be provided to your RD so that the RD can in turn provide it to the State Problem Captain and the Tournament Director for PRE APPROVAL in writing.</a:t>
            </a:r>
          </a:p>
        </p:txBody>
      </p:sp>
    </p:spTree>
    <p:extLst>
      <p:ext uri="{BB962C8B-B14F-4D97-AF65-F5344CB8AC3E}">
        <p14:creationId xmlns:p14="http://schemas.microsoft.com/office/powerpoint/2010/main" val="12235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6"/>
                </a:solidFill>
              </a:rPr>
              <a:t>THE TOURNAMENT</a:t>
            </a:r>
          </a:p>
        </p:txBody>
      </p:sp>
      <p:sp>
        <p:nvSpPr>
          <p:cNvPr id="3" name="Content Placeholder 2"/>
          <p:cNvSpPr>
            <a:spLocks noGrp="1"/>
          </p:cNvSpPr>
          <p:nvPr>
            <p:ph idx="1"/>
          </p:nvPr>
        </p:nvSpPr>
        <p:spPr>
          <a:xfrm>
            <a:off x="712788" y="2767261"/>
            <a:ext cx="7716838" cy="3687011"/>
          </a:xfrm>
          <a:solidFill>
            <a:schemeClr val="accent6">
              <a:lumMod val="60000"/>
              <a:lumOff val="40000"/>
            </a:schemeClr>
          </a:solidFill>
        </p:spPr>
        <p:txBody>
          <a:bodyPr>
            <a:normAutofit lnSpcReduction="10000"/>
          </a:bodyPr>
          <a:lstStyle/>
          <a:p>
            <a:r>
              <a:rPr lang="en-US" dirty="0"/>
              <a:t>FINAL SCHEDULE IS IN YOUR HANDS.</a:t>
            </a:r>
          </a:p>
          <a:p>
            <a:r>
              <a:rPr lang="en-US" dirty="0"/>
              <a:t>All scheduling issues that were listed online on the team registration BY JANUARY 15 were honored if they involved coaches seeing their kids on other teams or other issues.</a:t>
            </a:r>
          </a:p>
          <a:p>
            <a:r>
              <a:rPr lang="en-US" dirty="0"/>
              <a:t>If you’re coaching multiple teams, the long-term time of one team may conflict with the spontaneous time of your other team.  You need an adult helper (co-coach or parent).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6"/>
                </a:solidFill>
              </a:rPr>
              <a:t>THE TOURNAMENT</a:t>
            </a:r>
          </a:p>
        </p:txBody>
      </p:sp>
      <p:sp>
        <p:nvSpPr>
          <p:cNvPr id="3" name="Content Placeholder 2"/>
          <p:cNvSpPr>
            <a:spLocks noGrp="1"/>
          </p:cNvSpPr>
          <p:nvPr>
            <p:ph idx="1"/>
          </p:nvPr>
        </p:nvSpPr>
        <p:spPr>
          <a:xfrm>
            <a:off x="712788" y="2767262"/>
            <a:ext cx="7716838" cy="3108022"/>
          </a:xfrm>
          <a:solidFill>
            <a:schemeClr val="tx2"/>
          </a:solidFill>
        </p:spPr>
        <p:txBody>
          <a:bodyPr>
            <a:normAutofit/>
          </a:bodyPr>
          <a:lstStyle/>
          <a:p>
            <a:r>
              <a:rPr lang="en-US" dirty="0"/>
              <a:t>PLEASE Make sure your families know when, where to meet you. (See example form – LAST PAGE in the packet.)</a:t>
            </a:r>
          </a:p>
          <a:p>
            <a:r>
              <a:rPr lang="en-US" dirty="0"/>
              <a:t>Make sure they have your cell phone number.</a:t>
            </a:r>
          </a:p>
          <a:p>
            <a:r>
              <a:rPr lang="en-US" dirty="0"/>
              <a:t>Make sure they know that if they are late, they may miss their child’s long-term performance.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1AD68-6887-1EC3-005F-B68DDC925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8BD69-E5C0-88B4-502A-31DA93072925}"/>
              </a:ext>
            </a:extLst>
          </p:cNvPr>
          <p:cNvSpPr>
            <a:spLocks noGrp="1"/>
          </p:cNvSpPr>
          <p:nvPr>
            <p:ph type="title"/>
          </p:nvPr>
        </p:nvSpPr>
        <p:spPr>
          <a:xfrm>
            <a:off x="712789" y="1037216"/>
            <a:ext cx="7716837" cy="1447800"/>
          </a:xfrm>
        </p:spPr>
        <p:txBody>
          <a:bodyPr/>
          <a:lstStyle/>
          <a:p>
            <a:r>
              <a:rPr lang="en-US" dirty="0"/>
              <a:t>NEW STUFF (sort of)</a:t>
            </a:r>
          </a:p>
        </p:txBody>
      </p:sp>
      <p:sp>
        <p:nvSpPr>
          <p:cNvPr id="3" name="Content Placeholder 2">
            <a:extLst>
              <a:ext uri="{FF2B5EF4-FFF2-40B4-BE49-F238E27FC236}">
                <a16:creationId xmlns:a16="http://schemas.microsoft.com/office/drawing/2014/main" id="{58457FFB-9C94-4F30-576D-6FC04BB83A8A}"/>
              </a:ext>
            </a:extLst>
          </p:cNvPr>
          <p:cNvSpPr>
            <a:spLocks noGrp="1"/>
          </p:cNvSpPr>
          <p:nvPr>
            <p:ph idx="1"/>
          </p:nvPr>
        </p:nvSpPr>
        <p:spPr>
          <a:xfrm>
            <a:off x="712788" y="2192594"/>
            <a:ext cx="7716838" cy="3628190"/>
          </a:xfrm>
          <a:solidFill>
            <a:schemeClr val="accent6">
              <a:lumMod val="60000"/>
              <a:lumOff val="40000"/>
            </a:schemeClr>
          </a:solidFill>
        </p:spPr>
        <p:txBody>
          <a:bodyPr>
            <a:normAutofit fontScale="92500" lnSpcReduction="10000"/>
          </a:bodyPr>
          <a:lstStyle/>
          <a:p>
            <a:r>
              <a:rPr lang="en-US" dirty="0"/>
              <a:t>PROGRAMS: Each team is getting 3 programs.</a:t>
            </a:r>
          </a:p>
          <a:p>
            <a:r>
              <a:rPr lang="en-US" dirty="0"/>
              <a:t>State tournament is at Orange County Convention Center, and it’s on Easter Weekend and our spring break: March 30.</a:t>
            </a:r>
          </a:p>
          <a:p>
            <a:r>
              <a:rPr lang="en-US" dirty="0"/>
              <a:t>Those going to state are listed in packet.</a:t>
            </a:r>
          </a:p>
          <a:p>
            <a:r>
              <a:rPr lang="en-US" dirty="0"/>
              <a:t>State will cost $250 for Problems 1-5, $100 for primary.</a:t>
            </a:r>
          </a:p>
          <a:p>
            <a:r>
              <a:rPr lang="en-US" dirty="0"/>
              <a:t>Alumni (HS seniors +) – NEW Cords </a:t>
            </a:r>
            <a:r>
              <a:rPr lang="en-US"/>
              <a:t>and ribbons</a:t>
            </a:r>
            <a:endParaRPr lang="en-US" dirty="0"/>
          </a:p>
        </p:txBody>
      </p:sp>
    </p:spTree>
    <p:extLst>
      <p:ext uri="{BB962C8B-B14F-4D97-AF65-F5344CB8AC3E}">
        <p14:creationId xmlns:p14="http://schemas.microsoft.com/office/powerpoint/2010/main" val="293372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78245FCD-0C5A-DD6A-B419-5BECA08B5709}"/>
              </a:ext>
            </a:extLst>
          </p:cNvPr>
          <p:cNvPicPr>
            <a:picLocks noGrp="1" noChangeAspect="1"/>
          </p:cNvPicPr>
          <p:nvPr>
            <p:ph idx="1"/>
          </p:nvPr>
        </p:nvPicPr>
        <p:blipFill>
          <a:blip r:embed="rId3"/>
          <a:stretch>
            <a:fillRect/>
          </a:stretch>
        </p:blipFill>
        <p:spPr>
          <a:xfrm rot="5400000">
            <a:off x="1104572" y="-1181430"/>
            <a:ext cx="6858000" cy="9220859"/>
          </a:xfrm>
          <a:prstGeom prst="rect">
            <a:avLst/>
          </a:prstGeom>
        </p:spPr>
      </p:pic>
    </p:spTree>
    <p:extLst>
      <p:ext uri="{BB962C8B-B14F-4D97-AF65-F5344CB8AC3E}">
        <p14:creationId xmlns:p14="http://schemas.microsoft.com/office/powerpoint/2010/main" val="53682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6"/>
                </a:solidFill>
              </a:rPr>
              <a:t>THE TOURNAMENT</a:t>
            </a:r>
          </a:p>
        </p:txBody>
      </p:sp>
      <p:sp>
        <p:nvSpPr>
          <p:cNvPr id="3" name="Content Placeholder 2"/>
          <p:cNvSpPr>
            <a:spLocks noGrp="1"/>
          </p:cNvSpPr>
          <p:nvPr>
            <p:ph idx="1"/>
          </p:nvPr>
        </p:nvSpPr>
        <p:spPr>
          <a:xfrm>
            <a:off x="712788" y="2767261"/>
            <a:ext cx="7716838" cy="3687011"/>
          </a:xfrm>
          <a:solidFill>
            <a:schemeClr val="accent6">
              <a:lumMod val="60000"/>
              <a:lumOff val="40000"/>
            </a:schemeClr>
          </a:solidFill>
        </p:spPr>
        <p:txBody>
          <a:bodyPr>
            <a:normAutofit fontScale="92500"/>
          </a:bodyPr>
          <a:lstStyle/>
          <a:p>
            <a:r>
              <a:rPr lang="en-US" dirty="0"/>
              <a:t>COACH CHECK-IN PROCEDURES (in the packet)</a:t>
            </a:r>
          </a:p>
          <a:p>
            <a:r>
              <a:rPr lang="en-US" dirty="0"/>
              <a:t>Coach will pick up colored “Coach Contact Card.”</a:t>
            </a:r>
          </a:p>
          <a:p>
            <a:r>
              <a:rPr lang="en-US" dirty="0"/>
              <a:t>Coach will complete the card by providing phone </a:t>
            </a:r>
            <a:r>
              <a:rPr lang="en-US" dirty="0" err="1"/>
              <a:t>number(s</a:t>
            </a:r>
            <a:r>
              <a:rPr lang="en-US" dirty="0"/>
              <a:t>) which can be used that day to contact the team in case…</a:t>
            </a:r>
          </a:p>
          <a:p>
            <a:r>
              <a:rPr lang="en-US" dirty="0"/>
              <a:t>Coach will exchange the card for the team’s registration packet.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1288.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712788" y="660400"/>
            <a:ext cx="7716838" cy="5740400"/>
          </a:xfrm>
        </p:spPr>
      </p:pic>
    </p:spTree>
    <p:extLst>
      <p:ext uri="{BB962C8B-B14F-4D97-AF65-F5344CB8AC3E}">
        <p14:creationId xmlns:p14="http://schemas.microsoft.com/office/powerpoint/2010/main" val="408730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A31C22-0C39-4CC9-5CB7-D7C4B4F60A08}"/>
              </a:ext>
            </a:extLst>
          </p:cNvPr>
          <p:cNvPicPr>
            <a:picLocks noChangeAspect="1"/>
          </p:cNvPicPr>
          <p:nvPr/>
        </p:nvPicPr>
        <p:blipFill>
          <a:blip r:embed="rId2"/>
          <a:stretch>
            <a:fillRect/>
          </a:stretch>
        </p:blipFill>
        <p:spPr>
          <a:xfrm>
            <a:off x="966952" y="219332"/>
            <a:ext cx="6957847" cy="6419336"/>
          </a:xfrm>
          <a:prstGeom prst="rect">
            <a:avLst/>
          </a:prstGeom>
        </p:spPr>
      </p:pic>
    </p:spTree>
    <p:extLst>
      <p:ext uri="{BB962C8B-B14F-4D97-AF65-F5344CB8AC3E}">
        <p14:creationId xmlns:p14="http://schemas.microsoft.com/office/powerpoint/2010/main" val="154949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6"/>
                </a:solidFill>
              </a:rPr>
              <a:t>THE TOURNAMENT</a:t>
            </a:r>
          </a:p>
        </p:txBody>
      </p:sp>
      <p:sp>
        <p:nvSpPr>
          <p:cNvPr id="3" name="Content Placeholder 2"/>
          <p:cNvSpPr>
            <a:spLocks noGrp="1"/>
          </p:cNvSpPr>
          <p:nvPr>
            <p:ph idx="1"/>
          </p:nvPr>
        </p:nvSpPr>
        <p:spPr>
          <a:xfrm>
            <a:off x="712788" y="2767261"/>
            <a:ext cx="7716838" cy="3687011"/>
          </a:xfrm>
          <a:solidFill>
            <a:schemeClr val="accent3">
              <a:lumMod val="40000"/>
              <a:lumOff val="60000"/>
            </a:schemeClr>
          </a:solidFill>
        </p:spPr>
        <p:txBody>
          <a:bodyPr>
            <a:normAutofit lnSpcReduction="10000"/>
          </a:bodyPr>
          <a:lstStyle/>
          <a:p>
            <a:r>
              <a:rPr lang="en-US" dirty="0">
                <a:solidFill>
                  <a:srgbClr val="FF0000"/>
                </a:solidFill>
              </a:rPr>
              <a:t>Coach check-in opens at 7:00am.  It stays open until 2:00pm in the CAFETERIA.</a:t>
            </a:r>
          </a:p>
          <a:p>
            <a:r>
              <a:rPr lang="en-US" b="1" dirty="0">
                <a:solidFill>
                  <a:schemeClr val="accent4">
                    <a:lumMod val="75000"/>
                  </a:schemeClr>
                </a:solidFill>
              </a:rPr>
              <a:t>Where you check in is also known as Information, Lost &amp; Found, First Aid, Source of All Answers, etc.</a:t>
            </a:r>
          </a:p>
          <a:p>
            <a:r>
              <a:rPr lang="en-US" dirty="0">
                <a:solidFill>
                  <a:srgbClr val="FF0000"/>
                </a:solidFill>
              </a:rPr>
              <a:t>PLEASE SHARE THE INFORMATION IN THE REGISTRATION PACKET WITH YOUR TEAM AND FAMILIES.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TEAM CONTACT BOARD</a:t>
            </a:r>
          </a:p>
        </p:txBody>
      </p:sp>
      <p:sp>
        <p:nvSpPr>
          <p:cNvPr id="3" name="Content Placeholder 2"/>
          <p:cNvSpPr>
            <a:spLocks noGrp="1"/>
          </p:cNvSpPr>
          <p:nvPr>
            <p:ph idx="1"/>
          </p:nvPr>
        </p:nvSpPr>
        <p:spPr>
          <a:solidFill>
            <a:schemeClr val="bg2">
              <a:lumMod val="75000"/>
            </a:schemeClr>
          </a:solidFill>
        </p:spPr>
        <p:txBody>
          <a:bodyPr/>
          <a:lstStyle/>
          <a:p>
            <a:r>
              <a:rPr lang="en-US" dirty="0"/>
              <a:t>Check it often</a:t>
            </a:r>
          </a:p>
          <a:p>
            <a:r>
              <a:rPr lang="en-US" dirty="0"/>
              <a:t>If we have to reach you for score changes, worker no-shows, lost items, etc.,  we will put it on the board and try the phone number you left at registration, BUT</a:t>
            </a:r>
          </a:p>
          <a:p>
            <a:r>
              <a:rPr lang="en-US" dirty="0">
                <a:solidFill>
                  <a:srgbClr val="FF0000"/>
                </a:solidFill>
              </a:rPr>
              <a:t>IT IS THE TEAM’S RESPONSIBILITY TO CHECK THE BOARD OFTEN</a:t>
            </a:r>
            <a:r>
              <a:rPr lang="en-US"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1290.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712788" y="647700"/>
            <a:ext cx="7716838" cy="5753100"/>
          </a:xfrm>
        </p:spPr>
      </p:pic>
    </p:spTree>
    <p:extLst>
      <p:ext uri="{BB962C8B-B14F-4D97-AF65-F5344CB8AC3E}">
        <p14:creationId xmlns:p14="http://schemas.microsoft.com/office/powerpoint/2010/main" val="1561682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6"/>
                </a:solidFill>
              </a:rPr>
              <a:t>THE TOURNAMENT</a:t>
            </a:r>
          </a:p>
        </p:txBody>
      </p:sp>
      <p:sp>
        <p:nvSpPr>
          <p:cNvPr id="3" name="Content Placeholder 2"/>
          <p:cNvSpPr>
            <a:spLocks noGrp="1"/>
          </p:cNvSpPr>
          <p:nvPr>
            <p:ph idx="1"/>
          </p:nvPr>
        </p:nvSpPr>
        <p:spPr>
          <a:xfrm>
            <a:off x="712788" y="2352841"/>
            <a:ext cx="7716838" cy="4101432"/>
          </a:xfrm>
          <a:solidFill>
            <a:schemeClr val="bg2">
              <a:lumMod val="75000"/>
            </a:schemeClr>
          </a:solidFill>
        </p:spPr>
        <p:txBody>
          <a:bodyPr>
            <a:normAutofit fontScale="92500"/>
          </a:bodyPr>
          <a:lstStyle/>
          <a:p>
            <a:r>
              <a:rPr lang="en-US" sz="2800" dirty="0">
                <a:solidFill>
                  <a:schemeClr val="accent3"/>
                </a:solidFill>
              </a:rPr>
              <a:t>Report to spontaneous 15 minutes before your scheduled time.  Complete the colored “Spontaneous” Card from your registration packet with the names of the kids on your team.  Turn in the card when you check into spontaneous.  Coaches can complete the card.</a:t>
            </a:r>
          </a:p>
          <a:p>
            <a:r>
              <a:rPr lang="en-US" sz="2800" dirty="0">
                <a:solidFill>
                  <a:schemeClr val="accent3"/>
                </a:solidFill>
              </a:rPr>
              <a:t>TAKE THEIR CELL PHONES &amp; HOLD THEM TILL THEY’RE OUT OF SPONTANEOUS.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6"/>
                </a:solidFill>
              </a:rPr>
              <a:t>THE TOURNAMENT</a:t>
            </a:r>
          </a:p>
        </p:txBody>
      </p:sp>
      <p:sp>
        <p:nvSpPr>
          <p:cNvPr id="3" name="Content Placeholder 2"/>
          <p:cNvSpPr>
            <a:spLocks noGrp="1"/>
          </p:cNvSpPr>
          <p:nvPr>
            <p:ph idx="1"/>
          </p:nvPr>
        </p:nvSpPr>
        <p:spPr>
          <a:xfrm>
            <a:off x="712788" y="2352841"/>
            <a:ext cx="7716838" cy="4126832"/>
          </a:xfrm>
          <a:solidFill>
            <a:schemeClr val="accent6">
              <a:lumMod val="75000"/>
            </a:schemeClr>
          </a:solidFill>
        </p:spPr>
        <p:txBody>
          <a:bodyPr>
            <a:normAutofit fontScale="92500" lnSpcReduction="10000"/>
          </a:bodyPr>
          <a:lstStyle/>
          <a:p>
            <a:r>
              <a:rPr lang="en-US" sz="2800" dirty="0">
                <a:solidFill>
                  <a:schemeClr val="accent3"/>
                </a:solidFill>
              </a:rPr>
              <a:t>Report to long term CHECK IN area 15-20 minutes before your scheduled performance time.</a:t>
            </a:r>
          </a:p>
          <a:p>
            <a:r>
              <a:rPr lang="en-US" sz="2800" dirty="0">
                <a:solidFill>
                  <a:schemeClr val="accent3"/>
                </a:solidFill>
              </a:rPr>
              <a:t>Keep quiet and let the kids answer the questions. </a:t>
            </a:r>
            <a:r>
              <a:rPr lang="en-US" sz="2800" b="1" u="sng" dirty="0">
                <a:solidFill>
                  <a:schemeClr val="accent3"/>
                </a:solidFill>
              </a:rPr>
              <a:t>SPEAK ONLY IF SPOKEN TO</a:t>
            </a:r>
            <a:r>
              <a:rPr lang="en-US" sz="2800" dirty="0">
                <a:solidFill>
                  <a:schemeClr val="accent3"/>
                </a:solidFill>
              </a:rPr>
              <a:t>.</a:t>
            </a:r>
          </a:p>
          <a:p>
            <a:r>
              <a:rPr lang="en-US" sz="2800" dirty="0">
                <a:solidFill>
                  <a:schemeClr val="accent3"/>
                </a:solidFill>
              </a:rPr>
              <a:t>Have a team captain who handles the paperwork.</a:t>
            </a:r>
          </a:p>
          <a:p>
            <a:r>
              <a:rPr lang="en-US" sz="2800" dirty="0">
                <a:solidFill>
                  <a:schemeClr val="accent3"/>
                </a:solidFill>
              </a:rPr>
              <a:t>TAKE THEIR CELL PHONES &amp; TURN THEM OFF.  TURN YOURS TO SILENT.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6"/>
                </a:solidFill>
              </a:rPr>
              <a:t>THE TOURNAMENT</a:t>
            </a:r>
          </a:p>
        </p:txBody>
      </p:sp>
      <p:sp>
        <p:nvSpPr>
          <p:cNvPr id="3" name="Content Placeholder 2"/>
          <p:cNvSpPr>
            <a:spLocks noGrp="1"/>
          </p:cNvSpPr>
          <p:nvPr>
            <p:ph idx="1"/>
          </p:nvPr>
        </p:nvSpPr>
        <p:spPr>
          <a:xfrm>
            <a:off x="546100" y="2352841"/>
            <a:ext cx="8102600" cy="3128212"/>
          </a:xfrm>
          <a:solidFill>
            <a:schemeClr val="bg1"/>
          </a:solidFill>
        </p:spPr>
        <p:txBody>
          <a:bodyPr>
            <a:normAutofit/>
          </a:bodyPr>
          <a:lstStyle/>
          <a:p>
            <a:r>
              <a:rPr lang="en-US" sz="2800" dirty="0">
                <a:solidFill>
                  <a:schemeClr val="tx1"/>
                </a:solidFill>
              </a:rPr>
              <a:t>Adults can help carry props, but they CAN’T adjust them, straighten them, fix them, assemble them, talk about them, etc.</a:t>
            </a:r>
          </a:p>
          <a:p>
            <a:r>
              <a:rPr lang="en-US" sz="2800" b="1" i="1" dirty="0">
                <a:solidFill>
                  <a:schemeClr val="accent6">
                    <a:lumMod val="50000"/>
                  </a:schemeClr>
                </a:solidFill>
              </a:rPr>
              <a:t>As a coach, you have reserved seats.  It’s so the judging team can watch you for outside assistance.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6"/>
                </a:solidFill>
              </a:rPr>
              <a:t>THE TOURNAMENT</a:t>
            </a:r>
          </a:p>
        </p:txBody>
      </p:sp>
      <p:sp>
        <p:nvSpPr>
          <p:cNvPr id="3" name="Content Placeholder 2"/>
          <p:cNvSpPr>
            <a:spLocks noGrp="1"/>
          </p:cNvSpPr>
          <p:nvPr>
            <p:ph idx="1"/>
          </p:nvPr>
        </p:nvSpPr>
        <p:spPr>
          <a:xfrm>
            <a:off x="712788" y="2081048"/>
            <a:ext cx="7716838" cy="4373225"/>
          </a:xfrm>
          <a:solidFill>
            <a:schemeClr val="bg1"/>
          </a:solidFill>
        </p:spPr>
        <p:txBody>
          <a:bodyPr>
            <a:normAutofit fontScale="85000" lnSpcReduction="20000"/>
          </a:bodyPr>
          <a:lstStyle/>
          <a:p>
            <a:r>
              <a:rPr lang="en-US" sz="2800" dirty="0">
                <a:solidFill>
                  <a:srgbClr val="FF0000"/>
                </a:solidFill>
              </a:rPr>
              <a:t>Go over the procedures with the kids (in the packet).</a:t>
            </a:r>
          </a:p>
          <a:p>
            <a:r>
              <a:rPr lang="en-US" sz="2800" b="1" dirty="0">
                <a:solidFill>
                  <a:schemeClr val="accent6">
                    <a:lumMod val="50000"/>
                  </a:schemeClr>
                </a:solidFill>
              </a:rPr>
              <a:t>Make sure they know what to expect.  Practice set up from different directions.</a:t>
            </a:r>
          </a:p>
          <a:p>
            <a:r>
              <a:rPr lang="en-US" sz="2800" dirty="0">
                <a:solidFill>
                  <a:srgbClr val="FF0000"/>
                </a:solidFill>
              </a:rPr>
              <a:t>When the performance is over, the judging team will talk to THEM.  Stay away until the judges say it’s okay to help them clear away their stuff.</a:t>
            </a:r>
          </a:p>
          <a:p>
            <a:r>
              <a:rPr lang="en-US" sz="2800" b="1" dirty="0">
                <a:solidFill>
                  <a:schemeClr val="accent6">
                    <a:lumMod val="50000"/>
                  </a:schemeClr>
                </a:solidFill>
              </a:rPr>
              <a:t>The judges will give each team member a participation pin  OR give you a set to give to them.  If a team member is absent, ask for a pin for him/her.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3"/>
                </a:solidFill>
              </a:rPr>
              <a:t>SCORES</a:t>
            </a:r>
          </a:p>
        </p:txBody>
      </p:sp>
      <p:sp>
        <p:nvSpPr>
          <p:cNvPr id="3" name="Content Placeholder 2"/>
          <p:cNvSpPr>
            <a:spLocks noGrp="1"/>
          </p:cNvSpPr>
          <p:nvPr>
            <p:ph idx="1"/>
          </p:nvPr>
        </p:nvSpPr>
        <p:spPr>
          <a:xfrm>
            <a:off x="712788" y="2165131"/>
            <a:ext cx="8063350" cy="4289142"/>
          </a:xfrm>
          <a:solidFill>
            <a:schemeClr val="bg1"/>
          </a:solidFill>
        </p:spPr>
        <p:txBody>
          <a:bodyPr>
            <a:normAutofit fontScale="92500" lnSpcReduction="20000"/>
          </a:bodyPr>
          <a:lstStyle/>
          <a:p>
            <a:r>
              <a:rPr lang="en-US" sz="2800" dirty="0">
                <a:solidFill>
                  <a:srgbClr val="5B125A"/>
                </a:solidFill>
              </a:rPr>
              <a:t>Check back for your RAW long-term scores in 30 to 60 minutes.  Morning performances usually mean waiting an hour or more for scores.  Later performances mean the scores are ready sooner. </a:t>
            </a:r>
          </a:p>
          <a:p>
            <a:r>
              <a:rPr lang="en-US" sz="2800" dirty="0">
                <a:solidFill>
                  <a:srgbClr val="5B125A"/>
                </a:solidFill>
              </a:rPr>
              <a:t>Share the scores with the kids. You will get RAW style and long-term scores.</a:t>
            </a:r>
          </a:p>
          <a:p>
            <a:r>
              <a:rPr lang="en-US" sz="2800" dirty="0">
                <a:solidFill>
                  <a:srgbClr val="5B125A"/>
                </a:solidFill>
              </a:rPr>
              <a:t>If THEY have questions/concerns about the scores, you have 30 minutes to return to the site and discuss those concerns with the </a:t>
            </a:r>
            <a:r>
              <a:rPr lang="en-US" sz="2800" b="1" u="sng" dirty="0">
                <a:solidFill>
                  <a:srgbClr val="FF0000"/>
                </a:solidFill>
              </a:rPr>
              <a:t>HEAD JUDGE </a:t>
            </a:r>
            <a:r>
              <a:rPr lang="en-US" sz="2800" dirty="0">
                <a:solidFill>
                  <a:srgbClr val="5B125A"/>
                </a:solidFill>
              </a:rPr>
              <a:t>ONLY.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3"/>
                </a:solidFill>
              </a:rPr>
              <a:t>SCORES</a:t>
            </a:r>
          </a:p>
        </p:txBody>
      </p:sp>
      <p:sp>
        <p:nvSpPr>
          <p:cNvPr id="3" name="Content Placeholder 2"/>
          <p:cNvSpPr>
            <a:spLocks noGrp="1"/>
          </p:cNvSpPr>
          <p:nvPr>
            <p:ph idx="1"/>
          </p:nvPr>
        </p:nvSpPr>
        <p:spPr>
          <a:xfrm>
            <a:off x="472966" y="2352841"/>
            <a:ext cx="8250620" cy="4101432"/>
          </a:xfrm>
          <a:solidFill>
            <a:schemeClr val="bg1"/>
          </a:solidFill>
        </p:spPr>
        <p:txBody>
          <a:bodyPr>
            <a:normAutofit/>
          </a:bodyPr>
          <a:lstStyle/>
          <a:p>
            <a:r>
              <a:rPr lang="en-US" sz="2800" dirty="0">
                <a:solidFill>
                  <a:srgbClr val="5B125A"/>
                </a:solidFill>
              </a:rPr>
              <a:t>Check your raw score for mathematical errors.  If the element was worth 0 or 5, you can’t earn 2.5 points.  It’s either 0 OR 5.</a:t>
            </a:r>
          </a:p>
          <a:p>
            <a:r>
              <a:rPr lang="en-US" sz="2800" dirty="0">
                <a:solidFill>
                  <a:srgbClr val="5B125A"/>
                </a:solidFill>
              </a:rPr>
              <a:t>Subjective scores are NOT debatable.</a:t>
            </a:r>
          </a:p>
          <a:p>
            <a:r>
              <a:rPr lang="en-US" sz="2800" dirty="0">
                <a:solidFill>
                  <a:srgbClr val="5B125A"/>
                </a:solidFill>
              </a:rPr>
              <a:t>Raw scores are neither good nor bad.  They are relative to all other scores in that problem and division.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3"/>
                </a:solidFill>
              </a:rPr>
              <a:t>SCORES</a:t>
            </a:r>
          </a:p>
        </p:txBody>
      </p:sp>
      <p:sp>
        <p:nvSpPr>
          <p:cNvPr id="3" name="Content Placeholder 2"/>
          <p:cNvSpPr>
            <a:spLocks noGrp="1"/>
          </p:cNvSpPr>
          <p:nvPr>
            <p:ph idx="1"/>
          </p:nvPr>
        </p:nvSpPr>
        <p:spPr>
          <a:xfrm>
            <a:off x="712788" y="2352841"/>
            <a:ext cx="7885112" cy="4101432"/>
          </a:xfrm>
          <a:solidFill>
            <a:schemeClr val="bg1"/>
          </a:solidFill>
        </p:spPr>
        <p:txBody>
          <a:bodyPr>
            <a:normAutofit fontScale="92500" lnSpcReduction="20000"/>
          </a:bodyPr>
          <a:lstStyle/>
          <a:p>
            <a:r>
              <a:rPr lang="en-US" sz="2800" dirty="0">
                <a:solidFill>
                  <a:srgbClr val="5B125A"/>
                </a:solidFill>
              </a:rPr>
              <a:t>IF THE TEAM doesn’t understand a score or why they earned a zero for something, you need to keep asking until you can explain it to them.</a:t>
            </a:r>
          </a:p>
          <a:p>
            <a:r>
              <a:rPr lang="en-US" sz="2800" dirty="0">
                <a:solidFill>
                  <a:srgbClr val="5B125A"/>
                </a:solidFill>
              </a:rPr>
              <a:t>If the judging team didn’t see it, IT DIDN’T HAPPEN.  Even if you have video proof that shows otherwise, we won’t view it.  All scored items need to be undeniably noticeable so that the judges see it.</a:t>
            </a:r>
          </a:p>
          <a:p>
            <a:r>
              <a:rPr lang="en-US" sz="2800" dirty="0">
                <a:solidFill>
                  <a:srgbClr val="5B125A"/>
                </a:solidFill>
              </a:rPr>
              <a:t>If you need to take something to </a:t>
            </a:r>
            <a:r>
              <a:rPr lang="en-US" sz="2800" u="sng" dirty="0">
                <a:solidFill>
                  <a:srgbClr val="FF0000"/>
                </a:solidFill>
              </a:rPr>
              <a:t>TRIBUNAL STAGE</a:t>
            </a:r>
            <a:r>
              <a:rPr lang="en-US" sz="2800" dirty="0">
                <a:solidFill>
                  <a:srgbClr val="5B125A"/>
                </a:solidFill>
              </a:rPr>
              <a:t>, make sure you do it </a:t>
            </a:r>
            <a:r>
              <a:rPr lang="en-US" sz="2800" dirty="0">
                <a:solidFill>
                  <a:srgbClr val="FF0000"/>
                </a:solidFill>
              </a:rPr>
              <a:t>FOR THE TEAM</a:t>
            </a:r>
            <a:r>
              <a:rPr lang="en-US" sz="2800" dirty="0">
                <a:solidFill>
                  <a:srgbClr val="5B125A"/>
                </a:solidFill>
              </a:rPr>
              <a:t>.</a:t>
            </a:r>
          </a:p>
        </p:txBody>
      </p:sp>
    </p:spTree>
    <p:extLst>
      <p:ext uri="{BB962C8B-B14F-4D97-AF65-F5344CB8AC3E}">
        <p14:creationId xmlns:p14="http://schemas.microsoft.com/office/powerpoint/2010/main" val="310775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THE DISTRICT REQUIRED FORM</a:t>
            </a:r>
          </a:p>
        </p:txBody>
      </p:sp>
      <p:sp>
        <p:nvSpPr>
          <p:cNvPr id="3" name="Content Placeholder 2"/>
          <p:cNvSpPr>
            <a:spLocks noGrp="1"/>
          </p:cNvSpPr>
          <p:nvPr>
            <p:ph idx="1"/>
          </p:nvPr>
        </p:nvSpPr>
        <p:spPr>
          <a:xfrm>
            <a:off x="712788" y="3012142"/>
            <a:ext cx="8010798" cy="3388658"/>
          </a:xfrm>
          <a:solidFill>
            <a:schemeClr val="accent6">
              <a:lumMod val="40000"/>
              <a:lumOff val="60000"/>
            </a:schemeClr>
          </a:solidFill>
        </p:spPr>
        <p:txBody>
          <a:bodyPr>
            <a:normAutofit lnSpcReduction="10000"/>
          </a:bodyPr>
          <a:lstStyle/>
          <a:p>
            <a:r>
              <a:rPr lang="en-US" dirty="0"/>
              <a:t>All Pasco County Public Schools teams must have it in order to compete</a:t>
            </a:r>
          </a:p>
          <a:p>
            <a:r>
              <a:rPr lang="en-US" dirty="0"/>
              <a:t>one per team member</a:t>
            </a:r>
          </a:p>
          <a:p>
            <a:r>
              <a:rPr lang="en-US" dirty="0"/>
              <a:t>complete with all signatures</a:t>
            </a:r>
          </a:p>
          <a:p>
            <a:r>
              <a:rPr lang="en-US" dirty="0"/>
              <a:t>You should have turned it in by January 15; if not, you have until Feb. 20 to do so: text, email, courier, snail mail, etc.</a:t>
            </a:r>
          </a:p>
        </p:txBody>
      </p:sp>
    </p:spTree>
    <p:extLst>
      <p:ext uri="{BB962C8B-B14F-4D97-AF65-F5344CB8AC3E}">
        <p14:creationId xmlns:p14="http://schemas.microsoft.com/office/powerpoint/2010/main" val="362904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3"/>
                </a:solidFill>
              </a:rPr>
              <a:t>SCORES</a:t>
            </a:r>
          </a:p>
        </p:txBody>
      </p:sp>
      <p:sp>
        <p:nvSpPr>
          <p:cNvPr id="3" name="Content Placeholder 2"/>
          <p:cNvSpPr>
            <a:spLocks noGrp="1"/>
          </p:cNvSpPr>
          <p:nvPr>
            <p:ph idx="1"/>
          </p:nvPr>
        </p:nvSpPr>
        <p:spPr>
          <a:xfrm>
            <a:off x="712788" y="2352841"/>
            <a:ext cx="7716838" cy="4101432"/>
          </a:xfrm>
          <a:solidFill>
            <a:schemeClr val="accent3">
              <a:lumMod val="60000"/>
              <a:lumOff val="40000"/>
            </a:schemeClr>
          </a:solidFill>
        </p:spPr>
        <p:txBody>
          <a:bodyPr>
            <a:normAutofit lnSpcReduction="10000"/>
          </a:bodyPr>
          <a:lstStyle/>
          <a:p>
            <a:r>
              <a:rPr lang="en-US" sz="2800" dirty="0">
                <a:solidFill>
                  <a:schemeClr val="tx1"/>
                </a:solidFill>
              </a:rPr>
              <a:t>YOU WILL ONLY TALK TO THE HEAD JUDGE ABOUT SCORE CONCERNS</a:t>
            </a:r>
          </a:p>
          <a:p>
            <a:r>
              <a:rPr lang="en-US" sz="2800" dirty="0">
                <a:solidFill>
                  <a:schemeClr val="tx1"/>
                </a:solidFill>
              </a:rPr>
              <a:t>YOU WILL FIND FREDA IF YOU HAVE CONCERNS ABOUT YOUR SCORE AND YOU DON’T THINK THE HEAD JUDGE HAS HEARD YOU.  ASK FOR A TRIBUNAL.</a:t>
            </a:r>
          </a:p>
          <a:p>
            <a:r>
              <a:rPr lang="en-US" sz="2800" dirty="0">
                <a:solidFill>
                  <a:schemeClr val="tx1"/>
                </a:solidFill>
              </a:rPr>
              <a:t>YOU WILL NEVER, EVER RAISE YOUR VOICE OR “LOSE IT” WITH OUR JUDGES.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3"/>
                </a:solidFill>
              </a:rPr>
              <a:t>SCORES</a:t>
            </a:r>
          </a:p>
        </p:txBody>
      </p:sp>
      <p:sp>
        <p:nvSpPr>
          <p:cNvPr id="3" name="Content Placeholder 2"/>
          <p:cNvSpPr>
            <a:spLocks noGrp="1"/>
          </p:cNvSpPr>
          <p:nvPr>
            <p:ph idx="1"/>
          </p:nvPr>
        </p:nvSpPr>
        <p:spPr>
          <a:xfrm>
            <a:off x="712788" y="2352841"/>
            <a:ext cx="7716838" cy="4101432"/>
          </a:xfrm>
          <a:solidFill>
            <a:schemeClr val="accent3">
              <a:lumMod val="60000"/>
              <a:lumOff val="40000"/>
            </a:schemeClr>
          </a:solidFill>
        </p:spPr>
        <p:txBody>
          <a:bodyPr>
            <a:normAutofit lnSpcReduction="10000"/>
          </a:bodyPr>
          <a:lstStyle/>
          <a:p>
            <a:r>
              <a:rPr lang="en-US" sz="2800" dirty="0">
                <a:solidFill>
                  <a:schemeClr val="accent1">
                    <a:lumMod val="50000"/>
                  </a:schemeClr>
                </a:solidFill>
              </a:rPr>
              <a:t>IF YOU DON’T GO BACK AND PICK UP YOUR TEAM’S SCORES, YOU FORFEIT THE RIGHT TO APPEAL A MISTAKE.</a:t>
            </a:r>
          </a:p>
          <a:p>
            <a:r>
              <a:rPr lang="en-US" sz="2800" dirty="0">
                <a:solidFill>
                  <a:schemeClr val="accent1">
                    <a:lumMod val="50000"/>
                  </a:schemeClr>
                </a:solidFill>
              </a:rPr>
              <a:t>MISTAKES CAN BE FIXED UNTIL THE JUDGING TEAM IS RELEASED.  </a:t>
            </a:r>
          </a:p>
          <a:p>
            <a:r>
              <a:rPr lang="en-US" sz="2800" dirty="0">
                <a:solidFill>
                  <a:schemeClr val="accent1">
                    <a:lumMod val="50000"/>
                  </a:schemeClr>
                </a:solidFill>
              </a:rPr>
              <a:t>THE JUDGING TEAM IS RELEASED ONE HOUR AFTER THE LAST TEAM PERFORMS IN THAT GROUP – SOMETIMES SOONER.</a:t>
            </a:r>
          </a:p>
        </p:txBody>
      </p:sp>
    </p:spTree>
    <p:extLst>
      <p:ext uri="{BB962C8B-B14F-4D97-AF65-F5344CB8AC3E}">
        <p14:creationId xmlns:p14="http://schemas.microsoft.com/office/powerpoint/2010/main" val="257703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3"/>
                </a:solidFill>
              </a:rPr>
              <a:t>SCORING</a:t>
            </a:r>
          </a:p>
        </p:txBody>
      </p:sp>
      <p:sp>
        <p:nvSpPr>
          <p:cNvPr id="3" name="Content Placeholder 2"/>
          <p:cNvSpPr>
            <a:spLocks noGrp="1"/>
          </p:cNvSpPr>
          <p:nvPr>
            <p:ph idx="1"/>
          </p:nvPr>
        </p:nvSpPr>
        <p:spPr>
          <a:xfrm>
            <a:off x="712788" y="2352841"/>
            <a:ext cx="7716838" cy="4101432"/>
          </a:xfrm>
          <a:solidFill>
            <a:schemeClr val="accent3">
              <a:lumMod val="60000"/>
              <a:lumOff val="40000"/>
            </a:schemeClr>
          </a:solidFill>
        </p:spPr>
        <p:txBody>
          <a:bodyPr>
            <a:normAutofit/>
          </a:bodyPr>
          <a:lstStyle/>
          <a:p>
            <a:r>
              <a:rPr lang="en-US" sz="2800" dirty="0">
                <a:solidFill>
                  <a:srgbClr val="5B125A"/>
                </a:solidFill>
              </a:rPr>
              <a:t>Remember raw scores are all you know until AFTER the awards ceremony.  Don’t prejudge the team’s chances of going to state.  Often the winners of the long-term portion don’t go to state.</a:t>
            </a:r>
          </a:p>
          <a:p>
            <a:r>
              <a:rPr lang="en-US" sz="2800" dirty="0">
                <a:solidFill>
                  <a:srgbClr val="5B125A"/>
                </a:solidFill>
              </a:rPr>
              <a:t>PLEASE MAKE SURE YOUR FAMILIES UNDERSTAND THE SCORING SYSTEM.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3"/>
                </a:solidFill>
              </a:rPr>
              <a:t>THE TOURNAMENT</a:t>
            </a:r>
          </a:p>
        </p:txBody>
      </p:sp>
      <p:sp>
        <p:nvSpPr>
          <p:cNvPr id="3" name="Content Placeholder 2"/>
          <p:cNvSpPr>
            <a:spLocks noGrp="1"/>
          </p:cNvSpPr>
          <p:nvPr>
            <p:ph idx="1"/>
          </p:nvPr>
        </p:nvSpPr>
        <p:spPr>
          <a:xfrm>
            <a:off x="712788" y="2352841"/>
            <a:ext cx="7716838" cy="4101432"/>
          </a:xfrm>
          <a:solidFill>
            <a:schemeClr val="accent4">
              <a:lumMod val="75000"/>
            </a:schemeClr>
          </a:solidFill>
        </p:spPr>
        <p:txBody>
          <a:bodyPr>
            <a:normAutofit lnSpcReduction="10000"/>
          </a:bodyPr>
          <a:lstStyle/>
          <a:p>
            <a:r>
              <a:rPr lang="en-US" sz="2800" dirty="0"/>
              <a:t>When not competing, teams should attend other performances to root for school mates, check out the competition, check out the site, or just to find examples of creativity.</a:t>
            </a:r>
          </a:p>
          <a:p>
            <a:r>
              <a:rPr lang="en-US" sz="2800" dirty="0"/>
              <a:t>Good sportsmanship is RULE #1.</a:t>
            </a:r>
          </a:p>
          <a:p>
            <a:r>
              <a:rPr lang="en-US" sz="2800" dirty="0"/>
              <a:t>No booing, no distractions, no food in the competition rooms, no playing in off-limits areas, no litter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chemeClr val="accent3"/>
                </a:solidFill>
              </a:rPr>
              <a:t>THE TOURNAMENT</a:t>
            </a:r>
          </a:p>
        </p:txBody>
      </p:sp>
      <p:sp>
        <p:nvSpPr>
          <p:cNvPr id="3" name="Content Placeholder 2"/>
          <p:cNvSpPr>
            <a:spLocks noGrp="1"/>
          </p:cNvSpPr>
          <p:nvPr>
            <p:ph idx="1"/>
          </p:nvPr>
        </p:nvSpPr>
        <p:spPr>
          <a:xfrm>
            <a:off x="712788" y="2352841"/>
            <a:ext cx="7716838" cy="4101432"/>
          </a:xfrm>
          <a:solidFill>
            <a:schemeClr val="accent4">
              <a:lumMod val="75000"/>
            </a:schemeClr>
          </a:solidFill>
        </p:spPr>
        <p:txBody>
          <a:bodyPr>
            <a:normAutofit fontScale="92500" lnSpcReduction="20000"/>
          </a:bodyPr>
          <a:lstStyle/>
          <a:p>
            <a:r>
              <a:rPr lang="en-US" sz="2800" dirty="0"/>
              <a:t>Food and souvenirs sales will continue all day until 3:00pm approximately. </a:t>
            </a:r>
          </a:p>
          <a:p>
            <a:r>
              <a:rPr lang="en-US" sz="2800" dirty="0"/>
              <a:t>Find your own space for prop storage.</a:t>
            </a:r>
          </a:p>
          <a:p>
            <a:r>
              <a:rPr lang="en-US" sz="2800" dirty="0"/>
              <a:t>Parking is LIMITED, so make sure vehicles are in parking spaces only.</a:t>
            </a:r>
          </a:p>
          <a:p>
            <a:r>
              <a:rPr lang="en-US" sz="2800" dirty="0"/>
              <a:t>No grills allowed; E-Z ups, chairs, okay, BUT ONLY IN DESIGNATED AREAS.  No canopies in center of school or next to buildings.</a:t>
            </a:r>
          </a:p>
          <a:p>
            <a:r>
              <a:rPr lang="en-US" sz="2800" dirty="0"/>
              <a:t>It’s school property: no alcohol, tobacco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B9FD2-43B5-E364-A6CB-A0D82D072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311E5-3F31-F11A-CE3C-C3B969F87227}"/>
              </a:ext>
            </a:extLst>
          </p:cNvPr>
          <p:cNvSpPr>
            <a:spLocks noGrp="1"/>
          </p:cNvSpPr>
          <p:nvPr>
            <p:ph type="title"/>
          </p:nvPr>
        </p:nvSpPr>
        <p:spPr>
          <a:xfrm>
            <a:off x="712788" y="1376947"/>
            <a:ext cx="7716837" cy="975893"/>
          </a:xfrm>
        </p:spPr>
        <p:txBody>
          <a:bodyPr anchor="t">
            <a:noAutofit/>
          </a:bodyPr>
          <a:lstStyle/>
          <a:p>
            <a:pPr algn="ctr"/>
            <a:r>
              <a:rPr lang="en-US" sz="4000" b="1" dirty="0">
                <a:solidFill>
                  <a:schemeClr val="accent3"/>
                </a:solidFill>
              </a:rPr>
              <a:t>THE TOURNAMENT</a:t>
            </a:r>
          </a:p>
        </p:txBody>
      </p:sp>
      <p:sp>
        <p:nvSpPr>
          <p:cNvPr id="3" name="Content Placeholder 2">
            <a:extLst>
              <a:ext uri="{FF2B5EF4-FFF2-40B4-BE49-F238E27FC236}">
                <a16:creationId xmlns:a16="http://schemas.microsoft.com/office/drawing/2014/main" id="{D102BE8F-8E3C-A279-9DE4-944561406C05}"/>
              </a:ext>
            </a:extLst>
          </p:cNvPr>
          <p:cNvSpPr>
            <a:spLocks noGrp="1"/>
          </p:cNvSpPr>
          <p:nvPr>
            <p:ph idx="1"/>
          </p:nvPr>
        </p:nvSpPr>
        <p:spPr>
          <a:xfrm>
            <a:off x="712788" y="2352841"/>
            <a:ext cx="7716838" cy="4101432"/>
          </a:xfrm>
          <a:solidFill>
            <a:schemeClr val="accent4">
              <a:lumMod val="75000"/>
            </a:schemeClr>
          </a:solidFill>
        </p:spPr>
        <p:txBody>
          <a:bodyPr>
            <a:normAutofit/>
          </a:bodyPr>
          <a:lstStyle/>
          <a:p>
            <a:r>
              <a:rPr lang="en-US" sz="2800" dirty="0"/>
              <a:t>SET UP IN THE DESIGNATED GRASSY AREAS OR CAFETERIA.</a:t>
            </a:r>
          </a:p>
          <a:p>
            <a:r>
              <a:rPr lang="en-US" sz="2800" dirty="0"/>
              <a:t>DO NOT set up on sidewalks or in the center commons grass.</a:t>
            </a:r>
          </a:p>
          <a:p>
            <a:r>
              <a:rPr lang="en-US" sz="2800" dirty="0"/>
              <a:t>DO NOT set up against any building.</a:t>
            </a:r>
          </a:p>
          <a:p>
            <a:r>
              <a:rPr lang="en-US" sz="2800" dirty="0"/>
              <a:t>Think about traffic flow and courtesy!</a:t>
            </a:r>
          </a:p>
        </p:txBody>
      </p:sp>
    </p:spTree>
    <p:extLst>
      <p:ext uri="{BB962C8B-B14F-4D97-AF65-F5344CB8AC3E}">
        <p14:creationId xmlns:p14="http://schemas.microsoft.com/office/powerpoint/2010/main" val="3844562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TRASH</a:t>
            </a:r>
          </a:p>
        </p:txBody>
      </p:sp>
      <p:sp>
        <p:nvSpPr>
          <p:cNvPr id="3" name="Content Placeholder 2"/>
          <p:cNvSpPr>
            <a:spLocks noGrp="1"/>
          </p:cNvSpPr>
          <p:nvPr>
            <p:ph idx="1"/>
          </p:nvPr>
        </p:nvSpPr>
        <p:spPr>
          <a:xfrm>
            <a:off x="712788" y="3012142"/>
            <a:ext cx="7716838" cy="2474258"/>
          </a:xfrm>
          <a:solidFill>
            <a:schemeClr val="accent4">
              <a:lumMod val="75000"/>
            </a:schemeClr>
          </a:solidFill>
        </p:spPr>
        <p:txBody>
          <a:bodyPr>
            <a:normAutofit/>
          </a:bodyPr>
          <a:lstStyle/>
          <a:p>
            <a:r>
              <a:rPr lang="en-US" dirty="0"/>
              <a:t>If you “camp,” take care of trash by bagging it up.</a:t>
            </a:r>
          </a:p>
          <a:p>
            <a:r>
              <a:rPr lang="en-US" dirty="0"/>
              <a:t>DO NOT LEAVE BACKDROPS AND LARGE CARDBOARD PROPS AT SCHOOLS.  TAKE THEM HOME AND DISPOSE OF THEM. </a:t>
            </a:r>
          </a:p>
        </p:txBody>
      </p:sp>
    </p:spTree>
    <p:extLst>
      <p:ext uri="{BB962C8B-B14F-4D97-AF65-F5344CB8AC3E}">
        <p14:creationId xmlns:p14="http://schemas.microsoft.com/office/powerpoint/2010/main" val="2120048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4000" b="1" dirty="0">
                <a:solidFill>
                  <a:srgbClr val="C00000"/>
                </a:solidFill>
              </a:rPr>
              <a:t>DANCE PARTY</a:t>
            </a:r>
          </a:p>
        </p:txBody>
      </p:sp>
      <p:sp>
        <p:nvSpPr>
          <p:cNvPr id="3" name="Content Placeholder 2"/>
          <p:cNvSpPr>
            <a:spLocks noGrp="1"/>
          </p:cNvSpPr>
          <p:nvPr>
            <p:ph idx="1"/>
          </p:nvPr>
        </p:nvSpPr>
        <p:spPr>
          <a:xfrm>
            <a:off x="712788" y="2352841"/>
            <a:ext cx="7716838" cy="3291214"/>
          </a:xfrm>
          <a:solidFill>
            <a:schemeClr val="accent6">
              <a:lumMod val="75000"/>
            </a:schemeClr>
          </a:solidFill>
        </p:spPr>
        <p:txBody>
          <a:bodyPr>
            <a:normAutofit/>
          </a:bodyPr>
          <a:lstStyle/>
          <a:p>
            <a:r>
              <a:rPr lang="en-US" sz="2800" dirty="0"/>
              <a:t>Socializing and dancing in the gym – prior to awards (45 minutes)</a:t>
            </a:r>
          </a:p>
          <a:p>
            <a:r>
              <a:rPr lang="en-US" sz="2800" dirty="0"/>
              <a:t>Lots of fun!!!!! – ALL DAY</a:t>
            </a:r>
          </a:p>
          <a:p>
            <a:r>
              <a:rPr lang="en-US" sz="2800" dirty="0"/>
              <a:t>Bounce Houses</a:t>
            </a:r>
          </a:p>
          <a:p>
            <a:r>
              <a:rPr lang="en-US" sz="2800" dirty="0"/>
              <a:t>OMER’S FEST - GAMES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PRIMARY AWARDS!!!!</a:t>
            </a:r>
          </a:p>
        </p:txBody>
      </p:sp>
      <p:sp>
        <p:nvSpPr>
          <p:cNvPr id="3" name="Content Placeholder 2"/>
          <p:cNvSpPr>
            <a:spLocks noGrp="1"/>
          </p:cNvSpPr>
          <p:nvPr>
            <p:ph idx="1"/>
          </p:nvPr>
        </p:nvSpPr>
        <p:spPr>
          <a:solidFill>
            <a:schemeClr val="accent6">
              <a:lumMod val="75000"/>
            </a:schemeClr>
          </a:solidFill>
        </p:spPr>
        <p:txBody>
          <a:bodyPr>
            <a:normAutofit lnSpcReduction="10000"/>
          </a:bodyPr>
          <a:lstStyle/>
          <a:p>
            <a:r>
              <a:rPr lang="en-US" dirty="0"/>
              <a:t>2:00 pm in commons</a:t>
            </a:r>
          </a:p>
          <a:p>
            <a:r>
              <a:rPr lang="en-US" dirty="0"/>
              <a:t>Ribbons, recognitions, and drawing to see which team goes to state</a:t>
            </a:r>
          </a:p>
          <a:p>
            <a:r>
              <a:rPr lang="en-US" dirty="0"/>
              <a:t>Then primary teams and their families can depart.</a:t>
            </a:r>
          </a:p>
          <a:p>
            <a:r>
              <a:rPr lang="en-US" dirty="0"/>
              <a:t>If any stay for full awards ceremony, they sit in the stands.</a:t>
            </a:r>
          </a:p>
        </p:txBody>
      </p:sp>
    </p:spTree>
    <p:extLst>
      <p:ext uri="{BB962C8B-B14F-4D97-AF65-F5344CB8AC3E}">
        <p14:creationId xmlns:p14="http://schemas.microsoft.com/office/powerpoint/2010/main" val="63281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34047"/>
            <a:ext cx="7716837" cy="975893"/>
          </a:xfrm>
        </p:spPr>
        <p:txBody>
          <a:bodyPr anchor="t">
            <a:noAutofit/>
          </a:bodyPr>
          <a:lstStyle/>
          <a:p>
            <a:pPr algn="ctr"/>
            <a:r>
              <a:rPr lang="en-US" sz="3600" dirty="0">
                <a:solidFill>
                  <a:srgbClr val="C00000"/>
                </a:solidFill>
              </a:rPr>
              <a:t>THE MAIN AWARDS CEREMONY</a:t>
            </a:r>
          </a:p>
        </p:txBody>
      </p:sp>
      <p:sp>
        <p:nvSpPr>
          <p:cNvPr id="3" name="Content Placeholder 2"/>
          <p:cNvSpPr>
            <a:spLocks noGrp="1"/>
          </p:cNvSpPr>
          <p:nvPr>
            <p:ph idx="1"/>
          </p:nvPr>
        </p:nvSpPr>
        <p:spPr>
          <a:xfrm>
            <a:off x="712788" y="2009940"/>
            <a:ext cx="7716838" cy="4101432"/>
          </a:xfrm>
          <a:solidFill>
            <a:schemeClr val="accent6">
              <a:lumMod val="75000"/>
            </a:schemeClr>
          </a:solidFill>
        </p:spPr>
        <p:txBody>
          <a:bodyPr>
            <a:normAutofit fontScale="77500" lnSpcReduction="20000"/>
          </a:bodyPr>
          <a:lstStyle/>
          <a:p>
            <a:r>
              <a:rPr lang="en-US" sz="2800" dirty="0"/>
              <a:t>PLEASE MAKE SURE YOU BRING THE TEAM TO THE AWARDS CEREMONY.</a:t>
            </a:r>
          </a:p>
          <a:p>
            <a:r>
              <a:rPr lang="en-US" sz="2800" dirty="0"/>
              <a:t>Awards Ceremony is in the gym.</a:t>
            </a:r>
          </a:p>
          <a:p>
            <a:r>
              <a:rPr lang="en-US" sz="2800" dirty="0"/>
              <a:t>Awards Ceremony starts by 4:30 and lasts two hours.</a:t>
            </a:r>
          </a:p>
          <a:p>
            <a:r>
              <a:rPr lang="en-US" sz="2800" dirty="0"/>
              <a:t>FULL AWARDS CEREMONY INSTRUCTIONS WILL BE IN TEAM REGISTRATION PACKET.</a:t>
            </a:r>
          </a:p>
          <a:p>
            <a:r>
              <a:rPr lang="en-US" sz="2800" dirty="0"/>
              <a:t>Coaches going to state meet for 30 minutes after awards in media.</a:t>
            </a:r>
          </a:p>
          <a:p>
            <a:r>
              <a:rPr lang="en-US" sz="2800" dirty="0"/>
              <a:t>Teams and families going to state meet for 30 minutes after awards in the gym.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What the well-prepared coach needs to know:</a:t>
            </a:r>
          </a:p>
        </p:txBody>
      </p:sp>
      <p:sp>
        <p:nvSpPr>
          <p:cNvPr id="3" name="Content Placeholder 2"/>
          <p:cNvSpPr>
            <a:spLocks noGrp="1"/>
          </p:cNvSpPr>
          <p:nvPr>
            <p:ph idx="1"/>
          </p:nvPr>
        </p:nvSpPr>
        <p:spPr>
          <a:solidFill>
            <a:schemeClr val="accent4"/>
          </a:solidFill>
        </p:spPr>
        <p:txBody>
          <a:bodyPr>
            <a:normAutofit/>
          </a:bodyPr>
          <a:lstStyle/>
          <a:p>
            <a:r>
              <a:rPr lang="en-US" dirty="0"/>
              <a:t>To get team forms go to </a:t>
            </a:r>
            <a:r>
              <a:rPr lang="en-US" dirty="0">
                <a:hlinkClick r:id="rId2"/>
              </a:rPr>
              <a:t>www.odysseyofthemind.com</a:t>
            </a:r>
            <a:r>
              <a:rPr lang="en-US" dirty="0"/>
              <a:t> and log into the members area (under the team tab) using your membership number and school zip code.</a:t>
            </a:r>
          </a:p>
          <a:p>
            <a:r>
              <a:rPr lang="en-US" dirty="0"/>
              <a:t>To get regional tournament information, go to </a:t>
            </a:r>
            <a:r>
              <a:rPr lang="en-US" dirty="0" err="1"/>
              <a:t>www.gcodyssey.com</a:t>
            </a:r>
            <a:r>
              <a:rPr lang="en-US" dirty="0"/>
              <a:t>.</a:t>
            </a:r>
          </a:p>
        </p:txBody>
      </p:sp>
    </p:spTree>
    <p:extLst>
      <p:ext uri="{BB962C8B-B14F-4D97-AF65-F5344CB8AC3E}">
        <p14:creationId xmlns:p14="http://schemas.microsoft.com/office/powerpoint/2010/main" val="471289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3600" dirty="0">
                <a:solidFill>
                  <a:srgbClr val="C00000"/>
                </a:solidFill>
              </a:rPr>
              <a:t>THE MAIN AWARDS CEREMONY</a:t>
            </a:r>
          </a:p>
        </p:txBody>
      </p:sp>
      <p:sp>
        <p:nvSpPr>
          <p:cNvPr id="3" name="Content Placeholder 2"/>
          <p:cNvSpPr>
            <a:spLocks noGrp="1"/>
          </p:cNvSpPr>
          <p:nvPr>
            <p:ph idx="1"/>
          </p:nvPr>
        </p:nvSpPr>
        <p:spPr>
          <a:xfrm>
            <a:off x="712787" y="2449761"/>
            <a:ext cx="7716838" cy="3687011"/>
          </a:xfrm>
          <a:solidFill>
            <a:schemeClr val="accent6">
              <a:lumMod val="75000"/>
            </a:schemeClr>
          </a:solidFill>
        </p:spPr>
        <p:txBody>
          <a:bodyPr>
            <a:normAutofit/>
          </a:bodyPr>
          <a:lstStyle/>
          <a:p>
            <a:r>
              <a:rPr lang="en-US" dirty="0"/>
              <a:t>MEMBERSHIP BANNER FOR AWARDS CEREMONY – details in the packet</a:t>
            </a:r>
          </a:p>
          <a:p>
            <a:r>
              <a:rPr lang="en-US" dirty="0"/>
              <a:t>This is NOT the same as your team’s membership sign.</a:t>
            </a:r>
          </a:p>
          <a:p>
            <a:r>
              <a:rPr lang="en-US" dirty="0"/>
              <a:t>ONE membership banner for the entire membership – talk to your coordinator.</a:t>
            </a:r>
          </a:p>
          <a:p>
            <a:r>
              <a:rPr lang="en-US" dirty="0"/>
              <a:t>Choose two banner carriers – team members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3600" dirty="0">
                <a:solidFill>
                  <a:srgbClr val="C00000"/>
                </a:solidFill>
              </a:rPr>
              <a:t>THE MAIN AWARDS CEREMONY</a:t>
            </a:r>
          </a:p>
        </p:txBody>
      </p:sp>
      <p:sp>
        <p:nvSpPr>
          <p:cNvPr id="3" name="Content Placeholder 2"/>
          <p:cNvSpPr>
            <a:spLocks noGrp="1"/>
          </p:cNvSpPr>
          <p:nvPr>
            <p:ph idx="1"/>
          </p:nvPr>
        </p:nvSpPr>
        <p:spPr>
          <a:xfrm>
            <a:off x="712788" y="2767261"/>
            <a:ext cx="7716838" cy="3687011"/>
          </a:xfrm>
          <a:solidFill>
            <a:schemeClr val="accent6">
              <a:lumMod val="75000"/>
            </a:schemeClr>
          </a:solidFill>
        </p:spPr>
        <p:txBody>
          <a:bodyPr>
            <a:normAutofit/>
          </a:bodyPr>
          <a:lstStyle/>
          <a:p>
            <a:r>
              <a:rPr lang="en-US" dirty="0"/>
              <a:t>Banner carriers line up at 4:00 pm </a:t>
            </a:r>
          </a:p>
          <a:p>
            <a:r>
              <a:rPr lang="en-US" dirty="0"/>
              <a:t>Parade of champions is just banner carriers.</a:t>
            </a:r>
          </a:p>
          <a:p>
            <a:r>
              <a:rPr lang="en-US" dirty="0"/>
              <a:t>Scholarships awarded and thank </a:t>
            </a:r>
            <a:r>
              <a:rPr lang="en-US" dirty="0" err="1"/>
              <a:t>you’s</a:t>
            </a:r>
            <a:r>
              <a:rPr lang="en-US" dirty="0"/>
              <a:t>.</a:t>
            </a:r>
          </a:p>
          <a:p>
            <a:r>
              <a:rPr lang="en-US" dirty="0"/>
              <a:t>Teams and coaches sit on floor of gym in assigned areas (in registration packet)</a:t>
            </a:r>
          </a:p>
          <a:p>
            <a:r>
              <a:rPr lang="en-US" dirty="0"/>
              <a:t>Parents sit in stands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6947"/>
            <a:ext cx="7716837" cy="975893"/>
          </a:xfrm>
        </p:spPr>
        <p:txBody>
          <a:bodyPr anchor="t">
            <a:noAutofit/>
          </a:bodyPr>
          <a:lstStyle/>
          <a:p>
            <a:pPr algn="ctr"/>
            <a:r>
              <a:rPr lang="en-US" sz="3600" dirty="0">
                <a:solidFill>
                  <a:srgbClr val="C00000"/>
                </a:solidFill>
              </a:rPr>
              <a:t>THE MAIN AWARDS CEREMONY</a:t>
            </a:r>
          </a:p>
        </p:txBody>
      </p:sp>
      <p:sp>
        <p:nvSpPr>
          <p:cNvPr id="3" name="Content Placeholder 2"/>
          <p:cNvSpPr>
            <a:spLocks noGrp="1"/>
          </p:cNvSpPr>
          <p:nvPr>
            <p:ph idx="1"/>
          </p:nvPr>
        </p:nvSpPr>
        <p:spPr>
          <a:xfrm>
            <a:off x="712788" y="2222501"/>
            <a:ext cx="7716838" cy="4231772"/>
          </a:xfrm>
          <a:solidFill>
            <a:srgbClr val="92D050"/>
          </a:solidFill>
        </p:spPr>
        <p:txBody>
          <a:bodyPr>
            <a:normAutofit fontScale="92500" lnSpcReduction="20000"/>
          </a:bodyPr>
          <a:lstStyle/>
          <a:p>
            <a:r>
              <a:rPr lang="en-US" dirty="0"/>
              <a:t>See chart for who goes to state in each division (Split divisions are totals, so ties can alter the split).</a:t>
            </a:r>
          </a:p>
          <a:p>
            <a:r>
              <a:rPr lang="en-US" dirty="0"/>
              <a:t>State tournament is MARCH 30 at OCCC in Orlando.</a:t>
            </a:r>
          </a:p>
          <a:p>
            <a:r>
              <a:rPr lang="en-US" dirty="0"/>
              <a:t>Teams must meet the spirit of the problem to go to next level.</a:t>
            </a:r>
          </a:p>
          <a:p>
            <a:r>
              <a:rPr lang="en-US" dirty="0"/>
              <a:t>ALL RANATRA FUSCA WINNERS GO TO STATE.</a:t>
            </a:r>
          </a:p>
          <a:p>
            <a:r>
              <a:rPr lang="en-US" dirty="0"/>
              <a:t>OMER Awards are for really special behavior; not all are read at ceremony, but are passed on to recipient (due by </a:t>
            </a:r>
            <a:r>
              <a:rPr lang="en-US" b="1" dirty="0">
                <a:solidFill>
                  <a:srgbClr val="C00000"/>
                </a:solidFill>
              </a:rPr>
              <a:t>1:00 pm</a:t>
            </a:r>
            <a:r>
              <a:rPr lang="en-US" dirty="0"/>
              <a:t> day of tournament). What you write is what I read to the audience.</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1BBA"/>
                </a:solidFill>
              </a:rPr>
              <a:t>In the next few weeks…</a:t>
            </a:r>
          </a:p>
        </p:txBody>
      </p:sp>
      <p:sp>
        <p:nvSpPr>
          <p:cNvPr id="3" name="Content Placeholder 2"/>
          <p:cNvSpPr>
            <a:spLocks noGrp="1"/>
          </p:cNvSpPr>
          <p:nvPr>
            <p:ph sz="half" idx="1"/>
          </p:nvPr>
        </p:nvSpPr>
        <p:spPr>
          <a:solidFill>
            <a:srgbClr val="92D050"/>
          </a:solidFill>
        </p:spPr>
        <p:txBody>
          <a:bodyPr>
            <a:normAutofit fontScale="92500" lnSpcReduction="20000"/>
          </a:bodyPr>
          <a:lstStyle/>
          <a:p>
            <a:pPr>
              <a:buFont typeface="Wingdings" charset="2"/>
              <a:buChar char="ü"/>
            </a:pPr>
            <a:r>
              <a:rPr lang="en-US" sz="3200" dirty="0"/>
              <a:t>Practice spontaneous.</a:t>
            </a:r>
          </a:p>
          <a:p>
            <a:pPr>
              <a:buFont typeface="Wingdings" charset="2"/>
              <a:buChar char="ü"/>
            </a:pPr>
            <a:r>
              <a:rPr lang="en-US" sz="3200" dirty="0"/>
              <a:t>Read the problem.</a:t>
            </a:r>
          </a:p>
          <a:p>
            <a:pPr>
              <a:buFont typeface="Wingdings" charset="2"/>
              <a:buChar char="ü"/>
            </a:pPr>
            <a:r>
              <a:rPr lang="en-US" sz="3200" dirty="0"/>
              <a:t>Self-score.</a:t>
            </a:r>
          </a:p>
          <a:p>
            <a:pPr>
              <a:buFont typeface="Wingdings" charset="2"/>
              <a:buChar char="ü"/>
            </a:pPr>
            <a:r>
              <a:rPr lang="en-US" sz="3200" dirty="0"/>
              <a:t>Choose Style.</a:t>
            </a:r>
          </a:p>
          <a:p>
            <a:pPr>
              <a:buFont typeface="Wingdings" charset="2"/>
              <a:buChar char="ü"/>
            </a:pPr>
            <a:endParaRPr lang="en-US" sz="3200" dirty="0"/>
          </a:p>
        </p:txBody>
      </p:sp>
      <p:sp>
        <p:nvSpPr>
          <p:cNvPr id="4" name="Content Placeholder 3"/>
          <p:cNvSpPr>
            <a:spLocks noGrp="1"/>
          </p:cNvSpPr>
          <p:nvPr>
            <p:ph sz="half" idx="2"/>
          </p:nvPr>
        </p:nvSpPr>
        <p:spPr>
          <a:xfrm>
            <a:off x="4751294" y="3024188"/>
            <a:ext cx="3871338" cy="3376612"/>
          </a:xfrm>
          <a:solidFill>
            <a:srgbClr val="92D050"/>
          </a:solidFill>
        </p:spPr>
        <p:txBody>
          <a:bodyPr>
            <a:normAutofit fontScale="92500" lnSpcReduction="20000"/>
          </a:bodyPr>
          <a:lstStyle/>
          <a:p>
            <a:pPr>
              <a:buFont typeface="Wingdings" charset="2"/>
              <a:buChar char="ü"/>
            </a:pPr>
            <a:r>
              <a:rPr lang="en-US" sz="2800" dirty="0"/>
              <a:t>Read the Problem.</a:t>
            </a:r>
          </a:p>
          <a:p>
            <a:pPr>
              <a:buFont typeface="Wingdings" charset="2"/>
              <a:buChar char="ü"/>
            </a:pPr>
            <a:r>
              <a:rPr lang="en-US" sz="2800" dirty="0"/>
              <a:t>Practice spontaneous.</a:t>
            </a:r>
          </a:p>
          <a:p>
            <a:pPr>
              <a:buFont typeface="Wingdings" charset="2"/>
              <a:buChar char="ü"/>
            </a:pPr>
            <a:r>
              <a:rPr lang="en-US" sz="2800" dirty="0"/>
              <a:t>Check for Spirit of the Problem issues!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1BBA"/>
                </a:solidFill>
              </a:rPr>
              <a:t>In the next few weeks…</a:t>
            </a:r>
          </a:p>
        </p:txBody>
      </p:sp>
      <p:sp>
        <p:nvSpPr>
          <p:cNvPr id="3" name="Content Placeholder 2"/>
          <p:cNvSpPr>
            <a:spLocks noGrp="1"/>
          </p:cNvSpPr>
          <p:nvPr>
            <p:ph sz="half" idx="1"/>
          </p:nvPr>
        </p:nvSpPr>
        <p:spPr>
          <a:solidFill>
            <a:srgbClr val="92D050"/>
          </a:solidFill>
        </p:spPr>
        <p:txBody>
          <a:bodyPr>
            <a:normAutofit fontScale="92500" lnSpcReduction="10000"/>
          </a:bodyPr>
          <a:lstStyle/>
          <a:p>
            <a:pPr>
              <a:buFont typeface="Wingdings" charset="2"/>
              <a:buChar char="ü"/>
            </a:pPr>
            <a:r>
              <a:rPr lang="en-US" sz="3200" dirty="0"/>
              <a:t>what if game</a:t>
            </a:r>
          </a:p>
          <a:p>
            <a:pPr>
              <a:buFont typeface="Wingdings" charset="2"/>
              <a:buChar char="ü"/>
            </a:pPr>
            <a:r>
              <a:rPr lang="en-US" sz="3200" dirty="0"/>
              <a:t>what if box</a:t>
            </a:r>
          </a:p>
          <a:p>
            <a:pPr>
              <a:buFont typeface="Wingdings" charset="2"/>
              <a:buChar char="ü"/>
            </a:pPr>
            <a:r>
              <a:rPr lang="en-US" sz="3200" dirty="0"/>
              <a:t>check list</a:t>
            </a:r>
          </a:p>
          <a:p>
            <a:pPr>
              <a:buFont typeface="Wingdings" charset="2"/>
              <a:buChar char="ü"/>
            </a:pPr>
            <a:r>
              <a:rPr lang="en-US" sz="3200" dirty="0"/>
              <a:t>Invite others to the competition.</a:t>
            </a:r>
          </a:p>
          <a:p>
            <a:pPr>
              <a:buFont typeface="Wingdings" charset="2"/>
              <a:buChar char="ü"/>
            </a:pPr>
            <a:endParaRPr lang="en-US" sz="3200" dirty="0"/>
          </a:p>
        </p:txBody>
      </p:sp>
      <p:sp>
        <p:nvSpPr>
          <p:cNvPr id="4" name="Content Placeholder 3"/>
          <p:cNvSpPr>
            <a:spLocks noGrp="1"/>
          </p:cNvSpPr>
          <p:nvPr>
            <p:ph sz="half" idx="2"/>
          </p:nvPr>
        </p:nvSpPr>
        <p:spPr>
          <a:xfrm>
            <a:off x="4751294" y="3024188"/>
            <a:ext cx="3871338" cy="3376612"/>
          </a:xfrm>
          <a:solidFill>
            <a:srgbClr val="92D050"/>
          </a:solidFill>
        </p:spPr>
        <p:txBody>
          <a:bodyPr>
            <a:normAutofit fontScale="92500" lnSpcReduction="10000"/>
          </a:bodyPr>
          <a:lstStyle/>
          <a:p>
            <a:pPr>
              <a:buFont typeface="Wingdings" charset="2"/>
              <a:buChar char="ü"/>
            </a:pPr>
            <a:r>
              <a:rPr lang="en-US" sz="2800" dirty="0"/>
              <a:t>Encourage the team.</a:t>
            </a:r>
          </a:p>
          <a:p>
            <a:pPr>
              <a:buFont typeface="Wingdings" charset="2"/>
              <a:buChar char="ü"/>
            </a:pPr>
            <a:r>
              <a:rPr lang="en-US" sz="2800" dirty="0"/>
              <a:t>Thank your judge, worker, coordinator.</a:t>
            </a:r>
          </a:p>
          <a:p>
            <a:pPr>
              <a:buFont typeface="Wingdings" charset="2"/>
              <a:buChar char="ü"/>
            </a:pPr>
            <a:r>
              <a:rPr lang="en-US" sz="2800" dirty="0"/>
              <a:t>Schedule the celebration now.</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1BBA"/>
                </a:solidFill>
              </a:rPr>
              <a:t>In the next few weeks…</a:t>
            </a:r>
          </a:p>
        </p:txBody>
      </p:sp>
      <p:sp>
        <p:nvSpPr>
          <p:cNvPr id="5" name="Content Placeholder 4"/>
          <p:cNvSpPr>
            <a:spLocks noGrp="1"/>
          </p:cNvSpPr>
          <p:nvPr>
            <p:ph sz="half" idx="2"/>
          </p:nvPr>
        </p:nvSpPr>
        <p:spPr>
          <a:xfrm>
            <a:off x="712789" y="2578100"/>
            <a:ext cx="7810918" cy="3822700"/>
          </a:xfrm>
          <a:solidFill>
            <a:srgbClr val="92D050"/>
          </a:solidFill>
        </p:spPr>
        <p:txBody>
          <a:bodyPr>
            <a:normAutofit/>
          </a:bodyPr>
          <a:lstStyle/>
          <a:p>
            <a:pPr marL="0" indent="0">
              <a:buNone/>
            </a:pPr>
            <a:r>
              <a:rPr lang="en-US" dirty="0"/>
              <a:t>MEET WITH THE FAMILIES:</a:t>
            </a:r>
          </a:p>
          <a:p>
            <a:r>
              <a:rPr lang="en-US" dirty="0"/>
              <a:t>PARKING ISSUES</a:t>
            </a:r>
          </a:p>
          <a:p>
            <a:r>
              <a:rPr lang="en-US" dirty="0"/>
              <a:t>WHERE TO MEET</a:t>
            </a:r>
          </a:p>
          <a:p>
            <a:r>
              <a:rPr lang="en-US" dirty="0"/>
              <a:t>WHAT TO DO AND WHAT NOT TO DO</a:t>
            </a:r>
          </a:p>
          <a:p>
            <a:r>
              <a:rPr lang="en-US" dirty="0"/>
              <a:t>EXPLAIN SCORING AND GOING ON TO STATE PROCEDURE.</a:t>
            </a:r>
          </a:p>
          <a:p>
            <a:r>
              <a:rPr lang="en-US" dirty="0"/>
              <a:t>TELL THEM ABOUT WEBSITE: WWW.GCODYSSEY.COM.</a:t>
            </a:r>
          </a:p>
        </p:txBody>
      </p:sp>
    </p:spTree>
    <p:extLst>
      <p:ext uri="{BB962C8B-B14F-4D97-AF65-F5344CB8AC3E}">
        <p14:creationId xmlns:p14="http://schemas.microsoft.com/office/powerpoint/2010/main" val="3504504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81000" y="304800"/>
            <a:ext cx="7848600" cy="6019800"/>
          </a:xfrm>
          <a:prstGeom prst="rect">
            <a:avLst/>
          </a:prstGeom>
          <a:solidFill>
            <a:schemeClr val="bg1"/>
          </a:solidFill>
          <a:ln w="9525">
            <a:noFill/>
            <a:miter lim="800000"/>
            <a:headEnd/>
            <a:tailEnd/>
          </a:ln>
          <a:effectLst/>
        </p:spPr>
        <p:txBody>
          <a:bodyPr>
            <a:prstTxWarp prst="textNoShape">
              <a:avLst/>
            </a:prstTxWarp>
            <a:normAutofit fontScale="92500" lnSpcReduction="20000"/>
          </a:bodyPr>
          <a:lstStyle/>
          <a:p>
            <a:pPr eaLnBrk="0" hangingPunct="0">
              <a:spcBef>
                <a:spcPct val="50000"/>
              </a:spcBef>
            </a:pPr>
            <a:r>
              <a:rPr lang="en-US" sz="3600" b="1" dirty="0">
                <a:solidFill>
                  <a:srgbClr val="FF0000"/>
                </a:solidFill>
                <a:effectLst>
                  <a:outerShdw blurRad="38100" dist="38100" dir="2700000" algn="tl">
                    <a:srgbClr val="000000"/>
                  </a:outerShdw>
                </a:effectLst>
              </a:rPr>
              <a:t>COACHING TIPS</a:t>
            </a:r>
            <a:endParaRPr lang="en-US" sz="800" b="1" dirty="0">
              <a:solidFill>
                <a:srgbClr val="FF0000"/>
              </a:solidFill>
              <a:effectLst>
                <a:outerShdw blurRad="38100" dist="38100" dir="2700000" algn="tl">
                  <a:srgbClr val="000000"/>
                </a:outerShdw>
              </a:effectLst>
            </a:endParaRPr>
          </a:p>
          <a:p>
            <a:pPr eaLnBrk="0" hangingPunct="0">
              <a:spcBef>
                <a:spcPct val="50000"/>
              </a:spcBef>
            </a:pPr>
            <a:r>
              <a:rPr lang="en-US" sz="2400" b="1" dirty="0">
                <a:effectLst>
                  <a:outerShdw blurRad="38100" dist="38100" dir="2700000" algn="tl">
                    <a:srgbClr val="000000"/>
                  </a:outerShdw>
                </a:effectLst>
              </a:rPr>
              <a:t>INSIST THEY READ THE PROBLEM, then </a:t>
            </a:r>
            <a:r>
              <a:rPr lang="en-US" sz="2400" b="1" u="sng" dirty="0">
                <a:effectLst>
                  <a:outerShdw blurRad="38100" dist="38100" dir="2700000" algn="tl">
                    <a:srgbClr val="000000"/>
                  </a:outerShdw>
                </a:effectLst>
              </a:rPr>
              <a:t>RE-READ</a:t>
            </a:r>
            <a:r>
              <a:rPr lang="en-US" sz="2400" b="1" dirty="0">
                <a:effectLst>
                  <a:outerShdw blurRad="38100" dist="38100" dir="2700000" algn="tl">
                    <a:srgbClr val="000000"/>
                  </a:outerShdw>
                </a:effectLst>
              </a:rPr>
              <a:t> THE PROBLEM</a:t>
            </a:r>
          </a:p>
          <a:p>
            <a:pPr algn="l" eaLnBrk="0" hangingPunct="0">
              <a:spcBef>
                <a:spcPct val="50000"/>
              </a:spcBef>
            </a:pPr>
            <a:r>
              <a:rPr lang="en-US" sz="2400" b="1" dirty="0">
                <a:effectLst>
                  <a:outerShdw blurRad="38100" dist="38100" dir="2700000" algn="tl">
                    <a:srgbClr val="000000"/>
                  </a:outerShdw>
                </a:effectLst>
              </a:rPr>
              <a:t>If You Start Me Up</a:t>
            </a:r>
            <a:br>
              <a:rPr lang="en-US" sz="2400" b="1" dirty="0">
                <a:effectLst>
                  <a:outerShdw blurRad="38100" dist="38100" dir="2700000" algn="tl">
                    <a:srgbClr val="000000"/>
                  </a:outerShdw>
                </a:effectLst>
              </a:rPr>
            </a:br>
            <a:endParaRPr lang="en-US" sz="800" b="1" dirty="0">
              <a:effectLst>
                <a:outerShdw blurRad="38100" dist="38100" dir="2700000" algn="tl">
                  <a:srgbClr val="000000"/>
                </a:outerShdw>
              </a:effectLst>
            </a:endParaRPr>
          </a:p>
          <a:p>
            <a:pPr marL="285750" indent="-285750" algn="l" eaLnBrk="0" hangingPunct="0">
              <a:spcBef>
                <a:spcPct val="50000"/>
              </a:spcBef>
              <a:buFont typeface="Arial"/>
              <a:buChar char="•"/>
            </a:pPr>
            <a:r>
              <a:rPr lang="en-US" sz="1800" b="1" dirty="0">
                <a:effectLst>
                  <a:outerShdw blurRad="38100" dist="38100" dir="2700000" algn="tl">
                    <a:srgbClr val="000000"/>
                  </a:outerShdw>
                </a:effectLst>
              </a:rPr>
              <a:t> </a:t>
            </a:r>
            <a:r>
              <a:rPr lang="en-US" sz="1800" b="1" dirty="0">
                <a:solidFill>
                  <a:schemeClr val="tx1"/>
                </a:solidFill>
                <a:effectLst>
                  <a:outerShdw blurRad="38100" dist="38100" dir="2700000" algn="tl">
                    <a:srgbClr val="000000"/>
                  </a:outerShdw>
                </a:effectLst>
              </a:rPr>
              <a:t>The Timekeeper will ask the team, “Team, are you ready?”</a:t>
            </a:r>
          </a:p>
          <a:p>
            <a:pPr marL="285750" indent="-285750" algn="l" eaLnBrk="0" hangingPunct="0">
              <a:spcBef>
                <a:spcPct val="50000"/>
              </a:spcBef>
              <a:buFont typeface="Arial"/>
              <a:buChar char="•"/>
            </a:pPr>
            <a:r>
              <a:rPr lang="en-US" sz="1800" b="1" dirty="0">
                <a:solidFill>
                  <a:schemeClr val="tx1"/>
                </a:solidFill>
                <a:effectLst>
                  <a:outerShdw blurRad="38100" dist="38100" dir="2700000" algn="tl">
                    <a:srgbClr val="000000"/>
                  </a:outerShdw>
                </a:effectLst>
              </a:rPr>
              <a:t>Many (especially experienced) teams come up with a clever response</a:t>
            </a:r>
            <a:endParaRPr lang="en-US" sz="1800" b="1" dirty="0">
              <a:effectLst>
                <a:outerShdw blurRad="38100" dist="38100" dir="2700000" algn="tl">
                  <a:srgbClr val="000000"/>
                </a:outerShdw>
              </a:effectLst>
            </a:endParaRPr>
          </a:p>
          <a:p>
            <a:pPr algn="l" eaLnBrk="0" hangingPunct="0">
              <a:spcBef>
                <a:spcPct val="50000"/>
              </a:spcBef>
            </a:pPr>
            <a:r>
              <a:rPr lang="en-US" sz="2400" b="1" dirty="0">
                <a:effectLst>
                  <a:outerShdw blurRad="38100" dist="38100" dir="2700000" algn="tl">
                    <a:srgbClr val="000000"/>
                  </a:outerShdw>
                </a:effectLst>
              </a:rPr>
              <a:t>What Setup Time? </a:t>
            </a:r>
            <a:br>
              <a:rPr lang="en-US" sz="800" b="1" dirty="0">
                <a:effectLst>
                  <a:outerShdw blurRad="38100" dist="38100" dir="2700000" algn="tl">
                    <a:srgbClr val="000000"/>
                  </a:outerShdw>
                </a:effectLst>
              </a:rPr>
            </a:br>
            <a:endParaRPr lang="en-US" sz="800" b="1" dirty="0">
              <a:effectLst>
                <a:outerShdw blurRad="38100" dist="38100" dir="2700000" algn="tl">
                  <a:srgbClr val="000000"/>
                </a:outerShdw>
              </a:effectLst>
            </a:endParaRPr>
          </a:p>
          <a:p>
            <a:pPr marL="285750" indent="-285750" algn="l" eaLnBrk="0" hangingPunct="0">
              <a:spcBef>
                <a:spcPct val="50000"/>
              </a:spcBef>
              <a:buFont typeface="Arial"/>
              <a:buChar char="•"/>
            </a:pPr>
            <a:r>
              <a:rPr lang="en-US" sz="1400" b="1" dirty="0">
                <a:solidFill>
                  <a:schemeClr val="tx1"/>
                </a:solidFill>
                <a:effectLst>
                  <a:outerShdw blurRad="38100" dist="38100" dir="2700000" algn="tl">
                    <a:srgbClr val="000000"/>
                  </a:outerShdw>
                </a:effectLst>
              </a:rPr>
              <a:t> </a:t>
            </a:r>
            <a:r>
              <a:rPr lang="en-US" sz="1800" b="1" dirty="0">
                <a:solidFill>
                  <a:schemeClr val="tx1"/>
                </a:solidFill>
                <a:effectLst>
                  <a:outerShdw blurRad="38100" dist="38100" dir="2700000" algn="tl">
                    <a:srgbClr val="000000"/>
                  </a:outerShdw>
                </a:effectLst>
              </a:rPr>
              <a:t>Don’t make the mistake of neglecting to figure in set-up time.</a:t>
            </a:r>
          </a:p>
          <a:p>
            <a:pPr marL="285750" indent="-285750" algn="l" eaLnBrk="0" hangingPunct="0">
              <a:spcBef>
                <a:spcPct val="50000"/>
              </a:spcBef>
              <a:buFont typeface="Arial"/>
              <a:buChar char="•"/>
            </a:pPr>
            <a:r>
              <a:rPr lang="en-US" sz="1800" b="1" dirty="0">
                <a:solidFill>
                  <a:schemeClr val="tx1"/>
                </a:solidFill>
                <a:effectLst>
                  <a:outerShdw blurRad="38100" dist="38100" dir="2700000" algn="tl">
                    <a:srgbClr val="000000"/>
                  </a:outerShdw>
                </a:effectLst>
              </a:rPr>
              <a:t>What happens if something goes wrong during setup?</a:t>
            </a:r>
          </a:p>
          <a:p>
            <a:pPr marL="285750" indent="-285750" algn="l" eaLnBrk="0" hangingPunct="0">
              <a:spcBef>
                <a:spcPct val="50000"/>
              </a:spcBef>
              <a:buFont typeface="Arial"/>
              <a:buChar char="•"/>
            </a:pPr>
            <a:r>
              <a:rPr lang="en-US" sz="1800" b="1" dirty="0">
                <a:solidFill>
                  <a:schemeClr val="tx1"/>
                </a:solidFill>
                <a:effectLst>
                  <a:outerShdw blurRad="38100" dist="38100" dir="2700000" algn="tl">
                    <a:srgbClr val="000000"/>
                  </a:outerShdw>
                </a:effectLst>
              </a:rPr>
              <a:t> Who handles what tasks during setup?</a:t>
            </a:r>
          </a:p>
          <a:p>
            <a:pPr marL="285750" indent="-285750" algn="l" eaLnBrk="0" hangingPunct="0">
              <a:spcBef>
                <a:spcPct val="50000"/>
              </a:spcBef>
              <a:buFont typeface="Arial"/>
              <a:buChar char="•"/>
            </a:pPr>
            <a:r>
              <a:rPr lang="en-US" sz="1800" b="1" dirty="0">
                <a:solidFill>
                  <a:schemeClr val="tx1"/>
                </a:solidFill>
                <a:effectLst>
                  <a:outerShdw blurRad="38100" dist="38100" dir="2700000" algn="tl">
                    <a:srgbClr val="000000"/>
                  </a:outerShdw>
                </a:effectLst>
              </a:rPr>
              <a:t> Is it better to have a complicated setup, or a simple setup and more performance time?</a:t>
            </a:r>
          </a:p>
          <a:p>
            <a:pPr marL="285750" indent="-285750" algn="l" eaLnBrk="0" hangingPunct="0">
              <a:spcBef>
                <a:spcPct val="50000"/>
              </a:spcBef>
              <a:buFont typeface="Arial"/>
              <a:buChar char="•"/>
            </a:pPr>
            <a:r>
              <a:rPr lang="en-US" sz="1800" b="1" dirty="0">
                <a:solidFill>
                  <a:schemeClr val="tx1"/>
                </a:solidFill>
                <a:effectLst>
                  <a:outerShdw blurRad="38100" dist="38100" dir="2700000" algn="tl">
                    <a:srgbClr val="000000"/>
                  </a:outerShdw>
                </a:effectLst>
              </a:rPr>
              <a:t> Is there something someone can do during setup to start the performance? </a:t>
            </a:r>
          </a:p>
          <a:p>
            <a:pPr marL="285750" indent="-285750" algn="l" eaLnBrk="0" hangingPunct="0">
              <a:spcBef>
                <a:spcPct val="50000"/>
              </a:spcBef>
              <a:buFont typeface="Arial"/>
              <a:buChar char="•"/>
            </a:pPr>
            <a:r>
              <a:rPr lang="en-US" sz="1800" b="1" dirty="0">
                <a:solidFill>
                  <a:schemeClr val="tx1"/>
                </a:solidFill>
                <a:effectLst>
                  <a:outerShdw blurRad="38100" dist="38100" dir="2700000" algn="tl">
                    <a:srgbClr val="000000"/>
                  </a:outerShdw>
                </a:effectLst>
              </a:rPr>
              <a:t> Time does not stop if the team encounters a problem (except for medical emergencies).</a:t>
            </a:r>
            <a:endParaRPr lang="en-US" sz="1800" b="1" dirty="0">
              <a:effectLst>
                <a:outerShdw blurRad="38100" dist="38100" dir="2700000" algn="tl">
                  <a:srgbClr val="000000"/>
                </a:outerShdw>
              </a:effectLst>
            </a:endParaRPr>
          </a:p>
          <a:p>
            <a:pPr algn="l" eaLnBrk="0" hangingPunct="0">
              <a:spcBef>
                <a:spcPct val="50000"/>
              </a:spcBef>
            </a:pPr>
            <a:endParaRPr lang="en-US" sz="2400" b="1" dirty="0">
              <a:effectLst>
                <a:outerShdw blurRad="38100" dist="38100" dir="2700000" algn="tl">
                  <a:srgbClr val="000000"/>
                </a:outerShdw>
              </a:effectLst>
            </a:endParaRPr>
          </a:p>
        </p:txBody>
      </p:sp>
      <p:pic>
        <p:nvPicPr>
          <p:cNvPr id="72707" name="Picture 3" descr="animcolorbar"/>
          <p:cNvPicPr>
            <a:picLocks noChangeAspect="1" noChangeArrowheads="1"/>
          </p:cNvPicPr>
          <p:nvPr/>
        </p:nvPicPr>
        <p:blipFill>
          <a:blip r:embed="rId2"/>
          <a:srcRect/>
          <a:stretch>
            <a:fillRect/>
          </a:stretch>
        </p:blipFill>
        <p:spPr bwMode="auto">
          <a:xfrm>
            <a:off x="381000" y="685800"/>
            <a:ext cx="8305800" cy="76200"/>
          </a:xfrm>
          <a:prstGeom prst="rect">
            <a:avLst/>
          </a:prstGeom>
          <a:noFill/>
        </p:spPr>
      </p:pic>
      <p:pic>
        <p:nvPicPr>
          <p:cNvPr id="72708" name="Picture 4" descr="stopwatch_md_clr"/>
          <p:cNvPicPr>
            <a:picLocks noChangeAspect="1" noChangeArrowheads="1" noCrop="1"/>
          </p:cNvPicPr>
          <p:nvPr/>
        </p:nvPicPr>
        <p:blipFill>
          <a:blip r:embed="rId3"/>
          <a:srcRect/>
          <a:stretch>
            <a:fillRect/>
          </a:stretch>
        </p:blipFill>
        <p:spPr bwMode="auto">
          <a:xfrm>
            <a:off x="7391400" y="1295400"/>
            <a:ext cx="974725" cy="1219200"/>
          </a:xfrm>
          <a:prstGeom prst="rect">
            <a:avLst/>
          </a:prstGeom>
          <a:noFill/>
          <a:ln w="9525">
            <a:noFill/>
            <a:miter lim="800000"/>
            <a:headEnd/>
            <a:tailEnd/>
          </a:ln>
        </p:spPr>
      </p:pic>
      <p:sp>
        <p:nvSpPr>
          <p:cNvPr id="72709" name="Rectangle 5"/>
          <p:cNvSpPr>
            <a:spLocks noGrp="1" noChangeArrowheads="1"/>
          </p:cNvSpPr>
          <p:nvPr>
            <p:ph type="title" idx="4294967295"/>
          </p:nvPr>
        </p:nvSpPr>
        <p:spPr>
          <a:xfrm>
            <a:off x="685800" y="609600"/>
            <a:ext cx="1588" cy="1588"/>
          </a:xfrm>
          <a:noFill/>
        </p:spPr>
        <p:txBody>
          <a:bodyPr/>
          <a:lstStyle/>
          <a:p>
            <a:r>
              <a:rPr lang="en-US" sz="100">
                <a:solidFill>
                  <a:schemeClr val="bg1"/>
                </a:solidFill>
                <a:effectLst/>
              </a:rPr>
              <a:t>Coaching Tips</a:t>
            </a:r>
          </a:p>
        </p:txBody>
      </p:sp>
    </p:spTree>
    <p:extLst>
      <p:ext uri="{BB962C8B-B14F-4D97-AF65-F5344CB8AC3E}">
        <p14:creationId xmlns:p14="http://schemas.microsoft.com/office/powerpoint/2010/main" val="51005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42900" y="136635"/>
            <a:ext cx="8420100" cy="6411310"/>
          </a:xfrm>
          <a:prstGeom prst="rect">
            <a:avLst/>
          </a:prstGeom>
          <a:solidFill>
            <a:schemeClr val="bg1"/>
          </a:solidFill>
          <a:ln w="9525">
            <a:noFill/>
            <a:miter lim="800000"/>
            <a:headEnd/>
            <a:tailEnd/>
          </a:ln>
          <a:effectLst/>
        </p:spPr>
        <p:txBody>
          <a:bodyPr wrap="square">
            <a:prstTxWarp prst="textNoShape">
              <a:avLst/>
            </a:prstTxWarp>
            <a:spAutoFit/>
          </a:bodyPr>
          <a:lstStyle/>
          <a:p>
            <a:pPr eaLnBrk="0" hangingPunct="0">
              <a:spcBef>
                <a:spcPct val="50000"/>
              </a:spcBef>
            </a:pPr>
            <a:r>
              <a:rPr lang="en-US" sz="3600" b="1" dirty="0">
                <a:solidFill>
                  <a:srgbClr val="FF0000"/>
                </a:solidFill>
                <a:effectLst>
                  <a:outerShdw blurRad="38100" dist="38100" dir="2700000" algn="tl">
                    <a:srgbClr val="000000"/>
                  </a:outerShdw>
                </a:effectLst>
              </a:rPr>
              <a:t>COACHING TIPS</a:t>
            </a:r>
            <a:endParaRPr lang="en-US" sz="800" b="1" dirty="0">
              <a:solidFill>
                <a:srgbClr val="FF0000"/>
              </a:solidFill>
              <a:effectLst>
                <a:outerShdw blurRad="38100" dist="38100" dir="2700000" algn="tl">
                  <a:srgbClr val="000000"/>
                </a:outerShdw>
              </a:effectLst>
            </a:endParaRPr>
          </a:p>
          <a:p>
            <a:pPr eaLnBrk="0" hangingPunct="0">
              <a:spcBef>
                <a:spcPct val="50000"/>
              </a:spcBef>
            </a:pPr>
            <a:r>
              <a:rPr lang="en-US" sz="2400" b="1" dirty="0">
                <a:effectLst>
                  <a:outerShdw blurRad="38100" dist="38100" dir="2700000" algn="tl">
                    <a:srgbClr val="000000"/>
                  </a:outerShdw>
                </a:effectLst>
              </a:rPr>
              <a:t>INSIST THEY READ THE PROBLEM, then </a:t>
            </a:r>
            <a:r>
              <a:rPr lang="en-US" sz="2400" b="1" u="sng" dirty="0">
                <a:effectLst>
                  <a:outerShdw blurRad="38100" dist="38100" dir="2700000" algn="tl">
                    <a:srgbClr val="000000"/>
                  </a:outerShdw>
                </a:effectLst>
              </a:rPr>
              <a:t>RE-READ</a:t>
            </a:r>
            <a:r>
              <a:rPr lang="en-US" sz="2400" b="1" dirty="0">
                <a:effectLst>
                  <a:outerShdw blurRad="38100" dist="38100" dir="2700000" algn="tl">
                    <a:srgbClr val="000000"/>
                  </a:outerShdw>
                </a:effectLst>
              </a:rPr>
              <a:t> THE PROBLEM</a:t>
            </a:r>
          </a:p>
          <a:p>
            <a:pPr algn="l" eaLnBrk="0" hangingPunct="0">
              <a:spcBef>
                <a:spcPts val="0"/>
              </a:spcBef>
            </a:pPr>
            <a:r>
              <a:rPr lang="en-US" sz="2400" b="1" dirty="0">
                <a:effectLst>
                  <a:outerShdw blurRad="38100" dist="38100" dir="2700000" algn="tl">
                    <a:srgbClr val="000000"/>
                  </a:outerShdw>
                </a:effectLst>
              </a:rPr>
              <a:t>Wrapping it Up:</a:t>
            </a:r>
            <a:br>
              <a:rPr lang="en-US" sz="2400" b="1" dirty="0">
                <a:effectLst>
                  <a:outerShdw blurRad="38100" dist="38100" dir="2700000" algn="tl">
                    <a:srgbClr val="000000"/>
                  </a:outerShdw>
                </a:effectLst>
              </a:rPr>
            </a:br>
            <a:r>
              <a:rPr lang="en-US" sz="1400" b="1" dirty="0">
                <a:solidFill>
                  <a:schemeClr val="tx1"/>
                </a:solidFill>
                <a:effectLst>
                  <a:outerShdw blurRad="38100" dist="38100" dir="2700000" algn="tl">
                    <a:srgbClr val="000000"/>
                  </a:outerShdw>
                </a:effectLst>
              </a:rPr>
              <a:t> </a:t>
            </a:r>
            <a:r>
              <a:rPr lang="en-US" sz="1800" b="1" dirty="0">
                <a:solidFill>
                  <a:schemeClr val="tx1"/>
                </a:solidFill>
                <a:effectLst>
                  <a:outerShdw blurRad="38100" dist="38100" dir="2700000" algn="tl">
                    <a:srgbClr val="000000"/>
                  </a:outerShdw>
                </a:effectLst>
              </a:rPr>
              <a:t>In some (not all) problems, the team needs to </a:t>
            </a:r>
            <a:r>
              <a:rPr lang="en-US" sz="1800" b="1" u="sng" dirty="0">
                <a:solidFill>
                  <a:schemeClr val="tx1"/>
                </a:solidFill>
                <a:effectLst>
                  <a:outerShdw blurRad="38100" dist="38100" dir="2700000" algn="tl">
                    <a:srgbClr val="000000"/>
                  </a:outerShdw>
                </a:effectLst>
              </a:rPr>
              <a:t>signal</a:t>
            </a:r>
            <a:r>
              <a:rPr lang="en-US" sz="1800" b="1" dirty="0">
                <a:solidFill>
                  <a:schemeClr val="tx1"/>
                </a:solidFill>
                <a:effectLst>
                  <a:outerShdw blurRad="38100" dist="38100" dir="2700000" algn="tl">
                    <a:srgbClr val="000000"/>
                  </a:outerShdw>
                </a:effectLst>
              </a:rPr>
              <a:t> the Judges that the performance is over.  Overtime penalties….</a:t>
            </a:r>
            <a:br>
              <a:rPr lang="en-US" sz="1800" b="1" dirty="0">
                <a:solidFill>
                  <a:schemeClr val="tx1"/>
                </a:solidFill>
                <a:effectLst>
                  <a:outerShdw blurRad="38100" dist="38100" dir="2700000" algn="tl">
                    <a:srgbClr val="000000"/>
                  </a:outerShdw>
                </a:effectLst>
              </a:rPr>
            </a:br>
            <a:endParaRPr lang="en-US" sz="1800" b="1" dirty="0">
              <a:solidFill>
                <a:schemeClr val="tx1"/>
              </a:solidFill>
              <a:effectLst>
                <a:outerShdw blurRad="38100" dist="38100" dir="2700000" algn="tl">
                  <a:srgbClr val="000000"/>
                </a:outerShdw>
              </a:effectLst>
            </a:endParaRPr>
          </a:p>
          <a:p>
            <a:pPr algn="l" eaLnBrk="0" hangingPunct="0">
              <a:spcBef>
                <a:spcPct val="50000"/>
              </a:spcBef>
            </a:pPr>
            <a:r>
              <a:rPr lang="en-US" sz="1800" b="1" dirty="0">
                <a:solidFill>
                  <a:schemeClr val="tx1"/>
                </a:solidFill>
                <a:effectLst>
                  <a:outerShdw blurRad="38100" dist="38100" dir="2700000" algn="tl">
                    <a:srgbClr val="000000"/>
                  </a:outerShdw>
                </a:effectLst>
              </a:rPr>
              <a:t> Like the beginning, the end is important. Experienced teams find a “creative” way. </a:t>
            </a:r>
          </a:p>
          <a:p>
            <a:pPr algn="l" eaLnBrk="0" hangingPunct="0">
              <a:spcBef>
                <a:spcPct val="50000"/>
              </a:spcBef>
            </a:pPr>
            <a:r>
              <a:rPr lang="en-US" sz="2400" b="1" dirty="0">
                <a:effectLst>
                  <a:outerShdw blurRad="38100" dist="38100" dir="2700000" algn="tl">
                    <a:srgbClr val="000000"/>
                  </a:outerShdw>
                </a:effectLst>
              </a:rPr>
              <a:t>Tell it to the Judge!</a:t>
            </a:r>
            <a:br>
              <a:rPr lang="en-US" sz="2400" b="1" dirty="0">
                <a:effectLst>
                  <a:outerShdw blurRad="38100" dist="38100" dir="2700000" algn="tl">
                    <a:srgbClr val="000000"/>
                  </a:outerShdw>
                </a:effectLst>
              </a:rPr>
            </a:br>
            <a:r>
              <a:rPr lang="en-US" sz="1800" b="1" dirty="0">
                <a:solidFill>
                  <a:schemeClr val="tx1"/>
                </a:solidFill>
                <a:effectLst>
                  <a:outerShdw blurRad="38100" dist="38100" dir="2700000" algn="tl">
                    <a:srgbClr val="000000"/>
                  </a:outerShdw>
                </a:effectLst>
              </a:rPr>
              <a:t>After the performance ends, the judges will talk to the team and ask them questions about their solution. </a:t>
            </a:r>
          </a:p>
          <a:p>
            <a:pPr algn="l" eaLnBrk="0" hangingPunct="0">
              <a:spcBef>
                <a:spcPct val="50000"/>
              </a:spcBef>
            </a:pPr>
            <a:r>
              <a:rPr lang="en-US" sz="1800" b="1" dirty="0">
                <a:solidFill>
                  <a:schemeClr val="tx1"/>
                </a:solidFill>
                <a:effectLst>
                  <a:outerShdw blurRad="38100" dist="38100" dir="2700000" algn="tl">
                    <a:srgbClr val="000000"/>
                  </a:outerShdw>
                </a:effectLst>
              </a:rPr>
              <a:t>This is a part of the the solution. Let the team know to expect it and practice it with them.</a:t>
            </a:r>
          </a:p>
          <a:p>
            <a:pPr algn="l" eaLnBrk="0" hangingPunct="0">
              <a:spcBef>
                <a:spcPct val="50000"/>
              </a:spcBef>
            </a:pPr>
            <a:r>
              <a:rPr lang="en-US" sz="2400" b="1" dirty="0">
                <a:effectLst>
                  <a:outerShdw blurRad="38100" dist="38100" dir="2700000" algn="tl">
                    <a:srgbClr val="000000"/>
                  </a:outerShdw>
                </a:effectLst>
              </a:rPr>
              <a:t>Don’t forget the Membership Sign…    Contingency Plan!</a:t>
            </a:r>
          </a:p>
        </p:txBody>
      </p:sp>
      <p:pic>
        <p:nvPicPr>
          <p:cNvPr id="72707" name="Picture 3" descr="animcolorbar"/>
          <p:cNvPicPr>
            <a:picLocks noChangeAspect="1" noChangeArrowheads="1"/>
          </p:cNvPicPr>
          <p:nvPr/>
        </p:nvPicPr>
        <p:blipFill>
          <a:blip r:embed="rId2"/>
          <a:srcRect/>
          <a:stretch>
            <a:fillRect/>
          </a:stretch>
        </p:blipFill>
        <p:spPr bwMode="auto">
          <a:xfrm>
            <a:off x="381000" y="685800"/>
            <a:ext cx="8305800" cy="76200"/>
          </a:xfrm>
          <a:prstGeom prst="rect">
            <a:avLst/>
          </a:prstGeom>
          <a:noFill/>
        </p:spPr>
      </p:pic>
      <p:sp>
        <p:nvSpPr>
          <p:cNvPr id="72709" name="Rectangle 5"/>
          <p:cNvSpPr>
            <a:spLocks noGrp="1" noChangeArrowheads="1"/>
          </p:cNvSpPr>
          <p:nvPr>
            <p:ph type="title" idx="4294967295"/>
          </p:nvPr>
        </p:nvSpPr>
        <p:spPr>
          <a:xfrm>
            <a:off x="685800" y="609600"/>
            <a:ext cx="1588" cy="1588"/>
          </a:xfrm>
          <a:noFill/>
        </p:spPr>
        <p:txBody>
          <a:bodyPr/>
          <a:lstStyle/>
          <a:p>
            <a:r>
              <a:rPr lang="en-US" sz="100">
                <a:solidFill>
                  <a:schemeClr val="bg1"/>
                </a:solidFill>
                <a:effectLst/>
              </a:rPr>
              <a:t>Coaching Tips</a:t>
            </a:r>
          </a:p>
        </p:txBody>
      </p:sp>
    </p:spTree>
    <p:extLst>
      <p:ext uri="{BB962C8B-B14F-4D97-AF65-F5344CB8AC3E}">
        <p14:creationId xmlns:p14="http://schemas.microsoft.com/office/powerpoint/2010/main" val="3703835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52400" y="304800"/>
            <a:ext cx="8763000" cy="6217087"/>
          </a:xfrm>
          <a:prstGeom prst="rect">
            <a:avLst/>
          </a:prstGeom>
          <a:solidFill>
            <a:schemeClr val="bg1"/>
          </a:solidFill>
          <a:ln w="9525">
            <a:noFill/>
            <a:miter lim="800000"/>
            <a:headEnd/>
            <a:tailEnd/>
          </a:ln>
          <a:effectLst/>
        </p:spPr>
        <p:txBody>
          <a:bodyPr>
            <a:prstTxWarp prst="textNoShape">
              <a:avLst/>
            </a:prstTxWarp>
            <a:spAutoFit/>
          </a:bodyPr>
          <a:lstStyle/>
          <a:p>
            <a:pPr eaLnBrk="0" hangingPunct="0">
              <a:spcBef>
                <a:spcPct val="50000"/>
              </a:spcBef>
            </a:pPr>
            <a:r>
              <a:rPr lang="en-US" sz="4000" b="1" dirty="0">
                <a:solidFill>
                  <a:srgbClr val="FF0000"/>
                </a:solidFill>
                <a:effectLst/>
              </a:rPr>
              <a:t>Odyssey of the Mind Recognition</a:t>
            </a:r>
          </a:p>
          <a:p>
            <a:pPr eaLnBrk="0" hangingPunct="0">
              <a:spcBef>
                <a:spcPct val="50000"/>
              </a:spcBef>
            </a:pPr>
            <a:r>
              <a:rPr lang="en-US" sz="3600" b="1" dirty="0">
                <a:effectLst/>
              </a:rPr>
              <a:t>OMER’s Award</a:t>
            </a:r>
            <a:br>
              <a:rPr lang="en-US" sz="3600" b="1" dirty="0">
                <a:effectLst/>
              </a:rPr>
            </a:br>
            <a:r>
              <a:rPr lang="en-US" sz="2400" i="1" dirty="0">
                <a:solidFill>
                  <a:schemeClr val="tx1"/>
                </a:solidFill>
                <a:effectLst/>
              </a:rPr>
              <a:t>In recognition of teams or individuals who demonstrate </a:t>
            </a:r>
            <a:br>
              <a:rPr lang="en-US" sz="2400" i="1" dirty="0">
                <a:solidFill>
                  <a:schemeClr val="tx1"/>
                </a:solidFill>
                <a:effectLst/>
              </a:rPr>
            </a:br>
            <a:r>
              <a:rPr lang="en-US" sz="2400" i="1" dirty="0">
                <a:solidFill>
                  <a:schemeClr val="tx1"/>
                </a:solidFill>
                <a:effectLst/>
              </a:rPr>
              <a:t>outstanding sportsmanship, exemplary behavior, and exceptional talent</a:t>
            </a:r>
          </a:p>
          <a:p>
            <a:r>
              <a:rPr lang="en-US" sz="3600" b="1" i="1" dirty="0" err="1">
                <a:effectLst/>
              </a:rPr>
              <a:t>Ranatra</a:t>
            </a:r>
            <a:r>
              <a:rPr lang="en-US" sz="3600" b="1" i="1" dirty="0">
                <a:effectLst/>
              </a:rPr>
              <a:t> </a:t>
            </a:r>
            <a:r>
              <a:rPr lang="en-US" sz="3600" b="1" i="1" dirty="0" err="1">
                <a:effectLst/>
              </a:rPr>
              <a:t>Fusca</a:t>
            </a:r>
            <a:br>
              <a:rPr lang="en-US" sz="3600" b="1" i="1" dirty="0">
                <a:effectLst/>
              </a:rPr>
            </a:br>
            <a:r>
              <a:rPr lang="en-US" sz="2400" i="1" dirty="0">
                <a:solidFill>
                  <a:schemeClr val="tx1"/>
                </a:solidFill>
                <a:effectLst/>
              </a:rPr>
              <a:t>presented to teams or individuals who exhibit </a:t>
            </a:r>
            <a:br>
              <a:rPr lang="en-US" sz="2400" i="1" dirty="0">
                <a:solidFill>
                  <a:schemeClr val="tx1"/>
                </a:solidFill>
                <a:effectLst/>
              </a:rPr>
            </a:br>
            <a:r>
              <a:rPr lang="en-US" sz="2400" i="1" dirty="0">
                <a:solidFill>
                  <a:schemeClr val="tx1"/>
                </a:solidFill>
                <a:effectLst/>
              </a:rPr>
              <a:t>exceptional creativity, either through some aspect of their</a:t>
            </a:r>
          </a:p>
          <a:p>
            <a:r>
              <a:rPr lang="en-US" sz="2400" i="1" dirty="0">
                <a:solidFill>
                  <a:schemeClr val="tx1"/>
                </a:solidFill>
                <a:effectLst/>
              </a:rPr>
              <a:t>problem solution, or an extraordinary idea </a:t>
            </a:r>
            <a:br>
              <a:rPr lang="en-US" sz="2400" i="1" dirty="0">
                <a:solidFill>
                  <a:schemeClr val="tx1"/>
                </a:solidFill>
                <a:effectLst/>
              </a:rPr>
            </a:br>
            <a:r>
              <a:rPr lang="en-US" sz="2400" i="1" dirty="0">
                <a:solidFill>
                  <a:schemeClr val="tx1"/>
                </a:solidFill>
                <a:effectLst/>
              </a:rPr>
              <a:t>beyond the problem solution</a:t>
            </a:r>
            <a:br>
              <a:rPr lang="en-US" sz="2400" i="1" dirty="0">
                <a:solidFill>
                  <a:schemeClr val="tx1"/>
                </a:solidFill>
                <a:effectLst/>
              </a:rPr>
            </a:br>
            <a:r>
              <a:rPr lang="en-US" sz="3600" b="1" dirty="0">
                <a:effectLst/>
              </a:rPr>
              <a:t>		Tournament Placement</a:t>
            </a:r>
            <a:br>
              <a:rPr lang="en-US" sz="3600" b="1" dirty="0">
                <a:effectLst/>
              </a:rPr>
            </a:br>
            <a:r>
              <a:rPr lang="en-US" sz="1800" b="1" i="1" dirty="0">
                <a:solidFill>
                  <a:schemeClr val="tx1"/>
                </a:solidFill>
                <a:effectLst/>
              </a:rPr>
              <a:t>		</a:t>
            </a:r>
            <a:r>
              <a:rPr lang="en-US" sz="2400" i="1" dirty="0">
                <a:solidFill>
                  <a:schemeClr val="tx1"/>
                </a:solidFill>
                <a:effectLst/>
              </a:rPr>
              <a:t>determined by total score</a:t>
            </a:r>
            <a:r>
              <a:rPr lang="en-US" sz="2400" dirty="0">
                <a:solidFill>
                  <a:schemeClr val="folHlink"/>
                </a:solidFill>
                <a:effectLst>
                  <a:outerShdw blurRad="38100" dist="38100" dir="2700000" algn="tl">
                    <a:srgbClr val="000000"/>
                  </a:outerShdw>
                </a:effectLst>
              </a:rPr>
              <a:t> </a:t>
            </a:r>
            <a:br>
              <a:rPr lang="en-US" sz="2400" dirty="0">
                <a:solidFill>
                  <a:schemeClr val="folHlink"/>
                </a:solidFill>
                <a:effectLst>
                  <a:outerShdw blurRad="38100" dist="38100" dir="2700000" algn="tl">
                    <a:srgbClr val="000000"/>
                  </a:outerShdw>
                </a:effectLst>
              </a:rPr>
            </a:br>
            <a:r>
              <a:rPr lang="en-US" sz="2000" b="1" i="1" dirty="0">
                <a:solidFill>
                  <a:srgbClr val="FF66FF"/>
                </a:solidFill>
                <a:effectLst/>
              </a:rPr>
              <a:t>		Ties are awarded if there is</a:t>
            </a:r>
            <a:br>
              <a:rPr lang="en-US" sz="2000" b="1" i="1" dirty="0">
                <a:solidFill>
                  <a:srgbClr val="FF66FF"/>
                </a:solidFill>
                <a:effectLst/>
              </a:rPr>
            </a:br>
            <a:r>
              <a:rPr lang="en-US" sz="2000" b="1" i="1" dirty="0">
                <a:solidFill>
                  <a:srgbClr val="FF66FF"/>
                </a:solidFill>
                <a:effectLst/>
              </a:rPr>
              <a:t>		less than 1 point difference</a:t>
            </a:r>
          </a:p>
        </p:txBody>
      </p:sp>
      <p:pic>
        <p:nvPicPr>
          <p:cNvPr id="52227" name="Picture 3" descr="animcolorbar"/>
          <p:cNvPicPr>
            <a:picLocks noChangeAspect="1" noChangeArrowheads="1"/>
          </p:cNvPicPr>
          <p:nvPr/>
        </p:nvPicPr>
        <p:blipFill>
          <a:blip r:embed="rId2"/>
          <a:srcRect/>
          <a:stretch>
            <a:fillRect/>
          </a:stretch>
        </p:blipFill>
        <p:spPr bwMode="auto">
          <a:xfrm>
            <a:off x="304800" y="1143000"/>
            <a:ext cx="8305800" cy="76200"/>
          </a:xfrm>
          <a:prstGeom prst="rect">
            <a:avLst/>
          </a:prstGeom>
          <a:noFill/>
        </p:spPr>
      </p:pic>
      <p:sp>
        <p:nvSpPr>
          <p:cNvPr id="52235" name="Rectangle 11"/>
          <p:cNvSpPr>
            <a:spLocks noGrp="1" noChangeArrowheads="1"/>
          </p:cNvSpPr>
          <p:nvPr>
            <p:ph type="title" idx="4294967295"/>
          </p:nvPr>
        </p:nvSpPr>
        <p:spPr>
          <a:xfrm>
            <a:off x="685800" y="609600"/>
            <a:ext cx="1588" cy="1588"/>
          </a:xfrm>
          <a:noFill/>
        </p:spPr>
        <p:txBody>
          <a:bodyPr/>
          <a:lstStyle/>
          <a:p>
            <a:r>
              <a:rPr lang="en-US" sz="100">
                <a:solidFill>
                  <a:schemeClr val="bg1"/>
                </a:solidFill>
                <a:effectLst/>
              </a:rPr>
              <a:t>OOTM Recognition</a:t>
            </a:r>
          </a:p>
        </p:txBody>
      </p:sp>
    </p:spTree>
    <p:extLst>
      <p:ext uri="{BB962C8B-B14F-4D97-AF65-F5344CB8AC3E}">
        <p14:creationId xmlns:p14="http://schemas.microsoft.com/office/powerpoint/2010/main" val="2554966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1BBA"/>
                </a:solidFill>
              </a:rPr>
              <a:t>In the next few weeks…</a:t>
            </a:r>
          </a:p>
        </p:txBody>
      </p:sp>
      <p:sp>
        <p:nvSpPr>
          <p:cNvPr id="5" name="Content Placeholder 4"/>
          <p:cNvSpPr>
            <a:spLocks noGrp="1"/>
          </p:cNvSpPr>
          <p:nvPr>
            <p:ph sz="half" idx="2"/>
          </p:nvPr>
        </p:nvSpPr>
        <p:spPr>
          <a:xfrm>
            <a:off x="712789" y="2705100"/>
            <a:ext cx="7810918" cy="3695700"/>
          </a:xfrm>
          <a:solidFill>
            <a:schemeClr val="accent6">
              <a:lumMod val="60000"/>
              <a:lumOff val="40000"/>
            </a:schemeClr>
          </a:solidFill>
        </p:spPr>
        <p:txBody>
          <a:bodyPr>
            <a:normAutofit/>
          </a:bodyPr>
          <a:lstStyle/>
          <a:p>
            <a:pPr marL="0" indent="0">
              <a:buNone/>
            </a:pPr>
            <a:r>
              <a:rPr lang="en-US" dirty="0"/>
              <a:t>DISCUSS WITH THE TEAM AND FAMILIES THE POSSIBILITY OF GOING TO WORLD FINALS:</a:t>
            </a:r>
          </a:p>
          <a:p>
            <a:pPr marL="0" indent="0">
              <a:buNone/>
            </a:pPr>
            <a:r>
              <a:rPr lang="en-US" dirty="0"/>
              <a:t>Costs – at least $1000 per person</a:t>
            </a:r>
          </a:p>
          <a:p>
            <a:pPr marL="0" indent="0">
              <a:buNone/>
            </a:pPr>
            <a:r>
              <a:rPr lang="en-US" dirty="0"/>
              <a:t>Time – conflicts with graduation or end of year events (May 21-24 in IOWA)</a:t>
            </a:r>
          </a:p>
          <a:p>
            <a:pPr marL="0" indent="0">
              <a:buNone/>
            </a:pPr>
            <a:r>
              <a:rPr lang="en-US" dirty="0"/>
              <a:t>Decide if you will accept or turn down the invitation to Worlds if you earn it, so state can offer it to the next in line that night if applicable.</a:t>
            </a:r>
          </a:p>
        </p:txBody>
      </p:sp>
    </p:spTree>
    <p:extLst>
      <p:ext uri="{BB962C8B-B14F-4D97-AF65-F5344CB8AC3E}">
        <p14:creationId xmlns:p14="http://schemas.microsoft.com/office/powerpoint/2010/main" val="103399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What the well-prepared coach needs to know:</a:t>
            </a:r>
          </a:p>
        </p:txBody>
      </p:sp>
      <p:sp>
        <p:nvSpPr>
          <p:cNvPr id="3" name="Content Placeholder 2"/>
          <p:cNvSpPr>
            <a:spLocks noGrp="1"/>
          </p:cNvSpPr>
          <p:nvPr>
            <p:ph idx="1"/>
          </p:nvPr>
        </p:nvSpPr>
        <p:spPr>
          <a:solidFill>
            <a:schemeClr val="accent4"/>
          </a:solidFill>
        </p:spPr>
        <p:txBody>
          <a:bodyPr>
            <a:normAutofit/>
          </a:bodyPr>
          <a:lstStyle/>
          <a:p>
            <a:r>
              <a:rPr lang="en-US" dirty="0"/>
              <a:t>Paperwork – 4 copies of everything (2 sets) </a:t>
            </a:r>
          </a:p>
          <a:p>
            <a:r>
              <a:rPr lang="en-US" dirty="0"/>
              <a:t>Outside assistance form will be compared to online registration roster.</a:t>
            </a:r>
          </a:p>
          <a:p>
            <a:r>
              <a:rPr lang="en-US" dirty="0"/>
              <a:t>Division 1: coach can scribe paperwork.</a:t>
            </a:r>
          </a:p>
          <a:p>
            <a:r>
              <a:rPr lang="en-US" dirty="0"/>
              <a:t>Division 2 &amp; 3: kids have to complete it on their own.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262759"/>
            <a:ext cx="8250621" cy="6169572"/>
          </a:xfrm>
          <a:solidFill>
            <a:schemeClr val="accent1">
              <a:lumMod val="75000"/>
            </a:schemeClr>
          </a:solidFill>
        </p:spPr>
        <p:txBody>
          <a:bodyPr/>
          <a:lstStyle/>
          <a:p>
            <a:pPr algn="ctr"/>
            <a:r>
              <a:rPr lang="en-US" dirty="0">
                <a:solidFill>
                  <a:srgbClr val="FF1BBA"/>
                </a:solidFill>
              </a:rPr>
              <a:t>GOOD LUCK!  </a:t>
            </a:r>
            <a:r>
              <a:rPr lang="en-US" b="1" dirty="0">
                <a:solidFill>
                  <a:srgbClr val="FFFF00"/>
                </a:solidFill>
              </a:rPr>
              <a:t>BE CREATIVE! </a:t>
            </a:r>
            <a:r>
              <a:rPr lang="en-US" dirty="0"/>
              <a:t> </a:t>
            </a:r>
            <a:r>
              <a:rPr lang="en-US" dirty="0">
                <a:solidFill>
                  <a:srgbClr val="C00000"/>
                </a:solidFill>
              </a:rPr>
              <a:t>SEE YOU SOON!</a:t>
            </a:r>
            <a:br>
              <a:rPr lang="en-US" dirty="0">
                <a:solidFill>
                  <a:srgbClr val="C00000"/>
                </a:solidFill>
              </a:rPr>
            </a:br>
            <a:r>
              <a:rPr lang="en-US" sz="3600" b="1" i="1" u="sng" dirty="0">
                <a:solidFill>
                  <a:srgbClr val="FFFF00"/>
                </a:solidFill>
              </a:rPr>
              <a:t>Freda’s Contact info:</a:t>
            </a:r>
            <a:br>
              <a:rPr lang="en-US" sz="3600" b="1" i="1" u="sng" dirty="0">
                <a:solidFill>
                  <a:srgbClr val="FFFF00"/>
                </a:solidFill>
              </a:rPr>
            </a:br>
            <a:r>
              <a:rPr lang="en-US" sz="3600" b="1" i="1" u="sng" dirty="0">
                <a:solidFill>
                  <a:srgbClr val="FFFF00"/>
                </a:solidFill>
              </a:rPr>
              <a:t>813-924-0850, cell</a:t>
            </a:r>
            <a:br>
              <a:rPr lang="en-US" sz="3600" b="1" i="1" u="sng" dirty="0">
                <a:solidFill>
                  <a:srgbClr val="FFFF00"/>
                </a:solidFill>
              </a:rPr>
            </a:br>
            <a:r>
              <a:rPr lang="en-US" sz="3600" b="1" i="1" u="sng" dirty="0">
                <a:solidFill>
                  <a:srgbClr val="FFFF00"/>
                </a:solidFill>
              </a:rPr>
              <a:t>fabercro@pasco.k12.fl.us</a:t>
            </a:r>
          </a:p>
        </p:txBody>
      </p:sp>
    </p:spTree>
    <p:extLst>
      <p:ext uri="{BB962C8B-B14F-4D97-AF65-F5344CB8AC3E}">
        <p14:creationId xmlns:p14="http://schemas.microsoft.com/office/powerpoint/2010/main" val="203569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08720"/>
            <a:ext cx="7716837" cy="1236651"/>
          </a:xfrm>
        </p:spPr>
        <p:txBody>
          <a:bodyPr/>
          <a:lstStyle/>
          <a:p>
            <a:pPr algn="ctr"/>
            <a:r>
              <a:rPr lang="en-US" b="1" dirty="0">
                <a:solidFill>
                  <a:srgbClr val="FFC000"/>
                </a:solidFill>
              </a:rPr>
              <a:t>STYLE FORM</a:t>
            </a:r>
          </a:p>
        </p:txBody>
      </p:sp>
      <p:sp>
        <p:nvSpPr>
          <p:cNvPr id="3" name="Content Placeholder 2"/>
          <p:cNvSpPr>
            <a:spLocks noGrp="1"/>
          </p:cNvSpPr>
          <p:nvPr>
            <p:ph idx="1"/>
          </p:nvPr>
        </p:nvSpPr>
        <p:spPr>
          <a:xfrm>
            <a:off x="712788" y="2019300"/>
            <a:ext cx="7716838" cy="4444999"/>
          </a:xfrm>
          <a:solidFill>
            <a:schemeClr val="accent3">
              <a:lumMod val="40000"/>
              <a:lumOff val="60000"/>
            </a:schemeClr>
          </a:solidFill>
        </p:spPr>
        <p:txBody>
          <a:bodyPr>
            <a:normAutofit fontScale="92500" lnSpcReduction="10000"/>
          </a:bodyPr>
          <a:lstStyle/>
          <a:p>
            <a:r>
              <a:rPr lang="en-US" b="1" dirty="0">
                <a:solidFill>
                  <a:schemeClr val="tx1"/>
                </a:solidFill>
              </a:rPr>
              <a:t>Form MUST match the categories given in the problem.</a:t>
            </a:r>
          </a:p>
          <a:p>
            <a:r>
              <a:rPr lang="en-US" b="1" dirty="0">
                <a:solidFill>
                  <a:schemeClr val="tx1"/>
                </a:solidFill>
              </a:rPr>
              <a:t>Form MUST specify the aspect being scored.</a:t>
            </a:r>
          </a:p>
          <a:p>
            <a:r>
              <a:rPr lang="en-US" b="1" dirty="0">
                <a:solidFill>
                  <a:schemeClr val="tx1"/>
                </a:solidFill>
              </a:rPr>
              <a:t>Example: “Creative use of a trash item” may be how it’s written in the problem.</a:t>
            </a:r>
          </a:p>
          <a:p>
            <a:r>
              <a:rPr lang="en-US" b="1" dirty="0">
                <a:solidFill>
                  <a:schemeClr val="tx1"/>
                </a:solidFill>
              </a:rPr>
              <a:t>On the form the team may write: “Creative use of coffee grounds.”</a:t>
            </a:r>
          </a:p>
          <a:p>
            <a:r>
              <a:rPr lang="en-US" b="1" dirty="0">
                <a:solidFill>
                  <a:schemeClr val="tx1"/>
                </a:solidFill>
              </a:rPr>
              <a:t>Be specific in free choice items. “ Backdrop” would include front, back, top, and bottom, and all scene changes.</a:t>
            </a:r>
          </a:p>
        </p:txBody>
      </p:sp>
    </p:spTree>
    <p:extLst>
      <p:ext uri="{BB962C8B-B14F-4D97-AF65-F5344CB8AC3E}">
        <p14:creationId xmlns:p14="http://schemas.microsoft.com/office/powerpoint/2010/main" val="21694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08720"/>
            <a:ext cx="7716837" cy="1236651"/>
          </a:xfrm>
        </p:spPr>
        <p:txBody>
          <a:bodyPr/>
          <a:lstStyle/>
          <a:p>
            <a:pPr algn="ctr"/>
            <a:r>
              <a:rPr lang="en-US" b="1" dirty="0">
                <a:solidFill>
                  <a:srgbClr val="FFC000"/>
                </a:solidFill>
              </a:rPr>
              <a:t>FORMS</a:t>
            </a:r>
          </a:p>
        </p:txBody>
      </p:sp>
      <p:sp>
        <p:nvSpPr>
          <p:cNvPr id="3" name="Content Placeholder 2"/>
          <p:cNvSpPr>
            <a:spLocks noGrp="1"/>
          </p:cNvSpPr>
          <p:nvPr>
            <p:ph idx="1"/>
          </p:nvPr>
        </p:nvSpPr>
        <p:spPr>
          <a:xfrm>
            <a:off x="712788" y="1943101"/>
            <a:ext cx="7716838" cy="4457700"/>
          </a:xfrm>
          <a:solidFill>
            <a:schemeClr val="accent3">
              <a:lumMod val="40000"/>
              <a:lumOff val="60000"/>
            </a:schemeClr>
          </a:solidFill>
        </p:spPr>
        <p:txBody>
          <a:bodyPr>
            <a:normAutofit/>
          </a:bodyPr>
          <a:lstStyle/>
          <a:p>
            <a:pPr marL="0" indent="0">
              <a:buNone/>
            </a:pPr>
            <a:endParaRPr lang="en-US" sz="2800" dirty="0">
              <a:solidFill>
                <a:schemeClr val="tx1"/>
              </a:solidFill>
            </a:endParaRPr>
          </a:p>
          <a:p>
            <a:r>
              <a:rPr lang="en-US" sz="2800" dirty="0">
                <a:solidFill>
                  <a:schemeClr val="tx1"/>
                </a:solidFill>
              </a:rPr>
              <a:t>Team lists for ALL problems – copies available online at national site (and here tonight).</a:t>
            </a:r>
          </a:p>
          <a:p>
            <a:r>
              <a:rPr lang="en-US" sz="2800" dirty="0">
                <a:solidFill>
                  <a:schemeClr val="tx1"/>
                </a:solidFill>
              </a:rPr>
              <a:t>Teams need at least 4 copies of the team  list to turn in at staging – again, BE SPECIFIC.</a:t>
            </a:r>
          </a:p>
        </p:txBody>
      </p:sp>
    </p:spTree>
    <p:extLst>
      <p:ext uri="{BB962C8B-B14F-4D97-AF65-F5344CB8AC3E}">
        <p14:creationId xmlns:p14="http://schemas.microsoft.com/office/powerpoint/2010/main" val="139111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7716837" cy="1016000"/>
          </a:xfrm>
        </p:spPr>
        <p:txBody>
          <a:bodyPr>
            <a:normAutofit fontScale="90000"/>
          </a:bodyPr>
          <a:lstStyle/>
          <a:p>
            <a:r>
              <a:rPr lang="en-US" sz="2800" b="1" dirty="0">
                <a:solidFill>
                  <a:srgbClr val="FFC000"/>
                </a:solidFill>
              </a:rPr>
              <a:t>What the well-prepared coach needs to know:</a:t>
            </a:r>
          </a:p>
        </p:txBody>
      </p:sp>
      <p:sp>
        <p:nvSpPr>
          <p:cNvPr id="3" name="Content Placeholder 2"/>
          <p:cNvSpPr>
            <a:spLocks noGrp="1"/>
          </p:cNvSpPr>
          <p:nvPr>
            <p:ph idx="1"/>
          </p:nvPr>
        </p:nvSpPr>
        <p:spPr>
          <a:xfrm>
            <a:off x="712788" y="2273300"/>
            <a:ext cx="7716838" cy="4127500"/>
          </a:xfrm>
          <a:solidFill>
            <a:schemeClr val="accent4">
              <a:lumMod val="60000"/>
              <a:lumOff val="40000"/>
            </a:schemeClr>
          </a:solidFill>
        </p:spPr>
        <p:txBody>
          <a:bodyPr>
            <a:normAutofit fontScale="92500" lnSpcReduction="10000"/>
          </a:bodyPr>
          <a:lstStyle/>
          <a:p>
            <a:r>
              <a:rPr lang="en-US" b="1" dirty="0">
                <a:solidFill>
                  <a:schemeClr val="tx1"/>
                </a:solidFill>
              </a:rPr>
              <a:t>Volunteer Assignment – ON THE WEBSITE BY FEB. 20 </a:t>
            </a:r>
            <a:r>
              <a:rPr lang="mr-IN" b="1" dirty="0">
                <a:solidFill>
                  <a:schemeClr val="tx1"/>
                </a:solidFill>
              </a:rPr>
              <a:t>–</a:t>
            </a:r>
            <a:r>
              <a:rPr lang="en-US" b="1" dirty="0">
                <a:solidFill>
                  <a:schemeClr val="tx1"/>
                </a:solidFill>
              </a:rPr>
              <a:t> CHECK IT!</a:t>
            </a:r>
          </a:p>
          <a:p>
            <a:r>
              <a:rPr lang="en-US" dirty="0"/>
              <a:t>If you have to change the worker, you can.  We </a:t>
            </a:r>
            <a:r>
              <a:rPr lang="en-US" u="sng" dirty="0"/>
              <a:t>don’t</a:t>
            </a:r>
            <a:r>
              <a:rPr lang="en-US" dirty="0"/>
              <a:t> need to know.  Make sure the new person is of the same category as the original: adults only can be door monitor, strong for trailer packing, etc.</a:t>
            </a:r>
          </a:p>
          <a:p>
            <a:r>
              <a:rPr lang="en-US" dirty="0"/>
              <a:t>Tell whoever is now serving the shift the name of the original worker, so they can check in as that person.</a:t>
            </a:r>
          </a:p>
          <a:p>
            <a:r>
              <a:rPr lang="en-US" b="1" u="sng" dirty="0">
                <a:solidFill>
                  <a:schemeClr val="tx1"/>
                </a:solidFill>
              </a:rPr>
              <a:t>SOMEONE</a:t>
            </a:r>
            <a:r>
              <a:rPr lang="en-US" dirty="0"/>
              <a:t> has to fulfill the assignment, or the team receives the penalty.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82176"/>
            <a:ext cx="7716837" cy="911726"/>
          </a:xfrm>
        </p:spPr>
        <p:txBody>
          <a:bodyPr anchor="t">
            <a:normAutofit fontScale="90000"/>
          </a:bodyPr>
          <a:lstStyle/>
          <a:p>
            <a:r>
              <a:rPr lang="en-US" sz="2800" b="1" dirty="0">
                <a:solidFill>
                  <a:srgbClr val="FFC000"/>
                </a:solidFill>
              </a:rPr>
              <a:t>What the well-prepared coach needs to know:</a:t>
            </a:r>
          </a:p>
        </p:txBody>
      </p:sp>
      <p:sp>
        <p:nvSpPr>
          <p:cNvPr id="3" name="Content Placeholder 2"/>
          <p:cNvSpPr>
            <a:spLocks noGrp="1"/>
          </p:cNvSpPr>
          <p:nvPr>
            <p:ph idx="1"/>
          </p:nvPr>
        </p:nvSpPr>
        <p:spPr>
          <a:xfrm>
            <a:off x="712788" y="2848387"/>
            <a:ext cx="7716838" cy="2448827"/>
          </a:xfrm>
          <a:solidFill>
            <a:schemeClr val="bg1"/>
          </a:solidFill>
        </p:spPr>
        <p:txBody>
          <a:bodyPr>
            <a:normAutofit/>
          </a:bodyPr>
          <a:lstStyle/>
          <a:p>
            <a:r>
              <a:rPr lang="en-US" sz="3200" b="1" dirty="0">
                <a:solidFill>
                  <a:srgbClr val="FF0000"/>
                </a:solidFill>
              </a:rPr>
              <a:t>The hospitality room is your escape zone.  No kids allowed. It will have bottled water and cookies for COACHES ONLY.</a:t>
            </a:r>
          </a:p>
        </p:txBody>
      </p:sp>
    </p:spTree>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Sky.thmx</Template>
  <TotalTime>39717</TotalTime>
  <Words>2782</Words>
  <Application>Microsoft Macintosh PowerPoint</Application>
  <PresentationFormat>On-screen Show (4:3)</PresentationFormat>
  <Paragraphs>238</Paragraphs>
  <Slides>50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Rounded MT Bold</vt:lpstr>
      <vt:lpstr>Calibri</vt:lpstr>
      <vt:lpstr>Trebuchet MS</vt:lpstr>
      <vt:lpstr>Wingdings</vt:lpstr>
      <vt:lpstr>Sky</vt:lpstr>
      <vt:lpstr>2024 Gulf Coast Odyssey of the Mind Regional Tournaments  T.E. Weightman Middle School  March 2, 2024</vt:lpstr>
      <vt:lpstr>PowerPoint Presentation</vt:lpstr>
      <vt:lpstr>THE DISTRICT REQUIRED FORM</vt:lpstr>
      <vt:lpstr>What the well-prepared coach needs to know:</vt:lpstr>
      <vt:lpstr>What the well-prepared coach needs to know:</vt:lpstr>
      <vt:lpstr>STYLE FORM</vt:lpstr>
      <vt:lpstr>FORMS</vt:lpstr>
      <vt:lpstr>What the well-prepared coach needs to know:</vt:lpstr>
      <vt:lpstr>What the well-prepared coach needs to know:</vt:lpstr>
      <vt:lpstr>THE TOURNAMENT Sign Colors</vt:lpstr>
      <vt:lpstr>PowerPoint Presentation</vt:lpstr>
      <vt:lpstr>Not  Allowed at Tournament</vt:lpstr>
      <vt:lpstr>Not  Allowed at Tournament</vt:lpstr>
      <vt:lpstr>THE TOURNAMENT</vt:lpstr>
      <vt:lpstr>THE TOURNAMENT</vt:lpstr>
      <vt:lpstr>NEW STUFF (sort of)</vt:lpstr>
      <vt:lpstr>PowerPoint Presentation</vt:lpstr>
      <vt:lpstr>THE TOURNAMENT</vt:lpstr>
      <vt:lpstr>PowerPoint Presentation</vt:lpstr>
      <vt:lpstr>THE TOURNAMENT</vt:lpstr>
      <vt:lpstr>TEAM CONTACT BOARD</vt:lpstr>
      <vt:lpstr>PowerPoint Presentation</vt:lpstr>
      <vt:lpstr>THE TOURNAMENT</vt:lpstr>
      <vt:lpstr>THE TOURNAMENT</vt:lpstr>
      <vt:lpstr>THE TOURNAMENT</vt:lpstr>
      <vt:lpstr>THE TOURNAMENT</vt:lpstr>
      <vt:lpstr>SCORES</vt:lpstr>
      <vt:lpstr>SCORES</vt:lpstr>
      <vt:lpstr>SCORES</vt:lpstr>
      <vt:lpstr>SCORES</vt:lpstr>
      <vt:lpstr>SCORES</vt:lpstr>
      <vt:lpstr>SCORING</vt:lpstr>
      <vt:lpstr>THE TOURNAMENT</vt:lpstr>
      <vt:lpstr>THE TOURNAMENT</vt:lpstr>
      <vt:lpstr>THE TOURNAMENT</vt:lpstr>
      <vt:lpstr>TRASH</vt:lpstr>
      <vt:lpstr>DANCE PARTY</vt:lpstr>
      <vt:lpstr>PRIMARY AWARDS!!!!</vt:lpstr>
      <vt:lpstr>THE MAIN AWARDS CEREMONY</vt:lpstr>
      <vt:lpstr>THE MAIN AWARDS CEREMONY</vt:lpstr>
      <vt:lpstr>THE MAIN AWARDS CEREMONY</vt:lpstr>
      <vt:lpstr>THE MAIN AWARDS CEREMONY</vt:lpstr>
      <vt:lpstr>In the next few weeks…</vt:lpstr>
      <vt:lpstr>In the next few weeks…</vt:lpstr>
      <vt:lpstr>In the next few weeks…</vt:lpstr>
      <vt:lpstr>Coaching Tips</vt:lpstr>
      <vt:lpstr>Coaching Tips</vt:lpstr>
      <vt:lpstr>OOTM Recognition</vt:lpstr>
      <vt:lpstr>In the next few weeks…</vt:lpstr>
      <vt:lpstr>GOOD LUCK!  BE CREATIVE!  SEE YOU SOON! Freda’s Contact info: 813-924-0850, cell fabercro@pasco.k12.fl.us</vt:lpstr>
    </vt:vector>
  </TitlesOfParts>
  <Company>Thomas E. Weightman Middle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Gulf Coast Odyssey of the Mind Regional Tournament</dc:title>
  <dc:creator>Freda Abercrombie</dc:creator>
  <cp:lastModifiedBy>Freda A. Abercrombie</cp:lastModifiedBy>
  <cp:revision>142</cp:revision>
  <cp:lastPrinted>2022-02-15T19:54:19Z</cp:lastPrinted>
  <dcterms:created xsi:type="dcterms:W3CDTF">2011-02-03T04:29:26Z</dcterms:created>
  <dcterms:modified xsi:type="dcterms:W3CDTF">2024-02-13T22:12:04Z</dcterms:modified>
</cp:coreProperties>
</file>