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handoutMasterIdLst>
    <p:handoutMasterId r:id="rId16"/>
  </p:handoutMasterIdLst>
  <p:sldIdLst>
    <p:sldId id="256" r:id="rId2"/>
    <p:sldId id="363" r:id="rId3"/>
    <p:sldId id="354" r:id="rId4"/>
    <p:sldId id="343" r:id="rId5"/>
    <p:sldId id="359" r:id="rId6"/>
    <p:sldId id="365" r:id="rId7"/>
    <p:sldId id="366" r:id="rId8"/>
    <p:sldId id="367" r:id="rId9"/>
    <p:sldId id="368" r:id="rId10"/>
    <p:sldId id="364" r:id="rId11"/>
    <p:sldId id="369" r:id="rId12"/>
    <p:sldId id="370" r:id="rId13"/>
    <p:sldId id="371"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ynthia Simonson" initials="CS"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scaleToFitPaper="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BF7D9F-3411-4DC6-B946-F72EBC056D03}" v="7" dt="2021-04-27T22:37:53.78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91" autoAdjust="0"/>
    <p:restoredTop sz="86079" autoAdjust="0"/>
  </p:normalViewPr>
  <p:slideViewPr>
    <p:cSldViewPr>
      <p:cViewPr varScale="1">
        <p:scale>
          <a:sx n="88" d="100"/>
          <a:sy n="88" d="100"/>
        </p:scale>
        <p:origin x="-1560" y="-104"/>
      </p:cViewPr>
      <p:guideLst>
        <p:guide orient="horz" pos="2160"/>
        <p:guide pos="2880"/>
      </p:guideLst>
    </p:cSldViewPr>
  </p:slideViewPr>
  <p:outlineViewPr>
    <p:cViewPr>
      <p:scale>
        <a:sx n="33" d="100"/>
        <a:sy n="33" d="100"/>
      </p:scale>
      <p:origin x="0" y="-10422"/>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23"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commentAuthors" Target="commentAuthors.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2BDB7094-EBA2-0D45-A17A-8DAEF7289D3F}" type="datetimeFigureOut">
              <a:rPr lang="en-US" smtClean="0"/>
              <a:t>4/27/21</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DDA91348-61A3-9C4A-9BD3-91B8FAF0D9FD}" type="slidenum">
              <a:rPr lang="en-US" smtClean="0"/>
              <a:t>‹#›</a:t>
            </a:fld>
            <a:endParaRPr lang="en-US"/>
          </a:p>
        </p:txBody>
      </p:sp>
    </p:spTree>
    <p:extLst>
      <p:ext uri="{BB962C8B-B14F-4D97-AF65-F5344CB8AC3E}">
        <p14:creationId xmlns:p14="http://schemas.microsoft.com/office/powerpoint/2010/main" val="34615015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49CAA14-EF89-422A-8FB0-CB2DC403E037}" type="datetimeFigureOut">
              <a:rPr lang="en-US" smtClean="0"/>
              <a:t>4/27/21</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B500883-914A-4C0E-AC01-44E976738612}" type="slidenum">
              <a:rPr lang="en-US" smtClean="0"/>
              <a:t>‹#›</a:t>
            </a:fld>
            <a:endParaRPr lang="en-US"/>
          </a:p>
        </p:txBody>
      </p:sp>
    </p:spTree>
    <p:extLst>
      <p:ext uri="{BB962C8B-B14F-4D97-AF65-F5344CB8AC3E}">
        <p14:creationId xmlns:p14="http://schemas.microsoft.com/office/powerpoint/2010/main" val="4185889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500883-914A-4C0E-AC01-44E976738612}" type="slidenum">
              <a:rPr lang="en-US" smtClean="0"/>
              <a:t>1</a:t>
            </a:fld>
            <a:endParaRPr lang="en-US"/>
          </a:p>
        </p:txBody>
      </p:sp>
    </p:spTree>
    <p:extLst>
      <p:ext uri="{BB962C8B-B14F-4D97-AF65-F5344CB8AC3E}">
        <p14:creationId xmlns:p14="http://schemas.microsoft.com/office/powerpoint/2010/main" val="24740880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1990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386757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2390493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xmlns="" id="{535CD6F5-A579-4C38-AF77-4AE772D9EC1E}"/>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5391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xmlns="" id="{66E714C4-60FB-475D-A07A-0556AD4D4DC3}"/>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56696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xmlns="" id="{66E714C4-60FB-475D-A07A-0556AD4D4DC3}"/>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110940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xmlns="" id="{66E714C4-60FB-475D-A07A-0556AD4D4DC3}"/>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354643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03487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698237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86565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59626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88261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DF9DA51-BA86-44A4-9E50-71D1E44B218B}" type="datetimeFigureOut">
              <a:rPr lang="en-US" smtClean="0"/>
              <a:t>4/27/21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FC3891-B3AD-4ADD-B411-105EB931ED40}" type="slidenum">
              <a:rPr lang="en-US" smtClean="0"/>
              <a:t>‹#›</a:t>
            </a:fld>
            <a:endParaRPr lang="en-US"/>
          </a:p>
        </p:txBody>
      </p:sp>
    </p:spTree>
    <p:extLst>
      <p:ext uri="{BB962C8B-B14F-4D97-AF65-F5344CB8AC3E}">
        <p14:creationId xmlns:p14="http://schemas.microsoft.com/office/powerpoint/2010/main" val="3120501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F9DA51-BA86-44A4-9E50-71D1E44B218B}" type="datetimeFigureOut">
              <a:rPr lang="en-US" smtClean="0"/>
              <a:t>4/27/21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FC3891-B3AD-4ADD-B411-105EB931ED40}" type="slidenum">
              <a:rPr lang="en-US" smtClean="0"/>
              <a:t>‹#›</a:t>
            </a:fld>
            <a:endParaRPr lang="en-US"/>
          </a:p>
        </p:txBody>
      </p:sp>
    </p:spTree>
    <p:extLst>
      <p:ext uri="{BB962C8B-B14F-4D97-AF65-F5344CB8AC3E}">
        <p14:creationId xmlns:p14="http://schemas.microsoft.com/office/powerpoint/2010/main" val="3519800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F9DA51-BA86-44A4-9E50-71D1E44B218B}" type="datetimeFigureOut">
              <a:rPr lang="en-US" smtClean="0"/>
              <a:t>4/27/21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FC3891-B3AD-4ADD-B411-105EB931ED40}" type="slidenum">
              <a:rPr lang="en-US" smtClean="0"/>
              <a:t>‹#›</a:t>
            </a:fld>
            <a:endParaRPr lang="en-US"/>
          </a:p>
        </p:txBody>
      </p:sp>
    </p:spTree>
    <p:extLst>
      <p:ext uri="{BB962C8B-B14F-4D97-AF65-F5344CB8AC3E}">
        <p14:creationId xmlns:p14="http://schemas.microsoft.com/office/powerpoint/2010/main" val="62251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F9DA51-BA86-44A4-9E50-71D1E44B218B}" type="datetimeFigureOut">
              <a:rPr lang="en-US" smtClean="0"/>
              <a:t>4/27/21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FC3891-B3AD-4ADD-B411-105EB931ED40}" type="slidenum">
              <a:rPr lang="en-US" smtClean="0"/>
              <a:t>‹#›</a:t>
            </a:fld>
            <a:endParaRPr lang="en-US"/>
          </a:p>
        </p:txBody>
      </p:sp>
    </p:spTree>
    <p:extLst>
      <p:ext uri="{BB962C8B-B14F-4D97-AF65-F5344CB8AC3E}">
        <p14:creationId xmlns:p14="http://schemas.microsoft.com/office/powerpoint/2010/main" val="30977392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DF9DA51-BA86-44A4-9E50-71D1E44B218B}" type="datetimeFigureOut">
              <a:rPr lang="en-US" smtClean="0"/>
              <a:t>4/27/21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FC3891-B3AD-4ADD-B411-105EB931ED40}" type="slidenum">
              <a:rPr lang="en-US" smtClean="0"/>
              <a:t>‹#›</a:t>
            </a:fld>
            <a:endParaRPr lang="en-US"/>
          </a:p>
        </p:txBody>
      </p:sp>
    </p:spTree>
    <p:extLst>
      <p:ext uri="{BB962C8B-B14F-4D97-AF65-F5344CB8AC3E}">
        <p14:creationId xmlns:p14="http://schemas.microsoft.com/office/powerpoint/2010/main" val="11058762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DF9DA51-BA86-44A4-9E50-71D1E44B218B}" type="datetimeFigureOut">
              <a:rPr lang="en-US" smtClean="0"/>
              <a:t>4/27/21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FC3891-B3AD-4ADD-B411-105EB931ED40}" type="slidenum">
              <a:rPr lang="en-US" smtClean="0"/>
              <a:t>‹#›</a:t>
            </a:fld>
            <a:endParaRPr lang="en-US"/>
          </a:p>
        </p:txBody>
      </p:sp>
    </p:spTree>
    <p:extLst>
      <p:ext uri="{BB962C8B-B14F-4D97-AF65-F5344CB8AC3E}">
        <p14:creationId xmlns:p14="http://schemas.microsoft.com/office/powerpoint/2010/main" val="2198445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DF9DA51-BA86-44A4-9E50-71D1E44B218B}" type="datetimeFigureOut">
              <a:rPr lang="en-US" smtClean="0"/>
              <a:t>4/27/21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FC3891-B3AD-4ADD-B411-105EB931ED40}" type="slidenum">
              <a:rPr lang="en-US" smtClean="0"/>
              <a:t>‹#›</a:t>
            </a:fld>
            <a:endParaRPr lang="en-US"/>
          </a:p>
        </p:txBody>
      </p:sp>
    </p:spTree>
    <p:extLst>
      <p:ext uri="{BB962C8B-B14F-4D97-AF65-F5344CB8AC3E}">
        <p14:creationId xmlns:p14="http://schemas.microsoft.com/office/powerpoint/2010/main" val="3223322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DF9DA51-BA86-44A4-9E50-71D1E44B218B}" type="datetimeFigureOut">
              <a:rPr lang="en-US" smtClean="0"/>
              <a:t>4/27/21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FC3891-B3AD-4ADD-B411-105EB931ED40}" type="slidenum">
              <a:rPr lang="en-US" smtClean="0"/>
              <a:t>‹#›</a:t>
            </a:fld>
            <a:endParaRPr lang="en-US"/>
          </a:p>
        </p:txBody>
      </p:sp>
    </p:spTree>
    <p:extLst>
      <p:ext uri="{BB962C8B-B14F-4D97-AF65-F5344CB8AC3E}">
        <p14:creationId xmlns:p14="http://schemas.microsoft.com/office/powerpoint/2010/main" val="2626220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9DA51-BA86-44A4-9E50-71D1E44B218B}" type="datetimeFigureOut">
              <a:rPr lang="en-US" smtClean="0"/>
              <a:t>4/27/21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FC3891-B3AD-4ADD-B411-105EB931ED40}" type="slidenum">
              <a:rPr lang="en-US" smtClean="0"/>
              <a:t>‹#›</a:t>
            </a:fld>
            <a:endParaRPr lang="en-US"/>
          </a:p>
        </p:txBody>
      </p:sp>
    </p:spTree>
    <p:extLst>
      <p:ext uri="{BB962C8B-B14F-4D97-AF65-F5344CB8AC3E}">
        <p14:creationId xmlns:p14="http://schemas.microsoft.com/office/powerpoint/2010/main" val="4200452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9DA51-BA86-44A4-9E50-71D1E44B218B}" type="datetimeFigureOut">
              <a:rPr lang="en-US" smtClean="0"/>
              <a:t>4/27/21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FC3891-B3AD-4ADD-B411-105EB931ED40}" type="slidenum">
              <a:rPr lang="en-US" smtClean="0"/>
              <a:t>‹#›</a:t>
            </a:fld>
            <a:endParaRPr lang="en-US"/>
          </a:p>
        </p:txBody>
      </p:sp>
    </p:spTree>
    <p:extLst>
      <p:ext uri="{BB962C8B-B14F-4D97-AF65-F5344CB8AC3E}">
        <p14:creationId xmlns:p14="http://schemas.microsoft.com/office/powerpoint/2010/main" val="2650770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DF9DA51-BA86-44A4-9E50-71D1E44B218B}" type="datetimeFigureOut">
              <a:rPr lang="en-US" smtClean="0"/>
              <a:t>4/27/21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FC3891-B3AD-4ADD-B411-105EB931ED40}" type="slidenum">
              <a:rPr lang="en-US" smtClean="0"/>
              <a:t>‹#›</a:t>
            </a:fld>
            <a:endParaRPr lang="en-US"/>
          </a:p>
        </p:txBody>
      </p:sp>
    </p:spTree>
    <p:extLst>
      <p:ext uri="{BB962C8B-B14F-4D97-AF65-F5344CB8AC3E}">
        <p14:creationId xmlns:p14="http://schemas.microsoft.com/office/powerpoint/2010/main" val="115767407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F9DA51-BA86-44A4-9E50-71D1E44B218B}" type="datetimeFigureOut">
              <a:rPr lang="en-US" smtClean="0"/>
              <a:t>4/27/21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FC3891-B3AD-4ADD-B411-105EB931ED40}" type="slidenum">
              <a:rPr lang="en-US" smtClean="0"/>
              <a:t>‹#›</a:t>
            </a:fld>
            <a:endParaRPr lang="en-US"/>
          </a:p>
        </p:txBody>
      </p:sp>
    </p:spTree>
    <p:extLst>
      <p:ext uri="{BB962C8B-B14F-4D97-AF65-F5344CB8AC3E}">
        <p14:creationId xmlns:p14="http://schemas.microsoft.com/office/powerpoint/2010/main" val="150922410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3.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mailto:mdpta@pta.or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hyperlink" Target="https://mccpta-my.sharepoint.com/:w:/g/personal/office_mccpta_org/EU2hQuXvBAFOhIiwYFt8C9cBkpFJPe78fE2veaGMSCNXiA?e=hDM51G" TargetMode="External"/><Relationship Id="rId4" Type="http://schemas.openxmlformats.org/officeDocument/2006/relationships/hyperlink" Target="http://tiny.cc/2021bluebook"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5532" y="3200400"/>
            <a:ext cx="7772400" cy="1905000"/>
          </a:xfrm>
        </p:spPr>
        <p:txBody>
          <a:bodyPr>
            <a:normAutofit/>
          </a:bodyPr>
          <a:lstStyle/>
          <a:p>
            <a:r>
              <a:rPr lang="en-US" b="1" dirty="0"/>
              <a:t>Delegates Assembly</a:t>
            </a:r>
            <a:br>
              <a:rPr lang="en-US" b="1" dirty="0"/>
            </a:br>
            <a:r>
              <a:rPr lang="en-US" sz="3200" b="1" dirty="0"/>
              <a:t>April 27, 2021</a:t>
            </a:r>
          </a:p>
        </p:txBody>
      </p:sp>
      <p:pic>
        <p:nvPicPr>
          <p:cNvPr id="1026" name="Picture 2" descr="C:\Users\206013197\Downloads\MCCPTA blue bann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28600"/>
            <a:ext cx="8566265" cy="205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9045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bg1"/>
                </a:solidFill>
                <a:highlight>
                  <a:srgbClr val="000000"/>
                </a:highlight>
              </a:rPr>
              <a:t>Training Needs Discussion </a:t>
            </a:r>
            <a:endParaRPr lang="en-US" sz="1400" b="1" dirty="0">
              <a:solidFill>
                <a:schemeClr val="bg1"/>
              </a:solidFill>
              <a:highlight>
                <a:srgbClr val="000000"/>
              </a:highlight>
            </a:endParaRPr>
          </a:p>
        </p:txBody>
      </p:sp>
      <p:sp>
        <p:nvSpPr>
          <p:cNvPr id="7" name="Content Placeholder 5"/>
          <p:cNvSpPr>
            <a:spLocks noGrp="1"/>
          </p:cNvSpPr>
          <p:nvPr>
            <p:ph idx="1"/>
          </p:nvPr>
        </p:nvSpPr>
        <p:spPr>
          <a:xfrm>
            <a:off x="628650" y="1600200"/>
            <a:ext cx="7886700" cy="4351338"/>
          </a:xfrm>
        </p:spPr>
        <p:txBody>
          <a:bodyPr>
            <a:normAutofit/>
          </a:bodyPr>
          <a:lstStyle/>
          <a:p>
            <a:pPr marL="457200" lvl="1" indent="0">
              <a:buNone/>
            </a:pPr>
            <a:endParaRPr lang="en-US" dirty="0"/>
          </a:p>
          <a:p>
            <a:pPr marL="457200" lvl="1" indent="0">
              <a:buNone/>
            </a:pPr>
            <a:endParaRPr lang="en-US" dirty="0"/>
          </a:p>
          <a:p>
            <a:pPr lvl="1"/>
            <a:endParaRPr lang="en-US" dirty="0"/>
          </a:p>
          <a:p>
            <a:pPr lvl="1"/>
            <a:endParaRPr lang="en-US" dirty="0"/>
          </a:p>
          <a:p>
            <a:pPr marL="457200" lvl="1" indent="0">
              <a:buNone/>
            </a:pPr>
            <a:endParaRPr lang="en-US" dirty="0"/>
          </a:p>
          <a:p>
            <a:pPr lvl="1"/>
            <a:endParaRPr lang="en-US" dirty="0"/>
          </a:p>
          <a:p>
            <a:pPr lvl="1"/>
            <a:endParaRPr lang="en-US" dirty="0"/>
          </a:p>
          <a:p>
            <a:pPr lvl="1"/>
            <a:endParaRPr lang="en-US" dirty="0"/>
          </a:p>
          <a:p>
            <a:pPr lvl="1"/>
            <a:endParaRPr lang="en-US" dirty="0"/>
          </a:p>
        </p:txBody>
      </p:sp>
      <p:sp>
        <p:nvSpPr>
          <p:cNvPr id="3" name="Rectangle 2">
            <a:extLst>
              <a:ext uri="{FF2B5EF4-FFF2-40B4-BE49-F238E27FC236}">
                <a16:creationId xmlns:a16="http://schemas.microsoft.com/office/drawing/2014/main" xmlns="" id="{6BFBDAC5-707D-49ED-8FBB-6824CB8F4029}"/>
              </a:ext>
            </a:extLst>
          </p:cNvPr>
          <p:cNvSpPr/>
          <p:nvPr/>
        </p:nvSpPr>
        <p:spPr>
          <a:xfrm>
            <a:off x="762000" y="1523999"/>
            <a:ext cx="7848600" cy="338554"/>
          </a:xfrm>
          <a:prstGeom prst="rect">
            <a:avLst/>
          </a:prstGeom>
        </p:spPr>
        <p:txBody>
          <a:bodyPr wrap="square">
            <a:spAutoFit/>
          </a:bodyPr>
          <a:lstStyle/>
          <a:p>
            <a:endParaRPr lang="en-US" sz="1600" dirty="0">
              <a:effectLst/>
              <a:latin typeface="Calibri" panose="020F0502020204030204" pitchFamily="34" charset="0"/>
              <a:ea typeface="Calibri" panose="020F0502020204030204" pitchFamily="34" charset="0"/>
            </a:endParaRPr>
          </a:p>
        </p:txBody>
      </p:sp>
      <p:sp>
        <p:nvSpPr>
          <p:cNvPr id="5" name="Content Placeholder 4">
            <a:extLst>
              <a:ext uri="{FF2B5EF4-FFF2-40B4-BE49-F238E27FC236}">
                <a16:creationId xmlns:a16="http://schemas.microsoft.com/office/drawing/2014/main" xmlns="" id="{4671F4FC-81AF-4845-8575-B3F1D102FEAC}"/>
              </a:ext>
            </a:extLst>
          </p:cNvPr>
          <p:cNvSpPr txBox="1">
            <a:spLocks/>
          </p:cNvSpPr>
          <p:nvPr/>
        </p:nvSpPr>
        <p:spPr>
          <a:xfrm>
            <a:off x="781050" y="1295400"/>
            <a:ext cx="7886700" cy="5033963"/>
          </a:xfrm>
          <a:prstGeom prst="rect">
            <a:avLst/>
          </a:prstGeom>
          <a:ln>
            <a:solidFill>
              <a:schemeClr val="lt1">
                <a:hueOff val="0"/>
                <a:satOff val="0"/>
                <a:lumOff val="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1400" dirty="0"/>
          </a:p>
          <a:p>
            <a:r>
              <a:rPr lang="en-US" dirty="0"/>
              <a:t>Where you think MCCPTA should focus training this summer/fall? </a:t>
            </a:r>
          </a:p>
          <a:p>
            <a:endParaRPr lang="en-US" dirty="0"/>
          </a:p>
          <a:p>
            <a:pPr marL="0" indent="0">
              <a:buNone/>
            </a:pPr>
            <a:endParaRPr lang="en-US" dirty="0"/>
          </a:p>
          <a:p>
            <a:pPr lvl="1"/>
            <a:endParaRPr lang="en-US" dirty="0"/>
          </a:p>
          <a:p>
            <a:pPr lvl="1"/>
            <a:endParaRPr lang="en-US" dirty="0"/>
          </a:p>
        </p:txBody>
      </p:sp>
    </p:spTree>
    <p:extLst>
      <p:ext uri="{BB962C8B-B14F-4D97-AF65-F5344CB8AC3E}">
        <p14:creationId xmlns:p14="http://schemas.microsoft.com/office/powerpoint/2010/main" val="265548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bg1"/>
                </a:solidFill>
                <a:highlight>
                  <a:srgbClr val="000000"/>
                </a:highlight>
              </a:rPr>
              <a:t>MCCPTA Year End Reports </a:t>
            </a:r>
            <a:endParaRPr lang="en-US" sz="1400" b="1" dirty="0">
              <a:solidFill>
                <a:schemeClr val="bg1"/>
              </a:solidFill>
              <a:highlight>
                <a:srgbClr val="000000"/>
              </a:highlight>
            </a:endParaRPr>
          </a:p>
        </p:txBody>
      </p:sp>
      <p:sp>
        <p:nvSpPr>
          <p:cNvPr id="7" name="Content Placeholder 5"/>
          <p:cNvSpPr>
            <a:spLocks noGrp="1"/>
          </p:cNvSpPr>
          <p:nvPr>
            <p:ph idx="1"/>
          </p:nvPr>
        </p:nvSpPr>
        <p:spPr>
          <a:xfrm>
            <a:off x="628650" y="1600200"/>
            <a:ext cx="7886700" cy="4351338"/>
          </a:xfrm>
        </p:spPr>
        <p:txBody>
          <a:bodyPr>
            <a:normAutofit/>
          </a:bodyPr>
          <a:lstStyle/>
          <a:p>
            <a:pPr marL="457200" lvl="1" indent="0">
              <a:buNone/>
            </a:pPr>
            <a:endParaRPr lang="en-US" dirty="0"/>
          </a:p>
          <a:p>
            <a:pPr marL="457200" lvl="1" indent="0">
              <a:buNone/>
            </a:pPr>
            <a:endParaRPr lang="en-US" dirty="0"/>
          </a:p>
          <a:p>
            <a:pPr lvl="1"/>
            <a:endParaRPr lang="en-US" dirty="0"/>
          </a:p>
          <a:p>
            <a:pPr lvl="1"/>
            <a:endParaRPr lang="en-US" dirty="0"/>
          </a:p>
          <a:p>
            <a:pPr marL="457200" lvl="1" indent="0">
              <a:buNone/>
            </a:pPr>
            <a:endParaRPr lang="en-US" dirty="0"/>
          </a:p>
          <a:p>
            <a:pPr lvl="1"/>
            <a:endParaRPr lang="en-US" dirty="0"/>
          </a:p>
          <a:p>
            <a:pPr lvl="1"/>
            <a:endParaRPr lang="en-US" dirty="0"/>
          </a:p>
          <a:p>
            <a:pPr lvl="1"/>
            <a:endParaRPr lang="en-US" dirty="0"/>
          </a:p>
          <a:p>
            <a:pPr lvl="1"/>
            <a:endParaRPr lang="en-US" dirty="0"/>
          </a:p>
        </p:txBody>
      </p:sp>
      <p:sp>
        <p:nvSpPr>
          <p:cNvPr id="3" name="Rectangle 2">
            <a:extLst>
              <a:ext uri="{FF2B5EF4-FFF2-40B4-BE49-F238E27FC236}">
                <a16:creationId xmlns:a16="http://schemas.microsoft.com/office/drawing/2014/main" xmlns="" id="{6BFBDAC5-707D-49ED-8FBB-6824CB8F4029}"/>
              </a:ext>
            </a:extLst>
          </p:cNvPr>
          <p:cNvSpPr/>
          <p:nvPr/>
        </p:nvSpPr>
        <p:spPr>
          <a:xfrm>
            <a:off x="762000" y="1523999"/>
            <a:ext cx="7848600" cy="338554"/>
          </a:xfrm>
          <a:prstGeom prst="rect">
            <a:avLst/>
          </a:prstGeom>
        </p:spPr>
        <p:txBody>
          <a:bodyPr wrap="square">
            <a:spAutoFit/>
          </a:bodyPr>
          <a:lstStyle/>
          <a:p>
            <a:endParaRPr lang="en-US" sz="1600" dirty="0">
              <a:effectLst/>
              <a:latin typeface="Calibri" panose="020F0502020204030204" pitchFamily="34" charset="0"/>
              <a:ea typeface="Calibri" panose="020F0502020204030204" pitchFamily="34" charset="0"/>
            </a:endParaRPr>
          </a:p>
        </p:txBody>
      </p:sp>
      <p:sp>
        <p:nvSpPr>
          <p:cNvPr id="5" name="Content Placeholder 4">
            <a:extLst>
              <a:ext uri="{FF2B5EF4-FFF2-40B4-BE49-F238E27FC236}">
                <a16:creationId xmlns:a16="http://schemas.microsoft.com/office/drawing/2014/main" xmlns="" id="{4671F4FC-81AF-4845-8575-B3F1D102FEAC}"/>
              </a:ext>
            </a:extLst>
          </p:cNvPr>
          <p:cNvSpPr txBox="1">
            <a:spLocks/>
          </p:cNvSpPr>
          <p:nvPr/>
        </p:nvSpPr>
        <p:spPr>
          <a:xfrm>
            <a:off x="781050" y="1295400"/>
            <a:ext cx="7886700" cy="5033963"/>
          </a:xfrm>
          <a:prstGeom prst="rect">
            <a:avLst/>
          </a:prstGeom>
          <a:ln>
            <a:solidFill>
              <a:schemeClr val="lt1">
                <a:hueOff val="0"/>
                <a:satOff val="0"/>
                <a:lumOff val="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1400" dirty="0"/>
          </a:p>
          <a:p>
            <a:r>
              <a:rPr lang="en-US" dirty="0"/>
              <a:t>MCCPTA Officers/Committees – Year End Reporting… ideas for how to make it “consumable”</a:t>
            </a:r>
          </a:p>
          <a:p>
            <a:endParaRPr lang="en-US" dirty="0"/>
          </a:p>
          <a:p>
            <a:pPr lvl="1"/>
            <a:endParaRPr lang="en-US" dirty="0"/>
          </a:p>
          <a:p>
            <a:endParaRPr lang="en-US" dirty="0"/>
          </a:p>
          <a:p>
            <a:pPr marL="0" indent="0">
              <a:buNone/>
            </a:pPr>
            <a:endParaRPr lang="en-US" dirty="0"/>
          </a:p>
          <a:p>
            <a:pPr lvl="1"/>
            <a:endParaRPr lang="en-US" dirty="0"/>
          </a:p>
          <a:p>
            <a:pPr lvl="1"/>
            <a:endParaRPr lang="en-US" dirty="0"/>
          </a:p>
        </p:txBody>
      </p:sp>
      <p:pic>
        <p:nvPicPr>
          <p:cNvPr id="6" name="Picture 5">
            <a:extLst>
              <a:ext uri="{FF2B5EF4-FFF2-40B4-BE49-F238E27FC236}">
                <a16:creationId xmlns:a16="http://schemas.microsoft.com/office/drawing/2014/main" xmlns="" id="{444A1DFE-76BA-478B-B8A1-1C277495B97A}"/>
              </a:ext>
            </a:extLst>
          </p:cNvPr>
          <p:cNvPicPr>
            <a:picLocks noChangeAspect="1"/>
          </p:cNvPicPr>
          <p:nvPr/>
        </p:nvPicPr>
        <p:blipFill rotWithShape="1">
          <a:blip r:embed="rId3"/>
          <a:srcRect l="18333" t="16204" r="23334" b="5555"/>
          <a:stretch/>
        </p:blipFill>
        <p:spPr>
          <a:xfrm>
            <a:off x="1866900" y="2440066"/>
            <a:ext cx="5410200" cy="4081801"/>
          </a:xfrm>
          <a:prstGeom prst="rect">
            <a:avLst/>
          </a:prstGeom>
        </p:spPr>
      </p:pic>
    </p:spTree>
    <p:extLst>
      <p:ext uri="{BB962C8B-B14F-4D97-AF65-F5344CB8AC3E}">
        <p14:creationId xmlns:p14="http://schemas.microsoft.com/office/powerpoint/2010/main" val="29594702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bg1"/>
                </a:solidFill>
                <a:highlight>
                  <a:srgbClr val="000000"/>
                </a:highlight>
              </a:rPr>
              <a:t>MCCPTA Year End Reports </a:t>
            </a:r>
            <a:endParaRPr lang="en-US" sz="1400" b="1" dirty="0">
              <a:solidFill>
                <a:schemeClr val="bg1"/>
              </a:solidFill>
              <a:highlight>
                <a:srgbClr val="000000"/>
              </a:highlight>
            </a:endParaRPr>
          </a:p>
        </p:txBody>
      </p:sp>
      <p:sp>
        <p:nvSpPr>
          <p:cNvPr id="7" name="Content Placeholder 5"/>
          <p:cNvSpPr>
            <a:spLocks noGrp="1"/>
          </p:cNvSpPr>
          <p:nvPr>
            <p:ph idx="1"/>
          </p:nvPr>
        </p:nvSpPr>
        <p:spPr>
          <a:xfrm>
            <a:off x="628650" y="1600200"/>
            <a:ext cx="7886700" cy="4351338"/>
          </a:xfrm>
        </p:spPr>
        <p:txBody>
          <a:bodyPr>
            <a:normAutofit/>
          </a:bodyPr>
          <a:lstStyle/>
          <a:p>
            <a:pPr marL="457200" lvl="1" indent="0">
              <a:buNone/>
            </a:pPr>
            <a:endParaRPr lang="en-US" dirty="0"/>
          </a:p>
          <a:p>
            <a:pPr marL="457200" lvl="1" indent="0">
              <a:buNone/>
            </a:pPr>
            <a:endParaRPr lang="en-US" dirty="0"/>
          </a:p>
          <a:p>
            <a:pPr lvl="1"/>
            <a:endParaRPr lang="en-US" dirty="0"/>
          </a:p>
          <a:p>
            <a:pPr lvl="1"/>
            <a:endParaRPr lang="en-US" dirty="0"/>
          </a:p>
          <a:p>
            <a:pPr marL="457200" lvl="1" indent="0">
              <a:buNone/>
            </a:pPr>
            <a:endParaRPr lang="en-US" dirty="0"/>
          </a:p>
          <a:p>
            <a:pPr lvl="1"/>
            <a:endParaRPr lang="en-US" dirty="0"/>
          </a:p>
          <a:p>
            <a:pPr lvl="1"/>
            <a:endParaRPr lang="en-US" dirty="0"/>
          </a:p>
          <a:p>
            <a:pPr lvl="1"/>
            <a:endParaRPr lang="en-US" dirty="0"/>
          </a:p>
          <a:p>
            <a:pPr lvl="1"/>
            <a:endParaRPr lang="en-US" dirty="0"/>
          </a:p>
        </p:txBody>
      </p:sp>
      <p:sp>
        <p:nvSpPr>
          <p:cNvPr id="3" name="Rectangle 2">
            <a:extLst>
              <a:ext uri="{FF2B5EF4-FFF2-40B4-BE49-F238E27FC236}">
                <a16:creationId xmlns:a16="http://schemas.microsoft.com/office/drawing/2014/main" xmlns="" id="{6BFBDAC5-707D-49ED-8FBB-6824CB8F4029}"/>
              </a:ext>
            </a:extLst>
          </p:cNvPr>
          <p:cNvSpPr/>
          <p:nvPr/>
        </p:nvSpPr>
        <p:spPr>
          <a:xfrm>
            <a:off x="762000" y="1523999"/>
            <a:ext cx="7848600" cy="338554"/>
          </a:xfrm>
          <a:prstGeom prst="rect">
            <a:avLst/>
          </a:prstGeom>
        </p:spPr>
        <p:txBody>
          <a:bodyPr wrap="square">
            <a:spAutoFit/>
          </a:bodyPr>
          <a:lstStyle/>
          <a:p>
            <a:endParaRPr lang="en-US" sz="1600" dirty="0">
              <a:effectLst/>
              <a:latin typeface="Calibri" panose="020F0502020204030204" pitchFamily="34" charset="0"/>
              <a:ea typeface="Calibri" panose="020F0502020204030204" pitchFamily="34" charset="0"/>
            </a:endParaRPr>
          </a:p>
        </p:txBody>
      </p:sp>
      <p:sp>
        <p:nvSpPr>
          <p:cNvPr id="5" name="Content Placeholder 4">
            <a:extLst>
              <a:ext uri="{FF2B5EF4-FFF2-40B4-BE49-F238E27FC236}">
                <a16:creationId xmlns:a16="http://schemas.microsoft.com/office/drawing/2014/main" xmlns="" id="{4671F4FC-81AF-4845-8575-B3F1D102FEAC}"/>
              </a:ext>
            </a:extLst>
          </p:cNvPr>
          <p:cNvSpPr txBox="1">
            <a:spLocks/>
          </p:cNvSpPr>
          <p:nvPr/>
        </p:nvSpPr>
        <p:spPr>
          <a:xfrm>
            <a:off x="781050" y="1295400"/>
            <a:ext cx="7886700" cy="5033963"/>
          </a:xfrm>
          <a:prstGeom prst="rect">
            <a:avLst/>
          </a:prstGeom>
          <a:ln>
            <a:solidFill>
              <a:schemeClr val="lt1">
                <a:hueOff val="0"/>
                <a:satOff val="0"/>
                <a:lumOff val="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1400" dirty="0"/>
          </a:p>
          <a:p>
            <a:pPr marL="0" indent="0">
              <a:buNone/>
            </a:pPr>
            <a:endParaRPr lang="en-US" dirty="0"/>
          </a:p>
          <a:p>
            <a:endParaRPr lang="en-US" dirty="0"/>
          </a:p>
          <a:p>
            <a:pPr lvl="1"/>
            <a:endParaRPr lang="en-US" dirty="0"/>
          </a:p>
          <a:p>
            <a:endParaRPr lang="en-US" dirty="0"/>
          </a:p>
          <a:p>
            <a:pPr marL="0" indent="0">
              <a:buNone/>
            </a:pPr>
            <a:endParaRPr lang="en-US" dirty="0"/>
          </a:p>
          <a:p>
            <a:pPr lvl="1"/>
            <a:endParaRPr lang="en-US" dirty="0"/>
          </a:p>
          <a:p>
            <a:pPr lvl="1"/>
            <a:endParaRPr lang="en-US" dirty="0"/>
          </a:p>
        </p:txBody>
      </p:sp>
      <p:pic>
        <p:nvPicPr>
          <p:cNvPr id="8" name="Picture 7" descr="Diagram&#10;&#10;Description automatically generated">
            <a:extLst>
              <a:ext uri="{FF2B5EF4-FFF2-40B4-BE49-F238E27FC236}">
                <a16:creationId xmlns:a16="http://schemas.microsoft.com/office/drawing/2014/main" xmlns="" id="{08C6B23C-F88B-4F79-A992-05AEACFB36C4}"/>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r="1111" b="5328"/>
          <a:stretch/>
        </p:blipFill>
        <p:spPr>
          <a:xfrm>
            <a:off x="1180003" y="1431202"/>
            <a:ext cx="6783993" cy="5033963"/>
          </a:xfrm>
          <a:prstGeom prst="rect">
            <a:avLst/>
          </a:prstGeom>
        </p:spPr>
      </p:pic>
    </p:spTree>
    <p:extLst>
      <p:ext uri="{BB962C8B-B14F-4D97-AF65-F5344CB8AC3E}">
        <p14:creationId xmlns:p14="http://schemas.microsoft.com/office/powerpoint/2010/main" val="42051778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bg1"/>
                </a:solidFill>
                <a:highlight>
                  <a:srgbClr val="000000"/>
                </a:highlight>
              </a:rPr>
              <a:t>Reports  </a:t>
            </a:r>
            <a:endParaRPr lang="en-US" sz="1400" b="1" dirty="0">
              <a:solidFill>
                <a:schemeClr val="bg1"/>
              </a:solidFill>
              <a:highlight>
                <a:srgbClr val="000000"/>
              </a:highlight>
            </a:endParaRPr>
          </a:p>
        </p:txBody>
      </p:sp>
      <p:sp>
        <p:nvSpPr>
          <p:cNvPr id="7" name="Content Placeholder 5"/>
          <p:cNvSpPr>
            <a:spLocks noGrp="1"/>
          </p:cNvSpPr>
          <p:nvPr>
            <p:ph idx="1"/>
          </p:nvPr>
        </p:nvSpPr>
        <p:spPr>
          <a:xfrm>
            <a:off x="628650" y="1600200"/>
            <a:ext cx="7886700" cy="4351338"/>
          </a:xfrm>
        </p:spPr>
        <p:txBody>
          <a:bodyPr>
            <a:normAutofit/>
          </a:bodyPr>
          <a:lstStyle/>
          <a:p>
            <a:pPr marL="457200" lvl="1" indent="0">
              <a:buNone/>
            </a:pPr>
            <a:endParaRPr lang="en-US" dirty="0"/>
          </a:p>
          <a:p>
            <a:pPr marL="457200" lvl="1" indent="0">
              <a:buNone/>
            </a:pPr>
            <a:endParaRPr lang="en-US" dirty="0"/>
          </a:p>
          <a:p>
            <a:pPr lvl="1"/>
            <a:endParaRPr lang="en-US" dirty="0"/>
          </a:p>
          <a:p>
            <a:pPr lvl="1"/>
            <a:endParaRPr lang="en-US" dirty="0"/>
          </a:p>
          <a:p>
            <a:pPr marL="457200" lvl="1" indent="0">
              <a:buNone/>
            </a:pPr>
            <a:endParaRPr lang="en-US" dirty="0"/>
          </a:p>
          <a:p>
            <a:pPr lvl="1"/>
            <a:endParaRPr lang="en-US" dirty="0"/>
          </a:p>
          <a:p>
            <a:pPr lvl="1"/>
            <a:endParaRPr lang="en-US" dirty="0"/>
          </a:p>
          <a:p>
            <a:pPr lvl="1"/>
            <a:endParaRPr lang="en-US" dirty="0"/>
          </a:p>
          <a:p>
            <a:pPr lvl="1"/>
            <a:endParaRPr lang="en-US" dirty="0"/>
          </a:p>
        </p:txBody>
      </p:sp>
      <p:sp>
        <p:nvSpPr>
          <p:cNvPr id="3" name="Rectangle 2">
            <a:extLst>
              <a:ext uri="{FF2B5EF4-FFF2-40B4-BE49-F238E27FC236}">
                <a16:creationId xmlns:a16="http://schemas.microsoft.com/office/drawing/2014/main" xmlns="" id="{6BFBDAC5-707D-49ED-8FBB-6824CB8F4029}"/>
              </a:ext>
            </a:extLst>
          </p:cNvPr>
          <p:cNvSpPr/>
          <p:nvPr/>
        </p:nvSpPr>
        <p:spPr>
          <a:xfrm>
            <a:off x="762000" y="1523999"/>
            <a:ext cx="7848600" cy="338554"/>
          </a:xfrm>
          <a:prstGeom prst="rect">
            <a:avLst/>
          </a:prstGeom>
        </p:spPr>
        <p:txBody>
          <a:bodyPr wrap="square">
            <a:spAutoFit/>
          </a:bodyPr>
          <a:lstStyle/>
          <a:p>
            <a:endParaRPr lang="en-US" sz="1600" dirty="0">
              <a:effectLst/>
              <a:latin typeface="Calibri" panose="020F0502020204030204" pitchFamily="34" charset="0"/>
              <a:ea typeface="Calibri" panose="020F0502020204030204" pitchFamily="34" charset="0"/>
            </a:endParaRPr>
          </a:p>
        </p:txBody>
      </p:sp>
      <p:sp>
        <p:nvSpPr>
          <p:cNvPr id="5" name="Content Placeholder 4">
            <a:extLst>
              <a:ext uri="{FF2B5EF4-FFF2-40B4-BE49-F238E27FC236}">
                <a16:creationId xmlns:a16="http://schemas.microsoft.com/office/drawing/2014/main" xmlns="" id="{4671F4FC-81AF-4845-8575-B3F1D102FEAC}"/>
              </a:ext>
            </a:extLst>
          </p:cNvPr>
          <p:cNvSpPr txBox="1">
            <a:spLocks/>
          </p:cNvSpPr>
          <p:nvPr/>
        </p:nvSpPr>
        <p:spPr>
          <a:xfrm>
            <a:off x="781050" y="1295400"/>
            <a:ext cx="7886700" cy="5033963"/>
          </a:xfrm>
          <a:prstGeom prst="rect">
            <a:avLst/>
          </a:prstGeom>
          <a:ln>
            <a:solidFill>
              <a:schemeClr val="lt1">
                <a:hueOff val="0"/>
                <a:satOff val="0"/>
                <a:lumOff val="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1400" dirty="0"/>
          </a:p>
          <a:p>
            <a:r>
              <a:rPr lang="en-US" dirty="0"/>
              <a:t>Treasurer</a:t>
            </a:r>
          </a:p>
          <a:p>
            <a:r>
              <a:rPr lang="en-US" dirty="0"/>
              <a:t>VP Programs</a:t>
            </a:r>
          </a:p>
          <a:p>
            <a:pPr marL="0" indent="0">
              <a:buNone/>
            </a:pPr>
            <a:endParaRPr lang="en-US" dirty="0"/>
          </a:p>
          <a:p>
            <a:pPr lvl="1"/>
            <a:endParaRPr lang="en-US" dirty="0"/>
          </a:p>
          <a:p>
            <a:pPr lvl="1"/>
            <a:endParaRPr lang="en-US" dirty="0"/>
          </a:p>
        </p:txBody>
      </p:sp>
    </p:spTree>
    <p:extLst>
      <p:ext uri="{BB962C8B-B14F-4D97-AF65-F5344CB8AC3E}">
        <p14:creationId xmlns:p14="http://schemas.microsoft.com/office/powerpoint/2010/main" val="1667337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bg1"/>
                </a:solidFill>
                <a:highlight>
                  <a:srgbClr val="000000"/>
                </a:highlight>
              </a:rPr>
              <a:t>Start Ups</a:t>
            </a:r>
            <a:endParaRPr lang="en-US" sz="1400" b="1" dirty="0">
              <a:solidFill>
                <a:schemeClr val="bg1"/>
              </a:solidFill>
              <a:highlight>
                <a:srgbClr val="000000"/>
              </a:highlight>
            </a:endParaRPr>
          </a:p>
        </p:txBody>
      </p:sp>
      <p:sp>
        <p:nvSpPr>
          <p:cNvPr id="7" name="Content Placeholder 5"/>
          <p:cNvSpPr>
            <a:spLocks noGrp="1"/>
          </p:cNvSpPr>
          <p:nvPr>
            <p:ph idx="1"/>
          </p:nvPr>
        </p:nvSpPr>
        <p:spPr>
          <a:xfrm>
            <a:off x="628650" y="1600200"/>
            <a:ext cx="7886700" cy="4351338"/>
          </a:xfrm>
        </p:spPr>
        <p:txBody>
          <a:bodyPr>
            <a:normAutofit/>
          </a:bodyPr>
          <a:lstStyle/>
          <a:p>
            <a:pPr marL="457200" lvl="1" indent="0">
              <a:buNone/>
            </a:pPr>
            <a:endParaRPr lang="en-US" dirty="0"/>
          </a:p>
          <a:p>
            <a:pPr marL="457200" lvl="1" indent="0">
              <a:buNone/>
            </a:pPr>
            <a:endParaRPr lang="en-US" dirty="0"/>
          </a:p>
          <a:p>
            <a:pPr lvl="1"/>
            <a:endParaRPr lang="en-US" dirty="0"/>
          </a:p>
          <a:p>
            <a:pPr lvl="1"/>
            <a:endParaRPr lang="en-US" dirty="0"/>
          </a:p>
          <a:p>
            <a:pPr marL="457200" lvl="1" indent="0">
              <a:buNone/>
            </a:pPr>
            <a:endParaRPr lang="en-US" dirty="0"/>
          </a:p>
          <a:p>
            <a:pPr lvl="1"/>
            <a:endParaRPr lang="en-US" dirty="0"/>
          </a:p>
          <a:p>
            <a:pPr lvl="1"/>
            <a:endParaRPr lang="en-US" dirty="0"/>
          </a:p>
          <a:p>
            <a:pPr lvl="1"/>
            <a:endParaRPr lang="en-US" dirty="0"/>
          </a:p>
          <a:p>
            <a:pPr lvl="1"/>
            <a:endParaRPr lang="en-US" dirty="0"/>
          </a:p>
        </p:txBody>
      </p:sp>
      <p:sp>
        <p:nvSpPr>
          <p:cNvPr id="3" name="Rectangle 2">
            <a:extLst>
              <a:ext uri="{FF2B5EF4-FFF2-40B4-BE49-F238E27FC236}">
                <a16:creationId xmlns:a16="http://schemas.microsoft.com/office/drawing/2014/main" xmlns="" id="{6BFBDAC5-707D-49ED-8FBB-6824CB8F4029}"/>
              </a:ext>
            </a:extLst>
          </p:cNvPr>
          <p:cNvSpPr/>
          <p:nvPr/>
        </p:nvSpPr>
        <p:spPr>
          <a:xfrm>
            <a:off x="762000" y="1523999"/>
            <a:ext cx="7848600" cy="338554"/>
          </a:xfrm>
          <a:prstGeom prst="rect">
            <a:avLst/>
          </a:prstGeom>
        </p:spPr>
        <p:txBody>
          <a:bodyPr wrap="square">
            <a:spAutoFit/>
          </a:bodyPr>
          <a:lstStyle/>
          <a:p>
            <a:endParaRPr lang="en-US" sz="1600" dirty="0">
              <a:effectLst/>
              <a:latin typeface="Calibri" panose="020F0502020204030204" pitchFamily="34" charset="0"/>
              <a:ea typeface="Calibri" panose="020F0502020204030204" pitchFamily="34" charset="0"/>
            </a:endParaRPr>
          </a:p>
        </p:txBody>
      </p:sp>
      <p:sp>
        <p:nvSpPr>
          <p:cNvPr id="5" name="Content Placeholder 4">
            <a:extLst>
              <a:ext uri="{FF2B5EF4-FFF2-40B4-BE49-F238E27FC236}">
                <a16:creationId xmlns:a16="http://schemas.microsoft.com/office/drawing/2014/main" xmlns="" id="{4671F4FC-81AF-4845-8575-B3F1D102FEAC}"/>
              </a:ext>
            </a:extLst>
          </p:cNvPr>
          <p:cNvSpPr txBox="1">
            <a:spLocks/>
          </p:cNvSpPr>
          <p:nvPr/>
        </p:nvSpPr>
        <p:spPr>
          <a:xfrm>
            <a:off x="781050" y="1295400"/>
            <a:ext cx="7886700" cy="5033963"/>
          </a:xfrm>
          <a:prstGeom prst="rect">
            <a:avLst/>
          </a:prstGeom>
          <a:ln>
            <a:solidFill>
              <a:schemeClr val="lt1">
                <a:hueOff val="0"/>
                <a:satOff val="0"/>
                <a:lumOff val="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1400" dirty="0"/>
          </a:p>
          <a:p>
            <a:pPr marL="0" marR="0" indent="0" fontAlgn="base">
              <a:spcBef>
                <a:spcPts val="0"/>
              </a:spcBef>
              <a:spcAft>
                <a:spcPts val="0"/>
              </a:spcAft>
              <a:buNone/>
            </a:pPr>
            <a:r>
              <a:rPr lang="en-GB" sz="1700" dirty="0">
                <a:solidFill>
                  <a:srgbClr val="201F1E"/>
                </a:solidFill>
                <a:effectLst/>
                <a:latin typeface="Arial" panose="020B0604020202020204" pitchFamily="34" charset="0"/>
                <a:ea typeface="Calibri" panose="020F0502020204030204" pitchFamily="34" charset="0"/>
              </a:rPr>
              <a:t>7:00 pm 	</a:t>
            </a:r>
            <a:r>
              <a:rPr lang="en-GB" sz="1700" b="1" dirty="0">
                <a:solidFill>
                  <a:srgbClr val="201F1E"/>
                </a:solidFill>
                <a:effectLst/>
                <a:latin typeface="Arial" panose="020B0604020202020204" pitchFamily="34" charset="0"/>
                <a:ea typeface="Calibri" panose="020F0502020204030204" pitchFamily="34" charset="0"/>
              </a:rPr>
              <a:t>WELCOME, PTA MISSION</a:t>
            </a:r>
          </a:p>
          <a:p>
            <a:pPr marL="0" marR="0" indent="0" fontAlgn="base">
              <a:spcBef>
                <a:spcPts val="0"/>
              </a:spcBef>
              <a:spcAft>
                <a:spcPts val="0"/>
              </a:spcAft>
              <a:buNone/>
            </a:pPr>
            <a:r>
              <a:rPr lang="en-GB" sz="1700" dirty="0">
                <a:solidFill>
                  <a:srgbClr val="201F1E"/>
                </a:solidFill>
                <a:effectLst/>
                <a:latin typeface="Arial" panose="020B0604020202020204" pitchFamily="34" charset="0"/>
                <a:ea typeface="Calibri" panose="020F0502020204030204" pitchFamily="34" charset="0"/>
              </a:rPr>
              <a:t>			</a:t>
            </a:r>
            <a:endParaRPr lang="en-US" sz="1700" dirty="0">
              <a:effectLst/>
              <a:latin typeface="Times New Roman" panose="02020603050405020304" pitchFamily="18" charset="0"/>
              <a:ea typeface="Calibri" panose="020F0502020204030204" pitchFamily="34" charset="0"/>
            </a:endParaRPr>
          </a:p>
          <a:p>
            <a:pPr marL="0" marR="0" indent="0" fontAlgn="base">
              <a:spcBef>
                <a:spcPts val="0"/>
              </a:spcBef>
              <a:spcAft>
                <a:spcPts val="0"/>
              </a:spcAft>
              <a:buNone/>
            </a:pPr>
            <a:r>
              <a:rPr lang="en-GB" sz="1700" dirty="0">
                <a:solidFill>
                  <a:srgbClr val="201F1E"/>
                </a:solidFill>
                <a:effectLst/>
                <a:latin typeface="Arial" panose="020B0604020202020204" pitchFamily="34" charset="0"/>
                <a:ea typeface="Calibri" panose="020F0502020204030204" pitchFamily="34" charset="0"/>
              </a:rPr>
              <a:t>7:05 pm 	</a:t>
            </a:r>
            <a:r>
              <a:rPr lang="en-GB" sz="1700" b="1" dirty="0">
                <a:solidFill>
                  <a:srgbClr val="201F1E"/>
                </a:solidFill>
                <a:effectLst/>
                <a:latin typeface="Arial" panose="020B0604020202020204" pitchFamily="34" charset="0"/>
                <a:ea typeface="Calibri" panose="020F0502020204030204" pitchFamily="34" charset="0"/>
              </a:rPr>
              <a:t>INFORMATIONAL UPDATES</a:t>
            </a:r>
            <a:endParaRPr lang="en-US" sz="1700" dirty="0">
              <a:effectLst/>
              <a:latin typeface="Times New Roman" panose="02020603050405020304" pitchFamily="18" charset="0"/>
              <a:ea typeface="Calibri" panose="020F0502020204030204" pitchFamily="34" charset="0"/>
            </a:endParaRPr>
          </a:p>
          <a:p>
            <a:pPr marL="1257300" lvl="2" indent="-342900" fontAlgn="base">
              <a:spcBef>
                <a:spcPts val="0"/>
              </a:spcBef>
              <a:buFont typeface="Symbol" panose="05050102010706020507" pitchFamily="18" charset="2"/>
              <a:buChar char=""/>
            </a:pPr>
            <a:r>
              <a:rPr lang="en-GB" sz="1700" dirty="0">
                <a:solidFill>
                  <a:srgbClr val="201F1E"/>
                </a:solidFill>
                <a:effectLst/>
                <a:latin typeface="Arial" panose="020B0604020202020204" pitchFamily="34" charset="0"/>
                <a:ea typeface="Calibri" panose="020F0502020204030204" pitchFamily="34" charset="0"/>
              </a:rPr>
              <a:t>National/MDPTA Update</a:t>
            </a:r>
            <a:r>
              <a:rPr lang="en-US" sz="1700" dirty="0">
                <a:solidFill>
                  <a:srgbClr val="201F1E"/>
                </a:solidFill>
                <a:effectLst/>
                <a:latin typeface="Arial" panose="020B0604020202020204" pitchFamily="34" charset="0"/>
                <a:ea typeface="Calibri" panose="020F0502020204030204" pitchFamily="34" charset="0"/>
              </a:rPr>
              <a:t> </a:t>
            </a:r>
            <a:endParaRPr lang="en-US" sz="1700" dirty="0">
              <a:solidFill>
                <a:srgbClr val="201F1E"/>
              </a:solidFill>
              <a:latin typeface="Arial" panose="020B0604020202020204" pitchFamily="34" charset="0"/>
              <a:ea typeface="Calibri" panose="020F0502020204030204" pitchFamily="34" charset="0"/>
            </a:endParaRPr>
          </a:p>
          <a:p>
            <a:r>
              <a:rPr lang="en-US" b="1"/>
              <a:t>See Folder!!</a:t>
            </a:r>
            <a:endParaRPr lang="en-US" b="1" dirty="0"/>
          </a:p>
          <a:p>
            <a:pPr marL="457200" lvl="1" indent="0">
              <a:buNone/>
            </a:pPr>
            <a:endParaRPr lang="en-US" dirty="0"/>
          </a:p>
        </p:txBody>
      </p:sp>
    </p:spTree>
    <p:extLst>
      <p:ext uri="{BB962C8B-B14F-4D97-AF65-F5344CB8AC3E}">
        <p14:creationId xmlns:p14="http://schemas.microsoft.com/office/powerpoint/2010/main" val="3526536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bg1"/>
                </a:solidFill>
                <a:highlight>
                  <a:srgbClr val="000000"/>
                </a:highlight>
              </a:rPr>
              <a:t>National PTA Updates</a:t>
            </a:r>
            <a:endParaRPr lang="en-US" sz="1400" b="1" dirty="0">
              <a:solidFill>
                <a:schemeClr val="bg1"/>
              </a:solidFill>
              <a:highlight>
                <a:srgbClr val="000000"/>
              </a:highlight>
            </a:endParaRPr>
          </a:p>
        </p:txBody>
      </p:sp>
      <p:sp>
        <p:nvSpPr>
          <p:cNvPr id="7" name="Content Placeholder 5"/>
          <p:cNvSpPr>
            <a:spLocks noGrp="1"/>
          </p:cNvSpPr>
          <p:nvPr>
            <p:ph idx="1"/>
          </p:nvPr>
        </p:nvSpPr>
        <p:spPr>
          <a:xfrm>
            <a:off x="628650" y="1600200"/>
            <a:ext cx="7886700" cy="4351338"/>
          </a:xfrm>
        </p:spPr>
        <p:txBody>
          <a:bodyPr>
            <a:normAutofit/>
          </a:bodyPr>
          <a:lstStyle/>
          <a:p>
            <a:pPr marL="457200" lvl="1" indent="0">
              <a:buNone/>
            </a:pPr>
            <a:endParaRPr lang="en-US" dirty="0"/>
          </a:p>
          <a:p>
            <a:pPr marL="457200" lvl="1" indent="0">
              <a:buNone/>
            </a:pPr>
            <a:endParaRPr lang="en-US" dirty="0"/>
          </a:p>
          <a:p>
            <a:pPr lvl="1"/>
            <a:endParaRPr lang="en-US" dirty="0"/>
          </a:p>
          <a:p>
            <a:pPr lvl="1"/>
            <a:endParaRPr lang="en-US" dirty="0"/>
          </a:p>
          <a:p>
            <a:pPr marL="457200" lvl="1" indent="0">
              <a:buNone/>
            </a:pPr>
            <a:endParaRPr lang="en-US" dirty="0"/>
          </a:p>
          <a:p>
            <a:pPr lvl="1"/>
            <a:endParaRPr lang="en-US" dirty="0"/>
          </a:p>
          <a:p>
            <a:pPr lvl="1"/>
            <a:endParaRPr lang="en-US" dirty="0"/>
          </a:p>
          <a:p>
            <a:pPr lvl="1"/>
            <a:endParaRPr lang="en-US" dirty="0"/>
          </a:p>
          <a:p>
            <a:pPr lvl="1"/>
            <a:endParaRPr lang="en-US" dirty="0"/>
          </a:p>
        </p:txBody>
      </p:sp>
      <p:sp>
        <p:nvSpPr>
          <p:cNvPr id="3" name="Rectangle 2">
            <a:extLst>
              <a:ext uri="{FF2B5EF4-FFF2-40B4-BE49-F238E27FC236}">
                <a16:creationId xmlns:a16="http://schemas.microsoft.com/office/drawing/2014/main" xmlns="" id="{6BFBDAC5-707D-49ED-8FBB-6824CB8F4029}"/>
              </a:ext>
            </a:extLst>
          </p:cNvPr>
          <p:cNvSpPr/>
          <p:nvPr/>
        </p:nvSpPr>
        <p:spPr>
          <a:xfrm>
            <a:off x="762000" y="1523999"/>
            <a:ext cx="7848600" cy="338554"/>
          </a:xfrm>
          <a:prstGeom prst="rect">
            <a:avLst/>
          </a:prstGeom>
        </p:spPr>
        <p:txBody>
          <a:bodyPr wrap="square">
            <a:spAutoFit/>
          </a:bodyPr>
          <a:lstStyle/>
          <a:p>
            <a:endParaRPr lang="en-US" sz="1600" dirty="0">
              <a:effectLst/>
              <a:latin typeface="Calibri" panose="020F0502020204030204" pitchFamily="34" charset="0"/>
              <a:ea typeface="Calibri" panose="020F0502020204030204" pitchFamily="34" charset="0"/>
            </a:endParaRPr>
          </a:p>
        </p:txBody>
      </p:sp>
      <p:sp>
        <p:nvSpPr>
          <p:cNvPr id="5" name="Content Placeholder 4">
            <a:extLst>
              <a:ext uri="{FF2B5EF4-FFF2-40B4-BE49-F238E27FC236}">
                <a16:creationId xmlns:a16="http://schemas.microsoft.com/office/drawing/2014/main" xmlns="" id="{4671F4FC-81AF-4845-8575-B3F1D102FEAC}"/>
              </a:ext>
            </a:extLst>
          </p:cNvPr>
          <p:cNvSpPr txBox="1">
            <a:spLocks/>
          </p:cNvSpPr>
          <p:nvPr/>
        </p:nvSpPr>
        <p:spPr>
          <a:xfrm>
            <a:off x="781050" y="1295400"/>
            <a:ext cx="7886700" cy="5410200"/>
          </a:xfrm>
          <a:prstGeom prst="rect">
            <a:avLst/>
          </a:prstGeom>
          <a:ln>
            <a:solidFill>
              <a:schemeClr val="lt1">
                <a:hueOff val="0"/>
                <a:satOff val="0"/>
                <a:lumOff val="0"/>
              </a:schemeClr>
            </a:solidFill>
          </a:ln>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1400" dirty="0"/>
          </a:p>
          <a:p>
            <a:r>
              <a:rPr lang="en-US" b="1" dirty="0"/>
              <a:t>National PTA</a:t>
            </a:r>
          </a:p>
          <a:p>
            <a:pPr lvl="1"/>
            <a:r>
              <a:rPr lang="en-US" dirty="0"/>
              <a:t>March 26 – National pulled the charter of the MDPTA.</a:t>
            </a:r>
          </a:p>
          <a:p>
            <a:pPr lvl="2"/>
            <a:r>
              <a:rPr lang="en-US" dirty="0"/>
              <a:t>MDPTA is still a corporation under the Maryland Secretary of State so may still “conduct business.”</a:t>
            </a:r>
          </a:p>
          <a:p>
            <a:pPr lvl="2"/>
            <a:r>
              <a:rPr lang="en-US" dirty="0"/>
              <a:t>MDPTA is no longer allowed to “conduct business” using the PTA trademark, name, brand, resources, etc. </a:t>
            </a:r>
          </a:p>
          <a:p>
            <a:pPr lvl="3"/>
            <a:r>
              <a:rPr lang="en-US" dirty="0"/>
              <a:t>National did send a “cease and desist” letter.  </a:t>
            </a:r>
          </a:p>
          <a:p>
            <a:pPr lvl="2"/>
            <a:r>
              <a:rPr lang="en-US" dirty="0"/>
              <a:t>National is in process of determining assets, resources, etc. </a:t>
            </a:r>
          </a:p>
          <a:p>
            <a:pPr lvl="2"/>
            <a:endParaRPr lang="en-US" dirty="0"/>
          </a:p>
          <a:p>
            <a:pPr lvl="1"/>
            <a:r>
              <a:rPr lang="en-US" dirty="0"/>
              <a:t>March 31 – National held 2 zoom meetings with Maryland PTA leaders across the state.</a:t>
            </a:r>
          </a:p>
          <a:p>
            <a:pPr lvl="2"/>
            <a:r>
              <a:rPr lang="en-US" dirty="0"/>
              <a:t>Local units should still follow their approved bylaws.</a:t>
            </a:r>
          </a:p>
          <a:p>
            <a:pPr lvl="2"/>
            <a:r>
              <a:rPr lang="en-US" dirty="0"/>
              <a:t>Local units should remit any dues directly to National PTA (not using </a:t>
            </a:r>
            <a:r>
              <a:rPr lang="en-US" dirty="0" err="1"/>
              <a:t>Memberhub</a:t>
            </a:r>
            <a:r>
              <a:rPr lang="en-US" dirty="0"/>
              <a:t> feature).</a:t>
            </a:r>
          </a:p>
          <a:p>
            <a:pPr lvl="2"/>
            <a:r>
              <a:rPr lang="en-US" dirty="0"/>
              <a:t>National is in process of establishing new State Organization.</a:t>
            </a:r>
          </a:p>
          <a:p>
            <a:pPr lvl="3"/>
            <a:r>
              <a:rPr lang="en-US" dirty="0"/>
              <a:t>National and Councils will support local units in interim. </a:t>
            </a:r>
          </a:p>
          <a:p>
            <a:pPr lvl="2"/>
            <a:endParaRPr lang="en-US" dirty="0"/>
          </a:p>
          <a:p>
            <a:pPr lvl="2"/>
            <a:endParaRPr lang="en-US" dirty="0"/>
          </a:p>
          <a:p>
            <a:pPr lvl="1"/>
            <a:endParaRPr lang="en-US" dirty="0"/>
          </a:p>
          <a:p>
            <a:pPr lvl="1"/>
            <a:endParaRPr lang="en-US" dirty="0"/>
          </a:p>
        </p:txBody>
      </p:sp>
    </p:spTree>
    <p:extLst>
      <p:ext uri="{BB962C8B-B14F-4D97-AF65-F5344CB8AC3E}">
        <p14:creationId xmlns:p14="http://schemas.microsoft.com/office/powerpoint/2010/main" val="2429840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bg1"/>
                </a:solidFill>
                <a:highlight>
                  <a:srgbClr val="000000"/>
                </a:highlight>
              </a:rPr>
              <a:t>WHAT DOES THIS MEAN FOR PTAs</a:t>
            </a:r>
            <a:endParaRPr lang="en-US" sz="1400" b="1" dirty="0">
              <a:solidFill>
                <a:schemeClr val="bg1"/>
              </a:solidFill>
              <a:highlight>
                <a:srgbClr val="000000"/>
              </a:highlight>
            </a:endParaRPr>
          </a:p>
        </p:txBody>
      </p:sp>
      <p:sp>
        <p:nvSpPr>
          <p:cNvPr id="7" name="Content Placeholder 5"/>
          <p:cNvSpPr>
            <a:spLocks noGrp="1"/>
          </p:cNvSpPr>
          <p:nvPr>
            <p:ph idx="1"/>
          </p:nvPr>
        </p:nvSpPr>
        <p:spPr>
          <a:xfrm>
            <a:off x="628650" y="1600200"/>
            <a:ext cx="7886700" cy="4351338"/>
          </a:xfrm>
        </p:spPr>
        <p:txBody>
          <a:bodyPr>
            <a:normAutofit/>
          </a:bodyPr>
          <a:lstStyle/>
          <a:p>
            <a:pPr marL="457200" lvl="1" indent="0">
              <a:buNone/>
            </a:pPr>
            <a:endParaRPr lang="en-US" dirty="0"/>
          </a:p>
          <a:p>
            <a:pPr marL="457200" lvl="1" indent="0">
              <a:buNone/>
            </a:pPr>
            <a:endParaRPr lang="en-US" dirty="0"/>
          </a:p>
          <a:p>
            <a:pPr lvl="1"/>
            <a:endParaRPr lang="en-US" dirty="0"/>
          </a:p>
          <a:p>
            <a:pPr lvl="1"/>
            <a:endParaRPr lang="en-US" dirty="0"/>
          </a:p>
          <a:p>
            <a:pPr marL="457200" lvl="1" indent="0">
              <a:buNone/>
            </a:pPr>
            <a:endParaRPr lang="en-US" dirty="0"/>
          </a:p>
          <a:p>
            <a:pPr lvl="1"/>
            <a:endParaRPr lang="en-US" dirty="0"/>
          </a:p>
          <a:p>
            <a:pPr lvl="1"/>
            <a:endParaRPr lang="en-US" dirty="0"/>
          </a:p>
          <a:p>
            <a:pPr lvl="1"/>
            <a:endParaRPr lang="en-US" dirty="0"/>
          </a:p>
          <a:p>
            <a:pPr lvl="1"/>
            <a:endParaRPr lang="en-US" dirty="0"/>
          </a:p>
        </p:txBody>
      </p:sp>
      <p:sp>
        <p:nvSpPr>
          <p:cNvPr id="3" name="Rectangle 2">
            <a:extLst>
              <a:ext uri="{FF2B5EF4-FFF2-40B4-BE49-F238E27FC236}">
                <a16:creationId xmlns:a16="http://schemas.microsoft.com/office/drawing/2014/main" xmlns="" id="{6BFBDAC5-707D-49ED-8FBB-6824CB8F4029}"/>
              </a:ext>
            </a:extLst>
          </p:cNvPr>
          <p:cNvSpPr/>
          <p:nvPr/>
        </p:nvSpPr>
        <p:spPr>
          <a:xfrm>
            <a:off x="762000" y="1523999"/>
            <a:ext cx="7848600" cy="338554"/>
          </a:xfrm>
          <a:prstGeom prst="rect">
            <a:avLst/>
          </a:prstGeom>
        </p:spPr>
        <p:txBody>
          <a:bodyPr wrap="square">
            <a:spAutoFit/>
          </a:bodyPr>
          <a:lstStyle/>
          <a:p>
            <a:endParaRPr lang="en-US" sz="1600" dirty="0">
              <a:effectLst/>
              <a:latin typeface="Calibri" panose="020F0502020204030204" pitchFamily="34" charset="0"/>
              <a:ea typeface="Calibri" panose="020F0502020204030204" pitchFamily="34" charset="0"/>
            </a:endParaRPr>
          </a:p>
        </p:txBody>
      </p:sp>
      <p:sp>
        <p:nvSpPr>
          <p:cNvPr id="5" name="Content Placeholder 4">
            <a:extLst>
              <a:ext uri="{FF2B5EF4-FFF2-40B4-BE49-F238E27FC236}">
                <a16:creationId xmlns:a16="http://schemas.microsoft.com/office/drawing/2014/main" xmlns="" id="{4671F4FC-81AF-4845-8575-B3F1D102FEAC}"/>
              </a:ext>
            </a:extLst>
          </p:cNvPr>
          <p:cNvSpPr txBox="1">
            <a:spLocks/>
          </p:cNvSpPr>
          <p:nvPr/>
        </p:nvSpPr>
        <p:spPr>
          <a:xfrm>
            <a:off x="781050" y="1295400"/>
            <a:ext cx="8058150" cy="5410200"/>
          </a:xfrm>
          <a:prstGeom prst="rect">
            <a:avLst/>
          </a:prstGeom>
          <a:ln>
            <a:solidFill>
              <a:schemeClr val="lt1">
                <a:hueOff val="0"/>
                <a:satOff val="0"/>
                <a:lumOff val="0"/>
              </a:schemeClr>
            </a:solidFill>
          </a:ln>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1400" dirty="0">
              <a:highlight>
                <a:srgbClr val="FFFF00"/>
              </a:highlight>
            </a:endParaRPr>
          </a:p>
          <a:p>
            <a:pPr marL="0" indent="0" fontAlgn="base">
              <a:spcBef>
                <a:spcPts val="0"/>
              </a:spcBef>
              <a:buNone/>
            </a:pPr>
            <a:r>
              <a:rPr lang="en-US" sz="2500" b="1" dirty="0">
                <a:solidFill>
                  <a:srgbClr val="201F1E"/>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PER NATIONAL, FOLLOW YOUR BYLAWS</a:t>
            </a:r>
          </a:p>
          <a:p>
            <a:pPr marL="0" indent="0" fontAlgn="base">
              <a:spcBef>
                <a:spcPts val="0"/>
              </a:spcBef>
              <a:buNone/>
            </a:pPr>
            <a:r>
              <a:rPr lang="en-US" sz="2500" b="1" dirty="0">
                <a:solidFill>
                  <a:srgbClr val="201F1E"/>
                </a:solidFill>
                <a:highlight>
                  <a:srgbClr val="FFFF00"/>
                </a:highlight>
                <a:latin typeface="Arial" panose="020B0604020202020204" pitchFamily="34" charset="0"/>
                <a:ea typeface="Times New Roman" panose="02020603050405020304" pitchFamily="18" charset="0"/>
                <a:cs typeface="Times New Roman" panose="02020603050405020304" pitchFamily="18" charset="0"/>
              </a:rPr>
              <a:t>FAQs – (details in folder)</a:t>
            </a:r>
          </a:p>
          <a:p>
            <a:r>
              <a:rPr lang="en-US" b="1" dirty="0"/>
              <a:t>Bylaws</a:t>
            </a:r>
            <a:r>
              <a:rPr lang="en-US" dirty="0"/>
              <a:t> Need Amending?  Go ahead, pass the changes, and send amended bylaws to National </a:t>
            </a:r>
            <a:r>
              <a:rPr lang="en-US" dirty="0">
                <a:hlinkClick r:id="rId3"/>
              </a:rPr>
              <a:t>mdpta@pta.org</a:t>
            </a:r>
            <a:r>
              <a:rPr lang="en-US" dirty="0"/>
              <a:t> </a:t>
            </a:r>
          </a:p>
          <a:p>
            <a:r>
              <a:rPr lang="en-US" b="1" dirty="0"/>
              <a:t>Compliance Documents </a:t>
            </a:r>
            <a:r>
              <a:rPr lang="en-US" dirty="0"/>
              <a:t>(990, etc.) – FILE THOSE DOCS and send copies to National Support Team </a:t>
            </a:r>
            <a:r>
              <a:rPr lang="en-US" dirty="0">
                <a:hlinkClick r:id="rId3"/>
              </a:rPr>
              <a:t>mdpta@pta.org</a:t>
            </a:r>
            <a:r>
              <a:rPr lang="en-US" dirty="0"/>
              <a:t> </a:t>
            </a:r>
          </a:p>
          <a:p>
            <a:r>
              <a:rPr lang="en-US" b="1" dirty="0"/>
              <a:t>Dues</a:t>
            </a:r>
            <a:r>
              <a:rPr lang="en-US" dirty="0"/>
              <a:t>  -- Use National Transmission form and mail $4.25 per member (any you haven’t yet paid) to National PTA and $1 per member to MCCPTA.</a:t>
            </a:r>
          </a:p>
          <a:p>
            <a:r>
              <a:rPr lang="en-US" b="1" dirty="0" err="1"/>
              <a:t>MemberHub</a:t>
            </a:r>
            <a:r>
              <a:rPr lang="en-US" b="1" dirty="0"/>
              <a:t> </a:t>
            </a:r>
            <a:r>
              <a:rPr lang="en-US" dirty="0"/>
              <a:t>– It’s available (</a:t>
            </a:r>
            <a:r>
              <a:rPr lang="en-US" dirty="0" err="1"/>
              <a:t>MemberHub</a:t>
            </a:r>
            <a:r>
              <a:rPr lang="en-US" dirty="0"/>
              <a:t> is aware of issues) just don’t pay your National/State Dues through it</a:t>
            </a:r>
          </a:p>
          <a:p>
            <a:r>
              <a:rPr lang="en-US" b="1" dirty="0"/>
              <a:t>Reflections</a:t>
            </a:r>
            <a:r>
              <a:rPr lang="en-US" dirty="0"/>
              <a:t> – We are still working through mechanics – aiming to celebrate students this summer!</a:t>
            </a:r>
          </a:p>
          <a:p>
            <a:r>
              <a:rPr lang="en-US" b="1" dirty="0"/>
              <a:t>Financials</a:t>
            </a:r>
            <a:r>
              <a:rPr lang="en-US" dirty="0"/>
              <a:t> -- Pass a summer budget and conduct your financial reviews (after June 30), as required</a:t>
            </a:r>
          </a:p>
          <a:p>
            <a:r>
              <a:rPr lang="en-US" b="1" dirty="0"/>
              <a:t>Elections</a:t>
            </a:r>
            <a:r>
              <a:rPr lang="en-US" dirty="0"/>
              <a:t> – Yes, hold them!  (FAQ on elections in later slide)</a:t>
            </a:r>
          </a:p>
          <a:p>
            <a:pPr lvl="1"/>
            <a:endParaRPr lang="en-US" dirty="0"/>
          </a:p>
          <a:p>
            <a:pPr marL="0" indent="0">
              <a:buNone/>
            </a:pPr>
            <a:endParaRPr lang="en-US" dirty="0"/>
          </a:p>
          <a:p>
            <a:pPr lvl="1"/>
            <a:endParaRPr lang="en-US" dirty="0"/>
          </a:p>
          <a:p>
            <a:pPr lvl="1"/>
            <a:endParaRPr lang="en-US" dirty="0"/>
          </a:p>
        </p:txBody>
      </p:sp>
    </p:spTree>
    <p:extLst>
      <p:ext uri="{BB962C8B-B14F-4D97-AF65-F5344CB8AC3E}">
        <p14:creationId xmlns:p14="http://schemas.microsoft.com/office/powerpoint/2010/main" val="2133295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bg1"/>
                </a:solidFill>
                <a:highlight>
                  <a:srgbClr val="000000"/>
                </a:highlight>
              </a:rPr>
              <a:t>Election of 2021-2022 MCCPTA Officers</a:t>
            </a:r>
            <a:endParaRPr lang="en-US" sz="1400" b="1" dirty="0">
              <a:solidFill>
                <a:schemeClr val="bg1"/>
              </a:solidFill>
              <a:highlight>
                <a:srgbClr val="000000"/>
              </a:highlight>
            </a:endParaRPr>
          </a:p>
        </p:txBody>
      </p:sp>
      <p:sp>
        <p:nvSpPr>
          <p:cNvPr id="7" name="Content Placeholder 5"/>
          <p:cNvSpPr>
            <a:spLocks noGrp="1"/>
          </p:cNvSpPr>
          <p:nvPr>
            <p:ph idx="1"/>
          </p:nvPr>
        </p:nvSpPr>
        <p:spPr>
          <a:xfrm>
            <a:off x="628650" y="1600200"/>
            <a:ext cx="7886700" cy="4351338"/>
          </a:xfrm>
        </p:spPr>
        <p:txBody>
          <a:bodyPr>
            <a:normAutofit/>
          </a:bodyPr>
          <a:lstStyle/>
          <a:p>
            <a:pPr marL="457200" lvl="1" indent="0">
              <a:buNone/>
            </a:pPr>
            <a:endParaRPr lang="en-US" dirty="0"/>
          </a:p>
          <a:p>
            <a:pPr marL="457200" lvl="1" indent="0">
              <a:buNone/>
            </a:pPr>
            <a:endParaRPr lang="en-US" dirty="0"/>
          </a:p>
          <a:p>
            <a:pPr lvl="1"/>
            <a:endParaRPr lang="en-US" dirty="0"/>
          </a:p>
          <a:p>
            <a:pPr lvl="1"/>
            <a:endParaRPr lang="en-US" dirty="0"/>
          </a:p>
          <a:p>
            <a:pPr marL="457200" lvl="1" indent="0">
              <a:buNone/>
            </a:pPr>
            <a:endParaRPr lang="en-US" dirty="0"/>
          </a:p>
          <a:p>
            <a:pPr lvl="1"/>
            <a:endParaRPr lang="en-US" dirty="0"/>
          </a:p>
          <a:p>
            <a:pPr lvl="1"/>
            <a:endParaRPr lang="en-US" dirty="0"/>
          </a:p>
          <a:p>
            <a:pPr lvl="1"/>
            <a:endParaRPr lang="en-US" dirty="0"/>
          </a:p>
          <a:p>
            <a:pPr lvl="1"/>
            <a:endParaRPr lang="en-US" dirty="0"/>
          </a:p>
        </p:txBody>
      </p:sp>
      <p:sp>
        <p:nvSpPr>
          <p:cNvPr id="3" name="Rectangle 2">
            <a:extLst>
              <a:ext uri="{FF2B5EF4-FFF2-40B4-BE49-F238E27FC236}">
                <a16:creationId xmlns:a16="http://schemas.microsoft.com/office/drawing/2014/main" xmlns="" id="{6BFBDAC5-707D-49ED-8FBB-6824CB8F4029}"/>
              </a:ext>
            </a:extLst>
          </p:cNvPr>
          <p:cNvSpPr/>
          <p:nvPr/>
        </p:nvSpPr>
        <p:spPr>
          <a:xfrm>
            <a:off x="762000" y="1523999"/>
            <a:ext cx="7848600" cy="338554"/>
          </a:xfrm>
          <a:prstGeom prst="rect">
            <a:avLst/>
          </a:prstGeom>
        </p:spPr>
        <p:txBody>
          <a:bodyPr wrap="square">
            <a:spAutoFit/>
          </a:bodyPr>
          <a:lstStyle/>
          <a:p>
            <a:endParaRPr lang="en-US" sz="1600" dirty="0">
              <a:effectLst/>
              <a:latin typeface="Calibri" panose="020F0502020204030204" pitchFamily="34" charset="0"/>
              <a:ea typeface="Calibri" panose="020F0502020204030204" pitchFamily="34" charset="0"/>
            </a:endParaRPr>
          </a:p>
        </p:txBody>
      </p:sp>
      <p:sp>
        <p:nvSpPr>
          <p:cNvPr id="5" name="Content Placeholder 4">
            <a:extLst>
              <a:ext uri="{FF2B5EF4-FFF2-40B4-BE49-F238E27FC236}">
                <a16:creationId xmlns:a16="http://schemas.microsoft.com/office/drawing/2014/main" xmlns="" id="{4671F4FC-81AF-4845-8575-B3F1D102FEAC}"/>
              </a:ext>
            </a:extLst>
          </p:cNvPr>
          <p:cNvSpPr txBox="1">
            <a:spLocks/>
          </p:cNvSpPr>
          <p:nvPr/>
        </p:nvSpPr>
        <p:spPr>
          <a:xfrm>
            <a:off x="781050" y="1295400"/>
            <a:ext cx="7962900" cy="5197474"/>
          </a:xfrm>
          <a:prstGeom prst="rect">
            <a:avLst/>
          </a:prstGeom>
          <a:ln>
            <a:solidFill>
              <a:schemeClr val="lt1">
                <a:hueOff val="0"/>
                <a:satOff val="0"/>
                <a:lumOff val="0"/>
              </a:schemeClr>
            </a:solidFill>
          </a:ln>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sz="1400" dirty="0"/>
          </a:p>
          <a:p>
            <a:r>
              <a:rPr lang="en-US" b="1" dirty="0"/>
              <a:t>MCCPTA Bylaws – Article VI: Officers and Their Election</a:t>
            </a:r>
          </a:p>
          <a:p>
            <a:pPr lvl="1"/>
            <a:r>
              <a:rPr lang="en-US" sz="2200" dirty="0"/>
              <a:t>Section 1 – Officers to be elected.</a:t>
            </a:r>
          </a:p>
          <a:p>
            <a:pPr lvl="1"/>
            <a:r>
              <a:rPr lang="en-US" sz="2200" dirty="0"/>
              <a:t>Section 2 – Elected at General Membership Meeting in April.</a:t>
            </a:r>
          </a:p>
          <a:p>
            <a:pPr lvl="1"/>
            <a:r>
              <a:rPr lang="en-US" sz="2200" dirty="0"/>
              <a:t>Section 3 – “Officers shall be elected by ballot; however, if there is only one nominee for any office, election for that office may be by voice vote.” </a:t>
            </a:r>
          </a:p>
          <a:p>
            <a:pPr lvl="1"/>
            <a:r>
              <a:rPr lang="en-US" sz="2200" dirty="0"/>
              <a:t>Section 4 – Requirements to be eligible outlined, term of office (and limit of 3 terms in the same office).</a:t>
            </a:r>
          </a:p>
          <a:p>
            <a:pPr lvl="1"/>
            <a:r>
              <a:rPr lang="en-US" sz="2200" dirty="0"/>
              <a:t>Section 5 – Removal from office.</a:t>
            </a:r>
          </a:p>
          <a:p>
            <a:pPr lvl="1"/>
            <a:r>
              <a:rPr lang="en-US" sz="2200" dirty="0"/>
              <a:t>Section 6 – Vacancies. </a:t>
            </a:r>
          </a:p>
          <a:p>
            <a:pPr lvl="1"/>
            <a:r>
              <a:rPr lang="en-US" sz="2200" dirty="0"/>
              <a:t>Section 7 -- Nominating Committee shall be 7 members from designated areas, serve for a year until the next nominating committee is selected, nominates the slate (one candidate) for each office, send the list and qualifications to the members and delegates, presents to the MCCPTA BOD, Presidents and Delegates the list of individual who plan to run from the floor. </a:t>
            </a:r>
          </a:p>
          <a:p>
            <a:endParaRPr lang="en-US" dirty="0"/>
          </a:p>
          <a:p>
            <a:pPr lvl="1"/>
            <a:endParaRPr lang="en-US" dirty="0"/>
          </a:p>
          <a:p>
            <a:pPr lvl="1"/>
            <a:endParaRPr lang="en-US" dirty="0"/>
          </a:p>
        </p:txBody>
      </p:sp>
    </p:spTree>
    <p:extLst>
      <p:ext uri="{BB962C8B-B14F-4D97-AF65-F5344CB8AC3E}">
        <p14:creationId xmlns:p14="http://schemas.microsoft.com/office/powerpoint/2010/main" val="3771799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bg1"/>
                </a:solidFill>
                <a:highlight>
                  <a:srgbClr val="000000"/>
                </a:highlight>
              </a:rPr>
              <a:t>Members of 2021-2022 </a:t>
            </a:r>
            <a:r>
              <a:rPr lang="en-US" sz="3600" b="1" dirty="0" err="1">
                <a:solidFill>
                  <a:schemeClr val="bg1"/>
                </a:solidFill>
                <a:highlight>
                  <a:srgbClr val="000000"/>
                </a:highlight>
              </a:rPr>
              <a:t>NomCom</a:t>
            </a:r>
            <a:endParaRPr lang="en-US" sz="1400" b="1" dirty="0">
              <a:solidFill>
                <a:schemeClr val="bg1"/>
              </a:solidFill>
              <a:highlight>
                <a:srgbClr val="000000"/>
              </a:highlight>
            </a:endParaRPr>
          </a:p>
        </p:txBody>
      </p:sp>
      <p:sp>
        <p:nvSpPr>
          <p:cNvPr id="7" name="Content Placeholder 5"/>
          <p:cNvSpPr>
            <a:spLocks noGrp="1"/>
          </p:cNvSpPr>
          <p:nvPr>
            <p:ph idx="1"/>
          </p:nvPr>
        </p:nvSpPr>
        <p:spPr>
          <a:xfrm>
            <a:off x="495300" y="1523999"/>
            <a:ext cx="7886700" cy="4351338"/>
          </a:xfrm>
        </p:spPr>
        <p:txBody>
          <a:bodyPr>
            <a:normAutofit/>
          </a:bodyPr>
          <a:lstStyle/>
          <a:p>
            <a:pPr marL="457200" lvl="1" indent="0">
              <a:buNone/>
            </a:pPr>
            <a:endParaRPr lang="en-US" dirty="0"/>
          </a:p>
          <a:p>
            <a:pPr marL="457200" lvl="1" indent="0">
              <a:buNone/>
            </a:pPr>
            <a:endParaRPr lang="en-US" dirty="0"/>
          </a:p>
          <a:p>
            <a:pPr lvl="1"/>
            <a:endParaRPr lang="en-US" dirty="0"/>
          </a:p>
          <a:p>
            <a:pPr lvl="1"/>
            <a:endParaRPr lang="en-US" dirty="0"/>
          </a:p>
          <a:p>
            <a:pPr marL="457200" lvl="1" indent="0">
              <a:buNone/>
            </a:pPr>
            <a:endParaRPr lang="en-US" dirty="0"/>
          </a:p>
          <a:p>
            <a:pPr lvl="1"/>
            <a:endParaRPr lang="en-US" dirty="0"/>
          </a:p>
          <a:p>
            <a:pPr lvl="1"/>
            <a:endParaRPr lang="en-US" dirty="0"/>
          </a:p>
          <a:p>
            <a:pPr lvl="1"/>
            <a:endParaRPr lang="en-US" dirty="0"/>
          </a:p>
          <a:p>
            <a:pPr lvl="1"/>
            <a:endParaRPr lang="en-US" dirty="0"/>
          </a:p>
        </p:txBody>
      </p:sp>
      <p:sp>
        <p:nvSpPr>
          <p:cNvPr id="5" name="Content Placeholder 4">
            <a:extLst>
              <a:ext uri="{FF2B5EF4-FFF2-40B4-BE49-F238E27FC236}">
                <a16:creationId xmlns:a16="http://schemas.microsoft.com/office/drawing/2014/main" xmlns="" id="{4671F4FC-81AF-4845-8575-B3F1D102FEAC}"/>
              </a:ext>
            </a:extLst>
          </p:cNvPr>
          <p:cNvSpPr txBox="1">
            <a:spLocks/>
          </p:cNvSpPr>
          <p:nvPr/>
        </p:nvSpPr>
        <p:spPr>
          <a:xfrm>
            <a:off x="781050" y="1219200"/>
            <a:ext cx="8439150" cy="5562600"/>
          </a:xfrm>
          <a:prstGeom prst="rect">
            <a:avLst/>
          </a:prstGeom>
          <a:ln>
            <a:solidFill>
              <a:schemeClr val="lt1">
                <a:hueOff val="0"/>
                <a:satOff val="0"/>
                <a:lumOff val="0"/>
              </a:schemeClr>
            </a:solidFill>
          </a:ln>
        </p:spPr>
        <p:txBody>
          <a:bodyPr vert="horz" lIns="91440" tIns="45720" rIns="91440" bIns="45720" rtlCol="0">
            <a:normAutofit fontScale="6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b="0" i="0" dirty="0">
              <a:solidFill>
                <a:srgbClr val="000000"/>
              </a:solidFill>
              <a:effectLst/>
              <a:latin typeface="Arial" panose="020B0604020202020204" pitchFamily="34" charset="0"/>
            </a:endParaRPr>
          </a:p>
          <a:p>
            <a:r>
              <a:rPr lang="en-US" sz="4000" b="1" i="0" dirty="0">
                <a:solidFill>
                  <a:srgbClr val="000000"/>
                </a:solidFill>
                <a:effectLst/>
              </a:rPr>
              <a:t>Kristen Carter </a:t>
            </a:r>
            <a:r>
              <a:rPr lang="en-US" sz="2900" b="0" i="0" dirty="0">
                <a:solidFill>
                  <a:srgbClr val="000000"/>
                </a:solidFill>
                <a:effectLst/>
              </a:rPr>
              <a:t>(CLARKSBURG/NORTHWEST/QUINCE ORCHARD/SENECA VALLEY)</a:t>
            </a:r>
            <a:r>
              <a:rPr lang="en-US" sz="2900" dirty="0"/>
              <a:t/>
            </a:r>
            <a:br>
              <a:rPr lang="en-US" sz="2900" dirty="0"/>
            </a:br>
            <a:endParaRPr lang="en-US" sz="2900" dirty="0"/>
          </a:p>
          <a:p>
            <a:r>
              <a:rPr lang="en-US" sz="4000" b="1" i="0" dirty="0">
                <a:solidFill>
                  <a:srgbClr val="000000"/>
                </a:solidFill>
                <a:effectLst/>
              </a:rPr>
              <a:t>Maggie Conley </a:t>
            </a:r>
            <a:r>
              <a:rPr lang="en-US" sz="2900" b="0" i="0" dirty="0">
                <a:solidFill>
                  <a:srgbClr val="000000"/>
                </a:solidFill>
                <a:effectLst/>
              </a:rPr>
              <a:t>(BLAKE/PAINT BRANCH/SPRINGBROOK/SHERWOOD)</a:t>
            </a:r>
          </a:p>
          <a:p>
            <a:pPr marL="0" indent="0">
              <a:buNone/>
            </a:pPr>
            <a:endParaRPr lang="en-US" sz="2900" b="0" i="0" dirty="0">
              <a:solidFill>
                <a:srgbClr val="000000"/>
              </a:solidFill>
              <a:effectLst/>
            </a:endParaRPr>
          </a:p>
          <a:p>
            <a:r>
              <a:rPr lang="en-US" sz="4000" b="1" i="0" dirty="0">
                <a:solidFill>
                  <a:srgbClr val="000000"/>
                </a:solidFill>
                <a:effectLst/>
              </a:rPr>
              <a:t>Kristin Erdheim </a:t>
            </a:r>
            <a:r>
              <a:rPr lang="en-US" sz="2900" b="0" i="0" dirty="0">
                <a:solidFill>
                  <a:srgbClr val="000000"/>
                </a:solidFill>
                <a:effectLst/>
              </a:rPr>
              <a:t>(DAMASCUS/GAITHERSBURG/MAGRUDER/ WATKINS MILL)</a:t>
            </a:r>
          </a:p>
          <a:p>
            <a:pPr marL="0" indent="0">
              <a:buNone/>
            </a:pPr>
            <a:endParaRPr lang="en-US" sz="2900" b="0" i="0" dirty="0">
              <a:solidFill>
                <a:srgbClr val="000000"/>
              </a:solidFill>
              <a:effectLst/>
            </a:endParaRPr>
          </a:p>
          <a:p>
            <a:r>
              <a:rPr lang="en-US" sz="4000" b="1" i="0" dirty="0">
                <a:solidFill>
                  <a:srgbClr val="000000"/>
                </a:solidFill>
                <a:effectLst/>
              </a:rPr>
              <a:t>Miguel Mitchell </a:t>
            </a:r>
            <a:r>
              <a:rPr lang="en-US" sz="2900" b="0" i="0" dirty="0">
                <a:solidFill>
                  <a:srgbClr val="000000"/>
                </a:solidFill>
                <a:effectLst/>
              </a:rPr>
              <a:t>(DCC)</a:t>
            </a:r>
            <a:r>
              <a:rPr lang="en-US" sz="2900" dirty="0"/>
              <a:t/>
            </a:r>
            <a:br>
              <a:rPr lang="en-US" sz="2900" dirty="0"/>
            </a:br>
            <a:endParaRPr lang="en-US" sz="2900" dirty="0"/>
          </a:p>
          <a:p>
            <a:r>
              <a:rPr lang="en-US" sz="4000" b="1" i="0" dirty="0">
                <a:solidFill>
                  <a:srgbClr val="000000"/>
                </a:solidFill>
                <a:effectLst/>
              </a:rPr>
              <a:t>Debby Orsak </a:t>
            </a:r>
            <a:r>
              <a:rPr lang="en-US" sz="2900" b="0" i="0" dirty="0">
                <a:solidFill>
                  <a:srgbClr val="000000"/>
                </a:solidFill>
                <a:effectLst/>
              </a:rPr>
              <a:t>(BETHESDA CHEVY CHASE/WALTER JOHNSON/ WHITMAN)</a:t>
            </a:r>
          </a:p>
          <a:p>
            <a:endParaRPr lang="en-US" sz="2900" b="0" i="0" dirty="0">
              <a:solidFill>
                <a:srgbClr val="000000"/>
              </a:solidFill>
              <a:effectLst/>
            </a:endParaRPr>
          </a:p>
          <a:p>
            <a:r>
              <a:rPr lang="en-US" sz="4000" b="1" i="0" dirty="0">
                <a:solidFill>
                  <a:srgbClr val="000000"/>
                </a:solidFill>
                <a:effectLst/>
              </a:rPr>
              <a:t>Kellie Schoolar-Reynolds </a:t>
            </a:r>
            <a:r>
              <a:rPr lang="en-US" sz="2900" b="0" i="0" dirty="0">
                <a:solidFill>
                  <a:srgbClr val="000000"/>
                </a:solidFill>
                <a:effectLst/>
              </a:rPr>
              <a:t>(AT-LARGE)</a:t>
            </a:r>
          </a:p>
          <a:p>
            <a:pPr marL="0" indent="0">
              <a:buNone/>
            </a:pPr>
            <a:endParaRPr lang="en-US" sz="2900" b="0" i="0" dirty="0">
              <a:solidFill>
                <a:srgbClr val="000000"/>
              </a:solidFill>
              <a:effectLst/>
            </a:endParaRPr>
          </a:p>
          <a:p>
            <a:r>
              <a:rPr lang="en-US" sz="4500" b="1" i="0" dirty="0">
                <a:solidFill>
                  <a:srgbClr val="000000"/>
                </a:solidFill>
                <a:effectLst/>
              </a:rPr>
              <a:t>Jennifer Young </a:t>
            </a:r>
            <a:r>
              <a:rPr lang="en-US" sz="2900" b="0" i="0" dirty="0">
                <a:solidFill>
                  <a:srgbClr val="000000"/>
                </a:solidFill>
                <a:effectLst/>
              </a:rPr>
              <a:t>(CHURCHILL/RM/POOLESVILLE/ROCKVILLE/ WOOTTON)</a:t>
            </a:r>
            <a:endParaRPr lang="en-US" sz="2900" dirty="0"/>
          </a:p>
          <a:p>
            <a:pPr lvl="1"/>
            <a:endParaRPr lang="en-US" dirty="0"/>
          </a:p>
        </p:txBody>
      </p:sp>
    </p:spTree>
    <p:extLst>
      <p:ext uri="{BB962C8B-B14F-4D97-AF65-F5344CB8AC3E}">
        <p14:creationId xmlns:p14="http://schemas.microsoft.com/office/powerpoint/2010/main" val="2139521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bg1"/>
                </a:solidFill>
                <a:highlight>
                  <a:srgbClr val="000000"/>
                </a:highlight>
              </a:rPr>
              <a:t>Slate of Candidates 2021-2022 </a:t>
            </a:r>
            <a:endParaRPr lang="en-US" sz="1400" b="1" dirty="0">
              <a:solidFill>
                <a:schemeClr val="bg1"/>
              </a:solidFill>
              <a:highlight>
                <a:srgbClr val="000000"/>
              </a:highlight>
            </a:endParaRPr>
          </a:p>
        </p:txBody>
      </p:sp>
      <p:sp>
        <p:nvSpPr>
          <p:cNvPr id="7" name="Content Placeholder 5"/>
          <p:cNvSpPr>
            <a:spLocks noGrp="1"/>
          </p:cNvSpPr>
          <p:nvPr>
            <p:ph idx="1"/>
          </p:nvPr>
        </p:nvSpPr>
        <p:spPr>
          <a:xfrm>
            <a:off x="495300" y="1523999"/>
            <a:ext cx="7886700" cy="4351338"/>
          </a:xfrm>
        </p:spPr>
        <p:txBody>
          <a:bodyPr>
            <a:normAutofit/>
          </a:bodyPr>
          <a:lstStyle/>
          <a:p>
            <a:pPr marL="457200" lvl="1" indent="0">
              <a:buNone/>
            </a:pPr>
            <a:endParaRPr lang="en-US" dirty="0"/>
          </a:p>
          <a:p>
            <a:pPr marL="457200" lvl="1" indent="0">
              <a:buNone/>
            </a:pPr>
            <a:endParaRPr lang="en-US" dirty="0"/>
          </a:p>
          <a:p>
            <a:pPr lvl="1"/>
            <a:endParaRPr lang="en-US" dirty="0"/>
          </a:p>
          <a:p>
            <a:pPr lvl="1"/>
            <a:endParaRPr lang="en-US" dirty="0"/>
          </a:p>
          <a:p>
            <a:pPr marL="457200" lvl="1" indent="0">
              <a:buNone/>
            </a:pPr>
            <a:endParaRPr lang="en-US" dirty="0"/>
          </a:p>
          <a:p>
            <a:pPr lvl="1"/>
            <a:endParaRPr lang="en-US" dirty="0"/>
          </a:p>
          <a:p>
            <a:pPr lvl="1"/>
            <a:endParaRPr lang="en-US" dirty="0"/>
          </a:p>
          <a:p>
            <a:pPr lvl="1"/>
            <a:endParaRPr lang="en-US" dirty="0"/>
          </a:p>
          <a:p>
            <a:pPr lvl="1"/>
            <a:endParaRPr lang="en-US" dirty="0"/>
          </a:p>
        </p:txBody>
      </p:sp>
      <p:sp>
        <p:nvSpPr>
          <p:cNvPr id="5" name="Content Placeholder 4">
            <a:extLst>
              <a:ext uri="{FF2B5EF4-FFF2-40B4-BE49-F238E27FC236}">
                <a16:creationId xmlns:a16="http://schemas.microsoft.com/office/drawing/2014/main" xmlns="" id="{4671F4FC-81AF-4845-8575-B3F1D102FEAC}"/>
              </a:ext>
            </a:extLst>
          </p:cNvPr>
          <p:cNvSpPr txBox="1">
            <a:spLocks/>
          </p:cNvSpPr>
          <p:nvPr/>
        </p:nvSpPr>
        <p:spPr>
          <a:xfrm>
            <a:off x="781050" y="1219200"/>
            <a:ext cx="8439150" cy="5562600"/>
          </a:xfrm>
          <a:prstGeom prst="rect">
            <a:avLst/>
          </a:prstGeom>
          <a:ln>
            <a:solidFill>
              <a:schemeClr val="lt1">
                <a:hueOff val="0"/>
                <a:satOff val="0"/>
                <a:lumOff val="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b="0" i="0" dirty="0">
              <a:solidFill>
                <a:srgbClr val="000000"/>
              </a:solidFill>
              <a:effectLst/>
              <a:latin typeface="Arial" panose="020B0604020202020204" pitchFamily="34" charset="0"/>
            </a:endParaRPr>
          </a:p>
          <a:p>
            <a:r>
              <a:rPr lang="en-US" b="1" dirty="0">
                <a:solidFill>
                  <a:srgbClr val="000000"/>
                </a:solidFill>
              </a:rPr>
              <a:t>Presented 30 days before election:</a:t>
            </a:r>
            <a:endParaRPr lang="en-US" b="1" i="0" dirty="0">
              <a:solidFill>
                <a:srgbClr val="000000"/>
              </a:solidFill>
              <a:effectLst/>
            </a:endParaRPr>
          </a:p>
          <a:p>
            <a:pPr lvl="1"/>
            <a:r>
              <a:rPr lang="en-US" dirty="0"/>
              <a:t>President – Cynthia Simonson</a:t>
            </a:r>
          </a:p>
          <a:p>
            <a:pPr lvl="1"/>
            <a:r>
              <a:rPr lang="en-US" dirty="0"/>
              <a:t>Vice President of Educational Issues – Rodney Peele</a:t>
            </a:r>
          </a:p>
          <a:p>
            <a:pPr lvl="1"/>
            <a:r>
              <a:rPr lang="en-US" dirty="0"/>
              <a:t>Vice President of Administration – Rochelle Fink</a:t>
            </a:r>
          </a:p>
          <a:p>
            <a:pPr lvl="1"/>
            <a:r>
              <a:rPr lang="en-US" dirty="0"/>
              <a:t>Vice President of Programs – Charisse Scott</a:t>
            </a:r>
          </a:p>
          <a:p>
            <a:pPr lvl="1"/>
            <a:r>
              <a:rPr lang="en-US" dirty="0"/>
              <a:t>Vice President of Advocacy – Laura Mitchell</a:t>
            </a:r>
          </a:p>
          <a:p>
            <a:pPr lvl="1"/>
            <a:r>
              <a:rPr lang="en-US" dirty="0"/>
              <a:t>Recording Secretary for Delegates Assembly – Tammy Fox</a:t>
            </a:r>
          </a:p>
          <a:p>
            <a:pPr lvl="1"/>
            <a:r>
              <a:rPr lang="en-US" dirty="0"/>
              <a:t>Treasurer – Francesco Paganini</a:t>
            </a:r>
          </a:p>
          <a:p>
            <a:pPr marL="457200" lvl="1" indent="0">
              <a:buNone/>
            </a:pPr>
            <a:endParaRPr lang="en-US" dirty="0"/>
          </a:p>
          <a:p>
            <a:r>
              <a:rPr lang="en-US" b="1" dirty="0"/>
              <a:t>Running from the Floor: </a:t>
            </a:r>
          </a:p>
          <a:p>
            <a:pPr lvl="1"/>
            <a:r>
              <a:rPr lang="en-US" dirty="0"/>
              <a:t>Recording Secretary for Board of Directors – Tangela Wilson</a:t>
            </a:r>
          </a:p>
        </p:txBody>
      </p:sp>
    </p:spTree>
    <p:extLst>
      <p:ext uri="{BB962C8B-B14F-4D97-AF65-F5344CB8AC3E}">
        <p14:creationId xmlns:p14="http://schemas.microsoft.com/office/powerpoint/2010/main" val="2138403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bg1"/>
                </a:solidFill>
                <a:highlight>
                  <a:srgbClr val="000000"/>
                </a:highlight>
              </a:rPr>
              <a:t>Local Unit Elections FAQs  </a:t>
            </a:r>
            <a:endParaRPr lang="en-US" sz="1400" b="1" dirty="0">
              <a:solidFill>
                <a:schemeClr val="bg1"/>
              </a:solidFill>
              <a:highlight>
                <a:srgbClr val="000000"/>
              </a:highlight>
            </a:endParaRPr>
          </a:p>
        </p:txBody>
      </p:sp>
      <p:sp>
        <p:nvSpPr>
          <p:cNvPr id="7" name="Content Placeholder 5"/>
          <p:cNvSpPr>
            <a:spLocks noGrp="1"/>
          </p:cNvSpPr>
          <p:nvPr>
            <p:ph idx="1"/>
          </p:nvPr>
        </p:nvSpPr>
        <p:spPr>
          <a:xfrm>
            <a:off x="495300" y="1523999"/>
            <a:ext cx="7886700" cy="4351338"/>
          </a:xfrm>
        </p:spPr>
        <p:txBody>
          <a:bodyPr>
            <a:normAutofit/>
          </a:bodyPr>
          <a:lstStyle/>
          <a:p>
            <a:pPr marL="457200" lvl="1" indent="0">
              <a:buNone/>
            </a:pPr>
            <a:endParaRPr lang="en-US" dirty="0"/>
          </a:p>
          <a:p>
            <a:pPr marL="457200" lvl="1" indent="0">
              <a:buNone/>
            </a:pPr>
            <a:endParaRPr lang="en-US" dirty="0"/>
          </a:p>
          <a:p>
            <a:pPr lvl="1"/>
            <a:endParaRPr lang="en-US" dirty="0"/>
          </a:p>
          <a:p>
            <a:pPr lvl="1"/>
            <a:endParaRPr lang="en-US" dirty="0"/>
          </a:p>
          <a:p>
            <a:pPr marL="457200" lvl="1" indent="0">
              <a:buNone/>
            </a:pPr>
            <a:endParaRPr lang="en-US" dirty="0"/>
          </a:p>
          <a:p>
            <a:pPr lvl="1"/>
            <a:endParaRPr lang="en-US" dirty="0"/>
          </a:p>
          <a:p>
            <a:pPr lvl="1"/>
            <a:endParaRPr lang="en-US" dirty="0"/>
          </a:p>
          <a:p>
            <a:pPr lvl="1"/>
            <a:endParaRPr lang="en-US" dirty="0"/>
          </a:p>
          <a:p>
            <a:pPr lvl="1"/>
            <a:endParaRPr lang="en-US" dirty="0"/>
          </a:p>
        </p:txBody>
      </p:sp>
      <p:sp>
        <p:nvSpPr>
          <p:cNvPr id="5" name="Content Placeholder 4">
            <a:extLst>
              <a:ext uri="{FF2B5EF4-FFF2-40B4-BE49-F238E27FC236}">
                <a16:creationId xmlns:a16="http://schemas.microsoft.com/office/drawing/2014/main" xmlns="" id="{4671F4FC-81AF-4845-8575-B3F1D102FEAC}"/>
              </a:ext>
            </a:extLst>
          </p:cNvPr>
          <p:cNvSpPr txBox="1">
            <a:spLocks/>
          </p:cNvSpPr>
          <p:nvPr/>
        </p:nvSpPr>
        <p:spPr>
          <a:xfrm>
            <a:off x="781050" y="1219200"/>
            <a:ext cx="8439150" cy="5562600"/>
          </a:xfrm>
          <a:prstGeom prst="rect">
            <a:avLst/>
          </a:prstGeom>
          <a:ln>
            <a:solidFill>
              <a:schemeClr val="lt1">
                <a:hueOff val="0"/>
                <a:satOff val="0"/>
                <a:lumOff val="0"/>
              </a:schemeClr>
            </a:solidFill>
          </a:ln>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b="0" i="0" dirty="0">
              <a:solidFill>
                <a:srgbClr val="000000"/>
              </a:solidFill>
              <a:effectLst/>
              <a:latin typeface="Arial" panose="020B0604020202020204" pitchFamily="34" charset="0"/>
            </a:endParaRPr>
          </a:p>
          <a:p>
            <a:r>
              <a:rPr lang="en-US" b="1" dirty="0">
                <a:solidFill>
                  <a:srgbClr val="000000"/>
                </a:solidFill>
              </a:rPr>
              <a:t>FOLLOW YOUR BYLAWS!!!  </a:t>
            </a:r>
          </a:p>
          <a:p>
            <a:r>
              <a:rPr lang="en-US" b="1" i="0" dirty="0">
                <a:solidFill>
                  <a:srgbClr val="000000"/>
                </a:solidFill>
                <a:effectLst/>
                <a:hlinkClick r:id="rId3"/>
              </a:rPr>
              <a:t>FAQs</a:t>
            </a:r>
            <a:endParaRPr lang="en-US" b="1" i="0" dirty="0">
              <a:solidFill>
                <a:srgbClr val="000000"/>
              </a:solidFill>
              <a:effectLst/>
            </a:endParaRPr>
          </a:p>
          <a:p>
            <a:pPr lvl="1"/>
            <a:r>
              <a:rPr lang="en-US" dirty="0"/>
              <a:t>Volunteers – Can’t find enough people to fill the roles?</a:t>
            </a:r>
          </a:p>
          <a:p>
            <a:pPr lvl="1"/>
            <a:r>
              <a:rPr lang="en-US" dirty="0"/>
              <a:t>Nominating Committee Role – who selects?</a:t>
            </a:r>
          </a:p>
          <a:p>
            <a:pPr lvl="2"/>
            <a:r>
              <a:rPr lang="en-US" dirty="0"/>
              <a:t>Just officers? Whole Board? Delegates? </a:t>
            </a:r>
          </a:p>
          <a:p>
            <a:pPr lvl="2"/>
            <a:r>
              <a:rPr lang="en-US" dirty="0"/>
              <a:t>Can we require people to announce beforehand they are going to run from floor? </a:t>
            </a:r>
          </a:p>
          <a:p>
            <a:pPr lvl="1"/>
            <a:r>
              <a:rPr lang="en-US" dirty="0"/>
              <a:t>No Membership – Never held a membership drive so no members to qualify as officers… </a:t>
            </a:r>
          </a:p>
          <a:p>
            <a:pPr lvl="1"/>
            <a:r>
              <a:rPr lang="en-US" dirty="0"/>
              <a:t>Voting Procedures – How to do this?</a:t>
            </a:r>
          </a:p>
          <a:p>
            <a:pPr lvl="2"/>
            <a:r>
              <a:rPr lang="en-US" dirty="0"/>
              <a:t>Voting Virtually (allowed)</a:t>
            </a:r>
          </a:p>
          <a:p>
            <a:pPr lvl="2"/>
            <a:r>
              <a:rPr lang="en-US" dirty="0"/>
              <a:t>Voting in Person (allowed)</a:t>
            </a:r>
          </a:p>
          <a:p>
            <a:pPr lvl="1"/>
            <a:r>
              <a:rPr lang="en-US" dirty="0"/>
              <a:t>Most votes vs. Majority of votes</a:t>
            </a:r>
          </a:p>
          <a:p>
            <a:r>
              <a:rPr lang="en-US" b="1" dirty="0"/>
              <a:t>Reporting the vote!!   </a:t>
            </a:r>
          </a:p>
          <a:p>
            <a:pPr lvl="1"/>
            <a:r>
              <a:rPr lang="en-US" dirty="0"/>
              <a:t>Designate an individual (Secretary is great) to populate “Blue Book” to access </a:t>
            </a:r>
            <a:r>
              <a:rPr lang="en-US" dirty="0" err="1"/>
              <a:t>elists</a:t>
            </a:r>
            <a:r>
              <a:rPr lang="en-US" dirty="0"/>
              <a:t>, trainings, etc. --  </a:t>
            </a:r>
            <a:r>
              <a:rPr lang="en-US" sz="1800" b="0" i="0" u="sng" strike="noStrike" dirty="0">
                <a:solidFill>
                  <a:srgbClr val="0000FF"/>
                </a:solidFill>
                <a:effectLst/>
                <a:latin typeface="Arial" panose="020B0604020202020204" pitchFamily="34" charset="0"/>
                <a:hlinkClick r:id="rId4"/>
              </a:rPr>
              <a:t>http://tiny.cc/2021bluebook</a:t>
            </a:r>
            <a:r>
              <a:rPr lang="en-US" sz="1800" u="sng" strike="noStrike" dirty="0">
                <a:solidFill>
                  <a:srgbClr val="000000"/>
                </a:solidFill>
                <a:latin typeface="Arial" panose="020B0604020202020204" pitchFamily="34" charset="0"/>
              </a:rPr>
              <a:t> </a:t>
            </a:r>
            <a:endParaRPr lang="en-US" dirty="0"/>
          </a:p>
        </p:txBody>
      </p:sp>
    </p:spTree>
    <p:extLst>
      <p:ext uri="{BB962C8B-B14F-4D97-AF65-F5344CB8AC3E}">
        <p14:creationId xmlns:p14="http://schemas.microsoft.com/office/powerpoint/2010/main" val="901212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solidFill>
                  <a:schemeClr val="bg1"/>
                </a:solidFill>
                <a:highlight>
                  <a:srgbClr val="000000"/>
                </a:highlight>
              </a:rPr>
              <a:t>AVP and Cluster Coordinator Elections </a:t>
            </a:r>
            <a:endParaRPr lang="en-US" sz="1400" b="1" dirty="0">
              <a:solidFill>
                <a:schemeClr val="bg1"/>
              </a:solidFill>
              <a:highlight>
                <a:srgbClr val="000000"/>
              </a:highlight>
            </a:endParaRPr>
          </a:p>
        </p:txBody>
      </p:sp>
      <p:sp>
        <p:nvSpPr>
          <p:cNvPr id="7" name="Content Placeholder 5"/>
          <p:cNvSpPr>
            <a:spLocks noGrp="1"/>
          </p:cNvSpPr>
          <p:nvPr>
            <p:ph idx="1"/>
          </p:nvPr>
        </p:nvSpPr>
        <p:spPr>
          <a:xfrm>
            <a:off x="495300" y="1523999"/>
            <a:ext cx="7886700" cy="4351338"/>
          </a:xfrm>
        </p:spPr>
        <p:txBody>
          <a:bodyPr>
            <a:normAutofit/>
          </a:bodyPr>
          <a:lstStyle/>
          <a:p>
            <a:pPr marL="457200" lvl="1" indent="0">
              <a:buNone/>
            </a:pPr>
            <a:endParaRPr lang="en-US" dirty="0"/>
          </a:p>
          <a:p>
            <a:pPr marL="457200" lvl="1" indent="0">
              <a:buNone/>
            </a:pPr>
            <a:endParaRPr lang="en-US" dirty="0"/>
          </a:p>
          <a:p>
            <a:pPr lvl="1"/>
            <a:endParaRPr lang="en-US" dirty="0"/>
          </a:p>
          <a:p>
            <a:pPr lvl="1"/>
            <a:endParaRPr lang="en-US" dirty="0"/>
          </a:p>
          <a:p>
            <a:pPr marL="457200" lvl="1" indent="0">
              <a:buNone/>
            </a:pPr>
            <a:endParaRPr lang="en-US" dirty="0"/>
          </a:p>
          <a:p>
            <a:pPr lvl="1"/>
            <a:endParaRPr lang="en-US" dirty="0"/>
          </a:p>
          <a:p>
            <a:pPr lvl="1"/>
            <a:endParaRPr lang="en-US" dirty="0"/>
          </a:p>
          <a:p>
            <a:pPr lvl="1"/>
            <a:endParaRPr lang="en-US" dirty="0"/>
          </a:p>
          <a:p>
            <a:pPr lvl="1"/>
            <a:endParaRPr lang="en-US" dirty="0"/>
          </a:p>
        </p:txBody>
      </p:sp>
      <p:sp>
        <p:nvSpPr>
          <p:cNvPr id="5" name="Content Placeholder 4">
            <a:extLst>
              <a:ext uri="{FF2B5EF4-FFF2-40B4-BE49-F238E27FC236}">
                <a16:creationId xmlns:a16="http://schemas.microsoft.com/office/drawing/2014/main" xmlns="" id="{4671F4FC-81AF-4845-8575-B3F1D102FEAC}"/>
              </a:ext>
            </a:extLst>
          </p:cNvPr>
          <p:cNvSpPr txBox="1">
            <a:spLocks/>
          </p:cNvSpPr>
          <p:nvPr/>
        </p:nvSpPr>
        <p:spPr>
          <a:xfrm>
            <a:off x="781050" y="1219200"/>
            <a:ext cx="8439150" cy="5562600"/>
          </a:xfrm>
          <a:prstGeom prst="rect">
            <a:avLst/>
          </a:prstGeom>
          <a:ln>
            <a:solidFill>
              <a:schemeClr val="lt1">
                <a:hueOff val="0"/>
                <a:satOff val="0"/>
                <a:lumOff val="0"/>
              </a:schemeClr>
            </a:solidFill>
          </a:ln>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en-US" b="0" i="0" dirty="0">
              <a:solidFill>
                <a:srgbClr val="000000"/>
              </a:solidFill>
              <a:effectLst/>
              <a:latin typeface="Arial" panose="020B0604020202020204" pitchFamily="34" charset="0"/>
            </a:endParaRPr>
          </a:p>
          <a:p>
            <a:r>
              <a:rPr lang="en-US" dirty="0"/>
              <a:t>MCCPTA Area Vice Presidents</a:t>
            </a:r>
          </a:p>
          <a:p>
            <a:pPr lvl="1"/>
            <a:r>
              <a:rPr lang="en-US" dirty="0"/>
              <a:t>Elections –</a:t>
            </a:r>
          </a:p>
          <a:p>
            <a:pPr lvl="2"/>
            <a:r>
              <a:rPr lang="en-US" dirty="0"/>
              <a:t>Nominating Committee member overseeing this Area will convene and chair convening at least 6 PTA Presidents (or designee) and/or Cluster Coordinators to select a AVP.</a:t>
            </a:r>
          </a:p>
          <a:p>
            <a:pPr lvl="1"/>
            <a:r>
              <a:rPr lang="en-US" dirty="0"/>
              <a:t>AVP Responsibilities –</a:t>
            </a:r>
          </a:p>
          <a:p>
            <a:pPr lvl="2"/>
            <a:r>
              <a:rPr lang="en-US" dirty="0"/>
              <a:t>Extend PTA Work of the PTAs in the Area, assist with Training PTA Leaders, organize new PTAs in area, coordinate work of Cluster Coordinators.</a:t>
            </a:r>
          </a:p>
          <a:p>
            <a:pPr lvl="2"/>
            <a:r>
              <a:rPr lang="en-US" dirty="0"/>
              <a:t>Work on special initiatives with countywide implications (e.g., Honors for All, PSAT Communications, Principal Selection procedures, etc.)</a:t>
            </a:r>
          </a:p>
          <a:p>
            <a:pPr marL="914400" lvl="2" indent="0">
              <a:buNone/>
            </a:pPr>
            <a:endParaRPr lang="en-US" dirty="0"/>
          </a:p>
          <a:p>
            <a:r>
              <a:rPr lang="en-US" dirty="0"/>
              <a:t>MCCPTA Cluster Coordinator </a:t>
            </a:r>
          </a:p>
          <a:p>
            <a:pPr lvl="1"/>
            <a:r>
              <a:rPr lang="en-US" dirty="0"/>
              <a:t>Elections – </a:t>
            </a:r>
          </a:p>
          <a:p>
            <a:pPr lvl="2"/>
            <a:r>
              <a:rPr lang="en-US" dirty="0"/>
              <a:t>A majority of the PTA Presidents (or their designee) for the Cluster must meet and by majority vote, approve the Cluster Coordinators.  </a:t>
            </a:r>
          </a:p>
          <a:p>
            <a:pPr lvl="2"/>
            <a:r>
              <a:rPr lang="en-US" dirty="0"/>
              <a:t>Each Cluster may have up to 3 Cluster Coordinators representing the Cluster on the MCCPTA Board</a:t>
            </a:r>
          </a:p>
          <a:p>
            <a:pPr lvl="1"/>
            <a:r>
              <a:rPr lang="en-US" dirty="0"/>
              <a:t>Cluster Coordinator Responsibilities -- </a:t>
            </a:r>
          </a:p>
          <a:p>
            <a:pPr lvl="2"/>
            <a:r>
              <a:rPr lang="en-US" dirty="0"/>
              <a:t>Provide support to PTAs struggling to meet 501c3 requirements (compliance)</a:t>
            </a:r>
          </a:p>
          <a:p>
            <a:pPr lvl="2"/>
            <a:r>
              <a:rPr lang="en-US" dirty="0"/>
              <a:t>Act as a resource for questions that come up</a:t>
            </a:r>
          </a:p>
          <a:p>
            <a:pPr lvl="2"/>
            <a:r>
              <a:rPr lang="en-US" dirty="0"/>
              <a:t>Solicit information from PTA Presidents and Principals for Capital Improvement Program (CIP) budget and Operating Budget</a:t>
            </a:r>
          </a:p>
          <a:p>
            <a:pPr lvl="2"/>
            <a:r>
              <a:rPr lang="en-US" dirty="0"/>
              <a:t>Serve as a liaison to the local PTAs on MCCPTA advocacy priorities and initiatives</a:t>
            </a:r>
          </a:p>
          <a:p>
            <a:pPr lvl="2"/>
            <a:r>
              <a:rPr lang="en-US" dirty="0"/>
              <a:t>Help shape MCCPTA priorities and initiatives – serve on committees, approve committee Work Plans, etc. </a:t>
            </a:r>
          </a:p>
        </p:txBody>
      </p:sp>
    </p:spTree>
    <p:extLst>
      <p:ext uri="{BB962C8B-B14F-4D97-AF65-F5344CB8AC3E}">
        <p14:creationId xmlns:p14="http://schemas.microsoft.com/office/powerpoint/2010/main" val="12379190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18696</TotalTime>
  <Words>976</Words>
  <Application>Microsoft Macintosh PowerPoint</Application>
  <PresentationFormat>On-screen Show (4:3)</PresentationFormat>
  <Paragraphs>217</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Delegates Assembly April 27, 2021</vt:lpstr>
      <vt:lpstr>Start Ups</vt:lpstr>
      <vt:lpstr>National PTA Updates</vt:lpstr>
      <vt:lpstr>WHAT DOES THIS MEAN FOR PTAs</vt:lpstr>
      <vt:lpstr>Election of 2021-2022 MCCPTA Officers</vt:lpstr>
      <vt:lpstr>Members of 2021-2022 NomCom</vt:lpstr>
      <vt:lpstr>Slate of Candidates 2021-2022 </vt:lpstr>
      <vt:lpstr>Local Unit Elections FAQs  </vt:lpstr>
      <vt:lpstr>AVP and Cluster Coordinator Elections </vt:lpstr>
      <vt:lpstr>Training Needs Discussion </vt:lpstr>
      <vt:lpstr>MCCPTA Year End Reports </vt:lpstr>
      <vt:lpstr>MCCPTA Year End Reports </vt:lpstr>
      <vt:lpstr>Reports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Board of Directors June 11, 2020</dc:title>
  <dc:creator>Cynthia Simonson</dc:creator>
  <cp:lastModifiedBy>Tammy Fox</cp:lastModifiedBy>
  <cp:revision>18</cp:revision>
  <cp:lastPrinted>2021-04-27T23:03:55Z</cp:lastPrinted>
  <dcterms:created xsi:type="dcterms:W3CDTF">2020-06-11T21:40:49Z</dcterms:created>
  <dcterms:modified xsi:type="dcterms:W3CDTF">2021-04-27T23:31:45Z</dcterms:modified>
</cp:coreProperties>
</file>