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6" r:id="rId5"/>
  </p:sldMasterIdLst>
  <p:notesMasterIdLst>
    <p:notesMasterId r:id="rId26"/>
  </p:notesMasterIdLst>
  <p:handoutMasterIdLst>
    <p:handoutMasterId r:id="rId27"/>
  </p:handoutMasterIdLst>
  <p:sldIdLst>
    <p:sldId id="521" r:id="rId6"/>
    <p:sldId id="494" r:id="rId7"/>
    <p:sldId id="511" r:id="rId8"/>
    <p:sldId id="546" r:id="rId9"/>
    <p:sldId id="520" r:id="rId10"/>
    <p:sldId id="500" r:id="rId11"/>
    <p:sldId id="503" r:id="rId12"/>
    <p:sldId id="504" r:id="rId13"/>
    <p:sldId id="569" r:id="rId14"/>
    <p:sldId id="508" r:id="rId15"/>
    <p:sldId id="510" r:id="rId16"/>
    <p:sldId id="558" r:id="rId17"/>
    <p:sldId id="560" r:id="rId18"/>
    <p:sldId id="559" r:id="rId19"/>
    <p:sldId id="509" r:id="rId20"/>
    <p:sldId id="547" r:id="rId21"/>
    <p:sldId id="522" r:id="rId22"/>
    <p:sldId id="523" r:id="rId23"/>
    <p:sldId id="524" r:id="rId24"/>
    <p:sldId id="548" r:id="rId25"/>
  </p:sldIdLst>
  <p:sldSz cx="9144000" cy="6858000" type="screen4x3"/>
  <p:notesSz cx="6985000" cy="92837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9588"/>
    <a:srgbClr val="FF0000"/>
    <a:srgbClr val="56A0D3"/>
    <a:srgbClr val="953735"/>
    <a:srgbClr val="9E3A38"/>
    <a:srgbClr val="3333FF"/>
    <a:srgbClr val="0066FF"/>
    <a:srgbClr val="FF0066"/>
    <a:srgbClr val="CC330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872" autoAdjust="0"/>
    <p:restoredTop sz="94626" autoAdjust="0"/>
  </p:normalViewPr>
  <p:slideViewPr>
    <p:cSldViewPr snapToGrid="0" snapToObjects="1">
      <p:cViewPr varScale="1">
        <p:scale>
          <a:sx n="105" d="100"/>
          <a:sy n="105" d="100"/>
        </p:scale>
        <p:origin x="114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5" d="100"/>
          <a:sy n="65" d="100"/>
        </p:scale>
        <p:origin x="-3246" y="-120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66CF1-DB7C-442A-A56B-6CA8BAAA86F7}" type="datetimeFigureOut">
              <a:rPr lang="en-US" smtClean="0"/>
              <a:pPr/>
              <a:t>11/16/2017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358FA-9A35-4380-B00E-64596A3F04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822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488411F8-DEBD-4F61-A5BF-D302DADB1031}" type="datetimeFigureOut">
              <a:rPr lang="en-US" smtClean="0"/>
              <a:pPr/>
              <a:t>11/16/2017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CE16ACBA-0314-46A2-918A-81714D3B16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559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pd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d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0818" y="3573071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56A0D3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4378" y="6068368"/>
            <a:ext cx="9006121" cy="709199"/>
          </a:xfrm>
          <a:prstGeom prst="rect">
            <a:avLst/>
          </a:prstGeom>
          <a:solidFill>
            <a:srgbClr val="56A0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543034" y="3733800"/>
            <a:ext cx="5016500" cy="62484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69850" y="69851"/>
            <a:ext cx="9007475" cy="6715124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726" y="982977"/>
            <a:ext cx="7772400" cy="228781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7200" b="0" i="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1" name="Picture 10" descr="unc kfbs logo white stacked 96-dpi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0460" y="6216454"/>
            <a:ext cx="1370542" cy="416126"/>
          </a:xfrm>
          <a:prstGeom prst="rect">
            <a:avLst/>
          </a:prstGeom>
        </p:spPr>
      </p:pic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3200400" y="6324600"/>
            <a:ext cx="3581400" cy="457200"/>
          </a:xfrm>
          <a:prstGeom prst="rect">
            <a:avLst/>
          </a:prstGeom>
          <a:noFill/>
          <a:ln w="107950" cap="sq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0" i="1" dirty="0">
                <a:latin typeface="Arial" charset="0"/>
              </a:rPr>
              <a:t>© Prof. J-B.E.M. Steenkamp</a:t>
            </a:r>
          </a:p>
          <a:p>
            <a:pPr>
              <a:defRPr/>
            </a:pPr>
            <a:r>
              <a:rPr lang="en-US" sz="1200" b="0" i="1" dirty="0">
                <a:latin typeface="Arial" charset="0"/>
              </a:rPr>
              <a:t>Not to be used or reproduced without permission</a:t>
            </a:r>
            <a:endParaRPr lang="nl-NL" sz="1200" b="0" i="1" dirty="0">
              <a:latin typeface="Arial" charset="0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536" y="419529"/>
            <a:ext cx="810930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 b="0" i="0">
                <a:solidFill>
                  <a:srgbClr val="56A0D3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536" y="1591678"/>
            <a:ext cx="8109305" cy="43831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Arial"/>
                <a:cs typeface="Arial"/>
              </a:defRPr>
            </a:lvl1pPr>
            <a:lvl2pPr>
              <a:defRPr sz="2600" b="0" i="0">
                <a:latin typeface="Arial"/>
                <a:cs typeface="Arial"/>
              </a:defRPr>
            </a:lvl2pPr>
            <a:lvl3pPr>
              <a:buFont typeface="Wingdings" charset="2"/>
              <a:buChar char="§"/>
              <a:defRPr sz="2400" b="0" i="0">
                <a:latin typeface="Arial"/>
                <a:cs typeface="Arial"/>
              </a:defRPr>
            </a:lvl3pPr>
            <a:lvl4pPr>
              <a:buSzPct val="75000"/>
              <a:buFont typeface="Wingdings" charset="2"/>
              <a:buChar char=""/>
              <a:defRPr sz="2200" b="0" i="0">
                <a:latin typeface="Arial"/>
                <a:cs typeface="Arial"/>
              </a:defRPr>
            </a:lvl4pPr>
            <a:lvl5pPr>
              <a:defRPr sz="2000" b="0" i="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4378" y="6068368"/>
            <a:ext cx="9006121" cy="709199"/>
          </a:xfrm>
          <a:prstGeom prst="rect">
            <a:avLst/>
          </a:prstGeom>
          <a:solidFill>
            <a:srgbClr val="56A0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69850" y="69851"/>
            <a:ext cx="9007475" cy="6715124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1" name="Picture 10" descr="unc kfbs logo white stacked 96-dpi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0460" y="6216454"/>
            <a:ext cx="1370542" cy="416126"/>
          </a:xfrm>
          <a:prstGeom prst="rect">
            <a:avLst/>
          </a:prstGeom>
        </p:spPr>
      </p:pic>
      <p:sp>
        <p:nvSpPr>
          <p:cNvPr id="10" name="Text Box 9"/>
          <p:cNvSpPr txBox="1">
            <a:spLocks noChangeArrowheads="1"/>
          </p:cNvSpPr>
          <p:nvPr userDrawn="1"/>
        </p:nvSpPr>
        <p:spPr bwMode="auto">
          <a:xfrm>
            <a:off x="6126922" y="6327775"/>
            <a:ext cx="3581400" cy="457200"/>
          </a:xfrm>
          <a:prstGeom prst="rect">
            <a:avLst/>
          </a:prstGeom>
          <a:noFill/>
          <a:ln w="107950" cap="sq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0" i="1" dirty="0">
                <a:solidFill>
                  <a:schemeClr val="bg1"/>
                </a:solidFill>
                <a:latin typeface="Arial" charset="0"/>
              </a:rPr>
              <a:t>© Prof. J-B.E.M. Steenkamp</a:t>
            </a:r>
          </a:p>
          <a:p>
            <a:pPr>
              <a:defRPr/>
            </a:pPr>
            <a:r>
              <a:rPr lang="en-US" sz="1200" b="0" i="1" dirty="0">
                <a:solidFill>
                  <a:schemeClr val="bg1"/>
                </a:solidFill>
                <a:latin typeface="Arial" charset="0"/>
              </a:rPr>
              <a:t>Not to be </a:t>
            </a:r>
            <a:r>
              <a:rPr lang="en-US" sz="1200" b="0" i="1" dirty="0" smtClean="0">
                <a:solidFill>
                  <a:schemeClr val="bg1"/>
                </a:solidFill>
                <a:latin typeface="Arial" charset="0"/>
              </a:rPr>
              <a:t>reproduced </a:t>
            </a:r>
            <a:r>
              <a:rPr lang="en-US" sz="1200" b="0" i="1" dirty="0">
                <a:solidFill>
                  <a:schemeClr val="bg1"/>
                </a:solidFill>
                <a:latin typeface="Arial" charset="0"/>
              </a:rPr>
              <a:t>without permission</a:t>
            </a:r>
            <a:endParaRPr lang="nl-NL" sz="1200" b="0" i="1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579" y="982977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7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74378" y="6068368"/>
            <a:ext cx="9006121" cy="709199"/>
          </a:xfrm>
          <a:prstGeom prst="rect">
            <a:avLst/>
          </a:prstGeom>
          <a:solidFill>
            <a:srgbClr val="56A0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69850" y="69851"/>
            <a:ext cx="9007475" cy="6715124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0" name="Picture 9" descr="unc kfbs logo white stacked 96-dpi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0460" y="6216454"/>
            <a:ext cx="1370542" cy="4161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74378" y="6068368"/>
            <a:ext cx="9006121" cy="709199"/>
          </a:xfrm>
          <a:prstGeom prst="rect">
            <a:avLst/>
          </a:prstGeom>
          <a:solidFill>
            <a:srgbClr val="56A0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69850" y="69851"/>
            <a:ext cx="9007475" cy="6715124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8" name="Picture 7" descr="unc kfbs logo white stacked 96-dpi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0460" y="6216454"/>
            <a:ext cx="1370542" cy="41612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0818" y="3573071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56A0D3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4378" y="6068368"/>
            <a:ext cx="9006121" cy="709199"/>
          </a:xfrm>
          <a:prstGeom prst="rect">
            <a:avLst/>
          </a:prstGeom>
          <a:solidFill>
            <a:srgbClr val="56A0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543034" y="3733800"/>
            <a:ext cx="5016500" cy="62484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69850" y="69851"/>
            <a:ext cx="9007475" cy="6715124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726" y="982977"/>
            <a:ext cx="7772400" cy="228781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7200" b="0" i="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1" name="Picture 10" descr="unc kfbs logo white stacked 96-dpi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0460" y="6216454"/>
            <a:ext cx="1370542" cy="416126"/>
          </a:xfrm>
          <a:prstGeom prst="rect">
            <a:avLst/>
          </a:prstGeom>
        </p:spPr>
      </p:pic>
      <p:sp>
        <p:nvSpPr>
          <p:cNvPr id="9" name="Text Box 9"/>
          <p:cNvSpPr txBox="1">
            <a:spLocks noChangeArrowheads="1"/>
          </p:cNvSpPr>
          <p:nvPr userDrawn="1"/>
        </p:nvSpPr>
        <p:spPr bwMode="auto">
          <a:xfrm>
            <a:off x="3200400" y="6324600"/>
            <a:ext cx="3581400" cy="457200"/>
          </a:xfrm>
          <a:prstGeom prst="rect">
            <a:avLst/>
          </a:prstGeom>
          <a:noFill/>
          <a:ln w="107950" cap="sq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0" i="1" dirty="0">
                <a:latin typeface="Arial" charset="0"/>
              </a:rPr>
              <a:t>© Prof. J-B.E.M. Steenkamp</a:t>
            </a:r>
          </a:p>
          <a:p>
            <a:pPr>
              <a:defRPr/>
            </a:pPr>
            <a:r>
              <a:rPr lang="en-US" sz="1200" b="0" i="1" dirty="0">
                <a:latin typeface="Arial" charset="0"/>
              </a:rPr>
              <a:t>Not to be used or reproduced without permission</a:t>
            </a:r>
            <a:endParaRPr lang="nl-NL" sz="1200" b="0" i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3918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536" y="419529"/>
            <a:ext cx="810930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000" b="0" i="0">
                <a:solidFill>
                  <a:srgbClr val="56A0D3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536" y="1591678"/>
            <a:ext cx="8109305" cy="4383100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Arial"/>
                <a:cs typeface="Arial"/>
              </a:defRPr>
            </a:lvl1pPr>
            <a:lvl2pPr>
              <a:defRPr sz="2600" b="0" i="0">
                <a:latin typeface="Arial"/>
                <a:cs typeface="Arial"/>
              </a:defRPr>
            </a:lvl2pPr>
            <a:lvl3pPr>
              <a:buFont typeface="Wingdings" charset="2"/>
              <a:buChar char="§"/>
              <a:defRPr sz="2400" b="0" i="0">
                <a:latin typeface="Arial"/>
                <a:cs typeface="Arial"/>
              </a:defRPr>
            </a:lvl3pPr>
            <a:lvl4pPr>
              <a:buSzPct val="75000"/>
              <a:buFont typeface="Wingdings" charset="2"/>
              <a:buChar char=""/>
              <a:defRPr sz="2200" b="0" i="0">
                <a:latin typeface="Arial"/>
                <a:cs typeface="Arial"/>
              </a:defRPr>
            </a:lvl4pPr>
            <a:lvl5pPr>
              <a:defRPr sz="2000" b="0" i="0"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4378" y="6068368"/>
            <a:ext cx="9006121" cy="709199"/>
          </a:xfrm>
          <a:prstGeom prst="rect">
            <a:avLst/>
          </a:prstGeom>
          <a:solidFill>
            <a:srgbClr val="56A0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69850" y="69851"/>
            <a:ext cx="9007475" cy="6715124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1" name="Picture 10" descr="unc kfbs logo white stacked 96-dpi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0460" y="6216454"/>
            <a:ext cx="1370542" cy="416126"/>
          </a:xfrm>
          <a:prstGeom prst="rect">
            <a:avLst/>
          </a:prstGeom>
        </p:spPr>
      </p:pic>
      <p:sp>
        <p:nvSpPr>
          <p:cNvPr id="10" name="Text Box 9"/>
          <p:cNvSpPr txBox="1">
            <a:spLocks noChangeArrowheads="1"/>
          </p:cNvSpPr>
          <p:nvPr userDrawn="1"/>
        </p:nvSpPr>
        <p:spPr bwMode="auto">
          <a:xfrm>
            <a:off x="5661973" y="6356495"/>
            <a:ext cx="3581400" cy="457200"/>
          </a:xfrm>
          <a:prstGeom prst="rect">
            <a:avLst/>
          </a:prstGeom>
          <a:noFill/>
          <a:ln w="107950" cap="sq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0" i="1" dirty="0">
                <a:solidFill>
                  <a:schemeClr val="bg1"/>
                </a:solidFill>
                <a:latin typeface="Arial" charset="0"/>
              </a:rPr>
              <a:t>© Prof. J-B.E.M. Steenkamp</a:t>
            </a:r>
          </a:p>
          <a:p>
            <a:pPr>
              <a:defRPr/>
            </a:pPr>
            <a:r>
              <a:rPr lang="en-US" sz="1200" b="0" i="1" dirty="0">
                <a:solidFill>
                  <a:schemeClr val="bg1"/>
                </a:solidFill>
                <a:latin typeface="Arial" charset="0"/>
              </a:rPr>
              <a:t>Not to be used or reproduced without permission</a:t>
            </a:r>
            <a:endParaRPr lang="nl-NL" sz="1200" b="0" i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776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579" y="982977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7200"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74378" y="6068368"/>
            <a:ext cx="9006121" cy="709199"/>
          </a:xfrm>
          <a:prstGeom prst="rect">
            <a:avLst/>
          </a:prstGeom>
          <a:solidFill>
            <a:srgbClr val="56A0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69850" y="69851"/>
            <a:ext cx="9007475" cy="6715124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10" name="Picture 9" descr="unc kfbs logo white stacked 96-dpi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0460" y="6216454"/>
            <a:ext cx="1370542" cy="41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13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74378" y="6068368"/>
            <a:ext cx="9006121" cy="709199"/>
          </a:xfrm>
          <a:prstGeom prst="rect">
            <a:avLst/>
          </a:prstGeom>
          <a:solidFill>
            <a:srgbClr val="56A0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69850" y="69851"/>
            <a:ext cx="9007475" cy="6715124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8" name="Picture 7" descr="unc kfbs logo white stacked 96-dpi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0460" y="6216454"/>
            <a:ext cx="1370542" cy="41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9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765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hyperlink" Target="http://www.google.com/url?sa=i&amp;rct=j&amp;q=&amp;esrc=s&amp;frm=1&amp;source=images&amp;cd=&amp;cad=rja&amp;uact=8&amp;ved=0CAcQjRw&amp;url=http://www.paradoxproductions.com/&amp;ei=aRDdVPqzMYOfgwT-8oHADQ&amp;bvm=bv.85970519,d.eXY&amp;psig=AFQjCNHX643re7as2h0ob-7NV7zaFlN-4w&amp;ust=1423860190843932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://www.google.com/url?sa=i&amp;rct=j&amp;q=&amp;esrc=s&amp;frm=1&amp;source=images&amp;cd=&amp;cad=rja&amp;uact=8&amp;ved=0CAcQjRw&amp;url=http://en.wikipedia.org/wiki/Chameleon&amp;ei=2A3dVICaEIHqgwTqqITwAg&amp;bvm=bv.85970519,d.eXY&amp;psig=AFQjCNEFjtrVeB3rEpUfNOI_BNg5Tvrx4w&amp;ust=1423859532508369" TargetMode="External"/><Relationship Id="rId7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9.jpeg"/><Relationship Id="rId5" Type="http://schemas.openxmlformats.org/officeDocument/2006/relationships/hyperlink" Target="http://www.google.com/url?sa=i&amp;rct=j&amp;q=&amp;esrc=s&amp;frm=1&amp;source=images&amp;cd=&amp;cad=rja&amp;uact=8&amp;ved=0CAcQjRw&amp;url=http://en.wikipedia.org/wiki/Owl&amp;ei=Gg7dVOPLD8mgNsiJgoAM&amp;bvm=bv.85970519,d.eXY&amp;psig=AFQjCNEh2DwXACmqgg9kFd0J4A-aeEm-0A&amp;ust=1423859606817168" TargetMode="External"/><Relationship Id="rId10" Type="http://schemas.openxmlformats.org/officeDocument/2006/relationships/image" Target="../media/image8.gif"/><Relationship Id="rId4" Type="http://schemas.openxmlformats.org/officeDocument/2006/relationships/image" Target="../media/image4.jpeg"/><Relationship Id="rId9" Type="http://schemas.openxmlformats.org/officeDocument/2006/relationships/hyperlink" Target="http://www.google.com/url?sa=i&amp;rct=j&amp;q=&amp;esrc=s&amp;frm=1&amp;source=images&amp;cd=&amp;cad=rja&amp;uact=8&amp;ved=0CAcQjRw&amp;url=http://www.paradoxproductions.com/&amp;ei=aRDdVPqzMYOfgwT-8oHADQ&amp;bvm=bv.85970519,d.eXY&amp;psig=AFQjCNHX643re7as2h0ob-7NV7zaFlN-4w&amp;ust=1423860190843932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uact=8&amp;ved=0CAcQjRw&amp;url=http://www.bryaneisenberg.com/conversion-optimization-101-culture-trumps-strategy-and-tactics/&amp;ei=fazkVMTEJcSpgwTGh4Qo&amp;bvm=bv.85970519,d.eXY&amp;psig=AFQjCNHJWvQ3EXeIPkrgCGiDFOXOd1Ckuw&amp;ust=1424358830485000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hyperlink" Target="http://www.google.com/url?sa=i&amp;rct=j&amp;q=&amp;esrc=s&amp;frm=1&amp;source=images&amp;cd=&amp;cad=rja&amp;uact=8&amp;ved=0CAcQjRw&amp;url=http://jurassicpark.wikia.com/wiki/File:Pyramid_to_linear_hierarchy.png&amp;ei=gq3kVIT6KYHzggT6p4LoBg&amp;bvm=bv.85970519,d.eXY&amp;psig=AFQjCNFIBlB-JU18FiPDmxqE25KlVcaZUQ&amp;ust=1424359148683150" TargetMode="Externa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3581298" y="3318661"/>
            <a:ext cx="1369905" cy="1905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25000">
                <a:schemeClr val="accent1">
                  <a:lumMod val="40000"/>
                  <a:lumOff val="60000"/>
                </a:schemeClr>
              </a:gs>
              <a:gs pos="98750">
                <a:schemeClr val="bg1"/>
              </a:gs>
              <a:gs pos="80000">
                <a:schemeClr val="accent1">
                  <a:lumMod val="20000"/>
                  <a:lumOff val="80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Pentagon 3"/>
          <p:cNvSpPr/>
          <p:nvPr/>
        </p:nvSpPr>
        <p:spPr>
          <a:xfrm>
            <a:off x="845493" y="1489861"/>
            <a:ext cx="6313843" cy="649680"/>
          </a:xfrm>
          <a:prstGeom prst="homePlate">
            <a:avLst>
              <a:gd name="adj" fmla="val 74212"/>
            </a:avLst>
          </a:prstGeom>
          <a:gradFill>
            <a:gsLst>
              <a:gs pos="0">
                <a:schemeClr val="accent1"/>
              </a:gs>
              <a:gs pos="25000">
                <a:schemeClr val="accent1">
                  <a:lumMod val="40000"/>
                  <a:lumOff val="60000"/>
                </a:schemeClr>
              </a:gs>
              <a:gs pos="99583">
                <a:schemeClr val="bg1"/>
              </a:gs>
              <a:gs pos="75000">
                <a:schemeClr val="accent1">
                  <a:lumMod val="20000"/>
                  <a:lumOff val="80000"/>
                </a:schemeClr>
              </a:gs>
            </a:gsLst>
            <a:lin ang="18900000" scaled="1"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45493" y="3318661"/>
            <a:ext cx="1364307" cy="1905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25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  <a:gs pos="80000">
                <a:schemeClr val="accent1">
                  <a:lumMod val="20000"/>
                  <a:lumOff val="80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13264" y="3318661"/>
            <a:ext cx="1369905" cy="1905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25000">
                <a:schemeClr val="accent1">
                  <a:lumMod val="40000"/>
                  <a:lumOff val="60000"/>
                </a:schemeClr>
              </a:gs>
              <a:gs pos="98750">
                <a:schemeClr val="bg1"/>
              </a:gs>
              <a:gs pos="80000">
                <a:schemeClr val="accent1">
                  <a:lumMod val="20000"/>
                  <a:lumOff val="80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Pentagon 9"/>
          <p:cNvSpPr/>
          <p:nvPr/>
        </p:nvSpPr>
        <p:spPr>
          <a:xfrm>
            <a:off x="4951204" y="3318661"/>
            <a:ext cx="2741402" cy="1905000"/>
          </a:xfrm>
          <a:custGeom>
            <a:avLst/>
            <a:gdLst>
              <a:gd name="connsiteX0" fmla="*/ 0 w 3124200"/>
              <a:gd name="connsiteY0" fmla="*/ 0 h 1828800"/>
              <a:gd name="connsiteX1" fmla="*/ 2209800 w 3124200"/>
              <a:gd name="connsiteY1" fmla="*/ 0 h 1828800"/>
              <a:gd name="connsiteX2" fmla="*/ 3124200 w 3124200"/>
              <a:gd name="connsiteY2" fmla="*/ 914400 h 1828800"/>
              <a:gd name="connsiteX3" fmla="*/ 2209800 w 3124200"/>
              <a:gd name="connsiteY3" fmla="*/ 1828800 h 1828800"/>
              <a:gd name="connsiteX4" fmla="*/ 0 w 3124200"/>
              <a:gd name="connsiteY4" fmla="*/ 1828800 h 1828800"/>
              <a:gd name="connsiteX5" fmla="*/ 0 w 3124200"/>
              <a:gd name="connsiteY5" fmla="*/ 0 h 1828800"/>
              <a:gd name="connsiteX0" fmla="*/ 0 w 3124200"/>
              <a:gd name="connsiteY0" fmla="*/ 0 h 1828800"/>
              <a:gd name="connsiteX1" fmla="*/ 3069772 w 3124200"/>
              <a:gd name="connsiteY1" fmla="*/ 10886 h 1828800"/>
              <a:gd name="connsiteX2" fmla="*/ 3124200 w 3124200"/>
              <a:gd name="connsiteY2" fmla="*/ 914400 h 1828800"/>
              <a:gd name="connsiteX3" fmla="*/ 2209800 w 3124200"/>
              <a:gd name="connsiteY3" fmla="*/ 1828800 h 1828800"/>
              <a:gd name="connsiteX4" fmla="*/ 0 w 3124200"/>
              <a:gd name="connsiteY4" fmla="*/ 1828800 h 1828800"/>
              <a:gd name="connsiteX5" fmla="*/ 0 w 3124200"/>
              <a:gd name="connsiteY5" fmla="*/ 0 h 1828800"/>
              <a:gd name="connsiteX0" fmla="*/ 0 w 3124200"/>
              <a:gd name="connsiteY0" fmla="*/ 0 h 1828800"/>
              <a:gd name="connsiteX1" fmla="*/ 3069772 w 3124200"/>
              <a:gd name="connsiteY1" fmla="*/ 10886 h 1828800"/>
              <a:gd name="connsiteX2" fmla="*/ 3124200 w 3124200"/>
              <a:gd name="connsiteY2" fmla="*/ 914400 h 1828800"/>
              <a:gd name="connsiteX3" fmla="*/ 1901404 w 3124200"/>
              <a:gd name="connsiteY3" fmla="*/ 1828800 h 1828800"/>
              <a:gd name="connsiteX4" fmla="*/ 0 w 3124200"/>
              <a:gd name="connsiteY4" fmla="*/ 1828800 h 1828800"/>
              <a:gd name="connsiteX5" fmla="*/ 0 w 3124200"/>
              <a:gd name="connsiteY5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4200" h="1828800">
                <a:moveTo>
                  <a:pt x="0" y="0"/>
                </a:moveTo>
                <a:lnTo>
                  <a:pt x="3069772" y="10886"/>
                </a:lnTo>
                <a:lnTo>
                  <a:pt x="3124200" y="914400"/>
                </a:lnTo>
                <a:lnTo>
                  <a:pt x="1901404" y="1828800"/>
                </a:lnTo>
                <a:lnTo>
                  <a:pt x="0" y="18288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1"/>
              </a:gs>
              <a:gs pos="25000">
                <a:schemeClr val="accent1">
                  <a:lumMod val="40000"/>
                  <a:lumOff val="60000"/>
                </a:schemeClr>
              </a:gs>
              <a:gs pos="79600">
                <a:schemeClr val="accent1">
                  <a:lumMod val="20000"/>
                  <a:lumOff val="8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845492" y="2139541"/>
            <a:ext cx="6847113" cy="639291"/>
          </a:xfrm>
          <a:prstGeom prst="homePlate">
            <a:avLst/>
          </a:prstGeom>
          <a:gradFill flip="none" rotWithShape="1">
            <a:gsLst>
              <a:gs pos="0">
                <a:schemeClr val="accent1"/>
              </a:gs>
              <a:gs pos="25000">
                <a:schemeClr val="accent1">
                  <a:lumMod val="40000"/>
                  <a:lumOff val="60000"/>
                </a:schemeClr>
              </a:gs>
              <a:gs pos="98333">
                <a:schemeClr val="bg1"/>
              </a:gs>
              <a:gs pos="75000">
                <a:schemeClr val="accent1">
                  <a:lumMod val="20000"/>
                  <a:lumOff val="80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1693" y="1642261"/>
            <a:ext cx="4724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spcAft>
                <a:spcPts val="600"/>
              </a:spcAft>
            </a:pPr>
            <a:r>
              <a:rPr lang="en-US" sz="1500" b="1" dirty="0">
                <a:solidFill>
                  <a:srgbClr val="FF0000"/>
                </a:solidFill>
                <a:cs typeface="Times New Roman" panose="02020603050405020304" pitchFamily="18" charset="0"/>
              </a:rPr>
              <a:t>Organizational s</a:t>
            </a:r>
            <a:r>
              <a:rPr lang="en-US" sz="15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tructure</a:t>
            </a:r>
            <a:endParaRPr lang="en-US" sz="1400" b="1" i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1694" y="2293922"/>
            <a:ext cx="52904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Aft>
                <a:spcPts val="600"/>
              </a:spcAft>
            </a:pPr>
            <a:r>
              <a:rPr lang="en-US" sz="15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Global brand management</a:t>
            </a:r>
            <a:endParaRPr lang="en-US" sz="15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8279" y="3820851"/>
            <a:ext cx="1391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Aft>
                <a:spcPts val="600"/>
              </a:spcAft>
            </a:pPr>
            <a:r>
              <a:rPr lang="en-US" sz="15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Dimensions of value creation</a:t>
            </a:r>
            <a:endParaRPr lang="en-US" sz="15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16728" y="3820851"/>
            <a:ext cx="13699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Aft>
                <a:spcPts val="600"/>
              </a:spcAft>
            </a:pPr>
            <a:r>
              <a:rPr lang="en-US" sz="15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Customer proposition</a:t>
            </a:r>
            <a:endParaRPr lang="en-US" sz="15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54667" y="3828546"/>
            <a:ext cx="1257483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Aft>
                <a:spcPts val="600"/>
              </a:spcAft>
            </a:pPr>
            <a:r>
              <a:rPr lang="en-US" sz="15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Digital strategy</a:t>
            </a:r>
            <a:endParaRPr lang="en-US" sz="1500" dirty="0">
              <a:solidFill>
                <a:prstClr val="black"/>
              </a:solidFill>
              <a:cs typeface="Times New Roman" panose="02020603050405020304" pitchFamily="18" charset="0"/>
            </a:endParaRPr>
          </a:p>
          <a:p>
            <a:pPr algn="just" defTabSz="457200"/>
            <a:r>
              <a:rPr lang="en-US" sz="1400" i="1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      </a:t>
            </a:r>
            <a:endParaRPr lang="en-US" sz="1400" i="1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2656692">
            <a:off x="6647729" y="2132340"/>
            <a:ext cx="26268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500" b="1" dirty="0">
                <a:solidFill>
                  <a:srgbClr val="FF0000"/>
                </a:solidFill>
                <a:cs typeface="Times New Roman" panose="02020603050405020304" pitchFamily="18" charset="0"/>
              </a:rPr>
              <a:t>Global Brand </a:t>
            </a:r>
          </a:p>
        </p:txBody>
      </p:sp>
      <p:sp>
        <p:nvSpPr>
          <p:cNvPr id="18" name="TextBox 17"/>
          <p:cNvSpPr txBox="1"/>
          <p:nvPr/>
        </p:nvSpPr>
        <p:spPr>
          <a:xfrm rot="8056692">
            <a:off x="6581577" y="4261069"/>
            <a:ext cx="27195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500" b="1" dirty="0">
                <a:solidFill>
                  <a:srgbClr val="FF0000"/>
                </a:solidFill>
                <a:cs typeface="Times New Roman" panose="02020603050405020304" pitchFamily="18" charset="0"/>
              </a:rPr>
              <a:t>Performance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-451250" y="2225312"/>
            <a:ext cx="20249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5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Enabling Structures and Processes</a:t>
            </a:r>
            <a:endParaRPr lang="en-US" sz="15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-370554" y="4013212"/>
            <a:ext cx="1866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500" b="1" dirty="0">
                <a:solidFill>
                  <a:srgbClr val="FF0000"/>
                </a:solidFill>
                <a:cs typeface="Times New Roman" panose="02020603050405020304" pitchFamily="18" charset="0"/>
              </a:rPr>
              <a:t>Global Brand Building</a:t>
            </a:r>
          </a:p>
        </p:txBody>
      </p:sp>
      <p:sp>
        <p:nvSpPr>
          <p:cNvPr id="21" name="Pentagon 20"/>
          <p:cNvSpPr/>
          <p:nvPr/>
        </p:nvSpPr>
        <p:spPr>
          <a:xfrm>
            <a:off x="845492" y="2778831"/>
            <a:ext cx="7612707" cy="577929"/>
          </a:xfrm>
          <a:prstGeom prst="homePlate">
            <a:avLst/>
          </a:prstGeom>
          <a:gradFill>
            <a:gsLst>
              <a:gs pos="0">
                <a:schemeClr val="accent1"/>
              </a:gs>
              <a:gs pos="25000">
                <a:schemeClr val="accent1">
                  <a:lumMod val="40000"/>
                  <a:lumOff val="60000"/>
                </a:schemeClr>
              </a:gs>
              <a:gs pos="99583">
                <a:schemeClr val="bg1"/>
              </a:gs>
              <a:gs pos="75000">
                <a:schemeClr val="accent1">
                  <a:lumMod val="20000"/>
                  <a:lumOff val="80000"/>
                </a:schemeClr>
              </a:gs>
            </a:gsLst>
            <a:lin ang="18900000" scaled="1"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63703" y="2906212"/>
            <a:ext cx="52904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>
              <a:spcAft>
                <a:spcPts val="600"/>
              </a:spcAft>
            </a:pPr>
            <a:r>
              <a:rPr lang="en-US" sz="15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Corporate social </a:t>
            </a:r>
            <a:r>
              <a:rPr lang="en-US" sz="1500" dirty="0">
                <a:solidFill>
                  <a:prstClr val="black"/>
                </a:solidFill>
                <a:cs typeface="Times New Roman" panose="02020603050405020304" pitchFamily="18" charset="0"/>
              </a:rPr>
              <a:t>r</a:t>
            </a:r>
            <a:r>
              <a:rPr lang="en-US" sz="15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esponsibility</a:t>
            </a:r>
            <a:endParaRPr lang="en-US" sz="15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Chevron 8"/>
          <p:cNvSpPr/>
          <p:nvPr/>
        </p:nvSpPr>
        <p:spPr>
          <a:xfrm>
            <a:off x="5646093" y="1489861"/>
            <a:ext cx="3124200" cy="3733800"/>
          </a:xfrm>
          <a:prstGeom prst="chevron">
            <a:avLst>
              <a:gd name="adj" fmla="val 60964"/>
            </a:avLst>
          </a:prstGeom>
          <a:gradFill flip="none" rotWithShape="1">
            <a:gsLst>
              <a:gs pos="80000">
                <a:schemeClr val="accent1">
                  <a:lumMod val="20000"/>
                  <a:lumOff val="80000"/>
                </a:schemeClr>
              </a:gs>
              <a:gs pos="0">
                <a:schemeClr val="accent1"/>
              </a:gs>
              <a:gs pos="25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0" scaled="1"/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2656692">
            <a:off x="6133044" y="2200466"/>
            <a:ext cx="20541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5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Shareholder value</a:t>
            </a:r>
            <a:endParaRPr lang="en-US" sz="15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rot="8056692">
            <a:off x="6235748" y="4176722"/>
            <a:ext cx="19854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5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Global brand equity</a:t>
            </a:r>
            <a:endParaRPr lang="en-US" sz="15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584762" y="3820851"/>
            <a:ext cx="13699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spcAft>
                <a:spcPts val="600"/>
              </a:spcAft>
            </a:pPr>
            <a:r>
              <a:rPr lang="en-US" sz="1500" dirty="0" smtClean="0">
                <a:solidFill>
                  <a:prstClr val="black"/>
                </a:solidFill>
                <a:cs typeface="Times New Roman" panose="02020603050405020304" pitchFamily="18" charset="0"/>
              </a:rPr>
              <a:t>Marketing mix program</a:t>
            </a:r>
            <a:endParaRPr lang="en-US" sz="1500" dirty="0">
              <a:solidFill>
                <a:prstClr val="black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18261"/>
            <a:ext cx="8109305" cy="1143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Global brand value chain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35924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8069" y="557971"/>
            <a:ext cx="5095723" cy="1394636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 smtClean="0"/>
              <a:t>Advantages</a:t>
            </a:r>
          </a:p>
          <a:p>
            <a:r>
              <a:rPr lang="en-US" sz="1400" dirty="0" smtClean="0"/>
              <a:t>True worldwide learning leverages unique strengths of  company being global</a:t>
            </a:r>
          </a:p>
          <a:p>
            <a:r>
              <a:rPr lang="en-US" sz="1400" dirty="0" smtClean="0"/>
              <a:t>Fluid, flexible design</a:t>
            </a:r>
          </a:p>
          <a:p>
            <a:r>
              <a:rPr lang="en-US" sz="1400" dirty="0" smtClean="0"/>
              <a:t>Model of the future? De-emphasis of hierarchical lines fits         21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century and millennials?</a:t>
            </a:r>
          </a:p>
          <a:p>
            <a:r>
              <a:rPr lang="en-US" sz="1400" dirty="0" smtClean="0"/>
              <a:t>Openness to the environment (permeable boundaries) facilitates crowdsourcing</a:t>
            </a:r>
          </a:p>
          <a:p>
            <a:r>
              <a:rPr lang="en-US" sz="1400" dirty="0" smtClean="0"/>
              <a:t>Ability to attract best talent around the world</a:t>
            </a:r>
          </a:p>
          <a:p>
            <a:r>
              <a:rPr lang="en-US" sz="1400" dirty="0" smtClean="0"/>
              <a:t>Symmetric</a:t>
            </a:r>
          </a:p>
          <a:p>
            <a:r>
              <a:rPr lang="en-US" sz="1400" dirty="0" smtClean="0"/>
              <a:t>Easier entry into new markets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66170" y="45186"/>
            <a:ext cx="644095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56A0D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dirty="0" smtClean="0"/>
              <a:t>Network model </a:t>
            </a:r>
            <a:r>
              <a:rPr lang="en-US" sz="2200" dirty="0" smtClean="0"/>
              <a:t>(IBM, Airbnb)</a:t>
            </a:r>
            <a:endParaRPr lang="en-US" sz="2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833" y="209435"/>
            <a:ext cx="3708169" cy="294524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06814" y="3234375"/>
            <a:ext cx="37958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FF0000"/>
                </a:solidFill>
              </a:rPr>
              <a:t>Normative-cultural control (strong)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39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7" name="Content Placeholder 9" descr="Capture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778" y="792120"/>
            <a:ext cx="8891588" cy="5122863"/>
          </a:xfr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1778" y="79744"/>
            <a:ext cx="8153400" cy="990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56A0D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en-US" sz="3000" dirty="0" smtClean="0"/>
              <a:t>Local IBM subsidiaries draw upon the entire web of activities - Germany</a:t>
            </a:r>
          </a:p>
        </p:txBody>
      </p:sp>
    </p:spTree>
    <p:extLst>
      <p:ext uri="{BB962C8B-B14F-4D97-AF65-F5344CB8AC3E}">
        <p14:creationId xmlns:p14="http://schemas.microsoft.com/office/powerpoint/2010/main" val="67041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8069" y="557971"/>
            <a:ext cx="5095723" cy="1394636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 smtClean="0"/>
              <a:t>Advantages</a:t>
            </a:r>
          </a:p>
          <a:p>
            <a:r>
              <a:rPr lang="en-US" sz="1400" dirty="0" smtClean="0"/>
              <a:t>True worldwide learning leverages unique strengths of  company being global</a:t>
            </a:r>
          </a:p>
          <a:p>
            <a:r>
              <a:rPr lang="en-US" sz="1400" dirty="0" smtClean="0"/>
              <a:t>Fluid, flexible design</a:t>
            </a:r>
          </a:p>
          <a:p>
            <a:r>
              <a:rPr lang="en-US" sz="1400" dirty="0" smtClean="0"/>
              <a:t>Model of the future? De-emphasis of hierarchical lines fits         21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century and millennials?</a:t>
            </a:r>
          </a:p>
          <a:p>
            <a:r>
              <a:rPr lang="en-US" sz="1400" dirty="0" smtClean="0"/>
              <a:t>Openness to the environment facilitates crowdsourcing</a:t>
            </a:r>
          </a:p>
          <a:p>
            <a:r>
              <a:rPr lang="en-US" sz="1400" dirty="0" smtClean="0"/>
              <a:t>Ability to attract best talent around the world</a:t>
            </a:r>
          </a:p>
          <a:p>
            <a:r>
              <a:rPr lang="en-US" sz="1400" dirty="0" smtClean="0"/>
              <a:t>Symmetric</a:t>
            </a:r>
          </a:p>
          <a:p>
            <a:r>
              <a:rPr lang="en-US" sz="1400" dirty="0" smtClean="0"/>
              <a:t>Easier entry into new markets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189509" y="3104127"/>
            <a:ext cx="8199941" cy="2958346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75000"/>
              <a:buFont typeface="Wingdings" charset="2"/>
              <a:buChar char=""/>
              <a:defRPr sz="22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600" b="1" dirty="0" smtClean="0"/>
              <a:t>Disadvantages</a:t>
            </a:r>
          </a:p>
          <a:p>
            <a:r>
              <a:rPr lang="en-US" sz="1400" dirty="0" smtClean="0"/>
              <a:t>Lack of experience with this model</a:t>
            </a:r>
          </a:p>
          <a:p>
            <a:r>
              <a:rPr lang="en-US" sz="1400" dirty="0" smtClean="0"/>
              <a:t>Like complex organisms do organizations require hierarchy?</a:t>
            </a:r>
          </a:p>
          <a:p>
            <a:r>
              <a:rPr lang="en-US" sz="1400" dirty="0" smtClean="0"/>
              <a:t>Requires true (not token) diversity in senior management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833" y="209435"/>
            <a:ext cx="3708169" cy="294524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06814" y="3234375"/>
            <a:ext cx="37958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FF0000"/>
                </a:solidFill>
              </a:rPr>
              <a:t>Normative-cultural control (strong)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66170" y="45186"/>
            <a:ext cx="644095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56A0D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dirty="0" smtClean="0"/>
              <a:t>Network model </a:t>
            </a:r>
            <a:r>
              <a:rPr lang="en-US" sz="2200" dirty="0" smtClean="0"/>
              <a:t>(IBM, Airbnb, Bharti Airtel)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77723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04" y="90345"/>
            <a:ext cx="8109305" cy="1143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(Lack of) diversity in top management around the world</a:t>
            </a:r>
            <a:endParaRPr lang="en-US" sz="3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976" y="769303"/>
            <a:ext cx="6770258" cy="5234610"/>
          </a:xfrm>
        </p:spPr>
      </p:pic>
    </p:spTree>
    <p:extLst>
      <p:ext uri="{BB962C8B-B14F-4D97-AF65-F5344CB8AC3E}">
        <p14:creationId xmlns:p14="http://schemas.microsoft.com/office/powerpoint/2010/main" val="403452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8069" y="557971"/>
            <a:ext cx="5095723" cy="1394636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 smtClean="0"/>
              <a:t>Advantages</a:t>
            </a:r>
          </a:p>
          <a:p>
            <a:r>
              <a:rPr lang="en-US" sz="1400" dirty="0" smtClean="0"/>
              <a:t>True worldwide learning leverages unique strengths of  company being global</a:t>
            </a:r>
          </a:p>
          <a:p>
            <a:r>
              <a:rPr lang="en-US" sz="1400" dirty="0" smtClean="0"/>
              <a:t>Fluid, flexible design</a:t>
            </a:r>
          </a:p>
          <a:p>
            <a:r>
              <a:rPr lang="en-US" sz="1400" dirty="0" smtClean="0"/>
              <a:t>Model of the future? De-emphasis of hierarchical lines fits         21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century and millennials?</a:t>
            </a:r>
          </a:p>
          <a:p>
            <a:r>
              <a:rPr lang="en-US" sz="1400" dirty="0" smtClean="0"/>
              <a:t>Openness to the environment facilitates crowdsourcing</a:t>
            </a:r>
          </a:p>
          <a:p>
            <a:r>
              <a:rPr lang="en-US" sz="1400" dirty="0" smtClean="0"/>
              <a:t>Ability to attract best talent around the world</a:t>
            </a:r>
          </a:p>
          <a:p>
            <a:r>
              <a:rPr lang="en-US" sz="1400" dirty="0" smtClean="0"/>
              <a:t>Symmetric</a:t>
            </a:r>
          </a:p>
          <a:p>
            <a:r>
              <a:rPr lang="en-US" sz="1400" dirty="0" smtClean="0"/>
              <a:t>Easier entry into new markets</a:t>
            </a:r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189509" y="3104127"/>
            <a:ext cx="8199941" cy="2958346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75000"/>
              <a:buFont typeface="Wingdings" charset="2"/>
              <a:buChar char=""/>
              <a:defRPr sz="22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600" b="1" dirty="0" smtClean="0"/>
              <a:t>Disadvantages</a:t>
            </a:r>
          </a:p>
          <a:p>
            <a:r>
              <a:rPr lang="en-US" sz="1400" dirty="0" smtClean="0"/>
              <a:t>Lack of experience with this model</a:t>
            </a:r>
          </a:p>
          <a:p>
            <a:r>
              <a:rPr lang="en-US" sz="1400" dirty="0" smtClean="0"/>
              <a:t>Complex organisms and organizations require hierarchy?</a:t>
            </a:r>
          </a:p>
          <a:p>
            <a:r>
              <a:rPr lang="en-US" sz="1400" dirty="0" smtClean="0"/>
              <a:t>Requires </a:t>
            </a:r>
            <a:r>
              <a:rPr lang="en-US" sz="1400" dirty="0"/>
              <a:t>true (not token) diversity </a:t>
            </a:r>
            <a:r>
              <a:rPr lang="en-US" sz="1400" dirty="0" smtClean="0"/>
              <a:t>in senior management </a:t>
            </a:r>
          </a:p>
          <a:p>
            <a:r>
              <a:rPr lang="en-US" sz="1400" dirty="0" smtClean="0"/>
              <a:t>Critically depends on </a:t>
            </a:r>
            <a:r>
              <a:rPr lang="en-US" sz="1400" dirty="0"/>
              <a:t>organizational culture, lateral communication, trust, and shared </a:t>
            </a:r>
            <a:r>
              <a:rPr lang="en-US" sz="1400" dirty="0" smtClean="0"/>
              <a:t>values: </a:t>
            </a:r>
          </a:p>
          <a:p>
            <a:pPr lvl="1"/>
            <a:r>
              <a:rPr lang="en-US" sz="1200" dirty="0" smtClean="0"/>
              <a:t>how many differentiating company values can there be?</a:t>
            </a:r>
          </a:p>
          <a:p>
            <a:pPr lvl="1"/>
            <a:r>
              <a:rPr lang="en-US" sz="1200" dirty="0" smtClean="0"/>
              <a:t>horizontal and egalitarian culture not equally accepted around the world </a:t>
            </a:r>
          </a:p>
          <a:p>
            <a:pPr lvl="1"/>
            <a:r>
              <a:rPr lang="en-US" sz="1200" dirty="0" smtClean="0"/>
              <a:t>intensive lateral communication requires proficiency in common language (typically English)</a:t>
            </a:r>
          </a:p>
          <a:p>
            <a:pPr lvl="1"/>
            <a:r>
              <a:rPr lang="en-US" sz="1200" dirty="0" smtClean="0"/>
              <a:t>communication heavily affected by a manager’s national culture</a:t>
            </a:r>
          </a:p>
          <a:p>
            <a:pPr lvl="1"/>
            <a:r>
              <a:rPr lang="en-US" sz="1200" dirty="0" smtClean="0"/>
              <a:t>managers may not be interested to be so closely identified with the company </a:t>
            </a:r>
            <a:endParaRPr lang="en-US" sz="1400" dirty="0" smtClean="0"/>
          </a:p>
          <a:p>
            <a:r>
              <a:rPr lang="en-US" sz="1400" dirty="0" smtClean="0"/>
              <a:t>Not readily applicable to some classes of MNCs (SOEs!)</a:t>
            </a:r>
          </a:p>
          <a:p>
            <a:r>
              <a:rPr lang="en-US" sz="1400" dirty="0" smtClean="0"/>
              <a:t>Coordination costs are very high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833" y="209435"/>
            <a:ext cx="3708169" cy="294524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506814" y="3234375"/>
            <a:ext cx="37958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FF0000"/>
                </a:solidFill>
              </a:rPr>
              <a:t>Normative-cultural control (strong)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66170" y="45186"/>
            <a:ext cx="644095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56A0D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dirty="0" smtClean="0"/>
              <a:t>Network model </a:t>
            </a:r>
            <a:r>
              <a:rPr lang="en-US" sz="2200" dirty="0" smtClean="0"/>
              <a:t>(IBM, Airbnb, Bharti Airtel)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66226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2" y="89919"/>
            <a:ext cx="7521861" cy="1143000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Evaluating the four organizational solutions to the global brand paradox </a:t>
            </a:r>
            <a:r>
              <a:rPr lang="en-US" sz="2700" dirty="0" smtClean="0"/>
              <a:t>(see also Table 6.1 in the book)</a:t>
            </a:r>
            <a:endParaRPr lang="en-US" sz="27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0842104"/>
              </p:ext>
            </p:extLst>
          </p:nvPr>
        </p:nvGraphicFramePr>
        <p:xfrm>
          <a:off x="151224" y="1400889"/>
          <a:ext cx="8833281" cy="374904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27833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804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6729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8855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4603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Global brand </a:t>
                      </a:r>
                    </a:p>
                    <a:p>
                      <a:r>
                        <a:rPr lang="en-US" dirty="0" smtClean="0"/>
                        <a:t>paradox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Geographical model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Functional model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Matrix</a:t>
                      </a:r>
                      <a:r>
                        <a:rPr lang="en-US" sz="1600" baseline="0" dirty="0" smtClean="0"/>
                        <a:t> </a:t>
                      </a:r>
                    </a:p>
                    <a:p>
                      <a:pPr algn="ctr"/>
                      <a:r>
                        <a:rPr lang="en-US" sz="1600" baseline="0" dirty="0" smtClean="0"/>
                        <a:t>model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Network</a:t>
                      </a:r>
                      <a:r>
                        <a:rPr lang="en-US" sz="1600" baseline="0" dirty="0" smtClean="0"/>
                        <a:t> model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Achieve global brand consistency and efficiency 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Achieve local responsiveness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Achieve worldwide</a:t>
                      </a:r>
                      <a:r>
                        <a:rPr lang="en-US" sz="1700" baseline="0" dirty="0" smtClean="0"/>
                        <a:t> </a:t>
                      </a:r>
                    </a:p>
                    <a:p>
                      <a:r>
                        <a:rPr lang="en-US" sz="1700" baseline="0" dirty="0" smtClean="0"/>
                        <a:t>learning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8958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Achieve speed and </a:t>
                      </a:r>
                    </a:p>
                    <a:p>
                      <a:r>
                        <a:rPr lang="en-US" sz="1700" dirty="0" smtClean="0"/>
                        <a:t>agility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Doability</a:t>
                      </a:r>
                      <a:r>
                        <a:rPr lang="en-US" dirty="0" smtClean="0"/>
                        <a:t> </a:t>
                      </a:r>
                      <a:r>
                        <a:rPr lang="en-US" baseline="0" dirty="0" smtClean="0"/>
                        <a:t>(experience, </a:t>
                      </a:r>
                      <a:r>
                        <a:rPr lang="en-US" dirty="0" smtClean="0"/>
                        <a:t>proven success rate…)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Picture 19" descr="http://www.paradoxproductions.com/pics/tritwo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195" y="118728"/>
            <a:ext cx="896614" cy="117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Triangle 2"/>
          <p:cNvSpPr/>
          <p:nvPr/>
        </p:nvSpPr>
        <p:spPr>
          <a:xfrm>
            <a:off x="2930455" y="3870250"/>
            <a:ext cx="1577747" cy="627321"/>
          </a:xfrm>
          <a:prstGeom prst="rtTriangl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 rot="10800000">
            <a:off x="2990116" y="3870249"/>
            <a:ext cx="1577747" cy="639839"/>
          </a:xfrm>
          <a:prstGeom prst="rt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91423" y="3870250"/>
            <a:ext cx="886634" cy="39212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56A0D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800" dirty="0" smtClean="0">
                <a:solidFill>
                  <a:schemeClr val="tx1"/>
                </a:solidFill>
              </a:rPr>
              <a:t>Global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9" name="Right Triangle 8"/>
          <p:cNvSpPr/>
          <p:nvPr/>
        </p:nvSpPr>
        <p:spPr>
          <a:xfrm>
            <a:off x="4578057" y="3882767"/>
            <a:ext cx="1458279" cy="637405"/>
          </a:xfrm>
          <a:prstGeom prst="rt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9"/>
          <p:cNvSpPr/>
          <p:nvPr/>
        </p:nvSpPr>
        <p:spPr>
          <a:xfrm rot="10800000">
            <a:off x="4535962" y="3870249"/>
            <a:ext cx="1500374" cy="627322"/>
          </a:xfrm>
          <a:prstGeom prst="rtTriangl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996618" y="4147598"/>
            <a:ext cx="886634" cy="39212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56A0D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800" dirty="0" smtClean="0">
                <a:solidFill>
                  <a:schemeClr val="tx1"/>
                </a:solidFill>
              </a:rPr>
              <a:t>Local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97699" y="4181646"/>
            <a:ext cx="886634" cy="39212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56A0D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800" dirty="0" smtClean="0">
                <a:solidFill>
                  <a:schemeClr val="tx1"/>
                </a:solidFill>
              </a:rPr>
              <a:t>Local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160913" y="3880333"/>
            <a:ext cx="875423" cy="38204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56A0D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800" dirty="0">
                <a:solidFill>
                  <a:schemeClr val="tx1"/>
                </a:solidFill>
              </a:rPr>
              <a:t>Global</a:t>
            </a:r>
          </a:p>
        </p:txBody>
      </p:sp>
      <p:sp>
        <p:nvSpPr>
          <p:cNvPr id="14" name="Right Triangle 13"/>
          <p:cNvSpPr/>
          <p:nvPr/>
        </p:nvSpPr>
        <p:spPr>
          <a:xfrm rot="10800000">
            <a:off x="4535961" y="3255445"/>
            <a:ext cx="1500374" cy="627322"/>
          </a:xfrm>
          <a:prstGeom prst="rtTriangle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Triangle 14"/>
          <p:cNvSpPr/>
          <p:nvPr/>
        </p:nvSpPr>
        <p:spPr>
          <a:xfrm>
            <a:off x="4538679" y="3240492"/>
            <a:ext cx="1458279" cy="637405"/>
          </a:xfrm>
          <a:prstGeom prst="rt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5169812" y="3264409"/>
            <a:ext cx="903181" cy="409514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56A0D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800" dirty="0" smtClean="0">
                <a:solidFill>
                  <a:schemeClr val="tx1"/>
                </a:solidFill>
              </a:rPr>
              <a:t>From home country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535959" y="3469166"/>
            <a:ext cx="1279706" cy="511369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56A0D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100" dirty="0" smtClean="0">
                <a:solidFill>
                  <a:schemeClr val="tx1"/>
                </a:solidFill>
              </a:rPr>
              <a:t>From            other countries</a:t>
            </a:r>
            <a:endParaRPr lang="en-US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83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60" y="90345"/>
            <a:ext cx="8109305" cy="1143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A look ahead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929" y="832726"/>
            <a:ext cx="5211615" cy="4383100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600" dirty="0" smtClean="0"/>
              <a:t>To be successful in the future, your organization will need: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 smtClean="0"/>
              <a:t>Speed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 smtClean="0"/>
              <a:t>Economies of scale and scope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 smtClean="0"/>
              <a:t>Consistency</a:t>
            </a:r>
          </a:p>
          <a:p>
            <a:pPr lvl="1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400" dirty="0" smtClean="0"/>
              <a:t>Collaboration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0774" y="105775"/>
            <a:ext cx="2956736" cy="267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0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972" y="95436"/>
            <a:ext cx="8109305" cy="1143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Organizational structure vs. management processes </a:t>
            </a:r>
            <a:endParaRPr lang="en-US" sz="3000" dirty="0"/>
          </a:p>
        </p:txBody>
      </p:sp>
      <p:pic>
        <p:nvPicPr>
          <p:cNvPr id="1026" name="Picture 2" descr="https://s-media-cache-ak0.pinimg.com/736x/4a/39/fa/4a39fac5ea0f9ee23473be003a01408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378" y="804067"/>
            <a:ext cx="4159903" cy="519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14397" y="1442685"/>
            <a:ext cx="1667026" cy="74493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56A0D3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Management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processes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281423" y="1746752"/>
            <a:ext cx="774403" cy="1820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6649271" y="3404007"/>
            <a:ext cx="2008016" cy="74493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56A0D3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Organizational structure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5533275" y="2893671"/>
            <a:ext cx="1013868" cy="6343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123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548" y="29077"/>
            <a:ext cx="8914705" cy="1143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Effective global brand management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883" y="767505"/>
            <a:ext cx="5833800" cy="502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0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65" y="77811"/>
            <a:ext cx="5427468" cy="1143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Assign global brand responsibility and leadership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61" y="1496428"/>
            <a:ext cx="8109305" cy="43831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Brand management team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Brand champion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Top management team</a:t>
            </a:r>
            <a:endParaRPr lang="en-US" dirty="0"/>
          </a:p>
        </p:txBody>
      </p:sp>
      <p:pic>
        <p:nvPicPr>
          <p:cNvPr id="1026" name="Picture 2" descr="Image result for leadersh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370" y="388829"/>
            <a:ext cx="3207596" cy="240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98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7436" y="89918"/>
            <a:ext cx="8109305" cy="1143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The global brand paradox</a:t>
            </a:r>
            <a:endParaRPr lang="en-US" sz="30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64106" y="666642"/>
            <a:ext cx="7487027" cy="3001587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400" dirty="0"/>
              <a:t>The MNC must achieve four goals: </a:t>
            </a:r>
            <a:endParaRPr lang="en-US" sz="2400" dirty="0" smtClean="0"/>
          </a:p>
          <a:p>
            <a:pPr marL="514350" indent="-514350">
              <a:spcAft>
                <a:spcPts val="1200"/>
              </a:spcAft>
              <a:buAutoNum type="arabicParenBoth"/>
            </a:pPr>
            <a:r>
              <a:rPr lang="en-US" sz="2000" dirty="0" smtClean="0"/>
              <a:t>maintain </a:t>
            </a:r>
            <a:r>
              <a:rPr lang="en-US" sz="2000" dirty="0"/>
              <a:t>brand consistency and capture economies of scale and scope across </a:t>
            </a:r>
            <a:r>
              <a:rPr lang="en-US" sz="2000" dirty="0" smtClean="0"/>
              <a:t>borders</a:t>
            </a:r>
            <a:r>
              <a:rPr lang="en-US" sz="2000" dirty="0"/>
              <a:t>;</a:t>
            </a:r>
            <a:endParaRPr lang="en-US" sz="2000" dirty="0" smtClean="0"/>
          </a:p>
          <a:p>
            <a:pPr marL="514350" indent="-514350">
              <a:spcAft>
                <a:spcPts val="1200"/>
              </a:spcAft>
              <a:buAutoNum type="arabicParenBoth"/>
            </a:pPr>
            <a:r>
              <a:rPr lang="en-US" sz="2000" dirty="0" smtClean="0"/>
              <a:t>differentiate the brand proposition, its products </a:t>
            </a:r>
            <a:r>
              <a:rPr lang="en-US" sz="2000" dirty="0"/>
              <a:t>and services where necessary to suit the needs of local </a:t>
            </a:r>
            <a:r>
              <a:rPr lang="en-US" sz="2000" dirty="0" smtClean="0"/>
              <a:t>customers; </a:t>
            </a:r>
          </a:p>
          <a:p>
            <a:pPr marL="514350" indent="-514350">
              <a:spcAft>
                <a:spcPts val="1200"/>
              </a:spcAft>
              <a:buAutoNum type="arabicParenBoth"/>
            </a:pPr>
            <a:r>
              <a:rPr lang="en-US" sz="2000" dirty="0" smtClean="0"/>
              <a:t>leverage </a:t>
            </a:r>
            <a:r>
              <a:rPr lang="en-US" sz="2000" dirty="0"/>
              <a:t>learnings and </a:t>
            </a:r>
            <a:r>
              <a:rPr lang="en-US" sz="2000" dirty="0" smtClean="0"/>
              <a:t>share knowledge between all parts of the company; </a:t>
            </a:r>
          </a:p>
          <a:p>
            <a:pPr marL="514350" indent="-514350">
              <a:buAutoNum type="arabicParenBoth"/>
            </a:pPr>
            <a:r>
              <a:rPr lang="en-US" sz="2000" dirty="0" smtClean="0"/>
              <a:t>- all without letting </a:t>
            </a:r>
            <a:r>
              <a:rPr lang="en-US" sz="2000" dirty="0"/>
              <a:t>complexity get in the way of speed and agility.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4755348"/>
            <a:ext cx="1870384" cy="1273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1941047" y="5105380"/>
            <a:ext cx="610765" cy="43559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75000"/>
              <a:buFont typeface="Wingdings" charset="2"/>
              <a:buChar char=""/>
              <a:defRPr sz="22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 smtClean="0"/>
              <a:t>+</a:t>
            </a:r>
            <a:endParaRPr lang="en-US" sz="2000" dirty="0"/>
          </a:p>
        </p:txBody>
      </p:sp>
      <p:pic>
        <p:nvPicPr>
          <p:cNvPr id="1028" name="Picture 4" descr="http://upload.wikimedia.org/wikipedia/commons/4/45/Bradypodion_pumilum_Cape_chameleon_female_IMG_1767_(cropped)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018" y="4735592"/>
            <a:ext cx="1166282" cy="131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5"/>
          <p:cNvSpPr txBox="1">
            <a:spLocks/>
          </p:cNvSpPr>
          <p:nvPr/>
        </p:nvSpPr>
        <p:spPr>
          <a:xfrm>
            <a:off x="3401250" y="5110335"/>
            <a:ext cx="610765" cy="43559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75000"/>
              <a:buFont typeface="Wingdings" charset="2"/>
              <a:buChar char=""/>
              <a:defRPr sz="22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 smtClean="0"/>
              <a:t>+</a:t>
            </a:r>
            <a:endParaRPr lang="en-US" sz="2000" dirty="0"/>
          </a:p>
        </p:txBody>
      </p:sp>
      <p:pic>
        <p:nvPicPr>
          <p:cNvPr id="1030" name="Picture 6" descr="http://upload.wikimedia.org/wikipedia/commons/3/39/Athene_noctua_(cropped)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897" y="4680630"/>
            <a:ext cx="1291568" cy="131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lea - meaning of drea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791" y="4690276"/>
            <a:ext cx="1503123" cy="110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14" descr="Tiger- Photo#02"/>
          <p:cNvSpPr>
            <a:spLocks noChangeAspect="1" noChangeArrowheads="1"/>
          </p:cNvSpPr>
          <p:nvPr/>
        </p:nvSpPr>
        <p:spPr bwMode="auto">
          <a:xfrm>
            <a:off x="34925" y="-517525"/>
            <a:ext cx="142875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4590548"/>
            <a:ext cx="2133009" cy="139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ontent Placeholder 5"/>
          <p:cNvSpPr txBox="1">
            <a:spLocks/>
          </p:cNvSpPr>
          <p:nvPr/>
        </p:nvSpPr>
        <p:spPr>
          <a:xfrm>
            <a:off x="5011465" y="5147912"/>
            <a:ext cx="610765" cy="43559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75000"/>
              <a:buFont typeface="Wingdings" charset="2"/>
              <a:buChar char=""/>
              <a:defRPr sz="22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 smtClean="0"/>
              <a:t>+</a:t>
            </a:r>
            <a:endParaRPr lang="en-US" sz="2000" dirty="0"/>
          </a:p>
        </p:txBody>
      </p:sp>
      <p:sp>
        <p:nvSpPr>
          <p:cNvPr id="20" name="Content Placeholder 5"/>
          <p:cNvSpPr txBox="1">
            <a:spLocks/>
          </p:cNvSpPr>
          <p:nvPr/>
        </p:nvSpPr>
        <p:spPr>
          <a:xfrm>
            <a:off x="6475460" y="5114671"/>
            <a:ext cx="610765" cy="43559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75000"/>
              <a:buFont typeface="Wingdings" charset="2"/>
              <a:buChar char=""/>
              <a:defRPr sz="22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/>
              <a:t>=</a:t>
            </a:r>
            <a:endParaRPr lang="en-US" sz="2000" dirty="0"/>
          </a:p>
        </p:txBody>
      </p:sp>
      <p:pic>
        <p:nvPicPr>
          <p:cNvPr id="1043" name="Picture 19" descr="http://www.paradoxproductions.com/pics/tritwo.gif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982" y="-20335"/>
            <a:ext cx="1377427" cy="180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upload.wikimedia.org/wikipedia/commons/d/d9/Florida_Box_Turtle_Digon3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1" y="4680630"/>
            <a:ext cx="2133008" cy="121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49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60" y="90345"/>
            <a:ext cx="8109305" cy="1143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When is TMT most effective?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82" y="1015606"/>
            <a:ext cx="4794496" cy="438310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sz="2600" dirty="0" smtClean="0"/>
              <a:t>Deliberation combined with a chairman who is clearly in charge</a:t>
            </a:r>
          </a:p>
          <a:p>
            <a:pPr>
              <a:spcAft>
                <a:spcPts val="1800"/>
              </a:spcAft>
            </a:pPr>
            <a:r>
              <a:rPr lang="en-US" sz="2600" dirty="0" smtClean="0"/>
              <a:t>Functional and gender diversity</a:t>
            </a:r>
          </a:p>
          <a:p>
            <a:pPr>
              <a:spcAft>
                <a:spcPts val="1800"/>
              </a:spcAft>
            </a:pPr>
            <a:r>
              <a:rPr lang="en-US" sz="2600" dirty="0" smtClean="0"/>
              <a:t>Cultural diversity</a:t>
            </a:r>
            <a:endParaRPr lang="en-US" sz="2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4457" y="125900"/>
            <a:ext cx="3040488" cy="202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67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34" y="100548"/>
            <a:ext cx="8109305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Coordinating mechanisms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2339" y="920934"/>
            <a:ext cx="7461661" cy="4383100"/>
          </a:xfrm>
        </p:spPr>
        <p:txBody>
          <a:bodyPr/>
          <a:lstStyle/>
          <a:p>
            <a:pPr marL="0" indent="0">
              <a:buNone/>
            </a:pPr>
            <a:r>
              <a:rPr lang="en-US" sz="2600" dirty="0" smtClean="0"/>
              <a:t>Centralization: </a:t>
            </a:r>
          </a:p>
          <a:p>
            <a:pPr marL="0" indent="339725">
              <a:buNone/>
            </a:pPr>
            <a:r>
              <a:rPr lang="en-US" sz="2600" dirty="0" smtClean="0"/>
              <a:t>“</a:t>
            </a:r>
            <a:r>
              <a:rPr lang="en-US" sz="2600" i="1" dirty="0" smtClean="0"/>
              <a:t>Who decides?</a:t>
            </a:r>
            <a:r>
              <a:rPr lang="en-US" sz="2600" dirty="0" smtClean="0"/>
              <a:t>”</a:t>
            </a:r>
          </a:p>
          <a:p>
            <a:pPr marL="0" indent="339725">
              <a:buNone/>
            </a:pPr>
            <a:endParaRPr lang="en-US" sz="2600" dirty="0"/>
          </a:p>
          <a:p>
            <a:pPr marL="0" indent="339725">
              <a:buNone/>
            </a:pPr>
            <a:endParaRPr lang="en-US" sz="2600" dirty="0" smtClean="0"/>
          </a:p>
          <a:p>
            <a:pPr marL="3148013" indent="0">
              <a:buNone/>
            </a:pPr>
            <a:r>
              <a:rPr lang="en-US" sz="2600" dirty="0" smtClean="0"/>
              <a:t>Formalization: </a:t>
            </a:r>
          </a:p>
          <a:p>
            <a:pPr marL="3148013" indent="0">
              <a:buNone/>
            </a:pPr>
            <a:r>
              <a:rPr lang="en-US" sz="2600" dirty="0" smtClean="0"/>
              <a:t>“</a:t>
            </a:r>
            <a:r>
              <a:rPr lang="en-US" sz="2600" i="1" dirty="0" smtClean="0"/>
              <a:t>How is the decision made</a:t>
            </a:r>
            <a:r>
              <a:rPr lang="en-US" sz="2600" dirty="0" smtClean="0"/>
              <a:t>”</a:t>
            </a:r>
          </a:p>
          <a:p>
            <a:endParaRPr lang="en-US" sz="2600" dirty="0" smtClean="0"/>
          </a:p>
          <a:p>
            <a:pPr marL="0" indent="0">
              <a:buNone/>
            </a:pPr>
            <a:endParaRPr lang="en-US" sz="2600" dirty="0" smtClean="0"/>
          </a:p>
          <a:p>
            <a:pPr marL="0" indent="0">
              <a:buNone/>
            </a:pPr>
            <a:r>
              <a:rPr lang="en-US" sz="2600" dirty="0" smtClean="0"/>
              <a:t>Normative-cultural control: </a:t>
            </a:r>
          </a:p>
          <a:p>
            <a:pPr marL="0" indent="0">
              <a:buNone/>
            </a:pPr>
            <a:r>
              <a:rPr lang="en-US" sz="2600" dirty="0" smtClean="0"/>
              <a:t>“</a:t>
            </a:r>
            <a:r>
              <a:rPr lang="en-US" sz="2600" i="1" dirty="0" smtClean="0"/>
              <a:t>What binds us together?”</a:t>
            </a:r>
            <a:endParaRPr lang="en-US" sz="26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637" y="2702865"/>
            <a:ext cx="2183097" cy="1484029"/>
          </a:xfrm>
          <a:prstGeom prst="rect">
            <a:avLst/>
          </a:prstGeom>
        </p:spPr>
      </p:pic>
      <p:pic>
        <p:nvPicPr>
          <p:cNvPr id="1029" name="Picture 5" descr="http://bryaneisenberg.com/wp-content/uploads/2012/09/bigstock-Organizational-Culture-Analys-6691350.jpe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569" y="4348715"/>
            <a:ext cx="2355002" cy="157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img1.wikia.nocookie.net/__cb20140713134233/jurassicpark/images/d/d0/Pyramid_to_linear_hierarchy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477" y="816898"/>
            <a:ext cx="1709142" cy="149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767619" y="1553331"/>
            <a:ext cx="0" cy="356364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96958" y="1068885"/>
            <a:ext cx="1585381" cy="7225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56A0D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300" dirty="0">
                <a:solidFill>
                  <a:schemeClr val="tx1"/>
                </a:solidFill>
              </a:rPr>
              <a:t>Least </a:t>
            </a:r>
            <a:r>
              <a:rPr lang="en-US" sz="1300" dirty="0" smtClean="0">
                <a:solidFill>
                  <a:schemeClr val="tx1"/>
                </a:solidFill>
              </a:rPr>
              <a:t>“expensive” to institutionalize</a:t>
            </a:r>
            <a:endParaRPr lang="en-US" sz="1300" dirty="0">
              <a:solidFill>
                <a:schemeClr val="tx1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7434" y="5126498"/>
            <a:ext cx="1474666" cy="7225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56A0D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300" dirty="0" smtClean="0">
                <a:solidFill>
                  <a:schemeClr val="tx1"/>
                </a:solidFill>
              </a:rPr>
              <a:t>Most “expensive” to </a:t>
            </a:r>
            <a:r>
              <a:rPr lang="en-US" sz="1300" dirty="0">
                <a:solidFill>
                  <a:schemeClr val="tx1"/>
                </a:solidFill>
              </a:rPr>
              <a:t>institutionalize</a:t>
            </a:r>
          </a:p>
        </p:txBody>
      </p:sp>
    </p:spTree>
    <p:extLst>
      <p:ext uri="{BB962C8B-B14F-4D97-AF65-F5344CB8AC3E}">
        <p14:creationId xmlns:p14="http://schemas.microsoft.com/office/powerpoint/2010/main" val="152383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60" y="44625"/>
            <a:ext cx="4772703" cy="1143000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Diagnosing the use of coordinating mechanisms by </a:t>
            </a:r>
            <a:r>
              <a:rPr lang="en-US" sz="3000" i="1" dirty="0" smtClean="0"/>
              <a:t>your</a:t>
            </a:r>
            <a:r>
              <a:rPr lang="en-US" sz="3000" dirty="0" smtClean="0"/>
              <a:t> company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814" y="147535"/>
            <a:ext cx="3943350" cy="55340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958" y="5644984"/>
            <a:ext cx="3790950" cy="685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836" y="1450174"/>
            <a:ext cx="3647623" cy="1110146"/>
          </a:xfrm>
          <a:prstGeom prst="rect">
            <a:avLst/>
          </a:prstGeom>
        </p:spPr>
      </p:pic>
      <p:sp>
        <p:nvSpPr>
          <p:cNvPr id="7" name="Content Placeholder 4"/>
          <p:cNvSpPr>
            <a:spLocks noGrp="1"/>
          </p:cNvSpPr>
          <p:nvPr>
            <p:ph idx="1"/>
          </p:nvPr>
        </p:nvSpPr>
        <p:spPr>
          <a:xfrm>
            <a:off x="372493" y="2921686"/>
            <a:ext cx="3177932" cy="3066198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 smtClean="0"/>
              <a:t>Purposes</a:t>
            </a:r>
          </a:p>
          <a:p>
            <a:r>
              <a:rPr lang="en-US" sz="1400" dirty="0" smtClean="0"/>
              <a:t>Examine whether managers at HQ and executives in the field have similar or different perceptions</a:t>
            </a:r>
          </a:p>
          <a:p>
            <a:r>
              <a:rPr lang="en-US" sz="1400" dirty="0" smtClean="0"/>
              <a:t>Compare the scores for your company with those of your competitors. </a:t>
            </a:r>
          </a:p>
          <a:p>
            <a:r>
              <a:rPr lang="en-US" sz="1400" dirty="0" smtClean="0"/>
              <a:t>Benchmark use of coordinating mechanisms versus the four generic organizational models (Table 6.1)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2442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04" y="81201"/>
            <a:ext cx="8109305" cy="1143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Organizational models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045" y="983369"/>
            <a:ext cx="5656899" cy="428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8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1325" y="787956"/>
            <a:ext cx="3177932" cy="3066198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 smtClean="0"/>
              <a:t>Advantages</a:t>
            </a:r>
          </a:p>
          <a:p>
            <a:r>
              <a:rPr lang="en-US" sz="1400" dirty="0" smtClean="0"/>
              <a:t>Allows </a:t>
            </a:r>
            <a:r>
              <a:rPr lang="en-US" sz="1400" dirty="0"/>
              <a:t>individual subsidiaries great independence, untrammeled by dictates from above (centralization) or constraining common rules and procedures (formalization). </a:t>
            </a:r>
            <a:endParaRPr lang="en-US" sz="1400" dirty="0" smtClean="0"/>
          </a:p>
          <a:p>
            <a:r>
              <a:rPr lang="en-US" sz="1400" dirty="0" smtClean="0"/>
              <a:t>Allows </a:t>
            </a:r>
            <a:r>
              <a:rPr lang="en-US" sz="1400" dirty="0"/>
              <a:t>for local experimentation and facilitates rapid response to changes in local market conditions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Attractive for local talent </a:t>
            </a:r>
            <a:endParaRPr lang="en-US" sz="1400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248165" y="4016998"/>
            <a:ext cx="8057316" cy="162759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75000"/>
              <a:buFont typeface="Wingdings" charset="2"/>
              <a:buChar char=""/>
              <a:defRPr sz="22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600" b="1" dirty="0" smtClean="0"/>
              <a:t>Disadvantages</a:t>
            </a:r>
          </a:p>
          <a:p>
            <a:r>
              <a:rPr lang="en-US" sz="1400" dirty="0" smtClean="0"/>
              <a:t>Unless </a:t>
            </a:r>
            <a:r>
              <a:rPr lang="en-US" sz="1400" dirty="0"/>
              <a:t>local </a:t>
            </a:r>
            <a:r>
              <a:rPr lang="en-US" sz="1400" dirty="0" smtClean="0"/>
              <a:t>brand managers </a:t>
            </a:r>
            <a:r>
              <a:rPr lang="en-US" sz="1400" dirty="0"/>
              <a:t>have fully absorbed corporate goals and the global brand identity, local </a:t>
            </a:r>
            <a:r>
              <a:rPr lang="en-US" sz="1400" dirty="0" smtClean="0"/>
              <a:t>experimentation will </a:t>
            </a:r>
            <a:r>
              <a:rPr lang="en-US" sz="1400" dirty="0"/>
              <a:t>lead to brand anarchy, </a:t>
            </a:r>
            <a:r>
              <a:rPr lang="en-US" sz="1400" dirty="0" smtClean="0"/>
              <a:t>and diseconomies </a:t>
            </a:r>
            <a:r>
              <a:rPr lang="en-US" sz="1400" dirty="0"/>
              <a:t>of scale and </a:t>
            </a:r>
            <a:r>
              <a:rPr lang="en-US" sz="1400" dirty="0" smtClean="0"/>
              <a:t>scope</a:t>
            </a:r>
          </a:p>
          <a:p>
            <a:r>
              <a:rPr lang="en-US" sz="1400" dirty="0" smtClean="0"/>
              <a:t>COMET sources of global brand value not leveraged</a:t>
            </a:r>
          </a:p>
          <a:p>
            <a:r>
              <a:rPr lang="en-US" sz="1400" dirty="0" smtClean="0"/>
              <a:t>No transnational learning – “reinventing the wheel”</a:t>
            </a: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50860" y="78574"/>
            <a:ext cx="9138860" cy="114300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56A0D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600" dirty="0" smtClean="0"/>
              <a:t>Geographical model </a:t>
            </a:r>
            <a:r>
              <a:rPr lang="en-US" sz="2200" dirty="0" smtClean="0"/>
              <a:t>(Kimberly-Clark, Haier, Unilever Food division in case)</a:t>
            </a:r>
            <a:r>
              <a:rPr lang="en-US" sz="2600" dirty="0" smtClean="0"/>
              <a:t> </a:t>
            </a:r>
            <a:br>
              <a:rPr lang="en-US" sz="2600" dirty="0" smtClean="0"/>
            </a:br>
            <a:endParaRPr lang="en-US" sz="2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401" y="653688"/>
            <a:ext cx="5052796" cy="29239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20290" y="3678444"/>
            <a:ext cx="37958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FF0000"/>
                </a:solidFill>
              </a:rPr>
              <a:t>Normative-cultural control (weak)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20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7436" y="87718"/>
            <a:ext cx="8109305" cy="1143000"/>
          </a:xfrm>
        </p:spPr>
        <p:txBody>
          <a:bodyPr>
            <a:normAutofit/>
          </a:bodyPr>
          <a:lstStyle/>
          <a:p>
            <a:r>
              <a:rPr lang="en-US" sz="2600" dirty="0" smtClean="0"/>
              <a:t>Functional model </a:t>
            </a:r>
            <a:r>
              <a:rPr lang="en-US" sz="2200" dirty="0" smtClean="0"/>
              <a:t>(Samsung, Ikea, Roman Catholic Church) 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5664" y="783566"/>
            <a:ext cx="3963566" cy="1394636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 smtClean="0"/>
              <a:t>Advantages</a:t>
            </a:r>
          </a:p>
          <a:p>
            <a:r>
              <a:rPr lang="en-US" sz="1400" dirty="0" smtClean="0"/>
              <a:t>Ensures brand consistency</a:t>
            </a:r>
          </a:p>
          <a:p>
            <a:r>
              <a:rPr lang="en-US" sz="1400" dirty="0" smtClean="0"/>
              <a:t>Allows for economies of scale and scope</a:t>
            </a:r>
          </a:p>
          <a:p>
            <a:r>
              <a:rPr lang="en-US" sz="1400" dirty="0" smtClean="0"/>
              <a:t>Efficient and rapid new product introduction</a:t>
            </a:r>
          </a:p>
          <a:p>
            <a:r>
              <a:rPr lang="en-US" sz="1400" dirty="0" smtClean="0"/>
              <a:t>Allows for rapid dissemination of best practices from the home country</a:t>
            </a:r>
          </a:p>
          <a:p>
            <a:r>
              <a:rPr lang="en-US" sz="1400" dirty="0" smtClean="0"/>
              <a:t>Many COMET facets maximized, especially O1, O2, M2, E1, E2, T1.</a:t>
            </a:r>
          </a:p>
          <a:p>
            <a:endParaRPr lang="en-US" sz="1400" dirty="0" smtClean="0"/>
          </a:p>
          <a:p>
            <a:endParaRPr lang="en-US" sz="1400" dirty="0" smtClean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225664" y="3429026"/>
            <a:ext cx="8461137" cy="162759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75000"/>
              <a:buFont typeface="Wingdings" charset="2"/>
              <a:buChar char=""/>
              <a:defRPr sz="22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600" b="1" dirty="0" smtClean="0"/>
              <a:t>Disadvantages</a:t>
            </a:r>
          </a:p>
          <a:p>
            <a:r>
              <a:rPr lang="en-US" sz="1400" dirty="0" smtClean="0"/>
              <a:t>Associated with many marketing “blunders”</a:t>
            </a:r>
          </a:p>
          <a:p>
            <a:r>
              <a:rPr lang="en-US" sz="1400" dirty="0" smtClean="0"/>
              <a:t>Loss of local market opportunities</a:t>
            </a:r>
          </a:p>
          <a:p>
            <a:r>
              <a:rPr lang="en-US" sz="1400" dirty="0" smtClean="0"/>
              <a:t>Difficult to attract local talent</a:t>
            </a:r>
          </a:p>
          <a:p>
            <a:r>
              <a:rPr lang="en-US" sz="1400" dirty="0" smtClean="0"/>
              <a:t>Risks political backlash in ‘sensitive’ industries</a:t>
            </a:r>
          </a:p>
          <a:p>
            <a:r>
              <a:rPr lang="en-US" sz="1400" dirty="0" smtClean="0"/>
              <a:t>No organizational learning from other countries – low score on COMET facets M3, T2, T3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330" y="760050"/>
            <a:ext cx="4684749" cy="3140740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/>
        </p:nvSpPr>
        <p:spPr>
          <a:xfrm>
            <a:off x="4875632" y="4065001"/>
            <a:ext cx="8109305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56A0D3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75632" y="3904270"/>
            <a:ext cx="37958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600" dirty="0" smtClean="0">
                <a:solidFill>
                  <a:srgbClr val="FF0000"/>
                </a:solidFill>
              </a:rPr>
              <a:t>Centralization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30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28415" y="688360"/>
            <a:ext cx="4627394" cy="1394636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 smtClean="0"/>
              <a:t>Advantages</a:t>
            </a:r>
          </a:p>
          <a:p>
            <a:r>
              <a:rPr lang="en-US" sz="1400" dirty="0" smtClean="0"/>
              <a:t>Combines strengths of geographical and functional model </a:t>
            </a:r>
            <a:r>
              <a:rPr lang="en-US" sz="1400" dirty="0"/>
              <a:t>by giving equal power and responsibilities to functions and </a:t>
            </a:r>
            <a:r>
              <a:rPr lang="en-US" sz="1400" dirty="0" smtClean="0"/>
              <a:t>geography</a:t>
            </a:r>
          </a:p>
          <a:p>
            <a:r>
              <a:rPr lang="en-US" sz="1400" dirty="0" smtClean="0"/>
              <a:t>Greater receptivity to learnings from local markets</a:t>
            </a:r>
          </a:p>
          <a:p>
            <a:r>
              <a:rPr lang="en-US" sz="1400" dirty="0" smtClean="0"/>
              <a:t>Ability to attract global talent</a:t>
            </a:r>
          </a:p>
          <a:p>
            <a:r>
              <a:rPr lang="en-US" sz="1400" dirty="0" smtClean="0"/>
              <a:t>Simultaneously addresses global consistency and efficiency, and </a:t>
            </a:r>
            <a:r>
              <a:rPr lang="en-US" sz="1400" dirty="0"/>
              <a:t>local </a:t>
            </a:r>
            <a:r>
              <a:rPr lang="en-US" sz="1400" dirty="0" smtClean="0"/>
              <a:t>responsiveness</a:t>
            </a:r>
          </a:p>
          <a:p>
            <a:endParaRPr lang="en-US" sz="1400" dirty="0" smtClean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189153" y="2747436"/>
            <a:ext cx="8012936" cy="162759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75000"/>
              <a:buFont typeface="Wingdings" charset="2"/>
              <a:buChar char=""/>
              <a:defRPr sz="22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600" b="1" dirty="0" smtClean="0"/>
              <a:t>Disadvantages</a:t>
            </a:r>
          </a:p>
          <a:p>
            <a:r>
              <a:rPr lang="en-US" sz="1400" dirty="0" smtClean="0"/>
              <a:t>Organizational structure may become unmanageably complex</a:t>
            </a:r>
          </a:p>
          <a:p>
            <a:r>
              <a:rPr lang="en-US" sz="1400" dirty="0" smtClean="0"/>
              <a:t>Conflicting objectives of the two bosses</a:t>
            </a:r>
          </a:p>
          <a:p>
            <a:r>
              <a:rPr lang="en-US" sz="1400" dirty="0" smtClean="0"/>
              <a:t>Slow; numerous </a:t>
            </a:r>
            <a:r>
              <a:rPr lang="en-US" sz="1400" dirty="0"/>
              <a:t>conflict resolution mechanisms have to be put in place, particularly committees, meetings, and task </a:t>
            </a:r>
            <a:r>
              <a:rPr lang="en-US" sz="1400" dirty="0" smtClean="0"/>
              <a:t>forces </a:t>
            </a:r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128415" y="4024773"/>
            <a:ext cx="7934121" cy="162759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75000"/>
              <a:buFont typeface="Wingdings" charset="2"/>
              <a:buChar char=""/>
              <a:defRPr sz="22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/>
              <a:t>Committee decisions often mean </a:t>
            </a:r>
            <a:r>
              <a:rPr lang="en-US" sz="1400" dirty="0"/>
              <a:t>nobody is </a:t>
            </a:r>
            <a:r>
              <a:rPr lang="en-US" sz="1400" dirty="0" smtClean="0"/>
              <a:t>responsible </a:t>
            </a:r>
          </a:p>
          <a:p>
            <a:r>
              <a:rPr lang="en-US" sz="1400" dirty="0" smtClean="0"/>
              <a:t>Coordination </a:t>
            </a:r>
            <a:r>
              <a:rPr lang="en-US" sz="1400" dirty="0"/>
              <a:t>costs </a:t>
            </a:r>
            <a:r>
              <a:rPr lang="en-US" sz="1400" dirty="0" smtClean="0"/>
              <a:t>- </a:t>
            </a:r>
            <a:r>
              <a:rPr lang="en-US" sz="1400" dirty="0"/>
              <a:t>such as travel, communication, time spent in meetings and delays in making decisions – can rise very rapidly </a:t>
            </a:r>
            <a:endParaRPr lang="en-US" sz="1400" dirty="0" smtClean="0"/>
          </a:p>
          <a:p>
            <a:r>
              <a:rPr lang="en-US" sz="1400" dirty="0" smtClean="0"/>
              <a:t>To </a:t>
            </a:r>
            <a:r>
              <a:rPr lang="en-US" sz="1400" dirty="0"/>
              <a:t>satisfy their ‘two bosses,’ managers may adopt middle-of-the-road solutions, ultimately leading to mediocre decisions, which satisfy neither the demand for global efficiency nor the need for and local </a:t>
            </a:r>
            <a:r>
              <a:rPr lang="en-US" sz="1400" dirty="0" smtClean="0"/>
              <a:t>responsiveness</a:t>
            </a:r>
          </a:p>
          <a:p>
            <a:r>
              <a:rPr lang="en-US" sz="1400" dirty="0" smtClean="0"/>
              <a:t>Asymmetric: typically, one of the two matrix dimensions dominates in practice</a:t>
            </a:r>
          </a:p>
          <a:p>
            <a:r>
              <a:rPr lang="en-US" sz="1400" dirty="0" smtClean="0"/>
              <a:t>Some worldwide learning takes place but no good mechanisms for sharing learnings laterally</a:t>
            </a:r>
          </a:p>
          <a:p>
            <a:endParaRPr lang="en-US" sz="1400" dirty="0"/>
          </a:p>
          <a:p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362" y="170302"/>
            <a:ext cx="4109085" cy="26747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48177" y="2845083"/>
            <a:ext cx="37958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1600" dirty="0" smtClean="0">
                <a:solidFill>
                  <a:srgbClr val="FF0000"/>
                </a:solidFill>
              </a:rPr>
              <a:t>Formalization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55538" y="85968"/>
            <a:ext cx="6052654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56A0D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600" dirty="0" smtClean="0"/>
              <a:t>Matrix model </a:t>
            </a:r>
            <a:r>
              <a:rPr lang="en-US" sz="2200" dirty="0" smtClean="0"/>
              <a:t>(Philips, Schlumberger, P&amp;G) </a:t>
            </a:r>
          </a:p>
        </p:txBody>
      </p:sp>
    </p:spTree>
    <p:extLst>
      <p:ext uri="{BB962C8B-B14F-4D97-AF65-F5344CB8AC3E}">
        <p14:creationId xmlns:p14="http://schemas.microsoft.com/office/powerpoint/2010/main" val="323629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056" y="136065"/>
            <a:ext cx="8109305" cy="1143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Attacking the matrix</a:t>
            </a:r>
            <a:endParaRPr lang="en-US" sz="3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772630"/>
            <a:ext cx="8108950" cy="4303280"/>
          </a:xfrm>
        </p:spPr>
      </p:pic>
      <p:sp>
        <p:nvSpPr>
          <p:cNvPr id="7" name="Content Placeholder 4"/>
          <p:cNvSpPr txBox="1">
            <a:spLocks/>
          </p:cNvSpPr>
          <p:nvPr/>
        </p:nvSpPr>
        <p:spPr>
          <a:xfrm>
            <a:off x="503319" y="5588855"/>
            <a:ext cx="2157585" cy="35474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75000"/>
              <a:buFont typeface="Wingdings" charset="2"/>
              <a:buChar char=""/>
              <a:defRPr sz="22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400" dirty="0" smtClean="0"/>
              <a:t>Pages 33, 45</a:t>
            </a:r>
          </a:p>
          <a:p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410398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7B9E2F759E114B8B1A556110CA9A6E" ma:contentTypeVersion="0" ma:contentTypeDescription="Create a new document." ma:contentTypeScope="" ma:versionID="a7d087293174a4813ba6f2b1d145de3a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38A9D451-890A-40EF-BF6B-DABA5B6A2918}">
  <ds:schemaRefs>
    <ds:schemaRef ds:uri="http://purl.org/dc/terms/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45127AB-D2E7-4228-B4B8-09DF22596D7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DC7EFF9-87C5-463E-810E-89C4D3F408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43626</TotalTime>
  <Words>1084</Words>
  <Application>Microsoft Office PowerPoint</Application>
  <PresentationFormat>On-screen Show (4:3)</PresentationFormat>
  <Paragraphs>176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Times New Roman</vt:lpstr>
      <vt:lpstr>Wingdings</vt:lpstr>
      <vt:lpstr>Office Theme</vt:lpstr>
      <vt:lpstr>1_Office Theme</vt:lpstr>
      <vt:lpstr>Global brand value chain</vt:lpstr>
      <vt:lpstr>The global brand paradox</vt:lpstr>
      <vt:lpstr>Coordinating mechanisms</vt:lpstr>
      <vt:lpstr>Diagnosing the use of coordinating mechanisms by your company</vt:lpstr>
      <vt:lpstr>Organizational models</vt:lpstr>
      <vt:lpstr>PowerPoint Presentation</vt:lpstr>
      <vt:lpstr>Functional model (Samsung, Ikea, Roman Catholic Church)  </vt:lpstr>
      <vt:lpstr>PowerPoint Presentation</vt:lpstr>
      <vt:lpstr>Attacking the matrix</vt:lpstr>
      <vt:lpstr>PowerPoint Presentation</vt:lpstr>
      <vt:lpstr>PowerPoint Presentation</vt:lpstr>
      <vt:lpstr>PowerPoint Presentation</vt:lpstr>
      <vt:lpstr>(Lack of) diversity in top management around the world</vt:lpstr>
      <vt:lpstr>PowerPoint Presentation</vt:lpstr>
      <vt:lpstr>Evaluating the four organizational solutions to the global brand paradox (see also Table 6.1 in the book)</vt:lpstr>
      <vt:lpstr>A look ahead</vt:lpstr>
      <vt:lpstr>Organizational structure vs. management processes </vt:lpstr>
      <vt:lpstr>Effective global brand management</vt:lpstr>
      <vt:lpstr>Assign global brand responsibility and leadership</vt:lpstr>
      <vt:lpstr>When is TMT most effective?</vt:lpstr>
    </vt:vector>
  </TitlesOfParts>
  <Company>Mellonaid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4: Black Title Slide, Old Well</dc:title>
  <dc:creator>Ben Schwabauer</dc:creator>
  <cp:lastModifiedBy>Nick Didow</cp:lastModifiedBy>
  <cp:revision>783</cp:revision>
  <cp:lastPrinted>2016-09-15T18:16:09Z</cp:lastPrinted>
  <dcterms:created xsi:type="dcterms:W3CDTF">2010-08-24T14:59:53Z</dcterms:created>
  <dcterms:modified xsi:type="dcterms:W3CDTF">2017-11-16T12:23:06Z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0x010100FD7B9E2F759E114B8B1A556110CA9A6E</vt:lpwstr>
  </property>
</Properties>
</file>