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75"/>
  </p:notesMasterIdLst>
  <p:handoutMasterIdLst>
    <p:handoutMasterId r:id="rId76"/>
  </p:handoutMasterIdLst>
  <p:sldIdLst>
    <p:sldId id="256" r:id="rId3"/>
    <p:sldId id="259" r:id="rId4"/>
    <p:sldId id="257" r:id="rId5"/>
    <p:sldId id="385" r:id="rId6"/>
    <p:sldId id="527" r:id="rId7"/>
    <p:sldId id="532" r:id="rId8"/>
    <p:sldId id="383" r:id="rId9"/>
    <p:sldId id="478" r:id="rId10"/>
    <p:sldId id="501" r:id="rId11"/>
    <p:sldId id="523" r:id="rId12"/>
    <p:sldId id="388" r:id="rId13"/>
    <p:sldId id="498" r:id="rId14"/>
    <p:sldId id="390" r:id="rId15"/>
    <p:sldId id="389" r:id="rId16"/>
    <p:sldId id="499" r:id="rId17"/>
    <p:sldId id="333" r:id="rId18"/>
    <p:sldId id="392" r:id="rId19"/>
    <p:sldId id="334" r:id="rId20"/>
    <p:sldId id="393" r:id="rId21"/>
    <p:sldId id="337" r:id="rId22"/>
    <p:sldId id="408" r:id="rId23"/>
    <p:sldId id="483" r:id="rId24"/>
    <p:sldId id="405" r:id="rId25"/>
    <p:sldId id="406" r:id="rId26"/>
    <p:sldId id="524" r:id="rId27"/>
    <p:sldId id="407" r:id="rId28"/>
    <p:sldId id="404" r:id="rId29"/>
    <p:sldId id="449" r:id="rId30"/>
    <p:sldId id="472" r:id="rId31"/>
    <p:sldId id="338" r:id="rId32"/>
    <p:sldId id="339" r:id="rId33"/>
    <p:sldId id="358" r:id="rId34"/>
    <p:sldId id="533" r:id="rId35"/>
    <p:sldId id="536" r:id="rId36"/>
    <p:sldId id="531" r:id="rId37"/>
    <p:sldId id="396" r:id="rId38"/>
    <p:sldId id="399" r:id="rId39"/>
    <p:sldId id="502" r:id="rId40"/>
    <p:sldId id="503" r:id="rId41"/>
    <p:sldId id="504" r:id="rId42"/>
    <p:sldId id="505" r:id="rId43"/>
    <p:sldId id="508" r:id="rId44"/>
    <p:sldId id="509" r:id="rId45"/>
    <p:sldId id="506" r:id="rId46"/>
    <p:sldId id="507" r:id="rId47"/>
    <p:sldId id="516" r:id="rId48"/>
    <p:sldId id="517" r:id="rId49"/>
    <p:sldId id="518" r:id="rId50"/>
    <p:sldId id="519" r:id="rId51"/>
    <p:sldId id="510" r:id="rId52"/>
    <p:sldId id="511" r:id="rId53"/>
    <p:sldId id="512" r:id="rId54"/>
    <p:sldId id="513" r:id="rId55"/>
    <p:sldId id="525" r:id="rId56"/>
    <p:sldId id="526" r:id="rId57"/>
    <p:sldId id="534" r:id="rId58"/>
    <p:sldId id="535" r:id="rId59"/>
    <p:sldId id="520" r:id="rId60"/>
    <p:sldId id="521" r:id="rId61"/>
    <p:sldId id="514" r:id="rId62"/>
    <p:sldId id="515" r:id="rId63"/>
    <p:sldId id="529" r:id="rId64"/>
    <p:sldId id="530" r:id="rId65"/>
    <p:sldId id="492" r:id="rId66"/>
    <p:sldId id="493" r:id="rId67"/>
    <p:sldId id="494" r:id="rId68"/>
    <p:sldId id="495" r:id="rId69"/>
    <p:sldId id="496" r:id="rId70"/>
    <p:sldId id="497" r:id="rId71"/>
    <p:sldId id="377" r:id="rId72"/>
    <p:sldId id="470" r:id="rId73"/>
    <p:sldId id="475" r:id="rId74"/>
  </p:sldIdLst>
  <p:sldSz cx="9144000" cy="6858000" type="screen4x3"/>
  <p:notesSz cx="6858000" cy="93138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061" autoAdjust="0"/>
  </p:normalViewPr>
  <p:slideViewPr>
    <p:cSldViewPr>
      <p:cViewPr>
        <p:scale>
          <a:sx n="96" d="100"/>
          <a:sy n="96" d="100"/>
        </p:scale>
        <p:origin x="-1094" y="-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096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theme" Target="theme/theme1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tableStyles" Target="tableStyle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693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5693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070F954-E4ED-43C6-ABE2-6DFBE1F6D123}" type="datetimeFigureOut">
              <a:rPr lang="en-US" smtClean="0"/>
              <a:t>9/7/2017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6554"/>
            <a:ext cx="2971800" cy="46569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46554"/>
            <a:ext cx="2971800" cy="46569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A0F8494-FD81-4720-B2DA-8EC9C16A2A1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48993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731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731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E701577-6CCE-46F4-B71F-94D7741D550F}" type="datetimeFigureOut">
              <a:rPr lang="en-US" smtClean="0"/>
              <a:t>9/7/2017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33500" y="1163638"/>
            <a:ext cx="4191000" cy="31432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82296"/>
            <a:ext cx="5486400" cy="3667334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6554"/>
            <a:ext cx="2971800" cy="467309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46554"/>
            <a:ext cx="2971800" cy="467309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B9858B0-5A06-44A6-8CAE-C020A28B88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19061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9858B0-5A06-44A6-8CAE-C020A28B88F7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95270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9858B0-5A06-44A6-8CAE-C020A28B88F7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35459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9858B0-5A06-44A6-8CAE-C020A28B88F7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29939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9858B0-5A06-44A6-8CAE-C020A28B88F7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18757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9858B0-5A06-44A6-8CAE-C020A28B88F7}" type="slidenum">
              <a:rPr lang="en-US" smtClean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20418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9858B0-5A06-44A6-8CAE-C020A28B88F7}" type="slidenum">
              <a:rPr lang="en-US" smtClean="0"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60805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9858B0-5A06-44A6-8CAE-C020A28B88F7}" type="slidenum">
              <a:rPr lang="en-US" smtClean="0"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34389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9858B0-5A06-44A6-8CAE-C020A28B88F7}" type="slidenum">
              <a:rPr lang="en-US" smtClean="0"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46593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9858B0-5A06-44A6-8CAE-C020A28B88F7}" type="slidenum">
              <a:rPr lang="en-US" smtClean="0"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878321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9858B0-5A06-44A6-8CAE-C020A28B88F7}" type="slidenum">
              <a:rPr lang="en-US" smtClean="0"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9866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9858B0-5A06-44A6-8CAE-C020A28B88F7}" type="slidenum">
              <a:rPr lang="en-US" smtClean="0"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68892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9858B0-5A06-44A6-8CAE-C020A28B88F7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103523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9858B0-5A06-44A6-8CAE-C020A28B88F7}" type="slidenum">
              <a:rPr lang="en-US" smtClean="0"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572494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9858B0-5A06-44A6-8CAE-C020A28B88F7}" type="slidenum">
              <a:rPr lang="en-US" smtClean="0"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254781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9858B0-5A06-44A6-8CAE-C020A28B88F7}" type="slidenum">
              <a:rPr lang="en-US" smtClean="0"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686651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9858B0-5A06-44A6-8CAE-C020A28B88F7}" type="slidenum">
              <a:rPr lang="en-US" smtClean="0"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011421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9858B0-5A06-44A6-8CAE-C020A28B88F7}" type="slidenum">
              <a:rPr lang="en-US" smtClean="0"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997080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9858B0-5A06-44A6-8CAE-C020A28B88F7}" type="slidenum">
              <a:rPr lang="en-US" smtClean="0"/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290961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9858B0-5A06-44A6-8CAE-C020A28B88F7}" type="slidenum">
              <a:rPr lang="en-US" smtClean="0"/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917552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9858B0-5A06-44A6-8CAE-C020A28B88F7}" type="slidenum">
              <a:rPr lang="en-US" smtClean="0"/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428697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9858B0-5A06-44A6-8CAE-C020A28B88F7}" type="slidenum">
              <a:rPr lang="en-US" smtClean="0"/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364139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9858B0-5A06-44A6-8CAE-C020A28B88F7}" type="slidenum">
              <a:rPr lang="en-US" smtClean="0"/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06702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9858B0-5A06-44A6-8CAE-C020A28B88F7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330571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9858B0-5A06-44A6-8CAE-C020A28B88F7}" type="slidenum">
              <a:rPr lang="en-US" smtClean="0"/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445918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9858B0-5A06-44A6-8CAE-C020A28B88F7}" type="slidenum">
              <a:rPr lang="en-US" smtClean="0"/>
              <a:t>59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865506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9858B0-5A06-44A6-8CAE-C020A28B88F7}" type="slidenum">
              <a:rPr lang="en-US" smtClean="0"/>
              <a:t>60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340450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9858B0-5A06-44A6-8CAE-C020A28B88F7}" type="slidenum">
              <a:rPr lang="en-US" smtClean="0"/>
              <a:t>61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932942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9858B0-5A06-44A6-8CAE-C020A28B88F7}" type="slidenum">
              <a:rPr lang="en-US" smtClean="0"/>
              <a:t>62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858260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9858B0-5A06-44A6-8CAE-C020A28B88F7}" type="slidenum">
              <a:rPr lang="en-US" smtClean="0"/>
              <a:t>63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669475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9858B0-5A06-44A6-8CAE-C020A28B88F7}" type="slidenum">
              <a:rPr lang="en-US" smtClean="0"/>
              <a:t>64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850118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9858B0-5A06-44A6-8CAE-C020A28B88F7}" type="slidenum">
              <a:rPr lang="en-US" smtClean="0"/>
              <a:t>71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94711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9858B0-5A06-44A6-8CAE-C020A28B88F7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96516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9858B0-5A06-44A6-8CAE-C020A28B88F7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2893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9858B0-5A06-44A6-8CAE-C020A28B88F7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35770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9858B0-5A06-44A6-8CAE-C020A28B88F7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84581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9858B0-5A06-44A6-8CAE-C020A28B88F7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52266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9858B0-5A06-44A6-8CAE-C020A28B88F7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46354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F7DF3-B07D-4249-A31A-566F382D5C63}" type="datetimeFigureOut">
              <a:rPr lang="en-US" smtClean="0"/>
              <a:t>9/7/2017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94588-715A-4B21-8571-0AFD49B92D7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73877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F7DF3-B07D-4249-A31A-566F382D5C63}" type="datetimeFigureOut">
              <a:rPr lang="en-US" smtClean="0"/>
              <a:t>9/7/2017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94588-715A-4B21-8571-0AFD49B92D7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80865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F7DF3-B07D-4249-A31A-566F382D5C63}" type="datetimeFigureOut">
              <a:rPr lang="en-US" smtClean="0"/>
              <a:t>9/7/2017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94588-715A-4B21-8571-0AFD49B92D7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35998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8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41E414-0392-4128-B3A0-FCADCCAFCE95}" type="slidenum">
              <a:rPr lang="en-US" altLang="en-US"/>
              <a:pPr>
                <a:defRPr/>
              </a:pPr>
              <a:t>‹#›</a:t>
            </a:fld>
            <a:endParaRPr lang="en-US" altLang="en-US" sz="1200" dirty="0">
              <a:solidFill>
                <a:srgbClr val="045C7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70207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E62831-6D97-4324-B4CC-72C7D74ECE93}" type="slidenum">
              <a:rPr lang="en-US" altLang="en-US"/>
              <a:pPr>
                <a:defRPr/>
              </a:pPr>
              <a:t>‹#›</a:t>
            </a:fld>
            <a:endParaRPr lang="en-US" altLang="en-US" sz="1200" dirty="0">
              <a:solidFill>
                <a:srgbClr val="045C7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5986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8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0BAF16-2C0F-4DED-8514-E101CC646B09}" type="slidenum">
              <a:rPr lang="en-US" altLang="en-US"/>
              <a:pPr>
                <a:defRPr/>
              </a:pPr>
              <a:t>‹#›</a:t>
            </a:fld>
            <a:endParaRPr lang="en-US" altLang="en-US" sz="1200" dirty="0">
              <a:solidFill>
                <a:srgbClr val="045C7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09570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35163"/>
            <a:ext cx="4038600" cy="49228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35163"/>
            <a:ext cx="4038600" cy="49228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8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5276B9-40DC-4228-82F5-EA61A28C0930}" type="slidenum">
              <a:rPr lang="en-US" altLang="en-US"/>
              <a:pPr>
                <a:defRPr/>
              </a:pPr>
              <a:t>‹#›</a:t>
            </a:fld>
            <a:endParaRPr lang="en-US" altLang="en-US" sz="1200" dirty="0">
              <a:solidFill>
                <a:srgbClr val="045C7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05389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8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1D2B61-7880-4FC2-A1F0-DA2552536130}" type="slidenum">
              <a:rPr lang="en-US" altLang="en-US"/>
              <a:pPr>
                <a:defRPr/>
              </a:pPr>
              <a:t>‹#›</a:t>
            </a:fld>
            <a:endParaRPr lang="en-US" altLang="en-US" sz="1200" dirty="0">
              <a:solidFill>
                <a:srgbClr val="045C7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44872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8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B8EE22-A66B-4DBD-8F0C-390B79C3CF0D}" type="slidenum">
              <a:rPr lang="en-US" altLang="en-US"/>
              <a:pPr>
                <a:defRPr/>
              </a:pPr>
              <a:t>‹#›</a:t>
            </a:fld>
            <a:endParaRPr lang="en-US" altLang="en-US" sz="1200" dirty="0">
              <a:solidFill>
                <a:srgbClr val="045C7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79802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C21829-4487-4A24-9440-EF9AEF4F885C}" type="slidenum">
              <a:rPr lang="en-US" altLang="en-US"/>
              <a:pPr>
                <a:defRPr/>
              </a:pPr>
              <a:t>‹#›</a:t>
            </a:fld>
            <a:endParaRPr lang="en-US" altLang="en-US" sz="1200" dirty="0">
              <a:solidFill>
                <a:srgbClr val="045C7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47079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079915-ABAD-4D75-96B4-7A2507E70E36}" type="slidenum">
              <a:rPr lang="en-US" altLang="en-US"/>
              <a:pPr>
                <a:defRPr/>
              </a:pPr>
              <a:t>‹#›</a:t>
            </a:fld>
            <a:endParaRPr lang="en-US" altLang="en-US" sz="1200" dirty="0">
              <a:solidFill>
                <a:srgbClr val="045C7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45932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F7DF3-B07D-4249-A31A-566F382D5C63}" type="datetimeFigureOut">
              <a:rPr lang="en-US" smtClean="0"/>
              <a:t>9/7/2017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94588-715A-4B21-8571-0AFD49B92D7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09316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>
              <a:sym typeface="Helvetica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6140D0-0410-42C1-9EC8-BC4D86F64DD4}" type="slidenum">
              <a:rPr lang="en-US" altLang="en-US"/>
              <a:pPr>
                <a:defRPr/>
              </a:pPr>
              <a:t>‹#›</a:t>
            </a:fld>
            <a:endParaRPr lang="en-US" altLang="en-US" sz="1200" dirty="0">
              <a:solidFill>
                <a:srgbClr val="045C7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0126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4CDFF2-EEDE-4A74-A47D-FF118018A9FC}" type="slidenum">
              <a:rPr lang="en-US" altLang="en-US"/>
              <a:pPr>
                <a:defRPr/>
              </a:pPr>
              <a:t>‹#›</a:t>
            </a:fld>
            <a:endParaRPr lang="en-US" altLang="en-US" sz="1200" dirty="0">
              <a:solidFill>
                <a:srgbClr val="045C7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83775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0"/>
            <a:ext cx="2057400" cy="685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6019800" cy="6858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C02822-9A29-4964-B03B-F1F98A2F0ABA}" type="slidenum">
              <a:rPr lang="en-US" altLang="en-US"/>
              <a:pPr>
                <a:defRPr/>
              </a:pPr>
              <a:t>‹#›</a:t>
            </a:fld>
            <a:endParaRPr lang="en-US" altLang="en-US" sz="1200" dirty="0">
              <a:solidFill>
                <a:srgbClr val="045C7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65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F7DF3-B07D-4249-A31A-566F382D5C63}" type="datetimeFigureOut">
              <a:rPr lang="en-US" smtClean="0"/>
              <a:t>9/7/2017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94588-715A-4B21-8571-0AFD49B92D7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92244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F7DF3-B07D-4249-A31A-566F382D5C63}" type="datetimeFigureOut">
              <a:rPr lang="en-US" smtClean="0"/>
              <a:t>9/7/2017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94588-715A-4B21-8571-0AFD49B92D7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20948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F7DF3-B07D-4249-A31A-566F382D5C63}" type="datetimeFigureOut">
              <a:rPr lang="en-US" smtClean="0"/>
              <a:t>9/7/2017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94588-715A-4B21-8571-0AFD49B92D7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92390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F7DF3-B07D-4249-A31A-566F382D5C63}" type="datetimeFigureOut">
              <a:rPr lang="en-US" smtClean="0"/>
              <a:t>9/7/2017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94588-715A-4B21-8571-0AFD49B92D7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11849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F7DF3-B07D-4249-A31A-566F382D5C63}" type="datetimeFigureOut">
              <a:rPr lang="en-US" smtClean="0"/>
              <a:t>9/7/2017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94588-715A-4B21-8571-0AFD49B92D7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2058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F7DF3-B07D-4249-A31A-566F382D5C63}" type="datetimeFigureOut">
              <a:rPr lang="en-US" smtClean="0"/>
              <a:t>9/7/2017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94588-715A-4B21-8571-0AFD49B92D7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30788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F7DF3-B07D-4249-A31A-566F382D5C63}" type="datetimeFigureOut">
              <a:rPr lang="en-US" smtClean="0"/>
              <a:t>9/7/2017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94588-715A-4B21-8571-0AFD49B92D7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9735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6F7DF3-B07D-4249-A31A-566F382D5C63}" type="datetimeFigureOut">
              <a:rPr lang="en-US" smtClean="0"/>
              <a:t>9/7/2017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394588-715A-4B21-8571-0AFD49B92D7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6478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1"/>
          <p:cNvSpPr>
            <a:spLocks/>
          </p:cNvSpPr>
          <p:nvPr/>
        </p:nvSpPr>
        <p:spPr bwMode="auto">
          <a:xfrm>
            <a:off x="-9525" y="-6350"/>
            <a:ext cx="9163050" cy="1039813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22" y="65"/>
                </a:moveTo>
                <a:lnTo>
                  <a:pt x="9512" y="0"/>
                </a:lnTo>
                <a:cubicBezTo>
                  <a:pt x="10276" y="3325"/>
                  <a:pt x="14325" y="12084"/>
                  <a:pt x="16368" y="12084"/>
                </a:cubicBezTo>
                <a:cubicBezTo>
                  <a:pt x="18411" y="12084"/>
                  <a:pt x="20679" y="5004"/>
                  <a:pt x="21577" y="1810"/>
                </a:cubicBezTo>
                <a:lnTo>
                  <a:pt x="21600" y="7013"/>
                </a:lnTo>
                <a:cubicBezTo>
                  <a:pt x="21218" y="8462"/>
                  <a:pt x="18770" y="14520"/>
                  <a:pt x="16098" y="14454"/>
                </a:cubicBezTo>
                <a:cubicBezTo>
                  <a:pt x="13427" y="14389"/>
                  <a:pt x="8251" y="5432"/>
                  <a:pt x="5568" y="6618"/>
                </a:cubicBezTo>
                <a:cubicBezTo>
                  <a:pt x="2806" y="6881"/>
                  <a:pt x="1010" y="15870"/>
                  <a:pt x="0" y="21600"/>
                </a:cubicBezTo>
                <a:lnTo>
                  <a:pt x="22" y="65"/>
                </a:lnTo>
                <a:close/>
              </a:path>
            </a:pathLst>
          </a:custGeom>
          <a:gradFill rotWithShape="0">
            <a:gsLst>
              <a:gs pos="0">
                <a:srgbClr val="00739E">
                  <a:alpha val="54999"/>
                </a:srgbClr>
              </a:gs>
              <a:gs pos="100000">
                <a:srgbClr val="00C5CE">
                  <a:alpha val="45000"/>
                </a:srgbClr>
              </a:gs>
            </a:gsLst>
            <a:lin ang="5400000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srgbClr val="000000"/>
              </a:solidFill>
              <a:latin typeface="Constantia" pitchFamily="18" charset="0"/>
              <a:sym typeface="Constantia" pitchFamily="18" charset="0"/>
            </a:endParaRPr>
          </a:p>
        </p:txBody>
      </p:sp>
      <p:sp>
        <p:nvSpPr>
          <p:cNvPr id="2" name="AutoShape 2"/>
          <p:cNvSpPr>
            <a:spLocks/>
          </p:cNvSpPr>
          <p:nvPr/>
        </p:nvSpPr>
        <p:spPr bwMode="auto">
          <a:xfrm>
            <a:off x="4381500" y="-6350"/>
            <a:ext cx="4762500" cy="604838"/>
          </a:xfrm>
          <a:custGeom>
            <a:avLst/>
            <a:gdLst>
              <a:gd name="T0" fmla="*/ 10800 w 21600"/>
              <a:gd name="T1" fmla="*/ 10276 h 20552"/>
              <a:gd name="T2" fmla="*/ 10800 w 21600"/>
              <a:gd name="T3" fmla="*/ 10276 h 20552"/>
              <a:gd name="T4" fmla="*/ 10800 w 21600"/>
              <a:gd name="T5" fmla="*/ 10276 h 20552"/>
              <a:gd name="T6" fmla="*/ 10800 w 21600"/>
              <a:gd name="T7" fmla="*/ 10276 h 205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0552">
                <a:moveTo>
                  <a:pt x="0" y="0"/>
                </a:moveTo>
                <a:cubicBezTo>
                  <a:pt x="1252" y="3702"/>
                  <a:pt x="8409" y="19349"/>
                  <a:pt x="12009" y="20474"/>
                </a:cubicBezTo>
                <a:cubicBezTo>
                  <a:pt x="15609" y="21599"/>
                  <a:pt x="20001" y="10128"/>
                  <a:pt x="21599" y="6752"/>
                </a:cubicBezTo>
                <a:lnTo>
                  <a:pt x="21599" y="217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009FA6">
                  <a:alpha val="45000"/>
                </a:srgbClr>
              </a:gs>
              <a:gs pos="79999">
                <a:srgbClr val="008ABE">
                  <a:alpha val="32999"/>
                </a:srgbClr>
              </a:gs>
              <a:gs pos="100000">
                <a:srgbClr val="008ABE">
                  <a:alpha val="29999"/>
                </a:srgbClr>
              </a:gs>
            </a:gsLst>
            <a:lin ang="5400000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45720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dirty="0">
              <a:solidFill>
                <a:srgbClr val="000000"/>
              </a:solidFill>
              <a:latin typeface="Constantia" pitchFamily="18" charset="0"/>
              <a:sym typeface="Constantia" pitchFamily="18" charset="0"/>
            </a:endParaRPr>
          </a:p>
        </p:txBody>
      </p:sp>
      <p:grpSp>
        <p:nvGrpSpPr>
          <p:cNvPr id="1030" name="Group 3"/>
          <p:cNvGrpSpPr>
            <a:grpSpLocks/>
          </p:cNvGrpSpPr>
          <p:nvPr/>
        </p:nvGrpSpPr>
        <p:grpSpPr bwMode="auto">
          <a:xfrm>
            <a:off x="-28575" y="-15875"/>
            <a:ext cx="9196388" cy="1057275"/>
            <a:chOff x="-1" y="0"/>
            <a:chExt cx="9197179" cy="1058653"/>
          </a:xfrm>
        </p:grpSpPr>
        <p:sp>
          <p:nvSpPr>
            <p:cNvPr id="1034" name="AutoShape 4"/>
            <p:cNvSpPr>
              <a:spLocks/>
            </p:cNvSpPr>
            <p:nvPr/>
          </p:nvSpPr>
          <p:spPr bwMode="auto">
            <a:xfrm rot="-164308">
              <a:off x="9616" y="218536"/>
              <a:ext cx="9163051" cy="621581"/>
            </a:xfrm>
            <a:custGeom>
              <a:avLst/>
              <a:gdLst>
                <a:gd name="T0" fmla="*/ 2147483647 w 21600"/>
                <a:gd name="T1" fmla="*/ 2147483647 h 20680"/>
                <a:gd name="T2" fmla="*/ 2147483647 w 21600"/>
                <a:gd name="T3" fmla="*/ 2147483647 h 20680"/>
                <a:gd name="T4" fmla="*/ 2147483647 w 21600"/>
                <a:gd name="T5" fmla="*/ 2147483647 h 20680"/>
                <a:gd name="T6" fmla="*/ 2147483647 w 21600"/>
                <a:gd name="T7" fmla="*/ 2147483647 h 2068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0680">
                  <a:moveTo>
                    <a:pt x="0" y="19777"/>
                  </a:moveTo>
                  <a:cubicBezTo>
                    <a:pt x="1055" y="15109"/>
                    <a:pt x="3454" y="5630"/>
                    <a:pt x="6017" y="5773"/>
                  </a:cubicBezTo>
                  <a:cubicBezTo>
                    <a:pt x="8580" y="5916"/>
                    <a:pt x="12783" y="21599"/>
                    <a:pt x="15380" y="20637"/>
                  </a:cubicBezTo>
                  <a:cubicBezTo>
                    <a:pt x="17977" y="19675"/>
                    <a:pt x="20305" y="4299"/>
                    <a:pt x="21600" y="0"/>
                  </a:cubicBezTo>
                </a:path>
              </a:pathLst>
            </a:custGeom>
            <a:noFill/>
            <a:ln w="10795" cap="flat" cmpd="sng">
              <a:solidFill>
                <a:srgbClr val="05A0BE">
                  <a:alpha val="78038"/>
                </a:srgbClr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 smtClean="0">
                <a:solidFill>
                  <a:srgbClr val="000000"/>
                </a:solidFill>
                <a:latin typeface="Constantia" pitchFamily="18" charset="0"/>
                <a:sym typeface="Constantia" pitchFamily="18" charset="0"/>
              </a:endParaRPr>
            </a:p>
          </p:txBody>
        </p:sp>
        <p:sp>
          <p:nvSpPr>
            <p:cNvPr id="1035" name="AutoShape 5"/>
            <p:cNvSpPr>
              <a:spLocks/>
            </p:cNvSpPr>
            <p:nvPr/>
          </p:nvSpPr>
          <p:spPr bwMode="auto">
            <a:xfrm rot="-164308">
              <a:off x="14474" y="291986"/>
              <a:ext cx="9175813" cy="507809"/>
            </a:xfrm>
            <a:custGeom>
              <a:avLst/>
              <a:gdLst>
                <a:gd name="T0" fmla="*/ 2147483647 w 21600"/>
                <a:gd name="T1" fmla="*/ 2147483647 h 20682"/>
                <a:gd name="T2" fmla="*/ 2147483647 w 21600"/>
                <a:gd name="T3" fmla="*/ 2147483647 h 20682"/>
                <a:gd name="T4" fmla="*/ 2147483647 w 21600"/>
                <a:gd name="T5" fmla="*/ 2147483647 h 20682"/>
                <a:gd name="T6" fmla="*/ 2147483647 w 21600"/>
                <a:gd name="T7" fmla="*/ 2147483647 h 2068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0682">
                  <a:moveTo>
                    <a:pt x="0" y="18514"/>
                  </a:moveTo>
                  <a:cubicBezTo>
                    <a:pt x="1022" y="16364"/>
                    <a:pt x="3562" y="5412"/>
                    <a:pt x="6136" y="5766"/>
                  </a:cubicBezTo>
                  <a:cubicBezTo>
                    <a:pt x="8709" y="6120"/>
                    <a:pt x="12864" y="21599"/>
                    <a:pt x="15441" y="20638"/>
                  </a:cubicBezTo>
                  <a:cubicBezTo>
                    <a:pt x="18018" y="19677"/>
                    <a:pt x="20318" y="4299"/>
                    <a:pt x="21600" y="0"/>
                  </a:cubicBezTo>
                </a:path>
              </a:pathLst>
            </a:custGeom>
            <a:noFill/>
            <a:ln w="9525" cap="flat" cmpd="sng">
              <a:solidFill>
                <a:srgbClr val="08B6BA">
                  <a:alpha val="78038"/>
                </a:srgbClr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 smtClean="0">
                <a:solidFill>
                  <a:srgbClr val="000000"/>
                </a:solidFill>
                <a:latin typeface="Constantia" pitchFamily="18" charset="0"/>
                <a:sym typeface="Constantia" pitchFamily="18" charset="0"/>
              </a:endParaRPr>
            </a:p>
          </p:txBody>
        </p:sp>
      </p:grpSp>
      <p:sp>
        <p:nvSpPr>
          <p:cNvPr id="1031" name="Rectangle 6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229600" cy="184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Helvetica" charset="0"/>
              </a:rPr>
              <a:t>Click to edit Master title style</a:t>
            </a:r>
          </a:p>
        </p:txBody>
      </p:sp>
      <p:sp>
        <p:nvSpPr>
          <p:cNvPr id="1032" name="Rectangle 7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922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45719" tIns="45719" rIns="45719" bIns="457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Helvetica" charset="0"/>
              </a:rPr>
              <a:t>Click to edit Master text styles</a:t>
            </a:r>
          </a:p>
          <a:p>
            <a:pPr lvl="1"/>
            <a:r>
              <a:rPr lang="en-US" altLang="en-US" smtClean="0">
                <a:sym typeface="Helvetica" charset="0"/>
              </a:rPr>
              <a:t>Second level</a:t>
            </a:r>
          </a:p>
          <a:p>
            <a:pPr lvl="2"/>
            <a:r>
              <a:rPr lang="en-US" altLang="en-US" smtClean="0">
                <a:sym typeface="Helvetica" charset="0"/>
              </a:rPr>
              <a:t>Third level</a:t>
            </a:r>
          </a:p>
          <a:p>
            <a:pPr lvl="3"/>
            <a:r>
              <a:rPr lang="en-US" altLang="en-US" smtClean="0">
                <a:sym typeface="Helvetica" charset="0"/>
              </a:rPr>
              <a:t>Fourth level</a:t>
            </a:r>
          </a:p>
          <a:p>
            <a:pPr lvl="4"/>
            <a:r>
              <a:rPr lang="en-US" altLang="en-US" smtClean="0">
                <a:sym typeface="Helvetica" charset="0"/>
              </a:rPr>
              <a:t>Fifth level</a:t>
            </a:r>
          </a:p>
        </p:txBody>
      </p:sp>
      <p:sp>
        <p:nvSpPr>
          <p:cNvPr id="3" name="Rectangle 8"/>
          <p:cNvSpPr>
            <a:spLocks noGrp="1"/>
          </p:cNvSpPr>
          <p:nvPr>
            <p:ph type="sldNum" sz="quarter" idx="2"/>
          </p:nvPr>
        </p:nvSpPr>
        <p:spPr bwMode="auto">
          <a:xfrm>
            <a:off x="7924800" y="6518275"/>
            <a:ext cx="762000" cy="20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>
              <a:defRPr smtClean="0"/>
            </a:lvl1pPr>
          </a:lstStyle>
          <a:p>
            <a:pPr defTabSz="45720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95C27C4-69CB-4DED-BD84-B1EDC42BC6A4}" type="slidenum">
              <a:rPr lang="en-US" altLang="en-US">
                <a:solidFill>
                  <a:srgbClr val="000000"/>
                </a:solidFill>
                <a:latin typeface="Constantia" pitchFamily="18" charset="0"/>
                <a:sym typeface="Constantia" pitchFamily="18" charset="0"/>
              </a:rPr>
              <a:pPr defTabSz="4572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sz="1200" dirty="0">
              <a:solidFill>
                <a:srgbClr val="045C75"/>
              </a:solidFill>
              <a:latin typeface="Constantia" pitchFamily="18" charset="0"/>
              <a:sym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2747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+mj-lt"/>
          <a:ea typeface="+mj-ea"/>
          <a:cs typeface="+mj-cs"/>
          <a:sym typeface="Helvetica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charset="0"/>
          <a:ea typeface="Helvetica" charset="0"/>
          <a:cs typeface="Helvetica" charset="0"/>
          <a:sym typeface="Helvetica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charset="0"/>
          <a:ea typeface="Helvetica" charset="0"/>
          <a:cs typeface="Helvetica" charset="0"/>
          <a:sym typeface="Helvetica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charset="0"/>
          <a:ea typeface="Helvetica" charset="0"/>
          <a:cs typeface="Helvetica" charset="0"/>
          <a:sym typeface="Helvetica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charset="0"/>
          <a:ea typeface="Helvetica" charset="0"/>
          <a:cs typeface="Helvetica" charset="0"/>
          <a:sym typeface="Helvetica" charset="0"/>
        </a:defRPr>
      </a:lvl5pPr>
      <a:lvl6pPr marL="457200"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charset="0"/>
          <a:ea typeface="Helvetica" charset="0"/>
          <a:cs typeface="Helvetica" charset="0"/>
          <a:sym typeface="Helvetica" charset="0"/>
        </a:defRPr>
      </a:lvl6pPr>
      <a:lvl7pPr marL="914400"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charset="0"/>
          <a:ea typeface="Helvetica" charset="0"/>
          <a:cs typeface="Helvetica" charset="0"/>
          <a:sym typeface="Helvetica" charset="0"/>
        </a:defRPr>
      </a:lvl7pPr>
      <a:lvl8pPr marL="1371600"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charset="0"/>
          <a:ea typeface="Helvetica" charset="0"/>
          <a:cs typeface="Helvetica" charset="0"/>
          <a:sym typeface="Helvetica" charset="0"/>
        </a:defRPr>
      </a:lvl8pPr>
      <a:lvl9pPr marL="1828800"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charset="0"/>
          <a:ea typeface="Helvetica" charset="0"/>
          <a:cs typeface="Helvetica" charset="0"/>
          <a:sym typeface="Helvetica" charset="0"/>
        </a:defRPr>
      </a:lvl9pPr>
    </p:titleStyle>
    <p:bodyStyle>
      <a:lvl1pPr algn="l" defTabSz="457200" rtl="0" eaLnBrk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+mn-lt"/>
          <a:ea typeface="+mn-ea"/>
          <a:cs typeface="+mn-cs"/>
          <a:sym typeface="Helvetica" charset="0"/>
        </a:defRPr>
      </a:lvl1pPr>
      <a:lvl2pPr marL="228600" algn="l" defTabSz="457200" rtl="0" eaLnBrk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+mn-lt"/>
          <a:ea typeface="+mn-ea"/>
          <a:cs typeface="+mn-cs"/>
          <a:sym typeface="Helvetica" charset="0"/>
        </a:defRPr>
      </a:lvl2pPr>
      <a:lvl3pPr marL="457200" algn="l" defTabSz="457200" rtl="0" eaLnBrk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+mn-lt"/>
          <a:ea typeface="+mn-ea"/>
          <a:cs typeface="+mn-cs"/>
          <a:sym typeface="Helvetica" charset="0"/>
        </a:defRPr>
      </a:lvl3pPr>
      <a:lvl4pPr marL="685800" algn="l" defTabSz="457200" rtl="0" eaLnBrk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+mn-lt"/>
          <a:ea typeface="+mn-ea"/>
          <a:cs typeface="+mn-cs"/>
          <a:sym typeface="Helvetica" charset="0"/>
        </a:defRPr>
      </a:lvl4pPr>
      <a:lvl5pPr marL="914400" algn="l" defTabSz="457200" rtl="0" eaLnBrk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+mn-lt"/>
          <a:ea typeface="+mn-ea"/>
          <a:cs typeface="+mn-cs"/>
          <a:sym typeface="Helvetica" charset="0"/>
        </a:defRPr>
      </a:lvl5pPr>
      <a:lvl6pPr marL="1371600"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+mn-lt"/>
          <a:ea typeface="+mn-ea"/>
          <a:cs typeface="+mn-cs"/>
          <a:sym typeface="Helvetica" charset="0"/>
        </a:defRPr>
      </a:lvl6pPr>
      <a:lvl7pPr marL="1828800"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+mn-lt"/>
          <a:ea typeface="+mn-ea"/>
          <a:cs typeface="+mn-cs"/>
          <a:sym typeface="Helvetica" charset="0"/>
        </a:defRPr>
      </a:lvl7pPr>
      <a:lvl8pPr marL="2286000"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+mn-lt"/>
          <a:ea typeface="+mn-ea"/>
          <a:cs typeface="+mn-cs"/>
          <a:sym typeface="Helvetica" charset="0"/>
        </a:defRPr>
      </a:lvl8pPr>
      <a:lvl9pPr marL="2743200"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+mn-lt"/>
          <a:ea typeface="+mn-ea"/>
          <a:cs typeface="+mn-cs"/>
          <a:sym typeface="Helvetica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fda.gov/Drugs/InformationOnDrugs/ApprovedDrugs/ucm279174.htm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fda.gov/Drugs/InformationOnDrugs/ApprovedDrugs/ucm279174.htm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fda.gov/Drugs/InformationOnDrugs/ApprovedDrugs/ucm279174.htm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fda.gov/Drugs/InformationOnDrugs/ApprovedDrugs/ucm279174.htm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fda.gov/Drugs/InformationOnDrugs/ApprovedDrugs/ucm279174.htm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fda.gov/Drugs/InformationOnDrugs/ApprovedDrugs/ucm279174.htm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ncer.gov/dictionary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mycancergenome.org/content/molecular-medicine/overview-of-targeted-therapies-for-cancer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ma-assn.org/ama/pub/physician-resources/medical-science/united-states-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ma-assn.org/ama/pub/physician-resources/medical-science/united-states-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ma-assn.org/ama/pub/physician-resources/medical-science/united-states-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ma-assn.org/ama/pub/physician-resources/medical-science/united-states-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ma-assn.org/ama/pub/physician-resources/medical-science/united-states-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ma-assn.org/ama/pub/physician-resources/medical-science/united-states-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ma-assn.org/ama/pub/physician-resources/medical-science/united-states-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ma-assn.org/ama/pub/physician-resources/medical-science/united-states-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ma-assn.org/ama/pub/physician-resources/medical-science/united-states-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ma-assn.org/ama/pub/physician-resources/medical-science/united-states-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ma-assn.org/ama/pub/physician-resources/medical-science/united-states-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ma-assn.org/ama/pub/physician-resources/medical-science/united-states-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ma-assn.org/ama/pub/physician-resources/medical-science/united-states-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ma-assn.org/ama/pub/physician-resources/medical-science/united-states-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ma-assn.org/ama/pub/physician-resources/medical-science/united-states-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fda.gov/Drugs/InformationOnDrugs/ApprovedDrugs/ucm279174.htm" TargetMode="Externa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fda.gov/Drugs/InformationOnDrugs/ApprovedDrugs/ucm279174.htm" TargetMode="Externa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fda.gov/Drugs/InformationOnDrugs/ApprovedDrugs/ucm279174.htm" TargetMode="Externa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da.gov/Drugs/InformationOnDrugs/ApprovedDrugs/ucm279174.htm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ma-assn.org/ama/pub/physician-resources/medical-science/united-states-adopted-names-council/naming-guidelines/naming-biologics/monoclonal-antibodies.page" TargetMode="External"/><Relationship Id="rId7" Type="http://schemas.openxmlformats.org/officeDocument/2006/relationships/hyperlink" Target="http://www.mycancergenome.org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fda.gov/Drugs/InformationOnDrugs/ApprovedDrugs/ucm279174.htm" TargetMode="External"/><Relationship Id="rId5" Type="http://schemas.openxmlformats.org/officeDocument/2006/relationships/hyperlink" Target="http://www.cancer.gov/dictionary" TargetMode="External"/><Relationship Id="rId4" Type="http://schemas.openxmlformats.org/officeDocument/2006/relationships/hyperlink" Target="http://www.cancer.gov/cancertopics/understandingcancer/targetedtherapies" TargetMode="External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idhifa.com/" TargetMode="External"/><Relationship Id="rId13" Type="http://schemas.openxmlformats.org/officeDocument/2006/relationships/hyperlink" Target="http://www.mekinist.com/" TargetMode="External"/><Relationship Id="rId3" Type="http://schemas.openxmlformats.org/officeDocument/2006/relationships/hyperlink" Target="http://www.alunbrig.com/" TargetMode="External"/><Relationship Id="rId7" Type="http://schemas.openxmlformats.org/officeDocument/2006/relationships/hyperlink" Target="http://www.ibrance.com/" TargetMode="External"/><Relationship Id="rId12" Type="http://schemas.openxmlformats.org/officeDocument/2006/relationships/hyperlink" Target="http://www.revlimid.com/" TargetMode="External"/><Relationship Id="rId17" Type="http://schemas.openxmlformats.org/officeDocument/2006/relationships/hyperlink" Target="http://www.zykadia.com/" TargetMode="External"/><Relationship Id="rId2" Type="http://schemas.openxmlformats.org/officeDocument/2006/relationships/notesSlide" Target="../notesSlides/notesSlide37.xml"/><Relationship Id="rId16" Type="http://schemas.openxmlformats.org/officeDocument/2006/relationships/hyperlink" Target="http://www.zejula.com/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www.blincyto.com/" TargetMode="External"/><Relationship Id="rId11" Type="http://schemas.openxmlformats.org/officeDocument/2006/relationships/hyperlink" Target="http://www.keytruda.com/" TargetMode="External"/><Relationship Id="rId5" Type="http://schemas.openxmlformats.org/officeDocument/2006/relationships/hyperlink" Target="http://www.besponsa.com/" TargetMode="External"/><Relationship Id="rId15" Type="http://schemas.openxmlformats.org/officeDocument/2006/relationships/hyperlink" Target="http://www.tagrisso.com/" TargetMode="External"/><Relationship Id="rId10" Type="http://schemas.openxmlformats.org/officeDocument/2006/relationships/hyperlink" Target="http://www.imfinzi.com/" TargetMode="External"/><Relationship Id="rId4" Type="http://schemas.openxmlformats.org/officeDocument/2006/relationships/hyperlink" Target="http://www.bavencio.com/" TargetMode="External"/><Relationship Id="rId9" Type="http://schemas.openxmlformats.org/officeDocument/2006/relationships/hyperlink" Target="http://www.imbruvica.com/" TargetMode="External"/><Relationship Id="rId14" Type="http://schemas.openxmlformats.org/officeDocument/2006/relationships/hyperlink" Target="http://mylotarg.com/" TargetMode="External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tivarga.com/" TargetMode="External"/><Relationship Id="rId13" Type="http://schemas.openxmlformats.org/officeDocument/2006/relationships/hyperlink" Target="http://www.zykadia.com/" TargetMode="External"/><Relationship Id="rId3" Type="http://schemas.openxmlformats.org/officeDocument/2006/relationships/hyperlink" Target="http://www.opdivo.com/" TargetMode="External"/><Relationship Id="rId7" Type="http://schemas.openxmlformats.org/officeDocument/2006/relationships/hyperlink" Target="http://www.rydapt.com/" TargetMode="External"/><Relationship Id="rId12" Type="http://schemas.openxmlformats.org/officeDocument/2006/relationships/hyperlink" Target="http://www.zejula.com/" TargetMode="External"/><Relationship Id="rId2" Type="http://schemas.openxmlformats.org/officeDocument/2006/relationships/hyperlink" Target="http://www.lonsurf.com/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www.rituxanhycela.com/" TargetMode="External"/><Relationship Id="rId11" Type="http://schemas.openxmlformats.org/officeDocument/2006/relationships/hyperlink" Target="http://www.vyxeos.com/" TargetMode="External"/><Relationship Id="rId5" Type="http://schemas.openxmlformats.org/officeDocument/2006/relationships/hyperlink" Target="http://www.revlimid.com/" TargetMode="External"/><Relationship Id="rId10" Type="http://schemas.openxmlformats.org/officeDocument/2006/relationships/hyperlink" Target="http://www.tagrisso.com/" TargetMode="External"/><Relationship Id="rId4" Type="http://schemas.openxmlformats.org/officeDocument/2006/relationships/hyperlink" Target="http://www.nerlynx.com/" TargetMode="External"/><Relationship Id="rId9" Type="http://schemas.openxmlformats.org/officeDocument/2006/relationships/hyperlink" Target="http://www.tafinlar.com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da.gov/Drugs/InformationOnDrugs/ApprovedDrugs/ucm279174.htm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da.gov/Drugs/InformationOnDrugs/ApprovedDrugs/ucm279174.htm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533400" y="685800"/>
            <a:ext cx="7924800" cy="2667001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1"/>
                </a:solidFill>
                <a:latin typeface="Helvetica"/>
                <a:cs typeface="Helvetica"/>
              </a:rPr>
              <a:t>New Cancer Drug </a:t>
            </a:r>
            <a:br>
              <a:rPr lang="en-US" b="1" dirty="0" smtClean="0">
                <a:solidFill>
                  <a:schemeClr val="accent1"/>
                </a:solidFill>
                <a:latin typeface="Helvetica"/>
                <a:cs typeface="Helvetica"/>
              </a:rPr>
            </a:br>
            <a:r>
              <a:rPr lang="en-US" b="1" dirty="0" smtClean="0">
                <a:solidFill>
                  <a:schemeClr val="accent1"/>
                </a:solidFill>
                <a:latin typeface="Helvetica"/>
                <a:cs typeface="Helvetica"/>
              </a:rPr>
              <a:t>Update 2017             </a:t>
            </a:r>
            <a:endParaRPr lang="en-US" b="1" cap="small" dirty="0">
              <a:solidFill>
                <a:schemeClr val="accent1"/>
              </a:solidFill>
              <a:latin typeface="Helvetica"/>
              <a:cs typeface="Helvetica"/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Teresa Knoop, MSN, RN, AOCN®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Vanderbilt-Ingram Cancer Center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Nashville, TN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2441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4" y="-15240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1931" y="76200"/>
            <a:ext cx="883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accent1"/>
                </a:solidFill>
                <a:latin typeface="Helvetica"/>
                <a:cs typeface="Helvetica"/>
              </a:rPr>
              <a:t>Progress in Cancer Therapy 2017</a:t>
            </a:r>
            <a:endParaRPr lang="en-US" sz="4000" b="1" dirty="0">
              <a:solidFill>
                <a:schemeClr val="accent1"/>
              </a:solidFill>
              <a:latin typeface="Helvetica"/>
              <a:cs typeface="Helvetic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21336" y="729657"/>
            <a:ext cx="9184930" cy="25668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25500" lvl="2" indent="-195263" defTabSz="904875">
              <a:lnSpc>
                <a:spcPct val="80000"/>
              </a:lnSpc>
              <a:spcBef>
                <a:spcPts val="400"/>
              </a:spcBef>
              <a:buClr>
                <a:srgbClr val="0F6FC6"/>
              </a:buClr>
              <a:buSzPct val="85000"/>
              <a:buFont typeface="Arial" pitchFamily="34" charset="0"/>
              <a:buChar char="•"/>
              <a:defRPr/>
            </a:pPr>
            <a:endParaRPr lang="en-US" altLang="en-US" sz="2400" b="1" dirty="0" smtClean="0">
              <a:solidFill>
                <a:prstClr val="black"/>
              </a:solidFill>
              <a:latin typeface="Constantia" pitchFamily="18" charset="0"/>
              <a:ea typeface="Constantia" pitchFamily="18" charset="0"/>
              <a:cs typeface="Constantia" pitchFamily="18" charset="0"/>
              <a:sym typeface="Constantia" pitchFamily="18" charset="0"/>
            </a:endParaRPr>
          </a:p>
          <a:p>
            <a:pPr marL="825500" lvl="2" indent="-195263" defTabSz="904875">
              <a:lnSpc>
                <a:spcPct val="80000"/>
              </a:lnSpc>
              <a:spcBef>
                <a:spcPts val="400"/>
              </a:spcBef>
              <a:buClr>
                <a:srgbClr val="0F6FC6"/>
              </a:buClr>
              <a:buSzPct val="85000"/>
              <a:buFont typeface="Arial" pitchFamily="34" charset="0"/>
              <a:buChar char="•"/>
              <a:defRPr/>
            </a:pPr>
            <a:endParaRPr lang="en-US" altLang="en-US" sz="2400" b="1" dirty="0">
              <a:solidFill>
                <a:prstClr val="black"/>
              </a:solidFill>
              <a:latin typeface="Constantia" pitchFamily="18" charset="0"/>
              <a:ea typeface="Constantia" pitchFamily="18" charset="0"/>
              <a:cs typeface="Constantia" pitchFamily="18" charset="0"/>
              <a:sym typeface="Constantia" pitchFamily="18" charset="0"/>
            </a:endParaRPr>
          </a:p>
          <a:p>
            <a:pPr marL="825500" lvl="2" indent="-195263" defTabSz="904875">
              <a:lnSpc>
                <a:spcPct val="80000"/>
              </a:lnSpc>
              <a:spcBef>
                <a:spcPts val="400"/>
              </a:spcBef>
              <a:buClr>
                <a:srgbClr val="0F6FC6"/>
              </a:buClr>
              <a:buSzPct val="85000"/>
              <a:buFont typeface="Arial" pitchFamily="34" charset="0"/>
              <a:buChar char="•"/>
              <a:defRPr/>
            </a:pPr>
            <a:endParaRPr lang="en-US" altLang="en-US" sz="2400" b="1" dirty="0" smtClean="0">
              <a:solidFill>
                <a:prstClr val="black"/>
              </a:solidFill>
              <a:latin typeface="Constantia" pitchFamily="18" charset="0"/>
              <a:ea typeface="Constantia" pitchFamily="18" charset="0"/>
              <a:cs typeface="Constantia" pitchFamily="18" charset="0"/>
              <a:sym typeface="Constantia" pitchFamily="18" charset="0"/>
            </a:endParaRPr>
          </a:p>
          <a:p>
            <a:pPr marL="825500" lvl="2" indent="-195263" defTabSz="904875">
              <a:lnSpc>
                <a:spcPct val="80000"/>
              </a:lnSpc>
              <a:spcBef>
                <a:spcPts val="400"/>
              </a:spcBef>
              <a:buClr>
                <a:srgbClr val="0F6FC6"/>
              </a:buClr>
              <a:buSzPct val="85000"/>
              <a:buFont typeface="Arial" pitchFamily="34" charset="0"/>
              <a:buChar char="•"/>
              <a:defRPr/>
            </a:pPr>
            <a:r>
              <a:rPr lang="en-US" altLang="en-US" sz="2000" b="1" dirty="0" smtClean="0">
                <a:solidFill>
                  <a:prstClr val="black"/>
                </a:solidFill>
                <a:latin typeface="Constantia" pitchFamily="18" charset="0"/>
                <a:ea typeface="Constantia" pitchFamily="18" charset="0"/>
                <a:cs typeface="Constantia" pitchFamily="18" charset="0"/>
                <a:sym typeface="Constantia" pitchFamily="18" charset="0"/>
              </a:rPr>
              <a:t>Merkel Cell</a:t>
            </a:r>
          </a:p>
          <a:p>
            <a:pPr marL="825500" lvl="2" indent="-195263" defTabSz="904875">
              <a:lnSpc>
                <a:spcPct val="80000"/>
              </a:lnSpc>
              <a:spcBef>
                <a:spcPts val="400"/>
              </a:spcBef>
              <a:buClr>
                <a:srgbClr val="0F6FC6"/>
              </a:buClr>
              <a:buSzPct val="85000"/>
              <a:buFont typeface="Arial" pitchFamily="34" charset="0"/>
              <a:buChar char="•"/>
              <a:defRPr/>
            </a:pPr>
            <a:endParaRPr lang="en-US" altLang="en-US" sz="2000" b="1" dirty="0" smtClean="0">
              <a:solidFill>
                <a:prstClr val="black"/>
              </a:solidFill>
              <a:latin typeface="Constantia" pitchFamily="18" charset="0"/>
              <a:ea typeface="Constantia" pitchFamily="18" charset="0"/>
              <a:cs typeface="Constantia" pitchFamily="18" charset="0"/>
              <a:sym typeface="Constantia" pitchFamily="18" charset="0"/>
            </a:endParaRPr>
          </a:p>
          <a:p>
            <a:pPr marL="1282700" lvl="3" indent="-195263" defTabSz="904875">
              <a:lnSpc>
                <a:spcPct val="80000"/>
              </a:lnSpc>
              <a:spcBef>
                <a:spcPts val="400"/>
              </a:spcBef>
              <a:buClr>
                <a:srgbClr val="0F6FC6"/>
              </a:buClr>
              <a:buSzPct val="85000"/>
              <a:buFont typeface="Arial" pitchFamily="34" charset="0"/>
              <a:buChar char="•"/>
              <a:defRPr/>
            </a:pPr>
            <a:r>
              <a:rPr lang="en-US" altLang="en-US" sz="2000" b="1" u="sng" dirty="0">
                <a:solidFill>
                  <a:srgbClr val="FF0000"/>
                </a:solidFill>
                <a:latin typeface="Constantia" pitchFamily="18" charset="0"/>
                <a:ea typeface="Constantia" pitchFamily="18" charset="0"/>
                <a:cs typeface="Constantia" pitchFamily="18" charset="0"/>
                <a:sym typeface="Constantia" pitchFamily="18" charset="0"/>
              </a:rPr>
              <a:t>a</a:t>
            </a:r>
            <a:r>
              <a:rPr lang="en-US" altLang="en-US" sz="2000" b="1" u="sng" dirty="0" smtClean="0">
                <a:solidFill>
                  <a:srgbClr val="FF0000"/>
                </a:solidFill>
                <a:latin typeface="Constantia" pitchFamily="18" charset="0"/>
                <a:ea typeface="Constantia" pitchFamily="18" charset="0"/>
                <a:cs typeface="Constantia" pitchFamily="18" charset="0"/>
                <a:sym typeface="Constantia" pitchFamily="18" charset="0"/>
              </a:rPr>
              <a:t>velumab BAVENCIO® </a:t>
            </a:r>
            <a:r>
              <a:rPr lang="en-US" altLang="en-US" sz="2000" b="1" u="sng" dirty="0">
                <a:solidFill>
                  <a:prstClr val="black"/>
                </a:solidFill>
                <a:latin typeface="Constantia" pitchFamily="18" charset="0"/>
                <a:ea typeface="Constantia" pitchFamily="18" charset="0"/>
                <a:cs typeface="Constantia" pitchFamily="18" charset="0"/>
                <a:sym typeface="Constantia" pitchFamily="18" charset="0"/>
              </a:rPr>
              <a:t>EMD </a:t>
            </a:r>
            <a:r>
              <a:rPr lang="en-US" altLang="en-US" sz="2000" b="1" u="sng" dirty="0" smtClean="0">
                <a:solidFill>
                  <a:prstClr val="black"/>
                </a:solidFill>
                <a:latin typeface="Constantia" pitchFamily="18" charset="0"/>
                <a:ea typeface="Constantia" pitchFamily="18" charset="0"/>
                <a:cs typeface="Constantia" pitchFamily="18" charset="0"/>
                <a:sym typeface="Constantia" pitchFamily="18" charset="0"/>
              </a:rPr>
              <a:t>Serono (Adult and  </a:t>
            </a:r>
            <a:r>
              <a:rPr lang="en-US" altLang="en-US" sz="2000" b="1" u="sng" dirty="0">
                <a:solidFill>
                  <a:prstClr val="black"/>
                </a:solidFill>
                <a:latin typeface="Constantia" pitchFamily="18" charset="0"/>
                <a:ea typeface="Constantia" pitchFamily="18" charset="0"/>
                <a:cs typeface="Constantia" pitchFamily="18" charset="0"/>
                <a:sym typeface="Constantia" pitchFamily="18" charset="0"/>
              </a:rPr>
              <a:t>pediatric </a:t>
            </a:r>
            <a:r>
              <a:rPr lang="en-US" altLang="en-US" sz="2000" b="1" u="sng" dirty="0" smtClean="0">
                <a:solidFill>
                  <a:prstClr val="black"/>
                </a:solidFill>
                <a:latin typeface="Constantia" pitchFamily="18" charset="0"/>
                <a:ea typeface="Constantia" pitchFamily="18" charset="0"/>
                <a:cs typeface="Constantia" pitchFamily="18" charset="0"/>
                <a:sym typeface="Constantia" pitchFamily="18" charset="0"/>
              </a:rPr>
              <a:t>pts          </a:t>
            </a:r>
            <a:r>
              <a:rPr lang="en-US" altLang="en-US" sz="2000" b="1" u="sng" dirty="0">
                <a:solidFill>
                  <a:prstClr val="black"/>
                </a:solidFill>
                <a:latin typeface="Constantia" pitchFamily="18" charset="0"/>
                <a:ea typeface="Constantia" pitchFamily="18" charset="0"/>
                <a:cs typeface="Constantia" pitchFamily="18" charset="0"/>
                <a:sym typeface="Constantia" pitchFamily="18" charset="0"/>
              </a:rPr>
              <a:t>12 and older </a:t>
            </a:r>
            <a:r>
              <a:rPr lang="en-US" altLang="en-US" sz="2000" b="1" u="sng" dirty="0" smtClean="0">
                <a:solidFill>
                  <a:prstClr val="black"/>
                </a:solidFill>
                <a:latin typeface="Constantia" pitchFamily="18" charset="0"/>
                <a:ea typeface="Constantia" pitchFamily="18" charset="0"/>
                <a:cs typeface="Constantia" pitchFamily="18" charset="0"/>
                <a:sym typeface="Constantia" pitchFamily="18" charset="0"/>
              </a:rPr>
              <a:t>with </a:t>
            </a:r>
            <a:r>
              <a:rPr lang="en-US" altLang="en-US" sz="2000" b="1" u="sng" dirty="0">
                <a:solidFill>
                  <a:prstClr val="black"/>
                </a:solidFill>
                <a:latin typeface="Constantia" pitchFamily="18" charset="0"/>
                <a:ea typeface="Constantia" pitchFamily="18" charset="0"/>
                <a:cs typeface="Constantia" pitchFamily="18" charset="0"/>
                <a:sym typeface="Constantia" pitchFamily="18" charset="0"/>
              </a:rPr>
              <a:t>metastatic </a:t>
            </a:r>
            <a:r>
              <a:rPr lang="en-US" altLang="en-US" sz="2000" b="1" u="sng" dirty="0" smtClean="0">
                <a:solidFill>
                  <a:prstClr val="black"/>
                </a:solidFill>
                <a:latin typeface="Constantia" pitchFamily="18" charset="0"/>
                <a:ea typeface="Constantia" pitchFamily="18" charset="0"/>
                <a:cs typeface="Constantia" pitchFamily="18" charset="0"/>
                <a:sym typeface="Constantia" pitchFamily="18" charset="0"/>
              </a:rPr>
              <a:t>disease)</a:t>
            </a:r>
            <a:endParaRPr lang="en-US" altLang="en-US" sz="2000" b="1" u="sng" dirty="0">
              <a:solidFill>
                <a:prstClr val="black"/>
              </a:solidFill>
              <a:latin typeface="Constantia" pitchFamily="18" charset="0"/>
              <a:ea typeface="Constantia" pitchFamily="18" charset="0"/>
              <a:cs typeface="Constantia" pitchFamily="18" charset="0"/>
              <a:sym typeface="Constantia" pitchFamily="18" charset="0"/>
            </a:endParaRPr>
          </a:p>
          <a:p>
            <a:pPr marL="1282700" lvl="3" indent="-195263" defTabSz="904875">
              <a:lnSpc>
                <a:spcPct val="80000"/>
              </a:lnSpc>
              <a:spcBef>
                <a:spcPts val="400"/>
              </a:spcBef>
              <a:buClr>
                <a:srgbClr val="0F6FC6"/>
              </a:buClr>
              <a:buSzPct val="85000"/>
              <a:buFont typeface="Arial" pitchFamily="34" charset="0"/>
              <a:buChar char="•"/>
              <a:defRPr/>
            </a:pPr>
            <a:endParaRPr lang="en-US" altLang="en-US" sz="2400" b="1" dirty="0">
              <a:solidFill>
                <a:prstClr val="black"/>
              </a:solidFill>
              <a:latin typeface="Constantia" pitchFamily="18" charset="0"/>
              <a:ea typeface="Constantia" pitchFamily="18" charset="0"/>
              <a:cs typeface="Constantia" pitchFamily="18" charset="0"/>
              <a:sym typeface="Constantia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21336" y="5029200"/>
            <a:ext cx="62484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8837" lvl="3" defTabSz="904875">
              <a:lnSpc>
                <a:spcPct val="80000"/>
              </a:lnSpc>
              <a:spcBef>
                <a:spcPts val="400"/>
              </a:spcBef>
              <a:buClr>
                <a:srgbClr val="0F6FC6"/>
              </a:buClr>
              <a:buSzPct val="85000"/>
              <a:defRPr/>
            </a:pPr>
            <a:r>
              <a:rPr lang="en-US" altLang="en-US" sz="1000" u="sng" dirty="0">
                <a:solidFill>
                  <a:srgbClr val="E2D700"/>
                </a:solidFill>
                <a:sym typeface="Helvetica" charset="0"/>
                <a:hlinkClick r:id="rId4"/>
              </a:rPr>
              <a:t>http://www.fda.gov/Drugs/InformationOnDrugs/ApprovedDrugs/ucm279174.htm</a:t>
            </a:r>
            <a:endParaRPr lang="en-US" altLang="en-US" sz="1000" dirty="0">
              <a:solidFill>
                <a:prstClr val="black"/>
              </a:solidFill>
              <a:sym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6686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4" y="21771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1994" y="0"/>
            <a:ext cx="883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accent1"/>
                </a:solidFill>
                <a:latin typeface="Helvetica"/>
                <a:cs typeface="Helvetica"/>
              </a:rPr>
              <a:t>Progress in Cancer Therapy 2017</a:t>
            </a:r>
            <a:endParaRPr lang="en-US" sz="4000" b="1" dirty="0">
              <a:solidFill>
                <a:schemeClr val="accent1"/>
              </a:solidFill>
              <a:latin typeface="Helvetica"/>
              <a:cs typeface="Helvetic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21336" y="838200"/>
            <a:ext cx="9325734" cy="69290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25500" lvl="2" indent="-195263" defTabSz="904875">
              <a:lnSpc>
                <a:spcPct val="80000"/>
              </a:lnSpc>
              <a:spcBef>
                <a:spcPts val="400"/>
              </a:spcBef>
              <a:buClr>
                <a:srgbClr val="0F6FC6"/>
              </a:buClr>
              <a:buSzPct val="85000"/>
              <a:buFont typeface="Arial" pitchFamily="34" charset="0"/>
              <a:buChar char="•"/>
              <a:defRPr/>
            </a:pPr>
            <a:r>
              <a:rPr lang="en-US" altLang="en-US" sz="2400" b="1" dirty="0" smtClean="0">
                <a:latin typeface="Constantia" pitchFamily="18" charset="0"/>
                <a:ea typeface="Constantia" pitchFamily="18" charset="0"/>
                <a:cs typeface="Constantia" pitchFamily="18" charset="0"/>
                <a:sym typeface="Constantia" pitchFamily="18" charset="0"/>
              </a:rPr>
              <a:t>Urothelial</a:t>
            </a:r>
          </a:p>
          <a:p>
            <a:pPr marL="825500" lvl="2" indent="-195263" defTabSz="904875">
              <a:lnSpc>
                <a:spcPct val="80000"/>
              </a:lnSpc>
              <a:spcBef>
                <a:spcPts val="400"/>
              </a:spcBef>
              <a:buClr>
                <a:srgbClr val="0F6FC6"/>
              </a:buClr>
              <a:buSzPct val="85000"/>
              <a:buFont typeface="Arial" pitchFamily="34" charset="0"/>
              <a:buChar char="•"/>
              <a:defRPr/>
            </a:pPr>
            <a:endParaRPr lang="en-US" altLang="en-US" b="1" dirty="0" smtClean="0">
              <a:latin typeface="Constantia" pitchFamily="18" charset="0"/>
              <a:ea typeface="Constantia" pitchFamily="18" charset="0"/>
              <a:cs typeface="Constantia" pitchFamily="18" charset="0"/>
              <a:sym typeface="Constantia" pitchFamily="18" charset="0"/>
            </a:endParaRPr>
          </a:p>
          <a:p>
            <a:pPr marL="1054100" lvl="3" indent="-195263" defTabSz="904875">
              <a:lnSpc>
                <a:spcPct val="80000"/>
              </a:lnSpc>
              <a:spcBef>
                <a:spcPts val="400"/>
              </a:spcBef>
              <a:buClr>
                <a:srgbClr val="0F6FC6"/>
              </a:buClr>
              <a:buSzPct val="85000"/>
              <a:buFont typeface="Arial" pitchFamily="34" charset="0"/>
              <a:buChar char="•"/>
              <a:defRPr/>
            </a:pPr>
            <a:r>
              <a:rPr lang="en-US" altLang="en-US" b="1" u="sng" dirty="0">
                <a:solidFill>
                  <a:srgbClr val="FF0000"/>
                </a:solidFill>
                <a:latin typeface="Constantia" pitchFamily="18" charset="0"/>
                <a:ea typeface="Constantia" pitchFamily="18" charset="0"/>
                <a:cs typeface="Constantia" pitchFamily="18" charset="0"/>
                <a:sym typeface="Constantia" pitchFamily="18" charset="0"/>
              </a:rPr>
              <a:t>d</a:t>
            </a:r>
            <a:r>
              <a:rPr lang="en-US" altLang="en-US" b="1" u="sng" dirty="0" smtClean="0">
                <a:solidFill>
                  <a:srgbClr val="FF0000"/>
                </a:solidFill>
                <a:latin typeface="Constantia" pitchFamily="18" charset="0"/>
                <a:ea typeface="Constantia" pitchFamily="18" charset="0"/>
                <a:cs typeface="Constantia" pitchFamily="18" charset="0"/>
                <a:sym typeface="Constantia" pitchFamily="18" charset="0"/>
              </a:rPr>
              <a:t>urvalumab IMFINZI™</a:t>
            </a:r>
            <a:r>
              <a:rPr lang="en-US" altLang="en-US" b="1" u="sng" dirty="0" smtClean="0">
                <a:latin typeface="Constantia" pitchFamily="18" charset="0"/>
                <a:ea typeface="Constantia" pitchFamily="18" charset="0"/>
                <a:cs typeface="Constantia" pitchFamily="18" charset="0"/>
                <a:sym typeface="Constantia" pitchFamily="18" charset="0"/>
              </a:rPr>
              <a:t>  AstraZeneca (</a:t>
            </a:r>
            <a:r>
              <a:rPr lang="en-US" altLang="en-US" b="1" u="sng" dirty="0">
                <a:latin typeface="Constantia" pitchFamily="18" charset="0"/>
                <a:ea typeface="Constantia" pitchFamily="18" charset="0"/>
                <a:cs typeface="Constantia" pitchFamily="18" charset="0"/>
                <a:sym typeface="Constantia" pitchFamily="18" charset="0"/>
              </a:rPr>
              <a:t>(locally advanced or metastatic with disease progression during or following platinum-containing chemotherapy or progression within  12 mos of neoadjuvant or adjuvant treatment with platinum-containing regimen</a:t>
            </a:r>
            <a:r>
              <a:rPr lang="en-US" altLang="en-US" b="1" u="sng" dirty="0" smtClean="0">
                <a:latin typeface="Constantia" pitchFamily="18" charset="0"/>
                <a:ea typeface="Constantia" pitchFamily="18" charset="0"/>
                <a:cs typeface="Constantia" pitchFamily="18" charset="0"/>
                <a:sym typeface="Constantia" pitchFamily="18" charset="0"/>
              </a:rPr>
              <a:t>)</a:t>
            </a:r>
          </a:p>
          <a:p>
            <a:pPr marL="1054100" lvl="3" indent="-195263" defTabSz="904875">
              <a:lnSpc>
                <a:spcPct val="80000"/>
              </a:lnSpc>
              <a:spcBef>
                <a:spcPts val="400"/>
              </a:spcBef>
              <a:buClr>
                <a:srgbClr val="0F6FC6"/>
              </a:buClr>
              <a:buSzPct val="85000"/>
              <a:buFont typeface="Arial" pitchFamily="34" charset="0"/>
              <a:buChar char="•"/>
              <a:defRPr/>
            </a:pPr>
            <a:endParaRPr lang="en-US" altLang="en-US" b="1" u="sng" dirty="0">
              <a:solidFill>
                <a:srgbClr val="FF0000"/>
              </a:solidFill>
              <a:latin typeface="Constantia" pitchFamily="18" charset="0"/>
              <a:ea typeface="Constantia" pitchFamily="18" charset="0"/>
              <a:cs typeface="Constantia" pitchFamily="18" charset="0"/>
              <a:sym typeface="Constantia" pitchFamily="18" charset="0"/>
            </a:endParaRPr>
          </a:p>
          <a:p>
            <a:pPr marL="1054100" lvl="3" indent="-195263" defTabSz="904875">
              <a:lnSpc>
                <a:spcPct val="80000"/>
              </a:lnSpc>
              <a:spcBef>
                <a:spcPts val="400"/>
              </a:spcBef>
              <a:buClr>
                <a:srgbClr val="0F6FC6"/>
              </a:buClr>
              <a:buSzPct val="85000"/>
              <a:buFont typeface="Arial" pitchFamily="34" charset="0"/>
              <a:buChar char="•"/>
              <a:defRPr/>
            </a:pPr>
            <a:r>
              <a:rPr lang="en-US" altLang="en-US" b="1" i="1" dirty="0" smtClean="0">
                <a:solidFill>
                  <a:srgbClr val="00B0F0"/>
                </a:solidFill>
                <a:latin typeface="Constantia" pitchFamily="18" charset="0"/>
                <a:ea typeface="Constantia" pitchFamily="18" charset="0"/>
                <a:cs typeface="Constantia" pitchFamily="18" charset="0"/>
                <a:sym typeface="Constantia" pitchFamily="18" charset="0"/>
              </a:rPr>
              <a:t>avelumab BAVENCIO®  </a:t>
            </a:r>
            <a:r>
              <a:rPr lang="en-US" altLang="en-US" b="1" i="1" dirty="0" smtClean="0">
                <a:latin typeface="Constantia" pitchFamily="18" charset="0"/>
                <a:ea typeface="Constantia" pitchFamily="18" charset="0"/>
                <a:cs typeface="Constantia" pitchFamily="18" charset="0"/>
                <a:sym typeface="Constantia" pitchFamily="18" charset="0"/>
              </a:rPr>
              <a:t>EMD  Serono (</a:t>
            </a:r>
            <a:r>
              <a:rPr lang="en-US" altLang="en-US" b="1" i="1" dirty="0">
                <a:latin typeface="Constantia" pitchFamily="18" charset="0"/>
                <a:ea typeface="Constantia" pitchFamily="18" charset="0"/>
                <a:cs typeface="Constantia" pitchFamily="18" charset="0"/>
                <a:sym typeface="Constantia" pitchFamily="18" charset="0"/>
              </a:rPr>
              <a:t>(locally advanced or metastatic with disease progression during or following platinum-containing chemotherapy or progression within  12 mos of neoadjuvant or adjuvant treatment with platinum-containing regimen)</a:t>
            </a:r>
            <a:endParaRPr lang="en-US" altLang="en-US" b="1" i="1" dirty="0">
              <a:solidFill>
                <a:srgbClr val="FF0000"/>
              </a:solidFill>
              <a:latin typeface="Constantia" pitchFamily="18" charset="0"/>
              <a:ea typeface="Constantia" pitchFamily="18" charset="0"/>
              <a:cs typeface="Constantia" pitchFamily="18" charset="0"/>
              <a:sym typeface="Constantia" pitchFamily="18" charset="0"/>
            </a:endParaRPr>
          </a:p>
          <a:p>
            <a:pPr marL="1054100" lvl="3" indent="-195263" defTabSz="904875">
              <a:lnSpc>
                <a:spcPct val="80000"/>
              </a:lnSpc>
              <a:spcBef>
                <a:spcPts val="400"/>
              </a:spcBef>
              <a:buClr>
                <a:srgbClr val="0F6FC6"/>
              </a:buClr>
              <a:buSzPct val="85000"/>
              <a:buFont typeface="Arial" pitchFamily="34" charset="0"/>
              <a:buChar char="•"/>
              <a:defRPr/>
            </a:pPr>
            <a:endParaRPr lang="en-US" altLang="en-US" b="1" u="sng" dirty="0">
              <a:latin typeface="Constantia" pitchFamily="18" charset="0"/>
              <a:ea typeface="Constantia" pitchFamily="18" charset="0"/>
              <a:cs typeface="Constantia" pitchFamily="18" charset="0"/>
              <a:sym typeface="Constantia" pitchFamily="18" charset="0"/>
            </a:endParaRPr>
          </a:p>
          <a:p>
            <a:pPr marL="1054100" lvl="3" indent="-195263" defTabSz="904875">
              <a:lnSpc>
                <a:spcPct val="80000"/>
              </a:lnSpc>
              <a:spcBef>
                <a:spcPts val="400"/>
              </a:spcBef>
              <a:buClr>
                <a:srgbClr val="0F6FC6"/>
              </a:buClr>
              <a:buSzPct val="85000"/>
              <a:buFont typeface="Arial" pitchFamily="34" charset="0"/>
              <a:buChar char="•"/>
              <a:defRPr/>
            </a:pPr>
            <a:r>
              <a:rPr lang="en-US" altLang="en-US" b="1" i="1" dirty="0" smtClean="0">
                <a:solidFill>
                  <a:srgbClr val="00B0F0"/>
                </a:solidFill>
                <a:latin typeface="Constantia" pitchFamily="18" charset="0"/>
                <a:ea typeface="Constantia" pitchFamily="18" charset="0"/>
                <a:cs typeface="Constantia" pitchFamily="18" charset="0"/>
                <a:sym typeface="Constantia" pitchFamily="18" charset="0"/>
              </a:rPr>
              <a:t>nivolumab OPDIVO™</a:t>
            </a:r>
            <a:r>
              <a:rPr lang="en-US" altLang="en-US" b="1" i="1" dirty="0" smtClean="0">
                <a:latin typeface="Constantia" pitchFamily="18" charset="0"/>
                <a:ea typeface="Constantia" pitchFamily="18" charset="0"/>
                <a:cs typeface="Constantia" pitchFamily="18" charset="0"/>
                <a:sym typeface="Constantia" pitchFamily="18" charset="0"/>
              </a:rPr>
              <a:t>  Bristol Myers Squibb (locally advanced or metastatic with disease progression during or following platinum-containing chemotherapy or progression within  12 mos of neoadjuvant or adjuvant treatment with platinum-containing regimen)</a:t>
            </a:r>
          </a:p>
          <a:p>
            <a:pPr marL="1054100" lvl="3" indent="-195263" defTabSz="904875">
              <a:lnSpc>
                <a:spcPct val="80000"/>
              </a:lnSpc>
              <a:spcBef>
                <a:spcPts val="400"/>
              </a:spcBef>
              <a:buClr>
                <a:srgbClr val="0F6FC6"/>
              </a:buClr>
              <a:buSzPct val="85000"/>
              <a:buFont typeface="Arial" pitchFamily="34" charset="0"/>
              <a:buChar char="•"/>
              <a:defRPr/>
            </a:pPr>
            <a:endParaRPr lang="en-US" altLang="en-US" b="1" i="1" dirty="0">
              <a:solidFill>
                <a:srgbClr val="FF0000"/>
              </a:solidFill>
              <a:latin typeface="Constantia" pitchFamily="18" charset="0"/>
              <a:ea typeface="Constantia" pitchFamily="18" charset="0"/>
              <a:cs typeface="Constantia" pitchFamily="18" charset="0"/>
              <a:sym typeface="Constantia" pitchFamily="18" charset="0"/>
            </a:endParaRPr>
          </a:p>
          <a:p>
            <a:pPr marL="1054100" lvl="3" indent="-195263" defTabSz="904875">
              <a:lnSpc>
                <a:spcPct val="80000"/>
              </a:lnSpc>
              <a:spcBef>
                <a:spcPts val="400"/>
              </a:spcBef>
              <a:buClr>
                <a:srgbClr val="0F6FC6"/>
              </a:buClr>
              <a:buSzPct val="85000"/>
              <a:buFont typeface="Arial" pitchFamily="34" charset="0"/>
              <a:buChar char="•"/>
              <a:defRPr/>
            </a:pPr>
            <a:r>
              <a:rPr lang="en-US" altLang="en-US" b="1" i="1" dirty="0" smtClean="0">
                <a:solidFill>
                  <a:srgbClr val="00B0F0"/>
                </a:solidFill>
                <a:latin typeface="Constantia" pitchFamily="18" charset="0"/>
                <a:ea typeface="Constantia" pitchFamily="18" charset="0"/>
                <a:cs typeface="Constantia" pitchFamily="18" charset="0"/>
                <a:sym typeface="Constantia" pitchFamily="18" charset="0"/>
              </a:rPr>
              <a:t>pembrolizumab KEYTRUDA® </a:t>
            </a:r>
            <a:r>
              <a:rPr lang="en-US" altLang="en-US" b="1" i="1" dirty="0" smtClean="0">
                <a:latin typeface="Constantia" pitchFamily="18" charset="0"/>
                <a:ea typeface="Constantia" pitchFamily="18" charset="0"/>
                <a:cs typeface="Constantia" pitchFamily="18" charset="0"/>
                <a:sym typeface="Constantia" pitchFamily="18" charset="0"/>
              </a:rPr>
              <a:t>Merck (</a:t>
            </a:r>
            <a:r>
              <a:rPr lang="en-US" altLang="en-US" b="1" i="1" dirty="0">
                <a:latin typeface="Constantia" pitchFamily="18" charset="0"/>
                <a:ea typeface="Constantia" pitchFamily="18" charset="0"/>
                <a:cs typeface="Constantia" pitchFamily="18" charset="0"/>
                <a:sym typeface="Constantia" pitchFamily="18" charset="0"/>
              </a:rPr>
              <a:t>(locally advanced or metastatic with disease progression during or following platinum-containing chemotherapy or progression within  12 mos of neoadjuvant or adjuvant treatment with platinum-containing regimen)</a:t>
            </a:r>
            <a:endParaRPr lang="en-US" altLang="en-US" b="1" i="1" dirty="0">
              <a:solidFill>
                <a:srgbClr val="FF0000"/>
              </a:solidFill>
              <a:latin typeface="Constantia" pitchFamily="18" charset="0"/>
              <a:ea typeface="Constantia" pitchFamily="18" charset="0"/>
              <a:cs typeface="Constantia" pitchFamily="18" charset="0"/>
              <a:sym typeface="Constantia" pitchFamily="18" charset="0"/>
            </a:endParaRPr>
          </a:p>
          <a:p>
            <a:pPr marL="1054100" lvl="3" indent="-195263" defTabSz="904875">
              <a:lnSpc>
                <a:spcPct val="80000"/>
              </a:lnSpc>
              <a:spcBef>
                <a:spcPts val="400"/>
              </a:spcBef>
              <a:buClr>
                <a:srgbClr val="0F6FC6"/>
              </a:buClr>
              <a:buSzPct val="85000"/>
              <a:buFont typeface="Arial" pitchFamily="34" charset="0"/>
              <a:buChar char="•"/>
              <a:defRPr/>
            </a:pPr>
            <a:endParaRPr lang="en-US" altLang="en-US" sz="1700" b="1" i="1" dirty="0" smtClean="0">
              <a:latin typeface="Constantia" pitchFamily="18" charset="0"/>
              <a:ea typeface="Constantia" pitchFamily="18" charset="0"/>
              <a:cs typeface="Constantia" pitchFamily="18" charset="0"/>
              <a:sym typeface="Constantia" pitchFamily="18" charset="0"/>
            </a:endParaRPr>
          </a:p>
          <a:p>
            <a:pPr marL="858837" lvl="3" defTabSz="904875">
              <a:lnSpc>
                <a:spcPct val="80000"/>
              </a:lnSpc>
              <a:spcBef>
                <a:spcPts val="400"/>
              </a:spcBef>
              <a:buClr>
                <a:srgbClr val="0F6FC6"/>
              </a:buClr>
              <a:buSzPct val="85000"/>
              <a:defRPr/>
            </a:pPr>
            <a:r>
              <a:rPr lang="en-US" altLang="en-US" sz="1000" u="sng" dirty="0" smtClean="0">
                <a:solidFill>
                  <a:srgbClr val="E2D700"/>
                </a:solidFill>
                <a:sym typeface="Helvetica" charset="0"/>
                <a:hlinkClick r:id="rId4"/>
              </a:rPr>
              <a:t>http</a:t>
            </a:r>
            <a:r>
              <a:rPr lang="en-US" altLang="en-US" sz="1000" u="sng" dirty="0">
                <a:solidFill>
                  <a:srgbClr val="E2D700"/>
                </a:solidFill>
                <a:sym typeface="Helvetica" charset="0"/>
                <a:hlinkClick r:id="rId4"/>
              </a:rPr>
              <a:t>://www.fda.gov/Drugs/InformationOnDrugs/ApprovedDrugs/ucm279174.htm</a:t>
            </a:r>
            <a:endParaRPr lang="en-US" altLang="en-US" sz="1700" b="1" dirty="0">
              <a:solidFill>
                <a:prstClr val="black"/>
              </a:solidFill>
              <a:latin typeface="Constantia" pitchFamily="18" charset="0"/>
              <a:ea typeface="Constantia" pitchFamily="18" charset="0"/>
              <a:cs typeface="Constantia" pitchFamily="18" charset="0"/>
              <a:sym typeface="Constantia" pitchFamily="18" charset="0"/>
            </a:endParaRPr>
          </a:p>
          <a:p>
            <a:pPr marL="1054100" lvl="3" indent="-195263" defTabSz="904875">
              <a:lnSpc>
                <a:spcPct val="80000"/>
              </a:lnSpc>
              <a:spcBef>
                <a:spcPts val="400"/>
              </a:spcBef>
              <a:buClr>
                <a:srgbClr val="0F6FC6"/>
              </a:buClr>
              <a:buSzPct val="85000"/>
              <a:buFont typeface="Arial" pitchFamily="34" charset="0"/>
              <a:buChar char="•"/>
              <a:defRPr/>
            </a:pPr>
            <a:endParaRPr lang="en-US" altLang="en-US" sz="1700" b="1" i="1" dirty="0">
              <a:latin typeface="Constantia" pitchFamily="18" charset="0"/>
              <a:ea typeface="Constantia" pitchFamily="18" charset="0"/>
              <a:cs typeface="Constantia" pitchFamily="18" charset="0"/>
              <a:sym typeface="Constantia" pitchFamily="18" charset="0"/>
            </a:endParaRPr>
          </a:p>
          <a:p>
            <a:pPr marL="596900" lvl="2" indent="-195263" defTabSz="904875">
              <a:lnSpc>
                <a:spcPct val="80000"/>
              </a:lnSpc>
              <a:spcBef>
                <a:spcPts val="400"/>
              </a:spcBef>
              <a:buClr>
                <a:srgbClr val="0F6FC6"/>
              </a:buClr>
              <a:buSzPct val="85000"/>
              <a:buFont typeface="Arial" pitchFamily="34" charset="0"/>
              <a:buChar char="•"/>
              <a:defRPr/>
            </a:pPr>
            <a:endParaRPr lang="en-US" altLang="en-US" sz="1700" b="1" i="1" dirty="0">
              <a:latin typeface="Constantia" pitchFamily="18" charset="0"/>
              <a:ea typeface="Constantia" pitchFamily="18" charset="0"/>
              <a:cs typeface="Constantia" pitchFamily="18" charset="0"/>
              <a:sym typeface="Constantia" pitchFamily="18" charset="0"/>
            </a:endParaRPr>
          </a:p>
          <a:p>
            <a:pPr marL="825500" lvl="2" indent="-195263" defTabSz="904875">
              <a:lnSpc>
                <a:spcPct val="80000"/>
              </a:lnSpc>
              <a:spcBef>
                <a:spcPts val="400"/>
              </a:spcBef>
              <a:buClr>
                <a:srgbClr val="0F6FC6"/>
              </a:buClr>
              <a:buSzPct val="85000"/>
              <a:buFont typeface="Arial" pitchFamily="34" charset="0"/>
              <a:buChar char="•"/>
              <a:defRPr/>
            </a:pPr>
            <a:endParaRPr lang="en-US" altLang="en-US" sz="1700" b="1" dirty="0">
              <a:latin typeface="Constantia" pitchFamily="18" charset="0"/>
              <a:ea typeface="Constantia" pitchFamily="18" charset="0"/>
              <a:cs typeface="Constantia" pitchFamily="18" charset="0"/>
              <a:sym typeface="Constantia" pitchFamily="18" charset="0"/>
            </a:endParaRPr>
          </a:p>
          <a:p>
            <a:pPr marL="596900" lvl="1" indent="-195263" defTabSz="904875">
              <a:lnSpc>
                <a:spcPct val="80000"/>
              </a:lnSpc>
              <a:buClr>
                <a:srgbClr val="0BD0D9"/>
              </a:buClr>
              <a:defRPr/>
            </a:pPr>
            <a:endParaRPr lang="en-US" altLang="en-US" dirty="0">
              <a:sym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1138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4" y="21771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1994" y="228600"/>
            <a:ext cx="883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accent1"/>
                </a:solidFill>
                <a:latin typeface="Helvetica"/>
                <a:cs typeface="Helvetica"/>
              </a:rPr>
              <a:t>Progress in Cancer Therapy 2017</a:t>
            </a:r>
            <a:endParaRPr lang="en-US" sz="4000" b="1" dirty="0">
              <a:solidFill>
                <a:schemeClr val="accent1"/>
              </a:solidFill>
              <a:latin typeface="Helvetica"/>
              <a:cs typeface="Helvetic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690" y="902958"/>
            <a:ext cx="9234867" cy="71240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87437" lvl="3" defTabSz="904875">
              <a:lnSpc>
                <a:spcPct val="80000"/>
              </a:lnSpc>
              <a:spcBef>
                <a:spcPts val="400"/>
              </a:spcBef>
              <a:buClr>
                <a:srgbClr val="0F6FC6"/>
              </a:buClr>
              <a:buSzPct val="85000"/>
              <a:defRPr/>
            </a:pPr>
            <a:endParaRPr lang="en-US" altLang="en-US" sz="1700" b="1" dirty="0" smtClean="0">
              <a:latin typeface="Constantia" pitchFamily="18" charset="0"/>
              <a:ea typeface="Constantia" pitchFamily="18" charset="0"/>
              <a:cs typeface="Constantia" pitchFamily="18" charset="0"/>
              <a:sym typeface="Constantia" pitchFamily="18" charset="0"/>
            </a:endParaRPr>
          </a:p>
          <a:p>
            <a:pPr marL="1087437" lvl="3" defTabSz="904875">
              <a:lnSpc>
                <a:spcPct val="80000"/>
              </a:lnSpc>
              <a:spcBef>
                <a:spcPts val="400"/>
              </a:spcBef>
              <a:buClr>
                <a:srgbClr val="0F6FC6"/>
              </a:buClr>
              <a:buSzPct val="85000"/>
              <a:defRPr/>
            </a:pPr>
            <a:endParaRPr lang="en-US" altLang="en-US" sz="1700" b="1" dirty="0" smtClean="0">
              <a:latin typeface="Constantia" pitchFamily="18" charset="0"/>
              <a:ea typeface="Constantia" pitchFamily="18" charset="0"/>
              <a:cs typeface="Constantia" pitchFamily="18" charset="0"/>
              <a:sym typeface="Constantia" pitchFamily="18" charset="0"/>
            </a:endParaRPr>
          </a:p>
          <a:p>
            <a:pPr marL="825500" lvl="2" indent="-195263" defTabSz="904875">
              <a:lnSpc>
                <a:spcPct val="80000"/>
              </a:lnSpc>
              <a:spcBef>
                <a:spcPts val="400"/>
              </a:spcBef>
              <a:buClr>
                <a:srgbClr val="0F6FC6"/>
              </a:buClr>
              <a:buSzPct val="85000"/>
              <a:buFont typeface="Arial" pitchFamily="34" charset="0"/>
              <a:buChar char="•"/>
              <a:defRPr/>
            </a:pPr>
            <a:r>
              <a:rPr lang="en-US" altLang="en-US" sz="2400" b="1" dirty="0" smtClean="0">
                <a:latin typeface="Constantia" pitchFamily="18" charset="0"/>
                <a:ea typeface="Constantia" pitchFamily="18" charset="0"/>
                <a:cs typeface="Constantia" pitchFamily="18" charset="0"/>
                <a:sym typeface="Constantia" pitchFamily="18" charset="0"/>
              </a:rPr>
              <a:t>Tumor Agnostic: </a:t>
            </a:r>
            <a:r>
              <a:rPr lang="en-US" altLang="en-US" sz="2000" b="1" dirty="0" smtClean="0">
                <a:latin typeface="Constantia" pitchFamily="18" charset="0"/>
                <a:ea typeface="Constantia" pitchFamily="18" charset="0"/>
                <a:cs typeface="Constantia" pitchFamily="18" charset="0"/>
                <a:sym typeface="Constantia" pitchFamily="18" charset="0"/>
              </a:rPr>
              <a:t>Adult and pediatric patients with unresectable or metastatic</a:t>
            </a:r>
            <a:r>
              <a:rPr lang="en-US" altLang="en-US" sz="2000" b="1" dirty="0">
                <a:latin typeface="Constantia" pitchFamily="18" charset="0"/>
                <a:ea typeface="Constantia" pitchFamily="18" charset="0"/>
                <a:cs typeface="Constantia" pitchFamily="18" charset="0"/>
                <a:sym typeface="Constantia" pitchFamily="18" charset="0"/>
              </a:rPr>
              <a:t>, microsatellite instability high (MSI-H</a:t>
            </a:r>
            <a:r>
              <a:rPr lang="en-US" altLang="en-US" sz="2000" b="1" dirty="0" smtClean="0">
                <a:latin typeface="Constantia" pitchFamily="18" charset="0"/>
                <a:ea typeface="Constantia" pitchFamily="18" charset="0"/>
                <a:cs typeface="Constantia" pitchFamily="18" charset="0"/>
                <a:sym typeface="Constantia" pitchFamily="18" charset="0"/>
              </a:rPr>
              <a:t>) or mismatch repair deficient (dMMR)  solid tumors that have progressed following prior tx</a:t>
            </a:r>
            <a:r>
              <a:rPr lang="en-US" altLang="en-US" sz="2000" b="1" dirty="0">
                <a:latin typeface="Constantia" pitchFamily="18" charset="0"/>
                <a:ea typeface="Constantia" pitchFamily="18" charset="0"/>
                <a:cs typeface="Constantia" pitchFamily="18" charset="0"/>
                <a:sym typeface="Constantia" pitchFamily="18" charset="0"/>
              </a:rPr>
              <a:t> </a:t>
            </a:r>
            <a:r>
              <a:rPr lang="en-US" altLang="en-US" sz="2000" b="1" dirty="0" smtClean="0">
                <a:latin typeface="Constantia" pitchFamily="18" charset="0"/>
                <a:ea typeface="Constantia" pitchFamily="18" charset="0"/>
                <a:cs typeface="Constantia" pitchFamily="18" charset="0"/>
                <a:sym typeface="Constantia" pitchFamily="18" charset="0"/>
              </a:rPr>
              <a:t>and have no satisfactory alternative treatment options</a:t>
            </a:r>
          </a:p>
          <a:p>
            <a:pPr marL="825500" lvl="2" indent="-195263" defTabSz="904875">
              <a:lnSpc>
                <a:spcPct val="80000"/>
              </a:lnSpc>
              <a:spcBef>
                <a:spcPts val="400"/>
              </a:spcBef>
              <a:buClr>
                <a:srgbClr val="0F6FC6"/>
              </a:buClr>
              <a:buSzPct val="85000"/>
              <a:buFont typeface="Arial" pitchFamily="34" charset="0"/>
              <a:buChar char="•"/>
              <a:defRPr/>
            </a:pPr>
            <a:endParaRPr lang="en-US" altLang="en-US" sz="2000" b="1" dirty="0" smtClean="0">
              <a:latin typeface="Constantia" pitchFamily="18" charset="0"/>
              <a:ea typeface="Constantia" pitchFamily="18" charset="0"/>
              <a:cs typeface="Constantia" pitchFamily="18" charset="0"/>
              <a:sym typeface="Constantia" pitchFamily="18" charset="0"/>
            </a:endParaRPr>
          </a:p>
          <a:p>
            <a:pPr marL="1282700" lvl="3" indent="-195263" defTabSz="904875">
              <a:lnSpc>
                <a:spcPct val="80000"/>
              </a:lnSpc>
              <a:spcBef>
                <a:spcPts val="400"/>
              </a:spcBef>
              <a:buClr>
                <a:srgbClr val="0F6FC6"/>
              </a:buClr>
              <a:buSzPct val="85000"/>
              <a:buFont typeface="Arial" pitchFamily="34" charset="0"/>
              <a:buChar char="•"/>
              <a:defRPr/>
            </a:pPr>
            <a:r>
              <a:rPr lang="en-US" altLang="en-US" sz="2000" b="1" i="1" dirty="0">
                <a:solidFill>
                  <a:srgbClr val="00B0F0"/>
                </a:solidFill>
                <a:latin typeface="Constantia" pitchFamily="18" charset="0"/>
                <a:ea typeface="Constantia" pitchFamily="18" charset="0"/>
                <a:cs typeface="Constantia" pitchFamily="18" charset="0"/>
                <a:sym typeface="Constantia" pitchFamily="18" charset="0"/>
              </a:rPr>
              <a:t>pembrolizumab </a:t>
            </a:r>
            <a:r>
              <a:rPr lang="en-US" altLang="en-US" sz="2000" b="1" i="1" dirty="0" smtClean="0">
                <a:solidFill>
                  <a:srgbClr val="00B0F0"/>
                </a:solidFill>
                <a:latin typeface="Constantia" pitchFamily="18" charset="0"/>
                <a:ea typeface="Constantia" pitchFamily="18" charset="0"/>
                <a:cs typeface="Constantia" pitchFamily="18" charset="0"/>
                <a:sym typeface="Constantia" pitchFamily="18" charset="0"/>
              </a:rPr>
              <a:t>KEYTRUDA® </a:t>
            </a:r>
            <a:r>
              <a:rPr lang="en-US" altLang="en-US" sz="2000" b="1" dirty="0" smtClean="0">
                <a:latin typeface="Constantia" pitchFamily="18" charset="0"/>
                <a:ea typeface="Constantia" pitchFamily="18" charset="0"/>
                <a:cs typeface="Constantia" pitchFamily="18" charset="0"/>
                <a:sym typeface="Constantia" pitchFamily="18" charset="0"/>
              </a:rPr>
              <a:t> </a:t>
            </a:r>
            <a:r>
              <a:rPr lang="en-US" altLang="en-US" sz="2000" b="1" dirty="0">
                <a:latin typeface="Constantia" pitchFamily="18" charset="0"/>
                <a:ea typeface="Constantia" pitchFamily="18" charset="0"/>
                <a:cs typeface="Constantia" pitchFamily="18" charset="0"/>
                <a:sym typeface="Constantia" pitchFamily="18" charset="0"/>
              </a:rPr>
              <a:t>Merck</a:t>
            </a:r>
          </a:p>
          <a:p>
            <a:pPr marL="1282700" lvl="3" indent="-195263" defTabSz="904875">
              <a:lnSpc>
                <a:spcPct val="80000"/>
              </a:lnSpc>
              <a:spcBef>
                <a:spcPts val="400"/>
              </a:spcBef>
              <a:buClr>
                <a:srgbClr val="0F6FC6"/>
              </a:buClr>
              <a:buSzPct val="85000"/>
              <a:buFont typeface="Arial" pitchFamily="34" charset="0"/>
              <a:buChar char="•"/>
              <a:defRPr/>
            </a:pPr>
            <a:endParaRPr lang="en-US" altLang="en-US" sz="2000" b="1" dirty="0" smtClean="0">
              <a:latin typeface="Constantia" pitchFamily="18" charset="0"/>
              <a:ea typeface="Constantia" pitchFamily="18" charset="0"/>
              <a:cs typeface="Constantia" pitchFamily="18" charset="0"/>
              <a:sym typeface="Constantia" pitchFamily="18" charset="0"/>
            </a:endParaRPr>
          </a:p>
          <a:p>
            <a:pPr marL="825500" lvl="2" indent="-195263" defTabSz="904875">
              <a:lnSpc>
                <a:spcPct val="80000"/>
              </a:lnSpc>
              <a:spcBef>
                <a:spcPts val="400"/>
              </a:spcBef>
              <a:buClr>
                <a:srgbClr val="0F6FC6"/>
              </a:buClr>
              <a:buSzPct val="85000"/>
              <a:buFont typeface="Arial" pitchFamily="34" charset="0"/>
              <a:buChar char="•"/>
              <a:defRPr/>
            </a:pPr>
            <a:endParaRPr lang="en-US" altLang="en-US" sz="2000" b="1" dirty="0" smtClean="0">
              <a:latin typeface="Constantia" pitchFamily="18" charset="0"/>
              <a:ea typeface="Constantia" pitchFamily="18" charset="0"/>
              <a:cs typeface="Constantia" pitchFamily="18" charset="0"/>
              <a:sym typeface="Constantia" pitchFamily="18" charset="0"/>
            </a:endParaRPr>
          </a:p>
          <a:p>
            <a:pPr marL="825500" lvl="2" indent="-195263" defTabSz="904875">
              <a:lnSpc>
                <a:spcPct val="80000"/>
              </a:lnSpc>
              <a:spcBef>
                <a:spcPts val="400"/>
              </a:spcBef>
              <a:buClr>
                <a:srgbClr val="0F6FC6"/>
              </a:buClr>
              <a:buSzPct val="85000"/>
              <a:buFont typeface="Arial" pitchFamily="34" charset="0"/>
              <a:buChar char="•"/>
              <a:defRPr/>
            </a:pPr>
            <a:r>
              <a:rPr lang="en-US" altLang="en-US" sz="2400" b="1" dirty="0" smtClean="0">
                <a:latin typeface="Constantia" pitchFamily="18" charset="0"/>
                <a:ea typeface="Constantia" pitchFamily="18" charset="0"/>
                <a:cs typeface="Constantia" pitchFamily="18" charset="0"/>
                <a:sym typeface="Constantia" pitchFamily="18" charset="0"/>
              </a:rPr>
              <a:t>Colorectal Cancer Metastatic</a:t>
            </a:r>
            <a:r>
              <a:rPr lang="en-US" altLang="en-US" sz="2000" b="1" dirty="0" smtClean="0">
                <a:latin typeface="Constantia" pitchFamily="18" charset="0"/>
                <a:ea typeface="Constantia" pitchFamily="18" charset="0"/>
                <a:cs typeface="Constantia" pitchFamily="18" charset="0"/>
                <a:sym typeface="Constantia" pitchFamily="18" charset="0"/>
              </a:rPr>
              <a:t>: MSI-H or dMMR, progressed following tx with a fluoropyrimidine, oxaliplatin, and irinotecan</a:t>
            </a:r>
          </a:p>
          <a:p>
            <a:pPr marL="825500" lvl="2" indent="-195263" defTabSz="904875">
              <a:lnSpc>
                <a:spcPct val="80000"/>
              </a:lnSpc>
              <a:spcBef>
                <a:spcPts val="400"/>
              </a:spcBef>
              <a:buClr>
                <a:srgbClr val="0F6FC6"/>
              </a:buClr>
              <a:buSzPct val="85000"/>
              <a:buFont typeface="Arial" pitchFamily="34" charset="0"/>
              <a:buChar char="•"/>
              <a:defRPr/>
            </a:pPr>
            <a:endParaRPr lang="en-US" altLang="en-US" sz="2000" b="1" dirty="0" smtClean="0">
              <a:latin typeface="Constantia" pitchFamily="18" charset="0"/>
              <a:ea typeface="Constantia" pitchFamily="18" charset="0"/>
              <a:cs typeface="Constantia" pitchFamily="18" charset="0"/>
              <a:sym typeface="Constantia" pitchFamily="18" charset="0"/>
            </a:endParaRPr>
          </a:p>
          <a:p>
            <a:pPr marL="1282700" lvl="3" indent="-195263" defTabSz="904875">
              <a:lnSpc>
                <a:spcPct val="80000"/>
              </a:lnSpc>
              <a:spcBef>
                <a:spcPts val="400"/>
              </a:spcBef>
              <a:buClr>
                <a:srgbClr val="0F6FC6"/>
              </a:buClr>
              <a:buSzPct val="85000"/>
              <a:buFont typeface="Arial" pitchFamily="34" charset="0"/>
              <a:buChar char="•"/>
              <a:defRPr/>
            </a:pPr>
            <a:r>
              <a:rPr lang="en-US" altLang="en-US" sz="2000" b="1" i="1" dirty="0">
                <a:solidFill>
                  <a:srgbClr val="00B0F0"/>
                </a:solidFill>
                <a:latin typeface="Constantia" pitchFamily="18" charset="0"/>
                <a:ea typeface="Constantia" pitchFamily="18" charset="0"/>
                <a:cs typeface="Constantia" pitchFamily="18" charset="0"/>
                <a:sym typeface="Constantia" pitchFamily="18" charset="0"/>
              </a:rPr>
              <a:t>p</a:t>
            </a:r>
            <a:r>
              <a:rPr lang="en-US" altLang="en-US" sz="2000" b="1" i="1" dirty="0" smtClean="0">
                <a:solidFill>
                  <a:srgbClr val="00B0F0"/>
                </a:solidFill>
                <a:latin typeface="Constantia" pitchFamily="18" charset="0"/>
                <a:ea typeface="Constantia" pitchFamily="18" charset="0"/>
                <a:cs typeface="Constantia" pitchFamily="18" charset="0"/>
                <a:sym typeface="Constantia" pitchFamily="18" charset="0"/>
              </a:rPr>
              <a:t>embrolizumab KEYTRUDA® </a:t>
            </a:r>
            <a:r>
              <a:rPr lang="en-US" altLang="en-US" sz="2000" b="1" dirty="0" smtClean="0">
                <a:latin typeface="Constantia" pitchFamily="18" charset="0"/>
                <a:ea typeface="Constantia" pitchFamily="18" charset="0"/>
                <a:cs typeface="Constantia" pitchFamily="18" charset="0"/>
                <a:sym typeface="Constantia" pitchFamily="18" charset="0"/>
              </a:rPr>
              <a:t> Merck</a:t>
            </a:r>
          </a:p>
          <a:p>
            <a:pPr marL="1282700" lvl="3" indent="-195263" defTabSz="904875">
              <a:lnSpc>
                <a:spcPct val="80000"/>
              </a:lnSpc>
              <a:spcBef>
                <a:spcPts val="400"/>
              </a:spcBef>
              <a:buClr>
                <a:srgbClr val="0F6FC6"/>
              </a:buClr>
              <a:buSzPct val="85000"/>
              <a:buFont typeface="Arial" pitchFamily="34" charset="0"/>
              <a:buChar char="•"/>
              <a:defRPr/>
            </a:pPr>
            <a:endParaRPr lang="en-US" altLang="en-US" sz="2000" b="1" dirty="0">
              <a:latin typeface="Constantia" pitchFamily="18" charset="0"/>
              <a:ea typeface="Constantia" pitchFamily="18" charset="0"/>
              <a:cs typeface="Constantia" pitchFamily="18" charset="0"/>
              <a:sym typeface="Constantia" pitchFamily="18" charset="0"/>
            </a:endParaRPr>
          </a:p>
          <a:p>
            <a:pPr marL="1282700" lvl="3" indent="-195263" defTabSz="904875">
              <a:lnSpc>
                <a:spcPct val="80000"/>
              </a:lnSpc>
              <a:spcBef>
                <a:spcPts val="400"/>
              </a:spcBef>
              <a:buClr>
                <a:srgbClr val="0F6FC6"/>
              </a:buClr>
              <a:buSzPct val="85000"/>
              <a:buFont typeface="Arial" pitchFamily="34" charset="0"/>
              <a:buChar char="•"/>
              <a:defRPr/>
            </a:pPr>
            <a:r>
              <a:rPr lang="en-US" altLang="en-US" sz="2000" b="1" i="1" dirty="0" smtClean="0">
                <a:solidFill>
                  <a:srgbClr val="00B0F0"/>
                </a:solidFill>
                <a:latin typeface="Constantia" pitchFamily="18" charset="0"/>
                <a:ea typeface="Constantia" pitchFamily="18" charset="0"/>
                <a:cs typeface="Constantia" pitchFamily="18" charset="0"/>
                <a:sym typeface="Constantia" pitchFamily="18" charset="0"/>
              </a:rPr>
              <a:t>nivolumab OPDIVO™ </a:t>
            </a:r>
            <a:r>
              <a:rPr lang="en-US" altLang="en-US" sz="2000" b="1" dirty="0" smtClean="0">
                <a:latin typeface="Constantia" pitchFamily="18" charset="0"/>
                <a:ea typeface="Constantia" pitchFamily="18" charset="0"/>
                <a:cs typeface="Constantia" pitchFamily="18" charset="0"/>
                <a:sym typeface="Constantia" pitchFamily="18" charset="0"/>
              </a:rPr>
              <a:t>Bristol Myers Squibb (pts 12 or older)</a:t>
            </a:r>
          </a:p>
          <a:p>
            <a:pPr marL="825500" lvl="2" indent="-195263" defTabSz="904875">
              <a:lnSpc>
                <a:spcPct val="80000"/>
              </a:lnSpc>
              <a:spcBef>
                <a:spcPts val="400"/>
              </a:spcBef>
              <a:buClr>
                <a:srgbClr val="0F6FC6"/>
              </a:buClr>
              <a:buSzPct val="85000"/>
              <a:buFont typeface="Arial" pitchFamily="34" charset="0"/>
              <a:buChar char="•"/>
              <a:defRPr/>
            </a:pPr>
            <a:endParaRPr lang="en-US" altLang="en-US" sz="2000" b="1" dirty="0" smtClean="0">
              <a:latin typeface="Constantia" pitchFamily="18" charset="0"/>
              <a:ea typeface="Constantia" pitchFamily="18" charset="0"/>
              <a:cs typeface="Constantia" pitchFamily="18" charset="0"/>
              <a:sym typeface="Constantia" pitchFamily="18" charset="0"/>
            </a:endParaRPr>
          </a:p>
          <a:p>
            <a:pPr marL="1054100" lvl="3" indent="-195263" defTabSz="904875">
              <a:lnSpc>
                <a:spcPct val="80000"/>
              </a:lnSpc>
              <a:spcBef>
                <a:spcPts val="400"/>
              </a:spcBef>
              <a:buClr>
                <a:srgbClr val="0F6FC6"/>
              </a:buClr>
              <a:buSzPct val="85000"/>
              <a:buFont typeface="Arial" pitchFamily="34" charset="0"/>
              <a:buChar char="•"/>
              <a:defRPr/>
            </a:pPr>
            <a:endParaRPr lang="en-US" altLang="en-US" sz="1700" b="1" i="1" dirty="0" smtClean="0">
              <a:latin typeface="Constantia" pitchFamily="18" charset="0"/>
              <a:ea typeface="Constantia" pitchFamily="18" charset="0"/>
              <a:cs typeface="Constantia" pitchFamily="18" charset="0"/>
              <a:sym typeface="Constantia" pitchFamily="18" charset="0"/>
            </a:endParaRPr>
          </a:p>
          <a:p>
            <a:pPr marL="1054100" lvl="3" indent="-195263" defTabSz="904875">
              <a:lnSpc>
                <a:spcPct val="80000"/>
              </a:lnSpc>
              <a:spcBef>
                <a:spcPts val="400"/>
              </a:spcBef>
              <a:buClr>
                <a:srgbClr val="0F6FC6"/>
              </a:buClr>
              <a:buSzPct val="85000"/>
              <a:buFont typeface="Arial" pitchFamily="34" charset="0"/>
              <a:buChar char="•"/>
              <a:defRPr/>
            </a:pPr>
            <a:endParaRPr lang="en-US" altLang="en-US" sz="1700" b="1" i="1" dirty="0">
              <a:latin typeface="Constantia" pitchFamily="18" charset="0"/>
              <a:ea typeface="Constantia" pitchFamily="18" charset="0"/>
              <a:cs typeface="Constantia" pitchFamily="18" charset="0"/>
              <a:sym typeface="Constantia" pitchFamily="18" charset="0"/>
            </a:endParaRPr>
          </a:p>
          <a:p>
            <a:pPr marL="858837" lvl="3" defTabSz="904875">
              <a:lnSpc>
                <a:spcPct val="80000"/>
              </a:lnSpc>
              <a:spcBef>
                <a:spcPts val="400"/>
              </a:spcBef>
              <a:buClr>
                <a:srgbClr val="0F6FC6"/>
              </a:buClr>
              <a:buSzPct val="85000"/>
              <a:defRPr/>
            </a:pPr>
            <a:r>
              <a:rPr lang="en-US" altLang="en-US" sz="1000" u="sng" dirty="0">
                <a:solidFill>
                  <a:srgbClr val="E2D700"/>
                </a:solidFill>
                <a:sym typeface="Helvetica" charset="0"/>
                <a:hlinkClick r:id="rId4"/>
              </a:rPr>
              <a:t>http://www.fda.gov/Drugs/InformationOnDrugs/ApprovedDrugs/ucm279174.htm</a:t>
            </a:r>
            <a:endParaRPr lang="en-US" altLang="en-US" sz="1700" b="1" dirty="0">
              <a:solidFill>
                <a:prstClr val="black"/>
              </a:solidFill>
              <a:latin typeface="Constantia" pitchFamily="18" charset="0"/>
              <a:ea typeface="Constantia" pitchFamily="18" charset="0"/>
              <a:cs typeface="Constantia" pitchFamily="18" charset="0"/>
              <a:sym typeface="Constantia" pitchFamily="18" charset="0"/>
            </a:endParaRPr>
          </a:p>
          <a:p>
            <a:pPr marL="1054100" lvl="3" indent="-195263" defTabSz="904875">
              <a:lnSpc>
                <a:spcPct val="80000"/>
              </a:lnSpc>
              <a:spcBef>
                <a:spcPts val="400"/>
              </a:spcBef>
              <a:buClr>
                <a:srgbClr val="0F6FC6"/>
              </a:buClr>
              <a:buSzPct val="85000"/>
              <a:buFont typeface="Arial" pitchFamily="34" charset="0"/>
              <a:buChar char="•"/>
              <a:defRPr/>
            </a:pPr>
            <a:endParaRPr lang="en-US" altLang="en-US" sz="1700" b="1" i="1" dirty="0">
              <a:latin typeface="Constantia" pitchFamily="18" charset="0"/>
              <a:ea typeface="Constantia" pitchFamily="18" charset="0"/>
              <a:cs typeface="Constantia" pitchFamily="18" charset="0"/>
              <a:sym typeface="Constantia" pitchFamily="18" charset="0"/>
            </a:endParaRPr>
          </a:p>
          <a:p>
            <a:pPr marL="596900" lvl="2" indent="-195263" defTabSz="904875">
              <a:lnSpc>
                <a:spcPct val="80000"/>
              </a:lnSpc>
              <a:spcBef>
                <a:spcPts val="400"/>
              </a:spcBef>
              <a:buClr>
                <a:srgbClr val="0F6FC6"/>
              </a:buClr>
              <a:buSzPct val="85000"/>
              <a:buFont typeface="Arial" pitchFamily="34" charset="0"/>
              <a:buChar char="•"/>
              <a:defRPr/>
            </a:pPr>
            <a:endParaRPr lang="en-US" altLang="en-US" sz="1700" b="1" i="1" dirty="0">
              <a:latin typeface="Constantia" pitchFamily="18" charset="0"/>
              <a:ea typeface="Constantia" pitchFamily="18" charset="0"/>
              <a:cs typeface="Constantia" pitchFamily="18" charset="0"/>
              <a:sym typeface="Constantia" pitchFamily="18" charset="0"/>
            </a:endParaRPr>
          </a:p>
          <a:p>
            <a:pPr marL="825500" lvl="2" indent="-195263" defTabSz="904875">
              <a:lnSpc>
                <a:spcPct val="80000"/>
              </a:lnSpc>
              <a:spcBef>
                <a:spcPts val="400"/>
              </a:spcBef>
              <a:buClr>
                <a:srgbClr val="0F6FC6"/>
              </a:buClr>
              <a:buSzPct val="85000"/>
              <a:buFont typeface="Arial" pitchFamily="34" charset="0"/>
              <a:buChar char="•"/>
              <a:defRPr/>
            </a:pPr>
            <a:endParaRPr lang="en-US" altLang="en-US" sz="1700" b="1" dirty="0">
              <a:latin typeface="Constantia" pitchFamily="18" charset="0"/>
              <a:ea typeface="Constantia" pitchFamily="18" charset="0"/>
              <a:cs typeface="Constantia" pitchFamily="18" charset="0"/>
              <a:sym typeface="Constantia" pitchFamily="18" charset="0"/>
            </a:endParaRPr>
          </a:p>
          <a:p>
            <a:pPr marL="596900" lvl="1" indent="-195263" defTabSz="904875">
              <a:lnSpc>
                <a:spcPct val="80000"/>
              </a:lnSpc>
              <a:buClr>
                <a:srgbClr val="0BD0D9"/>
              </a:buClr>
              <a:defRPr/>
            </a:pPr>
            <a:endParaRPr lang="en-US" altLang="en-US" dirty="0">
              <a:sym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2786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0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8496" y="76200"/>
            <a:ext cx="883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accent1"/>
                </a:solidFill>
                <a:latin typeface="Helvetica"/>
                <a:cs typeface="Helvetica"/>
              </a:rPr>
              <a:t>Progress in Cancer Therapy 2017</a:t>
            </a:r>
            <a:endParaRPr lang="en-US" sz="4000" b="1" dirty="0">
              <a:solidFill>
                <a:schemeClr val="accent1"/>
              </a:solidFill>
              <a:latin typeface="Helvetica"/>
              <a:cs typeface="Helvetic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936486"/>
            <a:ext cx="882396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25500" lvl="2" indent="-195263" defTabSz="904875">
              <a:lnSpc>
                <a:spcPct val="80000"/>
              </a:lnSpc>
              <a:spcBef>
                <a:spcPts val="400"/>
              </a:spcBef>
              <a:buClr>
                <a:srgbClr val="0F6FC6"/>
              </a:buClr>
              <a:buSzPct val="85000"/>
              <a:buFont typeface="Arial" pitchFamily="34" charset="0"/>
              <a:buChar char="•"/>
              <a:defRPr/>
            </a:pPr>
            <a:r>
              <a:rPr lang="en-US" altLang="en-US" sz="2400" b="1" dirty="0" smtClean="0">
                <a:latin typeface="Constantia" panose="02030602050306030303" pitchFamily="18" charset="0"/>
                <a:ea typeface="Constantia" pitchFamily="18" charset="0"/>
                <a:cs typeface="Constantia" pitchFamily="18" charset="0"/>
                <a:sym typeface="Constantia" pitchFamily="18" charset="0"/>
              </a:rPr>
              <a:t>Acute Myeloid Leukemia (AML)</a:t>
            </a:r>
          </a:p>
          <a:p>
            <a:pPr marL="1282700" lvl="3" indent="-195263" defTabSz="904875">
              <a:lnSpc>
                <a:spcPct val="80000"/>
              </a:lnSpc>
              <a:spcBef>
                <a:spcPts val="400"/>
              </a:spcBef>
              <a:buClr>
                <a:srgbClr val="0F6FC6"/>
              </a:buClr>
              <a:buSzPct val="85000"/>
              <a:buFont typeface="Arial" pitchFamily="34" charset="0"/>
              <a:buChar char="•"/>
              <a:defRPr/>
            </a:pPr>
            <a:endParaRPr lang="en-US" altLang="en-US" b="1" u="sng" dirty="0" smtClean="0">
              <a:solidFill>
                <a:srgbClr val="FF0000"/>
              </a:solidFill>
              <a:latin typeface="Constantia" panose="02030602050306030303" pitchFamily="18" charset="0"/>
              <a:ea typeface="Constantia" pitchFamily="18" charset="0"/>
              <a:cs typeface="Constantia" pitchFamily="18" charset="0"/>
              <a:sym typeface="Constantia" pitchFamily="18" charset="0"/>
            </a:endParaRPr>
          </a:p>
          <a:p>
            <a:pPr marL="1282700" lvl="3" indent="-195263" defTabSz="904875">
              <a:lnSpc>
                <a:spcPct val="80000"/>
              </a:lnSpc>
              <a:spcBef>
                <a:spcPts val="400"/>
              </a:spcBef>
              <a:buClr>
                <a:srgbClr val="0F6FC6"/>
              </a:buClr>
              <a:buSzPct val="85000"/>
              <a:buFont typeface="Arial" pitchFamily="34" charset="0"/>
              <a:buChar char="•"/>
              <a:defRPr/>
            </a:pPr>
            <a:r>
              <a:rPr lang="en-US" altLang="en-US" b="1" u="sng" dirty="0" smtClean="0">
                <a:solidFill>
                  <a:srgbClr val="FF0000"/>
                </a:solidFill>
                <a:latin typeface="Constantia" panose="02030602050306030303" pitchFamily="18" charset="0"/>
                <a:ea typeface="Constantia" pitchFamily="18" charset="0"/>
                <a:cs typeface="Constantia" pitchFamily="18" charset="0"/>
                <a:sym typeface="Constantia" pitchFamily="18" charset="0"/>
              </a:rPr>
              <a:t>liposome encapsulated combination of daunorubicin and cytarabine VYXEOS™ </a:t>
            </a:r>
            <a:r>
              <a:rPr lang="en-US" altLang="en-US" b="1" u="sng" dirty="0" smtClean="0">
                <a:latin typeface="Constantia" panose="02030602050306030303" pitchFamily="18" charset="0"/>
                <a:ea typeface="Constantia" pitchFamily="18" charset="0"/>
                <a:cs typeface="Constantia" pitchFamily="18" charset="0"/>
                <a:sym typeface="Constantia" pitchFamily="18" charset="0"/>
              </a:rPr>
              <a:t>Jazz Pharmaceuticals (adults with newly diagnosed therapy related AML or AML with myelodysplasia related changes)</a:t>
            </a:r>
          </a:p>
          <a:p>
            <a:pPr marL="1282700" lvl="3" indent="-195263" defTabSz="904875">
              <a:lnSpc>
                <a:spcPct val="80000"/>
              </a:lnSpc>
              <a:spcBef>
                <a:spcPts val="400"/>
              </a:spcBef>
              <a:buClr>
                <a:srgbClr val="0F6FC6"/>
              </a:buClr>
              <a:buSzPct val="85000"/>
              <a:buFont typeface="Arial" pitchFamily="34" charset="0"/>
              <a:buChar char="•"/>
              <a:defRPr/>
            </a:pPr>
            <a:endParaRPr lang="en-US" altLang="en-US" b="1" u="sng" dirty="0" smtClean="0">
              <a:latin typeface="Constantia" panose="02030602050306030303" pitchFamily="18" charset="0"/>
              <a:ea typeface="Constantia" pitchFamily="18" charset="0"/>
              <a:cs typeface="Constantia" pitchFamily="18" charset="0"/>
              <a:sym typeface="Constantia" pitchFamily="18" charset="0"/>
            </a:endParaRPr>
          </a:p>
          <a:p>
            <a:pPr marL="1282700" lvl="3" indent="-195263" defTabSz="904875">
              <a:lnSpc>
                <a:spcPct val="80000"/>
              </a:lnSpc>
              <a:spcBef>
                <a:spcPts val="400"/>
              </a:spcBef>
              <a:buClr>
                <a:srgbClr val="0F6FC6"/>
              </a:buClr>
              <a:buSzPct val="85000"/>
              <a:buFont typeface="Arial" pitchFamily="34" charset="0"/>
              <a:buChar char="•"/>
              <a:defRPr/>
            </a:pPr>
            <a:r>
              <a:rPr lang="en-US" altLang="en-US" b="1" u="sng" dirty="0">
                <a:solidFill>
                  <a:srgbClr val="FF0000"/>
                </a:solidFill>
                <a:latin typeface="Constantia" panose="02030602050306030303" pitchFamily="18" charset="0"/>
                <a:ea typeface="Constantia" pitchFamily="18" charset="0"/>
                <a:cs typeface="Constantia" pitchFamily="18" charset="0"/>
                <a:sym typeface="Constantia" pitchFamily="18" charset="0"/>
              </a:rPr>
              <a:t>e</a:t>
            </a:r>
            <a:r>
              <a:rPr lang="en-US" altLang="en-US" b="1" u="sng" dirty="0" smtClean="0">
                <a:solidFill>
                  <a:srgbClr val="FF0000"/>
                </a:solidFill>
                <a:latin typeface="Constantia" panose="02030602050306030303" pitchFamily="18" charset="0"/>
                <a:ea typeface="Constantia" pitchFamily="18" charset="0"/>
                <a:cs typeface="Constantia" pitchFamily="18" charset="0"/>
                <a:sym typeface="Constantia" pitchFamily="18" charset="0"/>
              </a:rPr>
              <a:t>nasidenib IDHIFA®</a:t>
            </a:r>
            <a:r>
              <a:rPr lang="en-US" altLang="en-US" b="1" u="sng" dirty="0" smtClean="0">
                <a:latin typeface="Constantia" panose="02030602050306030303" pitchFamily="18" charset="0"/>
                <a:ea typeface="Constantia" pitchFamily="18" charset="0"/>
                <a:cs typeface="Constantia" pitchFamily="18" charset="0"/>
                <a:sym typeface="Constantia" pitchFamily="18" charset="0"/>
              </a:rPr>
              <a:t> Celgene Corp. (adults with relapsed or refractory AML with an IDH2 mutation)</a:t>
            </a:r>
          </a:p>
          <a:p>
            <a:pPr marL="1282700" lvl="3" indent="-195263" defTabSz="904875">
              <a:lnSpc>
                <a:spcPct val="80000"/>
              </a:lnSpc>
              <a:spcBef>
                <a:spcPts val="400"/>
              </a:spcBef>
              <a:buClr>
                <a:srgbClr val="0F6FC6"/>
              </a:buClr>
              <a:buSzPct val="85000"/>
              <a:buFont typeface="Arial" pitchFamily="34" charset="0"/>
              <a:buChar char="•"/>
              <a:defRPr/>
            </a:pPr>
            <a:endParaRPr lang="en-US" altLang="en-US" b="1" u="sng" dirty="0" smtClean="0">
              <a:latin typeface="Constantia" panose="02030602050306030303" pitchFamily="18" charset="0"/>
              <a:ea typeface="Constantia" pitchFamily="18" charset="0"/>
              <a:cs typeface="Constantia" pitchFamily="18" charset="0"/>
              <a:sym typeface="Constantia" pitchFamily="18" charset="0"/>
            </a:endParaRPr>
          </a:p>
          <a:p>
            <a:pPr marL="1282700" lvl="3" indent="-195263" defTabSz="904875">
              <a:lnSpc>
                <a:spcPct val="80000"/>
              </a:lnSpc>
              <a:spcBef>
                <a:spcPts val="400"/>
              </a:spcBef>
              <a:buClr>
                <a:srgbClr val="0F6FC6"/>
              </a:buClr>
              <a:buSzPct val="85000"/>
              <a:buFont typeface="Arial" pitchFamily="34" charset="0"/>
              <a:buChar char="•"/>
              <a:defRPr/>
            </a:pPr>
            <a:r>
              <a:rPr lang="en-US" altLang="en-US" b="1" u="sng" dirty="0">
                <a:solidFill>
                  <a:srgbClr val="FF0000"/>
                </a:solidFill>
                <a:latin typeface="Constantia" panose="02030602050306030303" pitchFamily="18" charset="0"/>
                <a:ea typeface="Constantia" pitchFamily="18" charset="0"/>
                <a:cs typeface="Constantia" pitchFamily="18" charset="0"/>
                <a:sym typeface="Constantia" pitchFamily="18" charset="0"/>
              </a:rPr>
              <a:t>m</a:t>
            </a:r>
            <a:r>
              <a:rPr lang="en-US" altLang="en-US" b="1" u="sng" dirty="0" smtClean="0">
                <a:solidFill>
                  <a:srgbClr val="FF0000"/>
                </a:solidFill>
                <a:latin typeface="Constantia" panose="02030602050306030303" pitchFamily="18" charset="0"/>
                <a:ea typeface="Constantia" pitchFamily="18" charset="0"/>
                <a:cs typeface="Constantia" pitchFamily="18" charset="0"/>
                <a:sym typeface="Constantia" pitchFamily="18" charset="0"/>
              </a:rPr>
              <a:t>idostaurin RYDAPT®</a:t>
            </a:r>
            <a:r>
              <a:rPr lang="en-US" altLang="en-US" b="1" u="sng" dirty="0" smtClean="0">
                <a:latin typeface="Constantia" panose="02030602050306030303" pitchFamily="18" charset="0"/>
                <a:ea typeface="Constantia" pitchFamily="18" charset="0"/>
                <a:cs typeface="Constantia" pitchFamily="18" charset="0"/>
                <a:sym typeface="Constantia" pitchFamily="18" charset="0"/>
              </a:rPr>
              <a:t> Novartis (adults with newly diagnosed AML FLT3 mutation positive, in combination with standard cytarabine and daunorubicin induction and cytarabine consolidation)</a:t>
            </a:r>
          </a:p>
          <a:p>
            <a:pPr marL="1282700" lvl="3" indent="-195263" defTabSz="904875">
              <a:lnSpc>
                <a:spcPct val="80000"/>
              </a:lnSpc>
              <a:spcBef>
                <a:spcPts val="400"/>
              </a:spcBef>
              <a:buClr>
                <a:srgbClr val="0F6FC6"/>
              </a:buClr>
              <a:buSzPct val="85000"/>
              <a:buFont typeface="Arial" pitchFamily="34" charset="0"/>
              <a:buChar char="•"/>
              <a:defRPr/>
            </a:pPr>
            <a:endParaRPr lang="en-US" altLang="en-US" b="1" dirty="0" smtClean="0">
              <a:latin typeface="Constantia" panose="02030602050306030303" pitchFamily="18" charset="0"/>
              <a:ea typeface="Constantia" pitchFamily="18" charset="0"/>
              <a:cs typeface="Constantia" pitchFamily="18" charset="0"/>
              <a:sym typeface="Constantia" pitchFamily="18" charset="0"/>
            </a:endParaRPr>
          </a:p>
          <a:p>
            <a:pPr marL="1282700" lvl="3" indent="-195263" defTabSz="904875">
              <a:lnSpc>
                <a:spcPct val="80000"/>
              </a:lnSpc>
              <a:spcBef>
                <a:spcPts val="400"/>
              </a:spcBef>
              <a:buClr>
                <a:srgbClr val="0F6FC6"/>
              </a:buClr>
              <a:buSzPct val="85000"/>
              <a:buFont typeface="Arial" pitchFamily="34" charset="0"/>
              <a:buChar char="•"/>
              <a:defRPr/>
            </a:pPr>
            <a:r>
              <a:rPr lang="en-US" altLang="en-US" b="1" dirty="0" smtClean="0">
                <a:solidFill>
                  <a:srgbClr val="FF0000"/>
                </a:solidFill>
                <a:latin typeface="Constantia" panose="02030602050306030303" pitchFamily="18" charset="0"/>
                <a:ea typeface="Constantia" pitchFamily="18" charset="0"/>
                <a:cs typeface="Constantia" pitchFamily="18" charset="0"/>
                <a:sym typeface="Constantia" pitchFamily="18" charset="0"/>
              </a:rPr>
              <a:t>**</a:t>
            </a:r>
            <a:r>
              <a:rPr lang="en-US" altLang="en-US" b="1" u="sng" dirty="0" smtClean="0">
                <a:solidFill>
                  <a:srgbClr val="FF0000"/>
                </a:solidFill>
                <a:latin typeface="Constantia" panose="02030602050306030303" pitchFamily="18" charset="0"/>
                <a:ea typeface="Constantia" pitchFamily="18" charset="0"/>
                <a:cs typeface="Constantia" pitchFamily="18" charset="0"/>
                <a:sym typeface="Constantia" pitchFamily="18" charset="0"/>
              </a:rPr>
              <a:t>gemtuzumab </a:t>
            </a:r>
            <a:r>
              <a:rPr lang="en-US" altLang="en-US" b="1" u="sng" dirty="0">
                <a:solidFill>
                  <a:srgbClr val="FF0000"/>
                </a:solidFill>
                <a:latin typeface="Constantia" panose="02030602050306030303" pitchFamily="18" charset="0"/>
                <a:ea typeface="Constantia" pitchFamily="18" charset="0"/>
                <a:cs typeface="Constantia" pitchFamily="18" charset="0"/>
                <a:sym typeface="Constantia" pitchFamily="18" charset="0"/>
              </a:rPr>
              <a:t>ozogamicin </a:t>
            </a:r>
            <a:r>
              <a:rPr lang="en-US" altLang="en-US" b="1" u="sng" dirty="0" smtClean="0">
                <a:solidFill>
                  <a:srgbClr val="FF0000"/>
                </a:solidFill>
                <a:latin typeface="Constantia" panose="02030602050306030303" pitchFamily="18" charset="0"/>
                <a:ea typeface="Constantia" pitchFamily="18" charset="0"/>
                <a:cs typeface="Constantia" pitchFamily="18" charset="0"/>
                <a:sym typeface="Constantia" pitchFamily="18" charset="0"/>
              </a:rPr>
              <a:t> Mylotarg™ </a:t>
            </a:r>
            <a:r>
              <a:rPr lang="en-US" altLang="en-US" b="1" u="sng" dirty="0" smtClean="0">
                <a:latin typeface="Constantia" panose="02030602050306030303" pitchFamily="18" charset="0"/>
                <a:ea typeface="Constantia" pitchFamily="18" charset="0"/>
                <a:cs typeface="Constantia" pitchFamily="18" charset="0"/>
                <a:sym typeface="Constantia" pitchFamily="18" charset="0"/>
              </a:rPr>
              <a:t> </a:t>
            </a:r>
            <a:r>
              <a:rPr lang="en-US" altLang="en-US" b="1" u="sng" dirty="0">
                <a:latin typeface="Constantia" panose="02030602050306030303" pitchFamily="18" charset="0"/>
                <a:ea typeface="Constantia" pitchFamily="18" charset="0"/>
                <a:cs typeface="Constantia" pitchFamily="18" charset="0"/>
                <a:sym typeface="Constantia" pitchFamily="18" charset="0"/>
              </a:rPr>
              <a:t>Pfizer Inc</a:t>
            </a:r>
            <a:r>
              <a:rPr lang="en-US" altLang="en-US" b="1" u="sng" dirty="0" smtClean="0">
                <a:latin typeface="Constantia" panose="02030602050306030303" pitchFamily="18" charset="0"/>
                <a:ea typeface="Constantia" pitchFamily="18" charset="0"/>
                <a:cs typeface="Constantia" pitchFamily="18" charset="0"/>
                <a:sym typeface="Constantia" pitchFamily="18" charset="0"/>
              </a:rPr>
              <a:t>. (treatment </a:t>
            </a:r>
            <a:r>
              <a:rPr lang="en-US" altLang="en-US" b="1" u="sng" dirty="0">
                <a:latin typeface="Constantia" panose="02030602050306030303" pitchFamily="18" charset="0"/>
                <a:ea typeface="Constantia" pitchFamily="18" charset="0"/>
                <a:cs typeface="Constantia" pitchFamily="18" charset="0"/>
                <a:sym typeface="Constantia" pitchFamily="18" charset="0"/>
              </a:rPr>
              <a:t>of newly-diagnosed CD33-positive acute myeloid leukemia (AML) in adults and for treatment of relapsed or refractory CD33-positive AML in adults and in pediatric patients 2 years and older. </a:t>
            </a:r>
            <a:r>
              <a:rPr lang="en-US" altLang="en-US" b="1" u="sng" dirty="0" smtClean="0">
                <a:latin typeface="Constantia" panose="02030602050306030303" pitchFamily="18" charset="0"/>
                <a:ea typeface="Constantia" pitchFamily="18" charset="0"/>
                <a:cs typeface="Constantia" pitchFamily="18" charset="0"/>
                <a:sym typeface="Constantia" pitchFamily="18" charset="0"/>
              </a:rPr>
              <a:t>                                       Gemtuzumab </a:t>
            </a:r>
            <a:r>
              <a:rPr lang="en-US" altLang="en-US" b="1" u="sng" dirty="0">
                <a:latin typeface="Constantia" panose="02030602050306030303" pitchFamily="18" charset="0"/>
                <a:ea typeface="Constantia" pitchFamily="18" charset="0"/>
                <a:cs typeface="Constantia" pitchFamily="18" charset="0"/>
                <a:sym typeface="Constantia" pitchFamily="18" charset="0"/>
              </a:rPr>
              <a:t>ozogamicin may be used in combination with daunorubicin and cytarabine for adults with newly-diagnosed AML, </a:t>
            </a:r>
            <a:r>
              <a:rPr lang="en-US" altLang="en-US" b="1" u="sng" dirty="0" smtClean="0">
                <a:latin typeface="Constantia" panose="02030602050306030303" pitchFamily="18" charset="0"/>
                <a:ea typeface="Constantia" pitchFamily="18" charset="0"/>
                <a:cs typeface="Constantia" pitchFamily="18" charset="0"/>
                <a:sym typeface="Constantia" pitchFamily="18" charset="0"/>
              </a:rPr>
              <a:t> or </a:t>
            </a:r>
            <a:r>
              <a:rPr lang="en-US" altLang="en-US" b="1" u="sng" dirty="0">
                <a:latin typeface="Constantia" panose="02030602050306030303" pitchFamily="18" charset="0"/>
                <a:ea typeface="Constantia" pitchFamily="18" charset="0"/>
                <a:cs typeface="Constantia" pitchFamily="18" charset="0"/>
                <a:sym typeface="Constantia" pitchFamily="18" charset="0"/>
              </a:rPr>
              <a:t>as a stand-alone treatment for certain adult and pediatric patients</a:t>
            </a:r>
            <a:endParaRPr lang="en-US" altLang="en-US" b="1" u="sng" dirty="0" smtClean="0">
              <a:latin typeface="Constantia" panose="02030602050306030303" pitchFamily="18" charset="0"/>
              <a:ea typeface="Constantia" pitchFamily="18" charset="0"/>
              <a:cs typeface="Constantia" pitchFamily="18" charset="0"/>
              <a:sym typeface="Constantia" pitchFamily="18" charset="0"/>
            </a:endParaRPr>
          </a:p>
          <a:p>
            <a:pPr marL="858837" lvl="3" defTabSz="904875">
              <a:lnSpc>
                <a:spcPct val="80000"/>
              </a:lnSpc>
              <a:spcBef>
                <a:spcPts val="400"/>
              </a:spcBef>
              <a:buClr>
                <a:srgbClr val="0F6FC6"/>
              </a:buClr>
              <a:buSzPct val="85000"/>
              <a:defRPr/>
            </a:pPr>
            <a:endParaRPr lang="en-US" altLang="en-US" sz="2000" b="1" u="sng" dirty="0">
              <a:solidFill>
                <a:srgbClr val="FF0000"/>
              </a:solidFill>
              <a:latin typeface="Constantia" panose="02030602050306030303" pitchFamily="18" charset="0"/>
              <a:ea typeface="Constantia" pitchFamily="18" charset="0"/>
              <a:cs typeface="Constantia" pitchFamily="18" charset="0"/>
              <a:sym typeface="Constantia" pitchFamily="18" charset="0"/>
            </a:endParaRPr>
          </a:p>
          <a:p>
            <a:pPr marL="858837" lvl="3" defTabSz="904875">
              <a:lnSpc>
                <a:spcPct val="80000"/>
              </a:lnSpc>
              <a:spcBef>
                <a:spcPts val="400"/>
              </a:spcBef>
              <a:buClr>
                <a:srgbClr val="0F6FC6"/>
              </a:buClr>
              <a:buSzPct val="85000"/>
              <a:defRPr/>
            </a:pPr>
            <a:r>
              <a:rPr lang="en-US" altLang="en-US" sz="1000" u="sng" dirty="0" smtClean="0">
                <a:solidFill>
                  <a:srgbClr val="E2D700"/>
                </a:solidFill>
                <a:sym typeface="Helvetica" charset="0"/>
                <a:hlinkClick r:id="rId4"/>
              </a:rPr>
              <a:t>http</a:t>
            </a:r>
            <a:r>
              <a:rPr lang="en-US" altLang="en-US" sz="1000" u="sng" dirty="0">
                <a:solidFill>
                  <a:srgbClr val="E2D700"/>
                </a:solidFill>
                <a:sym typeface="Helvetica" charset="0"/>
                <a:hlinkClick r:id="rId4"/>
              </a:rPr>
              <a:t>://www.fda.gov/Drugs/InformationOnDrugs/ApprovedDrugs/ucm279174.htm</a:t>
            </a:r>
            <a:endParaRPr lang="en-US" altLang="en-US" sz="1700" b="1" dirty="0">
              <a:solidFill>
                <a:prstClr val="black"/>
              </a:solidFill>
              <a:latin typeface="Constantia" pitchFamily="18" charset="0"/>
              <a:ea typeface="Constantia" pitchFamily="18" charset="0"/>
              <a:cs typeface="Constantia" pitchFamily="18" charset="0"/>
              <a:sym typeface="Constantia" pitchFamily="18" charset="0"/>
            </a:endParaRPr>
          </a:p>
          <a:p>
            <a:pPr marL="1054100" lvl="3" indent="-195263" defTabSz="904875">
              <a:lnSpc>
                <a:spcPct val="80000"/>
              </a:lnSpc>
              <a:spcBef>
                <a:spcPts val="400"/>
              </a:spcBef>
              <a:buClr>
                <a:srgbClr val="0F6FC6"/>
              </a:buClr>
              <a:buSzPct val="85000"/>
              <a:buFont typeface="Arial" pitchFamily="34" charset="0"/>
              <a:buChar char="•"/>
              <a:defRPr/>
            </a:pPr>
            <a:endParaRPr lang="en-US" altLang="en-US" sz="1600" b="1" i="1" dirty="0">
              <a:latin typeface="Constantia" pitchFamily="18" charset="0"/>
              <a:ea typeface="Constantia" pitchFamily="18" charset="0"/>
              <a:cs typeface="Constantia" pitchFamily="18" charset="0"/>
              <a:sym typeface="Constantia" pitchFamily="18" charset="0"/>
            </a:endParaRPr>
          </a:p>
          <a:p>
            <a:pPr marL="858837" lvl="3" defTabSz="904875">
              <a:lnSpc>
                <a:spcPct val="80000"/>
              </a:lnSpc>
              <a:spcBef>
                <a:spcPts val="400"/>
              </a:spcBef>
              <a:buClr>
                <a:srgbClr val="0F6FC6"/>
              </a:buClr>
              <a:buSzPct val="85000"/>
              <a:defRPr/>
            </a:pPr>
            <a:endParaRPr lang="en-US" altLang="en-US" sz="1000" u="sng" dirty="0">
              <a:solidFill>
                <a:srgbClr val="E2D700"/>
              </a:solidFill>
              <a:sym typeface="Helvetica" charset="0"/>
              <a:hlinkClick r:id="rId4"/>
            </a:endParaRPr>
          </a:p>
        </p:txBody>
      </p:sp>
    </p:spTree>
    <p:extLst>
      <p:ext uri="{BB962C8B-B14F-4D97-AF65-F5344CB8AC3E}">
        <p14:creationId xmlns:p14="http://schemas.microsoft.com/office/powerpoint/2010/main" val="1988803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8100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9187" y="24384"/>
            <a:ext cx="883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accent1"/>
                </a:solidFill>
                <a:latin typeface="Helvetica"/>
                <a:cs typeface="Helvetica"/>
              </a:rPr>
              <a:t>Progress in Cancer Therapy 2017</a:t>
            </a:r>
            <a:endParaRPr lang="en-US" sz="4000" b="1" dirty="0">
              <a:solidFill>
                <a:schemeClr val="accent1"/>
              </a:solidFill>
              <a:latin typeface="Helvetica"/>
              <a:cs typeface="Helvetic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" y="838200"/>
            <a:ext cx="9144000" cy="5784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25500" lvl="2" indent="-195263" defTabSz="904875">
              <a:lnSpc>
                <a:spcPct val="80000"/>
              </a:lnSpc>
              <a:spcBef>
                <a:spcPts val="400"/>
              </a:spcBef>
              <a:buClr>
                <a:srgbClr val="0F6FC6"/>
              </a:buClr>
              <a:buSzPct val="85000"/>
              <a:buFont typeface="Arial" pitchFamily="34" charset="0"/>
              <a:buChar char="•"/>
              <a:defRPr/>
            </a:pPr>
            <a:r>
              <a:rPr lang="en-US" altLang="en-US" sz="2000" b="1" dirty="0" smtClean="0">
                <a:latin typeface="Constantia" panose="02030602050306030303" pitchFamily="18" charset="0"/>
                <a:ea typeface="Constantia" pitchFamily="18" charset="0"/>
                <a:cs typeface="Constantia" pitchFamily="18" charset="0"/>
                <a:sym typeface="Constantia" pitchFamily="18" charset="0"/>
              </a:rPr>
              <a:t>Acute </a:t>
            </a:r>
            <a:r>
              <a:rPr lang="en-US" altLang="en-US" sz="2000" b="1" dirty="0">
                <a:latin typeface="Constantia" panose="02030602050306030303" pitchFamily="18" charset="0"/>
                <a:ea typeface="Constantia" pitchFamily="18" charset="0"/>
                <a:cs typeface="Constantia" pitchFamily="18" charset="0"/>
                <a:sym typeface="Constantia" pitchFamily="18" charset="0"/>
              </a:rPr>
              <a:t>Lymphoblastic Leukemia (ALL</a:t>
            </a:r>
            <a:r>
              <a:rPr lang="en-US" altLang="en-US" sz="2000" b="1" dirty="0" smtClean="0">
                <a:latin typeface="Constantia" panose="02030602050306030303" pitchFamily="18" charset="0"/>
                <a:ea typeface="Constantia" pitchFamily="18" charset="0"/>
                <a:cs typeface="Constantia" pitchFamily="18" charset="0"/>
                <a:sym typeface="Constantia" pitchFamily="18" charset="0"/>
              </a:rPr>
              <a:t>) B-cell precursor</a:t>
            </a:r>
          </a:p>
          <a:p>
            <a:pPr marL="825500" lvl="2" indent="-195263" defTabSz="904875">
              <a:lnSpc>
                <a:spcPct val="80000"/>
              </a:lnSpc>
              <a:spcBef>
                <a:spcPts val="400"/>
              </a:spcBef>
              <a:buClr>
                <a:srgbClr val="0F6FC6"/>
              </a:buClr>
              <a:buSzPct val="85000"/>
              <a:buFont typeface="Arial" pitchFamily="34" charset="0"/>
              <a:buChar char="•"/>
              <a:defRPr/>
            </a:pPr>
            <a:endParaRPr lang="en-US" altLang="en-US" sz="2000" b="1" dirty="0" smtClean="0">
              <a:latin typeface="Constantia" panose="02030602050306030303" pitchFamily="18" charset="0"/>
              <a:ea typeface="Constantia" pitchFamily="18" charset="0"/>
              <a:cs typeface="Constantia" pitchFamily="18" charset="0"/>
              <a:sym typeface="Constantia" pitchFamily="18" charset="0"/>
            </a:endParaRPr>
          </a:p>
          <a:p>
            <a:pPr marL="1282700" lvl="3" indent="-195263" defTabSz="904875">
              <a:lnSpc>
                <a:spcPct val="80000"/>
              </a:lnSpc>
              <a:spcBef>
                <a:spcPts val="400"/>
              </a:spcBef>
              <a:buClr>
                <a:srgbClr val="0F6FC6"/>
              </a:buClr>
              <a:buSzPct val="85000"/>
              <a:buFont typeface="Arial" pitchFamily="34" charset="0"/>
              <a:buChar char="•"/>
              <a:defRPr/>
            </a:pPr>
            <a:r>
              <a:rPr lang="en-US" altLang="en-US" sz="2000" b="1" u="sng" dirty="0">
                <a:solidFill>
                  <a:srgbClr val="FF0000"/>
                </a:solidFill>
                <a:latin typeface="Constantia" panose="02030602050306030303" pitchFamily="18" charset="0"/>
                <a:ea typeface="Constantia" pitchFamily="18" charset="0"/>
                <a:cs typeface="Constantia" pitchFamily="18" charset="0"/>
                <a:sym typeface="Constantia" pitchFamily="18" charset="0"/>
              </a:rPr>
              <a:t>inotuzumab ozogamicin </a:t>
            </a:r>
            <a:r>
              <a:rPr lang="en-US" altLang="en-US" sz="2000" b="1" u="sng" dirty="0" smtClean="0">
                <a:solidFill>
                  <a:srgbClr val="FF0000"/>
                </a:solidFill>
                <a:latin typeface="Constantia" panose="02030602050306030303" pitchFamily="18" charset="0"/>
                <a:ea typeface="Constantia" pitchFamily="18" charset="0"/>
                <a:cs typeface="Constantia" pitchFamily="18" charset="0"/>
                <a:sym typeface="Constantia" pitchFamily="18" charset="0"/>
              </a:rPr>
              <a:t>BESPONSA™</a:t>
            </a:r>
            <a:r>
              <a:rPr lang="en-US" altLang="en-US" sz="2000" b="1" u="sng" dirty="0" smtClean="0">
                <a:latin typeface="Constantia" panose="02030602050306030303" pitchFamily="18" charset="0"/>
                <a:ea typeface="Constantia" pitchFamily="18" charset="0"/>
                <a:cs typeface="Constantia" pitchFamily="18" charset="0"/>
                <a:sym typeface="Constantia" pitchFamily="18" charset="0"/>
              </a:rPr>
              <a:t> </a:t>
            </a:r>
            <a:r>
              <a:rPr lang="en-US" altLang="en-US" sz="2000" b="1" u="sng" dirty="0">
                <a:latin typeface="Constantia" panose="02030602050306030303" pitchFamily="18" charset="0"/>
                <a:ea typeface="Constantia" pitchFamily="18" charset="0"/>
                <a:cs typeface="Constantia" pitchFamily="18" charset="0"/>
                <a:sym typeface="Constantia" pitchFamily="18" charset="0"/>
              </a:rPr>
              <a:t>Wyeth </a:t>
            </a:r>
            <a:r>
              <a:rPr lang="en-US" altLang="en-US" sz="2000" b="1" u="sng" dirty="0" smtClean="0">
                <a:latin typeface="Constantia" panose="02030602050306030303" pitchFamily="18" charset="0"/>
                <a:ea typeface="Constantia" pitchFamily="18" charset="0"/>
                <a:cs typeface="Constantia" pitchFamily="18" charset="0"/>
                <a:sym typeface="Constantia" pitchFamily="18" charset="0"/>
              </a:rPr>
              <a:t>Pharmaceuticals (adults </a:t>
            </a:r>
            <a:r>
              <a:rPr lang="en-US" altLang="en-US" sz="2000" b="1" u="sng" dirty="0">
                <a:latin typeface="Constantia" panose="02030602050306030303" pitchFamily="18" charset="0"/>
                <a:ea typeface="Constantia" pitchFamily="18" charset="0"/>
                <a:cs typeface="Constantia" pitchFamily="18" charset="0"/>
                <a:sym typeface="Constantia" pitchFamily="18" charset="0"/>
              </a:rPr>
              <a:t>with relapsed or refractory B-cell precursor acute lymphoblastic leukemia (ALL). </a:t>
            </a:r>
            <a:endParaRPr lang="en-US" altLang="en-US" sz="2000" b="1" u="sng" dirty="0" smtClean="0">
              <a:latin typeface="Constantia" panose="02030602050306030303" pitchFamily="18" charset="0"/>
              <a:ea typeface="Constantia" pitchFamily="18" charset="0"/>
              <a:cs typeface="Constantia" pitchFamily="18" charset="0"/>
              <a:sym typeface="Constantia" pitchFamily="18" charset="0"/>
            </a:endParaRPr>
          </a:p>
          <a:p>
            <a:pPr marL="1282700" lvl="3" indent="-195263" defTabSz="904875">
              <a:lnSpc>
                <a:spcPct val="80000"/>
              </a:lnSpc>
              <a:spcBef>
                <a:spcPts val="400"/>
              </a:spcBef>
              <a:buClr>
                <a:srgbClr val="0F6FC6"/>
              </a:buClr>
              <a:buSzPct val="85000"/>
              <a:buFont typeface="Arial" pitchFamily="34" charset="0"/>
              <a:buChar char="•"/>
              <a:defRPr/>
            </a:pPr>
            <a:endParaRPr lang="en-US" altLang="en-US" sz="2000" b="1" u="sng" dirty="0">
              <a:latin typeface="Constantia" panose="02030602050306030303" pitchFamily="18" charset="0"/>
              <a:ea typeface="Constantia" pitchFamily="18" charset="0"/>
              <a:cs typeface="Constantia" pitchFamily="18" charset="0"/>
              <a:sym typeface="Constantia" pitchFamily="18" charset="0"/>
            </a:endParaRPr>
          </a:p>
          <a:p>
            <a:pPr marL="1282700" lvl="3" indent="-195263" defTabSz="904875">
              <a:lnSpc>
                <a:spcPct val="80000"/>
              </a:lnSpc>
              <a:spcBef>
                <a:spcPts val="400"/>
              </a:spcBef>
              <a:buClr>
                <a:srgbClr val="0F6FC6"/>
              </a:buClr>
              <a:buSzPct val="85000"/>
              <a:buFont typeface="Arial" pitchFamily="34" charset="0"/>
              <a:buChar char="•"/>
              <a:defRPr/>
            </a:pPr>
            <a:r>
              <a:rPr lang="en-US" altLang="en-US" sz="2000" b="1" u="sng" dirty="0">
                <a:solidFill>
                  <a:srgbClr val="FF0000"/>
                </a:solidFill>
                <a:latin typeface="Constantia" panose="02030602050306030303" pitchFamily="18" charset="0"/>
                <a:ea typeface="Constantia" pitchFamily="18" charset="0"/>
                <a:cs typeface="Constantia" pitchFamily="18" charset="0"/>
                <a:sym typeface="Constantia" pitchFamily="18" charset="0"/>
              </a:rPr>
              <a:t>tisagenlecleucel (</a:t>
            </a:r>
            <a:r>
              <a:rPr lang="en-US" altLang="en-US" sz="2000" b="1" u="sng" dirty="0" smtClean="0">
                <a:solidFill>
                  <a:srgbClr val="FF0000"/>
                </a:solidFill>
                <a:latin typeface="Constantia" panose="02030602050306030303" pitchFamily="18" charset="0"/>
                <a:ea typeface="Constantia" pitchFamily="18" charset="0"/>
                <a:cs typeface="Constantia" pitchFamily="18" charset="0"/>
                <a:sym typeface="Constantia" pitchFamily="18" charset="0"/>
              </a:rPr>
              <a:t>KYMRIAH®) </a:t>
            </a:r>
            <a:r>
              <a:rPr lang="en-US" altLang="en-US" sz="2000" b="1" u="sng" dirty="0">
                <a:latin typeface="Constantia" panose="02030602050306030303" pitchFamily="18" charset="0"/>
                <a:ea typeface="Constantia" pitchFamily="18" charset="0"/>
                <a:cs typeface="Constantia" pitchFamily="18" charset="0"/>
                <a:sym typeface="Constantia" pitchFamily="18" charset="0"/>
              </a:rPr>
              <a:t>Novartis </a:t>
            </a:r>
            <a:r>
              <a:rPr lang="en-US" altLang="en-US" sz="2000" b="1" u="sng" dirty="0" smtClean="0">
                <a:latin typeface="Constantia" panose="02030602050306030303" pitchFamily="18" charset="0"/>
                <a:ea typeface="Constantia" pitchFamily="18" charset="0"/>
                <a:cs typeface="Constantia" pitchFamily="18" charset="0"/>
                <a:sym typeface="Constantia" pitchFamily="18" charset="0"/>
              </a:rPr>
              <a:t>(treatment </a:t>
            </a:r>
            <a:r>
              <a:rPr lang="en-US" altLang="en-US" sz="2000" b="1" u="sng" dirty="0">
                <a:latin typeface="Constantia" panose="02030602050306030303" pitchFamily="18" charset="0"/>
                <a:ea typeface="Constantia" pitchFamily="18" charset="0"/>
                <a:cs typeface="Constantia" pitchFamily="18" charset="0"/>
                <a:sym typeface="Constantia" pitchFamily="18" charset="0"/>
              </a:rPr>
              <a:t>of patients </a:t>
            </a:r>
            <a:r>
              <a:rPr lang="en-US" altLang="en-US" sz="2000" b="1" u="sng" dirty="0" smtClean="0">
                <a:latin typeface="Constantia" panose="02030602050306030303" pitchFamily="18" charset="0"/>
                <a:ea typeface="Constantia" pitchFamily="18" charset="0"/>
                <a:cs typeface="Constantia" pitchFamily="18" charset="0"/>
                <a:sym typeface="Constantia" pitchFamily="18" charset="0"/>
              </a:rPr>
              <a:t>  up </a:t>
            </a:r>
            <a:r>
              <a:rPr lang="en-US" altLang="en-US" sz="2000" b="1" u="sng" dirty="0">
                <a:latin typeface="Constantia" panose="02030602050306030303" pitchFamily="18" charset="0"/>
                <a:ea typeface="Constantia" pitchFamily="18" charset="0"/>
                <a:cs typeface="Constantia" pitchFamily="18" charset="0"/>
                <a:sym typeface="Constantia" pitchFamily="18" charset="0"/>
              </a:rPr>
              <a:t>to age 25 years with B-cell precursor acute lymphoblastic leukemia (ALL) that is refractory or in second or later </a:t>
            </a:r>
            <a:r>
              <a:rPr lang="en-US" altLang="en-US" sz="2000" b="1" u="sng" dirty="0" smtClean="0">
                <a:latin typeface="Constantia" panose="02030602050306030303" pitchFamily="18" charset="0"/>
                <a:ea typeface="Constantia" pitchFamily="18" charset="0"/>
                <a:cs typeface="Constantia" pitchFamily="18" charset="0"/>
                <a:sym typeface="Constantia" pitchFamily="18" charset="0"/>
              </a:rPr>
              <a:t>relapse)</a:t>
            </a:r>
          </a:p>
          <a:p>
            <a:pPr marL="1282700" lvl="3" indent="-195263" defTabSz="904875">
              <a:lnSpc>
                <a:spcPct val="80000"/>
              </a:lnSpc>
              <a:spcBef>
                <a:spcPts val="400"/>
              </a:spcBef>
              <a:buClr>
                <a:srgbClr val="0F6FC6"/>
              </a:buClr>
              <a:buSzPct val="85000"/>
              <a:buFont typeface="Arial" pitchFamily="34" charset="0"/>
              <a:buChar char="•"/>
              <a:defRPr/>
            </a:pPr>
            <a:endParaRPr lang="en-US" altLang="en-US" sz="2000" b="1" dirty="0">
              <a:solidFill>
                <a:srgbClr val="FF0000"/>
              </a:solidFill>
              <a:latin typeface="Constantia" panose="02030602050306030303" pitchFamily="18" charset="0"/>
              <a:ea typeface="Constantia" pitchFamily="18" charset="0"/>
              <a:cs typeface="Constantia" pitchFamily="18" charset="0"/>
              <a:sym typeface="Constantia" pitchFamily="18" charset="0"/>
            </a:endParaRPr>
          </a:p>
          <a:p>
            <a:pPr marL="1282700" lvl="3" indent="-195263" defTabSz="904875">
              <a:lnSpc>
                <a:spcPct val="80000"/>
              </a:lnSpc>
              <a:spcBef>
                <a:spcPts val="400"/>
              </a:spcBef>
              <a:buClr>
                <a:srgbClr val="0F6FC6"/>
              </a:buClr>
              <a:buSzPct val="85000"/>
              <a:buFont typeface="Arial" pitchFamily="34" charset="0"/>
              <a:buChar char="•"/>
              <a:defRPr/>
            </a:pPr>
            <a:r>
              <a:rPr lang="en-US" altLang="en-US" sz="2000" b="1" i="1" dirty="0">
                <a:solidFill>
                  <a:srgbClr val="00B0F0"/>
                </a:solidFill>
                <a:latin typeface="Constantia" panose="02030602050306030303" pitchFamily="18" charset="0"/>
                <a:ea typeface="Constantia" pitchFamily="18" charset="0"/>
                <a:cs typeface="Constantia" pitchFamily="18" charset="0"/>
                <a:sym typeface="Constantia" pitchFamily="18" charset="0"/>
              </a:rPr>
              <a:t>b</a:t>
            </a:r>
            <a:r>
              <a:rPr lang="en-US" altLang="en-US" sz="2000" b="1" i="1" dirty="0" smtClean="0">
                <a:solidFill>
                  <a:srgbClr val="00B0F0"/>
                </a:solidFill>
                <a:latin typeface="Constantia" panose="02030602050306030303" pitchFamily="18" charset="0"/>
                <a:ea typeface="Constantia" pitchFamily="18" charset="0"/>
                <a:cs typeface="Constantia" pitchFamily="18" charset="0"/>
                <a:sym typeface="Constantia" pitchFamily="18" charset="0"/>
              </a:rPr>
              <a:t>linatumomab BLINCYTO®</a:t>
            </a:r>
            <a:r>
              <a:rPr lang="en-US" altLang="en-US" sz="2000" b="1" i="1" dirty="0" smtClean="0">
                <a:latin typeface="Constantia" panose="02030602050306030303" pitchFamily="18" charset="0"/>
                <a:ea typeface="Constantia" pitchFamily="18" charset="0"/>
                <a:cs typeface="Constantia" pitchFamily="18" charset="0"/>
                <a:sym typeface="Constantia" pitchFamily="18" charset="0"/>
              </a:rPr>
              <a:t> </a:t>
            </a:r>
            <a:r>
              <a:rPr lang="en-US" altLang="en-US" sz="2000" b="1" i="1" dirty="0">
                <a:latin typeface="Constantia" panose="02030602050306030303" pitchFamily="18" charset="0"/>
                <a:ea typeface="Constantia" pitchFamily="18" charset="0"/>
                <a:cs typeface="Constantia" pitchFamily="18" charset="0"/>
                <a:sym typeface="Constantia" pitchFamily="18" charset="0"/>
              </a:rPr>
              <a:t>Amgen (relapsed or refractory </a:t>
            </a:r>
            <a:r>
              <a:rPr lang="en-US" altLang="en-US" sz="2000" b="1" i="1" dirty="0" smtClean="0">
                <a:latin typeface="Constantia" panose="02030602050306030303" pitchFamily="18" charset="0"/>
                <a:ea typeface="Constantia" pitchFamily="18" charset="0"/>
                <a:cs typeface="Constantia" pitchFamily="18" charset="0"/>
                <a:sym typeface="Constantia" pitchFamily="18" charset="0"/>
              </a:rPr>
              <a:t>         B-cell precursor ALL in </a:t>
            </a:r>
            <a:r>
              <a:rPr lang="en-US" altLang="en-US" sz="2000" b="1" i="1" dirty="0">
                <a:latin typeface="Constantia" panose="02030602050306030303" pitchFamily="18" charset="0"/>
                <a:ea typeface="Constantia" pitchFamily="18" charset="0"/>
                <a:cs typeface="Constantia" pitchFamily="18" charset="0"/>
                <a:sym typeface="Constantia" pitchFamily="18" charset="0"/>
              </a:rPr>
              <a:t>adults and children)</a:t>
            </a:r>
            <a:r>
              <a:rPr lang="en-US" altLang="en-US" sz="2000" b="1" i="1" u="sng" dirty="0">
                <a:latin typeface="Constantia" panose="02030602050306030303" pitchFamily="18" charset="0"/>
                <a:ea typeface="Constantia" pitchFamily="18" charset="0"/>
                <a:cs typeface="Constantia" pitchFamily="18" charset="0"/>
                <a:sym typeface="Constantia" pitchFamily="18" charset="0"/>
              </a:rPr>
              <a:t>  </a:t>
            </a:r>
            <a:endParaRPr lang="en-US" altLang="en-US" sz="2000" b="1" i="1" u="sng" dirty="0" smtClean="0">
              <a:latin typeface="Constantia" panose="02030602050306030303" pitchFamily="18" charset="0"/>
              <a:ea typeface="Constantia" pitchFamily="18" charset="0"/>
              <a:cs typeface="Constantia" pitchFamily="18" charset="0"/>
              <a:sym typeface="Constantia" pitchFamily="18" charset="0"/>
            </a:endParaRPr>
          </a:p>
          <a:p>
            <a:pPr marL="1087437" lvl="3" defTabSz="904875">
              <a:lnSpc>
                <a:spcPct val="80000"/>
              </a:lnSpc>
              <a:spcBef>
                <a:spcPts val="400"/>
              </a:spcBef>
              <a:buClr>
                <a:srgbClr val="0F6FC6"/>
              </a:buClr>
              <a:buSzPct val="85000"/>
              <a:defRPr/>
            </a:pPr>
            <a:r>
              <a:rPr lang="en-US" altLang="en-US" sz="2000" b="1" i="1" u="sng" dirty="0" smtClean="0">
                <a:latin typeface="Constantia" panose="02030602050306030303" pitchFamily="18" charset="0"/>
                <a:ea typeface="Constantia" pitchFamily="18" charset="0"/>
                <a:cs typeface="Constantia" pitchFamily="18" charset="0"/>
                <a:sym typeface="Constantia" pitchFamily="18" charset="0"/>
              </a:rPr>
              <a:t>                                                                                    </a:t>
            </a:r>
            <a:endParaRPr lang="en-US" altLang="en-US" sz="2000" b="1" i="1" u="sng" dirty="0">
              <a:latin typeface="Constantia" panose="02030602050306030303" pitchFamily="18" charset="0"/>
              <a:ea typeface="Constantia" pitchFamily="18" charset="0"/>
              <a:cs typeface="Constantia" pitchFamily="18" charset="0"/>
              <a:sym typeface="Constantia" pitchFamily="18" charset="0"/>
            </a:endParaRPr>
          </a:p>
          <a:p>
            <a:pPr marL="825500" lvl="2" indent="-195263" defTabSz="904875">
              <a:lnSpc>
                <a:spcPct val="80000"/>
              </a:lnSpc>
              <a:spcBef>
                <a:spcPts val="400"/>
              </a:spcBef>
              <a:buClr>
                <a:srgbClr val="0F6FC6"/>
              </a:buClr>
              <a:buSzPct val="85000"/>
              <a:buFont typeface="Arial" pitchFamily="34" charset="0"/>
              <a:buChar char="•"/>
              <a:defRPr/>
            </a:pPr>
            <a:r>
              <a:rPr lang="en-US" altLang="en-US" sz="2000" b="1" dirty="0">
                <a:latin typeface="Constantia" pitchFamily="18" charset="0"/>
                <a:ea typeface="Constantia" pitchFamily="18" charset="0"/>
                <a:cs typeface="Constantia" pitchFamily="18" charset="0"/>
                <a:sym typeface="Constantia" pitchFamily="18" charset="0"/>
              </a:rPr>
              <a:t>Chronic Graft versus Host Disease (</a:t>
            </a:r>
            <a:r>
              <a:rPr lang="en-US" altLang="en-US" sz="2000" b="1" dirty="0" smtClean="0">
                <a:latin typeface="Constantia" pitchFamily="18" charset="0"/>
                <a:ea typeface="Constantia" pitchFamily="18" charset="0"/>
                <a:cs typeface="Constantia" pitchFamily="18" charset="0"/>
                <a:sym typeface="Constantia" pitchFamily="18" charset="0"/>
              </a:rPr>
              <a:t>cGVHD)</a:t>
            </a:r>
          </a:p>
          <a:p>
            <a:pPr marL="825500" lvl="2" indent="-195263" defTabSz="904875">
              <a:lnSpc>
                <a:spcPct val="80000"/>
              </a:lnSpc>
              <a:spcBef>
                <a:spcPts val="400"/>
              </a:spcBef>
              <a:buClr>
                <a:srgbClr val="0F6FC6"/>
              </a:buClr>
              <a:buSzPct val="85000"/>
              <a:buFont typeface="Arial" pitchFamily="34" charset="0"/>
              <a:buChar char="•"/>
              <a:defRPr/>
            </a:pPr>
            <a:endParaRPr lang="en-US" altLang="en-US" sz="2000" b="1" dirty="0">
              <a:latin typeface="Constantia" pitchFamily="18" charset="0"/>
              <a:ea typeface="Constantia" pitchFamily="18" charset="0"/>
              <a:cs typeface="Constantia" pitchFamily="18" charset="0"/>
              <a:sym typeface="Constantia" pitchFamily="18" charset="0"/>
            </a:endParaRPr>
          </a:p>
          <a:p>
            <a:pPr marL="1282700" lvl="3" indent="-195263" defTabSz="904875">
              <a:lnSpc>
                <a:spcPct val="80000"/>
              </a:lnSpc>
              <a:spcBef>
                <a:spcPts val="400"/>
              </a:spcBef>
              <a:buClr>
                <a:srgbClr val="0F6FC6"/>
              </a:buClr>
              <a:buSzPct val="85000"/>
              <a:buFont typeface="Arial" pitchFamily="34" charset="0"/>
              <a:buChar char="•"/>
              <a:defRPr/>
            </a:pPr>
            <a:r>
              <a:rPr lang="en-US" altLang="en-US" sz="2000" b="1" i="1" dirty="0">
                <a:solidFill>
                  <a:srgbClr val="00B0F0"/>
                </a:solidFill>
                <a:latin typeface="Constantia" pitchFamily="18" charset="0"/>
                <a:ea typeface="Constantia" pitchFamily="18" charset="0"/>
                <a:cs typeface="Constantia" pitchFamily="18" charset="0"/>
                <a:sym typeface="Constantia" pitchFamily="18" charset="0"/>
              </a:rPr>
              <a:t>ibrutinib </a:t>
            </a:r>
            <a:r>
              <a:rPr lang="en-US" altLang="en-US" sz="2000" b="1" i="1" dirty="0" smtClean="0">
                <a:solidFill>
                  <a:srgbClr val="00B0F0"/>
                </a:solidFill>
                <a:latin typeface="Constantia" pitchFamily="18" charset="0"/>
                <a:ea typeface="Constantia" pitchFamily="18" charset="0"/>
                <a:cs typeface="Constantia" pitchFamily="18" charset="0"/>
                <a:sym typeface="Constantia" pitchFamily="18" charset="0"/>
              </a:rPr>
              <a:t>IMBRUVICA®</a:t>
            </a:r>
            <a:r>
              <a:rPr lang="en-US" altLang="en-US" sz="2000" b="1" i="1" dirty="0" smtClean="0">
                <a:latin typeface="Constantia" pitchFamily="18" charset="0"/>
                <a:ea typeface="Constantia" pitchFamily="18" charset="0"/>
                <a:cs typeface="Constantia" pitchFamily="18" charset="0"/>
                <a:sym typeface="Constantia" pitchFamily="18" charset="0"/>
              </a:rPr>
              <a:t> </a:t>
            </a:r>
            <a:r>
              <a:rPr lang="en-US" altLang="en-US" sz="2000" b="1" i="1" dirty="0">
                <a:latin typeface="Constantia" pitchFamily="18" charset="0"/>
                <a:ea typeface="Constantia" pitchFamily="18" charset="0"/>
                <a:cs typeface="Constantia" pitchFamily="18" charset="0"/>
                <a:sym typeface="Constantia" pitchFamily="18" charset="0"/>
              </a:rPr>
              <a:t>Pharmacyclics (adult cGVHD after failure of 1 or more lines of systemic </a:t>
            </a:r>
            <a:r>
              <a:rPr lang="en-US" altLang="en-US" sz="2000" b="1" i="1" dirty="0" smtClean="0">
                <a:latin typeface="Constantia" pitchFamily="18" charset="0"/>
                <a:ea typeface="Constantia" pitchFamily="18" charset="0"/>
                <a:cs typeface="Constantia" pitchFamily="18" charset="0"/>
                <a:sym typeface="Constantia" pitchFamily="18" charset="0"/>
              </a:rPr>
              <a:t>therapy)</a:t>
            </a:r>
          </a:p>
          <a:p>
            <a:pPr marL="1282700" lvl="3" indent="-195263" defTabSz="904875">
              <a:lnSpc>
                <a:spcPct val="80000"/>
              </a:lnSpc>
              <a:spcBef>
                <a:spcPts val="400"/>
              </a:spcBef>
              <a:buClr>
                <a:srgbClr val="0F6FC6"/>
              </a:buClr>
              <a:buSzPct val="85000"/>
              <a:buFont typeface="Arial" pitchFamily="34" charset="0"/>
              <a:buChar char="•"/>
              <a:defRPr/>
            </a:pPr>
            <a:endParaRPr lang="en-US" altLang="en-US" sz="2000" b="1" i="1" dirty="0">
              <a:latin typeface="Constantia" pitchFamily="18" charset="0"/>
              <a:ea typeface="Constantia" pitchFamily="18" charset="0"/>
              <a:cs typeface="Constantia" pitchFamily="18" charset="0"/>
              <a:sym typeface="Constantia" pitchFamily="18" charset="0"/>
            </a:endParaRPr>
          </a:p>
          <a:p>
            <a:pPr marL="1054100" lvl="3" indent="-195263" defTabSz="904875">
              <a:lnSpc>
                <a:spcPct val="80000"/>
              </a:lnSpc>
              <a:spcBef>
                <a:spcPts val="400"/>
              </a:spcBef>
              <a:buClr>
                <a:srgbClr val="0F6FC6"/>
              </a:buClr>
              <a:buSzPct val="85000"/>
              <a:buFont typeface="Arial" pitchFamily="34" charset="0"/>
              <a:buChar char="•"/>
              <a:defRPr/>
            </a:pPr>
            <a:endParaRPr lang="en-US" altLang="en-US" b="1" i="1" dirty="0">
              <a:latin typeface="Constantia" pitchFamily="18" charset="0"/>
              <a:ea typeface="Constantia" pitchFamily="18" charset="0"/>
              <a:cs typeface="Constantia" pitchFamily="18" charset="0"/>
              <a:sym typeface="Constantia" pitchFamily="18" charset="0"/>
            </a:endParaRPr>
          </a:p>
          <a:p>
            <a:pPr marL="858837" lvl="3" defTabSz="904875">
              <a:lnSpc>
                <a:spcPct val="80000"/>
              </a:lnSpc>
              <a:spcBef>
                <a:spcPts val="400"/>
              </a:spcBef>
              <a:buClr>
                <a:srgbClr val="0F6FC6"/>
              </a:buClr>
              <a:buSzPct val="85000"/>
              <a:defRPr/>
            </a:pPr>
            <a:r>
              <a:rPr lang="en-US" altLang="en-US" sz="1000" u="sng" dirty="0" smtClean="0">
                <a:solidFill>
                  <a:srgbClr val="E2D700"/>
                </a:solidFill>
                <a:sym typeface="Helvetica" charset="0"/>
                <a:hlinkClick r:id="rId4"/>
              </a:rPr>
              <a:t>http</a:t>
            </a:r>
            <a:r>
              <a:rPr lang="en-US" altLang="en-US" sz="1000" u="sng" dirty="0">
                <a:solidFill>
                  <a:srgbClr val="E2D700"/>
                </a:solidFill>
                <a:sym typeface="Helvetica" charset="0"/>
                <a:hlinkClick r:id="rId4"/>
              </a:rPr>
              <a:t>://www.fda.gov/Drugs/InformationOnDrugs/ApprovedDrugs/ucm279174.htm</a:t>
            </a:r>
            <a:endParaRPr lang="en-US" altLang="en-US" sz="1700" b="1" dirty="0">
              <a:solidFill>
                <a:prstClr val="black"/>
              </a:solidFill>
              <a:latin typeface="Constantia" pitchFamily="18" charset="0"/>
              <a:ea typeface="Constantia" pitchFamily="18" charset="0"/>
              <a:cs typeface="Constantia" pitchFamily="18" charset="0"/>
              <a:sym typeface="Constantia" pitchFamily="18" charset="0"/>
            </a:endParaRPr>
          </a:p>
          <a:p>
            <a:pPr marL="1054100" lvl="3" indent="-195263" defTabSz="904875">
              <a:lnSpc>
                <a:spcPct val="80000"/>
              </a:lnSpc>
              <a:spcBef>
                <a:spcPts val="400"/>
              </a:spcBef>
              <a:buClr>
                <a:srgbClr val="0F6FC6"/>
              </a:buClr>
              <a:buSzPct val="85000"/>
              <a:buFont typeface="Arial" pitchFamily="34" charset="0"/>
              <a:buChar char="•"/>
              <a:defRPr/>
            </a:pPr>
            <a:endParaRPr lang="en-US" altLang="en-US" sz="1600" b="1" dirty="0">
              <a:latin typeface="Constantia" pitchFamily="18" charset="0"/>
              <a:ea typeface="Constantia" pitchFamily="18" charset="0"/>
              <a:cs typeface="Constantia" pitchFamily="18" charset="0"/>
              <a:sym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3332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8100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4427" y="-19251"/>
            <a:ext cx="883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accent1"/>
                </a:solidFill>
                <a:latin typeface="Helvetica"/>
                <a:cs typeface="Helvetica"/>
              </a:rPr>
              <a:t>Progress in Cancer Therapy 2017</a:t>
            </a:r>
            <a:endParaRPr lang="en-US" sz="4000" b="1" dirty="0">
              <a:solidFill>
                <a:schemeClr val="accent1"/>
              </a:solidFill>
              <a:latin typeface="Helvetica"/>
              <a:cs typeface="Helvetic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336" y="990370"/>
            <a:ext cx="9125712" cy="5486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25500" lvl="2" indent="-195263" defTabSz="904875">
              <a:lnSpc>
                <a:spcPct val="80000"/>
              </a:lnSpc>
              <a:spcBef>
                <a:spcPts val="400"/>
              </a:spcBef>
              <a:buClr>
                <a:srgbClr val="0F6FC6"/>
              </a:buClr>
              <a:buSzPct val="85000"/>
              <a:buFont typeface="Arial" pitchFamily="34" charset="0"/>
              <a:buChar char="•"/>
              <a:defRPr/>
            </a:pPr>
            <a:r>
              <a:rPr lang="en-US" altLang="en-US" sz="2000" b="1" dirty="0" smtClean="0">
                <a:latin typeface="Constantia" pitchFamily="18" charset="0"/>
                <a:ea typeface="Constantia" pitchFamily="18" charset="0"/>
                <a:cs typeface="Constantia" pitchFamily="18" charset="0"/>
                <a:sym typeface="Constantia" pitchFamily="18" charset="0"/>
              </a:rPr>
              <a:t>Multiple </a:t>
            </a:r>
            <a:r>
              <a:rPr lang="en-US" altLang="en-US" sz="2000" b="1" dirty="0">
                <a:latin typeface="Constantia" pitchFamily="18" charset="0"/>
                <a:ea typeface="Constantia" pitchFamily="18" charset="0"/>
                <a:cs typeface="Constantia" pitchFamily="18" charset="0"/>
                <a:sym typeface="Constantia" pitchFamily="18" charset="0"/>
              </a:rPr>
              <a:t>Myeloma (MM</a:t>
            </a:r>
            <a:r>
              <a:rPr lang="en-US" altLang="en-US" sz="2000" b="1" dirty="0" smtClean="0">
                <a:latin typeface="Constantia" pitchFamily="18" charset="0"/>
                <a:ea typeface="Constantia" pitchFamily="18" charset="0"/>
                <a:cs typeface="Constantia" pitchFamily="18" charset="0"/>
                <a:sym typeface="Constantia" pitchFamily="18" charset="0"/>
              </a:rPr>
              <a:t>)</a:t>
            </a:r>
          </a:p>
          <a:p>
            <a:pPr marL="825500" lvl="2" indent="-195263" defTabSz="904875">
              <a:lnSpc>
                <a:spcPct val="80000"/>
              </a:lnSpc>
              <a:spcBef>
                <a:spcPts val="400"/>
              </a:spcBef>
              <a:buClr>
                <a:srgbClr val="0F6FC6"/>
              </a:buClr>
              <a:buSzPct val="85000"/>
              <a:buFont typeface="Arial" pitchFamily="34" charset="0"/>
              <a:buChar char="•"/>
              <a:defRPr/>
            </a:pPr>
            <a:endParaRPr lang="en-US" altLang="en-US" sz="2000" b="1" dirty="0">
              <a:latin typeface="Constantia" pitchFamily="18" charset="0"/>
              <a:ea typeface="Constantia" pitchFamily="18" charset="0"/>
              <a:cs typeface="Constantia" pitchFamily="18" charset="0"/>
              <a:sym typeface="Constantia" pitchFamily="18" charset="0"/>
            </a:endParaRPr>
          </a:p>
          <a:p>
            <a:pPr marL="1054100" lvl="3" indent="-195263" defTabSz="904875">
              <a:lnSpc>
                <a:spcPct val="80000"/>
              </a:lnSpc>
              <a:spcBef>
                <a:spcPts val="400"/>
              </a:spcBef>
              <a:buClr>
                <a:srgbClr val="0F6FC6"/>
              </a:buClr>
              <a:buSzPct val="85000"/>
              <a:buFont typeface="Arial" pitchFamily="34" charset="0"/>
              <a:buChar char="•"/>
              <a:defRPr/>
            </a:pPr>
            <a:r>
              <a:rPr lang="en-US" altLang="en-US" sz="2000" b="1" i="1" dirty="0">
                <a:solidFill>
                  <a:srgbClr val="00B0F0"/>
                </a:solidFill>
                <a:latin typeface="Constantia" pitchFamily="18" charset="0"/>
                <a:ea typeface="Constantia" pitchFamily="18" charset="0"/>
                <a:cs typeface="Constantia" pitchFamily="18" charset="0"/>
                <a:sym typeface="Constantia" pitchFamily="18" charset="0"/>
              </a:rPr>
              <a:t>lenalidomide</a:t>
            </a:r>
            <a:r>
              <a:rPr lang="en-US" altLang="en-US" sz="2000" b="1" i="1" dirty="0">
                <a:latin typeface="Constantia" pitchFamily="18" charset="0"/>
                <a:ea typeface="Constantia" pitchFamily="18" charset="0"/>
                <a:cs typeface="Constantia" pitchFamily="18" charset="0"/>
                <a:sym typeface="Constantia" pitchFamily="18" charset="0"/>
              </a:rPr>
              <a:t> </a:t>
            </a:r>
            <a:r>
              <a:rPr lang="en-US" altLang="en-US" sz="2000" b="1" i="1" dirty="0">
                <a:solidFill>
                  <a:srgbClr val="00B0F0"/>
                </a:solidFill>
                <a:latin typeface="Constantia" pitchFamily="18" charset="0"/>
                <a:ea typeface="Constantia" pitchFamily="18" charset="0"/>
                <a:cs typeface="Constantia" pitchFamily="18" charset="0"/>
                <a:sym typeface="Constantia" pitchFamily="18" charset="0"/>
              </a:rPr>
              <a:t>REVLIMID® </a:t>
            </a:r>
            <a:r>
              <a:rPr lang="en-US" altLang="en-US" sz="2000" b="1" i="1" dirty="0">
                <a:latin typeface="Constantia" pitchFamily="18" charset="0"/>
                <a:ea typeface="Constantia" pitchFamily="18" charset="0"/>
                <a:cs typeface="Constantia" pitchFamily="18" charset="0"/>
                <a:sym typeface="Constantia" pitchFamily="18" charset="0"/>
              </a:rPr>
              <a:t>Celgene Corp (maintenance therapy for patients with MM following autologous </a:t>
            </a:r>
            <a:r>
              <a:rPr lang="en-US" altLang="en-US" sz="2000" b="1" i="1" dirty="0" smtClean="0">
                <a:latin typeface="Constantia" pitchFamily="18" charset="0"/>
                <a:ea typeface="Constantia" pitchFamily="18" charset="0"/>
                <a:cs typeface="Constantia" pitchFamily="18" charset="0"/>
                <a:sym typeface="Constantia" pitchFamily="18" charset="0"/>
              </a:rPr>
              <a:t>SCT) </a:t>
            </a:r>
            <a:endParaRPr lang="en-US" altLang="en-US" sz="2000" b="1" i="1" dirty="0">
              <a:latin typeface="Constantia" pitchFamily="18" charset="0"/>
              <a:ea typeface="Constantia" pitchFamily="18" charset="0"/>
              <a:cs typeface="Constantia" pitchFamily="18" charset="0"/>
              <a:sym typeface="Constantia" pitchFamily="18" charset="0"/>
            </a:endParaRPr>
          </a:p>
          <a:p>
            <a:pPr marL="825500" lvl="2" indent="-195263" defTabSz="904875">
              <a:lnSpc>
                <a:spcPct val="80000"/>
              </a:lnSpc>
              <a:spcBef>
                <a:spcPts val="400"/>
              </a:spcBef>
              <a:buClr>
                <a:srgbClr val="0F6FC6"/>
              </a:buClr>
              <a:buSzPct val="85000"/>
              <a:buFont typeface="Arial" pitchFamily="34" charset="0"/>
              <a:buChar char="•"/>
              <a:defRPr/>
            </a:pPr>
            <a:endParaRPr lang="en-US" altLang="en-US" sz="2000" b="1" dirty="0" smtClean="0">
              <a:latin typeface="Constantia" pitchFamily="18" charset="0"/>
              <a:ea typeface="Constantia" pitchFamily="18" charset="0"/>
              <a:cs typeface="Constantia" pitchFamily="18" charset="0"/>
              <a:sym typeface="Constantia" pitchFamily="18" charset="0"/>
            </a:endParaRPr>
          </a:p>
          <a:p>
            <a:pPr marL="825500" lvl="2" indent="-195263" defTabSz="904875">
              <a:lnSpc>
                <a:spcPct val="80000"/>
              </a:lnSpc>
              <a:spcBef>
                <a:spcPts val="400"/>
              </a:spcBef>
              <a:buClr>
                <a:srgbClr val="0F6FC6"/>
              </a:buClr>
              <a:buSzPct val="85000"/>
              <a:buFont typeface="Arial" pitchFamily="34" charset="0"/>
              <a:buChar char="•"/>
              <a:defRPr/>
            </a:pPr>
            <a:r>
              <a:rPr lang="en-US" altLang="en-US" sz="2000" b="1" dirty="0" smtClean="0">
                <a:latin typeface="Constantia" pitchFamily="18" charset="0"/>
                <a:ea typeface="Constantia" pitchFamily="18" charset="0"/>
                <a:cs typeface="Constantia" pitchFamily="18" charset="0"/>
                <a:sym typeface="Constantia" pitchFamily="18" charset="0"/>
              </a:rPr>
              <a:t>Non Hodgkin Lymphoma (NHL) and Chronic Lymphocytic Leukemia (CLL)</a:t>
            </a:r>
          </a:p>
          <a:p>
            <a:pPr marL="825500" lvl="2" indent="-195263" defTabSz="904875">
              <a:lnSpc>
                <a:spcPct val="80000"/>
              </a:lnSpc>
              <a:spcBef>
                <a:spcPts val="400"/>
              </a:spcBef>
              <a:buClr>
                <a:srgbClr val="0F6FC6"/>
              </a:buClr>
              <a:buSzPct val="85000"/>
              <a:buFont typeface="Arial" pitchFamily="34" charset="0"/>
              <a:buChar char="•"/>
              <a:defRPr/>
            </a:pPr>
            <a:endParaRPr lang="en-US" altLang="en-US" sz="2000" b="1" dirty="0" smtClean="0">
              <a:latin typeface="Constantia" pitchFamily="18" charset="0"/>
              <a:ea typeface="Constantia" pitchFamily="18" charset="0"/>
              <a:cs typeface="Constantia" pitchFamily="18" charset="0"/>
              <a:sym typeface="Constantia" pitchFamily="18" charset="0"/>
            </a:endParaRPr>
          </a:p>
          <a:p>
            <a:pPr marL="1282700" lvl="3" indent="-195263" defTabSz="904875">
              <a:lnSpc>
                <a:spcPct val="80000"/>
              </a:lnSpc>
              <a:spcBef>
                <a:spcPts val="400"/>
              </a:spcBef>
              <a:buClr>
                <a:srgbClr val="0F6FC6"/>
              </a:buClr>
              <a:buSzPct val="85000"/>
              <a:buFont typeface="Arial" pitchFamily="34" charset="0"/>
              <a:buChar char="•"/>
              <a:defRPr/>
            </a:pPr>
            <a:r>
              <a:rPr lang="en-US" altLang="en-US" sz="2000" b="1" u="sng" dirty="0">
                <a:solidFill>
                  <a:srgbClr val="FF0000"/>
                </a:solidFill>
                <a:latin typeface="Constantia" pitchFamily="18" charset="0"/>
                <a:ea typeface="Constantia" pitchFamily="18" charset="0"/>
                <a:cs typeface="Constantia" pitchFamily="18" charset="0"/>
                <a:sym typeface="Constantia" pitchFamily="18" charset="0"/>
              </a:rPr>
              <a:t>r</a:t>
            </a:r>
            <a:r>
              <a:rPr lang="en-US" altLang="en-US" sz="2000" b="1" u="sng" dirty="0" smtClean="0">
                <a:solidFill>
                  <a:srgbClr val="FF0000"/>
                </a:solidFill>
                <a:latin typeface="Constantia" pitchFamily="18" charset="0"/>
                <a:ea typeface="Constantia" pitchFamily="18" charset="0"/>
                <a:cs typeface="Constantia" pitchFamily="18" charset="0"/>
                <a:sym typeface="Constantia" pitchFamily="18" charset="0"/>
              </a:rPr>
              <a:t>ituximab and hyaluronidase human RITUXAN HYCELA™ </a:t>
            </a:r>
            <a:r>
              <a:rPr lang="en-US" altLang="en-US" sz="2000" b="1" u="sng" dirty="0" smtClean="0">
                <a:latin typeface="Constantia" pitchFamily="18" charset="0"/>
                <a:ea typeface="Constantia" pitchFamily="18" charset="0"/>
                <a:cs typeface="Constantia" pitchFamily="18" charset="0"/>
                <a:sym typeface="Constantia" pitchFamily="18" charset="0"/>
              </a:rPr>
              <a:t>Genentech (adult pts with follicular</a:t>
            </a:r>
            <a:r>
              <a:rPr lang="en-US" altLang="en-US" sz="2000" b="1" u="sng" dirty="0">
                <a:latin typeface="Constantia" pitchFamily="18" charset="0"/>
                <a:ea typeface="Constantia" pitchFamily="18" charset="0"/>
                <a:cs typeface="Constantia" pitchFamily="18" charset="0"/>
                <a:sym typeface="Constantia" pitchFamily="18" charset="0"/>
              </a:rPr>
              <a:t>, </a:t>
            </a:r>
            <a:r>
              <a:rPr lang="en-US" altLang="en-US" sz="2000" b="1" u="sng" dirty="0" smtClean="0">
                <a:latin typeface="Constantia" pitchFamily="18" charset="0"/>
                <a:ea typeface="Constantia" pitchFamily="18" charset="0"/>
                <a:cs typeface="Constantia" pitchFamily="18" charset="0"/>
                <a:sym typeface="Constantia" pitchFamily="18" charset="0"/>
              </a:rPr>
              <a:t>diffuse large </a:t>
            </a:r>
            <a:r>
              <a:rPr lang="en-US" altLang="en-US" sz="2000" b="1" u="sng" dirty="0">
                <a:latin typeface="Constantia" pitchFamily="18" charset="0"/>
                <a:ea typeface="Constantia" pitchFamily="18" charset="0"/>
                <a:cs typeface="Constantia" pitchFamily="18" charset="0"/>
                <a:sym typeface="Constantia" pitchFamily="18" charset="0"/>
              </a:rPr>
              <a:t>B-cell </a:t>
            </a:r>
            <a:r>
              <a:rPr lang="en-US" altLang="en-US" sz="2000" b="1" u="sng" dirty="0" smtClean="0">
                <a:latin typeface="Constantia" pitchFamily="18" charset="0"/>
                <a:ea typeface="Constantia" pitchFamily="18" charset="0"/>
                <a:cs typeface="Constantia" pitchFamily="18" charset="0"/>
                <a:sym typeface="Constantia" pitchFamily="18" charset="0"/>
              </a:rPr>
              <a:t>NHL and CLL; subcutaneous formulation)</a:t>
            </a:r>
          </a:p>
          <a:p>
            <a:pPr marL="1282700" lvl="3" indent="-195263" defTabSz="904875">
              <a:lnSpc>
                <a:spcPct val="80000"/>
              </a:lnSpc>
              <a:spcBef>
                <a:spcPts val="400"/>
              </a:spcBef>
              <a:buClr>
                <a:srgbClr val="0F6FC6"/>
              </a:buClr>
              <a:buSzPct val="85000"/>
              <a:buFont typeface="Arial" pitchFamily="34" charset="0"/>
              <a:buChar char="•"/>
              <a:defRPr/>
            </a:pPr>
            <a:endParaRPr lang="en-US" altLang="en-US" sz="2000" b="1" dirty="0">
              <a:latin typeface="Constantia" pitchFamily="18" charset="0"/>
              <a:ea typeface="Constantia" pitchFamily="18" charset="0"/>
              <a:cs typeface="Constantia" pitchFamily="18" charset="0"/>
              <a:sym typeface="Constantia" pitchFamily="18" charset="0"/>
            </a:endParaRPr>
          </a:p>
          <a:p>
            <a:pPr marL="825500" lvl="2" indent="-195263" defTabSz="904875">
              <a:lnSpc>
                <a:spcPct val="80000"/>
              </a:lnSpc>
              <a:spcBef>
                <a:spcPts val="400"/>
              </a:spcBef>
              <a:buClr>
                <a:srgbClr val="0F6FC6"/>
              </a:buClr>
              <a:buSzPct val="85000"/>
              <a:buFont typeface="Arial" pitchFamily="34" charset="0"/>
              <a:buChar char="•"/>
              <a:defRPr/>
            </a:pPr>
            <a:r>
              <a:rPr lang="en-US" altLang="en-US" sz="2000" b="1" dirty="0" smtClean="0">
                <a:latin typeface="Constantia" pitchFamily="18" charset="0"/>
                <a:ea typeface="Constantia" pitchFamily="18" charset="0"/>
                <a:cs typeface="Constantia" pitchFamily="18" charset="0"/>
                <a:sym typeface="Constantia" pitchFamily="18" charset="0"/>
              </a:rPr>
              <a:t>Hodgkin lymphoma (HD)</a:t>
            </a:r>
          </a:p>
          <a:p>
            <a:pPr marL="825500" lvl="2" indent="-195263" defTabSz="904875">
              <a:lnSpc>
                <a:spcPct val="80000"/>
              </a:lnSpc>
              <a:spcBef>
                <a:spcPts val="400"/>
              </a:spcBef>
              <a:buClr>
                <a:srgbClr val="0F6FC6"/>
              </a:buClr>
              <a:buSzPct val="85000"/>
              <a:buFont typeface="Arial" pitchFamily="34" charset="0"/>
              <a:buChar char="•"/>
              <a:defRPr/>
            </a:pPr>
            <a:endParaRPr lang="en-US" altLang="en-US" sz="2000" b="1" dirty="0" smtClean="0">
              <a:latin typeface="Constantia" pitchFamily="18" charset="0"/>
              <a:ea typeface="Constantia" pitchFamily="18" charset="0"/>
              <a:cs typeface="Constantia" pitchFamily="18" charset="0"/>
              <a:sym typeface="Constantia" pitchFamily="18" charset="0"/>
            </a:endParaRPr>
          </a:p>
          <a:p>
            <a:pPr marL="1054100" lvl="3" indent="-195263" defTabSz="904875">
              <a:lnSpc>
                <a:spcPct val="80000"/>
              </a:lnSpc>
              <a:spcBef>
                <a:spcPts val="400"/>
              </a:spcBef>
              <a:buClr>
                <a:srgbClr val="0F6FC6"/>
              </a:buClr>
              <a:buSzPct val="85000"/>
              <a:buFont typeface="Arial" pitchFamily="34" charset="0"/>
              <a:buChar char="•"/>
              <a:defRPr/>
            </a:pPr>
            <a:r>
              <a:rPr lang="en-US" altLang="en-US" sz="2000" b="1" i="1" dirty="0" smtClean="0">
                <a:solidFill>
                  <a:srgbClr val="00B0F0"/>
                </a:solidFill>
                <a:latin typeface="Constantia" pitchFamily="18" charset="0"/>
                <a:ea typeface="Constantia" pitchFamily="18" charset="0"/>
                <a:cs typeface="Constantia" pitchFamily="18" charset="0"/>
                <a:sym typeface="Constantia" pitchFamily="18" charset="0"/>
              </a:rPr>
              <a:t>pembrolizumab KEYTRUDA®</a:t>
            </a:r>
            <a:r>
              <a:rPr lang="en-US" altLang="en-US" sz="2000" b="1" i="1" dirty="0" smtClean="0">
                <a:latin typeface="Constantia" pitchFamily="18" charset="0"/>
                <a:ea typeface="Constantia" pitchFamily="18" charset="0"/>
                <a:cs typeface="Constantia" pitchFamily="18" charset="0"/>
                <a:sym typeface="Constantia" pitchFamily="18" charset="0"/>
              </a:rPr>
              <a:t> Merck (adult and pediatric pts with refractory classical HD or those relapsed after 3 or more prior lines of tx)</a:t>
            </a:r>
          </a:p>
          <a:p>
            <a:pPr marL="1054100" lvl="3" indent="-195263" defTabSz="904875">
              <a:lnSpc>
                <a:spcPct val="80000"/>
              </a:lnSpc>
              <a:spcBef>
                <a:spcPts val="400"/>
              </a:spcBef>
              <a:buClr>
                <a:srgbClr val="0F6FC6"/>
              </a:buClr>
              <a:buSzPct val="85000"/>
              <a:buFont typeface="Arial" pitchFamily="34" charset="0"/>
              <a:buChar char="•"/>
              <a:defRPr/>
            </a:pPr>
            <a:endParaRPr lang="en-US" altLang="en-US" b="1" i="1" dirty="0" smtClean="0">
              <a:latin typeface="Constantia" pitchFamily="18" charset="0"/>
              <a:ea typeface="Constantia" pitchFamily="18" charset="0"/>
              <a:cs typeface="Constantia" pitchFamily="18" charset="0"/>
              <a:sym typeface="Constantia" pitchFamily="18" charset="0"/>
            </a:endParaRPr>
          </a:p>
          <a:p>
            <a:pPr marL="858837" lvl="3" defTabSz="904875">
              <a:lnSpc>
                <a:spcPct val="80000"/>
              </a:lnSpc>
              <a:spcBef>
                <a:spcPts val="400"/>
              </a:spcBef>
              <a:buClr>
                <a:srgbClr val="0F6FC6"/>
              </a:buClr>
              <a:buSzPct val="85000"/>
              <a:defRPr/>
            </a:pPr>
            <a:r>
              <a:rPr lang="en-US" altLang="en-US" sz="1000" u="sng" dirty="0" smtClean="0">
                <a:solidFill>
                  <a:srgbClr val="E2D700"/>
                </a:solidFill>
                <a:sym typeface="Helvetica" charset="0"/>
                <a:hlinkClick r:id="rId4"/>
              </a:rPr>
              <a:t>http</a:t>
            </a:r>
            <a:r>
              <a:rPr lang="en-US" altLang="en-US" sz="1000" u="sng" dirty="0">
                <a:solidFill>
                  <a:srgbClr val="E2D700"/>
                </a:solidFill>
                <a:sym typeface="Helvetica" charset="0"/>
                <a:hlinkClick r:id="rId4"/>
              </a:rPr>
              <a:t>://www.fda.gov/Drugs/InformationOnDrugs/ApprovedDrugs/ucm279174.htm</a:t>
            </a:r>
            <a:endParaRPr lang="en-US" altLang="en-US" sz="1700" b="1" dirty="0">
              <a:solidFill>
                <a:prstClr val="black"/>
              </a:solidFill>
              <a:latin typeface="Constantia" pitchFamily="18" charset="0"/>
              <a:ea typeface="Constantia" pitchFamily="18" charset="0"/>
              <a:cs typeface="Constantia" pitchFamily="18" charset="0"/>
              <a:sym typeface="Constantia" pitchFamily="18" charset="0"/>
            </a:endParaRPr>
          </a:p>
          <a:p>
            <a:pPr marL="1054100" lvl="3" indent="-195263" defTabSz="904875">
              <a:lnSpc>
                <a:spcPct val="80000"/>
              </a:lnSpc>
              <a:spcBef>
                <a:spcPts val="400"/>
              </a:spcBef>
              <a:buClr>
                <a:srgbClr val="0F6FC6"/>
              </a:buClr>
              <a:buSzPct val="85000"/>
              <a:buFont typeface="Arial" pitchFamily="34" charset="0"/>
              <a:buChar char="•"/>
              <a:defRPr/>
            </a:pPr>
            <a:endParaRPr lang="en-US" altLang="en-US" sz="1600" b="1" dirty="0">
              <a:latin typeface="Constantia" pitchFamily="18" charset="0"/>
              <a:ea typeface="Constantia" pitchFamily="18" charset="0"/>
              <a:cs typeface="Constantia" pitchFamily="18" charset="0"/>
              <a:sym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1030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0" y="304800"/>
            <a:ext cx="8686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1"/>
                </a:solidFill>
                <a:latin typeface="Helvetica"/>
                <a:cs typeface="Helvetica"/>
              </a:rPr>
              <a:t>Tips for Learning about </a:t>
            </a:r>
            <a:br>
              <a:rPr lang="en-US" sz="4000" b="1" dirty="0">
                <a:solidFill>
                  <a:schemeClr val="accent1"/>
                </a:solidFill>
                <a:latin typeface="Helvetica"/>
                <a:cs typeface="Helvetica"/>
              </a:rPr>
            </a:br>
            <a:r>
              <a:rPr lang="en-US" sz="4000" b="1" dirty="0">
                <a:solidFill>
                  <a:schemeClr val="accent1"/>
                </a:solidFill>
                <a:latin typeface="Helvetica"/>
                <a:cs typeface="Helvetica"/>
              </a:rPr>
              <a:t>New Cancer </a:t>
            </a:r>
            <a:r>
              <a:rPr lang="en-US" sz="4000" b="1" dirty="0" smtClean="0">
                <a:solidFill>
                  <a:schemeClr val="accent1"/>
                </a:solidFill>
                <a:latin typeface="Helvetica"/>
                <a:cs typeface="Helvetica"/>
              </a:rPr>
              <a:t>Therapies</a:t>
            </a:r>
            <a:endParaRPr lang="en-US" sz="4000" b="1" dirty="0">
              <a:solidFill>
                <a:schemeClr val="accent1"/>
              </a:solidFill>
              <a:latin typeface="Helvetica"/>
              <a:cs typeface="Helvetic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2900" y="2133600"/>
            <a:ext cx="8458199" cy="32855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400"/>
              </a:spcBef>
              <a:buClr>
                <a:srgbClr val="0BD0D9"/>
              </a:buClr>
              <a:buSzPct val="95000"/>
              <a:buFont typeface="Arial" panose="020B0604020202020204" pitchFamily="34" charset="0"/>
              <a:buChar char="•"/>
              <a:defRPr/>
            </a:pPr>
            <a:r>
              <a:rPr lang="en-US" altLang="en-US" sz="2000" b="1" dirty="0">
                <a:solidFill>
                  <a:srgbClr val="FF0000"/>
                </a:solidFill>
                <a:latin typeface="Constantia" pitchFamily="18" charset="0"/>
                <a:ea typeface="Constantia" pitchFamily="18" charset="0"/>
                <a:cs typeface="Constantia" pitchFamily="18" charset="0"/>
                <a:sym typeface="Constantia" pitchFamily="18" charset="0"/>
              </a:rPr>
              <a:t>Know the type of drug</a:t>
            </a:r>
          </a:p>
          <a:p>
            <a:pPr marL="735012" lvl="1" indent="-342900">
              <a:spcBef>
                <a:spcPts val="400"/>
              </a:spcBef>
              <a:buClr>
                <a:srgbClr val="0F6FC6"/>
              </a:buClr>
              <a:buSzPct val="85000"/>
              <a:buFont typeface="Arial" panose="020B0604020202020204" pitchFamily="34" charset="0"/>
              <a:buChar char="•"/>
              <a:defRPr/>
            </a:pPr>
            <a:r>
              <a:rPr lang="en-US" altLang="en-US" sz="2000" b="1" dirty="0">
                <a:solidFill>
                  <a:srgbClr val="FF0000"/>
                </a:solidFill>
                <a:latin typeface="Constantia" pitchFamily="18" charset="0"/>
                <a:ea typeface="Constantia" pitchFamily="18" charset="0"/>
                <a:cs typeface="Constantia" pitchFamily="18" charset="0"/>
                <a:sym typeface="Constantia" pitchFamily="18" charset="0"/>
              </a:rPr>
              <a:t>Small molecule, monoclonal </a:t>
            </a:r>
            <a:r>
              <a:rPr lang="en-US" altLang="en-US" sz="2000" b="1" dirty="0" smtClean="0">
                <a:solidFill>
                  <a:srgbClr val="FF0000"/>
                </a:solidFill>
                <a:latin typeface="Constantia" pitchFamily="18" charset="0"/>
                <a:ea typeface="Constantia" pitchFamily="18" charset="0"/>
                <a:cs typeface="Constantia" pitchFamily="18" charset="0"/>
                <a:sym typeface="Constantia" pitchFamily="18" charset="0"/>
              </a:rPr>
              <a:t>antibody, vaccine, cytotoxic</a:t>
            </a:r>
            <a:endParaRPr lang="en-US" altLang="en-US" sz="2400" b="1" dirty="0">
              <a:solidFill>
                <a:srgbClr val="FF0000"/>
              </a:solidFill>
              <a:latin typeface="Constantia" pitchFamily="18" charset="0"/>
              <a:ea typeface="Constantia" pitchFamily="18" charset="0"/>
              <a:cs typeface="Constantia" pitchFamily="18" charset="0"/>
              <a:sym typeface="Constantia" pitchFamily="18" charset="0"/>
            </a:endParaRPr>
          </a:p>
          <a:p>
            <a:pPr marL="735012" lvl="1" indent="-342900">
              <a:spcBef>
                <a:spcPts val="500"/>
              </a:spcBef>
              <a:buClr>
                <a:srgbClr val="0F6FC6"/>
              </a:buClr>
              <a:buSzPct val="85000"/>
              <a:buFont typeface="Arial" panose="020B0604020202020204" pitchFamily="34" charset="0"/>
              <a:buChar char="•"/>
              <a:defRPr/>
            </a:pPr>
            <a:endParaRPr lang="en-US" altLang="en-US" sz="2000" b="1" dirty="0">
              <a:solidFill>
                <a:srgbClr val="FF0000"/>
              </a:solidFill>
              <a:latin typeface="Constantia" pitchFamily="18" charset="0"/>
              <a:ea typeface="Constantia" pitchFamily="18" charset="0"/>
              <a:cs typeface="Constantia" pitchFamily="18" charset="0"/>
              <a:sym typeface="Constantia" pitchFamily="18" charset="0"/>
            </a:endParaRPr>
          </a:p>
          <a:p>
            <a:pPr marL="342900" indent="-342900">
              <a:spcBef>
                <a:spcPts val="400"/>
              </a:spcBef>
              <a:buClr>
                <a:srgbClr val="0BD0D9"/>
              </a:buClr>
              <a:buSzPct val="95000"/>
              <a:buFont typeface="Arial" panose="020B0604020202020204" pitchFamily="34" charset="0"/>
              <a:buChar char="•"/>
              <a:defRPr/>
            </a:pPr>
            <a:r>
              <a:rPr lang="en-US" altLang="en-US" sz="2000" b="1" dirty="0">
                <a:solidFill>
                  <a:srgbClr val="FF0000"/>
                </a:solidFill>
                <a:latin typeface="Constantia" pitchFamily="18" charset="0"/>
                <a:ea typeface="Constantia" pitchFamily="18" charset="0"/>
                <a:cs typeface="Constantia" pitchFamily="18" charset="0"/>
                <a:sym typeface="Constantia" pitchFamily="18" charset="0"/>
              </a:rPr>
              <a:t>Know the generic name</a:t>
            </a:r>
          </a:p>
          <a:p>
            <a:pPr marL="342900" indent="-342900">
              <a:spcBef>
                <a:spcPts val="600"/>
              </a:spcBef>
              <a:buClr>
                <a:srgbClr val="0BD0D9"/>
              </a:buClr>
              <a:buSzPct val="95000"/>
              <a:buFont typeface="Arial" panose="020B0604020202020204" pitchFamily="34" charset="0"/>
              <a:buChar char="•"/>
              <a:defRPr/>
            </a:pPr>
            <a:endParaRPr lang="en-US" altLang="en-US" sz="2000" b="1" dirty="0">
              <a:latin typeface="Constantia" pitchFamily="18" charset="0"/>
              <a:ea typeface="Constantia" pitchFamily="18" charset="0"/>
              <a:cs typeface="Constantia" pitchFamily="18" charset="0"/>
              <a:sym typeface="Constantia" pitchFamily="18" charset="0"/>
            </a:endParaRPr>
          </a:p>
          <a:p>
            <a:pPr marL="342900" indent="-342900">
              <a:spcBef>
                <a:spcPts val="400"/>
              </a:spcBef>
              <a:buClr>
                <a:srgbClr val="0BD0D9"/>
              </a:buClr>
              <a:buSzPct val="95000"/>
              <a:buFont typeface="Arial" panose="020B0604020202020204" pitchFamily="34" charset="0"/>
              <a:buChar char="•"/>
              <a:defRPr/>
            </a:pPr>
            <a:r>
              <a:rPr lang="en-US" altLang="en-US" sz="2000" b="1" dirty="0">
                <a:latin typeface="Constantia" pitchFamily="18" charset="0"/>
                <a:ea typeface="Constantia" pitchFamily="18" charset="0"/>
                <a:cs typeface="Constantia" pitchFamily="18" charset="0"/>
                <a:sym typeface="Constantia" pitchFamily="18" charset="0"/>
              </a:rPr>
              <a:t>Know the target and what is does normally in the body/what other FDA approved drugs are similar</a:t>
            </a:r>
          </a:p>
          <a:p>
            <a:pPr marL="342900" indent="-342900">
              <a:spcBef>
                <a:spcPts val="600"/>
              </a:spcBef>
              <a:buClr>
                <a:srgbClr val="0BD0D9"/>
              </a:buClr>
              <a:buSzPct val="95000"/>
              <a:buFont typeface="Arial" panose="020B0604020202020204" pitchFamily="34" charset="0"/>
              <a:buChar char="•"/>
              <a:defRPr/>
            </a:pPr>
            <a:endParaRPr lang="en-US" altLang="en-US" sz="2000" b="1" dirty="0">
              <a:latin typeface="Constantia" pitchFamily="18" charset="0"/>
              <a:ea typeface="Constantia" pitchFamily="18" charset="0"/>
              <a:cs typeface="Constantia" pitchFamily="18" charset="0"/>
              <a:sym typeface="Constantia" pitchFamily="18" charset="0"/>
            </a:endParaRPr>
          </a:p>
          <a:p>
            <a:pPr marL="342900" indent="-342900">
              <a:spcBef>
                <a:spcPts val="400"/>
              </a:spcBef>
              <a:buClr>
                <a:srgbClr val="0BD0D9"/>
              </a:buClr>
              <a:buSzPct val="95000"/>
              <a:buFont typeface="Arial" panose="020B0604020202020204" pitchFamily="34" charset="0"/>
              <a:buChar char="•"/>
              <a:defRPr/>
            </a:pPr>
            <a:r>
              <a:rPr lang="en-US" altLang="en-US" sz="2000" b="1" dirty="0">
                <a:latin typeface="Constantia" pitchFamily="18" charset="0"/>
                <a:ea typeface="Constantia" pitchFamily="18" charset="0"/>
                <a:cs typeface="Constantia" pitchFamily="18" charset="0"/>
                <a:sym typeface="Constantia" pitchFamily="18" charset="0"/>
              </a:rPr>
              <a:t>Know if the drug is “personalized” to tumor’s </a:t>
            </a:r>
            <a:r>
              <a:rPr lang="en-US" altLang="en-US" sz="2000" b="1" dirty="0" smtClean="0">
                <a:latin typeface="Constantia" pitchFamily="18" charset="0"/>
                <a:ea typeface="Constantia" pitchFamily="18" charset="0"/>
                <a:cs typeface="Constantia" pitchFamily="18" charset="0"/>
                <a:sym typeface="Constantia" pitchFamily="18" charset="0"/>
              </a:rPr>
              <a:t>genomic </a:t>
            </a:r>
            <a:r>
              <a:rPr lang="en-US" altLang="en-US" sz="2000" b="1" dirty="0">
                <a:latin typeface="Constantia" pitchFamily="18" charset="0"/>
                <a:ea typeface="Constantia" pitchFamily="18" charset="0"/>
                <a:cs typeface="Constantia" pitchFamily="18" charset="0"/>
                <a:sym typeface="Constantia" pitchFamily="18" charset="0"/>
              </a:rPr>
              <a:t>profile</a:t>
            </a:r>
            <a:endParaRPr lang="en-US" altLang="en-US" b="1" dirty="0">
              <a:sym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4139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1027113"/>
            <a:ext cx="8229600" cy="679450"/>
          </a:xfrm>
        </p:spPr>
        <p:txBody>
          <a:bodyPr/>
          <a:lstStyle/>
          <a:p>
            <a:pPr algn="ctr" defTabSz="914400" eaLnBrk="1"/>
            <a:r>
              <a:rPr lang="en-US" altLang="en-US" sz="3200" b="1" dirty="0" smtClean="0">
                <a:solidFill>
                  <a:srgbClr val="04617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Types of Targeted Therapies</a:t>
            </a:r>
            <a:endParaRPr lang="en-US" altLang="en-US" dirty="0" smtClean="0"/>
          </a:p>
        </p:txBody>
      </p:sp>
      <p:pic>
        <p:nvPicPr>
          <p:cNvPr id="17411" name="Picture 2" descr="image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133600"/>
            <a:ext cx="6858000" cy="3857625"/>
          </a:xfrm>
          <a:prstGeom prst="rect">
            <a:avLst/>
          </a:prstGeom>
          <a:noFill/>
          <a:ln w="228600" cap="sq">
            <a:solidFill>
              <a:srgbClr val="000000"/>
            </a:solidFill>
            <a:miter lim="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7412" name="AutoShape 3"/>
          <p:cNvSpPr>
            <a:spLocks/>
          </p:cNvSpPr>
          <p:nvPr/>
        </p:nvSpPr>
        <p:spPr bwMode="auto">
          <a:xfrm>
            <a:off x="838200" y="6488113"/>
            <a:ext cx="7391400" cy="331787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19" tIns="45719" rIns="45719" bIns="45719"/>
          <a:lstStyle>
            <a:lvl1pPr>
              <a:defRPr>
                <a:solidFill>
                  <a:srgbClr val="000000"/>
                </a:solidFill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  <a:sym typeface="Constantia" panose="02030602050306030303" pitchFamily="18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  <a:sym typeface="Constantia" panose="02030602050306030303" pitchFamily="18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  <a:sym typeface="Constantia" panose="02030602050306030303" pitchFamily="18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  <a:sym typeface="Constantia" panose="02030602050306030303" pitchFamily="18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  <a:sym typeface="Constantia" panose="020306020503060303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  <a:sym typeface="Constantia" panose="020306020503060303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  <a:sym typeface="Constantia" panose="020306020503060303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  <a:sym typeface="Constantia" panose="020306020503060303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  <a:sym typeface="Constantia" panose="02030602050306030303" pitchFamily="18" charset="0"/>
              </a:defRPr>
            </a:lvl9pPr>
          </a:lstStyle>
          <a:p>
            <a:pPr eaLnBrk="1"/>
            <a:r>
              <a:rPr lang="en-US" altLang="en-US" sz="1400" b="1" dirty="0"/>
              <a:t>http://www.cancer.gov/cancertopics/understandingcancer/targetedtherapies</a:t>
            </a:r>
            <a:endParaRPr lang="en-US" alt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-52659"/>
            <a:ext cx="9145276" cy="6858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14030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4800" y="151894"/>
            <a:ext cx="86868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4400" b="1" dirty="0">
                <a:solidFill>
                  <a:srgbClr val="04617B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I know the generic name; </a:t>
            </a:r>
            <a:br>
              <a:rPr lang="en-US" altLang="en-US" sz="4400" b="1" dirty="0">
                <a:solidFill>
                  <a:srgbClr val="04617B"/>
                </a:solidFill>
                <a:latin typeface="Calibri" panose="020F0502020204030204" pitchFamily="34" charset="0"/>
                <a:sym typeface="Calibri" panose="020F0502020204030204" pitchFamily="34" charset="0"/>
              </a:rPr>
            </a:br>
            <a:r>
              <a:rPr lang="en-US" altLang="en-US" sz="4400" b="1" dirty="0">
                <a:solidFill>
                  <a:srgbClr val="04617B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but how do I pronounce </a:t>
            </a:r>
            <a:r>
              <a:rPr lang="en-US" altLang="en-US" sz="4400" b="1" dirty="0" smtClean="0">
                <a:solidFill>
                  <a:srgbClr val="04617B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it and how do I learn more??</a:t>
            </a:r>
            <a:endParaRPr lang="en-US" sz="4400" b="1" dirty="0">
              <a:solidFill>
                <a:schemeClr val="accent1"/>
              </a:solidFill>
              <a:latin typeface="Helvetica"/>
              <a:cs typeface="Helvetic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2667000"/>
            <a:ext cx="8458200" cy="312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 hangingPunct="0">
              <a:spcBef>
                <a:spcPts val="600"/>
              </a:spcBef>
              <a:spcAft>
                <a:spcPct val="0"/>
              </a:spcAft>
              <a:buClr>
                <a:srgbClr val="0BD0D9"/>
              </a:buClr>
              <a:buSzPct val="95000"/>
              <a:defRPr/>
            </a:pPr>
            <a:r>
              <a:rPr lang="en-US" altLang="en-US" sz="2400" b="1" kern="0" dirty="0" smtClean="0">
                <a:solidFill>
                  <a:srgbClr val="FF0000"/>
                </a:solidFill>
                <a:ea typeface="Constantia" pitchFamily="18" charset="0"/>
                <a:cs typeface="Constantia" pitchFamily="18" charset="0"/>
                <a:sym typeface="Constantia" pitchFamily="18" charset="0"/>
                <a:hlinkClick r:id="rId3"/>
              </a:rPr>
              <a:t>http</a:t>
            </a:r>
            <a:r>
              <a:rPr lang="en-US" altLang="en-US" sz="2400" b="1" kern="0" dirty="0">
                <a:solidFill>
                  <a:srgbClr val="FF0000"/>
                </a:solidFill>
                <a:ea typeface="Constantia" pitchFamily="18" charset="0"/>
                <a:cs typeface="Constantia" pitchFamily="18" charset="0"/>
                <a:sym typeface="Constantia" pitchFamily="18" charset="0"/>
                <a:hlinkClick r:id="rId3"/>
              </a:rPr>
              <a:t>://</a:t>
            </a:r>
            <a:r>
              <a:rPr lang="en-US" altLang="en-US" sz="2400" b="1" kern="0" dirty="0" smtClean="0">
                <a:solidFill>
                  <a:srgbClr val="FF0000"/>
                </a:solidFill>
                <a:ea typeface="Constantia" pitchFamily="18" charset="0"/>
                <a:cs typeface="Constantia" pitchFamily="18" charset="0"/>
                <a:sym typeface="Constantia" pitchFamily="18" charset="0"/>
                <a:hlinkClick r:id="rId3"/>
              </a:rPr>
              <a:t>www.cancer.gov/dictionary</a:t>
            </a:r>
            <a:endParaRPr lang="en-US" altLang="en-US" sz="2400" b="1" kern="0" dirty="0" smtClean="0">
              <a:solidFill>
                <a:srgbClr val="FF0000"/>
              </a:solidFill>
              <a:ea typeface="Constantia" pitchFamily="18" charset="0"/>
              <a:cs typeface="Constantia" pitchFamily="18" charset="0"/>
              <a:sym typeface="Constantia" pitchFamily="18" charset="0"/>
            </a:endParaRPr>
          </a:p>
          <a:p>
            <a:pPr lvl="0" fontAlgn="base" hangingPunct="0">
              <a:spcBef>
                <a:spcPts val="600"/>
              </a:spcBef>
              <a:spcAft>
                <a:spcPct val="0"/>
              </a:spcAft>
              <a:buClr>
                <a:srgbClr val="0BD0D9"/>
              </a:buClr>
              <a:buSzPct val="95000"/>
              <a:defRPr/>
            </a:pPr>
            <a:endParaRPr lang="en-US" altLang="en-US" sz="2400" b="1" kern="0" dirty="0">
              <a:solidFill>
                <a:srgbClr val="FF0000"/>
              </a:solidFill>
              <a:cs typeface="Helvetica"/>
              <a:sym typeface="Constantia" pitchFamily="18" charset="0"/>
              <a:hlinkClick r:id="rId4"/>
            </a:endParaRPr>
          </a:p>
          <a:p>
            <a:pPr lvl="0" fontAlgn="base" hangingPunct="0">
              <a:spcBef>
                <a:spcPts val="600"/>
              </a:spcBef>
              <a:spcAft>
                <a:spcPct val="0"/>
              </a:spcAft>
              <a:buClr>
                <a:srgbClr val="0BD0D9"/>
              </a:buClr>
              <a:buSzPct val="95000"/>
              <a:defRPr/>
            </a:pPr>
            <a:r>
              <a:rPr lang="en-US" altLang="en-US" sz="2400" b="1" kern="0" dirty="0" smtClean="0">
                <a:solidFill>
                  <a:srgbClr val="FF0000"/>
                </a:solidFill>
                <a:cs typeface="Helvetica"/>
                <a:sym typeface="Helvetica" charset="0"/>
                <a:hlinkClick r:id="rId4"/>
              </a:rPr>
              <a:t>http</a:t>
            </a:r>
            <a:r>
              <a:rPr lang="en-US" altLang="en-US" sz="2400" b="1" kern="0" dirty="0">
                <a:solidFill>
                  <a:srgbClr val="FF0000"/>
                </a:solidFill>
                <a:cs typeface="Helvetica"/>
                <a:sym typeface="Helvetica" charset="0"/>
                <a:hlinkClick r:id="rId4"/>
              </a:rPr>
              <a:t>://</a:t>
            </a:r>
            <a:r>
              <a:rPr lang="en-US" altLang="en-US" sz="2400" b="1" kern="0" dirty="0" smtClean="0">
                <a:solidFill>
                  <a:srgbClr val="FF0000"/>
                </a:solidFill>
                <a:cs typeface="Helvetica"/>
                <a:sym typeface="Helvetica" charset="0"/>
                <a:hlinkClick r:id="rId4"/>
              </a:rPr>
              <a:t>www.mycancergenome.org/content/molecular-   medicine/overview-of-targeted-therapies-for-cancer/</a:t>
            </a:r>
            <a:endParaRPr lang="en-US" altLang="en-US" sz="2400" b="1" kern="0" dirty="0" smtClean="0">
              <a:solidFill>
                <a:srgbClr val="FF0000"/>
              </a:solidFill>
              <a:cs typeface="Helvetica"/>
              <a:sym typeface="Helvetica" charset="0"/>
            </a:endParaRPr>
          </a:p>
          <a:p>
            <a:pPr lvl="0" fontAlgn="base" hangingPunct="0">
              <a:spcBef>
                <a:spcPts val="600"/>
              </a:spcBef>
              <a:spcAft>
                <a:spcPct val="0"/>
              </a:spcAft>
              <a:buClr>
                <a:srgbClr val="0BD0D9"/>
              </a:buClr>
              <a:buSzPct val="95000"/>
              <a:defRPr/>
            </a:pPr>
            <a:endParaRPr lang="en-US" altLang="en-US" sz="2400" b="1" kern="0" dirty="0">
              <a:solidFill>
                <a:srgbClr val="FF0000"/>
              </a:solidFill>
              <a:cs typeface="Helvetica"/>
              <a:sym typeface="Helvetica" charset="0"/>
            </a:endParaRPr>
          </a:p>
          <a:p>
            <a:pPr lvl="0" fontAlgn="base" hangingPunct="0">
              <a:spcBef>
                <a:spcPts val="600"/>
              </a:spcBef>
              <a:spcAft>
                <a:spcPct val="0"/>
              </a:spcAft>
              <a:buClr>
                <a:srgbClr val="0BD0D9"/>
              </a:buClr>
              <a:buSzPct val="95000"/>
              <a:defRPr/>
            </a:pPr>
            <a:r>
              <a:rPr lang="en-US" altLang="en-US" sz="2400" b="1" kern="0" dirty="0" smtClean="0">
                <a:solidFill>
                  <a:srgbClr val="FF0000"/>
                </a:solidFill>
                <a:cs typeface="Helvetica"/>
                <a:sym typeface="Helvetica" charset="0"/>
              </a:rPr>
              <a:t>Reference list at end of slide set</a:t>
            </a:r>
          </a:p>
          <a:p>
            <a:pPr lvl="0" fontAlgn="base" hangingPunct="0">
              <a:spcBef>
                <a:spcPts val="600"/>
              </a:spcBef>
              <a:spcAft>
                <a:spcPct val="0"/>
              </a:spcAft>
              <a:buClr>
                <a:srgbClr val="0BD0D9"/>
              </a:buClr>
              <a:buSzPct val="95000"/>
              <a:defRPr/>
            </a:pPr>
            <a:endParaRPr lang="en-US" altLang="en-US" sz="2800" kern="0" dirty="0">
              <a:solidFill>
                <a:srgbClr val="FF0000"/>
              </a:solidFill>
              <a:latin typeface="Helvetica"/>
              <a:cs typeface="Helvetica"/>
              <a:sym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0600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Grp="1" noChangeArrowheads="1"/>
          </p:cNvSpPr>
          <p:nvPr>
            <p:ph type="title"/>
          </p:nvPr>
        </p:nvSpPr>
        <p:spPr>
          <a:xfrm>
            <a:off x="434975" y="954088"/>
            <a:ext cx="8250238" cy="895350"/>
          </a:xfrm>
        </p:spPr>
        <p:txBody>
          <a:bodyPr/>
          <a:lstStyle/>
          <a:p>
            <a:pPr algn="ctr" defTabSz="858838" eaLnBrk="1"/>
            <a:r>
              <a:rPr lang="en-US" altLang="en-US" sz="2600" b="1" dirty="0" smtClean="0">
                <a:solidFill>
                  <a:srgbClr val="04617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Once potential targets are identified, then drugs are </a:t>
            </a:r>
            <a:br>
              <a:rPr lang="en-US" altLang="en-US" sz="2600" b="1" dirty="0" smtClean="0">
                <a:solidFill>
                  <a:srgbClr val="04617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</a:br>
            <a:r>
              <a:rPr lang="en-US" altLang="en-US" sz="2600" b="1" dirty="0" smtClean="0">
                <a:solidFill>
                  <a:srgbClr val="04617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designed to best attack the target</a:t>
            </a:r>
            <a:endParaRPr lang="en-US" altLang="en-US" dirty="0" smtClean="0"/>
          </a:p>
        </p:txBody>
      </p:sp>
      <p:pic>
        <p:nvPicPr>
          <p:cNvPr id="18435" name="Picture 2" descr="image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2850" y="2232025"/>
            <a:ext cx="6829425" cy="3949700"/>
          </a:xfrm>
          <a:prstGeom prst="rect">
            <a:avLst/>
          </a:prstGeom>
          <a:noFill/>
          <a:ln w="228600" cap="sq">
            <a:solidFill>
              <a:srgbClr val="000000"/>
            </a:solidFill>
            <a:miter lim="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436" name="AutoShape 3"/>
          <p:cNvSpPr>
            <a:spLocks/>
          </p:cNvSpPr>
          <p:nvPr/>
        </p:nvSpPr>
        <p:spPr bwMode="auto">
          <a:xfrm>
            <a:off x="990600" y="6400800"/>
            <a:ext cx="7467600" cy="331788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19" tIns="45719" rIns="45719" bIns="45719"/>
          <a:lstStyle>
            <a:lvl1pPr>
              <a:defRPr>
                <a:solidFill>
                  <a:srgbClr val="000000"/>
                </a:solidFill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  <a:sym typeface="Constantia" panose="02030602050306030303" pitchFamily="18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  <a:sym typeface="Constantia" panose="02030602050306030303" pitchFamily="18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  <a:sym typeface="Constantia" panose="02030602050306030303" pitchFamily="18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  <a:sym typeface="Constantia" panose="02030602050306030303" pitchFamily="18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  <a:sym typeface="Constantia" panose="020306020503060303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  <a:sym typeface="Constantia" panose="020306020503060303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  <a:sym typeface="Constantia" panose="020306020503060303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  <a:sym typeface="Constantia" panose="020306020503060303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  <a:sym typeface="Constantia" panose="02030602050306030303" pitchFamily="18" charset="0"/>
              </a:defRPr>
            </a:lvl9pPr>
          </a:lstStyle>
          <a:p>
            <a:pPr eaLnBrk="1"/>
            <a:r>
              <a:rPr lang="en-US" altLang="en-US" sz="1400" b="1" dirty="0"/>
              <a:t>http://www.cancer.gov/cancertopics/understandingcancer/targetedtherapies</a:t>
            </a:r>
            <a:endParaRPr lang="en-US" alt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38" y="-479"/>
            <a:ext cx="9145276" cy="6858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41015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b="1" dirty="0" smtClean="0">
                <a:solidFill>
                  <a:schemeClr val="accent1"/>
                </a:solidFill>
                <a:latin typeface="Helvetica"/>
                <a:cs typeface="Helvetica"/>
              </a:rPr>
              <a:t>Disclosures </a:t>
            </a:r>
            <a:endParaRPr lang="en-US" b="1" dirty="0">
              <a:solidFill>
                <a:schemeClr val="accent1"/>
              </a:solidFill>
              <a:latin typeface="Helvetica"/>
              <a:cs typeface="Helvetica"/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No conflicts to disclose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4503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37381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200" y="-33991"/>
            <a:ext cx="8724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3600" b="1" dirty="0" smtClean="0">
                <a:solidFill>
                  <a:srgbClr val="04617B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nibs</a:t>
            </a:r>
          </a:p>
          <a:p>
            <a:pPr algn="ctr"/>
            <a:r>
              <a:rPr lang="en-US" altLang="en-US" sz="3600" b="1" dirty="0" smtClean="0">
                <a:solidFill>
                  <a:srgbClr val="04617B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 (tinibs)</a:t>
            </a:r>
            <a:endParaRPr lang="en-US" sz="3600" b="1" dirty="0">
              <a:solidFill>
                <a:schemeClr val="accent1"/>
              </a:solidFill>
              <a:latin typeface="Helvetica"/>
              <a:cs typeface="Helvetic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886" y="1295400"/>
            <a:ext cx="9051758" cy="4457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500"/>
              </a:spcBef>
              <a:buClr>
                <a:srgbClr val="0BD0D9"/>
              </a:buClr>
              <a:buSzPct val="95000"/>
              <a:buFontTx/>
              <a:buChar char="•"/>
            </a:pPr>
            <a:r>
              <a:rPr lang="en-US" altLang="en-US" sz="2200" b="1" dirty="0">
                <a:latin typeface="Constantia" panose="02030602050306030303" pitchFamily="18" charset="0"/>
                <a:sym typeface="Constantia" panose="02030602050306030303" pitchFamily="18" charset="0"/>
              </a:rPr>
              <a:t>Small </a:t>
            </a:r>
            <a:r>
              <a:rPr lang="en-US" altLang="en-US" sz="2200" b="1" dirty="0" smtClean="0">
                <a:latin typeface="Constantia" panose="02030602050306030303" pitchFamily="18" charset="0"/>
                <a:sym typeface="Constantia" panose="02030602050306030303" pitchFamily="18" charset="0"/>
              </a:rPr>
              <a:t>molecules; tyrosine kinase inhibitors </a:t>
            </a:r>
            <a:endParaRPr lang="en-US" altLang="en-US" sz="2200" b="1" dirty="0">
              <a:latin typeface="Constantia" panose="02030602050306030303" pitchFamily="18" charset="0"/>
              <a:sym typeface="Constantia" panose="02030602050306030303" pitchFamily="18" charset="0"/>
            </a:endParaRPr>
          </a:p>
          <a:p>
            <a:pPr marL="342900" indent="-342900">
              <a:spcBef>
                <a:spcPts val="500"/>
              </a:spcBef>
              <a:buClr>
                <a:srgbClr val="0BD0D9"/>
              </a:buClr>
              <a:buSzPct val="95000"/>
              <a:buFontTx/>
              <a:buChar char="•"/>
            </a:pPr>
            <a:endParaRPr lang="en-US" altLang="en-US" sz="2200" b="1" dirty="0">
              <a:latin typeface="Constantia" panose="02030602050306030303" pitchFamily="18" charset="0"/>
              <a:sym typeface="Constantia" panose="02030602050306030303" pitchFamily="18" charset="0"/>
            </a:endParaRPr>
          </a:p>
          <a:p>
            <a:pPr marL="342900" indent="-342900">
              <a:spcBef>
                <a:spcPts val="500"/>
              </a:spcBef>
              <a:buClr>
                <a:srgbClr val="0BD0D9"/>
              </a:buClr>
              <a:buSzPct val="95000"/>
              <a:buFontTx/>
              <a:buChar char="•"/>
            </a:pPr>
            <a:r>
              <a:rPr lang="en-US" altLang="en-US" sz="2200" b="1" dirty="0">
                <a:latin typeface="Constantia" panose="02030602050306030303" pitchFamily="18" charset="0"/>
                <a:sym typeface="Constantia" panose="02030602050306030303" pitchFamily="18" charset="0"/>
              </a:rPr>
              <a:t>Oral</a:t>
            </a:r>
          </a:p>
          <a:p>
            <a:pPr marL="733425" lvl="1" indent="-342900">
              <a:spcBef>
                <a:spcPts val="500"/>
              </a:spcBef>
              <a:buClr>
                <a:srgbClr val="0F6FC6"/>
              </a:buClr>
              <a:buSzPct val="85000"/>
              <a:buFont typeface="Arial" panose="020B0604020202020204" pitchFamily="34" charset="0"/>
              <a:buChar char="•"/>
            </a:pPr>
            <a:r>
              <a:rPr lang="en-US" altLang="en-US" sz="2200" b="1" dirty="0">
                <a:latin typeface="Constantia" panose="02030602050306030303" pitchFamily="18" charset="0"/>
                <a:sym typeface="Constantia" panose="02030602050306030303" pitchFamily="18" charset="0"/>
              </a:rPr>
              <a:t>Adherence</a:t>
            </a:r>
            <a:endParaRPr lang="en-US" altLang="en-US" sz="2400" dirty="0">
              <a:latin typeface="Constantia" panose="02030602050306030303" pitchFamily="18" charset="0"/>
              <a:sym typeface="Constantia" panose="02030602050306030303" pitchFamily="18" charset="0"/>
            </a:endParaRPr>
          </a:p>
          <a:p>
            <a:pPr marL="733425" lvl="1" indent="-342900">
              <a:spcBef>
                <a:spcPts val="500"/>
              </a:spcBef>
              <a:buClr>
                <a:srgbClr val="0F6FC6"/>
              </a:buClr>
              <a:buSzPct val="85000"/>
              <a:buFont typeface="Arial" panose="020B0604020202020204" pitchFamily="34" charset="0"/>
              <a:buChar char="•"/>
            </a:pPr>
            <a:r>
              <a:rPr lang="en-US" altLang="en-US" sz="2200" b="1" dirty="0">
                <a:latin typeface="Constantia" panose="02030602050306030303" pitchFamily="18" charset="0"/>
                <a:sym typeface="Constantia" panose="02030602050306030303" pitchFamily="18" charset="0"/>
              </a:rPr>
              <a:t>Possible drug/food , drug/drug interactions</a:t>
            </a:r>
            <a:endParaRPr lang="en-US" altLang="en-US" sz="2400" dirty="0">
              <a:latin typeface="Constantia" panose="02030602050306030303" pitchFamily="18" charset="0"/>
              <a:sym typeface="Constantia" panose="02030602050306030303" pitchFamily="18" charset="0"/>
            </a:endParaRPr>
          </a:p>
          <a:p>
            <a:pPr marL="733425" lvl="1" indent="-342900">
              <a:spcBef>
                <a:spcPts val="500"/>
              </a:spcBef>
              <a:buClr>
                <a:srgbClr val="0F6FC6"/>
              </a:buClr>
              <a:buSzPct val="85000"/>
              <a:buFont typeface="Arial" panose="020B0604020202020204" pitchFamily="34" charset="0"/>
              <a:buChar char="•"/>
            </a:pPr>
            <a:r>
              <a:rPr lang="en-US" altLang="en-US" sz="2200" b="1" dirty="0">
                <a:latin typeface="Constantia" panose="02030602050306030303" pitchFamily="18" charset="0"/>
                <a:sym typeface="Constantia" panose="02030602050306030303" pitchFamily="18" charset="0"/>
              </a:rPr>
              <a:t>Patient </a:t>
            </a:r>
            <a:r>
              <a:rPr lang="en-US" altLang="en-US" sz="2200" b="1" dirty="0" smtClean="0">
                <a:latin typeface="Constantia" panose="02030602050306030303" pitchFamily="18" charset="0"/>
                <a:sym typeface="Constantia" panose="02030602050306030303" pitchFamily="18" charset="0"/>
              </a:rPr>
              <a:t>education regarding taking medication correctly</a:t>
            </a:r>
          </a:p>
          <a:p>
            <a:pPr marL="733425" lvl="1" indent="-342900">
              <a:spcBef>
                <a:spcPts val="500"/>
              </a:spcBef>
              <a:buClr>
                <a:srgbClr val="0F6FC6"/>
              </a:buClr>
              <a:buSzPct val="85000"/>
              <a:buFont typeface="Arial" panose="020B0604020202020204" pitchFamily="34" charset="0"/>
              <a:buChar char="•"/>
            </a:pPr>
            <a:endParaRPr lang="en-US" altLang="en-US" sz="2200" b="1" dirty="0">
              <a:latin typeface="Constantia" panose="02030602050306030303" pitchFamily="18" charset="0"/>
              <a:sym typeface="Constantia" panose="02030602050306030303" pitchFamily="18" charset="0"/>
            </a:endParaRPr>
          </a:p>
          <a:p>
            <a:pPr marL="342900" indent="-342900">
              <a:spcBef>
                <a:spcPts val="500"/>
              </a:spcBef>
              <a:buClr>
                <a:srgbClr val="0BD0D9"/>
              </a:buClr>
              <a:buSzPct val="95000"/>
              <a:buFontTx/>
              <a:buChar char="•"/>
            </a:pPr>
            <a:r>
              <a:rPr lang="en-US" altLang="en-US" sz="2200" b="1" dirty="0" smtClean="0">
                <a:latin typeface="Constantia" panose="02030602050306030303" pitchFamily="18" charset="0"/>
                <a:sym typeface="Constantia" panose="02030602050306030303" pitchFamily="18" charset="0"/>
              </a:rPr>
              <a:t>Targets vary: EGFR, VEGFR, and others</a:t>
            </a:r>
          </a:p>
          <a:p>
            <a:pPr marL="342900" indent="-342900">
              <a:spcBef>
                <a:spcPts val="500"/>
              </a:spcBef>
              <a:buClr>
                <a:srgbClr val="0BD0D9"/>
              </a:buClr>
              <a:buSzPct val="95000"/>
              <a:buFontTx/>
              <a:buChar char="•"/>
            </a:pPr>
            <a:endParaRPr lang="en-US" altLang="en-US" sz="2200" b="1" dirty="0">
              <a:latin typeface="Constantia" panose="02030602050306030303" pitchFamily="18" charset="0"/>
              <a:sym typeface="Constantia" panose="02030602050306030303" pitchFamily="18" charset="0"/>
            </a:endParaRPr>
          </a:p>
          <a:p>
            <a:pPr marL="342900" indent="-342900">
              <a:spcBef>
                <a:spcPts val="500"/>
              </a:spcBef>
              <a:buClr>
                <a:srgbClr val="0BD0D9"/>
              </a:buClr>
              <a:buSzPct val="95000"/>
              <a:buFontTx/>
              <a:buChar char="•"/>
            </a:pPr>
            <a:r>
              <a:rPr lang="en-US" altLang="en-US" sz="2200" b="1" dirty="0" smtClean="0">
                <a:latin typeface="Constantia" panose="02030602050306030303" pitchFamily="18" charset="0"/>
                <a:sym typeface="Constantia" panose="02030602050306030303" pitchFamily="18" charset="0"/>
              </a:rPr>
              <a:t>Examples</a:t>
            </a:r>
          </a:p>
          <a:p>
            <a:pPr marL="733425" lvl="1" indent="-342900">
              <a:spcBef>
                <a:spcPts val="500"/>
              </a:spcBef>
              <a:buClr>
                <a:srgbClr val="0F6FC6"/>
              </a:buClr>
              <a:buSzPct val="85000"/>
              <a:buFont typeface="Arial" panose="020B0604020202020204" pitchFamily="34" charset="0"/>
              <a:buChar char="•"/>
            </a:pPr>
            <a:r>
              <a:rPr lang="en-US" altLang="en-US" sz="2200" b="1" dirty="0" smtClean="0">
                <a:latin typeface="Constantia" panose="02030602050306030303" pitchFamily="18" charset="0"/>
                <a:sym typeface="Constantia" panose="02030602050306030303" pitchFamily="18" charset="0"/>
              </a:rPr>
              <a:t>erlotinib, sunitinib, ponatinib, imatinib,  dasatinib,  ibrutinib</a:t>
            </a:r>
            <a:endParaRPr lang="en-US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81000" y="6155055"/>
            <a:ext cx="662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200" dirty="0">
                <a:solidFill>
                  <a:prstClr val="black"/>
                </a:solidFill>
                <a:hlinkClick r:id="rId3"/>
              </a:rPr>
              <a:t>http://www.ama-assn.org/ama/pub/physician-resources/medical-science/</a:t>
            </a:r>
          </a:p>
          <a:p>
            <a:pPr lvl="0"/>
            <a:r>
              <a:rPr lang="en-US" sz="1200" dirty="0">
                <a:solidFill>
                  <a:prstClr val="black"/>
                </a:solidFill>
                <a:hlinkClick r:id="rId3"/>
              </a:rPr>
              <a:t>united-states-</a:t>
            </a:r>
            <a:r>
              <a:rPr lang="en-US" sz="1200" dirty="0">
                <a:solidFill>
                  <a:prstClr val="black"/>
                </a:solidFill>
              </a:rPr>
              <a:t>adopted-names-council/naming-guidelines/naming-biologics</a:t>
            </a:r>
          </a:p>
          <a:p>
            <a:pPr lvl="0"/>
            <a:r>
              <a:rPr lang="en-US" sz="1200" dirty="0">
                <a:solidFill>
                  <a:prstClr val="black"/>
                </a:solidFill>
              </a:rPr>
              <a:t>/monoclonal-antibodies.page</a:t>
            </a:r>
          </a:p>
        </p:txBody>
      </p:sp>
    </p:spTree>
    <p:extLst>
      <p:ext uri="{BB962C8B-B14F-4D97-AF65-F5344CB8AC3E}">
        <p14:creationId xmlns:p14="http://schemas.microsoft.com/office/powerpoint/2010/main" val="2917965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57597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200" y="-33991"/>
            <a:ext cx="8724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3600" b="1" dirty="0" smtClean="0">
                <a:solidFill>
                  <a:srgbClr val="04617B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nibs</a:t>
            </a:r>
          </a:p>
          <a:p>
            <a:pPr algn="ctr"/>
            <a:r>
              <a:rPr lang="en-US" altLang="en-US" sz="3600" b="1" dirty="0" smtClean="0">
                <a:solidFill>
                  <a:srgbClr val="04617B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 (rafenibs, metanib)</a:t>
            </a:r>
            <a:endParaRPr lang="en-US" sz="3600" b="1" dirty="0">
              <a:solidFill>
                <a:schemeClr val="accent1"/>
              </a:solidFill>
              <a:latin typeface="Helvetica"/>
              <a:cs typeface="Helvetic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676400"/>
            <a:ext cx="9051758" cy="4003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500"/>
              </a:spcBef>
              <a:buClr>
                <a:srgbClr val="0BD0D9"/>
              </a:buClr>
              <a:buSzPct val="95000"/>
              <a:buFontTx/>
              <a:buChar char="•"/>
            </a:pPr>
            <a:r>
              <a:rPr lang="en-US" altLang="en-US" sz="2200" b="1" dirty="0">
                <a:latin typeface="Constantia" panose="02030602050306030303" pitchFamily="18" charset="0"/>
                <a:sym typeface="Constantia" panose="02030602050306030303" pitchFamily="18" charset="0"/>
              </a:rPr>
              <a:t>Small </a:t>
            </a:r>
            <a:r>
              <a:rPr lang="en-US" altLang="en-US" sz="2200" b="1" dirty="0" smtClean="0">
                <a:latin typeface="Constantia" panose="02030602050306030303" pitchFamily="18" charset="0"/>
                <a:sym typeface="Constantia" panose="02030602050306030303" pitchFamily="18" charset="0"/>
              </a:rPr>
              <a:t>molecules; kinase inhibitors targeting the RAF/RAS/MEK pathways</a:t>
            </a:r>
            <a:endParaRPr lang="en-US" altLang="en-US" sz="2200" b="1" dirty="0">
              <a:latin typeface="Constantia" panose="02030602050306030303" pitchFamily="18" charset="0"/>
              <a:sym typeface="Constantia" panose="02030602050306030303" pitchFamily="18" charset="0"/>
            </a:endParaRPr>
          </a:p>
          <a:p>
            <a:pPr marL="342900" indent="-342900">
              <a:spcBef>
                <a:spcPts val="500"/>
              </a:spcBef>
              <a:buClr>
                <a:srgbClr val="0BD0D9"/>
              </a:buClr>
              <a:buSzPct val="95000"/>
              <a:buFontTx/>
              <a:buChar char="•"/>
            </a:pPr>
            <a:endParaRPr lang="en-US" altLang="en-US" sz="2200" b="1" dirty="0">
              <a:latin typeface="Constantia" panose="02030602050306030303" pitchFamily="18" charset="0"/>
              <a:sym typeface="Constantia" panose="02030602050306030303" pitchFamily="18" charset="0"/>
            </a:endParaRPr>
          </a:p>
          <a:p>
            <a:pPr marL="342900" indent="-342900">
              <a:spcBef>
                <a:spcPts val="500"/>
              </a:spcBef>
              <a:buClr>
                <a:srgbClr val="0BD0D9"/>
              </a:buClr>
              <a:buSzPct val="95000"/>
              <a:buFontTx/>
              <a:buChar char="•"/>
            </a:pPr>
            <a:r>
              <a:rPr lang="en-US" altLang="en-US" sz="2200" b="1" dirty="0">
                <a:latin typeface="Constantia" panose="02030602050306030303" pitchFamily="18" charset="0"/>
                <a:sym typeface="Constantia" panose="02030602050306030303" pitchFamily="18" charset="0"/>
              </a:rPr>
              <a:t>Oral</a:t>
            </a:r>
          </a:p>
          <a:p>
            <a:pPr marL="733425" lvl="1" indent="-342900">
              <a:spcBef>
                <a:spcPts val="500"/>
              </a:spcBef>
              <a:buClr>
                <a:srgbClr val="0F6FC6"/>
              </a:buClr>
              <a:buSzPct val="85000"/>
              <a:buFont typeface="Arial" panose="020B0604020202020204" pitchFamily="34" charset="0"/>
              <a:buChar char="•"/>
            </a:pPr>
            <a:r>
              <a:rPr lang="en-US" altLang="en-US" sz="2200" b="1" dirty="0">
                <a:latin typeface="Constantia" panose="02030602050306030303" pitchFamily="18" charset="0"/>
                <a:sym typeface="Constantia" panose="02030602050306030303" pitchFamily="18" charset="0"/>
              </a:rPr>
              <a:t>Adherence</a:t>
            </a:r>
            <a:endParaRPr lang="en-US" altLang="en-US" sz="2400" dirty="0">
              <a:latin typeface="Constantia" panose="02030602050306030303" pitchFamily="18" charset="0"/>
              <a:sym typeface="Constantia" panose="02030602050306030303" pitchFamily="18" charset="0"/>
            </a:endParaRPr>
          </a:p>
          <a:p>
            <a:pPr marL="733425" lvl="1" indent="-342900">
              <a:spcBef>
                <a:spcPts val="500"/>
              </a:spcBef>
              <a:buClr>
                <a:srgbClr val="0F6FC6"/>
              </a:buClr>
              <a:buSzPct val="85000"/>
              <a:buFont typeface="Arial" panose="020B0604020202020204" pitchFamily="34" charset="0"/>
              <a:buChar char="•"/>
            </a:pPr>
            <a:r>
              <a:rPr lang="en-US" altLang="en-US" sz="2200" b="1" dirty="0">
                <a:latin typeface="Constantia" panose="02030602050306030303" pitchFamily="18" charset="0"/>
                <a:sym typeface="Constantia" panose="02030602050306030303" pitchFamily="18" charset="0"/>
              </a:rPr>
              <a:t>Possible drug/food , drug/drug interactions</a:t>
            </a:r>
            <a:endParaRPr lang="en-US" altLang="en-US" sz="2400" dirty="0">
              <a:latin typeface="Constantia" panose="02030602050306030303" pitchFamily="18" charset="0"/>
              <a:sym typeface="Constantia" panose="02030602050306030303" pitchFamily="18" charset="0"/>
            </a:endParaRPr>
          </a:p>
          <a:p>
            <a:pPr marL="733425" lvl="1" indent="-342900">
              <a:spcBef>
                <a:spcPts val="500"/>
              </a:spcBef>
              <a:buClr>
                <a:srgbClr val="0F6FC6"/>
              </a:buClr>
              <a:buSzPct val="85000"/>
              <a:buFont typeface="Arial" panose="020B0604020202020204" pitchFamily="34" charset="0"/>
              <a:buChar char="•"/>
            </a:pPr>
            <a:r>
              <a:rPr lang="en-US" altLang="en-US" sz="2200" b="1" dirty="0">
                <a:latin typeface="Constantia" panose="02030602050306030303" pitchFamily="18" charset="0"/>
                <a:sym typeface="Constantia" panose="02030602050306030303" pitchFamily="18" charset="0"/>
              </a:rPr>
              <a:t>Patient </a:t>
            </a:r>
            <a:r>
              <a:rPr lang="en-US" altLang="en-US" sz="2200" b="1" dirty="0" smtClean="0">
                <a:latin typeface="Constantia" panose="02030602050306030303" pitchFamily="18" charset="0"/>
                <a:sym typeface="Constantia" panose="02030602050306030303" pitchFamily="18" charset="0"/>
              </a:rPr>
              <a:t>education regarding taking medication correctly</a:t>
            </a:r>
            <a:endParaRPr lang="en-US" altLang="en-US" sz="2400" dirty="0">
              <a:latin typeface="Constantia" panose="02030602050306030303" pitchFamily="18" charset="0"/>
              <a:sym typeface="Constantia" panose="02030602050306030303" pitchFamily="18" charset="0"/>
            </a:endParaRPr>
          </a:p>
          <a:p>
            <a:pPr marL="342900" indent="-342900">
              <a:spcBef>
                <a:spcPts val="600"/>
              </a:spcBef>
              <a:buClr>
                <a:srgbClr val="0BD0D9"/>
              </a:buClr>
              <a:buSzPct val="95000"/>
              <a:buFontTx/>
              <a:buChar char="•"/>
            </a:pPr>
            <a:endParaRPr lang="en-US" altLang="en-US" sz="2200" b="1" dirty="0">
              <a:latin typeface="Constantia" panose="02030602050306030303" pitchFamily="18" charset="0"/>
              <a:sym typeface="Constantia" panose="02030602050306030303" pitchFamily="18" charset="0"/>
            </a:endParaRPr>
          </a:p>
          <a:p>
            <a:pPr marL="342900" indent="-342900">
              <a:spcBef>
                <a:spcPts val="500"/>
              </a:spcBef>
              <a:buClr>
                <a:srgbClr val="0BD0D9"/>
              </a:buClr>
              <a:buSzPct val="95000"/>
              <a:buFontTx/>
              <a:buChar char="•"/>
            </a:pPr>
            <a:r>
              <a:rPr lang="en-US" altLang="en-US" sz="2200" b="1" dirty="0" smtClean="0">
                <a:latin typeface="Constantia" panose="02030602050306030303" pitchFamily="18" charset="0"/>
                <a:sym typeface="Constantia" panose="02030602050306030303" pitchFamily="18" charset="0"/>
              </a:rPr>
              <a:t>Examples</a:t>
            </a:r>
          </a:p>
          <a:p>
            <a:pPr marL="733425" lvl="1" indent="-342900">
              <a:spcBef>
                <a:spcPts val="500"/>
              </a:spcBef>
              <a:buClr>
                <a:srgbClr val="0F6FC6"/>
              </a:buClr>
              <a:buSzPct val="85000"/>
              <a:buFont typeface="Arial" panose="020B0604020202020204" pitchFamily="34" charset="0"/>
              <a:buChar char="•"/>
            </a:pPr>
            <a:r>
              <a:rPr lang="en-US" altLang="en-US" sz="2200" b="1" dirty="0" smtClean="0">
                <a:latin typeface="Constantia" panose="02030602050306030303" pitchFamily="18" charset="0"/>
                <a:sym typeface="Constantia" panose="02030602050306030303" pitchFamily="18" charset="0"/>
              </a:rPr>
              <a:t>sorafenib, dabrafenib, trametinib, vemurafenib</a:t>
            </a:r>
            <a:endParaRPr lang="en-US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81000" y="6155055"/>
            <a:ext cx="662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200" dirty="0">
                <a:solidFill>
                  <a:prstClr val="black"/>
                </a:solidFill>
                <a:hlinkClick r:id="rId3"/>
              </a:rPr>
              <a:t>http://www.ama-assn.org/ama/pub/physician-resources/medical-science/</a:t>
            </a:r>
          </a:p>
          <a:p>
            <a:pPr lvl="0"/>
            <a:r>
              <a:rPr lang="en-US" sz="1200" dirty="0">
                <a:solidFill>
                  <a:prstClr val="black"/>
                </a:solidFill>
                <a:hlinkClick r:id="rId3"/>
              </a:rPr>
              <a:t>united-states-</a:t>
            </a:r>
            <a:r>
              <a:rPr lang="en-US" sz="1200" dirty="0">
                <a:solidFill>
                  <a:prstClr val="black"/>
                </a:solidFill>
              </a:rPr>
              <a:t>adopted-names-council/naming-guidelines/naming-biologics</a:t>
            </a:r>
          </a:p>
          <a:p>
            <a:pPr lvl="0"/>
            <a:r>
              <a:rPr lang="en-US" sz="1200" dirty="0">
                <a:solidFill>
                  <a:prstClr val="black"/>
                </a:solidFill>
              </a:rPr>
              <a:t>/monoclonal-antibodies.page</a:t>
            </a:r>
          </a:p>
        </p:txBody>
      </p:sp>
    </p:spTree>
    <p:extLst>
      <p:ext uri="{BB962C8B-B14F-4D97-AF65-F5344CB8AC3E}">
        <p14:creationId xmlns:p14="http://schemas.microsoft.com/office/powerpoint/2010/main" val="13488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37381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200" y="-33991"/>
            <a:ext cx="8724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3600" b="1" dirty="0" smtClean="0">
                <a:solidFill>
                  <a:srgbClr val="04617B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ibs</a:t>
            </a:r>
          </a:p>
          <a:p>
            <a:pPr algn="ctr"/>
            <a:r>
              <a:rPr lang="en-US" altLang="en-US" sz="3600" b="1" dirty="0" smtClean="0">
                <a:solidFill>
                  <a:srgbClr val="04617B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 (paribs)</a:t>
            </a:r>
            <a:endParaRPr lang="en-US" sz="3600" b="1" dirty="0">
              <a:solidFill>
                <a:schemeClr val="accent1"/>
              </a:solidFill>
              <a:latin typeface="Helvetica"/>
              <a:cs typeface="Helvetic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633828"/>
            <a:ext cx="9601199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500"/>
              </a:spcBef>
              <a:buClr>
                <a:srgbClr val="0BD0D9"/>
              </a:buClr>
              <a:buSzPct val="95000"/>
              <a:buFontTx/>
              <a:buChar char="•"/>
            </a:pPr>
            <a:r>
              <a:rPr lang="en-US" altLang="en-US" sz="2200" b="1" dirty="0">
                <a:latin typeface="Constantia" panose="02030602050306030303" pitchFamily="18" charset="0"/>
                <a:sym typeface="Constantia" panose="02030602050306030303" pitchFamily="18" charset="0"/>
              </a:rPr>
              <a:t>Small </a:t>
            </a:r>
            <a:r>
              <a:rPr lang="en-US" altLang="en-US" sz="2200" b="1" dirty="0" smtClean="0">
                <a:latin typeface="Constantia" panose="02030602050306030303" pitchFamily="18" charset="0"/>
                <a:sym typeface="Constantia" panose="02030602050306030303" pitchFamily="18" charset="0"/>
              </a:rPr>
              <a:t>molecules; PARP inhibitors of </a:t>
            </a:r>
            <a:r>
              <a:rPr lang="en-US" altLang="en-US" sz="2400" b="1" dirty="0" smtClean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  <a:sym typeface="Constantia" panose="02030602050306030303" pitchFamily="18" charset="0"/>
              </a:rPr>
              <a:t>mammalian </a:t>
            </a:r>
            <a:r>
              <a:rPr lang="en-US" altLang="en-US" sz="2400" b="1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  <a:sym typeface="Constantia" panose="02030602050306030303" pitchFamily="18" charset="0"/>
              </a:rPr>
              <a:t>polyadenosine 5’-diphosphoribose polymerase (PARP) enzyme. </a:t>
            </a:r>
            <a:endParaRPr lang="en-US" altLang="en-US" sz="2200" b="1" dirty="0">
              <a:latin typeface="Constantia" panose="02030602050306030303" pitchFamily="18" charset="0"/>
              <a:sym typeface="Constantia" panose="02030602050306030303" pitchFamily="18" charset="0"/>
            </a:endParaRPr>
          </a:p>
          <a:p>
            <a:pPr marL="342900" indent="-342900">
              <a:spcBef>
                <a:spcPts val="500"/>
              </a:spcBef>
              <a:buClr>
                <a:srgbClr val="0BD0D9"/>
              </a:buClr>
              <a:buSzPct val="95000"/>
              <a:buFontTx/>
              <a:buChar char="•"/>
            </a:pPr>
            <a:endParaRPr lang="en-US" altLang="en-US" sz="2200" b="1" dirty="0">
              <a:latin typeface="Constantia" panose="02030602050306030303" pitchFamily="18" charset="0"/>
              <a:sym typeface="Constantia" panose="02030602050306030303" pitchFamily="18" charset="0"/>
            </a:endParaRPr>
          </a:p>
          <a:p>
            <a:pPr marL="342900" indent="-342900">
              <a:spcBef>
                <a:spcPts val="500"/>
              </a:spcBef>
              <a:buClr>
                <a:srgbClr val="0BD0D9"/>
              </a:buClr>
              <a:buSzPct val="95000"/>
              <a:buFontTx/>
              <a:buChar char="•"/>
            </a:pPr>
            <a:r>
              <a:rPr lang="en-US" altLang="en-US" sz="2200" b="1" dirty="0">
                <a:latin typeface="Constantia" panose="02030602050306030303" pitchFamily="18" charset="0"/>
                <a:sym typeface="Constantia" panose="02030602050306030303" pitchFamily="18" charset="0"/>
              </a:rPr>
              <a:t>Oral</a:t>
            </a:r>
          </a:p>
          <a:p>
            <a:pPr marL="733425" lvl="1" indent="-342900">
              <a:spcBef>
                <a:spcPts val="500"/>
              </a:spcBef>
              <a:buClr>
                <a:srgbClr val="0F6FC6"/>
              </a:buClr>
              <a:buSzPct val="85000"/>
              <a:buFont typeface="Arial" panose="020B0604020202020204" pitchFamily="34" charset="0"/>
              <a:buChar char="•"/>
            </a:pPr>
            <a:r>
              <a:rPr lang="en-US" altLang="en-US" sz="2200" b="1" dirty="0">
                <a:latin typeface="Constantia" panose="02030602050306030303" pitchFamily="18" charset="0"/>
                <a:sym typeface="Constantia" panose="02030602050306030303" pitchFamily="18" charset="0"/>
              </a:rPr>
              <a:t>Adherence</a:t>
            </a:r>
            <a:endParaRPr lang="en-US" altLang="en-US" sz="2400" dirty="0">
              <a:latin typeface="Constantia" panose="02030602050306030303" pitchFamily="18" charset="0"/>
              <a:sym typeface="Constantia" panose="02030602050306030303" pitchFamily="18" charset="0"/>
            </a:endParaRPr>
          </a:p>
          <a:p>
            <a:pPr marL="733425" lvl="1" indent="-342900">
              <a:spcBef>
                <a:spcPts val="500"/>
              </a:spcBef>
              <a:buClr>
                <a:srgbClr val="0F6FC6"/>
              </a:buClr>
              <a:buSzPct val="85000"/>
              <a:buFont typeface="Arial" panose="020B0604020202020204" pitchFamily="34" charset="0"/>
              <a:buChar char="•"/>
            </a:pPr>
            <a:r>
              <a:rPr lang="en-US" altLang="en-US" sz="2200" b="1" dirty="0">
                <a:latin typeface="Constantia" panose="02030602050306030303" pitchFamily="18" charset="0"/>
                <a:sym typeface="Constantia" panose="02030602050306030303" pitchFamily="18" charset="0"/>
              </a:rPr>
              <a:t>Possible drug/food , drug/drug interactions</a:t>
            </a:r>
            <a:endParaRPr lang="en-US" altLang="en-US" sz="2400" dirty="0">
              <a:latin typeface="Constantia" panose="02030602050306030303" pitchFamily="18" charset="0"/>
              <a:sym typeface="Constantia" panose="02030602050306030303" pitchFamily="18" charset="0"/>
            </a:endParaRPr>
          </a:p>
          <a:p>
            <a:pPr marL="733425" lvl="1" indent="-342900">
              <a:spcBef>
                <a:spcPts val="500"/>
              </a:spcBef>
              <a:buClr>
                <a:srgbClr val="0F6FC6"/>
              </a:buClr>
              <a:buSzPct val="85000"/>
              <a:buFont typeface="Arial" panose="020B0604020202020204" pitchFamily="34" charset="0"/>
              <a:buChar char="•"/>
            </a:pPr>
            <a:r>
              <a:rPr lang="en-US" altLang="en-US" sz="2200" b="1" dirty="0">
                <a:latin typeface="Constantia" panose="02030602050306030303" pitchFamily="18" charset="0"/>
                <a:sym typeface="Constantia" panose="02030602050306030303" pitchFamily="18" charset="0"/>
              </a:rPr>
              <a:t>Patient </a:t>
            </a:r>
            <a:r>
              <a:rPr lang="en-US" altLang="en-US" sz="2200" b="1" dirty="0" smtClean="0">
                <a:latin typeface="Constantia" panose="02030602050306030303" pitchFamily="18" charset="0"/>
                <a:sym typeface="Constantia" panose="02030602050306030303" pitchFamily="18" charset="0"/>
              </a:rPr>
              <a:t>education regarding taking medication correctly</a:t>
            </a:r>
            <a:endParaRPr lang="en-US" altLang="en-US" sz="2400" dirty="0">
              <a:latin typeface="Constantia" panose="02030602050306030303" pitchFamily="18" charset="0"/>
              <a:sym typeface="Constantia" panose="02030602050306030303" pitchFamily="18" charset="0"/>
            </a:endParaRPr>
          </a:p>
          <a:p>
            <a:pPr marL="342900" indent="-342900">
              <a:spcBef>
                <a:spcPts val="600"/>
              </a:spcBef>
              <a:buClr>
                <a:srgbClr val="0BD0D9"/>
              </a:buClr>
              <a:buSzPct val="95000"/>
              <a:buFontTx/>
              <a:buChar char="•"/>
            </a:pPr>
            <a:endParaRPr lang="en-US" altLang="en-US" sz="2200" b="1" dirty="0">
              <a:latin typeface="Constantia" panose="02030602050306030303" pitchFamily="18" charset="0"/>
              <a:sym typeface="Constantia" panose="02030602050306030303" pitchFamily="18" charset="0"/>
            </a:endParaRPr>
          </a:p>
          <a:p>
            <a:pPr marL="342900" indent="-342900">
              <a:spcBef>
                <a:spcPts val="500"/>
              </a:spcBef>
              <a:buClr>
                <a:srgbClr val="0BD0D9"/>
              </a:buClr>
              <a:buSzPct val="95000"/>
              <a:buFontTx/>
              <a:buChar char="•"/>
            </a:pPr>
            <a:r>
              <a:rPr lang="en-US" altLang="en-US" sz="2200" b="1" dirty="0" smtClean="0">
                <a:latin typeface="Constantia" panose="02030602050306030303" pitchFamily="18" charset="0"/>
                <a:sym typeface="Constantia" panose="02030602050306030303" pitchFamily="18" charset="0"/>
              </a:rPr>
              <a:t>Examples: olaparib, rucaparib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1000" y="6155055"/>
            <a:ext cx="662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200" dirty="0">
                <a:solidFill>
                  <a:prstClr val="black"/>
                </a:solidFill>
                <a:hlinkClick r:id="rId3"/>
              </a:rPr>
              <a:t>http://www.ama-assn.org/ama/pub/physician-resources/medical-science/</a:t>
            </a:r>
          </a:p>
          <a:p>
            <a:pPr lvl="0"/>
            <a:r>
              <a:rPr lang="en-US" sz="1200" dirty="0">
                <a:solidFill>
                  <a:prstClr val="black"/>
                </a:solidFill>
                <a:hlinkClick r:id="rId3"/>
              </a:rPr>
              <a:t>united-states-</a:t>
            </a:r>
            <a:r>
              <a:rPr lang="en-US" sz="1200" dirty="0">
                <a:solidFill>
                  <a:prstClr val="black"/>
                </a:solidFill>
              </a:rPr>
              <a:t>adopted-names-council/naming-guidelines/naming-biologics</a:t>
            </a:r>
          </a:p>
          <a:p>
            <a:pPr lvl="0"/>
            <a:r>
              <a:rPr lang="en-US" sz="1200" dirty="0">
                <a:solidFill>
                  <a:prstClr val="black"/>
                </a:solidFill>
              </a:rPr>
              <a:t>/monoclonal-antibodies.page</a:t>
            </a:r>
          </a:p>
        </p:txBody>
      </p:sp>
    </p:spTree>
    <p:extLst>
      <p:ext uri="{BB962C8B-B14F-4D97-AF65-F5344CB8AC3E}">
        <p14:creationId xmlns:p14="http://schemas.microsoft.com/office/powerpoint/2010/main" val="1561826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37381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200" y="-33991"/>
            <a:ext cx="8724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3600" b="1" dirty="0" smtClean="0">
                <a:solidFill>
                  <a:srgbClr val="04617B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ibs</a:t>
            </a:r>
          </a:p>
          <a:p>
            <a:pPr algn="ctr"/>
            <a:r>
              <a:rPr lang="en-US" altLang="en-US" sz="3600" b="1" dirty="0" smtClean="0">
                <a:solidFill>
                  <a:srgbClr val="04617B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 (lisib)</a:t>
            </a:r>
            <a:endParaRPr lang="en-US" sz="3600" b="1" dirty="0">
              <a:solidFill>
                <a:schemeClr val="accent1"/>
              </a:solidFill>
              <a:latin typeface="Helvetica"/>
              <a:cs typeface="Helvetic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2242" y="2057400"/>
            <a:ext cx="9601199" cy="3665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500"/>
              </a:spcBef>
              <a:buClr>
                <a:srgbClr val="0BD0D9"/>
              </a:buClr>
              <a:buSzPct val="95000"/>
              <a:buFontTx/>
              <a:buChar char="•"/>
            </a:pPr>
            <a:r>
              <a:rPr lang="en-US" altLang="en-US" sz="2200" b="1" dirty="0">
                <a:latin typeface="Constantia" panose="02030602050306030303" pitchFamily="18" charset="0"/>
                <a:sym typeface="Constantia" panose="02030602050306030303" pitchFamily="18" charset="0"/>
              </a:rPr>
              <a:t>Small </a:t>
            </a:r>
            <a:r>
              <a:rPr lang="en-US" altLang="en-US" sz="2200" b="1" dirty="0" smtClean="0">
                <a:latin typeface="Constantia" panose="02030602050306030303" pitchFamily="18" charset="0"/>
                <a:sym typeface="Constantia" panose="02030602050306030303" pitchFamily="18" charset="0"/>
              </a:rPr>
              <a:t>molecules; PI3 kinase inhibitors (PI3K)</a:t>
            </a:r>
            <a:endParaRPr lang="en-US" altLang="en-US" sz="2200" b="1" dirty="0">
              <a:latin typeface="Constantia" panose="02030602050306030303" pitchFamily="18" charset="0"/>
              <a:sym typeface="Constantia" panose="02030602050306030303" pitchFamily="18" charset="0"/>
            </a:endParaRPr>
          </a:p>
          <a:p>
            <a:pPr marL="342900" indent="-342900">
              <a:spcBef>
                <a:spcPts val="500"/>
              </a:spcBef>
              <a:buClr>
                <a:srgbClr val="0BD0D9"/>
              </a:buClr>
              <a:buSzPct val="95000"/>
              <a:buFontTx/>
              <a:buChar char="•"/>
            </a:pPr>
            <a:endParaRPr lang="en-US" altLang="en-US" sz="2200" b="1" dirty="0">
              <a:latin typeface="Constantia" panose="02030602050306030303" pitchFamily="18" charset="0"/>
              <a:sym typeface="Constantia" panose="02030602050306030303" pitchFamily="18" charset="0"/>
            </a:endParaRPr>
          </a:p>
          <a:p>
            <a:pPr marL="342900" indent="-342900">
              <a:spcBef>
                <a:spcPts val="500"/>
              </a:spcBef>
              <a:buClr>
                <a:srgbClr val="0BD0D9"/>
              </a:buClr>
              <a:buSzPct val="95000"/>
              <a:buFontTx/>
              <a:buChar char="•"/>
            </a:pPr>
            <a:r>
              <a:rPr lang="en-US" altLang="en-US" sz="2200" b="1" dirty="0">
                <a:latin typeface="Constantia" panose="02030602050306030303" pitchFamily="18" charset="0"/>
                <a:sym typeface="Constantia" panose="02030602050306030303" pitchFamily="18" charset="0"/>
              </a:rPr>
              <a:t>Oral</a:t>
            </a:r>
          </a:p>
          <a:p>
            <a:pPr marL="733425" lvl="1" indent="-342900">
              <a:spcBef>
                <a:spcPts val="500"/>
              </a:spcBef>
              <a:buClr>
                <a:srgbClr val="0F6FC6"/>
              </a:buClr>
              <a:buSzPct val="85000"/>
              <a:buFont typeface="Arial" panose="020B0604020202020204" pitchFamily="34" charset="0"/>
              <a:buChar char="•"/>
            </a:pPr>
            <a:r>
              <a:rPr lang="en-US" altLang="en-US" sz="2200" b="1" dirty="0">
                <a:latin typeface="Constantia" panose="02030602050306030303" pitchFamily="18" charset="0"/>
                <a:sym typeface="Constantia" panose="02030602050306030303" pitchFamily="18" charset="0"/>
              </a:rPr>
              <a:t>Adherence</a:t>
            </a:r>
            <a:endParaRPr lang="en-US" altLang="en-US" sz="2400" dirty="0">
              <a:latin typeface="Constantia" panose="02030602050306030303" pitchFamily="18" charset="0"/>
              <a:sym typeface="Constantia" panose="02030602050306030303" pitchFamily="18" charset="0"/>
            </a:endParaRPr>
          </a:p>
          <a:p>
            <a:pPr marL="733425" lvl="1" indent="-342900">
              <a:spcBef>
                <a:spcPts val="500"/>
              </a:spcBef>
              <a:buClr>
                <a:srgbClr val="0F6FC6"/>
              </a:buClr>
              <a:buSzPct val="85000"/>
              <a:buFont typeface="Arial" panose="020B0604020202020204" pitchFamily="34" charset="0"/>
              <a:buChar char="•"/>
            </a:pPr>
            <a:r>
              <a:rPr lang="en-US" altLang="en-US" sz="2200" b="1" dirty="0">
                <a:latin typeface="Constantia" panose="02030602050306030303" pitchFamily="18" charset="0"/>
                <a:sym typeface="Constantia" panose="02030602050306030303" pitchFamily="18" charset="0"/>
              </a:rPr>
              <a:t>Possible drug/food , drug/drug interactions</a:t>
            </a:r>
            <a:endParaRPr lang="en-US" altLang="en-US" sz="2400" dirty="0">
              <a:latin typeface="Constantia" panose="02030602050306030303" pitchFamily="18" charset="0"/>
              <a:sym typeface="Constantia" panose="02030602050306030303" pitchFamily="18" charset="0"/>
            </a:endParaRPr>
          </a:p>
          <a:p>
            <a:pPr marL="733425" lvl="1" indent="-342900">
              <a:spcBef>
                <a:spcPts val="500"/>
              </a:spcBef>
              <a:buClr>
                <a:srgbClr val="0F6FC6"/>
              </a:buClr>
              <a:buSzPct val="85000"/>
              <a:buFont typeface="Arial" panose="020B0604020202020204" pitchFamily="34" charset="0"/>
              <a:buChar char="•"/>
            </a:pPr>
            <a:r>
              <a:rPr lang="en-US" altLang="en-US" sz="2200" b="1" dirty="0">
                <a:latin typeface="Constantia" panose="02030602050306030303" pitchFamily="18" charset="0"/>
                <a:sym typeface="Constantia" panose="02030602050306030303" pitchFamily="18" charset="0"/>
              </a:rPr>
              <a:t>Patient </a:t>
            </a:r>
            <a:r>
              <a:rPr lang="en-US" altLang="en-US" sz="2200" b="1" dirty="0" smtClean="0">
                <a:latin typeface="Constantia" panose="02030602050306030303" pitchFamily="18" charset="0"/>
                <a:sym typeface="Constantia" panose="02030602050306030303" pitchFamily="18" charset="0"/>
              </a:rPr>
              <a:t>education regarding taking medication correctly</a:t>
            </a:r>
            <a:endParaRPr lang="en-US" altLang="en-US" sz="2400" dirty="0">
              <a:latin typeface="Constantia" panose="02030602050306030303" pitchFamily="18" charset="0"/>
              <a:sym typeface="Constantia" panose="02030602050306030303" pitchFamily="18" charset="0"/>
            </a:endParaRPr>
          </a:p>
          <a:p>
            <a:pPr marL="342900" indent="-342900">
              <a:spcBef>
                <a:spcPts val="600"/>
              </a:spcBef>
              <a:buClr>
                <a:srgbClr val="0BD0D9"/>
              </a:buClr>
              <a:buSzPct val="95000"/>
              <a:buFontTx/>
              <a:buChar char="•"/>
            </a:pPr>
            <a:endParaRPr lang="en-US" altLang="en-US" sz="2200" b="1" dirty="0">
              <a:latin typeface="Constantia" panose="02030602050306030303" pitchFamily="18" charset="0"/>
              <a:sym typeface="Constantia" panose="02030602050306030303" pitchFamily="18" charset="0"/>
            </a:endParaRPr>
          </a:p>
          <a:p>
            <a:pPr marL="342900" indent="-342900">
              <a:spcBef>
                <a:spcPts val="500"/>
              </a:spcBef>
              <a:buClr>
                <a:srgbClr val="0BD0D9"/>
              </a:buClr>
              <a:buSzPct val="95000"/>
              <a:buFontTx/>
              <a:buChar char="•"/>
            </a:pPr>
            <a:r>
              <a:rPr lang="en-US" altLang="en-US" sz="2200" b="1" dirty="0" smtClean="0">
                <a:latin typeface="Constantia" panose="02030602050306030303" pitchFamily="18" charset="0"/>
                <a:sym typeface="Constantia" panose="02030602050306030303" pitchFamily="18" charset="0"/>
              </a:rPr>
              <a:t>Examples:</a:t>
            </a:r>
          </a:p>
          <a:p>
            <a:pPr marL="800100" lvl="1" indent="-342900">
              <a:spcBef>
                <a:spcPts val="500"/>
              </a:spcBef>
              <a:buClr>
                <a:srgbClr val="0BD0D9"/>
              </a:buClr>
              <a:buSzPct val="95000"/>
              <a:buFontTx/>
              <a:buChar char="•"/>
            </a:pPr>
            <a:r>
              <a:rPr lang="en-US" altLang="en-US" sz="2200" b="1" dirty="0" smtClean="0">
                <a:latin typeface="Constantia" panose="02030602050306030303" pitchFamily="18" charset="0"/>
                <a:sym typeface="Constantia" panose="02030602050306030303" pitchFamily="18" charset="0"/>
              </a:rPr>
              <a:t>idelalisib</a:t>
            </a:r>
            <a:endParaRPr lang="en-US" altLang="en-US" sz="2200" b="1" dirty="0">
              <a:latin typeface="Constantia" panose="02030602050306030303" pitchFamily="18" charset="0"/>
              <a:sym typeface="Constantia" panose="02030602050306030303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6155055"/>
            <a:ext cx="662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200" dirty="0">
                <a:solidFill>
                  <a:prstClr val="black"/>
                </a:solidFill>
                <a:hlinkClick r:id="rId3"/>
              </a:rPr>
              <a:t>http://www.ama-assn.org/ama/pub/physician-resources/medical-science/</a:t>
            </a:r>
          </a:p>
          <a:p>
            <a:pPr lvl="0"/>
            <a:r>
              <a:rPr lang="en-US" sz="1200" dirty="0">
                <a:solidFill>
                  <a:prstClr val="black"/>
                </a:solidFill>
                <a:hlinkClick r:id="rId3"/>
              </a:rPr>
              <a:t>united-states-</a:t>
            </a:r>
            <a:r>
              <a:rPr lang="en-US" sz="1200" dirty="0">
                <a:solidFill>
                  <a:prstClr val="black"/>
                </a:solidFill>
              </a:rPr>
              <a:t>adopted-names-council/naming-guidelines/naming-biologics</a:t>
            </a:r>
          </a:p>
          <a:p>
            <a:pPr lvl="0"/>
            <a:r>
              <a:rPr lang="en-US" sz="1200" dirty="0">
                <a:solidFill>
                  <a:prstClr val="black"/>
                </a:solidFill>
              </a:rPr>
              <a:t>/monoclonal-antibodies.page</a:t>
            </a:r>
          </a:p>
        </p:txBody>
      </p:sp>
    </p:spTree>
    <p:extLst>
      <p:ext uri="{BB962C8B-B14F-4D97-AF65-F5344CB8AC3E}">
        <p14:creationId xmlns:p14="http://schemas.microsoft.com/office/powerpoint/2010/main" val="3889193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8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200" y="-33991"/>
            <a:ext cx="8724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3600" b="1" dirty="0" smtClean="0">
                <a:solidFill>
                  <a:srgbClr val="04617B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ibs</a:t>
            </a:r>
          </a:p>
          <a:p>
            <a:pPr algn="ctr"/>
            <a:r>
              <a:rPr lang="en-US" altLang="en-US" sz="3600" b="1" dirty="0" smtClean="0">
                <a:solidFill>
                  <a:srgbClr val="04617B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 (degibs)</a:t>
            </a:r>
            <a:endParaRPr lang="en-US" sz="3600" b="1" dirty="0">
              <a:solidFill>
                <a:schemeClr val="accent1"/>
              </a:solidFill>
              <a:latin typeface="Helvetica"/>
              <a:cs typeface="Helvetic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626926"/>
            <a:ext cx="9829799" cy="3665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500"/>
              </a:spcBef>
              <a:buClr>
                <a:srgbClr val="0BD0D9"/>
              </a:buClr>
              <a:buSzPct val="95000"/>
              <a:buFontTx/>
              <a:buChar char="•"/>
            </a:pPr>
            <a:r>
              <a:rPr lang="en-US" altLang="en-US" sz="2200" b="1" dirty="0">
                <a:latin typeface="Constantia" panose="02030602050306030303" pitchFamily="18" charset="0"/>
                <a:sym typeface="Constantia" panose="02030602050306030303" pitchFamily="18" charset="0"/>
              </a:rPr>
              <a:t>Small </a:t>
            </a:r>
            <a:r>
              <a:rPr lang="en-US" altLang="en-US" sz="2200" b="1" dirty="0" smtClean="0">
                <a:latin typeface="Constantia" panose="02030602050306030303" pitchFamily="18" charset="0"/>
                <a:sym typeface="Constantia" panose="02030602050306030303" pitchFamily="18" charset="0"/>
              </a:rPr>
              <a:t>molecules; sonic hedgehog pathway inhibitors</a:t>
            </a:r>
            <a:endParaRPr lang="en-US" altLang="en-US" sz="2200" b="1" dirty="0">
              <a:latin typeface="Constantia" panose="02030602050306030303" pitchFamily="18" charset="0"/>
              <a:sym typeface="Constantia" panose="02030602050306030303" pitchFamily="18" charset="0"/>
            </a:endParaRPr>
          </a:p>
          <a:p>
            <a:pPr marL="342900" indent="-342900">
              <a:spcBef>
                <a:spcPts val="500"/>
              </a:spcBef>
              <a:buClr>
                <a:srgbClr val="0BD0D9"/>
              </a:buClr>
              <a:buSzPct val="95000"/>
              <a:buFontTx/>
              <a:buChar char="•"/>
            </a:pPr>
            <a:endParaRPr lang="en-US" altLang="en-US" sz="2200" b="1" dirty="0">
              <a:latin typeface="Constantia" panose="02030602050306030303" pitchFamily="18" charset="0"/>
              <a:sym typeface="Constantia" panose="02030602050306030303" pitchFamily="18" charset="0"/>
            </a:endParaRPr>
          </a:p>
          <a:p>
            <a:pPr marL="342900" indent="-342900">
              <a:spcBef>
                <a:spcPts val="500"/>
              </a:spcBef>
              <a:buClr>
                <a:srgbClr val="0BD0D9"/>
              </a:buClr>
              <a:buSzPct val="95000"/>
              <a:buFontTx/>
              <a:buChar char="•"/>
            </a:pPr>
            <a:r>
              <a:rPr lang="en-US" altLang="en-US" sz="2200" b="1" dirty="0">
                <a:latin typeface="Constantia" panose="02030602050306030303" pitchFamily="18" charset="0"/>
                <a:sym typeface="Constantia" panose="02030602050306030303" pitchFamily="18" charset="0"/>
              </a:rPr>
              <a:t>Oral</a:t>
            </a:r>
          </a:p>
          <a:p>
            <a:pPr marL="733425" lvl="1" indent="-342900">
              <a:spcBef>
                <a:spcPts val="500"/>
              </a:spcBef>
              <a:buClr>
                <a:srgbClr val="0F6FC6"/>
              </a:buClr>
              <a:buSzPct val="85000"/>
              <a:buFont typeface="Arial" panose="020B0604020202020204" pitchFamily="34" charset="0"/>
              <a:buChar char="•"/>
            </a:pPr>
            <a:r>
              <a:rPr lang="en-US" altLang="en-US" sz="2200" b="1" dirty="0">
                <a:latin typeface="Constantia" panose="02030602050306030303" pitchFamily="18" charset="0"/>
                <a:sym typeface="Constantia" panose="02030602050306030303" pitchFamily="18" charset="0"/>
              </a:rPr>
              <a:t>Adherence</a:t>
            </a:r>
            <a:endParaRPr lang="en-US" altLang="en-US" sz="2400" dirty="0">
              <a:latin typeface="Constantia" panose="02030602050306030303" pitchFamily="18" charset="0"/>
              <a:sym typeface="Constantia" panose="02030602050306030303" pitchFamily="18" charset="0"/>
            </a:endParaRPr>
          </a:p>
          <a:p>
            <a:pPr marL="733425" lvl="1" indent="-342900">
              <a:spcBef>
                <a:spcPts val="500"/>
              </a:spcBef>
              <a:buClr>
                <a:srgbClr val="0F6FC6"/>
              </a:buClr>
              <a:buSzPct val="85000"/>
              <a:buFont typeface="Arial" panose="020B0604020202020204" pitchFamily="34" charset="0"/>
              <a:buChar char="•"/>
            </a:pPr>
            <a:r>
              <a:rPr lang="en-US" altLang="en-US" sz="2200" b="1" dirty="0">
                <a:latin typeface="Constantia" panose="02030602050306030303" pitchFamily="18" charset="0"/>
                <a:sym typeface="Constantia" panose="02030602050306030303" pitchFamily="18" charset="0"/>
              </a:rPr>
              <a:t>Possible drug/food , drug/drug interactions</a:t>
            </a:r>
            <a:endParaRPr lang="en-US" altLang="en-US" sz="2400" dirty="0">
              <a:latin typeface="Constantia" panose="02030602050306030303" pitchFamily="18" charset="0"/>
              <a:sym typeface="Constantia" panose="02030602050306030303" pitchFamily="18" charset="0"/>
            </a:endParaRPr>
          </a:p>
          <a:p>
            <a:pPr marL="733425" lvl="1" indent="-342900">
              <a:spcBef>
                <a:spcPts val="500"/>
              </a:spcBef>
              <a:buClr>
                <a:srgbClr val="0F6FC6"/>
              </a:buClr>
              <a:buSzPct val="85000"/>
              <a:buFont typeface="Arial" panose="020B0604020202020204" pitchFamily="34" charset="0"/>
              <a:buChar char="•"/>
            </a:pPr>
            <a:r>
              <a:rPr lang="en-US" altLang="en-US" sz="2200" b="1" dirty="0">
                <a:latin typeface="Constantia" panose="02030602050306030303" pitchFamily="18" charset="0"/>
                <a:sym typeface="Constantia" panose="02030602050306030303" pitchFamily="18" charset="0"/>
              </a:rPr>
              <a:t>Patient </a:t>
            </a:r>
            <a:r>
              <a:rPr lang="en-US" altLang="en-US" sz="2200" b="1" dirty="0" smtClean="0">
                <a:latin typeface="Constantia" panose="02030602050306030303" pitchFamily="18" charset="0"/>
                <a:sym typeface="Constantia" panose="02030602050306030303" pitchFamily="18" charset="0"/>
              </a:rPr>
              <a:t>education regarding taking medication correctly</a:t>
            </a:r>
            <a:endParaRPr lang="en-US" altLang="en-US" sz="2400" dirty="0">
              <a:latin typeface="Constantia" panose="02030602050306030303" pitchFamily="18" charset="0"/>
              <a:sym typeface="Constantia" panose="02030602050306030303" pitchFamily="18" charset="0"/>
            </a:endParaRPr>
          </a:p>
          <a:p>
            <a:pPr marL="342900" indent="-342900">
              <a:spcBef>
                <a:spcPts val="600"/>
              </a:spcBef>
              <a:buClr>
                <a:srgbClr val="0BD0D9"/>
              </a:buClr>
              <a:buSzPct val="95000"/>
              <a:buFontTx/>
              <a:buChar char="•"/>
            </a:pPr>
            <a:endParaRPr lang="en-US" altLang="en-US" sz="2200" b="1" dirty="0">
              <a:latin typeface="Constantia" panose="02030602050306030303" pitchFamily="18" charset="0"/>
              <a:sym typeface="Constantia" panose="02030602050306030303" pitchFamily="18" charset="0"/>
            </a:endParaRPr>
          </a:p>
          <a:p>
            <a:pPr marL="342900" indent="-342900">
              <a:spcBef>
                <a:spcPts val="500"/>
              </a:spcBef>
              <a:buClr>
                <a:srgbClr val="0BD0D9"/>
              </a:buClr>
              <a:buSzPct val="95000"/>
              <a:buFontTx/>
              <a:buChar char="•"/>
            </a:pPr>
            <a:r>
              <a:rPr lang="en-US" altLang="en-US" sz="2200" b="1" dirty="0" smtClean="0">
                <a:latin typeface="Constantia" panose="02030602050306030303" pitchFamily="18" charset="0"/>
                <a:sym typeface="Constantia" panose="02030602050306030303" pitchFamily="18" charset="0"/>
              </a:rPr>
              <a:t>Examples:</a:t>
            </a:r>
          </a:p>
          <a:p>
            <a:pPr marL="800100" lvl="1" indent="-342900">
              <a:spcBef>
                <a:spcPts val="500"/>
              </a:spcBef>
              <a:buClr>
                <a:srgbClr val="0BD0D9"/>
              </a:buClr>
              <a:buSzPct val="95000"/>
              <a:buFontTx/>
              <a:buChar char="•"/>
            </a:pPr>
            <a:r>
              <a:rPr lang="en-US" altLang="en-US" sz="2200" b="1" dirty="0" smtClean="0">
                <a:latin typeface="Constantia" panose="02030602050306030303" pitchFamily="18" charset="0"/>
                <a:sym typeface="Constantia" panose="02030602050306030303" pitchFamily="18" charset="0"/>
              </a:rPr>
              <a:t>sonidegib,  vismodegib</a:t>
            </a:r>
            <a:endParaRPr lang="en-US" altLang="en-US" sz="2200" b="1" dirty="0">
              <a:latin typeface="Constantia" panose="02030602050306030303" pitchFamily="18" charset="0"/>
              <a:sym typeface="Constantia" panose="02030602050306030303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6155055"/>
            <a:ext cx="662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200" dirty="0">
                <a:solidFill>
                  <a:prstClr val="black"/>
                </a:solidFill>
                <a:hlinkClick r:id="rId3"/>
              </a:rPr>
              <a:t>http://www.ama-assn.org/ama/pub/physician-resources/medical-science/</a:t>
            </a:r>
          </a:p>
          <a:p>
            <a:pPr lvl="0"/>
            <a:r>
              <a:rPr lang="en-US" sz="1200" dirty="0">
                <a:solidFill>
                  <a:prstClr val="black"/>
                </a:solidFill>
                <a:hlinkClick r:id="rId3"/>
              </a:rPr>
              <a:t>united-states-</a:t>
            </a:r>
            <a:r>
              <a:rPr lang="en-US" sz="1200" dirty="0">
                <a:solidFill>
                  <a:prstClr val="black"/>
                </a:solidFill>
              </a:rPr>
              <a:t>adopted-names-council/naming-guidelines/naming-biologics</a:t>
            </a:r>
          </a:p>
          <a:p>
            <a:pPr lvl="0"/>
            <a:r>
              <a:rPr lang="en-US" sz="1200" dirty="0">
                <a:solidFill>
                  <a:prstClr val="black"/>
                </a:solidFill>
              </a:rPr>
              <a:t>/monoclonal-antibodies.page</a:t>
            </a:r>
          </a:p>
        </p:txBody>
      </p:sp>
    </p:spTree>
    <p:extLst>
      <p:ext uri="{BB962C8B-B14F-4D97-AF65-F5344CB8AC3E}">
        <p14:creationId xmlns:p14="http://schemas.microsoft.com/office/powerpoint/2010/main" val="3756824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8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200" y="-33991"/>
            <a:ext cx="8724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3600" b="1" dirty="0" smtClean="0">
                <a:solidFill>
                  <a:srgbClr val="04617B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nibs</a:t>
            </a:r>
          </a:p>
          <a:p>
            <a:pPr algn="ctr"/>
            <a:r>
              <a:rPr lang="en-US" altLang="en-US" sz="3600" b="1" dirty="0" smtClean="0">
                <a:solidFill>
                  <a:srgbClr val="04617B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 (denibs)</a:t>
            </a:r>
            <a:endParaRPr lang="en-US" sz="3600" b="1" dirty="0">
              <a:solidFill>
                <a:schemeClr val="accent1"/>
              </a:solidFill>
              <a:latin typeface="Helvetica"/>
              <a:cs typeface="Helvetic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" y="1626926"/>
            <a:ext cx="9144000" cy="4003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500"/>
              </a:spcBef>
              <a:buClr>
                <a:srgbClr val="0BD0D9"/>
              </a:buClr>
              <a:buSzPct val="95000"/>
              <a:buFontTx/>
              <a:buChar char="•"/>
            </a:pPr>
            <a:r>
              <a:rPr lang="en-US" altLang="en-US" sz="2200" b="1" dirty="0">
                <a:latin typeface="Constantia" panose="02030602050306030303" pitchFamily="18" charset="0"/>
                <a:sym typeface="Constantia" panose="02030602050306030303" pitchFamily="18" charset="0"/>
              </a:rPr>
              <a:t>Small </a:t>
            </a:r>
            <a:r>
              <a:rPr lang="en-US" altLang="en-US" sz="2200" b="1" dirty="0" smtClean="0">
                <a:latin typeface="Constantia" panose="02030602050306030303" pitchFamily="18" charset="0"/>
                <a:sym typeface="Constantia" panose="02030602050306030303" pitchFamily="18" charset="0"/>
              </a:rPr>
              <a:t>molecules; </a:t>
            </a:r>
            <a:r>
              <a:rPr lang="en-US" altLang="en-US" sz="2200" b="1" dirty="0">
                <a:latin typeface="Constantia" panose="02030602050306030303" pitchFamily="18" charset="0"/>
                <a:sym typeface="Constantia" panose="02030602050306030303" pitchFamily="18" charset="0"/>
              </a:rPr>
              <a:t>inhibitor of isocitrate dehydrogenase 2 (IDH2) enzyme</a:t>
            </a:r>
          </a:p>
          <a:p>
            <a:pPr marL="342900" indent="-342900">
              <a:spcBef>
                <a:spcPts val="500"/>
              </a:spcBef>
              <a:buClr>
                <a:srgbClr val="0BD0D9"/>
              </a:buClr>
              <a:buSzPct val="95000"/>
              <a:buFontTx/>
              <a:buChar char="•"/>
            </a:pPr>
            <a:endParaRPr lang="en-US" altLang="en-US" sz="2200" b="1" dirty="0">
              <a:latin typeface="Constantia" panose="02030602050306030303" pitchFamily="18" charset="0"/>
              <a:sym typeface="Constantia" panose="02030602050306030303" pitchFamily="18" charset="0"/>
            </a:endParaRPr>
          </a:p>
          <a:p>
            <a:pPr marL="342900" indent="-342900">
              <a:spcBef>
                <a:spcPts val="500"/>
              </a:spcBef>
              <a:buClr>
                <a:srgbClr val="0BD0D9"/>
              </a:buClr>
              <a:buSzPct val="95000"/>
              <a:buFontTx/>
              <a:buChar char="•"/>
            </a:pPr>
            <a:r>
              <a:rPr lang="en-US" altLang="en-US" sz="2200" b="1" dirty="0">
                <a:latin typeface="Constantia" panose="02030602050306030303" pitchFamily="18" charset="0"/>
                <a:sym typeface="Constantia" panose="02030602050306030303" pitchFamily="18" charset="0"/>
              </a:rPr>
              <a:t>Oral</a:t>
            </a:r>
          </a:p>
          <a:p>
            <a:pPr marL="733425" lvl="1" indent="-342900">
              <a:spcBef>
                <a:spcPts val="500"/>
              </a:spcBef>
              <a:buClr>
                <a:srgbClr val="0F6FC6"/>
              </a:buClr>
              <a:buSzPct val="85000"/>
              <a:buFont typeface="Arial" panose="020B0604020202020204" pitchFamily="34" charset="0"/>
              <a:buChar char="•"/>
            </a:pPr>
            <a:r>
              <a:rPr lang="en-US" altLang="en-US" sz="2200" b="1" dirty="0">
                <a:latin typeface="Constantia" panose="02030602050306030303" pitchFamily="18" charset="0"/>
                <a:sym typeface="Constantia" panose="02030602050306030303" pitchFamily="18" charset="0"/>
              </a:rPr>
              <a:t>Adherence</a:t>
            </a:r>
            <a:endParaRPr lang="en-US" altLang="en-US" sz="2400" dirty="0">
              <a:latin typeface="Constantia" panose="02030602050306030303" pitchFamily="18" charset="0"/>
              <a:sym typeface="Constantia" panose="02030602050306030303" pitchFamily="18" charset="0"/>
            </a:endParaRPr>
          </a:p>
          <a:p>
            <a:pPr marL="733425" lvl="1" indent="-342900">
              <a:spcBef>
                <a:spcPts val="500"/>
              </a:spcBef>
              <a:buClr>
                <a:srgbClr val="0F6FC6"/>
              </a:buClr>
              <a:buSzPct val="85000"/>
              <a:buFont typeface="Arial" panose="020B0604020202020204" pitchFamily="34" charset="0"/>
              <a:buChar char="•"/>
            </a:pPr>
            <a:r>
              <a:rPr lang="en-US" altLang="en-US" sz="2200" b="1" dirty="0">
                <a:latin typeface="Constantia" panose="02030602050306030303" pitchFamily="18" charset="0"/>
                <a:sym typeface="Constantia" panose="02030602050306030303" pitchFamily="18" charset="0"/>
              </a:rPr>
              <a:t>Possible drug/food , drug/drug interactions</a:t>
            </a:r>
            <a:endParaRPr lang="en-US" altLang="en-US" sz="2400" dirty="0">
              <a:latin typeface="Constantia" panose="02030602050306030303" pitchFamily="18" charset="0"/>
              <a:sym typeface="Constantia" panose="02030602050306030303" pitchFamily="18" charset="0"/>
            </a:endParaRPr>
          </a:p>
          <a:p>
            <a:pPr marL="733425" lvl="1" indent="-342900">
              <a:spcBef>
                <a:spcPts val="500"/>
              </a:spcBef>
              <a:buClr>
                <a:srgbClr val="0F6FC6"/>
              </a:buClr>
              <a:buSzPct val="85000"/>
              <a:buFont typeface="Arial" panose="020B0604020202020204" pitchFamily="34" charset="0"/>
              <a:buChar char="•"/>
            </a:pPr>
            <a:r>
              <a:rPr lang="en-US" altLang="en-US" sz="2200" b="1" dirty="0">
                <a:latin typeface="Constantia" panose="02030602050306030303" pitchFamily="18" charset="0"/>
                <a:sym typeface="Constantia" panose="02030602050306030303" pitchFamily="18" charset="0"/>
              </a:rPr>
              <a:t>Patient </a:t>
            </a:r>
            <a:r>
              <a:rPr lang="en-US" altLang="en-US" sz="2200" b="1" dirty="0" smtClean="0">
                <a:latin typeface="Constantia" panose="02030602050306030303" pitchFamily="18" charset="0"/>
                <a:sym typeface="Constantia" panose="02030602050306030303" pitchFamily="18" charset="0"/>
              </a:rPr>
              <a:t>education regarding taking medication correctly</a:t>
            </a:r>
            <a:endParaRPr lang="en-US" altLang="en-US" sz="2400" dirty="0">
              <a:latin typeface="Constantia" panose="02030602050306030303" pitchFamily="18" charset="0"/>
              <a:sym typeface="Constantia" panose="02030602050306030303" pitchFamily="18" charset="0"/>
            </a:endParaRPr>
          </a:p>
          <a:p>
            <a:pPr marL="342900" indent="-342900">
              <a:spcBef>
                <a:spcPts val="600"/>
              </a:spcBef>
              <a:buClr>
                <a:srgbClr val="0BD0D9"/>
              </a:buClr>
              <a:buSzPct val="95000"/>
              <a:buFontTx/>
              <a:buChar char="•"/>
            </a:pPr>
            <a:endParaRPr lang="en-US" altLang="en-US" sz="2200" b="1" dirty="0">
              <a:latin typeface="Constantia" panose="02030602050306030303" pitchFamily="18" charset="0"/>
              <a:sym typeface="Constantia" panose="02030602050306030303" pitchFamily="18" charset="0"/>
            </a:endParaRPr>
          </a:p>
          <a:p>
            <a:pPr marL="342900" indent="-342900">
              <a:spcBef>
                <a:spcPts val="500"/>
              </a:spcBef>
              <a:buClr>
                <a:srgbClr val="0BD0D9"/>
              </a:buClr>
              <a:buSzPct val="95000"/>
              <a:buFontTx/>
              <a:buChar char="•"/>
            </a:pPr>
            <a:r>
              <a:rPr lang="en-US" altLang="en-US" sz="2200" b="1" dirty="0" smtClean="0">
                <a:latin typeface="Constantia" panose="02030602050306030303" pitchFamily="18" charset="0"/>
                <a:sym typeface="Constantia" panose="02030602050306030303" pitchFamily="18" charset="0"/>
              </a:rPr>
              <a:t>Examples:</a:t>
            </a:r>
          </a:p>
          <a:p>
            <a:pPr marL="800100" lvl="1" indent="-342900">
              <a:spcBef>
                <a:spcPts val="500"/>
              </a:spcBef>
              <a:buClr>
                <a:srgbClr val="0BD0D9"/>
              </a:buClr>
              <a:buSzPct val="95000"/>
              <a:buFontTx/>
              <a:buChar char="•"/>
            </a:pPr>
            <a:r>
              <a:rPr lang="en-US" altLang="en-US" sz="2200" b="1" dirty="0" smtClean="0">
                <a:latin typeface="Constantia" panose="02030602050306030303" pitchFamily="18" charset="0"/>
                <a:sym typeface="Constantia" panose="02030602050306030303" pitchFamily="18" charset="0"/>
              </a:rPr>
              <a:t>enasidenib</a:t>
            </a:r>
            <a:endParaRPr lang="en-US" altLang="en-US" sz="2200" b="1" dirty="0">
              <a:latin typeface="Constantia" panose="02030602050306030303" pitchFamily="18" charset="0"/>
              <a:sym typeface="Constantia" panose="02030602050306030303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6155055"/>
            <a:ext cx="662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200" dirty="0">
                <a:solidFill>
                  <a:prstClr val="black"/>
                </a:solidFill>
                <a:hlinkClick r:id="rId3"/>
              </a:rPr>
              <a:t>http://www.ama-assn.org/ama/pub/physician-resources/medical-science/</a:t>
            </a:r>
          </a:p>
          <a:p>
            <a:pPr lvl="0"/>
            <a:r>
              <a:rPr lang="en-US" sz="1200" dirty="0">
                <a:solidFill>
                  <a:prstClr val="black"/>
                </a:solidFill>
                <a:hlinkClick r:id="rId3"/>
              </a:rPr>
              <a:t>united-states-</a:t>
            </a:r>
            <a:r>
              <a:rPr lang="en-US" sz="1200" dirty="0">
                <a:solidFill>
                  <a:prstClr val="black"/>
                </a:solidFill>
              </a:rPr>
              <a:t>adopted-names-council/naming-guidelines/naming-biologics</a:t>
            </a:r>
          </a:p>
          <a:p>
            <a:pPr lvl="0"/>
            <a:r>
              <a:rPr lang="en-US" sz="1200" dirty="0">
                <a:solidFill>
                  <a:prstClr val="black"/>
                </a:solidFill>
              </a:rPr>
              <a:t>/monoclonal-antibodies.page</a:t>
            </a:r>
          </a:p>
        </p:txBody>
      </p:sp>
    </p:spTree>
    <p:extLst>
      <p:ext uri="{BB962C8B-B14F-4D97-AF65-F5344CB8AC3E}">
        <p14:creationId xmlns:p14="http://schemas.microsoft.com/office/powerpoint/2010/main" val="3177214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37381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200" y="-33991"/>
            <a:ext cx="8724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3600" b="1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ibs</a:t>
            </a:r>
          </a:p>
          <a:p>
            <a:pPr algn="ctr"/>
            <a:r>
              <a:rPr lang="en-US" altLang="en-US" sz="3600" b="1" dirty="0" smtClean="0">
                <a:solidFill>
                  <a:srgbClr val="04617B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 (ciclibs)</a:t>
            </a:r>
            <a:endParaRPr lang="en-US" sz="3600" b="1" dirty="0">
              <a:solidFill>
                <a:schemeClr val="accent1"/>
              </a:solidFill>
              <a:latin typeface="Helvetica"/>
              <a:cs typeface="Helvetic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2243" y="2057400"/>
            <a:ext cx="9127958" cy="4003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500"/>
              </a:spcBef>
              <a:buClr>
                <a:srgbClr val="0BD0D9"/>
              </a:buClr>
              <a:buSzPct val="95000"/>
              <a:buFontTx/>
              <a:buChar char="•"/>
            </a:pPr>
            <a:r>
              <a:rPr lang="en-US" altLang="en-US" sz="2200" b="1" dirty="0">
                <a:latin typeface="Constantia" panose="02030602050306030303" pitchFamily="18" charset="0"/>
                <a:sym typeface="Constantia" panose="02030602050306030303" pitchFamily="18" charset="0"/>
              </a:rPr>
              <a:t>Small </a:t>
            </a:r>
            <a:r>
              <a:rPr lang="en-US" altLang="en-US" sz="2200" b="1" dirty="0" smtClean="0">
                <a:latin typeface="Constantia" panose="02030602050306030303" pitchFamily="18" charset="0"/>
                <a:sym typeface="Constantia" panose="02030602050306030303" pitchFamily="18" charset="0"/>
              </a:rPr>
              <a:t>molecules; inhibitor of cyclin dependent kinase             (CDK) 4 &amp; 6</a:t>
            </a:r>
          </a:p>
          <a:p>
            <a:pPr marL="342900" indent="-342900">
              <a:spcBef>
                <a:spcPts val="500"/>
              </a:spcBef>
              <a:buClr>
                <a:srgbClr val="0BD0D9"/>
              </a:buClr>
              <a:buSzPct val="95000"/>
              <a:buFontTx/>
              <a:buChar char="•"/>
            </a:pPr>
            <a:endParaRPr lang="en-US" altLang="en-US" sz="2200" b="1" dirty="0" smtClean="0">
              <a:latin typeface="Constantia" panose="02030602050306030303" pitchFamily="18" charset="0"/>
              <a:sym typeface="Constantia" panose="02030602050306030303" pitchFamily="18" charset="0"/>
            </a:endParaRPr>
          </a:p>
          <a:p>
            <a:pPr marL="342900" indent="-342900">
              <a:spcBef>
                <a:spcPts val="500"/>
              </a:spcBef>
              <a:buClr>
                <a:srgbClr val="0BD0D9"/>
              </a:buClr>
              <a:buSzPct val="95000"/>
              <a:buFontTx/>
              <a:buChar char="•"/>
            </a:pPr>
            <a:r>
              <a:rPr lang="en-US" altLang="en-US" sz="2200" b="1" dirty="0" smtClean="0">
                <a:latin typeface="Constantia" panose="02030602050306030303" pitchFamily="18" charset="0"/>
                <a:sym typeface="Constantia" panose="02030602050306030303" pitchFamily="18" charset="0"/>
              </a:rPr>
              <a:t>Oral</a:t>
            </a:r>
            <a:endParaRPr lang="en-US" altLang="en-US" sz="2200" b="1" dirty="0">
              <a:latin typeface="Constantia" panose="02030602050306030303" pitchFamily="18" charset="0"/>
              <a:sym typeface="Constantia" panose="02030602050306030303" pitchFamily="18" charset="0"/>
            </a:endParaRPr>
          </a:p>
          <a:p>
            <a:pPr marL="733425" lvl="1" indent="-342900">
              <a:spcBef>
                <a:spcPts val="500"/>
              </a:spcBef>
              <a:buClr>
                <a:srgbClr val="0F6FC6"/>
              </a:buClr>
              <a:buSzPct val="85000"/>
              <a:buFont typeface="Arial" panose="020B0604020202020204" pitchFamily="34" charset="0"/>
              <a:buChar char="•"/>
            </a:pPr>
            <a:r>
              <a:rPr lang="en-US" altLang="en-US" sz="2200" b="1" dirty="0">
                <a:latin typeface="Constantia" panose="02030602050306030303" pitchFamily="18" charset="0"/>
                <a:sym typeface="Constantia" panose="02030602050306030303" pitchFamily="18" charset="0"/>
              </a:rPr>
              <a:t>Adherence</a:t>
            </a:r>
            <a:endParaRPr lang="en-US" altLang="en-US" sz="2400" dirty="0">
              <a:latin typeface="Constantia" panose="02030602050306030303" pitchFamily="18" charset="0"/>
              <a:sym typeface="Constantia" panose="02030602050306030303" pitchFamily="18" charset="0"/>
            </a:endParaRPr>
          </a:p>
          <a:p>
            <a:pPr marL="733425" lvl="1" indent="-342900">
              <a:spcBef>
                <a:spcPts val="500"/>
              </a:spcBef>
              <a:buClr>
                <a:srgbClr val="0F6FC6"/>
              </a:buClr>
              <a:buSzPct val="85000"/>
              <a:buFont typeface="Arial" panose="020B0604020202020204" pitchFamily="34" charset="0"/>
              <a:buChar char="•"/>
            </a:pPr>
            <a:r>
              <a:rPr lang="en-US" altLang="en-US" sz="2200" b="1" dirty="0">
                <a:latin typeface="Constantia" panose="02030602050306030303" pitchFamily="18" charset="0"/>
                <a:sym typeface="Constantia" panose="02030602050306030303" pitchFamily="18" charset="0"/>
              </a:rPr>
              <a:t>Possible drug/food , drug/drug interactions</a:t>
            </a:r>
            <a:endParaRPr lang="en-US" altLang="en-US" sz="2400" dirty="0">
              <a:latin typeface="Constantia" panose="02030602050306030303" pitchFamily="18" charset="0"/>
              <a:sym typeface="Constantia" panose="02030602050306030303" pitchFamily="18" charset="0"/>
            </a:endParaRPr>
          </a:p>
          <a:p>
            <a:pPr marL="733425" lvl="1" indent="-342900">
              <a:spcBef>
                <a:spcPts val="500"/>
              </a:spcBef>
              <a:buClr>
                <a:srgbClr val="0F6FC6"/>
              </a:buClr>
              <a:buSzPct val="85000"/>
              <a:buFont typeface="Arial" panose="020B0604020202020204" pitchFamily="34" charset="0"/>
              <a:buChar char="•"/>
            </a:pPr>
            <a:r>
              <a:rPr lang="en-US" altLang="en-US" sz="2200" b="1" dirty="0">
                <a:latin typeface="Constantia" panose="02030602050306030303" pitchFamily="18" charset="0"/>
                <a:sym typeface="Constantia" panose="02030602050306030303" pitchFamily="18" charset="0"/>
              </a:rPr>
              <a:t>Patient </a:t>
            </a:r>
            <a:r>
              <a:rPr lang="en-US" altLang="en-US" sz="2200" b="1" dirty="0" smtClean="0">
                <a:latin typeface="Constantia" panose="02030602050306030303" pitchFamily="18" charset="0"/>
                <a:sym typeface="Constantia" panose="02030602050306030303" pitchFamily="18" charset="0"/>
              </a:rPr>
              <a:t>education regarding taking medication correctly</a:t>
            </a:r>
            <a:endParaRPr lang="en-US" altLang="en-US" sz="2400" dirty="0">
              <a:latin typeface="Constantia" panose="02030602050306030303" pitchFamily="18" charset="0"/>
              <a:sym typeface="Constantia" panose="02030602050306030303" pitchFamily="18" charset="0"/>
            </a:endParaRPr>
          </a:p>
          <a:p>
            <a:pPr marL="342900" indent="-342900">
              <a:spcBef>
                <a:spcPts val="600"/>
              </a:spcBef>
              <a:buClr>
                <a:srgbClr val="0BD0D9"/>
              </a:buClr>
              <a:buSzPct val="95000"/>
              <a:buFontTx/>
              <a:buChar char="•"/>
            </a:pPr>
            <a:endParaRPr lang="en-US" altLang="en-US" sz="2200" b="1" dirty="0">
              <a:latin typeface="Constantia" panose="02030602050306030303" pitchFamily="18" charset="0"/>
              <a:sym typeface="Constantia" panose="02030602050306030303" pitchFamily="18" charset="0"/>
            </a:endParaRPr>
          </a:p>
          <a:p>
            <a:pPr marL="342900" indent="-342900">
              <a:spcBef>
                <a:spcPts val="500"/>
              </a:spcBef>
              <a:buClr>
                <a:srgbClr val="0BD0D9"/>
              </a:buClr>
              <a:buSzPct val="95000"/>
              <a:buFontTx/>
              <a:buChar char="•"/>
            </a:pPr>
            <a:r>
              <a:rPr lang="en-US" altLang="en-US" sz="2200" b="1" dirty="0" smtClean="0">
                <a:latin typeface="Constantia" panose="02030602050306030303" pitchFamily="18" charset="0"/>
                <a:sym typeface="Constantia" panose="02030602050306030303" pitchFamily="18" charset="0"/>
              </a:rPr>
              <a:t>Examples:</a:t>
            </a:r>
          </a:p>
          <a:p>
            <a:pPr marL="800100" lvl="1" indent="-342900">
              <a:spcBef>
                <a:spcPts val="500"/>
              </a:spcBef>
              <a:buClr>
                <a:srgbClr val="0BD0D9"/>
              </a:buClr>
              <a:buSzPct val="95000"/>
              <a:buFontTx/>
              <a:buChar char="•"/>
            </a:pPr>
            <a:r>
              <a:rPr lang="en-US" altLang="en-US" sz="2200" b="1" dirty="0" smtClean="0">
                <a:latin typeface="Constantia" panose="02030602050306030303" pitchFamily="18" charset="0"/>
                <a:sym typeface="Constantia" panose="02030602050306030303" pitchFamily="18" charset="0"/>
              </a:rPr>
              <a:t>palbociclib</a:t>
            </a:r>
            <a:endParaRPr lang="en-US" altLang="en-US" sz="2200" b="1" dirty="0">
              <a:latin typeface="Constantia" panose="02030602050306030303" pitchFamily="18" charset="0"/>
              <a:sym typeface="Constantia" panose="02030602050306030303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6155055"/>
            <a:ext cx="662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200" dirty="0">
                <a:solidFill>
                  <a:prstClr val="black"/>
                </a:solidFill>
                <a:hlinkClick r:id="rId3"/>
              </a:rPr>
              <a:t>http://www.ama-assn.org/ama/pub/physician-resources/medical-science/</a:t>
            </a:r>
          </a:p>
          <a:p>
            <a:pPr lvl="0"/>
            <a:r>
              <a:rPr lang="en-US" sz="1200" dirty="0">
                <a:solidFill>
                  <a:prstClr val="black"/>
                </a:solidFill>
                <a:hlinkClick r:id="rId3"/>
              </a:rPr>
              <a:t>united-states-</a:t>
            </a:r>
            <a:r>
              <a:rPr lang="en-US" sz="1200" dirty="0">
                <a:solidFill>
                  <a:prstClr val="black"/>
                </a:solidFill>
              </a:rPr>
              <a:t>adopted-names-council/naming-guidelines/naming-biologics</a:t>
            </a:r>
          </a:p>
          <a:p>
            <a:pPr lvl="0"/>
            <a:r>
              <a:rPr lang="en-US" sz="1200" dirty="0">
                <a:solidFill>
                  <a:prstClr val="black"/>
                </a:solidFill>
              </a:rPr>
              <a:t>/monoclonal-antibodies.page</a:t>
            </a:r>
          </a:p>
        </p:txBody>
      </p:sp>
    </p:spTree>
    <p:extLst>
      <p:ext uri="{BB962C8B-B14F-4D97-AF65-F5344CB8AC3E}">
        <p14:creationId xmlns:p14="http://schemas.microsoft.com/office/powerpoint/2010/main" val="1895145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10886"/>
            <a:ext cx="9392521" cy="704439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528" y="10886"/>
            <a:ext cx="8724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Helvetica"/>
                <a:cs typeface="Helvetica"/>
              </a:rPr>
              <a:t>i</a:t>
            </a: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  <a:latin typeface="Helvetica"/>
                <a:cs typeface="Helvetica"/>
              </a:rPr>
              <a:t>bs</a:t>
            </a:r>
          </a:p>
          <a:p>
            <a:pPr algn="ctr"/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Helvetica"/>
                <a:cs typeface="Helvetica"/>
              </a:rPr>
              <a:t>(</a:t>
            </a: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  <a:latin typeface="Helvetica"/>
                <a:cs typeface="Helvetica"/>
              </a:rPr>
              <a:t>zomibs)</a:t>
            </a:r>
            <a:endParaRPr lang="en-US" sz="3600" b="1" dirty="0">
              <a:solidFill>
                <a:schemeClr val="accent5">
                  <a:lumMod val="7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152400" y="1270286"/>
            <a:ext cx="9392521" cy="4937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500"/>
              </a:spcBef>
              <a:buClr>
                <a:srgbClr val="0BD0D9"/>
              </a:buClr>
              <a:buSzPct val="95000"/>
              <a:buFontTx/>
              <a:buChar char="•"/>
            </a:pPr>
            <a:r>
              <a:rPr lang="en-US" altLang="en-US" sz="2000" b="1" dirty="0">
                <a:latin typeface="Constantia" panose="02030602050306030303" pitchFamily="18" charset="0"/>
                <a:sym typeface="Constantia" panose="02030602050306030303" pitchFamily="18" charset="0"/>
              </a:rPr>
              <a:t>Small </a:t>
            </a:r>
            <a:r>
              <a:rPr lang="en-US" altLang="en-US" sz="2000" b="1" dirty="0" smtClean="0">
                <a:latin typeface="Constantia" panose="02030602050306030303" pitchFamily="18" charset="0"/>
                <a:sym typeface="Constantia" panose="02030602050306030303" pitchFamily="18" charset="0"/>
              </a:rPr>
              <a:t>molecules; proteasome inhibitors</a:t>
            </a:r>
            <a:endParaRPr lang="en-US" altLang="en-US" sz="2000" b="1" dirty="0">
              <a:latin typeface="Constantia" panose="02030602050306030303" pitchFamily="18" charset="0"/>
              <a:sym typeface="Constantia" panose="02030602050306030303" pitchFamily="18" charset="0"/>
            </a:endParaRPr>
          </a:p>
          <a:p>
            <a:pPr marL="342900" indent="-342900">
              <a:spcBef>
                <a:spcPts val="500"/>
              </a:spcBef>
              <a:buClr>
                <a:srgbClr val="0BD0D9"/>
              </a:buClr>
              <a:buSzPct val="95000"/>
              <a:buFontTx/>
              <a:buChar char="•"/>
            </a:pPr>
            <a:endParaRPr lang="en-US" altLang="en-US" sz="2000" b="1" dirty="0" smtClean="0">
              <a:latin typeface="Constantia" panose="02030602050306030303" pitchFamily="18" charset="0"/>
              <a:sym typeface="Constantia" panose="02030602050306030303" pitchFamily="18" charset="0"/>
            </a:endParaRPr>
          </a:p>
          <a:p>
            <a:pPr marL="342900" indent="-342900">
              <a:spcBef>
                <a:spcPts val="500"/>
              </a:spcBef>
              <a:buClr>
                <a:srgbClr val="0BD0D9"/>
              </a:buClr>
              <a:buSzPct val="95000"/>
              <a:buFontTx/>
              <a:buChar char="•"/>
            </a:pPr>
            <a:r>
              <a:rPr lang="en-US" altLang="en-US" sz="2000" b="1" dirty="0" smtClean="0">
                <a:latin typeface="Constantia" panose="02030602050306030303" pitchFamily="18" charset="0"/>
                <a:sym typeface="Constantia" panose="02030602050306030303" pitchFamily="18" charset="0"/>
              </a:rPr>
              <a:t>May be IV/subq or oral</a:t>
            </a:r>
          </a:p>
          <a:p>
            <a:pPr marL="342900" indent="-342900">
              <a:spcBef>
                <a:spcPts val="500"/>
              </a:spcBef>
              <a:buClr>
                <a:srgbClr val="0BD0D9"/>
              </a:buClr>
              <a:buSzPct val="95000"/>
              <a:buFontTx/>
              <a:buChar char="•"/>
            </a:pPr>
            <a:endParaRPr lang="en-US" altLang="en-US" sz="2000" b="1" dirty="0">
              <a:latin typeface="Constantia" panose="02030602050306030303" pitchFamily="18" charset="0"/>
              <a:sym typeface="Constantia" panose="02030602050306030303" pitchFamily="18" charset="0"/>
            </a:endParaRPr>
          </a:p>
          <a:p>
            <a:pPr marL="342900" indent="-342900">
              <a:spcBef>
                <a:spcPts val="500"/>
              </a:spcBef>
              <a:buClr>
                <a:srgbClr val="0BD0D9"/>
              </a:buClr>
              <a:buSzPct val="95000"/>
              <a:buFontTx/>
              <a:buChar char="•"/>
            </a:pPr>
            <a:r>
              <a:rPr lang="en-US" altLang="en-US" sz="2000" b="1" dirty="0" smtClean="0">
                <a:latin typeface="Constantia" panose="02030602050306030303" pitchFamily="18" charset="0"/>
                <a:sym typeface="Constantia" panose="02030602050306030303" pitchFamily="18" charset="0"/>
              </a:rPr>
              <a:t>If IV</a:t>
            </a:r>
          </a:p>
          <a:p>
            <a:pPr marL="800100" lvl="1" indent="-342900">
              <a:spcBef>
                <a:spcPts val="500"/>
              </a:spcBef>
              <a:buClr>
                <a:srgbClr val="0BD0D9"/>
              </a:buClr>
              <a:buSzPct val="95000"/>
              <a:buFontTx/>
              <a:buChar char="•"/>
            </a:pPr>
            <a:r>
              <a:rPr lang="en-US" altLang="en-US" sz="2000" b="1" dirty="0" smtClean="0">
                <a:latin typeface="Constantia" panose="02030602050306030303" pitchFamily="18" charset="0"/>
                <a:sym typeface="Constantia" panose="02030602050306030303" pitchFamily="18" charset="0"/>
              </a:rPr>
              <a:t>Only slight chance of infusion reactions; not  monoclonal antibodies</a:t>
            </a:r>
          </a:p>
          <a:p>
            <a:pPr marL="342900" indent="-342900">
              <a:spcBef>
                <a:spcPts val="500"/>
              </a:spcBef>
              <a:buClr>
                <a:srgbClr val="0BD0D9"/>
              </a:buClr>
              <a:buSzPct val="95000"/>
              <a:buFontTx/>
              <a:buChar char="•"/>
            </a:pPr>
            <a:r>
              <a:rPr lang="en-US" altLang="en-US" sz="2000" b="1" dirty="0" smtClean="0">
                <a:latin typeface="Constantia" panose="02030602050306030303" pitchFamily="18" charset="0"/>
                <a:sym typeface="Constantia" panose="02030602050306030303" pitchFamily="18" charset="0"/>
              </a:rPr>
              <a:t>If oral </a:t>
            </a:r>
          </a:p>
          <a:p>
            <a:pPr marL="800100" lvl="1" indent="-342900">
              <a:spcBef>
                <a:spcPts val="500"/>
              </a:spcBef>
              <a:buClr>
                <a:srgbClr val="0BD0D9"/>
              </a:buClr>
              <a:buSzPct val="95000"/>
              <a:buFontTx/>
              <a:buChar char="•"/>
            </a:pPr>
            <a:r>
              <a:rPr lang="en-US" altLang="en-US" sz="2000" b="1" dirty="0" smtClean="0">
                <a:latin typeface="Constantia" panose="02030602050306030303" pitchFamily="18" charset="0"/>
                <a:sym typeface="Constantia" panose="02030602050306030303" pitchFamily="18" charset="0"/>
              </a:rPr>
              <a:t>Adherence</a:t>
            </a:r>
            <a:endParaRPr lang="en-US" altLang="en-US" sz="2000" dirty="0">
              <a:latin typeface="Constantia" panose="02030602050306030303" pitchFamily="18" charset="0"/>
              <a:sym typeface="Constantia" panose="02030602050306030303" pitchFamily="18" charset="0"/>
            </a:endParaRPr>
          </a:p>
          <a:p>
            <a:pPr marL="733425" lvl="1" indent="-342900">
              <a:spcBef>
                <a:spcPts val="500"/>
              </a:spcBef>
              <a:buClr>
                <a:srgbClr val="0F6FC6"/>
              </a:buClr>
              <a:buSzPct val="85000"/>
              <a:buFont typeface="Arial" panose="020B0604020202020204" pitchFamily="34" charset="0"/>
              <a:buChar char="•"/>
            </a:pPr>
            <a:r>
              <a:rPr lang="en-US" altLang="en-US" sz="2000" b="1" dirty="0">
                <a:latin typeface="Constantia" panose="02030602050306030303" pitchFamily="18" charset="0"/>
                <a:sym typeface="Constantia" panose="02030602050306030303" pitchFamily="18" charset="0"/>
              </a:rPr>
              <a:t>Possible drug/food , drug/drug interactions</a:t>
            </a:r>
            <a:endParaRPr lang="en-US" altLang="en-US" sz="2000" dirty="0">
              <a:latin typeface="Constantia" panose="02030602050306030303" pitchFamily="18" charset="0"/>
              <a:sym typeface="Constantia" panose="02030602050306030303" pitchFamily="18" charset="0"/>
            </a:endParaRPr>
          </a:p>
          <a:p>
            <a:pPr marL="733425" lvl="1" indent="-342900">
              <a:spcBef>
                <a:spcPts val="500"/>
              </a:spcBef>
              <a:buClr>
                <a:srgbClr val="0F6FC6"/>
              </a:buClr>
              <a:buSzPct val="85000"/>
              <a:buFont typeface="Arial" panose="020B0604020202020204" pitchFamily="34" charset="0"/>
              <a:buChar char="•"/>
            </a:pPr>
            <a:r>
              <a:rPr lang="en-US" altLang="en-US" sz="2000" b="1" dirty="0">
                <a:latin typeface="Constantia" panose="02030602050306030303" pitchFamily="18" charset="0"/>
                <a:sym typeface="Constantia" panose="02030602050306030303" pitchFamily="18" charset="0"/>
              </a:rPr>
              <a:t>Patient </a:t>
            </a:r>
            <a:r>
              <a:rPr lang="en-US" altLang="en-US" sz="2000" b="1" dirty="0" smtClean="0">
                <a:latin typeface="Constantia" panose="02030602050306030303" pitchFamily="18" charset="0"/>
                <a:sym typeface="Constantia" panose="02030602050306030303" pitchFamily="18" charset="0"/>
              </a:rPr>
              <a:t>education regarding taking medication correctly</a:t>
            </a:r>
          </a:p>
          <a:p>
            <a:pPr marL="342900" indent="-342900">
              <a:spcBef>
                <a:spcPts val="600"/>
              </a:spcBef>
              <a:buClr>
                <a:srgbClr val="0BD0D9"/>
              </a:buClr>
              <a:buSzPct val="95000"/>
              <a:buFontTx/>
              <a:buChar char="•"/>
            </a:pPr>
            <a:endParaRPr lang="en-US" altLang="en-US" sz="2000" b="1" dirty="0">
              <a:latin typeface="Constantia" panose="02030602050306030303" pitchFamily="18" charset="0"/>
              <a:sym typeface="Constantia" panose="02030602050306030303" pitchFamily="18" charset="0"/>
            </a:endParaRPr>
          </a:p>
          <a:p>
            <a:pPr marL="342900" indent="-342900">
              <a:spcBef>
                <a:spcPts val="500"/>
              </a:spcBef>
              <a:buClr>
                <a:srgbClr val="0BD0D9"/>
              </a:buClr>
              <a:buSzPct val="95000"/>
              <a:buFontTx/>
              <a:buChar char="•"/>
            </a:pPr>
            <a:r>
              <a:rPr lang="en-US" altLang="en-US" sz="2200" b="1" dirty="0">
                <a:latin typeface="Constantia" panose="02030602050306030303" pitchFamily="18" charset="0"/>
                <a:sym typeface="Constantia" panose="02030602050306030303" pitchFamily="18" charset="0"/>
              </a:rPr>
              <a:t>Examples</a:t>
            </a:r>
          </a:p>
          <a:p>
            <a:pPr marL="733425" lvl="1" indent="-342900">
              <a:spcBef>
                <a:spcPts val="500"/>
              </a:spcBef>
              <a:buClr>
                <a:srgbClr val="0F6FC6"/>
              </a:buClr>
              <a:buSzPct val="85000"/>
              <a:buFont typeface="Arial" panose="020B0604020202020204" pitchFamily="34" charset="0"/>
              <a:buChar char="•"/>
            </a:pPr>
            <a:r>
              <a:rPr lang="en-US" altLang="en-US" sz="2200" b="1" dirty="0">
                <a:latin typeface="Constantia" panose="02030602050306030303" pitchFamily="18" charset="0"/>
                <a:sym typeface="Constantia" panose="02030602050306030303" pitchFamily="18" charset="0"/>
              </a:rPr>
              <a:t>b</a:t>
            </a:r>
            <a:r>
              <a:rPr lang="en-US" altLang="en-US" sz="2200" b="1" dirty="0" smtClean="0">
                <a:latin typeface="Constantia" panose="02030602050306030303" pitchFamily="18" charset="0"/>
                <a:sym typeface="Constantia" panose="02030602050306030303" pitchFamily="18" charset="0"/>
              </a:rPr>
              <a:t>ortezomib, carfilzomib, ixazomib</a:t>
            </a:r>
            <a:endParaRPr lang="en-US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81000" y="6236126"/>
            <a:ext cx="662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200" dirty="0">
                <a:solidFill>
                  <a:prstClr val="black"/>
                </a:solidFill>
                <a:hlinkClick r:id="rId3"/>
              </a:rPr>
              <a:t>http://www.ama-assn.org/ama/pub/physician-resources/medical-science/</a:t>
            </a:r>
          </a:p>
          <a:p>
            <a:pPr lvl="0"/>
            <a:r>
              <a:rPr lang="en-US" sz="1200" dirty="0">
                <a:solidFill>
                  <a:prstClr val="black"/>
                </a:solidFill>
                <a:hlinkClick r:id="rId3"/>
              </a:rPr>
              <a:t>united-states-</a:t>
            </a:r>
            <a:r>
              <a:rPr lang="en-US" sz="1200" dirty="0">
                <a:solidFill>
                  <a:prstClr val="black"/>
                </a:solidFill>
              </a:rPr>
              <a:t>adopted-names-council/naming-guidelines/naming-biologics</a:t>
            </a:r>
          </a:p>
          <a:p>
            <a:pPr lvl="0"/>
            <a:r>
              <a:rPr lang="en-US" sz="1200" dirty="0">
                <a:solidFill>
                  <a:prstClr val="black"/>
                </a:solidFill>
              </a:rPr>
              <a:t>/monoclonal-antibodies.page</a:t>
            </a:r>
          </a:p>
        </p:txBody>
      </p:sp>
    </p:spTree>
    <p:extLst>
      <p:ext uri="{BB962C8B-B14F-4D97-AF65-F5344CB8AC3E}">
        <p14:creationId xmlns:p14="http://schemas.microsoft.com/office/powerpoint/2010/main" val="800523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10886"/>
            <a:ext cx="9392521" cy="704439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417" y="152400"/>
            <a:ext cx="8724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  <a:latin typeface="Helvetica"/>
                <a:cs typeface="Helvetica"/>
              </a:rPr>
              <a:t>inostat</a:t>
            </a:r>
            <a:endParaRPr lang="en-US" sz="3600" b="1" dirty="0">
              <a:solidFill>
                <a:schemeClr val="accent5">
                  <a:lumMod val="7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76200" y="1139761"/>
            <a:ext cx="9677399" cy="44755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500"/>
              </a:spcBef>
              <a:buClr>
                <a:srgbClr val="0BD0D9"/>
              </a:buClr>
              <a:buSzPct val="95000"/>
              <a:buFontTx/>
              <a:buChar char="•"/>
            </a:pPr>
            <a:r>
              <a:rPr lang="en-US" altLang="en-US" b="1" dirty="0">
                <a:latin typeface="Constantia" panose="02030602050306030303" pitchFamily="18" charset="0"/>
                <a:sym typeface="Constantia" panose="02030602050306030303" pitchFamily="18" charset="0"/>
              </a:rPr>
              <a:t>Small </a:t>
            </a:r>
            <a:r>
              <a:rPr lang="en-US" altLang="en-US" b="1" dirty="0" smtClean="0">
                <a:latin typeface="Constantia" panose="02030602050306030303" pitchFamily="18" charset="0"/>
                <a:sym typeface="Constantia" panose="02030602050306030303" pitchFamily="18" charset="0"/>
              </a:rPr>
              <a:t>molecules; </a:t>
            </a:r>
            <a:r>
              <a:rPr lang="en-US" altLang="en-US" b="1" dirty="0">
                <a:latin typeface="Constantia" panose="02030602050306030303" pitchFamily="18" charset="0"/>
                <a:sym typeface="Constantia" panose="02030602050306030303" pitchFamily="18" charset="0"/>
              </a:rPr>
              <a:t>h</a:t>
            </a:r>
            <a:r>
              <a:rPr lang="en-US" altLang="en-US" b="1" dirty="0" smtClean="0">
                <a:latin typeface="Constantia" panose="02030602050306030303" pitchFamily="18" charset="0"/>
                <a:sym typeface="Constantia" panose="02030602050306030303" pitchFamily="18" charset="0"/>
              </a:rPr>
              <a:t>istone deacetylase  inhibitors (HDAC inhibitors)</a:t>
            </a:r>
            <a:endParaRPr lang="en-US" altLang="en-US" b="1" dirty="0">
              <a:latin typeface="Constantia" panose="02030602050306030303" pitchFamily="18" charset="0"/>
              <a:sym typeface="Constantia" panose="02030602050306030303" pitchFamily="18" charset="0"/>
            </a:endParaRPr>
          </a:p>
          <a:p>
            <a:pPr marL="342900" indent="-342900">
              <a:spcBef>
                <a:spcPts val="500"/>
              </a:spcBef>
              <a:buClr>
                <a:srgbClr val="0BD0D9"/>
              </a:buClr>
              <a:buSzPct val="95000"/>
              <a:buFontTx/>
              <a:buChar char="•"/>
            </a:pPr>
            <a:endParaRPr lang="en-US" altLang="en-US" b="1" dirty="0" smtClean="0">
              <a:latin typeface="Constantia" panose="02030602050306030303" pitchFamily="18" charset="0"/>
              <a:sym typeface="Constantia" panose="02030602050306030303" pitchFamily="18" charset="0"/>
            </a:endParaRPr>
          </a:p>
          <a:p>
            <a:pPr marL="342900" indent="-342900">
              <a:spcBef>
                <a:spcPts val="500"/>
              </a:spcBef>
              <a:buClr>
                <a:srgbClr val="0BD0D9"/>
              </a:buClr>
              <a:buSzPct val="95000"/>
              <a:buFontTx/>
              <a:buChar char="•"/>
            </a:pPr>
            <a:r>
              <a:rPr lang="en-US" altLang="en-US" b="1" dirty="0" smtClean="0">
                <a:latin typeface="Constantia" panose="02030602050306030303" pitchFamily="18" charset="0"/>
                <a:sym typeface="Constantia" panose="02030602050306030303" pitchFamily="18" charset="0"/>
              </a:rPr>
              <a:t>May be IV or oral</a:t>
            </a:r>
          </a:p>
          <a:p>
            <a:pPr marL="342900" indent="-342900">
              <a:spcBef>
                <a:spcPts val="500"/>
              </a:spcBef>
              <a:buClr>
                <a:srgbClr val="0BD0D9"/>
              </a:buClr>
              <a:buSzPct val="95000"/>
              <a:buFontTx/>
              <a:buChar char="•"/>
            </a:pPr>
            <a:endParaRPr lang="en-US" altLang="en-US" b="1" dirty="0">
              <a:latin typeface="Constantia" panose="02030602050306030303" pitchFamily="18" charset="0"/>
              <a:sym typeface="Constantia" panose="02030602050306030303" pitchFamily="18" charset="0"/>
            </a:endParaRPr>
          </a:p>
          <a:p>
            <a:pPr marL="342900" indent="-342900">
              <a:spcBef>
                <a:spcPts val="500"/>
              </a:spcBef>
              <a:buClr>
                <a:srgbClr val="0BD0D9"/>
              </a:buClr>
              <a:buSzPct val="95000"/>
              <a:buFontTx/>
              <a:buChar char="•"/>
            </a:pPr>
            <a:r>
              <a:rPr lang="en-US" altLang="en-US" b="1" dirty="0">
                <a:latin typeface="Constantia" panose="02030602050306030303" pitchFamily="18" charset="0"/>
                <a:sym typeface="Constantia" panose="02030602050306030303" pitchFamily="18" charset="0"/>
              </a:rPr>
              <a:t>If IV</a:t>
            </a:r>
          </a:p>
          <a:p>
            <a:pPr marL="800100" lvl="1" indent="-342900">
              <a:spcBef>
                <a:spcPts val="500"/>
              </a:spcBef>
              <a:buClr>
                <a:srgbClr val="0BD0D9"/>
              </a:buClr>
              <a:buSzPct val="95000"/>
              <a:buFontTx/>
              <a:buChar char="•"/>
            </a:pPr>
            <a:r>
              <a:rPr lang="en-US" altLang="en-US" b="1" dirty="0">
                <a:latin typeface="Constantia" panose="02030602050306030303" pitchFamily="18" charset="0"/>
                <a:sym typeface="Constantia" panose="02030602050306030303" pitchFamily="18" charset="0"/>
              </a:rPr>
              <a:t>Only slight chance of infusion reactions; not  monoclonal antibodies</a:t>
            </a:r>
          </a:p>
          <a:p>
            <a:pPr marL="342900" indent="-342900">
              <a:spcBef>
                <a:spcPts val="500"/>
              </a:spcBef>
              <a:buClr>
                <a:srgbClr val="0BD0D9"/>
              </a:buClr>
              <a:buSzPct val="95000"/>
              <a:buFontTx/>
              <a:buChar char="•"/>
            </a:pPr>
            <a:r>
              <a:rPr lang="en-US" altLang="en-US" b="1" dirty="0" smtClean="0">
                <a:latin typeface="Constantia" panose="02030602050306030303" pitchFamily="18" charset="0"/>
                <a:sym typeface="Constantia" panose="02030602050306030303" pitchFamily="18" charset="0"/>
              </a:rPr>
              <a:t>If oral </a:t>
            </a:r>
          </a:p>
          <a:p>
            <a:pPr marL="800100" lvl="1" indent="-342900">
              <a:spcBef>
                <a:spcPts val="500"/>
              </a:spcBef>
              <a:buClr>
                <a:srgbClr val="0BD0D9"/>
              </a:buClr>
              <a:buSzPct val="95000"/>
              <a:buFontTx/>
              <a:buChar char="•"/>
            </a:pPr>
            <a:r>
              <a:rPr lang="en-US" altLang="en-US" b="1" dirty="0" smtClean="0">
                <a:latin typeface="Constantia" panose="02030602050306030303" pitchFamily="18" charset="0"/>
                <a:sym typeface="Constantia" panose="02030602050306030303" pitchFamily="18" charset="0"/>
              </a:rPr>
              <a:t>Adherence</a:t>
            </a:r>
            <a:endParaRPr lang="en-US" altLang="en-US" dirty="0">
              <a:latin typeface="Constantia" panose="02030602050306030303" pitchFamily="18" charset="0"/>
              <a:sym typeface="Constantia" panose="02030602050306030303" pitchFamily="18" charset="0"/>
            </a:endParaRPr>
          </a:p>
          <a:p>
            <a:pPr marL="733425" lvl="1" indent="-342900">
              <a:spcBef>
                <a:spcPts val="500"/>
              </a:spcBef>
              <a:buClr>
                <a:srgbClr val="0F6FC6"/>
              </a:buClr>
              <a:buSzPct val="85000"/>
              <a:buFont typeface="Arial" panose="020B0604020202020204" pitchFamily="34" charset="0"/>
              <a:buChar char="•"/>
            </a:pPr>
            <a:r>
              <a:rPr lang="en-US" altLang="en-US" b="1" dirty="0">
                <a:latin typeface="Constantia" panose="02030602050306030303" pitchFamily="18" charset="0"/>
                <a:sym typeface="Constantia" panose="02030602050306030303" pitchFamily="18" charset="0"/>
              </a:rPr>
              <a:t>Possible drug/food , drug/drug interactions</a:t>
            </a:r>
            <a:endParaRPr lang="en-US" altLang="en-US" dirty="0">
              <a:latin typeface="Constantia" panose="02030602050306030303" pitchFamily="18" charset="0"/>
              <a:sym typeface="Constantia" panose="02030602050306030303" pitchFamily="18" charset="0"/>
            </a:endParaRPr>
          </a:p>
          <a:p>
            <a:pPr marL="733425" lvl="1" indent="-342900">
              <a:spcBef>
                <a:spcPts val="500"/>
              </a:spcBef>
              <a:buClr>
                <a:srgbClr val="0F6FC6"/>
              </a:buClr>
              <a:buSzPct val="85000"/>
              <a:buFont typeface="Arial" panose="020B0604020202020204" pitchFamily="34" charset="0"/>
              <a:buChar char="•"/>
            </a:pPr>
            <a:r>
              <a:rPr lang="en-US" altLang="en-US" b="1" dirty="0">
                <a:latin typeface="Constantia" panose="02030602050306030303" pitchFamily="18" charset="0"/>
                <a:sym typeface="Constantia" panose="02030602050306030303" pitchFamily="18" charset="0"/>
              </a:rPr>
              <a:t>Patient </a:t>
            </a:r>
            <a:r>
              <a:rPr lang="en-US" altLang="en-US" b="1" dirty="0" smtClean="0">
                <a:latin typeface="Constantia" panose="02030602050306030303" pitchFamily="18" charset="0"/>
                <a:sym typeface="Constantia" panose="02030602050306030303" pitchFamily="18" charset="0"/>
              </a:rPr>
              <a:t>education regarding taking medication correctly</a:t>
            </a:r>
          </a:p>
          <a:p>
            <a:pPr marL="342900" indent="-342900">
              <a:spcBef>
                <a:spcPts val="600"/>
              </a:spcBef>
              <a:buClr>
                <a:srgbClr val="0BD0D9"/>
              </a:buClr>
              <a:buSzPct val="95000"/>
              <a:buFontTx/>
              <a:buChar char="•"/>
            </a:pPr>
            <a:endParaRPr lang="en-US" altLang="en-US" b="1" dirty="0">
              <a:latin typeface="Constantia" panose="02030602050306030303" pitchFamily="18" charset="0"/>
              <a:sym typeface="Constantia" panose="02030602050306030303" pitchFamily="18" charset="0"/>
            </a:endParaRPr>
          </a:p>
          <a:p>
            <a:pPr marL="342900" indent="-342900">
              <a:spcBef>
                <a:spcPts val="500"/>
              </a:spcBef>
              <a:buClr>
                <a:srgbClr val="0BD0D9"/>
              </a:buClr>
              <a:buSzPct val="95000"/>
              <a:buFontTx/>
              <a:buChar char="•"/>
            </a:pPr>
            <a:r>
              <a:rPr lang="en-US" altLang="en-US" b="1" dirty="0">
                <a:latin typeface="Constantia" panose="02030602050306030303" pitchFamily="18" charset="0"/>
                <a:sym typeface="Constantia" panose="02030602050306030303" pitchFamily="18" charset="0"/>
              </a:rPr>
              <a:t>Examples</a:t>
            </a:r>
          </a:p>
          <a:p>
            <a:pPr marL="733425" lvl="1" indent="-342900">
              <a:spcBef>
                <a:spcPts val="500"/>
              </a:spcBef>
              <a:buClr>
                <a:srgbClr val="0F6FC6"/>
              </a:buClr>
              <a:buSzPct val="85000"/>
              <a:buFont typeface="Arial" panose="020B0604020202020204" pitchFamily="34" charset="0"/>
              <a:buChar char="•"/>
            </a:pPr>
            <a:r>
              <a:rPr lang="en-US" altLang="en-US" b="1" dirty="0">
                <a:latin typeface="Constantia" panose="02030602050306030303" pitchFamily="18" charset="0"/>
                <a:sym typeface="Constantia" panose="02030602050306030303" pitchFamily="18" charset="0"/>
              </a:rPr>
              <a:t>v</a:t>
            </a:r>
            <a:r>
              <a:rPr lang="en-US" altLang="en-US" b="1" dirty="0" smtClean="0">
                <a:latin typeface="Constantia" panose="02030602050306030303" pitchFamily="18" charset="0"/>
                <a:sym typeface="Constantia" panose="02030602050306030303" pitchFamily="18" charset="0"/>
              </a:rPr>
              <a:t>orinostat, belinostat, panobinostat</a:t>
            </a:r>
            <a:endParaRPr lang="en-US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81000" y="6155055"/>
            <a:ext cx="662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200" dirty="0">
                <a:solidFill>
                  <a:prstClr val="black"/>
                </a:solidFill>
                <a:hlinkClick r:id="rId3"/>
              </a:rPr>
              <a:t>http://www.ama-assn.org/ama/pub/physician-resources/medical-science/</a:t>
            </a:r>
          </a:p>
          <a:p>
            <a:pPr lvl="0"/>
            <a:r>
              <a:rPr lang="en-US" sz="1200" dirty="0">
                <a:solidFill>
                  <a:prstClr val="black"/>
                </a:solidFill>
                <a:hlinkClick r:id="rId3"/>
              </a:rPr>
              <a:t>united-states-</a:t>
            </a:r>
            <a:r>
              <a:rPr lang="en-US" sz="1200" dirty="0">
                <a:solidFill>
                  <a:prstClr val="black"/>
                </a:solidFill>
              </a:rPr>
              <a:t>adopted-names-council/naming-guidelines/naming-biologics</a:t>
            </a:r>
          </a:p>
          <a:p>
            <a:pPr lvl="0"/>
            <a:r>
              <a:rPr lang="en-US" sz="1200" dirty="0">
                <a:solidFill>
                  <a:prstClr val="black"/>
                </a:solidFill>
              </a:rPr>
              <a:t>/monoclonal-antibodies.page</a:t>
            </a:r>
          </a:p>
        </p:txBody>
      </p:sp>
    </p:spTree>
    <p:extLst>
      <p:ext uri="{BB962C8B-B14F-4D97-AF65-F5344CB8AC3E}">
        <p14:creationId xmlns:p14="http://schemas.microsoft.com/office/powerpoint/2010/main" val="3192046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10886"/>
            <a:ext cx="9392521" cy="704439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457200"/>
            <a:ext cx="8724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  <a:latin typeface="Helvetica"/>
                <a:cs typeface="Helvetica"/>
              </a:rPr>
              <a:t>toclax</a:t>
            </a:r>
            <a:endParaRPr lang="en-US" sz="3600" b="1" dirty="0">
              <a:solidFill>
                <a:schemeClr val="accent5">
                  <a:lumMod val="7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104341" y="1780695"/>
            <a:ext cx="9296401" cy="41344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500"/>
              </a:spcBef>
              <a:buClr>
                <a:srgbClr val="0BD0D9"/>
              </a:buClr>
              <a:buSzPct val="95000"/>
              <a:buFontTx/>
              <a:buChar char="•"/>
            </a:pPr>
            <a:r>
              <a:rPr lang="en-US" altLang="en-US" b="1" dirty="0">
                <a:latin typeface="Constantia" panose="02030602050306030303" pitchFamily="18" charset="0"/>
                <a:sym typeface="Constantia" panose="02030602050306030303" pitchFamily="18" charset="0"/>
              </a:rPr>
              <a:t>Small </a:t>
            </a:r>
            <a:r>
              <a:rPr lang="en-US" altLang="en-US" b="1" dirty="0" smtClean="0">
                <a:latin typeface="Constantia" panose="02030602050306030303" pitchFamily="18" charset="0"/>
                <a:sym typeface="Constantia" panose="02030602050306030303" pitchFamily="18" charset="0"/>
              </a:rPr>
              <a:t>molecules; BCL-2 inhibitors</a:t>
            </a:r>
            <a:endParaRPr lang="en-US" altLang="en-US" b="1" dirty="0">
              <a:latin typeface="Constantia" panose="02030602050306030303" pitchFamily="18" charset="0"/>
              <a:sym typeface="Constantia" panose="02030602050306030303" pitchFamily="18" charset="0"/>
            </a:endParaRPr>
          </a:p>
          <a:p>
            <a:pPr marL="342900" indent="-342900">
              <a:spcBef>
                <a:spcPts val="500"/>
              </a:spcBef>
              <a:buClr>
                <a:srgbClr val="0BD0D9"/>
              </a:buClr>
              <a:buSzPct val="95000"/>
              <a:buFontTx/>
              <a:buChar char="•"/>
            </a:pPr>
            <a:endParaRPr lang="en-US" altLang="en-US" b="1" dirty="0" smtClean="0">
              <a:latin typeface="Constantia" panose="02030602050306030303" pitchFamily="18" charset="0"/>
              <a:sym typeface="Constantia" panose="02030602050306030303" pitchFamily="18" charset="0"/>
            </a:endParaRPr>
          </a:p>
          <a:p>
            <a:pPr marL="342900" indent="-342900">
              <a:spcBef>
                <a:spcPts val="500"/>
              </a:spcBef>
              <a:buClr>
                <a:srgbClr val="0BD0D9"/>
              </a:buClr>
              <a:buSzPct val="95000"/>
              <a:buFontTx/>
              <a:buChar char="•"/>
            </a:pPr>
            <a:r>
              <a:rPr lang="en-US" altLang="en-US" b="1" dirty="0" smtClean="0">
                <a:latin typeface="Constantia" panose="02030602050306030303" pitchFamily="18" charset="0"/>
                <a:sym typeface="Constantia" panose="02030602050306030303" pitchFamily="18" charset="0"/>
              </a:rPr>
              <a:t>Oral</a:t>
            </a:r>
          </a:p>
          <a:p>
            <a:pPr marL="733425" lvl="1" indent="-342900">
              <a:spcBef>
                <a:spcPts val="500"/>
              </a:spcBef>
              <a:buClr>
                <a:srgbClr val="0F6FC6"/>
              </a:buClr>
              <a:buSzPct val="85000"/>
              <a:buFont typeface="Arial" panose="020B0604020202020204" pitchFamily="34" charset="0"/>
              <a:buChar char="•"/>
            </a:pPr>
            <a:r>
              <a:rPr lang="en-US" altLang="en-US" b="1" dirty="0" smtClean="0">
                <a:latin typeface="Constantia" panose="02030602050306030303" pitchFamily="18" charset="0"/>
                <a:sym typeface="Constantia" panose="02030602050306030303" pitchFamily="18" charset="0"/>
              </a:rPr>
              <a:t>Adherence</a:t>
            </a:r>
          </a:p>
          <a:p>
            <a:pPr marL="733425" lvl="1" indent="-342900">
              <a:spcBef>
                <a:spcPts val="500"/>
              </a:spcBef>
              <a:buClr>
                <a:srgbClr val="0F6FC6"/>
              </a:buClr>
              <a:buSzPct val="85000"/>
              <a:buFont typeface="Arial" panose="020B0604020202020204" pitchFamily="34" charset="0"/>
              <a:buChar char="•"/>
            </a:pPr>
            <a:r>
              <a:rPr lang="en-US" altLang="en-US" b="1" dirty="0" smtClean="0">
                <a:latin typeface="Constantia" panose="02030602050306030303" pitchFamily="18" charset="0"/>
                <a:sym typeface="Constantia" panose="02030602050306030303" pitchFamily="18" charset="0"/>
              </a:rPr>
              <a:t>Possible </a:t>
            </a:r>
            <a:r>
              <a:rPr lang="en-US" altLang="en-US" b="1" dirty="0">
                <a:latin typeface="Constantia" panose="02030602050306030303" pitchFamily="18" charset="0"/>
                <a:sym typeface="Constantia" panose="02030602050306030303" pitchFamily="18" charset="0"/>
              </a:rPr>
              <a:t>drug/food , drug/drug interactions</a:t>
            </a:r>
            <a:endParaRPr lang="en-US" altLang="en-US" dirty="0">
              <a:latin typeface="Constantia" panose="02030602050306030303" pitchFamily="18" charset="0"/>
              <a:sym typeface="Constantia" panose="02030602050306030303" pitchFamily="18" charset="0"/>
            </a:endParaRPr>
          </a:p>
          <a:p>
            <a:pPr marL="733425" lvl="1" indent="-342900">
              <a:spcBef>
                <a:spcPts val="500"/>
              </a:spcBef>
              <a:buClr>
                <a:srgbClr val="0F6FC6"/>
              </a:buClr>
              <a:buSzPct val="85000"/>
              <a:buFont typeface="Arial" panose="020B0604020202020204" pitchFamily="34" charset="0"/>
              <a:buChar char="•"/>
            </a:pPr>
            <a:r>
              <a:rPr lang="en-US" altLang="en-US" b="1" dirty="0">
                <a:latin typeface="Constantia" panose="02030602050306030303" pitchFamily="18" charset="0"/>
                <a:sym typeface="Constantia" panose="02030602050306030303" pitchFamily="18" charset="0"/>
              </a:rPr>
              <a:t>Patient </a:t>
            </a:r>
            <a:r>
              <a:rPr lang="en-US" altLang="en-US" b="1" dirty="0" smtClean="0">
                <a:latin typeface="Constantia" panose="02030602050306030303" pitchFamily="18" charset="0"/>
                <a:sym typeface="Constantia" panose="02030602050306030303" pitchFamily="18" charset="0"/>
              </a:rPr>
              <a:t>education regarding taking medication correctly</a:t>
            </a:r>
          </a:p>
          <a:p>
            <a:pPr marL="342900" indent="-342900">
              <a:spcBef>
                <a:spcPts val="600"/>
              </a:spcBef>
              <a:buClr>
                <a:srgbClr val="0BD0D9"/>
              </a:buClr>
              <a:buSzPct val="95000"/>
              <a:buFontTx/>
              <a:buChar char="•"/>
            </a:pPr>
            <a:endParaRPr lang="en-US" altLang="en-US" b="1" dirty="0">
              <a:latin typeface="Constantia" panose="02030602050306030303" pitchFamily="18" charset="0"/>
              <a:sym typeface="Constantia" panose="02030602050306030303" pitchFamily="18" charset="0"/>
            </a:endParaRPr>
          </a:p>
          <a:p>
            <a:pPr marL="342900" indent="-342900">
              <a:spcBef>
                <a:spcPts val="500"/>
              </a:spcBef>
              <a:buClr>
                <a:srgbClr val="0BD0D9"/>
              </a:buClr>
              <a:buSzPct val="95000"/>
              <a:buFontTx/>
              <a:buChar char="•"/>
            </a:pPr>
            <a:r>
              <a:rPr lang="en-US" altLang="en-US" b="1" dirty="0">
                <a:latin typeface="Constantia" panose="02030602050306030303" pitchFamily="18" charset="0"/>
                <a:sym typeface="Constantia" panose="02030602050306030303" pitchFamily="18" charset="0"/>
              </a:rPr>
              <a:t>Examples</a:t>
            </a:r>
          </a:p>
          <a:p>
            <a:pPr marL="733425" lvl="1" indent="-342900">
              <a:spcBef>
                <a:spcPts val="500"/>
              </a:spcBef>
              <a:buClr>
                <a:srgbClr val="0F6FC6"/>
              </a:buClr>
              <a:buSzPct val="85000"/>
              <a:buFont typeface="Arial" panose="020B0604020202020204" pitchFamily="34" charset="0"/>
              <a:buChar char="•"/>
            </a:pPr>
            <a:r>
              <a:rPr lang="en-US" altLang="en-US" b="1" dirty="0" smtClean="0">
                <a:latin typeface="Constantia" panose="02030602050306030303" pitchFamily="18" charset="0"/>
                <a:sym typeface="Constantia" panose="02030602050306030303" pitchFamily="18" charset="0"/>
              </a:rPr>
              <a:t>venetoclax</a:t>
            </a:r>
          </a:p>
          <a:p>
            <a:pPr marL="733425" lvl="1" indent="-342900">
              <a:spcBef>
                <a:spcPts val="500"/>
              </a:spcBef>
              <a:buClr>
                <a:srgbClr val="0F6FC6"/>
              </a:buClr>
              <a:buSzPct val="85000"/>
              <a:buFont typeface="Arial" panose="020B0604020202020204" pitchFamily="34" charset="0"/>
              <a:buChar char="•"/>
            </a:pPr>
            <a:endParaRPr lang="en-US" altLang="en-US" b="1" dirty="0">
              <a:latin typeface="Constantia" panose="02030602050306030303" pitchFamily="18" charset="0"/>
              <a:sym typeface="Constantia" panose="02030602050306030303" pitchFamily="18" charset="0"/>
            </a:endParaRPr>
          </a:p>
          <a:p>
            <a:pPr marL="733425" lvl="1" indent="-342900">
              <a:spcBef>
                <a:spcPts val="500"/>
              </a:spcBef>
              <a:buClr>
                <a:srgbClr val="0F6FC6"/>
              </a:buClr>
              <a:buSzPct val="85000"/>
              <a:buFont typeface="Arial" panose="020B0604020202020204" pitchFamily="34" charset="0"/>
              <a:buChar char="•"/>
            </a:pPr>
            <a:endParaRPr lang="en-US" altLang="en-US" b="1" dirty="0" smtClean="0">
              <a:latin typeface="Constantia" panose="02030602050306030303" pitchFamily="18" charset="0"/>
              <a:sym typeface="Constantia" panose="02030602050306030303" pitchFamily="18" charset="0"/>
            </a:endParaRPr>
          </a:p>
          <a:p>
            <a:pPr marL="733425" lvl="1" indent="-342900">
              <a:spcBef>
                <a:spcPts val="500"/>
              </a:spcBef>
              <a:buClr>
                <a:srgbClr val="0F6FC6"/>
              </a:buClr>
              <a:buSzPct val="85000"/>
              <a:buFont typeface="Arial" panose="020B0604020202020204" pitchFamily="34" charset="0"/>
              <a:buChar char="•"/>
            </a:pPr>
            <a:endParaRPr lang="en-US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81000" y="6155055"/>
            <a:ext cx="662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200" dirty="0">
                <a:solidFill>
                  <a:prstClr val="black"/>
                </a:solidFill>
                <a:hlinkClick r:id="rId3"/>
              </a:rPr>
              <a:t>http://www.ama-assn.org/ama/pub/physician-resources/medical-science/</a:t>
            </a:r>
          </a:p>
          <a:p>
            <a:pPr lvl="0"/>
            <a:r>
              <a:rPr lang="en-US" sz="1200" dirty="0">
                <a:solidFill>
                  <a:prstClr val="black"/>
                </a:solidFill>
                <a:hlinkClick r:id="rId3"/>
              </a:rPr>
              <a:t>united-states-</a:t>
            </a:r>
            <a:r>
              <a:rPr lang="en-US" sz="1200" dirty="0">
                <a:solidFill>
                  <a:prstClr val="black"/>
                </a:solidFill>
              </a:rPr>
              <a:t>adopted-names-council/naming-guidelines/naming-biologics</a:t>
            </a:r>
          </a:p>
          <a:p>
            <a:pPr lvl="0"/>
            <a:r>
              <a:rPr lang="en-US" sz="1200" dirty="0">
                <a:solidFill>
                  <a:prstClr val="black"/>
                </a:solidFill>
              </a:rPr>
              <a:t>/monoclonal-antibodies.page</a:t>
            </a:r>
          </a:p>
        </p:txBody>
      </p:sp>
    </p:spTree>
    <p:extLst>
      <p:ext uri="{BB962C8B-B14F-4D97-AF65-F5344CB8AC3E}">
        <p14:creationId xmlns:p14="http://schemas.microsoft.com/office/powerpoint/2010/main" val="1402100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0" y="304800"/>
            <a:ext cx="868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accent1"/>
                </a:solidFill>
                <a:latin typeface="Helvetica"/>
                <a:cs typeface="Helvetica"/>
              </a:rPr>
              <a:t>Objectives</a:t>
            </a:r>
            <a:endParaRPr lang="en-US" sz="4000" b="1" dirty="0">
              <a:solidFill>
                <a:schemeClr val="accent1"/>
              </a:solidFill>
              <a:latin typeface="Helvetica"/>
              <a:cs typeface="Helvetic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2900" y="1443841"/>
            <a:ext cx="8458199" cy="4226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400"/>
              </a:spcBef>
              <a:buClr>
                <a:srgbClr val="0BD0D9"/>
              </a:buClr>
              <a:buSzPct val="95000"/>
              <a:buFontTx/>
              <a:buChar char="•"/>
            </a:pPr>
            <a:r>
              <a:rPr lang="en-US" altLang="en-US" sz="2800" b="1" dirty="0" smtClean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  <a:sym typeface="Constantia" panose="02030602050306030303" pitchFamily="18" charset="0"/>
              </a:rPr>
              <a:t>Identify </a:t>
            </a:r>
            <a:r>
              <a:rPr lang="en-US" altLang="en-US" sz="2800" b="1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  <a:sym typeface="Constantia" panose="02030602050306030303" pitchFamily="18" charset="0"/>
              </a:rPr>
              <a:t>new  </a:t>
            </a:r>
            <a:r>
              <a:rPr lang="en-US" altLang="en-US" sz="2800" b="1" dirty="0" smtClean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  <a:sym typeface="Constantia" panose="02030602050306030303" pitchFamily="18" charset="0"/>
              </a:rPr>
              <a:t>drugs/agents </a:t>
            </a:r>
            <a:r>
              <a:rPr lang="en-US" altLang="en-US" sz="2800" b="1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  <a:sym typeface="Constantia" panose="02030602050306030303" pitchFamily="18" charset="0"/>
              </a:rPr>
              <a:t>that </a:t>
            </a:r>
            <a:r>
              <a:rPr lang="en-US" altLang="en-US" sz="2800" b="1" dirty="0" smtClean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  <a:sym typeface="Constantia" panose="02030602050306030303" pitchFamily="18" charset="0"/>
              </a:rPr>
              <a:t>have been </a:t>
            </a:r>
            <a:r>
              <a:rPr lang="en-US" altLang="en-US" sz="2800" b="1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  <a:sym typeface="Constantia" panose="02030602050306030303" pitchFamily="18" charset="0"/>
              </a:rPr>
              <a:t>FDA approved for cancer treatment in </a:t>
            </a:r>
            <a:r>
              <a:rPr lang="en-US" altLang="en-US" sz="2800" b="1" dirty="0" smtClean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  <a:sym typeface="Constantia" panose="02030602050306030303" pitchFamily="18" charset="0"/>
              </a:rPr>
              <a:t>2017.</a:t>
            </a:r>
            <a:endParaRPr lang="en-US" altLang="en-US" sz="2800" b="1" dirty="0">
              <a:latin typeface="Constantia" panose="02030602050306030303" pitchFamily="18" charset="0"/>
              <a:ea typeface="Constantia" panose="02030602050306030303" pitchFamily="18" charset="0"/>
              <a:cs typeface="Constantia" panose="02030602050306030303" pitchFamily="18" charset="0"/>
              <a:sym typeface="Constantia" panose="02030602050306030303" pitchFamily="18" charset="0"/>
            </a:endParaRPr>
          </a:p>
          <a:p>
            <a:pPr marL="342900" indent="-342900">
              <a:spcBef>
                <a:spcPts val="600"/>
              </a:spcBef>
              <a:buClr>
                <a:srgbClr val="0BD0D9"/>
              </a:buClr>
              <a:buSzPct val="95000"/>
              <a:buFontTx/>
              <a:buChar char="•"/>
            </a:pPr>
            <a:endParaRPr lang="en-US" altLang="en-US" sz="2800" b="1" dirty="0">
              <a:latin typeface="Constantia" panose="02030602050306030303" pitchFamily="18" charset="0"/>
              <a:ea typeface="Constantia" panose="02030602050306030303" pitchFamily="18" charset="0"/>
              <a:cs typeface="Constantia" panose="02030602050306030303" pitchFamily="18" charset="0"/>
              <a:sym typeface="Constantia" panose="02030602050306030303" pitchFamily="18" charset="0"/>
            </a:endParaRPr>
          </a:p>
          <a:p>
            <a:pPr marL="342900" indent="-342900">
              <a:spcBef>
                <a:spcPts val="400"/>
              </a:spcBef>
              <a:buClr>
                <a:srgbClr val="0BD0D9"/>
              </a:buClr>
              <a:buSzPct val="95000"/>
              <a:buFontTx/>
              <a:buChar char="•"/>
            </a:pPr>
            <a:r>
              <a:rPr lang="en-US" altLang="en-US" sz="2800" b="1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  <a:sym typeface="Constantia" panose="02030602050306030303" pitchFamily="18" charset="0"/>
              </a:rPr>
              <a:t>Recognize how new </a:t>
            </a:r>
            <a:r>
              <a:rPr lang="en-US" altLang="en-US" sz="2800" b="1" dirty="0" smtClean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  <a:sym typeface="Constantia" panose="02030602050306030303" pitchFamily="18" charset="0"/>
              </a:rPr>
              <a:t>drugs/agents </a:t>
            </a:r>
            <a:r>
              <a:rPr lang="en-US" altLang="en-US" sz="2800" b="1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  <a:sym typeface="Constantia" panose="02030602050306030303" pitchFamily="18" charset="0"/>
              </a:rPr>
              <a:t>are given generic names.</a:t>
            </a:r>
          </a:p>
          <a:p>
            <a:pPr marL="342900" indent="-342900">
              <a:spcBef>
                <a:spcPts val="600"/>
              </a:spcBef>
              <a:buClr>
                <a:srgbClr val="0BD0D9"/>
              </a:buClr>
              <a:buSzPct val="95000"/>
              <a:buFontTx/>
              <a:buChar char="•"/>
            </a:pPr>
            <a:endParaRPr lang="en-US" altLang="en-US" sz="2800" b="1" dirty="0">
              <a:latin typeface="Constantia" panose="02030602050306030303" pitchFamily="18" charset="0"/>
              <a:ea typeface="Constantia" panose="02030602050306030303" pitchFamily="18" charset="0"/>
              <a:cs typeface="Constantia" panose="02030602050306030303" pitchFamily="18" charset="0"/>
              <a:sym typeface="Constantia" panose="02030602050306030303" pitchFamily="18" charset="0"/>
            </a:endParaRPr>
          </a:p>
          <a:p>
            <a:pPr marL="342900" indent="-342900">
              <a:spcBef>
                <a:spcPts val="400"/>
              </a:spcBef>
              <a:buClr>
                <a:srgbClr val="0BD0D9"/>
              </a:buClr>
              <a:buSzPct val="95000"/>
              <a:buFontTx/>
              <a:buChar char="•"/>
            </a:pPr>
            <a:r>
              <a:rPr lang="en-US" altLang="en-US" sz="2800" b="1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  <a:sym typeface="Constantia" panose="02030602050306030303" pitchFamily="18" charset="0"/>
              </a:rPr>
              <a:t>Identify how to gain information about new drugs based on the generic naming system</a:t>
            </a:r>
            <a:endParaRPr lang="en-US" altLang="en-US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b="1" dirty="0">
              <a:latin typeface="Calibri" panose="020F0502020204030204" pitchFamily="34" charset="0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151088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23949"/>
            <a:ext cx="9511535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200" y="533400"/>
            <a:ext cx="87249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4000" b="1" dirty="0">
                <a:solidFill>
                  <a:srgbClr val="04617B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Mabs</a:t>
            </a:r>
            <a:endParaRPr lang="en-US" sz="4000" b="1" dirty="0">
              <a:solidFill>
                <a:schemeClr val="accent1"/>
              </a:solidFill>
              <a:latin typeface="Helvetica"/>
              <a:cs typeface="Helvetic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2000096"/>
            <a:ext cx="8686800" cy="34701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fontAlgn="base" hangingPunct="0">
              <a:spcBef>
                <a:spcPts val="500"/>
              </a:spcBef>
              <a:spcAft>
                <a:spcPct val="0"/>
              </a:spcAft>
              <a:buClr>
                <a:srgbClr val="0BD0D9"/>
              </a:buClr>
              <a:buSzPct val="95000"/>
              <a:buFontTx/>
              <a:buChar char="•"/>
            </a:pPr>
            <a:r>
              <a:rPr lang="en-US" altLang="en-US" sz="2400" b="1" kern="0" dirty="0">
                <a:solidFill>
                  <a:srgbClr val="000000"/>
                </a:solidFill>
                <a:latin typeface="Constantia" panose="02030602050306030303" pitchFamily="18" charset="0"/>
                <a:cs typeface="Helvetica"/>
                <a:sym typeface="Constantia" panose="02030602050306030303" pitchFamily="18" charset="0"/>
              </a:rPr>
              <a:t>Monoclonal antibodies</a:t>
            </a:r>
          </a:p>
          <a:p>
            <a:pPr marL="342900" lvl="0" indent="-342900" fontAlgn="base" hangingPunct="0">
              <a:spcBef>
                <a:spcPts val="600"/>
              </a:spcBef>
              <a:spcAft>
                <a:spcPct val="0"/>
              </a:spcAft>
              <a:buClr>
                <a:srgbClr val="0BD0D9"/>
              </a:buClr>
              <a:buSzPct val="95000"/>
              <a:buFontTx/>
              <a:buChar char="•"/>
            </a:pPr>
            <a:endParaRPr lang="en-US" altLang="en-US" sz="2400" b="1" kern="0" dirty="0">
              <a:solidFill>
                <a:srgbClr val="000000"/>
              </a:solidFill>
              <a:latin typeface="Constantia" panose="02030602050306030303" pitchFamily="18" charset="0"/>
              <a:cs typeface="Helvetica"/>
              <a:sym typeface="Constantia" panose="02030602050306030303" pitchFamily="18" charset="0"/>
            </a:endParaRPr>
          </a:p>
          <a:p>
            <a:pPr marL="342900" lvl="0" indent="-342900" fontAlgn="base" hangingPunct="0">
              <a:spcBef>
                <a:spcPts val="500"/>
              </a:spcBef>
              <a:spcAft>
                <a:spcPct val="0"/>
              </a:spcAft>
              <a:buClr>
                <a:srgbClr val="0BD0D9"/>
              </a:buClr>
              <a:buSzPct val="95000"/>
              <a:buFontTx/>
              <a:buChar char="•"/>
            </a:pPr>
            <a:r>
              <a:rPr lang="en-US" altLang="en-US" sz="2400" b="1" kern="0" dirty="0">
                <a:solidFill>
                  <a:srgbClr val="000000"/>
                </a:solidFill>
                <a:latin typeface="Constantia" panose="02030602050306030303" pitchFamily="18" charset="0"/>
                <a:cs typeface="Helvetica"/>
                <a:sym typeface="Constantia" panose="02030602050306030303" pitchFamily="18" charset="0"/>
              </a:rPr>
              <a:t>Intravenous/subcutaneous</a:t>
            </a:r>
          </a:p>
          <a:p>
            <a:pPr marL="342900" lvl="0" indent="-342900" fontAlgn="base" hangingPunct="0">
              <a:spcBef>
                <a:spcPts val="600"/>
              </a:spcBef>
              <a:spcAft>
                <a:spcPct val="0"/>
              </a:spcAft>
              <a:buClr>
                <a:srgbClr val="0BD0D9"/>
              </a:buClr>
              <a:buSzPct val="95000"/>
              <a:buFontTx/>
              <a:buChar char="•"/>
            </a:pPr>
            <a:endParaRPr lang="en-US" altLang="en-US" sz="2400" b="1" kern="0" dirty="0">
              <a:solidFill>
                <a:srgbClr val="000000"/>
              </a:solidFill>
              <a:latin typeface="Constantia" panose="02030602050306030303" pitchFamily="18" charset="0"/>
              <a:cs typeface="Helvetica"/>
              <a:sym typeface="Constantia" panose="02030602050306030303" pitchFamily="18" charset="0"/>
            </a:endParaRPr>
          </a:p>
          <a:p>
            <a:pPr marL="342900" lvl="0" indent="-342900" fontAlgn="base" hangingPunct="0">
              <a:spcBef>
                <a:spcPts val="500"/>
              </a:spcBef>
              <a:spcAft>
                <a:spcPct val="0"/>
              </a:spcAft>
              <a:buClr>
                <a:srgbClr val="0BD0D9"/>
              </a:buClr>
              <a:buSzPct val="95000"/>
              <a:buFontTx/>
              <a:buChar char="•"/>
            </a:pPr>
            <a:r>
              <a:rPr lang="en-US" altLang="en-US" sz="2400" b="1" kern="0" dirty="0">
                <a:solidFill>
                  <a:srgbClr val="000000"/>
                </a:solidFill>
                <a:latin typeface="Constantia" panose="02030602050306030303" pitchFamily="18" charset="0"/>
                <a:cs typeface="Helvetica"/>
                <a:sym typeface="Constantia" panose="02030602050306030303" pitchFamily="18" charset="0"/>
              </a:rPr>
              <a:t>Potential for infusion reactions</a:t>
            </a:r>
          </a:p>
          <a:p>
            <a:pPr marL="342900" lvl="0" indent="-342900" fontAlgn="base" hangingPunct="0">
              <a:spcBef>
                <a:spcPts val="600"/>
              </a:spcBef>
              <a:spcAft>
                <a:spcPct val="0"/>
              </a:spcAft>
              <a:buClr>
                <a:srgbClr val="0BD0D9"/>
              </a:buClr>
              <a:buSzPct val="95000"/>
              <a:buFontTx/>
              <a:buChar char="•"/>
            </a:pPr>
            <a:endParaRPr lang="en-US" altLang="en-US" sz="2400" b="1" kern="0" dirty="0">
              <a:solidFill>
                <a:srgbClr val="000000"/>
              </a:solidFill>
              <a:latin typeface="Constantia" panose="02030602050306030303" pitchFamily="18" charset="0"/>
              <a:cs typeface="Helvetica"/>
              <a:sym typeface="Constantia" panose="02030602050306030303" pitchFamily="18" charset="0"/>
            </a:endParaRPr>
          </a:p>
          <a:p>
            <a:pPr marL="342900" lvl="0" indent="-342900" fontAlgn="base" hangingPunct="0">
              <a:spcBef>
                <a:spcPts val="500"/>
              </a:spcBef>
              <a:spcAft>
                <a:spcPct val="0"/>
              </a:spcAft>
              <a:buClr>
                <a:srgbClr val="0BD0D9"/>
              </a:buClr>
              <a:buSzPct val="95000"/>
              <a:buFontTx/>
              <a:buChar char="•"/>
            </a:pPr>
            <a:r>
              <a:rPr lang="en-US" altLang="en-US" sz="2400" b="1" kern="0" dirty="0">
                <a:solidFill>
                  <a:srgbClr val="000000"/>
                </a:solidFill>
                <a:latin typeface="Constantia" panose="02030602050306030303" pitchFamily="18" charset="0"/>
                <a:cs typeface="Helvetica"/>
                <a:sym typeface="Constantia" panose="02030602050306030303" pitchFamily="18" charset="0"/>
              </a:rPr>
              <a:t>Examples: tositumomab, rituximab, trastuzumab, panitumumab, bevacizumab</a:t>
            </a:r>
            <a:endParaRPr lang="en-US" altLang="en-US" sz="1200" kern="0" dirty="0">
              <a:solidFill>
                <a:srgbClr val="000000"/>
              </a:solidFill>
              <a:latin typeface="Helvetica"/>
              <a:cs typeface="Helvetica"/>
              <a:sym typeface="Helvetica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6211669"/>
            <a:ext cx="91932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hlinkClick r:id="rId3"/>
              </a:rPr>
              <a:t>http://</a:t>
            </a:r>
            <a:r>
              <a:rPr lang="en-US" sz="1200" dirty="0" smtClean="0">
                <a:hlinkClick r:id="rId3"/>
              </a:rPr>
              <a:t>www.ama-assn.org/ama/pub/physician-resources/medical-science/</a:t>
            </a:r>
          </a:p>
          <a:p>
            <a:r>
              <a:rPr lang="en-US" sz="1200" dirty="0" smtClean="0">
                <a:hlinkClick r:id="rId3"/>
              </a:rPr>
              <a:t>united-states-</a:t>
            </a:r>
            <a:r>
              <a:rPr lang="en-US" sz="1200" dirty="0" smtClean="0"/>
              <a:t>adopted-names-council/naming-guidelines/naming-biologics</a:t>
            </a:r>
          </a:p>
          <a:p>
            <a:r>
              <a:rPr lang="en-US" sz="1200" dirty="0" smtClean="0"/>
              <a:t>/monoclonal-antibodies.page</a:t>
            </a:r>
            <a:endParaRPr lang="en-US" sz="1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638" y="-479"/>
            <a:ext cx="9145276" cy="6858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878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152400"/>
            <a:ext cx="8724900" cy="5722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4000" b="1" dirty="0">
                <a:solidFill>
                  <a:srgbClr val="04617B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What does the name mean?</a:t>
            </a:r>
            <a:br>
              <a:rPr lang="en-US" altLang="en-US" sz="4000" b="1" dirty="0">
                <a:solidFill>
                  <a:srgbClr val="04617B"/>
                </a:solidFill>
                <a:latin typeface="Calibri" panose="020F0502020204030204" pitchFamily="34" charset="0"/>
                <a:sym typeface="Calibri" panose="020F0502020204030204" pitchFamily="34" charset="0"/>
              </a:rPr>
            </a:br>
            <a:r>
              <a:rPr lang="en-US" altLang="en-US" sz="4000" b="1" dirty="0">
                <a:solidFill>
                  <a:srgbClr val="FF000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Monoclonal antibody = </a:t>
            </a:r>
            <a:r>
              <a:rPr lang="en-US" altLang="en-US" sz="4000" b="1" dirty="0" smtClean="0">
                <a:solidFill>
                  <a:srgbClr val="FF000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mab</a:t>
            </a:r>
          </a:p>
          <a:p>
            <a:pPr marL="457200" lvl="0" indent="-457200" fontAlgn="base" hangingPunct="0">
              <a:spcBef>
                <a:spcPts val="6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Arial" panose="020B0604020202020204" pitchFamily="34" charset="0"/>
              <a:buChar char="•"/>
              <a:defRPr/>
            </a:pPr>
            <a:endParaRPr lang="en-US" altLang="en-US" sz="2000" b="1" kern="0" dirty="0" smtClean="0">
              <a:solidFill>
                <a:srgbClr val="000000"/>
              </a:solidFill>
              <a:latin typeface="Constantia" pitchFamily="18" charset="0"/>
              <a:ea typeface="Constantia" pitchFamily="18" charset="0"/>
              <a:cs typeface="Constantia" pitchFamily="18" charset="0"/>
              <a:sym typeface="Constantia" pitchFamily="18" charset="0"/>
            </a:endParaRPr>
          </a:p>
          <a:p>
            <a:pPr marL="457200" lvl="0" indent="-457200" fontAlgn="base" hangingPunct="0">
              <a:spcBef>
                <a:spcPts val="6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Arial" panose="020B0604020202020204" pitchFamily="34" charset="0"/>
              <a:buChar char="•"/>
              <a:defRPr/>
            </a:pPr>
            <a:r>
              <a:rPr lang="en-US" altLang="en-US" sz="2000" b="1" kern="0" dirty="0" smtClean="0">
                <a:solidFill>
                  <a:srgbClr val="000000"/>
                </a:solidFill>
                <a:latin typeface="Constantia" pitchFamily="18" charset="0"/>
                <a:ea typeface="Constantia" pitchFamily="18" charset="0"/>
                <a:cs typeface="Constantia" pitchFamily="18" charset="0"/>
                <a:sym typeface="Constantia" pitchFamily="18" charset="0"/>
              </a:rPr>
              <a:t>tositu</a:t>
            </a:r>
            <a:r>
              <a:rPr lang="en-US" altLang="en-US" sz="2000" b="1" kern="0" dirty="0" smtClean="0">
                <a:solidFill>
                  <a:srgbClr val="FF0000"/>
                </a:solidFill>
                <a:latin typeface="Constantia" pitchFamily="18" charset="0"/>
                <a:ea typeface="Constantia" pitchFamily="18" charset="0"/>
                <a:cs typeface="Constantia" pitchFamily="18" charset="0"/>
                <a:sym typeface="Constantia" pitchFamily="18" charset="0"/>
              </a:rPr>
              <a:t>mo</a:t>
            </a:r>
            <a:r>
              <a:rPr lang="en-US" altLang="en-US" sz="2000" b="1" kern="0" dirty="0" smtClean="0">
                <a:solidFill>
                  <a:srgbClr val="000000"/>
                </a:solidFill>
                <a:latin typeface="Constantia" pitchFamily="18" charset="0"/>
                <a:ea typeface="Constantia" pitchFamily="18" charset="0"/>
                <a:cs typeface="Constantia" pitchFamily="18" charset="0"/>
                <a:sym typeface="Constantia" pitchFamily="18" charset="0"/>
              </a:rPr>
              <a:t>mab and iodine 131</a:t>
            </a:r>
          </a:p>
          <a:p>
            <a:pPr marL="735013" lvl="1" indent="-342900" fontAlgn="base" hangingPunct="0">
              <a:spcBef>
                <a:spcPts val="400"/>
              </a:spcBef>
              <a:spcAft>
                <a:spcPct val="0"/>
              </a:spcAft>
              <a:buClr>
                <a:srgbClr val="0BD0D9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2000" b="1" kern="0" dirty="0" smtClean="0">
                <a:solidFill>
                  <a:srgbClr val="FF0000"/>
                </a:solidFill>
                <a:latin typeface="Constantia" pitchFamily="18" charset="0"/>
                <a:ea typeface="Constantia" pitchFamily="18" charset="0"/>
                <a:cs typeface="Constantia" pitchFamily="18" charset="0"/>
                <a:sym typeface="Constantia" pitchFamily="18" charset="0"/>
              </a:rPr>
              <a:t>mo </a:t>
            </a:r>
            <a:r>
              <a:rPr lang="en-US" altLang="en-US" sz="2000" b="1" kern="0" dirty="0">
                <a:solidFill>
                  <a:srgbClr val="FF0000"/>
                </a:solidFill>
                <a:latin typeface="Constantia" pitchFamily="18" charset="0"/>
                <a:ea typeface="Constantia" pitchFamily="18" charset="0"/>
                <a:cs typeface="Constantia" pitchFamily="18" charset="0"/>
                <a:sym typeface="Constantia" pitchFamily="18" charset="0"/>
              </a:rPr>
              <a:t>= mouse</a:t>
            </a:r>
            <a:endParaRPr lang="en-US" altLang="en-US" sz="2400" kern="0" dirty="0">
              <a:solidFill>
                <a:srgbClr val="000000"/>
              </a:solidFill>
              <a:latin typeface="Constantia" pitchFamily="18" charset="0"/>
              <a:ea typeface="Constantia" pitchFamily="18" charset="0"/>
              <a:cs typeface="Constantia" pitchFamily="18" charset="0"/>
              <a:sym typeface="Constantia" pitchFamily="18" charset="0"/>
            </a:endParaRPr>
          </a:p>
          <a:p>
            <a:pPr marL="735013" lvl="1" indent="-342900" fontAlgn="base" hangingPunct="0">
              <a:spcBef>
                <a:spcPts val="500"/>
              </a:spcBef>
              <a:spcAft>
                <a:spcPct val="0"/>
              </a:spcAft>
              <a:buClr>
                <a:srgbClr val="0BD0D9"/>
              </a:buClr>
              <a:buFont typeface="Arial" panose="020B0604020202020204" pitchFamily="34" charset="0"/>
              <a:buChar char="•"/>
              <a:defRPr/>
            </a:pPr>
            <a:endParaRPr lang="en-US" altLang="en-US" sz="2000" b="1" kern="0" dirty="0">
              <a:solidFill>
                <a:srgbClr val="FFFF00"/>
              </a:solidFill>
              <a:latin typeface="Constantia" pitchFamily="18" charset="0"/>
              <a:ea typeface="Constantia" pitchFamily="18" charset="0"/>
              <a:cs typeface="Constantia" pitchFamily="18" charset="0"/>
              <a:sym typeface="Constantia" pitchFamily="18" charset="0"/>
            </a:endParaRPr>
          </a:p>
          <a:p>
            <a:pPr marL="342900" lvl="0" indent="-342900" fontAlgn="base" hangingPunct="0">
              <a:spcBef>
                <a:spcPts val="4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Arial" panose="020B0604020202020204" pitchFamily="34" charset="0"/>
              <a:buChar char="•"/>
              <a:defRPr/>
            </a:pPr>
            <a:r>
              <a:rPr lang="en-US" altLang="en-US" sz="2000" b="1" kern="0" dirty="0" smtClean="0">
                <a:solidFill>
                  <a:srgbClr val="000000"/>
                </a:solidFill>
                <a:latin typeface="Constantia" pitchFamily="18" charset="0"/>
                <a:ea typeface="Constantia" pitchFamily="18" charset="0"/>
                <a:cs typeface="Constantia" pitchFamily="18" charset="0"/>
                <a:sym typeface="Constantia" pitchFamily="18" charset="0"/>
              </a:rPr>
              <a:t> ritu</a:t>
            </a:r>
            <a:r>
              <a:rPr lang="en-US" altLang="en-US" sz="2000" b="1" kern="0" dirty="0" smtClean="0">
                <a:solidFill>
                  <a:srgbClr val="FF0000"/>
                </a:solidFill>
                <a:latin typeface="Constantia" pitchFamily="18" charset="0"/>
                <a:ea typeface="Constantia" pitchFamily="18" charset="0"/>
                <a:cs typeface="Constantia" pitchFamily="18" charset="0"/>
                <a:sym typeface="Constantia" pitchFamily="18" charset="0"/>
              </a:rPr>
              <a:t>xi</a:t>
            </a:r>
            <a:r>
              <a:rPr lang="en-US" altLang="en-US" sz="2000" b="1" kern="0" dirty="0" smtClean="0">
                <a:solidFill>
                  <a:srgbClr val="000000"/>
                </a:solidFill>
                <a:latin typeface="Constantia" pitchFamily="18" charset="0"/>
                <a:ea typeface="Constantia" pitchFamily="18" charset="0"/>
                <a:cs typeface="Constantia" pitchFamily="18" charset="0"/>
                <a:sym typeface="Constantia" pitchFamily="18" charset="0"/>
              </a:rPr>
              <a:t>mab</a:t>
            </a:r>
          </a:p>
          <a:p>
            <a:pPr marL="735013" lvl="1" indent="-342900" fontAlgn="base" hangingPunct="0">
              <a:spcBef>
                <a:spcPts val="400"/>
              </a:spcBef>
              <a:spcAft>
                <a:spcPct val="0"/>
              </a:spcAft>
              <a:buClr>
                <a:srgbClr val="0BD0D9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2000" b="1" kern="0" dirty="0" smtClean="0">
                <a:solidFill>
                  <a:srgbClr val="FF0000"/>
                </a:solidFill>
                <a:latin typeface="Constantia" pitchFamily="18" charset="0"/>
                <a:ea typeface="Constantia" pitchFamily="18" charset="0"/>
                <a:cs typeface="Constantia" pitchFamily="18" charset="0"/>
                <a:sym typeface="Constantia" pitchFamily="18" charset="0"/>
              </a:rPr>
              <a:t>xi </a:t>
            </a:r>
            <a:r>
              <a:rPr lang="en-US" altLang="en-US" sz="2000" b="1" kern="0" dirty="0">
                <a:solidFill>
                  <a:srgbClr val="FF0000"/>
                </a:solidFill>
                <a:latin typeface="Constantia" pitchFamily="18" charset="0"/>
                <a:ea typeface="Constantia" pitchFamily="18" charset="0"/>
                <a:cs typeface="Constantia" pitchFamily="18" charset="0"/>
                <a:sym typeface="Constantia" pitchFamily="18" charset="0"/>
              </a:rPr>
              <a:t>= chimeric or cross between mouse and human</a:t>
            </a:r>
            <a:endParaRPr lang="en-US" altLang="en-US" sz="2400" kern="0" dirty="0">
              <a:solidFill>
                <a:srgbClr val="000000"/>
              </a:solidFill>
              <a:latin typeface="Constantia" pitchFamily="18" charset="0"/>
              <a:ea typeface="Constantia" pitchFamily="18" charset="0"/>
              <a:cs typeface="Constantia" pitchFamily="18" charset="0"/>
              <a:sym typeface="Constantia" pitchFamily="18" charset="0"/>
            </a:endParaRPr>
          </a:p>
          <a:p>
            <a:pPr marL="735013" lvl="1" indent="-342900" fontAlgn="base" hangingPunct="0">
              <a:spcBef>
                <a:spcPts val="500"/>
              </a:spcBef>
              <a:spcAft>
                <a:spcPct val="0"/>
              </a:spcAft>
              <a:buClr>
                <a:srgbClr val="0BD0D9"/>
              </a:buClr>
              <a:buFont typeface="Arial" panose="020B0604020202020204" pitchFamily="34" charset="0"/>
              <a:buChar char="•"/>
              <a:defRPr/>
            </a:pPr>
            <a:endParaRPr lang="en-US" altLang="en-US" sz="2000" b="1" kern="0" dirty="0">
              <a:solidFill>
                <a:srgbClr val="FFFF00"/>
              </a:solidFill>
              <a:latin typeface="Constantia" pitchFamily="18" charset="0"/>
              <a:ea typeface="Constantia" pitchFamily="18" charset="0"/>
              <a:cs typeface="Constantia" pitchFamily="18" charset="0"/>
              <a:sym typeface="Constantia" pitchFamily="18" charset="0"/>
            </a:endParaRPr>
          </a:p>
          <a:p>
            <a:pPr marL="342900" lvl="0" indent="-342900" fontAlgn="base" hangingPunct="0">
              <a:spcBef>
                <a:spcPts val="4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Arial" panose="020B0604020202020204" pitchFamily="34" charset="0"/>
              <a:buChar char="•"/>
              <a:defRPr/>
            </a:pPr>
            <a:r>
              <a:rPr lang="en-US" altLang="en-US" sz="2000" b="1" kern="0" dirty="0">
                <a:solidFill>
                  <a:srgbClr val="000000"/>
                </a:solidFill>
                <a:latin typeface="Constantia" pitchFamily="18" charset="0"/>
                <a:ea typeface="Constantia" pitchFamily="18" charset="0"/>
                <a:cs typeface="Constantia" pitchFamily="18" charset="0"/>
                <a:sym typeface="Constantia" pitchFamily="18" charset="0"/>
              </a:rPr>
              <a:t> trastu</a:t>
            </a:r>
            <a:r>
              <a:rPr lang="en-US" altLang="en-US" sz="2000" b="1" kern="0" dirty="0">
                <a:solidFill>
                  <a:srgbClr val="FF0000"/>
                </a:solidFill>
                <a:latin typeface="Constantia" pitchFamily="18" charset="0"/>
                <a:ea typeface="Constantia" pitchFamily="18" charset="0"/>
                <a:cs typeface="Constantia" pitchFamily="18" charset="0"/>
                <a:sym typeface="Constantia" pitchFamily="18" charset="0"/>
              </a:rPr>
              <a:t>zu</a:t>
            </a:r>
            <a:r>
              <a:rPr lang="en-US" altLang="en-US" sz="2000" b="1" kern="0" dirty="0">
                <a:solidFill>
                  <a:srgbClr val="000000"/>
                </a:solidFill>
                <a:latin typeface="Constantia" pitchFamily="18" charset="0"/>
                <a:ea typeface="Constantia" pitchFamily="18" charset="0"/>
                <a:cs typeface="Constantia" pitchFamily="18" charset="0"/>
                <a:sym typeface="Constantia" pitchFamily="18" charset="0"/>
              </a:rPr>
              <a:t>mab,  bevaci</a:t>
            </a:r>
            <a:r>
              <a:rPr lang="en-US" altLang="en-US" sz="2000" b="1" kern="0" dirty="0">
                <a:solidFill>
                  <a:srgbClr val="FF0000"/>
                </a:solidFill>
                <a:latin typeface="Constantia" pitchFamily="18" charset="0"/>
                <a:ea typeface="Constantia" pitchFamily="18" charset="0"/>
                <a:cs typeface="Constantia" pitchFamily="18" charset="0"/>
                <a:sym typeface="Constantia" pitchFamily="18" charset="0"/>
              </a:rPr>
              <a:t>zu</a:t>
            </a:r>
            <a:r>
              <a:rPr lang="en-US" altLang="en-US" sz="2000" b="1" kern="0" dirty="0">
                <a:solidFill>
                  <a:srgbClr val="000000"/>
                </a:solidFill>
                <a:latin typeface="Constantia" pitchFamily="18" charset="0"/>
                <a:ea typeface="Constantia" pitchFamily="18" charset="0"/>
                <a:cs typeface="Constantia" pitchFamily="18" charset="0"/>
                <a:sym typeface="Constantia" pitchFamily="18" charset="0"/>
              </a:rPr>
              <a:t>mab</a:t>
            </a:r>
          </a:p>
          <a:p>
            <a:pPr marL="735013" lvl="1" indent="-342900" fontAlgn="base" hangingPunct="0">
              <a:spcBef>
                <a:spcPts val="400"/>
              </a:spcBef>
              <a:spcAft>
                <a:spcPct val="0"/>
              </a:spcAft>
              <a:buClr>
                <a:srgbClr val="0BD0D9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2000" b="1" kern="0" dirty="0">
                <a:solidFill>
                  <a:srgbClr val="FF0000"/>
                </a:solidFill>
                <a:latin typeface="Constantia" pitchFamily="18" charset="0"/>
                <a:ea typeface="Constantia" pitchFamily="18" charset="0"/>
                <a:cs typeface="Constantia" pitchFamily="18" charset="0"/>
                <a:sym typeface="Constantia" pitchFamily="18" charset="0"/>
              </a:rPr>
              <a:t>zu = humanized</a:t>
            </a:r>
            <a:endParaRPr lang="en-US" altLang="en-US" sz="2400" kern="0" dirty="0">
              <a:solidFill>
                <a:srgbClr val="000000"/>
              </a:solidFill>
              <a:latin typeface="Constantia" pitchFamily="18" charset="0"/>
              <a:ea typeface="Constantia" pitchFamily="18" charset="0"/>
              <a:cs typeface="Constantia" pitchFamily="18" charset="0"/>
              <a:sym typeface="Constantia" pitchFamily="18" charset="0"/>
            </a:endParaRPr>
          </a:p>
          <a:p>
            <a:pPr marL="735013" lvl="1" indent="-342900" fontAlgn="base" hangingPunct="0">
              <a:spcBef>
                <a:spcPts val="500"/>
              </a:spcBef>
              <a:spcAft>
                <a:spcPct val="0"/>
              </a:spcAft>
              <a:buClr>
                <a:srgbClr val="0BD0D9"/>
              </a:buClr>
              <a:buFont typeface="Arial" panose="020B0604020202020204" pitchFamily="34" charset="0"/>
              <a:buChar char="•"/>
              <a:defRPr/>
            </a:pPr>
            <a:endParaRPr lang="en-US" altLang="en-US" sz="2000" b="1" kern="0" dirty="0">
              <a:solidFill>
                <a:srgbClr val="FFFF00"/>
              </a:solidFill>
              <a:latin typeface="Constantia" pitchFamily="18" charset="0"/>
              <a:ea typeface="Constantia" pitchFamily="18" charset="0"/>
              <a:cs typeface="Constantia" pitchFamily="18" charset="0"/>
              <a:sym typeface="Constantia" pitchFamily="18" charset="0"/>
            </a:endParaRPr>
          </a:p>
          <a:p>
            <a:pPr marL="342900" lvl="0" indent="-342900" fontAlgn="base" hangingPunct="0">
              <a:spcBef>
                <a:spcPts val="4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Arial" panose="020B0604020202020204" pitchFamily="34" charset="0"/>
              <a:buChar char="•"/>
              <a:defRPr/>
            </a:pPr>
            <a:r>
              <a:rPr lang="en-US" altLang="en-US" sz="2000" b="1" kern="0" dirty="0">
                <a:solidFill>
                  <a:srgbClr val="000000"/>
                </a:solidFill>
                <a:latin typeface="Constantia" pitchFamily="18" charset="0"/>
                <a:ea typeface="Constantia" pitchFamily="18" charset="0"/>
                <a:cs typeface="Constantia" pitchFamily="18" charset="0"/>
                <a:sym typeface="Constantia" pitchFamily="18" charset="0"/>
              </a:rPr>
              <a:t> panitum</a:t>
            </a:r>
            <a:r>
              <a:rPr lang="en-US" altLang="en-US" sz="2000" b="1" kern="0" dirty="0">
                <a:solidFill>
                  <a:srgbClr val="FF0000"/>
                </a:solidFill>
                <a:latin typeface="Constantia" pitchFamily="18" charset="0"/>
                <a:ea typeface="Constantia" pitchFamily="18" charset="0"/>
                <a:cs typeface="Constantia" pitchFamily="18" charset="0"/>
                <a:sym typeface="Constantia" pitchFamily="18" charset="0"/>
              </a:rPr>
              <a:t>u</a:t>
            </a:r>
            <a:r>
              <a:rPr lang="en-US" altLang="en-US" sz="2000" b="1" kern="0" dirty="0">
                <a:solidFill>
                  <a:srgbClr val="000000"/>
                </a:solidFill>
                <a:latin typeface="Constantia" pitchFamily="18" charset="0"/>
                <a:ea typeface="Constantia" pitchFamily="18" charset="0"/>
                <a:cs typeface="Constantia" pitchFamily="18" charset="0"/>
                <a:sym typeface="Constantia" pitchFamily="18" charset="0"/>
              </a:rPr>
              <a:t>mab</a:t>
            </a:r>
          </a:p>
          <a:p>
            <a:pPr marL="735013" lvl="1" indent="-342900" fontAlgn="base" hangingPunct="0">
              <a:spcBef>
                <a:spcPts val="400"/>
              </a:spcBef>
              <a:spcAft>
                <a:spcPct val="0"/>
              </a:spcAft>
              <a:buClr>
                <a:srgbClr val="0BD0D9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2000" b="1" kern="0" dirty="0">
                <a:solidFill>
                  <a:srgbClr val="FF0000"/>
                </a:solidFill>
                <a:latin typeface="Constantia" pitchFamily="18" charset="0"/>
                <a:ea typeface="Constantia" pitchFamily="18" charset="0"/>
                <a:cs typeface="Constantia" pitchFamily="18" charset="0"/>
                <a:sym typeface="Constantia" pitchFamily="18" charset="0"/>
              </a:rPr>
              <a:t>u = fully human </a:t>
            </a:r>
            <a:endParaRPr lang="en-US" sz="4000" b="1" dirty="0">
              <a:solidFill>
                <a:schemeClr val="accent1"/>
              </a:solidFill>
              <a:latin typeface="Helvetica"/>
              <a:cs typeface="Helvetic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6183868"/>
            <a:ext cx="632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200" dirty="0">
                <a:solidFill>
                  <a:prstClr val="black"/>
                </a:solidFill>
                <a:hlinkClick r:id="rId3"/>
              </a:rPr>
              <a:t>http://www.ama-assn.org/ama/pub/physician-resources/medical-science/</a:t>
            </a:r>
          </a:p>
          <a:p>
            <a:pPr lvl="0"/>
            <a:r>
              <a:rPr lang="en-US" sz="1200" dirty="0">
                <a:solidFill>
                  <a:prstClr val="black"/>
                </a:solidFill>
                <a:hlinkClick r:id="rId3"/>
              </a:rPr>
              <a:t>united-states-</a:t>
            </a:r>
            <a:r>
              <a:rPr lang="en-US" sz="1200" dirty="0">
                <a:solidFill>
                  <a:prstClr val="black"/>
                </a:solidFill>
              </a:rPr>
              <a:t>adopted-names-council/naming-guidelines/naming-biologics</a:t>
            </a:r>
          </a:p>
          <a:p>
            <a:pPr lvl="0"/>
            <a:r>
              <a:rPr lang="en-US" sz="1200" dirty="0">
                <a:solidFill>
                  <a:prstClr val="black"/>
                </a:solidFill>
              </a:rPr>
              <a:t>/monoclonal-antibodies.page</a:t>
            </a:r>
          </a:p>
        </p:txBody>
      </p:sp>
    </p:spTree>
    <p:extLst>
      <p:ext uri="{BB962C8B-B14F-4D97-AF65-F5344CB8AC3E}">
        <p14:creationId xmlns:p14="http://schemas.microsoft.com/office/powerpoint/2010/main" val="3779757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744" y="0"/>
            <a:ext cx="9144000" cy="6858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76200" y="76200"/>
            <a:ext cx="8991600" cy="1698625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1"/>
                </a:solidFill>
                <a:latin typeface="Helvetica"/>
                <a:cs typeface="Helvetica"/>
              </a:rPr>
              <a:t/>
            </a:r>
            <a:br>
              <a:rPr lang="en-US" b="1" dirty="0" smtClean="0">
                <a:solidFill>
                  <a:schemeClr val="accent1"/>
                </a:solidFill>
                <a:latin typeface="Helvetica"/>
                <a:cs typeface="Helvetica"/>
              </a:rPr>
            </a:br>
            <a:r>
              <a:rPr lang="en-US" b="1" dirty="0" smtClean="0">
                <a:solidFill>
                  <a:schemeClr val="accent1"/>
                </a:solidFill>
                <a:latin typeface="Helvetica"/>
                <a:cs typeface="Helvetica"/>
              </a:rPr>
              <a:t>What does the name mean?</a:t>
            </a:r>
            <a:r>
              <a:rPr lang="en-US" b="1" dirty="0">
                <a:solidFill>
                  <a:schemeClr val="accent1"/>
                </a:solidFill>
                <a:latin typeface="Helvetica"/>
                <a:cs typeface="Helvetica"/>
              </a:rPr>
              <a:t/>
            </a:r>
            <a:br>
              <a:rPr lang="en-US" b="1" dirty="0">
                <a:solidFill>
                  <a:schemeClr val="accent1"/>
                </a:solidFill>
                <a:latin typeface="Helvetica"/>
                <a:cs typeface="Helvetica"/>
              </a:rPr>
            </a:br>
            <a:endParaRPr lang="en-US" b="1" dirty="0">
              <a:solidFill>
                <a:schemeClr val="accent1"/>
              </a:solidFill>
              <a:latin typeface="Helvetica"/>
              <a:cs typeface="Helvetica"/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381000" y="1774825"/>
            <a:ext cx="8001000" cy="4168775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</a:rPr>
              <a:t>t</a:t>
            </a:r>
            <a:r>
              <a:rPr lang="en-US" sz="28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 or tu = tumor</a:t>
            </a:r>
          </a:p>
          <a:p>
            <a:r>
              <a:rPr lang="en-US" sz="28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tras</a:t>
            </a:r>
            <a:r>
              <a:rPr lang="en-US" sz="28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tu</a:t>
            </a:r>
            <a:r>
              <a:rPr lang="en-US" sz="28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zumab</a:t>
            </a:r>
          </a:p>
          <a:p>
            <a:endParaRPr lang="en-US" sz="28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r>
              <a:rPr lang="en-US" sz="28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ci = circulatory</a:t>
            </a:r>
          </a:p>
          <a:p>
            <a:r>
              <a:rPr lang="en-US" sz="28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beva</a:t>
            </a:r>
            <a:r>
              <a:rPr lang="en-US" sz="28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ci</a:t>
            </a:r>
            <a:r>
              <a:rPr lang="en-US" sz="28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zumab</a:t>
            </a:r>
          </a:p>
          <a:p>
            <a:endParaRPr lang="en-US" sz="28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r>
              <a:rPr lang="en-US" sz="28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li or l = immunomodulator</a:t>
            </a:r>
          </a:p>
          <a:p>
            <a:r>
              <a:rPr lang="en-US" sz="28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ipi</a:t>
            </a:r>
            <a:r>
              <a:rPr lang="en-US" sz="28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li</a:t>
            </a:r>
            <a:r>
              <a:rPr lang="en-US" sz="28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mumab</a:t>
            </a:r>
            <a:endParaRPr lang="en-US" sz="2800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6172200"/>
            <a:ext cx="54130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200" dirty="0">
                <a:solidFill>
                  <a:prstClr val="black"/>
                </a:solidFill>
                <a:hlinkClick r:id="rId3"/>
              </a:rPr>
              <a:t>http://www.ama-assn.org/ama/pub/physician-resources/medical-science/</a:t>
            </a:r>
          </a:p>
          <a:p>
            <a:pPr lvl="0"/>
            <a:r>
              <a:rPr lang="en-US" sz="1200" dirty="0">
                <a:solidFill>
                  <a:prstClr val="black"/>
                </a:solidFill>
                <a:hlinkClick r:id="rId3"/>
              </a:rPr>
              <a:t>united-states-</a:t>
            </a:r>
            <a:r>
              <a:rPr lang="en-US" sz="1200" dirty="0">
                <a:solidFill>
                  <a:prstClr val="black"/>
                </a:solidFill>
              </a:rPr>
              <a:t>adopted-names-council/naming-guidelines/naming-biologics</a:t>
            </a:r>
          </a:p>
          <a:p>
            <a:pPr lvl="0"/>
            <a:r>
              <a:rPr lang="en-US" sz="1200" dirty="0">
                <a:solidFill>
                  <a:prstClr val="black"/>
                </a:solidFill>
              </a:rPr>
              <a:t>/monoclonal-antibodies.page</a:t>
            </a:r>
          </a:p>
        </p:txBody>
      </p:sp>
    </p:spTree>
    <p:extLst>
      <p:ext uri="{BB962C8B-B14F-4D97-AF65-F5344CB8AC3E}">
        <p14:creationId xmlns:p14="http://schemas.microsoft.com/office/powerpoint/2010/main" val="400656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744" y="0"/>
            <a:ext cx="9144000" cy="6858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76200" y="76200"/>
            <a:ext cx="8991600" cy="1698625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1"/>
                </a:solidFill>
                <a:latin typeface="Helvetica"/>
                <a:cs typeface="Helvetica"/>
              </a:rPr>
              <a:t/>
            </a:r>
            <a:br>
              <a:rPr lang="en-US" b="1" dirty="0" smtClean="0">
                <a:solidFill>
                  <a:schemeClr val="accent1"/>
                </a:solidFill>
                <a:latin typeface="Helvetica"/>
                <a:cs typeface="Helvetica"/>
              </a:rPr>
            </a:br>
            <a:r>
              <a:rPr lang="en-US" b="1" dirty="0" smtClean="0">
                <a:solidFill>
                  <a:schemeClr val="accent1"/>
                </a:solidFill>
                <a:latin typeface="Helvetica"/>
                <a:cs typeface="Helvetica"/>
              </a:rPr>
              <a:t>What does the name mean?</a:t>
            </a:r>
            <a:r>
              <a:rPr lang="en-US" b="1" dirty="0">
                <a:solidFill>
                  <a:schemeClr val="accent1"/>
                </a:solidFill>
                <a:latin typeface="Helvetica"/>
                <a:cs typeface="Helvetica"/>
              </a:rPr>
              <a:t/>
            </a:r>
            <a:br>
              <a:rPr lang="en-US" b="1" dirty="0">
                <a:solidFill>
                  <a:schemeClr val="accent1"/>
                </a:solidFill>
                <a:latin typeface="Helvetica"/>
                <a:cs typeface="Helvetica"/>
              </a:rPr>
            </a:br>
            <a:endParaRPr lang="en-US" b="1" dirty="0">
              <a:solidFill>
                <a:schemeClr val="accent1"/>
              </a:solidFill>
              <a:latin typeface="Helvetica"/>
              <a:cs typeface="Helvetica"/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381000" y="1524000"/>
            <a:ext cx="8001000" cy="4168775"/>
          </a:xfrm>
        </p:spPr>
        <p:txBody>
          <a:bodyPr>
            <a:no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One or two words added to name indicates it is a conjugated monoclonal antibody. May be combined with: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2800" b="1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Radioactive particle</a:t>
            </a:r>
            <a:r>
              <a:rPr lang="en-US" sz="24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: ibritumomab </a:t>
            </a:r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</a:rPr>
              <a:t>tiuxetan </a:t>
            </a:r>
            <a:endParaRPr lang="en-US" sz="2400" b="1" dirty="0" smtClean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marL="914400" lvl="1" indent="-457200" algn="l">
              <a:buFont typeface="Arial" panose="020B0604020202020204" pitchFamily="34" charset="0"/>
              <a:buChar char="•"/>
            </a:pPr>
            <a:endParaRPr lang="en-US" sz="24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Drug</a:t>
            </a:r>
            <a:r>
              <a:rPr lang="en-US" sz="24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 (antibody-drug conjugate): ado-trastuzumab </a:t>
            </a:r>
            <a:r>
              <a:rPr lang="en-US" sz="24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emtansine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endParaRPr lang="en-US" sz="2400" b="1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914400" lvl="1" indent="-457200" algn="l">
              <a:buFont typeface="Arial" panose="020B0604020202020204" pitchFamily="34" charset="0"/>
              <a:buChar char="•"/>
            </a:pPr>
            <a:endParaRPr lang="en-US" sz="24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914400" lvl="1" indent="-457200" algn="l">
              <a:buFont typeface="Arial" panose="020B0604020202020204" pitchFamily="34" charset="0"/>
              <a:buChar char="•"/>
            </a:pPr>
            <a:endParaRPr lang="en-US" sz="2400" b="1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914400" lvl="1" indent="-457200" algn="l">
              <a:buFont typeface="Arial" panose="020B0604020202020204" pitchFamily="34" charset="0"/>
              <a:buChar char="•"/>
            </a:pPr>
            <a:endParaRPr lang="en-US" sz="24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914400" lvl="1" indent="-457200" algn="l">
              <a:buFont typeface="Arial" panose="020B0604020202020204" pitchFamily="34" charset="0"/>
              <a:buChar char="•"/>
            </a:pPr>
            <a:endParaRPr lang="en-US" sz="24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914400" lvl="1" indent="-457200" algn="l">
              <a:buFont typeface="Arial" panose="020B0604020202020204" pitchFamily="34" charset="0"/>
              <a:buChar char="•"/>
            </a:pPr>
            <a:endParaRPr lang="en-US" sz="2400" b="1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algn="l"/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</a:rPr>
              <a:t>	</a:t>
            </a:r>
            <a:endParaRPr lang="en-US" sz="2800" b="1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algn="l"/>
            <a:endParaRPr lang="en-US" sz="2800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6172200"/>
            <a:ext cx="54130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200" dirty="0">
                <a:solidFill>
                  <a:prstClr val="black"/>
                </a:solidFill>
                <a:hlinkClick r:id="rId3"/>
              </a:rPr>
              <a:t>http://www.ama-assn.org/ama/pub/physician-resources/medical-science/</a:t>
            </a:r>
          </a:p>
          <a:p>
            <a:pPr lvl="0"/>
            <a:r>
              <a:rPr lang="en-US" sz="1200" dirty="0">
                <a:solidFill>
                  <a:prstClr val="black"/>
                </a:solidFill>
                <a:hlinkClick r:id="rId3"/>
              </a:rPr>
              <a:t>united-states-</a:t>
            </a:r>
            <a:r>
              <a:rPr lang="en-US" sz="1200" dirty="0">
                <a:solidFill>
                  <a:prstClr val="black"/>
                </a:solidFill>
              </a:rPr>
              <a:t>adopted-names-council/naming-guidelines/naming-biologics</a:t>
            </a:r>
          </a:p>
          <a:p>
            <a:pPr lvl="0"/>
            <a:r>
              <a:rPr lang="en-US" sz="1200" dirty="0">
                <a:solidFill>
                  <a:prstClr val="black"/>
                </a:solidFill>
              </a:rPr>
              <a:t>/monoclonal-antibodies.page</a:t>
            </a:r>
          </a:p>
        </p:txBody>
      </p:sp>
    </p:spTree>
    <p:extLst>
      <p:ext uri="{BB962C8B-B14F-4D97-AF65-F5344CB8AC3E}">
        <p14:creationId xmlns:p14="http://schemas.microsoft.com/office/powerpoint/2010/main" val="290051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126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-26126" y="76200"/>
            <a:ext cx="891540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6000" b="1" dirty="0" smtClean="0">
              <a:solidFill>
                <a:schemeClr val="accent1"/>
              </a:solidFill>
              <a:latin typeface="Helvetica"/>
              <a:cs typeface="Helvetica"/>
            </a:endParaRPr>
          </a:p>
          <a:p>
            <a:pPr algn="ctr"/>
            <a:endParaRPr lang="en-US" sz="6000" b="1" dirty="0">
              <a:solidFill>
                <a:schemeClr val="accent1"/>
              </a:solidFill>
              <a:latin typeface="Helvetica"/>
              <a:cs typeface="Helvetica"/>
            </a:endParaRPr>
          </a:p>
          <a:p>
            <a:pPr algn="ctr"/>
            <a:r>
              <a:rPr lang="en-US" sz="6000" b="1" dirty="0" smtClean="0">
                <a:solidFill>
                  <a:schemeClr val="accent1"/>
                </a:solidFill>
                <a:latin typeface="Helvetica"/>
                <a:cs typeface="Helvetica"/>
              </a:rPr>
              <a:t>Living Drugs/ Genetically Engineered</a:t>
            </a:r>
          </a:p>
          <a:p>
            <a:pPr algn="ctr"/>
            <a:r>
              <a:rPr lang="en-US" sz="6000" b="1" dirty="0" smtClean="0">
                <a:solidFill>
                  <a:schemeClr val="accent1"/>
                </a:solidFill>
                <a:latin typeface="Helvetica"/>
                <a:cs typeface="Helvetica"/>
              </a:rPr>
              <a:t>Cells</a:t>
            </a:r>
          </a:p>
          <a:p>
            <a:pPr algn="ctr"/>
            <a:endParaRPr lang="en-US" sz="6000" b="1" dirty="0">
              <a:solidFill>
                <a:schemeClr val="accent1"/>
              </a:solidFill>
              <a:latin typeface="Helvetica"/>
              <a:cs typeface="Helvetica"/>
            </a:endParaRPr>
          </a:p>
          <a:p>
            <a:pPr algn="ctr"/>
            <a:endParaRPr lang="en-US" sz="6000" b="1" dirty="0">
              <a:solidFill>
                <a:schemeClr val="accent1"/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84845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10886"/>
            <a:ext cx="9392521" cy="704439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457200"/>
            <a:ext cx="8724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  <a:latin typeface="Helvetica"/>
                <a:cs typeface="Helvetica"/>
              </a:rPr>
              <a:t>leucel</a:t>
            </a:r>
            <a:endParaRPr lang="en-US" sz="3600" b="1" dirty="0">
              <a:solidFill>
                <a:schemeClr val="accent5">
                  <a:lumMod val="7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152399" y="1769227"/>
            <a:ext cx="9344460" cy="34394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500"/>
              </a:spcBef>
              <a:buClr>
                <a:srgbClr val="0BD0D9"/>
              </a:buClr>
              <a:buSzPct val="95000"/>
              <a:buFontTx/>
              <a:buChar char="•"/>
            </a:pPr>
            <a:r>
              <a:rPr lang="en-US" altLang="en-US" b="1" dirty="0" smtClean="0">
                <a:latin typeface="Constantia" panose="02030602050306030303" pitchFamily="18" charset="0"/>
                <a:sym typeface="Constantia" panose="02030602050306030303" pitchFamily="18" charset="0"/>
              </a:rPr>
              <a:t>Cellular gene therapy; “living drug”</a:t>
            </a:r>
            <a:endParaRPr lang="en-US" altLang="en-US" b="1" dirty="0">
              <a:latin typeface="Constantia" panose="02030602050306030303" pitchFamily="18" charset="0"/>
              <a:sym typeface="Constantia" panose="02030602050306030303" pitchFamily="18" charset="0"/>
            </a:endParaRPr>
          </a:p>
          <a:p>
            <a:pPr marL="342900" indent="-342900">
              <a:spcBef>
                <a:spcPts val="500"/>
              </a:spcBef>
              <a:buClr>
                <a:srgbClr val="0BD0D9"/>
              </a:buClr>
              <a:buSzPct val="95000"/>
              <a:buFontTx/>
              <a:buChar char="•"/>
            </a:pPr>
            <a:endParaRPr lang="en-US" altLang="en-US" b="1" dirty="0" smtClean="0">
              <a:latin typeface="Constantia" panose="02030602050306030303" pitchFamily="18" charset="0"/>
              <a:sym typeface="Constantia" panose="02030602050306030303" pitchFamily="18" charset="0"/>
            </a:endParaRPr>
          </a:p>
          <a:p>
            <a:pPr marL="342900" indent="-342900">
              <a:spcBef>
                <a:spcPts val="500"/>
              </a:spcBef>
              <a:buClr>
                <a:srgbClr val="0BD0D9"/>
              </a:buClr>
              <a:buSzPct val="95000"/>
              <a:buFontTx/>
              <a:buChar char="•"/>
            </a:pPr>
            <a:r>
              <a:rPr lang="en-US" altLang="en-US" b="1" dirty="0" smtClean="0">
                <a:latin typeface="Constantia" panose="02030602050306030303" pitchFamily="18" charset="0"/>
                <a:sym typeface="Constantia" panose="02030602050306030303" pitchFamily="18" charset="0"/>
              </a:rPr>
              <a:t>Intravenous; currently must be given at approved centers</a:t>
            </a:r>
          </a:p>
          <a:p>
            <a:pPr marL="342900" indent="-342900">
              <a:spcBef>
                <a:spcPts val="500"/>
              </a:spcBef>
              <a:buClr>
                <a:srgbClr val="0BD0D9"/>
              </a:buClr>
              <a:buSzPct val="95000"/>
              <a:buFontTx/>
              <a:buChar char="•"/>
            </a:pPr>
            <a:endParaRPr lang="en-US" altLang="en-US" b="1" dirty="0">
              <a:latin typeface="Constantia" panose="02030602050306030303" pitchFamily="18" charset="0"/>
              <a:sym typeface="Constantia" panose="02030602050306030303" pitchFamily="18" charset="0"/>
            </a:endParaRPr>
          </a:p>
          <a:p>
            <a:pPr marL="342900" indent="-342900">
              <a:spcBef>
                <a:spcPts val="500"/>
              </a:spcBef>
              <a:buClr>
                <a:srgbClr val="0BD0D9"/>
              </a:buClr>
              <a:buSzPct val="95000"/>
              <a:buFontTx/>
              <a:buChar char="•"/>
            </a:pPr>
            <a:r>
              <a:rPr lang="en-US" altLang="en-US" b="1" dirty="0" smtClean="0">
                <a:latin typeface="Constantia" panose="02030602050306030303" pitchFamily="18" charset="0"/>
                <a:sym typeface="Constantia" panose="02030602050306030303" pitchFamily="18" charset="0"/>
              </a:rPr>
              <a:t>Personalized: Cells from patient, genetically engineered and given back to pt</a:t>
            </a:r>
          </a:p>
          <a:p>
            <a:pPr marL="342900" indent="-342900">
              <a:spcBef>
                <a:spcPts val="500"/>
              </a:spcBef>
              <a:buClr>
                <a:srgbClr val="0BD0D9"/>
              </a:buClr>
              <a:buSzPct val="95000"/>
              <a:buFontTx/>
              <a:buChar char="•"/>
            </a:pPr>
            <a:endParaRPr lang="en-US" altLang="en-US" b="1" dirty="0">
              <a:latin typeface="Constantia" panose="02030602050306030303" pitchFamily="18" charset="0"/>
              <a:sym typeface="Constantia" panose="02030602050306030303" pitchFamily="18" charset="0"/>
            </a:endParaRPr>
          </a:p>
          <a:p>
            <a:pPr marL="342900" indent="-342900">
              <a:spcBef>
                <a:spcPts val="500"/>
              </a:spcBef>
              <a:buClr>
                <a:srgbClr val="0BD0D9"/>
              </a:buClr>
              <a:buSzPct val="95000"/>
              <a:buFontTx/>
              <a:buChar char="•"/>
            </a:pPr>
            <a:r>
              <a:rPr lang="en-US" altLang="en-US" b="1" dirty="0">
                <a:latin typeface="Constantia" panose="02030602050306030303" pitchFamily="18" charset="0"/>
                <a:sym typeface="Constantia" panose="02030602050306030303" pitchFamily="18" charset="0"/>
              </a:rPr>
              <a:t>Examples</a:t>
            </a:r>
          </a:p>
          <a:p>
            <a:pPr marL="733425" lvl="1" indent="-342900">
              <a:spcBef>
                <a:spcPts val="500"/>
              </a:spcBef>
              <a:buClr>
                <a:srgbClr val="0F6FC6"/>
              </a:buClr>
              <a:buSzPct val="85000"/>
              <a:buFont typeface="Arial" panose="020B0604020202020204" pitchFamily="34" charset="0"/>
              <a:buChar char="•"/>
            </a:pPr>
            <a:r>
              <a:rPr lang="en-US" altLang="en-US" b="1" dirty="0" smtClean="0">
                <a:latin typeface="Constantia" panose="02030602050306030303" pitchFamily="18" charset="0"/>
                <a:sym typeface="Constantia" panose="02030602050306030303" pitchFamily="18" charset="0"/>
              </a:rPr>
              <a:t>sipuleucel-T, </a:t>
            </a:r>
            <a:r>
              <a:rPr lang="en-US" altLang="en-US" b="1" dirty="0">
                <a:latin typeface="Constantia" panose="02030602050306030303" pitchFamily="18" charset="0"/>
                <a:ea typeface="Constantia" pitchFamily="18" charset="0"/>
                <a:cs typeface="Constantia" pitchFamily="18" charset="0"/>
                <a:sym typeface="Constantia" pitchFamily="18" charset="0"/>
              </a:rPr>
              <a:t>tisagenlecleucel </a:t>
            </a:r>
            <a:endParaRPr lang="en-US" altLang="en-US" b="1" dirty="0">
              <a:latin typeface="Constantia" panose="02030602050306030303" pitchFamily="18" charset="0"/>
              <a:sym typeface="Constantia" panose="02030602050306030303" pitchFamily="18" charset="0"/>
            </a:endParaRPr>
          </a:p>
          <a:p>
            <a:pPr marL="733425" lvl="1" indent="-342900">
              <a:spcBef>
                <a:spcPts val="500"/>
              </a:spcBef>
              <a:buClr>
                <a:srgbClr val="0F6FC6"/>
              </a:buClr>
              <a:buSzPct val="85000"/>
              <a:buFont typeface="Arial" panose="020B0604020202020204" pitchFamily="34" charset="0"/>
              <a:buChar char="•"/>
            </a:pPr>
            <a:endParaRPr lang="en-US" altLang="en-US" b="1" dirty="0" smtClean="0">
              <a:latin typeface="Constantia" panose="02030602050306030303" pitchFamily="18" charset="0"/>
              <a:sym typeface="Constantia" panose="02030602050306030303" pitchFamily="18" charset="0"/>
            </a:endParaRPr>
          </a:p>
          <a:p>
            <a:pPr marL="733425" lvl="1" indent="-342900">
              <a:spcBef>
                <a:spcPts val="500"/>
              </a:spcBef>
              <a:buClr>
                <a:srgbClr val="0F6FC6"/>
              </a:buClr>
              <a:buSzPct val="85000"/>
              <a:buFont typeface="Arial" panose="020B0604020202020204" pitchFamily="34" charset="0"/>
              <a:buChar char="•"/>
            </a:pPr>
            <a:endParaRPr lang="en-US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81000" y="6155055"/>
            <a:ext cx="662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200" dirty="0">
                <a:solidFill>
                  <a:prstClr val="black"/>
                </a:solidFill>
                <a:hlinkClick r:id="rId3"/>
              </a:rPr>
              <a:t>http://www.ama-assn.org/ama/pub/physician-resources/medical-science/</a:t>
            </a:r>
          </a:p>
          <a:p>
            <a:pPr lvl="0"/>
            <a:r>
              <a:rPr lang="en-US" sz="1200" dirty="0">
                <a:solidFill>
                  <a:prstClr val="black"/>
                </a:solidFill>
                <a:hlinkClick r:id="rId3"/>
              </a:rPr>
              <a:t>united-states-</a:t>
            </a:r>
            <a:r>
              <a:rPr lang="en-US" sz="1200" dirty="0">
                <a:solidFill>
                  <a:prstClr val="black"/>
                </a:solidFill>
              </a:rPr>
              <a:t>adopted-names-council/naming-guidelines/naming-biologics</a:t>
            </a:r>
          </a:p>
          <a:p>
            <a:pPr lvl="0"/>
            <a:r>
              <a:rPr lang="en-US" sz="1200" dirty="0">
                <a:solidFill>
                  <a:prstClr val="black"/>
                </a:solidFill>
              </a:rPr>
              <a:t>/monoclonal-antibodies.page</a:t>
            </a:r>
          </a:p>
        </p:txBody>
      </p:sp>
    </p:spTree>
    <p:extLst>
      <p:ext uri="{BB962C8B-B14F-4D97-AF65-F5344CB8AC3E}">
        <p14:creationId xmlns:p14="http://schemas.microsoft.com/office/powerpoint/2010/main" val="2326321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0" y="304800"/>
            <a:ext cx="8686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1"/>
                </a:solidFill>
                <a:latin typeface="Helvetica"/>
                <a:cs typeface="Helvetica"/>
              </a:rPr>
              <a:t>Tips for Learning about </a:t>
            </a:r>
            <a:br>
              <a:rPr lang="en-US" sz="4000" b="1" dirty="0">
                <a:solidFill>
                  <a:schemeClr val="accent1"/>
                </a:solidFill>
                <a:latin typeface="Helvetica"/>
                <a:cs typeface="Helvetica"/>
              </a:rPr>
            </a:br>
            <a:r>
              <a:rPr lang="en-US" sz="4000" b="1" dirty="0">
                <a:solidFill>
                  <a:schemeClr val="accent1"/>
                </a:solidFill>
                <a:latin typeface="Helvetica"/>
                <a:cs typeface="Helvetica"/>
              </a:rPr>
              <a:t>New Cancer </a:t>
            </a:r>
            <a:r>
              <a:rPr lang="en-US" sz="4000" b="1" dirty="0" smtClean="0">
                <a:solidFill>
                  <a:schemeClr val="accent1"/>
                </a:solidFill>
                <a:latin typeface="Helvetica"/>
                <a:cs typeface="Helvetica"/>
              </a:rPr>
              <a:t>Therapies</a:t>
            </a:r>
            <a:endParaRPr lang="en-US" sz="4000" b="1" dirty="0">
              <a:solidFill>
                <a:schemeClr val="accent1"/>
              </a:solidFill>
              <a:latin typeface="Helvetica"/>
              <a:cs typeface="Helvetic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2900" y="2133600"/>
            <a:ext cx="8458199" cy="32855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400"/>
              </a:spcBef>
              <a:buClr>
                <a:srgbClr val="0BD0D9"/>
              </a:buClr>
              <a:buSzPct val="95000"/>
              <a:buFont typeface="Arial" panose="020B0604020202020204" pitchFamily="34" charset="0"/>
              <a:buChar char="•"/>
              <a:defRPr/>
            </a:pPr>
            <a:r>
              <a:rPr lang="en-US" altLang="en-US" sz="2000" b="1" dirty="0">
                <a:latin typeface="Constantia" pitchFamily="18" charset="0"/>
                <a:ea typeface="Constantia" pitchFamily="18" charset="0"/>
                <a:cs typeface="Constantia" pitchFamily="18" charset="0"/>
                <a:sym typeface="Constantia" pitchFamily="18" charset="0"/>
              </a:rPr>
              <a:t>Know the type of drug</a:t>
            </a:r>
          </a:p>
          <a:p>
            <a:pPr marL="735012" lvl="1" indent="-342900">
              <a:spcBef>
                <a:spcPts val="400"/>
              </a:spcBef>
              <a:buClr>
                <a:srgbClr val="0F6FC6"/>
              </a:buClr>
              <a:buSzPct val="85000"/>
              <a:buFont typeface="Arial" panose="020B0604020202020204" pitchFamily="34" charset="0"/>
              <a:buChar char="•"/>
              <a:defRPr/>
            </a:pPr>
            <a:r>
              <a:rPr lang="en-US" altLang="en-US" sz="2000" b="1" dirty="0">
                <a:latin typeface="Constantia" pitchFamily="18" charset="0"/>
                <a:ea typeface="Constantia" pitchFamily="18" charset="0"/>
                <a:cs typeface="Constantia" pitchFamily="18" charset="0"/>
                <a:sym typeface="Constantia" pitchFamily="18" charset="0"/>
              </a:rPr>
              <a:t>Small molecule, monoclonal </a:t>
            </a:r>
            <a:r>
              <a:rPr lang="en-US" altLang="en-US" sz="2000" b="1" dirty="0" smtClean="0">
                <a:latin typeface="Constantia" pitchFamily="18" charset="0"/>
                <a:ea typeface="Constantia" pitchFamily="18" charset="0"/>
                <a:cs typeface="Constantia" pitchFamily="18" charset="0"/>
                <a:sym typeface="Constantia" pitchFamily="18" charset="0"/>
              </a:rPr>
              <a:t>antibody, vaccine, cytotoxic</a:t>
            </a:r>
            <a:endParaRPr lang="en-US" altLang="en-US" sz="2400" b="1" dirty="0">
              <a:latin typeface="Constantia" pitchFamily="18" charset="0"/>
              <a:ea typeface="Constantia" pitchFamily="18" charset="0"/>
              <a:cs typeface="Constantia" pitchFamily="18" charset="0"/>
              <a:sym typeface="Constantia" pitchFamily="18" charset="0"/>
            </a:endParaRPr>
          </a:p>
          <a:p>
            <a:pPr marL="735012" lvl="1" indent="-342900">
              <a:spcBef>
                <a:spcPts val="500"/>
              </a:spcBef>
              <a:buClr>
                <a:srgbClr val="0F6FC6"/>
              </a:buClr>
              <a:buSzPct val="85000"/>
              <a:buFont typeface="Arial" panose="020B0604020202020204" pitchFamily="34" charset="0"/>
              <a:buChar char="•"/>
              <a:defRPr/>
            </a:pPr>
            <a:endParaRPr lang="en-US" altLang="en-US" sz="2000" b="1" dirty="0">
              <a:latin typeface="Constantia" pitchFamily="18" charset="0"/>
              <a:ea typeface="Constantia" pitchFamily="18" charset="0"/>
              <a:cs typeface="Constantia" pitchFamily="18" charset="0"/>
              <a:sym typeface="Constantia" pitchFamily="18" charset="0"/>
            </a:endParaRPr>
          </a:p>
          <a:p>
            <a:pPr marL="342900" indent="-342900">
              <a:spcBef>
                <a:spcPts val="400"/>
              </a:spcBef>
              <a:buClr>
                <a:srgbClr val="0BD0D9"/>
              </a:buClr>
              <a:buSzPct val="95000"/>
              <a:buFont typeface="Arial" panose="020B0604020202020204" pitchFamily="34" charset="0"/>
              <a:buChar char="•"/>
              <a:defRPr/>
            </a:pPr>
            <a:r>
              <a:rPr lang="en-US" altLang="en-US" sz="2000" b="1" dirty="0">
                <a:latin typeface="Constantia" pitchFamily="18" charset="0"/>
                <a:ea typeface="Constantia" pitchFamily="18" charset="0"/>
                <a:cs typeface="Constantia" pitchFamily="18" charset="0"/>
                <a:sym typeface="Constantia" pitchFamily="18" charset="0"/>
              </a:rPr>
              <a:t>Know the generic name</a:t>
            </a:r>
          </a:p>
          <a:p>
            <a:pPr marL="342900" indent="-342900">
              <a:spcBef>
                <a:spcPts val="600"/>
              </a:spcBef>
              <a:buClr>
                <a:srgbClr val="0BD0D9"/>
              </a:buClr>
              <a:buSzPct val="95000"/>
              <a:buFont typeface="Arial" panose="020B0604020202020204" pitchFamily="34" charset="0"/>
              <a:buChar char="•"/>
              <a:defRPr/>
            </a:pPr>
            <a:endParaRPr lang="en-US" altLang="en-US" sz="2000" b="1" dirty="0">
              <a:latin typeface="Constantia" pitchFamily="18" charset="0"/>
              <a:ea typeface="Constantia" pitchFamily="18" charset="0"/>
              <a:cs typeface="Constantia" pitchFamily="18" charset="0"/>
              <a:sym typeface="Constantia" pitchFamily="18" charset="0"/>
            </a:endParaRPr>
          </a:p>
          <a:p>
            <a:pPr marL="342900" indent="-342900">
              <a:spcBef>
                <a:spcPts val="400"/>
              </a:spcBef>
              <a:buClr>
                <a:srgbClr val="0BD0D9"/>
              </a:buClr>
              <a:buSzPct val="95000"/>
              <a:buFont typeface="Arial" panose="020B0604020202020204" pitchFamily="34" charset="0"/>
              <a:buChar char="•"/>
              <a:defRPr/>
            </a:pPr>
            <a:r>
              <a:rPr lang="en-US" altLang="en-US" sz="2000" b="1" dirty="0">
                <a:solidFill>
                  <a:srgbClr val="FF0000"/>
                </a:solidFill>
                <a:latin typeface="Constantia" pitchFamily="18" charset="0"/>
                <a:ea typeface="Constantia" pitchFamily="18" charset="0"/>
                <a:cs typeface="Constantia" pitchFamily="18" charset="0"/>
                <a:sym typeface="Constantia" pitchFamily="18" charset="0"/>
              </a:rPr>
              <a:t>Know the target and what is does normally in the body/what other FDA approved drugs are similar</a:t>
            </a:r>
          </a:p>
          <a:p>
            <a:pPr marL="342900" indent="-342900">
              <a:spcBef>
                <a:spcPts val="600"/>
              </a:spcBef>
              <a:buClr>
                <a:srgbClr val="0BD0D9"/>
              </a:buClr>
              <a:buSzPct val="95000"/>
              <a:buFont typeface="Arial" panose="020B0604020202020204" pitchFamily="34" charset="0"/>
              <a:buChar char="•"/>
              <a:defRPr/>
            </a:pPr>
            <a:endParaRPr lang="en-US" altLang="en-US" sz="2000" b="1" dirty="0">
              <a:solidFill>
                <a:srgbClr val="FF0000"/>
              </a:solidFill>
              <a:latin typeface="Constantia" pitchFamily="18" charset="0"/>
              <a:ea typeface="Constantia" pitchFamily="18" charset="0"/>
              <a:cs typeface="Constantia" pitchFamily="18" charset="0"/>
              <a:sym typeface="Constantia" pitchFamily="18" charset="0"/>
            </a:endParaRPr>
          </a:p>
          <a:p>
            <a:pPr marL="342900" indent="-342900">
              <a:spcBef>
                <a:spcPts val="400"/>
              </a:spcBef>
              <a:buClr>
                <a:srgbClr val="0BD0D9"/>
              </a:buClr>
              <a:buSzPct val="95000"/>
              <a:buFont typeface="Arial" panose="020B0604020202020204" pitchFamily="34" charset="0"/>
              <a:buChar char="•"/>
              <a:defRPr/>
            </a:pPr>
            <a:r>
              <a:rPr lang="en-US" altLang="en-US" sz="2000" b="1" dirty="0">
                <a:solidFill>
                  <a:srgbClr val="FF0000"/>
                </a:solidFill>
                <a:latin typeface="Constantia" pitchFamily="18" charset="0"/>
                <a:ea typeface="Constantia" pitchFamily="18" charset="0"/>
                <a:cs typeface="Constantia" pitchFamily="18" charset="0"/>
                <a:sym typeface="Constantia" pitchFamily="18" charset="0"/>
              </a:rPr>
              <a:t>Know if the drug is “personalized” to tumor’s </a:t>
            </a:r>
            <a:r>
              <a:rPr lang="en-US" altLang="en-US" sz="2000" b="1" dirty="0" smtClean="0">
                <a:solidFill>
                  <a:srgbClr val="FF0000"/>
                </a:solidFill>
                <a:latin typeface="Constantia" pitchFamily="18" charset="0"/>
                <a:ea typeface="Constantia" pitchFamily="18" charset="0"/>
                <a:cs typeface="Constantia" pitchFamily="18" charset="0"/>
                <a:sym typeface="Constantia" pitchFamily="18" charset="0"/>
              </a:rPr>
              <a:t>genomic </a:t>
            </a:r>
            <a:r>
              <a:rPr lang="en-US" altLang="en-US" sz="2000" b="1" dirty="0">
                <a:solidFill>
                  <a:srgbClr val="FF0000"/>
                </a:solidFill>
                <a:latin typeface="Constantia" pitchFamily="18" charset="0"/>
                <a:ea typeface="Constantia" pitchFamily="18" charset="0"/>
                <a:cs typeface="Constantia" pitchFamily="18" charset="0"/>
                <a:sym typeface="Constantia" pitchFamily="18" charset="0"/>
              </a:rPr>
              <a:t>profile</a:t>
            </a:r>
            <a:endParaRPr lang="en-US" altLang="en-US" b="1" dirty="0">
              <a:solidFill>
                <a:srgbClr val="FF0000"/>
              </a:solidFill>
              <a:sym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9931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126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2400" y="533400"/>
            <a:ext cx="873687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accent1"/>
                </a:solidFill>
                <a:latin typeface="Helvetica"/>
                <a:cs typeface="Helvetica"/>
              </a:rPr>
              <a:t>The New Kids</a:t>
            </a:r>
            <a:br>
              <a:rPr lang="en-US" sz="6000" b="1" dirty="0">
                <a:solidFill>
                  <a:schemeClr val="accent1"/>
                </a:solidFill>
                <a:latin typeface="Helvetica"/>
                <a:cs typeface="Helvetica"/>
              </a:rPr>
            </a:br>
            <a:r>
              <a:rPr lang="en-US" sz="6000" b="1" dirty="0">
                <a:solidFill>
                  <a:schemeClr val="accent1"/>
                </a:solidFill>
                <a:latin typeface="Helvetica"/>
                <a:cs typeface="Helvetica"/>
              </a:rPr>
              <a:t>on the </a:t>
            </a:r>
            <a:r>
              <a:rPr lang="en-US" sz="6000" b="1" dirty="0" smtClean="0">
                <a:solidFill>
                  <a:schemeClr val="accent1"/>
                </a:solidFill>
                <a:latin typeface="Helvetica"/>
                <a:cs typeface="Helvetica"/>
              </a:rPr>
              <a:t>Block</a:t>
            </a:r>
          </a:p>
          <a:p>
            <a:pPr algn="ctr"/>
            <a:endParaRPr lang="en-US" sz="6000" b="1" dirty="0">
              <a:solidFill>
                <a:schemeClr val="accent1"/>
              </a:solidFill>
              <a:latin typeface="Helvetica"/>
              <a:cs typeface="Helvetica"/>
            </a:endParaRPr>
          </a:p>
          <a:p>
            <a:pPr algn="ctr"/>
            <a:r>
              <a:rPr lang="en-US" sz="6000" b="1" dirty="0" smtClean="0">
                <a:solidFill>
                  <a:schemeClr val="accent1"/>
                </a:solidFill>
                <a:latin typeface="Helvetica"/>
                <a:cs typeface="Helvetica"/>
              </a:rPr>
              <a:t>Let’s </a:t>
            </a:r>
            <a:r>
              <a:rPr lang="en-US" sz="6000" b="1" dirty="0">
                <a:solidFill>
                  <a:schemeClr val="accent1"/>
                </a:solidFill>
                <a:latin typeface="Helvetica"/>
                <a:cs typeface="Helvetica"/>
              </a:rPr>
              <a:t>Build </a:t>
            </a:r>
          </a:p>
          <a:p>
            <a:pPr algn="ctr"/>
            <a:r>
              <a:rPr lang="en-US" sz="6000" b="1" dirty="0">
                <a:solidFill>
                  <a:schemeClr val="accent1"/>
                </a:solidFill>
                <a:latin typeface="Helvetica"/>
                <a:cs typeface="Helvetica"/>
              </a:rPr>
              <a:t>the Slides</a:t>
            </a:r>
          </a:p>
          <a:p>
            <a:pPr algn="ctr"/>
            <a:endParaRPr lang="en-US" sz="6000" b="1" dirty="0">
              <a:solidFill>
                <a:schemeClr val="accent1"/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741981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46" y="-200760"/>
            <a:ext cx="9143999" cy="709108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04800" y="6356002"/>
            <a:ext cx="3352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www.alunbrig.com</a:t>
            </a:r>
            <a:endParaRPr lang="en-US" sz="1400" dirty="0"/>
          </a:p>
        </p:txBody>
      </p:sp>
      <p:sp>
        <p:nvSpPr>
          <p:cNvPr id="11" name="Rectangle 7"/>
          <p:cNvSpPr txBox="1">
            <a:spLocks noChangeArrowheads="1"/>
          </p:cNvSpPr>
          <p:nvPr/>
        </p:nvSpPr>
        <p:spPr>
          <a:xfrm>
            <a:off x="658812" y="441030"/>
            <a:ext cx="8229600" cy="46672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altLang="en-US" sz="3200" b="1" dirty="0" smtClean="0">
              <a:latin typeface="Constantia" panose="02030602050306030303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1446966"/>
            <a:ext cx="9068888" cy="40780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2">
              <a:defRPr/>
            </a:pPr>
            <a:r>
              <a:rPr lang="en-US" altLang="en-US" b="1" u="sng" dirty="0">
                <a:solidFill>
                  <a:srgbClr val="FF0000"/>
                </a:solidFill>
                <a:latin typeface="Constantia" pitchFamily="18" charset="0"/>
                <a:ea typeface="Constantia" pitchFamily="18" charset="0"/>
                <a:cs typeface="Constantia" pitchFamily="18" charset="0"/>
                <a:sym typeface="Constantia" pitchFamily="18" charset="0"/>
              </a:rPr>
              <a:t>brigatinib ALUNBRIG™</a:t>
            </a:r>
            <a:r>
              <a:rPr lang="en-US" altLang="en-US" b="1" u="sng" dirty="0">
                <a:solidFill>
                  <a:srgbClr val="00B0F0"/>
                </a:solidFill>
                <a:latin typeface="Constantia" pitchFamily="18" charset="0"/>
                <a:ea typeface="Constantia" pitchFamily="18" charset="0"/>
                <a:cs typeface="Constantia" pitchFamily="18" charset="0"/>
                <a:sym typeface="Constantia" pitchFamily="18" charset="0"/>
              </a:rPr>
              <a:t> </a:t>
            </a:r>
            <a:r>
              <a:rPr lang="en-US" altLang="en-US" b="1" u="sng" dirty="0">
                <a:latin typeface="Constantia" pitchFamily="18" charset="0"/>
                <a:ea typeface="Constantia" pitchFamily="18" charset="0"/>
                <a:cs typeface="Constantia" pitchFamily="18" charset="0"/>
                <a:sym typeface="Constantia" pitchFamily="18" charset="0"/>
              </a:rPr>
              <a:t>Takeda (metastatic ALK positive NSCLC progressed on or are intolerant to </a:t>
            </a:r>
            <a:r>
              <a:rPr lang="en-US" altLang="en-US" b="1" u="sng" dirty="0" smtClean="0">
                <a:latin typeface="Constantia" pitchFamily="18" charset="0"/>
                <a:ea typeface="Constantia" pitchFamily="18" charset="0"/>
                <a:cs typeface="Constantia" pitchFamily="18" charset="0"/>
                <a:sym typeface="Constantia" pitchFamily="18" charset="0"/>
              </a:rPr>
              <a:t>crizotinib</a:t>
            </a:r>
            <a:r>
              <a:rPr lang="en-US" altLang="en-US" b="1" u="sng" dirty="0">
                <a:latin typeface="Constantia" pitchFamily="18" charset="0"/>
                <a:ea typeface="Constantia" pitchFamily="18" charset="0"/>
                <a:cs typeface="Constantia" pitchFamily="18" charset="0"/>
                <a:sym typeface="Constantia" pitchFamily="18" charset="0"/>
              </a:rPr>
              <a:t>)</a:t>
            </a:r>
            <a:endParaRPr lang="en-US" altLang="en-US" b="1" dirty="0" smtClean="0">
              <a:latin typeface="Constantia" panose="02030602050306030303" pitchFamily="18" charset="0"/>
              <a:ea typeface="Constantia" panose="02030602050306030303" pitchFamily="18" charset="0"/>
              <a:cs typeface="Constantia" panose="02030602050306030303" pitchFamily="18" charset="0"/>
              <a:sym typeface="Constantia" panose="02030602050306030303" pitchFamily="18" charset="0"/>
            </a:endParaRPr>
          </a:p>
          <a:p>
            <a:pPr marL="457200" lvl="2">
              <a:defRPr/>
            </a:pPr>
            <a:endParaRPr lang="en-US" altLang="en-US" b="1" dirty="0" smtClean="0">
              <a:latin typeface="Constantia" panose="02030602050306030303" pitchFamily="18" charset="0"/>
              <a:ea typeface="Constantia" panose="02030602050306030303" pitchFamily="18" charset="0"/>
              <a:cs typeface="Constantia" panose="02030602050306030303" pitchFamily="18" charset="0"/>
              <a:sym typeface="Constantia" panose="02030602050306030303" pitchFamily="18" charset="0"/>
            </a:endParaRPr>
          </a:p>
          <a:p>
            <a:pPr marL="971550" lvl="4" indent="-285750">
              <a:spcBef>
                <a:spcPts val="300"/>
              </a:spcBef>
              <a:buClr>
                <a:srgbClr val="0BD0D9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1600" b="1" i="1" dirty="0" smtClean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  <a:sym typeface="Constantia" panose="02030602050306030303" pitchFamily="18" charset="0"/>
              </a:rPr>
              <a:t>Monoclonal antibody or small molecule?</a:t>
            </a:r>
          </a:p>
          <a:p>
            <a:pPr marL="971550" lvl="4" indent="-285750">
              <a:spcBef>
                <a:spcPts val="300"/>
              </a:spcBef>
              <a:buClr>
                <a:srgbClr val="0BD0D9"/>
              </a:buClr>
              <a:buFont typeface="Arial" panose="020B0604020202020204" pitchFamily="34" charset="0"/>
              <a:buChar char="•"/>
              <a:defRPr/>
            </a:pPr>
            <a:endParaRPr lang="en-US" altLang="en-US" sz="1600" b="1" i="1" dirty="0">
              <a:latin typeface="Constantia" panose="02030602050306030303" pitchFamily="18" charset="0"/>
              <a:ea typeface="Constantia" panose="02030602050306030303" pitchFamily="18" charset="0"/>
              <a:cs typeface="Constantia" panose="02030602050306030303" pitchFamily="18" charset="0"/>
              <a:sym typeface="Constantia" panose="02030602050306030303" pitchFamily="18" charset="0"/>
            </a:endParaRPr>
          </a:p>
          <a:p>
            <a:pPr marL="971550" lvl="4" indent="-285750">
              <a:spcBef>
                <a:spcPts val="300"/>
              </a:spcBef>
              <a:buClr>
                <a:srgbClr val="0BD0D9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1600" b="1" i="1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  <a:sym typeface="Constantia" panose="02030602050306030303" pitchFamily="18" charset="0"/>
              </a:rPr>
              <a:t>Infusion rxns or drug/drug  drug/food interactions?</a:t>
            </a:r>
          </a:p>
          <a:p>
            <a:pPr marL="971550" lvl="4" indent="-285750">
              <a:spcBef>
                <a:spcPts val="300"/>
              </a:spcBef>
              <a:buClr>
                <a:srgbClr val="0BD0D9"/>
              </a:buClr>
              <a:buFont typeface="Arial" panose="020B0604020202020204" pitchFamily="34" charset="0"/>
              <a:buChar char="•"/>
              <a:defRPr/>
            </a:pPr>
            <a:endParaRPr lang="en-US" altLang="en-US" sz="1600" b="1" i="1" dirty="0">
              <a:latin typeface="Constantia" panose="02030602050306030303" pitchFamily="18" charset="0"/>
              <a:ea typeface="Constantia" panose="02030602050306030303" pitchFamily="18" charset="0"/>
              <a:cs typeface="Constantia" panose="02030602050306030303" pitchFamily="18" charset="0"/>
              <a:sym typeface="Constantia" panose="02030602050306030303" pitchFamily="18" charset="0"/>
            </a:endParaRPr>
          </a:p>
          <a:p>
            <a:pPr marL="971550" lvl="4" indent="-285750">
              <a:spcBef>
                <a:spcPts val="300"/>
              </a:spcBef>
              <a:buClr>
                <a:srgbClr val="0BD0D9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1600" b="1" i="1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  <a:sym typeface="Constantia" panose="02030602050306030303" pitchFamily="18" charset="0"/>
              </a:rPr>
              <a:t>Target?</a:t>
            </a:r>
          </a:p>
          <a:p>
            <a:pPr marL="971550" lvl="4" indent="-285750">
              <a:spcBef>
                <a:spcPts val="300"/>
              </a:spcBef>
              <a:buClr>
                <a:srgbClr val="0BD0D9"/>
              </a:buClr>
              <a:buFont typeface="Arial" panose="020B0604020202020204" pitchFamily="34" charset="0"/>
              <a:buChar char="•"/>
              <a:defRPr/>
            </a:pPr>
            <a:endParaRPr lang="en-US" altLang="en-US" sz="1600" b="1" i="1" dirty="0">
              <a:latin typeface="Constantia" panose="02030602050306030303" pitchFamily="18" charset="0"/>
              <a:ea typeface="Constantia" panose="02030602050306030303" pitchFamily="18" charset="0"/>
              <a:cs typeface="Constantia" panose="02030602050306030303" pitchFamily="18" charset="0"/>
              <a:sym typeface="Constantia" panose="02030602050306030303" pitchFamily="18" charset="0"/>
            </a:endParaRPr>
          </a:p>
          <a:p>
            <a:pPr marL="971550" lvl="4" indent="-285750">
              <a:spcBef>
                <a:spcPts val="300"/>
              </a:spcBef>
              <a:buClr>
                <a:srgbClr val="0BD0D9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1600" b="1" i="1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  <a:sym typeface="Constantia" panose="02030602050306030303" pitchFamily="18" charset="0"/>
              </a:rPr>
              <a:t>Personalized?</a:t>
            </a:r>
          </a:p>
          <a:p>
            <a:pPr marL="971550" lvl="4" indent="-285750">
              <a:spcBef>
                <a:spcPts val="300"/>
              </a:spcBef>
              <a:buClr>
                <a:srgbClr val="0BD0D9"/>
              </a:buClr>
              <a:buFont typeface="Arial" panose="020B0604020202020204" pitchFamily="34" charset="0"/>
              <a:buChar char="•"/>
              <a:defRPr/>
            </a:pPr>
            <a:endParaRPr lang="en-US" altLang="en-US" sz="1600" b="1" i="1" dirty="0">
              <a:latin typeface="Constantia" panose="02030602050306030303" pitchFamily="18" charset="0"/>
              <a:ea typeface="Constantia" panose="02030602050306030303" pitchFamily="18" charset="0"/>
              <a:cs typeface="Constantia" panose="02030602050306030303" pitchFamily="18" charset="0"/>
              <a:sym typeface="Constantia" panose="02030602050306030303" pitchFamily="18" charset="0"/>
            </a:endParaRPr>
          </a:p>
          <a:p>
            <a:pPr marL="971550" lvl="4" indent="-285750">
              <a:spcBef>
                <a:spcPts val="300"/>
              </a:spcBef>
              <a:buClr>
                <a:srgbClr val="0BD0D9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1600" b="1" i="1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  <a:sym typeface="Constantia" panose="02030602050306030303" pitchFamily="18" charset="0"/>
              </a:rPr>
              <a:t>Side effects?</a:t>
            </a:r>
            <a:endParaRPr lang="en-US" altLang="en-US" sz="1600" b="1" i="1" u="sng" dirty="0">
              <a:effectLst>
                <a:outerShdw blurRad="38100" dist="38100" dir="2700000" algn="tl">
                  <a:srgbClr val="C0C0C0"/>
                </a:outerShdw>
              </a:effectLst>
              <a:latin typeface="Constantia" panose="02030602050306030303" pitchFamily="18" charset="0"/>
              <a:ea typeface="Constantia" panose="02030602050306030303" pitchFamily="18" charset="0"/>
              <a:cs typeface="Constantia" panose="02030602050306030303" pitchFamily="18" charset="0"/>
              <a:sym typeface="Constantia" panose="02030602050306030303" pitchFamily="18" charset="0"/>
            </a:endParaRPr>
          </a:p>
          <a:p>
            <a:pPr>
              <a:defRPr/>
            </a:pPr>
            <a:endParaRPr lang="en-US" altLang="en-US" dirty="0"/>
          </a:p>
          <a:p>
            <a:pPr marL="971550" lvl="4" indent="-285750">
              <a:spcBef>
                <a:spcPts val="300"/>
              </a:spcBef>
              <a:buClr>
                <a:srgbClr val="0BD0D9"/>
              </a:buClr>
              <a:buFont typeface="Arial" panose="020B0604020202020204" pitchFamily="34" charset="0"/>
              <a:buChar char="•"/>
              <a:defRPr/>
            </a:pPr>
            <a:endParaRPr lang="en-US" altLang="en-US" b="1" i="1" dirty="0">
              <a:latin typeface="Constantia" pitchFamily="18" charset="0"/>
              <a:ea typeface="Constantia" pitchFamily="18" charset="0"/>
              <a:cs typeface="Constantia" pitchFamily="18" charset="0"/>
              <a:sym typeface="Constantia" pitchFamily="18" charset="0"/>
            </a:endParaRPr>
          </a:p>
        </p:txBody>
      </p:sp>
      <p:sp>
        <p:nvSpPr>
          <p:cNvPr id="6" name="Rectangle 7"/>
          <p:cNvSpPr txBox="1">
            <a:spLocks noChangeArrowheads="1"/>
          </p:cNvSpPr>
          <p:nvPr/>
        </p:nvSpPr>
        <p:spPr>
          <a:xfrm>
            <a:off x="457200" y="362778"/>
            <a:ext cx="8229600" cy="547687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200" b="1" u="sng" dirty="0">
                <a:solidFill>
                  <a:srgbClr val="FF0000"/>
                </a:solidFill>
                <a:latin typeface="Constantia" pitchFamily="18" charset="0"/>
                <a:ea typeface="Constantia" pitchFamily="18" charset="0"/>
                <a:cs typeface="Constantia" pitchFamily="18" charset="0"/>
                <a:sym typeface="Constantia" pitchFamily="18" charset="0"/>
              </a:rPr>
              <a:t>brigatinib ALUNBRIG™</a:t>
            </a:r>
            <a:r>
              <a:rPr lang="en-US" altLang="en-US" sz="3200" b="1" u="sng" dirty="0">
                <a:solidFill>
                  <a:srgbClr val="00B0F0"/>
                </a:solidFill>
                <a:latin typeface="Constantia" pitchFamily="18" charset="0"/>
                <a:ea typeface="Constantia" pitchFamily="18" charset="0"/>
                <a:cs typeface="Constantia" pitchFamily="18" charset="0"/>
                <a:sym typeface="Constantia" pitchFamily="18" charset="0"/>
              </a:rPr>
              <a:t> </a:t>
            </a:r>
            <a:endParaRPr lang="en-US" altLang="en-US" dirty="0" smtClean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9358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52400"/>
            <a:ext cx="9143999" cy="709108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04800" y="6356002"/>
            <a:ext cx="3352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www.alunbrig.com</a:t>
            </a:r>
            <a:endParaRPr lang="en-US" sz="1400" dirty="0"/>
          </a:p>
        </p:txBody>
      </p:sp>
      <p:sp>
        <p:nvSpPr>
          <p:cNvPr id="11" name="Rectangle 7"/>
          <p:cNvSpPr txBox="1">
            <a:spLocks noChangeArrowheads="1"/>
          </p:cNvSpPr>
          <p:nvPr/>
        </p:nvSpPr>
        <p:spPr>
          <a:xfrm>
            <a:off x="658812" y="441030"/>
            <a:ext cx="8229600" cy="46672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altLang="en-US" sz="3200" b="1" dirty="0" smtClean="0">
              <a:latin typeface="Constantia" panose="02030602050306030303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49" y="980299"/>
            <a:ext cx="9068888" cy="50629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2">
              <a:defRPr/>
            </a:pPr>
            <a:r>
              <a:rPr lang="en-US" altLang="en-US" b="1" u="sng" dirty="0">
                <a:solidFill>
                  <a:srgbClr val="FF0000"/>
                </a:solidFill>
                <a:latin typeface="Constantia" pitchFamily="18" charset="0"/>
                <a:ea typeface="Constantia" pitchFamily="18" charset="0"/>
                <a:cs typeface="Constantia" pitchFamily="18" charset="0"/>
                <a:sym typeface="Constantia" pitchFamily="18" charset="0"/>
              </a:rPr>
              <a:t>brigatinib ALUNBRIG™</a:t>
            </a:r>
            <a:r>
              <a:rPr lang="en-US" altLang="en-US" b="1" u="sng" dirty="0">
                <a:solidFill>
                  <a:srgbClr val="00B0F0"/>
                </a:solidFill>
                <a:latin typeface="Constantia" pitchFamily="18" charset="0"/>
                <a:ea typeface="Constantia" pitchFamily="18" charset="0"/>
                <a:cs typeface="Constantia" pitchFamily="18" charset="0"/>
                <a:sym typeface="Constantia" pitchFamily="18" charset="0"/>
              </a:rPr>
              <a:t> </a:t>
            </a:r>
            <a:r>
              <a:rPr lang="en-US" altLang="en-US" b="1" u="sng" dirty="0">
                <a:latin typeface="Constantia" pitchFamily="18" charset="0"/>
                <a:ea typeface="Constantia" pitchFamily="18" charset="0"/>
                <a:cs typeface="Constantia" pitchFamily="18" charset="0"/>
                <a:sym typeface="Constantia" pitchFamily="18" charset="0"/>
              </a:rPr>
              <a:t>Takeda (metastatic ALK positive NSCLC progressed on or are intolerant to </a:t>
            </a:r>
            <a:r>
              <a:rPr lang="en-US" altLang="en-US" b="1" u="sng" dirty="0" smtClean="0">
                <a:latin typeface="Constantia" pitchFamily="18" charset="0"/>
                <a:ea typeface="Constantia" pitchFamily="18" charset="0"/>
                <a:cs typeface="Constantia" pitchFamily="18" charset="0"/>
                <a:sym typeface="Constantia" pitchFamily="18" charset="0"/>
              </a:rPr>
              <a:t>crizotinib</a:t>
            </a:r>
            <a:r>
              <a:rPr lang="en-US" altLang="en-US" b="1" u="sng" dirty="0">
                <a:latin typeface="Constantia" pitchFamily="18" charset="0"/>
                <a:ea typeface="Constantia" pitchFamily="18" charset="0"/>
                <a:cs typeface="Constantia" pitchFamily="18" charset="0"/>
                <a:sym typeface="Constantia" pitchFamily="18" charset="0"/>
              </a:rPr>
              <a:t>)</a:t>
            </a:r>
            <a:endParaRPr lang="en-US" altLang="en-US" b="1" dirty="0" smtClean="0">
              <a:latin typeface="Constantia" panose="02030602050306030303" pitchFamily="18" charset="0"/>
              <a:ea typeface="Constantia" panose="02030602050306030303" pitchFamily="18" charset="0"/>
              <a:cs typeface="Constantia" panose="02030602050306030303" pitchFamily="18" charset="0"/>
              <a:sym typeface="Constantia" panose="02030602050306030303" pitchFamily="18" charset="0"/>
            </a:endParaRPr>
          </a:p>
          <a:p>
            <a:pPr marL="457200" lvl="2">
              <a:defRPr/>
            </a:pPr>
            <a:endParaRPr lang="en-US" altLang="en-US" b="1" dirty="0" smtClean="0">
              <a:latin typeface="Constantia" panose="02030602050306030303" pitchFamily="18" charset="0"/>
              <a:ea typeface="Constantia" panose="02030602050306030303" pitchFamily="18" charset="0"/>
              <a:cs typeface="Constantia" panose="02030602050306030303" pitchFamily="18" charset="0"/>
              <a:sym typeface="Constantia" panose="02030602050306030303" pitchFamily="18" charset="0"/>
            </a:endParaRPr>
          </a:p>
          <a:p>
            <a:pPr marL="971550" lvl="4" indent="-285750">
              <a:spcBef>
                <a:spcPts val="300"/>
              </a:spcBef>
              <a:buClr>
                <a:srgbClr val="0BD0D9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1600" b="1" i="1" dirty="0" smtClean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  <a:sym typeface="Constantia" panose="02030602050306030303" pitchFamily="18" charset="0"/>
              </a:rPr>
              <a:t>Small molecule, oral, multi tyrosine kinase inhibitor </a:t>
            </a:r>
          </a:p>
          <a:p>
            <a:pPr marL="971550" lvl="4" indent="-285750">
              <a:spcBef>
                <a:spcPts val="300"/>
              </a:spcBef>
              <a:buClr>
                <a:srgbClr val="0BD0D9"/>
              </a:buClr>
              <a:buFont typeface="Arial" panose="020B0604020202020204" pitchFamily="34" charset="0"/>
              <a:buChar char="•"/>
              <a:defRPr/>
            </a:pPr>
            <a:endParaRPr lang="en-US" altLang="en-US" sz="1600" b="1" i="1" dirty="0">
              <a:latin typeface="Constantia" panose="02030602050306030303" pitchFamily="18" charset="0"/>
              <a:ea typeface="Constantia" panose="02030602050306030303" pitchFamily="18" charset="0"/>
              <a:cs typeface="Constantia" panose="02030602050306030303" pitchFamily="18" charset="0"/>
              <a:sym typeface="Constantia" panose="02030602050306030303" pitchFamily="18" charset="0"/>
            </a:endParaRPr>
          </a:p>
          <a:p>
            <a:pPr marL="971550" lvl="4" indent="-285750">
              <a:spcBef>
                <a:spcPts val="300"/>
              </a:spcBef>
              <a:buClr>
                <a:srgbClr val="0BD0D9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1600" b="1" i="1" dirty="0" smtClean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  <a:sym typeface="Constantia" panose="02030602050306030303" pitchFamily="18" charset="0"/>
              </a:rPr>
              <a:t>Drug/drug interactions with strong CYP3A inducers, inhibitors, substrates. Avoid grapefruit products</a:t>
            </a:r>
            <a:endParaRPr lang="en-US" altLang="en-US" sz="1600" b="1" i="1" dirty="0">
              <a:latin typeface="Constantia" panose="02030602050306030303" pitchFamily="18" charset="0"/>
              <a:ea typeface="Constantia" panose="02030602050306030303" pitchFamily="18" charset="0"/>
              <a:cs typeface="Constantia" panose="02030602050306030303" pitchFamily="18" charset="0"/>
              <a:sym typeface="Constantia" panose="02030602050306030303" pitchFamily="18" charset="0"/>
            </a:endParaRPr>
          </a:p>
          <a:p>
            <a:pPr marL="971550" lvl="4" indent="-285750">
              <a:spcBef>
                <a:spcPts val="300"/>
              </a:spcBef>
              <a:buClr>
                <a:srgbClr val="0BD0D9"/>
              </a:buClr>
              <a:buFont typeface="Arial" panose="020B0604020202020204" pitchFamily="34" charset="0"/>
              <a:buChar char="•"/>
              <a:defRPr/>
            </a:pPr>
            <a:endParaRPr lang="en-US" altLang="en-US" sz="1600" b="1" i="1" dirty="0">
              <a:latin typeface="Constantia" panose="02030602050306030303" pitchFamily="18" charset="0"/>
              <a:ea typeface="Constantia" panose="02030602050306030303" pitchFamily="18" charset="0"/>
              <a:cs typeface="Constantia" panose="02030602050306030303" pitchFamily="18" charset="0"/>
              <a:sym typeface="Constantia" panose="02030602050306030303" pitchFamily="18" charset="0"/>
            </a:endParaRPr>
          </a:p>
          <a:p>
            <a:pPr marL="971550" lvl="4" indent="-285750">
              <a:spcBef>
                <a:spcPts val="300"/>
              </a:spcBef>
              <a:buClr>
                <a:srgbClr val="0BD0D9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1600" b="1" i="1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  <a:sym typeface="Constantia" panose="02030602050306030303" pitchFamily="18" charset="0"/>
              </a:rPr>
              <a:t>Targets ALK, ROS1, insulin-like growth factor-1 receptor (IGF-1R), and FLT-3 as well as EGFR deletion and point mutations</a:t>
            </a:r>
          </a:p>
          <a:p>
            <a:pPr marL="971550" lvl="4" indent="-285750">
              <a:spcBef>
                <a:spcPts val="300"/>
              </a:spcBef>
              <a:buClr>
                <a:srgbClr val="0BD0D9"/>
              </a:buClr>
              <a:buFont typeface="Arial" panose="020B0604020202020204" pitchFamily="34" charset="0"/>
              <a:buChar char="•"/>
              <a:defRPr/>
            </a:pPr>
            <a:endParaRPr lang="en-US" altLang="en-US" sz="1600" b="1" i="1" dirty="0">
              <a:latin typeface="Constantia" panose="02030602050306030303" pitchFamily="18" charset="0"/>
              <a:ea typeface="Constantia" panose="02030602050306030303" pitchFamily="18" charset="0"/>
              <a:cs typeface="Constantia" panose="02030602050306030303" pitchFamily="18" charset="0"/>
              <a:sym typeface="Constantia" panose="02030602050306030303" pitchFamily="18" charset="0"/>
            </a:endParaRPr>
          </a:p>
          <a:p>
            <a:pPr marL="971550" lvl="4" indent="-285750">
              <a:spcBef>
                <a:spcPts val="300"/>
              </a:spcBef>
              <a:buClr>
                <a:srgbClr val="0BD0D9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1600" b="1" i="1" dirty="0" smtClean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  <a:sym typeface="Constantia" panose="02030602050306030303" pitchFamily="18" charset="0"/>
              </a:rPr>
              <a:t>Personalized to ALK positive NSCLC</a:t>
            </a:r>
            <a:endParaRPr lang="en-US" altLang="en-US" sz="1600" b="1" i="1" dirty="0">
              <a:latin typeface="Constantia" panose="02030602050306030303" pitchFamily="18" charset="0"/>
              <a:ea typeface="Constantia" panose="02030602050306030303" pitchFamily="18" charset="0"/>
              <a:cs typeface="Constantia" panose="02030602050306030303" pitchFamily="18" charset="0"/>
              <a:sym typeface="Constantia" panose="02030602050306030303" pitchFamily="18" charset="0"/>
            </a:endParaRPr>
          </a:p>
          <a:p>
            <a:pPr marL="971550" lvl="4" indent="-285750">
              <a:spcBef>
                <a:spcPts val="300"/>
              </a:spcBef>
              <a:buClr>
                <a:srgbClr val="0BD0D9"/>
              </a:buClr>
              <a:buFont typeface="Arial" panose="020B0604020202020204" pitchFamily="34" charset="0"/>
              <a:buChar char="•"/>
              <a:defRPr/>
            </a:pPr>
            <a:endParaRPr lang="en-US" altLang="en-US" sz="1600" b="1" i="1" dirty="0">
              <a:latin typeface="Constantia" panose="02030602050306030303" pitchFamily="18" charset="0"/>
              <a:ea typeface="Constantia" panose="02030602050306030303" pitchFamily="18" charset="0"/>
              <a:cs typeface="Constantia" panose="02030602050306030303" pitchFamily="18" charset="0"/>
              <a:sym typeface="Constantia" panose="02030602050306030303" pitchFamily="18" charset="0"/>
            </a:endParaRPr>
          </a:p>
          <a:p>
            <a:pPr marL="971550" lvl="4" indent="-285750">
              <a:spcBef>
                <a:spcPts val="300"/>
              </a:spcBef>
              <a:buClr>
                <a:srgbClr val="0BD0D9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1600" b="1" i="1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  <a:sym typeface="Constantia" panose="02030602050306030303" pitchFamily="18" charset="0"/>
              </a:rPr>
              <a:t>Side effects: Hypertension, interstitial lung disease, bradycardia, </a:t>
            </a:r>
            <a:r>
              <a:rPr lang="en-US" altLang="en-US" sz="1600" b="1" i="1" dirty="0" smtClean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  <a:sym typeface="Constantia" panose="02030602050306030303" pitchFamily="18" charset="0"/>
              </a:rPr>
              <a:t>visual disturbances, hyperglycemia, CPK/pancreatic enzyme elevations, nausea</a:t>
            </a:r>
            <a:r>
              <a:rPr lang="en-US" altLang="en-US" sz="1600" b="1" i="1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  <a:sym typeface="Constantia" panose="02030602050306030303" pitchFamily="18" charset="0"/>
              </a:rPr>
              <a:t>, diarrhea, fatigue, cough, and headache.</a:t>
            </a:r>
            <a:endParaRPr lang="en-US" altLang="en-US" sz="1600" b="1" i="1" u="sng" dirty="0" smtClean="0">
              <a:effectLst>
                <a:outerShdw blurRad="38100" dist="38100" dir="2700000" algn="tl">
                  <a:srgbClr val="C0C0C0"/>
                </a:outerShdw>
              </a:effectLst>
              <a:latin typeface="Constantia" panose="02030602050306030303" pitchFamily="18" charset="0"/>
              <a:ea typeface="Constantia" panose="02030602050306030303" pitchFamily="18" charset="0"/>
              <a:cs typeface="Constantia" panose="02030602050306030303" pitchFamily="18" charset="0"/>
              <a:sym typeface="Constantia" panose="02030602050306030303" pitchFamily="18" charset="0"/>
            </a:endParaRPr>
          </a:p>
          <a:p>
            <a:pPr>
              <a:defRPr/>
            </a:pPr>
            <a:endParaRPr lang="en-US" altLang="en-US" dirty="0"/>
          </a:p>
          <a:p>
            <a:pPr marL="971550" lvl="4" indent="-285750">
              <a:spcBef>
                <a:spcPts val="300"/>
              </a:spcBef>
              <a:buClr>
                <a:srgbClr val="0BD0D9"/>
              </a:buClr>
              <a:buFont typeface="Arial" panose="020B0604020202020204" pitchFamily="34" charset="0"/>
              <a:buChar char="•"/>
              <a:defRPr/>
            </a:pPr>
            <a:endParaRPr lang="en-US" altLang="en-US" b="1" i="1" dirty="0">
              <a:latin typeface="Constantia" pitchFamily="18" charset="0"/>
              <a:ea typeface="Constantia" pitchFamily="18" charset="0"/>
              <a:cs typeface="Constantia" pitchFamily="18" charset="0"/>
              <a:sym typeface="Constantia" pitchFamily="18" charset="0"/>
            </a:endParaRPr>
          </a:p>
        </p:txBody>
      </p:sp>
      <p:sp>
        <p:nvSpPr>
          <p:cNvPr id="6" name="Rectangle 7"/>
          <p:cNvSpPr txBox="1">
            <a:spLocks noChangeArrowheads="1"/>
          </p:cNvSpPr>
          <p:nvPr/>
        </p:nvSpPr>
        <p:spPr>
          <a:xfrm>
            <a:off x="228600" y="0"/>
            <a:ext cx="8229600" cy="547687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200" b="1" u="sng" dirty="0">
                <a:solidFill>
                  <a:srgbClr val="FF0000"/>
                </a:solidFill>
                <a:latin typeface="Constantia" pitchFamily="18" charset="0"/>
                <a:ea typeface="Constantia" pitchFamily="18" charset="0"/>
                <a:cs typeface="Constantia" pitchFamily="18" charset="0"/>
                <a:sym typeface="Constantia" pitchFamily="18" charset="0"/>
              </a:rPr>
              <a:t>brigatinib ALUNBRIG™</a:t>
            </a:r>
            <a:r>
              <a:rPr lang="en-US" altLang="en-US" sz="3200" b="1" u="sng" dirty="0">
                <a:solidFill>
                  <a:srgbClr val="00B0F0"/>
                </a:solidFill>
                <a:latin typeface="Constantia" pitchFamily="18" charset="0"/>
                <a:ea typeface="Constantia" pitchFamily="18" charset="0"/>
                <a:cs typeface="Constantia" pitchFamily="18" charset="0"/>
                <a:sym typeface="Constantia" pitchFamily="18" charset="0"/>
              </a:rPr>
              <a:t> </a:t>
            </a:r>
            <a:endParaRPr lang="en-US" altLang="en-US" dirty="0" smtClean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0056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6" y="69669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2613" y="110660"/>
            <a:ext cx="87510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accent1"/>
                </a:solidFill>
                <a:latin typeface="Helvetica"/>
                <a:cs typeface="Helvetica"/>
              </a:rPr>
              <a:t>Progress in Cancer Therapy 2017</a:t>
            </a:r>
            <a:endParaRPr lang="en-US" sz="4000" b="1" dirty="0">
              <a:solidFill>
                <a:schemeClr val="accent1"/>
              </a:solidFill>
              <a:latin typeface="Helvetica"/>
              <a:cs typeface="Helvetic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76200" y="1210598"/>
            <a:ext cx="8774973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4537" lvl="1" indent="-342900" defTabSz="904875">
              <a:lnSpc>
                <a:spcPct val="80000"/>
              </a:lnSpc>
              <a:spcBef>
                <a:spcPts val="400"/>
              </a:spcBef>
              <a:buClr>
                <a:srgbClr val="0F6FC6"/>
              </a:buClr>
              <a:buSzPct val="85000"/>
              <a:buFont typeface="Arial" panose="020B0604020202020204" pitchFamily="34" charset="0"/>
              <a:buChar char="•"/>
              <a:defRPr/>
            </a:pPr>
            <a:endParaRPr lang="en-US" altLang="en-US" sz="2400" b="1" dirty="0" smtClean="0">
              <a:latin typeface="Constantia" pitchFamily="18" charset="0"/>
              <a:ea typeface="Constantia" pitchFamily="18" charset="0"/>
              <a:cs typeface="Constantia" pitchFamily="18" charset="0"/>
              <a:sym typeface="Constantia" pitchFamily="18" charset="0"/>
            </a:endParaRPr>
          </a:p>
          <a:p>
            <a:pPr marL="744537" lvl="1" indent="-342900" defTabSz="904875">
              <a:lnSpc>
                <a:spcPct val="80000"/>
              </a:lnSpc>
              <a:spcBef>
                <a:spcPts val="400"/>
              </a:spcBef>
              <a:buClr>
                <a:srgbClr val="0F6FC6"/>
              </a:buClr>
              <a:buSzPct val="85000"/>
              <a:buFont typeface="Arial" panose="020B0604020202020204" pitchFamily="34" charset="0"/>
              <a:buChar char="•"/>
              <a:defRPr/>
            </a:pPr>
            <a:r>
              <a:rPr lang="en-US" altLang="en-US" sz="2400" b="1" dirty="0" smtClean="0">
                <a:latin typeface="Constantia" pitchFamily="18" charset="0"/>
                <a:ea typeface="Constantia" pitchFamily="18" charset="0"/>
                <a:cs typeface="Constantia" pitchFamily="18" charset="0"/>
                <a:sym typeface="Constantia" pitchFamily="18" charset="0"/>
              </a:rPr>
              <a:t>New FDA Approved Cancer Treatment Agents (thus far)</a:t>
            </a:r>
          </a:p>
          <a:p>
            <a:pPr marL="744537" lvl="1" indent="-342900" defTabSz="904875">
              <a:lnSpc>
                <a:spcPct val="80000"/>
              </a:lnSpc>
              <a:spcBef>
                <a:spcPts val="400"/>
              </a:spcBef>
              <a:buClr>
                <a:srgbClr val="0F6FC6"/>
              </a:buClr>
              <a:buSzPct val="85000"/>
              <a:buFont typeface="Arial" panose="020B0604020202020204" pitchFamily="34" charset="0"/>
              <a:buChar char="•"/>
              <a:defRPr/>
            </a:pPr>
            <a:endParaRPr lang="en-US" altLang="en-US" sz="2400" b="1" dirty="0" smtClean="0">
              <a:latin typeface="Constantia" pitchFamily="18" charset="0"/>
              <a:ea typeface="Constantia" pitchFamily="18" charset="0"/>
              <a:cs typeface="Constantia" pitchFamily="18" charset="0"/>
              <a:sym typeface="Constantia" pitchFamily="18" charset="0"/>
            </a:endParaRPr>
          </a:p>
          <a:p>
            <a:pPr marL="1201737" lvl="2" indent="-342900" defTabSz="904875">
              <a:lnSpc>
                <a:spcPct val="80000"/>
              </a:lnSpc>
              <a:spcBef>
                <a:spcPts val="400"/>
              </a:spcBef>
              <a:buClr>
                <a:srgbClr val="0F6FC6"/>
              </a:buClr>
              <a:buSzPct val="85000"/>
              <a:buFont typeface="Arial" panose="020B0604020202020204" pitchFamily="34" charset="0"/>
              <a:buChar char="•"/>
              <a:defRPr/>
            </a:pPr>
            <a:r>
              <a:rPr lang="en-US" altLang="en-US" sz="2400" b="1" dirty="0" smtClean="0">
                <a:latin typeface="Constantia" pitchFamily="18" charset="0"/>
                <a:ea typeface="Constantia" pitchFamily="18" charset="0"/>
                <a:cs typeface="Constantia" pitchFamily="18" charset="0"/>
                <a:sym typeface="Constantia" pitchFamily="18" charset="0"/>
              </a:rPr>
              <a:t>13 </a:t>
            </a:r>
            <a:r>
              <a:rPr lang="en-US" altLang="en-US" sz="2400" b="1" dirty="0">
                <a:latin typeface="Constantia" pitchFamily="18" charset="0"/>
                <a:ea typeface="Constantia" pitchFamily="18" charset="0"/>
                <a:cs typeface="Constantia" pitchFamily="18" charset="0"/>
                <a:sym typeface="Constantia" pitchFamily="18" charset="0"/>
              </a:rPr>
              <a:t>total: 6 solid tumor &amp; </a:t>
            </a:r>
            <a:r>
              <a:rPr lang="en-US" altLang="en-US" sz="2400" b="1" dirty="0" smtClean="0">
                <a:latin typeface="Constantia" pitchFamily="18" charset="0"/>
                <a:ea typeface="Constantia" pitchFamily="18" charset="0"/>
                <a:cs typeface="Constantia" pitchFamily="18" charset="0"/>
                <a:sym typeface="Constantia" pitchFamily="18" charset="0"/>
              </a:rPr>
              <a:t>7 </a:t>
            </a:r>
            <a:r>
              <a:rPr lang="en-US" altLang="en-US" sz="2400" b="1" dirty="0">
                <a:latin typeface="Constantia" pitchFamily="18" charset="0"/>
                <a:ea typeface="Constantia" pitchFamily="18" charset="0"/>
                <a:cs typeface="Constantia" pitchFamily="18" charset="0"/>
                <a:sym typeface="Constantia" pitchFamily="18" charset="0"/>
              </a:rPr>
              <a:t>hematologic</a:t>
            </a:r>
          </a:p>
          <a:p>
            <a:pPr marL="1658937" lvl="3" indent="-342900" defTabSz="904875">
              <a:lnSpc>
                <a:spcPct val="80000"/>
              </a:lnSpc>
              <a:spcBef>
                <a:spcPts val="400"/>
              </a:spcBef>
              <a:buClr>
                <a:srgbClr val="0F6FC6"/>
              </a:buClr>
              <a:buSzPct val="85000"/>
              <a:buFont typeface="Arial" panose="020B0604020202020204" pitchFamily="34" charset="0"/>
              <a:buChar char="•"/>
              <a:defRPr/>
            </a:pPr>
            <a:r>
              <a:rPr lang="en-US" altLang="en-US" sz="2400" b="1" dirty="0">
                <a:latin typeface="Constantia" pitchFamily="18" charset="0"/>
                <a:ea typeface="Constantia" pitchFamily="18" charset="0"/>
                <a:cs typeface="Constantia" pitchFamily="18" charset="0"/>
                <a:sym typeface="Constantia" pitchFamily="18" charset="0"/>
              </a:rPr>
              <a:t> 1 new formulation as liposomal cytotoxic chemotherapy</a:t>
            </a:r>
          </a:p>
          <a:p>
            <a:pPr marL="1316037" lvl="3" defTabSz="904875">
              <a:lnSpc>
                <a:spcPct val="80000"/>
              </a:lnSpc>
              <a:spcBef>
                <a:spcPts val="400"/>
              </a:spcBef>
              <a:buClr>
                <a:srgbClr val="0F6FC6"/>
              </a:buClr>
              <a:buSzPct val="85000"/>
              <a:defRPr/>
            </a:pPr>
            <a:r>
              <a:rPr lang="en-US" altLang="en-US" sz="2400" b="1" dirty="0" smtClean="0">
                <a:latin typeface="Constantia" pitchFamily="18" charset="0"/>
                <a:ea typeface="Constantia" pitchFamily="18" charset="0"/>
                <a:cs typeface="Constantia" pitchFamily="18" charset="0"/>
                <a:sym typeface="Constantia" pitchFamily="18" charset="0"/>
              </a:rPr>
              <a:t> </a:t>
            </a:r>
          </a:p>
          <a:p>
            <a:pPr marL="1658937" lvl="3" indent="-342900" defTabSz="904875">
              <a:lnSpc>
                <a:spcPct val="80000"/>
              </a:lnSpc>
              <a:spcBef>
                <a:spcPts val="400"/>
              </a:spcBef>
              <a:buClr>
                <a:srgbClr val="0F6FC6"/>
              </a:buClr>
              <a:buSzPct val="85000"/>
              <a:buFont typeface="Arial" panose="020B0604020202020204" pitchFamily="34" charset="0"/>
              <a:buChar char="•"/>
              <a:defRPr/>
            </a:pPr>
            <a:r>
              <a:rPr lang="en-US" altLang="en-US" sz="2400" b="1" dirty="0" smtClean="0">
                <a:latin typeface="Constantia" pitchFamily="18" charset="0"/>
                <a:ea typeface="Constantia" pitchFamily="18" charset="0"/>
                <a:cs typeface="Constantia" pitchFamily="18" charset="0"/>
                <a:sym typeface="Constantia" pitchFamily="18" charset="0"/>
              </a:rPr>
              <a:t>11 </a:t>
            </a:r>
            <a:r>
              <a:rPr lang="en-US" altLang="en-US" sz="2400" b="1" dirty="0">
                <a:latin typeface="Constantia" pitchFamily="18" charset="0"/>
                <a:ea typeface="Constantia" pitchFamily="18" charset="0"/>
                <a:cs typeface="Constantia" pitchFamily="18" charset="0"/>
                <a:sym typeface="Constantia" pitchFamily="18" charset="0"/>
              </a:rPr>
              <a:t>Molecularly Targeted/Immunotherapy</a:t>
            </a:r>
          </a:p>
          <a:p>
            <a:pPr marL="2116137" lvl="4" indent="-342900" defTabSz="904875">
              <a:lnSpc>
                <a:spcPct val="80000"/>
              </a:lnSpc>
              <a:spcBef>
                <a:spcPts val="400"/>
              </a:spcBef>
              <a:buClr>
                <a:srgbClr val="0F6FC6"/>
              </a:buClr>
              <a:buSzPct val="85000"/>
              <a:buFont typeface="Arial" panose="020B0604020202020204" pitchFamily="34" charset="0"/>
              <a:buChar char="•"/>
              <a:defRPr/>
            </a:pPr>
            <a:r>
              <a:rPr lang="en-US" altLang="en-US" sz="2400" b="1" dirty="0">
                <a:latin typeface="Constantia" pitchFamily="18" charset="0"/>
                <a:ea typeface="Constantia" pitchFamily="18" charset="0"/>
                <a:cs typeface="Constantia" pitchFamily="18" charset="0"/>
                <a:sym typeface="Constantia" pitchFamily="18" charset="0"/>
              </a:rPr>
              <a:t>1 new formulation as </a:t>
            </a:r>
            <a:r>
              <a:rPr lang="en-US" altLang="en-US" sz="2400" b="1" dirty="0" smtClean="0">
                <a:latin typeface="Constantia" pitchFamily="18" charset="0"/>
                <a:ea typeface="Constantia" pitchFamily="18" charset="0"/>
                <a:cs typeface="Constantia" pitchFamily="18" charset="0"/>
                <a:sym typeface="Constantia" pitchFamily="18" charset="0"/>
              </a:rPr>
              <a:t>subcutaneous</a:t>
            </a:r>
          </a:p>
          <a:p>
            <a:pPr marL="2116137" lvl="4" indent="-342900" defTabSz="904875">
              <a:lnSpc>
                <a:spcPct val="80000"/>
              </a:lnSpc>
              <a:spcBef>
                <a:spcPts val="400"/>
              </a:spcBef>
              <a:buClr>
                <a:srgbClr val="0F6FC6"/>
              </a:buClr>
              <a:buSzPct val="85000"/>
              <a:buFont typeface="Arial" panose="020B0604020202020204" pitchFamily="34" charset="0"/>
              <a:buChar char="•"/>
              <a:defRPr/>
            </a:pPr>
            <a:endParaRPr lang="en-US" altLang="en-US" sz="2400" b="1" dirty="0" smtClean="0">
              <a:latin typeface="Constantia" pitchFamily="18" charset="0"/>
              <a:ea typeface="Constantia" pitchFamily="18" charset="0"/>
              <a:cs typeface="Constantia" pitchFamily="18" charset="0"/>
              <a:sym typeface="Constantia" pitchFamily="18" charset="0"/>
            </a:endParaRPr>
          </a:p>
          <a:p>
            <a:pPr marL="2116137" lvl="4" indent="-342900" defTabSz="904875">
              <a:lnSpc>
                <a:spcPct val="80000"/>
              </a:lnSpc>
              <a:spcBef>
                <a:spcPts val="400"/>
              </a:spcBef>
              <a:buClr>
                <a:srgbClr val="0F6FC6"/>
              </a:buClr>
              <a:buSzPct val="85000"/>
              <a:buFont typeface="Arial" panose="020B0604020202020204" pitchFamily="34" charset="0"/>
              <a:buChar char="•"/>
              <a:defRPr/>
            </a:pPr>
            <a:r>
              <a:rPr lang="en-US" altLang="en-US" sz="2400" b="1" dirty="0" smtClean="0">
                <a:latin typeface="Constantia" pitchFamily="18" charset="0"/>
                <a:ea typeface="Constantia" pitchFamily="18" charset="0"/>
                <a:cs typeface="Constantia" pitchFamily="18" charset="0"/>
                <a:sym typeface="Constantia" pitchFamily="18" charset="0"/>
              </a:rPr>
              <a:t>1 re-approval </a:t>
            </a:r>
          </a:p>
          <a:p>
            <a:pPr marL="2116137" lvl="4" indent="-342900" defTabSz="904875">
              <a:lnSpc>
                <a:spcPct val="80000"/>
              </a:lnSpc>
              <a:spcBef>
                <a:spcPts val="400"/>
              </a:spcBef>
              <a:buClr>
                <a:srgbClr val="0F6FC6"/>
              </a:buClr>
              <a:buSzPct val="85000"/>
              <a:buFont typeface="Arial" panose="020B0604020202020204" pitchFamily="34" charset="0"/>
              <a:buChar char="•"/>
              <a:defRPr/>
            </a:pPr>
            <a:endParaRPr lang="en-US" altLang="en-US" sz="2400" b="1" dirty="0">
              <a:latin typeface="Constantia" pitchFamily="18" charset="0"/>
              <a:ea typeface="Constantia" pitchFamily="18" charset="0"/>
              <a:cs typeface="Constantia" pitchFamily="18" charset="0"/>
              <a:sym typeface="Constantia" pitchFamily="18" charset="0"/>
            </a:endParaRPr>
          </a:p>
          <a:p>
            <a:pPr marL="2116137" lvl="4" indent="-342900" defTabSz="904875">
              <a:lnSpc>
                <a:spcPct val="80000"/>
              </a:lnSpc>
              <a:spcBef>
                <a:spcPts val="400"/>
              </a:spcBef>
              <a:buClr>
                <a:srgbClr val="0F6FC6"/>
              </a:buClr>
              <a:buSzPct val="85000"/>
              <a:buFont typeface="Arial" panose="020B0604020202020204" pitchFamily="34" charset="0"/>
              <a:buChar char="•"/>
              <a:defRPr/>
            </a:pPr>
            <a:endParaRPr lang="en-US" altLang="en-US" sz="2400" b="1" dirty="0">
              <a:latin typeface="Constantia" pitchFamily="18" charset="0"/>
              <a:ea typeface="Constantia" pitchFamily="18" charset="0"/>
              <a:cs typeface="Constantia" pitchFamily="18" charset="0"/>
              <a:sym typeface="Constantia" pitchFamily="18" charset="0"/>
            </a:endParaRPr>
          </a:p>
          <a:p>
            <a:pPr marL="1773237" lvl="4" defTabSz="904875">
              <a:lnSpc>
                <a:spcPct val="80000"/>
              </a:lnSpc>
              <a:spcBef>
                <a:spcPts val="400"/>
              </a:spcBef>
              <a:buClr>
                <a:srgbClr val="0F6FC6"/>
              </a:buClr>
              <a:buSzPct val="85000"/>
              <a:defRPr/>
            </a:pPr>
            <a:endParaRPr lang="en-US" altLang="en-US" sz="2400" b="1" dirty="0" smtClean="0">
              <a:latin typeface="Constantia" pitchFamily="18" charset="0"/>
              <a:ea typeface="Constantia" pitchFamily="18" charset="0"/>
              <a:cs typeface="Constantia" pitchFamily="18" charset="0"/>
              <a:sym typeface="Constantia" pitchFamily="18" charset="0"/>
            </a:endParaRPr>
          </a:p>
          <a:p>
            <a:pPr marL="1658937" lvl="3" indent="-342900" defTabSz="904875">
              <a:lnSpc>
                <a:spcPct val="80000"/>
              </a:lnSpc>
              <a:spcBef>
                <a:spcPts val="400"/>
              </a:spcBef>
              <a:buClr>
                <a:srgbClr val="0F6FC6"/>
              </a:buClr>
              <a:buSzPct val="85000"/>
              <a:buFont typeface="Arial" panose="020B0604020202020204" pitchFamily="34" charset="0"/>
              <a:buChar char="•"/>
              <a:defRPr/>
            </a:pPr>
            <a:endParaRPr lang="en-US" altLang="en-US" sz="2400" b="1" dirty="0" smtClean="0">
              <a:latin typeface="Constantia" pitchFamily="18" charset="0"/>
              <a:ea typeface="Constantia" pitchFamily="18" charset="0"/>
              <a:cs typeface="Constantia" pitchFamily="18" charset="0"/>
              <a:sym typeface="Constantia" pitchFamily="18" charset="0"/>
            </a:endParaRPr>
          </a:p>
          <a:p>
            <a:pPr marL="858837" lvl="3" defTabSz="904875">
              <a:lnSpc>
                <a:spcPct val="80000"/>
              </a:lnSpc>
              <a:spcBef>
                <a:spcPts val="400"/>
              </a:spcBef>
              <a:buClr>
                <a:srgbClr val="0F6FC6"/>
              </a:buClr>
              <a:buSzPct val="85000"/>
              <a:defRPr/>
            </a:pPr>
            <a:r>
              <a:rPr lang="en-US" altLang="en-US" sz="1000" u="sng" dirty="0" smtClean="0">
                <a:solidFill>
                  <a:srgbClr val="E2D700"/>
                </a:solidFill>
                <a:sym typeface="Helvetica" charset="0"/>
                <a:hlinkClick r:id="rId4"/>
              </a:rPr>
              <a:t>http</a:t>
            </a:r>
            <a:r>
              <a:rPr lang="en-US" altLang="en-US" sz="1000" u="sng" dirty="0">
                <a:solidFill>
                  <a:srgbClr val="E2D700"/>
                </a:solidFill>
                <a:sym typeface="Helvetica" charset="0"/>
                <a:hlinkClick r:id="rId4"/>
              </a:rPr>
              <a:t>://www.fda.gov/Drugs/InformationOnDrugs/ApprovedDrugs/ucm279174.htm</a:t>
            </a:r>
            <a:endParaRPr lang="en-US" altLang="en-US" sz="1000" dirty="0">
              <a:sym typeface="Helvetica" charset="0"/>
            </a:endParaRPr>
          </a:p>
          <a:p>
            <a:pPr marL="858837" lvl="3" defTabSz="904875">
              <a:lnSpc>
                <a:spcPct val="80000"/>
              </a:lnSpc>
              <a:spcBef>
                <a:spcPts val="400"/>
              </a:spcBef>
              <a:buClr>
                <a:srgbClr val="0F6FC6"/>
              </a:buClr>
              <a:buSzPct val="85000"/>
              <a:defRPr/>
            </a:pPr>
            <a:endParaRPr lang="en-US" altLang="en-US" sz="1700" b="1" dirty="0">
              <a:latin typeface="Constantia" pitchFamily="18" charset="0"/>
              <a:ea typeface="Constantia" pitchFamily="18" charset="0"/>
              <a:cs typeface="Constantia" pitchFamily="18" charset="0"/>
              <a:sym typeface="Constantia" pitchFamily="18" charset="0"/>
            </a:endParaRPr>
          </a:p>
          <a:p>
            <a:pPr marL="596900" lvl="1" indent="-195263" defTabSz="904875">
              <a:lnSpc>
                <a:spcPct val="80000"/>
              </a:lnSpc>
              <a:buClr>
                <a:srgbClr val="0BD0D9"/>
              </a:buClr>
              <a:defRPr/>
            </a:pPr>
            <a:endParaRPr lang="en-US" altLang="en-US" dirty="0">
              <a:sym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5183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46" y="-200760"/>
            <a:ext cx="9143999" cy="709108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04800" y="6356002"/>
            <a:ext cx="3352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www.nerlynx.com</a:t>
            </a:r>
            <a:endParaRPr lang="en-US" sz="1400" dirty="0"/>
          </a:p>
        </p:txBody>
      </p:sp>
      <p:sp>
        <p:nvSpPr>
          <p:cNvPr id="11" name="Rectangle 7"/>
          <p:cNvSpPr txBox="1">
            <a:spLocks noChangeArrowheads="1"/>
          </p:cNvSpPr>
          <p:nvPr/>
        </p:nvSpPr>
        <p:spPr>
          <a:xfrm>
            <a:off x="658812" y="441030"/>
            <a:ext cx="8229600" cy="46672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altLang="en-US" sz="3200" b="1" dirty="0" smtClean="0">
              <a:latin typeface="Constantia" panose="02030602050306030303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1446966"/>
            <a:ext cx="9068888" cy="43550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2">
              <a:defRPr/>
            </a:pPr>
            <a:r>
              <a:rPr lang="en-US" altLang="en-US" b="1" u="sng" dirty="0">
                <a:solidFill>
                  <a:srgbClr val="FF0000"/>
                </a:solidFill>
                <a:latin typeface="Constantia" pitchFamily="18" charset="0"/>
                <a:ea typeface="Constantia" pitchFamily="18" charset="0"/>
                <a:cs typeface="Constantia" pitchFamily="18" charset="0"/>
                <a:sym typeface="Constantia" pitchFamily="18" charset="0"/>
              </a:rPr>
              <a:t>neratinib NERLYNX™  </a:t>
            </a:r>
            <a:r>
              <a:rPr lang="en-US" altLang="en-US" b="1" u="sng" dirty="0">
                <a:latin typeface="Constantia" pitchFamily="18" charset="0"/>
                <a:ea typeface="Constantia" pitchFamily="18" charset="0"/>
                <a:cs typeface="Constantia" pitchFamily="18" charset="0"/>
                <a:sym typeface="Constantia" pitchFamily="18" charset="0"/>
              </a:rPr>
              <a:t>Puma Biotechnology (extended adjuvant treatment of adult patients with early stage HER2 overexpressed/amplified breast cancer, to follow adjuvant trastuzumab-based therapy)</a:t>
            </a:r>
          </a:p>
          <a:p>
            <a:pPr marL="457200" lvl="2">
              <a:defRPr/>
            </a:pPr>
            <a:endParaRPr lang="en-US" altLang="en-US" b="1" dirty="0" smtClean="0">
              <a:latin typeface="Constantia" panose="02030602050306030303" pitchFamily="18" charset="0"/>
              <a:ea typeface="Constantia" panose="02030602050306030303" pitchFamily="18" charset="0"/>
              <a:cs typeface="Constantia" panose="02030602050306030303" pitchFamily="18" charset="0"/>
              <a:sym typeface="Constantia" panose="02030602050306030303" pitchFamily="18" charset="0"/>
            </a:endParaRPr>
          </a:p>
          <a:p>
            <a:pPr marL="971550" lvl="4" indent="-285750">
              <a:spcBef>
                <a:spcPts val="300"/>
              </a:spcBef>
              <a:buClr>
                <a:srgbClr val="0BD0D9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1600" b="1" i="1" dirty="0" smtClean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  <a:sym typeface="Constantia" panose="02030602050306030303" pitchFamily="18" charset="0"/>
              </a:rPr>
              <a:t>Monoclonal antibody or small molecule?</a:t>
            </a:r>
          </a:p>
          <a:p>
            <a:pPr marL="971550" lvl="4" indent="-285750">
              <a:spcBef>
                <a:spcPts val="300"/>
              </a:spcBef>
              <a:buClr>
                <a:srgbClr val="0BD0D9"/>
              </a:buClr>
              <a:buFont typeface="Arial" panose="020B0604020202020204" pitchFamily="34" charset="0"/>
              <a:buChar char="•"/>
              <a:defRPr/>
            </a:pPr>
            <a:endParaRPr lang="en-US" altLang="en-US" sz="1600" b="1" i="1" dirty="0">
              <a:latin typeface="Constantia" panose="02030602050306030303" pitchFamily="18" charset="0"/>
              <a:ea typeface="Constantia" panose="02030602050306030303" pitchFamily="18" charset="0"/>
              <a:cs typeface="Constantia" panose="02030602050306030303" pitchFamily="18" charset="0"/>
              <a:sym typeface="Constantia" panose="02030602050306030303" pitchFamily="18" charset="0"/>
            </a:endParaRPr>
          </a:p>
          <a:p>
            <a:pPr marL="971550" lvl="4" indent="-285750">
              <a:spcBef>
                <a:spcPts val="300"/>
              </a:spcBef>
              <a:buClr>
                <a:srgbClr val="0BD0D9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1600" b="1" i="1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  <a:sym typeface="Constantia" panose="02030602050306030303" pitchFamily="18" charset="0"/>
              </a:rPr>
              <a:t>Infusion rxns or drug/drug  drug/food interactions?</a:t>
            </a:r>
          </a:p>
          <a:p>
            <a:pPr marL="971550" lvl="4" indent="-285750">
              <a:spcBef>
                <a:spcPts val="300"/>
              </a:spcBef>
              <a:buClr>
                <a:srgbClr val="0BD0D9"/>
              </a:buClr>
              <a:buFont typeface="Arial" panose="020B0604020202020204" pitchFamily="34" charset="0"/>
              <a:buChar char="•"/>
              <a:defRPr/>
            </a:pPr>
            <a:endParaRPr lang="en-US" altLang="en-US" sz="1600" b="1" i="1" dirty="0">
              <a:latin typeface="Constantia" panose="02030602050306030303" pitchFamily="18" charset="0"/>
              <a:ea typeface="Constantia" panose="02030602050306030303" pitchFamily="18" charset="0"/>
              <a:cs typeface="Constantia" panose="02030602050306030303" pitchFamily="18" charset="0"/>
              <a:sym typeface="Constantia" panose="02030602050306030303" pitchFamily="18" charset="0"/>
            </a:endParaRPr>
          </a:p>
          <a:p>
            <a:pPr marL="971550" lvl="4" indent="-285750">
              <a:spcBef>
                <a:spcPts val="300"/>
              </a:spcBef>
              <a:buClr>
                <a:srgbClr val="0BD0D9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1600" b="1" i="1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  <a:sym typeface="Constantia" panose="02030602050306030303" pitchFamily="18" charset="0"/>
              </a:rPr>
              <a:t>Target?</a:t>
            </a:r>
          </a:p>
          <a:p>
            <a:pPr marL="971550" lvl="4" indent="-285750">
              <a:spcBef>
                <a:spcPts val="300"/>
              </a:spcBef>
              <a:buClr>
                <a:srgbClr val="0BD0D9"/>
              </a:buClr>
              <a:buFont typeface="Arial" panose="020B0604020202020204" pitchFamily="34" charset="0"/>
              <a:buChar char="•"/>
              <a:defRPr/>
            </a:pPr>
            <a:endParaRPr lang="en-US" altLang="en-US" sz="1600" b="1" i="1" dirty="0">
              <a:latin typeface="Constantia" panose="02030602050306030303" pitchFamily="18" charset="0"/>
              <a:ea typeface="Constantia" panose="02030602050306030303" pitchFamily="18" charset="0"/>
              <a:cs typeface="Constantia" panose="02030602050306030303" pitchFamily="18" charset="0"/>
              <a:sym typeface="Constantia" panose="02030602050306030303" pitchFamily="18" charset="0"/>
            </a:endParaRPr>
          </a:p>
          <a:p>
            <a:pPr marL="971550" lvl="4" indent="-285750">
              <a:spcBef>
                <a:spcPts val="300"/>
              </a:spcBef>
              <a:buClr>
                <a:srgbClr val="0BD0D9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1600" b="1" i="1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  <a:sym typeface="Constantia" panose="02030602050306030303" pitchFamily="18" charset="0"/>
              </a:rPr>
              <a:t>Personalized?</a:t>
            </a:r>
          </a:p>
          <a:p>
            <a:pPr marL="971550" lvl="4" indent="-285750">
              <a:spcBef>
                <a:spcPts val="300"/>
              </a:spcBef>
              <a:buClr>
                <a:srgbClr val="0BD0D9"/>
              </a:buClr>
              <a:buFont typeface="Arial" panose="020B0604020202020204" pitchFamily="34" charset="0"/>
              <a:buChar char="•"/>
              <a:defRPr/>
            </a:pPr>
            <a:endParaRPr lang="en-US" altLang="en-US" sz="1600" b="1" i="1" dirty="0">
              <a:latin typeface="Constantia" panose="02030602050306030303" pitchFamily="18" charset="0"/>
              <a:ea typeface="Constantia" panose="02030602050306030303" pitchFamily="18" charset="0"/>
              <a:cs typeface="Constantia" panose="02030602050306030303" pitchFamily="18" charset="0"/>
              <a:sym typeface="Constantia" panose="02030602050306030303" pitchFamily="18" charset="0"/>
            </a:endParaRPr>
          </a:p>
          <a:p>
            <a:pPr marL="971550" lvl="4" indent="-285750">
              <a:spcBef>
                <a:spcPts val="300"/>
              </a:spcBef>
              <a:buClr>
                <a:srgbClr val="0BD0D9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1600" b="1" i="1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  <a:sym typeface="Constantia" panose="02030602050306030303" pitchFamily="18" charset="0"/>
              </a:rPr>
              <a:t>Side effects?</a:t>
            </a:r>
            <a:endParaRPr lang="en-US" altLang="en-US" sz="1600" b="1" i="1" u="sng" dirty="0">
              <a:effectLst>
                <a:outerShdw blurRad="38100" dist="38100" dir="2700000" algn="tl">
                  <a:srgbClr val="C0C0C0"/>
                </a:outerShdw>
              </a:effectLst>
              <a:latin typeface="Constantia" panose="02030602050306030303" pitchFamily="18" charset="0"/>
              <a:ea typeface="Constantia" panose="02030602050306030303" pitchFamily="18" charset="0"/>
              <a:cs typeface="Constantia" panose="02030602050306030303" pitchFamily="18" charset="0"/>
              <a:sym typeface="Constantia" panose="02030602050306030303" pitchFamily="18" charset="0"/>
            </a:endParaRPr>
          </a:p>
          <a:p>
            <a:pPr>
              <a:defRPr/>
            </a:pPr>
            <a:endParaRPr lang="en-US" altLang="en-US" dirty="0"/>
          </a:p>
          <a:p>
            <a:pPr marL="971550" lvl="4" indent="-285750">
              <a:spcBef>
                <a:spcPts val="300"/>
              </a:spcBef>
              <a:buClr>
                <a:srgbClr val="0BD0D9"/>
              </a:buClr>
              <a:buFont typeface="Arial" panose="020B0604020202020204" pitchFamily="34" charset="0"/>
              <a:buChar char="•"/>
              <a:defRPr/>
            </a:pPr>
            <a:endParaRPr lang="en-US" altLang="en-US" b="1" i="1" dirty="0">
              <a:latin typeface="Constantia" pitchFamily="18" charset="0"/>
              <a:ea typeface="Constantia" pitchFamily="18" charset="0"/>
              <a:cs typeface="Constantia" pitchFamily="18" charset="0"/>
              <a:sym typeface="Constantia" pitchFamily="18" charset="0"/>
            </a:endParaRPr>
          </a:p>
        </p:txBody>
      </p:sp>
      <p:sp>
        <p:nvSpPr>
          <p:cNvPr id="6" name="Rectangle 7"/>
          <p:cNvSpPr txBox="1">
            <a:spLocks noChangeArrowheads="1"/>
          </p:cNvSpPr>
          <p:nvPr/>
        </p:nvSpPr>
        <p:spPr>
          <a:xfrm>
            <a:off x="457200" y="362778"/>
            <a:ext cx="8229600" cy="547687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200" b="1" u="sng" dirty="0">
                <a:solidFill>
                  <a:srgbClr val="FF0000"/>
                </a:solidFill>
                <a:latin typeface="Constantia" pitchFamily="18" charset="0"/>
                <a:ea typeface="Constantia" pitchFamily="18" charset="0"/>
                <a:cs typeface="Constantia" pitchFamily="18" charset="0"/>
                <a:sym typeface="Constantia" pitchFamily="18" charset="0"/>
              </a:rPr>
              <a:t>neratinib NERLYNX™ </a:t>
            </a:r>
            <a:r>
              <a:rPr lang="en-US" altLang="en-US" sz="3200" b="1" u="sng" dirty="0" smtClean="0">
                <a:solidFill>
                  <a:srgbClr val="00B0F0"/>
                </a:solidFill>
                <a:latin typeface="Constantia" pitchFamily="18" charset="0"/>
                <a:ea typeface="Constantia" pitchFamily="18" charset="0"/>
                <a:cs typeface="Constantia" pitchFamily="18" charset="0"/>
                <a:sym typeface="Constantia" pitchFamily="18" charset="0"/>
              </a:rPr>
              <a:t> </a:t>
            </a:r>
            <a:endParaRPr lang="en-US" altLang="en-US" dirty="0" smtClean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0734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46" y="-200760"/>
            <a:ext cx="9143999" cy="709108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04800" y="6356002"/>
            <a:ext cx="3352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www.nerlynx.com</a:t>
            </a:r>
            <a:endParaRPr lang="en-US" sz="1400" dirty="0"/>
          </a:p>
        </p:txBody>
      </p:sp>
      <p:sp>
        <p:nvSpPr>
          <p:cNvPr id="11" name="Rectangle 7"/>
          <p:cNvSpPr txBox="1">
            <a:spLocks noChangeArrowheads="1"/>
          </p:cNvSpPr>
          <p:nvPr/>
        </p:nvSpPr>
        <p:spPr>
          <a:xfrm>
            <a:off x="658812" y="441030"/>
            <a:ext cx="8229600" cy="46672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altLang="en-US" sz="3200" b="1" dirty="0" smtClean="0">
              <a:latin typeface="Constantia" panose="02030602050306030303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1066537"/>
            <a:ext cx="9068888" cy="48167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2">
              <a:defRPr/>
            </a:pPr>
            <a:r>
              <a:rPr lang="en-US" altLang="en-US" b="1" u="sng" dirty="0">
                <a:solidFill>
                  <a:srgbClr val="FF0000"/>
                </a:solidFill>
                <a:latin typeface="Constantia" pitchFamily="18" charset="0"/>
                <a:ea typeface="Constantia" pitchFamily="18" charset="0"/>
                <a:cs typeface="Constantia" pitchFamily="18" charset="0"/>
                <a:sym typeface="Constantia" pitchFamily="18" charset="0"/>
              </a:rPr>
              <a:t>neratinib NERLYNX™  </a:t>
            </a:r>
            <a:r>
              <a:rPr lang="en-US" altLang="en-US" b="1" u="sng" dirty="0">
                <a:latin typeface="Constantia" pitchFamily="18" charset="0"/>
                <a:ea typeface="Constantia" pitchFamily="18" charset="0"/>
                <a:cs typeface="Constantia" pitchFamily="18" charset="0"/>
                <a:sym typeface="Constantia" pitchFamily="18" charset="0"/>
              </a:rPr>
              <a:t>Puma Biotechnology (extended adjuvant treatment of adult patients with early stage HER2 overexpressed/amplified breast cancer, to follow adjuvant trastuzumab-based therapy)</a:t>
            </a:r>
          </a:p>
          <a:p>
            <a:pPr marL="457200" lvl="2">
              <a:defRPr/>
            </a:pPr>
            <a:endParaRPr lang="en-US" altLang="en-US" b="1" dirty="0" smtClean="0">
              <a:latin typeface="Constantia" panose="02030602050306030303" pitchFamily="18" charset="0"/>
              <a:ea typeface="Constantia" panose="02030602050306030303" pitchFamily="18" charset="0"/>
              <a:cs typeface="Constantia" panose="02030602050306030303" pitchFamily="18" charset="0"/>
              <a:sym typeface="Constantia" panose="02030602050306030303" pitchFamily="18" charset="0"/>
            </a:endParaRPr>
          </a:p>
          <a:p>
            <a:pPr marL="971550" lvl="4" indent="-285750">
              <a:spcBef>
                <a:spcPts val="300"/>
              </a:spcBef>
              <a:buClr>
                <a:srgbClr val="0BD0D9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1600" b="1" i="1" dirty="0" smtClean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  <a:sym typeface="Constantia" panose="02030602050306030303" pitchFamily="18" charset="0"/>
              </a:rPr>
              <a:t>Small molecule; oral multi kinase inhibitor</a:t>
            </a:r>
          </a:p>
          <a:p>
            <a:pPr marL="971550" lvl="4" indent="-285750">
              <a:spcBef>
                <a:spcPts val="300"/>
              </a:spcBef>
              <a:buClr>
                <a:srgbClr val="0BD0D9"/>
              </a:buClr>
              <a:buFont typeface="Arial" panose="020B0604020202020204" pitchFamily="34" charset="0"/>
              <a:buChar char="•"/>
              <a:defRPr/>
            </a:pPr>
            <a:endParaRPr lang="en-US" altLang="en-US" sz="1600" b="1" i="1" dirty="0">
              <a:latin typeface="Constantia" panose="02030602050306030303" pitchFamily="18" charset="0"/>
              <a:ea typeface="Constantia" panose="02030602050306030303" pitchFamily="18" charset="0"/>
              <a:cs typeface="Constantia" panose="02030602050306030303" pitchFamily="18" charset="0"/>
              <a:sym typeface="Constantia" panose="02030602050306030303" pitchFamily="18" charset="0"/>
            </a:endParaRPr>
          </a:p>
          <a:p>
            <a:pPr marL="971550" lvl="4" indent="-285750">
              <a:spcBef>
                <a:spcPts val="300"/>
              </a:spcBef>
              <a:buClr>
                <a:srgbClr val="0BD0D9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1600" b="1" i="1" dirty="0" smtClean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  <a:sym typeface="Constantia" panose="02030602050306030303" pitchFamily="18" charset="0"/>
              </a:rPr>
              <a:t>Drug/drug interactions with PPIs, H2-receptor antagonists, strong or moderate CYP3A4 inducers and inhibitors, P-gp substrates. No grapefruit products.</a:t>
            </a:r>
            <a:endParaRPr lang="en-US" altLang="en-US" sz="1600" b="1" i="1" dirty="0">
              <a:latin typeface="Constantia" panose="02030602050306030303" pitchFamily="18" charset="0"/>
              <a:ea typeface="Constantia" panose="02030602050306030303" pitchFamily="18" charset="0"/>
              <a:cs typeface="Constantia" panose="02030602050306030303" pitchFamily="18" charset="0"/>
              <a:sym typeface="Constantia" panose="02030602050306030303" pitchFamily="18" charset="0"/>
            </a:endParaRPr>
          </a:p>
          <a:p>
            <a:pPr marL="971550" lvl="4" indent="-285750">
              <a:spcBef>
                <a:spcPts val="300"/>
              </a:spcBef>
              <a:buClr>
                <a:srgbClr val="0BD0D9"/>
              </a:buClr>
              <a:buFont typeface="Arial" panose="020B0604020202020204" pitchFamily="34" charset="0"/>
              <a:buChar char="•"/>
              <a:defRPr/>
            </a:pPr>
            <a:endParaRPr lang="en-US" altLang="en-US" sz="1600" b="1" i="1" dirty="0">
              <a:latin typeface="Constantia" panose="02030602050306030303" pitchFamily="18" charset="0"/>
              <a:ea typeface="Constantia" panose="02030602050306030303" pitchFamily="18" charset="0"/>
              <a:cs typeface="Constantia" panose="02030602050306030303" pitchFamily="18" charset="0"/>
              <a:sym typeface="Constantia" panose="02030602050306030303" pitchFamily="18" charset="0"/>
            </a:endParaRPr>
          </a:p>
          <a:p>
            <a:pPr marL="971550" lvl="4" indent="-285750">
              <a:spcBef>
                <a:spcPts val="300"/>
              </a:spcBef>
              <a:buClr>
                <a:srgbClr val="0BD0D9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1600" b="1" i="1" dirty="0" smtClean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  <a:sym typeface="Constantia" panose="02030602050306030303" pitchFamily="18" charset="0"/>
              </a:rPr>
              <a:t>Targets EGFR, HER2, HER4</a:t>
            </a:r>
            <a:endParaRPr lang="en-US" altLang="en-US" sz="1600" b="1" i="1" dirty="0">
              <a:latin typeface="Constantia" panose="02030602050306030303" pitchFamily="18" charset="0"/>
              <a:ea typeface="Constantia" panose="02030602050306030303" pitchFamily="18" charset="0"/>
              <a:cs typeface="Constantia" panose="02030602050306030303" pitchFamily="18" charset="0"/>
              <a:sym typeface="Constantia" panose="02030602050306030303" pitchFamily="18" charset="0"/>
            </a:endParaRPr>
          </a:p>
          <a:p>
            <a:pPr marL="971550" lvl="4" indent="-285750">
              <a:spcBef>
                <a:spcPts val="300"/>
              </a:spcBef>
              <a:buClr>
                <a:srgbClr val="0BD0D9"/>
              </a:buClr>
              <a:buFont typeface="Arial" panose="020B0604020202020204" pitchFamily="34" charset="0"/>
              <a:buChar char="•"/>
              <a:defRPr/>
            </a:pPr>
            <a:endParaRPr lang="en-US" altLang="en-US" sz="1600" b="1" i="1" dirty="0">
              <a:latin typeface="Constantia" panose="02030602050306030303" pitchFamily="18" charset="0"/>
              <a:ea typeface="Constantia" panose="02030602050306030303" pitchFamily="18" charset="0"/>
              <a:cs typeface="Constantia" panose="02030602050306030303" pitchFamily="18" charset="0"/>
              <a:sym typeface="Constantia" panose="02030602050306030303" pitchFamily="18" charset="0"/>
            </a:endParaRPr>
          </a:p>
          <a:p>
            <a:pPr marL="971550" lvl="4" indent="-285750">
              <a:spcBef>
                <a:spcPts val="300"/>
              </a:spcBef>
              <a:buClr>
                <a:srgbClr val="0BD0D9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1600" b="1" i="1" dirty="0" smtClean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  <a:sym typeface="Constantia" panose="02030602050306030303" pitchFamily="18" charset="0"/>
              </a:rPr>
              <a:t>Personalized to HER2 overexpressed/amplified </a:t>
            </a:r>
            <a:endParaRPr lang="en-US" altLang="en-US" sz="1600" b="1" i="1" dirty="0">
              <a:latin typeface="Constantia" panose="02030602050306030303" pitchFamily="18" charset="0"/>
              <a:ea typeface="Constantia" panose="02030602050306030303" pitchFamily="18" charset="0"/>
              <a:cs typeface="Constantia" panose="02030602050306030303" pitchFamily="18" charset="0"/>
              <a:sym typeface="Constantia" panose="02030602050306030303" pitchFamily="18" charset="0"/>
            </a:endParaRPr>
          </a:p>
          <a:p>
            <a:pPr marL="971550" lvl="4" indent="-285750">
              <a:spcBef>
                <a:spcPts val="300"/>
              </a:spcBef>
              <a:buClr>
                <a:srgbClr val="0BD0D9"/>
              </a:buClr>
              <a:buFont typeface="Arial" panose="020B0604020202020204" pitchFamily="34" charset="0"/>
              <a:buChar char="•"/>
              <a:defRPr/>
            </a:pPr>
            <a:endParaRPr lang="en-US" altLang="en-US" sz="1600" b="1" i="1" dirty="0">
              <a:latin typeface="Constantia" panose="02030602050306030303" pitchFamily="18" charset="0"/>
              <a:ea typeface="Constantia" panose="02030602050306030303" pitchFamily="18" charset="0"/>
              <a:cs typeface="Constantia" panose="02030602050306030303" pitchFamily="18" charset="0"/>
              <a:sym typeface="Constantia" panose="02030602050306030303" pitchFamily="18" charset="0"/>
            </a:endParaRPr>
          </a:p>
          <a:p>
            <a:pPr marL="971550" lvl="4" indent="-285750">
              <a:spcBef>
                <a:spcPts val="300"/>
              </a:spcBef>
              <a:buClr>
                <a:srgbClr val="0BD0D9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1600" b="1" i="1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  <a:sym typeface="Constantia" panose="02030602050306030303" pitchFamily="18" charset="0"/>
              </a:rPr>
              <a:t>Side </a:t>
            </a:r>
            <a:r>
              <a:rPr lang="en-US" altLang="en-US" sz="1600" b="1" i="1" dirty="0" smtClean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  <a:sym typeface="Constantia" panose="02030602050306030303" pitchFamily="18" charset="0"/>
              </a:rPr>
              <a:t>effects: Diarrhea (needs prophylactic &amp; aggressive management), nausea, abdominal pain, fatigue, vomiting, rash, hepatotoxicity, stomatitis, decreased appetite, muscle spasms, nail/skin issues</a:t>
            </a:r>
            <a:endParaRPr lang="en-US" altLang="en-US" dirty="0"/>
          </a:p>
          <a:p>
            <a:pPr marL="971550" lvl="4" indent="-285750">
              <a:spcBef>
                <a:spcPts val="300"/>
              </a:spcBef>
              <a:buClr>
                <a:srgbClr val="0BD0D9"/>
              </a:buClr>
              <a:buFont typeface="Arial" panose="020B0604020202020204" pitchFamily="34" charset="0"/>
              <a:buChar char="•"/>
              <a:defRPr/>
            </a:pPr>
            <a:endParaRPr lang="en-US" altLang="en-US" b="1" i="1" dirty="0">
              <a:latin typeface="Constantia" pitchFamily="18" charset="0"/>
              <a:ea typeface="Constantia" pitchFamily="18" charset="0"/>
              <a:cs typeface="Constantia" pitchFamily="18" charset="0"/>
              <a:sym typeface="Constantia" pitchFamily="18" charset="0"/>
            </a:endParaRPr>
          </a:p>
        </p:txBody>
      </p:sp>
      <p:sp>
        <p:nvSpPr>
          <p:cNvPr id="6" name="Rectangle 7"/>
          <p:cNvSpPr txBox="1">
            <a:spLocks noChangeArrowheads="1"/>
          </p:cNvSpPr>
          <p:nvPr/>
        </p:nvSpPr>
        <p:spPr>
          <a:xfrm>
            <a:off x="413466" y="46089"/>
            <a:ext cx="8229600" cy="547687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200" b="1" u="sng" dirty="0">
                <a:solidFill>
                  <a:srgbClr val="FF0000"/>
                </a:solidFill>
                <a:latin typeface="Constantia" pitchFamily="18" charset="0"/>
                <a:ea typeface="Constantia" pitchFamily="18" charset="0"/>
                <a:cs typeface="Constantia" pitchFamily="18" charset="0"/>
                <a:sym typeface="Constantia" pitchFamily="18" charset="0"/>
              </a:rPr>
              <a:t>neratinib NERLYNX™ </a:t>
            </a:r>
            <a:r>
              <a:rPr lang="en-US" altLang="en-US" sz="3200" b="1" u="sng" dirty="0" smtClean="0">
                <a:solidFill>
                  <a:srgbClr val="00B0F0"/>
                </a:solidFill>
                <a:latin typeface="Constantia" pitchFamily="18" charset="0"/>
                <a:ea typeface="Constantia" pitchFamily="18" charset="0"/>
                <a:cs typeface="Constantia" pitchFamily="18" charset="0"/>
                <a:sym typeface="Constantia" pitchFamily="18" charset="0"/>
              </a:rPr>
              <a:t> </a:t>
            </a:r>
            <a:endParaRPr lang="en-US" altLang="en-US" dirty="0" smtClean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9287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9410"/>
            <a:ext cx="9180945" cy="711973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04800" y="6356002"/>
            <a:ext cx="3352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www.zejula.com</a:t>
            </a:r>
            <a:endParaRPr lang="en-US" sz="1400" dirty="0"/>
          </a:p>
        </p:txBody>
      </p:sp>
      <p:sp>
        <p:nvSpPr>
          <p:cNvPr id="11" name="Rectangle 7"/>
          <p:cNvSpPr txBox="1">
            <a:spLocks noChangeArrowheads="1"/>
          </p:cNvSpPr>
          <p:nvPr/>
        </p:nvSpPr>
        <p:spPr>
          <a:xfrm>
            <a:off x="658812" y="441030"/>
            <a:ext cx="8229600" cy="46672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altLang="en-US" sz="3200" b="1" dirty="0" smtClean="0">
              <a:latin typeface="Constantia" panose="02030602050306030303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1446966"/>
            <a:ext cx="9068888" cy="43550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2">
              <a:defRPr/>
            </a:pPr>
            <a:r>
              <a:rPr lang="en-US" altLang="en-US" b="1" u="sng" dirty="0" smtClean="0">
                <a:solidFill>
                  <a:srgbClr val="FF0000"/>
                </a:solidFill>
                <a:latin typeface="Constantia" pitchFamily="18" charset="0"/>
                <a:ea typeface="Constantia" pitchFamily="18" charset="0"/>
                <a:cs typeface="Constantia" pitchFamily="18" charset="0"/>
                <a:sym typeface="Constantia" pitchFamily="18" charset="0"/>
              </a:rPr>
              <a:t>niraparib </a:t>
            </a:r>
            <a:r>
              <a:rPr lang="en-US" altLang="en-US" b="1" u="sng" dirty="0">
                <a:solidFill>
                  <a:srgbClr val="FF0000"/>
                </a:solidFill>
                <a:latin typeface="Constantia" pitchFamily="18" charset="0"/>
                <a:ea typeface="Constantia" pitchFamily="18" charset="0"/>
                <a:cs typeface="Constantia" pitchFamily="18" charset="0"/>
                <a:sym typeface="Constantia" pitchFamily="18" charset="0"/>
              </a:rPr>
              <a:t>ZEJULA™ </a:t>
            </a:r>
            <a:r>
              <a:rPr lang="en-US" altLang="en-US" b="1" u="sng" dirty="0">
                <a:latin typeface="Constantia" pitchFamily="18" charset="0"/>
                <a:ea typeface="Constantia" pitchFamily="18" charset="0"/>
                <a:cs typeface="Constantia" pitchFamily="18" charset="0"/>
                <a:sym typeface="Constantia" pitchFamily="18" charset="0"/>
              </a:rPr>
              <a:t> Tesaro (maintenance tx of adult patients with recurrent epithelial ovarian, fallopian tube, or primary peritoneal cancer who are in complete response to platinum-based chemotherapy) </a:t>
            </a:r>
          </a:p>
          <a:p>
            <a:pPr marL="457200" lvl="2">
              <a:defRPr/>
            </a:pPr>
            <a:endParaRPr lang="en-US" altLang="en-US" b="1" u="sng" dirty="0">
              <a:latin typeface="Constantia" pitchFamily="18" charset="0"/>
              <a:ea typeface="Constantia" pitchFamily="18" charset="0"/>
              <a:cs typeface="Constantia" pitchFamily="18" charset="0"/>
              <a:sym typeface="Constantia" pitchFamily="18" charset="0"/>
            </a:endParaRPr>
          </a:p>
          <a:p>
            <a:pPr marL="971550" lvl="4" indent="-285750">
              <a:spcBef>
                <a:spcPts val="300"/>
              </a:spcBef>
              <a:buClr>
                <a:srgbClr val="0BD0D9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1600" b="1" i="1" dirty="0" smtClean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  <a:sym typeface="Constantia" panose="02030602050306030303" pitchFamily="18" charset="0"/>
              </a:rPr>
              <a:t>Monoclonal antibody or small molecule?</a:t>
            </a:r>
          </a:p>
          <a:p>
            <a:pPr marL="971550" lvl="4" indent="-285750">
              <a:spcBef>
                <a:spcPts val="300"/>
              </a:spcBef>
              <a:buClr>
                <a:srgbClr val="0BD0D9"/>
              </a:buClr>
              <a:buFont typeface="Arial" panose="020B0604020202020204" pitchFamily="34" charset="0"/>
              <a:buChar char="•"/>
              <a:defRPr/>
            </a:pPr>
            <a:endParaRPr lang="en-US" altLang="en-US" sz="1600" b="1" i="1" dirty="0">
              <a:latin typeface="Constantia" panose="02030602050306030303" pitchFamily="18" charset="0"/>
              <a:ea typeface="Constantia" panose="02030602050306030303" pitchFamily="18" charset="0"/>
              <a:cs typeface="Constantia" panose="02030602050306030303" pitchFamily="18" charset="0"/>
              <a:sym typeface="Constantia" panose="02030602050306030303" pitchFamily="18" charset="0"/>
            </a:endParaRPr>
          </a:p>
          <a:p>
            <a:pPr marL="971550" lvl="4" indent="-285750">
              <a:spcBef>
                <a:spcPts val="300"/>
              </a:spcBef>
              <a:buClr>
                <a:srgbClr val="0BD0D9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1600" b="1" i="1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  <a:sym typeface="Constantia" panose="02030602050306030303" pitchFamily="18" charset="0"/>
              </a:rPr>
              <a:t>Infusion rxns or drug/drug  drug/food interactions?</a:t>
            </a:r>
          </a:p>
          <a:p>
            <a:pPr marL="971550" lvl="4" indent="-285750">
              <a:spcBef>
                <a:spcPts val="300"/>
              </a:spcBef>
              <a:buClr>
                <a:srgbClr val="0BD0D9"/>
              </a:buClr>
              <a:buFont typeface="Arial" panose="020B0604020202020204" pitchFamily="34" charset="0"/>
              <a:buChar char="•"/>
              <a:defRPr/>
            </a:pPr>
            <a:endParaRPr lang="en-US" altLang="en-US" sz="1600" b="1" i="1" dirty="0">
              <a:latin typeface="Constantia" panose="02030602050306030303" pitchFamily="18" charset="0"/>
              <a:ea typeface="Constantia" panose="02030602050306030303" pitchFamily="18" charset="0"/>
              <a:cs typeface="Constantia" panose="02030602050306030303" pitchFamily="18" charset="0"/>
              <a:sym typeface="Constantia" panose="02030602050306030303" pitchFamily="18" charset="0"/>
            </a:endParaRPr>
          </a:p>
          <a:p>
            <a:pPr marL="971550" lvl="4" indent="-285750">
              <a:spcBef>
                <a:spcPts val="300"/>
              </a:spcBef>
              <a:buClr>
                <a:srgbClr val="0BD0D9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1600" b="1" i="1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  <a:sym typeface="Constantia" panose="02030602050306030303" pitchFamily="18" charset="0"/>
              </a:rPr>
              <a:t>Target?</a:t>
            </a:r>
          </a:p>
          <a:p>
            <a:pPr marL="971550" lvl="4" indent="-285750">
              <a:spcBef>
                <a:spcPts val="300"/>
              </a:spcBef>
              <a:buClr>
                <a:srgbClr val="0BD0D9"/>
              </a:buClr>
              <a:buFont typeface="Arial" panose="020B0604020202020204" pitchFamily="34" charset="0"/>
              <a:buChar char="•"/>
              <a:defRPr/>
            </a:pPr>
            <a:endParaRPr lang="en-US" altLang="en-US" sz="1600" b="1" i="1" dirty="0">
              <a:latin typeface="Constantia" panose="02030602050306030303" pitchFamily="18" charset="0"/>
              <a:ea typeface="Constantia" panose="02030602050306030303" pitchFamily="18" charset="0"/>
              <a:cs typeface="Constantia" panose="02030602050306030303" pitchFamily="18" charset="0"/>
              <a:sym typeface="Constantia" panose="02030602050306030303" pitchFamily="18" charset="0"/>
            </a:endParaRPr>
          </a:p>
          <a:p>
            <a:pPr marL="971550" lvl="4" indent="-285750">
              <a:spcBef>
                <a:spcPts val="300"/>
              </a:spcBef>
              <a:buClr>
                <a:srgbClr val="0BD0D9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1600" b="1" i="1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  <a:sym typeface="Constantia" panose="02030602050306030303" pitchFamily="18" charset="0"/>
              </a:rPr>
              <a:t>Personalized?</a:t>
            </a:r>
          </a:p>
          <a:p>
            <a:pPr marL="971550" lvl="4" indent="-285750">
              <a:spcBef>
                <a:spcPts val="300"/>
              </a:spcBef>
              <a:buClr>
                <a:srgbClr val="0BD0D9"/>
              </a:buClr>
              <a:buFont typeface="Arial" panose="020B0604020202020204" pitchFamily="34" charset="0"/>
              <a:buChar char="•"/>
              <a:defRPr/>
            </a:pPr>
            <a:endParaRPr lang="en-US" altLang="en-US" sz="1600" b="1" i="1" dirty="0">
              <a:latin typeface="Constantia" panose="02030602050306030303" pitchFamily="18" charset="0"/>
              <a:ea typeface="Constantia" panose="02030602050306030303" pitchFamily="18" charset="0"/>
              <a:cs typeface="Constantia" panose="02030602050306030303" pitchFamily="18" charset="0"/>
              <a:sym typeface="Constantia" panose="02030602050306030303" pitchFamily="18" charset="0"/>
            </a:endParaRPr>
          </a:p>
          <a:p>
            <a:pPr marL="971550" lvl="4" indent="-285750">
              <a:spcBef>
                <a:spcPts val="300"/>
              </a:spcBef>
              <a:buClr>
                <a:srgbClr val="0BD0D9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1600" b="1" i="1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  <a:sym typeface="Constantia" panose="02030602050306030303" pitchFamily="18" charset="0"/>
              </a:rPr>
              <a:t>Side effects?</a:t>
            </a:r>
            <a:endParaRPr lang="en-US" altLang="en-US" sz="1600" b="1" i="1" u="sng" dirty="0">
              <a:effectLst>
                <a:outerShdw blurRad="38100" dist="38100" dir="2700000" algn="tl">
                  <a:srgbClr val="C0C0C0"/>
                </a:outerShdw>
              </a:effectLst>
              <a:latin typeface="Constantia" panose="02030602050306030303" pitchFamily="18" charset="0"/>
              <a:ea typeface="Constantia" panose="02030602050306030303" pitchFamily="18" charset="0"/>
              <a:cs typeface="Constantia" panose="02030602050306030303" pitchFamily="18" charset="0"/>
              <a:sym typeface="Constantia" panose="02030602050306030303" pitchFamily="18" charset="0"/>
            </a:endParaRPr>
          </a:p>
          <a:p>
            <a:pPr>
              <a:defRPr/>
            </a:pPr>
            <a:endParaRPr lang="en-US" altLang="en-US" dirty="0"/>
          </a:p>
          <a:p>
            <a:pPr marL="971550" lvl="4" indent="-285750">
              <a:spcBef>
                <a:spcPts val="300"/>
              </a:spcBef>
              <a:buClr>
                <a:srgbClr val="0BD0D9"/>
              </a:buClr>
              <a:buFont typeface="Arial" panose="020B0604020202020204" pitchFamily="34" charset="0"/>
              <a:buChar char="•"/>
              <a:defRPr/>
            </a:pPr>
            <a:endParaRPr lang="en-US" altLang="en-US" b="1" i="1" dirty="0">
              <a:latin typeface="Constantia" pitchFamily="18" charset="0"/>
              <a:ea typeface="Constantia" pitchFamily="18" charset="0"/>
              <a:cs typeface="Constantia" pitchFamily="18" charset="0"/>
              <a:sym typeface="Constantia" pitchFamily="18" charset="0"/>
            </a:endParaRPr>
          </a:p>
        </p:txBody>
      </p:sp>
      <p:sp>
        <p:nvSpPr>
          <p:cNvPr id="6" name="Rectangle 7"/>
          <p:cNvSpPr txBox="1">
            <a:spLocks noChangeArrowheads="1"/>
          </p:cNvSpPr>
          <p:nvPr/>
        </p:nvSpPr>
        <p:spPr>
          <a:xfrm>
            <a:off x="419644" y="-12061"/>
            <a:ext cx="8229600" cy="547687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200" b="1" u="sng" dirty="0">
                <a:solidFill>
                  <a:srgbClr val="FF0000"/>
                </a:solidFill>
                <a:latin typeface="Constantia" pitchFamily="18" charset="0"/>
                <a:ea typeface="Constantia" pitchFamily="18" charset="0"/>
                <a:cs typeface="Constantia" pitchFamily="18" charset="0"/>
                <a:sym typeface="Constantia" pitchFamily="18" charset="0"/>
              </a:rPr>
              <a:t>niraparib ZEJULA</a:t>
            </a:r>
            <a:r>
              <a:rPr lang="en-US" altLang="en-US" sz="3200" b="1" u="sng" dirty="0" smtClean="0">
                <a:solidFill>
                  <a:srgbClr val="FF0000"/>
                </a:solidFill>
                <a:latin typeface="Constantia" pitchFamily="18" charset="0"/>
                <a:ea typeface="Constantia" pitchFamily="18" charset="0"/>
                <a:cs typeface="Constantia" pitchFamily="18" charset="0"/>
                <a:sym typeface="Constantia" pitchFamily="18" charset="0"/>
              </a:rPr>
              <a:t>™</a:t>
            </a:r>
            <a:endParaRPr lang="en-US" altLang="en-US" dirty="0" smtClean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3077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46" y="-200760"/>
            <a:ext cx="9143999" cy="709108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04800" y="6356002"/>
            <a:ext cx="3352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www.zejula.com</a:t>
            </a:r>
            <a:endParaRPr lang="en-US" sz="1400" dirty="0"/>
          </a:p>
        </p:txBody>
      </p:sp>
      <p:sp>
        <p:nvSpPr>
          <p:cNvPr id="11" name="Rectangle 7"/>
          <p:cNvSpPr txBox="1">
            <a:spLocks noChangeArrowheads="1"/>
          </p:cNvSpPr>
          <p:nvPr/>
        </p:nvSpPr>
        <p:spPr>
          <a:xfrm>
            <a:off x="658812" y="441030"/>
            <a:ext cx="8229600" cy="46672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altLang="en-US" sz="3200" b="1" dirty="0" smtClean="0">
              <a:latin typeface="Constantia" panose="02030602050306030303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1446966"/>
            <a:ext cx="9068888" cy="48474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2">
              <a:defRPr/>
            </a:pPr>
            <a:r>
              <a:rPr lang="en-US" altLang="en-US" b="1" u="sng" dirty="0" smtClean="0">
                <a:solidFill>
                  <a:srgbClr val="FF0000"/>
                </a:solidFill>
                <a:latin typeface="Constantia" pitchFamily="18" charset="0"/>
                <a:ea typeface="Constantia" pitchFamily="18" charset="0"/>
                <a:cs typeface="Constantia" pitchFamily="18" charset="0"/>
                <a:sym typeface="Constantia" pitchFamily="18" charset="0"/>
              </a:rPr>
              <a:t>niraparib </a:t>
            </a:r>
            <a:r>
              <a:rPr lang="en-US" altLang="en-US" b="1" u="sng" dirty="0">
                <a:solidFill>
                  <a:srgbClr val="FF0000"/>
                </a:solidFill>
                <a:latin typeface="Constantia" pitchFamily="18" charset="0"/>
                <a:ea typeface="Constantia" pitchFamily="18" charset="0"/>
                <a:cs typeface="Constantia" pitchFamily="18" charset="0"/>
                <a:sym typeface="Constantia" pitchFamily="18" charset="0"/>
              </a:rPr>
              <a:t>ZEJULA™ </a:t>
            </a:r>
            <a:r>
              <a:rPr lang="en-US" altLang="en-US" b="1" u="sng" dirty="0">
                <a:latin typeface="Constantia" pitchFamily="18" charset="0"/>
                <a:ea typeface="Constantia" pitchFamily="18" charset="0"/>
                <a:cs typeface="Constantia" pitchFamily="18" charset="0"/>
                <a:sym typeface="Constantia" pitchFamily="18" charset="0"/>
              </a:rPr>
              <a:t> Tesaro (maintenance tx of adult patients with recurrent epithelial ovarian, fallopian tube, or primary peritoneal cancer who are in complete response to platinum-based chemotherapy) </a:t>
            </a:r>
          </a:p>
          <a:p>
            <a:pPr marL="457200" lvl="2">
              <a:defRPr/>
            </a:pPr>
            <a:endParaRPr lang="en-US" altLang="en-US" b="1" u="sng" dirty="0">
              <a:latin typeface="Constantia" pitchFamily="18" charset="0"/>
              <a:ea typeface="Constantia" pitchFamily="18" charset="0"/>
              <a:cs typeface="Constantia" pitchFamily="18" charset="0"/>
              <a:sym typeface="Constantia" pitchFamily="18" charset="0"/>
            </a:endParaRPr>
          </a:p>
          <a:p>
            <a:pPr marL="971550" lvl="4" indent="-285750">
              <a:spcBef>
                <a:spcPts val="300"/>
              </a:spcBef>
              <a:buClr>
                <a:srgbClr val="0BD0D9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1600" b="1" i="1" dirty="0" smtClean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  <a:sym typeface="Constantia" panose="02030602050306030303" pitchFamily="18" charset="0"/>
              </a:rPr>
              <a:t>Small molecule; oral poly (ADP-ribose) polymerase (PARP </a:t>
            </a:r>
            <a:r>
              <a:rPr lang="en-US" altLang="en-US" sz="1600" b="1" i="1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  <a:sym typeface="Constantia" panose="02030602050306030303" pitchFamily="18" charset="0"/>
              </a:rPr>
              <a:t>) </a:t>
            </a:r>
            <a:r>
              <a:rPr lang="en-US" altLang="en-US" sz="1600" b="1" i="1" dirty="0" smtClean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  <a:sym typeface="Constantia" panose="02030602050306030303" pitchFamily="18" charset="0"/>
              </a:rPr>
              <a:t>enzyme inhibitor</a:t>
            </a:r>
          </a:p>
          <a:p>
            <a:pPr marL="971550" lvl="4" indent="-285750">
              <a:spcBef>
                <a:spcPts val="300"/>
              </a:spcBef>
              <a:buClr>
                <a:srgbClr val="0BD0D9"/>
              </a:buClr>
              <a:buFont typeface="Arial" panose="020B0604020202020204" pitchFamily="34" charset="0"/>
              <a:buChar char="•"/>
              <a:defRPr/>
            </a:pPr>
            <a:endParaRPr lang="en-US" altLang="en-US" sz="1600" b="1" i="1" dirty="0">
              <a:latin typeface="Constantia" panose="02030602050306030303" pitchFamily="18" charset="0"/>
              <a:ea typeface="Constantia" panose="02030602050306030303" pitchFamily="18" charset="0"/>
              <a:cs typeface="Constantia" panose="02030602050306030303" pitchFamily="18" charset="0"/>
              <a:sym typeface="Constantia" panose="02030602050306030303" pitchFamily="18" charset="0"/>
            </a:endParaRPr>
          </a:p>
          <a:p>
            <a:pPr marL="971550" lvl="4" indent="-285750">
              <a:spcBef>
                <a:spcPts val="300"/>
              </a:spcBef>
              <a:buClr>
                <a:srgbClr val="0BD0D9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1600" b="1" i="1" dirty="0" smtClean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  <a:sym typeface="Constantia" panose="02030602050306030303" pitchFamily="18" charset="0"/>
              </a:rPr>
              <a:t>Drug/drug  </a:t>
            </a:r>
            <a:r>
              <a:rPr lang="en-US" altLang="en-US" sz="1600" b="1" i="1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  <a:sym typeface="Constantia" panose="02030602050306030303" pitchFamily="18" charset="0"/>
              </a:rPr>
              <a:t>drug/food </a:t>
            </a:r>
            <a:r>
              <a:rPr lang="en-US" altLang="en-US" sz="1600" b="1" i="1" dirty="0" smtClean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  <a:sym typeface="Constantia" panose="02030602050306030303" pitchFamily="18" charset="0"/>
              </a:rPr>
              <a:t>interactions: None known</a:t>
            </a:r>
            <a:endParaRPr lang="en-US" altLang="en-US" sz="1600" b="1" i="1" dirty="0">
              <a:latin typeface="Constantia" panose="02030602050306030303" pitchFamily="18" charset="0"/>
              <a:ea typeface="Constantia" panose="02030602050306030303" pitchFamily="18" charset="0"/>
              <a:cs typeface="Constantia" panose="02030602050306030303" pitchFamily="18" charset="0"/>
              <a:sym typeface="Constantia" panose="02030602050306030303" pitchFamily="18" charset="0"/>
            </a:endParaRPr>
          </a:p>
          <a:p>
            <a:pPr marL="971550" lvl="4" indent="-285750">
              <a:spcBef>
                <a:spcPts val="300"/>
              </a:spcBef>
              <a:buClr>
                <a:srgbClr val="0BD0D9"/>
              </a:buClr>
              <a:buFont typeface="Arial" panose="020B0604020202020204" pitchFamily="34" charset="0"/>
              <a:buChar char="•"/>
              <a:defRPr/>
            </a:pPr>
            <a:endParaRPr lang="en-US" altLang="en-US" sz="1600" b="1" i="1" dirty="0">
              <a:latin typeface="Constantia" panose="02030602050306030303" pitchFamily="18" charset="0"/>
              <a:ea typeface="Constantia" panose="02030602050306030303" pitchFamily="18" charset="0"/>
              <a:cs typeface="Constantia" panose="02030602050306030303" pitchFamily="18" charset="0"/>
              <a:sym typeface="Constantia" panose="02030602050306030303" pitchFamily="18" charset="0"/>
            </a:endParaRPr>
          </a:p>
          <a:p>
            <a:pPr marL="971550" lvl="4" indent="-285750">
              <a:spcBef>
                <a:spcPts val="300"/>
              </a:spcBef>
              <a:buClr>
                <a:srgbClr val="0BD0D9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1600" b="1" i="1" dirty="0" smtClean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  <a:sym typeface="Constantia" panose="02030602050306030303" pitchFamily="18" charset="0"/>
              </a:rPr>
              <a:t>Targets PARP</a:t>
            </a:r>
            <a:endParaRPr lang="en-US" altLang="en-US" sz="1600" b="1" i="1" dirty="0">
              <a:latin typeface="Constantia" panose="02030602050306030303" pitchFamily="18" charset="0"/>
              <a:ea typeface="Constantia" panose="02030602050306030303" pitchFamily="18" charset="0"/>
              <a:cs typeface="Constantia" panose="02030602050306030303" pitchFamily="18" charset="0"/>
              <a:sym typeface="Constantia" panose="02030602050306030303" pitchFamily="18" charset="0"/>
            </a:endParaRPr>
          </a:p>
          <a:p>
            <a:pPr marL="971550" lvl="4" indent="-285750">
              <a:spcBef>
                <a:spcPts val="300"/>
              </a:spcBef>
              <a:buClr>
                <a:srgbClr val="0BD0D9"/>
              </a:buClr>
              <a:buFont typeface="Arial" panose="020B0604020202020204" pitchFamily="34" charset="0"/>
              <a:buChar char="•"/>
              <a:defRPr/>
            </a:pPr>
            <a:endParaRPr lang="en-US" altLang="en-US" sz="1600" b="1" i="1" dirty="0">
              <a:latin typeface="Constantia" panose="02030602050306030303" pitchFamily="18" charset="0"/>
              <a:ea typeface="Constantia" panose="02030602050306030303" pitchFamily="18" charset="0"/>
              <a:cs typeface="Constantia" panose="02030602050306030303" pitchFamily="18" charset="0"/>
              <a:sym typeface="Constantia" panose="02030602050306030303" pitchFamily="18" charset="0"/>
            </a:endParaRPr>
          </a:p>
          <a:p>
            <a:pPr marL="971550" lvl="4" indent="-285750">
              <a:spcBef>
                <a:spcPts val="300"/>
              </a:spcBef>
              <a:buClr>
                <a:srgbClr val="0BD0D9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1600" b="1" i="1" dirty="0" smtClean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  <a:sym typeface="Constantia" panose="02030602050306030303" pitchFamily="18" charset="0"/>
              </a:rPr>
              <a:t>Not personalized</a:t>
            </a:r>
            <a:endParaRPr lang="en-US" altLang="en-US" sz="1600" b="1" i="1" dirty="0">
              <a:latin typeface="Constantia" panose="02030602050306030303" pitchFamily="18" charset="0"/>
              <a:ea typeface="Constantia" panose="02030602050306030303" pitchFamily="18" charset="0"/>
              <a:cs typeface="Constantia" panose="02030602050306030303" pitchFamily="18" charset="0"/>
              <a:sym typeface="Constantia" panose="02030602050306030303" pitchFamily="18" charset="0"/>
            </a:endParaRPr>
          </a:p>
          <a:p>
            <a:pPr marL="971550" lvl="4" indent="-285750">
              <a:spcBef>
                <a:spcPts val="300"/>
              </a:spcBef>
              <a:buClr>
                <a:srgbClr val="0BD0D9"/>
              </a:buClr>
              <a:buFont typeface="Arial" panose="020B0604020202020204" pitchFamily="34" charset="0"/>
              <a:buChar char="•"/>
              <a:defRPr/>
            </a:pPr>
            <a:endParaRPr lang="en-US" altLang="en-US" sz="1600" b="1" i="1" dirty="0">
              <a:latin typeface="Constantia" panose="02030602050306030303" pitchFamily="18" charset="0"/>
              <a:ea typeface="Constantia" panose="02030602050306030303" pitchFamily="18" charset="0"/>
              <a:cs typeface="Constantia" panose="02030602050306030303" pitchFamily="18" charset="0"/>
              <a:sym typeface="Constantia" panose="02030602050306030303" pitchFamily="18" charset="0"/>
            </a:endParaRPr>
          </a:p>
          <a:p>
            <a:pPr marL="971550" lvl="4" indent="-285750">
              <a:spcBef>
                <a:spcPts val="300"/>
              </a:spcBef>
              <a:buClr>
                <a:srgbClr val="0BD0D9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1600" b="1" i="1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  <a:sym typeface="Constantia" panose="02030602050306030303" pitchFamily="18" charset="0"/>
              </a:rPr>
              <a:t>Side </a:t>
            </a:r>
            <a:r>
              <a:rPr lang="en-US" altLang="en-US" sz="1600" b="1" i="1" dirty="0" smtClean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  <a:sym typeface="Constantia" panose="02030602050306030303" pitchFamily="18" charset="0"/>
              </a:rPr>
              <a:t>effects: Bone marrow suppression, HTN, cardiovascular effects, N/V, diarrhea, stomatitis, GI disturbances, AST/ALT elevations, arthralgias, headache, infections, fatigue, secondary MDS/AML</a:t>
            </a:r>
            <a:endParaRPr lang="en-US" altLang="en-US" sz="1600" b="1" i="1" u="sng" dirty="0">
              <a:effectLst>
                <a:outerShdw blurRad="38100" dist="38100" dir="2700000" algn="tl">
                  <a:srgbClr val="C0C0C0"/>
                </a:outerShdw>
              </a:effectLst>
              <a:latin typeface="Constantia" panose="02030602050306030303" pitchFamily="18" charset="0"/>
              <a:ea typeface="Constantia" panose="02030602050306030303" pitchFamily="18" charset="0"/>
              <a:cs typeface="Constantia" panose="02030602050306030303" pitchFamily="18" charset="0"/>
              <a:sym typeface="Constantia" panose="02030602050306030303" pitchFamily="18" charset="0"/>
            </a:endParaRPr>
          </a:p>
          <a:p>
            <a:pPr>
              <a:defRPr/>
            </a:pPr>
            <a:endParaRPr lang="en-US" altLang="en-US" dirty="0"/>
          </a:p>
          <a:p>
            <a:pPr marL="971550" lvl="4" indent="-285750">
              <a:spcBef>
                <a:spcPts val="300"/>
              </a:spcBef>
              <a:buClr>
                <a:srgbClr val="0BD0D9"/>
              </a:buClr>
              <a:buFont typeface="Arial" panose="020B0604020202020204" pitchFamily="34" charset="0"/>
              <a:buChar char="•"/>
              <a:defRPr/>
            </a:pPr>
            <a:endParaRPr lang="en-US" altLang="en-US" b="1" i="1" dirty="0">
              <a:latin typeface="Constantia" pitchFamily="18" charset="0"/>
              <a:ea typeface="Constantia" pitchFamily="18" charset="0"/>
              <a:cs typeface="Constantia" pitchFamily="18" charset="0"/>
              <a:sym typeface="Constantia" pitchFamily="18" charset="0"/>
            </a:endParaRPr>
          </a:p>
        </p:txBody>
      </p:sp>
      <p:sp>
        <p:nvSpPr>
          <p:cNvPr id="6" name="Rectangle 7"/>
          <p:cNvSpPr txBox="1">
            <a:spLocks noChangeArrowheads="1"/>
          </p:cNvSpPr>
          <p:nvPr/>
        </p:nvSpPr>
        <p:spPr>
          <a:xfrm>
            <a:off x="457200" y="362778"/>
            <a:ext cx="8229600" cy="547687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200" b="1" u="sng" dirty="0">
                <a:solidFill>
                  <a:srgbClr val="FF0000"/>
                </a:solidFill>
                <a:latin typeface="Constantia" pitchFamily="18" charset="0"/>
                <a:ea typeface="Constantia" pitchFamily="18" charset="0"/>
                <a:cs typeface="Constantia" pitchFamily="18" charset="0"/>
                <a:sym typeface="Constantia" pitchFamily="18" charset="0"/>
              </a:rPr>
              <a:t>niraparib ZEJULA</a:t>
            </a:r>
            <a:r>
              <a:rPr lang="en-US" altLang="en-US" sz="3200" b="1" u="sng" dirty="0" smtClean="0">
                <a:solidFill>
                  <a:srgbClr val="FF0000"/>
                </a:solidFill>
                <a:latin typeface="Constantia" pitchFamily="18" charset="0"/>
                <a:ea typeface="Constantia" pitchFamily="18" charset="0"/>
                <a:cs typeface="Constantia" pitchFamily="18" charset="0"/>
                <a:sym typeface="Constantia" pitchFamily="18" charset="0"/>
              </a:rPr>
              <a:t>™</a:t>
            </a:r>
            <a:endParaRPr lang="en-US" altLang="en-US" dirty="0" smtClean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9097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46" y="-200760"/>
            <a:ext cx="9143999" cy="709108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04800" y="6356002"/>
            <a:ext cx="3352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www.kisquali.com</a:t>
            </a:r>
            <a:endParaRPr lang="en-US" sz="1400" dirty="0"/>
          </a:p>
        </p:txBody>
      </p:sp>
      <p:sp>
        <p:nvSpPr>
          <p:cNvPr id="11" name="Rectangle 7"/>
          <p:cNvSpPr txBox="1">
            <a:spLocks noChangeArrowheads="1"/>
          </p:cNvSpPr>
          <p:nvPr/>
        </p:nvSpPr>
        <p:spPr>
          <a:xfrm>
            <a:off x="658812" y="441030"/>
            <a:ext cx="8229600" cy="46672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altLang="en-US" sz="3200" b="1" dirty="0" smtClean="0">
              <a:latin typeface="Constantia" panose="02030602050306030303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1446966"/>
            <a:ext cx="9068888" cy="43550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2">
              <a:defRPr/>
            </a:pPr>
            <a:r>
              <a:rPr lang="en-US" altLang="en-US" b="1" u="sng" dirty="0">
                <a:solidFill>
                  <a:srgbClr val="FF0000"/>
                </a:solidFill>
                <a:latin typeface="Constantia" pitchFamily="18" charset="0"/>
                <a:ea typeface="Constantia" pitchFamily="18" charset="0"/>
                <a:cs typeface="Constantia" pitchFamily="18" charset="0"/>
                <a:sym typeface="Constantia" pitchFamily="18" charset="0"/>
              </a:rPr>
              <a:t>ribociclib KISQALI®  </a:t>
            </a:r>
            <a:r>
              <a:rPr lang="en-US" altLang="en-US" b="1" u="sng" dirty="0">
                <a:latin typeface="Constantia" pitchFamily="18" charset="0"/>
                <a:ea typeface="Constantia" pitchFamily="18" charset="0"/>
                <a:cs typeface="Constantia" pitchFamily="18" charset="0"/>
                <a:sym typeface="Constantia" pitchFamily="18" charset="0"/>
              </a:rPr>
              <a:t>Novartis ( in combination with an aromatase inhibitor as initial endocrine based tx for postmenopausal women with hormone receptor positive, HER2 negative advanced or metastatic breast cancer</a:t>
            </a:r>
            <a:r>
              <a:rPr lang="en-US" altLang="en-US" b="1" u="sng" dirty="0" smtClean="0">
                <a:latin typeface="Constantia" pitchFamily="18" charset="0"/>
                <a:ea typeface="Constantia" pitchFamily="18" charset="0"/>
                <a:cs typeface="Constantia" pitchFamily="18" charset="0"/>
                <a:sym typeface="Constantia" pitchFamily="18" charset="0"/>
              </a:rPr>
              <a:t>)</a:t>
            </a:r>
          </a:p>
          <a:p>
            <a:pPr marL="457200" lvl="2">
              <a:defRPr/>
            </a:pPr>
            <a:endParaRPr lang="en-US" altLang="en-US" b="1" u="sng" dirty="0">
              <a:latin typeface="Constantia" pitchFamily="18" charset="0"/>
              <a:ea typeface="Constantia" pitchFamily="18" charset="0"/>
              <a:cs typeface="Constantia" pitchFamily="18" charset="0"/>
              <a:sym typeface="Constantia" pitchFamily="18" charset="0"/>
            </a:endParaRPr>
          </a:p>
          <a:p>
            <a:pPr marL="971550" lvl="4" indent="-285750">
              <a:spcBef>
                <a:spcPts val="300"/>
              </a:spcBef>
              <a:buClr>
                <a:srgbClr val="0BD0D9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1600" b="1" i="1" dirty="0" smtClean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  <a:sym typeface="Constantia" panose="02030602050306030303" pitchFamily="18" charset="0"/>
              </a:rPr>
              <a:t>Monoclonal antibody or small molecule?</a:t>
            </a:r>
          </a:p>
          <a:p>
            <a:pPr marL="971550" lvl="4" indent="-285750">
              <a:spcBef>
                <a:spcPts val="300"/>
              </a:spcBef>
              <a:buClr>
                <a:srgbClr val="0BD0D9"/>
              </a:buClr>
              <a:buFont typeface="Arial" panose="020B0604020202020204" pitchFamily="34" charset="0"/>
              <a:buChar char="•"/>
              <a:defRPr/>
            </a:pPr>
            <a:endParaRPr lang="en-US" altLang="en-US" sz="1600" b="1" i="1" dirty="0">
              <a:latin typeface="Constantia" panose="02030602050306030303" pitchFamily="18" charset="0"/>
              <a:ea typeface="Constantia" panose="02030602050306030303" pitchFamily="18" charset="0"/>
              <a:cs typeface="Constantia" panose="02030602050306030303" pitchFamily="18" charset="0"/>
              <a:sym typeface="Constantia" panose="02030602050306030303" pitchFamily="18" charset="0"/>
            </a:endParaRPr>
          </a:p>
          <a:p>
            <a:pPr marL="971550" lvl="4" indent="-285750">
              <a:spcBef>
                <a:spcPts val="300"/>
              </a:spcBef>
              <a:buClr>
                <a:srgbClr val="0BD0D9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1600" b="1" i="1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  <a:sym typeface="Constantia" panose="02030602050306030303" pitchFamily="18" charset="0"/>
              </a:rPr>
              <a:t>Infusion rxns or drug/drug  drug/food interactions?</a:t>
            </a:r>
          </a:p>
          <a:p>
            <a:pPr marL="971550" lvl="4" indent="-285750">
              <a:spcBef>
                <a:spcPts val="300"/>
              </a:spcBef>
              <a:buClr>
                <a:srgbClr val="0BD0D9"/>
              </a:buClr>
              <a:buFont typeface="Arial" panose="020B0604020202020204" pitchFamily="34" charset="0"/>
              <a:buChar char="•"/>
              <a:defRPr/>
            </a:pPr>
            <a:endParaRPr lang="en-US" altLang="en-US" sz="1600" b="1" i="1" dirty="0">
              <a:latin typeface="Constantia" panose="02030602050306030303" pitchFamily="18" charset="0"/>
              <a:ea typeface="Constantia" panose="02030602050306030303" pitchFamily="18" charset="0"/>
              <a:cs typeface="Constantia" panose="02030602050306030303" pitchFamily="18" charset="0"/>
              <a:sym typeface="Constantia" panose="02030602050306030303" pitchFamily="18" charset="0"/>
            </a:endParaRPr>
          </a:p>
          <a:p>
            <a:pPr marL="971550" lvl="4" indent="-285750">
              <a:spcBef>
                <a:spcPts val="300"/>
              </a:spcBef>
              <a:buClr>
                <a:srgbClr val="0BD0D9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1600" b="1" i="1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  <a:sym typeface="Constantia" panose="02030602050306030303" pitchFamily="18" charset="0"/>
              </a:rPr>
              <a:t>Target?</a:t>
            </a:r>
          </a:p>
          <a:p>
            <a:pPr marL="971550" lvl="4" indent="-285750">
              <a:spcBef>
                <a:spcPts val="300"/>
              </a:spcBef>
              <a:buClr>
                <a:srgbClr val="0BD0D9"/>
              </a:buClr>
              <a:buFont typeface="Arial" panose="020B0604020202020204" pitchFamily="34" charset="0"/>
              <a:buChar char="•"/>
              <a:defRPr/>
            </a:pPr>
            <a:endParaRPr lang="en-US" altLang="en-US" sz="1600" b="1" i="1" dirty="0">
              <a:latin typeface="Constantia" panose="02030602050306030303" pitchFamily="18" charset="0"/>
              <a:ea typeface="Constantia" panose="02030602050306030303" pitchFamily="18" charset="0"/>
              <a:cs typeface="Constantia" panose="02030602050306030303" pitchFamily="18" charset="0"/>
              <a:sym typeface="Constantia" panose="02030602050306030303" pitchFamily="18" charset="0"/>
            </a:endParaRPr>
          </a:p>
          <a:p>
            <a:pPr marL="971550" lvl="4" indent="-285750">
              <a:spcBef>
                <a:spcPts val="300"/>
              </a:spcBef>
              <a:buClr>
                <a:srgbClr val="0BD0D9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1600" b="1" i="1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  <a:sym typeface="Constantia" panose="02030602050306030303" pitchFamily="18" charset="0"/>
              </a:rPr>
              <a:t>Personalized?</a:t>
            </a:r>
          </a:p>
          <a:p>
            <a:pPr marL="971550" lvl="4" indent="-285750">
              <a:spcBef>
                <a:spcPts val="300"/>
              </a:spcBef>
              <a:buClr>
                <a:srgbClr val="0BD0D9"/>
              </a:buClr>
              <a:buFont typeface="Arial" panose="020B0604020202020204" pitchFamily="34" charset="0"/>
              <a:buChar char="•"/>
              <a:defRPr/>
            </a:pPr>
            <a:endParaRPr lang="en-US" altLang="en-US" sz="1600" b="1" i="1" dirty="0">
              <a:latin typeface="Constantia" panose="02030602050306030303" pitchFamily="18" charset="0"/>
              <a:ea typeface="Constantia" panose="02030602050306030303" pitchFamily="18" charset="0"/>
              <a:cs typeface="Constantia" panose="02030602050306030303" pitchFamily="18" charset="0"/>
              <a:sym typeface="Constantia" panose="02030602050306030303" pitchFamily="18" charset="0"/>
            </a:endParaRPr>
          </a:p>
          <a:p>
            <a:pPr marL="971550" lvl="4" indent="-285750">
              <a:spcBef>
                <a:spcPts val="300"/>
              </a:spcBef>
              <a:buClr>
                <a:srgbClr val="0BD0D9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1600" b="1" i="1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  <a:sym typeface="Constantia" panose="02030602050306030303" pitchFamily="18" charset="0"/>
              </a:rPr>
              <a:t>Side effects?</a:t>
            </a:r>
            <a:endParaRPr lang="en-US" altLang="en-US" sz="1600" b="1" i="1" u="sng" dirty="0">
              <a:effectLst>
                <a:outerShdw blurRad="38100" dist="38100" dir="2700000" algn="tl">
                  <a:srgbClr val="C0C0C0"/>
                </a:outerShdw>
              </a:effectLst>
              <a:latin typeface="Constantia" panose="02030602050306030303" pitchFamily="18" charset="0"/>
              <a:ea typeface="Constantia" panose="02030602050306030303" pitchFamily="18" charset="0"/>
              <a:cs typeface="Constantia" panose="02030602050306030303" pitchFamily="18" charset="0"/>
              <a:sym typeface="Constantia" panose="02030602050306030303" pitchFamily="18" charset="0"/>
            </a:endParaRPr>
          </a:p>
          <a:p>
            <a:pPr>
              <a:defRPr/>
            </a:pPr>
            <a:endParaRPr lang="en-US" altLang="en-US" dirty="0"/>
          </a:p>
          <a:p>
            <a:pPr marL="971550" lvl="4" indent="-285750">
              <a:spcBef>
                <a:spcPts val="300"/>
              </a:spcBef>
              <a:buClr>
                <a:srgbClr val="0BD0D9"/>
              </a:buClr>
              <a:buFont typeface="Arial" panose="020B0604020202020204" pitchFamily="34" charset="0"/>
              <a:buChar char="•"/>
              <a:defRPr/>
            </a:pPr>
            <a:endParaRPr lang="en-US" altLang="en-US" b="1" i="1" dirty="0">
              <a:latin typeface="Constantia" pitchFamily="18" charset="0"/>
              <a:ea typeface="Constantia" pitchFamily="18" charset="0"/>
              <a:cs typeface="Constantia" pitchFamily="18" charset="0"/>
              <a:sym typeface="Constantia" pitchFamily="18" charset="0"/>
            </a:endParaRPr>
          </a:p>
        </p:txBody>
      </p:sp>
      <p:sp>
        <p:nvSpPr>
          <p:cNvPr id="6" name="Rectangle 7"/>
          <p:cNvSpPr txBox="1">
            <a:spLocks noChangeArrowheads="1"/>
          </p:cNvSpPr>
          <p:nvPr/>
        </p:nvSpPr>
        <p:spPr>
          <a:xfrm>
            <a:off x="457200" y="362778"/>
            <a:ext cx="8229600" cy="547687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200" b="1" u="sng" dirty="0">
                <a:solidFill>
                  <a:srgbClr val="FF0000"/>
                </a:solidFill>
                <a:latin typeface="Constantia" pitchFamily="18" charset="0"/>
                <a:ea typeface="Constantia" pitchFamily="18" charset="0"/>
                <a:cs typeface="Constantia" pitchFamily="18" charset="0"/>
                <a:sym typeface="Constantia" pitchFamily="18" charset="0"/>
              </a:rPr>
              <a:t>ribociclib KISQALI</a:t>
            </a:r>
            <a:r>
              <a:rPr lang="en-US" altLang="en-US" sz="3200" b="1" u="sng" dirty="0" smtClean="0">
                <a:solidFill>
                  <a:srgbClr val="FF0000"/>
                </a:solidFill>
                <a:latin typeface="Constantia" pitchFamily="18" charset="0"/>
                <a:ea typeface="Constantia" pitchFamily="18" charset="0"/>
                <a:cs typeface="Constantia" pitchFamily="18" charset="0"/>
                <a:sym typeface="Constantia" pitchFamily="18" charset="0"/>
              </a:rPr>
              <a:t>®</a:t>
            </a:r>
            <a:endParaRPr lang="en-US" altLang="en-US" dirty="0" smtClean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0360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111" y="-427408"/>
            <a:ext cx="9143999" cy="709108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04800" y="6356002"/>
            <a:ext cx="3352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www.kisquali.com</a:t>
            </a:r>
            <a:endParaRPr lang="en-US" sz="1400" dirty="0"/>
          </a:p>
        </p:txBody>
      </p:sp>
      <p:sp>
        <p:nvSpPr>
          <p:cNvPr id="11" name="Rectangle 7"/>
          <p:cNvSpPr txBox="1">
            <a:spLocks noChangeArrowheads="1"/>
          </p:cNvSpPr>
          <p:nvPr/>
        </p:nvSpPr>
        <p:spPr>
          <a:xfrm>
            <a:off x="658812" y="441030"/>
            <a:ext cx="8229600" cy="46672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altLang="en-US" sz="3200" b="1" dirty="0" smtClean="0">
              <a:latin typeface="Constantia" panose="02030602050306030303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1208138"/>
            <a:ext cx="9068888" cy="48474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2">
              <a:defRPr/>
            </a:pPr>
            <a:r>
              <a:rPr lang="en-US" altLang="en-US" b="1" u="sng" dirty="0">
                <a:solidFill>
                  <a:srgbClr val="FF0000"/>
                </a:solidFill>
                <a:latin typeface="Constantia" pitchFamily="18" charset="0"/>
                <a:ea typeface="Constantia" pitchFamily="18" charset="0"/>
                <a:cs typeface="Constantia" pitchFamily="18" charset="0"/>
                <a:sym typeface="Constantia" pitchFamily="18" charset="0"/>
              </a:rPr>
              <a:t>ribociclib KISQALI®  </a:t>
            </a:r>
            <a:r>
              <a:rPr lang="en-US" altLang="en-US" b="1" u="sng" dirty="0">
                <a:latin typeface="Constantia" pitchFamily="18" charset="0"/>
                <a:ea typeface="Constantia" pitchFamily="18" charset="0"/>
                <a:cs typeface="Constantia" pitchFamily="18" charset="0"/>
                <a:sym typeface="Constantia" pitchFamily="18" charset="0"/>
              </a:rPr>
              <a:t>Novartis ( in combination with an aromatase inhibitor as initial endocrine based tx for postmenopausal women with hormone receptor positive, HER2 negative advanced or metastatic breast cancer</a:t>
            </a:r>
            <a:r>
              <a:rPr lang="en-US" altLang="en-US" b="1" u="sng" dirty="0" smtClean="0">
                <a:latin typeface="Constantia" pitchFamily="18" charset="0"/>
                <a:ea typeface="Constantia" pitchFamily="18" charset="0"/>
                <a:cs typeface="Constantia" pitchFamily="18" charset="0"/>
                <a:sym typeface="Constantia" pitchFamily="18" charset="0"/>
              </a:rPr>
              <a:t>)</a:t>
            </a:r>
          </a:p>
          <a:p>
            <a:pPr marL="457200" lvl="2">
              <a:defRPr/>
            </a:pPr>
            <a:endParaRPr lang="en-US" altLang="en-US" b="1" u="sng" dirty="0">
              <a:latin typeface="Constantia" pitchFamily="18" charset="0"/>
              <a:ea typeface="Constantia" pitchFamily="18" charset="0"/>
              <a:cs typeface="Constantia" pitchFamily="18" charset="0"/>
              <a:sym typeface="Constantia" pitchFamily="18" charset="0"/>
            </a:endParaRPr>
          </a:p>
          <a:p>
            <a:pPr marL="971550" lvl="4" indent="-285750">
              <a:spcBef>
                <a:spcPts val="300"/>
              </a:spcBef>
              <a:buClr>
                <a:srgbClr val="0BD0D9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1600" b="1" i="1" dirty="0" smtClean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  <a:sym typeface="Constantia" panose="02030602050306030303" pitchFamily="18" charset="0"/>
              </a:rPr>
              <a:t>Small molecule, oral kinase inhibitor of cyclin-dependent kinase (CDK) 4 &amp; 6</a:t>
            </a:r>
          </a:p>
          <a:p>
            <a:pPr marL="971550" lvl="4" indent="-285750">
              <a:spcBef>
                <a:spcPts val="300"/>
              </a:spcBef>
              <a:buClr>
                <a:srgbClr val="0BD0D9"/>
              </a:buClr>
              <a:buFont typeface="Arial" panose="020B0604020202020204" pitchFamily="34" charset="0"/>
              <a:buChar char="•"/>
              <a:defRPr/>
            </a:pPr>
            <a:endParaRPr lang="en-US" altLang="en-US" sz="1600" b="1" i="1" dirty="0">
              <a:latin typeface="Constantia" panose="02030602050306030303" pitchFamily="18" charset="0"/>
              <a:ea typeface="Constantia" panose="02030602050306030303" pitchFamily="18" charset="0"/>
              <a:cs typeface="Constantia" panose="02030602050306030303" pitchFamily="18" charset="0"/>
              <a:sym typeface="Constantia" panose="02030602050306030303" pitchFamily="18" charset="0"/>
            </a:endParaRPr>
          </a:p>
          <a:p>
            <a:pPr marL="971550" lvl="4" indent="-285750">
              <a:spcBef>
                <a:spcPts val="300"/>
              </a:spcBef>
              <a:buClr>
                <a:srgbClr val="0BD0D9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1600" b="1" i="1" dirty="0" smtClean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  <a:sym typeface="Constantia" panose="02030602050306030303" pitchFamily="18" charset="0"/>
              </a:rPr>
              <a:t>Drug/drug interactions with CYP3A4 inducers, inhibitors and substrates plus    drugs that prolong QT interval. Avoid grapefruit and pomegranate products</a:t>
            </a:r>
            <a:endParaRPr lang="en-US" altLang="en-US" sz="1600" b="1" i="1" dirty="0">
              <a:latin typeface="Constantia" panose="02030602050306030303" pitchFamily="18" charset="0"/>
              <a:ea typeface="Constantia" panose="02030602050306030303" pitchFamily="18" charset="0"/>
              <a:cs typeface="Constantia" panose="02030602050306030303" pitchFamily="18" charset="0"/>
              <a:sym typeface="Constantia" panose="02030602050306030303" pitchFamily="18" charset="0"/>
            </a:endParaRPr>
          </a:p>
          <a:p>
            <a:pPr marL="971550" lvl="4" indent="-285750">
              <a:spcBef>
                <a:spcPts val="300"/>
              </a:spcBef>
              <a:buClr>
                <a:srgbClr val="0BD0D9"/>
              </a:buClr>
              <a:buFont typeface="Arial" panose="020B0604020202020204" pitchFamily="34" charset="0"/>
              <a:buChar char="•"/>
              <a:defRPr/>
            </a:pPr>
            <a:endParaRPr lang="en-US" altLang="en-US" sz="1600" b="1" i="1" dirty="0">
              <a:latin typeface="Constantia" panose="02030602050306030303" pitchFamily="18" charset="0"/>
              <a:ea typeface="Constantia" panose="02030602050306030303" pitchFamily="18" charset="0"/>
              <a:cs typeface="Constantia" panose="02030602050306030303" pitchFamily="18" charset="0"/>
              <a:sym typeface="Constantia" panose="02030602050306030303" pitchFamily="18" charset="0"/>
            </a:endParaRPr>
          </a:p>
          <a:p>
            <a:pPr marL="971550" lvl="4" indent="-285750">
              <a:spcBef>
                <a:spcPts val="300"/>
              </a:spcBef>
              <a:buClr>
                <a:srgbClr val="0BD0D9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1600" b="1" i="1" dirty="0" smtClean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  <a:sym typeface="Constantia" panose="02030602050306030303" pitchFamily="18" charset="0"/>
              </a:rPr>
              <a:t>Targets CDK 4 &amp; 6</a:t>
            </a:r>
            <a:endParaRPr lang="en-US" altLang="en-US" sz="1600" b="1" i="1" dirty="0">
              <a:latin typeface="Constantia" panose="02030602050306030303" pitchFamily="18" charset="0"/>
              <a:ea typeface="Constantia" panose="02030602050306030303" pitchFamily="18" charset="0"/>
              <a:cs typeface="Constantia" panose="02030602050306030303" pitchFamily="18" charset="0"/>
              <a:sym typeface="Constantia" panose="02030602050306030303" pitchFamily="18" charset="0"/>
            </a:endParaRPr>
          </a:p>
          <a:p>
            <a:pPr marL="971550" lvl="4" indent="-285750">
              <a:spcBef>
                <a:spcPts val="300"/>
              </a:spcBef>
              <a:buClr>
                <a:srgbClr val="0BD0D9"/>
              </a:buClr>
              <a:buFont typeface="Arial" panose="020B0604020202020204" pitchFamily="34" charset="0"/>
              <a:buChar char="•"/>
              <a:defRPr/>
            </a:pPr>
            <a:endParaRPr lang="en-US" altLang="en-US" sz="1600" b="1" i="1" dirty="0">
              <a:latin typeface="Constantia" panose="02030602050306030303" pitchFamily="18" charset="0"/>
              <a:ea typeface="Constantia" panose="02030602050306030303" pitchFamily="18" charset="0"/>
              <a:cs typeface="Constantia" panose="02030602050306030303" pitchFamily="18" charset="0"/>
              <a:sym typeface="Constantia" panose="02030602050306030303" pitchFamily="18" charset="0"/>
            </a:endParaRPr>
          </a:p>
          <a:p>
            <a:pPr marL="971550" lvl="4" indent="-285750">
              <a:spcBef>
                <a:spcPts val="300"/>
              </a:spcBef>
              <a:buClr>
                <a:srgbClr val="0BD0D9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1600" b="1" i="1" dirty="0" smtClean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  <a:sym typeface="Constantia" panose="02030602050306030303" pitchFamily="18" charset="0"/>
              </a:rPr>
              <a:t>Not personalized</a:t>
            </a:r>
            <a:endParaRPr lang="en-US" altLang="en-US" sz="1600" b="1" i="1" dirty="0">
              <a:latin typeface="Constantia" panose="02030602050306030303" pitchFamily="18" charset="0"/>
              <a:ea typeface="Constantia" panose="02030602050306030303" pitchFamily="18" charset="0"/>
              <a:cs typeface="Constantia" panose="02030602050306030303" pitchFamily="18" charset="0"/>
              <a:sym typeface="Constantia" panose="02030602050306030303" pitchFamily="18" charset="0"/>
            </a:endParaRPr>
          </a:p>
          <a:p>
            <a:pPr marL="971550" lvl="4" indent="-285750">
              <a:spcBef>
                <a:spcPts val="300"/>
              </a:spcBef>
              <a:buClr>
                <a:srgbClr val="0BD0D9"/>
              </a:buClr>
              <a:buFont typeface="Arial" panose="020B0604020202020204" pitchFamily="34" charset="0"/>
              <a:buChar char="•"/>
              <a:defRPr/>
            </a:pPr>
            <a:endParaRPr lang="en-US" altLang="en-US" sz="1600" b="1" i="1" dirty="0">
              <a:latin typeface="Constantia" panose="02030602050306030303" pitchFamily="18" charset="0"/>
              <a:ea typeface="Constantia" panose="02030602050306030303" pitchFamily="18" charset="0"/>
              <a:cs typeface="Constantia" panose="02030602050306030303" pitchFamily="18" charset="0"/>
              <a:sym typeface="Constantia" panose="02030602050306030303" pitchFamily="18" charset="0"/>
            </a:endParaRPr>
          </a:p>
          <a:p>
            <a:pPr marL="971550" lvl="4" indent="-285750">
              <a:spcBef>
                <a:spcPts val="300"/>
              </a:spcBef>
              <a:buClr>
                <a:srgbClr val="0BD0D9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1600" b="1" i="1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  <a:sym typeface="Constantia" panose="02030602050306030303" pitchFamily="18" charset="0"/>
              </a:rPr>
              <a:t>Side </a:t>
            </a:r>
            <a:r>
              <a:rPr lang="en-US" altLang="en-US" sz="1600" b="1" i="1" dirty="0" smtClean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  <a:sym typeface="Constantia" panose="02030602050306030303" pitchFamily="18" charset="0"/>
              </a:rPr>
              <a:t>effects: QT interval prolongation, hepatobiliary toxicity, neutropenia, leukopenia,  N/V, fatigue, diarrhea, alopecia, headache, back pain</a:t>
            </a:r>
            <a:endParaRPr lang="en-US" altLang="en-US" sz="1600" b="1" i="1" u="sng" dirty="0">
              <a:effectLst>
                <a:outerShdw blurRad="38100" dist="38100" dir="2700000" algn="tl">
                  <a:srgbClr val="C0C0C0"/>
                </a:outerShdw>
              </a:effectLst>
              <a:latin typeface="Constantia" panose="02030602050306030303" pitchFamily="18" charset="0"/>
              <a:ea typeface="Constantia" panose="02030602050306030303" pitchFamily="18" charset="0"/>
              <a:cs typeface="Constantia" panose="02030602050306030303" pitchFamily="18" charset="0"/>
              <a:sym typeface="Constantia" panose="02030602050306030303" pitchFamily="18" charset="0"/>
            </a:endParaRPr>
          </a:p>
          <a:p>
            <a:pPr>
              <a:defRPr/>
            </a:pPr>
            <a:endParaRPr lang="en-US" altLang="en-US" dirty="0"/>
          </a:p>
          <a:p>
            <a:pPr marL="971550" lvl="4" indent="-285750">
              <a:spcBef>
                <a:spcPts val="300"/>
              </a:spcBef>
              <a:buClr>
                <a:srgbClr val="0BD0D9"/>
              </a:buClr>
              <a:buFont typeface="Arial" panose="020B0604020202020204" pitchFamily="34" charset="0"/>
              <a:buChar char="•"/>
              <a:defRPr/>
            </a:pPr>
            <a:endParaRPr lang="en-US" altLang="en-US" b="1" i="1" dirty="0">
              <a:latin typeface="Constantia" pitchFamily="18" charset="0"/>
              <a:ea typeface="Constantia" pitchFamily="18" charset="0"/>
              <a:cs typeface="Constantia" pitchFamily="18" charset="0"/>
              <a:sym typeface="Constantia" pitchFamily="18" charset="0"/>
            </a:endParaRPr>
          </a:p>
        </p:txBody>
      </p:sp>
      <p:sp>
        <p:nvSpPr>
          <p:cNvPr id="6" name="Rectangle 7"/>
          <p:cNvSpPr txBox="1">
            <a:spLocks noChangeArrowheads="1"/>
          </p:cNvSpPr>
          <p:nvPr/>
        </p:nvSpPr>
        <p:spPr>
          <a:xfrm>
            <a:off x="494145" y="194380"/>
            <a:ext cx="8229600" cy="547687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200" b="1" u="sng" dirty="0">
                <a:solidFill>
                  <a:srgbClr val="FF0000"/>
                </a:solidFill>
                <a:latin typeface="Constantia" pitchFamily="18" charset="0"/>
                <a:ea typeface="Constantia" pitchFamily="18" charset="0"/>
                <a:cs typeface="Constantia" pitchFamily="18" charset="0"/>
                <a:sym typeface="Constantia" pitchFamily="18" charset="0"/>
              </a:rPr>
              <a:t>ribociclib KISQALI</a:t>
            </a:r>
            <a:r>
              <a:rPr lang="en-US" altLang="en-US" sz="3200" b="1" u="sng" dirty="0" smtClean="0">
                <a:solidFill>
                  <a:srgbClr val="FF0000"/>
                </a:solidFill>
                <a:latin typeface="Constantia" pitchFamily="18" charset="0"/>
                <a:ea typeface="Constantia" pitchFamily="18" charset="0"/>
                <a:cs typeface="Constantia" pitchFamily="18" charset="0"/>
                <a:sym typeface="Constantia" pitchFamily="18" charset="0"/>
              </a:rPr>
              <a:t>®</a:t>
            </a:r>
            <a:endParaRPr lang="en-US" altLang="en-US" dirty="0" smtClean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9550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52400"/>
            <a:ext cx="9143999" cy="709108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04800" y="6356002"/>
            <a:ext cx="3352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www.idhifa.com</a:t>
            </a:r>
            <a:endParaRPr lang="en-US" sz="1400" dirty="0"/>
          </a:p>
        </p:txBody>
      </p:sp>
      <p:sp>
        <p:nvSpPr>
          <p:cNvPr id="11" name="Rectangle 7"/>
          <p:cNvSpPr txBox="1">
            <a:spLocks noChangeArrowheads="1"/>
          </p:cNvSpPr>
          <p:nvPr/>
        </p:nvSpPr>
        <p:spPr>
          <a:xfrm>
            <a:off x="658812" y="441030"/>
            <a:ext cx="8229600" cy="46672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altLang="en-US" sz="3200" b="1" dirty="0" smtClean="0">
              <a:latin typeface="Constantia" panose="02030602050306030303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30479" y="1527576"/>
            <a:ext cx="9068888" cy="40780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2">
              <a:defRPr/>
            </a:pPr>
            <a:r>
              <a:rPr lang="en-US" altLang="en-US" b="1" u="sng" dirty="0">
                <a:solidFill>
                  <a:srgbClr val="FF0000"/>
                </a:solidFill>
                <a:latin typeface="Constantia" panose="02030602050306030303" pitchFamily="18" charset="0"/>
                <a:ea typeface="Constantia" pitchFamily="18" charset="0"/>
                <a:cs typeface="Constantia" pitchFamily="18" charset="0"/>
                <a:sym typeface="Constantia" pitchFamily="18" charset="0"/>
              </a:rPr>
              <a:t>enasidenib IDHIFA® </a:t>
            </a:r>
            <a:r>
              <a:rPr lang="en-US" altLang="en-US" b="1" u="sng" dirty="0">
                <a:latin typeface="Constantia" panose="02030602050306030303" pitchFamily="18" charset="0"/>
                <a:ea typeface="Constantia" pitchFamily="18" charset="0"/>
                <a:cs typeface="Constantia" pitchFamily="18" charset="0"/>
                <a:sym typeface="Constantia" pitchFamily="18" charset="0"/>
              </a:rPr>
              <a:t>Celgene Corp. (adults with relapsed or refractory AML with an IDH2 mutation)</a:t>
            </a:r>
          </a:p>
          <a:p>
            <a:pPr marL="457200" lvl="2">
              <a:defRPr/>
            </a:pPr>
            <a:endParaRPr lang="en-US" altLang="en-US" b="1" u="sng" dirty="0">
              <a:solidFill>
                <a:srgbClr val="FF0000"/>
              </a:solidFill>
              <a:latin typeface="Constantia" panose="02030602050306030303" pitchFamily="18" charset="0"/>
              <a:ea typeface="Constantia" pitchFamily="18" charset="0"/>
              <a:cs typeface="Constantia" pitchFamily="18" charset="0"/>
              <a:sym typeface="Constantia" pitchFamily="18" charset="0"/>
            </a:endParaRPr>
          </a:p>
          <a:p>
            <a:pPr marL="971550" lvl="4" indent="-285750">
              <a:spcBef>
                <a:spcPts val="300"/>
              </a:spcBef>
              <a:buClr>
                <a:srgbClr val="0BD0D9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1600" b="1" i="1" dirty="0" smtClean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  <a:sym typeface="Constantia" panose="02030602050306030303" pitchFamily="18" charset="0"/>
              </a:rPr>
              <a:t>Monoclonal antibody or small molecule?</a:t>
            </a:r>
          </a:p>
          <a:p>
            <a:pPr marL="971550" lvl="4" indent="-285750">
              <a:spcBef>
                <a:spcPts val="300"/>
              </a:spcBef>
              <a:buClr>
                <a:srgbClr val="0BD0D9"/>
              </a:buClr>
              <a:buFont typeface="Arial" panose="020B0604020202020204" pitchFamily="34" charset="0"/>
              <a:buChar char="•"/>
              <a:defRPr/>
            </a:pPr>
            <a:endParaRPr lang="en-US" altLang="en-US" sz="1600" b="1" i="1" dirty="0">
              <a:latin typeface="Constantia" panose="02030602050306030303" pitchFamily="18" charset="0"/>
              <a:ea typeface="Constantia" panose="02030602050306030303" pitchFamily="18" charset="0"/>
              <a:cs typeface="Constantia" panose="02030602050306030303" pitchFamily="18" charset="0"/>
              <a:sym typeface="Constantia" panose="02030602050306030303" pitchFamily="18" charset="0"/>
            </a:endParaRPr>
          </a:p>
          <a:p>
            <a:pPr marL="971550" lvl="4" indent="-285750">
              <a:spcBef>
                <a:spcPts val="300"/>
              </a:spcBef>
              <a:buClr>
                <a:srgbClr val="0BD0D9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1600" b="1" i="1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  <a:sym typeface="Constantia" panose="02030602050306030303" pitchFamily="18" charset="0"/>
              </a:rPr>
              <a:t>Infusion rxns or drug/drug  drug/food interactions?</a:t>
            </a:r>
          </a:p>
          <a:p>
            <a:pPr marL="971550" lvl="4" indent="-285750">
              <a:spcBef>
                <a:spcPts val="300"/>
              </a:spcBef>
              <a:buClr>
                <a:srgbClr val="0BD0D9"/>
              </a:buClr>
              <a:buFont typeface="Arial" panose="020B0604020202020204" pitchFamily="34" charset="0"/>
              <a:buChar char="•"/>
              <a:defRPr/>
            </a:pPr>
            <a:endParaRPr lang="en-US" altLang="en-US" sz="1600" b="1" i="1" dirty="0">
              <a:latin typeface="Constantia" panose="02030602050306030303" pitchFamily="18" charset="0"/>
              <a:ea typeface="Constantia" panose="02030602050306030303" pitchFamily="18" charset="0"/>
              <a:cs typeface="Constantia" panose="02030602050306030303" pitchFamily="18" charset="0"/>
              <a:sym typeface="Constantia" panose="02030602050306030303" pitchFamily="18" charset="0"/>
            </a:endParaRPr>
          </a:p>
          <a:p>
            <a:pPr marL="971550" lvl="4" indent="-285750">
              <a:spcBef>
                <a:spcPts val="300"/>
              </a:spcBef>
              <a:buClr>
                <a:srgbClr val="0BD0D9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1600" b="1" i="1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  <a:sym typeface="Constantia" panose="02030602050306030303" pitchFamily="18" charset="0"/>
              </a:rPr>
              <a:t>Target?</a:t>
            </a:r>
          </a:p>
          <a:p>
            <a:pPr marL="971550" lvl="4" indent="-285750">
              <a:spcBef>
                <a:spcPts val="300"/>
              </a:spcBef>
              <a:buClr>
                <a:srgbClr val="0BD0D9"/>
              </a:buClr>
              <a:buFont typeface="Arial" panose="020B0604020202020204" pitchFamily="34" charset="0"/>
              <a:buChar char="•"/>
              <a:defRPr/>
            </a:pPr>
            <a:endParaRPr lang="en-US" altLang="en-US" sz="1600" b="1" i="1" dirty="0">
              <a:latin typeface="Constantia" panose="02030602050306030303" pitchFamily="18" charset="0"/>
              <a:ea typeface="Constantia" panose="02030602050306030303" pitchFamily="18" charset="0"/>
              <a:cs typeface="Constantia" panose="02030602050306030303" pitchFamily="18" charset="0"/>
              <a:sym typeface="Constantia" panose="02030602050306030303" pitchFamily="18" charset="0"/>
            </a:endParaRPr>
          </a:p>
          <a:p>
            <a:pPr marL="971550" lvl="4" indent="-285750">
              <a:spcBef>
                <a:spcPts val="300"/>
              </a:spcBef>
              <a:buClr>
                <a:srgbClr val="0BD0D9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1600" b="1" i="1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  <a:sym typeface="Constantia" panose="02030602050306030303" pitchFamily="18" charset="0"/>
              </a:rPr>
              <a:t>Personalized?</a:t>
            </a:r>
          </a:p>
          <a:p>
            <a:pPr marL="971550" lvl="4" indent="-285750">
              <a:spcBef>
                <a:spcPts val="300"/>
              </a:spcBef>
              <a:buClr>
                <a:srgbClr val="0BD0D9"/>
              </a:buClr>
              <a:buFont typeface="Arial" panose="020B0604020202020204" pitchFamily="34" charset="0"/>
              <a:buChar char="•"/>
              <a:defRPr/>
            </a:pPr>
            <a:endParaRPr lang="en-US" altLang="en-US" sz="1600" b="1" i="1" dirty="0">
              <a:latin typeface="Constantia" panose="02030602050306030303" pitchFamily="18" charset="0"/>
              <a:ea typeface="Constantia" panose="02030602050306030303" pitchFamily="18" charset="0"/>
              <a:cs typeface="Constantia" panose="02030602050306030303" pitchFamily="18" charset="0"/>
              <a:sym typeface="Constantia" panose="02030602050306030303" pitchFamily="18" charset="0"/>
            </a:endParaRPr>
          </a:p>
          <a:p>
            <a:pPr marL="971550" lvl="4" indent="-285750">
              <a:spcBef>
                <a:spcPts val="300"/>
              </a:spcBef>
              <a:buClr>
                <a:srgbClr val="0BD0D9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1600" b="1" i="1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  <a:sym typeface="Constantia" panose="02030602050306030303" pitchFamily="18" charset="0"/>
              </a:rPr>
              <a:t>Side effects?</a:t>
            </a:r>
            <a:endParaRPr lang="en-US" altLang="en-US" sz="1600" b="1" i="1" u="sng" dirty="0">
              <a:effectLst>
                <a:outerShdw blurRad="38100" dist="38100" dir="2700000" algn="tl">
                  <a:srgbClr val="C0C0C0"/>
                </a:outerShdw>
              </a:effectLst>
              <a:latin typeface="Constantia" panose="02030602050306030303" pitchFamily="18" charset="0"/>
              <a:ea typeface="Constantia" panose="02030602050306030303" pitchFamily="18" charset="0"/>
              <a:cs typeface="Constantia" panose="02030602050306030303" pitchFamily="18" charset="0"/>
              <a:sym typeface="Constantia" panose="02030602050306030303" pitchFamily="18" charset="0"/>
            </a:endParaRPr>
          </a:p>
          <a:p>
            <a:pPr>
              <a:defRPr/>
            </a:pPr>
            <a:endParaRPr lang="en-US" altLang="en-US" dirty="0"/>
          </a:p>
          <a:p>
            <a:pPr marL="971550" lvl="4" indent="-285750">
              <a:spcBef>
                <a:spcPts val="300"/>
              </a:spcBef>
              <a:buClr>
                <a:srgbClr val="0BD0D9"/>
              </a:buClr>
              <a:buFont typeface="Arial" panose="020B0604020202020204" pitchFamily="34" charset="0"/>
              <a:buChar char="•"/>
              <a:defRPr/>
            </a:pPr>
            <a:endParaRPr lang="en-US" altLang="en-US" b="1" i="1" dirty="0">
              <a:latin typeface="Constantia" pitchFamily="18" charset="0"/>
              <a:ea typeface="Constantia" pitchFamily="18" charset="0"/>
              <a:cs typeface="Constantia" pitchFamily="18" charset="0"/>
              <a:sym typeface="Constantia" pitchFamily="18" charset="0"/>
            </a:endParaRPr>
          </a:p>
        </p:txBody>
      </p:sp>
      <p:sp>
        <p:nvSpPr>
          <p:cNvPr id="6" name="Rectangle 7"/>
          <p:cNvSpPr txBox="1">
            <a:spLocks noChangeArrowheads="1"/>
          </p:cNvSpPr>
          <p:nvPr/>
        </p:nvSpPr>
        <p:spPr>
          <a:xfrm>
            <a:off x="403224" y="151089"/>
            <a:ext cx="8246020" cy="1020969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200" b="1" u="sng" dirty="0">
                <a:solidFill>
                  <a:srgbClr val="FF0000"/>
                </a:solidFill>
                <a:latin typeface="Constantia" panose="02030602050306030303" pitchFamily="18" charset="0"/>
                <a:ea typeface="Constantia" pitchFamily="18" charset="0"/>
                <a:cs typeface="Constantia" pitchFamily="18" charset="0"/>
                <a:sym typeface="Constantia" pitchFamily="18" charset="0"/>
              </a:rPr>
              <a:t>enasidenib IDHIFA® </a:t>
            </a:r>
            <a:r>
              <a:rPr lang="en-US" altLang="en-US" sz="3200" b="1" u="sng" dirty="0" smtClean="0">
                <a:solidFill>
                  <a:srgbClr val="FF0000"/>
                </a:solidFill>
                <a:latin typeface="Constantia" pitchFamily="18" charset="0"/>
                <a:ea typeface="Constantia" pitchFamily="18" charset="0"/>
                <a:cs typeface="Constantia" pitchFamily="18" charset="0"/>
                <a:sym typeface="Constantia" pitchFamily="18" charset="0"/>
              </a:rPr>
              <a:t>  </a:t>
            </a:r>
            <a:r>
              <a:rPr lang="en-US" altLang="en-US" sz="3200" b="1" u="sng" dirty="0" smtClean="0">
                <a:latin typeface="Constantia" pitchFamily="18" charset="0"/>
                <a:ea typeface="Constantia" pitchFamily="18" charset="0"/>
                <a:cs typeface="Constantia" pitchFamily="18" charset="0"/>
                <a:sym typeface="Constantia" pitchFamily="18" charset="0"/>
              </a:rPr>
              <a:t> </a:t>
            </a:r>
            <a:endParaRPr lang="en-US" altLang="en-US" dirty="0" smtClean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3653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52400"/>
            <a:ext cx="9143999" cy="709108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04800" y="6356002"/>
            <a:ext cx="3352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www.idhifa.com</a:t>
            </a:r>
            <a:endParaRPr lang="en-US" sz="1400" dirty="0"/>
          </a:p>
        </p:txBody>
      </p:sp>
      <p:sp>
        <p:nvSpPr>
          <p:cNvPr id="11" name="Rectangle 7"/>
          <p:cNvSpPr txBox="1">
            <a:spLocks noChangeArrowheads="1"/>
          </p:cNvSpPr>
          <p:nvPr/>
        </p:nvSpPr>
        <p:spPr>
          <a:xfrm>
            <a:off x="658812" y="441030"/>
            <a:ext cx="8229600" cy="46672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altLang="en-US" sz="3200" b="1" dirty="0" smtClean="0">
              <a:latin typeface="Constantia" panose="02030602050306030303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30479" y="1527576"/>
            <a:ext cx="9068888" cy="43242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2">
              <a:defRPr/>
            </a:pPr>
            <a:r>
              <a:rPr lang="en-US" altLang="en-US" b="1" u="sng" dirty="0">
                <a:solidFill>
                  <a:srgbClr val="FF0000"/>
                </a:solidFill>
                <a:latin typeface="Constantia" panose="02030602050306030303" pitchFamily="18" charset="0"/>
                <a:ea typeface="Constantia" pitchFamily="18" charset="0"/>
                <a:cs typeface="Constantia" pitchFamily="18" charset="0"/>
                <a:sym typeface="Constantia" pitchFamily="18" charset="0"/>
              </a:rPr>
              <a:t>enasidenib IDHIFA® </a:t>
            </a:r>
            <a:r>
              <a:rPr lang="en-US" altLang="en-US" b="1" u="sng" dirty="0">
                <a:latin typeface="Constantia" panose="02030602050306030303" pitchFamily="18" charset="0"/>
                <a:ea typeface="Constantia" pitchFamily="18" charset="0"/>
                <a:cs typeface="Constantia" pitchFamily="18" charset="0"/>
                <a:sym typeface="Constantia" pitchFamily="18" charset="0"/>
              </a:rPr>
              <a:t>Celgene Corp. (adults with relapsed or refractory AML with an IDH2 mutation)</a:t>
            </a:r>
          </a:p>
          <a:p>
            <a:pPr marL="457200" lvl="2">
              <a:defRPr/>
            </a:pPr>
            <a:endParaRPr lang="en-US" altLang="en-US" b="1" u="sng" dirty="0">
              <a:solidFill>
                <a:srgbClr val="FF0000"/>
              </a:solidFill>
              <a:latin typeface="Constantia" panose="02030602050306030303" pitchFamily="18" charset="0"/>
              <a:ea typeface="Constantia" pitchFamily="18" charset="0"/>
              <a:cs typeface="Constantia" pitchFamily="18" charset="0"/>
              <a:sym typeface="Constantia" pitchFamily="18" charset="0"/>
            </a:endParaRPr>
          </a:p>
          <a:p>
            <a:pPr marL="971550" lvl="4" indent="-285750">
              <a:spcBef>
                <a:spcPts val="300"/>
              </a:spcBef>
              <a:buClr>
                <a:srgbClr val="0BD0D9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1600" b="1" i="1" dirty="0" smtClean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  <a:sym typeface="Constantia" panose="02030602050306030303" pitchFamily="18" charset="0"/>
              </a:rPr>
              <a:t>Small molecule, oral  inhibitor of isocitrate dehydrogenase 2 (IDH2) enzyme</a:t>
            </a:r>
          </a:p>
          <a:p>
            <a:pPr marL="971550" lvl="4" indent="-285750">
              <a:spcBef>
                <a:spcPts val="300"/>
              </a:spcBef>
              <a:buClr>
                <a:srgbClr val="0BD0D9"/>
              </a:buClr>
              <a:buFont typeface="Arial" panose="020B0604020202020204" pitchFamily="34" charset="0"/>
              <a:buChar char="•"/>
              <a:defRPr/>
            </a:pPr>
            <a:endParaRPr lang="en-US" altLang="en-US" sz="1600" b="1" i="1" dirty="0">
              <a:latin typeface="Constantia" panose="02030602050306030303" pitchFamily="18" charset="0"/>
              <a:ea typeface="Constantia" panose="02030602050306030303" pitchFamily="18" charset="0"/>
              <a:cs typeface="Constantia" panose="02030602050306030303" pitchFamily="18" charset="0"/>
              <a:sym typeface="Constantia" panose="02030602050306030303" pitchFamily="18" charset="0"/>
            </a:endParaRPr>
          </a:p>
          <a:p>
            <a:pPr marL="971550" lvl="4" indent="-285750">
              <a:spcBef>
                <a:spcPts val="300"/>
              </a:spcBef>
              <a:buClr>
                <a:srgbClr val="0BD0D9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1600" b="1" i="1" dirty="0" smtClean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  <a:sym typeface="Constantia" panose="02030602050306030303" pitchFamily="18" charset="0"/>
              </a:rPr>
              <a:t>Drug/drug  drug/food interactions: None known</a:t>
            </a:r>
            <a:endParaRPr lang="en-US" altLang="en-US" sz="1600" b="1" i="1" dirty="0">
              <a:latin typeface="Constantia" panose="02030602050306030303" pitchFamily="18" charset="0"/>
              <a:ea typeface="Constantia" panose="02030602050306030303" pitchFamily="18" charset="0"/>
              <a:cs typeface="Constantia" panose="02030602050306030303" pitchFamily="18" charset="0"/>
              <a:sym typeface="Constantia" panose="02030602050306030303" pitchFamily="18" charset="0"/>
            </a:endParaRPr>
          </a:p>
          <a:p>
            <a:pPr marL="971550" lvl="4" indent="-285750">
              <a:spcBef>
                <a:spcPts val="300"/>
              </a:spcBef>
              <a:buClr>
                <a:srgbClr val="0BD0D9"/>
              </a:buClr>
              <a:buFont typeface="Arial" panose="020B0604020202020204" pitchFamily="34" charset="0"/>
              <a:buChar char="•"/>
              <a:defRPr/>
            </a:pPr>
            <a:endParaRPr lang="en-US" altLang="en-US" sz="1600" b="1" i="1" dirty="0">
              <a:latin typeface="Constantia" panose="02030602050306030303" pitchFamily="18" charset="0"/>
              <a:ea typeface="Constantia" panose="02030602050306030303" pitchFamily="18" charset="0"/>
              <a:cs typeface="Constantia" panose="02030602050306030303" pitchFamily="18" charset="0"/>
              <a:sym typeface="Constantia" panose="02030602050306030303" pitchFamily="18" charset="0"/>
            </a:endParaRPr>
          </a:p>
          <a:p>
            <a:pPr marL="971550" lvl="4" indent="-285750">
              <a:spcBef>
                <a:spcPts val="300"/>
              </a:spcBef>
              <a:buClr>
                <a:srgbClr val="0BD0D9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1600" b="1" i="1" dirty="0" smtClean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  <a:sym typeface="Constantia" panose="02030602050306030303" pitchFamily="18" charset="0"/>
              </a:rPr>
              <a:t>Targets IDH2</a:t>
            </a:r>
            <a:endParaRPr lang="en-US" altLang="en-US" sz="1600" b="1" i="1" dirty="0">
              <a:latin typeface="Constantia" panose="02030602050306030303" pitchFamily="18" charset="0"/>
              <a:ea typeface="Constantia" panose="02030602050306030303" pitchFamily="18" charset="0"/>
              <a:cs typeface="Constantia" panose="02030602050306030303" pitchFamily="18" charset="0"/>
              <a:sym typeface="Constantia" panose="02030602050306030303" pitchFamily="18" charset="0"/>
            </a:endParaRPr>
          </a:p>
          <a:p>
            <a:pPr marL="971550" lvl="4" indent="-285750">
              <a:spcBef>
                <a:spcPts val="300"/>
              </a:spcBef>
              <a:buClr>
                <a:srgbClr val="0BD0D9"/>
              </a:buClr>
              <a:buFont typeface="Arial" panose="020B0604020202020204" pitchFamily="34" charset="0"/>
              <a:buChar char="•"/>
              <a:defRPr/>
            </a:pPr>
            <a:endParaRPr lang="en-US" altLang="en-US" sz="1600" b="1" i="1" dirty="0">
              <a:latin typeface="Constantia" panose="02030602050306030303" pitchFamily="18" charset="0"/>
              <a:ea typeface="Constantia" panose="02030602050306030303" pitchFamily="18" charset="0"/>
              <a:cs typeface="Constantia" panose="02030602050306030303" pitchFamily="18" charset="0"/>
              <a:sym typeface="Constantia" panose="02030602050306030303" pitchFamily="18" charset="0"/>
            </a:endParaRPr>
          </a:p>
          <a:p>
            <a:pPr marL="971550" lvl="4" indent="-285750">
              <a:spcBef>
                <a:spcPts val="300"/>
              </a:spcBef>
              <a:buClr>
                <a:srgbClr val="0BD0D9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1600" b="1" i="1" dirty="0" smtClean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  <a:sym typeface="Constantia" panose="02030602050306030303" pitchFamily="18" charset="0"/>
              </a:rPr>
              <a:t>Personalized to AML with an IDH2 mutation in blood or bone marrow</a:t>
            </a:r>
            <a:endParaRPr lang="en-US" altLang="en-US" sz="1600" b="1" i="1" dirty="0">
              <a:latin typeface="Constantia" panose="02030602050306030303" pitchFamily="18" charset="0"/>
              <a:ea typeface="Constantia" panose="02030602050306030303" pitchFamily="18" charset="0"/>
              <a:cs typeface="Constantia" panose="02030602050306030303" pitchFamily="18" charset="0"/>
              <a:sym typeface="Constantia" panose="02030602050306030303" pitchFamily="18" charset="0"/>
            </a:endParaRPr>
          </a:p>
          <a:p>
            <a:pPr marL="971550" lvl="4" indent="-285750">
              <a:spcBef>
                <a:spcPts val="300"/>
              </a:spcBef>
              <a:buClr>
                <a:srgbClr val="0BD0D9"/>
              </a:buClr>
              <a:buFont typeface="Arial" panose="020B0604020202020204" pitchFamily="34" charset="0"/>
              <a:buChar char="•"/>
              <a:defRPr/>
            </a:pPr>
            <a:endParaRPr lang="en-US" altLang="en-US" sz="1600" b="1" i="1" dirty="0">
              <a:latin typeface="Constantia" panose="02030602050306030303" pitchFamily="18" charset="0"/>
              <a:ea typeface="Constantia" panose="02030602050306030303" pitchFamily="18" charset="0"/>
              <a:cs typeface="Constantia" panose="02030602050306030303" pitchFamily="18" charset="0"/>
              <a:sym typeface="Constantia" panose="02030602050306030303" pitchFamily="18" charset="0"/>
            </a:endParaRPr>
          </a:p>
          <a:p>
            <a:pPr marL="971550" lvl="4" indent="-285750">
              <a:spcBef>
                <a:spcPts val="300"/>
              </a:spcBef>
              <a:buClr>
                <a:srgbClr val="0BD0D9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1600" b="1" i="1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  <a:sym typeface="Constantia" panose="02030602050306030303" pitchFamily="18" charset="0"/>
              </a:rPr>
              <a:t>Side </a:t>
            </a:r>
            <a:r>
              <a:rPr lang="en-US" altLang="en-US" sz="1600" b="1" i="1" dirty="0" smtClean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  <a:sym typeface="Constantia" panose="02030602050306030303" pitchFamily="18" charset="0"/>
              </a:rPr>
              <a:t>effects:  N/V, diarrhea, elevated bilirubin, decreased appetite, differentiation syndrome, tumor lysis syndrome, GI effects, </a:t>
            </a:r>
            <a:endParaRPr lang="en-US" altLang="en-US" sz="1600" b="1" i="1" u="sng" dirty="0">
              <a:effectLst>
                <a:outerShdw blurRad="38100" dist="38100" dir="2700000" algn="tl">
                  <a:srgbClr val="C0C0C0"/>
                </a:outerShdw>
              </a:effectLst>
              <a:latin typeface="Constantia" panose="02030602050306030303" pitchFamily="18" charset="0"/>
              <a:ea typeface="Constantia" panose="02030602050306030303" pitchFamily="18" charset="0"/>
              <a:cs typeface="Constantia" panose="02030602050306030303" pitchFamily="18" charset="0"/>
              <a:sym typeface="Constantia" panose="02030602050306030303" pitchFamily="18" charset="0"/>
            </a:endParaRPr>
          </a:p>
          <a:p>
            <a:pPr>
              <a:defRPr/>
            </a:pPr>
            <a:endParaRPr lang="en-US" altLang="en-US" dirty="0"/>
          </a:p>
          <a:p>
            <a:pPr marL="971550" lvl="4" indent="-285750">
              <a:spcBef>
                <a:spcPts val="300"/>
              </a:spcBef>
              <a:buClr>
                <a:srgbClr val="0BD0D9"/>
              </a:buClr>
              <a:buFont typeface="Arial" panose="020B0604020202020204" pitchFamily="34" charset="0"/>
              <a:buChar char="•"/>
              <a:defRPr/>
            </a:pPr>
            <a:endParaRPr lang="en-US" altLang="en-US" b="1" i="1" dirty="0">
              <a:latin typeface="Constantia" pitchFamily="18" charset="0"/>
              <a:ea typeface="Constantia" pitchFamily="18" charset="0"/>
              <a:cs typeface="Constantia" pitchFamily="18" charset="0"/>
              <a:sym typeface="Constantia" pitchFamily="18" charset="0"/>
            </a:endParaRPr>
          </a:p>
        </p:txBody>
      </p:sp>
      <p:sp>
        <p:nvSpPr>
          <p:cNvPr id="6" name="Rectangle 7"/>
          <p:cNvSpPr txBox="1">
            <a:spLocks noChangeArrowheads="1"/>
          </p:cNvSpPr>
          <p:nvPr/>
        </p:nvSpPr>
        <p:spPr>
          <a:xfrm>
            <a:off x="403224" y="151089"/>
            <a:ext cx="8246020" cy="1020969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200" b="1" u="sng" dirty="0">
                <a:solidFill>
                  <a:srgbClr val="FF0000"/>
                </a:solidFill>
                <a:latin typeface="Constantia" panose="02030602050306030303" pitchFamily="18" charset="0"/>
                <a:ea typeface="Constantia" pitchFamily="18" charset="0"/>
                <a:cs typeface="Constantia" pitchFamily="18" charset="0"/>
                <a:sym typeface="Constantia" pitchFamily="18" charset="0"/>
              </a:rPr>
              <a:t>enasidenib IDHIFA® </a:t>
            </a:r>
            <a:r>
              <a:rPr lang="en-US" altLang="en-US" sz="3200" b="1" u="sng" dirty="0" smtClean="0">
                <a:solidFill>
                  <a:srgbClr val="FF0000"/>
                </a:solidFill>
                <a:latin typeface="Constantia" pitchFamily="18" charset="0"/>
                <a:ea typeface="Constantia" pitchFamily="18" charset="0"/>
                <a:cs typeface="Constantia" pitchFamily="18" charset="0"/>
                <a:sym typeface="Constantia" pitchFamily="18" charset="0"/>
              </a:rPr>
              <a:t>  </a:t>
            </a:r>
            <a:r>
              <a:rPr lang="en-US" altLang="en-US" sz="3200" b="1" u="sng" dirty="0" smtClean="0">
                <a:latin typeface="Constantia" pitchFamily="18" charset="0"/>
                <a:ea typeface="Constantia" pitchFamily="18" charset="0"/>
                <a:cs typeface="Constantia" pitchFamily="18" charset="0"/>
                <a:sym typeface="Constantia" pitchFamily="18" charset="0"/>
              </a:rPr>
              <a:t> </a:t>
            </a:r>
            <a:endParaRPr lang="en-US" altLang="en-US" dirty="0" smtClean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4582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52400"/>
            <a:ext cx="9143999" cy="709108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04800" y="6356002"/>
            <a:ext cx="3352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www.rydapt.com</a:t>
            </a:r>
            <a:endParaRPr lang="en-US" sz="1400" dirty="0"/>
          </a:p>
        </p:txBody>
      </p:sp>
      <p:sp>
        <p:nvSpPr>
          <p:cNvPr id="11" name="Rectangle 7"/>
          <p:cNvSpPr txBox="1">
            <a:spLocks noChangeArrowheads="1"/>
          </p:cNvSpPr>
          <p:nvPr/>
        </p:nvSpPr>
        <p:spPr>
          <a:xfrm>
            <a:off x="658812" y="441030"/>
            <a:ext cx="8229600" cy="46672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altLang="en-US" sz="3200" b="1" dirty="0" smtClean="0">
              <a:latin typeface="Constantia" panose="02030602050306030303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12357" y="1151463"/>
            <a:ext cx="9068888" cy="54630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2">
              <a:defRPr/>
            </a:pPr>
            <a:r>
              <a:rPr lang="en-US" altLang="en-US" b="1" u="sng" dirty="0">
                <a:solidFill>
                  <a:srgbClr val="FF0000"/>
                </a:solidFill>
                <a:latin typeface="Constantia" panose="02030602050306030303" pitchFamily="18" charset="0"/>
                <a:ea typeface="Constantia" pitchFamily="18" charset="0"/>
                <a:cs typeface="Constantia" pitchFamily="18" charset="0"/>
                <a:sym typeface="Constantia" pitchFamily="18" charset="0"/>
              </a:rPr>
              <a:t>midostaurin RYDAPT®</a:t>
            </a:r>
            <a:r>
              <a:rPr lang="en-US" altLang="en-US" b="1" u="sng" dirty="0">
                <a:latin typeface="Constantia" panose="02030602050306030303" pitchFamily="18" charset="0"/>
                <a:ea typeface="Constantia" pitchFamily="18" charset="0"/>
                <a:cs typeface="Constantia" pitchFamily="18" charset="0"/>
                <a:sym typeface="Constantia" pitchFamily="18" charset="0"/>
              </a:rPr>
              <a:t> Novartis (adults with newly diagnosed AML FLT3 mutation positive, in combination with standard cytarabine and daunorubicin induction and cytarabine consolidation  and</a:t>
            </a:r>
          </a:p>
          <a:p>
            <a:pPr marL="457200" lvl="2">
              <a:defRPr/>
            </a:pPr>
            <a:endParaRPr lang="en-US" altLang="en-US" b="1" u="sng" dirty="0">
              <a:latin typeface="Constantia" panose="02030602050306030303" pitchFamily="18" charset="0"/>
              <a:ea typeface="Constantia" pitchFamily="18" charset="0"/>
              <a:cs typeface="Constantia" pitchFamily="18" charset="0"/>
              <a:sym typeface="Constantia" pitchFamily="18" charset="0"/>
            </a:endParaRPr>
          </a:p>
          <a:p>
            <a:pPr marL="457200" lvl="2">
              <a:defRPr/>
            </a:pPr>
            <a:r>
              <a:rPr lang="en-US" altLang="en-US" b="1" u="sng" dirty="0">
                <a:latin typeface="Constantia" panose="02030602050306030303" pitchFamily="18" charset="0"/>
                <a:ea typeface="Constantia" pitchFamily="18" charset="0"/>
                <a:cs typeface="Constantia" pitchFamily="18" charset="0"/>
                <a:sym typeface="Constantia" pitchFamily="18" charset="0"/>
              </a:rPr>
              <a:t>adult patients with aggressive systemic mastocytosis (ASM), systemic mastocytosis with associated hematological neoplasm (SM-AHN), or mast cell leukemia (MCL).</a:t>
            </a:r>
          </a:p>
          <a:p>
            <a:pPr marL="457200" lvl="2">
              <a:defRPr/>
            </a:pPr>
            <a:endParaRPr lang="en-US" altLang="en-US" b="1" u="sng" dirty="0">
              <a:solidFill>
                <a:srgbClr val="FF0000"/>
              </a:solidFill>
              <a:latin typeface="Constantia" panose="02030602050306030303" pitchFamily="18" charset="0"/>
              <a:ea typeface="Constantia" pitchFamily="18" charset="0"/>
              <a:cs typeface="Constantia" pitchFamily="18" charset="0"/>
              <a:sym typeface="Constantia" pitchFamily="18" charset="0"/>
            </a:endParaRPr>
          </a:p>
          <a:p>
            <a:pPr marL="971550" lvl="4" indent="-285750">
              <a:spcBef>
                <a:spcPts val="300"/>
              </a:spcBef>
              <a:buClr>
                <a:srgbClr val="0BD0D9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1600" b="1" i="1" dirty="0" smtClean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  <a:sym typeface="Constantia" panose="02030602050306030303" pitchFamily="18" charset="0"/>
              </a:rPr>
              <a:t>Monoclonal antibody or small molecule?</a:t>
            </a:r>
          </a:p>
          <a:p>
            <a:pPr marL="971550" lvl="4" indent="-285750">
              <a:spcBef>
                <a:spcPts val="300"/>
              </a:spcBef>
              <a:buClr>
                <a:srgbClr val="0BD0D9"/>
              </a:buClr>
              <a:buFont typeface="Arial" panose="020B0604020202020204" pitchFamily="34" charset="0"/>
              <a:buChar char="•"/>
              <a:defRPr/>
            </a:pPr>
            <a:endParaRPr lang="en-US" altLang="en-US" sz="1600" b="1" i="1" dirty="0">
              <a:latin typeface="Constantia" panose="02030602050306030303" pitchFamily="18" charset="0"/>
              <a:ea typeface="Constantia" panose="02030602050306030303" pitchFamily="18" charset="0"/>
              <a:cs typeface="Constantia" panose="02030602050306030303" pitchFamily="18" charset="0"/>
              <a:sym typeface="Constantia" panose="02030602050306030303" pitchFamily="18" charset="0"/>
            </a:endParaRPr>
          </a:p>
          <a:p>
            <a:pPr marL="971550" lvl="4" indent="-285750">
              <a:spcBef>
                <a:spcPts val="300"/>
              </a:spcBef>
              <a:buClr>
                <a:srgbClr val="0BD0D9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1600" b="1" i="1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  <a:sym typeface="Constantia" panose="02030602050306030303" pitchFamily="18" charset="0"/>
              </a:rPr>
              <a:t>Infusion rxns or drug/drug  drug/food interactions?</a:t>
            </a:r>
          </a:p>
          <a:p>
            <a:pPr marL="971550" lvl="4" indent="-285750">
              <a:spcBef>
                <a:spcPts val="300"/>
              </a:spcBef>
              <a:buClr>
                <a:srgbClr val="0BD0D9"/>
              </a:buClr>
              <a:buFont typeface="Arial" panose="020B0604020202020204" pitchFamily="34" charset="0"/>
              <a:buChar char="•"/>
              <a:defRPr/>
            </a:pPr>
            <a:endParaRPr lang="en-US" altLang="en-US" sz="1600" b="1" i="1" dirty="0">
              <a:latin typeface="Constantia" panose="02030602050306030303" pitchFamily="18" charset="0"/>
              <a:ea typeface="Constantia" panose="02030602050306030303" pitchFamily="18" charset="0"/>
              <a:cs typeface="Constantia" panose="02030602050306030303" pitchFamily="18" charset="0"/>
              <a:sym typeface="Constantia" panose="02030602050306030303" pitchFamily="18" charset="0"/>
            </a:endParaRPr>
          </a:p>
          <a:p>
            <a:pPr marL="971550" lvl="4" indent="-285750">
              <a:spcBef>
                <a:spcPts val="300"/>
              </a:spcBef>
              <a:buClr>
                <a:srgbClr val="0BD0D9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1600" b="1" i="1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  <a:sym typeface="Constantia" panose="02030602050306030303" pitchFamily="18" charset="0"/>
              </a:rPr>
              <a:t>Target?</a:t>
            </a:r>
          </a:p>
          <a:p>
            <a:pPr marL="971550" lvl="4" indent="-285750">
              <a:spcBef>
                <a:spcPts val="300"/>
              </a:spcBef>
              <a:buClr>
                <a:srgbClr val="0BD0D9"/>
              </a:buClr>
              <a:buFont typeface="Arial" panose="020B0604020202020204" pitchFamily="34" charset="0"/>
              <a:buChar char="•"/>
              <a:defRPr/>
            </a:pPr>
            <a:endParaRPr lang="en-US" altLang="en-US" sz="1600" b="1" i="1" dirty="0">
              <a:latin typeface="Constantia" panose="02030602050306030303" pitchFamily="18" charset="0"/>
              <a:ea typeface="Constantia" panose="02030602050306030303" pitchFamily="18" charset="0"/>
              <a:cs typeface="Constantia" panose="02030602050306030303" pitchFamily="18" charset="0"/>
              <a:sym typeface="Constantia" panose="02030602050306030303" pitchFamily="18" charset="0"/>
            </a:endParaRPr>
          </a:p>
          <a:p>
            <a:pPr marL="971550" lvl="4" indent="-285750">
              <a:spcBef>
                <a:spcPts val="300"/>
              </a:spcBef>
              <a:buClr>
                <a:srgbClr val="0BD0D9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1600" b="1" i="1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  <a:sym typeface="Constantia" panose="02030602050306030303" pitchFamily="18" charset="0"/>
              </a:rPr>
              <a:t>Personalized?</a:t>
            </a:r>
          </a:p>
          <a:p>
            <a:pPr marL="971550" lvl="4" indent="-285750">
              <a:spcBef>
                <a:spcPts val="300"/>
              </a:spcBef>
              <a:buClr>
                <a:srgbClr val="0BD0D9"/>
              </a:buClr>
              <a:buFont typeface="Arial" panose="020B0604020202020204" pitchFamily="34" charset="0"/>
              <a:buChar char="•"/>
              <a:defRPr/>
            </a:pPr>
            <a:endParaRPr lang="en-US" altLang="en-US" sz="1600" b="1" i="1" dirty="0">
              <a:latin typeface="Constantia" panose="02030602050306030303" pitchFamily="18" charset="0"/>
              <a:ea typeface="Constantia" panose="02030602050306030303" pitchFamily="18" charset="0"/>
              <a:cs typeface="Constantia" panose="02030602050306030303" pitchFamily="18" charset="0"/>
              <a:sym typeface="Constantia" panose="02030602050306030303" pitchFamily="18" charset="0"/>
            </a:endParaRPr>
          </a:p>
          <a:p>
            <a:pPr marL="971550" lvl="4" indent="-285750">
              <a:spcBef>
                <a:spcPts val="300"/>
              </a:spcBef>
              <a:buClr>
                <a:srgbClr val="0BD0D9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1600" b="1" i="1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  <a:sym typeface="Constantia" panose="02030602050306030303" pitchFamily="18" charset="0"/>
              </a:rPr>
              <a:t>Side effects?</a:t>
            </a:r>
            <a:endParaRPr lang="en-US" altLang="en-US" sz="1600" b="1" i="1" u="sng" dirty="0">
              <a:effectLst>
                <a:outerShdw blurRad="38100" dist="38100" dir="2700000" algn="tl">
                  <a:srgbClr val="C0C0C0"/>
                </a:outerShdw>
              </a:effectLst>
              <a:latin typeface="Constantia" panose="02030602050306030303" pitchFamily="18" charset="0"/>
              <a:ea typeface="Constantia" panose="02030602050306030303" pitchFamily="18" charset="0"/>
              <a:cs typeface="Constantia" panose="02030602050306030303" pitchFamily="18" charset="0"/>
              <a:sym typeface="Constantia" panose="02030602050306030303" pitchFamily="18" charset="0"/>
            </a:endParaRPr>
          </a:p>
          <a:p>
            <a:pPr>
              <a:defRPr/>
            </a:pPr>
            <a:endParaRPr lang="en-US" altLang="en-US" dirty="0"/>
          </a:p>
          <a:p>
            <a:pPr marL="971550" lvl="4" indent="-285750">
              <a:spcBef>
                <a:spcPts val="300"/>
              </a:spcBef>
              <a:buClr>
                <a:srgbClr val="0BD0D9"/>
              </a:buClr>
              <a:buFont typeface="Arial" panose="020B0604020202020204" pitchFamily="34" charset="0"/>
              <a:buChar char="•"/>
              <a:defRPr/>
            </a:pPr>
            <a:endParaRPr lang="en-US" altLang="en-US" b="1" i="1" dirty="0">
              <a:latin typeface="Constantia" pitchFamily="18" charset="0"/>
              <a:ea typeface="Constantia" pitchFamily="18" charset="0"/>
              <a:cs typeface="Constantia" pitchFamily="18" charset="0"/>
              <a:sym typeface="Constantia" pitchFamily="18" charset="0"/>
            </a:endParaRPr>
          </a:p>
        </p:txBody>
      </p:sp>
      <p:sp>
        <p:nvSpPr>
          <p:cNvPr id="6" name="Rectangle 7"/>
          <p:cNvSpPr txBox="1">
            <a:spLocks noChangeArrowheads="1"/>
          </p:cNvSpPr>
          <p:nvPr/>
        </p:nvSpPr>
        <p:spPr>
          <a:xfrm>
            <a:off x="403224" y="151089"/>
            <a:ext cx="8246020" cy="1020969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200" b="1" u="sng" dirty="0">
                <a:solidFill>
                  <a:srgbClr val="FF0000"/>
                </a:solidFill>
                <a:latin typeface="Constantia" panose="02030602050306030303" pitchFamily="18" charset="0"/>
                <a:ea typeface="Constantia" pitchFamily="18" charset="0"/>
                <a:cs typeface="Constantia" pitchFamily="18" charset="0"/>
                <a:sym typeface="Constantia" pitchFamily="18" charset="0"/>
              </a:rPr>
              <a:t>midostaurin RYDAPT®</a:t>
            </a:r>
            <a:r>
              <a:rPr lang="en-US" altLang="en-US" sz="3200" b="1" u="sng" dirty="0">
                <a:latin typeface="Constantia" panose="02030602050306030303" pitchFamily="18" charset="0"/>
                <a:ea typeface="Constantia" pitchFamily="18" charset="0"/>
                <a:cs typeface="Constantia" pitchFamily="18" charset="0"/>
                <a:sym typeface="Constantia" pitchFamily="18" charset="0"/>
              </a:rPr>
              <a:t> </a:t>
            </a:r>
            <a:r>
              <a:rPr lang="en-US" altLang="en-US" sz="3200" b="1" u="sng" dirty="0" smtClean="0">
                <a:solidFill>
                  <a:srgbClr val="FF0000"/>
                </a:solidFill>
                <a:latin typeface="Constantia" pitchFamily="18" charset="0"/>
                <a:ea typeface="Constantia" pitchFamily="18" charset="0"/>
                <a:cs typeface="Constantia" pitchFamily="18" charset="0"/>
                <a:sym typeface="Constantia" pitchFamily="18" charset="0"/>
              </a:rPr>
              <a:t>   </a:t>
            </a:r>
            <a:r>
              <a:rPr lang="en-US" altLang="en-US" sz="3200" b="1" u="sng" dirty="0" smtClean="0">
                <a:latin typeface="Constantia" pitchFamily="18" charset="0"/>
                <a:ea typeface="Constantia" pitchFamily="18" charset="0"/>
                <a:cs typeface="Constantia" pitchFamily="18" charset="0"/>
                <a:sym typeface="Constantia" pitchFamily="18" charset="0"/>
              </a:rPr>
              <a:t> </a:t>
            </a:r>
            <a:endParaRPr lang="en-US" altLang="en-US" dirty="0" smtClean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3900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76200"/>
            <a:ext cx="9143999" cy="709108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04800" y="6356002"/>
            <a:ext cx="3352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www.rydapt.com</a:t>
            </a:r>
            <a:endParaRPr lang="en-US" sz="1400" dirty="0"/>
          </a:p>
        </p:txBody>
      </p:sp>
      <p:sp>
        <p:nvSpPr>
          <p:cNvPr id="11" name="Rectangle 7"/>
          <p:cNvSpPr txBox="1">
            <a:spLocks noChangeArrowheads="1"/>
          </p:cNvSpPr>
          <p:nvPr/>
        </p:nvSpPr>
        <p:spPr>
          <a:xfrm>
            <a:off x="658812" y="441030"/>
            <a:ext cx="8229600" cy="46672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altLang="en-US" sz="3200" b="1" dirty="0" smtClean="0">
              <a:latin typeface="Constantia" panose="02030602050306030303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861079"/>
            <a:ext cx="8888411" cy="5709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2">
              <a:defRPr/>
            </a:pPr>
            <a:r>
              <a:rPr lang="en-US" altLang="en-US" b="1" u="sng" dirty="0" smtClean="0">
                <a:solidFill>
                  <a:srgbClr val="FF0000"/>
                </a:solidFill>
                <a:latin typeface="Constantia" panose="02030602050306030303" pitchFamily="18" charset="0"/>
                <a:ea typeface="Constantia" pitchFamily="18" charset="0"/>
                <a:cs typeface="Constantia" pitchFamily="18" charset="0"/>
                <a:sym typeface="Constantia" pitchFamily="18" charset="0"/>
              </a:rPr>
              <a:t>midostaurin RYDAPT®</a:t>
            </a:r>
            <a:r>
              <a:rPr lang="en-US" altLang="en-US" b="1" u="sng" dirty="0">
                <a:latin typeface="Constantia" panose="02030602050306030303" pitchFamily="18" charset="0"/>
                <a:ea typeface="Constantia" pitchFamily="18" charset="0"/>
                <a:cs typeface="Constantia" pitchFamily="18" charset="0"/>
                <a:sym typeface="Constantia" pitchFamily="18" charset="0"/>
              </a:rPr>
              <a:t> Novartis (adults with newly diagnosed AML FLT3 mutation positive, in combination with standard cytarabine and daunorubicin induction </a:t>
            </a:r>
            <a:r>
              <a:rPr lang="en-US" altLang="en-US" b="1" u="sng" dirty="0" smtClean="0">
                <a:latin typeface="Constantia" panose="02030602050306030303" pitchFamily="18" charset="0"/>
                <a:ea typeface="Constantia" pitchFamily="18" charset="0"/>
                <a:cs typeface="Constantia" pitchFamily="18" charset="0"/>
                <a:sym typeface="Constantia" pitchFamily="18" charset="0"/>
              </a:rPr>
              <a:t>and cytarabine </a:t>
            </a:r>
            <a:r>
              <a:rPr lang="en-US" altLang="en-US" b="1" u="sng" dirty="0">
                <a:latin typeface="Constantia" panose="02030602050306030303" pitchFamily="18" charset="0"/>
                <a:ea typeface="Constantia" pitchFamily="18" charset="0"/>
                <a:cs typeface="Constantia" pitchFamily="18" charset="0"/>
                <a:sym typeface="Constantia" pitchFamily="18" charset="0"/>
              </a:rPr>
              <a:t>consolidation  </a:t>
            </a:r>
            <a:r>
              <a:rPr lang="en-US" altLang="en-US" b="1" u="sng" dirty="0" smtClean="0">
                <a:latin typeface="Constantia" panose="02030602050306030303" pitchFamily="18" charset="0"/>
                <a:ea typeface="Constantia" pitchFamily="18" charset="0"/>
                <a:cs typeface="Constantia" pitchFamily="18" charset="0"/>
                <a:sym typeface="Constantia" pitchFamily="18" charset="0"/>
              </a:rPr>
              <a:t>and</a:t>
            </a:r>
          </a:p>
          <a:p>
            <a:pPr marL="457200" lvl="2">
              <a:defRPr/>
            </a:pPr>
            <a:endParaRPr lang="en-US" altLang="en-US" b="1" u="sng" dirty="0">
              <a:latin typeface="Constantia" panose="02030602050306030303" pitchFamily="18" charset="0"/>
              <a:ea typeface="Constantia" pitchFamily="18" charset="0"/>
              <a:cs typeface="Constantia" pitchFamily="18" charset="0"/>
              <a:sym typeface="Constantia" pitchFamily="18" charset="0"/>
            </a:endParaRPr>
          </a:p>
          <a:p>
            <a:pPr marL="457200" lvl="2">
              <a:defRPr/>
            </a:pPr>
            <a:r>
              <a:rPr lang="en-US" altLang="en-US" b="1" u="sng" dirty="0" smtClean="0">
                <a:latin typeface="Constantia" panose="02030602050306030303" pitchFamily="18" charset="0"/>
                <a:ea typeface="Constantia" pitchFamily="18" charset="0"/>
                <a:cs typeface="Constantia" pitchFamily="18" charset="0"/>
                <a:sym typeface="Constantia" pitchFamily="18" charset="0"/>
              </a:rPr>
              <a:t>adult </a:t>
            </a:r>
            <a:r>
              <a:rPr lang="en-US" altLang="en-US" b="1" u="sng" dirty="0">
                <a:latin typeface="Constantia" panose="02030602050306030303" pitchFamily="18" charset="0"/>
                <a:ea typeface="Constantia" pitchFamily="18" charset="0"/>
                <a:cs typeface="Constantia" pitchFamily="18" charset="0"/>
                <a:sym typeface="Constantia" pitchFamily="18" charset="0"/>
              </a:rPr>
              <a:t>patients with aggressive systemic mastocytosis (ASM), </a:t>
            </a:r>
            <a:r>
              <a:rPr lang="en-US" altLang="en-US" b="1" u="sng" dirty="0" smtClean="0">
                <a:latin typeface="Constantia" panose="02030602050306030303" pitchFamily="18" charset="0"/>
                <a:ea typeface="Constantia" pitchFamily="18" charset="0"/>
                <a:cs typeface="Constantia" pitchFamily="18" charset="0"/>
                <a:sym typeface="Constantia" pitchFamily="18" charset="0"/>
              </a:rPr>
              <a:t>systemic mastocytosis </a:t>
            </a:r>
            <a:r>
              <a:rPr lang="en-US" altLang="en-US" b="1" u="sng" dirty="0">
                <a:latin typeface="Constantia" panose="02030602050306030303" pitchFamily="18" charset="0"/>
                <a:ea typeface="Constantia" pitchFamily="18" charset="0"/>
                <a:cs typeface="Constantia" pitchFamily="18" charset="0"/>
                <a:sym typeface="Constantia" pitchFamily="18" charset="0"/>
              </a:rPr>
              <a:t>with associated hematological neoplasm (SM-AHN), or mast cell leukemia (MCL).</a:t>
            </a:r>
          </a:p>
          <a:p>
            <a:pPr marL="457200" lvl="2">
              <a:defRPr/>
            </a:pPr>
            <a:endParaRPr lang="en-US" altLang="en-US" b="1" u="sng" dirty="0">
              <a:solidFill>
                <a:srgbClr val="FF0000"/>
              </a:solidFill>
              <a:latin typeface="Constantia" panose="02030602050306030303" pitchFamily="18" charset="0"/>
              <a:ea typeface="Constantia" pitchFamily="18" charset="0"/>
              <a:cs typeface="Constantia" pitchFamily="18" charset="0"/>
              <a:sym typeface="Constantia" pitchFamily="18" charset="0"/>
            </a:endParaRPr>
          </a:p>
          <a:p>
            <a:pPr marL="971550" lvl="4" indent="-285750">
              <a:spcBef>
                <a:spcPts val="300"/>
              </a:spcBef>
              <a:buClr>
                <a:srgbClr val="0BD0D9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1600" b="1" i="1" dirty="0" smtClean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  <a:sym typeface="Constantia" panose="02030602050306030303" pitchFamily="18" charset="0"/>
              </a:rPr>
              <a:t>Small molecule, oral  multi tyrosine kinase inhibitor</a:t>
            </a:r>
          </a:p>
          <a:p>
            <a:pPr marL="971550" lvl="4" indent="-285750">
              <a:spcBef>
                <a:spcPts val="300"/>
              </a:spcBef>
              <a:buClr>
                <a:srgbClr val="0BD0D9"/>
              </a:buClr>
              <a:buFont typeface="Arial" panose="020B0604020202020204" pitchFamily="34" charset="0"/>
              <a:buChar char="•"/>
              <a:defRPr/>
            </a:pPr>
            <a:endParaRPr lang="en-US" altLang="en-US" sz="1600" b="1" i="1" dirty="0">
              <a:latin typeface="Constantia" panose="02030602050306030303" pitchFamily="18" charset="0"/>
              <a:ea typeface="Constantia" panose="02030602050306030303" pitchFamily="18" charset="0"/>
              <a:cs typeface="Constantia" panose="02030602050306030303" pitchFamily="18" charset="0"/>
              <a:sym typeface="Constantia" panose="02030602050306030303" pitchFamily="18" charset="0"/>
            </a:endParaRPr>
          </a:p>
          <a:p>
            <a:pPr marL="971550" lvl="4" indent="-285750">
              <a:spcBef>
                <a:spcPts val="300"/>
              </a:spcBef>
              <a:buClr>
                <a:srgbClr val="0BD0D9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1600" b="1" i="1" dirty="0" smtClean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  <a:sym typeface="Constantia" panose="02030602050306030303" pitchFamily="18" charset="0"/>
              </a:rPr>
              <a:t>Drug/drug interactions with strong CYP3A4 inducers and inhibitors</a:t>
            </a:r>
            <a:endParaRPr lang="en-US" altLang="en-US" sz="1600" b="1" i="1" dirty="0">
              <a:latin typeface="Constantia" panose="02030602050306030303" pitchFamily="18" charset="0"/>
              <a:ea typeface="Constantia" panose="02030602050306030303" pitchFamily="18" charset="0"/>
              <a:cs typeface="Constantia" panose="02030602050306030303" pitchFamily="18" charset="0"/>
              <a:sym typeface="Constantia" panose="02030602050306030303" pitchFamily="18" charset="0"/>
            </a:endParaRPr>
          </a:p>
          <a:p>
            <a:pPr marL="971550" lvl="4" indent="-285750">
              <a:spcBef>
                <a:spcPts val="300"/>
              </a:spcBef>
              <a:buClr>
                <a:srgbClr val="0BD0D9"/>
              </a:buClr>
              <a:buFont typeface="Arial" panose="020B0604020202020204" pitchFamily="34" charset="0"/>
              <a:buChar char="•"/>
              <a:defRPr/>
            </a:pPr>
            <a:endParaRPr lang="en-US" altLang="en-US" sz="1600" b="1" i="1" dirty="0">
              <a:latin typeface="Constantia" panose="02030602050306030303" pitchFamily="18" charset="0"/>
              <a:ea typeface="Constantia" panose="02030602050306030303" pitchFamily="18" charset="0"/>
              <a:cs typeface="Constantia" panose="02030602050306030303" pitchFamily="18" charset="0"/>
              <a:sym typeface="Constantia" panose="02030602050306030303" pitchFamily="18" charset="0"/>
            </a:endParaRPr>
          </a:p>
          <a:p>
            <a:pPr marL="971550" lvl="4" indent="-285750">
              <a:spcBef>
                <a:spcPts val="300"/>
              </a:spcBef>
              <a:buClr>
                <a:srgbClr val="0BD0D9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1600" b="1" i="1" dirty="0" smtClean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  <a:sym typeface="Constantia" panose="02030602050306030303" pitchFamily="18" charset="0"/>
              </a:rPr>
              <a:t>Targets FLT3, KIT, PDGFR, VEGFR2, PKC</a:t>
            </a:r>
          </a:p>
          <a:p>
            <a:pPr marL="971550" lvl="4" indent="-285750">
              <a:spcBef>
                <a:spcPts val="300"/>
              </a:spcBef>
              <a:buClr>
                <a:srgbClr val="0BD0D9"/>
              </a:buClr>
              <a:buFont typeface="Arial" panose="020B0604020202020204" pitchFamily="34" charset="0"/>
              <a:buChar char="•"/>
              <a:defRPr/>
            </a:pPr>
            <a:endParaRPr lang="en-US" altLang="en-US" sz="1600" b="1" i="1" dirty="0">
              <a:latin typeface="Constantia" panose="02030602050306030303" pitchFamily="18" charset="0"/>
              <a:ea typeface="Constantia" panose="02030602050306030303" pitchFamily="18" charset="0"/>
              <a:cs typeface="Constantia" panose="02030602050306030303" pitchFamily="18" charset="0"/>
              <a:sym typeface="Constantia" panose="02030602050306030303" pitchFamily="18" charset="0"/>
            </a:endParaRPr>
          </a:p>
          <a:p>
            <a:pPr marL="971550" lvl="4" indent="-285750">
              <a:spcBef>
                <a:spcPts val="300"/>
              </a:spcBef>
              <a:buClr>
                <a:srgbClr val="0BD0D9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1600" b="1" i="1" dirty="0" smtClean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  <a:sym typeface="Constantia" panose="02030602050306030303" pitchFamily="18" charset="0"/>
              </a:rPr>
              <a:t>Personalized to AML with FLT3 mutation; not personalized for other indications</a:t>
            </a:r>
            <a:endParaRPr lang="en-US" altLang="en-US" sz="1600" b="1" i="1" dirty="0">
              <a:latin typeface="Constantia" panose="02030602050306030303" pitchFamily="18" charset="0"/>
              <a:ea typeface="Constantia" panose="02030602050306030303" pitchFamily="18" charset="0"/>
              <a:cs typeface="Constantia" panose="02030602050306030303" pitchFamily="18" charset="0"/>
              <a:sym typeface="Constantia" panose="02030602050306030303" pitchFamily="18" charset="0"/>
            </a:endParaRPr>
          </a:p>
          <a:p>
            <a:pPr marL="971550" lvl="4" indent="-285750">
              <a:spcBef>
                <a:spcPts val="300"/>
              </a:spcBef>
              <a:buClr>
                <a:srgbClr val="0BD0D9"/>
              </a:buClr>
              <a:buFont typeface="Arial" panose="020B0604020202020204" pitchFamily="34" charset="0"/>
              <a:buChar char="•"/>
              <a:defRPr/>
            </a:pPr>
            <a:endParaRPr lang="en-US" altLang="en-US" sz="1600" b="1" i="1" dirty="0">
              <a:latin typeface="Constantia" panose="02030602050306030303" pitchFamily="18" charset="0"/>
              <a:ea typeface="Constantia" panose="02030602050306030303" pitchFamily="18" charset="0"/>
              <a:cs typeface="Constantia" panose="02030602050306030303" pitchFamily="18" charset="0"/>
              <a:sym typeface="Constantia" panose="02030602050306030303" pitchFamily="18" charset="0"/>
            </a:endParaRPr>
          </a:p>
          <a:p>
            <a:pPr marL="971550" lvl="4" indent="-285750">
              <a:spcBef>
                <a:spcPts val="300"/>
              </a:spcBef>
              <a:buClr>
                <a:srgbClr val="0BD0D9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1600" b="1" i="1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  <a:sym typeface="Constantia" panose="02030602050306030303" pitchFamily="18" charset="0"/>
              </a:rPr>
              <a:t>Side </a:t>
            </a:r>
            <a:r>
              <a:rPr lang="en-US" altLang="en-US" sz="1600" b="1" i="1" dirty="0" smtClean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  <a:sym typeface="Constantia" panose="02030602050306030303" pitchFamily="18" charset="0"/>
              </a:rPr>
              <a:t>effects: Pulmonary toxicity,  febrile neutropenia, N/V, mucositis, diarrhea, edema, fatigue, epistaxis, hyperglycemia, headache</a:t>
            </a:r>
            <a:endParaRPr lang="en-US" altLang="en-US" sz="1600" b="1" i="1" u="sng" dirty="0">
              <a:effectLst>
                <a:outerShdw blurRad="38100" dist="38100" dir="2700000" algn="tl">
                  <a:srgbClr val="C0C0C0"/>
                </a:outerShdw>
              </a:effectLst>
              <a:latin typeface="Constantia" panose="02030602050306030303" pitchFamily="18" charset="0"/>
              <a:ea typeface="Constantia" panose="02030602050306030303" pitchFamily="18" charset="0"/>
              <a:cs typeface="Constantia" panose="02030602050306030303" pitchFamily="18" charset="0"/>
              <a:sym typeface="Constantia" panose="02030602050306030303" pitchFamily="18" charset="0"/>
            </a:endParaRPr>
          </a:p>
          <a:p>
            <a:pPr>
              <a:defRPr/>
            </a:pPr>
            <a:endParaRPr lang="en-US" altLang="en-US" dirty="0"/>
          </a:p>
          <a:p>
            <a:pPr marL="971550" lvl="4" indent="-285750">
              <a:spcBef>
                <a:spcPts val="300"/>
              </a:spcBef>
              <a:buClr>
                <a:srgbClr val="0BD0D9"/>
              </a:buClr>
              <a:buFont typeface="Arial" panose="020B0604020202020204" pitchFamily="34" charset="0"/>
              <a:buChar char="•"/>
              <a:defRPr/>
            </a:pPr>
            <a:endParaRPr lang="en-US" altLang="en-US" b="1" i="1" dirty="0">
              <a:latin typeface="Constantia" pitchFamily="18" charset="0"/>
              <a:ea typeface="Constantia" pitchFamily="18" charset="0"/>
              <a:cs typeface="Constantia" pitchFamily="18" charset="0"/>
              <a:sym typeface="Constantia" pitchFamily="18" charset="0"/>
            </a:endParaRPr>
          </a:p>
        </p:txBody>
      </p:sp>
      <p:sp>
        <p:nvSpPr>
          <p:cNvPr id="6" name="Rectangle 7"/>
          <p:cNvSpPr txBox="1">
            <a:spLocks noChangeArrowheads="1"/>
          </p:cNvSpPr>
          <p:nvPr/>
        </p:nvSpPr>
        <p:spPr>
          <a:xfrm>
            <a:off x="403224" y="59415"/>
            <a:ext cx="8246020" cy="62638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200" b="1" u="sng" dirty="0">
                <a:solidFill>
                  <a:srgbClr val="FF0000"/>
                </a:solidFill>
                <a:latin typeface="Constantia" panose="02030602050306030303" pitchFamily="18" charset="0"/>
                <a:ea typeface="Constantia" pitchFamily="18" charset="0"/>
                <a:cs typeface="Constantia" pitchFamily="18" charset="0"/>
                <a:sym typeface="Constantia" pitchFamily="18" charset="0"/>
              </a:rPr>
              <a:t>midostaurin RYDAPT®</a:t>
            </a:r>
            <a:r>
              <a:rPr lang="en-US" altLang="en-US" sz="3200" b="1" u="sng" dirty="0">
                <a:latin typeface="Constantia" panose="02030602050306030303" pitchFamily="18" charset="0"/>
                <a:ea typeface="Constantia" pitchFamily="18" charset="0"/>
                <a:cs typeface="Constantia" pitchFamily="18" charset="0"/>
                <a:sym typeface="Constantia" pitchFamily="18" charset="0"/>
              </a:rPr>
              <a:t> </a:t>
            </a:r>
            <a:r>
              <a:rPr lang="en-US" altLang="en-US" sz="3200" b="1" u="sng" dirty="0" smtClean="0">
                <a:solidFill>
                  <a:srgbClr val="FF0000"/>
                </a:solidFill>
                <a:latin typeface="Constantia" pitchFamily="18" charset="0"/>
                <a:ea typeface="Constantia" pitchFamily="18" charset="0"/>
                <a:cs typeface="Constantia" pitchFamily="18" charset="0"/>
                <a:sym typeface="Constantia" pitchFamily="18" charset="0"/>
              </a:rPr>
              <a:t>   </a:t>
            </a:r>
            <a:r>
              <a:rPr lang="en-US" altLang="en-US" sz="3200" b="1" u="sng" dirty="0" smtClean="0">
                <a:latin typeface="Constantia" pitchFamily="18" charset="0"/>
                <a:ea typeface="Constantia" pitchFamily="18" charset="0"/>
                <a:cs typeface="Constantia" pitchFamily="18" charset="0"/>
                <a:sym typeface="Constantia" pitchFamily="18" charset="0"/>
              </a:rPr>
              <a:t> </a:t>
            </a:r>
            <a:endParaRPr lang="en-US" altLang="en-US" dirty="0" smtClean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6313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6" y="69669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6626" y="381000"/>
            <a:ext cx="876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accent1"/>
                </a:solidFill>
                <a:latin typeface="Helvetica"/>
                <a:cs typeface="Helvetica"/>
              </a:rPr>
              <a:t>Progress in Cancer Therapy 2017</a:t>
            </a:r>
            <a:endParaRPr lang="en-US" sz="4000" b="1" dirty="0">
              <a:solidFill>
                <a:schemeClr val="accent1"/>
              </a:solidFill>
              <a:latin typeface="Helvetica"/>
              <a:cs typeface="Helvetic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400217"/>
            <a:ext cx="8774973" cy="69331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4537" lvl="1" indent="-342900" defTabSz="904875">
              <a:lnSpc>
                <a:spcPct val="80000"/>
              </a:lnSpc>
              <a:spcBef>
                <a:spcPts val="400"/>
              </a:spcBef>
              <a:buClr>
                <a:srgbClr val="0F6FC6"/>
              </a:buClr>
              <a:buSzPct val="85000"/>
              <a:buFont typeface="Arial" panose="020B0604020202020204" pitchFamily="34" charset="0"/>
              <a:buChar char="•"/>
              <a:defRPr/>
            </a:pPr>
            <a:r>
              <a:rPr lang="en-US" altLang="en-US" sz="2400" b="1" dirty="0" smtClean="0">
                <a:latin typeface="Constantia" pitchFamily="18" charset="0"/>
                <a:ea typeface="Constantia" pitchFamily="18" charset="0"/>
                <a:cs typeface="Constantia" pitchFamily="18" charset="0"/>
                <a:sym typeface="Constantia" pitchFamily="18" charset="0"/>
              </a:rPr>
              <a:t>New FDA Approved Cancer Treatment Agents (thus far)</a:t>
            </a:r>
          </a:p>
          <a:p>
            <a:pPr marL="744537" lvl="1" indent="-342900" defTabSz="904875">
              <a:lnSpc>
                <a:spcPct val="80000"/>
              </a:lnSpc>
              <a:spcBef>
                <a:spcPts val="400"/>
              </a:spcBef>
              <a:buClr>
                <a:srgbClr val="0F6FC6"/>
              </a:buClr>
              <a:buSzPct val="85000"/>
              <a:buFont typeface="Arial" panose="020B0604020202020204" pitchFamily="34" charset="0"/>
              <a:buChar char="•"/>
              <a:defRPr/>
            </a:pPr>
            <a:endParaRPr lang="en-US" altLang="en-US" sz="2400" b="1" dirty="0" smtClean="0">
              <a:latin typeface="Constantia" pitchFamily="18" charset="0"/>
              <a:ea typeface="Constantia" pitchFamily="18" charset="0"/>
              <a:cs typeface="Constantia" pitchFamily="18" charset="0"/>
              <a:sym typeface="Constantia" pitchFamily="18" charset="0"/>
            </a:endParaRPr>
          </a:p>
          <a:p>
            <a:pPr marL="2116137" lvl="4" indent="-342900" defTabSz="904875">
              <a:lnSpc>
                <a:spcPct val="80000"/>
              </a:lnSpc>
              <a:spcBef>
                <a:spcPts val="400"/>
              </a:spcBef>
              <a:buClr>
                <a:srgbClr val="0F6FC6"/>
              </a:buClr>
              <a:buSzPct val="85000"/>
              <a:buFont typeface="Arial" panose="020B0604020202020204" pitchFamily="34" charset="0"/>
              <a:buChar char="•"/>
              <a:defRPr/>
            </a:pPr>
            <a:endParaRPr lang="en-US" altLang="en-US" sz="2400" b="1" dirty="0">
              <a:latin typeface="Constantia" pitchFamily="18" charset="0"/>
              <a:ea typeface="Constantia" pitchFamily="18" charset="0"/>
              <a:cs typeface="Constantia" pitchFamily="18" charset="0"/>
              <a:sym typeface="Constantia" pitchFamily="18" charset="0"/>
            </a:endParaRPr>
          </a:p>
          <a:p>
            <a:pPr marL="1201737" lvl="2" indent="-342900" defTabSz="904875">
              <a:lnSpc>
                <a:spcPct val="80000"/>
              </a:lnSpc>
              <a:spcBef>
                <a:spcPts val="400"/>
              </a:spcBef>
              <a:buClr>
                <a:srgbClr val="0F6FC6"/>
              </a:buClr>
              <a:buSzPct val="85000"/>
              <a:buFont typeface="Arial" panose="020B0604020202020204" pitchFamily="34" charset="0"/>
              <a:buChar char="•"/>
              <a:defRPr/>
            </a:pPr>
            <a:r>
              <a:rPr lang="en-US" altLang="en-US" sz="2400" b="1" dirty="0" smtClean="0">
                <a:latin typeface="Constantia" pitchFamily="18" charset="0"/>
                <a:ea typeface="Constantia" pitchFamily="18" charset="0"/>
                <a:cs typeface="Constantia" pitchFamily="18" charset="0"/>
                <a:sym typeface="Constantia" pitchFamily="18" charset="0"/>
              </a:rPr>
              <a:t>1 Cellular  Gene Therapy</a:t>
            </a:r>
          </a:p>
          <a:p>
            <a:pPr marL="1201737" lvl="2" indent="-342900" defTabSz="904875">
              <a:lnSpc>
                <a:spcPct val="80000"/>
              </a:lnSpc>
              <a:spcBef>
                <a:spcPts val="400"/>
              </a:spcBef>
              <a:buClr>
                <a:srgbClr val="0F6FC6"/>
              </a:buClr>
              <a:buSzPct val="85000"/>
              <a:buFont typeface="Arial" panose="020B0604020202020204" pitchFamily="34" charset="0"/>
              <a:buChar char="•"/>
              <a:defRPr/>
            </a:pPr>
            <a:endParaRPr lang="en-US" altLang="en-US" sz="2400" b="1" dirty="0" smtClean="0">
              <a:latin typeface="Constantia" pitchFamily="18" charset="0"/>
              <a:ea typeface="Constantia" pitchFamily="18" charset="0"/>
              <a:cs typeface="Constantia" pitchFamily="18" charset="0"/>
              <a:sym typeface="Constantia" pitchFamily="18" charset="0"/>
            </a:endParaRPr>
          </a:p>
          <a:p>
            <a:pPr marL="1658937" lvl="3" indent="-342900" defTabSz="904875">
              <a:lnSpc>
                <a:spcPct val="80000"/>
              </a:lnSpc>
              <a:spcBef>
                <a:spcPts val="400"/>
              </a:spcBef>
              <a:buClr>
                <a:srgbClr val="0F6FC6"/>
              </a:buClr>
              <a:buSzPct val="85000"/>
              <a:buFont typeface="Arial" panose="020B0604020202020204" pitchFamily="34" charset="0"/>
              <a:buChar char="•"/>
              <a:defRPr/>
            </a:pPr>
            <a:r>
              <a:rPr lang="en-US" altLang="en-US" sz="2400" b="1" dirty="0">
                <a:latin typeface="Constantia" pitchFamily="18" charset="0"/>
                <a:ea typeface="Constantia" pitchFamily="18" charset="0"/>
                <a:cs typeface="Constantia" pitchFamily="18" charset="0"/>
                <a:sym typeface="Constantia" pitchFamily="18" charset="0"/>
              </a:rPr>
              <a:t>The U.S. Food and Drug Administration issued a historic action today making the first gene therapy available in the United States, ushering in a new approach to the treatment of cancer and other serious and life-threatening diseases</a:t>
            </a:r>
            <a:r>
              <a:rPr lang="en-US" altLang="en-US" sz="2400" b="1" dirty="0" smtClean="0">
                <a:latin typeface="Constantia" pitchFamily="18" charset="0"/>
                <a:ea typeface="Constantia" pitchFamily="18" charset="0"/>
                <a:cs typeface="Constantia" pitchFamily="18" charset="0"/>
                <a:sym typeface="Constantia" pitchFamily="18" charset="0"/>
              </a:rPr>
              <a:t>.</a:t>
            </a:r>
          </a:p>
          <a:p>
            <a:pPr marL="1658937" lvl="3" indent="-342900" defTabSz="904875">
              <a:lnSpc>
                <a:spcPct val="80000"/>
              </a:lnSpc>
              <a:spcBef>
                <a:spcPts val="400"/>
              </a:spcBef>
              <a:buClr>
                <a:srgbClr val="0F6FC6"/>
              </a:buClr>
              <a:buSzPct val="85000"/>
              <a:buFont typeface="Arial" panose="020B0604020202020204" pitchFamily="34" charset="0"/>
              <a:buChar char="•"/>
              <a:defRPr/>
            </a:pPr>
            <a:endParaRPr lang="en-US" altLang="en-US" sz="2400" b="1" dirty="0">
              <a:latin typeface="Constantia" pitchFamily="18" charset="0"/>
              <a:ea typeface="Constantia" pitchFamily="18" charset="0"/>
              <a:cs typeface="Constantia" pitchFamily="18" charset="0"/>
              <a:sym typeface="Constantia" pitchFamily="18" charset="0"/>
            </a:endParaRPr>
          </a:p>
          <a:p>
            <a:pPr marL="1658937" lvl="3" indent="-342900" defTabSz="904875">
              <a:lnSpc>
                <a:spcPct val="80000"/>
              </a:lnSpc>
              <a:spcBef>
                <a:spcPts val="400"/>
              </a:spcBef>
              <a:buClr>
                <a:srgbClr val="0F6FC6"/>
              </a:buClr>
              <a:buSzPct val="85000"/>
              <a:buFont typeface="Arial" panose="020B0604020202020204" pitchFamily="34" charset="0"/>
              <a:buChar char="•"/>
              <a:defRPr/>
            </a:pPr>
            <a:endParaRPr lang="en-US" altLang="en-US" sz="2400" b="1" dirty="0" smtClean="0">
              <a:latin typeface="Constantia" pitchFamily="18" charset="0"/>
              <a:ea typeface="Constantia" pitchFamily="18" charset="0"/>
              <a:cs typeface="Constantia" pitchFamily="18" charset="0"/>
              <a:sym typeface="Constantia" pitchFamily="18" charset="0"/>
            </a:endParaRPr>
          </a:p>
          <a:p>
            <a:pPr marL="1658937" lvl="3" indent="-342900" defTabSz="904875">
              <a:lnSpc>
                <a:spcPct val="80000"/>
              </a:lnSpc>
              <a:spcBef>
                <a:spcPts val="400"/>
              </a:spcBef>
              <a:buClr>
                <a:srgbClr val="0F6FC6"/>
              </a:buClr>
              <a:buSzPct val="85000"/>
              <a:buFont typeface="Arial" panose="020B0604020202020204" pitchFamily="34" charset="0"/>
              <a:buChar char="•"/>
              <a:defRPr/>
            </a:pPr>
            <a:endParaRPr lang="en-US" altLang="en-US" sz="2400" b="1" dirty="0">
              <a:latin typeface="Constantia" pitchFamily="18" charset="0"/>
              <a:ea typeface="Constantia" pitchFamily="18" charset="0"/>
              <a:cs typeface="Constantia" pitchFamily="18" charset="0"/>
              <a:sym typeface="Constantia" pitchFamily="18" charset="0"/>
            </a:endParaRPr>
          </a:p>
          <a:p>
            <a:pPr marL="1316037" lvl="3" defTabSz="904875">
              <a:lnSpc>
                <a:spcPct val="80000"/>
              </a:lnSpc>
              <a:spcBef>
                <a:spcPts val="400"/>
              </a:spcBef>
              <a:buClr>
                <a:srgbClr val="0F6FC6"/>
              </a:buClr>
              <a:buSzPct val="85000"/>
              <a:defRPr/>
            </a:pPr>
            <a:r>
              <a:rPr lang="en-US" altLang="en-US" sz="1200" b="1" dirty="0" smtClean="0">
                <a:latin typeface="Constantia" pitchFamily="18" charset="0"/>
                <a:ea typeface="Constantia" pitchFamily="18" charset="0"/>
                <a:cs typeface="Constantia" pitchFamily="18" charset="0"/>
                <a:sym typeface="Constantia" pitchFamily="18" charset="0"/>
              </a:rPr>
              <a:t>https</a:t>
            </a:r>
            <a:r>
              <a:rPr lang="en-US" altLang="en-US" sz="1200" b="1" dirty="0">
                <a:latin typeface="Constantia" pitchFamily="18" charset="0"/>
                <a:ea typeface="Constantia" pitchFamily="18" charset="0"/>
                <a:cs typeface="Constantia" pitchFamily="18" charset="0"/>
                <a:sym typeface="Constantia" pitchFamily="18" charset="0"/>
              </a:rPr>
              <a:t>://www.fda.gov/NewsEvents/Newsroom/PressAnnouncements/ucm574058.htm</a:t>
            </a:r>
          </a:p>
          <a:p>
            <a:pPr marL="1658937" lvl="3" indent="-342900" defTabSz="904875">
              <a:lnSpc>
                <a:spcPct val="80000"/>
              </a:lnSpc>
              <a:spcBef>
                <a:spcPts val="400"/>
              </a:spcBef>
              <a:buClr>
                <a:srgbClr val="0F6FC6"/>
              </a:buClr>
              <a:buSzPct val="85000"/>
              <a:buFont typeface="Arial" panose="020B0604020202020204" pitchFamily="34" charset="0"/>
              <a:buChar char="•"/>
              <a:defRPr/>
            </a:pPr>
            <a:endParaRPr lang="en-US" altLang="en-US" sz="2400" b="1" dirty="0" smtClean="0">
              <a:latin typeface="Constantia" pitchFamily="18" charset="0"/>
              <a:ea typeface="Constantia" pitchFamily="18" charset="0"/>
              <a:cs typeface="Constantia" pitchFamily="18" charset="0"/>
              <a:sym typeface="Constantia" pitchFamily="18" charset="0"/>
            </a:endParaRPr>
          </a:p>
          <a:p>
            <a:pPr marL="1658937" lvl="3" indent="-342900" defTabSz="904875">
              <a:lnSpc>
                <a:spcPct val="80000"/>
              </a:lnSpc>
              <a:spcBef>
                <a:spcPts val="400"/>
              </a:spcBef>
              <a:buClr>
                <a:srgbClr val="0F6FC6"/>
              </a:buClr>
              <a:buSzPct val="85000"/>
              <a:buFont typeface="Arial" panose="020B0604020202020204" pitchFamily="34" charset="0"/>
              <a:buChar char="•"/>
              <a:defRPr/>
            </a:pPr>
            <a:endParaRPr lang="en-US" altLang="en-US" sz="2400" b="1" dirty="0">
              <a:latin typeface="Constantia" pitchFamily="18" charset="0"/>
              <a:ea typeface="Constantia" pitchFamily="18" charset="0"/>
              <a:cs typeface="Constantia" pitchFamily="18" charset="0"/>
              <a:sym typeface="Constantia" pitchFamily="18" charset="0"/>
            </a:endParaRPr>
          </a:p>
          <a:p>
            <a:pPr marL="1658937" lvl="3" indent="-342900" defTabSz="904875">
              <a:lnSpc>
                <a:spcPct val="80000"/>
              </a:lnSpc>
              <a:spcBef>
                <a:spcPts val="400"/>
              </a:spcBef>
              <a:buClr>
                <a:srgbClr val="0F6FC6"/>
              </a:buClr>
              <a:buSzPct val="85000"/>
              <a:buFont typeface="Arial" panose="020B0604020202020204" pitchFamily="34" charset="0"/>
              <a:buChar char="•"/>
              <a:defRPr/>
            </a:pPr>
            <a:endParaRPr lang="en-US" altLang="en-US" sz="2400" b="1" dirty="0" smtClean="0">
              <a:latin typeface="Constantia" pitchFamily="18" charset="0"/>
              <a:ea typeface="Constantia" pitchFamily="18" charset="0"/>
              <a:cs typeface="Constantia" pitchFamily="18" charset="0"/>
              <a:sym typeface="Constantia" pitchFamily="18" charset="0"/>
            </a:endParaRPr>
          </a:p>
          <a:p>
            <a:pPr marL="1658937" lvl="3" indent="-342900" defTabSz="904875">
              <a:lnSpc>
                <a:spcPct val="80000"/>
              </a:lnSpc>
              <a:spcBef>
                <a:spcPts val="400"/>
              </a:spcBef>
              <a:buClr>
                <a:srgbClr val="0F6FC6"/>
              </a:buClr>
              <a:buSzPct val="85000"/>
              <a:buFont typeface="Arial" panose="020B0604020202020204" pitchFamily="34" charset="0"/>
              <a:buChar char="•"/>
              <a:defRPr/>
            </a:pPr>
            <a:endParaRPr lang="en-US" altLang="en-US" sz="2400" b="1" dirty="0">
              <a:latin typeface="Constantia" pitchFamily="18" charset="0"/>
              <a:ea typeface="Constantia" pitchFamily="18" charset="0"/>
              <a:cs typeface="Constantia" pitchFamily="18" charset="0"/>
              <a:sym typeface="Constantia" pitchFamily="18" charset="0"/>
            </a:endParaRPr>
          </a:p>
          <a:p>
            <a:pPr marL="1658937" lvl="3" indent="-342900" defTabSz="904875">
              <a:lnSpc>
                <a:spcPct val="80000"/>
              </a:lnSpc>
              <a:spcBef>
                <a:spcPts val="400"/>
              </a:spcBef>
              <a:buClr>
                <a:srgbClr val="0F6FC6"/>
              </a:buClr>
              <a:buSzPct val="85000"/>
              <a:buFont typeface="Arial" panose="020B0604020202020204" pitchFamily="34" charset="0"/>
              <a:buChar char="•"/>
              <a:defRPr/>
            </a:pPr>
            <a:endParaRPr lang="en-US" altLang="en-US" sz="2400" b="1" dirty="0" smtClean="0">
              <a:latin typeface="Constantia" pitchFamily="18" charset="0"/>
              <a:ea typeface="Constantia" pitchFamily="18" charset="0"/>
              <a:cs typeface="Constantia" pitchFamily="18" charset="0"/>
              <a:sym typeface="Constantia" pitchFamily="18" charset="0"/>
            </a:endParaRPr>
          </a:p>
          <a:p>
            <a:pPr marL="858837" lvl="3" defTabSz="904875">
              <a:lnSpc>
                <a:spcPct val="80000"/>
              </a:lnSpc>
              <a:spcBef>
                <a:spcPts val="400"/>
              </a:spcBef>
              <a:buClr>
                <a:srgbClr val="0F6FC6"/>
              </a:buClr>
              <a:buSzPct val="85000"/>
              <a:defRPr/>
            </a:pPr>
            <a:r>
              <a:rPr lang="en-US" altLang="en-US" sz="1000" u="sng" dirty="0" smtClean="0">
                <a:solidFill>
                  <a:srgbClr val="E2D700"/>
                </a:solidFill>
                <a:sym typeface="Helvetica" charset="0"/>
                <a:hlinkClick r:id="rId4"/>
              </a:rPr>
              <a:t>http</a:t>
            </a:r>
            <a:r>
              <a:rPr lang="en-US" altLang="en-US" sz="1000" u="sng" dirty="0">
                <a:solidFill>
                  <a:srgbClr val="E2D700"/>
                </a:solidFill>
                <a:sym typeface="Helvetica" charset="0"/>
                <a:hlinkClick r:id="rId4"/>
              </a:rPr>
              <a:t>://www.fda.gov/Drugs/InformationOnDrugs/ApprovedDrugs/ucm279174.htm</a:t>
            </a:r>
            <a:endParaRPr lang="en-US" altLang="en-US" sz="1000" dirty="0">
              <a:sym typeface="Helvetica" charset="0"/>
            </a:endParaRPr>
          </a:p>
          <a:p>
            <a:pPr marL="858837" lvl="3" defTabSz="904875">
              <a:lnSpc>
                <a:spcPct val="80000"/>
              </a:lnSpc>
              <a:spcBef>
                <a:spcPts val="400"/>
              </a:spcBef>
              <a:buClr>
                <a:srgbClr val="0F6FC6"/>
              </a:buClr>
              <a:buSzPct val="85000"/>
              <a:defRPr/>
            </a:pPr>
            <a:endParaRPr lang="en-US" altLang="en-US" sz="1700" b="1" dirty="0">
              <a:latin typeface="Constantia" pitchFamily="18" charset="0"/>
              <a:ea typeface="Constantia" pitchFamily="18" charset="0"/>
              <a:cs typeface="Constantia" pitchFamily="18" charset="0"/>
              <a:sym typeface="Constantia" pitchFamily="18" charset="0"/>
            </a:endParaRPr>
          </a:p>
          <a:p>
            <a:pPr marL="596900" lvl="1" indent="-195263" defTabSz="904875">
              <a:lnSpc>
                <a:spcPct val="80000"/>
              </a:lnSpc>
              <a:buClr>
                <a:srgbClr val="0BD0D9"/>
              </a:buClr>
              <a:defRPr/>
            </a:pPr>
            <a:endParaRPr lang="en-US" altLang="en-US" dirty="0">
              <a:sym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790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52400"/>
            <a:ext cx="9143999" cy="709108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04800" y="6356002"/>
            <a:ext cx="3352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www.imfinzi.com</a:t>
            </a:r>
            <a:endParaRPr lang="en-US" sz="1400" dirty="0"/>
          </a:p>
        </p:txBody>
      </p:sp>
      <p:sp>
        <p:nvSpPr>
          <p:cNvPr id="11" name="Rectangle 7"/>
          <p:cNvSpPr txBox="1">
            <a:spLocks noChangeArrowheads="1"/>
          </p:cNvSpPr>
          <p:nvPr/>
        </p:nvSpPr>
        <p:spPr>
          <a:xfrm>
            <a:off x="658812" y="441030"/>
            <a:ext cx="8229600" cy="46672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altLang="en-US" sz="3200" b="1" dirty="0" smtClean="0">
              <a:latin typeface="Constantia" panose="02030602050306030303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1446966"/>
            <a:ext cx="9068888" cy="46320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2">
              <a:defRPr/>
            </a:pPr>
            <a:r>
              <a:rPr lang="en-US" altLang="en-US" b="1" u="sng" dirty="0">
                <a:solidFill>
                  <a:srgbClr val="FF0000"/>
                </a:solidFill>
                <a:latin typeface="Constantia" pitchFamily="18" charset="0"/>
                <a:ea typeface="Constantia" pitchFamily="18" charset="0"/>
                <a:cs typeface="Constantia" pitchFamily="18" charset="0"/>
                <a:sym typeface="Constantia" pitchFamily="18" charset="0"/>
              </a:rPr>
              <a:t>durvalumab IMFINZI™</a:t>
            </a:r>
            <a:r>
              <a:rPr lang="en-US" altLang="en-US" b="1" u="sng" dirty="0">
                <a:latin typeface="Constantia" pitchFamily="18" charset="0"/>
                <a:ea typeface="Constantia" pitchFamily="18" charset="0"/>
                <a:cs typeface="Constantia" pitchFamily="18" charset="0"/>
                <a:sym typeface="Constantia" pitchFamily="18" charset="0"/>
              </a:rPr>
              <a:t>  AstraZeneca ((locally advanced or metastatic with disease progression during or following platinum-containing chemotherapy or progression within  12 mos of neoadjuvant or adjuvant treatment with platinum-containing regimen)</a:t>
            </a:r>
          </a:p>
          <a:p>
            <a:pPr marL="457200" lvl="2">
              <a:defRPr/>
            </a:pPr>
            <a:endParaRPr lang="en-US" altLang="en-US" b="1" u="sng" dirty="0">
              <a:latin typeface="Constantia" pitchFamily="18" charset="0"/>
              <a:ea typeface="Constantia" pitchFamily="18" charset="0"/>
              <a:cs typeface="Constantia" pitchFamily="18" charset="0"/>
              <a:sym typeface="Constantia" pitchFamily="18" charset="0"/>
            </a:endParaRPr>
          </a:p>
          <a:p>
            <a:pPr marL="971550" lvl="4" indent="-285750">
              <a:spcBef>
                <a:spcPts val="300"/>
              </a:spcBef>
              <a:buClr>
                <a:srgbClr val="0BD0D9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1600" b="1" i="1" dirty="0" smtClean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  <a:sym typeface="Constantia" panose="02030602050306030303" pitchFamily="18" charset="0"/>
              </a:rPr>
              <a:t>Monoclonal antibody or small molecule?</a:t>
            </a:r>
          </a:p>
          <a:p>
            <a:pPr marL="971550" lvl="4" indent="-285750">
              <a:spcBef>
                <a:spcPts val="300"/>
              </a:spcBef>
              <a:buClr>
                <a:srgbClr val="0BD0D9"/>
              </a:buClr>
              <a:buFont typeface="Arial" panose="020B0604020202020204" pitchFamily="34" charset="0"/>
              <a:buChar char="•"/>
              <a:defRPr/>
            </a:pPr>
            <a:endParaRPr lang="en-US" altLang="en-US" sz="1600" b="1" i="1" dirty="0">
              <a:latin typeface="Constantia" panose="02030602050306030303" pitchFamily="18" charset="0"/>
              <a:ea typeface="Constantia" panose="02030602050306030303" pitchFamily="18" charset="0"/>
              <a:cs typeface="Constantia" panose="02030602050306030303" pitchFamily="18" charset="0"/>
              <a:sym typeface="Constantia" panose="02030602050306030303" pitchFamily="18" charset="0"/>
            </a:endParaRPr>
          </a:p>
          <a:p>
            <a:pPr marL="971550" lvl="4" indent="-285750">
              <a:spcBef>
                <a:spcPts val="300"/>
              </a:spcBef>
              <a:buClr>
                <a:srgbClr val="0BD0D9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1600" b="1" i="1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  <a:sym typeface="Constantia" panose="02030602050306030303" pitchFamily="18" charset="0"/>
              </a:rPr>
              <a:t>Infusion rxns or drug/drug  drug/food interactions?</a:t>
            </a:r>
          </a:p>
          <a:p>
            <a:pPr marL="971550" lvl="4" indent="-285750">
              <a:spcBef>
                <a:spcPts val="300"/>
              </a:spcBef>
              <a:buClr>
                <a:srgbClr val="0BD0D9"/>
              </a:buClr>
              <a:buFont typeface="Arial" panose="020B0604020202020204" pitchFamily="34" charset="0"/>
              <a:buChar char="•"/>
              <a:defRPr/>
            </a:pPr>
            <a:endParaRPr lang="en-US" altLang="en-US" sz="1600" b="1" i="1" dirty="0">
              <a:latin typeface="Constantia" panose="02030602050306030303" pitchFamily="18" charset="0"/>
              <a:ea typeface="Constantia" panose="02030602050306030303" pitchFamily="18" charset="0"/>
              <a:cs typeface="Constantia" panose="02030602050306030303" pitchFamily="18" charset="0"/>
              <a:sym typeface="Constantia" panose="02030602050306030303" pitchFamily="18" charset="0"/>
            </a:endParaRPr>
          </a:p>
          <a:p>
            <a:pPr marL="971550" lvl="4" indent="-285750">
              <a:spcBef>
                <a:spcPts val="300"/>
              </a:spcBef>
              <a:buClr>
                <a:srgbClr val="0BD0D9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1600" b="1" i="1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  <a:sym typeface="Constantia" panose="02030602050306030303" pitchFamily="18" charset="0"/>
              </a:rPr>
              <a:t>Target?</a:t>
            </a:r>
          </a:p>
          <a:p>
            <a:pPr marL="971550" lvl="4" indent="-285750">
              <a:spcBef>
                <a:spcPts val="300"/>
              </a:spcBef>
              <a:buClr>
                <a:srgbClr val="0BD0D9"/>
              </a:buClr>
              <a:buFont typeface="Arial" panose="020B0604020202020204" pitchFamily="34" charset="0"/>
              <a:buChar char="•"/>
              <a:defRPr/>
            </a:pPr>
            <a:endParaRPr lang="en-US" altLang="en-US" sz="1600" b="1" i="1" dirty="0">
              <a:latin typeface="Constantia" panose="02030602050306030303" pitchFamily="18" charset="0"/>
              <a:ea typeface="Constantia" panose="02030602050306030303" pitchFamily="18" charset="0"/>
              <a:cs typeface="Constantia" panose="02030602050306030303" pitchFamily="18" charset="0"/>
              <a:sym typeface="Constantia" panose="02030602050306030303" pitchFamily="18" charset="0"/>
            </a:endParaRPr>
          </a:p>
          <a:p>
            <a:pPr marL="971550" lvl="4" indent="-285750">
              <a:spcBef>
                <a:spcPts val="300"/>
              </a:spcBef>
              <a:buClr>
                <a:srgbClr val="0BD0D9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1600" b="1" i="1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  <a:sym typeface="Constantia" panose="02030602050306030303" pitchFamily="18" charset="0"/>
              </a:rPr>
              <a:t>Personalized?</a:t>
            </a:r>
          </a:p>
          <a:p>
            <a:pPr marL="971550" lvl="4" indent="-285750">
              <a:spcBef>
                <a:spcPts val="300"/>
              </a:spcBef>
              <a:buClr>
                <a:srgbClr val="0BD0D9"/>
              </a:buClr>
              <a:buFont typeface="Arial" panose="020B0604020202020204" pitchFamily="34" charset="0"/>
              <a:buChar char="•"/>
              <a:defRPr/>
            </a:pPr>
            <a:endParaRPr lang="en-US" altLang="en-US" sz="1600" b="1" i="1" dirty="0">
              <a:latin typeface="Constantia" panose="02030602050306030303" pitchFamily="18" charset="0"/>
              <a:ea typeface="Constantia" panose="02030602050306030303" pitchFamily="18" charset="0"/>
              <a:cs typeface="Constantia" panose="02030602050306030303" pitchFamily="18" charset="0"/>
              <a:sym typeface="Constantia" panose="02030602050306030303" pitchFamily="18" charset="0"/>
            </a:endParaRPr>
          </a:p>
          <a:p>
            <a:pPr marL="971550" lvl="4" indent="-285750">
              <a:spcBef>
                <a:spcPts val="300"/>
              </a:spcBef>
              <a:buClr>
                <a:srgbClr val="0BD0D9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1600" b="1" i="1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  <a:sym typeface="Constantia" panose="02030602050306030303" pitchFamily="18" charset="0"/>
              </a:rPr>
              <a:t>Side effects?</a:t>
            </a:r>
            <a:endParaRPr lang="en-US" altLang="en-US" sz="1600" b="1" i="1" u="sng" dirty="0">
              <a:effectLst>
                <a:outerShdw blurRad="38100" dist="38100" dir="2700000" algn="tl">
                  <a:srgbClr val="C0C0C0"/>
                </a:outerShdw>
              </a:effectLst>
              <a:latin typeface="Constantia" panose="02030602050306030303" pitchFamily="18" charset="0"/>
              <a:ea typeface="Constantia" panose="02030602050306030303" pitchFamily="18" charset="0"/>
              <a:cs typeface="Constantia" panose="02030602050306030303" pitchFamily="18" charset="0"/>
              <a:sym typeface="Constantia" panose="02030602050306030303" pitchFamily="18" charset="0"/>
            </a:endParaRPr>
          </a:p>
          <a:p>
            <a:pPr>
              <a:defRPr/>
            </a:pPr>
            <a:endParaRPr lang="en-US" altLang="en-US" dirty="0"/>
          </a:p>
          <a:p>
            <a:pPr marL="971550" lvl="4" indent="-285750">
              <a:spcBef>
                <a:spcPts val="300"/>
              </a:spcBef>
              <a:buClr>
                <a:srgbClr val="0BD0D9"/>
              </a:buClr>
              <a:buFont typeface="Arial" panose="020B0604020202020204" pitchFamily="34" charset="0"/>
              <a:buChar char="•"/>
              <a:defRPr/>
            </a:pPr>
            <a:endParaRPr lang="en-US" altLang="en-US" b="1" i="1" dirty="0">
              <a:latin typeface="Constantia" pitchFamily="18" charset="0"/>
              <a:ea typeface="Constantia" pitchFamily="18" charset="0"/>
              <a:cs typeface="Constantia" pitchFamily="18" charset="0"/>
              <a:sym typeface="Constantia" pitchFamily="18" charset="0"/>
            </a:endParaRPr>
          </a:p>
        </p:txBody>
      </p:sp>
      <p:sp>
        <p:nvSpPr>
          <p:cNvPr id="6" name="Rectangle 7"/>
          <p:cNvSpPr txBox="1">
            <a:spLocks noChangeArrowheads="1"/>
          </p:cNvSpPr>
          <p:nvPr/>
        </p:nvSpPr>
        <p:spPr>
          <a:xfrm>
            <a:off x="457200" y="362778"/>
            <a:ext cx="8229600" cy="547687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200" b="1" u="sng" dirty="0">
                <a:solidFill>
                  <a:srgbClr val="FF0000"/>
                </a:solidFill>
                <a:latin typeface="Constantia" pitchFamily="18" charset="0"/>
                <a:ea typeface="Constantia" pitchFamily="18" charset="0"/>
                <a:cs typeface="Constantia" pitchFamily="18" charset="0"/>
                <a:sym typeface="Constantia" pitchFamily="18" charset="0"/>
              </a:rPr>
              <a:t>durvalumab IMFINZI™</a:t>
            </a:r>
            <a:r>
              <a:rPr lang="en-US" altLang="en-US" sz="3200" b="1" u="sng" dirty="0">
                <a:latin typeface="Constantia" pitchFamily="18" charset="0"/>
                <a:ea typeface="Constantia" pitchFamily="18" charset="0"/>
                <a:cs typeface="Constantia" pitchFamily="18" charset="0"/>
                <a:sym typeface="Constantia" pitchFamily="18" charset="0"/>
              </a:rPr>
              <a:t> </a:t>
            </a:r>
            <a:endParaRPr lang="en-US" altLang="en-US" dirty="0" smtClean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4508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52400"/>
            <a:ext cx="9143999" cy="709108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04800" y="6356002"/>
            <a:ext cx="3352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www.imfinzi.com</a:t>
            </a:r>
            <a:endParaRPr lang="en-US" sz="1400" dirty="0"/>
          </a:p>
        </p:txBody>
      </p:sp>
      <p:sp>
        <p:nvSpPr>
          <p:cNvPr id="11" name="Rectangle 7"/>
          <p:cNvSpPr txBox="1">
            <a:spLocks noChangeArrowheads="1"/>
          </p:cNvSpPr>
          <p:nvPr/>
        </p:nvSpPr>
        <p:spPr>
          <a:xfrm>
            <a:off x="658812" y="441030"/>
            <a:ext cx="8229600" cy="46672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altLang="en-US" sz="3200" b="1" dirty="0" smtClean="0">
              <a:latin typeface="Constantia" panose="02030602050306030303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1446966"/>
            <a:ext cx="9068888" cy="53707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2">
              <a:defRPr/>
            </a:pPr>
            <a:r>
              <a:rPr lang="en-US" altLang="en-US" b="1" u="sng" dirty="0">
                <a:solidFill>
                  <a:srgbClr val="FF0000"/>
                </a:solidFill>
                <a:latin typeface="Constantia" pitchFamily="18" charset="0"/>
                <a:ea typeface="Constantia" pitchFamily="18" charset="0"/>
                <a:cs typeface="Constantia" pitchFamily="18" charset="0"/>
                <a:sym typeface="Constantia" pitchFamily="18" charset="0"/>
              </a:rPr>
              <a:t>durvalumab IMFINZI™</a:t>
            </a:r>
            <a:r>
              <a:rPr lang="en-US" altLang="en-US" b="1" u="sng" dirty="0">
                <a:latin typeface="Constantia" pitchFamily="18" charset="0"/>
                <a:ea typeface="Constantia" pitchFamily="18" charset="0"/>
                <a:cs typeface="Constantia" pitchFamily="18" charset="0"/>
                <a:sym typeface="Constantia" pitchFamily="18" charset="0"/>
              </a:rPr>
              <a:t>  AstraZeneca </a:t>
            </a:r>
            <a:r>
              <a:rPr lang="en-US" altLang="en-US" b="1" u="sng" dirty="0" smtClean="0">
                <a:latin typeface="Constantia" pitchFamily="18" charset="0"/>
                <a:ea typeface="Constantia" pitchFamily="18" charset="0"/>
                <a:cs typeface="Constantia" pitchFamily="18" charset="0"/>
                <a:sym typeface="Constantia" pitchFamily="18" charset="0"/>
              </a:rPr>
              <a:t>(locally </a:t>
            </a:r>
            <a:r>
              <a:rPr lang="en-US" altLang="en-US" b="1" u="sng" dirty="0">
                <a:latin typeface="Constantia" pitchFamily="18" charset="0"/>
                <a:ea typeface="Constantia" pitchFamily="18" charset="0"/>
                <a:cs typeface="Constantia" pitchFamily="18" charset="0"/>
                <a:sym typeface="Constantia" pitchFamily="18" charset="0"/>
              </a:rPr>
              <a:t>advanced or metastatic </a:t>
            </a:r>
            <a:r>
              <a:rPr lang="en-US" altLang="en-US" b="1" u="sng" dirty="0" smtClean="0">
                <a:latin typeface="Constantia" pitchFamily="18" charset="0"/>
                <a:ea typeface="Constantia" pitchFamily="18" charset="0"/>
                <a:cs typeface="Constantia" pitchFamily="18" charset="0"/>
                <a:sym typeface="Constantia" pitchFamily="18" charset="0"/>
              </a:rPr>
              <a:t> urothelial carcinoma with </a:t>
            </a:r>
            <a:r>
              <a:rPr lang="en-US" altLang="en-US" b="1" u="sng" dirty="0">
                <a:latin typeface="Constantia" pitchFamily="18" charset="0"/>
                <a:ea typeface="Constantia" pitchFamily="18" charset="0"/>
                <a:cs typeface="Constantia" pitchFamily="18" charset="0"/>
                <a:sym typeface="Constantia" pitchFamily="18" charset="0"/>
              </a:rPr>
              <a:t>disease progression during or following platinum-containing chemotherapy or progression within  12 mos of neoadjuvant or adjuvant treatment with platinum-containing regimen)</a:t>
            </a:r>
          </a:p>
          <a:p>
            <a:pPr marL="457200" lvl="2">
              <a:defRPr/>
            </a:pPr>
            <a:endParaRPr lang="en-US" altLang="en-US" b="1" u="sng" dirty="0">
              <a:latin typeface="Constantia" pitchFamily="18" charset="0"/>
              <a:ea typeface="Constantia" pitchFamily="18" charset="0"/>
              <a:cs typeface="Constantia" pitchFamily="18" charset="0"/>
              <a:sym typeface="Constantia" pitchFamily="18" charset="0"/>
            </a:endParaRPr>
          </a:p>
          <a:p>
            <a:pPr marL="971550" lvl="4" indent="-285750">
              <a:spcBef>
                <a:spcPts val="300"/>
              </a:spcBef>
              <a:buClr>
                <a:srgbClr val="0BD0D9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1600" b="1" i="1" dirty="0" smtClean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  <a:sym typeface="Constantia" panose="02030602050306030303" pitchFamily="18" charset="0"/>
              </a:rPr>
              <a:t>Human monoclonal antibody targeting the immune system via the programmed death ligand 1 (PD-L1)</a:t>
            </a:r>
          </a:p>
          <a:p>
            <a:pPr marL="971550" lvl="4" indent="-285750">
              <a:spcBef>
                <a:spcPts val="300"/>
              </a:spcBef>
              <a:buClr>
                <a:srgbClr val="0BD0D9"/>
              </a:buClr>
              <a:buFont typeface="Arial" panose="020B0604020202020204" pitchFamily="34" charset="0"/>
              <a:buChar char="•"/>
              <a:defRPr/>
            </a:pPr>
            <a:endParaRPr lang="en-US" altLang="en-US" sz="1600" b="1" i="1" dirty="0">
              <a:latin typeface="Constantia" panose="02030602050306030303" pitchFamily="18" charset="0"/>
              <a:ea typeface="Constantia" panose="02030602050306030303" pitchFamily="18" charset="0"/>
              <a:cs typeface="Constantia" panose="02030602050306030303" pitchFamily="18" charset="0"/>
              <a:sym typeface="Constantia" panose="02030602050306030303" pitchFamily="18" charset="0"/>
            </a:endParaRPr>
          </a:p>
          <a:p>
            <a:pPr marL="971550" lvl="4" indent="-285750">
              <a:spcBef>
                <a:spcPts val="300"/>
              </a:spcBef>
              <a:buClr>
                <a:srgbClr val="0BD0D9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1600" b="1" i="1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  <a:sym typeface="Constantia" panose="02030602050306030303" pitchFamily="18" charset="0"/>
              </a:rPr>
              <a:t>Infusion </a:t>
            </a:r>
            <a:r>
              <a:rPr lang="en-US" altLang="en-US" sz="1600" b="1" i="1" dirty="0" smtClean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  <a:sym typeface="Constantia" panose="02030602050306030303" pitchFamily="18" charset="0"/>
              </a:rPr>
              <a:t>rxns: Yes  uncommon, but can be severe</a:t>
            </a:r>
          </a:p>
          <a:p>
            <a:pPr marL="971550" lvl="4" indent="-285750">
              <a:spcBef>
                <a:spcPts val="300"/>
              </a:spcBef>
              <a:buClr>
                <a:srgbClr val="0BD0D9"/>
              </a:buClr>
              <a:buFont typeface="Arial" panose="020B0604020202020204" pitchFamily="34" charset="0"/>
              <a:buChar char="•"/>
              <a:defRPr/>
            </a:pPr>
            <a:endParaRPr lang="en-US" altLang="en-US" sz="1600" b="1" i="1" dirty="0">
              <a:latin typeface="Constantia" panose="02030602050306030303" pitchFamily="18" charset="0"/>
              <a:ea typeface="Constantia" panose="02030602050306030303" pitchFamily="18" charset="0"/>
              <a:cs typeface="Constantia" panose="02030602050306030303" pitchFamily="18" charset="0"/>
              <a:sym typeface="Constantia" panose="02030602050306030303" pitchFamily="18" charset="0"/>
            </a:endParaRPr>
          </a:p>
          <a:p>
            <a:pPr marL="971550" lvl="4" indent="-285750">
              <a:spcBef>
                <a:spcPts val="300"/>
              </a:spcBef>
              <a:buClr>
                <a:srgbClr val="0BD0D9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1600" b="1" i="1" dirty="0" smtClean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  <a:sym typeface="Constantia" panose="02030602050306030303" pitchFamily="18" charset="0"/>
              </a:rPr>
              <a:t>Targets PD-L1</a:t>
            </a:r>
            <a:endParaRPr lang="en-US" altLang="en-US" sz="1600" b="1" i="1" dirty="0">
              <a:latin typeface="Constantia" panose="02030602050306030303" pitchFamily="18" charset="0"/>
              <a:ea typeface="Constantia" panose="02030602050306030303" pitchFamily="18" charset="0"/>
              <a:cs typeface="Constantia" panose="02030602050306030303" pitchFamily="18" charset="0"/>
              <a:sym typeface="Constantia" panose="02030602050306030303" pitchFamily="18" charset="0"/>
            </a:endParaRPr>
          </a:p>
          <a:p>
            <a:pPr marL="971550" lvl="4" indent="-285750">
              <a:spcBef>
                <a:spcPts val="300"/>
              </a:spcBef>
              <a:buClr>
                <a:srgbClr val="0BD0D9"/>
              </a:buClr>
              <a:buFont typeface="Arial" panose="020B0604020202020204" pitchFamily="34" charset="0"/>
              <a:buChar char="•"/>
              <a:defRPr/>
            </a:pPr>
            <a:endParaRPr lang="en-US" altLang="en-US" sz="1600" b="1" i="1" dirty="0">
              <a:latin typeface="Constantia" panose="02030602050306030303" pitchFamily="18" charset="0"/>
              <a:ea typeface="Constantia" panose="02030602050306030303" pitchFamily="18" charset="0"/>
              <a:cs typeface="Constantia" panose="02030602050306030303" pitchFamily="18" charset="0"/>
              <a:sym typeface="Constantia" panose="02030602050306030303" pitchFamily="18" charset="0"/>
            </a:endParaRPr>
          </a:p>
          <a:p>
            <a:pPr marL="971550" lvl="4" indent="-285750">
              <a:spcBef>
                <a:spcPts val="300"/>
              </a:spcBef>
              <a:buClr>
                <a:srgbClr val="0BD0D9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1600" b="1" i="1" dirty="0" smtClean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  <a:sym typeface="Constantia" panose="02030602050306030303" pitchFamily="18" charset="0"/>
              </a:rPr>
              <a:t>Not personalized</a:t>
            </a:r>
            <a:endParaRPr lang="en-US" altLang="en-US" sz="1600" b="1" i="1" dirty="0">
              <a:latin typeface="Constantia" panose="02030602050306030303" pitchFamily="18" charset="0"/>
              <a:ea typeface="Constantia" panose="02030602050306030303" pitchFamily="18" charset="0"/>
              <a:cs typeface="Constantia" panose="02030602050306030303" pitchFamily="18" charset="0"/>
              <a:sym typeface="Constantia" panose="02030602050306030303" pitchFamily="18" charset="0"/>
            </a:endParaRPr>
          </a:p>
          <a:p>
            <a:pPr marL="971550" lvl="4" indent="-285750">
              <a:spcBef>
                <a:spcPts val="300"/>
              </a:spcBef>
              <a:buClr>
                <a:srgbClr val="0BD0D9"/>
              </a:buClr>
              <a:buFont typeface="Arial" panose="020B0604020202020204" pitchFamily="34" charset="0"/>
              <a:buChar char="•"/>
              <a:defRPr/>
            </a:pPr>
            <a:endParaRPr lang="en-US" altLang="en-US" sz="1600" b="1" i="1" dirty="0">
              <a:latin typeface="Constantia" panose="02030602050306030303" pitchFamily="18" charset="0"/>
              <a:ea typeface="Constantia" panose="02030602050306030303" pitchFamily="18" charset="0"/>
              <a:cs typeface="Constantia" panose="02030602050306030303" pitchFamily="18" charset="0"/>
              <a:sym typeface="Constantia" panose="02030602050306030303" pitchFamily="18" charset="0"/>
            </a:endParaRPr>
          </a:p>
          <a:p>
            <a:pPr marL="971550" lvl="4" indent="-285750">
              <a:spcBef>
                <a:spcPts val="300"/>
              </a:spcBef>
              <a:buClr>
                <a:srgbClr val="0BD0D9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1600" b="1" i="1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  <a:sym typeface="Constantia" panose="02030602050306030303" pitchFamily="18" charset="0"/>
              </a:rPr>
              <a:t>Side </a:t>
            </a:r>
            <a:r>
              <a:rPr lang="en-US" altLang="en-US" sz="1600" b="1" i="1" dirty="0" smtClean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  <a:sym typeface="Constantia" panose="02030602050306030303" pitchFamily="18" charset="0"/>
              </a:rPr>
              <a:t>effects: Immune mediated  pneumonitis, hepatitis, ,colitis, nephritis, and other immune related adverse events, fatigue, musculoskeletal pain, constipation, nausea, </a:t>
            </a:r>
            <a:endParaRPr lang="en-US" altLang="en-US" sz="1600" b="1" i="1" u="sng" dirty="0">
              <a:effectLst>
                <a:outerShdw blurRad="38100" dist="38100" dir="2700000" algn="tl">
                  <a:srgbClr val="C0C0C0"/>
                </a:outerShdw>
              </a:effectLst>
              <a:latin typeface="Constantia" panose="02030602050306030303" pitchFamily="18" charset="0"/>
              <a:ea typeface="Constantia" panose="02030602050306030303" pitchFamily="18" charset="0"/>
              <a:cs typeface="Constantia" panose="02030602050306030303" pitchFamily="18" charset="0"/>
              <a:sym typeface="Constantia" panose="02030602050306030303" pitchFamily="18" charset="0"/>
            </a:endParaRPr>
          </a:p>
          <a:p>
            <a:pPr>
              <a:defRPr/>
            </a:pPr>
            <a:endParaRPr lang="en-US" altLang="en-US" dirty="0"/>
          </a:p>
          <a:p>
            <a:pPr marL="971550" lvl="4" indent="-285750">
              <a:spcBef>
                <a:spcPts val="300"/>
              </a:spcBef>
              <a:buClr>
                <a:srgbClr val="0BD0D9"/>
              </a:buClr>
              <a:buFont typeface="Arial" panose="020B0604020202020204" pitchFamily="34" charset="0"/>
              <a:buChar char="•"/>
              <a:defRPr/>
            </a:pPr>
            <a:endParaRPr lang="en-US" altLang="en-US" b="1" i="1" dirty="0">
              <a:latin typeface="Constantia" pitchFamily="18" charset="0"/>
              <a:ea typeface="Constantia" pitchFamily="18" charset="0"/>
              <a:cs typeface="Constantia" pitchFamily="18" charset="0"/>
              <a:sym typeface="Constantia" pitchFamily="18" charset="0"/>
            </a:endParaRPr>
          </a:p>
        </p:txBody>
      </p:sp>
      <p:sp>
        <p:nvSpPr>
          <p:cNvPr id="6" name="Rectangle 7"/>
          <p:cNvSpPr txBox="1">
            <a:spLocks noChangeArrowheads="1"/>
          </p:cNvSpPr>
          <p:nvPr/>
        </p:nvSpPr>
        <p:spPr>
          <a:xfrm>
            <a:off x="457200" y="362778"/>
            <a:ext cx="8229600" cy="547687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200" b="1" u="sng" dirty="0">
                <a:solidFill>
                  <a:srgbClr val="FF0000"/>
                </a:solidFill>
                <a:latin typeface="Constantia" pitchFamily="18" charset="0"/>
                <a:ea typeface="Constantia" pitchFamily="18" charset="0"/>
                <a:cs typeface="Constantia" pitchFamily="18" charset="0"/>
                <a:sym typeface="Constantia" pitchFamily="18" charset="0"/>
              </a:rPr>
              <a:t>durvalumab IMFINZI™</a:t>
            </a:r>
            <a:r>
              <a:rPr lang="en-US" altLang="en-US" sz="3200" b="1" u="sng" dirty="0">
                <a:latin typeface="Constantia" pitchFamily="18" charset="0"/>
                <a:ea typeface="Constantia" pitchFamily="18" charset="0"/>
                <a:cs typeface="Constantia" pitchFamily="18" charset="0"/>
                <a:sym typeface="Constantia" pitchFamily="18" charset="0"/>
              </a:rPr>
              <a:t> </a:t>
            </a:r>
            <a:endParaRPr lang="en-US" altLang="en-US" dirty="0" smtClean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4170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52400"/>
            <a:ext cx="9143999" cy="709108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04800" y="6356002"/>
            <a:ext cx="3352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www.bavencio.com</a:t>
            </a:r>
            <a:endParaRPr lang="en-US" sz="1400" dirty="0"/>
          </a:p>
        </p:txBody>
      </p:sp>
      <p:sp>
        <p:nvSpPr>
          <p:cNvPr id="11" name="Rectangle 7"/>
          <p:cNvSpPr txBox="1">
            <a:spLocks noChangeArrowheads="1"/>
          </p:cNvSpPr>
          <p:nvPr/>
        </p:nvSpPr>
        <p:spPr>
          <a:xfrm>
            <a:off x="658812" y="441030"/>
            <a:ext cx="8229600" cy="46672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altLang="en-US" sz="3200" b="1" dirty="0" smtClean="0">
              <a:latin typeface="Constantia" panose="02030602050306030303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1446966"/>
            <a:ext cx="9068888" cy="46320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2">
              <a:defRPr/>
            </a:pPr>
            <a:r>
              <a:rPr lang="en-US" altLang="en-US" b="1" u="sng" dirty="0">
                <a:solidFill>
                  <a:srgbClr val="FF0000"/>
                </a:solidFill>
                <a:latin typeface="Constantia" pitchFamily="18" charset="0"/>
                <a:ea typeface="Constantia" pitchFamily="18" charset="0"/>
                <a:cs typeface="Constantia" pitchFamily="18" charset="0"/>
                <a:sym typeface="Constantia" pitchFamily="18" charset="0"/>
              </a:rPr>
              <a:t>avelumab BAVENCIO®  </a:t>
            </a:r>
            <a:r>
              <a:rPr lang="en-US" altLang="en-US" b="1" u="sng" dirty="0">
                <a:latin typeface="Constantia" pitchFamily="18" charset="0"/>
                <a:ea typeface="Constantia" pitchFamily="18" charset="0"/>
                <a:cs typeface="Constantia" pitchFamily="18" charset="0"/>
                <a:sym typeface="Constantia" pitchFamily="18" charset="0"/>
              </a:rPr>
              <a:t>EMD  Serono ((locally advanced or metastatic with disease progression during or following platinum-containing chemotherapy or progression within  12 mos of neoadjuvant or adjuvant treatment with platinum-containing regimen)</a:t>
            </a:r>
            <a:endParaRPr lang="en-US" altLang="en-US" b="1" u="sng" dirty="0">
              <a:solidFill>
                <a:srgbClr val="FF0000"/>
              </a:solidFill>
              <a:latin typeface="Constantia" pitchFamily="18" charset="0"/>
              <a:ea typeface="Constantia" pitchFamily="18" charset="0"/>
              <a:cs typeface="Constantia" pitchFamily="18" charset="0"/>
              <a:sym typeface="Constantia" pitchFamily="18" charset="0"/>
            </a:endParaRPr>
          </a:p>
          <a:p>
            <a:pPr marL="457200" lvl="2">
              <a:defRPr/>
            </a:pPr>
            <a:endParaRPr lang="en-US" altLang="en-US" b="1" u="sng" dirty="0">
              <a:latin typeface="Constantia" pitchFamily="18" charset="0"/>
              <a:ea typeface="Constantia" pitchFamily="18" charset="0"/>
              <a:cs typeface="Constantia" pitchFamily="18" charset="0"/>
              <a:sym typeface="Constantia" pitchFamily="18" charset="0"/>
            </a:endParaRPr>
          </a:p>
          <a:p>
            <a:pPr marL="971550" lvl="4" indent="-285750">
              <a:spcBef>
                <a:spcPts val="300"/>
              </a:spcBef>
              <a:buClr>
                <a:srgbClr val="0BD0D9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1600" b="1" i="1" dirty="0" smtClean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  <a:sym typeface="Constantia" panose="02030602050306030303" pitchFamily="18" charset="0"/>
              </a:rPr>
              <a:t>Monoclonal antibody or small molecule?</a:t>
            </a:r>
          </a:p>
          <a:p>
            <a:pPr marL="971550" lvl="4" indent="-285750">
              <a:spcBef>
                <a:spcPts val="300"/>
              </a:spcBef>
              <a:buClr>
                <a:srgbClr val="0BD0D9"/>
              </a:buClr>
              <a:buFont typeface="Arial" panose="020B0604020202020204" pitchFamily="34" charset="0"/>
              <a:buChar char="•"/>
              <a:defRPr/>
            </a:pPr>
            <a:endParaRPr lang="en-US" altLang="en-US" sz="1600" b="1" i="1" dirty="0">
              <a:latin typeface="Constantia" panose="02030602050306030303" pitchFamily="18" charset="0"/>
              <a:ea typeface="Constantia" panose="02030602050306030303" pitchFamily="18" charset="0"/>
              <a:cs typeface="Constantia" panose="02030602050306030303" pitchFamily="18" charset="0"/>
              <a:sym typeface="Constantia" panose="02030602050306030303" pitchFamily="18" charset="0"/>
            </a:endParaRPr>
          </a:p>
          <a:p>
            <a:pPr marL="971550" lvl="4" indent="-285750">
              <a:spcBef>
                <a:spcPts val="300"/>
              </a:spcBef>
              <a:buClr>
                <a:srgbClr val="0BD0D9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1600" b="1" i="1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  <a:sym typeface="Constantia" panose="02030602050306030303" pitchFamily="18" charset="0"/>
              </a:rPr>
              <a:t>Infusion rxns or drug/drug  drug/food interactions?</a:t>
            </a:r>
          </a:p>
          <a:p>
            <a:pPr marL="971550" lvl="4" indent="-285750">
              <a:spcBef>
                <a:spcPts val="300"/>
              </a:spcBef>
              <a:buClr>
                <a:srgbClr val="0BD0D9"/>
              </a:buClr>
              <a:buFont typeface="Arial" panose="020B0604020202020204" pitchFamily="34" charset="0"/>
              <a:buChar char="•"/>
              <a:defRPr/>
            </a:pPr>
            <a:endParaRPr lang="en-US" altLang="en-US" sz="1600" b="1" i="1" dirty="0">
              <a:latin typeface="Constantia" panose="02030602050306030303" pitchFamily="18" charset="0"/>
              <a:ea typeface="Constantia" panose="02030602050306030303" pitchFamily="18" charset="0"/>
              <a:cs typeface="Constantia" panose="02030602050306030303" pitchFamily="18" charset="0"/>
              <a:sym typeface="Constantia" panose="02030602050306030303" pitchFamily="18" charset="0"/>
            </a:endParaRPr>
          </a:p>
          <a:p>
            <a:pPr marL="971550" lvl="4" indent="-285750">
              <a:spcBef>
                <a:spcPts val="300"/>
              </a:spcBef>
              <a:buClr>
                <a:srgbClr val="0BD0D9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1600" b="1" i="1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  <a:sym typeface="Constantia" panose="02030602050306030303" pitchFamily="18" charset="0"/>
              </a:rPr>
              <a:t>Target?</a:t>
            </a:r>
          </a:p>
          <a:p>
            <a:pPr marL="971550" lvl="4" indent="-285750">
              <a:spcBef>
                <a:spcPts val="300"/>
              </a:spcBef>
              <a:buClr>
                <a:srgbClr val="0BD0D9"/>
              </a:buClr>
              <a:buFont typeface="Arial" panose="020B0604020202020204" pitchFamily="34" charset="0"/>
              <a:buChar char="•"/>
              <a:defRPr/>
            </a:pPr>
            <a:endParaRPr lang="en-US" altLang="en-US" sz="1600" b="1" i="1" dirty="0">
              <a:latin typeface="Constantia" panose="02030602050306030303" pitchFamily="18" charset="0"/>
              <a:ea typeface="Constantia" panose="02030602050306030303" pitchFamily="18" charset="0"/>
              <a:cs typeface="Constantia" panose="02030602050306030303" pitchFamily="18" charset="0"/>
              <a:sym typeface="Constantia" panose="02030602050306030303" pitchFamily="18" charset="0"/>
            </a:endParaRPr>
          </a:p>
          <a:p>
            <a:pPr marL="971550" lvl="4" indent="-285750">
              <a:spcBef>
                <a:spcPts val="300"/>
              </a:spcBef>
              <a:buClr>
                <a:srgbClr val="0BD0D9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1600" b="1" i="1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  <a:sym typeface="Constantia" panose="02030602050306030303" pitchFamily="18" charset="0"/>
              </a:rPr>
              <a:t>Personalized?</a:t>
            </a:r>
          </a:p>
          <a:p>
            <a:pPr marL="971550" lvl="4" indent="-285750">
              <a:spcBef>
                <a:spcPts val="300"/>
              </a:spcBef>
              <a:buClr>
                <a:srgbClr val="0BD0D9"/>
              </a:buClr>
              <a:buFont typeface="Arial" panose="020B0604020202020204" pitchFamily="34" charset="0"/>
              <a:buChar char="•"/>
              <a:defRPr/>
            </a:pPr>
            <a:endParaRPr lang="en-US" altLang="en-US" sz="1600" b="1" i="1" dirty="0">
              <a:latin typeface="Constantia" panose="02030602050306030303" pitchFamily="18" charset="0"/>
              <a:ea typeface="Constantia" panose="02030602050306030303" pitchFamily="18" charset="0"/>
              <a:cs typeface="Constantia" panose="02030602050306030303" pitchFamily="18" charset="0"/>
              <a:sym typeface="Constantia" panose="02030602050306030303" pitchFamily="18" charset="0"/>
            </a:endParaRPr>
          </a:p>
          <a:p>
            <a:pPr marL="971550" lvl="4" indent="-285750">
              <a:spcBef>
                <a:spcPts val="300"/>
              </a:spcBef>
              <a:buClr>
                <a:srgbClr val="0BD0D9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1600" b="1" i="1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  <a:sym typeface="Constantia" panose="02030602050306030303" pitchFamily="18" charset="0"/>
              </a:rPr>
              <a:t>Side effects?</a:t>
            </a:r>
            <a:endParaRPr lang="en-US" altLang="en-US" sz="1600" b="1" i="1" u="sng" dirty="0">
              <a:effectLst>
                <a:outerShdw blurRad="38100" dist="38100" dir="2700000" algn="tl">
                  <a:srgbClr val="C0C0C0"/>
                </a:outerShdw>
              </a:effectLst>
              <a:latin typeface="Constantia" panose="02030602050306030303" pitchFamily="18" charset="0"/>
              <a:ea typeface="Constantia" panose="02030602050306030303" pitchFamily="18" charset="0"/>
              <a:cs typeface="Constantia" panose="02030602050306030303" pitchFamily="18" charset="0"/>
              <a:sym typeface="Constantia" panose="02030602050306030303" pitchFamily="18" charset="0"/>
            </a:endParaRPr>
          </a:p>
          <a:p>
            <a:pPr>
              <a:defRPr/>
            </a:pPr>
            <a:endParaRPr lang="en-US" altLang="en-US" dirty="0"/>
          </a:p>
          <a:p>
            <a:pPr marL="971550" lvl="4" indent="-285750">
              <a:spcBef>
                <a:spcPts val="300"/>
              </a:spcBef>
              <a:buClr>
                <a:srgbClr val="0BD0D9"/>
              </a:buClr>
              <a:buFont typeface="Arial" panose="020B0604020202020204" pitchFamily="34" charset="0"/>
              <a:buChar char="•"/>
              <a:defRPr/>
            </a:pPr>
            <a:endParaRPr lang="en-US" altLang="en-US" b="1" i="1" dirty="0">
              <a:latin typeface="Constantia" pitchFamily="18" charset="0"/>
              <a:ea typeface="Constantia" pitchFamily="18" charset="0"/>
              <a:cs typeface="Constantia" pitchFamily="18" charset="0"/>
              <a:sym typeface="Constantia" pitchFamily="18" charset="0"/>
            </a:endParaRPr>
          </a:p>
        </p:txBody>
      </p:sp>
      <p:sp>
        <p:nvSpPr>
          <p:cNvPr id="6" name="Rectangle 7"/>
          <p:cNvSpPr txBox="1">
            <a:spLocks noChangeArrowheads="1"/>
          </p:cNvSpPr>
          <p:nvPr/>
        </p:nvSpPr>
        <p:spPr>
          <a:xfrm>
            <a:off x="457200" y="362778"/>
            <a:ext cx="8229600" cy="547687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200" b="1" u="sng" dirty="0">
                <a:solidFill>
                  <a:srgbClr val="FF0000"/>
                </a:solidFill>
                <a:latin typeface="Constantia" pitchFamily="18" charset="0"/>
                <a:ea typeface="Constantia" pitchFamily="18" charset="0"/>
                <a:cs typeface="Constantia" pitchFamily="18" charset="0"/>
                <a:sym typeface="Constantia" pitchFamily="18" charset="0"/>
              </a:rPr>
              <a:t>avelumab BAVENCIO® </a:t>
            </a:r>
            <a:r>
              <a:rPr lang="en-US" altLang="en-US" sz="3200" b="1" u="sng" dirty="0" smtClean="0">
                <a:latin typeface="Constantia" pitchFamily="18" charset="0"/>
                <a:ea typeface="Constantia" pitchFamily="18" charset="0"/>
                <a:cs typeface="Constantia" pitchFamily="18" charset="0"/>
                <a:sym typeface="Constantia" pitchFamily="18" charset="0"/>
              </a:rPr>
              <a:t> </a:t>
            </a:r>
            <a:endParaRPr lang="en-US" altLang="en-US" dirty="0" smtClean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8080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52400"/>
            <a:ext cx="9143999" cy="709108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04800" y="6356002"/>
            <a:ext cx="3352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www.bavencio.com</a:t>
            </a:r>
            <a:endParaRPr lang="en-US" sz="1400" dirty="0"/>
          </a:p>
        </p:txBody>
      </p:sp>
      <p:sp>
        <p:nvSpPr>
          <p:cNvPr id="11" name="Rectangle 7"/>
          <p:cNvSpPr txBox="1">
            <a:spLocks noChangeArrowheads="1"/>
          </p:cNvSpPr>
          <p:nvPr/>
        </p:nvSpPr>
        <p:spPr>
          <a:xfrm>
            <a:off x="658812" y="441030"/>
            <a:ext cx="8229600" cy="46672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altLang="en-US" sz="3200" b="1" dirty="0" smtClean="0">
              <a:latin typeface="Constantia" panose="02030602050306030303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528817"/>
            <a:ext cx="8888411" cy="67326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2">
              <a:defRPr/>
            </a:pPr>
            <a:r>
              <a:rPr lang="en-US" altLang="en-US" b="1" u="sng" dirty="0">
                <a:solidFill>
                  <a:srgbClr val="FF0000"/>
                </a:solidFill>
                <a:latin typeface="Constantia" pitchFamily="18" charset="0"/>
                <a:ea typeface="Constantia" pitchFamily="18" charset="0"/>
                <a:cs typeface="Constantia" pitchFamily="18" charset="0"/>
                <a:sym typeface="Constantia" pitchFamily="18" charset="0"/>
              </a:rPr>
              <a:t>avelumab BAVENCIO®  </a:t>
            </a:r>
            <a:r>
              <a:rPr lang="en-US" altLang="en-US" b="1" u="sng" dirty="0">
                <a:latin typeface="Constantia" pitchFamily="18" charset="0"/>
                <a:ea typeface="Constantia" pitchFamily="18" charset="0"/>
                <a:cs typeface="Constantia" pitchFamily="18" charset="0"/>
                <a:sym typeface="Constantia" pitchFamily="18" charset="0"/>
              </a:rPr>
              <a:t>EMD  Serono </a:t>
            </a:r>
            <a:r>
              <a:rPr lang="en-US" altLang="en-US" b="1" u="sng" dirty="0" smtClean="0">
                <a:latin typeface="Constantia" pitchFamily="18" charset="0"/>
                <a:ea typeface="Constantia" pitchFamily="18" charset="0"/>
                <a:cs typeface="Constantia" pitchFamily="18" charset="0"/>
                <a:sym typeface="Constantia" pitchFamily="18" charset="0"/>
              </a:rPr>
              <a:t>(adults </a:t>
            </a:r>
            <a:r>
              <a:rPr lang="en-US" altLang="en-US" b="1" u="sng" dirty="0">
                <a:latin typeface="Constantia" pitchFamily="18" charset="0"/>
                <a:ea typeface="Constantia" pitchFamily="18" charset="0"/>
                <a:cs typeface="Constantia" pitchFamily="18" charset="0"/>
                <a:sym typeface="Constantia" pitchFamily="18" charset="0"/>
              </a:rPr>
              <a:t>and pediatrics pts 12 and older </a:t>
            </a:r>
            <a:r>
              <a:rPr lang="en-US" altLang="en-US" b="1" u="sng" dirty="0" smtClean="0">
                <a:latin typeface="Constantia" pitchFamily="18" charset="0"/>
                <a:ea typeface="Constantia" pitchFamily="18" charset="0"/>
                <a:cs typeface="Constantia" pitchFamily="18" charset="0"/>
                <a:sym typeface="Constantia" pitchFamily="18" charset="0"/>
              </a:rPr>
              <a:t>with </a:t>
            </a:r>
            <a:r>
              <a:rPr lang="en-US" altLang="en-US" b="1" u="sng" dirty="0">
                <a:latin typeface="Constantia" pitchFamily="18" charset="0"/>
                <a:ea typeface="Constantia" pitchFamily="18" charset="0"/>
                <a:cs typeface="Constantia" pitchFamily="18" charset="0"/>
                <a:sym typeface="Constantia" pitchFamily="18" charset="0"/>
              </a:rPr>
              <a:t>metastatic Merkel cell </a:t>
            </a:r>
            <a:r>
              <a:rPr lang="en-US" altLang="en-US" b="1" u="sng" dirty="0" smtClean="0">
                <a:latin typeface="Constantia" pitchFamily="18" charset="0"/>
                <a:ea typeface="Constantia" pitchFamily="18" charset="0"/>
                <a:cs typeface="Constantia" pitchFamily="18" charset="0"/>
                <a:sym typeface="Constantia" pitchFamily="18" charset="0"/>
              </a:rPr>
              <a:t>carcinoma) and </a:t>
            </a:r>
          </a:p>
          <a:p>
            <a:pPr marL="457200" lvl="2">
              <a:defRPr/>
            </a:pPr>
            <a:endParaRPr lang="en-US" altLang="en-US" b="1" u="sng" dirty="0" smtClean="0">
              <a:latin typeface="Constantia" pitchFamily="18" charset="0"/>
              <a:ea typeface="Constantia" pitchFamily="18" charset="0"/>
              <a:cs typeface="Constantia" pitchFamily="18" charset="0"/>
              <a:sym typeface="Constantia" pitchFamily="18" charset="0"/>
            </a:endParaRPr>
          </a:p>
          <a:p>
            <a:pPr marL="457200" lvl="2">
              <a:defRPr/>
            </a:pPr>
            <a:r>
              <a:rPr lang="en-US" altLang="en-US" b="1" u="sng" dirty="0" smtClean="0">
                <a:latin typeface="Constantia" pitchFamily="18" charset="0"/>
                <a:ea typeface="Constantia" pitchFamily="18" charset="0"/>
                <a:cs typeface="Constantia" pitchFamily="18" charset="0"/>
                <a:sym typeface="Constantia" pitchFamily="18" charset="0"/>
              </a:rPr>
              <a:t>locally </a:t>
            </a:r>
            <a:r>
              <a:rPr lang="en-US" altLang="en-US" b="1" u="sng" dirty="0">
                <a:latin typeface="Constantia" pitchFamily="18" charset="0"/>
                <a:ea typeface="Constantia" pitchFamily="18" charset="0"/>
                <a:cs typeface="Constantia" pitchFamily="18" charset="0"/>
                <a:sym typeface="Constantia" pitchFamily="18" charset="0"/>
              </a:rPr>
              <a:t>advanced or </a:t>
            </a:r>
            <a:r>
              <a:rPr lang="en-US" altLang="en-US" b="1" u="sng" dirty="0" smtClean="0">
                <a:latin typeface="Constantia" pitchFamily="18" charset="0"/>
                <a:ea typeface="Constantia" pitchFamily="18" charset="0"/>
                <a:cs typeface="Constantia" pitchFamily="18" charset="0"/>
                <a:sym typeface="Constantia" pitchFamily="18" charset="0"/>
              </a:rPr>
              <a:t>metastatic urothelial carcinoma </a:t>
            </a:r>
            <a:r>
              <a:rPr lang="en-US" altLang="en-US" b="1" u="sng" dirty="0">
                <a:latin typeface="Constantia" pitchFamily="18" charset="0"/>
                <a:ea typeface="Constantia" pitchFamily="18" charset="0"/>
                <a:cs typeface="Constantia" pitchFamily="18" charset="0"/>
                <a:sym typeface="Constantia" pitchFamily="18" charset="0"/>
              </a:rPr>
              <a:t>with disease progression during or following platinum-containing chemotherapy or progression within  12 mos of neoadjuvant or adjuvant treatment with platinum-containing </a:t>
            </a:r>
            <a:r>
              <a:rPr lang="en-US" altLang="en-US" b="1" u="sng" dirty="0" smtClean="0">
                <a:latin typeface="Constantia" pitchFamily="18" charset="0"/>
                <a:ea typeface="Constantia" pitchFamily="18" charset="0"/>
                <a:cs typeface="Constantia" pitchFamily="18" charset="0"/>
                <a:sym typeface="Constantia" pitchFamily="18" charset="0"/>
              </a:rPr>
              <a:t>regimen</a:t>
            </a:r>
            <a:endParaRPr lang="en-US" altLang="en-US" b="1" u="sng" dirty="0">
              <a:latin typeface="Constantia" pitchFamily="18" charset="0"/>
              <a:ea typeface="Constantia" pitchFamily="18" charset="0"/>
              <a:cs typeface="Constantia" pitchFamily="18" charset="0"/>
              <a:sym typeface="Constantia" pitchFamily="18" charset="0"/>
            </a:endParaRPr>
          </a:p>
          <a:p>
            <a:pPr marL="457200" lvl="2">
              <a:defRPr/>
            </a:pPr>
            <a:endParaRPr lang="en-US" altLang="en-US" b="1" u="sng" dirty="0" smtClean="0">
              <a:latin typeface="Constantia" pitchFamily="18" charset="0"/>
              <a:ea typeface="Constantia" pitchFamily="18" charset="0"/>
              <a:cs typeface="Constantia" pitchFamily="18" charset="0"/>
              <a:sym typeface="Constantia" pitchFamily="18" charset="0"/>
            </a:endParaRPr>
          </a:p>
          <a:p>
            <a:pPr marL="971550" lvl="4" indent="-285750">
              <a:spcBef>
                <a:spcPts val="300"/>
              </a:spcBef>
              <a:buClr>
                <a:srgbClr val="0BD0D9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1600" b="1" i="1" dirty="0" smtClean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  <a:sym typeface="Constantia" panose="02030602050306030303" pitchFamily="18" charset="0"/>
              </a:rPr>
              <a:t>Human monoclonal antibody targeting the immune system via the programmed death ligand 1 (PD-L1)</a:t>
            </a:r>
          </a:p>
          <a:p>
            <a:pPr marL="971550" lvl="4" indent="-285750">
              <a:spcBef>
                <a:spcPts val="300"/>
              </a:spcBef>
              <a:buClr>
                <a:srgbClr val="0BD0D9"/>
              </a:buClr>
              <a:buFont typeface="Arial" panose="020B0604020202020204" pitchFamily="34" charset="0"/>
              <a:buChar char="•"/>
              <a:defRPr/>
            </a:pPr>
            <a:endParaRPr lang="en-US" altLang="en-US" sz="1600" b="1" i="1" dirty="0">
              <a:latin typeface="Constantia" panose="02030602050306030303" pitchFamily="18" charset="0"/>
              <a:ea typeface="Constantia" panose="02030602050306030303" pitchFamily="18" charset="0"/>
              <a:cs typeface="Constantia" panose="02030602050306030303" pitchFamily="18" charset="0"/>
              <a:sym typeface="Constantia" panose="02030602050306030303" pitchFamily="18" charset="0"/>
            </a:endParaRPr>
          </a:p>
          <a:p>
            <a:pPr marL="971550" lvl="4" indent="-285750">
              <a:spcBef>
                <a:spcPts val="300"/>
              </a:spcBef>
              <a:buClr>
                <a:srgbClr val="0BD0D9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1600" b="1" i="1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  <a:sym typeface="Constantia" panose="02030602050306030303" pitchFamily="18" charset="0"/>
              </a:rPr>
              <a:t>Infusion </a:t>
            </a:r>
            <a:r>
              <a:rPr lang="en-US" altLang="en-US" sz="1600" b="1" i="1" dirty="0" smtClean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  <a:sym typeface="Constantia" panose="02030602050306030303" pitchFamily="18" charset="0"/>
              </a:rPr>
              <a:t>rxns as high as 25% in trials; can be severe; premedicate for 1</a:t>
            </a:r>
            <a:r>
              <a:rPr lang="en-US" altLang="en-US" sz="1600" b="1" i="1" baseline="30000" dirty="0" smtClean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  <a:sym typeface="Constantia" panose="02030602050306030303" pitchFamily="18" charset="0"/>
              </a:rPr>
              <a:t>st</a:t>
            </a:r>
            <a:r>
              <a:rPr lang="en-US" altLang="en-US" sz="1600" b="1" i="1" dirty="0" smtClean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  <a:sym typeface="Constantia" panose="02030602050306030303" pitchFamily="18" charset="0"/>
              </a:rPr>
              <a:t> 4 infusions and as needed</a:t>
            </a:r>
          </a:p>
          <a:p>
            <a:pPr marL="971550" lvl="4" indent="-285750">
              <a:spcBef>
                <a:spcPts val="300"/>
              </a:spcBef>
              <a:buClr>
                <a:srgbClr val="0BD0D9"/>
              </a:buClr>
              <a:buFont typeface="Arial" panose="020B0604020202020204" pitchFamily="34" charset="0"/>
              <a:buChar char="•"/>
              <a:defRPr/>
            </a:pPr>
            <a:endParaRPr lang="en-US" altLang="en-US" sz="1600" b="1" i="1" dirty="0">
              <a:latin typeface="Constantia" panose="02030602050306030303" pitchFamily="18" charset="0"/>
              <a:ea typeface="Constantia" panose="02030602050306030303" pitchFamily="18" charset="0"/>
              <a:cs typeface="Constantia" panose="02030602050306030303" pitchFamily="18" charset="0"/>
              <a:sym typeface="Constantia" panose="02030602050306030303" pitchFamily="18" charset="0"/>
            </a:endParaRPr>
          </a:p>
          <a:p>
            <a:pPr marL="971550" lvl="4" indent="-285750">
              <a:spcBef>
                <a:spcPts val="300"/>
              </a:spcBef>
              <a:buClr>
                <a:srgbClr val="0BD0D9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1600" b="1" i="1" dirty="0" smtClean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  <a:sym typeface="Constantia" panose="02030602050306030303" pitchFamily="18" charset="0"/>
              </a:rPr>
              <a:t>Targets PD-L1</a:t>
            </a:r>
            <a:endParaRPr lang="en-US" altLang="en-US" sz="1600" b="1" i="1" dirty="0">
              <a:latin typeface="Constantia" panose="02030602050306030303" pitchFamily="18" charset="0"/>
              <a:ea typeface="Constantia" panose="02030602050306030303" pitchFamily="18" charset="0"/>
              <a:cs typeface="Constantia" panose="02030602050306030303" pitchFamily="18" charset="0"/>
              <a:sym typeface="Constantia" panose="02030602050306030303" pitchFamily="18" charset="0"/>
            </a:endParaRPr>
          </a:p>
          <a:p>
            <a:pPr marL="971550" lvl="4" indent="-285750">
              <a:spcBef>
                <a:spcPts val="300"/>
              </a:spcBef>
              <a:buClr>
                <a:srgbClr val="0BD0D9"/>
              </a:buClr>
              <a:buFont typeface="Arial" panose="020B0604020202020204" pitchFamily="34" charset="0"/>
              <a:buChar char="•"/>
              <a:defRPr/>
            </a:pPr>
            <a:endParaRPr lang="en-US" altLang="en-US" sz="1600" b="1" i="1" dirty="0">
              <a:latin typeface="Constantia" panose="02030602050306030303" pitchFamily="18" charset="0"/>
              <a:ea typeface="Constantia" panose="02030602050306030303" pitchFamily="18" charset="0"/>
              <a:cs typeface="Constantia" panose="02030602050306030303" pitchFamily="18" charset="0"/>
              <a:sym typeface="Constantia" panose="02030602050306030303" pitchFamily="18" charset="0"/>
            </a:endParaRPr>
          </a:p>
          <a:p>
            <a:pPr marL="971550" lvl="4" indent="-285750">
              <a:spcBef>
                <a:spcPts val="300"/>
              </a:spcBef>
              <a:buClr>
                <a:srgbClr val="0BD0D9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1600" b="1" i="1" dirty="0" smtClean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  <a:sym typeface="Constantia" panose="02030602050306030303" pitchFamily="18" charset="0"/>
              </a:rPr>
              <a:t>Not personalized</a:t>
            </a:r>
            <a:endParaRPr lang="en-US" altLang="en-US" sz="1600" b="1" i="1" dirty="0">
              <a:latin typeface="Constantia" panose="02030602050306030303" pitchFamily="18" charset="0"/>
              <a:ea typeface="Constantia" panose="02030602050306030303" pitchFamily="18" charset="0"/>
              <a:cs typeface="Constantia" panose="02030602050306030303" pitchFamily="18" charset="0"/>
              <a:sym typeface="Constantia" panose="02030602050306030303" pitchFamily="18" charset="0"/>
            </a:endParaRPr>
          </a:p>
          <a:p>
            <a:pPr marL="971550" lvl="4" indent="-285750">
              <a:spcBef>
                <a:spcPts val="300"/>
              </a:spcBef>
              <a:buClr>
                <a:srgbClr val="0BD0D9"/>
              </a:buClr>
              <a:buFont typeface="Arial" panose="020B0604020202020204" pitchFamily="34" charset="0"/>
              <a:buChar char="•"/>
              <a:defRPr/>
            </a:pPr>
            <a:endParaRPr lang="en-US" altLang="en-US" sz="1600" b="1" i="1" dirty="0">
              <a:latin typeface="Constantia" panose="02030602050306030303" pitchFamily="18" charset="0"/>
              <a:ea typeface="Constantia" panose="02030602050306030303" pitchFamily="18" charset="0"/>
              <a:cs typeface="Constantia" panose="02030602050306030303" pitchFamily="18" charset="0"/>
              <a:sym typeface="Constantia" panose="02030602050306030303" pitchFamily="18" charset="0"/>
            </a:endParaRPr>
          </a:p>
          <a:p>
            <a:pPr marL="971550" lvl="4" indent="-285750">
              <a:spcBef>
                <a:spcPts val="300"/>
              </a:spcBef>
              <a:buClr>
                <a:srgbClr val="0BD0D9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1600" b="1" i="1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  <a:sym typeface="Constantia" panose="02030602050306030303" pitchFamily="18" charset="0"/>
              </a:rPr>
              <a:t>Side effects: Immune mediated pneumonitis, hepatitis, ,colitis, nephritis, </a:t>
            </a:r>
            <a:r>
              <a:rPr lang="en-US" altLang="en-US" sz="1600" b="1" i="1" dirty="0" smtClean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  <a:sym typeface="Constantia" panose="02030602050306030303" pitchFamily="18" charset="0"/>
              </a:rPr>
              <a:t>and </a:t>
            </a:r>
            <a:r>
              <a:rPr lang="en-US" altLang="en-US" sz="1600" b="1" i="1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  <a:sym typeface="Constantia" panose="02030602050306030303" pitchFamily="18" charset="0"/>
              </a:rPr>
              <a:t>other immune related adverse events, fatigue, musculoskeletal pain, </a:t>
            </a:r>
            <a:r>
              <a:rPr lang="en-US" altLang="en-US" sz="1600" b="1" i="1" dirty="0" smtClean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  <a:sym typeface="Constantia" panose="02030602050306030303" pitchFamily="18" charset="0"/>
              </a:rPr>
              <a:t>diarrhea, </a:t>
            </a:r>
            <a:r>
              <a:rPr lang="en-US" altLang="en-US" sz="1600" b="1" i="1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  <a:sym typeface="Constantia" panose="02030602050306030303" pitchFamily="18" charset="0"/>
              </a:rPr>
              <a:t>nausea, </a:t>
            </a:r>
            <a:r>
              <a:rPr lang="en-US" altLang="en-US" sz="1600" b="1" i="1" dirty="0" smtClean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  <a:sym typeface="Constantia" panose="02030602050306030303" pitchFamily="18" charset="0"/>
              </a:rPr>
              <a:t>rash, peripheral edema, decreased appetite, UTI</a:t>
            </a:r>
            <a:endParaRPr lang="en-US" altLang="en-US" sz="1600" b="1" i="1" u="sng" dirty="0">
              <a:effectLst>
                <a:outerShdw blurRad="38100" dist="38100" dir="2700000" algn="tl">
                  <a:srgbClr val="C0C0C0"/>
                </a:outerShdw>
              </a:effectLst>
              <a:latin typeface="Constantia" panose="02030602050306030303" pitchFamily="18" charset="0"/>
              <a:ea typeface="Constantia" panose="02030602050306030303" pitchFamily="18" charset="0"/>
              <a:cs typeface="Constantia" panose="02030602050306030303" pitchFamily="18" charset="0"/>
              <a:sym typeface="Constantia" panose="02030602050306030303" pitchFamily="18" charset="0"/>
            </a:endParaRPr>
          </a:p>
          <a:p>
            <a:pPr marL="971550" lvl="4" indent="-285750">
              <a:spcBef>
                <a:spcPts val="300"/>
              </a:spcBef>
              <a:buClr>
                <a:srgbClr val="0BD0D9"/>
              </a:buClr>
              <a:buFont typeface="Arial" panose="020B0604020202020204" pitchFamily="34" charset="0"/>
              <a:buChar char="•"/>
              <a:defRPr/>
            </a:pPr>
            <a:endParaRPr lang="en-US" altLang="en-US" sz="1600" b="1" i="1" u="sng" dirty="0">
              <a:effectLst>
                <a:outerShdw blurRad="38100" dist="38100" dir="2700000" algn="tl">
                  <a:srgbClr val="C0C0C0"/>
                </a:outerShdw>
              </a:effectLst>
              <a:latin typeface="Constantia" panose="02030602050306030303" pitchFamily="18" charset="0"/>
              <a:ea typeface="Constantia" panose="02030602050306030303" pitchFamily="18" charset="0"/>
              <a:cs typeface="Constantia" panose="02030602050306030303" pitchFamily="18" charset="0"/>
              <a:sym typeface="Constantia" panose="02030602050306030303" pitchFamily="18" charset="0"/>
            </a:endParaRPr>
          </a:p>
          <a:p>
            <a:pPr>
              <a:defRPr/>
            </a:pPr>
            <a:endParaRPr lang="en-US" altLang="en-US" dirty="0"/>
          </a:p>
          <a:p>
            <a:pPr marL="971550" lvl="4" indent="-285750">
              <a:spcBef>
                <a:spcPts val="300"/>
              </a:spcBef>
              <a:buClr>
                <a:srgbClr val="0BD0D9"/>
              </a:buClr>
              <a:buFont typeface="Arial" panose="020B0604020202020204" pitchFamily="34" charset="0"/>
              <a:buChar char="•"/>
              <a:defRPr/>
            </a:pPr>
            <a:endParaRPr lang="en-US" altLang="en-US" b="1" i="1" dirty="0">
              <a:latin typeface="Constantia" pitchFamily="18" charset="0"/>
              <a:ea typeface="Constantia" pitchFamily="18" charset="0"/>
              <a:cs typeface="Constantia" pitchFamily="18" charset="0"/>
              <a:sym typeface="Constantia" pitchFamily="18" charset="0"/>
            </a:endParaRPr>
          </a:p>
        </p:txBody>
      </p:sp>
      <p:sp>
        <p:nvSpPr>
          <p:cNvPr id="6" name="Rectangle 7"/>
          <p:cNvSpPr txBox="1">
            <a:spLocks noChangeArrowheads="1"/>
          </p:cNvSpPr>
          <p:nvPr/>
        </p:nvSpPr>
        <p:spPr>
          <a:xfrm>
            <a:off x="457200" y="-152400"/>
            <a:ext cx="8229600" cy="547687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200" b="1" u="sng" dirty="0">
                <a:solidFill>
                  <a:srgbClr val="FF0000"/>
                </a:solidFill>
                <a:latin typeface="Constantia" pitchFamily="18" charset="0"/>
                <a:ea typeface="Constantia" pitchFamily="18" charset="0"/>
                <a:cs typeface="Constantia" pitchFamily="18" charset="0"/>
                <a:sym typeface="Constantia" pitchFamily="18" charset="0"/>
              </a:rPr>
              <a:t>avelumab BAVENCIO® </a:t>
            </a:r>
            <a:r>
              <a:rPr lang="en-US" altLang="en-US" sz="3200" b="1" u="sng" dirty="0" smtClean="0">
                <a:latin typeface="Constantia" pitchFamily="18" charset="0"/>
                <a:ea typeface="Constantia" pitchFamily="18" charset="0"/>
                <a:cs typeface="Constantia" pitchFamily="18" charset="0"/>
                <a:sym typeface="Constantia" pitchFamily="18" charset="0"/>
              </a:rPr>
              <a:t> </a:t>
            </a:r>
            <a:endParaRPr lang="en-US" altLang="en-US" dirty="0" smtClean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5337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52400"/>
            <a:ext cx="9143999" cy="709108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04800" y="6356002"/>
            <a:ext cx="3352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www.besponsa.com</a:t>
            </a:r>
            <a:endParaRPr lang="en-US" sz="1400" dirty="0"/>
          </a:p>
        </p:txBody>
      </p:sp>
      <p:sp>
        <p:nvSpPr>
          <p:cNvPr id="11" name="Rectangle 7"/>
          <p:cNvSpPr txBox="1">
            <a:spLocks noChangeArrowheads="1"/>
          </p:cNvSpPr>
          <p:nvPr/>
        </p:nvSpPr>
        <p:spPr>
          <a:xfrm>
            <a:off x="658812" y="441030"/>
            <a:ext cx="8229600" cy="46672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altLang="en-US" sz="3200" b="1" dirty="0" smtClean="0">
              <a:latin typeface="Constantia" panose="02030602050306030303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1446966"/>
            <a:ext cx="9068888" cy="40780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2">
              <a:defRPr/>
            </a:pPr>
            <a:r>
              <a:rPr lang="en-US" altLang="en-US" b="1" u="sng" dirty="0">
                <a:solidFill>
                  <a:srgbClr val="FF0000"/>
                </a:solidFill>
                <a:latin typeface="Constantia" panose="02030602050306030303" pitchFamily="18" charset="0"/>
                <a:ea typeface="Constantia" pitchFamily="18" charset="0"/>
                <a:cs typeface="Constantia" pitchFamily="18" charset="0"/>
                <a:sym typeface="Constantia" pitchFamily="18" charset="0"/>
              </a:rPr>
              <a:t>inotuzumab ozogamicin BESPONSA™</a:t>
            </a:r>
            <a:r>
              <a:rPr lang="en-US" altLang="en-US" b="1" u="sng" dirty="0">
                <a:latin typeface="Constantia" pitchFamily="18" charset="0"/>
                <a:ea typeface="Constantia" pitchFamily="18" charset="0"/>
                <a:cs typeface="Constantia" pitchFamily="18" charset="0"/>
                <a:sym typeface="Constantia" pitchFamily="18" charset="0"/>
              </a:rPr>
              <a:t> Wyeth Pharmaceuticals (adults with relapsed or refractory B-cell precursor acute lymphoblastic leukemia (ALL). </a:t>
            </a:r>
          </a:p>
          <a:p>
            <a:pPr marL="457200" lvl="2">
              <a:defRPr/>
            </a:pPr>
            <a:endParaRPr lang="en-US" altLang="en-US" b="1" u="sng" dirty="0">
              <a:latin typeface="Constantia" pitchFamily="18" charset="0"/>
              <a:ea typeface="Constantia" pitchFamily="18" charset="0"/>
              <a:cs typeface="Constantia" pitchFamily="18" charset="0"/>
              <a:sym typeface="Constantia" pitchFamily="18" charset="0"/>
            </a:endParaRPr>
          </a:p>
          <a:p>
            <a:pPr marL="971550" lvl="4" indent="-285750">
              <a:spcBef>
                <a:spcPts val="300"/>
              </a:spcBef>
              <a:buClr>
                <a:srgbClr val="0BD0D9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1600" b="1" i="1" dirty="0" smtClean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  <a:sym typeface="Constantia" panose="02030602050306030303" pitchFamily="18" charset="0"/>
              </a:rPr>
              <a:t>Monoclonal antibody or small molecule?</a:t>
            </a:r>
          </a:p>
          <a:p>
            <a:pPr marL="971550" lvl="4" indent="-285750">
              <a:spcBef>
                <a:spcPts val="300"/>
              </a:spcBef>
              <a:buClr>
                <a:srgbClr val="0BD0D9"/>
              </a:buClr>
              <a:buFont typeface="Arial" panose="020B0604020202020204" pitchFamily="34" charset="0"/>
              <a:buChar char="•"/>
              <a:defRPr/>
            </a:pPr>
            <a:endParaRPr lang="en-US" altLang="en-US" sz="1600" b="1" i="1" dirty="0">
              <a:latin typeface="Constantia" panose="02030602050306030303" pitchFamily="18" charset="0"/>
              <a:ea typeface="Constantia" panose="02030602050306030303" pitchFamily="18" charset="0"/>
              <a:cs typeface="Constantia" panose="02030602050306030303" pitchFamily="18" charset="0"/>
              <a:sym typeface="Constantia" panose="02030602050306030303" pitchFamily="18" charset="0"/>
            </a:endParaRPr>
          </a:p>
          <a:p>
            <a:pPr marL="971550" lvl="4" indent="-285750">
              <a:spcBef>
                <a:spcPts val="300"/>
              </a:spcBef>
              <a:buClr>
                <a:srgbClr val="0BD0D9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1600" b="1" i="1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  <a:sym typeface="Constantia" panose="02030602050306030303" pitchFamily="18" charset="0"/>
              </a:rPr>
              <a:t>Infusion </a:t>
            </a:r>
            <a:r>
              <a:rPr lang="en-US" altLang="en-US" sz="1600" b="1" i="1" dirty="0" smtClean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  <a:sym typeface="Constantia" panose="02030602050306030303" pitchFamily="18" charset="0"/>
              </a:rPr>
              <a:t>rxns</a:t>
            </a:r>
            <a:endParaRPr lang="en-US" altLang="en-US" sz="1600" b="1" i="1" dirty="0">
              <a:latin typeface="Constantia" panose="02030602050306030303" pitchFamily="18" charset="0"/>
              <a:ea typeface="Constantia" panose="02030602050306030303" pitchFamily="18" charset="0"/>
              <a:cs typeface="Constantia" panose="02030602050306030303" pitchFamily="18" charset="0"/>
              <a:sym typeface="Constantia" panose="02030602050306030303" pitchFamily="18" charset="0"/>
            </a:endParaRPr>
          </a:p>
          <a:p>
            <a:pPr marL="971550" lvl="4" indent="-285750">
              <a:spcBef>
                <a:spcPts val="300"/>
              </a:spcBef>
              <a:buClr>
                <a:srgbClr val="0BD0D9"/>
              </a:buClr>
              <a:buFont typeface="Arial" panose="020B0604020202020204" pitchFamily="34" charset="0"/>
              <a:buChar char="•"/>
              <a:defRPr/>
            </a:pPr>
            <a:endParaRPr lang="en-US" altLang="en-US" sz="1600" b="1" i="1" dirty="0">
              <a:latin typeface="Constantia" panose="02030602050306030303" pitchFamily="18" charset="0"/>
              <a:ea typeface="Constantia" panose="02030602050306030303" pitchFamily="18" charset="0"/>
              <a:cs typeface="Constantia" panose="02030602050306030303" pitchFamily="18" charset="0"/>
              <a:sym typeface="Constantia" panose="02030602050306030303" pitchFamily="18" charset="0"/>
            </a:endParaRPr>
          </a:p>
          <a:p>
            <a:pPr marL="971550" lvl="4" indent="-285750">
              <a:spcBef>
                <a:spcPts val="300"/>
              </a:spcBef>
              <a:buClr>
                <a:srgbClr val="0BD0D9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1600" b="1" i="1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  <a:sym typeface="Constantia" panose="02030602050306030303" pitchFamily="18" charset="0"/>
              </a:rPr>
              <a:t>Target?</a:t>
            </a:r>
          </a:p>
          <a:p>
            <a:pPr marL="971550" lvl="4" indent="-285750">
              <a:spcBef>
                <a:spcPts val="300"/>
              </a:spcBef>
              <a:buClr>
                <a:srgbClr val="0BD0D9"/>
              </a:buClr>
              <a:buFont typeface="Arial" panose="020B0604020202020204" pitchFamily="34" charset="0"/>
              <a:buChar char="•"/>
              <a:defRPr/>
            </a:pPr>
            <a:endParaRPr lang="en-US" altLang="en-US" sz="1600" b="1" i="1" dirty="0">
              <a:latin typeface="Constantia" panose="02030602050306030303" pitchFamily="18" charset="0"/>
              <a:ea typeface="Constantia" panose="02030602050306030303" pitchFamily="18" charset="0"/>
              <a:cs typeface="Constantia" panose="02030602050306030303" pitchFamily="18" charset="0"/>
              <a:sym typeface="Constantia" panose="02030602050306030303" pitchFamily="18" charset="0"/>
            </a:endParaRPr>
          </a:p>
          <a:p>
            <a:pPr marL="971550" lvl="4" indent="-285750">
              <a:spcBef>
                <a:spcPts val="300"/>
              </a:spcBef>
              <a:buClr>
                <a:srgbClr val="0BD0D9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1600" b="1" i="1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  <a:sym typeface="Constantia" panose="02030602050306030303" pitchFamily="18" charset="0"/>
              </a:rPr>
              <a:t>Personalized?</a:t>
            </a:r>
          </a:p>
          <a:p>
            <a:pPr marL="971550" lvl="4" indent="-285750">
              <a:spcBef>
                <a:spcPts val="300"/>
              </a:spcBef>
              <a:buClr>
                <a:srgbClr val="0BD0D9"/>
              </a:buClr>
              <a:buFont typeface="Arial" panose="020B0604020202020204" pitchFamily="34" charset="0"/>
              <a:buChar char="•"/>
              <a:defRPr/>
            </a:pPr>
            <a:endParaRPr lang="en-US" altLang="en-US" sz="1600" b="1" i="1" dirty="0">
              <a:latin typeface="Constantia" panose="02030602050306030303" pitchFamily="18" charset="0"/>
              <a:ea typeface="Constantia" panose="02030602050306030303" pitchFamily="18" charset="0"/>
              <a:cs typeface="Constantia" panose="02030602050306030303" pitchFamily="18" charset="0"/>
              <a:sym typeface="Constantia" panose="02030602050306030303" pitchFamily="18" charset="0"/>
            </a:endParaRPr>
          </a:p>
          <a:p>
            <a:pPr marL="971550" lvl="4" indent="-285750">
              <a:spcBef>
                <a:spcPts val="300"/>
              </a:spcBef>
              <a:buClr>
                <a:srgbClr val="0BD0D9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1600" b="1" i="1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  <a:sym typeface="Constantia" panose="02030602050306030303" pitchFamily="18" charset="0"/>
              </a:rPr>
              <a:t>Side effects?</a:t>
            </a:r>
            <a:endParaRPr lang="en-US" altLang="en-US" sz="1600" b="1" i="1" u="sng" dirty="0">
              <a:effectLst>
                <a:outerShdw blurRad="38100" dist="38100" dir="2700000" algn="tl">
                  <a:srgbClr val="C0C0C0"/>
                </a:outerShdw>
              </a:effectLst>
              <a:latin typeface="Constantia" panose="02030602050306030303" pitchFamily="18" charset="0"/>
              <a:ea typeface="Constantia" panose="02030602050306030303" pitchFamily="18" charset="0"/>
              <a:cs typeface="Constantia" panose="02030602050306030303" pitchFamily="18" charset="0"/>
              <a:sym typeface="Constantia" panose="02030602050306030303" pitchFamily="18" charset="0"/>
            </a:endParaRPr>
          </a:p>
          <a:p>
            <a:pPr>
              <a:defRPr/>
            </a:pPr>
            <a:endParaRPr lang="en-US" altLang="en-US" dirty="0"/>
          </a:p>
          <a:p>
            <a:pPr marL="971550" lvl="4" indent="-285750">
              <a:spcBef>
                <a:spcPts val="300"/>
              </a:spcBef>
              <a:buClr>
                <a:srgbClr val="0BD0D9"/>
              </a:buClr>
              <a:buFont typeface="Arial" panose="020B0604020202020204" pitchFamily="34" charset="0"/>
              <a:buChar char="•"/>
              <a:defRPr/>
            </a:pPr>
            <a:endParaRPr lang="en-US" altLang="en-US" b="1" i="1" dirty="0">
              <a:latin typeface="Constantia" pitchFamily="18" charset="0"/>
              <a:ea typeface="Constantia" pitchFamily="18" charset="0"/>
              <a:cs typeface="Constantia" pitchFamily="18" charset="0"/>
              <a:sym typeface="Constantia" pitchFamily="18" charset="0"/>
            </a:endParaRPr>
          </a:p>
        </p:txBody>
      </p:sp>
      <p:sp>
        <p:nvSpPr>
          <p:cNvPr id="6" name="Rectangle 7"/>
          <p:cNvSpPr txBox="1">
            <a:spLocks noChangeArrowheads="1"/>
          </p:cNvSpPr>
          <p:nvPr/>
        </p:nvSpPr>
        <p:spPr>
          <a:xfrm>
            <a:off x="457200" y="362778"/>
            <a:ext cx="8229600" cy="547687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200" b="1" u="sng" dirty="0">
                <a:solidFill>
                  <a:srgbClr val="FF0000"/>
                </a:solidFill>
                <a:latin typeface="Constantia" panose="02030602050306030303" pitchFamily="18" charset="0"/>
                <a:ea typeface="Constantia" pitchFamily="18" charset="0"/>
                <a:cs typeface="Constantia" pitchFamily="18" charset="0"/>
                <a:sym typeface="Constantia" pitchFamily="18" charset="0"/>
              </a:rPr>
              <a:t>inotuzumab ozogamicin BESPONSA</a:t>
            </a:r>
            <a:r>
              <a:rPr lang="en-US" altLang="en-US" sz="3200" b="1" u="sng" dirty="0" smtClean="0">
                <a:solidFill>
                  <a:srgbClr val="FF0000"/>
                </a:solidFill>
                <a:latin typeface="Constantia" panose="02030602050306030303" pitchFamily="18" charset="0"/>
                <a:ea typeface="Constantia" pitchFamily="18" charset="0"/>
                <a:cs typeface="Constantia" pitchFamily="18" charset="0"/>
                <a:sym typeface="Constantia" pitchFamily="18" charset="0"/>
              </a:rPr>
              <a:t>™</a:t>
            </a:r>
            <a:endParaRPr lang="en-US" altLang="en-US" u="sng" dirty="0" smtClean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8777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22654"/>
            <a:ext cx="9143999" cy="709108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04800" y="6356002"/>
            <a:ext cx="3352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www.besponsa.com</a:t>
            </a:r>
            <a:endParaRPr lang="en-US" sz="1400" dirty="0"/>
          </a:p>
        </p:txBody>
      </p:sp>
      <p:sp>
        <p:nvSpPr>
          <p:cNvPr id="11" name="Rectangle 7"/>
          <p:cNvSpPr txBox="1">
            <a:spLocks noChangeArrowheads="1"/>
          </p:cNvSpPr>
          <p:nvPr/>
        </p:nvSpPr>
        <p:spPr>
          <a:xfrm>
            <a:off x="658812" y="441030"/>
            <a:ext cx="8229600" cy="46672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altLang="en-US" sz="3200" b="1" dirty="0" smtClean="0">
              <a:latin typeface="Constantia" panose="02030602050306030303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1446966"/>
            <a:ext cx="9068888" cy="50629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2">
              <a:defRPr/>
            </a:pPr>
            <a:r>
              <a:rPr lang="en-US" altLang="en-US" b="1" u="sng" dirty="0">
                <a:solidFill>
                  <a:srgbClr val="FF0000"/>
                </a:solidFill>
                <a:latin typeface="Constantia" panose="02030602050306030303" pitchFamily="18" charset="0"/>
                <a:ea typeface="Constantia" pitchFamily="18" charset="0"/>
                <a:cs typeface="Constantia" pitchFamily="18" charset="0"/>
                <a:sym typeface="Constantia" pitchFamily="18" charset="0"/>
              </a:rPr>
              <a:t>inotuzumab ozogamicin BESPONSA™</a:t>
            </a:r>
            <a:r>
              <a:rPr lang="en-US" altLang="en-US" b="1" u="sng" dirty="0">
                <a:latin typeface="Constantia" pitchFamily="18" charset="0"/>
                <a:ea typeface="Constantia" pitchFamily="18" charset="0"/>
                <a:cs typeface="Constantia" pitchFamily="18" charset="0"/>
                <a:sym typeface="Constantia" pitchFamily="18" charset="0"/>
              </a:rPr>
              <a:t> Wyeth Pharmaceuticals (adults with relapsed or refractory B-cell precursor acute lymphoblastic leukemia (ALL). </a:t>
            </a:r>
          </a:p>
          <a:p>
            <a:pPr marL="457200" lvl="2">
              <a:defRPr/>
            </a:pPr>
            <a:endParaRPr lang="en-US" altLang="en-US" b="1" u="sng" dirty="0">
              <a:latin typeface="Constantia" pitchFamily="18" charset="0"/>
              <a:ea typeface="Constantia" pitchFamily="18" charset="0"/>
              <a:cs typeface="Constantia" pitchFamily="18" charset="0"/>
              <a:sym typeface="Constantia" pitchFamily="18" charset="0"/>
            </a:endParaRPr>
          </a:p>
          <a:p>
            <a:pPr marL="971550" lvl="4" indent="-285750">
              <a:spcBef>
                <a:spcPts val="300"/>
              </a:spcBef>
              <a:buClr>
                <a:srgbClr val="0BD0D9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1600" b="1" i="1" dirty="0" smtClean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  <a:sym typeface="Constantia" panose="02030602050306030303" pitchFamily="18" charset="0"/>
              </a:rPr>
              <a:t>Humanized monoclonal antibody-drug conjugate with target on tumor;      cytotoxic agent attached</a:t>
            </a:r>
          </a:p>
          <a:p>
            <a:pPr marL="971550" lvl="4" indent="-285750">
              <a:spcBef>
                <a:spcPts val="300"/>
              </a:spcBef>
              <a:buClr>
                <a:srgbClr val="0BD0D9"/>
              </a:buClr>
              <a:buFont typeface="Arial" panose="020B0604020202020204" pitchFamily="34" charset="0"/>
              <a:buChar char="•"/>
              <a:defRPr/>
            </a:pPr>
            <a:endParaRPr lang="en-US" altLang="en-US" sz="1600" b="1" i="1" dirty="0">
              <a:latin typeface="Constantia" panose="02030602050306030303" pitchFamily="18" charset="0"/>
              <a:ea typeface="Constantia" panose="02030602050306030303" pitchFamily="18" charset="0"/>
              <a:cs typeface="Constantia" panose="02030602050306030303" pitchFamily="18" charset="0"/>
              <a:sym typeface="Constantia" panose="02030602050306030303" pitchFamily="18" charset="0"/>
            </a:endParaRPr>
          </a:p>
          <a:p>
            <a:pPr marL="971550" lvl="4" indent="-285750">
              <a:spcBef>
                <a:spcPts val="300"/>
              </a:spcBef>
              <a:buClr>
                <a:srgbClr val="0BD0D9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1600" b="1" i="1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  <a:sym typeface="Constantia" panose="02030602050306030303" pitchFamily="18" charset="0"/>
              </a:rPr>
              <a:t>Infusion </a:t>
            </a:r>
            <a:r>
              <a:rPr lang="en-US" altLang="en-US" sz="1600" b="1" i="1" dirty="0" smtClean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  <a:sym typeface="Constantia" panose="02030602050306030303" pitchFamily="18" charset="0"/>
              </a:rPr>
              <a:t>rxns; premedicate prior to all infusions; monitor during and at least 1 hour after infusions</a:t>
            </a:r>
          </a:p>
          <a:p>
            <a:pPr marL="971550" lvl="4" indent="-285750">
              <a:spcBef>
                <a:spcPts val="300"/>
              </a:spcBef>
              <a:buClr>
                <a:srgbClr val="0BD0D9"/>
              </a:buClr>
              <a:buFont typeface="Arial" panose="020B0604020202020204" pitchFamily="34" charset="0"/>
              <a:buChar char="•"/>
              <a:defRPr/>
            </a:pPr>
            <a:endParaRPr lang="en-US" altLang="en-US" sz="1600" b="1" i="1" dirty="0">
              <a:latin typeface="Constantia" panose="02030602050306030303" pitchFamily="18" charset="0"/>
              <a:ea typeface="Constantia" panose="02030602050306030303" pitchFamily="18" charset="0"/>
              <a:cs typeface="Constantia" panose="02030602050306030303" pitchFamily="18" charset="0"/>
              <a:sym typeface="Constantia" panose="02030602050306030303" pitchFamily="18" charset="0"/>
            </a:endParaRPr>
          </a:p>
          <a:p>
            <a:pPr marL="971550" lvl="4" indent="-285750">
              <a:spcBef>
                <a:spcPts val="300"/>
              </a:spcBef>
              <a:buClr>
                <a:srgbClr val="0BD0D9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1600" b="1" i="1" dirty="0" smtClean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  <a:sym typeface="Constantia" panose="02030602050306030303" pitchFamily="18" charset="0"/>
              </a:rPr>
              <a:t>Targets CD22 antigen</a:t>
            </a:r>
            <a:endParaRPr lang="en-US" altLang="en-US" sz="1600" b="1" i="1" dirty="0">
              <a:latin typeface="Constantia" panose="02030602050306030303" pitchFamily="18" charset="0"/>
              <a:ea typeface="Constantia" panose="02030602050306030303" pitchFamily="18" charset="0"/>
              <a:cs typeface="Constantia" panose="02030602050306030303" pitchFamily="18" charset="0"/>
              <a:sym typeface="Constantia" panose="02030602050306030303" pitchFamily="18" charset="0"/>
            </a:endParaRPr>
          </a:p>
          <a:p>
            <a:pPr marL="971550" lvl="4" indent="-285750">
              <a:spcBef>
                <a:spcPts val="300"/>
              </a:spcBef>
              <a:buClr>
                <a:srgbClr val="0BD0D9"/>
              </a:buClr>
              <a:buFont typeface="Arial" panose="020B0604020202020204" pitchFamily="34" charset="0"/>
              <a:buChar char="•"/>
              <a:defRPr/>
            </a:pPr>
            <a:endParaRPr lang="en-US" altLang="en-US" sz="1600" b="1" i="1" dirty="0">
              <a:latin typeface="Constantia" panose="02030602050306030303" pitchFamily="18" charset="0"/>
              <a:ea typeface="Constantia" panose="02030602050306030303" pitchFamily="18" charset="0"/>
              <a:cs typeface="Constantia" panose="02030602050306030303" pitchFamily="18" charset="0"/>
              <a:sym typeface="Constantia" panose="02030602050306030303" pitchFamily="18" charset="0"/>
            </a:endParaRPr>
          </a:p>
          <a:p>
            <a:pPr marL="971550" lvl="4" indent="-285750">
              <a:spcBef>
                <a:spcPts val="300"/>
              </a:spcBef>
              <a:buClr>
                <a:srgbClr val="0BD0D9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1600" b="1" i="1" dirty="0" smtClean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  <a:sym typeface="Constantia" panose="02030602050306030303" pitchFamily="18" charset="0"/>
              </a:rPr>
              <a:t>Not personalized ; CD22 expressed in almost all B-ALL cells</a:t>
            </a:r>
          </a:p>
          <a:p>
            <a:pPr marL="971550" lvl="4" indent="-285750">
              <a:spcBef>
                <a:spcPts val="300"/>
              </a:spcBef>
              <a:buClr>
                <a:srgbClr val="0BD0D9"/>
              </a:buClr>
              <a:buFont typeface="Arial" panose="020B0604020202020204" pitchFamily="34" charset="0"/>
              <a:buChar char="•"/>
              <a:defRPr/>
            </a:pPr>
            <a:endParaRPr lang="en-US" altLang="en-US" sz="1600" b="1" i="1" dirty="0">
              <a:latin typeface="Constantia" panose="02030602050306030303" pitchFamily="18" charset="0"/>
              <a:ea typeface="Constantia" panose="02030602050306030303" pitchFamily="18" charset="0"/>
              <a:cs typeface="Constantia" panose="02030602050306030303" pitchFamily="18" charset="0"/>
              <a:sym typeface="Constantia" panose="02030602050306030303" pitchFamily="18" charset="0"/>
            </a:endParaRPr>
          </a:p>
          <a:p>
            <a:pPr marL="971550" lvl="4" indent="-285750">
              <a:spcBef>
                <a:spcPts val="300"/>
              </a:spcBef>
              <a:buClr>
                <a:srgbClr val="0BD0D9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1600" b="1" i="1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  <a:sym typeface="Constantia" panose="02030602050306030303" pitchFamily="18" charset="0"/>
              </a:rPr>
              <a:t>Side </a:t>
            </a:r>
            <a:r>
              <a:rPr lang="en-US" altLang="en-US" sz="1600" b="1" i="1" dirty="0" smtClean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  <a:sym typeface="Constantia" panose="02030602050306030303" pitchFamily="18" charset="0"/>
              </a:rPr>
              <a:t>effects: Hepatotoxicity including veno-occlusive disease, myelosuppression, QT prolongation, infections, fatigue, headache, hyperbilirubinemia,, hemorrhage, pyrexia, increased risk of post-HSCT non-relapse mortality</a:t>
            </a:r>
            <a:endParaRPr lang="en-US" altLang="en-US" sz="1600" b="1" i="1" u="sng" dirty="0">
              <a:effectLst>
                <a:outerShdw blurRad="38100" dist="38100" dir="2700000" algn="tl">
                  <a:srgbClr val="C0C0C0"/>
                </a:outerShdw>
              </a:effectLst>
              <a:latin typeface="Constantia" panose="02030602050306030303" pitchFamily="18" charset="0"/>
              <a:ea typeface="Constantia" panose="02030602050306030303" pitchFamily="18" charset="0"/>
              <a:cs typeface="Constantia" panose="02030602050306030303" pitchFamily="18" charset="0"/>
              <a:sym typeface="Constantia" panose="02030602050306030303" pitchFamily="18" charset="0"/>
            </a:endParaRPr>
          </a:p>
          <a:p>
            <a:pPr>
              <a:defRPr/>
            </a:pPr>
            <a:endParaRPr lang="en-US" altLang="en-US" dirty="0"/>
          </a:p>
          <a:p>
            <a:pPr marL="971550" lvl="4" indent="-285750">
              <a:spcBef>
                <a:spcPts val="300"/>
              </a:spcBef>
              <a:buClr>
                <a:srgbClr val="0BD0D9"/>
              </a:buClr>
              <a:buFont typeface="Arial" panose="020B0604020202020204" pitchFamily="34" charset="0"/>
              <a:buChar char="•"/>
              <a:defRPr/>
            </a:pPr>
            <a:endParaRPr lang="en-US" altLang="en-US" b="1" i="1" dirty="0">
              <a:latin typeface="Constantia" pitchFamily="18" charset="0"/>
              <a:ea typeface="Constantia" pitchFamily="18" charset="0"/>
              <a:cs typeface="Constantia" pitchFamily="18" charset="0"/>
              <a:sym typeface="Constantia" pitchFamily="18" charset="0"/>
            </a:endParaRPr>
          </a:p>
        </p:txBody>
      </p:sp>
      <p:sp>
        <p:nvSpPr>
          <p:cNvPr id="6" name="Rectangle 7"/>
          <p:cNvSpPr txBox="1">
            <a:spLocks noChangeArrowheads="1"/>
          </p:cNvSpPr>
          <p:nvPr/>
        </p:nvSpPr>
        <p:spPr>
          <a:xfrm>
            <a:off x="457200" y="362778"/>
            <a:ext cx="8229600" cy="547687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200" b="1" u="sng" dirty="0">
                <a:solidFill>
                  <a:srgbClr val="FF0000"/>
                </a:solidFill>
                <a:latin typeface="Constantia" panose="02030602050306030303" pitchFamily="18" charset="0"/>
                <a:ea typeface="Constantia" pitchFamily="18" charset="0"/>
                <a:cs typeface="Constantia" pitchFamily="18" charset="0"/>
                <a:sym typeface="Constantia" pitchFamily="18" charset="0"/>
              </a:rPr>
              <a:t>inotuzumab ozogamicin BESPONSA</a:t>
            </a:r>
            <a:r>
              <a:rPr lang="en-US" altLang="en-US" sz="3200" b="1" u="sng" dirty="0" smtClean="0">
                <a:solidFill>
                  <a:srgbClr val="FF0000"/>
                </a:solidFill>
                <a:latin typeface="Constantia" panose="02030602050306030303" pitchFamily="18" charset="0"/>
                <a:ea typeface="Constantia" pitchFamily="18" charset="0"/>
                <a:cs typeface="Constantia" pitchFamily="18" charset="0"/>
                <a:sym typeface="Constantia" pitchFamily="18" charset="0"/>
              </a:rPr>
              <a:t>™</a:t>
            </a:r>
            <a:endParaRPr lang="en-US" altLang="en-US" u="sng" dirty="0" smtClean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0604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52400"/>
            <a:ext cx="9143999" cy="709108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04800" y="6356002"/>
            <a:ext cx="3352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www.mylotarg.com</a:t>
            </a:r>
            <a:endParaRPr lang="en-US" sz="1400" dirty="0"/>
          </a:p>
        </p:txBody>
      </p:sp>
      <p:sp>
        <p:nvSpPr>
          <p:cNvPr id="11" name="Rectangle 7"/>
          <p:cNvSpPr txBox="1">
            <a:spLocks noChangeArrowheads="1"/>
          </p:cNvSpPr>
          <p:nvPr/>
        </p:nvSpPr>
        <p:spPr>
          <a:xfrm>
            <a:off x="658812" y="441030"/>
            <a:ext cx="8229600" cy="46672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altLang="en-US" sz="3200" b="1" dirty="0" smtClean="0">
              <a:latin typeface="Constantia" panose="02030602050306030303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1009989"/>
            <a:ext cx="9068888" cy="57400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2">
              <a:defRPr/>
            </a:pPr>
            <a:r>
              <a:rPr lang="en-US" altLang="en-US" b="1" u="sng" dirty="0">
                <a:solidFill>
                  <a:srgbClr val="FF0000"/>
                </a:solidFill>
                <a:latin typeface="Constantia" panose="02030602050306030303" pitchFamily="18" charset="0"/>
                <a:ea typeface="Constantia" pitchFamily="18" charset="0"/>
                <a:cs typeface="Constantia" pitchFamily="18" charset="0"/>
                <a:sym typeface="Constantia" pitchFamily="18" charset="0"/>
              </a:rPr>
              <a:t>gemtuzumab ozogamicin  Mylotarg™ </a:t>
            </a:r>
            <a:r>
              <a:rPr lang="en-US" altLang="en-US" b="1" u="sng" dirty="0">
                <a:latin typeface="Constantia" panose="02030602050306030303" pitchFamily="18" charset="0"/>
                <a:ea typeface="Constantia" pitchFamily="18" charset="0"/>
                <a:cs typeface="Constantia" pitchFamily="18" charset="0"/>
                <a:sym typeface="Constantia" pitchFamily="18" charset="0"/>
              </a:rPr>
              <a:t> Pfizer Inc. (treatment of newly-diagnosed CD33-positive acute myeloid leukemia (AML) in adults and for treatment of relapsed or refractory CD33-positive AML in adults and in pediatric patients 2 years and older. </a:t>
            </a:r>
            <a:r>
              <a:rPr lang="en-US" altLang="en-US" b="1" u="sng" dirty="0" smtClean="0">
                <a:latin typeface="Constantia" panose="02030602050306030303" pitchFamily="18" charset="0"/>
                <a:ea typeface="Constantia" pitchFamily="18" charset="0"/>
                <a:cs typeface="Constantia" pitchFamily="18" charset="0"/>
                <a:sym typeface="Constantia" pitchFamily="18" charset="0"/>
              </a:rPr>
              <a:t>  </a:t>
            </a:r>
          </a:p>
          <a:p>
            <a:pPr marL="457200" lvl="2">
              <a:defRPr/>
            </a:pPr>
            <a:endParaRPr lang="en-US" altLang="en-US" b="1" u="sng" dirty="0">
              <a:latin typeface="Constantia" panose="02030602050306030303" pitchFamily="18" charset="0"/>
              <a:ea typeface="Constantia" pitchFamily="18" charset="0"/>
              <a:cs typeface="Constantia" pitchFamily="18" charset="0"/>
              <a:sym typeface="Constantia" pitchFamily="18" charset="0"/>
            </a:endParaRPr>
          </a:p>
          <a:p>
            <a:pPr marL="457200" lvl="2">
              <a:defRPr/>
            </a:pPr>
            <a:r>
              <a:rPr lang="en-US" altLang="en-US" b="1" u="sng" dirty="0" smtClean="0">
                <a:latin typeface="Constantia" panose="02030602050306030303" pitchFamily="18" charset="0"/>
                <a:ea typeface="Constantia" pitchFamily="18" charset="0"/>
                <a:cs typeface="Constantia" pitchFamily="18" charset="0"/>
                <a:sym typeface="Constantia" pitchFamily="18" charset="0"/>
              </a:rPr>
              <a:t>Gemtuzumab </a:t>
            </a:r>
            <a:r>
              <a:rPr lang="en-US" altLang="en-US" b="1" u="sng" dirty="0">
                <a:latin typeface="Constantia" panose="02030602050306030303" pitchFamily="18" charset="0"/>
                <a:ea typeface="Constantia" pitchFamily="18" charset="0"/>
                <a:cs typeface="Constantia" pitchFamily="18" charset="0"/>
                <a:sym typeface="Constantia" pitchFamily="18" charset="0"/>
              </a:rPr>
              <a:t>ozogamicin may be used in combination with daunorubicin and cytarabine for adults with newly-diagnosed AML, or as a stand-alone treatment for certain adult and pediatric </a:t>
            </a:r>
            <a:r>
              <a:rPr lang="en-US" altLang="en-US" b="1" u="sng" dirty="0" smtClean="0">
                <a:latin typeface="Constantia" panose="02030602050306030303" pitchFamily="18" charset="0"/>
                <a:ea typeface="Constantia" pitchFamily="18" charset="0"/>
                <a:cs typeface="Constantia" pitchFamily="18" charset="0"/>
                <a:sym typeface="Constantia" pitchFamily="18" charset="0"/>
              </a:rPr>
              <a:t>patients. </a:t>
            </a:r>
          </a:p>
          <a:p>
            <a:pPr marL="457200" lvl="2">
              <a:defRPr/>
            </a:pPr>
            <a:endParaRPr lang="en-US" altLang="en-US" b="1" u="sng" dirty="0">
              <a:latin typeface="Constantia" pitchFamily="18" charset="0"/>
              <a:ea typeface="Constantia" pitchFamily="18" charset="0"/>
              <a:cs typeface="Constantia" pitchFamily="18" charset="0"/>
              <a:sym typeface="Constantia" pitchFamily="18" charset="0"/>
            </a:endParaRPr>
          </a:p>
          <a:p>
            <a:pPr marL="971550" lvl="4" indent="-285750">
              <a:spcBef>
                <a:spcPts val="300"/>
              </a:spcBef>
              <a:buClr>
                <a:srgbClr val="0BD0D9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1600" b="1" i="1" dirty="0" smtClean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  <a:sym typeface="Constantia" panose="02030602050306030303" pitchFamily="18" charset="0"/>
              </a:rPr>
              <a:t>Monoclonal antibody or small molecule?</a:t>
            </a:r>
          </a:p>
          <a:p>
            <a:pPr marL="971550" lvl="4" indent="-285750">
              <a:spcBef>
                <a:spcPts val="300"/>
              </a:spcBef>
              <a:buClr>
                <a:srgbClr val="0BD0D9"/>
              </a:buClr>
              <a:buFont typeface="Arial" panose="020B0604020202020204" pitchFamily="34" charset="0"/>
              <a:buChar char="•"/>
              <a:defRPr/>
            </a:pPr>
            <a:endParaRPr lang="en-US" altLang="en-US" sz="1600" b="1" i="1" dirty="0">
              <a:latin typeface="Constantia" panose="02030602050306030303" pitchFamily="18" charset="0"/>
              <a:ea typeface="Constantia" panose="02030602050306030303" pitchFamily="18" charset="0"/>
              <a:cs typeface="Constantia" panose="02030602050306030303" pitchFamily="18" charset="0"/>
              <a:sym typeface="Constantia" panose="02030602050306030303" pitchFamily="18" charset="0"/>
            </a:endParaRPr>
          </a:p>
          <a:p>
            <a:pPr marL="971550" lvl="4" indent="-285750">
              <a:spcBef>
                <a:spcPts val="300"/>
              </a:spcBef>
              <a:buClr>
                <a:srgbClr val="0BD0D9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1600" b="1" i="1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  <a:sym typeface="Constantia" panose="02030602050306030303" pitchFamily="18" charset="0"/>
              </a:rPr>
              <a:t>Infusion </a:t>
            </a:r>
            <a:r>
              <a:rPr lang="en-US" altLang="en-US" sz="1600" b="1" i="1" dirty="0" smtClean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  <a:sym typeface="Constantia" panose="02030602050306030303" pitchFamily="18" charset="0"/>
              </a:rPr>
              <a:t>rxns</a:t>
            </a:r>
            <a:endParaRPr lang="en-US" altLang="en-US" sz="1600" b="1" i="1" dirty="0">
              <a:latin typeface="Constantia" panose="02030602050306030303" pitchFamily="18" charset="0"/>
              <a:ea typeface="Constantia" panose="02030602050306030303" pitchFamily="18" charset="0"/>
              <a:cs typeface="Constantia" panose="02030602050306030303" pitchFamily="18" charset="0"/>
              <a:sym typeface="Constantia" panose="02030602050306030303" pitchFamily="18" charset="0"/>
            </a:endParaRPr>
          </a:p>
          <a:p>
            <a:pPr marL="971550" lvl="4" indent="-285750">
              <a:spcBef>
                <a:spcPts val="300"/>
              </a:spcBef>
              <a:buClr>
                <a:srgbClr val="0BD0D9"/>
              </a:buClr>
              <a:buFont typeface="Arial" panose="020B0604020202020204" pitchFamily="34" charset="0"/>
              <a:buChar char="•"/>
              <a:defRPr/>
            </a:pPr>
            <a:endParaRPr lang="en-US" altLang="en-US" sz="1600" b="1" i="1" dirty="0">
              <a:latin typeface="Constantia" panose="02030602050306030303" pitchFamily="18" charset="0"/>
              <a:ea typeface="Constantia" panose="02030602050306030303" pitchFamily="18" charset="0"/>
              <a:cs typeface="Constantia" panose="02030602050306030303" pitchFamily="18" charset="0"/>
              <a:sym typeface="Constantia" panose="02030602050306030303" pitchFamily="18" charset="0"/>
            </a:endParaRPr>
          </a:p>
          <a:p>
            <a:pPr marL="971550" lvl="4" indent="-285750">
              <a:spcBef>
                <a:spcPts val="300"/>
              </a:spcBef>
              <a:buClr>
                <a:srgbClr val="0BD0D9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1600" b="1" i="1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  <a:sym typeface="Constantia" panose="02030602050306030303" pitchFamily="18" charset="0"/>
              </a:rPr>
              <a:t>Target?</a:t>
            </a:r>
          </a:p>
          <a:p>
            <a:pPr marL="971550" lvl="4" indent="-285750">
              <a:spcBef>
                <a:spcPts val="300"/>
              </a:spcBef>
              <a:buClr>
                <a:srgbClr val="0BD0D9"/>
              </a:buClr>
              <a:buFont typeface="Arial" panose="020B0604020202020204" pitchFamily="34" charset="0"/>
              <a:buChar char="•"/>
              <a:defRPr/>
            </a:pPr>
            <a:endParaRPr lang="en-US" altLang="en-US" sz="1600" b="1" i="1" dirty="0">
              <a:latin typeface="Constantia" panose="02030602050306030303" pitchFamily="18" charset="0"/>
              <a:ea typeface="Constantia" panose="02030602050306030303" pitchFamily="18" charset="0"/>
              <a:cs typeface="Constantia" panose="02030602050306030303" pitchFamily="18" charset="0"/>
              <a:sym typeface="Constantia" panose="02030602050306030303" pitchFamily="18" charset="0"/>
            </a:endParaRPr>
          </a:p>
          <a:p>
            <a:pPr marL="971550" lvl="4" indent="-285750">
              <a:spcBef>
                <a:spcPts val="300"/>
              </a:spcBef>
              <a:buClr>
                <a:srgbClr val="0BD0D9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1600" b="1" i="1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  <a:sym typeface="Constantia" panose="02030602050306030303" pitchFamily="18" charset="0"/>
              </a:rPr>
              <a:t>Personalized?</a:t>
            </a:r>
          </a:p>
          <a:p>
            <a:pPr marL="971550" lvl="4" indent="-285750">
              <a:spcBef>
                <a:spcPts val="300"/>
              </a:spcBef>
              <a:buClr>
                <a:srgbClr val="0BD0D9"/>
              </a:buClr>
              <a:buFont typeface="Arial" panose="020B0604020202020204" pitchFamily="34" charset="0"/>
              <a:buChar char="•"/>
              <a:defRPr/>
            </a:pPr>
            <a:endParaRPr lang="en-US" altLang="en-US" sz="1600" b="1" i="1" dirty="0">
              <a:latin typeface="Constantia" panose="02030602050306030303" pitchFamily="18" charset="0"/>
              <a:ea typeface="Constantia" panose="02030602050306030303" pitchFamily="18" charset="0"/>
              <a:cs typeface="Constantia" panose="02030602050306030303" pitchFamily="18" charset="0"/>
              <a:sym typeface="Constantia" panose="02030602050306030303" pitchFamily="18" charset="0"/>
            </a:endParaRPr>
          </a:p>
          <a:p>
            <a:pPr marL="971550" lvl="4" indent="-285750">
              <a:spcBef>
                <a:spcPts val="300"/>
              </a:spcBef>
              <a:buClr>
                <a:srgbClr val="0BD0D9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1600" b="1" i="1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  <a:sym typeface="Constantia" panose="02030602050306030303" pitchFamily="18" charset="0"/>
              </a:rPr>
              <a:t>Side effects?</a:t>
            </a:r>
            <a:endParaRPr lang="en-US" altLang="en-US" sz="1600" b="1" i="1" u="sng" dirty="0">
              <a:effectLst>
                <a:outerShdw blurRad="38100" dist="38100" dir="2700000" algn="tl">
                  <a:srgbClr val="C0C0C0"/>
                </a:outerShdw>
              </a:effectLst>
              <a:latin typeface="Constantia" panose="02030602050306030303" pitchFamily="18" charset="0"/>
              <a:ea typeface="Constantia" panose="02030602050306030303" pitchFamily="18" charset="0"/>
              <a:cs typeface="Constantia" panose="02030602050306030303" pitchFamily="18" charset="0"/>
              <a:sym typeface="Constantia" panose="02030602050306030303" pitchFamily="18" charset="0"/>
            </a:endParaRPr>
          </a:p>
          <a:p>
            <a:pPr>
              <a:defRPr/>
            </a:pPr>
            <a:endParaRPr lang="en-US" altLang="en-US" dirty="0"/>
          </a:p>
          <a:p>
            <a:pPr marL="971550" lvl="4" indent="-285750">
              <a:spcBef>
                <a:spcPts val="300"/>
              </a:spcBef>
              <a:buClr>
                <a:srgbClr val="0BD0D9"/>
              </a:buClr>
              <a:buFont typeface="Arial" panose="020B0604020202020204" pitchFamily="34" charset="0"/>
              <a:buChar char="•"/>
              <a:defRPr/>
            </a:pPr>
            <a:endParaRPr lang="en-US" altLang="en-US" b="1" i="1" dirty="0">
              <a:latin typeface="Constantia" pitchFamily="18" charset="0"/>
              <a:ea typeface="Constantia" pitchFamily="18" charset="0"/>
              <a:cs typeface="Constantia" pitchFamily="18" charset="0"/>
              <a:sym typeface="Constantia" pitchFamily="18" charset="0"/>
            </a:endParaRPr>
          </a:p>
        </p:txBody>
      </p:sp>
      <p:sp>
        <p:nvSpPr>
          <p:cNvPr id="6" name="Rectangle 7"/>
          <p:cNvSpPr txBox="1">
            <a:spLocks noChangeArrowheads="1"/>
          </p:cNvSpPr>
          <p:nvPr/>
        </p:nvSpPr>
        <p:spPr>
          <a:xfrm>
            <a:off x="457200" y="223679"/>
            <a:ext cx="8229600" cy="547687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200" b="1" u="sng" dirty="0">
                <a:solidFill>
                  <a:srgbClr val="FF0000"/>
                </a:solidFill>
                <a:latin typeface="Constantia" panose="02030602050306030303" pitchFamily="18" charset="0"/>
                <a:ea typeface="Constantia" pitchFamily="18" charset="0"/>
                <a:cs typeface="Constantia" pitchFamily="18" charset="0"/>
                <a:sym typeface="Constantia" pitchFamily="18" charset="0"/>
              </a:rPr>
              <a:t>gemtuzumab ozogamicin  Mylotarg</a:t>
            </a:r>
            <a:r>
              <a:rPr lang="en-US" altLang="en-US" sz="3200" b="1" u="sng" dirty="0" smtClean="0">
                <a:solidFill>
                  <a:srgbClr val="FF0000"/>
                </a:solidFill>
                <a:latin typeface="Constantia" panose="02030602050306030303" pitchFamily="18" charset="0"/>
                <a:ea typeface="Constantia" pitchFamily="18" charset="0"/>
                <a:cs typeface="Constantia" pitchFamily="18" charset="0"/>
                <a:sym typeface="Constantia" pitchFamily="18" charset="0"/>
              </a:rPr>
              <a:t>™</a:t>
            </a:r>
            <a:endParaRPr lang="en-US" altLang="en-US" u="sng" dirty="0" smtClean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2519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52400"/>
            <a:ext cx="9143999" cy="709108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04800" y="6599091"/>
            <a:ext cx="3352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www.mylotarg.com</a:t>
            </a:r>
            <a:endParaRPr lang="en-US" sz="1400" dirty="0"/>
          </a:p>
        </p:txBody>
      </p:sp>
      <p:sp>
        <p:nvSpPr>
          <p:cNvPr id="11" name="Rectangle 7"/>
          <p:cNvSpPr txBox="1">
            <a:spLocks noChangeArrowheads="1"/>
          </p:cNvSpPr>
          <p:nvPr/>
        </p:nvSpPr>
        <p:spPr>
          <a:xfrm>
            <a:off x="658812" y="441030"/>
            <a:ext cx="8229600" cy="46672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altLang="en-US" sz="3200" b="1" dirty="0" smtClean="0">
              <a:latin typeface="Constantia" panose="02030602050306030303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674392"/>
            <a:ext cx="9068887" cy="59246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2">
              <a:defRPr/>
            </a:pPr>
            <a:r>
              <a:rPr lang="en-US" altLang="en-US" b="1" u="sng" dirty="0">
                <a:solidFill>
                  <a:srgbClr val="FF0000"/>
                </a:solidFill>
                <a:latin typeface="Constantia" panose="02030602050306030303" pitchFamily="18" charset="0"/>
                <a:ea typeface="Constantia" pitchFamily="18" charset="0"/>
                <a:cs typeface="Constantia" pitchFamily="18" charset="0"/>
                <a:sym typeface="Constantia" pitchFamily="18" charset="0"/>
              </a:rPr>
              <a:t>gemtuzumab ozogamicin  Mylotarg™ </a:t>
            </a:r>
            <a:r>
              <a:rPr lang="en-US" altLang="en-US" b="1" u="sng" dirty="0">
                <a:latin typeface="Constantia" panose="02030602050306030303" pitchFamily="18" charset="0"/>
                <a:ea typeface="Constantia" pitchFamily="18" charset="0"/>
                <a:cs typeface="Constantia" pitchFamily="18" charset="0"/>
                <a:sym typeface="Constantia" pitchFamily="18" charset="0"/>
              </a:rPr>
              <a:t> Pfizer Inc. (treatment of newly-diagnosed CD33-positive acute myeloid leukemia (AML) in adults and for treatment of relapsed or refractory CD33-positive AML in adults and in pediatric patients 2 years and older. </a:t>
            </a:r>
            <a:r>
              <a:rPr lang="en-US" altLang="en-US" b="1" u="sng" dirty="0" smtClean="0">
                <a:latin typeface="Constantia" panose="02030602050306030303" pitchFamily="18" charset="0"/>
                <a:ea typeface="Constantia" pitchFamily="18" charset="0"/>
                <a:cs typeface="Constantia" pitchFamily="18" charset="0"/>
                <a:sym typeface="Constantia" pitchFamily="18" charset="0"/>
              </a:rPr>
              <a:t> </a:t>
            </a:r>
          </a:p>
          <a:p>
            <a:pPr marL="457200" lvl="2">
              <a:defRPr/>
            </a:pPr>
            <a:endParaRPr lang="en-US" altLang="en-US" b="1" u="sng" dirty="0" smtClean="0">
              <a:latin typeface="Constantia" panose="02030602050306030303" pitchFamily="18" charset="0"/>
              <a:ea typeface="Constantia" pitchFamily="18" charset="0"/>
              <a:cs typeface="Constantia" pitchFamily="18" charset="0"/>
              <a:sym typeface="Constantia" pitchFamily="18" charset="0"/>
            </a:endParaRPr>
          </a:p>
          <a:p>
            <a:pPr marL="457200" lvl="2">
              <a:defRPr/>
            </a:pPr>
            <a:r>
              <a:rPr lang="en-US" altLang="en-US" b="1" u="sng" dirty="0" smtClean="0">
                <a:latin typeface="Constantia" panose="02030602050306030303" pitchFamily="18" charset="0"/>
                <a:ea typeface="Constantia" pitchFamily="18" charset="0"/>
                <a:cs typeface="Constantia" pitchFamily="18" charset="0"/>
                <a:sym typeface="Constantia" pitchFamily="18" charset="0"/>
              </a:rPr>
              <a:t>Gemtuzumab </a:t>
            </a:r>
            <a:r>
              <a:rPr lang="en-US" altLang="en-US" b="1" u="sng" dirty="0">
                <a:latin typeface="Constantia" panose="02030602050306030303" pitchFamily="18" charset="0"/>
                <a:ea typeface="Constantia" pitchFamily="18" charset="0"/>
                <a:cs typeface="Constantia" pitchFamily="18" charset="0"/>
                <a:sym typeface="Constantia" pitchFamily="18" charset="0"/>
              </a:rPr>
              <a:t>ozogamicin may be used in combination with daunorubicin and cytarabine for adults with newly-diagnosed AML, or as a stand-alone treatment for certain adult and pediatric </a:t>
            </a:r>
            <a:r>
              <a:rPr lang="en-US" altLang="en-US" b="1" u="sng" dirty="0" smtClean="0">
                <a:latin typeface="Constantia" panose="02030602050306030303" pitchFamily="18" charset="0"/>
                <a:ea typeface="Constantia" pitchFamily="18" charset="0"/>
                <a:cs typeface="Constantia" pitchFamily="18" charset="0"/>
                <a:sym typeface="Constantia" pitchFamily="18" charset="0"/>
              </a:rPr>
              <a:t>patients</a:t>
            </a:r>
          </a:p>
          <a:p>
            <a:pPr marL="457200" lvl="2">
              <a:defRPr/>
            </a:pPr>
            <a:endParaRPr lang="en-US" altLang="en-US" b="1" u="sng" dirty="0">
              <a:latin typeface="Constantia" pitchFamily="18" charset="0"/>
              <a:ea typeface="Constantia" pitchFamily="18" charset="0"/>
              <a:cs typeface="Constantia" pitchFamily="18" charset="0"/>
              <a:sym typeface="Constantia" pitchFamily="18" charset="0"/>
            </a:endParaRPr>
          </a:p>
          <a:p>
            <a:pPr marL="971550" lvl="4" indent="-285750">
              <a:spcBef>
                <a:spcPts val="300"/>
              </a:spcBef>
              <a:buClr>
                <a:srgbClr val="0BD0D9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1600" b="1" i="1" dirty="0" smtClean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  <a:sym typeface="Constantia" panose="02030602050306030303" pitchFamily="18" charset="0"/>
              </a:rPr>
              <a:t>Humanized monoclonal antibody-drug conjugate. Attached to a cytotoxic agent. </a:t>
            </a:r>
          </a:p>
          <a:p>
            <a:pPr marL="971550" lvl="4" indent="-285750">
              <a:spcBef>
                <a:spcPts val="300"/>
              </a:spcBef>
              <a:buClr>
                <a:srgbClr val="0BD0D9"/>
              </a:buClr>
              <a:buFont typeface="Arial" panose="020B0604020202020204" pitchFamily="34" charset="0"/>
              <a:buChar char="•"/>
              <a:defRPr/>
            </a:pPr>
            <a:endParaRPr lang="en-US" altLang="en-US" sz="1600" b="1" i="1" dirty="0">
              <a:latin typeface="Constantia" panose="02030602050306030303" pitchFamily="18" charset="0"/>
              <a:ea typeface="Constantia" panose="02030602050306030303" pitchFamily="18" charset="0"/>
              <a:cs typeface="Constantia" panose="02030602050306030303" pitchFamily="18" charset="0"/>
              <a:sym typeface="Constantia" panose="02030602050306030303" pitchFamily="18" charset="0"/>
            </a:endParaRPr>
          </a:p>
          <a:p>
            <a:pPr marL="971550" lvl="4" indent="-285750">
              <a:spcBef>
                <a:spcPts val="300"/>
              </a:spcBef>
              <a:buClr>
                <a:srgbClr val="0BD0D9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1600" b="1" i="1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  <a:sym typeface="Constantia" panose="02030602050306030303" pitchFamily="18" charset="0"/>
              </a:rPr>
              <a:t>Infusion </a:t>
            </a:r>
            <a:r>
              <a:rPr lang="en-US" altLang="en-US" sz="1600" b="1" i="1" dirty="0" smtClean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  <a:sym typeface="Constantia" panose="02030602050306030303" pitchFamily="18" charset="0"/>
              </a:rPr>
              <a:t>rxns: yes. Can cause anaphylaxis. Pre-med and monitor during and at   least 1 hours post infusion</a:t>
            </a:r>
            <a:endParaRPr lang="en-US" altLang="en-US" sz="1600" b="1" i="1" dirty="0">
              <a:latin typeface="Constantia" panose="02030602050306030303" pitchFamily="18" charset="0"/>
              <a:ea typeface="Constantia" panose="02030602050306030303" pitchFamily="18" charset="0"/>
              <a:cs typeface="Constantia" panose="02030602050306030303" pitchFamily="18" charset="0"/>
              <a:sym typeface="Constantia" panose="02030602050306030303" pitchFamily="18" charset="0"/>
            </a:endParaRPr>
          </a:p>
          <a:p>
            <a:pPr marL="971550" lvl="4" indent="-285750">
              <a:spcBef>
                <a:spcPts val="300"/>
              </a:spcBef>
              <a:buClr>
                <a:srgbClr val="0BD0D9"/>
              </a:buClr>
              <a:buFont typeface="Arial" panose="020B0604020202020204" pitchFamily="34" charset="0"/>
              <a:buChar char="•"/>
              <a:defRPr/>
            </a:pPr>
            <a:endParaRPr lang="en-US" altLang="en-US" sz="1600" b="1" i="1" dirty="0">
              <a:latin typeface="Constantia" panose="02030602050306030303" pitchFamily="18" charset="0"/>
              <a:ea typeface="Constantia" panose="02030602050306030303" pitchFamily="18" charset="0"/>
              <a:cs typeface="Constantia" panose="02030602050306030303" pitchFamily="18" charset="0"/>
              <a:sym typeface="Constantia" panose="02030602050306030303" pitchFamily="18" charset="0"/>
            </a:endParaRPr>
          </a:p>
          <a:p>
            <a:pPr marL="971550" lvl="4" indent="-285750">
              <a:spcBef>
                <a:spcPts val="300"/>
              </a:spcBef>
              <a:buClr>
                <a:srgbClr val="0BD0D9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1600" b="1" i="1" dirty="0" smtClean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  <a:sym typeface="Constantia" panose="02030602050306030303" pitchFamily="18" charset="0"/>
              </a:rPr>
              <a:t>Targets  CD33</a:t>
            </a:r>
            <a:endParaRPr lang="en-US" altLang="en-US" sz="1600" b="1" i="1" dirty="0">
              <a:latin typeface="Constantia" panose="02030602050306030303" pitchFamily="18" charset="0"/>
              <a:ea typeface="Constantia" panose="02030602050306030303" pitchFamily="18" charset="0"/>
              <a:cs typeface="Constantia" panose="02030602050306030303" pitchFamily="18" charset="0"/>
              <a:sym typeface="Constantia" panose="02030602050306030303" pitchFamily="18" charset="0"/>
            </a:endParaRPr>
          </a:p>
          <a:p>
            <a:pPr marL="971550" lvl="4" indent="-285750">
              <a:spcBef>
                <a:spcPts val="300"/>
              </a:spcBef>
              <a:buClr>
                <a:srgbClr val="0BD0D9"/>
              </a:buClr>
              <a:buFont typeface="Arial" panose="020B0604020202020204" pitchFamily="34" charset="0"/>
              <a:buChar char="•"/>
              <a:defRPr/>
            </a:pPr>
            <a:endParaRPr lang="en-US" altLang="en-US" sz="1600" b="1" i="1" dirty="0">
              <a:latin typeface="Constantia" panose="02030602050306030303" pitchFamily="18" charset="0"/>
              <a:ea typeface="Constantia" panose="02030602050306030303" pitchFamily="18" charset="0"/>
              <a:cs typeface="Constantia" panose="02030602050306030303" pitchFamily="18" charset="0"/>
              <a:sym typeface="Constantia" panose="02030602050306030303" pitchFamily="18" charset="0"/>
            </a:endParaRPr>
          </a:p>
          <a:p>
            <a:pPr marL="971550" lvl="4" indent="-285750">
              <a:spcBef>
                <a:spcPts val="300"/>
              </a:spcBef>
              <a:buClr>
                <a:srgbClr val="0BD0D9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1600" b="1" i="1" dirty="0" smtClean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  <a:sym typeface="Constantia" panose="02030602050306030303" pitchFamily="18" charset="0"/>
              </a:rPr>
              <a:t>Personalized to CD33 positive AML</a:t>
            </a:r>
            <a:endParaRPr lang="en-US" altLang="en-US" sz="1600" b="1" i="1" dirty="0">
              <a:latin typeface="Constantia" panose="02030602050306030303" pitchFamily="18" charset="0"/>
              <a:ea typeface="Constantia" panose="02030602050306030303" pitchFamily="18" charset="0"/>
              <a:cs typeface="Constantia" panose="02030602050306030303" pitchFamily="18" charset="0"/>
              <a:sym typeface="Constantia" panose="02030602050306030303" pitchFamily="18" charset="0"/>
            </a:endParaRPr>
          </a:p>
          <a:p>
            <a:pPr marL="971550" lvl="4" indent="-285750">
              <a:spcBef>
                <a:spcPts val="300"/>
              </a:spcBef>
              <a:buClr>
                <a:srgbClr val="0BD0D9"/>
              </a:buClr>
              <a:buFont typeface="Arial" panose="020B0604020202020204" pitchFamily="34" charset="0"/>
              <a:buChar char="•"/>
              <a:defRPr/>
            </a:pPr>
            <a:endParaRPr lang="en-US" altLang="en-US" sz="1600" b="1" i="1" dirty="0">
              <a:latin typeface="Constantia" panose="02030602050306030303" pitchFamily="18" charset="0"/>
              <a:ea typeface="Constantia" panose="02030602050306030303" pitchFamily="18" charset="0"/>
              <a:cs typeface="Constantia" panose="02030602050306030303" pitchFamily="18" charset="0"/>
              <a:sym typeface="Constantia" panose="02030602050306030303" pitchFamily="18" charset="0"/>
            </a:endParaRPr>
          </a:p>
          <a:p>
            <a:pPr marL="971550" lvl="4" indent="-285750">
              <a:spcBef>
                <a:spcPts val="300"/>
              </a:spcBef>
              <a:buClr>
                <a:srgbClr val="0BD0D9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1600" b="1" i="1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  <a:sym typeface="Constantia" panose="02030602050306030303" pitchFamily="18" charset="0"/>
              </a:rPr>
              <a:t>Side effects: Hepatotoxicty that can lead to </a:t>
            </a:r>
            <a:r>
              <a:rPr lang="en-US" altLang="en-US" sz="1600" b="1" i="1" dirty="0" smtClean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  <a:sym typeface="Constantia" panose="02030602050306030303" pitchFamily="18" charset="0"/>
              </a:rPr>
              <a:t>veno-occlusive disease, hemorrhage</a:t>
            </a:r>
            <a:r>
              <a:rPr lang="en-US" altLang="en-US" sz="1600" b="1" i="1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  <a:sym typeface="Constantia" panose="02030602050306030303" pitchFamily="18" charset="0"/>
              </a:rPr>
              <a:t>,</a:t>
            </a:r>
          </a:p>
          <a:p>
            <a:pPr marL="685800" lvl="4">
              <a:spcBef>
                <a:spcPts val="300"/>
              </a:spcBef>
              <a:buClr>
                <a:srgbClr val="0BD0D9"/>
              </a:buClr>
              <a:defRPr/>
            </a:pPr>
            <a:r>
              <a:rPr lang="en-US" altLang="en-US" sz="1600" b="1" i="1" dirty="0" smtClean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  <a:sym typeface="Constantia" panose="02030602050306030303" pitchFamily="18" charset="0"/>
              </a:rPr>
              <a:t>	infection</a:t>
            </a:r>
            <a:r>
              <a:rPr lang="en-US" altLang="en-US" sz="1600" b="1" i="1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  <a:sym typeface="Constantia" panose="02030602050306030303" pitchFamily="18" charset="0"/>
              </a:rPr>
              <a:t>, fever, nausea, vomiting, constipation, headache, </a:t>
            </a:r>
            <a:r>
              <a:rPr lang="en-US" altLang="en-US" sz="1600" b="1" i="1" dirty="0" smtClean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  <a:sym typeface="Constantia" panose="02030602050306030303" pitchFamily="18" charset="0"/>
              </a:rPr>
              <a:t>                                   	increased  AST and </a:t>
            </a:r>
            <a:r>
              <a:rPr lang="en-US" altLang="en-US" sz="1600" b="1" i="1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  <a:sym typeface="Constantia" panose="02030602050306030303" pitchFamily="18" charset="0"/>
              </a:rPr>
              <a:t>ALT, rash, and </a:t>
            </a:r>
            <a:r>
              <a:rPr lang="en-US" altLang="en-US" sz="1600" b="1" i="1" dirty="0" smtClean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  <a:sym typeface="Constantia" panose="02030602050306030303" pitchFamily="18" charset="0"/>
              </a:rPr>
              <a:t>mucositis</a:t>
            </a:r>
            <a:endParaRPr lang="en-US" altLang="en-US" b="1" i="1" dirty="0">
              <a:latin typeface="Constantia" pitchFamily="18" charset="0"/>
              <a:ea typeface="Constantia" pitchFamily="18" charset="0"/>
              <a:cs typeface="Constantia" pitchFamily="18" charset="0"/>
              <a:sym typeface="Constantia" pitchFamily="18" charset="0"/>
            </a:endParaRPr>
          </a:p>
        </p:txBody>
      </p:sp>
      <p:sp>
        <p:nvSpPr>
          <p:cNvPr id="6" name="Rectangle 7"/>
          <p:cNvSpPr txBox="1">
            <a:spLocks noChangeArrowheads="1"/>
          </p:cNvSpPr>
          <p:nvPr/>
        </p:nvSpPr>
        <p:spPr>
          <a:xfrm>
            <a:off x="419644" y="26865"/>
            <a:ext cx="8229600" cy="547687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200" b="1" u="sng" dirty="0">
                <a:solidFill>
                  <a:srgbClr val="FF0000"/>
                </a:solidFill>
                <a:latin typeface="Constantia" panose="02030602050306030303" pitchFamily="18" charset="0"/>
                <a:ea typeface="Constantia" pitchFamily="18" charset="0"/>
                <a:cs typeface="Constantia" pitchFamily="18" charset="0"/>
                <a:sym typeface="Constantia" pitchFamily="18" charset="0"/>
              </a:rPr>
              <a:t>gemtuzumab ozogamicin  Mylotarg</a:t>
            </a:r>
            <a:r>
              <a:rPr lang="en-US" altLang="en-US" sz="3200" b="1" u="sng" dirty="0" smtClean="0">
                <a:solidFill>
                  <a:srgbClr val="FF0000"/>
                </a:solidFill>
                <a:latin typeface="Constantia" panose="02030602050306030303" pitchFamily="18" charset="0"/>
                <a:ea typeface="Constantia" pitchFamily="18" charset="0"/>
                <a:cs typeface="Constantia" pitchFamily="18" charset="0"/>
                <a:sym typeface="Constantia" pitchFamily="18" charset="0"/>
              </a:rPr>
              <a:t>™</a:t>
            </a:r>
            <a:endParaRPr lang="en-US" altLang="en-US" u="sng" dirty="0" smtClean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5550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52400"/>
            <a:ext cx="9143999" cy="709108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04800" y="6356002"/>
            <a:ext cx="3352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www.rituxanhycela.com</a:t>
            </a:r>
            <a:endParaRPr lang="en-US" sz="1400" dirty="0"/>
          </a:p>
        </p:txBody>
      </p:sp>
      <p:sp>
        <p:nvSpPr>
          <p:cNvPr id="11" name="Rectangle 7"/>
          <p:cNvSpPr txBox="1">
            <a:spLocks noChangeArrowheads="1"/>
          </p:cNvSpPr>
          <p:nvPr/>
        </p:nvSpPr>
        <p:spPr>
          <a:xfrm>
            <a:off x="658812" y="441030"/>
            <a:ext cx="8229600" cy="46672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altLang="en-US" sz="3200" b="1" dirty="0" smtClean="0">
              <a:latin typeface="Constantia" panose="02030602050306030303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" y="1475547"/>
            <a:ext cx="9068888" cy="43627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2">
              <a:defRPr/>
            </a:pPr>
            <a:r>
              <a:rPr lang="en-US" altLang="en-US" b="1" u="sng" dirty="0">
                <a:solidFill>
                  <a:srgbClr val="FF0000"/>
                </a:solidFill>
                <a:latin typeface="Constantia" pitchFamily="18" charset="0"/>
                <a:ea typeface="Constantia" pitchFamily="18" charset="0"/>
                <a:cs typeface="Constantia" pitchFamily="18" charset="0"/>
                <a:sym typeface="Constantia" pitchFamily="18" charset="0"/>
              </a:rPr>
              <a:t>rituximab and hyaluronidase human RITUXAN HYCELA™ </a:t>
            </a:r>
            <a:r>
              <a:rPr lang="en-US" altLang="en-US" b="1" u="sng" dirty="0">
                <a:latin typeface="Constantia" pitchFamily="18" charset="0"/>
                <a:ea typeface="Constantia" pitchFamily="18" charset="0"/>
                <a:cs typeface="Constantia" pitchFamily="18" charset="0"/>
                <a:sym typeface="Constantia" pitchFamily="18" charset="0"/>
              </a:rPr>
              <a:t>Genentech (adult pts with follicular, diffuse large B-cell NHL and CLL; subcutaneous formulation)</a:t>
            </a:r>
          </a:p>
          <a:p>
            <a:pPr marL="971550" lvl="4" indent="-285750">
              <a:spcBef>
                <a:spcPts val="300"/>
              </a:spcBef>
              <a:buClr>
                <a:srgbClr val="0BD0D9"/>
              </a:buClr>
              <a:buFont typeface="Arial" panose="020B0604020202020204" pitchFamily="34" charset="0"/>
              <a:buChar char="•"/>
              <a:defRPr/>
            </a:pPr>
            <a:endParaRPr lang="en-US" altLang="en-US" sz="1600" b="1" i="1" dirty="0" smtClean="0">
              <a:latin typeface="Constantia" panose="02030602050306030303" pitchFamily="18" charset="0"/>
              <a:ea typeface="Constantia" panose="02030602050306030303" pitchFamily="18" charset="0"/>
              <a:cs typeface="Constantia" panose="02030602050306030303" pitchFamily="18" charset="0"/>
              <a:sym typeface="Constantia" panose="02030602050306030303" pitchFamily="18" charset="0"/>
            </a:endParaRPr>
          </a:p>
          <a:p>
            <a:pPr marL="971550" lvl="4" indent="-285750">
              <a:spcBef>
                <a:spcPts val="300"/>
              </a:spcBef>
              <a:buClr>
                <a:srgbClr val="0BD0D9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1600" b="1" i="1" dirty="0" smtClean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  <a:sym typeface="Constantia" panose="02030602050306030303" pitchFamily="18" charset="0"/>
              </a:rPr>
              <a:t>Monoclonal antibody or small molecule?</a:t>
            </a:r>
          </a:p>
          <a:p>
            <a:pPr marL="971550" lvl="4" indent="-285750">
              <a:spcBef>
                <a:spcPts val="300"/>
              </a:spcBef>
              <a:buClr>
                <a:srgbClr val="0BD0D9"/>
              </a:buClr>
              <a:buFont typeface="Arial" panose="020B0604020202020204" pitchFamily="34" charset="0"/>
              <a:buChar char="•"/>
              <a:defRPr/>
            </a:pPr>
            <a:endParaRPr lang="en-US" altLang="en-US" sz="1600" b="1" i="1" dirty="0">
              <a:latin typeface="Constantia" panose="02030602050306030303" pitchFamily="18" charset="0"/>
              <a:ea typeface="Constantia" panose="02030602050306030303" pitchFamily="18" charset="0"/>
              <a:cs typeface="Constantia" panose="02030602050306030303" pitchFamily="18" charset="0"/>
              <a:sym typeface="Constantia" panose="02030602050306030303" pitchFamily="18" charset="0"/>
            </a:endParaRPr>
          </a:p>
          <a:p>
            <a:pPr marL="971550" lvl="4" indent="-285750">
              <a:spcBef>
                <a:spcPts val="300"/>
              </a:spcBef>
              <a:buClr>
                <a:srgbClr val="0BD0D9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1600" b="1" i="1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  <a:sym typeface="Constantia" panose="02030602050306030303" pitchFamily="18" charset="0"/>
              </a:rPr>
              <a:t>Infusion rxns or drug/drug  drug/food interactions?</a:t>
            </a:r>
          </a:p>
          <a:p>
            <a:pPr marL="971550" lvl="4" indent="-285750">
              <a:spcBef>
                <a:spcPts val="300"/>
              </a:spcBef>
              <a:buClr>
                <a:srgbClr val="0BD0D9"/>
              </a:buClr>
              <a:buFont typeface="Arial" panose="020B0604020202020204" pitchFamily="34" charset="0"/>
              <a:buChar char="•"/>
              <a:defRPr/>
            </a:pPr>
            <a:endParaRPr lang="en-US" altLang="en-US" sz="1600" b="1" i="1" dirty="0">
              <a:latin typeface="Constantia" panose="02030602050306030303" pitchFamily="18" charset="0"/>
              <a:ea typeface="Constantia" panose="02030602050306030303" pitchFamily="18" charset="0"/>
              <a:cs typeface="Constantia" panose="02030602050306030303" pitchFamily="18" charset="0"/>
              <a:sym typeface="Constantia" panose="02030602050306030303" pitchFamily="18" charset="0"/>
            </a:endParaRPr>
          </a:p>
          <a:p>
            <a:pPr marL="971550" lvl="4" indent="-285750">
              <a:spcBef>
                <a:spcPts val="300"/>
              </a:spcBef>
              <a:buClr>
                <a:srgbClr val="0BD0D9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1600" b="1" i="1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  <a:sym typeface="Constantia" panose="02030602050306030303" pitchFamily="18" charset="0"/>
              </a:rPr>
              <a:t>Target?</a:t>
            </a:r>
          </a:p>
          <a:p>
            <a:pPr marL="971550" lvl="4" indent="-285750">
              <a:spcBef>
                <a:spcPts val="300"/>
              </a:spcBef>
              <a:buClr>
                <a:srgbClr val="0BD0D9"/>
              </a:buClr>
              <a:buFont typeface="Arial" panose="020B0604020202020204" pitchFamily="34" charset="0"/>
              <a:buChar char="•"/>
              <a:defRPr/>
            </a:pPr>
            <a:endParaRPr lang="en-US" altLang="en-US" sz="1600" b="1" i="1" dirty="0">
              <a:latin typeface="Constantia" panose="02030602050306030303" pitchFamily="18" charset="0"/>
              <a:ea typeface="Constantia" panose="02030602050306030303" pitchFamily="18" charset="0"/>
              <a:cs typeface="Constantia" panose="02030602050306030303" pitchFamily="18" charset="0"/>
              <a:sym typeface="Constantia" panose="02030602050306030303" pitchFamily="18" charset="0"/>
            </a:endParaRPr>
          </a:p>
          <a:p>
            <a:pPr marL="971550" lvl="4" indent="-285750">
              <a:spcBef>
                <a:spcPts val="300"/>
              </a:spcBef>
              <a:buClr>
                <a:srgbClr val="0BD0D9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1600" b="1" i="1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  <a:sym typeface="Constantia" panose="02030602050306030303" pitchFamily="18" charset="0"/>
              </a:rPr>
              <a:t>Personalized?</a:t>
            </a:r>
          </a:p>
          <a:p>
            <a:pPr marL="971550" lvl="4" indent="-285750">
              <a:spcBef>
                <a:spcPts val="300"/>
              </a:spcBef>
              <a:buClr>
                <a:srgbClr val="0BD0D9"/>
              </a:buClr>
              <a:buFont typeface="Arial" panose="020B0604020202020204" pitchFamily="34" charset="0"/>
              <a:buChar char="•"/>
              <a:defRPr/>
            </a:pPr>
            <a:endParaRPr lang="en-US" altLang="en-US" sz="1600" b="1" i="1" dirty="0">
              <a:latin typeface="Constantia" panose="02030602050306030303" pitchFamily="18" charset="0"/>
              <a:ea typeface="Constantia" panose="02030602050306030303" pitchFamily="18" charset="0"/>
              <a:cs typeface="Constantia" panose="02030602050306030303" pitchFamily="18" charset="0"/>
              <a:sym typeface="Constantia" panose="02030602050306030303" pitchFamily="18" charset="0"/>
            </a:endParaRPr>
          </a:p>
          <a:p>
            <a:pPr marL="971550" lvl="4" indent="-285750">
              <a:spcBef>
                <a:spcPts val="300"/>
              </a:spcBef>
              <a:buClr>
                <a:srgbClr val="0BD0D9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1600" b="1" i="1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  <a:sym typeface="Constantia" panose="02030602050306030303" pitchFamily="18" charset="0"/>
              </a:rPr>
              <a:t>Side effects?</a:t>
            </a:r>
            <a:endParaRPr lang="en-US" altLang="en-US" sz="1600" b="1" i="1" u="sng" dirty="0">
              <a:effectLst>
                <a:outerShdw blurRad="38100" dist="38100" dir="2700000" algn="tl">
                  <a:srgbClr val="C0C0C0"/>
                </a:outerShdw>
              </a:effectLst>
              <a:latin typeface="Constantia" panose="02030602050306030303" pitchFamily="18" charset="0"/>
              <a:ea typeface="Constantia" panose="02030602050306030303" pitchFamily="18" charset="0"/>
              <a:cs typeface="Constantia" panose="02030602050306030303" pitchFamily="18" charset="0"/>
              <a:sym typeface="Constantia" panose="02030602050306030303" pitchFamily="18" charset="0"/>
            </a:endParaRPr>
          </a:p>
          <a:p>
            <a:pPr>
              <a:defRPr/>
            </a:pPr>
            <a:endParaRPr lang="en-US" altLang="en-US" dirty="0"/>
          </a:p>
          <a:p>
            <a:pPr marL="971550" lvl="4" indent="-285750">
              <a:spcBef>
                <a:spcPts val="300"/>
              </a:spcBef>
              <a:buClr>
                <a:srgbClr val="0BD0D9"/>
              </a:buClr>
              <a:buFont typeface="Arial" panose="020B0604020202020204" pitchFamily="34" charset="0"/>
              <a:buChar char="•"/>
              <a:defRPr/>
            </a:pPr>
            <a:endParaRPr lang="en-US" altLang="en-US" b="1" i="1" dirty="0">
              <a:latin typeface="Constantia" pitchFamily="18" charset="0"/>
              <a:ea typeface="Constantia" pitchFamily="18" charset="0"/>
              <a:cs typeface="Constantia" pitchFamily="18" charset="0"/>
              <a:sym typeface="Constantia" pitchFamily="18" charset="0"/>
            </a:endParaRPr>
          </a:p>
        </p:txBody>
      </p:sp>
      <p:sp>
        <p:nvSpPr>
          <p:cNvPr id="6" name="Rectangle 7"/>
          <p:cNvSpPr txBox="1">
            <a:spLocks noChangeArrowheads="1"/>
          </p:cNvSpPr>
          <p:nvPr/>
        </p:nvSpPr>
        <p:spPr>
          <a:xfrm>
            <a:off x="403224" y="151089"/>
            <a:ext cx="8246020" cy="1020969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200" b="1" u="sng" dirty="0">
                <a:solidFill>
                  <a:srgbClr val="FF0000"/>
                </a:solidFill>
                <a:latin typeface="Constantia" pitchFamily="18" charset="0"/>
                <a:ea typeface="Constantia" pitchFamily="18" charset="0"/>
                <a:cs typeface="Constantia" pitchFamily="18" charset="0"/>
                <a:sym typeface="Constantia" pitchFamily="18" charset="0"/>
              </a:rPr>
              <a:t>rituximab and hyaluronidase human RITUXAN HYCELA™ </a:t>
            </a:r>
            <a:r>
              <a:rPr lang="en-US" altLang="en-US" sz="3200" b="1" u="sng" dirty="0" smtClean="0">
                <a:latin typeface="Constantia" panose="02030602050306030303" pitchFamily="18" charset="0"/>
                <a:ea typeface="Constantia" pitchFamily="18" charset="0"/>
                <a:cs typeface="Constantia" pitchFamily="18" charset="0"/>
                <a:sym typeface="Constantia" pitchFamily="18" charset="0"/>
              </a:rPr>
              <a:t> </a:t>
            </a:r>
            <a:r>
              <a:rPr lang="en-US" altLang="en-US" sz="3200" b="1" u="sng" dirty="0" smtClean="0">
                <a:solidFill>
                  <a:srgbClr val="FF0000"/>
                </a:solidFill>
                <a:latin typeface="Constantia" pitchFamily="18" charset="0"/>
                <a:ea typeface="Constantia" pitchFamily="18" charset="0"/>
                <a:cs typeface="Constantia" pitchFamily="18" charset="0"/>
                <a:sym typeface="Constantia" pitchFamily="18" charset="0"/>
              </a:rPr>
              <a:t>   </a:t>
            </a:r>
            <a:r>
              <a:rPr lang="en-US" altLang="en-US" sz="3200" b="1" u="sng" dirty="0" smtClean="0">
                <a:latin typeface="Constantia" pitchFamily="18" charset="0"/>
                <a:ea typeface="Constantia" pitchFamily="18" charset="0"/>
                <a:cs typeface="Constantia" pitchFamily="18" charset="0"/>
                <a:sym typeface="Constantia" pitchFamily="18" charset="0"/>
              </a:rPr>
              <a:t> </a:t>
            </a:r>
            <a:endParaRPr lang="en-US" altLang="en-US" dirty="0" smtClean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8354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52400"/>
            <a:ext cx="9143999" cy="709108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04800" y="6356002"/>
            <a:ext cx="3352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www.rituxanhycela.com</a:t>
            </a:r>
            <a:endParaRPr lang="en-US" sz="1400" dirty="0"/>
          </a:p>
        </p:txBody>
      </p:sp>
      <p:sp>
        <p:nvSpPr>
          <p:cNvPr id="11" name="Rectangle 7"/>
          <p:cNvSpPr txBox="1">
            <a:spLocks noChangeArrowheads="1"/>
          </p:cNvSpPr>
          <p:nvPr/>
        </p:nvSpPr>
        <p:spPr>
          <a:xfrm>
            <a:off x="658812" y="441030"/>
            <a:ext cx="8229600" cy="46672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altLang="en-US" sz="3200" b="1" dirty="0" smtClean="0">
              <a:latin typeface="Constantia" panose="02030602050306030303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76200" y="868569"/>
            <a:ext cx="9068888" cy="64017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2">
              <a:defRPr/>
            </a:pPr>
            <a:r>
              <a:rPr lang="en-US" altLang="en-US" b="1" u="sng" dirty="0">
                <a:solidFill>
                  <a:srgbClr val="FF0000"/>
                </a:solidFill>
                <a:latin typeface="Constantia" pitchFamily="18" charset="0"/>
                <a:ea typeface="Constantia" pitchFamily="18" charset="0"/>
                <a:cs typeface="Constantia" pitchFamily="18" charset="0"/>
                <a:sym typeface="Constantia" pitchFamily="18" charset="0"/>
              </a:rPr>
              <a:t>rituximab and hyaluronidase human RITUXAN HYCELA™ </a:t>
            </a:r>
            <a:r>
              <a:rPr lang="en-US" altLang="en-US" b="1" u="sng" dirty="0">
                <a:latin typeface="Constantia" pitchFamily="18" charset="0"/>
                <a:ea typeface="Constantia" pitchFamily="18" charset="0"/>
                <a:cs typeface="Constantia" pitchFamily="18" charset="0"/>
                <a:sym typeface="Constantia" pitchFamily="18" charset="0"/>
              </a:rPr>
              <a:t>Genentech (adult pts with </a:t>
            </a:r>
            <a:r>
              <a:rPr lang="en-US" altLang="en-US" b="1" u="sng" dirty="0" smtClean="0">
                <a:latin typeface="Constantia" pitchFamily="18" charset="0"/>
                <a:ea typeface="Constantia" pitchFamily="18" charset="0"/>
                <a:cs typeface="Constantia" pitchFamily="18" charset="0"/>
                <a:sym typeface="Constantia" pitchFamily="18" charset="0"/>
              </a:rPr>
              <a:t>follicular lymphoma, diffuse </a:t>
            </a:r>
            <a:r>
              <a:rPr lang="en-US" altLang="en-US" b="1" u="sng" dirty="0">
                <a:latin typeface="Constantia" pitchFamily="18" charset="0"/>
                <a:ea typeface="Constantia" pitchFamily="18" charset="0"/>
                <a:cs typeface="Constantia" pitchFamily="18" charset="0"/>
                <a:sym typeface="Constantia" pitchFamily="18" charset="0"/>
              </a:rPr>
              <a:t>large B-cell NHL and </a:t>
            </a:r>
            <a:r>
              <a:rPr lang="en-US" altLang="en-US" b="1" u="sng" dirty="0" smtClean="0">
                <a:latin typeface="Constantia" pitchFamily="18" charset="0"/>
                <a:ea typeface="Constantia" pitchFamily="18" charset="0"/>
                <a:cs typeface="Constantia" pitchFamily="18" charset="0"/>
                <a:sym typeface="Constantia" pitchFamily="18" charset="0"/>
              </a:rPr>
              <a:t>chronic lymphocytic lymphoma (CLL) ; only given after one full dose of IV rituximab successfully administered</a:t>
            </a:r>
          </a:p>
          <a:p>
            <a:pPr marL="971550" lvl="4" indent="-285750">
              <a:spcBef>
                <a:spcPts val="300"/>
              </a:spcBef>
              <a:buClr>
                <a:srgbClr val="0BD0D9"/>
              </a:buClr>
              <a:buFont typeface="Arial" panose="020B0604020202020204" pitchFamily="34" charset="0"/>
              <a:buChar char="•"/>
              <a:defRPr/>
            </a:pPr>
            <a:endParaRPr lang="en-US" altLang="en-US" sz="1600" b="1" i="1" dirty="0" smtClean="0">
              <a:latin typeface="Constantia" panose="02030602050306030303" pitchFamily="18" charset="0"/>
              <a:ea typeface="Constantia" panose="02030602050306030303" pitchFamily="18" charset="0"/>
              <a:cs typeface="Constantia" panose="02030602050306030303" pitchFamily="18" charset="0"/>
              <a:sym typeface="Constantia" panose="02030602050306030303" pitchFamily="18" charset="0"/>
            </a:endParaRPr>
          </a:p>
          <a:p>
            <a:pPr marL="971550" lvl="4" indent="-285750">
              <a:spcBef>
                <a:spcPts val="300"/>
              </a:spcBef>
              <a:buClr>
                <a:srgbClr val="0BD0D9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1600" b="1" i="1" dirty="0" smtClean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  <a:sym typeface="Constantia" panose="02030602050306030303" pitchFamily="18" charset="0"/>
              </a:rPr>
              <a:t>Subcutaneous formulation of rituximab, a chimeric monoclonal antibody with hyaluronidase human used to increase dispersion and absorption  when given into abdomen</a:t>
            </a:r>
          </a:p>
          <a:p>
            <a:pPr marL="971550" lvl="4" indent="-285750">
              <a:spcBef>
                <a:spcPts val="300"/>
              </a:spcBef>
              <a:buClr>
                <a:srgbClr val="0BD0D9"/>
              </a:buClr>
              <a:buFont typeface="Arial" panose="020B0604020202020204" pitchFamily="34" charset="0"/>
              <a:buChar char="•"/>
              <a:defRPr/>
            </a:pPr>
            <a:endParaRPr lang="en-US" altLang="en-US" sz="1600" b="1" i="1" dirty="0">
              <a:latin typeface="Constantia" panose="02030602050306030303" pitchFamily="18" charset="0"/>
              <a:ea typeface="Constantia" panose="02030602050306030303" pitchFamily="18" charset="0"/>
              <a:cs typeface="Constantia" panose="02030602050306030303" pitchFamily="18" charset="0"/>
              <a:sym typeface="Constantia" panose="02030602050306030303" pitchFamily="18" charset="0"/>
            </a:endParaRPr>
          </a:p>
          <a:p>
            <a:pPr marL="971550" lvl="4" indent="-285750">
              <a:spcBef>
                <a:spcPts val="300"/>
              </a:spcBef>
              <a:buClr>
                <a:srgbClr val="0BD0D9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1600" b="1" i="1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  <a:sym typeface="Constantia" panose="02030602050306030303" pitchFamily="18" charset="0"/>
              </a:rPr>
              <a:t>Infusion </a:t>
            </a:r>
            <a:r>
              <a:rPr lang="en-US" altLang="en-US" sz="1600" b="1" i="1" dirty="0" smtClean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  <a:sym typeface="Constantia" panose="02030602050306030303" pitchFamily="18" charset="0"/>
              </a:rPr>
              <a:t>rxns systemic and local possible; given after one full day of IV rituximab; premedicate before each dose and observe 15 minutes following administration</a:t>
            </a:r>
          </a:p>
          <a:p>
            <a:pPr marL="971550" lvl="4" indent="-285750">
              <a:spcBef>
                <a:spcPts val="300"/>
              </a:spcBef>
              <a:buClr>
                <a:srgbClr val="0BD0D9"/>
              </a:buClr>
              <a:buFont typeface="Arial" panose="020B0604020202020204" pitchFamily="34" charset="0"/>
              <a:buChar char="•"/>
              <a:defRPr/>
            </a:pPr>
            <a:endParaRPr lang="en-US" altLang="en-US" sz="1600" b="1" i="1" dirty="0">
              <a:latin typeface="Constantia" panose="02030602050306030303" pitchFamily="18" charset="0"/>
              <a:ea typeface="Constantia" panose="02030602050306030303" pitchFamily="18" charset="0"/>
              <a:cs typeface="Constantia" panose="02030602050306030303" pitchFamily="18" charset="0"/>
              <a:sym typeface="Constantia" panose="02030602050306030303" pitchFamily="18" charset="0"/>
            </a:endParaRPr>
          </a:p>
          <a:p>
            <a:pPr marL="971550" lvl="4" indent="-285750">
              <a:spcBef>
                <a:spcPts val="300"/>
              </a:spcBef>
              <a:buClr>
                <a:srgbClr val="0BD0D9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1600" b="1" i="1" dirty="0" smtClean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  <a:sym typeface="Constantia" panose="02030602050306030303" pitchFamily="18" charset="0"/>
              </a:rPr>
              <a:t>Targets CD20</a:t>
            </a:r>
            <a:endParaRPr lang="en-US" altLang="en-US" sz="1600" b="1" i="1" dirty="0">
              <a:latin typeface="Constantia" panose="02030602050306030303" pitchFamily="18" charset="0"/>
              <a:ea typeface="Constantia" panose="02030602050306030303" pitchFamily="18" charset="0"/>
              <a:cs typeface="Constantia" panose="02030602050306030303" pitchFamily="18" charset="0"/>
              <a:sym typeface="Constantia" panose="02030602050306030303" pitchFamily="18" charset="0"/>
            </a:endParaRPr>
          </a:p>
          <a:p>
            <a:pPr marL="971550" lvl="4" indent="-285750">
              <a:spcBef>
                <a:spcPts val="300"/>
              </a:spcBef>
              <a:buClr>
                <a:srgbClr val="0BD0D9"/>
              </a:buClr>
              <a:buFont typeface="Arial" panose="020B0604020202020204" pitchFamily="34" charset="0"/>
              <a:buChar char="•"/>
              <a:defRPr/>
            </a:pPr>
            <a:endParaRPr lang="en-US" altLang="en-US" sz="1600" b="1" i="1" dirty="0">
              <a:latin typeface="Constantia" panose="02030602050306030303" pitchFamily="18" charset="0"/>
              <a:ea typeface="Constantia" panose="02030602050306030303" pitchFamily="18" charset="0"/>
              <a:cs typeface="Constantia" panose="02030602050306030303" pitchFamily="18" charset="0"/>
              <a:sym typeface="Constantia" panose="02030602050306030303" pitchFamily="18" charset="0"/>
            </a:endParaRPr>
          </a:p>
          <a:p>
            <a:pPr marL="971550" lvl="4" indent="-285750">
              <a:spcBef>
                <a:spcPts val="300"/>
              </a:spcBef>
              <a:buClr>
                <a:srgbClr val="0BD0D9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1600" b="1" i="1" dirty="0" smtClean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  <a:sym typeface="Constantia" panose="02030602050306030303" pitchFamily="18" charset="0"/>
              </a:rPr>
              <a:t>Not personalized</a:t>
            </a:r>
            <a:endParaRPr lang="en-US" altLang="en-US" sz="1600" b="1" i="1" dirty="0">
              <a:latin typeface="Constantia" panose="02030602050306030303" pitchFamily="18" charset="0"/>
              <a:ea typeface="Constantia" panose="02030602050306030303" pitchFamily="18" charset="0"/>
              <a:cs typeface="Constantia" panose="02030602050306030303" pitchFamily="18" charset="0"/>
              <a:sym typeface="Constantia" panose="02030602050306030303" pitchFamily="18" charset="0"/>
            </a:endParaRPr>
          </a:p>
          <a:p>
            <a:pPr marL="971550" lvl="4" indent="-285750">
              <a:spcBef>
                <a:spcPts val="300"/>
              </a:spcBef>
              <a:buClr>
                <a:srgbClr val="0BD0D9"/>
              </a:buClr>
              <a:buFont typeface="Arial" panose="020B0604020202020204" pitchFamily="34" charset="0"/>
              <a:buChar char="•"/>
              <a:defRPr/>
            </a:pPr>
            <a:endParaRPr lang="en-US" altLang="en-US" sz="1600" b="1" i="1" dirty="0">
              <a:latin typeface="Constantia" panose="02030602050306030303" pitchFamily="18" charset="0"/>
              <a:ea typeface="Constantia" panose="02030602050306030303" pitchFamily="18" charset="0"/>
              <a:cs typeface="Constantia" panose="02030602050306030303" pitchFamily="18" charset="0"/>
              <a:sym typeface="Constantia" panose="02030602050306030303" pitchFamily="18" charset="0"/>
            </a:endParaRPr>
          </a:p>
          <a:p>
            <a:pPr marL="971550" lvl="4" indent="-285750">
              <a:spcBef>
                <a:spcPts val="300"/>
              </a:spcBef>
              <a:buClr>
                <a:srgbClr val="0BD0D9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1600" b="1" i="1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  <a:sym typeface="Constantia" panose="02030602050306030303" pitchFamily="18" charset="0"/>
              </a:rPr>
              <a:t>Side </a:t>
            </a:r>
            <a:r>
              <a:rPr lang="en-US" altLang="en-US" sz="1600" b="1" i="1" dirty="0" smtClean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  <a:sym typeface="Constantia" panose="02030602050306030303" pitchFamily="18" charset="0"/>
              </a:rPr>
              <a:t>effects: Local cutaneous rxns, </a:t>
            </a:r>
            <a:r>
              <a:rPr lang="en-US" altLang="en-US" sz="1600" b="1" i="1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  <a:sym typeface="Constantia" panose="02030602050306030303" pitchFamily="18" charset="0"/>
              </a:rPr>
              <a:t>severe </a:t>
            </a:r>
            <a:r>
              <a:rPr lang="en-US" altLang="en-US" sz="1600" b="1" i="1" dirty="0" smtClean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  <a:sym typeface="Constantia" panose="02030602050306030303" pitchFamily="18" charset="0"/>
              </a:rPr>
              <a:t>mucocutaneous  tumor lysis syndrome, cardiovascular effects, infections, renal toxicity, bowel obstruction/perforation, neutropenia, thrombocytopenia, N/V, HBV reactivation, progressive                                          multifocal leukoencephalopathy       </a:t>
            </a:r>
          </a:p>
          <a:p>
            <a:pPr marL="971550" lvl="4" indent="-285750">
              <a:spcBef>
                <a:spcPts val="300"/>
              </a:spcBef>
              <a:buClr>
                <a:srgbClr val="0BD0D9"/>
              </a:buClr>
              <a:buFont typeface="Arial" panose="020B0604020202020204" pitchFamily="34" charset="0"/>
              <a:buChar char="•"/>
              <a:defRPr/>
            </a:pPr>
            <a:endParaRPr lang="en-US" altLang="en-US" sz="1600" b="1" i="1" u="sng" dirty="0">
              <a:effectLst>
                <a:outerShdw blurRad="38100" dist="38100" dir="2700000" algn="tl">
                  <a:srgbClr val="C0C0C0"/>
                </a:outerShdw>
              </a:effectLst>
              <a:latin typeface="Constantia" panose="02030602050306030303" pitchFamily="18" charset="0"/>
              <a:ea typeface="Constantia" panose="02030602050306030303" pitchFamily="18" charset="0"/>
              <a:cs typeface="Constantia" panose="02030602050306030303" pitchFamily="18" charset="0"/>
              <a:sym typeface="Constantia" panose="02030602050306030303" pitchFamily="18" charset="0"/>
            </a:endParaRPr>
          </a:p>
          <a:p>
            <a:pPr>
              <a:defRPr/>
            </a:pPr>
            <a:endParaRPr lang="en-US" altLang="en-US" dirty="0"/>
          </a:p>
          <a:p>
            <a:pPr marL="971550" lvl="4" indent="-285750">
              <a:spcBef>
                <a:spcPts val="300"/>
              </a:spcBef>
              <a:buClr>
                <a:srgbClr val="0BD0D9"/>
              </a:buClr>
              <a:buFont typeface="Arial" panose="020B0604020202020204" pitchFamily="34" charset="0"/>
              <a:buChar char="•"/>
              <a:defRPr/>
            </a:pPr>
            <a:endParaRPr lang="en-US" altLang="en-US" b="1" i="1" dirty="0">
              <a:latin typeface="Constantia" pitchFamily="18" charset="0"/>
              <a:ea typeface="Constantia" pitchFamily="18" charset="0"/>
              <a:cs typeface="Constantia" pitchFamily="18" charset="0"/>
              <a:sym typeface="Constantia" pitchFamily="18" charset="0"/>
            </a:endParaRPr>
          </a:p>
        </p:txBody>
      </p:sp>
      <p:sp>
        <p:nvSpPr>
          <p:cNvPr id="6" name="Rectangle 7"/>
          <p:cNvSpPr txBox="1">
            <a:spLocks noChangeArrowheads="1"/>
          </p:cNvSpPr>
          <p:nvPr/>
        </p:nvSpPr>
        <p:spPr>
          <a:xfrm>
            <a:off x="403224" y="-217834"/>
            <a:ext cx="8246020" cy="1020969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200" b="1" u="sng" dirty="0">
                <a:solidFill>
                  <a:srgbClr val="FF0000"/>
                </a:solidFill>
                <a:latin typeface="Constantia" pitchFamily="18" charset="0"/>
                <a:ea typeface="Constantia" pitchFamily="18" charset="0"/>
                <a:cs typeface="Constantia" pitchFamily="18" charset="0"/>
                <a:sym typeface="Constantia" pitchFamily="18" charset="0"/>
              </a:rPr>
              <a:t>rituximab and hyaluronidase human RITUXAN HYCELA™ </a:t>
            </a:r>
            <a:r>
              <a:rPr lang="en-US" altLang="en-US" sz="3200" b="1" u="sng" dirty="0" smtClean="0">
                <a:latin typeface="Constantia" panose="02030602050306030303" pitchFamily="18" charset="0"/>
                <a:ea typeface="Constantia" pitchFamily="18" charset="0"/>
                <a:cs typeface="Constantia" pitchFamily="18" charset="0"/>
                <a:sym typeface="Constantia" pitchFamily="18" charset="0"/>
              </a:rPr>
              <a:t> </a:t>
            </a:r>
            <a:r>
              <a:rPr lang="en-US" altLang="en-US" sz="3200" b="1" u="sng" dirty="0" smtClean="0">
                <a:solidFill>
                  <a:srgbClr val="FF0000"/>
                </a:solidFill>
                <a:latin typeface="Constantia" pitchFamily="18" charset="0"/>
                <a:ea typeface="Constantia" pitchFamily="18" charset="0"/>
                <a:cs typeface="Constantia" pitchFamily="18" charset="0"/>
                <a:sym typeface="Constantia" pitchFamily="18" charset="0"/>
              </a:rPr>
              <a:t>   </a:t>
            </a:r>
            <a:r>
              <a:rPr lang="en-US" altLang="en-US" sz="3200" b="1" u="sng" dirty="0" smtClean="0">
                <a:latin typeface="Constantia" pitchFamily="18" charset="0"/>
                <a:ea typeface="Constantia" pitchFamily="18" charset="0"/>
                <a:cs typeface="Constantia" pitchFamily="18" charset="0"/>
                <a:sym typeface="Constantia" pitchFamily="18" charset="0"/>
              </a:rPr>
              <a:t> </a:t>
            </a:r>
            <a:endParaRPr lang="en-US" altLang="en-US" dirty="0" smtClean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8529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6" y="69669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2613" y="366692"/>
            <a:ext cx="87510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accent1"/>
                </a:solidFill>
                <a:latin typeface="Helvetica"/>
                <a:cs typeface="Helvetica"/>
              </a:rPr>
              <a:t>Progress in Cancer Therapy 2017</a:t>
            </a:r>
            <a:endParaRPr lang="en-US" sz="4000" b="1" dirty="0">
              <a:solidFill>
                <a:schemeClr val="accent1"/>
              </a:solidFill>
              <a:latin typeface="Helvetica"/>
              <a:cs typeface="Helvetic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" y="1703768"/>
            <a:ext cx="8774973" cy="5154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4537" lvl="1" indent="-342900" defTabSz="904875">
              <a:lnSpc>
                <a:spcPct val="80000"/>
              </a:lnSpc>
              <a:spcBef>
                <a:spcPts val="400"/>
              </a:spcBef>
              <a:buClr>
                <a:srgbClr val="0F6FC6"/>
              </a:buClr>
              <a:buSzPct val="85000"/>
              <a:buFont typeface="Arial" panose="020B0604020202020204" pitchFamily="34" charset="0"/>
              <a:buChar char="•"/>
              <a:defRPr/>
            </a:pPr>
            <a:endParaRPr lang="en-US" altLang="en-US" sz="2400" b="1" dirty="0" smtClean="0">
              <a:latin typeface="Constantia" pitchFamily="18" charset="0"/>
              <a:ea typeface="Constantia" pitchFamily="18" charset="0"/>
              <a:cs typeface="Constantia" pitchFamily="18" charset="0"/>
              <a:sym typeface="Constantia" pitchFamily="18" charset="0"/>
            </a:endParaRPr>
          </a:p>
          <a:p>
            <a:pPr marL="744537" lvl="1" indent="-342900" defTabSz="904875">
              <a:lnSpc>
                <a:spcPct val="80000"/>
              </a:lnSpc>
              <a:spcBef>
                <a:spcPts val="400"/>
              </a:spcBef>
              <a:buClr>
                <a:srgbClr val="0F6FC6"/>
              </a:buClr>
              <a:buSzPct val="85000"/>
              <a:buFont typeface="Arial" panose="020B0604020202020204" pitchFamily="34" charset="0"/>
              <a:buChar char="•"/>
              <a:defRPr/>
            </a:pPr>
            <a:r>
              <a:rPr lang="en-US" altLang="en-US" sz="2400" b="1" dirty="0" smtClean="0">
                <a:latin typeface="Constantia" pitchFamily="18" charset="0"/>
                <a:ea typeface="Constantia" pitchFamily="18" charset="0"/>
                <a:cs typeface="Constantia" pitchFamily="18" charset="0"/>
                <a:sym typeface="Constantia" pitchFamily="18" charset="0"/>
              </a:rPr>
              <a:t>New FDA Approved Cancer Treatment Agent Indications (thus far)</a:t>
            </a:r>
          </a:p>
          <a:p>
            <a:pPr marL="744537" lvl="1" indent="-342900" defTabSz="904875">
              <a:lnSpc>
                <a:spcPct val="80000"/>
              </a:lnSpc>
              <a:spcBef>
                <a:spcPts val="400"/>
              </a:spcBef>
              <a:buClr>
                <a:srgbClr val="0F6FC6"/>
              </a:buClr>
              <a:buSzPct val="85000"/>
              <a:buFont typeface="Arial" panose="020B0604020202020204" pitchFamily="34" charset="0"/>
              <a:buChar char="•"/>
              <a:defRPr/>
            </a:pPr>
            <a:endParaRPr lang="en-US" altLang="en-US" sz="2400" b="1" dirty="0" smtClean="0">
              <a:latin typeface="Constantia" pitchFamily="18" charset="0"/>
              <a:ea typeface="Constantia" pitchFamily="18" charset="0"/>
              <a:cs typeface="Constantia" pitchFamily="18" charset="0"/>
              <a:sym typeface="Constantia" pitchFamily="18" charset="0"/>
            </a:endParaRPr>
          </a:p>
          <a:p>
            <a:pPr marL="1201737" lvl="2" indent="-342900" defTabSz="904875">
              <a:lnSpc>
                <a:spcPct val="80000"/>
              </a:lnSpc>
              <a:spcBef>
                <a:spcPts val="400"/>
              </a:spcBef>
              <a:buClr>
                <a:srgbClr val="0F6FC6"/>
              </a:buClr>
              <a:buSzPct val="85000"/>
              <a:buFont typeface="Arial" panose="020B0604020202020204" pitchFamily="34" charset="0"/>
              <a:buChar char="•"/>
              <a:defRPr/>
            </a:pPr>
            <a:r>
              <a:rPr lang="en-US" altLang="en-US" sz="2400" b="1" dirty="0" smtClean="0">
                <a:latin typeface="Constantia" pitchFamily="18" charset="0"/>
                <a:ea typeface="Constantia" pitchFamily="18" charset="0"/>
                <a:cs typeface="Constantia" pitchFamily="18" charset="0"/>
                <a:sym typeface="Constantia" pitchFamily="18" charset="0"/>
              </a:rPr>
              <a:t>13 drugs with 17 new indications</a:t>
            </a:r>
          </a:p>
          <a:p>
            <a:pPr marL="1201737" lvl="2" indent="-342900" defTabSz="904875">
              <a:lnSpc>
                <a:spcPct val="80000"/>
              </a:lnSpc>
              <a:spcBef>
                <a:spcPts val="400"/>
              </a:spcBef>
              <a:buClr>
                <a:srgbClr val="0F6FC6"/>
              </a:buClr>
              <a:buSzPct val="85000"/>
              <a:buFont typeface="Arial" panose="020B0604020202020204" pitchFamily="34" charset="0"/>
              <a:buChar char="•"/>
              <a:defRPr/>
            </a:pPr>
            <a:endParaRPr lang="en-US" altLang="en-US" sz="2400" b="1" dirty="0" smtClean="0">
              <a:latin typeface="Constantia" pitchFamily="18" charset="0"/>
              <a:ea typeface="Constantia" pitchFamily="18" charset="0"/>
              <a:cs typeface="Constantia" pitchFamily="18" charset="0"/>
              <a:sym typeface="Constantia" pitchFamily="18" charset="0"/>
            </a:endParaRPr>
          </a:p>
          <a:p>
            <a:pPr marL="1658937" lvl="3" indent="-342900" defTabSz="904875">
              <a:lnSpc>
                <a:spcPct val="80000"/>
              </a:lnSpc>
              <a:spcBef>
                <a:spcPts val="400"/>
              </a:spcBef>
              <a:buClr>
                <a:srgbClr val="0F6FC6"/>
              </a:buClr>
              <a:buSzPct val="85000"/>
              <a:buFont typeface="Arial" panose="020B0604020202020204" pitchFamily="34" charset="0"/>
              <a:buChar char="•"/>
              <a:defRPr/>
            </a:pPr>
            <a:r>
              <a:rPr lang="en-US" altLang="en-US" sz="2400" b="1" dirty="0" smtClean="0">
                <a:latin typeface="Constantia" pitchFamily="18" charset="0"/>
                <a:ea typeface="Constantia" pitchFamily="18" charset="0"/>
                <a:cs typeface="Constantia" pitchFamily="18" charset="0"/>
                <a:sym typeface="Constantia" pitchFamily="18" charset="0"/>
              </a:rPr>
              <a:t>13 solid tumor indications</a:t>
            </a:r>
          </a:p>
          <a:p>
            <a:pPr marL="1658937" lvl="3" indent="-342900" defTabSz="904875">
              <a:lnSpc>
                <a:spcPct val="80000"/>
              </a:lnSpc>
              <a:spcBef>
                <a:spcPts val="400"/>
              </a:spcBef>
              <a:buClr>
                <a:srgbClr val="0F6FC6"/>
              </a:buClr>
              <a:buSzPct val="85000"/>
              <a:buFont typeface="Arial" panose="020B0604020202020204" pitchFamily="34" charset="0"/>
              <a:buChar char="•"/>
              <a:defRPr/>
            </a:pPr>
            <a:endParaRPr lang="en-US" altLang="en-US" sz="2400" b="1" dirty="0" smtClean="0">
              <a:latin typeface="Constantia" pitchFamily="18" charset="0"/>
              <a:ea typeface="Constantia" pitchFamily="18" charset="0"/>
              <a:cs typeface="Constantia" pitchFamily="18" charset="0"/>
              <a:sym typeface="Constantia" pitchFamily="18" charset="0"/>
            </a:endParaRPr>
          </a:p>
          <a:p>
            <a:pPr marL="1658937" lvl="3" indent="-342900" defTabSz="904875">
              <a:lnSpc>
                <a:spcPct val="80000"/>
              </a:lnSpc>
              <a:spcBef>
                <a:spcPts val="400"/>
              </a:spcBef>
              <a:buClr>
                <a:srgbClr val="0F6FC6"/>
              </a:buClr>
              <a:buSzPct val="85000"/>
              <a:buFont typeface="Arial" panose="020B0604020202020204" pitchFamily="34" charset="0"/>
              <a:buChar char="•"/>
              <a:defRPr/>
            </a:pPr>
            <a:r>
              <a:rPr lang="en-US" altLang="en-US" sz="2400" b="1" dirty="0">
                <a:latin typeface="Constantia" pitchFamily="18" charset="0"/>
                <a:ea typeface="Constantia" pitchFamily="18" charset="0"/>
                <a:cs typeface="Constantia" pitchFamily="18" charset="0"/>
                <a:sym typeface="Constantia" pitchFamily="18" charset="0"/>
              </a:rPr>
              <a:t> </a:t>
            </a:r>
            <a:r>
              <a:rPr lang="en-US" altLang="en-US" sz="2400" b="1" dirty="0" smtClean="0">
                <a:latin typeface="Constantia" pitchFamily="18" charset="0"/>
                <a:ea typeface="Constantia" pitchFamily="18" charset="0"/>
                <a:cs typeface="Constantia" pitchFamily="18" charset="0"/>
                <a:sym typeface="Constantia" pitchFamily="18" charset="0"/>
              </a:rPr>
              <a:t>4 hematologic indications</a:t>
            </a:r>
          </a:p>
          <a:p>
            <a:pPr marL="1658937" lvl="3" indent="-342900" defTabSz="904875">
              <a:lnSpc>
                <a:spcPct val="80000"/>
              </a:lnSpc>
              <a:spcBef>
                <a:spcPts val="400"/>
              </a:spcBef>
              <a:buClr>
                <a:srgbClr val="0F6FC6"/>
              </a:buClr>
              <a:buSzPct val="85000"/>
              <a:buFont typeface="Arial" panose="020B0604020202020204" pitchFamily="34" charset="0"/>
              <a:buChar char="•"/>
              <a:defRPr/>
            </a:pPr>
            <a:endParaRPr lang="en-US" altLang="en-US" sz="2400" b="1" dirty="0">
              <a:latin typeface="Constantia" pitchFamily="18" charset="0"/>
              <a:ea typeface="Constantia" pitchFamily="18" charset="0"/>
              <a:cs typeface="Constantia" pitchFamily="18" charset="0"/>
              <a:sym typeface="Constantia" pitchFamily="18" charset="0"/>
            </a:endParaRPr>
          </a:p>
          <a:p>
            <a:pPr marL="1658937" lvl="3" indent="-342900" defTabSz="904875">
              <a:lnSpc>
                <a:spcPct val="80000"/>
              </a:lnSpc>
              <a:spcBef>
                <a:spcPts val="400"/>
              </a:spcBef>
              <a:buClr>
                <a:srgbClr val="0F6FC6"/>
              </a:buClr>
              <a:buSzPct val="85000"/>
              <a:buFont typeface="Arial" panose="020B0604020202020204" pitchFamily="34" charset="0"/>
              <a:buChar char="•"/>
              <a:defRPr/>
            </a:pPr>
            <a:endParaRPr lang="en-US" altLang="en-US" sz="2400" b="1" dirty="0" smtClean="0">
              <a:latin typeface="Constantia" pitchFamily="18" charset="0"/>
              <a:ea typeface="Constantia" pitchFamily="18" charset="0"/>
              <a:cs typeface="Constantia" pitchFamily="18" charset="0"/>
              <a:sym typeface="Constantia" pitchFamily="18" charset="0"/>
            </a:endParaRPr>
          </a:p>
          <a:p>
            <a:pPr marL="1658937" lvl="3" indent="-342900" defTabSz="904875">
              <a:lnSpc>
                <a:spcPct val="80000"/>
              </a:lnSpc>
              <a:spcBef>
                <a:spcPts val="400"/>
              </a:spcBef>
              <a:buClr>
                <a:srgbClr val="0F6FC6"/>
              </a:buClr>
              <a:buSzPct val="85000"/>
              <a:buFont typeface="Arial" panose="020B0604020202020204" pitchFamily="34" charset="0"/>
              <a:buChar char="•"/>
              <a:defRPr/>
            </a:pPr>
            <a:endParaRPr lang="en-US" altLang="en-US" sz="2400" b="1" dirty="0" smtClean="0">
              <a:latin typeface="Constantia" pitchFamily="18" charset="0"/>
              <a:ea typeface="Constantia" pitchFamily="18" charset="0"/>
              <a:cs typeface="Constantia" pitchFamily="18" charset="0"/>
              <a:sym typeface="Constantia" pitchFamily="18" charset="0"/>
            </a:endParaRPr>
          </a:p>
          <a:p>
            <a:pPr marL="1658937" lvl="3" indent="-342900" defTabSz="904875">
              <a:lnSpc>
                <a:spcPct val="80000"/>
              </a:lnSpc>
              <a:spcBef>
                <a:spcPts val="400"/>
              </a:spcBef>
              <a:buClr>
                <a:srgbClr val="0F6FC6"/>
              </a:buClr>
              <a:buSzPct val="85000"/>
              <a:buFont typeface="Arial" panose="020B0604020202020204" pitchFamily="34" charset="0"/>
              <a:buChar char="•"/>
              <a:defRPr/>
            </a:pPr>
            <a:endParaRPr lang="en-US" altLang="en-US" sz="2400" b="1" dirty="0" smtClean="0">
              <a:latin typeface="Constantia" pitchFamily="18" charset="0"/>
              <a:ea typeface="Constantia" pitchFamily="18" charset="0"/>
              <a:cs typeface="Constantia" pitchFamily="18" charset="0"/>
              <a:sym typeface="Constantia" pitchFamily="18" charset="0"/>
            </a:endParaRPr>
          </a:p>
          <a:p>
            <a:pPr marL="858837" lvl="3" defTabSz="904875">
              <a:lnSpc>
                <a:spcPct val="80000"/>
              </a:lnSpc>
              <a:spcBef>
                <a:spcPts val="400"/>
              </a:spcBef>
              <a:buClr>
                <a:srgbClr val="0F6FC6"/>
              </a:buClr>
              <a:buSzPct val="85000"/>
              <a:defRPr/>
            </a:pPr>
            <a:r>
              <a:rPr lang="en-US" altLang="en-US" sz="1000" u="sng" dirty="0" smtClean="0">
                <a:solidFill>
                  <a:srgbClr val="E2D700"/>
                </a:solidFill>
                <a:sym typeface="Helvetica" charset="0"/>
                <a:hlinkClick r:id="rId4"/>
              </a:rPr>
              <a:t>http</a:t>
            </a:r>
            <a:r>
              <a:rPr lang="en-US" altLang="en-US" sz="1000" u="sng" dirty="0">
                <a:solidFill>
                  <a:srgbClr val="E2D700"/>
                </a:solidFill>
                <a:sym typeface="Helvetica" charset="0"/>
                <a:hlinkClick r:id="rId4"/>
              </a:rPr>
              <a:t>://www.fda.gov/Drugs/InformationOnDrugs/ApprovedDrugs/ucm279174.htm</a:t>
            </a:r>
            <a:endParaRPr lang="en-US" altLang="en-US" sz="1000" dirty="0">
              <a:sym typeface="Helvetica" charset="0"/>
            </a:endParaRPr>
          </a:p>
          <a:p>
            <a:pPr marL="858837" lvl="3" defTabSz="904875">
              <a:lnSpc>
                <a:spcPct val="80000"/>
              </a:lnSpc>
              <a:spcBef>
                <a:spcPts val="400"/>
              </a:spcBef>
              <a:buClr>
                <a:srgbClr val="0F6FC6"/>
              </a:buClr>
              <a:buSzPct val="85000"/>
              <a:defRPr/>
            </a:pPr>
            <a:endParaRPr lang="en-US" altLang="en-US" sz="1700" b="1" dirty="0">
              <a:latin typeface="Constantia" pitchFamily="18" charset="0"/>
              <a:ea typeface="Constantia" pitchFamily="18" charset="0"/>
              <a:cs typeface="Constantia" pitchFamily="18" charset="0"/>
              <a:sym typeface="Constantia" pitchFamily="18" charset="0"/>
            </a:endParaRPr>
          </a:p>
          <a:p>
            <a:pPr marL="596900" lvl="1" indent="-195263" defTabSz="904875">
              <a:lnSpc>
                <a:spcPct val="80000"/>
              </a:lnSpc>
              <a:buClr>
                <a:srgbClr val="0BD0D9"/>
              </a:buClr>
              <a:defRPr/>
            </a:pPr>
            <a:endParaRPr lang="en-US" altLang="en-US" dirty="0">
              <a:sym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867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52400"/>
            <a:ext cx="9143999" cy="709108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04800" y="6356002"/>
            <a:ext cx="3352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www.vyxeos.com</a:t>
            </a:r>
            <a:endParaRPr lang="en-US" sz="1400" dirty="0"/>
          </a:p>
        </p:txBody>
      </p:sp>
      <p:sp>
        <p:nvSpPr>
          <p:cNvPr id="11" name="Rectangle 7"/>
          <p:cNvSpPr txBox="1">
            <a:spLocks noChangeArrowheads="1"/>
          </p:cNvSpPr>
          <p:nvPr/>
        </p:nvSpPr>
        <p:spPr>
          <a:xfrm>
            <a:off x="658812" y="441030"/>
            <a:ext cx="8229600" cy="46672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altLang="en-US" sz="3200" b="1" dirty="0" smtClean="0">
              <a:latin typeface="Constantia" panose="02030602050306030303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30479" y="1527576"/>
            <a:ext cx="9068888" cy="43550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2">
              <a:defRPr/>
            </a:pPr>
            <a:r>
              <a:rPr lang="en-US" altLang="en-US" b="1" u="sng" dirty="0">
                <a:solidFill>
                  <a:srgbClr val="FF0000"/>
                </a:solidFill>
                <a:latin typeface="Constantia" panose="02030602050306030303" pitchFamily="18" charset="0"/>
                <a:ea typeface="Constantia" pitchFamily="18" charset="0"/>
                <a:cs typeface="Constantia" pitchFamily="18" charset="0"/>
                <a:sym typeface="Constantia" pitchFamily="18" charset="0"/>
              </a:rPr>
              <a:t>liposome encapsulated combination of daunorubicin and cytarabine VYXEOS™ </a:t>
            </a:r>
            <a:r>
              <a:rPr lang="en-US" altLang="en-US" b="1" u="sng" dirty="0">
                <a:latin typeface="Constantia" panose="02030602050306030303" pitchFamily="18" charset="0"/>
                <a:ea typeface="Constantia" pitchFamily="18" charset="0"/>
                <a:cs typeface="Constantia" pitchFamily="18" charset="0"/>
                <a:sym typeface="Constantia" pitchFamily="18" charset="0"/>
              </a:rPr>
              <a:t>Jazz Pharmaceuticals (adults with newly diagnosed therapy related AML or AML with myelodysplasia related changes)</a:t>
            </a:r>
          </a:p>
          <a:p>
            <a:pPr marL="457200" lvl="2">
              <a:defRPr/>
            </a:pPr>
            <a:endParaRPr lang="en-US" altLang="en-US" b="1" u="sng" dirty="0">
              <a:latin typeface="Constantia" panose="02030602050306030303" pitchFamily="18" charset="0"/>
              <a:ea typeface="Constantia" pitchFamily="18" charset="0"/>
              <a:cs typeface="Constantia" pitchFamily="18" charset="0"/>
              <a:sym typeface="Constantia" pitchFamily="18" charset="0"/>
            </a:endParaRPr>
          </a:p>
          <a:p>
            <a:pPr marL="971550" lvl="4" indent="-285750">
              <a:spcBef>
                <a:spcPts val="300"/>
              </a:spcBef>
              <a:buClr>
                <a:srgbClr val="0BD0D9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1600" b="1" i="1" dirty="0" smtClean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  <a:sym typeface="Constantia" panose="02030602050306030303" pitchFamily="18" charset="0"/>
              </a:rPr>
              <a:t>Monoclonal antibody or small molecule?</a:t>
            </a:r>
          </a:p>
          <a:p>
            <a:pPr marL="971550" lvl="4" indent="-285750">
              <a:spcBef>
                <a:spcPts val="300"/>
              </a:spcBef>
              <a:buClr>
                <a:srgbClr val="0BD0D9"/>
              </a:buClr>
              <a:buFont typeface="Arial" panose="020B0604020202020204" pitchFamily="34" charset="0"/>
              <a:buChar char="•"/>
              <a:defRPr/>
            </a:pPr>
            <a:endParaRPr lang="en-US" altLang="en-US" sz="1600" b="1" i="1" dirty="0">
              <a:latin typeface="Constantia" panose="02030602050306030303" pitchFamily="18" charset="0"/>
              <a:ea typeface="Constantia" panose="02030602050306030303" pitchFamily="18" charset="0"/>
              <a:cs typeface="Constantia" panose="02030602050306030303" pitchFamily="18" charset="0"/>
              <a:sym typeface="Constantia" panose="02030602050306030303" pitchFamily="18" charset="0"/>
            </a:endParaRPr>
          </a:p>
          <a:p>
            <a:pPr marL="971550" lvl="4" indent="-285750">
              <a:spcBef>
                <a:spcPts val="300"/>
              </a:spcBef>
              <a:buClr>
                <a:srgbClr val="0BD0D9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1600" b="1" i="1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  <a:sym typeface="Constantia" panose="02030602050306030303" pitchFamily="18" charset="0"/>
              </a:rPr>
              <a:t>Infusion rxns or drug/drug  drug/food interactions?</a:t>
            </a:r>
          </a:p>
          <a:p>
            <a:pPr marL="971550" lvl="4" indent="-285750">
              <a:spcBef>
                <a:spcPts val="300"/>
              </a:spcBef>
              <a:buClr>
                <a:srgbClr val="0BD0D9"/>
              </a:buClr>
              <a:buFont typeface="Arial" panose="020B0604020202020204" pitchFamily="34" charset="0"/>
              <a:buChar char="•"/>
              <a:defRPr/>
            </a:pPr>
            <a:endParaRPr lang="en-US" altLang="en-US" sz="1600" b="1" i="1" dirty="0">
              <a:latin typeface="Constantia" panose="02030602050306030303" pitchFamily="18" charset="0"/>
              <a:ea typeface="Constantia" panose="02030602050306030303" pitchFamily="18" charset="0"/>
              <a:cs typeface="Constantia" panose="02030602050306030303" pitchFamily="18" charset="0"/>
              <a:sym typeface="Constantia" panose="02030602050306030303" pitchFamily="18" charset="0"/>
            </a:endParaRPr>
          </a:p>
          <a:p>
            <a:pPr marL="971550" lvl="4" indent="-285750">
              <a:spcBef>
                <a:spcPts val="300"/>
              </a:spcBef>
              <a:buClr>
                <a:srgbClr val="0BD0D9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1600" b="1" i="1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  <a:sym typeface="Constantia" panose="02030602050306030303" pitchFamily="18" charset="0"/>
              </a:rPr>
              <a:t>Target?</a:t>
            </a:r>
          </a:p>
          <a:p>
            <a:pPr marL="971550" lvl="4" indent="-285750">
              <a:spcBef>
                <a:spcPts val="300"/>
              </a:spcBef>
              <a:buClr>
                <a:srgbClr val="0BD0D9"/>
              </a:buClr>
              <a:buFont typeface="Arial" panose="020B0604020202020204" pitchFamily="34" charset="0"/>
              <a:buChar char="•"/>
              <a:defRPr/>
            </a:pPr>
            <a:endParaRPr lang="en-US" altLang="en-US" sz="1600" b="1" i="1" dirty="0">
              <a:latin typeface="Constantia" panose="02030602050306030303" pitchFamily="18" charset="0"/>
              <a:ea typeface="Constantia" panose="02030602050306030303" pitchFamily="18" charset="0"/>
              <a:cs typeface="Constantia" panose="02030602050306030303" pitchFamily="18" charset="0"/>
              <a:sym typeface="Constantia" panose="02030602050306030303" pitchFamily="18" charset="0"/>
            </a:endParaRPr>
          </a:p>
          <a:p>
            <a:pPr marL="971550" lvl="4" indent="-285750">
              <a:spcBef>
                <a:spcPts val="300"/>
              </a:spcBef>
              <a:buClr>
                <a:srgbClr val="0BD0D9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1600" b="1" i="1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  <a:sym typeface="Constantia" panose="02030602050306030303" pitchFamily="18" charset="0"/>
              </a:rPr>
              <a:t>Personalized?</a:t>
            </a:r>
          </a:p>
          <a:p>
            <a:pPr marL="971550" lvl="4" indent="-285750">
              <a:spcBef>
                <a:spcPts val="300"/>
              </a:spcBef>
              <a:buClr>
                <a:srgbClr val="0BD0D9"/>
              </a:buClr>
              <a:buFont typeface="Arial" panose="020B0604020202020204" pitchFamily="34" charset="0"/>
              <a:buChar char="•"/>
              <a:defRPr/>
            </a:pPr>
            <a:endParaRPr lang="en-US" altLang="en-US" sz="1600" b="1" i="1" dirty="0">
              <a:latin typeface="Constantia" panose="02030602050306030303" pitchFamily="18" charset="0"/>
              <a:ea typeface="Constantia" panose="02030602050306030303" pitchFamily="18" charset="0"/>
              <a:cs typeface="Constantia" panose="02030602050306030303" pitchFamily="18" charset="0"/>
              <a:sym typeface="Constantia" panose="02030602050306030303" pitchFamily="18" charset="0"/>
            </a:endParaRPr>
          </a:p>
          <a:p>
            <a:pPr marL="971550" lvl="4" indent="-285750">
              <a:spcBef>
                <a:spcPts val="300"/>
              </a:spcBef>
              <a:buClr>
                <a:srgbClr val="0BD0D9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1600" b="1" i="1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  <a:sym typeface="Constantia" panose="02030602050306030303" pitchFamily="18" charset="0"/>
              </a:rPr>
              <a:t>Side effects?</a:t>
            </a:r>
            <a:endParaRPr lang="en-US" altLang="en-US" sz="1600" b="1" i="1" u="sng" dirty="0">
              <a:effectLst>
                <a:outerShdw blurRad="38100" dist="38100" dir="2700000" algn="tl">
                  <a:srgbClr val="C0C0C0"/>
                </a:outerShdw>
              </a:effectLst>
              <a:latin typeface="Constantia" panose="02030602050306030303" pitchFamily="18" charset="0"/>
              <a:ea typeface="Constantia" panose="02030602050306030303" pitchFamily="18" charset="0"/>
              <a:cs typeface="Constantia" panose="02030602050306030303" pitchFamily="18" charset="0"/>
              <a:sym typeface="Constantia" panose="02030602050306030303" pitchFamily="18" charset="0"/>
            </a:endParaRPr>
          </a:p>
          <a:p>
            <a:pPr>
              <a:defRPr/>
            </a:pPr>
            <a:endParaRPr lang="en-US" altLang="en-US" dirty="0"/>
          </a:p>
          <a:p>
            <a:pPr marL="971550" lvl="4" indent="-285750">
              <a:spcBef>
                <a:spcPts val="300"/>
              </a:spcBef>
              <a:buClr>
                <a:srgbClr val="0BD0D9"/>
              </a:buClr>
              <a:buFont typeface="Arial" panose="020B0604020202020204" pitchFamily="34" charset="0"/>
              <a:buChar char="•"/>
              <a:defRPr/>
            </a:pPr>
            <a:endParaRPr lang="en-US" altLang="en-US" b="1" i="1" dirty="0">
              <a:latin typeface="Constantia" pitchFamily="18" charset="0"/>
              <a:ea typeface="Constantia" pitchFamily="18" charset="0"/>
              <a:cs typeface="Constantia" pitchFamily="18" charset="0"/>
              <a:sym typeface="Constantia" pitchFamily="18" charset="0"/>
            </a:endParaRPr>
          </a:p>
        </p:txBody>
      </p:sp>
      <p:sp>
        <p:nvSpPr>
          <p:cNvPr id="6" name="Rectangle 7"/>
          <p:cNvSpPr txBox="1">
            <a:spLocks noChangeArrowheads="1"/>
          </p:cNvSpPr>
          <p:nvPr/>
        </p:nvSpPr>
        <p:spPr>
          <a:xfrm>
            <a:off x="403224" y="151089"/>
            <a:ext cx="8246020" cy="1020969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200" b="1" u="sng" dirty="0">
                <a:solidFill>
                  <a:srgbClr val="FF0000"/>
                </a:solidFill>
                <a:latin typeface="Constantia" panose="02030602050306030303" pitchFamily="18" charset="0"/>
                <a:ea typeface="Constantia" pitchFamily="18" charset="0"/>
                <a:cs typeface="Constantia" pitchFamily="18" charset="0"/>
                <a:sym typeface="Constantia" pitchFamily="18" charset="0"/>
              </a:rPr>
              <a:t>liposome encapsulated combination of daunorubicin and cytarabine VYXEOS™ </a:t>
            </a:r>
            <a:r>
              <a:rPr lang="en-US" altLang="en-US" sz="3200" b="1" u="sng" dirty="0" smtClean="0">
                <a:solidFill>
                  <a:srgbClr val="FF0000"/>
                </a:solidFill>
                <a:latin typeface="Constantia" pitchFamily="18" charset="0"/>
                <a:ea typeface="Constantia" pitchFamily="18" charset="0"/>
                <a:cs typeface="Constantia" pitchFamily="18" charset="0"/>
                <a:sym typeface="Constantia" pitchFamily="18" charset="0"/>
              </a:rPr>
              <a:t> </a:t>
            </a:r>
            <a:r>
              <a:rPr lang="en-US" altLang="en-US" sz="3200" b="1" u="sng" dirty="0" smtClean="0">
                <a:latin typeface="Constantia" pitchFamily="18" charset="0"/>
                <a:ea typeface="Constantia" pitchFamily="18" charset="0"/>
                <a:cs typeface="Constantia" pitchFamily="18" charset="0"/>
                <a:sym typeface="Constantia" pitchFamily="18" charset="0"/>
              </a:rPr>
              <a:t> </a:t>
            </a:r>
            <a:endParaRPr lang="en-US" altLang="en-US" dirty="0" smtClean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8101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52400"/>
            <a:ext cx="9143999" cy="709108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04800" y="6356002"/>
            <a:ext cx="3352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www.vyxeos.com</a:t>
            </a:r>
            <a:endParaRPr lang="en-US" sz="1400" dirty="0"/>
          </a:p>
        </p:txBody>
      </p:sp>
      <p:sp>
        <p:nvSpPr>
          <p:cNvPr id="11" name="Rectangle 7"/>
          <p:cNvSpPr txBox="1">
            <a:spLocks noChangeArrowheads="1"/>
          </p:cNvSpPr>
          <p:nvPr/>
        </p:nvSpPr>
        <p:spPr>
          <a:xfrm>
            <a:off x="658812" y="441030"/>
            <a:ext cx="8229600" cy="46672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altLang="en-US" sz="3200" b="1" dirty="0" smtClean="0">
              <a:latin typeface="Constantia" panose="02030602050306030303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73106" y="1179864"/>
            <a:ext cx="9068888" cy="50629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2">
              <a:defRPr/>
            </a:pPr>
            <a:r>
              <a:rPr lang="en-US" altLang="en-US" b="1" u="sng" dirty="0">
                <a:solidFill>
                  <a:srgbClr val="FF0000"/>
                </a:solidFill>
                <a:latin typeface="Constantia" panose="02030602050306030303" pitchFamily="18" charset="0"/>
                <a:ea typeface="Constantia" pitchFamily="18" charset="0"/>
                <a:cs typeface="Constantia" pitchFamily="18" charset="0"/>
                <a:sym typeface="Constantia" pitchFamily="18" charset="0"/>
              </a:rPr>
              <a:t>liposome encapsulated combination of daunorubicin and cytarabine VYXEOS™ </a:t>
            </a:r>
            <a:r>
              <a:rPr lang="en-US" altLang="en-US" b="1" u="sng" dirty="0">
                <a:latin typeface="Constantia" panose="02030602050306030303" pitchFamily="18" charset="0"/>
                <a:ea typeface="Constantia" pitchFamily="18" charset="0"/>
                <a:cs typeface="Constantia" pitchFamily="18" charset="0"/>
                <a:sym typeface="Constantia" pitchFamily="18" charset="0"/>
              </a:rPr>
              <a:t>Jazz Pharmaceuticals (adults with newly diagnosed therapy related AML or AML with myelodysplasia related changes)</a:t>
            </a:r>
          </a:p>
          <a:p>
            <a:pPr marL="457200" lvl="2">
              <a:defRPr/>
            </a:pPr>
            <a:endParaRPr lang="en-US" altLang="en-US" b="1" u="sng" dirty="0">
              <a:latin typeface="Constantia" panose="02030602050306030303" pitchFamily="18" charset="0"/>
              <a:ea typeface="Constantia" pitchFamily="18" charset="0"/>
              <a:cs typeface="Constantia" pitchFamily="18" charset="0"/>
              <a:sym typeface="Constantia" pitchFamily="18" charset="0"/>
            </a:endParaRPr>
          </a:p>
          <a:p>
            <a:pPr marL="971550" lvl="4" indent="-285750">
              <a:spcBef>
                <a:spcPts val="300"/>
              </a:spcBef>
              <a:buClr>
                <a:srgbClr val="0BD0D9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1600" b="1" i="1" dirty="0" smtClean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  <a:sym typeface="Constantia" panose="02030602050306030303" pitchFamily="18" charset="0"/>
              </a:rPr>
              <a:t>Not a monoclonal antibody or small molecule; liposome encapsulated cytotoxic chemotherapy</a:t>
            </a:r>
          </a:p>
          <a:p>
            <a:pPr marL="971550" lvl="4" indent="-285750">
              <a:spcBef>
                <a:spcPts val="300"/>
              </a:spcBef>
              <a:buClr>
                <a:srgbClr val="0BD0D9"/>
              </a:buClr>
              <a:buFont typeface="Arial" panose="020B0604020202020204" pitchFamily="34" charset="0"/>
              <a:buChar char="•"/>
              <a:defRPr/>
            </a:pPr>
            <a:endParaRPr lang="en-US" altLang="en-US" sz="1600" b="1" i="1" dirty="0">
              <a:latin typeface="Constantia" panose="02030602050306030303" pitchFamily="18" charset="0"/>
              <a:ea typeface="Constantia" panose="02030602050306030303" pitchFamily="18" charset="0"/>
              <a:cs typeface="Constantia" panose="02030602050306030303" pitchFamily="18" charset="0"/>
              <a:sym typeface="Constantia" panose="02030602050306030303" pitchFamily="18" charset="0"/>
            </a:endParaRPr>
          </a:p>
          <a:p>
            <a:pPr marL="971550" lvl="4" indent="-285750">
              <a:spcBef>
                <a:spcPts val="300"/>
              </a:spcBef>
              <a:buClr>
                <a:srgbClr val="0BD0D9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1600" b="1" i="1" dirty="0" smtClean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  <a:sym typeface="Constantia" panose="02030602050306030303" pitchFamily="18" charset="0"/>
              </a:rPr>
              <a:t>Infusion </a:t>
            </a:r>
            <a:r>
              <a:rPr lang="en-US" altLang="en-US" sz="1600" b="1" i="1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  <a:sym typeface="Constantia" panose="02030602050306030303" pitchFamily="18" charset="0"/>
              </a:rPr>
              <a:t>rxns </a:t>
            </a:r>
            <a:r>
              <a:rPr lang="en-US" altLang="en-US" sz="1600" b="1" i="1" dirty="0" smtClean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  <a:sym typeface="Constantia" panose="02030602050306030303" pitchFamily="18" charset="0"/>
              </a:rPr>
              <a:t>possible; no premedication needed</a:t>
            </a:r>
          </a:p>
          <a:p>
            <a:pPr marL="971550" lvl="4" indent="-285750">
              <a:spcBef>
                <a:spcPts val="300"/>
              </a:spcBef>
              <a:buClr>
                <a:srgbClr val="0BD0D9"/>
              </a:buClr>
              <a:buFont typeface="Arial" panose="020B0604020202020204" pitchFamily="34" charset="0"/>
              <a:buChar char="•"/>
              <a:defRPr/>
            </a:pPr>
            <a:endParaRPr lang="en-US" altLang="en-US" sz="1600" b="1" i="1" dirty="0">
              <a:latin typeface="Constantia" panose="02030602050306030303" pitchFamily="18" charset="0"/>
              <a:ea typeface="Constantia" panose="02030602050306030303" pitchFamily="18" charset="0"/>
              <a:cs typeface="Constantia" panose="02030602050306030303" pitchFamily="18" charset="0"/>
              <a:sym typeface="Constantia" panose="02030602050306030303" pitchFamily="18" charset="0"/>
            </a:endParaRPr>
          </a:p>
          <a:p>
            <a:pPr marL="971550" lvl="4" indent="-285750">
              <a:spcBef>
                <a:spcPts val="300"/>
              </a:spcBef>
              <a:buClr>
                <a:srgbClr val="0BD0D9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1600" b="1" i="1" dirty="0" smtClean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  <a:sym typeface="Constantia" panose="02030602050306030303" pitchFamily="18" charset="0"/>
              </a:rPr>
              <a:t>Not targeted therapy or personalized</a:t>
            </a:r>
          </a:p>
          <a:p>
            <a:pPr marL="971550" lvl="4" indent="-285750">
              <a:spcBef>
                <a:spcPts val="300"/>
              </a:spcBef>
              <a:buClr>
                <a:srgbClr val="0BD0D9"/>
              </a:buClr>
              <a:buFont typeface="Arial" panose="020B0604020202020204" pitchFamily="34" charset="0"/>
              <a:buChar char="•"/>
              <a:defRPr/>
            </a:pPr>
            <a:endParaRPr lang="en-US" altLang="en-US" sz="1600" b="1" i="1" dirty="0">
              <a:latin typeface="Constantia" panose="02030602050306030303" pitchFamily="18" charset="0"/>
              <a:ea typeface="Constantia" panose="02030602050306030303" pitchFamily="18" charset="0"/>
              <a:cs typeface="Constantia" panose="02030602050306030303" pitchFamily="18" charset="0"/>
              <a:sym typeface="Constantia" panose="02030602050306030303" pitchFamily="18" charset="0"/>
            </a:endParaRPr>
          </a:p>
          <a:p>
            <a:pPr marL="971550" lvl="4" indent="-285750">
              <a:spcBef>
                <a:spcPts val="300"/>
              </a:spcBef>
              <a:buClr>
                <a:srgbClr val="0BD0D9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1600" b="1" i="1" dirty="0" smtClean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  <a:sym typeface="Constantia" panose="02030602050306030303" pitchFamily="18" charset="0"/>
              </a:rPr>
              <a:t>Do not interchange with other daunorubicin and/or cytarabine products</a:t>
            </a:r>
            <a:endParaRPr lang="en-US" altLang="en-US" sz="1600" b="1" i="1" dirty="0">
              <a:latin typeface="Constantia" panose="02030602050306030303" pitchFamily="18" charset="0"/>
              <a:ea typeface="Constantia" panose="02030602050306030303" pitchFamily="18" charset="0"/>
              <a:cs typeface="Constantia" panose="02030602050306030303" pitchFamily="18" charset="0"/>
              <a:sym typeface="Constantia" panose="02030602050306030303" pitchFamily="18" charset="0"/>
            </a:endParaRPr>
          </a:p>
          <a:p>
            <a:pPr marL="971550" lvl="4" indent="-285750">
              <a:spcBef>
                <a:spcPts val="300"/>
              </a:spcBef>
              <a:buClr>
                <a:srgbClr val="0BD0D9"/>
              </a:buClr>
              <a:buFont typeface="Arial" panose="020B0604020202020204" pitchFamily="34" charset="0"/>
              <a:buChar char="•"/>
              <a:defRPr/>
            </a:pPr>
            <a:endParaRPr lang="en-US" altLang="en-US" sz="1600" b="1" i="1" dirty="0">
              <a:latin typeface="Constantia" panose="02030602050306030303" pitchFamily="18" charset="0"/>
              <a:ea typeface="Constantia" panose="02030602050306030303" pitchFamily="18" charset="0"/>
              <a:cs typeface="Constantia" panose="02030602050306030303" pitchFamily="18" charset="0"/>
              <a:sym typeface="Constantia" panose="02030602050306030303" pitchFamily="18" charset="0"/>
            </a:endParaRPr>
          </a:p>
          <a:p>
            <a:pPr marL="971550" lvl="4" indent="-285750">
              <a:spcBef>
                <a:spcPts val="300"/>
              </a:spcBef>
              <a:buClr>
                <a:srgbClr val="0BD0D9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1600" b="1" i="1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  <a:sym typeface="Constantia" panose="02030602050306030303" pitchFamily="18" charset="0"/>
              </a:rPr>
              <a:t>Side </a:t>
            </a:r>
            <a:r>
              <a:rPr lang="en-US" altLang="en-US" sz="1600" b="1" i="1" dirty="0" smtClean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  <a:sym typeface="Constantia" panose="02030602050306030303" pitchFamily="18" charset="0"/>
              </a:rPr>
              <a:t>effects: Hemorrhage, </a:t>
            </a:r>
            <a:r>
              <a:rPr lang="en-US" altLang="en-US" sz="1600" b="1" i="1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  <a:sym typeface="Constantia" panose="02030602050306030303" pitchFamily="18" charset="0"/>
              </a:rPr>
              <a:t>cardiotoxicity</a:t>
            </a:r>
            <a:r>
              <a:rPr lang="en-US" altLang="en-US" sz="1600" b="1" i="1" dirty="0" smtClean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  <a:sym typeface="Constantia" panose="02030602050306030303" pitchFamily="18" charset="0"/>
              </a:rPr>
              <a:t>, febrile </a:t>
            </a:r>
            <a:r>
              <a:rPr lang="en-US" altLang="en-US" sz="1600" b="1" i="1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  <a:sym typeface="Constantia" panose="02030602050306030303" pitchFamily="18" charset="0"/>
              </a:rPr>
              <a:t>neutropenia, rash, edema, </a:t>
            </a:r>
            <a:r>
              <a:rPr lang="en-US" altLang="en-US" sz="1600" b="1" i="1" dirty="0" smtClean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  <a:sym typeface="Constantia" panose="02030602050306030303" pitchFamily="18" charset="0"/>
              </a:rPr>
              <a:t>N/V, </a:t>
            </a:r>
            <a:r>
              <a:rPr lang="en-US" altLang="en-US" sz="1600" b="1" i="1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  <a:sym typeface="Constantia" panose="02030602050306030303" pitchFamily="18" charset="0"/>
              </a:rPr>
              <a:t>mucositis, diarrhea, constipation, </a:t>
            </a:r>
            <a:r>
              <a:rPr lang="en-US" altLang="en-US" sz="1600" b="1" i="1" dirty="0" smtClean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  <a:sym typeface="Constantia" panose="02030602050306030303" pitchFamily="18" charset="0"/>
              </a:rPr>
              <a:t>copper overload, musculoskeletal </a:t>
            </a:r>
            <a:r>
              <a:rPr lang="en-US" altLang="en-US" sz="1600" b="1" i="1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  <a:sym typeface="Constantia" panose="02030602050306030303" pitchFamily="18" charset="0"/>
              </a:rPr>
              <a:t>pain, fatigue, abdominal pain, dyspnea, headache, cough, decreased appetite, arrhythmia, </a:t>
            </a:r>
            <a:r>
              <a:rPr lang="en-US" altLang="en-US" sz="1600" b="1" i="1" dirty="0" smtClean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  <a:sym typeface="Constantia" panose="02030602050306030303" pitchFamily="18" charset="0"/>
              </a:rPr>
              <a:t>tissue necrosis</a:t>
            </a:r>
            <a:endParaRPr lang="en-US" altLang="en-US" dirty="0"/>
          </a:p>
          <a:p>
            <a:pPr marL="971550" lvl="4" indent="-285750">
              <a:spcBef>
                <a:spcPts val="300"/>
              </a:spcBef>
              <a:buClr>
                <a:srgbClr val="0BD0D9"/>
              </a:buClr>
              <a:buFont typeface="Arial" panose="020B0604020202020204" pitchFamily="34" charset="0"/>
              <a:buChar char="•"/>
              <a:defRPr/>
            </a:pPr>
            <a:endParaRPr lang="en-US" altLang="en-US" b="1" i="1" dirty="0">
              <a:latin typeface="Constantia" pitchFamily="18" charset="0"/>
              <a:ea typeface="Constantia" pitchFamily="18" charset="0"/>
              <a:cs typeface="Constantia" pitchFamily="18" charset="0"/>
              <a:sym typeface="Constantia" pitchFamily="18" charset="0"/>
            </a:endParaRPr>
          </a:p>
        </p:txBody>
      </p:sp>
      <p:sp>
        <p:nvSpPr>
          <p:cNvPr id="6" name="Rectangle 7"/>
          <p:cNvSpPr txBox="1">
            <a:spLocks noChangeArrowheads="1"/>
          </p:cNvSpPr>
          <p:nvPr/>
        </p:nvSpPr>
        <p:spPr>
          <a:xfrm>
            <a:off x="338328" y="0"/>
            <a:ext cx="8246020" cy="1020969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200" b="1" u="sng" dirty="0">
                <a:solidFill>
                  <a:srgbClr val="FF0000"/>
                </a:solidFill>
                <a:latin typeface="Constantia" panose="02030602050306030303" pitchFamily="18" charset="0"/>
                <a:ea typeface="Constantia" pitchFamily="18" charset="0"/>
                <a:cs typeface="Constantia" pitchFamily="18" charset="0"/>
                <a:sym typeface="Constantia" pitchFamily="18" charset="0"/>
              </a:rPr>
              <a:t>liposome encapsulated combination of daunorubicin and cytarabine VYXEOS™ </a:t>
            </a:r>
            <a:r>
              <a:rPr lang="en-US" altLang="en-US" sz="3200" b="1" u="sng" dirty="0" smtClean="0">
                <a:solidFill>
                  <a:srgbClr val="FF0000"/>
                </a:solidFill>
                <a:latin typeface="Constantia" pitchFamily="18" charset="0"/>
                <a:ea typeface="Constantia" pitchFamily="18" charset="0"/>
                <a:cs typeface="Constantia" pitchFamily="18" charset="0"/>
                <a:sym typeface="Constantia" pitchFamily="18" charset="0"/>
              </a:rPr>
              <a:t> </a:t>
            </a:r>
            <a:r>
              <a:rPr lang="en-US" altLang="en-US" sz="3200" b="1" u="sng" dirty="0" smtClean="0">
                <a:latin typeface="Constantia" pitchFamily="18" charset="0"/>
                <a:ea typeface="Constantia" pitchFamily="18" charset="0"/>
                <a:cs typeface="Constantia" pitchFamily="18" charset="0"/>
                <a:sym typeface="Constantia" pitchFamily="18" charset="0"/>
              </a:rPr>
              <a:t> </a:t>
            </a:r>
            <a:endParaRPr lang="en-US" altLang="en-US" dirty="0" smtClean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3869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52400"/>
            <a:ext cx="9143999" cy="709108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04800" y="6356002"/>
            <a:ext cx="3352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www.kymriah.com</a:t>
            </a:r>
            <a:endParaRPr lang="en-US" sz="1400" dirty="0"/>
          </a:p>
        </p:txBody>
      </p:sp>
      <p:sp>
        <p:nvSpPr>
          <p:cNvPr id="11" name="Rectangle 7"/>
          <p:cNvSpPr txBox="1">
            <a:spLocks noChangeArrowheads="1"/>
          </p:cNvSpPr>
          <p:nvPr/>
        </p:nvSpPr>
        <p:spPr>
          <a:xfrm>
            <a:off x="658812" y="441030"/>
            <a:ext cx="8229600" cy="46672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altLang="en-US" sz="3200" b="1" dirty="0" smtClean="0">
              <a:latin typeface="Constantia" panose="02030602050306030303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30479" y="1527576"/>
            <a:ext cx="9068888" cy="43627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2">
              <a:defRPr/>
            </a:pPr>
            <a:r>
              <a:rPr lang="en-US" altLang="en-US" b="1" u="sng" dirty="0">
                <a:solidFill>
                  <a:srgbClr val="FF0000"/>
                </a:solidFill>
                <a:latin typeface="Constantia" panose="02030602050306030303" pitchFamily="18" charset="0"/>
                <a:ea typeface="Constantia" pitchFamily="18" charset="0"/>
                <a:cs typeface="Constantia" pitchFamily="18" charset="0"/>
                <a:sym typeface="Constantia" pitchFamily="18" charset="0"/>
              </a:rPr>
              <a:t>tisagenlecleucel (KYMRIAH®) Novartis (treatment of patients up to age 25 years with B-cell precursor acute lymphoblastic leukemia (ALL) that is refractory or in second or later relapse) </a:t>
            </a:r>
          </a:p>
          <a:p>
            <a:pPr marL="971550" lvl="4" indent="-285750">
              <a:spcBef>
                <a:spcPts val="300"/>
              </a:spcBef>
              <a:buClr>
                <a:srgbClr val="0BD0D9"/>
              </a:buClr>
              <a:buFont typeface="Arial" panose="020B0604020202020204" pitchFamily="34" charset="0"/>
              <a:buChar char="•"/>
              <a:defRPr/>
            </a:pPr>
            <a:endParaRPr lang="en-US" altLang="en-US" sz="1600" b="1" i="1" dirty="0" smtClean="0">
              <a:latin typeface="Constantia" panose="02030602050306030303" pitchFamily="18" charset="0"/>
              <a:ea typeface="Constantia" panose="02030602050306030303" pitchFamily="18" charset="0"/>
              <a:cs typeface="Constantia" panose="02030602050306030303" pitchFamily="18" charset="0"/>
              <a:sym typeface="Constantia" panose="02030602050306030303" pitchFamily="18" charset="0"/>
            </a:endParaRPr>
          </a:p>
          <a:p>
            <a:pPr marL="971550" lvl="4" indent="-285750">
              <a:spcBef>
                <a:spcPts val="300"/>
              </a:spcBef>
              <a:buClr>
                <a:srgbClr val="0BD0D9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1600" b="1" i="1" dirty="0" smtClean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  <a:sym typeface="Constantia" panose="02030602050306030303" pitchFamily="18" charset="0"/>
              </a:rPr>
              <a:t>Monoclonal antibody or small molecule  OR WHAT?</a:t>
            </a:r>
          </a:p>
          <a:p>
            <a:pPr marL="971550" lvl="4" indent="-285750">
              <a:spcBef>
                <a:spcPts val="300"/>
              </a:spcBef>
              <a:buClr>
                <a:srgbClr val="0BD0D9"/>
              </a:buClr>
              <a:buFont typeface="Arial" panose="020B0604020202020204" pitchFamily="34" charset="0"/>
              <a:buChar char="•"/>
              <a:defRPr/>
            </a:pPr>
            <a:endParaRPr lang="en-US" altLang="en-US" sz="1600" b="1" i="1" dirty="0">
              <a:latin typeface="Constantia" panose="02030602050306030303" pitchFamily="18" charset="0"/>
              <a:ea typeface="Constantia" panose="02030602050306030303" pitchFamily="18" charset="0"/>
              <a:cs typeface="Constantia" panose="02030602050306030303" pitchFamily="18" charset="0"/>
              <a:sym typeface="Constantia" panose="02030602050306030303" pitchFamily="18" charset="0"/>
            </a:endParaRPr>
          </a:p>
          <a:p>
            <a:pPr marL="971550" lvl="4" indent="-285750">
              <a:spcBef>
                <a:spcPts val="300"/>
              </a:spcBef>
              <a:buClr>
                <a:srgbClr val="0BD0D9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1600" b="1" i="1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  <a:sym typeface="Constantia" panose="02030602050306030303" pitchFamily="18" charset="0"/>
              </a:rPr>
              <a:t>Infusion rxns or drug/drug  drug/food interactions?</a:t>
            </a:r>
          </a:p>
          <a:p>
            <a:pPr marL="971550" lvl="4" indent="-285750">
              <a:spcBef>
                <a:spcPts val="300"/>
              </a:spcBef>
              <a:buClr>
                <a:srgbClr val="0BD0D9"/>
              </a:buClr>
              <a:buFont typeface="Arial" panose="020B0604020202020204" pitchFamily="34" charset="0"/>
              <a:buChar char="•"/>
              <a:defRPr/>
            </a:pPr>
            <a:endParaRPr lang="en-US" altLang="en-US" sz="1600" b="1" i="1" dirty="0">
              <a:latin typeface="Constantia" panose="02030602050306030303" pitchFamily="18" charset="0"/>
              <a:ea typeface="Constantia" panose="02030602050306030303" pitchFamily="18" charset="0"/>
              <a:cs typeface="Constantia" panose="02030602050306030303" pitchFamily="18" charset="0"/>
              <a:sym typeface="Constantia" panose="02030602050306030303" pitchFamily="18" charset="0"/>
            </a:endParaRPr>
          </a:p>
          <a:p>
            <a:pPr marL="971550" lvl="4" indent="-285750">
              <a:spcBef>
                <a:spcPts val="300"/>
              </a:spcBef>
              <a:buClr>
                <a:srgbClr val="0BD0D9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1600" b="1" i="1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  <a:sym typeface="Constantia" panose="02030602050306030303" pitchFamily="18" charset="0"/>
              </a:rPr>
              <a:t>Target?</a:t>
            </a:r>
          </a:p>
          <a:p>
            <a:pPr marL="971550" lvl="4" indent="-285750">
              <a:spcBef>
                <a:spcPts val="300"/>
              </a:spcBef>
              <a:buClr>
                <a:srgbClr val="0BD0D9"/>
              </a:buClr>
              <a:buFont typeface="Arial" panose="020B0604020202020204" pitchFamily="34" charset="0"/>
              <a:buChar char="•"/>
              <a:defRPr/>
            </a:pPr>
            <a:endParaRPr lang="en-US" altLang="en-US" sz="1600" b="1" i="1" dirty="0">
              <a:latin typeface="Constantia" panose="02030602050306030303" pitchFamily="18" charset="0"/>
              <a:ea typeface="Constantia" panose="02030602050306030303" pitchFamily="18" charset="0"/>
              <a:cs typeface="Constantia" panose="02030602050306030303" pitchFamily="18" charset="0"/>
              <a:sym typeface="Constantia" panose="02030602050306030303" pitchFamily="18" charset="0"/>
            </a:endParaRPr>
          </a:p>
          <a:p>
            <a:pPr marL="971550" lvl="4" indent="-285750">
              <a:spcBef>
                <a:spcPts val="300"/>
              </a:spcBef>
              <a:buClr>
                <a:srgbClr val="0BD0D9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1600" b="1" i="1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  <a:sym typeface="Constantia" panose="02030602050306030303" pitchFamily="18" charset="0"/>
              </a:rPr>
              <a:t>Personalized?</a:t>
            </a:r>
          </a:p>
          <a:p>
            <a:pPr marL="971550" lvl="4" indent="-285750">
              <a:spcBef>
                <a:spcPts val="300"/>
              </a:spcBef>
              <a:buClr>
                <a:srgbClr val="0BD0D9"/>
              </a:buClr>
              <a:buFont typeface="Arial" panose="020B0604020202020204" pitchFamily="34" charset="0"/>
              <a:buChar char="•"/>
              <a:defRPr/>
            </a:pPr>
            <a:endParaRPr lang="en-US" altLang="en-US" sz="1600" b="1" i="1" dirty="0">
              <a:latin typeface="Constantia" panose="02030602050306030303" pitchFamily="18" charset="0"/>
              <a:ea typeface="Constantia" panose="02030602050306030303" pitchFamily="18" charset="0"/>
              <a:cs typeface="Constantia" panose="02030602050306030303" pitchFamily="18" charset="0"/>
              <a:sym typeface="Constantia" panose="02030602050306030303" pitchFamily="18" charset="0"/>
            </a:endParaRPr>
          </a:p>
          <a:p>
            <a:pPr marL="971550" lvl="4" indent="-285750">
              <a:spcBef>
                <a:spcPts val="300"/>
              </a:spcBef>
              <a:buClr>
                <a:srgbClr val="0BD0D9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1600" b="1" i="1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  <a:sym typeface="Constantia" panose="02030602050306030303" pitchFamily="18" charset="0"/>
              </a:rPr>
              <a:t>Side effects?</a:t>
            </a:r>
            <a:endParaRPr lang="en-US" altLang="en-US" sz="1600" b="1" i="1" u="sng" dirty="0">
              <a:effectLst>
                <a:outerShdw blurRad="38100" dist="38100" dir="2700000" algn="tl">
                  <a:srgbClr val="C0C0C0"/>
                </a:outerShdw>
              </a:effectLst>
              <a:latin typeface="Constantia" panose="02030602050306030303" pitchFamily="18" charset="0"/>
              <a:ea typeface="Constantia" panose="02030602050306030303" pitchFamily="18" charset="0"/>
              <a:cs typeface="Constantia" panose="02030602050306030303" pitchFamily="18" charset="0"/>
              <a:sym typeface="Constantia" panose="02030602050306030303" pitchFamily="18" charset="0"/>
            </a:endParaRPr>
          </a:p>
          <a:p>
            <a:pPr>
              <a:defRPr/>
            </a:pPr>
            <a:endParaRPr lang="en-US" altLang="en-US" dirty="0"/>
          </a:p>
          <a:p>
            <a:pPr marL="971550" lvl="4" indent="-285750">
              <a:spcBef>
                <a:spcPts val="300"/>
              </a:spcBef>
              <a:buClr>
                <a:srgbClr val="0BD0D9"/>
              </a:buClr>
              <a:buFont typeface="Arial" panose="020B0604020202020204" pitchFamily="34" charset="0"/>
              <a:buChar char="•"/>
              <a:defRPr/>
            </a:pPr>
            <a:endParaRPr lang="en-US" altLang="en-US" b="1" i="1" dirty="0">
              <a:latin typeface="Constantia" pitchFamily="18" charset="0"/>
              <a:ea typeface="Constantia" pitchFamily="18" charset="0"/>
              <a:cs typeface="Constantia" pitchFamily="18" charset="0"/>
              <a:sym typeface="Constantia" pitchFamily="18" charset="0"/>
            </a:endParaRPr>
          </a:p>
        </p:txBody>
      </p:sp>
      <p:sp>
        <p:nvSpPr>
          <p:cNvPr id="6" name="Rectangle 7"/>
          <p:cNvSpPr txBox="1">
            <a:spLocks noChangeArrowheads="1"/>
          </p:cNvSpPr>
          <p:nvPr/>
        </p:nvSpPr>
        <p:spPr>
          <a:xfrm>
            <a:off x="403224" y="231699"/>
            <a:ext cx="8246020" cy="1020969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200" b="1" u="sng" dirty="0" smtClean="0">
                <a:solidFill>
                  <a:srgbClr val="FF0000"/>
                </a:solidFill>
                <a:latin typeface="Constantia" panose="02030602050306030303" pitchFamily="18" charset="0"/>
                <a:ea typeface="Constantia" pitchFamily="18" charset="0"/>
                <a:cs typeface="Constantia" pitchFamily="18" charset="0"/>
                <a:sym typeface="Constantia" pitchFamily="18" charset="0"/>
              </a:rPr>
              <a:t> </a:t>
            </a:r>
            <a:r>
              <a:rPr lang="en-US" altLang="en-US" sz="3200" b="1" u="sng" dirty="0">
                <a:solidFill>
                  <a:srgbClr val="FF0000"/>
                </a:solidFill>
                <a:latin typeface="Constantia" panose="02030602050306030303" pitchFamily="18" charset="0"/>
                <a:ea typeface="Constantia" pitchFamily="18" charset="0"/>
                <a:cs typeface="Constantia" pitchFamily="18" charset="0"/>
                <a:sym typeface="Constantia" pitchFamily="18" charset="0"/>
              </a:rPr>
              <a:t>tisagenlecleucel (KYMRIAH®) </a:t>
            </a:r>
            <a:endParaRPr lang="en-US" altLang="en-US" dirty="0" smtClean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2482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52400"/>
            <a:ext cx="9143999" cy="709108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04800" y="6356002"/>
            <a:ext cx="3352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www.kymriah.com</a:t>
            </a:r>
            <a:endParaRPr lang="en-US" sz="1400" dirty="0"/>
          </a:p>
        </p:txBody>
      </p:sp>
      <p:sp>
        <p:nvSpPr>
          <p:cNvPr id="11" name="Rectangle 7"/>
          <p:cNvSpPr txBox="1">
            <a:spLocks noChangeArrowheads="1"/>
          </p:cNvSpPr>
          <p:nvPr/>
        </p:nvSpPr>
        <p:spPr>
          <a:xfrm>
            <a:off x="658812" y="441030"/>
            <a:ext cx="8229600" cy="46672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altLang="en-US" sz="3200" b="1" dirty="0" smtClean="0">
              <a:latin typeface="Constantia" panose="02030602050306030303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73298" y="674392"/>
            <a:ext cx="9068888" cy="60862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2">
              <a:defRPr/>
            </a:pPr>
            <a:r>
              <a:rPr lang="en-US" altLang="en-US" b="1" u="sng" dirty="0">
                <a:solidFill>
                  <a:srgbClr val="FF0000"/>
                </a:solidFill>
                <a:latin typeface="Constantia" panose="02030602050306030303" pitchFamily="18" charset="0"/>
                <a:ea typeface="Constantia" pitchFamily="18" charset="0"/>
                <a:cs typeface="Constantia" pitchFamily="18" charset="0"/>
                <a:sym typeface="Constantia" pitchFamily="18" charset="0"/>
              </a:rPr>
              <a:t>tisagenlecleucel (KYMRIAH®) Novartis (treatment of patients up to age 25 years with B-cell precursor acute lymphoblastic leukemia (ALL) that is refractory or in second or later relapse) </a:t>
            </a:r>
          </a:p>
          <a:p>
            <a:pPr marL="971550" lvl="4" indent="-285750">
              <a:spcBef>
                <a:spcPts val="300"/>
              </a:spcBef>
              <a:buClr>
                <a:srgbClr val="0BD0D9"/>
              </a:buClr>
              <a:buFont typeface="Arial" panose="020B0604020202020204" pitchFamily="34" charset="0"/>
              <a:buChar char="•"/>
              <a:defRPr/>
            </a:pPr>
            <a:endParaRPr lang="en-US" altLang="en-US" sz="1600" b="1" i="1" dirty="0" smtClean="0">
              <a:latin typeface="Constantia" panose="02030602050306030303" pitchFamily="18" charset="0"/>
              <a:ea typeface="Constantia" panose="02030602050306030303" pitchFamily="18" charset="0"/>
              <a:cs typeface="Constantia" panose="02030602050306030303" pitchFamily="18" charset="0"/>
              <a:sym typeface="Constantia" panose="02030602050306030303" pitchFamily="18" charset="0"/>
            </a:endParaRPr>
          </a:p>
          <a:p>
            <a:pPr marL="971550" lvl="4" indent="-285750">
              <a:spcBef>
                <a:spcPts val="300"/>
              </a:spcBef>
              <a:buClr>
                <a:srgbClr val="0BD0D9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1600" b="1" i="1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  <a:sym typeface="Constantia" panose="02030602050306030303" pitchFamily="18" charset="0"/>
              </a:rPr>
              <a:t>CD19-directed genetically modified autologous T cell </a:t>
            </a:r>
            <a:r>
              <a:rPr lang="en-US" altLang="en-US" sz="1600" b="1" i="1" dirty="0" smtClean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  <a:sym typeface="Constantia" panose="02030602050306030303" pitchFamily="18" charset="0"/>
              </a:rPr>
              <a:t>immunotherapy: Chimeric Antigen Receptor T cell therapy (CAR-T)</a:t>
            </a:r>
          </a:p>
          <a:p>
            <a:pPr marL="971550" lvl="4" indent="-285750">
              <a:spcBef>
                <a:spcPts val="300"/>
              </a:spcBef>
              <a:buClr>
                <a:srgbClr val="0BD0D9"/>
              </a:buClr>
              <a:buFont typeface="Arial" panose="020B0604020202020204" pitchFamily="34" charset="0"/>
              <a:buChar char="•"/>
              <a:defRPr/>
            </a:pPr>
            <a:endParaRPr lang="en-US" altLang="en-US" sz="1600" b="1" i="1" dirty="0">
              <a:latin typeface="Constantia" panose="02030602050306030303" pitchFamily="18" charset="0"/>
              <a:ea typeface="Constantia" panose="02030602050306030303" pitchFamily="18" charset="0"/>
              <a:cs typeface="Constantia" panose="02030602050306030303" pitchFamily="18" charset="0"/>
              <a:sym typeface="Constantia" panose="02030602050306030303" pitchFamily="18" charset="0"/>
            </a:endParaRPr>
          </a:p>
          <a:p>
            <a:pPr marL="971550" lvl="4" indent="-285750">
              <a:spcBef>
                <a:spcPts val="300"/>
              </a:spcBef>
              <a:buClr>
                <a:srgbClr val="0BD0D9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1600" b="1" i="1" dirty="0" smtClean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  <a:sym typeface="Constantia" panose="02030602050306030303" pitchFamily="18" charset="0"/>
              </a:rPr>
              <a:t>Infusion rxns and cytokine release syndrome (CRS) </a:t>
            </a:r>
            <a:r>
              <a:rPr lang="en-US" altLang="en-US" sz="1600" b="1" i="1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  <a:sym typeface="Constantia" panose="02030602050306030303" pitchFamily="18" charset="0"/>
              </a:rPr>
              <a:t>possible. Treat severe or life-threatening CRS with </a:t>
            </a:r>
            <a:r>
              <a:rPr lang="en-US" altLang="en-US" sz="1600" b="1" i="1" dirty="0" smtClean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  <a:sym typeface="Constantia" panose="02030602050306030303" pitchFamily="18" charset="0"/>
              </a:rPr>
              <a:t>tocilizumab</a:t>
            </a:r>
            <a:r>
              <a:rPr lang="en-US" altLang="en-US" sz="1600" b="1" i="1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  <a:sym typeface="Constantia" panose="02030602050306030303" pitchFamily="18" charset="0"/>
              </a:rPr>
              <a:t> (</a:t>
            </a:r>
            <a:r>
              <a:rPr lang="en-US" altLang="en-US" sz="1600" b="1" i="1" dirty="0" smtClean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  <a:sym typeface="Constantia" panose="02030602050306030303" pitchFamily="18" charset="0"/>
              </a:rPr>
              <a:t>newly FDA approved indication for this purpose). Restricted use under REMS.</a:t>
            </a:r>
          </a:p>
          <a:p>
            <a:pPr marL="971550" lvl="4" indent="-285750">
              <a:spcBef>
                <a:spcPts val="300"/>
              </a:spcBef>
              <a:buClr>
                <a:srgbClr val="0BD0D9"/>
              </a:buClr>
              <a:buFont typeface="Arial" panose="020B0604020202020204" pitchFamily="34" charset="0"/>
              <a:buChar char="•"/>
              <a:defRPr/>
            </a:pPr>
            <a:endParaRPr lang="en-US" altLang="en-US" sz="1600" b="1" i="1" dirty="0">
              <a:latin typeface="Constantia" panose="02030602050306030303" pitchFamily="18" charset="0"/>
              <a:ea typeface="Constantia" panose="02030602050306030303" pitchFamily="18" charset="0"/>
              <a:cs typeface="Constantia" panose="02030602050306030303" pitchFamily="18" charset="0"/>
              <a:sym typeface="Constantia" panose="02030602050306030303" pitchFamily="18" charset="0"/>
            </a:endParaRPr>
          </a:p>
          <a:p>
            <a:pPr marL="971550" lvl="4" indent="-285750">
              <a:spcBef>
                <a:spcPts val="300"/>
              </a:spcBef>
              <a:buClr>
                <a:srgbClr val="0BD0D9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1600" b="1" i="1" dirty="0" smtClean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  <a:sym typeface="Constantia" panose="02030602050306030303" pitchFamily="18" charset="0"/>
              </a:rPr>
              <a:t>Targets CD19</a:t>
            </a:r>
            <a:endParaRPr lang="en-US" altLang="en-US" sz="1600" b="1" i="1" dirty="0">
              <a:latin typeface="Constantia" panose="02030602050306030303" pitchFamily="18" charset="0"/>
              <a:ea typeface="Constantia" panose="02030602050306030303" pitchFamily="18" charset="0"/>
              <a:cs typeface="Constantia" panose="02030602050306030303" pitchFamily="18" charset="0"/>
              <a:sym typeface="Constantia" panose="02030602050306030303" pitchFamily="18" charset="0"/>
            </a:endParaRPr>
          </a:p>
          <a:p>
            <a:pPr marL="971550" lvl="4" indent="-285750">
              <a:spcBef>
                <a:spcPts val="300"/>
              </a:spcBef>
              <a:buClr>
                <a:srgbClr val="0BD0D9"/>
              </a:buClr>
              <a:buFont typeface="Arial" panose="020B0604020202020204" pitchFamily="34" charset="0"/>
              <a:buChar char="•"/>
              <a:defRPr/>
            </a:pPr>
            <a:endParaRPr lang="en-US" altLang="en-US" sz="1600" b="1" i="1" dirty="0">
              <a:latin typeface="Constantia" panose="02030602050306030303" pitchFamily="18" charset="0"/>
              <a:ea typeface="Constantia" panose="02030602050306030303" pitchFamily="18" charset="0"/>
              <a:cs typeface="Constantia" panose="02030602050306030303" pitchFamily="18" charset="0"/>
              <a:sym typeface="Constantia" panose="02030602050306030303" pitchFamily="18" charset="0"/>
            </a:endParaRPr>
          </a:p>
          <a:p>
            <a:pPr marL="971550" lvl="4" indent="-285750">
              <a:spcBef>
                <a:spcPts val="300"/>
              </a:spcBef>
              <a:buClr>
                <a:srgbClr val="0BD0D9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1600" b="1" i="1" dirty="0" smtClean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  <a:sym typeface="Constantia" panose="02030602050306030303" pitchFamily="18" charset="0"/>
              </a:rPr>
              <a:t>Personalized to CD19 using patients own genetically engineered T cells</a:t>
            </a:r>
            <a:endParaRPr lang="en-US" altLang="en-US" sz="1600" b="1" i="1" dirty="0">
              <a:latin typeface="Constantia" panose="02030602050306030303" pitchFamily="18" charset="0"/>
              <a:ea typeface="Constantia" panose="02030602050306030303" pitchFamily="18" charset="0"/>
              <a:cs typeface="Constantia" panose="02030602050306030303" pitchFamily="18" charset="0"/>
              <a:sym typeface="Constantia" panose="02030602050306030303" pitchFamily="18" charset="0"/>
            </a:endParaRPr>
          </a:p>
          <a:p>
            <a:pPr marL="971550" lvl="4" indent="-285750">
              <a:spcBef>
                <a:spcPts val="300"/>
              </a:spcBef>
              <a:buClr>
                <a:srgbClr val="0BD0D9"/>
              </a:buClr>
              <a:buFont typeface="Arial" panose="020B0604020202020204" pitchFamily="34" charset="0"/>
              <a:buChar char="•"/>
              <a:defRPr/>
            </a:pPr>
            <a:endParaRPr lang="en-US" altLang="en-US" sz="1600" b="1" i="1" dirty="0">
              <a:latin typeface="Constantia" panose="02030602050306030303" pitchFamily="18" charset="0"/>
              <a:ea typeface="Constantia" panose="02030602050306030303" pitchFamily="18" charset="0"/>
              <a:cs typeface="Constantia" panose="02030602050306030303" pitchFamily="18" charset="0"/>
              <a:sym typeface="Constantia" panose="02030602050306030303" pitchFamily="18" charset="0"/>
            </a:endParaRPr>
          </a:p>
          <a:p>
            <a:pPr marL="971550" lvl="4" indent="-285750">
              <a:spcBef>
                <a:spcPts val="300"/>
              </a:spcBef>
              <a:buClr>
                <a:srgbClr val="0BD0D9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1600" b="1" i="1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  <a:sym typeface="Constantia" panose="02030602050306030303" pitchFamily="18" charset="0"/>
              </a:rPr>
              <a:t>Side </a:t>
            </a:r>
            <a:r>
              <a:rPr lang="en-US" altLang="en-US" sz="1600" b="1" i="1" dirty="0" smtClean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  <a:sym typeface="Constantia" panose="02030602050306030303" pitchFamily="18" charset="0"/>
              </a:rPr>
              <a:t>effects: CRS, </a:t>
            </a:r>
            <a:r>
              <a:rPr lang="en-US" altLang="en-US" sz="1600" b="1" i="1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  <a:sym typeface="Constantia" panose="02030602050306030303" pitchFamily="18" charset="0"/>
              </a:rPr>
              <a:t>neurotoxicity, hypogammaglobulinemia, infections-pathogen unspecified</a:t>
            </a:r>
            <a:r>
              <a:rPr lang="en-US" altLang="en-US" sz="1600" b="1" i="1" dirty="0" smtClean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  <a:sym typeface="Constantia" panose="02030602050306030303" pitchFamily="18" charset="0"/>
              </a:rPr>
              <a:t>, prolonged cytopenias, </a:t>
            </a:r>
            <a:r>
              <a:rPr lang="en-US" altLang="en-US" sz="1600" b="1" i="1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  <a:sym typeface="Constantia" panose="02030602050306030303" pitchFamily="18" charset="0"/>
              </a:rPr>
              <a:t>pyrexia, decreased appetite, headache, encephalopathy, hypotension, bleeding episodes, tachycardia, nausea, diarrhea, vomiting, viral infectious disorders, hypoxia, fatigue, acute kidney injury, and delirium.</a:t>
            </a:r>
            <a:endParaRPr lang="en-US" altLang="en-US" sz="1600" b="1" i="1" u="sng" dirty="0">
              <a:effectLst>
                <a:outerShdw blurRad="38100" dist="38100" dir="2700000" algn="tl">
                  <a:srgbClr val="C0C0C0"/>
                </a:outerShdw>
              </a:effectLst>
              <a:latin typeface="Constantia" panose="02030602050306030303" pitchFamily="18" charset="0"/>
              <a:ea typeface="Constantia" panose="02030602050306030303" pitchFamily="18" charset="0"/>
              <a:cs typeface="Constantia" panose="02030602050306030303" pitchFamily="18" charset="0"/>
              <a:sym typeface="Constantia" panose="02030602050306030303" pitchFamily="18" charset="0"/>
            </a:endParaRPr>
          </a:p>
          <a:p>
            <a:pPr>
              <a:defRPr/>
            </a:pPr>
            <a:endParaRPr lang="en-US" altLang="en-US" dirty="0"/>
          </a:p>
          <a:p>
            <a:pPr marL="971550" lvl="4" indent="-285750">
              <a:spcBef>
                <a:spcPts val="300"/>
              </a:spcBef>
              <a:buClr>
                <a:srgbClr val="0BD0D9"/>
              </a:buClr>
              <a:buFont typeface="Arial" panose="020B0604020202020204" pitchFamily="34" charset="0"/>
              <a:buChar char="•"/>
              <a:defRPr/>
            </a:pPr>
            <a:endParaRPr lang="en-US" altLang="en-US" b="1" i="1" dirty="0">
              <a:latin typeface="Constantia" pitchFamily="18" charset="0"/>
              <a:ea typeface="Constantia" pitchFamily="18" charset="0"/>
              <a:cs typeface="Constantia" pitchFamily="18" charset="0"/>
              <a:sym typeface="Constantia" pitchFamily="18" charset="0"/>
            </a:endParaRPr>
          </a:p>
        </p:txBody>
      </p:sp>
      <p:sp>
        <p:nvSpPr>
          <p:cNvPr id="6" name="Rectangle 7"/>
          <p:cNvSpPr txBox="1">
            <a:spLocks noChangeArrowheads="1"/>
          </p:cNvSpPr>
          <p:nvPr/>
        </p:nvSpPr>
        <p:spPr>
          <a:xfrm>
            <a:off x="403224" y="0"/>
            <a:ext cx="8115844" cy="55593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200" b="1" u="sng" dirty="0" smtClean="0">
                <a:solidFill>
                  <a:srgbClr val="FF0000"/>
                </a:solidFill>
                <a:latin typeface="Constantia" panose="02030602050306030303" pitchFamily="18" charset="0"/>
                <a:ea typeface="Constantia" pitchFamily="18" charset="0"/>
                <a:cs typeface="Constantia" pitchFamily="18" charset="0"/>
                <a:sym typeface="Constantia" pitchFamily="18" charset="0"/>
              </a:rPr>
              <a:t> </a:t>
            </a:r>
            <a:r>
              <a:rPr lang="en-US" altLang="en-US" sz="3200" b="1" u="sng" dirty="0">
                <a:solidFill>
                  <a:srgbClr val="FF0000"/>
                </a:solidFill>
                <a:latin typeface="Constantia" panose="02030602050306030303" pitchFamily="18" charset="0"/>
                <a:ea typeface="Constantia" pitchFamily="18" charset="0"/>
                <a:cs typeface="Constantia" pitchFamily="18" charset="0"/>
                <a:sym typeface="Constantia" pitchFamily="18" charset="0"/>
              </a:rPr>
              <a:t>tisagenlecleucel (KYMRIAH®) </a:t>
            </a:r>
            <a:endParaRPr lang="en-US" altLang="en-US" dirty="0" smtClean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0101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28600"/>
            <a:ext cx="9640388" cy="7086600"/>
          </a:xfrm>
          <a:prstGeom prst="rect">
            <a:avLst/>
          </a:prstGeom>
        </p:spPr>
      </p:pic>
      <p:sp>
        <p:nvSpPr>
          <p:cNvPr id="11" name="Rectangle 7"/>
          <p:cNvSpPr txBox="1">
            <a:spLocks noChangeArrowheads="1"/>
          </p:cNvSpPr>
          <p:nvPr/>
        </p:nvSpPr>
        <p:spPr>
          <a:xfrm>
            <a:off x="658812" y="441030"/>
            <a:ext cx="8229600" cy="46672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altLang="en-US" sz="3200" b="1" dirty="0" smtClean="0">
              <a:latin typeface="Constantia" panose="02030602050306030303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1337" y="1905000"/>
            <a:ext cx="9677400" cy="39651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400"/>
              </a:spcBef>
              <a:buClr>
                <a:srgbClr val="0BD0D9"/>
              </a:buClr>
              <a:buSzPct val="95000"/>
              <a:buFontTx/>
              <a:buChar char="•"/>
            </a:pPr>
            <a:r>
              <a:rPr lang="en-US" altLang="en-US" sz="2000" b="1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  <a:sym typeface="Constantia" panose="02030602050306030303" pitchFamily="18" charset="0"/>
              </a:rPr>
              <a:t>Cardiology: Prolonged QTC intervals, lowering of LVEF, hypertension. Cardio-oncology is now a sub-specialty</a:t>
            </a:r>
          </a:p>
          <a:p>
            <a:pPr marL="342900" indent="-342900">
              <a:spcBef>
                <a:spcPts val="600"/>
              </a:spcBef>
              <a:buClr>
                <a:srgbClr val="0BD0D9"/>
              </a:buClr>
              <a:buSzPct val="95000"/>
              <a:buFontTx/>
              <a:buChar char="•"/>
            </a:pPr>
            <a:endParaRPr lang="en-US" altLang="en-US" sz="2000" b="1" dirty="0">
              <a:latin typeface="Constantia" panose="02030602050306030303" pitchFamily="18" charset="0"/>
              <a:ea typeface="Constantia" panose="02030602050306030303" pitchFamily="18" charset="0"/>
              <a:cs typeface="Constantia" panose="02030602050306030303" pitchFamily="18" charset="0"/>
              <a:sym typeface="Constantia" panose="02030602050306030303" pitchFamily="18" charset="0"/>
            </a:endParaRPr>
          </a:p>
          <a:p>
            <a:pPr marL="342900" indent="-342900">
              <a:spcBef>
                <a:spcPts val="400"/>
              </a:spcBef>
              <a:buClr>
                <a:srgbClr val="0BD0D9"/>
              </a:buClr>
              <a:buSzPct val="95000"/>
              <a:buFontTx/>
              <a:buChar char="•"/>
            </a:pPr>
            <a:r>
              <a:rPr lang="en-US" altLang="en-US" sz="2000" b="1" dirty="0" smtClean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  <a:sym typeface="Constantia" panose="02030602050306030303" pitchFamily="18" charset="0"/>
              </a:rPr>
              <a:t>Dermatology</a:t>
            </a:r>
            <a:r>
              <a:rPr lang="en-US" altLang="en-US" sz="2000" b="1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  <a:sym typeface="Constantia" panose="02030602050306030303" pitchFamily="18" charset="0"/>
              </a:rPr>
              <a:t>: Rash, other dermatologic conditions, skin </a:t>
            </a:r>
            <a:r>
              <a:rPr lang="en-US" altLang="en-US" sz="2000" b="1" dirty="0" smtClean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  <a:sym typeface="Constantia" panose="02030602050306030303" pitchFamily="18" charset="0"/>
              </a:rPr>
              <a:t>cancers. Oncodermatology is now a sub-specialty</a:t>
            </a:r>
          </a:p>
          <a:p>
            <a:pPr marL="342900" indent="-342900">
              <a:spcBef>
                <a:spcPts val="400"/>
              </a:spcBef>
              <a:buClr>
                <a:srgbClr val="0BD0D9"/>
              </a:buClr>
              <a:buSzPct val="95000"/>
              <a:buFontTx/>
              <a:buChar char="•"/>
            </a:pPr>
            <a:endParaRPr lang="en-US" altLang="en-US" sz="2000" b="1" dirty="0">
              <a:latin typeface="Constantia" panose="02030602050306030303" pitchFamily="18" charset="0"/>
              <a:ea typeface="Constantia" panose="02030602050306030303" pitchFamily="18" charset="0"/>
              <a:cs typeface="Constantia" panose="02030602050306030303" pitchFamily="18" charset="0"/>
              <a:sym typeface="Constantia" panose="02030602050306030303" pitchFamily="18" charset="0"/>
            </a:endParaRPr>
          </a:p>
          <a:p>
            <a:pPr marL="342900" indent="-342900">
              <a:spcBef>
                <a:spcPts val="400"/>
              </a:spcBef>
              <a:buClr>
                <a:srgbClr val="0BD0D9"/>
              </a:buClr>
              <a:buSzPct val="95000"/>
              <a:buFontTx/>
              <a:buChar char="•"/>
            </a:pPr>
            <a:r>
              <a:rPr lang="en-US" altLang="en-US" sz="2000" b="1" dirty="0" smtClean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  <a:sym typeface="Constantia" panose="02030602050306030303" pitchFamily="18" charset="0"/>
              </a:rPr>
              <a:t>Ophthalmology</a:t>
            </a:r>
            <a:r>
              <a:rPr lang="en-US" altLang="en-US" sz="2000" b="1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  <a:sym typeface="Constantia" panose="02030602050306030303" pitchFamily="18" charset="0"/>
              </a:rPr>
              <a:t>: Vision issues</a:t>
            </a:r>
          </a:p>
          <a:p>
            <a:pPr marL="342900" indent="-342900">
              <a:spcBef>
                <a:spcPts val="600"/>
              </a:spcBef>
              <a:buClr>
                <a:srgbClr val="0BD0D9"/>
              </a:buClr>
              <a:buSzPct val="95000"/>
              <a:buFontTx/>
              <a:buChar char="•"/>
            </a:pPr>
            <a:endParaRPr lang="en-US" altLang="en-US" sz="2000" b="1" dirty="0">
              <a:latin typeface="Constantia" panose="02030602050306030303" pitchFamily="18" charset="0"/>
              <a:ea typeface="Constantia" panose="02030602050306030303" pitchFamily="18" charset="0"/>
              <a:cs typeface="Constantia" panose="02030602050306030303" pitchFamily="18" charset="0"/>
              <a:sym typeface="Constantia" panose="02030602050306030303" pitchFamily="18" charset="0"/>
            </a:endParaRPr>
          </a:p>
          <a:p>
            <a:pPr marL="342900" indent="-342900">
              <a:spcBef>
                <a:spcPts val="400"/>
              </a:spcBef>
              <a:buClr>
                <a:srgbClr val="0BD0D9"/>
              </a:buClr>
              <a:buSzPct val="95000"/>
              <a:buFontTx/>
              <a:buChar char="•"/>
            </a:pPr>
            <a:r>
              <a:rPr lang="en-US" altLang="en-US" sz="2000" b="1" dirty="0" smtClean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  <a:sym typeface="Constantia" panose="02030602050306030303" pitchFamily="18" charset="0"/>
              </a:rPr>
              <a:t>Gastroenterology</a:t>
            </a:r>
            <a:r>
              <a:rPr lang="en-US" altLang="en-US" sz="2000" b="1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  <a:sym typeface="Constantia" panose="02030602050306030303" pitchFamily="18" charset="0"/>
              </a:rPr>
              <a:t>: Development of polyps, colitis</a:t>
            </a:r>
          </a:p>
          <a:p>
            <a:pPr marL="342900" indent="-342900">
              <a:spcBef>
                <a:spcPts val="600"/>
              </a:spcBef>
              <a:buClr>
                <a:srgbClr val="0BD0D9"/>
              </a:buClr>
              <a:buSzPct val="95000"/>
              <a:buFontTx/>
              <a:buChar char="•"/>
            </a:pPr>
            <a:endParaRPr lang="en-US" altLang="en-US" sz="2000" b="1" dirty="0">
              <a:latin typeface="Constantia" panose="02030602050306030303" pitchFamily="18" charset="0"/>
              <a:ea typeface="Constantia" panose="02030602050306030303" pitchFamily="18" charset="0"/>
              <a:cs typeface="Constantia" panose="02030602050306030303" pitchFamily="18" charset="0"/>
              <a:sym typeface="Constantia" panose="02030602050306030303" pitchFamily="18" charset="0"/>
            </a:endParaRPr>
          </a:p>
          <a:p>
            <a:pPr marL="342900" indent="-342900">
              <a:spcBef>
                <a:spcPts val="400"/>
              </a:spcBef>
              <a:buClr>
                <a:srgbClr val="0BD0D9"/>
              </a:buClr>
              <a:buSzPct val="95000"/>
              <a:buFontTx/>
              <a:buChar char="•"/>
            </a:pPr>
            <a:r>
              <a:rPr lang="en-US" altLang="en-US" sz="2000" b="1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  <a:sym typeface="Constantia" panose="02030602050306030303" pitchFamily="18" charset="0"/>
              </a:rPr>
              <a:t>Endocrinology: hypophysitis, diabetes, thyroid </a:t>
            </a:r>
            <a:r>
              <a:rPr lang="en-US" altLang="en-US" sz="2000" b="1" dirty="0" smtClean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  <a:sym typeface="Constantia" panose="02030602050306030303" pitchFamily="18" charset="0"/>
              </a:rPr>
              <a:t>issues</a:t>
            </a:r>
            <a:endParaRPr lang="en-US" altLang="en-US" dirty="0"/>
          </a:p>
        </p:txBody>
      </p:sp>
      <p:sp>
        <p:nvSpPr>
          <p:cNvPr id="6" name="Rectangle 7"/>
          <p:cNvSpPr txBox="1">
            <a:spLocks noChangeArrowheads="1"/>
          </p:cNvSpPr>
          <p:nvPr/>
        </p:nvSpPr>
        <p:spPr>
          <a:xfrm>
            <a:off x="304800" y="441030"/>
            <a:ext cx="8382000" cy="115917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200" b="1" dirty="0">
                <a:solidFill>
                  <a:srgbClr val="04617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Trend with New Agents </a:t>
            </a:r>
            <a:r>
              <a:rPr lang="en-US" altLang="en-US" sz="3200" b="1" dirty="0" smtClean="0">
                <a:solidFill>
                  <a:srgbClr val="04617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is</a:t>
            </a:r>
          </a:p>
          <a:p>
            <a:r>
              <a:rPr lang="en-US" altLang="en-US" sz="3200" b="1" dirty="0" smtClean="0">
                <a:solidFill>
                  <a:srgbClr val="04617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Interprofessional Approach</a:t>
            </a:r>
            <a:endParaRPr lang="en-US" altLang="en-US" dirty="0" smtClean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5686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38" y="-479"/>
            <a:ext cx="9145276" cy="6858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035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38" y="-479"/>
            <a:ext cx="9145276" cy="6858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342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38" y="-479"/>
            <a:ext cx="9145276" cy="6858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323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38" y="-479"/>
            <a:ext cx="9145276" cy="6858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823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38" y="-479"/>
            <a:ext cx="9145276" cy="6858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907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6" y="69669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6626" y="186860"/>
            <a:ext cx="876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accent1"/>
                </a:solidFill>
                <a:latin typeface="Helvetica"/>
                <a:cs typeface="Helvetica"/>
              </a:rPr>
              <a:t>Progress in Cancer Therapy 2017</a:t>
            </a:r>
            <a:endParaRPr lang="en-US" sz="4000" b="1" dirty="0">
              <a:solidFill>
                <a:schemeClr val="accent1"/>
              </a:solidFill>
              <a:latin typeface="Helvetica"/>
              <a:cs typeface="Helvetic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066800"/>
            <a:ext cx="8751025" cy="56097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25500" lvl="2" indent="-195263" defTabSz="904875">
              <a:lnSpc>
                <a:spcPct val="80000"/>
              </a:lnSpc>
              <a:spcBef>
                <a:spcPts val="400"/>
              </a:spcBef>
              <a:buClr>
                <a:srgbClr val="0F6FC6"/>
              </a:buClr>
              <a:buSzPct val="85000"/>
              <a:buFont typeface="Arial" pitchFamily="34" charset="0"/>
              <a:buChar char="•"/>
              <a:defRPr/>
            </a:pPr>
            <a:r>
              <a:rPr lang="en-US" altLang="en-US" sz="2400" b="1" dirty="0" smtClean="0">
                <a:latin typeface="Constantia" pitchFamily="18" charset="0"/>
                <a:ea typeface="Constantia" pitchFamily="18" charset="0"/>
                <a:cs typeface="Constantia" pitchFamily="18" charset="0"/>
                <a:sym typeface="Constantia" pitchFamily="18" charset="0"/>
              </a:rPr>
              <a:t>Non-Small Cell Lung </a:t>
            </a:r>
            <a:r>
              <a:rPr lang="en-US" altLang="en-US" sz="2400" b="1" dirty="0">
                <a:latin typeface="Constantia" pitchFamily="18" charset="0"/>
                <a:ea typeface="Constantia" pitchFamily="18" charset="0"/>
                <a:cs typeface="Constantia" pitchFamily="18" charset="0"/>
                <a:sym typeface="Constantia" pitchFamily="18" charset="0"/>
              </a:rPr>
              <a:t>C</a:t>
            </a:r>
            <a:r>
              <a:rPr lang="en-US" altLang="en-US" sz="2400" b="1" dirty="0" smtClean="0">
                <a:latin typeface="Constantia" pitchFamily="18" charset="0"/>
                <a:ea typeface="Constantia" pitchFamily="18" charset="0"/>
                <a:cs typeface="Constantia" pitchFamily="18" charset="0"/>
                <a:sym typeface="Constantia" pitchFamily="18" charset="0"/>
              </a:rPr>
              <a:t>ancer (NSCLC)</a:t>
            </a:r>
          </a:p>
          <a:p>
            <a:pPr marL="825500" lvl="2" indent="-195263" defTabSz="904875">
              <a:lnSpc>
                <a:spcPct val="80000"/>
              </a:lnSpc>
              <a:spcBef>
                <a:spcPts val="400"/>
              </a:spcBef>
              <a:buClr>
                <a:srgbClr val="0F6FC6"/>
              </a:buClr>
              <a:buSzPct val="85000"/>
              <a:buFont typeface="Arial" pitchFamily="34" charset="0"/>
              <a:buChar char="•"/>
              <a:defRPr/>
            </a:pPr>
            <a:endParaRPr lang="en-US" altLang="en-US" sz="2000" b="1" dirty="0">
              <a:latin typeface="Constantia" pitchFamily="18" charset="0"/>
              <a:ea typeface="Constantia" pitchFamily="18" charset="0"/>
              <a:cs typeface="Constantia" pitchFamily="18" charset="0"/>
              <a:sym typeface="Constantia" pitchFamily="18" charset="0"/>
            </a:endParaRPr>
          </a:p>
          <a:p>
            <a:pPr marL="1054100" lvl="3" indent="-195263" defTabSz="904875">
              <a:lnSpc>
                <a:spcPct val="80000"/>
              </a:lnSpc>
              <a:spcBef>
                <a:spcPts val="400"/>
              </a:spcBef>
              <a:buClr>
                <a:srgbClr val="0F6FC6"/>
              </a:buClr>
              <a:buSzPct val="85000"/>
              <a:buFont typeface="Arial" pitchFamily="34" charset="0"/>
              <a:buChar char="•"/>
              <a:defRPr/>
            </a:pPr>
            <a:r>
              <a:rPr lang="en-US" altLang="en-US" sz="2000" b="1" u="sng" dirty="0">
                <a:solidFill>
                  <a:srgbClr val="FF0000"/>
                </a:solidFill>
                <a:latin typeface="Constantia" pitchFamily="18" charset="0"/>
                <a:ea typeface="Constantia" pitchFamily="18" charset="0"/>
                <a:cs typeface="Constantia" pitchFamily="18" charset="0"/>
                <a:sym typeface="Constantia" pitchFamily="18" charset="0"/>
              </a:rPr>
              <a:t>b</a:t>
            </a:r>
            <a:r>
              <a:rPr lang="en-US" altLang="en-US" sz="2000" b="1" u="sng" dirty="0" smtClean="0">
                <a:solidFill>
                  <a:srgbClr val="FF0000"/>
                </a:solidFill>
                <a:latin typeface="Constantia" pitchFamily="18" charset="0"/>
                <a:ea typeface="Constantia" pitchFamily="18" charset="0"/>
                <a:cs typeface="Constantia" pitchFamily="18" charset="0"/>
                <a:sym typeface="Constantia" pitchFamily="18" charset="0"/>
              </a:rPr>
              <a:t>rigatinib ALUNBRIG™</a:t>
            </a:r>
            <a:r>
              <a:rPr lang="en-US" altLang="en-US" sz="2000" b="1" u="sng" dirty="0" smtClean="0">
                <a:solidFill>
                  <a:srgbClr val="00B0F0"/>
                </a:solidFill>
                <a:latin typeface="Constantia" pitchFamily="18" charset="0"/>
                <a:ea typeface="Constantia" pitchFamily="18" charset="0"/>
                <a:cs typeface="Constantia" pitchFamily="18" charset="0"/>
                <a:sym typeface="Constantia" pitchFamily="18" charset="0"/>
              </a:rPr>
              <a:t> </a:t>
            </a:r>
            <a:r>
              <a:rPr lang="en-US" altLang="en-US" sz="2000" b="1" u="sng" dirty="0" smtClean="0">
                <a:latin typeface="Constantia" pitchFamily="18" charset="0"/>
                <a:ea typeface="Constantia" pitchFamily="18" charset="0"/>
                <a:cs typeface="Constantia" pitchFamily="18" charset="0"/>
                <a:sym typeface="Constantia" pitchFamily="18" charset="0"/>
              </a:rPr>
              <a:t>Takeda (metastatic ALK positive NSCLC progressed on or are intolerant to crizotinib)</a:t>
            </a:r>
          </a:p>
          <a:p>
            <a:pPr marL="1054100" lvl="3" indent="-195263" defTabSz="904875">
              <a:lnSpc>
                <a:spcPct val="80000"/>
              </a:lnSpc>
              <a:spcBef>
                <a:spcPts val="400"/>
              </a:spcBef>
              <a:buClr>
                <a:srgbClr val="0F6FC6"/>
              </a:buClr>
              <a:buSzPct val="85000"/>
              <a:buFont typeface="Arial" pitchFamily="34" charset="0"/>
              <a:buChar char="•"/>
              <a:defRPr/>
            </a:pPr>
            <a:endParaRPr lang="en-US" altLang="en-US" sz="2000" b="1" i="1" dirty="0">
              <a:latin typeface="Constantia" pitchFamily="18" charset="0"/>
              <a:ea typeface="Constantia" pitchFamily="18" charset="0"/>
              <a:cs typeface="Constantia" pitchFamily="18" charset="0"/>
              <a:sym typeface="Constantia" pitchFamily="18" charset="0"/>
            </a:endParaRPr>
          </a:p>
          <a:p>
            <a:pPr marL="1054100" lvl="3" indent="-195263" defTabSz="904875">
              <a:lnSpc>
                <a:spcPct val="80000"/>
              </a:lnSpc>
              <a:spcBef>
                <a:spcPts val="400"/>
              </a:spcBef>
              <a:buClr>
                <a:srgbClr val="0F6FC6"/>
              </a:buClr>
              <a:buSzPct val="85000"/>
              <a:buFont typeface="Arial" pitchFamily="34" charset="0"/>
              <a:buChar char="•"/>
              <a:defRPr/>
            </a:pPr>
            <a:r>
              <a:rPr lang="en-US" altLang="en-US" sz="2000" b="1" i="1" dirty="0" smtClean="0">
                <a:solidFill>
                  <a:srgbClr val="00B0F0"/>
                </a:solidFill>
                <a:latin typeface="Constantia" pitchFamily="18" charset="0"/>
                <a:ea typeface="Constantia" pitchFamily="18" charset="0"/>
                <a:cs typeface="Constantia" pitchFamily="18" charset="0"/>
                <a:sym typeface="Constantia" pitchFamily="18" charset="0"/>
              </a:rPr>
              <a:t>ceritinib ZYKADIA®</a:t>
            </a:r>
            <a:r>
              <a:rPr lang="en-US" altLang="en-US" sz="2000" b="1" i="1" dirty="0" smtClean="0">
                <a:latin typeface="Constantia" pitchFamily="18" charset="0"/>
                <a:ea typeface="Constantia" pitchFamily="18" charset="0"/>
                <a:cs typeface="Constantia" pitchFamily="18" charset="0"/>
                <a:sym typeface="Constantia" pitchFamily="18" charset="0"/>
              </a:rPr>
              <a:t> Novartis (metastatic ALK positive NSCLC)</a:t>
            </a:r>
          </a:p>
          <a:p>
            <a:pPr marL="1054100" lvl="3" indent="-195263" defTabSz="904875">
              <a:lnSpc>
                <a:spcPct val="80000"/>
              </a:lnSpc>
              <a:spcBef>
                <a:spcPts val="400"/>
              </a:spcBef>
              <a:buClr>
                <a:srgbClr val="0F6FC6"/>
              </a:buClr>
              <a:buSzPct val="85000"/>
              <a:buFont typeface="Arial" pitchFamily="34" charset="0"/>
              <a:buChar char="•"/>
              <a:defRPr/>
            </a:pPr>
            <a:endParaRPr lang="en-US" altLang="en-US" sz="2000" b="1" i="1" dirty="0" smtClean="0">
              <a:solidFill>
                <a:srgbClr val="00B0F0"/>
              </a:solidFill>
              <a:latin typeface="Constantia" pitchFamily="18" charset="0"/>
              <a:ea typeface="Constantia" pitchFamily="18" charset="0"/>
              <a:cs typeface="Constantia" pitchFamily="18" charset="0"/>
              <a:sym typeface="Constantia" pitchFamily="18" charset="0"/>
            </a:endParaRPr>
          </a:p>
          <a:p>
            <a:pPr marL="1054100" lvl="3" indent="-195263" defTabSz="904875">
              <a:lnSpc>
                <a:spcPct val="80000"/>
              </a:lnSpc>
              <a:spcBef>
                <a:spcPts val="400"/>
              </a:spcBef>
              <a:buClr>
                <a:srgbClr val="0F6FC6"/>
              </a:buClr>
              <a:buSzPct val="85000"/>
              <a:buFont typeface="Arial" pitchFamily="34" charset="0"/>
              <a:buChar char="•"/>
              <a:defRPr/>
            </a:pPr>
            <a:r>
              <a:rPr lang="en-US" altLang="en-US" sz="2000" b="1" i="1" dirty="0" smtClean="0">
                <a:solidFill>
                  <a:srgbClr val="00B0F0"/>
                </a:solidFill>
                <a:latin typeface="Constantia" pitchFamily="18" charset="0"/>
                <a:ea typeface="Constantia" pitchFamily="18" charset="0"/>
                <a:cs typeface="Constantia" pitchFamily="18" charset="0"/>
                <a:sym typeface="Constantia" pitchFamily="18" charset="0"/>
              </a:rPr>
              <a:t>pembrolizumab  KEYTRUDA®</a:t>
            </a:r>
            <a:r>
              <a:rPr lang="en-US" altLang="en-US" sz="2000" b="1" i="1" dirty="0" smtClean="0">
                <a:latin typeface="Constantia" pitchFamily="18" charset="0"/>
                <a:ea typeface="Constantia" pitchFamily="18" charset="0"/>
                <a:cs typeface="Constantia" pitchFamily="18" charset="0"/>
                <a:sym typeface="Constantia" pitchFamily="18" charset="0"/>
              </a:rPr>
              <a:t> Merck (in combination with  pemetrexed and carboplatin for the tx of previously untreated metastatic non-squamous NSCLC)</a:t>
            </a:r>
          </a:p>
          <a:p>
            <a:pPr marL="1054100" lvl="3" indent="-195263" defTabSz="904875">
              <a:lnSpc>
                <a:spcPct val="80000"/>
              </a:lnSpc>
              <a:spcBef>
                <a:spcPts val="400"/>
              </a:spcBef>
              <a:buClr>
                <a:srgbClr val="0F6FC6"/>
              </a:buClr>
              <a:buSzPct val="85000"/>
              <a:buFont typeface="Arial" pitchFamily="34" charset="0"/>
              <a:buChar char="•"/>
              <a:defRPr/>
            </a:pPr>
            <a:endParaRPr lang="en-US" altLang="en-US" sz="2000" b="1" i="1" dirty="0">
              <a:latin typeface="Constantia" pitchFamily="18" charset="0"/>
              <a:ea typeface="Constantia" pitchFamily="18" charset="0"/>
              <a:cs typeface="Constantia" pitchFamily="18" charset="0"/>
              <a:sym typeface="Constantia" pitchFamily="18" charset="0"/>
            </a:endParaRPr>
          </a:p>
          <a:p>
            <a:pPr marL="1054100" lvl="3" indent="-195263" defTabSz="904875">
              <a:lnSpc>
                <a:spcPct val="80000"/>
              </a:lnSpc>
              <a:spcBef>
                <a:spcPts val="400"/>
              </a:spcBef>
              <a:buClr>
                <a:srgbClr val="0F6FC6"/>
              </a:buClr>
              <a:buSzPct val="85000"/>
              <a:buFont typeface="Arial" pitchFamily="34" charset="0"/>
              <a:buChar char="•"/>
              <a:defRPr/>
            </a:pPr>
            <a:r>
              <a:rPr lang="en-US" altLang="en-US" sz="2000" b="1" i="1" dirty="0" smtClean="0">
                <a:solidFill>
                  <a:srgbClr val="00B0F0"/>
                </a:solidFill>
                <a:latin typeface="Constantia" pitchFamily="18" charset="0"/>
                <a:ea typeface="Constantia" pitchFamily="18" charset="0"/>
                <a:cs typeface="Constantia" pitchFamily="18" charset="0"/>
                <a:sym typeface="Constantia" pitchFamily="18" charset="0"/>
              </a:rPr>
              <a:t>osimertinib TAGRISSO® </a:t>
            </a:r>
            <a:r>
              <a:rPr lang="en-US" altLang="en-US" sz="2000" b="1" i="1" dirty="0" smtClean="0">
                <a:latin typeface="Constantia" pitchFamily="18" charset="0"/>
                <a:ea typeface="Constantia" pitchFamily="18" charset="0"/>
                <a:cs typeface="Constantia" pitchFamily="18" charset="0"/>
                <a:sym typeface="Constantia" pitchFamily="18" charset="0"/>
              </a:rPr>
              <a:t>AstraZeneca (metastatic EGFR T790M mutation positive NSCLC with disease progression on or after EGFR tyrosine kinase therapy)</a:t>
            </a:r>
          </a:p>
          <a:p>
            <a:pPr marL="1054100" lvl="3" indent="-195263" defTabSz="904875">
              <a:lnSpc>
                <a:spcPct val="80000"/>
              </a:lnSpc>
              <a:spcBef>
                <a:spcPts val="400"/>
              </a:spcBef>
              <a:buClr>
                <a:srgbClr val="0F6FC6"/>
              </a:buClr>
              <a:buSzPct val="85000"/>
              <a:buFont typeface="Arial" pitchFamily="34" charset="0"/>
              <a:buChar char="•"/>
              <a:defRPr/>
            </a:pPr>
            <a:endParaRPr lang="en-US" altLang="en-US" sz="2000" b="1" i="1" dirty="0" smtClean="0">
              <a:latin typeface="Constantia" pitchFamily="18" charset="0"/>
              <a:ea typeface="Constantia" pitchFamily="18" charset="0"/>
              <a:cs typeface="Constantia" pitchFamily="18" charset="0"/>
              <a:sym typeface="Constantia" pitchFamily="18" charset="0"/>
            </a:endParaRPr>
          </a:p>
          <a:p>
            <a:pPr marL="1054100" lvl="3" indent="-195263" defTabSz="904875">
              <a:lnSpc>
                <a:spcPct val="80000"/>
              </a:lnSpc>
              <a:spcBef>
                <a:spcPts val="400"/>
              </a:spcBef>
              <a:buClr>
                <a:srgbClr val="0F6FC6"/>
              </a:buClr>
              <a:buSzPct val="85000"/>
              <a:buFont typeface="Arial" pitchFamily="34" charset="0"/>
              <a:buChar char="•"/>
              <a:defRPr/>
            </a:pPr>
            <a:r>
              <a:rPr lang="en-US" altLang="en-US" sz="2000" b="1" i="1" dirty="0" smtClean="0">
                <a:solidFill>
                  <a:srgbClr val="00B0F0"/>
                </a:solidFill>
                <a:latin typeface="Constantia" pitchFamily="18" charset="0"/>
                <a:ea typeface="Constantia" pitchFamily="18" charset="0"/>
                <a:cs typeface="Constantia" pitchFamily="18" charset="0"/>
                <a:sym typeface="Constantia" pitchFamily="18" charset="0"/>
              </a:rPr>
              <a:t>dabrafenib and trametinib </a:t>
            </a:r>
            <a:r>
              <a:rPr lang="en-US" altLang="en-US" sz="2000" b="1" i="1" dirty="0">
                <a:solidFill>
                  <a:srgbClr val="00B0F0"/>
                </a:solidFill>
                <a:latin typeface="Constantia" pitchFamily="18" charset="0"/>
                <a:ea typeface="Constantia" pitchFamily="18" charset="0"/>
                <a:cs typeface="Constantia" pitchFamily="18" charset="0"/>
                <a:sym typeface="Constantia" pitchFamily="18" charset="0"/>
              </a:rPr>
              <a:t>TAFINLAR ® </a:t>
            </a:r>
            <a:r>
              <a:rPr lang="en-US" altLang="en-US" sz="2000" b="1" i="1" dirty="0" smtClean="0">
                <a:solidFill>
                  <a:srgbClr val="00B0F0"/>
                </a:solidFill>
                <a:latin typeface="Constantia" pitchFamily="18" charset="0"/>
                <a:ea typeface="Constantia" pitchFamily="18" charset="0"/>
                <a:cs typeface="Constantia" pitchFamily="18" charset="0"/>
                <a:sym typeface="Constantia" pitchFamily="18" charset="0"/>
              </a:rPr>
              <a:t>and </a:t>
            </a:r>
            <a:r>
              <a:rPr lang="en-US" altLang="en-US" sz="2000" b="1" i="1" dirty="0">
                <a:solidFill>
                  <a:srgbClr val="00B0F0"/>
                </a:solidFill>
                <a:latin typeface="Constantia" pitchFamily="18" charset="0"/>
                <a:ea typeface="Constantia" pitchFamily="18" charset="0"/>
                <a:cs typeface="Constantia" pitchFamily="18" charset="0"/>
                <a:sym typeface="Constantia" pitchFamily="18" charset="0"/>
              </a:rPr>
              <a:t>MEKINIST </a:t>
            </a:r>
            <a:r>
              <a:rPr lang="en-US" altLang="en-US" sz="2000" b="1" i="1" dirty="0" smtClean="0">
                <a:solidFill>
                  <a:srgbClr val="00B0F0"/>
                </a:solidFill>
                <a:latin typeface="Constantia" pitchFamily="18" charset="0"/>
                <a:ea typeface="Constantia" pitchFamily="18" charset="0"/>
                <a:cs typeface="Constantia" pitchFamily="18" charset="0"/>
                <a:sym typeface="Constantia" pitchFamily="18" charset="0"/>
              </a:rPr>
              <a:t>® </a:t>
            </a:r>
            <a:r>
              <a:rPr lang="en-US" altLang="en-US" sz="2000" b="1" i="1" dirty="0" smtClean="0">
                <a:latin typeface="Constantia" pitchFamily="18" charset="0"/>
                <a:ea typeface="Constantia" pitchFamily="18" charset="0"/>
                <a:cs typeface="Constantia" pitchFamily="18" charset="0"/>
                <a:sym typeface="Constantia" pitchFamily="18" charset="0"/>
              </a:rPr>
              <a:t>Novartis (metastatic NSCLC with BRAF V600E mutation)</a:t>
            </a:r>
            <a:r>
              <a:rPr lang="en-US" altLang="en-US" b="1" i="1" dirty="0">
                <a:latin typeface="Constantia" pitchFamily="18" charset="0"/>
                <a:ea typeface="Constantia" pitchFamily="18" charset="0"/>
                <a:cs typeface="Constantia" pitchFamily="18" charset="0"/>
                <a:sym typeface="Constantia" pitchFamily="18" charset="0"/>
              </a:rPr>
              <a:t>	</a:t>
            </a:r>
            <a:endParaRPr lang="en-US" altLang="en-US" b="1" i="1" dirty="0" smtClean="0">
              <a:latin typeface="Constantia" pitchFamily="18" charset="0"/>
              <a:ea typeface="Constantia" pitchFamily="18" charset="0"/>
              <a:cs typeface="Constantia" pitchFamily="18" charset="0"/>
              <a:sym typeface="Constantia" pitchFamily="18" charset="0"/>
            </a:endParaRPr>
          </a:p>
          <a:p>
            <a:pPr marL="1054100" lvl="3" indent="-195263" defTabSz="904875">
              <a:lnSpc>
                <a:spcPct val="80000"/>
              </a:lnSpc>
              <a:spcBef>
                <a:spcPts val="400"/>
              </a:spcBef>
              <a:buClr>
                <a:srgbClr val="0F6FC6"/>
              </a:buClr>
              <a:buSzPct val="85000"/>
              <a:buFont typeface="Arial" pitchFamily="34" charset="0"/>
              <a:buChar char="•"/>
              <a:defRPr/>
            </a:pPr>
            <a:endParaRPr lang="en-US" altLang="en-US" b="1" i="1" dirty="0" smtClean="0">
              <a:latin typeface="Constantia" pitchFamily="18" charset="0"/>
              <a:ea typeface="Constantia" pitchFamily="18" charset="0"/>
              <a:cs typeface="Constantia" pitchFamily="18" charset="0"/>
              <a:sym typeface="Constantia" pitchFamily="18" charset="0"/>
            </a:endParaRPr>
          </a:p>
          <a:p>
            <a:pPr marL="1054100" lvl="3" indent="-195263" defTabSz="904875">
              <a:lnSpc>
                <a:spcPct val="80000"/>
              </a:lnSpc>
              <a:spcBef>
                <a:spcPts val="400"/>
              </a:spcBef>
              <a:buClr>
                <a:srgbClr val="0F6FC6"/>
              </a:buClr>
              <a:buSzPct val="85000"/>
              <a:buFont typeface="Arial" pitchFamily="34" charset="0"/>
              <a:buChar char="•"/>
              <a:defRPr/>
            </a:pPr>
            <a:endParaRPr lang="en-US" altLang="en-US" sz="1600" b="1" i="1" dirty="0">
              <a:latin typeface="Constantia" pitchFamily="18" charset="0"/>
              <a:ea typeface="Constantia" pitchFamily="18" charset="0"/>
              <a:cs typeface="Constantia" pitchFamily="18" charset="0"/>
              <a:sym typeface="Constantia" pitchFamily="18" charset="0"/>
            </a:endParaRPr>
          </a:p>
          <a:p>
            <a:pPr marL="858837" lvl="3" defTabSz="904875">
              <a:lnSpc>
                <a:spcPct val="80000"/>
              </a:lnSpc>
              <a:spcBef>
                <a:spcPts val="400"/>
              </a:spcBef>
              <a:buClr>
                <a:srgbClr val="0F6FC6"/>
              </a:buClr>
              <a:buSzPct val="85000"/>
              <a:defRPr/>
            </a:pPr>
            <a:r>
              <a:rPr lang="en-US" altLang="en-US" sz="1600" b="1" dirty="0">
                <a:latin typeface="Constantia" pitchFamily="18" charset="0"/>
                <a:ea typeface="Constantia" pitchFamily="18" charset="0"/>
                <a:cs typeface="Constantia" pitchFamily="18" charset="0"/>
                <a:sym typeface="Constantia" pitchFamily="18" charset="0"/>
              </a:rPr>
              <a:t>	</a:t>
            </a:r>
            <a:r>
              <a:rPr lang="en-US" altLang="en-US" sz="1000" u="sng" dirty="0">
                <a:solidFill>
                  <a:srgbClr val="E2D700"/>
                </a:solidFill>
                <a:sym typeface="Helvetica" charset="0"/>
                <a:hlinkClick r:id="rId3"/>
              </a:rPr>
              <a:t>http://www.fda.gov/Drugs/InformationOnDrugs/ApprovedDrugs/ucm279174.htm</a:t>
            </a:r>
            <a:endParaRPr lang="en-US" altLang="en-US" sz="1000" dirty="0">
              <a:sym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7911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1" y="19594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30552" y="381000"/>
            <a:ext cx="270189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/>
              <a:t>References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1676400"/>
            <a:ext cx="9165770" cy="5575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defTabSz="722313" fontAlgn="base" hangingPunct="0">
              <a:lnSpc>
                <a:spcPct val="80000"/>
              </a:lnSpc>
              <a:spcBef>
                <a:spcPts val="3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Arial" panose="020B0604020202020204" pitchFamily="34" charset="0"/>
              <a:buChar char="•"/>
              <a:defRPr/>
            </a:pPr>
            <a:r>
              <a:rPr lang="en-US" altLang="en-US" b="1" kern="0" dirty="0">
                <a:solidFill>
                  <a:srgbClr val="000000"/>
                </a:solidFill>
                <a:latin typeface="Constantia" pitchFamily="18" charset="0"/>
                <a:ea typeface="Constantia" pitchFamily="18" charset="0"/>
                <a:cs typeface="Constantia" pitchFamily="18" charset="0"/>
                <a:sym typeface="Constantia" pitchFamily="18" charset="0"/>
                <a:hlinkClick r:id="rId3"/>
              </a:rPr>
              <a:t>http://</a:t>
            </a:r>
            <a:r>
              <a:rPr lang="en-US" altLang="en-US" b="1" kern="0" dirty="0" smtClean="0">
                <a:solidFill>
                  <a:srgbClr val="000000"/>
                </a:solidFill>
                <a:latin typeface="Constantia" pitchFamily="18" charset="0"/>
                <a:ea typeface="Constantia" pitchFamily="18" charset="0"/>
                <a:cs typeface="Constantia" pitchFamily="18" charset="0"/>
                <a:sym typeface="Constantia" pitchFamily="18" charset="0"/>
                <a:hlinkClick r:id="rId3"/>
              </a:rPr>
              <a:t>www.ama-assn.org/ama/pub/physician-resources/medical-science/united-states-adopted-names-council/naming-guidelines/naming-biologics/monoclonal-antibodies.page</a:t>
            </a:r>
            <a:endParaRPr lang="en-US" altLang="en-US" b="1" kern="0" dirty="0" smtClean="0">
              <a:solidFill>
                <a:srgbClr val="000000"/>
              </a:solidFill>
              <a:latin typeface="Constantia" pitchFamily="18" charset="0"/>
              <a:ea typeface="Constantia" pitchFamily="18" charset="0"/>
              <a:cs typeface="Constantia" pitchFamily="18" charset="0"/>
              <a:sym typeface="Constantia" pitchFamily="18" charset="0"/>
            </a:endParaRPr>
          </a:p>
          <a:p>
            <a:pPr marL="285750" lvl="0" indent="-285750" defTabSz="722313" fontAlgn="base" hangingPunct="0">
              <a:lnSpc>
                <a:spcPct val="80000"/>
              </a:lnSpc>
              <a:spcBef>
                <a:spcPts val="3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Arial" panose="020B0604020202020204" pitchFamily="34" charset="0"/>
              <a:buChar char="•"/>
              <a:defRPr/>
            </a:pPr>
            <a:endParaRPr lang="en-US" altLang="en-US" b="1" kern="0" dirty="0" smtClean="0">
              <a:solidFill>
                <a:srgbClr val="000000"/>
              </a:solidFill>
              <a:latin typeface="Constantia" pitchFamily="18" charset="0"/>
              <a:ea typeface="Constantia" pitchFamily="18" charset="0"/>
              <a:cs typeface="Constantia" pitchFamily="18" charset="0"/>
              <a:sym typeface="Constantia" pitchFamily="18" charset="0"/>
            </a:endParaRPr>
          </a:p>
          <a:p>
            <a:pPr marL="285750" lvl="0" indent="-285750" defTabSz="722313" fontAlgn="base" hangingPunct="0">
              <a:lnSpc>
                <a:spcPct val="80000"/>
              </a:lnSpc>
              <a:spcBef>
                <a:spcPts val="3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Arial" panose="020B0604020202020204" pitchFamily="34" charset="0"/>
              <a:buChar char="•"/>
              <a:defRPr/>
            </a:pPr>
            <a:endParaRPr lang="en-US" altLang="en-US" b="1" kern="0" dirty="0">
              <a:solidFill>
                <a:srgbClr val="000000"/>
              </a:solidFill>
              <a:latin typeface="Constantia" pitchFamily="18" charset="0"/>
              <a:ea typeface="Constantia" pitchFamily="18" charset="0"/>
              <a:cs typeface="Constantia" pitchFamily="18" charset="0"/>
              <a:sym typeface="Constantia" pitchFamily="18" charset="0"/>
            </a:endParaRPr>
          </a:p>
          <a:p>
            <a:pPr marL="285750" lvl="0" indent="-285750" defTabSz="722313" fontAlgn="base" hangingPunct="0">
              <a:lnSpc>
                <a:spcPct val="80000"/>
              </a:lnSpc>
              <a:spcBef>
                <a:spcPts val="3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Arial" panose="020B0604020202020204" pitchFamily="34" charset="0"/>
              <a:buChar char="•"/>
              <a:defRPr/>
            </a:pPr>
            <a:r>
              <a:rPr lang="en-US" altLang="en-US" b="1" kern="0" dirty="0" smtClean="0">
                <a:solidFill>
                  <a:srgbClr val="000000"/>
                </a:solidFill>
                <a:latin typeface="Constantia" pitchFamily="18" charset="0"/>
                <a:ea typeface="Constantia" pitchFamily="18" charset="0"/>
                <a:cs typeface="Constantia" pitchFamily="18" charset="0"/>
                <a:sym typeface="Constantia" pitchFamily="18" charset="0"/>
                <a:hlinkClick r:id="rId4"/>
              </a:rPr>
              <a:t>http</a:t>
            </a:r>
            <a:r>
              <a:rPr lang="en-US" altLang="en-US" b="1" kern="0" dirty="0">
                <a:solidFill>
                  <a:srgbClr val="000000"/>
                </a:solidFill>
                <a:latin typeface="Constantia" pitchFamily="18" charset="0"/>
                <a:ea typeface="Constantia" pitchFamily="18" charset="0"/>
                <a:cs typeface="Constantia" pitchFamily="18" charset="0"/>
                <a:sym typeface="Constantia" pitchFamily="18" charset="0"/>
                <a:hlinkClick r:id="rId4"/>
              </a:rPr>
              <a:t>://</a:t>
            </a:r>
            <a:r>
              <a:rPr lang="en-US" altLang="en-US" b="1" kern="0" dirty="0" smtClean="0">
                <a:solidFill>
                  <a:srgbClr val="000000"/>
                </a:solidFill>
                <a:latin typeface="Constantia" pitchFamily="18" charset="0"/>
                <a:ea typeface="Constantia" pitchFamily="18" charset="0"/>
                <a:cs typeface="Constantia" pitchFamily="18" charset="0"/>
                <a:sym typeface="Constantia" pitchFamily="18" charset="0"/>
                <a:hlinkClick r:id="rId4"/>
              </a:rPr>
              <a:t>www.cancer.gov/cancertopics/understandingcancer/targetedtherapies</a:t>
            </a:r>
            <a:endParaRPr lang="en-US" altLang="en-US" b="1" kern="0" dirty="0" smtClean="0">
              <a:solidFill>
                <a:srgbClr val="000000"/>
              </a:solidFill>
              <a:latin typeface="Constantia" pitchFamily="18" charset="0"/>
              <a:ea typeface="Constantia" pitchFamily="18" charset="0"/>
              <a:cs typeface="Constantia" pitchFamily="18" charset="0"/>
              <a:sym typeface="Constantia" pitchFamily="18" charset="0"/>
            </a:endParaRPr>
          </a:p>
          <a:p>
            <a:pPr marL="285750" lvl="0" indent="-285750" defTabSz="722313" fontAlgn="base" hangingPunct="0">
              <a:lnSpc>
                <a:spcPct val="80000"/>
              </a:lnSpc>
              <a:spcBef>
                <a:spcPts val="3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Arial" panose="020B0604020202020204" pitchFamily="34" charset="0"/>
              <a:buChar char="•"/>
              <a:defRPr/>
            </a:pPr>
            <a:endParaRPr lang="en-US" altLang="en-US" b="1" kern="0" dirty="0">
              <a:solidFill>
                <a:srgbClr val="000000"/>
              </a:solidFill>
              <a:latin typeface="Constantia" pitchFamily="18" charset="0"/>
              <a:ea typeface="Constantia" pitchFamily="18" charset="0"/>
              <a:cs typeface="Constantia" pitchFamily="18" charset="0"/>
              <a:sym typeface="Constantia" pitchFamily="18" charset="0"/>
            </a:endParaRPr>
          </a:p>
          <a:p>
            <a:pPr marL="457200" lvl="0" indent="-457200" defTabSz="722313" fontAlgn="base" hangingPunct="0">
              <a:lnSpc>
                <a:spcPct val="80000"/>
              </a:lnSpc>
              <a:spcBef>
                <a:spcPts val="2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Arial" panose="020B0604020202020204" pitchFamily="34" charset="0"/>
              <a:buChar char="•"/>
              <a:defRPr/>
            </a:pPr>
            <a:endParaRPr lang="en-US" altLang="en-US" b="1" kern="0" dirty="0">
              <a:solidFill>
                <a:srgbClr val="000000"/>
              </a:solidFill>
              <a:latin typeface="Constantia" pitchFamily="18" charset="0"/>
              <a:ea typeface="Constantia" pitchFamily="18" charset="0"/>
              <a:cs typeface="Constantia" pitchFamily="18" charset="0"/>
              <a:sym typeface="Constantia" pitchFamily="18" charset="0"/>
            </a:endParaRPr>
          </a:p>
          <a:p>
            <a:pPr marL="285750" lvl="0" indent="-285750" defTabSz="722313" fontAlgn="base" hangingPunct="0">
              <a:lnSpc>
                <a:spcPct val="80000"/>
              </a:lnSpc>
              <a:spcBef>
                <a:spcPts val="3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Arial" panose="020B0604020202020204" pitchFamily="34" charset="0"/>
              <a:buChar char="•"/>
              <a:defRPr/>
            </a:pPr>
            <a:r>
              <a:rPr lang="en-US" altLang="en-US" b="1" kern="0" dirty="0">
                <a:solidFill>
                  <a:srgbClr val="000000"/>
                </a:solidFill>
                <a:latin typeface="Constantia" pitchFamily="18" charset="0"/>
                <a:ea typeface="Constantia" pitchFamily="18" charset="0"/>
                <a:cs typeface="Constantia" pitchFamily="18" charset="0"/>
                <a:sym typeface="Constantia" pitchFamily="18" charset="0"/>
                <a:hlinkClick r:id="rId5"/>
              </a:rPr>
              <a:t>http://</a:t>
            </a:r>
            <a:r>
              <a:rPr lang="en-US" altLang="en-US" b="1" kern="0" dirty="0" smtClean="0">
                <a:solidFill>
                  <a:srgbClr val="000000"/>
                </a:solidFill>
                <a:latin typeface="Constantia" pitchFamily="18" charset="0"/>
                <a:ea typeface="Constantia" pitchFamily="18" charset="0"/>
                <a:cs typeface="Constantia" pitchFamily="18" charset="0"/>
                <a:sym typeface="Constantia" pitchFamily="18" charset="0"/>
                <a:hlinkClick r:id="rId5"/>
              </a:rPr>
              <a:t>www.cancer.gov/dictionary</a:t>
            </a:r>
            <a:endParaRPr lang="en-US" altLang="en-US" b="1" kern="0" dirty="0" smtClean="0">
              <a:solidFill>
                <a:srgbClr val="000000"/>
              </a:solidFill>
              <a:latin typeface="Constantia" pitchFamily="18" charset="0"/>
              <a:ea typeface="Constantia" pitchFamily="18" charset="0"/>
              <a:cs typeface="Constantia" pitchFamily="18" charset="0"/>
              <a:sym typeface="Constantia" pitchFamily="18" charset="0"/>
            </a:endParaRPr>
          </a:p>
          <a:p>
            <a:pPr marL="285750" lvl="0" indent="-285750" defTabSz="722313" fontAlgn="base" hangingPunct="0">
              <a:lnSpc>
                <a:spcPct val="80000"/>
              </a:lnSpc>
              <a:spcBef>
                <a:spcPts val="3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Arial" panose="020B0604020202020204" pitchFamily="34" charset="0"/>
              <a:buChar char="•"/>
              <a:defRPr/>
            </a:pPr>
            <a:endParaRPr lang="en-US" altLang="en-US" kern="0" dirty="0" smtClean="0">
              <a:solidFill>
                <a:srgbClr val="000000"/>
              </a:solidFill>
              <a:latin typeface="Constantia" pitchFamily="18" charset="0"/>
              <a:ea typeface="Constantia" pitchFamily="18" charset="0"/>
              <a:cs typeface="Constantia" pitchFamily="18" charset="0"/>
              <a:sym typeface="Constantia" pitchFamily="18" charset="0"/>
            </a:endParaRPr>
          </a:p>
          <a:p>
            <a:pPr marL="457200" lvl="0" indent="-457200" defTabSz="722313" fontAlgn="base" hangingPunct="0">
              <a:lnSpc>
                <a:spcPct val="80000"/>
              </a:lnSpc>
              <a:spcBef>
                <a:spcPts val="2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Arial" panose="020B0604020202020204" pitchFamily="34" charset="0"/>
              <a:buChar char="•"/>
              <a:defRPr/>
            </a:pPr>
            <a:endParaRPr lang="en-US" altLang="en-US" b="1" kern="0" dirty="0" smtClean="0">
              <a:solidFill>
                <a:srgbClr val="000000"/>
              </a:solidFill>
              <a:latin typeface="Constantia" pitchFamily="18" charset="0"/>
              <a:ea typeface="Constantia" pitchFamily="18" charset="0"/>
              <a:cs typeface="Constantia" pitchFamily="18" charset="0"/>
              <a:sym typeface="Constantia" pitchFamily="18" charset="0"/>
            </a:endParaRPr>
          </a:p>
          <a:p>
            <a:pPr marL="285750" lvl="0" indent="-285750" defTabSz="722313" fontAlgn="base" hangingPunct="0">
              <a:lnSpc>
                <a:spcPct val="80000"/>
              </a:lnSpc>
              <a:spcBef>
                <a:spcPts val="3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Arial" panose="020B0604020202020204" pitchFamily="34" charset="0"/>
              <a:buChar char="•"/>
              <a:defRPr/>
            </a:pPr>
            <a:r>
              <a:rPr lang="en-US" altLang="en-US" b="1" kern="0" dirty="0" smtClean="0">
                <a:solidFill>
                  <a:srgbClr val="000000"/>
                </a:solidFill>
                <a:latin typeface="Constantia" pitchFamily="18" charset="0"/>
                <a:ea typeface="Constantia" pitchFamily="18" charset="0"/>
                <a:cs typeface="Constantia" pitchFamily="18" charset="0"/>
                <a:sym typeface="Constantia" pitchFamily="18" charset="0"/>
                <a:hlinkClick r:id="rId6"/>
              </a:rPr>
              <a:t>http</a:t>
            </a:r>
            <a:r>
              <a:rPr lang="en-US" altLang="en-US" b="1" kern="0" dirty="0">
                <a:solidFill>
                  <a:srgbClr val="000000"/>
                </a:solidFill>
                <a:latin typeface="Constantia" pitchFamily="18" charset="0"/>
                <a:ea typeface="Constantia" pitchFamily="18" charset="0"/>
                <a:cs typeface="Constantia" pitchFamily="18" charset="0"/>
                <a:sym typeface="Constantia" pitchFamily="18" charset="0"/>
                <a:hlinkClick r:id="rId6"/>
              </a:rPr>
              <a:t>://</a:t>
            </a:r>
            <a:r>
              <a:rPr lang="en-US" altLang="en-US" b="1" kern="0" dirty="0" smtClean="0">
                <a:solidFill>
                  <a:srgbClr val="000000"/>
                </a:solidFill>
                <a:latin typeface="Constantia" pitchFamily="18" charset="0"/>
                <a:ea typeface="Constantia" pitchFamily="18" charset="0"/>
                <a:cs typeface="Constantia" pitchFamily="18" charset="0"/>
                <a:sym typeface="Constantia" pitchFamily="18" charset="0"/>
                <a:hlinkClick r:id="rId6"/>
              </a:rPr>
              <a:t>www.fda.gov/Drugs/InformationOnDrugs/ApprovedDrugs/ucm279174. htm</a:t>
            </a:r>
            <a:endParaRPr lang="en-US" altLang="en-US" b="1" kern="0" dirty="0" smtClean="0">
              <a:solidFill>
                <a:srgbClr val="000000"/>
              </a:solidFill>
              <a:latin typeface="Constantia" pitchFamily="18" charset="0"/>
              <a:ea typeface="Constantia" pitchFamily="18" charset="0"/>
              <a:cs typeface="Constantia" pitchFamily="18" charset="0"/>
              <a:sym typeface="Constantia" pitchFamily="18" charset="0"/>
            </a:endParaRPr>
          </a:p>
          <a:p>
            <a:pPr marL="285750" lvl="0" indent="-285750" defTabSz="722313" fontAlgn="base" hangingPunct="0">
              <a:lnSpc>
                <a:spcPct val="80000"/>
              </a:lnSpc>
              <a:spcBef>
                <a:spcPts val="3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Arial" panose="020B0604020202020204" pitchFamily="34" charset="0"/>
              <a:buChar char="•"/>
              <a:defRPr/>
            </a:pPr>
            <a:endParaRPr lang="en-US" altLang="en-US" b="1" kern="0" dirty="0" smtClean="0">
              <a:solidFill>
                <a:srgbClr val="000000"/>
              </a:solidFill>
              <a:latin typeface="Constantia" pitchFamily="18" charset="0"/>
              <a:ea typeface="Constantia" pitchFamily="18" charset="0"/>
              <a:cs typeface="Constantia" pitchFamily="18" charset="0"/>
              <a:sym typeface="Constantia" pitchFamily="18" charset="0"/>
            </a:endParaRPr>
          </a:p>
          <a:p>
            <a:pPr marL="285750" indent="-285750" defTabSz="722313" fontAlgn="base" hangingPunct="0">
              <a:lnSpc>
                <a:spcPct val="80000"/>
              </a:lnSpc>
              <a:spcBef>
                <a:spcPts val="3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Arial" panose="020B0604020202020204" pitchFamily="34" charset="0"/>
              <a:buChar char="•"/>
              <a:defRPr/>
            </a:pPr>
            <a:endParaRPr lang="en-US" dirty="0"/>
          </a:p>
          <a:p>
            <a:pPr marL="285750" indent="-285750" defTabSz="722313" fontAlgn="base" hangingPunct="0">
              <a:lnSpc>
                <a:spcPct val="80000"/>
              </a:lnSpc>
              <a:spcBef>
                <a:spcPts val="3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Arial" panose="020B0604020202020204" pitchFamily="34" charset="0"/>
              <a:buChar char="•"/>
              <a:defRPr/>
            </a:pPr>
            <a:r>
              <a:rPr lang="en-US" altLang="en-US" b="1" kern="0" dirty="0" smtClean="0">
                <a:solidFill>
                  <a:srgbClr val="000000"/>
                </a:solidFill>
                <a:latin typeface="Constantia" pitchFamily="18" charset="0"/>
                <a:ea typeface="Constantia" pitchFamily="18" charset="0"/>
                <a:cs typeface="Constantia" pitchFamily="18" charset="0"/>
                <a:sym typeface="Constantia" pitchFamily="18" charset="0"/>
                <a:hlinkClick r:id="rId7"/>
              </a:rPr>
              <a:t>http</a:t>
            </a:r>
            <a:r>
              <a:rPr lang="en-US" altLang="en-US" b="1" kern="0" dirty="0">
                <a:solidFill>
                  <a:srgbClr val="000000"/>
                </a:solidFill>
                <a:latin typeface="Constantia" pitchFamily="18" charset="0"/>
                <a:ea typeface="Constantia" pitchFamily="18" charset="0"/>
                <a:cs typeface="Constantia" pitchFamily="18" charset="0"/>
                <a:sym typeface="Constantia" pitchFamily="18" charset="0"/>
                <a:hlinkClick r:id="rId7"/>
              </a:rPr>
              <a:t>://</a:t>
            </a:r>
            <a:r>
              <a:rPr lang="en-US" altLang="en-US" b="1" kern="0" dirty="0" smtClean="0">
                <a:solidFill>
                  <a:srgbClr val="000000"/>
                </a:solidFill>
                <a:latin typeface="Constantia" pitchFamily="18" charset="0"/>
                <a:ea typeface="Constantia" pitchFamily="18" charset="0"/>
                <a:cs typeface="Constantia" pitchFamily="18" charset="0"/>
                <a:sym typeface="Constantia" pitchFamily="18" charset="0"/>
                <a:hlinkClick r:id="rId7"/>
              </a:rPr>
              <a:t>www.mycancergenome.org</a:t>
            </a:r>
            <a:endParaRPr lang="en-US" altLang="en-US" b="1" kern="0" dirty="0" smtClean="0">
              <a:solidFill>
                <a:srgbClr val="000000"/>
              </a:solidFill>
              <a:latin typeface="Constantia" pitchFamily="18" charset="0"/>
              <a:ea typeface="Constantia" pitchFamily="18" charset="0"/>
              <a:cs typeface="Constantia" pitchFamily="18" charset="0"/>
              <a:sym typeface="Constantia" pitchFamily="18" charset="0"/>
            </a:endParaRPr>
          </a:p>
          <a:p>
            <a:pPr marL="285750" indent="-285750" defTabSz="722313" fontAlgn="base" hangingPunct="0">
              <a:lnSpc>
                <a:spcPct val="80000"/>
              </a:lnSpc>
              <a:spcBef>
                <a:spcPts val="3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Arial" panose="020B0604020202020204" pitchFamily="34" charset="0"/>
              <a:buChar char="•"/>
              <a:defRPr/>
            </a:pPr>
            <a:endParaRPr lang="en-US" altLang="en-US" b="1" kern="0" dirty="0">
              <a:solidFill>
                <a:srgbClr val="000000"/>
              </a:solidFill>
              <a:latin typeface="Constantia" pitchFamily="18" charset="0"/>
              <a:ea typeface="Constantia" pitchFamily="18" charset="0"/>
              <a:cs typeface="Constantia" pitchFamily="18" charset="0"/>
              <a:sym typeface="Constantia" pitchFamily="18" charset="0"/>
            </a:endParaRPr>
          </a:p>
          <a:p>
            <a:pPr marL="285750" indent="-285750" defTabSz="722313" fontAlgn="base" hangingPunct="0">
              <a:lnSpc>
                <a:spcPct val="80000"/>
              </a:lnSpc>
              <a:spcBef>
                <a:spcPts val="3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Arial" panose="020B0604020202020204" pitchFamily="34" charset="0"/>
              <a:buChar char="•"/>
              <a:defRPr/>
            </a:pPr>
            <a:endParaRPr lang="en-US" altLang="en-US" b="1" kern="0" dirty="0" smtClean="0">
              <a:solidFill>
                <a:srgbClr val="000000"/>
              </a:solidFill>
              <a:latin typeface="Constantia" pitchFamily="18" charset="0"/>
              <a:ea typeface="Constantia" pitchFamily="18" charset="0"/>
              <a:cs typeface="Constantia" pitchFamily="18" charset="0"/>
              <a:sym typeface="Constantia" pitchFamily="18" charset="0"/>
            </a:endParaRPr>
          </a:p>
          <a:p>
            <a:pPr marL="285750" indent="-285750" defTabSz="722313" fontAlgn="base" hangingPunct="0">
              <a:lnSpc>
                <a:spcPct val="80000"/>
              </a:lnSpc>
              <a:spcBef>
                <a:spcPts val="3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Arial" panose="020B0604020202020204" pitchFamily="34" charset="0"/>
              <a:buChar char="•"/>
              <a:defRPr/>
            </a:pPr>
            <a:endParaRPr lang="en-US" altLang="en-US" b="1" kern="0" dirty="0">
              <a:solidFill>
                <a:srgbClr val="000000"/>
              </a:solidFill>
              <a:latin typeface="Constantia" pitchFamily="18" charset="0"/>
              <a:ea typeface="Constantia" pitchFamily="18" charset="0"/>
              <a:cs typeface="Constantia" pitchFamily="18" charset="0"/>
              <a:sym typeface="Constantia" pitchFamily="18" charset="0"/>
            </a:endParaRPr>
          </a:p>
          <a:p>
            <a:pPr marL="285750" lvl="0" indent="-285750" defTabSz="722313" fontAlgn="base" hangingPunct="0">
              <a:lnSpc>
                <a:spcPct val="80000"/>
              </a:lnSpc>
              <a:spcBef>
                <a:spcPts val="3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Arial" panose="020B0604020202020204" pitchFamily="34" charset="0"/>
              <a:buChar char="•"/>
              <a:defRPr/>
            </a:pPr>
            <a:endParaRPr lang="en-US" altLang="en-US" kern="0" dirty="0">
              <a:solidFill>
                <a:srgbClr val="000000"/>
              </a:solidFill>
              <a:latin typeface="Helvetica"/>
              <a:cs typeface="Helvetica"/>
              <a:sym typeface="Helvetica" charset="0"/>
            </a:endParaRPr>
          </a:p>
          <a:p>
            <a:pPr lvl="0" algn="ctr">
              <a:spcBef>
                <a:spcPct val="20000"/>
              </a:spcBef>
            </a:pPr>
            <a:endParaRPr lang="en-US" sz="2500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4064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382000" cy="609600"/>
          </a:xfrm>
        </p:spPr>
        <p:txBody>
          <a:bodyPr/>
          <a:lstStyle/>
          <a:p>
            <a:pPr algn="ctr" defTabSz="914400" eaLnBrk="1"/>
            <a:r>
              <a:rPr lang="en-US" altLang="en-US" sz="4400" dirty="0" smtClean="0">
                <a:solidFill>
                  <a:srgbClr val="04617B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References</a:t>
            </a:r>
            <a:endParaRPr lang="en-US" altLang="en-US" sz="4400" dirty="0" smtClean="0"/>
          </a:p>
        </p:txBody>
      </p:sp>
      <p:sp>
        <p:nvSpPr>
          <p:cNvPr id="5427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762000"/>
            <a:ext cx="8686800" cy="6248400"/>
          </a:xfrm>
        </p:spPr>
        <p:txBody>
          <a:bodyPr anchor="ctr"/>
          <a:lstStyle/>
          <a:p>
            <a:pPr marL="285750" indent="-285750" defTabSz="703263" eaLnBrk="1">
              <a:lnSpc>
                <a:spcPct val="80000"/>
              </a:lnSpc>
              <a:spcBef>
                <a:spcPts val="300"/>
              </a:spcBef>
              <a:buClr>
                <a:srgbClr val="0BD0D9"/>
              </a:buClr>
              <a:buSzPct val="95000"/>
              <a:buFontTx/>
              <a:buChar char="•"/>
              <a:defRPr/>
            </a:pPr>
            <a:endParaRPr lang="en-US" altLang="en-US" sz="1400" b="1" dirty="0" smtClean="0">
              <a:ea typeface="Constantia" panose="02030602050306030303" pitchFamily="18" charset="0"/>
              <a:cs typeface="Constantia" panose="02030602050306030303" pitchFamily="18" charset="0"/>
              <a:sym typeface="Constantia" panose="02030602050306030303" pitchFamily="18" charset="0"/>
              <a:hlinkClick r:id="rId3"/>
            </a:endParaRPr>
          </a:p>
          <a:p>
            <a:pPr marL="285750" indent="-285750" defTabSz="703263" eaLnBrk="1">
              <a:lnSpc>
                <a:spcPct val="80000"/>
              </a:lnSpc>
              <a:spcBef>
                <a:spcPts val="300"/>
              </a:spcBef>
              <a:buClr>
                <a:srgbClr val="0BD0D9"/>
              </a:buClr>
              <a:buSzPct val="95000"/>
              <a:buFontTx/>
              <a:buChar char="•"/>
              <a:defRPr/>
            </a:pPr>
            <a:endParaRPr lang="en-US" altLang="en-US" sz="1400" b="1" dirty="0">
              <a:ea typeface="Constantia" panose="02030602050306030303" pitchFamily="18" charset="0"/>
              <a:cs typeface="Constantia" panose="02030602050306030303" pitchFamily="18" charset="0"/>
              <a:sym typeface="Constantia" panose="02030602050306030303" pitchFamily="18" charset="0"/>
              <a:hlinkClick r:id="rId3"/>
            </a:endParaRPr>
          </a:p>
          <a:p>
            <a:pPr marL="285750" indent="-285750" defTabSz="703263" eaLnBrk="1">
              <a:lnSpc>
                <a:spcPct val="80000"/>
              </a:lnSpc>
              <a:spcBef>
                <a:spcPts val="300"/>
              </a:spcBef>
              <a:buClr>
                <a:srgbClr val="0BD0D9"/>
              </a:buClr>
              <a:buSzPct val="95000"/>
              <a:buFontTx/>
              <a:buChar char="•"/>
              <a:defRPr/>
            </a:pPr>
            <a:endParaRPr lang="en-US" altLang="en-US" sz="1400" b="1" dirty="0" smtClean="0">
              <a:ea typeface="Constantia" panose="02030602050306030303" pitchFamily="18" charset="0"/>
              <a:cs typeface="Constantia" panose="02030602050306030303" pitchFamily="18" charset="0"/>
              <a:sym typeface="Constantia" panose="02030602050306030303" pitchFamily="18" charset="0"/>
              <a:hlinkClick r:id="rId3"/>
            </a:endParaRPr>
          </a:p>
          <a:p>
            <a:pPr marL="285750" indent="-285750" defTabSz="703263" eaLnBrk="1">
              <a:lnSpc>
                <a:spcPct val="80000"/>
              </a:lnSpc>
              <a:spcBef>
                <a:spcPts val="300"/>
              </a:spcBef>
              <a:buClr>
                <a:srgbClr val="0BD0D9"/>
              </a:buClr>
              <a:buSzPct val="95000"/>
              <a:buFontTx/>
              <a:buChar char="•"/>
              <a:defRPr/>
            </a:pPr>
            <a:endParaRPr lang="en-US" altLang="en-US" sz="1400" b="1" dirty="0">
              <a:ea typeface="Constantia" panose="02030602050306030303" pitchFamily="18" charset="0"/>
              <a:cs typeface="Constantia" panose="02030602050306030303" pitchFamily="18" charset="0"/>
              <a:sym typeface="Constantia" panose="02030602050306030303" pitchFamily="18" charset="0"/>
              <a:hlinkClick r:id="rId3"/>
            </a:endParaRPr>
          </a:p>
          <a:p>
            <a:pPr marL="285750" indent="-285750" defTabSz="703263" eaLnBrk="1">
              <a:lnSpc>
                <a:spcPct val="80000"/>
              </a:lnSpc>
              <a:spcBef>
                <a:spcPts val="300"/>
              </a:spcBef>
              <a:buClr>
                <a:srgbClr val="0BD0D9"/>
              </a:buClr>
              <a:buSzPct val="95000"/>
              <a:buFontTx/>
              <a:buChar char="•"/>
              <a:defRPr/>
            </a:pPr>
            <a:endParaRPr lang="en-US" altLang="en-US" sz="1400" b="1" dirty="0" smtClean="0">
              <a:ea typeface="Constantia" panose="02030602050306030303" pitchFamily="18" charset="0"/>
              <a:cs typeface="Constantia" panose="02030602050306030303" pitchFamily="18" charset="0"/>
              <a:sym typeface="Constantia" panose="02030602050306030303" pitchFamily="18" charset="0"/>
              <a:hlinkClick r:id="rId3"/>
            </a:endParaRPr>
          </a:p>
          <a:p>
            <a:pPr marL="285750" indent="-285750" defTabSz="703263" eaLnBrk="1">
              <a:lnSpc>
                <a:spcPct val="80000"/>
              </a:lnSpc>
              <a:spcBef>
                <a:spcPts val="300"/>
              </a:spcBef>
              <a:buClr>
                <a:srgbClr val="0BD0D9"/>
              </a:buClr>
              <a:buSzPct val="95000"/>
              <a:buFontTx/>
              <a:buChar char="•"/>
              <a:defRPr/>
            </a:pPr>
            <a:endParaRPr lang="en-US" altLang="en-US" sz="1400" b="1" dirty="0">
              <a:ea typeface="Constantia" panose="02030602050306030303" pitchFamily="18" charset="0"/>
              <a:cs typeface="Constantia" panose="02030602050306030303" pitchFamily="18" charset="0"/>
              <a:sym typeface="Constantia" panose="02030602050306030303" pitchFamily="18" charset="0"/>
              <a:hlinkClick r:id="rId3"/>
            </a:endParaRPr>
          </a:p>
          <a:p>
            <a:pPr marL="285750" indent="-285750" defTabSz="703263" eaLnBrk="1">
              <a:lnSpc>
                <a:spcPct val="80000"/>
              </a:lnSpc>
              <a:spcBef>
                <a:spcPts val="300"/>
              </a:spcBef>
              <a:buClr>
                <a:srgbClr val="0BD0D9"/>
              </a:buClr>
              <a:buSzPct val="95000"/>
              <a:buFontTx/>
              <a:buChar char="•"/>
              <a:defRPr/>
            </a:pPr>
            <a:endParaRPr lang="en-US" altLang="en-US" sz="1400" b="1" dirty="0" smtClean="0">
              <a:ea typeface="Constantia" panose="02030602050306030303" pitchFamily="18" charset="0"/>
              <a:cs typeface="Constantia" panose="02030602050306030303" pitchFamily="18" charset="0"/>
              <a:sym typeface="Constantia" panose="02030602050306030303" pitchFamily="18" charset="0"/>
              <a:hlinkClick r:id="rId3"/>
            </a:endParaRPr>
          </a:p>
          <a:p>
            <a:pPr marL="285750" indent="-285750" defTabSz="703263" eaLnBrk="1">
              <a:lnSpc>
                <a:spcPct val="80000"/>
              </a:lnSpc>
              <a:spcBef>
                <a:spcPts val="300"/>
              </a:spcBef>
              <a:buClr>
                <a:srgbClr val="0BD0D9"/>
              </a:buClr>
              <a:buSzPct val="95000"/>
              <a:buFontTx/>
              <a:buChar char="•"/>
              <a:defRPr/>
            </a:pPr>
            <a:endParaRPr lang="en-US" altLang="en-US" sz="1400" b="1" dirty="0">
              <a:ea typeface="Constantia" panose="02030602050306030303" pitchFamily="18" charset="0"/>
              <a:cs typeface="Constantia" panose="02030602050306030303" pitchFamily="18" charset="0"/>
              <a:sym typeface="Constantia" panose="02030602050306030303" pitchFamily="18" charset="0"/>
              <a:hlinkClick r:id="rId3"/>
            </a:endParaRPr>
          </a:p>
          <a:p>
            <a:pPr marL="285750" indent="-285750" defTabSz="703263" eaLnBrk="1">
              <a:lnSpc>
                <a:spcPct val="80000"/>
              </a:lnSpc>
              <a:spcBef>
                <a:spcPts val="300"/>
              </a:spcBef>
              <a:buClr>
                <a:srgbClr val="0BD0D9"/>
              </a:buClr>
              <a:buSzPct val="95000"/>
              <a:buFontTx/>
              <a:buChar char="•"/>
              <a:defRPr/>
            </a:pPr>
            <a:endParaRPr lang="en-US" altLang="en-US" sz="1400" b="1" dirty="0" smtClean="0">
              <a:ea typeface="Constantia" panose="02030602050306030303" pitchFamily="18" charset="0"/>
              <a:cs typeface="Constantia" panose="02030602050306030303" pitchFamily="18" charset="0"/>
              <a:sym typeface="Constantia" panose="02030602050306030303" pitchFamily="18" charset="0"/>
              <a:hlinkClick r:id="rId3"/>
            </a:endParaRPr>
          </a:p>
          <a:p>
            <a:pPr marL="285750" indent="-285750" defTabSz="703263" eaLnBrk="1">
              <a:lnSpc>
                <a:spcPct val="80000"/>
              </a:lnSpc>
              <a:spcBef>
                <a:spcPts val="300"/>
              </a:spcBef>
              <a:buClr>
                <a:srgbClr val="0BD0D9"/>
              </a:buClr>
              <a:buSzPct val="95000"/>
              <a:buFontTx/>
              <a:buChar char="•"/>
              <a:defRPr/>
            </a:pPr>
            <a:endParaRPr lang="en-US" altLang="en-US" sz="1400" b="1" dirty="0">
              <a:ea typeface="Constantia" panose="02030602050306030303" pitchFamily="18" charset="0"/>
              <a:cs typeface="Constantia" panose="02030602050306030303" pitchFamily="18" charset="0"/>
              <a:sym typeface="Constantia" panose="02030602050306030303" pitchFamily="18" charset="0"/>
              <a:hlinkClick r:id="rId3"/>
            </a:endParaRPr>
          </a:p>
          <a:p>
            <a:pPr marL="285750" indent="-285750" defTabSz="703263" eaLnBrk="1">
              <a:lnSpc>
                <a:spcPct val="80000"/>
              </a:lnSpc>
              <a:spcBef>
                <a:spcPts val="300"/>
              </a:spcBef>
              <a:buClr>
                <a:srgbClr val="0BD0D9"/>
              </a:buClr>
              <a:buSzPct val="95000"/>
              <a:buFontTx/>
              <a:buChar char="•"/>
              <a:defRPr/>
            </a:pPr>
            <a:endParaRPr lang="en-US" altLang="en-US" sz="1400" b="1" dirty="0" smtClean="0">
              <a:ea typeface="Constantia" panose="02030602050306030303" pitchFamily="18" charset="0"/>
              <a:cs typeface="Constantia" panose="02030602050306030303" pitchFamily="18" charset="0"/>
              <a:sym typeface="Constantia" panose="02030602050306030303" pitchFamily="18" charset="0"/>
              <a:hlinkClick r:id="rId3"/>
            </a:endParaRPr>
          </a:p>
          <a:p>
            <a:pPr marL="285750" indent="-285750" defTabSz="703263" eaLnBrk="1">
              <a:lnSpc>
                <a:spcPct val="80000"/>
              </a:lnSpc>
              <a:spcBef>
                <a:spcPts val="300"/>
              </a:spcBef>
              <a:buClr>
                <a:srgbClr val="0BD0D9"/>
              </a:buClr>
              <a:buSzPct val="95000"/>
              <a:buFontTx/>
              <a:buChar char="•"/>
              <a:defRPr/>
            </a:pPr>
            <a:endParaRPr lang="en-US" altLang="en-US" sz="1400" b="1" dirty="0">
              <a:ea typeface="Constantia" panose="02030602050306030303" pitchFamily="18" charset="0"/>
              <a:cs typeface="Constantia" panose="02030602050306030303" pitchFamily="18" charset="0"/>
              <a:sym typeface="Constantia" panose="02030602050306030303" pitchFamily="18" charset="0"/>
              <a:hlinkClick r:id="rId3"/>
            </a:endParaRPr>
          </a:p>
          <a:p>
            <a:pPr marL="285750" indent="-285750" defTabSz="703263" eaLnBrk="1">
              <a:lnSpc>
                <a:spcPct val="80000"/>
              </a:lnSpc>
              <a:spcBef>
                <a:spcPts val="300"/>
              </a:spcBef>
              <a:buClr>
                <a:srgbClr val="0BD0D9"/>
              </a:buClr>
              <a:buSzPct val="95000"/>
              <a:buFontTx/>
              <a:buChar char="•"/>
              <a:defRPr/>
            </a:pPr>
            <a:endParaRPr lang="en-US" altLang="en-US" sz="1400" b="1" dirty="0" smtClean="0">
              <a:ea typeface="Constantia" panose="02030602050306030303" pitchFamily="18" charset="0"/>
              <a:cs typeface="Constantia" panose="02030602050306030303" pitchFamily="18" charset="0"/>
              <a:sym typeface="Constantia" panose="02030602050306030303" pitchFamily="18" charset="0"/>
              <a:hlinkClick r:id="rId3"/>
            </a:endParaRPr>
          </a:p>
          <a:p>
            <a:pPr marL="285750" indent="-285750" defTabSz="703263" eaLnBrk="1">
              <a:lnSpc>
                <a:spcPct val="80000"/>
              </a:lnSpc>
              <a:spcBef>
                <a:spcPts val="300"/>
              </a:spcBef>
              <a:buClr>
                <a:srgbClr val="0BD0D9"/>
              </a:buClr>
              <a:buSzPct val="95000"/>
              <a:buFontTx/>
              <a:buChar char="•"/>
              <a:defRPr/>
            </a:pPr>
            <a:endParaRPr lang="en-US" altLang="en-US" sz="1400" b="1" dirty="0">
              <a:ea typeface="Constantia" panose="02030602050306030303" pitchFamily="18" charset="0"/>
              <a:cs typeface="Constantia" panose="02030602050306030303" pitchFamily="18" charset="0"/>
              <a:sym typeface="Constantia" panose="02030602050306030303" pitchFamily="18" charset="0"/>
              <a:hlinkClick r:id="rId3"/>
            </a:endParaRPr>
          </a:p>
          <a:p>
            <a:pPr marL="285750" indent="-285750" defTabSz="703263" eaLnBrk="1">
              <a:lnSpc>
                <a:spcPct val="80000"/>
              </a:lnSpc>
              <a:spcBef>
                <a:spcPts val="300"/>
              </a:spcBef>
              <a:buClr>
                <a:srgbClr val="0BD0D9"/>
              </a:buClr>
              <a:buSzPct val="95000"/>
              <a:buFontTx/>
              <a:buChar char="•"/>
              <a:defRPr/>
            </a:pPr>
            <a:endParaRPr lang="en-US" altLang="en-US" sz="1400" b="1" dirty="0" smtClean="0">
              <a:ea typeface="Constantia" panose="02030602050306030303" pitchFamily="18" charset="0"/>
              <a:cs typeface="Constantia" panose="02030602050306030303" pitchFamily="18" charset="0"/>
              <a:sym typeface="Constantia" panose="02030602050306030303" pitchFamily="18" charset="0"/>
              <a:hlinkClick r:id="rId3"/>
            </a:endParaRPr>
          </a:p>
          <a:p>
            <a:pPr marL="285750" indent="-285750" defTabSz="703263" eaLnBrk="1">
              <a:lnSpc>
                <a:spcPct val="80000"/>
              </a:lnSpc>
              <a:spcBef>
                <a:spcPts val="300"/>
              </a:spcBef>
              <a:buClr>
                <a:srgbClr val="0BD0D9"/>
              </a:buClr>
              <a:buSzPct val="95000"/>
              <a:buFontTx/>
              <a:buChar char="•"/>
              <a:defRPr/>
            </a:pPr>
            <a:endParaRPr lang="en-US" altLang="en-US" sz="1400" b="1" dirty="0">
              <a:ea typeface="Constantia" panose="02030602050306030303" pitchFamily="18" charset="0"/>
              <a:cs typeface="Constantia" panose="02030602050306030303" pitchFamily="18" charset="0"/>
              <a:sym typeface="Constantia" panose="02030602050306030303" pitchFamily="18" charset="0"/>
              <a:hlinkClick r:id="rId3"/>
            </a:endParaRPr>
          </a:p>
          <a:p>
            <a:pPr marL="285750" indent="-285750" defTabSz="703263" eaLnBrk="1">
              <a:lnSpc>
                <a:spcPct val="80000"/>
              </a:lnSpc>
              <a:spcBef>
                <a:spcPts val="300"/>
              </a:spcBef>
              <a:buClr>
                <a:srgbClr val="0BD0D9"/>
              </a:buClr>
              <a:buSzPct val="95000"/>
              <a:buFontTx/>
              <a:buChar char="•"/>
              <a:defRPr/>
            </a:pPr>
            <a:endParaRPr lang="en-US" altLang="en-US" sz="1400" b="1" dirty="0" smtClean="0">
              <a:ea typeface="Constantia" panose="02030602050306030303" pitchFamily="18" charset="0"/>
              <a:cs typeface="Constantia" panose="02030602050306030303" pitchFamily="18" charset="0"/>
              <a:sym typeface="Constantia" panose="02030602050306030303" pitchFamily="18" charset="0"/>
              <a:hlinkClick r:id="rId3"/>
            </a:endParaRPr>
          </a:p>
          <a:p>
            <a:pPr marL="285750" indent="-285750" defTabSz="703263" eaLnBrk="1">
              <a:lnSpc>
                <a:spcPct val="80000"/>
              </a:lnSpc>
              <a:spcBef>
                <a:spcPts val="300"/>
              </a:spcBef>
              <a:buClr>
                <a:srgbClr val="0BD0D9"/>
              </a:buClr>
              <a:buSzPct val="95000"/>
              <a:buFontTx/>
              <a:buChar char="•"/>
              <a:defRPr/>
            </a:pPr>
            <a:endParaRPr lang="en-US" altLang="en-US" sz="1400" b="1" dirty="0">
              <a:ea typeface="Constantia" panose="02030602050306030303" pitchFamily="18" charset="0"/>
              <a:cs typeface="Constantia" panose="02030602050306030303" pitchFamily="18" charset="0"/>
              <a:sym typeface="Constantia" panose="02030602050306030303" pitchFamily="18" charset="0"/>
              <a:hlinkClick r:id="rId3"/>
            </a:endParaRPr>
          </a:p>
          <a:p>
            <a:pPr marL="285750" indent="-285750" defTabSz="703263" eaLnBrk="1">
              <a:lnSpc>
                <a:spcPct val="80000"/>
              </a:lnSpc>
              <a:spcBef>
                <a:spcPts val="300"/>
              </a:spcBef>
              <a:buClr>
                <a:srgbClr val="0BD0D9"/>
              </a:buClr>
              <a:buSzPct val="95000"/>
              <a:buFontTx/>
              <a:buChar char="•"/>
              <a:defRPr/>
            </a:pPr>
            <a:endParaRPr lang="en-US" altLang="en-US" sz="1400" b="1" dirty="0" smtClean="0">
              <a:ea typeface="Constantia" panose="02030602050306030303" pitchFamily="18" charset="0"/>
              <a:cs typeface="Constantia" panose="02030602050306030303" pitchFamily="18" charset="0"/>
              <a:sym typeface="Constantia" panose="02030602050306030303" pitchFamily="18" charset="0"/>
              <a:hlinkClick r:id="rId3"/>
            </a:endParaRPr>
          </a:p>
          <a:p>
            <a:pPr marL="285750" indent="-285750" defTabSz="703263" eaLnBrk="1">
              <a:lnSpc>
                <a:spcPct val="80000"/>
              </a:lnSpc>
              <a:spcBef>
                <a:spcPts val="300"/>
              </a:spcBef>
              <a:buClr>
                <a:srgbClr val="0BD0D9"/>
              </a:buClr>
              <a:buSzPct val="95000"/>
              <a:buFontTx/>
              <a:buChar char="•"/>
              <a:defRPr/>
            </a:pPr>
            <a:endParaRPr lang="en-US" altLang="en-US" sz="1400" b="1" dirty="0">
              <a:ea typeface="Constantia" panose="02030602050306030303" pitchFamily="18" charset="0"/>
              <a:cs typeface="Constantia" panose="02030602050306030303" pitchFamily="18" charset="0"/>
              <a:sym typeface="Constantia" panose="02030602050306030303" pitchFamily="18" charset="0"/>
              <a:hlinkClick r:id="rId3"/>
            </a:endParaRPr>
          </a:p>
          <a:p>
            <a:pPr marL="285750" indent="-285750" defTabSz="703263" eaLnBrk="1">
              <a:lnSpc>
                <a:spcPct val="80000"/>
              </a:lnSpc>
              <a:spcBef>
                <a:spcPts val="300"/>
              </a:spcBef>
              <a:buClr>
                <a:srgbClr val="0BD0D9"/>
              </a:buClr>
              <a:buSzPct val="95000"/>
              <a:buFontTx/>
              <a:buChar char="•"/>
              <a:defRPr/>
            </a:pPr>
            <a:endParaRPr lang="en-US" altLang="en-US" sz="1400" b="1" dirty="0" smtClean="0">
              <a:ea typeface="Constantia" panose="02030602050306030303" pitchFamily="18" charset="0"/>
              <a:cs typeface="Constantia" panose="02030602050306030303" pitchFamily="18" charset="0"/>
              <a:sym typeface="Constantia" panose="02030602050306030303" pitchFamily="18" charset="0"/>
              <a:hlinkClick r:id="rId3"/>
            </a:endParaRPr>
          </a:p>
          <a:p>
            <a:pPr marL="285750" indent="-285750" defTabSz="703263" eaLnBrk="1">
              <a:lnSpc>
                <a:spcPct val="80000"/>
              </a:lnSpc>
              <a:spcBef>
                <a:spcPts val="300"/>
              </a:spcBef>
              <a:buClr>
                <a:srgbClr val="0BD0D9"/>
              </a:buClr>
              <a:buSzPct val="95000"/>
              <a:buFontTx/>
              <a:buChar char="•"/>
              <a:defRPr/>
            </a:pPr>
            <a:endParaRPr lang="en-US" altLang="en-US" sz="1400" b="1" dirty="0">
              <a:ea typeface="Constantia" panose="02030602050306030303" pitchFamily="18" charset="0"/>
              <a:cs typeface="Constantia" panose="02030602050306030303" pitchFamily="18" charset="0"/>
              <a:sym typeface="Constantia" panose="02030602050306030303" pitchFamily="18" charset="0"/>
              <a:hlinkClick r:id="rId3"/>
            </a:endParaRPr>
          </a:p>
          <a:p>
            <a:pPr marL="285750" indent="-285750" defTabSz="703263" eaLnBrk="1">
              <a:lnSpc>
                <a:spcPct val="80000"/>
              </a:lnSpc>
              <a:spcBef>
                <a:spcPts val="300"/>
              </a:spcBef>
              <a:buClr>
                <a:srgbClr val="0BD0D9"/>
              </a:buClr>
              <a:buSzPct val="95000"/>
              <a:buFontTx/>
              <a:buChar char="•"/>
              <a:defRPr/>
            </a:pPr>
            <a:endParaRPr lang="en-US" altLang="en-US" sz="1400" b="1" dirty="0" smtClean="0">
              <a:ea typeface="Constantia" panose="02030602050306030303" pitchFamily="18" charset="0"/>
              <a:cs typeface="Constantia" panose="02030602050306030303" pitchFamily="18" charset="0"/>
              <a:sym typeface="Constantia" panose="02030602050306030303" pitchFamily="18" charset="0"/>
              <a:hlinkClick r:id="rId3"/>
            </a:endParaRPr>
          </a:p>
          <a:p>
            <a:pPr marL="285750" indent="-285750" defTabSz="703263" eaLnBrk="1">
              <a:lnSpc>
                <a:spcPct val="80000"/>
              </a:lnSpc>
              <a:spcBef>
                <a:spcPts val="300"/>
              </a:spcBef>
              <a:buClr>
                <a:srgbClr val="0BD0D9"/>
              </a:buClr>
              <a:buSzPct val="95000"/>
              <a:buFontTx/>
              <a:buChar char="•"/>
              <a:defRPr/>
            </a:pPr>
            <a:endParaRPr lang="en-US" altLang="en-US" sz="1400" b="1" dirty="0">
              <a:ea typeface="Constantia" panose="02030602050306030303" pitchFamily="18" charset="0"/>
              <a:cs typeface="Constantia" panose="02030602050306030303" pitchFamily="18" charset="0"/>
              <a:sym typeface="Constantia" panose="02030602050306030303" pitchFamily="18" charset="0"/>
              <a:hlinkClick r:id="rId3"/>
            </a:endParaRPr>
          </a:p>
          <a:p>
            <a:pPr marL="285750" indent="-285750" defTabSz="703263" eaLnBrk="1">
              <a:lnSpc>
                <a:spcPct val="80000"/>
              </a:lnSpc>
              <a:spcBef>
                <a:spcPts val="300"/>
              </a:spcBef>
              <a:buClr>
                <a:srgbClr val="0BD0D9"/>
              </a:buClr>
              <a:buSzPct val="95000"/>
              <a:buFontTx/>
              <a:buChar char="•"/>
              <a:defRPr/>
            </a:pPr>
            <a:endParaRPr lang="en-US" altLang="en-US" sz="1400" b="1" dirty="0" smtClean="0">
              <a:ea typeface="Constantia" panose="02030602050306030303" pitchFamily="18" charset="0"/>
              <a:cs typeface="Constantia" panose="02030602050306030303" pitchFamily="18" charset="0"/>
              <a:sym typeface="Constantia" panose="02030602050306030303" pitchFamily="18" charset="0"/>
              <a:hlinkClick r:id="rId3"/>
            </a:endParaRPr>
          </a:p>
          <a:p>
            <a:pPr marL="285750" indent="-285750" defTabSz="703263" eaLnBrk="1">
              <a:lnSpc>
                <a:spcPct val="80000"/>
              </a:lnSpc>
              <a:spcBef>
                <a:spcPts val="300"/>
              </a:spcBef>
              <a:buClr>
                <a:srgbClr val="0BD0D9"/>
              </a:buClr>
              <a:buSzPct val="95000"/>
              <a:buFontTx/>
              <a:buChar char="•"/>
              <a:defRPr/>
            </a:pPr>
            <a:endParaRPr lang="en-US" altLang="en-US" sz="1400" b="1" dirty="0">
              <a:ea typeface="Constantia" panose="02030602050306030303" pitchFamily="18" charset="0"/>
              <a:cs typeface="Constantia" panose="02030602050306030303" pitchFamily="18" charset="0"/>
              <a:sym typeface="Constantia" panose="02030602050306030303" pitchFamily="18" charset="0"/>
              <a:hlinkClick r:id="rId3"/>
            </a:endParaRPr>
          </a:p>
          <a:p>
            <a:pPr marL="285750" indent="-285750" defTabSz="703263" eaLnBrk="1">
              <a:lnSpc>
                <a:spcPct val="80000"/>
              </a:lnSpc>
              <a:spcBef>
                <a:spcPts val="300"/>
              </a:spcBef>
              <a:buClr>
                <a:srgbClr val="0BD0D9"/>
              </a:buClr>
              <a:buSzPct val="95000"/>
              <a:buFontTx/>
              <a:buChar char="•"/>
              <a:defRPr/>
            </a:pPr>
            <a:endParaRPr lang="en-US" altLang="en-US" sz="1400" b="1" dirty="0" smtClean="0">
              <a:ea typeface="Constantia" panose="02030602050306030303" pitchFamily="18" charset="0"/>
              <a:cs typeface="Constantia" panose="02030602050306030303" pitchFamily="18" charset="0"/>
              <a:sym typeface="Constantia" panose="02030602050306030303" pitchFamily="18" charset="0"/>
              <a:hlinkClick r:id="rId3"/>
            </a:endParaRPr>
          </a:p>
          <a:p>
            <a:pPr marL="285750" indent="-285750" defTabSz="703263" eaLnBrk="1">
              <a:lnSpc>
                <a:spcPct val="80000"/>
              </a:lnSpc>
              <a:spcBef>
                <a:spcPts val="300"/>
              </a:spcBef>
              <a:buClr>
                <a:srgbClr val="0BD0D9"/>
              </a:buClr>
              <a:buSzPct val="95000"/>
              <a:buFontTx/>
              <a:buChar char="•"/>
              <a:defRPr/>
            </a:pPr>
            <a:endParaRPr lang="en-US" altLang="en-US" sz="1400" b="1" dirty="0">
              <a:ea typeface="Constantia" panose="02030602050306030303" pitchFamily="18" charset="0"/>
              <a:cs typeface="Constantia" panose="02030602050306030303" pitchFamily="18" charset="0"/>
              <a:sym typeface="Constantia" panose="02030602050306030303" pitchFamily="18" charset="0"/>
              <a:hlinkClick r:id="rId3"/>
            </a:endParaRPr>
          </a:p>
          <a:p>
            <a:pPr marL="285750" indent="-285750" defTabSz="703263" eaLnBrk="1">
              <a:lnSpc>
                <a:spcPct val="80000"/>
              </a:lnSpc>
              <a:spcBef>
                <a:spcPts val="300"/>
              </a:spcBef>
              <a:buClr>
                <a:srgbClr val="0BD0D9"/>
              </a:buClr>
              <a:buSzPct val="95000"/>
              <a:buFontTx/>
              <a:buChar char="•"/>
              <a:defRPr/>
            </a:pPr>
            <a:endParaRPr lang="en-US" altLang="en-US" sz="1400" b="1" dirty="0" smtClean="0">
              <a:ea typeface="Constantia" panose="02030602050306030303" pitchFamily="18" charset="0"/>
              <a:cs typeface="Constantia" panose="02030602050306030303" pitchFamily="18" charset="0"/>
              <a:sym typeface="Constantia" panose="02030602050306030303" pitchFamily="18" charset="0"/>
              <a:hlinkClick r:id="rId3"/>
            </a:endParaRPr>
          </a:p>
          <a:p>
            <a:pPr marL="285750" indent="-285750" defTabSz="703263" eaLnBrk="1">
              <a:lnSpc>
                <a:spcPct val="80000"/>
              </a:lnSpc>
              <a:spcBef>
                <a:spcPts val="300"/>
              </a:spcBef>
              <a:buClr>
                <a:srgbClr val="0BD0D9"/>
              </a:buClr>
              <a:buSzPct val="95000"/>
              <a:buFontTx/>
              <a:buChar char="•"/>
              <a:defRPr/>
            </a:pPr>
            <a:endParaRPr lang="en-US" altLang="en-US" sz="1400" b="1" dirty="0" smtClean="0">
              <a:ea typeface="Constantia" panose="02030602050306030303" pitchFamily="18" charset="0"/>
              <a:cs typeface="Constantia" panose="02030602050306030303" pitchFamily="18" charset="0"/>
              <a:sym typeface="Constantia" panose="02030602050306030303" pitchFamily="18" charset="0"/>
              <a:hlinkClick r:id="rId3"/>
            </a:endParaRPr>
          </a:p>
          <a:p>
            <a:pPr marL="285750" indent="-285750" defTabSz="703263" eaLnBrk="1">
              <a:lnSpc>
                <a:spcPct val="80000"/>
              </a:lnSpc>
              <a:spcBef>
                <a:spcPts val="300"/>
              </a:spcBef>
              <a:buClr>
                <a:srgbClr val="0BD0D9"/>
              </a:buClr>
              <a:buSzPct val="95000"/>
              <a:buFontTx/>
              <a:buChar char="•"/>
              <a:defRPr/>
            </a:pPr>
            <a:r>
              <a:rPr lang="en-US" altLang="en-US" sz="1400" b="1" dirty="0" smtClean="0">
                <a:ea typeface="Constantia" panose="02030602050306030303" pitchFamily="18" charset="0"/>
                <a:cs typeface="Constantia" panose="02030602050306030303" pitchFamily="18" charset="0"/>
                <a:sym typeface="Constantia" panose="02030602050306030303" pitchFamily="18" charset="0"/>
                <a:hlinkClick r:id="rId3"/>
              </a:rPr>
              <a:t>http://www.alunbrig.com</a:t>
            </a:r>
            <a:endParaRPr lang="en-US" altLang="en-US" sz="1400" b="1" dirty="0" smtClean="0">
              <a:ea typeface="Constantia" panose="02030602050306030303" pitchFamily="18" charset="0"/>
              <a:cs typeface="Constantia" panose="02030602050306030303" pitchFamily="18" charset="0"/>
              <a:sym typeface="Constantia" panose="02030602050306030303" pitchFamily="18" charset="0"/>
            </a:endParaRPr>
          </a:p>
          <a:p>
            <a:pPr marL="285750" indent="-285750" defTabSz="703263" eaLnBrk="1">
              <a:lnSpc>
                <a:spcPct val="80000"/>
              </a:lnSpc>
              <a:spcBef>
                <a:spcPts val="300"/>
              </a:spcBef>
              <a:buClr>
                <a:srgbClr val="0BD0D9"/>
              </a:buClr>
              <a:buSzPct val="95000"/>
              <a:buFontTx/>
              <a:buChar char="•"/>
              <a:defRPr/>
            </a:pPr>
            <a:endParaRPr lang="en-US" altLang="en-US" sz="1400" b="1" dirty="0">
              <a:ea typeface="Constantia" panose="02030602050306030303" pitchFamily="18" charset="0"/>
              <a:cs typeface="Constantia" panose="02030602050306030303" pitchFamily="18" charset="0"/>
              <a:sym typeface="Constantia" panose="02030602050306030303" pitchFamily="18" charset="0"/>
            </a:endParaRPr>
          </a:p>
          <a:p>
            <a:pPr marL="285750" indent="-285750" defTabSz="703263" eaLnBrk="1">
              <a:lnSpc>
                <a:spcPct val="80000"/>
              </a:lnSpc>
              <a:spcBef>
                <a:spcPts val="300"/>
              </a:spcBef>
              <a:buClr>
                <a:srgbClr val="0BD0D9"/>
              </a:buClr>
              <a:buSzPct val="95000"/>
              <a:buFontTx/>
              <a:buChar char="•"/>
              <a:defRPr/>
            </a:pPr>
            <a:r>
              <a:rPr lang="en-US" altLang="en-US" sz="1400" b="1" dirty="0">
                <a:solidFill>
                  <a:srgbClr val="0F6FC6"/>
                </a:solidFill>
                <a:ea typeface="Constantia" panose="02030602050306030303" pitchFamily="18" charset="0"/>
                <a:cs typeface="Constantia" panose="02030602050306030303" pitchFamily="18" charset="0"/>
                <a:sym typeface="Constantia" panose="02030602050306030303" pitchFamily="18" charset="0"/>
                <a:hlinkClick r:id="rId4"/>
              </a:rPr>
              <a:t>http://</a:t>
            </a:r>
            <a:r>
              <a:rPr lang="en-US" altLang="en-US" sz="1400" b="1" dirty="0" smtClean="0">
                <a:solidFill>
                  <a:srgbClr val="0F6FC6"/>
                </a:solidFill>
                <a:ea typeface="Constantia" panose="02030602050306030303" pitchFamily="18" charset="0"/>
                <a:cs typeface="Constantia" panose="02030602050306030303" pitchFamily="18" charset="0"/>
                <a:sym typeface="Constantia" panose="02030602050306030303" pitchFamily="18" charset="0"/>
                <a:hlinkClick r:id="rId4"/>
              </a:rPr>
              <a:t>www.bavencio.com</a:t>
            </a:r>
            <a:endParaRPr lang="en-US" altLang="en-US" sz="1400" b="1" dirty="0" smtClean="0">
              <a:solidFill>
                <a:srgbClr val="0F6FC6"/>
              </a:solidFill>
              <a:ea typeface="Constantia" panose="02030602050306030303" pitchFamily="18" charset="0"/>
              <a:cs typeface="Constantia" panose="02030602050306030303" pitchFamily="18" charset="0"/>
              <a:sym typeface="Constantia" panose="02030602050306030303" pitchFamily="18" charset="0"/>
            </a:endParaRPr>
          </a:p>
          <a:p>
            <a:pPr marL="285750" indent="-285750" defTabSz="703263" eaLnBrk="1">
              <a:lnSpc>
                <a:spcPct val="80000"/>
              </a:lnSpc>
              <a:spcBef>
                <a:spcPts val="300"/>
              </a:spcBef>
              <a:buClr>
                <a:srgbClr val="0BD0D9"/>
              </a:buClr>
              <a:buSzPct val="95000"/>
              <a:buFontTx/>
              <a:buChar char="•"/>
              <a:defRPr/>
            </a:pPr>
            <a:endParaRPr lang="en-US" altLang="en-US" sz="1400" b="1" dirty="0">
              <a:solidFill>
                <a:srgbClr val="0F6FC6"/>
              </a:solidFill>
              <a:ea typeface="Constantia" panose="02030602050306030303" pitchFamily="18" charset="0"/>
              <a:cs typeface="Constantia" panose="02030602050306030303" pitchFamily="18" charset="0"/>
              <a:sym typeface="Constantia" panose="02030602050306030303" pitchFamily="18" charset="0"/>
            </a:endParaRPr>
          </a:p>
          <a:p>
            <a:pPr marL="285750" indent="-285750" defTabSz="703263" eaLnBrk="1">
              <a:lnSpc>
                <a:spcPct val="80000"/>
              </a:lnSpc>
              <a:spcBef>
                <a:spcPts val="300"/>
              </a:spcBef>
              <a:buClr>
                <a:srgbClr val="0BD0D9"/>
              </a:buClr>
              <a:buSzPct val="95000"/>
              <a:buFontTx/>
              <a:buChar char="•"/>
              <a:defRPr/>
            </a:pPr>
            <a:r>
              <a:rPr lang="en-US" sz="1400" b="1" dirty="0" smtClean="0">
                <a:hlinkClick r:id="rId5"/>
              </a:rPr>
              <a:t>www.besponsa.com</a:t>
            </a:r>
            <a:endParaRPr lang="en-US" sz="1400" b="1" dirty="0" smtClean="0"/>
          </a:p>
          <a:p>
            <a:pPr marL="285750" indent="-285750" defTabSz="703263" eaLnBrk="1">
              <a:lnSpc>
                <a:spcPct val="80000"/>
              </a:lnSpc>
              <a:spcBef>
                <a:spcPts val="300"/>
              </a:spcBef>
              <a:buClr>
                <a:srgbClr val="0BD0D9"/>
              </a:buClr>
              <a:buSzPct val="95000"/>
              <a:buFontTx/>
              <a:buChar char="•"/>
              <a:defRPr/>
            </a:pPr>
            <a:endParaRPr lang="en-US" altLang="en-US" sz="1400" b="1" dirty="0">
              <a:solidFill>
                <a:srgbClr val="0F6FC6"/>
              </a:solidFill>
              <a:ea typeface="Constantia" panose="02030602050306030303" pitchFamily="18" charset="0"/>
              <a:cs typeface="Constantia" panose="02030602050306030303" pitchFamily="18" charset="0"/>
              <a:sym typeface="Constantia" panose="02030602050306030303" pitchFamily="18" charset="0"/>
            </a:endParaRPr>
          </a:p>
          <a:p>
            <a:pPr marL="285750" indent="-285750" defTabSz="703263" eaLnBrk="1">
              <a:lnSpc>
                <a:spcPct val="80000"/>
              </a:lnSpc>
              <a:spcBef>
                <a:spcPts val="300"/>
              </a:spcBef>
              <a:buClr>
                <a:srgbClr val="0BD0D9"/>
              </a:buClr>
              <a:buSzPct val="95000"/>
              <a:buFontTx/>
              <a:buChar char="•"/>
              <a:defRPr/>
            </a:pPr>
            <a:r>
              <a:rPr lang="en-US" altLang="en-US" sz="1400" b="1" dirty="0">
                <a:solidFill>
                  <a:srgbClr val="0F6FC6"/>
                </a:solidFill>
                <a:ea typeface="Constantia" panose="02030602050306030303" pitchFamily="18" charset="0"/>
                <a:cs typeface="Constantia" panose="02030602050306030303" pitchFamily="18" charset="0"/>
                <a:sym typeface="Constantia" panose="02030602050306030303" pitchFamily="18" charset="0"/>
                <a:hlinkClick r:id="rId6"/>
              </a:rPr>
              <a:t>http://</a:t>
            </a:r>
            <a:r>
              <a:rPr lang="en-US" altLang="en-US" sz="1400" b="1" dirty="0" smtClean="0">
                <a:solidFill>
                  <a:srgbClr val="0F6FC6"/>
                </a:solidFill>
                <a:ea typeface="Constantia" panose="02030602050306030303" pitchFamily="18" charset="0"/>
                <a:cs typeface="Constantia" panose="02030602050306030303" pitchFamily="18" charset="0"/>
                <a:sym typeface="Constantia" panose="02030602050306030303" pitchFamily="18" charset="0"/>
                <a:hlinkClick r:id="rId6"/>
              </a:rPr>
              <a:t>www.blincyto.com</a:t>
            </a:r>
            <a:endParaRPr lang="en-US" altLang="en-US" sz="1400" b="1" dirty="0">
              <a:solidFill>
                <a:srgbClr val="0F6FC6"/>
              </a:solidFill>
              <a:ea typeface="Constantia" panose="02030602050306030303" pitchFamily="18" charset="0"/>
              <a:cs typeface="Constantia" panose="02030602050306030303" pitchFamily="18" charset="0"/>
              <a:sym typeface="Constantia" panose="02030602050306030303" pitchFamily="18" charset="0"/>
            </a:endParaRPr>
          </a:p>
          <a:p>
            <a:pPr marL="285750" indent="-285750" defTabSz="703263" eaLnBrk="1">
              <a:lnSpc>
                <a:spcPct val="80000"/>
              </a:lnSpc>
              <a:spcBef>
                <a:spcPts val="300"/>
              </a:spcBef>
              <a:buClr>
                <a:srgbClr val="0BD0D9"/>
              </a:buClr>
              <a:buSzPct val="95000"/>
              <a:buFontTx/>
              <a:buChar char="•"/>
              <a:defRPr/>
            </a:pPr>
            <a:endParaRPr lang="en-US" altLang="en-US" sz="1400" b="1" dirty="0">
              <a:solidFill>
                <a:srgbClr val="0F6FC6"/>
              </a:solidFill>
              <a:ea typeface="Constantia" panose="02030602050306030303" pitchFamily="18" charset="0"/>
              <a:cs typeface="Constantia" panose="02030602050306030303" pitchFamily="18" charset="0"/>
              <a:sym typeface="Constantia" panose="02030602050306030303" pitchFamily="18" charset="0"/>
            </a:endParaRPr>
          </a:p>
          <a:p>
            <a:pPr marL="285750" lvl="0" indent="-285750" defTabSz="703263" eaLnBrk="1">
              <a:lnSpc>
                <a:spcPct val="80000"/>
              </a:lnSpc>
              <a:spcBef>
                <a:spcPts val="300"/>
              </a:spcBef>
              <a:buClr>
                <a:srgbClr val="0BD0D9"/>
              </a:buClr>
              <a:buSzPct val="95000"/>
              <a:buFontTx/>
              <a:buChar char="•"/>
              <a:defRPr/>
            </a:pPr>
            <a:r>
              <a:rPr lang="en-US" altLang="en-US" sz="1400" b="1" dirty="0" smtClean="0">
                <a:ea typeface="Constantia" panose="02030602050306030303" pitchFamily="18" charset="0"/>
                <a:cs typeface="Constantia" panose="02030602050306030303" pitchFamily="18" charset="0"/>
                <a:sym typeface="Constantia" panose="02030602050306030303" pitchFamily="18" charset="0"/>
                <a:hlinkClick r:id="rId7"/>
              </a:rPr>
              <a:t>http</a:t>
            </a:r>
            <a:r>
              <a:rPr lang="en-US" altLang="en-US" sz="1400" b="1" dirty="0">
                <a:ea typeface="Constantia" panose="02030602050306030303" pitchFamily="18" charset="0"/>
                <a:cs typeface="Constantia" panose="02030602050306030303" pitchFamily="18" charset="0"/>
                <a:sym typeface="Constantia" panose="02030602050306030303" pitchFamily="18" charset="0"/>
                <a:hlinkClick r:id="rId7"/>
              </a:rPr>
              <a:t>://</a:t>
            </a:r>
            <a:r>
              <a:rPr lang="en-US" altLang="en-US" sz="1400" b="1" dirty="0" smtClean="0">
                <a:ea typeface="Constantia" panose="02030602050306030303" pitchFamily="18" charset="0"/>
                <a:cs typeface="Constantia" panose="02030602050306030303" pitchFamily="18" charset="0"/>
                <a:sym typeface="Constantia" panose="02030602050306030303" pitchFamily="18" charset="0"/>
                <a:hlinkClick r:id="rId7"/>
              </a:rPr>
              <a:t>www.ibrance.com</a:t>
            </a:r>
            <a:endParaRPr lang="en-US" altLang="en-US" sz="1400" b="1" dirty="0" smtClean="0">
              <a:ea typeface="Constantia" panose="02030602050306030303" pitchFamily="18" charset="0"/>
              <a:cs typeface="Constantia" panose="02030602050306030303" pitchFamily="18" charset="0"/>
              <a:sym typeface="Constantia" panose="02030602050306030303" pitchFamily="18" charset="0"/>
            </a:endParaRPr>
          </a:p>
          <a:p>
            <a:pPr marL="285750" lvl="0" indent="-285750" defTabSz="703263" eaLnBrk="1">
              <a:lnSpc>
                <a:spcPct val="80000"/>
              </a:lnSpc>
              <a:spcBef>
                <a:spcPts val="300"/>
              </a:spcBef>
              <a:buClr>
                <a:srgbClr val="0BD0D9"/>
              </a:buClr>
              <a:buSzPct val="95000"/>
              <a:buFontTx/>
              <a:buChar char="•"/>
              <a:defRPr/>
            </a:pPr>
            <a:endParaRPr lang="en-US" altLang="en-US" sz="1400" b="1" dirty="0">
              <a:ea typeface="Constantia" panose="02030602050306030303" pitchFamily="18" charset="0"/>
              <a:cs typeface="Constantia" panose="02030602050306030303" pitchFamily="18" charset="0"/>
              <a:sym typeface="Constantia" panose="02030602050306030303" pitchFamily="18" charset="0"/>
            </a:endParaRPr>
          </a:p>
          <a:p>
            <a:pPr marL="285750" indent="-285750" defTabSz="703263" eaLnBrk="1">
              <a:lnSpc>
                <a:spcPct val="80000"/>
              </a:lnSpc>
              <a:spcBef>
                <a:spcPts val="300"/>
              </a:spcBef>
              <a:buClr>
                <a:srgbClr val="0BD0D9"/>
              </a:buClr>
              <a:buSzPct val="95000"/>
              <a:buFontTx/>
              <a:buChar char="•"/>
              <a:defRPr/>
            </a:pPr>
            <a:r>
              <a:rPr lang="en-US" altLang="en-US" sz="1400" b="1" dirty="0">
                <a:solidFill>
                  <a:srgbClr val="0F6FC6"/>
                </a:solidFill>
                <a:ea typeface="Constantia" panose="02030602050306030303" pitchFamily="18" charset="0"/>
                <a:cs typeface="Constantia" panose="02030602050306030303" pitchFamily="18" charset="0"/>
                <a:sym typeface="Constantia" panose="02030602050306030303" pitchFamily="18" charset="0"/>
                <a:hlinkClick r:id="rId8"/>
              </a:rPr>
              <a:t>http://</a:t>
            </a:r>
            <a:r>
              <a:rPr lang="en-US" altLang="en-US" sz="1400" b="1" dirty="0" smtClean="0">
                <a:solidFill>
                  <a:srgbClr val="0F6FC6"/>
                </a:solidFill>
                <a:ea typeface="Constantia" panose="02030602050306030303" pitchFamily="18" charset="0"/>
                <a:cs typeface="Constantia" panose="02030602050306030303" pitchFamily="18" charset="0"/>
                <a:sym typeface="Constantia" panose="02030602050306030303" pitchFamily="18" charset="0"/>
                <a:hlinkClick r:id="rId8"/>
              </a:rPr>
              <a:t>www.idhifa.com</a:t>
            </a:r>
            <a:endParaRPr lang="en-US" altLang="en-US" sz="1400" b="1" dirty="0">
              <a:solidFill>
                <a:srgbClr val="0F6FC6"/>
              </a:solidFill>
              <a:ea typeface="Constantia" panose="02030602050306030303" pitchFamily="18" charset="0"/>
              <a:cs typeface="Constantia" panose="02030602050306030303" pitchFamily="18" charset="0"/>
              <a:sym typeface="Constantia" panose="02030602050306030303" pitchFamily="18" charset="0"/>
            </a:endParaRPr>
          </a:p>
          <a:p>
            <a:pPr marL="285750" lvl="0" indent="-285750" defTabSz="703263" eaLnBrk="1">
              <a:lnSpc>
                <a:spcPct val="80000"/>
              </a:lnSpc>
              <a:spcBef>
                <a:spcPts val="300"/>
              </a:spcBef>
              <a:buClr>
                <a:srgbClr val="0BD0D9"/>
              </a:buClr>
              <a:buSzPct val="95000"/>
              <a:buFontTx/>
              <a:buChar char="•"/>
              <a:defRPr/>
            </a:pPr>
            <a:endParaRPr lang="en-US" altLang="en-US" sz="1400" b="1" dirty="0">
              <a:ea typeface="Constantia" panose="02030602050306030303" pitchFamily="18" charset="0"/>
              <a:cs typeface="Constantia" panose="02030602050306030303" pitchFamily="18" charset="0"/>
              <a:sym typeface="Constantia" panose="02030602050306030303" pitchFamily="18" charset="0"/>
            </a:endParaRPr>
          </a:p>
          <a:p>
            <a:pPr marL="285750" indent="-285750" defTabSz="703263" eaLnBrk="1">
              <a:lnSpc>
                <a:spcPct val="80000"/>
              </a:lnSpc>
              <a:spcBef>
                <a:spcPts val="300"/>
              </a:spcBef>
              <a:buClr>
                <a:srgbClr val="0BD0D9"/>
              </a:buClr>
              <a:buSzPct val="95000"/>
              <a:buFontTx/>
              <a:buChar char="•"/>
              <a:defRPr/>
            </a:pPr>
            <a:r>
              <a:rPr lang="en-US" altLang="en-US" sz="1400" b="1" dirty="0">
                <a:solidFill>
                  <a:srgbClr val="0F6FC6"/>
                </a:solidFill>
                <a:ea typeface="Constantia" panose="02030602050306030303" pitchFamily="18" charset="0"/>
                <a:cs typeface="Constantia" panose="02030602050306030303" pitchFamily="18" charset="0"/>
                <a:sym typeface="Constantia" panose="02030602050306030303" pitchFamily="18" charset="0"/>
                <a:hlinkClick r:id="rId9"/>
              </a:rPr>
              <a:t>http://</a:t>
            </a:r>
            <a:r>
              <a:rPr lang="en-US" altLang="en-US" sz="1400" b="1" dirty="0" smtClean="0">
                <a:solidFill>
                  <a:srgbClr val="0F6FC6"/>
                </a:solidFill>
                <a:ea typeface="Constantia" panose="02030602050306030303" pitchFamily="18" charset="0"/>
                <a:cs typeface="Constantia" panose="02030602050306030303" pitchFamily="18" charset="0"/>
                <a:sym typeface="Constantia" panose="02030602050306030303" pitchFamily="18" charset="0"/>
                <a:hlinkClick r:id="rId9"/>
              </a:rPr>
              <a:t>www.imbruvica.com</a:t>
            </a:r>
            <a:endParaRPr lang="en-US" altLang="en-US" sz="1400" b="1" dirty="0" smtClean="0">
              <a:solidFill>
                <a:srgbClr val="0F6FC6"/>
              </a:solidFill>
              <a:ea typeface="Constantia" panose="02030602050306030303" pitchFamily="18" charset="0"/>
              <a:cs typeface="Constantia" panose="02030602050306030303" pitchFamily="18" charset="0"/>
              <a:sym typeface="Constantia" panose="02030602050306030303" pitchFamily="18" charset="0"/>
            </a:endParaRPr>
          </a:p>
          <a:p>
            <a:pPr marL="285750" indent="-285750" defTabSz="703263" eaLnBrk="1">
              <a:lnSpc>
                <a:spcPct val="80000"/>
              </a:lnSpc>
              <a:spcBef>
                <a:spcPts val="300"/>
              </a:spcBef>
              <a:buClr>
                <a:srgbClr val="0BD0D9"/>
              </a:buClr>
              <a:buSzPct val="95000"/>
              <a:buFontTx/>
              <a:buChar char="•"/>
              <a:defRPr/>
            </a:pPr>
            <a:endParaRPr lang="en-US" altLang="en-US" sz="1400" b="1" dirty="0">
              <a:solidFill>
                <a:srgbClr val="0F6FC6"/>
              </a:solidFill>
              <a:ea typeface="Constantia" panose="02030602050306030303" pitchFamily="18" charset="0"/>
              <a:cs typeface="Constantia" panose="02030602050306030303" pitchFamily="18" charset="0"/>
              <a:sym typeface="Constantia" panose="02030602050306030303" pitchFamily="18" charset="0"/>
            </a:endParaRPr>
          </a:p>
          <a:p>
            <a:pPr marL="285750" indent="-285750" defTabSz="703263" eaLnBrk="1">
              <a:lnSpc>
                <a:spcPct val="80000"/>
              </a:lnSpc>
              <a:spcBef>
                <a:spcPts val="300"/>
              </a:spcBef>
              <a:buClr>
                <a:srgbClr val="0BD0D9"/>
              </a:buClr>
              <a:buSzPct val="95000"/>
              <a:buFontTx/>
              <a:buChar char="•"/>
              <a:defRPr/>
            </a:pPr>
            <a:r>
              <a:rPr lang="en-US" altLang="en-US" sz="1400" b="1" dirty="0" smtClean="0">
                <a:solidFill>
                  <a:srgbClr val="0F6FC6"/>
                </a:solidFill>
                <a:ea typeface="Constantia" panose="02030602050306030303" pitchFamily="18" charset="0"/>
                <a:cs typeface="Constantia" panose="02030602050306030303" pitchFamily="18" charset="0"/>
                <a:sym typeface="Constantia" panose="02030602050306030303" pitchFamily="18" charset="0"/>
                <a:hlinkClick r:id="rId10"/>
              </a:rPr>
              <a:t>http</a:t>
            </a:r>
            <a:r>
              <a:rPr lang="en-US" altLang="en-US" sz="1400" b="1" dirty="0">
                <a:solidFill>
                  <a:srgbClr val="0F6FC6"/>
                </a:solidFill>
                <a:ea typeface="Constantia" panose="02030602050306030303" pitchFamily="18" charset="0"/>
                <a:cs typeface="Constantia" panose="02030602050306030303" pitchFamily="18" charset="0"/>
                <a:sym typeface="Constantia" panose="02030602050306030303" pitchFamily="18" charset="0"/>
                <a:hlinkClick r:id="rId10"/>
              </a:rPr>
              <a:t>://www.imfinzi.com</a:t>
            </a:r>
            <a:endParaRPr lang="en-US" altLang="en-US" sz="1400" b="1" dirty="0">
              <a:solidFill>
                <a:srgbClr val="0F6FC6"/>
              </a:solidFill>
              <a:ea typeface="Constantia" panose="02030602050306030303" pitchFamily="18" charset="0"/>
              <a:cs typeface="Constantia" panose="02030602050306030303" pitchFamily="18" charset="0"/>
              <a:sym typeface="Constantia" panose="02030602050306030303" pitchFamily="18" charset="0"/>
            </a:endParaRPr>
          </a:p>
          <a:p>
            <a:pPr marL="285750" lvl="0" indent="-285750" defTabSz="703263" eaLnBrk="1">
              <a:lnSpc>
                <a:spcPct val="80000"/>
              </a:lnSpc>
              <a:spcBef>
                <a:spcPts val="300"/>
              </a:spcBef>
              <a:buClr>
                <a:srgbClr val="0BD0D9"/>
              </a:buClr>
              <a:buSzPct val="95000"/>
              <a:buFontTx/>
              <a:buChar char="•"/>
              <a:defRPr/>
            </a:pPr>
            <a:endParaRPr lang="en-US" altLang="en-US" sz="1400" b="1" dirty="0">
              <a:ea typeface="Constantia" panose="02030602050306030303" pitchFamily="18" charset="0"/>
              <a:cs typeface="Constantia" panose="02030602050306030303" pitchFamily="18" charset="0"/>
              <a:sym typeface="Constantia" panose="02030602050306030303" pitchFamily="18" charset="0"/>
            </a:endParaRPr>
          </a:p>
          <a:p>
            <a:pPr marL="285750" lvl="0" indent="-285750" defTabSz="703263" eaLnBrk="1">
              <a:lnSpc>
                <a:spcPct val="80000"/>
              </a:lnSpc>
              <a:spcBef>
                <a:spcPts val="300"/>
              </a:spcBef>
              <a:buClr>
                <a:srgbClr val="0BD0D9"/>
              </a:buClr>
              <a:buSzPct val="95000"/>
              <a:buFontTx/>
              <a:buChar char="•"/>
              <a:defRPr/>
            </a:pPr>
            <a:r>
              <a:rPr lang="en-US" altLang="en-US" sz="1400" b="1" dirty="0">
                <a:ea typeface="Constantia" panose="02030602050306030303" pitchFamily="18" charset="0"/>
                <a:cs typeface="Constantia" panose="02030602050306030303" pitchFamily="18" charset="0"/>
                <a:sym typeface="Constantia" panose="02030602050306030303" pitchFamily="18" charset="0"/>
                <a:hlinkClick r:id="rId11"/>
              </a:rPr>
              <a:t>http://</a:t>
            </a:r>
            <a:r>
              <a:rPr lang="en-US" altLang="en-US" sz="1400" b="1" dirty="0" smtClean="0">
                <a:ea typeface="Constantia" panose="02030602050306030303" pitchFamily="18" charset="0"/>
                <a:cs typeface="Constantia" panose="02030602050306030303" pitchFamily="18" charset="0"/>
                <a:sym typeface="Constantia" panose="02030602050306030303" pitchFamily="18" charset="0"/>
                <a:hlinkClick r:id="rId11"/>
              </a:rPr>
              <a:t>www.keytruda.com</a:t>
            </a:r>
            <a:endParaRPr lang="en-US" altLang="en-US" sz="1400" b="1" dirty="0" smtClean="0">
              <a:ea typeface="Constantia" panose="02030602050306030303" pitchFamily="18" charset="0"/>
              <a:cs typeface="Constantia" panose="02030602050306030303" pitchFamily="18" charset="0"/>
              <a:sym typeface="Constantia" panose="02030602050306030303" pitchFamily="18" charset="0"/>
            </a:endParaRPr>
          </a:p>
          <a:p>
            <a:pPr marL="285750" lvl="0" indent="-285750" defTabSz="703263" eaLnBrk="1">
              <a:lnSpc>
                <a:spcPct val="80000"/>
              </a:lnSpc>
              <a:spcBef>
                <a:spcPts val="300"/>
              </a:spcBef>
              <a:buClr>
                <a:srgbClr val="0BD0D9"/>
              </a:buClr>
              <a:buSzPct val="95000"/>
              <a:buFontTx/>
              <a:buChar char="•"/>
              <a:defRPr/>
            </a:pPr>
            <a:endParaRPr lang="en-US" altLang="en-US" sz="1400" b="1" dirty="0">
              <a:ea typeface="Constantia" panose="02030602050306030303" pitchFamily="18" charset="0"/>
              <a:cs typeface="Constantia" panose="02030602050306030303" pitchFamily="18" charset="0"/>
              <a:sym typeface="Constantia" panose="02030602050306030303" pitchFamily="18" charset="0"/>
            </a:endParaRPr>
          </a:p>
          <a:p>
            <a:pPr marL="285750" indent="-285750" defTabSz="703263" eaLnBrk="1">
              <a:lnSpc>
                <a:spcPct val="80000"/>
              </a:lnSpc>
              <a:spcBef>
                <a:spcPts val="300"/>
              </a:spcBef>
              <a:buClr>
                <a:srgbClr val="0BD0D9"/>
              </a:buClr>
              <a:buSzPct val="95000"/>
              <a:buFontTx/>
              <a:buChar char="•"/>
              <a:defRPr/>
            </a:pPr>
            <a:r>
              <a:rPr lang="en-US" altLang="en-US" sz="1400" b="1" dirty="0">
                <a:solidFill>
                  <a:srgbClr val="0F6FC6"/>
                </a:solidFill>
                <a:ea typeface="Constantia" panose="02030602050306030303" pitchFamily="18" charset="0"/>
                <a:cs typeface="Constantia" panose="02030602050306030303" pitchFamily="18" charset="0"/>
                <a:sym typeface="Constantia" panose="02030602050306030303" pitchFamily="18" charset="0"/>
                <a:hlinkClick r:id="rId12"/>
              </a:rPr>
              <a:t>http://</a:t>
            </a:r>
            <a:r>
              <a:rPr lang="en-US" altLang="en-US" sz="1400" b="1" dirty="0" smtClean="0">
                <a:solidFill>
                  <a:srgbClr val="0F6FC6"/>
                </a:solidFill>
                <a:ea typeface="Constantia" panose="02030602050306030303" pitchFamily="18" charset="0"/>
                <a:cs typeface="Constantia" panose="02030602050306030303" pitchFamily="18" charset="0"/>
                <a:sym typeface="Constantia" panose="02030602050306030303" pitchFamily="18" charset="0"/>
                <a:hlinkClick r:id="rId12"/>
              </a:rPr>
              <a:t>www.kisqali.com</a:t>
            </a:r>
          </a:p>
          <a:p>
            <a:pPr marL="285750" indent="-285750" defTabSz="703263" eaLnBrk="1">
              <a:lnSpc>
                <a:spcPct val="80000"/>
              </a:lnSpc>
              <a:spcBef>
                <a:spcPts val="300"/>
              </a:spcBef>
              <a:buClr>
                <a:srgbClr val="0BD0D9"/>
              </a:buClr>
              <a:buSzPct val="95000"/>
              <a:buFontTx/>
              <a:buChar char="•"/>
              <a:defRPr/>
            </a:pPr>
            <a:endParaRPr lang="en-US" altLang="en-US" sz="1400" b="1" dirty="0">
              <a:solidFill>
                <a:srgbClr val="0F6FC6"/>
              </a:solidFill>
              <a:ea typeface="Constantia" panose="02030602050306030303" pitchFamily="18" charset="0"/>
              <a:cs typeface="Constantia" panose="02030602050306030303" pitchFamily="18" charset="0"/>
              <a:sym typeface="Constantia" panose="02030602050306030303" pitchFamily="18" charset="0"/>
              <a:hlinkClick r:id="rId12"/>
            </a:endParaRPr>
          </a:p>
          <a:p>
            <a:pPr marL="285750" indent="-285750" defTabSz="703263" eaLnBrk="1">
              <a:lnSpc>
                <a:spcPct val="80000"/>
              </a:lnSpc>
              <a:spcBef>
                <a:spcPts val="300"/>
              </a:spcBef>
              <a:buClr>
                <a:srgbClr val="0BD0D9"/>
              </a:buClr>
              <a:buSzPct val="95000"/>
              <a:buFontTx/>
              <a:buChar char="•"/>
              <a:defRPr/>
            </a:pPr>
            <a:r>
              <a:rPr lang="en-US" altLang="en-US" sz="1400" b="1" dirty="0" smtClean="0">
                <a:solidFill>
                  <a:srgbClr val="0F6FC6"/>
                </a:solidFill>
                <a:ea typeface="Constantia" panose="02030602050306030303" pitchFamily="18" charset="0"/>
                <a:cs typeface="Constantia" panose="02030602050306030303" pitchFamily="18" charset="0"/>
                <a:sym typeface="Constantia" panose="02030602050306030303" pitchFamily="18" charset="0"/>
                <a:hlinkClick r:id="rId12"/>
              </a:rPr>
              <a:t>http://www.kymrhia.com</a:t>
            </a:r>
            <a:endParaRPr lang="en-US" altLang="en-US" sz="1400" b="1" dirty="0">
              <a:solidFill>
                <a:srgbClr val="0F6FC6"/>
              </a:solidFill>
              <a:ea typeface="Constantia" panose="02030602050306030303" pitchFamily="18" charset="0"/>
              <a:cs typeface="Constantia" panose="02030602050306030303" pitchFamily="18" charset="0"/>
              <a:sym typeface="Constantia" panose="02030602050306030303" pitchFamily="18" charset="0"/>
              <a:hlinkClick r:id="rId12"/>
            </a:endParaRPr>
          </a:p>
          <a:p>
            <a:pPr marL="285750" indent="-285750" defTabSz="703263" eaLnBrk="1">
              <a:lnSpc>
                <a:spcPct val="80000"/>
              </a:lnSpc>
              <a:spcBef>
                <a:spcPts val="300"/>
              </a:spcBef>
              <a:buClr>
                <a:srgbClr val="0BD0D9"/>
              </a:buClr>
              <a:buSzPct val="95000"/>
              <a:buFontTx/>
              <a:buChar char="•"/>
              <a:defRPr/>
            </a:pPr>
            <a:endParaRPr lang="en-US" sz="1400" b="1" dirty="0"/>
          </a:p>
          <a:p>
            <a:pPr marL="285750" indent="-285750" defTabSz="703263">
              <a:lnSpc>
                <a:spcPct val="80000"/>
              </a:lnSpc>
              <a:spcBef>
                <a:spcPts val="300"/>
              </a:spcBef>
              <a:buClr>
                <a:srgbClr val="0BD0D9"/>
              </a:buClr>
              <a:buSzPct val="95000"/>
              <a:buFontTx/>
              <a:buChar char="•"/>
              <a:defRPr/>
            </a:pPr>
            <a:r>
              <a:rPr lang="en-US" altLang="en-US" sz="1400" b="1" dirty="0">
                <a:solidFill>
                  <a:srgbClr val="0F6FC6"/>
                </a:solidFill>
                <a:ea typeface="Constantia" panose="02030602050306030303" pitchFamily="18" charset="0"/>
                <a:cs typeface="Constantia" panose="02030602050306030303" pitchFamily="18" charset="0"/>
                <a:sym typeface="Constantia" panose="02030602050306030303" pitchFamily="18" charset="0"/>
                <a:hlinkClick r:id="rId13"/>
              </a:rPr>
              <a:t>http://</a:t>
            </a:r>
            <a:r>
              <a:rPr lang="en-US" altLang="en-US" sz="1400" b="1" dirty="0" smtClean="0">
                <a:solidFill>
                  <a:srgbClr val="0F6FC6"/>
                </a:solidFill>
                <a:ea typeface="Constantia" panose="02030602050306030303" pitchFamily="18" charset="0"/>
                <a:cs typeface="Constantia" panose="02030602050306030303" pitchFamily="18" charset="0"/>
                <a:sym typeface="Constantia" panose="02030602050306030303" pitchFamily="18" charset="0"/>
                <a:hlinkClick r:id="rId13"/>
              </a:rPr>
              <a:t>www.mekinist.com</a:t>
            </a:r>
            <a:endParaRPr lang="en-US" altLang="en-US" sz="1400" b="1" dirty="0" smtClean="0">
              <a:solidFill>
                <a:srgbClr val="0F6FC6"/>
              </a:solidFill>
              <a:ea typeface="Constantia" panose="02030602050306030303" pitchFamily="18" charset="0"/>
              <a:cs typeface="Constantia" panose="02030602050306030303" pitchFamily="18" charset="0"/>
              <a:sym typeface="Constantia" panose="02030602050306030303" pitchFamily="18" charset="0"/>
            </a:endParaRPr>
          </a:p>
          <a:p>
            <a:pPr marL="285750" indent="-285750" defTabSz="703263">
              <a:lnSpc>
                <a:spcPct val="80000"/>
              </a:lnSpc>
              <a:spcBef>
                <a:spcPts val="300"/>
              </a:spcBef>
              <a:buClr>
                <a:srgbClr val="0BD0D9"/>
              </a:buClr>
              <a:buSzPct val="95000"/>
              <a:buFontTx/>
              <a:buChar char="•"/>
              <a:defRPr/>
            </a:pPr>
            <a:endParaRPr lang="en-US" altLang="en-US" sz="1400" b="1" dirty="0">
              <a:solidFill>
                <a:srgbClr val="0F6FC6"/>
              </a:solidFill>
              <a:ea typeface="Constantia" panose="02030602050306030303" pitchFamily="18" charset="0"/>
              <a:cs typeface="Constantia" panose="02030602050306030303" pitchFamily="18" charset="0"/>
              <a:sym typeface="Constantia" panose="02030602050306030303" pitchFamily="18" charset="0"/>
            </a:endParaRPr>
          </a:p>
          <a:p>
            <a:pPr marL="285750" indent="-285750" defTabSz="703263">
              <a:lnSpc>
                <a:spcPct val="80000"/>
              </a:lnSpc>
              <a:spcBef>
                <a:spcPts val="300"/>
              </a:spcBef>
              <a:buClr>
                <a:srgbClr val="0BD0D9"/>
              </a:buClr>
              <a:buSzPct val="95000"/>
              <a:buFontTx/>
              <a:buChar char="•"/>
              <a:defRPr/>
            </a:pPr>
            <a:r>
              <a:rPr lang="en-US" altLang="en-US" sz="1400" b="1" dirty="0" smtClean="0">
                <a:solidFill>
                  <a:srgbClr val="0F6FC6"/>
                </a:solidFill>
                <a:ea typeface="Constantia" panose="02030602050306030303" pitchFamily="18" charset="0"/>
                <a:cs typeface="Constantia" panose="02030602050306030303" pitchFamily="18" charset="0"/>
                <a:sym typeface="Constantia" panose="02030602050306030303" pitchFamily="18" charset="0"/>
                <a:hlinkClick r:id="rId14"/>
              </a:rPr>
              <a:t>http://mylotarg.com</a:t>
            </a:r>
            <a:endParaRPr lang="en-US" altLang="en-US" sz="1400" b="1" dirty="0" smtClean="0">
              <a:solidFill>
                <a:srgbClr val="0F6FC6"/>
              </a:solidFill>
              <a:ea typeface="Constantia" panose="02030602050306030303" pitchFamily="18" charset="0"/>
              <a:cs typeface="Constantia" panose="02030602050306030303" pitchFamily="18" charset="0"/>
              <a:sym typeface="Constantia" panose="02030602050306030303" pitchFamily="18" charset="0"/>
            </a:endParaRPr>
          </a:p>
          <a:p>
            <a:pPr marL="285750" indent="-285750" defTabSz="703263">
              <a:lnSpc>
                <a:spcPct val="80000"/>
              </a:lnSpc>
              <a:spcBef>
                <a:spcPts val="300"/>
              </a:spcBef>
              <a:buClr>
                <a:srgbClr val="0BD0D9"/>
              </a:buClr>
              <a:buSzPct val="95000"/>
              <a:buFontTx/>
              <a:buChar char="•"/>
              <a:defRPr/>
            </a:pPr>
            <a:endParaRPr lang="en-US" altLang="en-US" sz="1400" b="1" dirty="0" smtClean="0">
              <a:solidFill>
                <a:srgbClr val="0F6FC6"/>
              </a:solidFill>
              <a:ea typeface="Constantia" panose="02030602050306030303" pitchFamily="18" charset="0"/>
              <a:cs typeface="Constantia" panose="02030602050306030303" pitchFamily="18" charset="0"/>
              <a:sym typeface="Constantia" panose="02030602050306030303" pitchFamily="18" charset="0"/>
            </a:endParaRPr>
          </a:p>
          <a:p>
            <a:pPr marL="285750" lvl="0" indent="-285750" defTabSz="703263">
              <a:lnSpc>
                <a:spcPct val="80000"/>
              </a:lnSpc>
              <a:spcBef>
                <a:spcPts val="300"/>
              </a:spcBef>
              <a:buClr>
                <a:srgbClr val="0BD0D9"/>
              </a:buClr>
              <a:buSzPct val="95000"/>
              <a:buFontTx/>
              <a:buChar char="•"/>
              <a:defRPr/>
            </a:pPr>
            <a:endParaRPr lang="en-US" altLang="en-US" sz="1400" b="1" dirty="0">
              <a:solidFill>
                <a:srgbClr val="0F6FC6"/>
              </a:solidFill>
              <a:ea typeface="Constantia" panose="02030602050306030303" pitchFamily="18" charset="0"/>
              <a:cs typeface="Constantia" panose="02030602050306030303" pitchFamily="18" charset="0"/>
              <a:sym typeface="Constantia" panose="02030602050306030303" pitchFamily="18" charset="0"/>
            </a:endParaRPr>
          </a:p>
          <a:p>
            <a:pPr marL="285750" lvl="0" indent="-285750" defTabSz="703263">
              <a:lnSpc>
                <a:spcPct val="80000"/>
              </a:lnSpc>
              <a:spcBef>
                <a:spcPts val="300"/>
              </a:spcBef>
              <a:buClr>
                <a:srgbClr val="0BD0D9"/>
              </a:buClr>
              <a:buSzPct val="95000"/>
              <a:buFontTx/>
              <a:buChar char="•"/>
              <a:defRPr/>
            </a:pPr>
            <a:endParaRPr lang="en-US" altLang="en-US" sz="1400" b="1" dirty="0" smtClean="0">
              <a:solidFill>
                <a:srgbClr val="0F6FC6"/>
              </a:solidFill>
              <a:ea typeface="Constantia" panose="02030602050306030303" pitchFamily="18" charset="0"/>
              <a:cs typeface="Constantia" panose="02030602050306030303" pitchFamily="18" charset="0"/>
              <a:sym typeface="Constantia" panose="02030602050306030303" pitchFamily="18" charset="0"/>
            </a:endParaRPr>
          </a:p>
          <a:p>
            <a:pPr marL="285750" lvl="0" indent="-285750" defTabSz="703263">
              <a:lnSpc>
                <a:spcPct val="80000"/>
              </a:lnSpc>
              <a:spcBef>
                <a:spcPts val="300"/>
              </a:spcBef>
              <a:buClr>
                <a:srgbClr val="0BD0D9"/>
              </a:buClr>
              <a:buSzPct val="95000"/>
              <a:buFontTx/>
              <a:buChar char="•"/>
              <a:defRPr/>
            </a:pPr>
            <a:endParaRPr lang="en-US" altLang="en-US" sz="1400" b="1" dirty="0" smtClean="0">
              <a:solidFill>
                <a:srgbClr val="0F6FC6"/>
              </a:solidFill>
              <a:ea typeface="Constantia" panose="02030602050306030303" pitchFamily="18" charset="0"/>
              <a:cs typeface="Constantia" panose="02030602050306030303" pitchFamily="18" charset="0"/>
              <a:sym typeface="Constantia" panose="02030602050306030303" pitchFamily="18" charset="0"/>
            </a:endParaRPr>
          </a:p>
          <a:p>
            <a:pPr marL="285750" lvl="0" indent="-285750" defTabSz="703263">
              <a:lnSpc>
                <a:spcPct val="80000"/>
              </a:lnSpc>
              <a:spcBef>
                <a:spcPts val="300"/>
              </a:spcBef>
              <a:buClr>
                <a:srgbClr val="0BD0D9"/>
              </a:buClr>
              <a:buSzPct val="95000"/>
              <a:buFontTx/>
              <a:buChar char="•"/>
              <a:defRPr/>
            </a:pPr>
            <a:endParaRPr lang="en-US" altLang="en-US" sz="1400" b="1" dirty="0" smtClean="0">
              <a:solidFill>
                <a:srgbClr val="0F6FC6"/>
              </a:solidFill>
              <a:ea typeface="Constantia" panose="02030602050306030303" pitchFamily="18" charset="0"/>
              <a:cs typeface="Constantia" panose="02030602050306030303" pitchFamily="18" charset="0"/>
              <a:sym typeface="Constantia" panose="02030602050306030303" pitchFamily="18" charset="0"/>
            </a:endParaRPr>
          </a:p>
          <a:p>
            <a:pPr marL="285750" indent="-285750" defTabSz="703263">
              <a:lnSpc>
                <a:spcPct val="80000"/>
              </a:lnSpc>
              <a:spcBef>
                <a:spcPts val="300"/>
              </a:spcBef>
              <a:buClr>
                <a:srgbClr val="0BD0D9"/>
              </a:buClr>
              <a:buSzPct val="95000"/>
              <a:buFontTx/>
              <a:buChar char="•"/>
              <a:defRPr/>
            </a:pPr>
            <a:endParaRPr lang="en-US" altLang="en-US" sz="1400" b="1" dirty="0" smtClean="0">
              <a:solidFill>
                <a:srgbClr val="0F6FC6"/>
              </a:solidFill>
              <a:ea typeface="Constantia" panose="02030602050306030303" pitchFamily="18" charset="0"/>
              <a:cs typeface="Constantia" panose="02030602050306030303" pitchFamily="18" charset="0"/>
              <a:sym typeface="Constantia" panose="02030602050306030303" pitchFamily="18" charset="0"/>
              <a:hlinkClick r:id="rId12"/>
            </a:endParaRPr>
          </a:p>
          <a:p>
            <a:pPr marL="285750" indent="-285750" defTabSz="703263">
              <a:lnSpc>
                <a:spcPct val="80000"/>
              </a:lnSpc>
              <a:spcBef>
                <a:spcPts val="300"/>
              </a:spcBef>
              <a:buClr>
                <a:srgbClr val="0BD0D9"/>
              </a:buClr>
              <a:buSzPct val="95000"/>
              <a:buFontTx/>
              <a:buChar char="•"/>
              <a:defRPr/>
            </a:pPr>
            <a:endParaRPr lang="en-US" altLang="en-US" sz="1400" b="1" dirty="0">
              <a:solidFill>
                <a:srgbClr val="0F6FC6"/>
              </a:solidFill>
              <a:ea typeface="Constantia" panose="02030602050306030303" pitchFamily="18" charset="0"/>
              <a:cs typeface="Constantia" panose="02030602050306030303" pitchFamily="18" charset="0"/>
              <a:sym typeface="Constantia" panose="02030602050306030303" pitchFamily="18" charset="0"/>
              <a:hlinkClick r:id="rId12"/>
            </a:endParaRPr>
          </a:p>
          <a:p>
            <a:pPr marL="285750" indent="-285750" defTabSz="703263">
              <a:lnSpc>
                <a:spcPct val="80000"/>
              </a:lnSpc>
              <a:spcBef>
                <a:spcPts val="300"/>
              </a:spcBef>
              <a:buClr>
                <a:srgbClr val="0BD0D9"/>
              </a:buClr>
              <a:buSzPct val="95000"/>
              <a:buFontTx/>
              <a:buChar char="•"/>
              <a:defRPr/>
            </a:pPr>
            <a:endParaRPr lang="en-US" altLang="en-US" sz="1400" b="1" dirty="0" smtClean="0">
              <a:solidFill>
                <a:srgbClr val="0F6FC6"/>
              </a:solidFill>
              <a:ea typeface="Constantia" panose="02030602050306030303" pitchFamily="18" charset="0"/>
              <a:cs typeface="Constantia" panose="02030602050306030303" pitchFamily="18" charset="0"/>
              <a:sym typeface="Constantia" panose="02030602050306030303" pitchFamily="18" charset="0"/>
              <a:hlinkClick r:id="rId12"/>
            </a:endParaRPr>
          </a:p>
          <a:p>
            <a:pPr marL="285750" indent="-285750" defTabSz="703263">
              <a:lnSpc>
                <a:spcPct val="80000"/>
              </a:lnSpc>
              <a:spcBef>
                <a:spcPts val="300"/>
              </a:spcBef>
              <a:buClr>
                <a:srgbClr val="0BD0D9"/>
              </a:buClr>
              <a:buSzPct val="95000"/>
              <a:buFontTx/>
              <a:buChar char="•"/>
              <a:defRPr/>
            </a:pPr>
            <a:endParaRPr lang="en-US" altLang="en-US" sz="1400" b="1" dirty="0" smtClean="0">
              <a:solidFill>
                <a:srgbClr val="0F6FC6"/>
              </a:solidFill>
              <a:ea typeface="Constantia" panose="02030602050306030303" pitchFamily="18" charset="0"/>
              <a:cs typeface="Constantia" panose="02030602050306030303" pitchFamily="18" charset="0"/>
              <a:sym typeface="Constantia" panose="02030602050306030303" pitchFamily="18" charset="0"/>
              <a:hlinkClick r:id="rId12"/>
            </a:endParaRPr>
          </a:p>
          <a:p>
            <a:pPr marL="285750" indent="-285750" defTabSz="703263">
              <a:lnSpc>
                <a:spcPct val="80000"/>
              </a:lnSpc>
              <a:spcBef>
                <a:spcPts val="300"/>
              </a:spcBef>
              <a:buClr>
                <a:srgbClr val="0BD0D9"/>
              </a:buClr>
              <a:buSzPct val="95000"/>
              <a:buFontTx/>
              <a:buChar char="•"/>
              <a:defRPr/>
            </a:pPr>
            <a:endParaRPr lang="en-US" altLang="en-US" sz="1400" b="1" dirty="0">
              <a:solidFill>
                <a:srgbClr val="0F6FC6"/>
              </a:solidFill>
              <a:ea typeface="Constantia" panose="02030602050306030303" pitchFamily="18" charset="0"/>
              <a:cs typeface="Constantia" panose="02030602050306030303" pitchFamily="18" charset="0"/>
              <a:sym typeface="Constantia" panose="02030602050306030303" pitchFamily="18" charset="0"/>
              <a:hlinkClick r:id="rId12"/>
            </a:endParaRPr>
          </a:p>
          <a:p>
            <a:pPr marL="285750" lvl="0" indent="-285750" defTabSz="703263">
              <a:lnSpc>
                <a:spcPct val="80000"/>
              </a:lnSpc>
              <a:spcBef>
                <a:spcPts val="300"/>
              </a:spcBef>
              <a:buClr>
                <a:srgbClr val="0BD0D9"/>
              </a:buClr>
              <a:buSzPct val="95000"/>
              <a:buFontTx/>
              <a:buChar char="•"/>
              <a:defRPr/>
            </a:pPr>
            <a:endParaRPr lang="en-US" altLang="en-US" sz="1400" b="1" dirty="0" smtClean="0">
              <a:solidFill>
                <a:srgbClr val="0F6FC6"/>
              </a:solidFill>
              <a:ea typeface="Constantia" panose="02030602050306030303" pitchFamily="18" charset="0"/>
              <a:cs typeface="Constantia" panose="02030602050306030303" pitchFamily="18" charset="0"/>
              <a:sym typeface="Constantia" panose="02030602050306030303" pitchFamily="18" charset="0"/>
            </a:endParaRPr>
          </a:p>
          <a:p>
            <a:pPr marL="285750" lvl="0" indent="-285750" defTabSz="703263">
              <a:lnSpc>
                <a:spcPct val="80000"/>
              </a:lnSpc>
              <a:spcBef>
                <a:spcPts val="300"/>
              </a:spcBef>
              <a:buClr>
                <a:srgbClr val="0BD0D9"/>
              </a:buClr>
              <a:buSzPct val="95000"/>
              <a:buFontTx/>
              <a:buChar char="•"/>
              <a:defRPr/>
            </a:pPr>
            <a:endParaRPr lang="en-US" altLang="en-US" sz="1400" b="1" dirty="0">
              <a:solidFill>
                <a:srgbClr val="0F6FC6"/>
              </a:solidFill>
              <a:ea typeface="Constantia" panose="02030602050306030303" pitchFamily="18" charset="0"/>
              <a:cs typeface="Constantia" panose="02030602050306030303" pitchFamily="18" charset="0"/>
              <a:sym typeface="Constantia" panose="02030602050306030303" pitchFamily="18" charset="0"/>
            </a:endParaRPr>
          </a:p>
          <a:p>
            <a:pPr marL="285750" indent="-285750" defTabSz="703263">
              <a:lnSpc>
                <a:spcPct val="80000"/>
              </a:lnSpc>
              <a:spcBef>
                <a:spcPts val="300"/>
              </a:spcBef>
              <a:buClr>
                <a:srgbClr val="0BD0D9"/>
              </a:buClr>
              <a:buSzPct val="95000"/>
              <a:buFontTx/>
              <a:buChar char="•"/>
              <a:defRPr/>
            </a:pPr>
            <a:r>
              <a:rPr lang="en-US" altLang="en-US" sz="1400" b="1" dirty="0">
                <a:solidFill>
                  <a:srgbClr val="0F6FC6"/>
                </a:solidFill>
                <a:ea typeface="Constantia" panose="02030602050306030303" pitchFamily="18" charset="0"/>
                <a:cs typeface="Constantia" panose="02030602050306030303" pitchFamily="18" charset="0"/>
                <a:sym typeface="Constantia" panose="02030602050306030303" pitchFamily="18" charset="0"/>
                <a:hlinkClick r:id="rId15"/>
              </a:rPr>
              <a:t>http://</a:t>
            </a:r>
            <a:r>
              <a:rPr lang="en-US" altLang="en-US" sz="1400" b="1" dirty="0" smtClean="0">
                <a:solidFill>
                  <a:srgbClr val="0F6FC6"/>
                </a:solidFill>
                <a:ea typeface="Constantia" panose="02030602050306030303" pitchFamily="18" charset="0"/>
                <a:cs typeface="Constantia" panose="02030602050306030303" pitchFamily="18" charset="0"/>
                <a:sym typeface="Constantia" panose="02030602050306030303" pitchFamily="18" charset="0"/>
                <a:hlinkClick r:id="rId15"/>
              </a:rPr>
              <a:t>www.tagrisso.com</a:t>
            </a:r>
            <a:endParaRPr lang="en-US" altLang="en-US" sz="1400" b="1" dirty="0" smtClean="0">
              <a:solidFill>
                <a:srgbClr val="0F6FC6"/>
              </a:solidFill>
              <a:ea typeface="Constantia" panose="02030602050306030303" pitchFamily="18" charset="0"/>
              <a:cs typeface="Constantia" panose="02030602050306030303" pitchFamily="18" charset="0"/>
              <a:sym typeface="Constantia" panose="02030602050306030303" pitchFamily="18" charset="0"/>
            </a:endParaRPr>
          </a:p>
          <a:p>
            <a:pPr marL="285750" indent="-285750" defTabSz="703263">
              <a:lnSpc>
                <a:spcPct val="80000"/>
              </a:lnSpc>
              <a:spcBef>
                <a:spcPts val="300"/>
              </a:spcBef>
              <a:buClr>
                <a:srgbClr val="0BD0D9"/>
              </a:buClr>
              <a:buSzPct val="95000"/>
              <a:buFontTx/>
              <a:buChar char="•"/>
              <a:defRPr/>
            </a:pPr>
            <a:endParaRPr lang="en-US" altLang="en-US" sz="1400" b="1" dirty="0">
              <a:solidFill>
                <a:srgbClr val="0F6FC6"/>
              </a:solidFill>
              <a:ea typeface="Constantia" panose="02030602050306030303" pitchFamily="18" charset="0"/>
              <a:cs typeface="Constantia" panose="02030602050306030303" pitchFamily="18" charset="0"/>
              <a:sym typeface="Constantia" panose="02030602050306030303" pitchFamily="18" charset="0"/>
            </a:endParaRPr>
          </a:p>
          <a:p>
            <a:pPr marL="285750" indent="-285750" defTabSz="703263">
              <a:lnSpc>
                <a:spcPct val="80000"/>
              </a:lnSpc>
              <a:spcBef>
                <a:spcPts val="300"/>
              </a:spcBef>
              <a:buClr>
                <a:srgbClr val="0BD0D9"/>
              </a:buClr>
              <a:buSzPct val="95000"/>
              <a:buFontTx/>
              <a:buChar char="•"/>
              <a:defRPr/>
            </a:pPr>
            <a:r>
              <a:rPr lang="en-US" altLang="en-US" sz="1400" b="1" dirty="0">
                <a:solidFill>
                  <a:srgbClr val="0F6FC6"/>
                </a:solidFill>
                <a:ea typeface="Constantia" panose="02030602050306030303" pitchFamily="18" charset="0"/>
                <a:cs typeface="Constantia" panose="02030602050306030303" pitchFamily="18" charset="0"/>
                <a:sym typeface="Constantia" panose="02030602050306030303" pitchFamily="18" charset="0"/>
                <a:hlinkClick r:id="rId16"/>
              </a:rPr>
              <a:t>http://</a:t>
            </a:r>
            <a:r>
              <a:rPr lang="en-US" altLang="en-US" sz="1400" b="1" dirty="0" smtClean="0">
                <a:solidFill>
                  <a:srgbClr val="0F6FC6"/>
                </a:solidFill>
                <a:ea typeface="Constantia" panose="02030602050306030303" pitchFamily="18" charset="0"/>
                <a:cs typeface="Constantia" panose="02030602050306030303" pitchFamily="18" charset="0"/>
                <a:sym typeface="Constantia" panose="02030602050306030303" pitchFamily="18" charset="0"/>
                <a:hlinkClick r:id="rId16"/>
              </a:rPr>
              <a:t>www.zejula.com</a:t>
            </a:r>
            <a:endParaRPr lang="en-US" altLang="en-US" sz="1400" b="1" dirty="0">
              <a:solidFill>
                <a:srgbClr val="0F6FC6"/>
              </a:solidFill>
              <a:ea typeface="Constantia" panose="02030602050306030303" pitchFamily="18" charset="0"/>
              <a:cs typeface="Constantia" panose="02030602050306030303" pitchFamily="18" charset="0"/>
              <a:sym typeface="Constantia" panose="02030602050306030303" pitchFamily="18" charset="0"/>
            </a:endParaRPr>
          </a:p>
          <a:p>
            <a:pPr marL="285750" indent="-285750" defTabSz="703263">
              <a:lnSpc>
                <a:spcPct val="80000"/>
              </a:lnSpc>
              <a:spcBef>
                <a:spcPts val="300"/>
              </a:spcBef>
              <a:buClr>
                <a:srgbClr val="0BD0D9"/>
              </a:buClr>
              <a:buSzPct val="95000"/>
              <a:buFontTx/>
              <a:buChar char="•"/>
              <a:defRPr/>
            </a:pPr>
            <a:endParaRPr lang="en-US" altLang="en-US" sz="1400" b="1" dirty="0">
              <a:solidFill>
                <a:srgbClr val="0F6FC6"/>
              </a:solidFill>
              <a:ea typeface="Constantia" panose="02030602050306030303" pitchFamily="18" charset="0"/>
              <a:cs typeface="Constantia" panose="02030602050306030303" pitchFamily="18" charset="0"/>
              <a:sym typeface="Constantia" panose="02030602050306030303" pitchFamily="18" charset="0"/>
            </a:endParaRPr>
          </a:p>
          <a:p>
            <a:pPr marL="285750" lvl="0" indent="-285750" defTabSz="703263">
              <a:lnSpc>
                <a:spcPct val="80000"/>
              </a:lnSpc>
              <a:spcBef>
                <a:spcPts val="300"/>
              </a:spcBef>
              <a:buClr>
                <a:srgbClr val="0BD0D9"/>
              </a:buClr>
              <a:buSzPct val="95000"/>
              <a:buFontTx/>
              <a:buChar char="•"/>
              <a:defRPr/>
            </a:pPr>
            <a:endParaRPr lang="en-US" altLang="en-US" sz="1400" b="1" dirty="0" smtClean="0">
              <a:solidFill>
                <a:srgbClr val="0F6FC6"/>
              </a:solidFill>
              <a:ea typeface="Constantia" panose="02030602050306030303" pitchFamily="18" charset="0"/>
              <a:cs typeface="Constantia" panose="02030602050306030303" pitchFamily="18" charset="0"/>
              <a:sym typeface="Constantia" panose="02030602050306030303" pitchFamily="18" charset="0"/>
            </a:endParaRPr>
          </a:p>
          <a:p>
            <a:pPr marL="285750" lvl="0" indent="-285750" defTabSz="703263">
              <a:lnSpc>
                <a:spcPct val="80000"/>
              </a:lnSpc>
              <a:spcBef>
                <a:spcPts val="300"/>
              </a:spcBef>
              <a:buClr>
                <a:srgbClr val="0BD0D9"/>
              </a:buClr>
              <a:buSzPct val="95000"/>
              <a:buFontTx/>
              <a:buChar char="•"/>
              <a:defRPr/>
            </a:pPr>
            <a:endParaRPr lang="en-US" altLang="en-US" sz="1400" b="1" dirty="0">
              <a:solidFill>
                <a:srgbClr val="0F6FC6"/>
              </a:solidFill>
              <a:ea typeface="Constantia" panose="02030602050306030303" pitchFamily="18" charset="0"/>
              <a:cs typeface="Constantia" panose="02030602050306030303" pitchFamily="18" charset="0"/>
              <a:sym typeface="Constantia" panose="02030602050306030303" pitchFamily="18" charset="0"/>
            </a:endParaRPr>
          </a:p>
          <a:p>
            <a:pPr marL="285750" lvl="0" indent="-285750" defTabSz="703263">
              <a:lnSpc>
                <a:spcPct val="80000"/>
              </a:lnSpc>
              <a:spcBef>
                <a:spcPts val="300"/>
              </a:spcBef>
              <a:buClr>
                <a:srgbClr val="0BD0D9"/>
              </a:buClr>
              <a:buSzPct val="95000"/>
              <a:buFontTx/>
              <a:buChar char="•"/>
              <a:defRPr/>
            </a:pPr>
            <a:r>
              <a:rPr lang="en-US" altLang="en-US" sz="1400" b="1" dirty="0" smtClean="0">
                <a:solidFill>
                  <a:srgbClr val="0F6FC6"/>
                </a:solidFill>
                <a:ea typeface="Constantia" panose="02030602050306030303" pitchFamily="18" charset="0"/>
                <a:cs typeface="Constantia" panose="02030602050306030303" pitchFamily="18" charset="0"/>
                <a:sym typeface="Constantia" panose="02030602050306030303" pitchFamily="18" charset="0"/>
                <a:hlinkClick r:id="rId17"/>
              </a:rPr>
              <a:t>http://www.zykadia.com</a:t>
            </a:r>
            <a:endParaRPr lang="en-US" altLang="en-US" sz="1400" b="1" dirty="0" smtClean="0">
              <a:solidFill>
                <a:srgbClr val="0F6FC6"/>
              </a:solidFill>
              <a:ea typeface="Constantia" panose="02030602050306030303" pitchFamily="18" charset="0"/>
              <a:cs typeface="Constantia" panose="02030602050306030303" pitchFamily="18" charset="0"/>
              <a:sym typeface="Constantia" panose="02030602050306030303" pitchFamily="18" charset="0"/>
            </a:endParaRPr>
          </a:p>
          <a:p>
            <a:pPr marL="285750" lvl="0" indent="-285750" defTabSz="703263">
              <a:lnSpc>
                <a:spcPct val="80000"/>
              </a:lnSpc>
              <a:spcBef>
                <a:spcPts val="300"/>
              </a:spcBef>
              <a:buClr>
                <a:srgbClr val="0BD0D9"/>
              </a:buClr>
              <a:buSzPct val="95000"/>
              <a:buFontTx/>
              <a:buChar char="•"/>
              <a:defRPr/>
            </a:pPr>
            <a:endParaRPr lang="en-US" altLang="en-US" sz="1400" b="1" dirty="0">
              <a:solidFill>
                <a:srgbClr val="0F6FC6"/>
              </a:solidFill>
              <a:ea typeface="Constantia" panose="02030602050306030303" pitchFamily="18" charset="0"/>
              <a:cs typeface="Constantia" panose="02030602050306030303" pitchFamily="18" charset="0"/>
              <a:sym typeface="Constantia" panose="02030602050306030303" pitchFamily="18" charset="0"/>
            </a:endParaRPr>
          </a:p>
          <a:p>
            <a:pPr marL="285750" indent="-285750" defTabSz="703263" eaLnBrk="1">
              <a:lnSpc>
                <a:spcPct val="80000"/>
              </a:lnSpc>
              <a:spcBef>
                <a:spcPts val="300"/>
              </a:spcBef>
              <a:buClr>
                <a:srgbClr val="0BD0D9"/>
              </a:buClr>
              <a:buSzPct val="95000"/>
              <a:buFontTx/>
              <a:buChar char="•"/>
              <a:defRPr/>
            </a:pPr>
            <a:endParaRPr lang="en-US" sz="1400" b="1" dirty="0" smtClean="0"/>
          </a:p>
          <a:p>
            <a:pPr marL="285750" indent="-285750" defTabSz="703263" eaLnBrk="1">
              <a:lnSpc>
                <a:spcPct val="80000"/>
              </a:lnSpc>
              <a:spcBef>
                <a:spcPts val="300"/>
              </a:spcBef>
              <a:buClr>
                <a:srgbClr val="0BD0D9"/>
              </a:buClr>
              <a:buSzPct val="95000"/>
              <a:buFontTx/>
              <a:buChar char="•"/>
              <a:defRPr/>
            </a:pPr>
            <a:endParaRPr lang="en-US" sz="1400" dirty="0"/>
          </a:p>
          <a:p>
            <a:pPr marL="285750" indent="-285750" defTabSz="703263" eaLnBrk="1">
              <a:lnSpc>
                <a:spcPct val="80000"/>
              </a:lnSpc>
              <a:spcBef>
                <a:spcPts val="300"/>
              </a:spcBef>
              <a:buClr>
                <a:srgbClr val="0BD0D9"/>
              </a:buClr>
              <a:buSzPct val="95000"/>
              <a:buFontTx/>
              <a:buChar char="•"/>
              <a:defRPr/>
            </a:pPr>
            <a:endParaRPr lang="en-US" sz="1400" dirty="0"/>
          </a:p>
          <a:p>
            <a:pPr marL="285750" lvl="0" indent="-285750" defTabSz="703263" eaLnBrk="1">
              <a:lnSpc>
                <a:spcPct val="80000"/>
              </a:lnSpc>
              <a:spcBef>
                <a:spcPts val="300"/>
              </a:spcBef>
              <a:buClr>
                <a:srgbClr val="0BD0D9"/>
              </a:buClr>
              <a:buSzPct val="95000"/>
              <a:buFontTx/>
              <a:buChar char="•"/>
              <a:defRPr/>
            </a:pPr>
            <a:endParaRPr lang="en-US" altLang="en-US" sz="1400" b="1" dirty="0" smtClean="0">
              <a:ea typeface="Constantia" panose="02030602050306030303" pitchFamily="18" charset="0"/>
              <a:cs typeface="Constantia" panose="02030602050306030303" pitchFamily="18" charset="0"/>
              <a:sym typeface="Constantia" panose="02030602050306030303" pitchFamily="18" charset="0"/>
            </a:endParaRPr>
          </a:p>
          <a:p>
            <a:pPr marL="285750" lvl="0" indent="-285750" defTabSz="703263" eaLnBrk="1">
              <a:lnSpc>
                <a:spcPct val="80000"/>
              </a:lnSpc>
              <a:spcBef>
                <a:spcPts val="300"/>
              </a:spcBef>
              <a:buClr>
                <a:srgbClr val="0BD0D9"/>
              </a:buClr>
              <a:buSzPct val="95000"/>
              <a:buFontTx/>
              <a:buChar char="•"/>
              <a:defRPr/>
            </a:pPr>
            <a:endParaRPr lang="en-US" altLang="en-US" sz="1400" b="1" dirty="0">
              <a:ea typeface="Constantia" panose="02030602050306030303" pitchFamily="18" charset="0"/>
              <a:cs typeface="Constantia" panose="02030602050306030303" pitchFamily="18" charset="0"/>
              <a:sym typeface="Constantia" panose="02030602050306030303" pitchFamily="18" charset="0"/>
            </a:endParaRPr>
          </a:p>
          <a:p>
            <a:pPr lvl="0" defTabSz="703263" eaLnBrk="1">
              <a:lnSpc>
                <a:spcPct val="80000"/>
              </a:lnSpc>
              <a:spcBef>
                <a:spcPts val="300"/>
              </a:spcBef>
              <a:buClr>
                <a:srgbClr val="0BD0D9"/>
              </a:buClr>
              <a:buSzPct val="95000"/>
              <a:defRPr/>
            </a:pPr>
            <a:endParaRPr lang="en-US" altLang="en-US" sz="1400" b="1" dirty="0" smtClean="0">
              <a:ea typeface="Constantia" panose="02030602050306030303" pitchFamily="18" charset="0"/>
              <a:cs typeface="Constantia" panose="02030602050306030303" pitchFamily="18" charset="0"/>
              <a:sym typeface="Constantia" panose="02030602050306030303" pitchFamily="18" charset="0"/>
            </a:endParaRPr>
          </a:p>
          <a:p>
            <a:pPr marL="285750" lvl="0" indent="-285750" defTabSz="703263" eaLnBrk="1">
              <a:lnSpc>
                <a:spcPct val="80000"/>
              </a:lnSpc>
              <a:spcBef>
                <a:spcPts val="300"/>
              </a:spcBef>
              <a:buClr>
                <a:srgbClr val="0BD0D9"/>
              </a:buClr>
              <a:buSzPct val="95000"/>
              <a:buFontTx/>
              <a:buChar char="•"/>
              <a:defRPr/>
            </a:pPr>
            <a:endParaRPr lang="en-US" altLang="en-US" sz="1400" b="1" dirty="0">
              <a:ea typeface="Constantia" panose="02030602050306030303" pitchFamily="18" charset="0"/>
              <a:cs typeface="Constantia" panose="02030602050306030303" pitchFamily="18" charset="0"/>
              <a:sym typeface="Constantia" panose="02030602050306030303" pitchFamily="18" charset="0"/>
            </a:endParaRPr>
          </a:p>
          <a:p>
            <a:pPr marL="285750" lvl="0" indent="-285750" defTabSz="703263" eaLnBrk="1">
              <a:lnSpc>
                <a:spcPct val="80000"/>
              </a:lnSpc>
              <a:spcBef>
                <a:spcPts val="300"/>
              </a:spcBef>
              <a:buClr>
                <a:srgbClr val="0BD0D9"/>
              </a:buClr>
              <a:buSzPct val="95000"/>
              <a:buFontTx/>
              <a:buChar char="•"/>
              <a:defRPr/>
            </a:pPr>
            <a:endParaRPr lang="en-US" altLang="en-US" sz="1400" b="1" dirty="0">
              <a:ea typeface="Constantia" panose="02030602050306030303" pitchFamily="18" charset="0"/>
              <a:cs typeface="Constantia" panose="02030602050306030303" pitchFamily="18" charset="0"/>
              <a:sym typeface="Constantia" panose="02030602050306030303" pitchFamily="18" charset="0"/>
            </a:endParaRPr>
          </a:p>
          <a:p>
            <a:pPr marL="285750" lvl="0" indent="-285750" defTabSz="703263" eaLnBrk="1">
              <a:lnSpc>
                <a:spcPct val="80000"/>
              </a:lnSpc>
              <a:spcBef>
                <a:spcPts val="300"/>
              </a:spcBef>
              <a:buClr>
                <a:srgbClr val="0BD0D9"/>
              </a:buClr>
              <a:buSzPct val="95000"/>
              <a:buFontTx/>
              <a:buChar char="•"/>
              <a:defRPr/>
            </a:pPr>
            <a:endParaRPr lang="en-US" altLang="en-US" sz="1400" b="1" dirty="0">
              <a:ea typeface="Constantia" panose="02030602050306030303" pitchFamily="18" charset="0"/>
              <a:cs typeface="Constantia" panose="02030602050306030303" pitchFamily="18" charset="0"/>
              <a:sym typeface="Constantia" panose="02030602050306030303" pitchFamily="18" charset="0"/>
            </a:endParaRPr>
          </a:p>
          <a:p>
            <a:pPr marL="285750" lvl="0" indent="-285750" defTabSz="703263" eaLnBrk="1">
              <a:lnSpc>
                <a:spcPct val="80000"/>
              </a:lnSpc>
              <a:spcBef>
                <a:spcPts val="300"/>
              </a:spcBef>
              <a:buClr>
                <a:srgbClr val="0BD0D9"/>
              </a:buClr>
              <a:buSzPct val="95000"/>
              <a:buFontTx/>
              <a:buChar char="•"/>
              <a:defRPr/>
            </a:pPr>
            <a:endParaRPr lang="en-US" altLang="en-US" sz="1400" b="1" dirty="0">
              <a:ea typeface="Constantia" panose="02030602050306030303" pitchFamily="18" charset="0"/>
              <a:cs typeface="Constantia" panose="02030602050306030303" pitchFamily="18" charset="0"/>
              <a:sym typeface="Constantia" panose="02030602050306030303" pitchFamily="18" charset="0"/>
            </a:endParaRPr>
          </a:p>
          <a:p>
            <a:pPr marL="285750" lvl="0" indent="-285750" defTabSz="703263" eaLnBrk="1">
              <a:lnSpc>
                <a:spcPct val="80000"/>
              </a:lnSpc>
              <a:spcBef>
                <a:spcPts val="300"/>
              </a:spcBef>
              <a:buClr>
                <a:srgbClr val="0BD0D9"/>
              </a:buClr>
              <a:buSzPct val="95000"/>
              <a:buFontTx/>
              <a:buChar char="•"/>
              <a:defRPr/>
            </a:pPr>
            <a:endParaRPr lang="en-US" altLang="en-US" sz="1400" b="1" dirty="0">
              <a:ea typeface="Constantia" panose="02030602050306030303" pitchFamily="18" charset="0"/>
              <a:cs typeface="Constantia" panose="02030602050306030303" pitchFamily="18" charset="0"/>
              <a:sym typeface="Constantia" panose="02030602050306030303" pitchFamily="18" charset="0"/>
            </a:endParaRPr>
          </a:p>
          <a:p>
            <a:pPr marL="285750" indent="-285750" defTabSz="703263" eaLnBrk="1">
              <a:lnSpc>
                <a:spcPct val="80000"/>
              </a:lnSpc>
              <a:spcBef>
                <a:spcPts val="300"/>
              </a:spcBef>
              <a:buClr>
                <a:srgbClr val="0BD0D9"/>
              </a:buClr>
              <a:buSzPct val="95000"/>
              <a:buFontTx/>
              <a:buChar char="•"/>
              <a:defRPr/>
            </a:pPr>
            <a:endParaRPr lang="en-US" altLang="en-US" sz="1600" dirty="0" smtClean="0">
              <a:sym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852585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1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382000" cy="533400"/>
          </a:xfrm>
        </p:spPr>
        <p:txBody>
          <a:bodyPr/>
          <a:lstStyle/>
          <a:p>
            <a:pPr algn="ctr" defTabSz="914400" eaLnBrk="1"/>
            <a:r>
              <a:rPr lang="en-US" altLang="en-US" sz="4400" dirty="0" smtClean="0">
                <a:solidFill>
                  <a:srgbClr val="04617B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References</a:t>
            </a:r>
            <a:endParaRPr lang="en-US" altLang="en-US" sz="4400" dirty="0" smtClean="0"/>
          </a:p>
        </p:txBody>
      </p:sp>
      <p:sp>
        <p:nvSpPr>
          <p:cNvPr id="7577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914400"/>
            <a:ext cx="8686800" cy="5822950"/>
          </a:xfrm>
        </p:spPr>
        <p:txBody>
          <a:bodyPr anchor="ctr"/>
          <a:lstStyle/>
          <a:p>
            <a:pPr marL="285750" indent="-285750" defTabSz="703263" eaLnBrk="1">
              <a:lnSpc>
                <a:spcPct val="80000"/>
              </a:lnSpc>
              <a:spcBef>
                <a:spcPts val="300"/>
              </a:spcBef>
              <a:buClr>
                <a:srgbClr val="0BD0D9"/>
              </a:buClr>
              <a:buSzPct val="95000"/>
              <a:buFontTx/>
              <a:buChar char="•"/>
              <a:defRPr/>
            </a:pPr>
            <a:endParaRPr lang="en-US" altLang="en-US" sz="1000" b="1" dirty="0" smtClean="0">
              <a:latin typeface="Constantia" panose="02030602050306030303" pitchFamily="18" charset="0"/>
              <a:ea typeface="Constantia" panose="02030602050306030303" pitchFamily="18" charset="0"/>
              <a:cs typeface="Constantia" panose="02030602050306030303" pitchFamily="18" charset="0"/>
              <a:sym typeface="Constantia" panose="02030602050306030303" pitchFamily="18" charset="0"/>
              <a:hlinkClick r:id=""/>
            </a:endParaRPr>
          </a:p>
          <a:p>
            <a:pPr marL="285750" indent="-285750" defTabSz="703263" eaLnBrk="1">
              <a:lnSpc>
                <a:spcPct val="80000"/>
              </a:lnSpc>
              <a:spcBef>
                <a:spcPts val="300"/>
              </a:spcBef>
              <a:buClr>
                <a:srgbClr val="0BD0D9"/>
              </a:buClr>
              <a:buSzPct val="95000"/>
              <a:buFontTx/>
              <a:buChar char="•"/>
              <a:defRPr/>
            </a:pPr>
            <a:endParaRPr lang="en-US" altLang="en-US" sz="1000" b="1" dirty="0" smtClean="0">
              <a:latin typeface="Constantia" panose="02030602050306030303" pitchFamily="18" charset="0"/>
              <a:ea typeface="Constantia" panose="02030602050306030303" pitchFamily="18" charset="0"/>
              <a:cs typeface="Constantia" panose="02030602050306030303" pitchFamily="18" charset="0"/>
              <a:sym typeface="Constantia" panose="02030602050306030303" pitchFamily="18" charset="0"/>
              <a:hlinkClick r:id=""/>
            </a:endParaRPr>
          </a:p>
          <a:p>
            <a:pPr marL="285750" indent="-285750" defTabSz="703263" eaLnBrk="1">
              <a:lnSpc>
                <a:spcPct val="80000"/>
              </a:lnSpc>
              <a:spcBef>
                <a:spcPts val="300"/>
              </a:spcBef>
              <a:buClr>
                <a:srgbClr val="0BD0D9"/>
              </a:buClr>
              <a:buSzPct val="95000"/>
              <a:buFontTx/>
              <a:buChar char="•"/>
              <a:defRPr/>
            </a:pPr>
            <a:endParaRPr lang="en-US" altLang="en-US" sz="1100" b="1" dirty="0" smtClean="0">
              <a:ea typeface="Constantia" panose="02030602050306030303" pitchFamily="18" charset="0"/>
              <a:cs typeface="Constantia" panose="02030602050306030303" pitchFamily="18" charset="0"/>
              <a:sym typeface="Constantia" panose="02030602050306030303" pitchFamily="18" charset="0"/>
              <a:hlinkClick r:id="rId2"/>
            </a:endParaRPr>
          </a:p>
          <a:p>
            <a:pPr marL="285750" indent="-285750" defTabSz="703263" eaLnBrk="1">
              <a:lnSpc>
                <a:spcPct val="80000"/>
              </a:lnSpc>
              <a:spcBef>
                <a:spcPts val="300"/>
              </a:spcBef>
              <a:buClr>
                <a:srgbClr val="0BD0D9"/>
              </a:buClr>
              <a:buSzPct val="95000"/>
              <a:buFontTx/>
              <a:buChar char="•"/>
              <a:defRPr/>
            </a:pPr>
            <a:endParaRPr lang="en-US" altLang="en-US" sz="1100" b="1" dirty="0">
              <a:ea typeface="Constantia" panose="02030602050306030303" pitchFamily="18" charset="0"/>
              <a:cs typeface="Constantia" panose="02030602050306030303" pitchFamily="18" charset="0"/>
              <a:sym typeface="Constantia" panose="02030602050306030303" pitchFamily="18" charset="0"/>
              <a:hlinkClick r:id="rId2"/>
            </a:endParaRPr>
          </a:p>
          <a:p>
            <a:pPr defTabSz="703263" eaLnBrk="1">
              <a:lnSpc>
                <a:spcPct val="80000"/>
              </a:lnSpc>
              <a:spcBef>
                <a:spcPts val="300"/>
              </a:spcBef>
              <a:buClr>
                <a:srgbClr val="0BD0D9"/>
              </a:buClr>
              <a:buSzPct val="95000"/>
              <a:defRPr/>
            </a:pPr>
            <a:endParaRPr lang="en-US" altLang="en-US" sz="1400" b="1" dirty="0">
              <a:solidFill>
                <a:schemeClr val="accent1"/>
              </a:solidFill>
              <a:ea typeface="Constantia" panose="02030602050306030303" pitchFamily="18" charset="0"/>
              <a:cs typeface="Constantia" panose="02030602050306030303" pitchFamily="18" charset="0"/>
              <a:sym typeface="Constantia" panose="02030602050306030303" pitchFamily="18" charset="0"/>
            </a:endParaRPr>
          </a:p>
          <a:p>
            <a:pPr marL="285750" indent="-285750" defTabSz="703263" eaLnBrk="1">
              <a:lnSpc>
                <a:spcPct val="80000"/>
              </a:lnSpc>
              <a:spcBef>
                <a:spcPts val="300"/>
              </a:spcBef>
              <a:buClr>
                <a:srgbClr val="0BD0D9"/>
              </a:buClr>
              <a:buSzPct val="95000"/>
              <a:buFontTx/>
              <a:buChar char="•"/>
              <a:defRPr/>
            </a:pPr>
            <a:endParaRPr lang="en-US" altLang="en-US" sz="1400" b="1" dirty="0" smtClean="0">
              <a:solidFill>
                <a:schemeClr val="accent1"/>
              </a:solidFill>
              <a:latin typeface="+mj-lt"/>
              <a:ea typeface="Constantia" panose="02030602050306030303" pitchFamily="18" charset="0"/>
              <a:cs typeface="Constantia" panose="02030602050306030303" pitchFamily="18" charset="0"/>
              <a:sym typeface="Constantia" panose="02030602050306030303" pitchFamily="18" charset="0"/>
            </a:endParaRPr>
          </a:p>
          <a:p>
            <a:pPr marL="285750" indent="-285750" defTabSz="703263" eaLnBrk="1">
              <a:lnSpc>
                <a:spcPct val="80000"/>
              </a:lnSpc>
              <a:spcBef>
                <a:spcPts val="300"/>
              </a:spcBef>
              <a:buClr>
                <a:srgbClr val="0BD0D9"/>
              </a:buClr>
              <a:buSzPct val="95000"/>
              <a:buFontTx/>
              <a:buChar char="•"/>
              <a:defRPr/>
            </a:pPr>
            <a:endParaRPr lang="en-US" altLang="en-US" sz="1400" b="1" dirty="0">
              <a:solidFill>
                <a:schemeClr val="accent1"/>
              </a:solidFill>
              <a:latin typeface="+mj-lt"/>
              <a:sym typeface="Helvetica" panose="020B0604020202020204" pitchFamily="34" charset="0"/>
            </a:endParaRPr>
          </a:p>
          <a:p>
            <a:pPr marL="285750" indent="-285750" defTabSz="703263" eaLnBrk="1">
              <a:lnSpc>
                <a:spcPct val="80000"/>
              </a:lnSpc>
              <a:spcBef>
                <a:spcPts val="300"/>
              </a:spcBef>
              <a:buClr>
                <a:srgbClr val="0BD0D9"/>
              </a:buClr>
              <a:buSzPct val="95000"/>
              <a:buFontTx/>
              <a:buChar char="•"/>
              <a:defRPr/>
            </a:pPr>
            <a:endParaRPr lang="en-US" altLang="en-US" sz="1400" dirty="0">
              <a:latin typeface="+mj-lt"/>
              <a:sym typeface="Helvetica" panose="020B0604020202020204" pitchFamily="34" charset="0"/>
            </a:endParaRPr>
          </a:p>
          <a:p>
            <a:pPr marL="285750" indent="-285750" defTabSz="703263" eaLnBrk="1">
              <a:lnSpc>
                <a:spcPct val="80000"/>
              </a:lnSpc>
              <a:spcBef>
                <a:spcPts val="300"/>
              </a:spcBef>
              <a:buClr>
                <a:srgbClr val="0BD0D9"/>
              </a:buClr>
              <a:buSzPct val="95000"/>
              <a:buFontTx/>
              <a:buChar char="•"/>
              <a:defRPr/>
            </a:pPr>
            <a:endParaRPr lang="en-US" altLang="en-US" sz="1400" dirty="0" smtClean="0">
              <a:latin typeface="+mj-lt"/>
              <a:sym typeface="Helvetica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1295400"/>
            <a:ext cx="8991600" cy="5113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defTabSz="703263">
              <a:lnSpc>
                <a:spcPct val="80000"/>
              </a:lnSpc>
              <a:spcBef>
                <a:spcPts val="300"/>
              </a:spcBef>
              <a:buClr>
                <a:srgbClr val="0BD0D9"/>
              </a:buClr>
              <a:buSzPct val="95000"/>
              <a:buFontTx/>
              <a:buChar char="•"/>
              <a:defRPr/>
            </a:pPr>
            <a:endParaRPr lang="en-US" altLang="en-US" sz="1400" b="1" dirty="0" smtClean="0">
              <a:solidFill>
                <a:srgbClr val="0F6FC6"/>
              </a:solidFill>
              <a:ea typeface="Constantia" panose="02030602050306030303" pitchFamily="18" charset="0"/>
              <a:cs typeface="Constantia" panose="02030602050306030303" pitchFamily="18" charset="0"/>
              <a:sym typeface="Constantia" panose="02030602050306030303" pitchFamily="18" charset="0"/>
              <a:hlinkClick r:id="rId3"/>
            </a:endParaRPr>
          </a:p>
          <a:p>
            <a:pPr marL="285750" indent="-285750" defTabSz="703263">
              <a:lnSpc>
                <a:spcPct val="80000"/>
              </a:lnSpc>
              <a:spcBef>
                <a:spcPts val="300"/>
              </a:spcBef>
              <a:buClr>
                <a:srgbClr val="0BD0D9"/>
              </a:buClr>
              <a:buSzPct val="95000"/>
              <a:buFontTx/>
              <a:buChar char="•"/>
              <a:defRPr/>
            </a:pPr>
            <a:r>
              <a:rPr lang="en-US" sz="1400" b="1" dirty="0">
                <a:hlinkClick r:id="rId4"/>
              </a:rPr>
              <a:t>http://www.nerlynx.com</a:t>
            </a:r>
            <a:endParaRPr lang="en-US" sz="1400" b="1" dirty="0"/>
          </a:p>
          <a:p>
            <a:pPr marL="285750" indent="-285750" defTabSz="703263">
              <a:lnSpc>
                <a:spcPct val="80000"/>
              </a:lnSpc>
              <a:spcBef>
                <a:spcPts val="300"/>
              </a:spcBef>
              <a:buClr>
                <a:srgbClr val="0BD0D9"/>
              </a:buClr>
              <a:buSzPct val="95000"/>
              <a:buFontTx/>
              <a:buChar char="•"/>
              <a:defRPr/>
            </a:pPr>
            <a:endParaRPr lang="en-US" altLang="en-US" sz="1400" b="1" dirty="0">
              <a:solidFill>
                <a:srgbClr val="0F6FC6"/>
              </a:solidFill>
              <a:ea typeface="Constantia" panose="02030602050306030303" pitchFamily="18" charset="0"/>
              <a:cs typeface="Constantia" panose="02030602050306030303" pitchFamily="18" charset="0"/>
              <a:sym typeface="Constantia" panose="02030602050306030303" pitchFamily="18" charset="0"/>
            </a:endParaRPr>
          </a:p>
          <a:p>
            <a:pPr marL="285750" lvl="0" indent="-285750" defTabSz="703263">
              <a:lnSpc>
                <a:spcPct val="80000"/>
              </a:lnSpc>
              <a:spcBef>
                <a:spcPts val="300"/>
              </a:spcBef>
              <a:buClr>
                <a:srgbClr val="0BD0D9"/>
              </a:buClr>
              <a:buSzPct val="95000"/>
              <a:buFontTx/>
              <a:buChar char="•"/>
              <a:defRPr/>
            </a:pPr>
            <a:r>
              <a:rPr lang="en-US" altLang="en-US" sz="1400" b="1" dirty="0" smtClean="0">
                <a:solidFill>
                  <a:srgbClr val="0F6FC6"/>
                </a:solidFill>
                <a:ea typeface="Constantia" panose="02030602050306030303" pitchFamily="18" charset="0"/>
                <a:cs typeface="Constantia" panose="02030602050306030303" pitchFamily="18" charset="0"/>
                <a:sym typeface="Constantia" panose="02030602050306030303" pitchFamily="18" charset="0"/>
                <a:hlinkClick r:id="rId3"/>
              </a:rPr>
              <a:t>http://www.lynparza.com</a:t>
            </a:r>
          </a:p>
          <a:p>
            <a:pPr marL="285750" lvl="0" indent="-285750" defTabSz="703263">
              <a:lnSpc>
                <a:spcPct val="80000"/>
              </a:lnSpc>
              <a:spcBef>
                <a:spcPts val="300"/>
              </a:spcBef>
              <a:buClr>
                <a:srgbClr val="0BD0D9"/>
              </a:buClr>
              <a:buSzPct val="95000"/>
              <a:buFontTx/>
              <a:buChar char="•"/>
              <a:defRPr/>
            </a:pPr>
            <a:endParaRPr lang="en-US" altLang="en-US" sz="1400" b="1" dirty="0" smtClean="0">
              <a:solidFill>
                <a:srgbClr val="0F6FC6"/>
              </a:solidFill>
              <a:ea typeface="Constantia" panose="02030602050306030303" pitchFamily="18" charset="0"/>
              <a:cs typeface="Constantia" panose="02030602050306030303" pitchFamily="18" charset="0"/>
              <a:sym typeface="Constantia" panose="02030602050306030303" pitchFamily="18" charset="0"/>
              <a:hlinkClick r:id="rId3"/>
            </a:endParaRPr>
          </a:p>
          <a:p>
            <a:pPr marL="285750" lvl="0" indent="-285750" defTabSz="703263">
              <a:lnSpc>
                <a:spcPct val="80000"/>
              </a:lnSpc>
              <a:spcBef>
                <a:spcPts val="300"/>
              </a:spcBef>
              <a:buClr>
                <a:srgbClr val="0BD0D9"/>
              </a:buClr>
              <a:buSzPct val="95000"/>
              <a:buFontTx/>
              <a:buChar char="•"/>
              <a:defRPr/>
            </a:pPr>
            <a:r>
              <a:rPr lang="en-US" altLang="en-US" sz="1400" b="1" dirty="0" smtClean="0">
                <a:solidFill>
                  <a:srgbClr val="0F6FC6"/>
                </a:solidFill>
                <a:ea typeface="Constantia" panose="02030602050306030303" pitchFamily="18" charset="0"/>
                <a:cs typeface="Constantia" panose="02030602050306030303" pitchFamily="18" charset="0"/>
                <a:sym typeface="Constantia" panose="02030602050306030303" pitchFamily="18" charset="0"/>
                <a:hlinkClick r:id="rId3"/>
              </a:rPr>
              <a:t>http</a:t>
            </a:r>
            <a:r>
              <a:rPr lang="en-US" altLang="en-US" sz="1400" b="1" dirty="0">
                <a:solidFill>
                  <a:srgbClr val="0F6FC6"/>
                </a:solidFill>
                <a:ea typeface="Constantia" panose="02030602050306030303" pitchFamily="18" charset="0"/>
                <a:cs typeface="Constantia" panose="02030602050306030303" pitchFamily="18" charset="0"/>
                <a:sym typeface="Constantia" panose="02030602050306030303" pitchFamily="18" charset="0"/>
                <a:hlinkClick r:id="rId3"/>
              </a:rPr>
              <a:t>://www.opdivo.com</a:t>
            </a:r>
            <a:endParaRPr lang="en-US" altLang="en-US" sz="1400" b="1" dirty="0">
              <a:solidFill>
                <a:srgbClr val="0F6FC6"/>
              </a:solidFill>
              <a:ea typeface="Constantia" panose="02030602050306030303" pitchFamily="18" charset="0"/>
              <a:cs typeface="Constantia" panose="02030602050306030303" pitchFamily="18" charset="0"/>
              <a:sym typeface="Constantia" panose="02030602050306030303" pitchFamily="18" charset="0"/>
            </a:endParaRPr>
          </a:p>
          <a:p>
            <a:pPr marL="285750" lvl="0" indent="-285750" defTabSz="703263">
              <a:lnSpc>
                <a:spcPct val="80000"/>
              </a:lnSpc>
              <a:spcBef>
                <a:spcPts val="300"/>
              </a:spcBef>
              <a:buClr>
                <a:srgbClr val="0BD0D9"/>
              </a:buClr>
              <a:buSzPct val="95000"/>
              <a:buFontTx/>
              <a:buChar char="•"/>
              <a:defRPr/>
            </a:pPr>
            <a:endParaRPr lang="en-US" altLang="en-US" sz="1400" b="1" dirty="0">
              <a:solidFill>
                <a:srgbClr val="0F6FC6"/>
              </a:solidFill>
              <a:ea typeface="Constantia" panose="02030602050306030303" pitchFamily="18" charset="0"/>
              <a:cs typeface="Constantia" panose="02030602050306030303" pitchFamily="18" charset="0"/>
              <a:sym typeface="Constantia" panose="02030602050306030303" pitchFamily="18" charset="0"/>
            </a:endParaRPr>
          </a:p>
          <a:p>
            <a:pPr marL="285750" lvl="0" indent="-285750" defTabSz="703263">
              <a:lnSpc>
                <a:spcPct val="80000"/>
              </a:lnSpc>
              <a:spcBef>
                <a:spcPts val="300"/>
              </a:spcBef>
              <a:buClr>
                <a:srgbClr val="0BD0D9"/>
              </a:buClr>
              <a:buSzPct val="95000"/>
              <a:buFontTx/>
              <a:buChar char="•"/>
              <a:defRPr/>
            </a:pPr>
            <a:r>
              <a:rPr lang="en-US" altLang="en-US" sz="1400" b="1" dirty="0">
                <a:solidFill>
                  <a:srgbClr val="0F6FC6"/>
                </a:solidFill>
                <a:ea typeface="Constantia" panose="02030602050306030303" pitchFamily="18" charset="0"/>
                <a:cs typeface="Constantia" panose="02030602050306030303" pitchFamily="18" charset="0"/>
                <a:sym typeface="Constantia" panose="02030602050306030303" pitchFamily="18" charset="0"/>
                <a:hlinkClick r:id="rId5"/>
              </a:rPr>
              <a:t>http://</a:t>
            </a:r>
            <a:r>
              <a:rPr lang="en-US" altLang="en-US" sz="1400" b="1" dirty="0" smtClean="0">
                <a:solidFill>
                  <a:srgbClr val="0F6FC6"/>
                </a:solidFill>
                <a:ea typeface="Constantia" panose="02030602050306030303" pitchFamily="18" charset="0"/>
                <a:cs typeface="Constantia" panose="02030602050306030303" pitchFamily="18" charset="0"/>
                <a:sym typeface="Constantia" panose="02030602050306030303" pitchFamily="18" charset="0"/>
                <a:hlinkClick r:id="rId5"/>
              </a:rPr>
              <a:t>www.revlimid.com</a:t>
            </a:r>
            <a:endParaRPr lang="en-US" altLang="en-US" sz="1400" b="1" dirty="0" smtClean="0">
              <a:solidFill>
                <a:srgbClr val="0F6FC6"/>
              </a:solidFill>
              <a:ea typeface="Constantia" panose="02030602050306030303" pitchFamily="18" charset="0"/>
              <a:cs typeface="Constantia" panose="02030602050306030303" pitchFamily="18" charset="0"/>
              <a:sym typeface="Constantia" panose="02030602050306030303" pitchFamily="18" charset="0"/>
            </a:endParaRPr>
          </a:p>
          <a:p>
            <a:pPr marL="285750" lvl="0" indent="-285750" defTabSz="703263">
              <a:lnSpc>
                <a:spcPct val="80000"/>
              </a:lnSpc>
              <a:spcBef>
                <a:spcPts val="300"/>
              </a:spcBef>
              <a:buClr>
                <a:srgbClr val="0BD0D9"/>
              </a:buClr>
              <a:buSzPct val="95000"/>
              <a:buFontTx/>
              <a:buChar char="•"/>
              <a:defRPr/>
            </a:pPr>
            <a:endParaRPr lang="en-US" altLang="en-US" sz="1400" b="1" dirty="0">
              <a:solidFill>
                <a:srgbClr val="0F6FC6"/>
              </a:solidFill>
              <a:ea typeface="Constantia" panose="02030602050306030303" pitchFamily="18" charset="0"/>
              <a:cs typeface="Constantia" panose="02030602050306030303" pitchFamily="18" charset="0"/>
              <a:sym typeface="Constantia" panose="02030602050306030303" pitchFamily="18" charset="0"/>
            </a:endParaRPr>
          </a:p>
          <a:p>
            <a:pPr marL="285750" indent="-285750" defTabSz="703263">
              <a:lnSpc>
                <a:spcPct val="80000"/>
              </a:lnSpc>
              <a:spcBef>
                <a:spcPts val="300"/>
              </a:spcBef>
              <a:buClr>
                <a:srgbClr val="0BD0D9"/>
              </a:buClr>
              <a:buSzPct val="95000"/>
              <a:buFontTx/>
              <a:buChar char="•"/>
              <a:defRPr/>
            </a:pPr>
            <a:r>
              <a:rPr lang="en-US" altLang="en-US" sz="1400" b="1" dirty="0" smtClean="0">
                <a:solidFill>
                  <a:srgbClr val="0F6FC6"/>
                </a:solidFill>
                <a:ea typeface="Constantia" panose="02030602050306030303" pitchFamily="18" charset="0"/>
                <a:cs typeface="Constantia" panose="02030602050306030303" pitchFamily="18" charset="0"/>
                <a:sym typeface="Constantia" panose="02030602050306030303" pitchFamily="18" charset="0"/>
                <a:hlinkClick r:id="rId6"/>
              </a:rPr>
              <a:t>http</a:t>
            </a:r>
            <a:r>
              <a:rPr lang="en-US" altLang="en-US" sz="1400" b="1" dirty="0">
                <a:solidFill>
                  <a:srgbClr val="0F6FC6"/>
                </a:solidFill>
                <a:ea typeface="Constantia" panose="02030602050306030303" pitchFamily="18" charset="0"/>
                <a:cs typeface="Constantia" panose="02030602050306030303" pitchFamily="18" charset="0"/>
                <a:sym typeface="Constantia" panose="02030602050306030303" pitchFamily="18" charset="0"/>
                <a:hlinkClick r:id="rId6"/>
              </a:rPr>
              <a:t>://</a:t>
            </a:r>
            <a:r>
              <a:rPr lang="en-US" altLang="en-US" sz="1400" b="1" dirty="0" smtClean="0">
                <a:solidFill>
                  <a:srgbClr val="0F6FC6"/>
                </a:solidFill>
                <a:ea typeface="Constantia" panose="02030602050306030303" pitchFamily="18" charset="0"/>
                <a:cs typeface="Constantia" panose="02030602050306030303" pitchFamily="18" charset="0"/>
                <a:sym typeface="Constantia" panose="02030602050306030303" pitchFamily="18" charset="0"/>
                <a:hlinkClick r:id="rId6"/>
              </a:rPr>
              <a:t>www.rituxanhycela.com</a:t>
            </a:r>
            <a:endParaRPr lang="en-US" altLang="en-US" sz="1400" b="1" dirty="0" smtClean="0">
              <a:solidFill>
                <a:srgbClr val="0F6FC6"/>
              </a:solidFill>
              <a:ea typeface="Constantia" panose="02030602050306030303" pitchFamily="18" charset="0"/>
              <a:cs typeface="Constantia" panose="02030602050306030303" pitchFamily="18" charset="0"/>
              <a:sym typeface="Constantia" panose="02030602050306030303" pitchFamily="18" charset="0"/>
            </a:endParaRPr>
          </a:p>
          <a:p>
            <a:pPr marL="285750" indent="-285750" defTabSz="703263">
              <a:lnSpc>
                <a:spcPct val="80000"/>
              </a:lnSpc>
              <a:spcBef>
                <a:spcPts val="300"/>
              </a:spcBef>
              <a:buClr>
                <a:srgbClr val="0BD0D9"/>
              </a:buClr>
              <a:buSzPct val="95000"/>
              <a:buFontTx/>
              <a:buChar char="•"/>
              <a:defRPr/>
            </a:pPr>
            <a:endParaRPr lang="en-US" altLang="en-US" sz="1400" b="1" dirty="0">
              <a:solidFill>
                <a:srgbClr val="0F6FC6"/>
              </a:solidFill>
              <a:ea typeface="Constantia" panose="02030602050306030303" pitchFamily="18" charset="0"/>
              <a:cs typeface="Constantia" panose="02030602050306030303" pitchFamily="18" charset="0"/>
              <a:sym typeface="Constantia" panose="02030602050306030303" pitchFamily="18" charset="0"/>
            </a:endParaRPr>
          </a:p>
          <a:p>
            <a:pPr marL="285750" indent="-285750" defTabSz="703263">
              <a:lnSpc>
                <a:spcPct val="80000"/>
              </a:lnSpc>
              <a:spcBef>
                <a:spcPts val="300"/>
              </a:spcBef>
              <a:buClr>
                <a:srgbClr val="0BD0D9"/>
              </a:buClr>
              <a:buSzPct val="95000"/>
              <a:buFontTx/>
              <a:buChar char="•"/>
              <a:defRPr/>
            </a:pPr>
            <a:r>
              <a:rPr lang="en-US" altLang="en-US" sz="1400" b="1" dirty="0">
                <a:solidFill>
                  <a:srgbClr val="0F6FC6"/>
                </a:solidFill>
                <a:ea typeface="Constantia" panose="02030602050306030303" pitchFamily="18" charset="0"/>
                <a:cs typeface="Constantia" panose="02030602050306030303" pitchFamily="18" charset="0"/>
                <a:sym typeface="Constantia" panose="02030602050306030303" pitchFamily="18" charset="0"/>
                <a:hlinkClick r:id="rId7"/>
              </a:rPr>
              <a:t>http://www.rydapt.com</a:t>
            </a:r>
            <a:endParaRPr lang="en-US" altLang="en-US" sz="1400" b="1" dirty="0">
              <a:solidFill>
                <a:srgbClr val="0F6FC6"/>
              </a:solidFill>
              <a:ea typeface="Constantia" panose="02030602050306030303" pitchFamily="18" charset="0"/>
              <a:cs typeface="Constantia" panose="02030602050306030303" pitchFamily="18" charset="0"/>
              <a:sym typeface="Constantia" panose="02030602050306030303" pitchFamily="18" charset="0"/>
            </a:endParaRPr>
          </a:p>
          <a:p>
            <a:pPr marL="285750" indent="-285750" defTabSz="703263">
              <a:lnSpc>
                <a:spcPct val="80000"/>
              </a:lnSpc>
              <a:spcBef>
                <a:spcPts val="300"/>
              </a:spcBef>
              <a:buClr>
                <a:srgbClr val="0BD0D9"/>
              </a:buClr>
              <a:buSzPct val="95000"/>
              <a:buFontTx/>
              <a:buChar char="•"/>
              <a:defRPr/>
            </a:pPr>
            <a:endParaRPr lang="en-US" altLang="en-US" sz="1400" b="1" dirty="0">
              <a:solidFill>
                <a:srgbClr val="0F6FC6"/>
              </a:solidFill>
              <a:ea typeface="Constantia" panose="02030602050306030303" pitchFamily="18" charset="0"/>
              <a:cs typeface="Constantia" panose="02030602050306030303" pitchFamily="18" charset="0"/>
              <a:sym typeface="Constantia" panose="02030602050306030303" pitchFamily="18" charset="0"/>
            </a:endParaRPr>
          </a:p>
          <a:p>
            <a:pPr marL="285750" indent="-285750" defTabSz="703263">
              <a:lnSpc>
                <a:spcPct val="80000"/>
              </a:lnSpc>
              <a:spcBef>
                <a:spcPts val="300"/>
              </a:spcBef>
              <a:buClr>
                <a:srgbClr val="0BD0D9"/>
              </a:buClr>
              <a:buSzPct val="95000"/>
              <a:buFontTx/>
              <a:buChar char="•"/>
              <a:defRPr/>
            </a:pPr>
            <a:r>
              <a:rPr lang="en-US" altLang="en-US" sz="1400" b="1" dirty="0" smtClean="0">
                <a:solidFill>
                  <a:srgbClr val="0F6FC6"/>
                </a:solidFill>
                <a:ea typeface="Constantia" panose="02030602050306030303" pitchFamily="18" charset="0"/>
                <a:cs typeface="Constantia" panose="02030602050306030303" pitchFamily="18" charset="0"/>
                <a:sym typeface="Constantia" panose="02030602050306030303" pitchFamily="18" charset="0"/>
                <a:hlinkClick r:id="rId8"/>
              </a:rPr>
              <a:t>http</a:t>
            </a:r>
            <a:r>
              <a:rPr lang="en-US" altLang="en-US" sz="1400" b="1" dirty="0">
                <a:solidFill>
                  <a:srgbClr val="0F6FC6"/>
                </a:solidFill>
                <a:ea typeface="Constantia" panose="02030602050306030303" pitchFamily="18" charset="0"/>
                <a:cs typeface="Constantia" panose="02030602050306030303" pitchFamily="18" charset="0"/>
                <a:sym typeface="Constantia" panose="02030602050306030303" pitchFamily="18" charset="0"/>
                <a:hlinkClick r:id="rId8"/>
              </a:rPr>
              <a:t>://</a:t>
            </a:r>
            <a:r>
              <a:rPr lang="en-US" altLang="en-US" sz="1400" b="1" dirty="0" smtClean="0">
                <a:solidFill>
                  <a:srgbClr val="0F6FC6"/>
                </a:solidFill>
                <a:ea typeface="Constantia" panose="02030602050306030303" pitchFamily="18" charset="0"/>
                <a:cs typeface="Constantia" panose="02030602050306030303" pitchFamily="18" charset="0"/>
                <a:sym typeface="Constantia" panose="02030602050306030303" pitchFamily="18" charset="0"/>
                <a:hlinkClick r:id="rId8"/>
              </a:rPr>
              <a:t>www.stivarga.com</a:t>
            </a:r>
            <a:endParaRPr lang="en-US" altLang="en-US" sz="1400" b="1" dirty="0" smtClean="0">
              <a:solidFill>
                <a:srgbClr val="0F6FC6"/>
              </a:solidFill>
              <a:ea typeface="Constantia" panose="02030602050306030303" pitchFamily="18" charset="0"/>
              <a:cs typeface="Constantia" panose="02030602050306030303" pitchFamily="18" charset="0"/>
              <a:sym typeface="Constantia" panose="02030602050306030303" pitchFamily="18" charset="0"/>
            </a:endParaRPr>
          </a:p>
          <a:p>
            <a:pPr marL="285750" indent="-285750" defTabSz="703263">
              <a:lnSpc>
                <a:spcPct val="80000"/>
              </a:lnSpc>
              <a:spcBef>
                <a:spcPts val="300"/>
              </a:spcBef>
              <a:buClr>
                <a:srgbClr val="0BD0D9"/>
              </a:buClr>
              <a:buSzPct val="95000"/>
              <a:buFontTx/>
              <a:buChar char="•"/>
              <a:defRPr/>
            </a:pPr>
            <a:endParaRPr lang="en-US" altLang="en-US" sz="1400" b="1" dirty="0">
              <a:solidFill>
                <a:srgbClr val="0F6FC6"/>
              </a:solidFill>
              <a:ea typeface="Constantia" panose="02030602050306030303" pitchFamily="18" charset="0"/>
              <a:cs typeface="Constantia" panose="02030602050306030303" pitchFamily="18" charset="0"/>
              <a:sym typeface="Constantia" panose="02030602050306030303" pitchFamily="18" charset="0"/>
            </a:endParaRPr>
          </a:p>
          <a:p>
            <a:pPr marL="285750" indent="-285750" defTabSz="703263">
              <a:lnSpc>
                <a:spcPct val="80000"/>
              </a:lnSpc>
              <a:spcBef>
                <a:spcPts val="300"/>
              </a:spcBef>
              <a:buClr>
                <a:srgbClr val="0BD0D9"/>
              </a:buClr>
              <a:buSzPct val="95000"/>
              <a:buFontTx/>
              <a:buChar char="•"/>
              <a:defRPr/>
            </a:pPr>
            <a:r>
              <a:rPr lang="en-US" altLang="en-US" sz="1400" b="1" dirty="0" smtClean="0">
                <a:solidFill>
                  <a:srgbClr val="0F6FC6"/>
                </a:solidFill>
                <a:ea typeface="Constantia" panose="02030602050306030303" pitchFamily="18" charset="0"/>
                <a:cs typeface="Constantia" panose="02030602050306030303" pitchFamily="18" charset="0"/>
                <a:sym typeface="Constantia" panose="02030602050306030303" pitchFamily="18" charset="0"/>
                <a:hlinkClick r:id="rId9"/>
              </a:rPr>
              <a:t>http</a:t>
            </a:r>
            <a:r>
              <a:rPr lang="en-US" altLang="en-US" sz="1400" b="1" dirty="0">
                <a:solidFill>
                  <a:srgbClr val="0F6FC6"/>
                </a:solidFill>
                <a:ea typeface="Constantia" panose="02030602050306030303" pitchFamily="18" charset="0"/>
                <a:cs typeface="Constantia" panose="02030602050306030303" pitchFamily="18" charset="0"/>
                <a:sym typeface="Constantia" panose="02030602050306030303" pitchFamily="18" charset="0"/>
                <a:hlinkClick r:id="rId9"/>
              </a:rPr>
              <a:t>://</a:t>
            </a:r>
            <a:r>
              <a:rPr lang="en-US" altLang="en-US" sz="1400" b="1" dirty="0" smtClean="0">
                <a:solidFill>
                  <a:srgbClr val="0F6FC6"/>
                </a:solidFill>
                <a:ea typeface="Constantia" panose="02030602050306030303" pitchFamily="18" charset="0"/>
                <a:cs typeface="Constantia" panose="02030602050306030303" pitchFamily="18" charset="0"/>
                <a:sym typeface="Constantia" panose="02030602050306030303" pitchFamily="18" charset="0"/>
                <a:hlinkClick r:id="rId9"/>
              </a:rPr>
              <a:t>www.tafinlar.com</a:t>
            </a:r>
            <a:endParaRPr lang="en-US" altLang="en-US" sz="1400" b="1" dirty="0">
              <a:solidFill>
                <a:srgbClr val="0F6FC6"/>
              </a:solidFill>
              <a:ea typeface="Constantia" panose="02030602050306030303" pitchFamily="18" charset="0"/>
              <a:cs typeface="Constantia" panose="02030602050306030303" pitchFamily="18" charset="0"/>
              <a:sym typeface="Constantia" panose="02030602050306030303" pitchFamily="18" charset="0"/>
            </a:endParaRPr>
          </a:p>
          <a:p>
            <a:pPr marL="285750" indent="-285750" defTabSz="703263">
              <a:lnSpc>
                <a:spcPct val="80000"/>
              </a:lnSpc>
              <a:spcBef>
                <a:spcPts val="300"/>
              </a:spcBef>
              <a:buClr>
                <a:srgbClr val="0BD0D9"/>
              </a:buClr>
              <a:buSzPct val="95000"/>
              <a:buFontTx/>
              <a:buChar char="•"/>
              <a:defRPr/>
            </a:pPr>
            <a:endParaRPr lang="en-US" altLang="en-US" sz="1400" b="1" dirty="0">
              <a:solidFill>
                <a:srgbClr val="0F6FC6"/>
              </a:solidFill>
              <a:ea typeface="Constantia" panose="02030602050306030303" pitchFamily="18" charset="0"/>
              <a:cs typeface="Constantia" panose="02030602050306030303" pitchFamily="18" charset="0"/>
              <a:sym typeface="Constantia" panose="02030602050306030303" pitchFamily="18" charset="0"/>
              <a:hlinkClick r:id="rId5"/>
            </a:endParaRPr>
          </a:p>
          <a:p>
            <a:pPr marL="285750" indent="-285750" defTabSz="703263">
              <a:lnSpc>
                <a:spcPct val="80000"/>
              </a:lnSpc>
              <a:spcBef>
                <a:spcPts val="300"/>
              </a:spcBef>
              <a:buClr>
                <a:srgbClr val="0BD0D9"/>
              </a:buClr>
              <a:buSzPct val="95000"/>
              <a:buFontTx/>
              <a:buChar char="•"/>
              <a:defRPr/>
            </a:pPr>
            <a:r>
              <a:rPr lang="en-US" altLang="en-US" sz="1400" b="1" dirty="0">
                <a:solidFill>
                  <a:srgbClr val="0F6FC6"/>
                </a:solidFill>
                <a:ea typeface="Constantia" panose="02030602050306030303" pitchFamily="18" charset="0"/>
                <a:cs typeface="Constantia" panose="02030602050306030303" pitchFamily="18" charset="0"/>
                <a:sym typeface="Constantia" panose="02030602050306030303" pitchFamily="18" charset="0"/>
                <a:hlinkClick r:id="rId10"/>
              </a:rPr>
              <a:t>http://www.tagrisso.com</a:t>
            </a:r>
            <a:endParaRPr lang="en-US" altLang="en-US" sz="1400" b="1" dirty="0">
              <a:solidFill>
                <a:srgbClr val="0F6FC6"/>
              </a:solidFill>
              <a:ea typeface="Constantia" panose="02030602050306030303" pitchFamily="18" charset="0"/>
              <a:cs typeface="Constantia" panose="02030602050306030303" pitchFamily="18" charset="0"/>
              <a:sym typeface="Constantia" panose="02030602050306030303" pitchFamily="18" charset="0"/>
            </a:endParaRPr>
          </a:p>
          <a:p>
            <a:pPr marL="285750" indent="-285750" defTabSz="703263">
              <a:lnSpc>
                <a:spcPct val="80000"/>
              </a:lnSpc>
              <a:spcBef>
                <a:spcPts val="300"/>
              </a:spcBef>
              <a:buClr>
                <a:srgbClr val="0BD0D9"/>
              </a:buClr>
              <a:buSzPct val="95000"/>
              <a:buFontTx/>
              <a:buChar char="•"/>
              <a:defRPr/>
            </a:pPr>
            <a:endParaRPr lang="en-US" altLang="en-US" sz="1400" b="1" dirty="0">
              <a:solidFill>
                <a:srgbClr val="0F6FC6"/>
              </a:solidFill>
              <a:ea typeface="Constantia" panose="02030602050306030303" pitchFamily="18" charset="0"/>
              <a:cs typeface="Constantia" panose="02030602050306030303" pitchFamily="18" charset="0"/>
              <a:sym typeface="Constantia" panose="02030602050306030303" pitchFamily="18" charset="0"/>
            </a:endParaRPr>
          </a:p>
          <a:p>
            <a:pPr marL="285750" indent="-285750" defTabSz="703263">
              <a:lnSpc>
                <a:spcPct val="80000"/>
              </a:lnSpc>
              <a:spcBef>
                <a:spcPts val="300"/>
              </a:spcBef>
              <a:buClr>
                <a:srgbClr val="0BD0D9"/>
              </a:buClr>
              <a:buSzPct val="95000"/>
              <a:buFontTx/>
              <a:buChar char="•"/>
              <a:defRPr/>
            </a:pPr>
            <a:r>
              <a:rPr lang="en-US" altLang="en-US" sz="1400" b="1" dirty="0" smtClean="0">
                <a:solidFill>
                  <a:srgbClr val="0F6FC6"/>
                </a:solidFill>
                <a:ea typeface="Constantia" panose="02030602050306030303" pitchFamily="18" charset="0"/>
                <a:cs typeface="Constantia" panose="02030602050306030303" pitchFamily="18" charset="0"/>
                <a:sym typeface="Constantia" panose="02030602050306030303" pitchFamily="18" charset="0"/>
                <a:hlinkClick r:id="rId11"/>
              </a:rPr>
              <a:t>http://www.vyxeos.com</a:t>
            </a:r>
            <a:endParaRPr lang="en-US" altLang="en-US" sz="1400" b="1" dirty="0" smtClean="0">
              <a:solidFill>
                <a:srgbClr val="0F6FC6"/>
              </a:solidFill>
              <a:ea typeface="Constantia" panose="02030602050306030303" pitchFamily="18" charset="0"/>
              <a:cs typeface="Constantia" panose="02030602050306030303" pitchFamily="18" charset="0"/>
              <a:sym typeface="Constantia" panose="02030602050306030303" pitchFamily="18" charset="0"/>
            </a:endParaRPr>
          </a:p>
          <a:p>
            <a:pPr marL="285750" indent="-285750" defTabSz="703263">
              <a:lnSpc>
                <a:spcPct val="80000"/>
              </a:lnSpc>
              <a:spcBef>
                <a:spcPts val="300"/>
              </a:spcBef>
              <a:buClr>
                <a:srgbClr val="0BD0D9"/>
              </a:buClr>
              <a:buSzPct val="95000"/>
              <a:buFontTx/>
              <a:buChar char="•"/>
              <a:defRPr/>
            </a:pPr>
            <a:endParaRPr lang="en-US" altLang="en-US" sz="1400" b="1" dirty="0">
              <a:solidFill>
                <a:srgbClr val="0F6FC6"/>
              </a:solidFill>
              <a:ea typeface="Constantia" panose="02030602050306030303" pitchFamily="18" charset="0"/>
              <a:cs typeface="Constantia" panose="02030602050306030303" pitchFamily="18" charset="0"/>
              <a:sym typeface="Constantia" panose="02030602050306030303" pitchFamily="18" charset="0"/>
              <a:hlinkClick r:id="rId5"/>
            </a:endParaRPr>
          </a:p>
          <a:p>
            <a:pPr marL="285750" indent="-285750" defTabSz="703263">
              <a:lnSpc>
                <a:spcPct val="80000"/>
              </a:lnSpc>
              <a:spcBef>
                <a:spcPts val="300"/>
              </a:spcBef>
              <a:buClr>
                <a:srgbClr val="0BD0D9"/>
              </a:buClr>
              <a:buSzPct val="95000"/>
              <a:buFontTx/>
              <a:buChar char="•"/>
              <a:defRPr/>
            </a:pPr>
            <a:r>
              <a:rPr lang="en-US" altLang="en-US" sz="1400" b="1" dirty="0" smtClean="0">
                <a:solidFill>
                  <a:srgbClr val="0F6FC6"/>
                </a:solidFill>
                <a:ea typeface="Constantia" panose="02030602050306030303" pitchFamily="18" charset="0"/>
                <a:cs typeface="Constantia" panose="02030602050306030303" pitchFamily="18" charset="0"/>
                <a:sym typeface="Constantia" panose="02030602050306030303" pitchFamily="18" charset="0"/>
                <a:hlinkClick r:id="rId12"/>
              </a:rPr>
              <a:t>http</a:t>
            </a:r>
            <a:r>
              <a:rPr lang="en-US" altLang="en-US" sz="1400" b="1" dirty="0">
                <a:solidFill>
                  <a:srgbClr val="0F6FC6"/>
                </a:solidFill>
                <a:ea typeface="Constantia" panose="02030602050306030303" pitchFamily="18" charset="0"/>
                <a:cs typeface="Constantia" panose="02030602050306030303" pitchFamily="18" charset="0"/>
                <a:sym typeface="Constantia" panose="02030602050306030303" pitchFamily="18" charset="0"/>
                <a:hlinkClick r:id="rId12"/>
              </a:rPr>
              <a:t>://www.zejula.com</a:t>
            </a:r>
            <a:endParaRPr lang="en-US" altLang="en-US" sz="1400" b="1" dirty="0">
              <a:solidFill>
                <a:srgbClr val="0F6FC6"/>
              </a:solidFill>
              <a:ea typeface="Constantia" panose="02030602050306030303" pitchFamily="18" charset="0"/>
              <a:cs typeface="Constantia" panose="02030602050306030303" pitchFamily="18" charset="0"/>
              <a:sym typeface="Constantia" panose="02030602050306030303" pitchFamily="18" charset="0"/>
            </a:endParaRPr>
          </a:p>
          <a:p>
            <a:pPr marL="285750" lvl="0" indent="-285750" defTabSz="703263">
              <a:lnSpc>
                <a:spcPct val="80000"/>
              </a:lnSpc>
              <a:spcBef>
                <a:spcPts val="300"/>
              </a:spcBef>
              <a:buClr>
                <a:srgbClr val="0BD0D9"/>
              </a:buClr>
              <a:buSzPct val="95000"/>
              <a:buFontTx/>
              <a:buChar char="•"/>
              <a:defRPr/>
            </a:pPr>
            <a:endParaRPr lang="en-US" altLang="en-US" sz="1400" b="1" dirty="0">
              <a:solidFill>
                <a:srgbClr val="0F6FC6"/>
              </a:solidFill>
              <a:ea typeface="Constantia" panose="02030602050306030303" pitchFamily="18" charset="0"/>
              <a:cs typeface="Constantia" panose="02030602050306030303" pitchFamily="18" charset="0"/>
              <a:sym typeface="Constantia" panose="02030602050306030303" pitchFamily="18" charset="0"/>
            </a:endParaRPr>
          </a:p>
          <a:p>
            <a:pPr marL="285750" lvl="0" indent="-285750" defTabSz="703263">
              <a:lnSpc>
                <a:spcPct val="80000"/>
              </a:lnSpc>
              <a:spcBef>
                <a:spcPts val="300"/>
              </a:spcBef>
              <a:buClr>
                <a:srgbClr val="0BD0D9"/>
              </a:buClr>
              <a:buSzPct val="95000"/>
              <a:buFontTx/>
              <a:buChar char="•"/>
              <a:defRPr/>
            </a:pPr>
            <a:r>
              <a:rPr lang="en-US" altLang="en-US" sz="1400" b="1" dirty="0">
                <a:solidFill>
                  <a:srgbClr val="0F6FC6"/>
                </a:solidFill>
                <a:ea typeface="Constantia" panose="02030602050306030303" pitchFamily="18" charset="0"/>
                <a:cs typeface="Constantia" panose="02030602050306030303" pitchFamily="18" charset="0"/>
                <a:sym typeface="Constantia" panose="02030602050306030303" pitchFamily="18" charset="0"/>
                <a:hlinkClick r:id="rId13"/>
              </a:rPr>
              <a:t>http://www.zykadia.com</a:t>
            </a:r>
            <a:endParaRPr lang="en-US" altLang="en-US" sz="1400" b="1" dirty="0">
              <a:solidFill>
                <a:srgbClr val="0F6FC6"/>
              </a:solidFill>
              <a:ea typeface="Constantia" panose="02030602050306030303" pitchFamily="18" charset="0"/>
              <a:cs typeface="Constantia" panose="02030602050306030303" pitchFamily="18" charset="0"/>
              <a:sym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318126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6" y="69669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6626" y="217340"/>
            <a:ext cx="876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accent1"/>
                </a:solidFill>
                <a:latin typeface="Helvetica"/>
                <a:cs typeface="Helvetica"/>
              </a:rPr>
              <a:t>Progress in Cancer Therapy 2017</a:t>
            </a:r>
            <a:endParaRPr lang="en-US" sz="4000" b="1" dirty="0">
              <a:solidFill>
                <a:schemeClr val="accent1"/>
              </a:solidFill>
              <a:latin typeface="Helvetica"/>
              <a:cs typeface="Helvetic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" y="1097281"/>
            <a:ext cx="8546373" cy="621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8837" lvl="3" defTabSz="904875">
              <a:lnSpc>
                <a:spcPct val="80000"/>
              </a:lnSpc>
              <a:spcBef>
                <a:spcPts val="400"/>
              </a:spcBef>
              <a:buClr>
                <a:srgbClr val="0F6FC6"/>
              </a:buClr>
              <a:buSzPct val="85000"/>
              <a:defRPr/>
            </a:pPr>
            <a:endParaRPr lang="en-US" altLang="en-US" sz="2000" b="1" i="1" dirty="0">
              <a:latin typeface="Constantia" pitchFamily="18" charset="0"/>
              <a:ea typeface="Constantia" pitchFamily="18" charset="0"/>
              <a:cs typeface="Constantia" pitchFamily="18" charset="0"/>
              <a:sym typeface="Constantia" pitchFamily="18" charset="0"/>
            </a:endParaRPr>
          </a:p>
          <a:p>
            <a:pPr marL="973137" lvl="2" indent="-342900" defTabSz="904875">
              <a:lnSpc>
                <a:spcPct val="80000"/>
              </a:lnSpc>
              <a:spcBef>
                <a:spcPts val="400"/>
              </a:spcBef>
              <a:buClr>
                <a:srgbClr val="0F6FC6"/>
              </a:buClr>
              <a:buSzPct val="85000"/>
              <a:buFont typeface="Arial" panose="020B0604020202020204" pitchFamily="34" charset="0"/>
              <a:buChar char="•"/>
              <a:defRPr/>
            </a:pPr>
            <a:r>
              <a:rPr lang="en-US" altLang="en-US" sz="2400" b="1" dirty="0" smtClean="0">
                <a:latin typeface="Constantia" pitchFamily="18" charset="0"/>
                <a:ea typeface="Constantia" pitchFamily="18" charset="0"/>
                <a:cs typeface="Constantia" pitchFamily="18" charset="0"/>
                <a:sym typeface="Constantia" pitchFamily="18" charset="0"/>
              </a:rPr>
              <a:t>Breast</a:t>
            </a:r>
          </a:p>
          <a:p>
            <a:pPr marL="973137" lvl="2" indent="-342900" defTabSz="904875">
              <a:lnSpc>
                <a:spcPct val="80000"/>
              </a:lnSpc>
              <a:spcBef>
                <a:spcPts val="400"/>
              </a:spcBef>
              <a:buClr>
                <a:srgbClr val="0F6FC6"/>
              </a:buClr>
              <a:buSzPct val="85000"/>
              <a:buFont typeface="Arial" panose="020B0604020202020204" pitchFamily="34" charset="0"/>
              <a:buChar char="•"/>
              <a:defRPr/>
            </a:pPr>
            <a:endParaRPr lang="en-US" altLang="en-US" sz="2400" b="1" dirty="0">
              <a:latin typeface="Constantia" pitchFamily="18" charset="0"/>
              <a:ea typeface="Constantia" pitchFamily="18" charset="0"/>
              <a:cs typeface="Constantia" pitchFamily="18" charset="0"/>
              <a:sym typeface="Constantia" pitchFamily="18" charset="0"/>
            </a:endParaRPr>
          </a:p>
          <a:p>
            <a:pPr marL="1144587" lvl="3" indent="-285750" defTabSz="904875">
              <a:lnSpc>
                <a:spcPct val="80000"/>
              </a:lnSpc>
              <a:spcBef>
                <a:spcPts val="400"/>
              </a:spcBef>
              <a:buClr>
                <a:srgbClr val="0F6FC6"/>
              </a:buClr>
              <a:buSzPct val="85000"/>
              <a:buFont typeface="Arial" panose="020B0604020202020204" pitchFamily="34" charset="0"/>
              <a:buChar char="•"/>
              <a:defRPr/>
            </a:pPr>
            <a:r>
              <a:rPr lang="en-US" altLang="en-US" sz="2000" b="1" u="sng" dirty="0" smtClean="0">
                <a:solidFill>
                  <a:srgbClr val="FF0000"/>
                </a:solidFill>
                <a:latin typeface="Constantia" pitchFamily="18" charset="0"/>
                <a:ea typeface="Constantia" pitchFamily="18" charset="0"/>
                <a:cs typeface="Constantia" pitchFamily="18" charset="0"/>
                <a:sym typeface="Constantia" pitchFamily="18" charset="0"/>
              </a:rPr>
              <a:t>neratinib NERLYNX™  </a:t>
            </a:r>
            <a:r>
              <a:rPr lang="en-US" altLang="en-US" sz="2000" b="1" u="sng" dirty="0" smtClean="0">
                <a:latin typeface="Constantia" pitchFamily="18" charset="0"/>
                <a:ea typeface="Constantia" pitchFamily="18" charset="0"/>
                <a:cs typeface="Constantia" pitchFamily="18" charset="0"/>
                <a:sym typeface="Constantia" pitchFamily="18" charset="0"/>
              </a:rPr>
              <a:t>Puma Biotechnology (extended adjuvant treatment of adult patients with early stage HER2 overexpressed/amplified breast cancer, to follow adjuvant trastuzumab-based therapy)</a:t>
            </a:r>
          </a:p>
          <a:p>
            <a:pPr marL="1144587" lvl="3" indent="-285750" defTabSz="904875">
              <a:lnSpc>
                <a:spcPct val="80000"/>
              </a:lnSpc>
              <a:spcBef>
                <a:spcPts val="400"/>
              </a:spcBef>
              <a:buClr>
                <a:srgbClr val="0F6FC6"/>
              </a:buClr>
              <a:buSzPct val="85000"/>
              <a:buFont typeface="Arial" panose="020B0604020202020204" pitchFamily="34" charset="0"/>
              <a:buChar char="•"/>
              <a:defRPr/>
            </a:pPr>
            <a:endParaRPr lang="en-US" altLang="en-US" sz="2000" b="1" u="sng" dirty="0">
              <a:latin typeface="Constantia" pitchFamily="18" charset="0"/>
              <a:ea typeface="Constantia" pitchFamily="18" charset="0"/>
              <a:cs typeface="Constantia" pitchFamily="18" charset="0"/>
              <a:sym typeface="Constantia" pitchFamily="18" charset="0"/>
            </a:endParaRPr>
          </a:p>
          <a:p>
            <a:pPr marL="1144587" lvl="3" indent="-285750" defTabSz="904875">
              <a:lnSpc>
                <a:spcPct val="80000"/>
              </a:lnSpc>
              <a:spcBef>
                <a:spcPts val="400"/>
              </a:spcBef>
              <a:buClr>
                <a:srgbClr val="0F6FC6"/>
              </a:buClr>
              <a:buSzPct val="85000"/>
              <a:buFont typeface="Arial" panose="020B0604020202020204" pitchFamily="34" charset="0"/>
              <a:buChar char="•"/>
              <a:defRPr/>
            </a:pPr>
            <a:r>
              <a:rPr lang="en-US" altLang="en-US" sz="2000" b="1" u="sng" dirty="0" smtClean="0">
                <a:solidFill>
                  <a:srgbClr val="FF0000"/>
                </a:solidFill>
                <a:latin typeface="Constantia" pitchFamily="18" charset="0"/>
                <a:ea typeface="Constantia" pitchFamily="18" charset="0"/>
                <a:cs typeface="Constantia" pitchFamily="18" charset="0"/>
                <a:sym typeface="Constantia" pitchFamily="18" charset="0"/>
              </a:rPr>
              <a:t>ribociclib KISQALI®  </a:t>
            </a:r>
            <a:r>
              <a:rPr lang="en-US" altLang="en-US" sz="2000" b="1" u="sng" dirty="0" smtClean="0">
                <a:latin typeface="Constantia" pitchFamily="18" charset="0"/>
                <a:ea typeface="Constantia" pitchFamily="18" charset="0"/>
                <a:cs typeface="Constantia" pitchFamily="18" charset="0"/>
                <a:sym typeface="Constantia" pitchFamily="18" charset="0"/>
              </a:rPr>
              <a:t>Novartis ( in combination with an aromatase inhibitor as initial endocrine based tx for postmenopausal women with hormone receptor positive, HER2 negative advanced or metastatic breast cancer)</a:t>
            </a:r>
          </a:p>
          <a:p>
            <a:pPr marL="1144587" lvl="3" indent="-285750" defTabSz="904875">
              <a:lnSpc>
                <a:spcPct val="80000"/>
              </a:lnSpc>
              <a:spcBef>
                <a:spcPts val="400"/>
              </a:spcBef>
              <a:buClr>
                <a:srgbClr val="0F6FC6"/>
              </a:buClr>
              <a:buSzPct val="85000"/>
              <a:buFont typeface="Arial" panose="020B0604020202020204" pitchFamily="34" charset="0"/>
              <a:buChar char="•"/>
              <a:defRPr/>
            </a:pPr>
            <a:endParaRPr lang="en-US" altLang="en-US" sz="2000" b="1" i="1" dirty="0" smtClean="0">
              <a:latin typeface="Constantia" pitchFamily="18" charset="0"/>
              <a:ea typeface="Constantia" pitchFamily="18" charset="0"/>
              <a:cs typeface="Constantia" pitchFamily="18" charset="0"/>
              <a:sym typeface="Constantia" pitchFamily="18" charset="0"/>
            </a:endParaRPr>
          </a:p>
          <a:p>
            <a:pPr marL="1144587" lvl="3" indent="-285750" defTabSz="904875">
              <a:lnSpc>
                <a:spcPct val="80000"/>
              </a:lnSpc>
              <a:spcBef>
                <a:spcPts val="400"/>
              </a:spcBef>
              <a:buClr>
                <a:srgbClr val="0F6FC6"/>
              </a:buClr>
              <a:buSzPct val="85000"/>
              <a:buFont typeface="Arial" panose="020B0604020202020204" pitchFamily="34" charset="0"/>
              <a:buChar char="•"/>
              <a:defRPr/>
            </a:pPr>
            <a:r>
              <a:rPr lang="en-US" altLang="en-US" sz="2000" b="1" i="1" dirty="0" smtClean="0">
                <a:solidFill>
                  <a:srgbClr val="00B0F0"/>
                </a:solidFill>
                <a:latin typeface="Constantia" pitchFamily="18" charset="0"/>
                <a:ea typeface="Constantia" pitchFamily="18" charset="0"/>
                <a:cs typeface="Constantia" pitchFamily="18" charset="0"/>
                <a:sym typeface="Constantia" pitchFamily="18" charset="0"/>
              </a:rPr>
              <a:t>palbocliclib IBRANCE®</a:t>
            </a:r>
            <a:r>
              <a:rPr lang="en-US" altLang="en-US" sz="2000" b="1" i="1" dirty="0" smtClean="0">
                <a:latin typeface="Constantia" pitchFamily="18" charset="0"/>
                <a:ea typeface="Constantia" pitchFamily="18" charset="0"/>
                <a:cs typeface="Constantia" pitchFamily="18" charset="0"/>
                <a:sym typeface="Constantia" pitchFamily="18" charset="0"/>
              </a:rPr>
              <a:t> Pfizer (hormone receptor positive, HER2 negative advanced or metastatic breast cancer in combination with an aromatase inhibitor as initial endocrine based tx in postmenopausal women)</a:t>
            </a:r>
          </a:p>
          <a:p>
            <a:pPr marL="1144587" lvl="3" indent="-285750" defTabSz="904875">
              <a:lnSpc>
                <a:spcPct val="80000"/>
              </a:lnSpc>
              <a:spcBef>
                <a:spcPts val="400"/>
              </a:spcBef>
              <a:buClr>
                <a:srgbClr val="0F6FC6"/>
              </a:buClr>
              <a:buSzPct val="85000"/>
              <a:buFont typeface="Arial" panose="020B0604020202020204" pitchFamily="34" charset="0"/>
              <a:buChar char="•"/>
              <a:defRPr/>
            </a:pPr>
            <a:endParaRPr lang="en-US" altLang="en-US" sz="2000" b="1" i="1" dirty="0">
              <a:latin typeface="Constantia" pitchFamily="18" charset="0"/>
              <a:ea typeface="Constantia" pitchFamily="18" charset="0"/>
              <a:cs typeface="Constantia" pitchFamily="18" charset="0"/>
              <a:sym typeface="Constantia" pitchFamily="18" charset="0"/>
            </a:endParaRPr>
          </a:p>
          <a:p>
            <a:pPr marL="630237" lvl="2" defTabSz="904875">
              <a:lnSpc>
                <a:spcPct val="80000"/>
              </a:lnSpc>
              <a:spcBef>
                <a:spcPts val="400"/>
              </a:spcBef>
              <a:buClr>
                <a:srgbClr val="0F6FC6"/>
              </a:buClr>
              <a:buSzPct val="85000"/>
              <a:defRPr/>
            </a:pPr>
            <a:endParaRPr lang="en-US" altLang="en-US" sz="1700" b="1" dirty="0">
              <a:latin typeface="Constantia" pitchFamily="18" charset="0"/>
              <a:ea typeface="Constantia" pitchFamily="18" charset="0"/>
              <a:cs typeface="Constantia" pitchFamily="18" charset="0"/>
              <a:sym typeface="Constantia" pitchFamily="18" charset="0"/>
            </a:endParaRPr>
          </a:p>
          <a:p>
            <a:pPr marL="858837" lvl="3" defTabSz="904875">
              <a:lnSpc>
                <a:spcPct val="80000"/>
              </a:lnSpc>
              <a:spcBef>
                <a:spcPts val="400"/>
              </a:spcBef>
              <a:buClr>
                <a:srgbClr val="0F6FC6"/>
              </a:buClr>
              <a:buSzPct val="85000"/>
              <a:defRPr/>
            </a:pPr>
            <a:r>
              <a:rPr lang="en-US" altLang="en-US" sz="1000" u="sng" dirty="0">
                <a:solidFill>
                  <a:srgbClr val="E2D700"/>
                </a:solidFill>
                <a:sym typeface="Helvetica" charset="0"/>
                <a:hlinkClick r:id="rId3"/>
              </a:rPr>
              <a:t>http://www.fda.gov/Drugs/InformationOnDrugs/ApprovedDrugs/ucm279174.htm</a:t>
            </a:r>
            <a:endParaRPr lang="en-US" altLang="en-US" sz="1000" dirty="0">
              <a:sym typeface="Helvetica" charset="0"/>
            </a:endParaRPr>
          </a:p>
          <a:p>
            <a:pPr marL="858837" lvl="3" defTabSz="904875">
              <a:lnSpc>
                <a:spcPct val="80000"/>
              </a:lnSpc>
              <a:spcBef>
                <a:spcPts val="400"/>
              </a:spcBef>
              <a:buClr>
                <a:srgbClr val="0F6FC6"/>
              </a:buClr>
              <a:buSzPct val="85000"/>
              <a:defRPr/>
            </a:pPr>
            <a:endParaRPr lang="en-US" altLang="en-US" sz="1700" b="1" dirty="0">
              <a:latin typeface="Constantia" pitchFamily="18" charset="0"/>
              <a:ea typeface="Constantia" pitchFamily="18" charset="0"/>
              <a:cs typeface="Constantia" pitchFamily="18" charset="0"/>
              <a:sym typeface="Constantia" pitchFamily="18" charset="0"/>
            </a:endParaRPr>
          </a:p>
          <a:p>
            <a:pPr marL="825500" lvl="2" indent="-195263" defTabSz="904875">
              <a:lnSpc>
                <a:spcPct val="80000"/>
              </a:lnSpc>
              <a:spcBef>
                <a:spcPts val="400"/>
              </a:spcBef>
              <a:buClr>
                <a:srgbClr val="0F6FC6"/>
              </a:buClr>
              <a:buSzPct val="85000"/>
              <a:buFont typeface="Arial" pitchFamily="34" charset="0"/>
              <a:buChar char="•"/>
              <a:defRPr/>
            </a:pPr>
            <a:endParaRPr lang="en-US" altLang="en-US" sz="1700" b="1" dirty="0">
              <a:latin typeface="Constantia" pitchFamily="18" charset="0"/>
              <a:ea typeface="Constantia" pitchFamily="18" charset="0"/>
              <a:cs typeface="Constantia" pitchFamily="18" charset="0"/>
              <a:sym typeface="Constantia" pitchFamily="18" charset="0"/>
            </a:endParaRPr>
          </a:p>
          <a:p>
            <a:pPr marL="596900" lvl="1" indent="-195263" defTabSz="904875">
              <a:lnSpc>
                <a:spcPct val="80000"/>
              </a:lnSpc>
              <a:buClr>
                <a:srgbClr val="0BD0D9"/>
              </a:buClr>
              <a:defRPr/>
            </a:pPr>
            <a:endParaRPr lang="en-US" altLang="en-US" dirty="0">
              <a:sym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2165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6" y="69669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6626" y="125156"/>
            <a:ext cx="876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accent1"/>
                </a:solidFill>
                <a:latin typeface="Helvetica"/>
                <a:cs typeface="Helvetica"/>
              </a:rPr>
              <a:t>Progress in Cancer Therapy 2017</a:t>
            </a:r>
            <a:endParaRPr lang="en-US" sz="4000" b="1" dirty="0">
              <a:solidFill>
                <a:schemeClr val="accent1"/>
              </a:solidFill>
              <a:latin typeface="Helvetica"/>
              <a:cs typeface="Helvetic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126" y="1143000"/>
            <a:ext cx="8774973" cy="610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25500" lvl="2" indent="-195263" defTabSz="904875">
              <a:lnSpc>
                <a:spcPct val="80000"/>
              </a:lnSpc>
              <a:spcBef>
                <a:spcPts val="400"/>
              </a:spcBef>
              <a:buClr>
                <a:srgbClr val="0F6FC6"/>
              </a:buClr>
              <a:buSzPct val="85000"/>
              <a:buFont typeface="Arial" pitchFamily="34" charset="0"/>
              <a:buChar char="•"/>
              <a:defRPr/>
            </a:pPr>
            <a:r>
              <a:rPr lang="en-US" altLang="en-US" sz="2400" b="1" dirty="0" smtClean="0">
                <a:latin typeface="Constantia" pitchFamily="18" charset="0"/>
                <a:ea typeface="Constantia" pitchFamily="18" charset="0"/>
                <a:cs typeface="Constantia" pitchFamily="18" charset="0"/>
                <a:sym typeface="Constantia" pitchFamily="18" charset="0"/>
              </a:rPr>
              <a:t>Ovarian</a:t>
            </a:r>
          </a:p>
          <a:p>
            <a:pPr marL="825500" lvl="2" indent="-195263" defTabSz="904875">
              <a:lnSpc>
                <a:spcPct val="80000"/>
              </a:lnSpc>
              <a:spcBef>
                <a:spcPts val="400"/>
              </a:spcBef>
              <a:buClr>
                <a:srgbClr val="0F6FC6"/>
              </a:buClr>
              <a:buSzPct val="85000"/>
              <a:buFont typeface="Arial" pitchFamily="34" charset="0"/>
              <a:buChar char="•"/>
              <a:defRPr/>
            </a:pPr>
            <a:endParaRPr lang="en-US" altLang="en-US" sz="2400" b="1" dirty="0" smtClean="0">
              <a:latin typeface="Constantia" pitchFamily="18" charset="0"/>
              <a:ea typeface="Constantia" pitchFamily="18" charset="0"/>
              <a:cs typeface="Constantia" pitchFamily="18" charset="0"/>
              <a:sym typeface="Constantia" pitchFamily="18" charset="0"/>
            </a:endParaRPr>
          </a:p>
          <a:p>
            <a:pPr marL="1282700" lvl="3" indent="-195263" defTabSz="904875">
              <a:lnSpc>
                <a:spcPct val="80000"/>
              </a:lnSpc>
              <a:spcBef>
                <a:spcPts val="400"/>
              </a:spcBef>
              <a:buClr>
                <a:srgbClr val="0F6FC6"/>
              </a:buClr>
              <a:buSzPct val="85000"/>
              <a:buFont typeface="Arial" pitchFamily="34" charset="0"/>
              <a:buChar char="•"/>
              <a:defRPr/>
            </a:pPr>
            <a:r>
              <a:rPr lang="en-US" altLang="en-US" sz="2000" b="1" u="sng" dirty="0" smtClean="0">
                <a:solidFill>
                  <a:srgbClr val="FF0000"/>
                </a:solidFill>
                <a:latin typeface="Constantia" pitchFamily="18" charset="0"/>
                <a:ea typeface="Constantia" pitchFamily="18" charset="0"/>
                <a:cs typeface="Constantia" pitchFamily="18" charset="0"/>
                <a:sym typeface="Constantia" pitchFamily="18" charset="0"/>
              </a:rPr>
              <a:t>niraparib ZEJULA™ </a:t>
            </a:r>
            <a:r>
              <a:rPr lang="en-US" altLang="en-US" sz="2000" b="1" u="sng" dirty="0" smtClean="0">
                <a:latin typeface="Constantia" pitchFamily="18" charset="0"/>
                <a:ea typeface="Constantia" pitchFamily="18" charset="0"/>
                <a:cs typeface="Constantia" pitchFamily="18" charset="0"/>
                <a:sym typeface="Constantia" pitchFamily="18" charset="0"/>
              </a:rPr>
              <a:t> Tesaro (maintenance tx of adult patients with recurrent epithelial ovarian, fallopian </a:t>
            </a:r>
            <a:r>
              <a:rPr lang="en-US" altLang="en-US" sz="2000" b="1" u="sng" dirty="0">
                <a:latin typeface="Constantia" pitchFamily="18" charset="0"/>
                <a:ea typeface="Constantia" pitchFamily="18" charset="0"/>
                <a:cs typeface="Constantia" pitchFamily="18" charset="0"/>
                <a:sym typeface="Constantia" pitchFamily="18" charset="0"/>
              </a:rPr>
              <a:t>tube, or primary peritoneal </a:t>
            </a:r>
            <a:r>
              <a:rPr lang="en-US" altLang="en-US" sz="2000" b="1" u="sng" dirty="0" smtClean="0">
                <a:latin typeface="Constantia" pitchFamily="18" charset="0"/>
                <a:ea typeface="Constantia" pitchFamily="18" charset="0"/>
                <a:cs typeface="Constantia" pitchFamily="18" charset="0"/>
                <a:sym typeface="Constantia" pitchFamily="18" charset="0"/>
              </a:rPr>
              <a:t>cancer who are in complete response to platinum-based chemotherapy) </a:t>
            </a:r>
          </a:p>
          <a:p>
            <a:pPr marL="1282700" lvl="3" indent="-195263" defTabSz="904875">
              <a:lnSpc>
                <a:spcPct val="80000"/>
              </a:lnSpc>
              <a:spcBef>
                <a:spcPts val="400"/>
              </a:spcBef>
              <a:buClr>
                <a:srgbClr val="0F6FC6"/>
              </a:buClr>
              <a:buSzPct val="85000"/>
              <a:buFont typeface="Arial" pitchFamily="34" charset="0"/>
              <a:buChar char="•"/>
              <a:defRPr/>
            </a:pPr>
            <a:endParaRPr lang="en-US" altLang="en-US" sz="2000" b="1" u="sng" dirty="0" smtClean="0">
              <a:latin typeface="Constantia" pitchFamily="18" charset="0"/>
              <a:ea typeface="Constantia" pitchFamily="18" charset="0"/>
              <a:cs typeface="Constantia" pitchFamily="18" charset="0"/>
              <a:sym typeface="Constantia" pitchFamily="18" charset="0"/>
            </a:endParaRPr>
          </a:p>
          <a:p>
            <a:pPr marL="1282700" lvl="3" indent="-195263" defTabSz="904875">
              <a:lnSpc>
                <a:spcPct val="80000"/>
              </a:lnSpc>
              <a:spcBef>
                <a:spcPts val="400"/>
              </a:spcBef>
              <a:buClr>
                <a:srgbClr val="0F6FC6"/>
              </a:buClr>
              <a:buSzPct val="85000"/>
              <a:buFont typeface="Arial" pitchFamily="34" charset="0"/>
              <a:buChar char="•"/>
              <a:defRPr/>
            </a:pPr>
            <a:r>
              <a:rPr lang="en-US" sz="2000" b="1" i="1" dirty="0">
                <a:solidFill>
                  <a:srgbClr val="00B0F0"/>
                </a:solidFill>
                <a:latin typeface="Constantia" panose="02030602050306030303" pitchFamily="18" charset="0"/>
              </a:rPr>
              <a:t>olaparib tablets </a:t>
            </a:r>
            <a:r>
              <a:rPr lang="en-US" sz="2000" b="1" i="1" dirty="0" smtClean="0">
                <a:solidFill>
                  <a:srgbClr val="00B0F0"/>
                </a:solidFill>
                <a:latin typeface="Constantia" panose="02030602050306030303" pitchFamily="18" charset="0"/>
              </a:rPr>
              <a:t>Lynparza™</a:t>
            </a:r>
            <a:r>
              <a:rPr lang="en-US" sz="2000" b="1" i="1" dirty="0" smtClean="0">
                <a:latin typeface="Constantia" panose="02030602050306030303" pitchFamily="18" charset="0"/>
              </a:rPr>
              <a:t> </a:t>
            </a:r>
            <a:r>
              <a:rPr lang="en-US" sz="2000" b="1" i="1" dirty="0">
                <a:latin typeface="Constantia" panose="02030602050306030303" pitchFamily="18" charset="0"/>
              </a:rPr>
              <a:t>AstraZeneca) for the maintenance treatment of adult patients with recurrent epithelial ovarian, fallopian tube, or primary peritoneal cancer, who are in a complete or partial response to platinum-based chemotherapy</a:t>
            </a:r>
            <a:r>
              <a:rPr lang="en-US" sz="2000" dirty="0">
                <a:latin typeface="Constantia" panose="02030602050306030303" pitchFamily="18" charset="0"/>
              </a:rPr>
              <a:t>.</a:t>
            </a:r>
            <a:endParaRPr lang="en-US" altLang="en-US" sz="2000" b="1" u="sng" dirty="0">
              <a:latin typeface="Constantia" pitchFamily="18" charset="0"/>
              <a:ea typeface="Constantia" pitchFamily="18" charset="0"/>
              <a:cs typeface="Constantia" pitchFamily="18" charset="0"/>
              <a:sym typeface="Constantia" pitchFamily="18" charset="0"/>
            </a:endParaRPr>
          </a:p>
          <a:p>
            <a:pPr marL="1282700" lvl="3" indent="-195263" defTabSz="904875">
              <a:lnSpc>
                <a:spcPct val="80000"/>
              </a:lnSpc>
              <a:spcBef>
                <a:spcPts val="400"/>
              </a:spcBef>
              <a:buClr>
                <a:srgbClr val="0F6FC6"/>
              </a:buClr>
              <a:buSzPct val="85000"/>
              <a:buFont typeface="Arial" pitchFamily="34" charset="0"/>
              <a:buChar char="•"/>
              <a:defRPr/>
            </a:pPr>
            <a:endParaRPr lang="en-US" altLang="en-US" sz="2000" b="1" dirty="0" smtClean="0">
              <a:latin typeface="Constantia" pitchFamily="18" charset="0"/>
              <a:ea typeface="Constantia" pitchFamily="18" charset="0"/>
              <a:cs typeface="Constantia" pitchFamily="18" charset="0"/>
              <a:sym typeface="Constantia" pitchFamily="18" charset="0"/>
            </a:endParaRPr>
          </a:p>
          <a:p>
            <a:pPr marL="825500" lvl="2" indent="-195263" defTabSz="904875">
              <a:lnSpc>
                <a:spcPct val="80000"/>
              </a:lnSpc>
              <a:spcBef>
                <a:spcPts val="400"/>
              </a:spcBef>
              <a:buClr>
                <a:srgbClr val="0F6FC6"/>
              </a:buClr>
              <a:buSzPct val="85000"/>
              <a:buFont typeface="Arial" pitchFamily="34" charset="0"/>
              <a:buChar char="•"/>
              <a:defRPr/>
            </a:pPr>
            <a:r>
              <a:rPr lang="en-US" altLang="en-US" sz="2400" b="1" dirty="0" smtClean="0">
                <a:latin typeface="Constantia" pitchFamily="18" charset="0"/>
                <a:ea typeface="Constantia" pitchFamily="18" charset="0"/>
                <a:cs typeface="Constantia" pitchFamily="18" charset="0"/>
                <a:sym typeface="Constantia" pitchFamily="18" charset="0"/>
              </a:rPr>
              <a:t>Hepatocellular </a:t>
            </a:r>
            <a:r>
              <a:rPr lang="en-US" altLang="en-US" sz="2400" b="1" dirty="0">
                <a:latin typeface="Constantia" pitchFamily="18" charset="0"/>
                <a:ea typeface="Constantia" pitchFamily="18" charset="0"/>
                <a:cs typeface="Constantia" pitchFamily="18" charset="0"/>
                <a:sym typeface="Constantia" pitchFamily="18" charset="0"/>
              </a:rPr>
              <a:t>(HCC</a:t>
            </a:r>
            <a:r>
              <a:rPr lang="en-US" altLang="en-US" sz="2400" b="1" dirty="0" smtClean="0">
                <a:latin typeface="Constantia" pitchFamily="18" charset="0"/>
                <a:ea typeface="Constantia" pitchFamily="18" charset="0"/>
                <a:cs typeface="Constantia" pitchFamily="18" charset="0"/>
                <a:sym typeface="Constantia" pitchFamily="18" charset="0"/>
              </a:rPr>
              <a:t>)</a:t>
            </a:r>
          </a:p>
          <a:p>
            <a:pPr marL="825500" lvl="2" indent="-195263" defTabSz="904875">
              <a:lnSpc>
                <a:spcPct val="80000"/>
              </a:lnSpc>
              <a:spcBef>
                <a:spcPts val="400"/>
              </a:spcBef>
              <a:buClr>
                <a:srgbClr val="0F6FC6"/>
              </a:buClr>
              <a:buSzPct val="85000"/>
              <a:buFont typeface="Arial" pitchFamily="34" charset="0"/>
              <a:buChar char="•"/>
              <a:defRPr/>
            </a:pPr>
            <a:endParaRPr lang="en-US" altLang="en-US" sz="2400" b="1" dirty="0">
              <a:latin typeface="Constantia" pitchFamily="18" charset="0"/>
              <a:ea typeface="Constantia" pitchFamily="18" charset="0"/>
              <a:cs typeface="Constantia" pitchFamily="18" charset="0"/>
              <a:sym typeface="Constantia" pitchFamily="18" charset="0"/>
            </a:endParaRPr>
          </a:p>
          <a:p>
            <a:pPr marL="1282700" lvl="3" indent="-195263" defTabSz="904875">
              <a:lnSpc>
                <a:spcPct val="80000"/>
              </a:lnSpc>
              <a:spcBef>
                <a:spcPts val="400"/>
              </a:spcBef>
              <a:buClr>
                <a:srgbClr val="0F6FC6"/>
              </a:buClr>
              <a:buSzPct val="85000"/>
              <a:buFont typeface="Arial" pitchFamily="34" charset="0"/>
              <a:buChar char="•"/>
              <a:defRPr/>
            </a:pPr>
            <a:r>
              <a:rPr lang="en-US" altLang="en-US" sz="2000" b="1" i="1" dirty="0">
                <a:solidFill>
                  <a:srgbClr val="00B0F0"/>
                </a:solidFill>
                <a:latin typeface="Constantia" pitchFamily="18" charset="0"/>
                <a:ea typeface="Constantia" pitchFamily="18" charset="0"/>
                <a:cs typeface="Constantia" pitchFamily="18" charset="0"/>
                <a:sym typeface="Constantia" pitchFamily="18" charset="0"/>
              </a:rPr>
              <a:t>regorafenib </a:t>
            </a:r>
            <a:r>
              <a:rPr lang="en-US" altLang="en-US" sz="2000" b="1" i="1" dirty="0" smtClean="0">
                <a:solidFill>
                  <a:srgbClr val="00B0F0"/>
                </a:solidFill>
                <a:latin typeface="Constantia" pitchFamily="18" charset="0"/>
                <a:ea typeface="Constantia" pitchFamily="18" charset="0"/>
                <a:cs typeface="Constantia" pitchFamily="18" charset="0"/>
                <a:sym typeface="Constantia" pitchFamily="18" charset="0"/>
              </a:rPr>
              <a:t>STIVARGA® </a:t>
            </a:r>
            <a:r>
              <a:rPr lang="en-US" altLang="en-US" sz="2000" b="1" i="1" dirty="0" smtClean="0">
                <a:latin typeface="Constantia" pitchFamily="18" charset="0"/>
                <a:ea typeface="Constantia" pitchFamily="18" charset="0"/>
                <a:cs typeface="Constantia" pitchFamily="18" charset="0"/>
                <a:sym typeface="Constantia" pitchFamily="18" charset="0"/>
              </a:rPr>
              <a:t> </a:t>
            </a:r>
            <a:r>
              <a:rPr lang="en-US" altLang="en-US" sz="2000" b="1" i="1" dirty="0">
                <a:latin typeface="Constantia" pitchFamily="18" charset="0"/>
                <a:ea typeface="Constantia" pitchFamily="18" charset="0"/>
                <a:cs typeface="Constantia" pitchFamily="18" charset="0"/>
                <a:sym typeface="Constantia" pitchFamily="18" charset="0"/>
              </a:rPr>
              <a:t>Bayer (patients with HCC who have previously been treated with sorafenib)</a:t>
            </a:r>
          </a:p>
          <a:p>
            <a:pPr marL="1144587" lvl="3" indent="-285750" defTabSz="904875">
              <a:lnSpc>
                <a:spcPct val="80000"/>
              </a:lnSpc>
              <a:spcBef>
                <a:spcPts val="400"/>
              </a:spcBef>
              <a:buClr>
                <a:srgbClr val="0F6FC6"/>
              </a:buClr>
              <a:buSzPct val="85000"/>
              <a:buFont typeface="Arial" panose="020B0604020202020204" pitchFamily="34" charset="0"/>
              <a:buChar char="•"/>
              <a:defRPr/>
            </a:pPr>
            <a:endParaRPr lang="en-US" altLang="en-US" sz="2000" b="1" u="sng" dirty="0">
              <a:latin typeface="Constantia" pitchFamily="18" charset="0"/>
              <a:ea typeface="Constantia" pitchFamily="18" charset="0"/>
              <a:cs typeface="Constantia" pitchFamily="18" charset="0"/>
              <a:sym typeface="Constantia" pitchFamily="18" charset="0"/>
            </a:endParaRPr>
          </a:p>
          <a:p>
            <a:pPr marL="858837" lvl="3" defTabSz="904875">
              <a:lnSpc>
                <a:spcPct val="80000"/>
              </a:lnSpc>
              <a:spcBef>
                <a:spcPts val="400"/>
              </a:spcBef>
              <a:buClr>
                <a:srgbClr val="0F6FC6"/>
              </a:buClr>
              <a:buSzPct val="85000"/>
              <a:defRPr/>
            </a:pPr>
            <a:r>
              <a:rPr lang="en-US" altLang="en-US" sz="1000" u="sng" dirty="0" smtClean="0">
                <a:solidFill>
                  <a:srgbClr val="E2D700"/>
                </a:solidFill>
                <a:sym typeface="Helvetica" charset="0"/>
                <a:hlinkClick r:id="rId3"/>
              </a:rPr>
              <a:t>http</a:t>
            </a:r>
            <a:r>
              <a:rPr lang="en-US" altLang="en-US" sz="1000" u="sng" dirty="0">
                <a:solidFill>
                  <a:srgbClr val="E2D700"/>
                </a:solidFill>
                <a:sym typeface="Helvetica" charset="0"/>
                <a:hlinkClick r:id="rId3"/>
              </a:rPr>
              <a:t>://www.fda.gov/Drugs/InformationOnDrugs/ApprovedDrugs/ucm279174.htm</a:t>
            </a:r>
            <a:endParaRPr lang="en-US" altLang="en-US" sz="1000" dirty="0">
              <a:sym typeface="Helvetica" charset="0"/>
            </a:endParaRPr>
          </a:p>
          <a:p>
            <a:pPr marL="858837" lvl="3" defTabSz="904875">
              <a:lnSpc>
                <a:spcPct val="80000"/>
              </a:lnSpc>
              <a:spcBef>
                <a:spcPts val="400"/>
              </a:spcBef>
              <a:buClr>
                <a:srgbClr val="0F6FC6"/>
              </a:buClr>
              <a:buSzPct val="85000"/>
              <a:defRPr/>
            </a:pPr>
            <a:endParaRPr lang="en-US" altLang="en-US" sz="1700" b="1" dirty="0">
              <a:latin typeface="Constantia" pitchFamily="18" charset="0"/>
              <a:ea typeface="Constantia" pitchFamily="18" charset="0"/>
              <a:cs typeface="Constantia" pitchFamily="18" charset="0"/>
              <a:sym typeface="Constantia" pitchFamily="18" charset="0"/>
            </a:endParaRPr>
          </a:p>
          <a:p>
            <a:pPr marL="825500" lvl="2" indent="-195263" defTabSz="904875">
              <a:lnSpc>
                <a:spcPct val="80000"/>
              </a:lnSpc>
              <a:spcBef>
                <a:spcPts val="400"/>
              </a:spcBef>
              <a:buClr>
                <a:srgbClr val="0F6FC6"/>
              </a:buClr>
              <a:buSzPct val="85000"/>
              <a:buFont typeface="Arial" pitchFamily="34" charset="0"/>
              <a:buChar char="•"/>
              <a:defRPr/>
            </a:pPr>
            <a:endParaRPr lang="en-US" altLang="en-US" sz="1700" b="1" dirty="0">
              <a:latin typeface="Constantia" pitchFamily="18" charset="0"/>
              <a:ea typeface="Constantia" pitchFamily="18" charset="0"/>
              <a:cs typeface="Constantia" pitchFamily="18" charset="0"/>
              <a:sym typeface="Constantia" pitchFamily="18" charset="0"/>
            </a:endParaRPr>
          </a:p>
          <a:p>
            <a:pPr marL="596900" lvl="1" indent="-195263" defTabSz="904875">
              <a:lnSpc>
                <a:spcPct val="80000"/>
              </a:lnSpc>
              <a:buClr>
                <a:srgbClr val="0BD0D9"/>
              </a:buClr>
              <a:defRPr/>
            </a:pPr>
            <a:endParaRPr lang="en-US" altLang="en-US" dirty="0">
              <a:sym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5848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F6FC6"/>
      </a:accent1>
      <a:accent2>
        <a:srgbClr val="009DD9"/>
      </a:accent2>
      <a:accent3>
        <a:srgbClr val="FFFFFF"/>
      </a:accent3>
      <a:accent4>
        <a:srgbClr val="000000"/>
      </a:accent4>
      <a:accent5>
        <a:srgbClr val="AABBDF"/>
      </a:accent5>
      <a:accent6>
        <a:srgbClr val="008EC4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Helvetica"/>
        <a:ea typeface="Helvetica"/>
        <a:cs typeface="Helvetic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5400" cap="flat" cmpd="sng" algn="ctr">
          <a:solidFill>
            <a:srgbClr val="0F6FC6"/>
          </a:solidFill>
          <a:prstDash val="solid"/>
          <a:round/>
          <a:headEnd type="none" w="med" len="med"/>
          <a:tailEnd type="none" w="med" len="med"/>
        </a:ln>
        <a:effectLst>
          <a:outerShdw blurRad="63500" dist="38100" dir="5400000" algn="ctr" rotWithShape="0">
            <a:srgbClr val="032544">
              <a:alpha val="48000"/>
            </a:srgbClr>
          </a:outerShdw>
        </a:effectLst>
      </a:spPr>
      <a:bodyPr vert="horz" wrap="square" lIns="45719" tIns="45719" rIns="45719" bIns="45719" numCol="1" anchor="ctr" anchorCtr="0" compatLnSpc="1">
        <a:prstTxWarp prst="textNoShape">
          <a:avLst/>
        </a:prstTxWarp>
      </a:bodyPr>
      <a:lstStyle>
        <a:defPPr marL="457200" marR="0" indent="0" algn="l" defTabSz="457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Constantia" pitchFamily="18" charset="0"/>
            <a:ea typeface="Constantia" pitchFamily="18" charset="0"/>
            <a:cs typeface="Constantia" pitchFamily="18" charset="0"/>
            <a:sym typeface="Constantia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5400" cap="flat" cmpd="sng" algn="ctr">
          <a:solidFill>
            <a:srgbClr val="0F6FC6"/>
          </a:solidFill>
          <a:prstDash val="solid"/>
          <a:round/>
          <a:headEnd type="none" w="med" len="med"/>
          <a:tailEnd type="none" w="med" len="med"/>
        </a:ln>
        <a:effectLst>
          <a:outerShdw blurRad="63500" dist="38100" dir="5400000" algn="ctr" rotWithShape="0">
            <a:srgbClr val="032544">
              <a:alpha val="48000"/>
            </a:srgbClr>
          </a:outerShdw>
        </a:effectLst>
      </a:spPr>
      <a:bodyPr vert="horz" wrap="square" lIns="45719" tIns="45719" rIns="45719" bIns="45719" numCol="1" anchor="ctr" anchorCtr="0" compatLnSpc="1">
        <a:prstTxWarp prst="textNoShape">
          <a:avLst/>
        </a:prstTxWarp>
      </a:bodyPr>
      <a:lstStyle>
        <a:defPPr marL="457200" marR="0" indent="0" algn="l" defTabSz="457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Constantia" pitchFamily="18" charset="0"/>
            <a:ea typeface="Constantia" pitchFamily="18" charset="0"/>
            <a:cs typeface="Constantia" pitchFamily="18" charset="0"/>
            <a:sym typeface="Constantia" pitchFamily="18" charset="0"/>
          </a:defRPr>
        </a:defPPr>
      </a:lst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4219</Words>
  <Application>Microsoft Office PowerPoint</Application>
  <PresentationFormat>On-screen Show (4:3)</PresentationFormat>
  <Paragraphs>967</Paragraphs>
  <Slides>72</Slides>
  <Notes>37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72</vt:i4>
      </vt:variant>
    </vt:vector>
  </HeadingPairs>
  <TitlesOfParts>
    <vt:vector size="74" baseType="lpstr">
      <vt:lpstr>Office Theme</vt:lpstr>
      <vt:lpstr>1_Office Theme</vt:lpstr>
      <vt:lpstr>New Cancer Drug  Update 2017             </vt:lpstr>
      <vt:lpstr>Disclosures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Types of Targeted Therapies</vt:lpstr>
      <vt:lpstr>PowerPoint Presentation</vt:lpstr>
      <vt:lpstr>Once potential targets are identified, then drugs are  designed to best attack the target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What does the name mean? </vt:lpstr>
      <vt:lpstr> What does the name mean?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References</vt:lpstr>
      <vt:lpstr>References</vt:lpstr>
    </vt:vector>
  </TitlesOfParts>
  <Company>ONS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Eric Marchetta</dc:creator>
  <cp:lastModifiedBy>Timothy Freitas</cp:lastModifiedBy>
  <cp:revision>493</cp:revision>
  <cp:lastPrinted>2017-08-21T02:01:53Z</cp:lastPrinted>
  <dcterms:created xsi:type="dcterms:W3CDTF">2013-05-15T17:13:24Z</dcterms:created>
  <dcterms:modified xsi:type="dcterms:W3CDTF">2017-09-08T00:43:03Z</dcterms:modified>
</cp:coreProperties>
</file>